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33"/>
  </p:notesMasterIdLst>
  <p:sldIdLst>
    <p:sldId id="408" r:id="rId2"/>
    <p:sldId id="329" r:id="rId3"/>
    <p:sldId id="330" r:id="rId4"/>
    <p:sldId id="331" r:id="rId5"/>
    <p:sldId id="332" r:id="rId6"/>
    <p:sldId id="333" r:id="rId7"/>
    <p:sldId id="387" r:id="rId8"/>
    <p:sldId id="411" r:id="rId9"/>
    <p:sldId id="396" r:id="rId10"/>
    <p:sldId id="398" r:id="rId11"/>
    <p:sldId id="412" r:id="rId12"/>
    <p:sldId id="399" r:id="rId13"/>
    <p:sldId id="415" r:id="rId14"/>
    <p:sldId id="402" r:id="rId15"/>
    <p:sldId id="403" r:id="rId16"/>
    <p:sldId id="388" r:id="rId17"/>
    <p:sldId id="397" r:id="rId18"/>
    <p:sldId id="400" r:id="rId19"/>
    <p:sldId id="401" r:id="rId20"/>
    <p:sldId id="391" r:id="rId21"/>
    <p:sldId id="413" r:id="rId22"/>
    <p:sldId id="414" r:id="rId23"/>
    <p:sldId id="416" r:id="rId24"/>
    <p:sldId id="417" r:id="rId25"/>
    <p:sldId id="418" r:id="rId26"/>
    <p:sldId id="405" r:id="rId27"/>
    <p:sldId id="419" r:id="rId28"/>
    <p:sldId id="420" r:id="rId29"/>
    <p:sldId id="404" r:id="rId30"/>
    <p:sldId id="406" r:id="rId31"/>
    <p:sldId id="407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8080"/>
    <a:srgbClr val="969696"/>
    <a:srgbClr val="B2B2B2"/>
    <a:srgbClr val="F60000"/>
    <a:srgbClr val="DDDDDD"/>
    <a:srgbClr val="FF9933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5039" autoAdjust="0"/>
  </p:normalViewPr>
  <p:slideViewPr>
    <p:cSldViewPr>
      <p:cViewPr varScale="1">
        <p:scale>
          <a:sx n="82" d="100"/>
          <a:sy n="82" d="100"/>
        </p:scale>
        <p:origin x="193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2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A1C9BEC-2C1A-461C-AF02-271258A429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062AB96-C840-40D6-AF71-72F0BE887291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5685E70-1845-4B51-AE42-F55EF1A58FE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1E2F577-5C74-489F-A71B-F7592A88CAF0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F9F414E-10CF-484C-9D71-4D7B3B3CF11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7A9A175-EF3C-4F23-8C35-A53CF9BA56F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098550" y="381000"/>
            <a:ext cx="7580313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0" y="68263"/>
            <a:ext cx="990600" cy="6713537"/>
            <a:chOff x="0" y="43"/>
            <a:chExt cx="624" cy="4229"/>
          </a:xfrm>
        </p:grpSpPr>
        <p:sp>
          <p:nvSpPr>
            <p:cNvPr id="82948" name="Line 4"/>
            <p:cNvSpPr>
              <a:spLocks noChangeShapeType="1"/>
            </p:cNvSpPr>
            <p:nvPr userDrawn="1"/>
          </p:nvSpPr>
          <p:spPr bwMode="auto">
            <a:xfrm>
              <a:off x="0" y="4203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9" name="Line 5"/>
            <p:cNvSpPr>
              <a:spLocks noChangeShapeType="1"/>
            </p:cNvSpPr>
            <p:nvPr userDrawn="1"/>
          </p:nvSpPr>
          <p:spPr bwMode="auto">
            <a:xfrm>
              <a:off x="0" y="4239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0" name="Line 6"/>
            <p:cNvSpPr>
              <a:spLocks noChangeShapeType="1"/>
            </p:cNvSpPr>
            <p:nvPr userDrawn="1"/>
          </p:nvSpPr>
          <p:spPr bwMode="auto">
            <a:xfrm>
              <a:off x="0" y="4272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1" name="Line 7"/>
            <p:cNvSpPr>
              <a:spLocks noChangeShapeType="1"/>
            </p:cNvSpPr>
            <p:nvPr userDrawn="1"/>
          </p:nvSpPr>
          <p:spPr bwMode="auto">
            <a:xfrm>
              <a:off x="0" y="4113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2" name="Line 8"/>
            <p:cNvSpPr>
              <a:spLocks noChangeShapeType="1"/>
            </p:cNvSpPr>
            <p:nvPr userDrawn="1"/>
          </p:nvSpPr>
          <p:spPr bwMode="auto">
            <a:xfrm>
              <a:off x="0" y="4065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3" name="Line 9"/>
            <p:cNvSpPr>
              <a:spLocks noChangeShapeType="1"/>
            </p:cNvSpPr>
            <p:nvPr userDrawn="1"/>
          </p:nvSpPr>
          <p:spPr bwMode="auto">
            <a:xfrm>
              <a:off x="0" y="4158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4" name="Line 10"/>
            <p:cNvSpPr>
              <a:spLocks noChangeShapeType="1"/>
            </p:cNvSpPr>
            <p:nvPr userDrawn="1"/>
          </p:nvSpPr>
          <p:spPr bwMode="auto">
            <a:xfrm>
              <a:off x="0" y="3666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5" name="Line 11"/>
            <p:cNvSpPr>
              <a:spLocks noChangeShapeType="1"/>
            </p:cNvSpPr>
            <p:nvPr userDrawn="1"/>
          </p:nvSpPr>
          <p:spPr bwMode="auto">
            <a:xfrm>
              <a:off x="0" y="3639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6" name="Line 12"/>
            <p:cNvSpPr>
              <a:spLocks noChangeShapeType="1"/>
            </p:cNvSpPr>
            <p:nvPr userDrawn="1"/>
          </p:nvSpPr>
          <p:spPr bwMode="auto">
            <a:xfrm>
              <a:off x="0" y="4020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7" name="Line 13"/>
            <p:cNvSpPr>
              <a:spLocks noChangeShapeType="1"/>
            </p:cNvSpPr>
            <p:nvPr userDrawn="1"/>
          </p:nvSpPr>
          <p:spPr bwMode="auto">
            <a:xfrm>
              <a:off x="0" y="3894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8" name="Line 14"/>
            <p:cNvSpPr>
              <a:spLocks noChangeShapeType="1"/>
            </p:cNvSpPr>
            <p:nvPr userDrawn="1"/>
          </p:nvSpPr>
          <p:spPr bwMode="auto">
            <a:xfrm>
              <a:off x="0" y="3813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9" name="Line 15"/>
            <p:cNvSpPr>
              <a:spLocks noChangeShapeType="1"/>
            </p:cNvSpPr>
            <p:nvPr userDrawn="1"/>
          </p:nvSpPr>
          <p:spPr bwMode="auto">
            <a:xfrm>
              <a:off x="0" y="3999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0" name="Line 16"/>
            <p:cNvSpPr>
              <a:spLocks noChangeShapeType="1"/>
            </p:cNvSpPr>
            <p:nvPr userDrawn="1"/>
          </p:nvSpPr>
          <p:spPr bwMode="auto">
            <a:xfrm>
              <a:off x="0" y="3687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1" name="Line 17"/>
            <p:cNvSpPr>
              <a:spLocks noChangeShapeType="1"/>
            </p:cNvSpPr>
            <p:nvPr userDrawn="1"/>
          </p:nvSpPr>
          <p:spPr bwMode="auto">
            <a:xfrm>
              <a:off x="0" y="3741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2" name="Line 18"/>
            <p:cNvSpPr>
              <a:spLocks noChangeShapeType="1"/>
            </p:cNvSpPr>
            <p:nvPr userDrawn="1"/>
          </p:nvSpPr>
          <p:spPr bwMode="auto">
            <a:xfrm>
              <a:off x="0" y="393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19"/>
            <p:cNvSpPr>
              <a:spLocks noChangeShapeType="1"/>
            </p:cNvSpPr>
            <p:nvPr userDrawn="1"/>
          </p:nvSpPr>
          <p:spPr bwMode="auto">
            <a:xfrm>
              <a:off x="0" y="3918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Line 20"/>
            <p:cNvSpPr>
              <a:spLocks noChangeShapeType="1"/>
            </p:cNvSpPr>
            <p:nvPr userDrawn="1"/>
          </p:nvSpPr>
          <p:spPr bwMode="auto">
            <a:xfrm>
              <a:off x="0" y="3510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Line 21"/>
            <p:cNvSpPr>
              <a:spLocks noChangeShapeType="1"/>
            </p:cNvSpPr>
            <p:nvPr userDrawn="1"/>
          </p:nvSpPr>
          <p:spPr bwMode="auto">
            <a:xfrm>
              <a:off x="0" y="3546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6" name="Line 22"/>
            <p:cNvSpPr>
              <a:spLocks noChangeShapeType="1"/>
            </p:cNvSpPr>
            <p:nvPr userDrawn="1"/>
          </p:nvSpPr>
          <p:spPr bwMode="auto">
            <a:xfrm>
              <a:off x="0" y="357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7" name="Line 23"/>
            <p:cNvSpPr>
              <a:spLocks noChangeShapeType="1"/>
            </p:cNvSpPr>
            <p:nvPr userDrawn="1"/>
          </p:nvSpPr>
          <p:spPr bwMode="auto">
            <a:xfrm>
              <a:off x="0" y="3420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8" name="Line 24"/>
            <p:cNvSpPr>
              <a:spLocks noChangeShapeType="1"/>
            </p:cNvSpPr>
            <p:nvPr userDrawn="1"/>
          </p:nvSpPr>
          <p:spPr bwMode="auto">
            <a:xfrm>
              <a:off x="0" y="3372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9" name="Line 25"/>
            <p:cNvSpPr>
              <a:spLocks noChangeShapeType="1"/>
            </p:cNvSpPr>
            <p:nvPr userDrawn="1"/>
          </p:nvSpPr>
          <p:spPr bwMode="auto">
            <a:xfrm>
              <a:off x="0" y="3465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Line 26"/>
            <p:cNvSpPr>
              <a:spLocks noChangeShapeType="1"/>
            </p:cNvSpPr>
            <p:nvPr userDrawn="1"/>
          </p:nvSpPr>
          <p:spPr bwMode="auto">
            <a:xfrm>
              <a:off x="0" y="2973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1" name="Line 27"/>
            <p:cNvSpPr>
              <a:spLocks noChangeShapeType="1"/>
            </p:cNvSpPr>
            <p:nvPr userDrawn="1"/>
          </p:nvSpPr>
          <p:spPr bwMode="auto">
            <a:xfrm>
              <a:off x="0" y="2946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2" name="Line 28"/>
            <p:cNvSpPr>
              <a:spLocks noChangeShapeType="1"/>
            </p:cNvSpPr>
            <p:nvPr userDrawn="1"/>
          </p:nvSpPr>
          <p:spPr bwMode="auto">
            <a:xfrm>
              <a:off x="0" y="3327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3" name="Line 29"/>
            <p:cNvSpPr>
              <a:spLocks noChangeShapeType="1"/>
            </p:cNvSpPr>
            <p:nvPr userDrawn="1"/>
          </p:nvSpPr>
          <p:spPr bwMode="auto">
            <a:xfrm>
              <a:off x="0" y="3201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4" name="Line 30"/>
            <p:cNvSpPr>
              <a:spLocks noChangeShapeType="1"/>
            </p:cNvSpPr>
            <p:nvPr userDrawn="1"/>
          </p:nvSpPr>
          <p:spPr bwMode="auto">
            <a:xfrm>
              <a:off x="0" y="3120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5" name="Line 31"/>
            <p:cNvSpPr>
              <a:spLocks noChangeShapeType="1"/>
            </p:cNvSpPr>
            <p:nvPr userDrawn="1"/>
          </p:nvSpPr>
          <p:spPr bwMode="auto">
            <a:xfrm>
              <a:off x="0" y="3306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6" name="Line 32"/>
            <p:cNvSpPr>
              <a:spLocks noChangeShapeType="1"/>
            </p:cNvSpPr>
            <p:nvPr userDrawn="1"/>
          </p:nvSpPr>
          <p:spPr bwMode="auto">
            <a:xfrm>
              <a:off x="0" y="2994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7" name="Line 33"/>
            <p:cNvSpPr>
              <a:spLocks noChangeShapeType="1"/>
            </p:cNvSpPr>
            <p:nvPr userDrawn="1"/>
          </p:nvSpPr>
          <p:spPr bwMode="auto">
            <a:xfrm>
              <a:off x="0" y="3048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8" name="Line 34"/>
            <p:cNvSpPr>
              <a:spLocks noChangeShapeType="1"/>
            </p:cNvSpPr>
            <p:nvPr userDrawn="1"/>
          </p:nvSpPr>
          <p:spPr bwMode="auto">
            <a:xfrm>
              <a:off x="0" y="3246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9" name="Line 35"/>
            <p:cNvSpPr>
              <a:spLocks noChangeShapeType="1"/>
            </p:cNvSpPr>
            <p:nvPr userDrawn="1"/>
          </p:nvSpPr>
          <p:spPr bwMode="auto">
            <a:xfrm>
              <a:off x="0" y="3225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0" name="Line 36"/>
            <p:cNvSpPr>
              <a:spLocks noChangeShapeType="1"/>
            </p:cNvSpPr>
            <p:nvPr userDrawn="1"/>
          </p:nvSpPr>
          <p:spPr bwMode="auto">
            <a:xfrm>
              <a:off x="0" y="2831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1" name="Line 37"/>
            <p:cNvSpPr>
              <a:spLocks noChangeShapeType="1"/>
            </p:cNvSpPr>
            <p:nvPr userDrawn="1"/>
          </p:nvSpPr>
          <p:spPr bwMode="auto">
            <a:xfrm>
              <a:off x="0" y="2750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2" name="Line 38"/>
            <p:cNvSpPr>
              <a:spLocks noChangeShapeType="1"/>
            </p:cNvSpPr>
            <p:nvPr userDrawn="1"/>
          </p:nvSpPr>
          <p:spPr bwMode="auto">
            <a:xfrm>
              <a:off x="0" y="2678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Line 39"/>
            <p:cNvSpPr>
              <a:spLocks noChangeShapeType="1"/>
            </p:cNvSpPr>
            <p:nvPr userDrawn="1"/>
          </p:nvSpPr>
          <p:spPr bwMode="auto">
            <a:xfrm>
              <a:off x="0" y="2876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4" name="Line 40"/>
            <p:cNvSpPr>
              <a:spLocks noChangeShapeType="1"/>
            </p:cNvSpPr>
            <p:nvPr userDrawn="1"/>
          </p:nvSpPr>
          <p:spPr bwMode="auto">
            <a:xfrm>
              <a:off x="0" y="2855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5" name="Line 41"/>
            <p:cNvSpPr>
              <a:spLocks noChangeShapeType="1"/>
            </p:cNvSpPr>
            <p:nvPr userDrawn="1"/>
          </p:nvSpPr>
          <p:spPr bwMode="auto">
            <a:xfrm>
              <a:off x="0" y="2554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6" name="Line 42"/>
            <p:cNvSpPr>
              <a:spLocks noChangeShapeType="1"/>
            </p:cNvSpPr>
            <p:nvPr userDrawn="1"/>
          </p:nvSpPr>
          <p:spPr bwMode="auto">
            <a:xfrm>
              <a:off x="0" y="2590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7" name="Line 43"/>
            <p:cNvSpPr>
              <a:spLocks noChangeShapeType="1"/>
            </p:cNvSpPr>
            <p:nvPr userDrawn="1"/>
          </p:nvSpPr>
          <p:spPr bwMode="auto">
            <a:xfrm>
              <a:off x="0" y="2623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8" name="Line 44"/>
            <p:cNvSpPr>
              <a:spLocks noChangeShapeType="1"/>
            </p:cNvSpPr>
            <p:nvPr userDrawn="1"/>
          </p:nvSpPr>
          <p:spPr bwMode="auto">
            <a:xfrm>
              <a:off x="0" y="2464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9" name="Line 45"/>
            <p:cNvSpPr>
              <a:spLocks noChangeShapeType="1"/>
            </p:cNvSpPr>
            <p:nvPr userDrawn="1"/>
          </p:nvSpPr>
          <p:spPr bwMode="auto">
            <a:xfrm>
              <a:off x="0" y="2416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0" name="Line 46"/>
            <p:cNvSpPr>
              <a:spLocks noChangeShapeType="1"/>
            </p:cNvSpPr>
            <p:nvPr userDrawn="1"/>
          </p:nvSpPr>
          <p:spPr bwMode="auto">
            <a:xfrm>
              <a:off x="0" y="250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1" name="Line 47"/>
            <p:cNvSpPr>
              <a:spLocks noChangeShapeType="1"/>
            </p:cNvSpPr>
            <p:nvPr userDrawn="1"/>
          </p:nvSpPr>
          <p:spPr bwMode="auto">
            <a:xfrm>
              <a:off x="0" y="2371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2" name="Line 48"/>
            <p:cNvSpPr>
              <a:spLocks noChangeShapeType="1"/>
            </p:cNvSpPr>
            <p:nvPr userDrawn="1"/>
          </p:nvSpPr>
          <p:spPr bwMode="auto">
            <a:xfrm>
              <a:off x="0" y="2245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3" name="Line 49"/>
            <p:cNvSpPr>
              <a:spLocks noChangeShapeType="1"/>
            </p:cNvSpPr>
            <p:nvPr userDrawn="1"/>
          </p:nvSpPr>
          <p:spPr bwMode="auto">
            <a:xfrm>
              <a:off x="0" y="2350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4" name="Line 50"/>
            <p:cNvSpPr>
              <a:spLocks noChangeShapeType="1"/>
            </p:cNvSpPr>
            <p:nvPr userDrawn="1"/>
          </p:nvSpPr>
          <p:spPr bwMode="auto">
            <a:xfrm>
              <a:off x="0" y="2290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5" name="Line 51"/>
            <p:cNvSpPr>
              <a:spLocks noChangeShapeType="1"/>
            </p:cNvSpPr>
            <p:nvPr userDrawn="1"/>
          </p:nvSpPr>
          <p:spPr bwMode="auto">
            <a:xfrm>
              <a:off x="0" y="2269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6" name="Line 52"/>
            <p:cNvSpPr>
              <a:spLocks noChangeShapeType="1"/>
            </p:cNvSpPr>
            <p:nvPr userDrawn="1"/>
          </p:nvSpPr>
          <p:spPr bwMode="auto">
            <a:xfrm>
              <a:off x="0" y="2130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7" name="Line 53"/>
            <p:cNvSpPr>
              <a:spLocks noChangeShapeType="1"/>
            </p:cNvSpPr>
            <p:nvPr userDrawn="1"/>
          </p:nvSpPr>
          <p:spPr bwMode="auto">
            <a:xfrm>
              <a:off x="0" y="2166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8" name="Line 54"/>
            <p:cNvSpPr>
              <a:spLocks noChangeShapeType="1"/>
            </p:cNvSpPr>
            <p:nvPr userDrawn="1"/>
          </p:nvSpPr>
          <p:spPr bwMode="auto">
            <a:xfrm>
              <a:off x="0" y="219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9" name="Line 55"/>
            <p:cNvSpPr>
              <a:spLocks noChangeShapeType="1"/>
            </p:cNvSpPr>
            <p:nvPr userDrawn="1"/>
          </p:nvSpPr>
          <p:spPr bwMode="auto">
            <a:xfrm>
              <a:off x="0" y="2040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0" name="Line 56"/>
            <p:cNvSpPr>
              <a:spLocks noChangeShapeType="1"/>
            </p:cNvSpPr>
            <p:nvPr userDrawn="1"/>
          </p:nvSpPr>
          <p:spPr bwMode="auto">
            <a:xfrm>
              <a:off x="0" y="1992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1" name="Line 57"/>
            <p:cNvSpPr>
              <a:spLocks noChangeShapeType="1"/>
            </p:cNvSpPr>
            <p:nvPr userDrawn="1"/>
          </p:nvSpPr>
          <p:spPr bwMode="auto">
            <a:xfrm>
              <a:off x="0" y="2085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2" name="Line 58"/>
            <p:cNvSpPr>
              <a:spLocks noChangeShapeType="1"/>
            </p:cNvSpPr>
            <p:nvPr userDrawn="1"/>
          </p:nvSpPr>
          <p:spPr bwMode="auto">
            <a:xfrm>
              <a:off x="0" y="1593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3" name="Line 59"/>
            <p:cNvSpPr>
              <a:spLocks noChangeShapeType="1"/>
            </p:cNvSpPr>
            <p:nvPr userDrawn="1"/>
          </p:nvSpPr>
          <p:spPr bwMode="auto">
            <a:xfrm>
              <a:off x="0" y="1566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4" name="Line 60"/>
            <p:cNvSpPr>
              <a:spLocks noChangeShapeType="1"/>
            </p:cNvSpPr>
            <p:nvPr userDrawn="1"/>
          </p:nvSpPr>
          <p:spPr bwMode="auto">
            <a:xfrm>
              <a:off x="0" y="1947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5" name="Line 61"/>
            <p:cNvSpPr>
              <a:spLocks noChangeShapeType="1"/>
            </p:cNvSpPr>
            <p:nvPr userDrawn="1"/>
          </p:nvSpPr>
          <p:spPr bwMode="auto">
            <a:xfrm>
              <a:off x="0" y="1821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6" name="Line 62"/>
            <p:cNvSpPr>
              <a:spLocks noChangeShapeType="1"/>
            </p:cNvSpPr>
            <p:nvPr userDrawn="1"/>
          </p:nvSpPr>
          <p:spPr bwMode="auto">
            <a:xfrm>
              <a:off x="0" y="1740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7" name="Line 63"/>
            <p:cNvSpPr>
              <a:spLocks noChangeShapeType="1"/>
            </p:cNvSpPr>
            <p:nvPr userDrawn="1"/>
          </p:nvSpPr>
          <p:spPr bwMode="auto">
            <a:xfrm>
              <a:off x="0" y="1926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8" name="Line 64"/>
            <p:cNvSpPr>
              <a:spLocks noChangeShapeType="1"/>
            </p:cNvSpPr>
            <p:nvPr userDrawn="1"/>
          </p:nvSpPr>
          <p:spPr bwMode="auto">
            <a:xfrm>
              <a:off x="0" y="1614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9" name="Line 65"/>
            <p:cNvSpPr>
              <a:spLocks noChangeShapeType="1"/>
            </p:cNvSpPr>
            <p:nvPr userDrawn="1"/>
          </p:nvSpPr>
          <p:spPr bwMode="auto">
            <a:xfrm>
              <a:off x="0" y="1668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0" name="Line 66"/>
            <p:cNvSpPr>
              <a:spLocks noChangeShapeType="1"/>
            </p:cNvSpPr>
            <p:nvPr userDrawn="1"/>
          </p:nvSpPr>
          <p:spPr bwMode="auto">
            <a:xfrm>
              <a:off x="0" y="1866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1" name="Line 67"/>
            <p:cNvSpPr>
              <a:spLocks noChangeShapeType="1"/>
            </p:cNvSpPr>
            <p:nvPr userDrawn="1"/>
          </p:nvSpPr>
          <p:spPr bwMode="auto">
            <a:xfrm>
              <a:off x="0" y="1845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2" name="Line 68"/>
            <p:cNvSpPr>
              <a:spLocks noChangeShapeType="1"/>
            </p:cNvSpPr>
            <p:nvPr userDrawn="1"/>
          </p:nvSpPr>
          <p:spPr bwMode="auto">
            <a:xfrm>
              <a:off x="0" y="1437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3" name="Line 69"/>
            <p:cNvSpPr>
              <a:spLocks noChangeShapeType="1"/>
            </p:cNvSpPr>
            <p:nvPr userDrawn="1"/>
          </p:nvSpPr>
          <p:spPr bwMode="auto">
            <a:xfrm>
              <a:off x="0" y="1473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4" name="Line 70"/>
            <p:cNvSpPr>
              <a:spLocks noChangeShapeType="1"/>
            </p:cNvSpPr>
            <p:nvPr userDrawn="1"/>
          </p:nvSpPr>
          <p:spPr bwMode="auto">
            <a:xfrm>
              <a:off x="0" y="1506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5" name="Line 71"/>
            <p:cNvSpPr>
              <a:spLocks noChangeShapeType="1"/>
            </p:cNvSpPr>
            <p:nvPr userDrawn="1"/>
          </p:nvSpPr>
          <p:spPr bwMode="auto">
            <a:xfrm>
              <a:off x="0" y="1347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6" name="Line 72"/>
            <p:cNvSpPr>
              <a:spLocks noChangeShapeType="1"/>
            </p:cNvSpPr>
            <p:nvPr userDrawn="1"/>
          </p:nvSpPr>
          <p:spPr bwMode="auto">
            <a:xfrm>
              <a:off x="0" y="1392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7" name="Line 73"/>
            <p:cNvSpPr>
              <a:spLocks noChangeShapeType="1"/>
            </p:cNvSpPr>
            <p:nvPr userDrawn="1"/>
          </p:nvSpPr>
          <p:spPr bwMode="auto">
            <a:xfrm>
              <a:off x="0" y="1016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8" name="Line 74"/>
            <p:cNvSpPr>
              <a:spLocks noChangeShapeType="1"/>
            </p:cNvSpPr>
            <p:nvPr userDrawn="1"/>
          </p:nvSpPr>
          <p:spPr bwMode="auto">
            <a:xfrm>
              <a:off x="0" y="989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9" name="Line 75"/>
            <p:cNvSpPr>
              <a:spLocks noChangeShapeType="1"/>
            </p:cNvSpPr>
            <p:nvPr userDrawn="1"/>
          </p:nvSpPr>
          <p:spPr bwMode="auto">
            <a:xfrm>
              <a:off x="0" y="1244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20" name="Line 76"/>
            <p:cNvSpPr>
              <a:spLocks noChangeShapeType="1"/>
            </p:cNvSpPr>
            <p:nvPr userDrawn="1"/>
          </p:nvSpPr>
          <p:spPr bwMode="auto">
            <a:xfrm>
              <a:off x="0" y="1163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21" name="Line 77"/>
            <p:cNvSpPr>
              <a:spLocks noChangeShapeType="1"/>
            </p:cNvSpPr>
            <p:nvPr userDrawn="1"/>
          </p:nvSpPr>
          <p:spPr bwMode="auto">
            <a:xfrm>
              <a:off x="0" y="1037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 userDrawn="1"/>
          </p:nvSpPr>
          <p:spPr bwMode="auto">
            <a:xfrm>
              <a:off x="0" y="1091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 userDrawn="1"/>
          </p:nvSpPr>
          <p:spPr bwMode="auto">
            <a:xfrm>
              <a:off x="0" y="128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24" name="Line 80"/>
            <p:cNvSpPr>
              <a:spLocks noChangeShapeType="1"/>
            </p:cNvSpPr>
            <p:nvPr userDrawn="1"/>
          </p:nvSpPr>
          <p:spPr bwMode="auto">
            <a:xfrm>
              <a:off x="0" y="1268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25" name="Line 81"/>
            <p:cNvSpPr>
              <a:spLocks noChangeShapeType="1"/>
            </p:cNvSpPr>
            <p:nvPr userDrawn="1"/>
          </p:nvSpPr>
          <p:spPr bwMode="auto">
            <a:xfrm>
              <a:off x="0" y="860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26" name="Line 82"/>
            <p:cNvSpPr>
              <a:spLocks noChangeShapeType="1"/>
            </p:cNvSpPr>
            <p:nvPr userDrawn="1"/>
          </p:nvSpPr>
          <p:spPr bwMode="auto">
            <a:xfrm>
              <a:off x="0" y="896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27" name="Line 83"/>
            <p:cNvSpPr>
              <a:spLocks noChangeShapeType="1"/>
            </p:cNvSpPr>
            <p:nvPr userDrawn="1"/>
          </p:nvSpPr>
          <p:spPr bwMode="auto">
            <a:xfrm>
              <a:off x="0" y="92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28" name="Line 84"/>
            <p:cNvSpPr>
              <a:spLocks noChangeShapeType="1"/>
            </p:cNvSpPr>
            <p:nvPr userDrawn="1"/>
          </p:nvSpPr>
          <p:spPr bwMode="auto">
            <a:xfrm>
              <a:off x="0" y="770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29" name="Line 85"/>
            <p:cNvSpPr>
              <a:spLocks noChangeShapeType="1"/>
            </p:cNvSpPr>
            <p:nvPr userDrawn="1"/>
          </p:nvSpPr>
          <p:spPr bwMode="auto">
            <a:xfrm>
              <a:off x="0" y="815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30" name="Line 86"/>
            <p:cNvSpPr>
              <a:spLocks noChangeShapeType="1"/>
            </p:cNvSpPr>
            <p:nvPr userDrawn="1"/>
          </p:nvSpPr>
          <p:spPr bwMode="auto">
            <a:xfrm>
              <a:off x="0" y="718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31" name="Line 87"/>
            <p:cNvSpPr>
              <a:spLocks noChangeShapeType="1"/>
            </p:cNvSpPr>
            <p:nvPr userDrawn="1"/>
          </p:nvSpPr>
          <p:spPr bwMode="auto">
            <a:xfrm>
              <a:off x="0" y="646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32" name="Line 88"/>
            <p:cNvSpPr>
              <a:spLocks noChangeShapeType="1"/>
            </p:cNvSpPr>
            <p:nvPr userDrawn="1"/>
          </p:nvSpPr>
          <p:spPr bwMode="auto">
            <a:xfrm>
              <a:off x="0" y="522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33" name="Line 89"/>
            <p:cNvSpPr>
              <a:spLocks noChangeShapeType="1"/>
            </p:cNvSpPr>
            <p:nvPr userDrawn="1"/>
          </p:nvSpPr>
          <p:spPr bwMode="auto">
            <a:xfrm>
              <a:off x="0" y="558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34" name="Line 90"/>
            <p:cNvSpPr>
              <a:spLocks noChangeShapeType="1"/>
            </p:cNvSpPr>
            <p:nvPr userDrawn="1"/>
          </p:nvSpPr>
          <p:spPr bwMode="auto">
            <a:xfrm>
              <a:off x="0" y="591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35" name="Line 91"/>
            <p:cNvSpPr>
              <a:spLocks noChangeShapeType="1"/>
            </p:cNvSpPr>
            <p:nvPr userDrawn="1"/>
          </p:nvSpPr>
          <p:spPr bwMode="auto">
            <a:xfrm>
              <a:off x="0" y="432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36" name="Line 92"/>
            <p:cNvSpPr>
              <a:spLocks noChangeShapeType="1"/>
            </p:cNvSpPr>
            <p:nvPr userDrawn="1"/>
          </p:nvSpPr>
          <p:spPr bwMode="auto">
            <a:xfrm>
              <a:off x="0" y="384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37" name="Line 93"/>
            <p:cNvSpPr>
              <a:spLocks noChangeShapeType="1"/>
            </p:cNvSpPr>
            <p:nvPr userDrawn="1"/>
          </p:nvSpPr>
          <p:spPr bwMode="auto">
            <a:xfrm>
              <a:off x="0" y="477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38" name="Line 94"/>
            <p:cNvSpPr>
              <a:spLocks noChangeShapeType="1"/>
            </p:cNvSpPr>
            <p:nvPr userDrawn="1"/>
          </p:nvSpPr>
          <p:spPr bwMode="auto">
            <a:xfrm>
              <a:off x="0" y="339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39" name="Line 95"/>
            <p:cNvSpPr>
              <a:spLocks noChangeShapeType="1"/>
            </p:cNvSpPr>
            <p:nvPr userDrawn="1"/>
          </p:nvSpPr>
          <p:spPr bwMode="auto">
            <a:xfrm>
              <a:off x="0" y="318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40" name="Line 96"/>
            <p:cNvSpPr>
              <a:spLocks noChangeShapeType="1"/>
            </p:cNvSpPr>
            <p:nvPr userDrawn="1"/>
          </p:nvSpPr>
          <p:spPr bwMode="auto">
            <a:xfrm>
              <a:off x="0" y="258"/>
              <a:ext cx="62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41" name="Line 97"/>
            <p:cNvSpPr>
              <a:spLocks noChangeShapeType="1"/>
            </p:cNvSpPr>
            <p:nvPr userDrawn="1"/>
          </p:nvSpPr>
          <p:spPr bwMode="auto">
            <a:xfrm>
              <a:off x="0" y="70"/>
              <a:ext cx="6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42" name="Line 98"/>
            <p:cNvSpPr>
              <a:spLocks noChangeShapeType="1"/>
            </p:cNvSpPr>
            <p:nvPr userDrawn="1"/>
          </p:nvSpPr>
          <p:spPr bwMode="auto">
            <a:xfrm>
              <a:off x="0" y="43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43" name="Line 99"/>
            <p:cNvSpPr>
              <a:spLocks noChangeShapeType="1"/>
            </p:cNvSpPr>
            <p:nvPr userDrawn="1"/>
          </p:nvSpPr>
          <p:spPr bwMode="auto">
            <a:xfrm>
              <a:off x="0" y="91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44" name="Line 100"/>
            <p:cNvSpPr>
              <a:spLocks noChangeShapeType="1"/>
            </p:cNvSpPr>
            <p:nvPr userDrawn="1"/>
          </p:nvSpPr>
          <p:spPr bwMode="auto">
            <a:xfrm>
              <a:off x="0" y="145"/>
              <a:ext cx="62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45" name="Line 101"/>
            <p:cNvSpPr>
              <a:spLocks noChangeShapeType="1"/>
            </p:cNvSpPr>
            <p:nvPr userDrawn="1"/>
          </p:nvSpPr>
          <p:spPr bwMode="auto">
            <a:xfrm>
              <a:off x="0" y="202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049" name="Rectangle 105"/>
          <p:cNvSpPr>
            <a:spLocks noGrp="1" noChangeArrowheads="1"/>
          </p:cNvSpPr>
          <p:nvPr>
            <p:ph type="ctrTitle"/>
          </p:nvPr>
        </p:nvSpPr>
        <p:spPr>
          <a:xfrm>
            <a:off x="1169988" y="381000"/>
            <a:ext cx="7380287" cy="10128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3050" name="Rectangle 106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3051" name="Rectangle 107"/>
          <p:cNvSpPr>
            <a:spLocks noChangeArrowheads="1"/>
          </p:cNvSpPr>
          <p:nvPr/>
        </p:nvSpPr>
        <p:spPr bwMode="auto">
          <a:xfrm>
            <a:off x="3017838" y="1295400"/>
            <a:ext cx="5662612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3052" name="Rectangle 108"/>
          <p:cNvSpPr>
            <a:spLocks noChangeArrowheads="1"/>
          </p:cNvSpPr>
          <p:nvPr/>
        </p:nvSpPr>
        <p:spPr bwMode="auto">
          <a:xfrm>
            <a:off x="1098550" y="2286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pic>
        <p:nvPicPr>
          <p:cNvPr id="109" name="Picture 17" descr="图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494"/>
            <a:ext cx="990600" cy="94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21957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fld id="{5ED2E9DE-9866-481E-9EED-D02B82ADEBBC}" type="datetime8">
              <a:rPr lang="zh-CN" altLang="en-US" smtClean="0"/>
              <a:t>2018年12月28日9时34分</a:t>
            </a:fld>
            <a:endParaRPr lang="en-US" altLang="zh-CN" dirty="0"/>
          </a:p>
        </p:txBody>
      </p:sp>
      <p:sp>
        <p:nvSpPr>
          <p:cNvPr id="111" name="Text Box 8"/>
          <p:cNvSpPr txBox="1">
            <a:spLocks noChangeArrowheads="1"/>
          </p:cNvSpPr>
          <p:nvPr userDrawn="1"/>
        </p:nvSpPr>
        <p:spPr bwMode="auto">
          <a:xfrm>
            <a:off x="8569325" y="6521450"/>
            <a:ext cx="57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A05BB8B-AE9B-4856-B5D7-D0FE2C1AD723}" type="slidenum">
              <a:rPr kumimoji="1" lang="zh-CN" altLang="en-US" sz="1600" b="1">
                <a:solidFill>
                  <a:srgbClr val="808080"/>
                </a:solidFill>
                <a:latin typeface="Times New Roman" pitchFamily="18" charset="0"/>
              </a:rPr>
              <a:pPr>
                <a:spcBef>
                  <a:spcPct val="50000"/>
                </a:spcBef>
              </a:pPr>
              <a:t>‹#›</a:t>
            </a:fld>
            <a:endParaRPr kumimoji="1" lang="en-US" altLang="zh-CN" sz="1600" b="1" dirty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12" name="Rectangle 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8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51" grpId="0" animBg="1" autoUpdateAnimBg="0"/>
      <p:bldP spid="83052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12372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7088-5499-4C81-A467-7B7EEABC390F}" type="datetime8">
              <a:rPr lang="zh-CN" altLang="en-US" smtClean="0"/>
              <a:t>2018年12月28日9时34分</a:t>
            </a:fld>
            <a:endParaRPr lang="en-US" altLang="zh-CN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845037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228600"/>
            <a:ext cx="1989137" cy="52816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228600"/>
            <a:ext cx="5816600" cy="52816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12372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F38D0-00C7-450E-85AC-A9E1CACD027E}" type="datetime8">
              <a:rPr lang="zh-CN" altLang="en-US" smtClean="0"/>
              <a:t>2018年12月28日9时34分</a:t>
            </a:fld>
            <a:endParaRPr lang="en-US" altLang="zh-CN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95600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12372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D725F-61C7-4A1A-80C7-2F3E022F6A61}" type="datetime8">
              <a:rPr lang="zh-CN" altLang="en-US" smtClean="0"/>
              <a:t>2018年12月28日9时34分</a:t>
            </a:fld>
            <a:endParaRPr lang="en-US" altLang="zh-CN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3844572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12372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F5300-340A-4BEC-AF0A-3C6B72477E19}" type="datetime8">
              <a:rPr lang="zh-CN" altLang="en-US" smtClean="0"/>
              <a:t>2018年12月28日9时34分</a:t>
            </a:fld>
            <a:endParaRPr lang="en-US" altLang="zh-CN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90586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628775"/>
            <a:ext cx="3902075" cy="3881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563" y="1628775"/>
            <a:ext cx="3903662" cy="3881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267744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2583D-36B1-420D-9E93-E7B178EA94C4}" type="datetime8">
              <a:rPr lang="zh-CN" altLang="en-US" smtClean="0"/>
              <a:t>2018年12月28日9时34分</a:t>
            </a:fld>
            <a:endParaRPr lang="en-US" altLang="zh-CN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15502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12372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B7EEF-F4FD-4268-9C62-2783B75326B6}" type="datetime8">
              <a:rPr lang="zh-CN" altLang="en-US" smtClean="0"/>
              <a:t>2018年12月28日9时34分</a:t>
            </a:fld>
            <a:endParaRPr lang="en-US" altLang="zh-CN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22688" y="638132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81180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12372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DA795-2ACC-461C-9B68-C8BDF1776F7C}" type="datetime8">
              <a:rPr lang="zh-CN" altLang="en-US" smtClean="0"/>
              <a:t>2018年12月28日9时34分</a:t>
            </a:fld>
            <a:endParaRPr lang="en-US" altLang="zh-CN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23046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267744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EE65A-30B7-4DAF-B7E5-C2C6575C87C2}" type="datetime8">
              <a:rPr lang="zh-CN" altLang="en-US" smtClean="0"/>
              <a:t>2018年12月28日9时34分</a:t>
            </a:fld>
            <a:endParaRPr lang="en-US" altLang="zh-CN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721585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195736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B9E8B-F3F9-4B95-A18D-933DE7939E2B}" type="datetime8">
              <a:rPr lang="zh-CN" altLang="en-US" smtClean="0"/>
              <a:t>2018年12月28日9时34分</a:t>
            </a:fld>
            <a:endParaRPr lang="en-US" altLang="zh-CN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193997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195736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27FD3-3D20-45A4-9D1C-6F1B314B9ED2}" type="datetime8">
              <a:rPr lang="zh-CN" altLang="en-US" smtClean="0"/>
              <a:t>2018年12月28日9时34分</a:t>
            </a:fld>
            <a:endParaRPr lang="en-US" altLang="zh-CN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04427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884238" y="0"/>
            <a:ext cx="496887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635000" y="150813"/>
            <a:ext cx="5662613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252788" y="989013"/>
            <a:ext cx="5662612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28775"/>
            <a:ext cx="7958137" cy="388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73787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21957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fld id="{46106009-81C5-4DE4-9BB2-60BF83F5B34B}" type="datetime8">
              <a:rPr lang="zh-CN" altLang="en-US" smtClean="0"/>
              <a:t>2018年12月28日9时34分</a:t>
            </a:fld>
            <a:endParaRPr lang="en-US" altLang="zh-CN" dirty="0"/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8569325" y="6521450"/>
            <a:ext cx="57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A05BB8B-AE9B-4856-B5D7-D0FE2C1AD723}" type="slidenum">
              <a:rPr kumimoji="1" lang="zh-CN" altLang="en-US" sz="1600" b="1">
                <a:solidFill>
                  <a:srgbClr val="808080"/>
                </a:solidFill>
                <a:latin typeface="Times New Roman" pitchFamily="18" charset="0"/>
              </a:rPr>
              <a:pPr>
                <a:spcBef>
                  <a:spcPct val="50000"/>
                </a:spcBef>
              </a:pPr>
              <a:t>‹#›</a:t>
            </a:fld>
            <a:endParaRPr kumimoji="1" lang="en-US" altLang="zh-CN" sz="1600" b="1" dirty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1" name="Rectangle 10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4334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ransition advClick="0"/>
  <p:hf hd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 b="1">
          <a:solidFill>
            <a:srgbClr val="000000"/>
          </a:solidFill>
          <a:latin typeface="+mn-lt"/>
          <a:ea typeface="+mn-ea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latin typeface="+mn-lt"/>
          <a:ea typeface="+mn-ea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800" b="1">
          <a:solidFill>
            <a:srgbClr val="000000"/>
          </a:solidFill>
          <a:latin typeface="+mn-lt"/>
          <a:ea typeface="+mn-ea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sz="2800" b="1">
          <a:solidFill>
            <a:srgbClr val="000000"/>
          </a:solidFill>
          <a:latin typeface="+mn-lt"/>
          <a:ea typeface="+mn-e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sz="2800" b="1">
          <a:solidFill>
            <a:srgbClr val="000000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sz="2800" b="1">
          <a:solidFill>
            <a:srgbClr val="000000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sz="2800" b="1">
          <a:solidFill>
            <a:srgbClr val="000000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sz="28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http://ds.jluzh.com/fckupload/image002(1).gif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3FE087-9A43-4A6E-8937-10A8389A586D}"/>
              </a:ext>
            </a:extLst>
          </p:cNvPr>
          <p:cNvSpPr/>
          <p:nvPr/>
        </p:nvSpPr>
        <p:spPr>
          <a:xfrm>
            <a:off x="311361" y="1340768"/>
            <a:ext cx="85212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算法是对特定问题求解步骤的一种描述，是指令的有限序列。其中每一条指令表示一个或多个操作。一个算法应该具有下列特性：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_________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_________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、输入、输出，下面两个算法的时间复杂度分别为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_________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_________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D5F47F-AD18-43F9-BE7A-C5DD221E6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66" y="3825573"/>
            <a:ext cx="7190467" cy="25826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AD25E2-2B72-4AA5-BADE-E2EC402A0135}"/>
              </a:ext>
            </a:extLst>
          </p:cNvPr>
          <p:cNvSpPr/>
          <p:nvPr/>
        </p:nvSpPr>
        <p:spPr>
          <a:xfrm>
            <a:off x="5004048" y="213285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有穷性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AEB44E-FDA6-44BC-B0F0-27C2D772719E}"/>
              </a:ext>
            </a:extLst>
          </p:cNvPr>
          <p:cNvSpPr/>
          <p:nvPr/>
        </p:nvSpPr>
        <p:spPr>
          <a:xfrm>
            <a:off x="6948264" y="213285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确定性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DA8122-CCF2-4875-AA89-5985308CD5D8}"/>
              </a:ext>
            </a:extLst>
          </p:cNvPr>
          <p:cNvSpPr/>
          <p:nvPr/>
        </p:nvSpPr>
        <p:spPr>
          <a:xfrm>
            <a:off x="429796" y="257261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可行性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B7ADFF-2270-4EDA-98C9-D636E4F602EE}"/>
              </a:ext>
            </a:extLst>
          </p:cNvPr>
          <p:cNvSpPr/>
          <p:nvPr/>
        </p:nvSpPr>
        <p:spPr>
          <a:xfrm>
            <a:off x="1763688" y="3006178"/>
            <a:ext cx="984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</a:rPr>
              <a:t>O(n</a:t>
            </a:r>
            <a:r>
              <a:rPr lang="en-US" altLang="zh-CN" kern="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0F6123-8BE2-41C6-860F-B44C7F7E4963}"/>
              </a:ext>
            </a:extLst>
          </p:cNvPr>
          <p:cNvSpPr/>
          <p:nvPr/>
        </p:nvSpPr>
        <p:spPr>
          <a:xfrm>
            <a:off x="3743326" y="3006178"/>
            <a:ext cx="984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</a:rPr>
              <a:t>O(n</a:t>
            </a:r>
            <a:r>
              <a:rPr lang="en-US" altLang="zh-CN" kern="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78230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28A13E-D3EE-4BEE-A7FA-05DA1ECF25ED}"/>
              </a:ext>
            </a:extLst>
          </p:cNvPr>
          <p:cNvSpPr/>
          <p:nvPr/>
        </p:nvSpPr>
        <p:spPr>
          <a:xfrm>
            <a:off x="179512" y="1268760"/>
            <a:ext cx="9073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zh-CN" sz="2400" kern="100" dirty="0">
                <a:ea typeface="宋体" panose="02010600030101010101" pitchFamily="2" charset="-122"/>
              </a:rPr>
              <a:t>给出一棵树的逻辑结构</a:t>
            </a:r>
            <a:r>
              <a:rPr lang="en-US" altLang="zh-CN" sz="2400" kern="100" dirty="0">
                <a:ea typeface="宋体" panose="02010600030101010101" pitchFamily="2" charset="-122"/>
              </a:rPr>
              <a:t>T=</a:t>
            </a:r>
            <a:r>
              <a:rPr lang="zh-CN" altLang="zh-CN" sz="2400" kern="100" dirty="0"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a typeface="宋体" panose="02010600030101010101" pitchFamily="2" charset="-122"/>
              </a:rPr>
              <a:t>K,R</a:t>
            </a:r>
            <a:r>
              <a:rPr lang="zh-CN" altLang="zh-CN" sz="2400" kern="100" dirty="0">
                <a:ea typeface="宋体" panose="02010600030101010101" pitchFamily="2" charset="-122"/>
              </a:rPr>
              <a:t>）</a:t>
            </a:r>
            <a:r>
              <a:rPr lang="en-US" altLang="zh-CN" sz="2400" kern="100" dirty="0">
                <a:ea typeface="宋体" panose="02010600030101010101" pitchFamily="2" charset="-122"/>
              </a:rPr>
              <a:t>,</a:t>
            </a:r>
            <a:r>
              <a:rPr lang="zh-CN" altLang="zh-CN" sz="2400" kern="100" dirty="0">
                <a:ea typeface="宋体" panose="02010600030101010101" pitchFamily="2" charset="-122"/>
              </a:rPr>
              <a:t>其中：</a:t>
            </a: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K={A,B,C,D,E,F,G,H,I,J }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R={&lt;A,B&gt;,&lt;A,C&gt;,&lt;A,D&gt;,&lt;B,E&gt;,&lt;B,F&gt;,&lt;C,G&gt;,&lt;D,I&gt;,&lt;D,J&gt;,&lt;G,H&gt;}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zh-CN" sz="2400" kern="100" dirty="0">
                <a:ea typeface="宋体" panose="02010600030101010101" pitchFamily="2" charset="-122"/>
              </a:rPr>
              <a:t>试用树形表示法画出此树。</a:t>
            </a:r>
            <a:r>
              <a:rPr lang="pt-BR" altLang="zh-CN" sz="2400" b="1" kern="100" dirty="0">
                <a:ea typeface="宋体" panose="02010600030101010101" pitchFamily="2" charset="-122"/>
              </a:rPr>
              <a:t>                                       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pt-BR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zh-CN" sz="2400" kern="100" dirty="0">
                <a:ea typeface="宋体" panose="02010600030101010101" pitchFamily="2" charset="-122"/>
              </a:rPr>
              <a:t>将该树转化为对应的二叉树。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648D29-47C1-42AA-B55A-A2452A60E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7" y="3375583"/>
            <a:ext cx="3964950" cy="30127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58D146-1225-467D-881C-D2E7ED8FB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93" y="3057214"/>
            <a:ext cx="3187865" cy="34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166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A9E331-0C35-4862-BF43-657B3D05670B}"/>
              </a:ext>
            </a:extLst>
          </p:cNvPr>
          <p:cNvSpPr/>
          <p:nvPr/>
        </p:nvSpPr>
        <p:spPr>
          <a:xfrm>
            <a:off x="402928" y="1178932"/>
            <a:ext cx="90730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a typeface="宋体" panose="02010600030101010101" pitchFamily="2" charset="-122"/>
              </a:rPr>
              <a:t>6. </a:t>
            </a:r>
            <a:r>
              <a:rPr lang="zh-CN" altLang="zh-CN" kern="100" dirty="0">
                <a:ea typeface="宋体" panose="02010600030101010101" pitchFamily="2" charset="-122"/>
              </a:rPr>
              <a:t>已知一个森林的先序序列和后序序列如下：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先序序列：</a:t>
            </a:r>
            <a:r>
              <a:rPr lang="pt-BR" altLang="zh-CN" kern="100" dirty="0">
                <a:ea typeface="宋体" panose="02010600030101010101" pitchFamily="2" charset="-122"/>
              </a:rPr>
              <a:t>A B C D E F G H I J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后序序列：</a:t>
            </a:r>
            <a:r>
              <a:rPr lang="pt-BR" altLang="zh-CN" kern="100" dirty="0">
                <a:ea typeface="宋体" panose="02010600030101010101" pitchFamily="2" charset="-122"/>
              </a:rPr>
              <a:t>B C D A F E H J I G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ea typeface="宋体" panose="02010600030101010101" pitchFamily="2" charset="-122"/>
              </a:rPr>
              <a:t>）构造出该森林。</a:t>
            </a:r>
            <a:r>
              <a:rPr lang="en-US" altLang="zh-CN" kern="100" dirty="0">
                <a:ea typeface="宋体" panose="02010600030101010101" pitchFamily="2" charset="-122"/>
              </a:rPr>
              <a:t>	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ea typeface="宋体" panose="02010600030101010101" pitchFamily="2" charset="-122"/>
              </a:rPr>
              <a:t>）将该森林转为二叉树。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A5121984-A4E1-4823-83B0-0F7F6694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97797"/>
            <a:ext cx="5120282" cy="256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id="{6A7CFC2C-5EF2-4660-A80C-F5195D480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16" y="2930758"/>
            <a:ext cx="2981474" cy="3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17164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EBA3815-BF6B-4237-8D7F-35740BA60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406036"/>
            <a:ext cx="3456384" cy="4263632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824F8B-18CC-4252-AE61-1E497D4F0A02}"/>
              </a:ext>
            </a:extLst>
          </p:cNvPr>
          <p:cNvSpPr/>
          <p:nvPr/>
        </p:nvSpPr>
        <p:spPr>
          <a:xfrm>
            <a:off x="161764" y="1196752"/>
            <a:ext cx="8820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zh-CN" altLang="zh-CN" sz="2400" kern="100" dirty="0">
                <a:ea typeface="宋体" panose="02010600030101010101" pitchFamily="2" charset="-122"/>
              </a:rPr>
              <a:t>在一个数据通信系统中使用的字符是</a:t>
            </a:r>
            <a:r>
              <a:rPr lang="en-US" altLang="zh-CN" sz="2400" kern="100" dirty="0"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c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d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f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ea typeface="宋体" panose="02010600030101010101" pitchFamily="2" charset="-122"/>
              </a:rPr>
              <a:t>，对应的使用频率分别为</a:t>
            </a:r>
            <a:r>
              <a:rPr lang="en-US" altLang="zh-CN" sz="2400" kern="100" dirty="0"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6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20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10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18</a:t>
            </a:r>
            <a:r>
              <a:rPr lang="zh-CN" altLang="zh-CN" sz="2400" kern="100" dirty="0">
                <a:ea typeface="宋体" panose="02010600030101010101" pitchFamily="2" charset="-122"/>
              </a:rPr>
              <a:t>。根据字符的使用频率用左结点的值小于等于右结点的值来构造</a:t>
            </a:r>
            <a:r>
              <a:rPr lang="en-US" altLang="zh-CN" sz="2400" kern="100" dirty="0" err="1">
                <a:ea typeface="宋体" panose="02010600030101010101" pitchFamily="2" charset="-122"/>
              </a:rPr>
              <a:t>huffman</a:t>
            </a:r>
            <a:r>
              <a:rPr lang="zh-CN" altLang="zh-CN" sz="2400" kern="100" dirty="0">
                <a:ea typeface="宋体" panose="02010600030101010101" pitchFamily="2" charset="-122"/>
              </a:rPr>
              <a:t>树，并对各字符进行</a:t>
            </a:r>
            <a:r>
              <a:rPr lang="en-US" altLang="zh-CN" sz="2400" kern="100" dirty="0" err="1">
                <a:ea typeface="宋体" panose="02010600030101010101" pitchFamily="2" charset="-122"/>
              </a:rPr>
              <a:t>huffman</a:t>
            </a:r>
            <a:r>
              <a:rPr lang="zh-CN" altLang="zh-CN" sz="2400" kern="100" dirty="0">
                <a:ea typeface="宋体" panose="02010600030101010101" pitchFamily="2" charset="-122"/>
              </a:rPr>
              <a:t>编码。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zh-CN" sz="2400" kern="100" dirty="0">
                <a:ea typeface="宋体" panose="02010600030101010101" pitchFamily="2" charset="-122"/>
              </a:rPr>
              <a:t>试画出该</a:t>
            </a:r>
            <a:r>
              <a:rPr lang="en-US" altLang="zh-CN" sz="2400" kern="100" dirty="0" err="1">
                <a:ea typeface="宋体" panose="02010600030101010101" pitchFamily="2" charset="-122"/>
              </a:rPr>
              <a:t>huffman</a:t>
            </a:r>
            <a:r>
              <a:rPr lang="zh-CN" altLang="zh-CN" sz="2400" kern="100" dirty="0">
                <a:ea typeface="宋体" panose="02010600030101010101" pitchFamily="2" charset="-122"/>
              </a:rPr>
              <a:t>树。</a:t>
            </a:r>
            <a:r>
              <a:rPr lang="pt-BR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zh-CN" sz="2400" kern="100" dirty="0">
                <a:ea typeface="宋体" panose="02010600030101010101" pitchFamily="2" charset="-122"/>
              </a:rPr>
              <a:t>写出各字符的二进制编码。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C514DD-A5B8-49BA-B913-CCAA4BF49EFB}"/>
              </a:ext>
            </a:extLst>
          </p:cNvPr>
          <p:cNvSpPr/>
          <p:nvPr/>
        </p:nvSpPr>
        <p:spPr>
          <a:xfrm>
            <a:off x="644804" y="3739174"/>
            <a:ext cx="4572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Aft>
                <a:spcPts val="0"/>
              </a:spcAft>
            </a:pPr>
            <a:r>
              <a:rPr lang="zh-CN" altLang="en-US" sz="2400" kern="100" dirty="0">
                <a:ea typeface="宋体" panose="02010600030101010101" pitchFamily="2" charset="-122"/>
              </a:rPr>
              <a:t>答：</a:t>
            </a:r>
            <a:endParaRPr lang="en-US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ea typeface="宋体" panose="02010600030101010101" pitchFamily="2" charset="-122"/>
              </a:rPr>
              <a:t>各字符的二进制编码为：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a</a:t>
            </a:r>
            <a:r>
              <a:rPr lang="zh-CN" altLang="zh-CN" sz="2000" kern="100" dirty="0">
                <a:ea typeface="宋体" panose="02010600030101010101" pitchFamily="2" charset="-122"/>
              </a:rPr>
              <a:t>：</a:t>
            </a:r>
            <a:r>
              <a:rPr lang="en-US" altLang="zh-CN" sz="2000" kern="100" dirty="0">
                <a:ea typeface="宋体" panose="02010600030101010101" pitchFamily="2" charset="-122"/>
              </a:rPr>
              <a:t>00       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b</a:t>
            </a:r>
            <a:r>
              <a:rPr lang="zh-CN" altLang="zh-CN" sz="2000" kern="100" dirty="0">
                <a:ea typeface="宋体" panose="02010600030101010101" pitchFamily="2" charset="-122"/>
              </a:rPr>
              <a:t>：</a:t>
            </a:r>
            <a:r>
              <a:rPr lang="en-US" altLang="zh-CN" sz="2000" kern="100" dirty="0">
                <a:ea typeface="宋体" panose="02010600030101010101" pitchFamily="2" charset="-122"/>
              </a:rPr>
              <a:t>11110     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c</a:t>
            </a:r>
            <a:r>
              <a:rPr lang="zh-CN" altLang="zh-CN" sz="2000" kern="100" dirty="0">
                <a:ea typeface="宋体" panose="02010600030101010101" pitchFamily="2" charset="-122"/>
              </a:rPr>
              <a:t>：</a:t>
            </a:r>
            <a:r>
              <a:rPr lang="en-US" altLang="zh-CN" sz="2000" kern="100" dirty="0">
                <a:ea typeface="宋体" panose="02010600030101010101" pitchFamily="2" charset="-122"/>
              </a:rPr>
              <a:t>1110     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d</a:t>
            </a:r>
            <a:r>
              <a:rPr lang="zh-CN" altLang="zh-CN" sz="2000" kern="100" dirty="0">
                <a:ea typeface="宋体" panose="02010600030101010101" pitchFamily="2" charset="-122"/>
              </a:rPr>
              <a:t>：</a:t>
            </a:r>
            <a:r>
              <a:rPr lang="en-US" altLang="zh-CN" sz="2000" kern="100" dirty="0">
                <a:ea typeface="宋体" panose="02010600030101010101" pitchFamily="2" charset="-122"/>
              </a:rPr>
              <a:t>11111   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e</a:t>
            </a:r>
            <a:r>
              <a:rPr lang="zh-CN" altLang="zh-CN" sz="2000" kern="100" dirty="0">
                <a:ea typeface="宋体" panose="02010600030101010101" pitchFamily="2" charset="-122"/>
              </a:rPr>
              <a:t>：</a:t>
            </a:r>
            <a:r>
              <a:rPr lang="en-US" altLang="zh-CN" sz="2000" kern="100" dirty="0">
                <a:ea typeface="宋体" panose="02010600030101010101" pitchFamily="2" charset="-122"/>
              </a:rPr>
              <a:t>10          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f</a:t>
            </a:r>
            <a:r>
              <a:rPr lang="zh-CN" altLang="zh-CN" sz="2000" kern="100" dirty="0">
                <a:ea typeface="宋体" panose="02010600030101010101" pitchFamily="2" charset="-122"/>
              </a:rPr>
              <a:t>：</a:t>
            </a:r>
            <a:r>
              <a:rPr lang="en-US" altLang="zh-CN" sz="2000" kern="100" dirty="0">
                <a:ea typeface="宋体" panose="02010600030101010101" pitchFamily="2" charset="-122"/>
              </a:rPr>
              <a:t>110     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g</a:t>
            </a:r>
            <a:r>
              <a:rPr lang="zh-CN" altLang="zh-CN" sz="2000" kern="100" dirty="0">
                <a:ea typeface="宋体" panose="02010600030101010101" pitchFamily="2" charset="-122"/>
              </a:rPr>
              <a:t>：</a:t>
            </a:r>
            <a:r>
              <a:rPr lang="en-US" altLang="zh-CN" sz="2000" kern="100" dirty="0">
                <a:ea typeface="宋体" panose="02010600030101010101" pitchFamily="2" charset="-122"/>
              </a:rPr>
              <a:t>01   </a:t>
            </a:r>
            <a:endParaRPr lang="zh-CN" altLang="zh-CN" sz="2000" kern="1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83051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7719A2-4027-421D-A0B1-CDE85AD3822C}"/>
              </a:ext>
            </a:extLst>
          </p:cNvPr>
          <p:cNvSpPr/>
          <p:nvPr/>
        </p:nvSpPr>
        <p:spPr>
          <a:xfrm>
            <a:off x="3056" y="1114172"/>
            <a:ext cx="9217024" cy="1594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zh-CN" kern="100" dirty="0">
                <a:ea typeface="宋体" panose="02010600030101010101" pitchFamily="2" charset="-122"/>
              </a:rPr>
              <a:t>设有序表</a:t>
            </a:r>
            <a:r>
              <a:rPr lang="en-US" altLang="zh-CN" kern="100" dirty="0">
                <a:ea typeface="宋体" panose="02010600030101010101" pitchFamily="2" charset="-122"/>
              </a:rPr>
              <a:t>L=(03</a:t>
            </a:r>
            <a:r>
              <a:rPr lang="zh-CN" altLang="zh-CN" kern="100" dirty="0"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10</a:t>
            </a:r>
            <a:r>
              <a:rPr lang="zh-CN" altLang="zh-CN" kern="100" dirty="0"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15</a:t>
            </a:r>
            <a:r>
              <a:rPr lang="zh-CN" altLang="zh-CN" kern="100" dirty="0"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19</a:t>
            </a:r>
            <a:r>
              <a:rPr lang="zh-CN" altLang="zh-CN" kern="100" dirty="0"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25</a:t>
            </a:r>
            <a:r>
              <a:rPr lang="zh-CN" altLang="zh-CN" kern="100" dirty="0"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28</a:t>
            </a:r>
            <a:r>
              <a:rPr lang="zh-CN" altLang="zh-CN" kern="100" dirty="0"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40</a:t>
            </a:r>
            <a:r>
              <a:rPr lang="zh-CN" altLang="zh-CN" kern="100" dirty="0"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55</a:t>
            </a:r>
            <a:r>
              <a:rPr lang="zh-CN" altLang="zh-CN" kern="100" dirty="0"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83)</a:t>
            </a:r>
            <a:r>
              <a:rPr lang="zh-CN" altLang="zh-CN" kern="100" dirty="0"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ea typeface="宋体" panose="02010600030101010101" pitchFamily="2" charset="-122"/>
              </a:rPr>
              <a:t>）画出该有序表的判定树。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ea typeface="宋体" panose="02010600030101010101" pitchFamily="2" charset="-122"/>
              </a:rPr>
              <a:t>）查找</a:t>
            </a:r>
            <a:r>
              <a:rPr lang="en-US" altLang="zh-CN" kern="100" dirty="0">
                <a:ea typeface="宋体" panose="02010600030101010101" pitchFamily="2" charset="-122"/>
              </a:rPr>
              <a:t>55</a:t>
            </a:r>
            <a:r>
              <a:rPr lang="zh-CN" altLang="zh-CN" kern="100" dirty="0">
                <a:ea typeface="宋体" panose="02010600030101010101" pitchFamily="2" charset="-122"/>
              </a:rPr>
              <a:t>时需经过哪几个结点。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6585E813-EC38-496E-8FBF-057F4A85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11" y="2849409"/>
            <a:ext cx="3376989" cy="280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40D17E-F20D-4CC5-8350-EA091B0A2ABD}"/>
              </a:ext>
            </a:extLst>
          </p:cNvPr>
          <p:cNvSpPr/>
          <p:nvPr/>
        </p:nvSpPr>
        <p:spPr>
          <a:xfrm>
            <a:off x="539552" y="5753069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ea typeface="宋体" panose="02010600030101010101" pitchFamily="2" charset="-122"/>
              </a:rPr>
              <a:t>(2)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经过</a:t>
            </a:r>
            <a:r>
              <a:rPr lang="en-US" altLang="zh-CN" kern="100" dirty="0">
                <a:ea typeface="宋体" panose="02010600030101010101" pitchFamily="2" charset="-122"/>
              </a:rPr>
              <a:t>25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40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55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kern="100" dirty="0">
                <a:ea typeface="宋体" panose="02010600030101010101" pitchFamily="2" charset="-122"/>
              </a:rPr>
              <a:t>5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号、</a:t>
            </a:r>
            <a:r>
              <a:rPr lang="en-US" altLang="zh-CN" kern="100" dirty="0">
                <a:ea typeface="宋体" panose="02010600030101010101" pitchFamily="2" charset="-122"/>
              </a:rPr>
              <a:t>7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号、</a:t>
            </a:r>
            <a:r>
              <a:rPr lang="en-US" altLang="zh-CN" kern="100" dirty="0">
                <a:ea typeface="宋体" panose="02010600030101010101" pitchFamily="2" charset="-122"/>
              </a:rPr>
              <a:t>8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号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931812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96A575-0F12-4D5A-88B2-DCA8021093C3}"/>
              </a:ext>
            </a:extLst>
          </p:cNvPr>
          <p:cNvSpPr/>
          <p:nvPr/>
        </p:nvSpPr>
        <p:spPr>
          <a:xfrm>
            <a:off x="419373" y="1268760"/>
            <a:ext cx="83052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9. </a:t>
            </a:r>
            <a:r>
              <a:rPr lang="zh-CN" altLang="zh-CN" kern="100" dirty="0">
                <a:ea typeface="宋体" panose="02010600030101010101" pitchFamily="2" charset="-122"/>
              </a:rPr>
              <a:t>将关键字序列</a:t>
            </a:r>
            <a:r>
              <a:rPr lang="en-US" altLang="zh-CN" kern="100" dirty="0">
                <a:ea typeface="宋体" panose="02010600030101010101" pitchFamily="2" charset="-122"/>
              </a:rPr>
              <a:t>(7,8,30,11,18,9,14) </a:t>
            </a:r>
            <a:r>
              <a:rPr lang="zh-CN" altLang="zh-CN" kern="100" dirty="0">
                <a:ea typeface="宋体" panose="02010600030101010101" pitchFamily="2" charset="-122"/>
              </a:rPr>
              <a:t>散列存储到哈希表中，哈希表的存储空间是一个下标从</a:t>
            </a:r>
            <a:r>
              <a:rPr lang="en-US" altLang="zh-CN" kern="100" dirty="0">
                <a:ea typeface="宋体" panose="02010600030101010101" pitchFamily="2" charset="-122"/>
              </a:rPr>
              <a:t>0</a:t>
            </a:r>
            <a:r>
              <a:rPr lang="zh-CN" altLang="zh-CN" kern="100" dirty="0">
                <a:ea typeface="宋体" panose="02010600030101010101" pitchFamily="2" charset="-122"/>
              </a:rPr>
              <a:t>开始大小为</a:t>
            </a:r>
            <a:r>
              <a:rPr lang="en-US" altLang="zh-CN" kern="100" dirty="0">
                <a:ea typeface="宋体" panose="02010600030101010101" pitchFamily="2" charset="-122"/>
              </a:rPr>
              <a:t>10</a:t>
            </a:r>
            <a:r>
              <a:rPr lang="zh-CN" altLang="zh-CN" kern="100" dirty="0">
                <a:ea typeface="宋体" panose="02010600030101010101" pitchFamily="2" charset="-122"/>
              </a:rPr>
              <a:t>的一维数组，散列函数为：</a:t>
            </a:r>
            <a:r>
              <a:rPr lang="en-US" altLang="zh-CN" kern="100" dirty="0">
                <a:ea typeface="宋体" panose="02010600030101010101" pitchFamily="2" charset="-122"/>
              </a:rPr>
              <a:t> H(key)=(key * 3)MOD 7</a:t>
            </a:r>
            <a:r>
              <a:rPr lang="zh-CN" altLang="zh-CN" kern="100" dirty="0">
                <a:ea typeface="宋体" panose="02010600030101010101" pitchFamily="2" charset="-122"/>
              </a:rPr>
              <a:t>，处理冲突采用线性探测再散列法。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zh-CN" kern="100" dirty="0">
                <a:ea typeface="宋体" panose="02010600030101010101" pitchFamily="2" charset="-122"/>
              </a:rPr>
              <a:t>请画出所构造的散列表。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zh-CN" kern="100" dirty="0">
                <a:ea typeface="宋体" panose="02010600030101010101" pitchFamily="2" charset="-122"/>
              </a:rPr>
              <a:t>分别计算等概率情况下查找成功和查找不成功的平均查找长度。</a:t>
            </a:r>
            <a:r>
              <a:rPr lang="en-US" altLang="zh-CN" kern="100" dirty="0">
                <a:ea typeface="宋体" panose="02010600030101010101" pitchFamily="2" charset="-122"/>
              </a:rPr>
              <a:t>	</a:t>
            </a:r>
            <a:endParaRPr lang="zh-CN" altLang="zh-CN" kern="1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200042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69AC385-02A5-4017-8A1A-305B6DD3E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69590"/>
            <a:ext cx="352532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构造的哈希表如下：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A7C3BF8A-3A59-47B8-8C17-EDAA23D0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34332"/>
            <a:ext cx="6537410" cy="156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CDFE37C3-50E6-428C-BFC7-AF962ABC2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56" y="3591952"/>
            <a:ext cx="8640959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(2)ASL</a:t>
            </a:r>
            <a:r>
              <a: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成功＝</a:t>
            </a: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1/7*(1*4+2*1+3*2)=12/7</a:t>
            </a:r>
            <a:endParaRPr kumimoji="0" lang="en-US" altLang="zh-CN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ASL</a:t>
            </a:r>
            <a:r>
              <a: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失败＝</a:t>
            </a: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1/7*(3+2+1+2+1+5+4)=18/7</a:t>
            </a:r>
            <a:endParaRPr kumimoji="0" lang="en-US" altLang="zh-CN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计算查找失败时的平均查找长度，必须计算不在表中的关键字，当其哈希地址为</a:t>
            </a:r>
            <a:r>
              <a:rPr kumimoji="0" lang="en-US" altLang="zh-CN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(0≤i≤m-1)</a:t>
            </a:r>
            <a:r>
              <a: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时的查找次数。一般情况下分母为表长，但本例哈希地址是</a:t>
            </a: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，所以分母为</a:t>
            </a: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哈希地址为</a:t>
            </a:r>
            <a:r>
              <a:rPr kumimoji="0" lang="en-US" altLang="zh-CN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的失败比较次数</a:t>
            </a:r>
            <a:r>
              <a: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是从</a:t>
            </a:r>
            <a:r>
              <a:rPr kumimoji="0" lang="en-US" altLang="zh-CN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开始往右循环数到没有数据的位置（极端情况是表长</a:t>
            </a: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m+1</a:t>
            </a:r>
            <a:r>
              <a: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3331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42E512-172D-465A-8755-AC22CCA683B8}"/>
              </a:ext>
            </a:extLst>
          </p:cNvPr>
          <p:cNvSpPr/>
          <p:nvPr/>
        </p:nvSpPr>
        <p:spPr>
          <a:xfrm>
            <a:off x="574638" y="1340768"/>
            <a:ext cx="79947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10. </a:t>
            </a:r>
            <a:r>
              <a:rPr lang="zh-CN" altLang="zh-CN" sz="2400" kern="100" dirty="0">
                <a:ea typeface="宋体" panose="02010600030101010101" pitchFamily="2" charset="-122"/>
              </a:rPr>
              <a:t>设待排序的关键字序列为</a:t>
            </a:r>
            <a:r>
              <a:rPr lang="en-US" altLang="zh-CN" sz="2400" kern="100" dirty="0">
                <a:ea typeface="宋体" panose="02010600030101010101" pitchFamily="2" charset="-122"/>
              </a:rPr>
              <a:t>(15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 21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 6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 30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 23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 6′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 20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 17)</a:t>
            </a:r>
            <a:r>
              <a:rPr lang="zh-CN" altLang="zh-CN" sz="2400" kern="100" dirty="0">
                <a:ea typeface="宋体" panose="02010600030101010101" pitchFamily="2" charset="-122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a typeface="宋体" panose="02010600030101010101" pitchFamily="2" charset="-122"/>
              </a:rPr>
              <a:t>）写出第一趟直接插入排序的结果。</a:t>
            </a:r>
            <a:r>
              <a:rPr lang="en-US" altLang="zh-CN" sz="2400" kern="100" dirty="0">
                <a:ea typeface="宋体" panose="02010600030101010101" pitchFamily="2" charset="-122"/>
              </a:rPr>
              <a:t>	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a typeface="宋体" panose="02010600030101010101" pitchFamily="2" charset="-122"/>
              </a:rPr>
              <a:t>）写出第一趟希尔排序</a:t>
            </a:r>
            <a:r>
              <a:rPr lang="en-US" altLang="zh-CN" sz="2400" kern="100" dirty="0">
                <a:ea typeface="宋体" panose="02010600030101010101" pitchFamily="2" charset="-122"/>
              </a:rPr>
              <a:t>(</a:t>
            </a:r>
            <a:r>
              <a:rPr lang="zh-CN" altLang="zh-CN" sz="2400" kern="100" dirty="0">
                <a:ea typeface="宋体" panose="02010600030101010101" pitchFamily="2" charset="-122"/>
              </a:rPr>
              <a:t>增量为</a:t>
            </a:r>
            <a:r>
              <a:rPr lang="en-US" altLang="zh-CN" sz="2400" kern="100" dirty="0"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1)</a:t>
            </a:r>
            <a:r>
              <a:rPr lang="zh-CN" altLang="zh-CN" sz="2400" kern="100" dirty="0">
                <a:ea typeface="宋体" panose="02010600030101010101" pitchFamily="2" charset="-122"/>
              </a:rPr>
              <a:t>的结果。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ea typeface="宋体" panose="02010600030101010101" pitchFamily="2" charset="-122"/>
              </a:rPr>
              <a:t>）写出第一趟起泡排序的结果。</a:t>
            </a:r>
            <a:r>
              <a:rPr lang="en-US" altLang="zh-CN" sz="2400" kern="100" dirty="0">
                <a:ea typeface="宋体" panose="02010600030101010101" pitchFamily="2" charset="-122"/>
              </a:rPr>
              <a:t>	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ea typeface="宋体" panose="02010600030101010101" pitchFamily="2" charset="-122"/>
              </a:rPr>
              <a:t>）写出第一趟快速排序的结果。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ea typeface="宋体" panose="02010600030101010101" pitchFamily="2" charset="-122"/>
              </a:rPr>
              <a:t>）写出第一趟直接选择排序的结果。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2400" kern="100" dirty="0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9980F3-DE11-466B-BED0-B71AA7248230}"/>
              </a:ext>
            </a:extLst>
          </p:cNvPr>
          <p:cNvSpPr/>
          <p:nvPr/>
        </p:nvSpPr>
        <p:spPr>
          <a:xfrm>
            <a:off x="648482" y="4420721"/>
            <a:ext cx="81018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第一趟直接插入排序：【</a:t>
            </a:r>
            <a:r>
              <a:rPr lang="en-US" altLang="zh-CN" sz="2400" kern="100" dirty="0"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21</a:t>
            </a:r>
            <a:r>
              <a:rPr lang="zh-CN" altLang="zh-CN" sz="2400" kern="100" dirty="0">
                <a:ea typeface="宋体" panose="02010600030101010101" pitchFamily="2" charset="-122"/>
              </a:rPr>
              <a:t>】</a:t>
            </a:r>
            <a:r>
              <a:rPr lang="en-US" altLang="zh-CN" sz="2400" kern="100" dirty="0">
                <a:ea typeface="宋体" panose="02010600030101010101" pitchFamily="2" charset="-122"/>
              </a:rPr>
              <a:t>     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第一趟希尔排序：</a:t>
            </a:r>
            <a:r>
              <a:rPr lang="en-US" altLang="zh-CN" sz="2400" kern="100" dirty="0">
                <a:ea typeface="宋体" panose="02010600030101010101" pitchFamily="2" charset="-122"/>
              </a:rPr>
              <a:t> 6′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20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6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30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23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21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17  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第一趟起泡排序：</a:t>
            </a:r>
            <a:r>
              <a:rPr lang="en-US" altLang="zh-CN" sz="2400" kern="100" dirty="0"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6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21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23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6′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20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17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30   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第一趟快速排序：</a:t>
            </a:r>
            <a:r>
              <a:rPr lang="en-US" altLang="zh-CN" sz="2400" kern="100" dirty="0">
                <a:ea typeface="宋体" panose="02010600030101010101" pitchFamily="2" charset="-122"/>
              </a:rPr>
              <a:t>   </a:t>
            </a:r>
            <a:r>
              <a:rPr lang="zh-CN" altLang="zh-CN" sz="2400" kern="100" dirty="0">
                <a:ea typeface="宋体" panose="02010600030101010101" pitchFamily="2" charset="-122"/>
              </a:rPr>
              <a:t>【</a:t>
            </a:r>
            <a:r>
              <a:rPr lang="en-US" altLang="zh-CN" sz="2400" kern="100" dirty="0">
                <a:ea typeface="宋体" panose="02010600030101010101" pitchFamily="2" charset="-122"/>
              </a:rPr>
              <a:t>6′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6</a:t>
            </a:r>
            <a:r>
              <a:rPr lang="zh-CN" altLang="zh-CN" sz="2400" kern="100" dirty="0">
                <a:ea typeface="宋体" panose="02010600030101010101" pitchFamily="2" charset="-122"/>
              </a:rPr>
              <a:t>】</a:t>
            </a:r>
            <a:r>
              <a:rPr lang="en-US" altLang="zh-CN" sz="2400" kern="100" dirty="0"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ea typeface="宋体" panose="02010600030101010101" pitchFamily="2" charset="-122"/>
              </a:rPr>
              <a:t>【</a:t>
            </a:r>
            <a:r>
              <a:rPr lang="en-US" altLang="zh-CN" sz="2400" kern="100" dirty="0">
                <a:ea typeface="宋体" panose="02010600030101010101" pitchFamily="2" charset="-122"/>
              </a:rPr>
              <a:t>30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23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21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20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17</a:t>
            </a:r>
            <a:r>
              <a:rPr lang="zh-CN" altLang="zh-CN" sz="2400" kern="100" dirty="0">
                <a:ea typeface="宋体" panose="02010600030101010101" pitchFamily="2" charset="-122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第一趟直接选择排序：</a:t>
            </a:r>
            <a:r>
              <a:rPr lang="en-US" altLang="zh-CN" sz="2400" kern="100" dirty="0">
                <a:ea typeface="宋体" panose="02010600030101010101" pitchFamily="2" charset="-122"/>
              </a:rPr>
              <a:t> 6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21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30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23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6′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20</a:t>
            </a:r>
            <a:r>
              <a:rPr lang="zh-CN" altLang="zh-CN" sz="2400" kern="100" dirty="0"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ea typeface="宋体" panose="02010600030101010101" pitchFamily="2" charset="-122"/>
              </a:rPr>
              <a:t>17</a:t>
            </a:r>
            <a:endParaRPr lang="zh-CN" altLang="zh-CN" sz="2400" kern="1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864875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66E5C6-F67B-428A-A266-4A23D9A98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69" y="1167736"/>
            <a:ext cx="83772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已知一组元素的排序码为（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53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）写出第一趟直接插入排序的结果。			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）写出第一趟希尔（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shell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）排序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增量为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的结果。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）写出第一趟起泡排序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从右向左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的结果。	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）写出第一趟快速排序的结果（最左侧元素为轴值）。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）写出第一趟直接选择排序的结果。			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FCFD79-623D-4740-842A-25F94E2E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50" y="3879701"/>
            <a:ext cx="94179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eaLnBrk="0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kern="100" dirty="0">
                <a:ea typeface="宋体" panose="02010600030101010101" pitchFamily="2" charset="-122"/>
              </a:rPr>
              <a:t>答：</a:t>
            </a:r>
            <a:endParaRPr lang="en-US" altLang="zh-CN" sz="2400" kern="1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第一趟直接插入排序：【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74】                    	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第一趟希尔排序：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53’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第一趟起泡排序：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53‘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第一趟快速排序：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53’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74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第一趟直接选择排序：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53’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86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14697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106A11-9A7D-4595-B182-39664033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07" y="1081351"/>
            <a:ext cx="88109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 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如图所示的有向图。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）写出从顶点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出发的深度优先搜索和广度优先搜索的遍历序列。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）画出从顶点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出发的深度优先搜索和广度优先搜索的生成森林。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1">
            <a:extLst>
              <a:ext uri="{FF2B5EF4-FFF2-40B4-BE49-F238E27FC236}">
                <a16:creationId xmlns:a16="http://schemas.microsoft.com/office/drawing/2014/main" id="{7628312D-0FAC-448D-98A6-DC92B196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78950"/>
            <a:ext cx="4536504" cy="3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71610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14E5F1-AF4A-4921-984B-BB372969564E}"/>
              </a:ext>
            </a:extLst>
          </p:cNvPr>
          <p:cNvSpPr/>
          <p:nvPr/>
        </p:nvSpPr>
        <p:spPr>
          <a:xfrm>
            <a:off x="236048" y="1304118"/>
            <a:ext cx="83729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ea typeface="宋体" panose="02010600030101010101" pitchFamily="2" charset="-122"/>
              </a:rPr>
              <a:t>答：</a:t>
            </a:r>
            <a:endParaRPr lang="en-US" altLang="zh-CN" kern="100" dirty="0"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ea typeface="宋体" panose="02010600030101010101" pitchFamily="2" charset="-122"/>
              </a:rPr>
              <a:t>）</a:t>
            </a:r>
            <a:r>
              <a:rPr lang="zh-CN" altLang="zh-CN" kern="100" dirty="0">
                <a:ea typeface="宋体" panose="02010600030101010101" pitchFamily="2" charset="-122"/>
              </a:rPr>
              <a:t>深度优先序列：</a:t>
            </a:r>
            <a:r>
              <a:rPr lang="en-US" altLang="zh-CN" kern="100" dirty="0">
                <a:ea typeface="宋体" panose="02010600030101010101" pitchFamily="2" charset="-122"/>
              </a:rPr>
              <a:t>V1,V2,V6,V7,V3,V4,V5,V8 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ea typeface="宋体" panose="02010600030101010101" pitchFamily="2" charset="-122"/>
              </a:rPr>
              <a:t>          </a:t>
            </a:r>
            <a:r>
              <a:rPr lang="zh-CN" altLang="zh-CN" kern="100" dirty="0">
                <a:ea typeface="宋体" panose="02010600030101010101" pitchFamily="2" charset="-122"/>
              </a:rPr>
              <a:t>广度优先序列：</a:t>
            </a:r>
            <a:r>
              <a:rPr lang="en-US" altLang="zh-CN" kern="100" dirty="0">
                <a:ea typeface="宋体" panose="02010600030101010101" pitchFamily="2" charset="-122"/>
              </a:rPr>
              <a:t>V1,V2,V3,V6,V7,V4,V5,V8</a:t>
            </a:r>
            <a:endParaRPr lang="zh-CN" altLang="zh-CN" kern="100" dirty="0"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D51299-7412-400E-880E-57AE4248D2C9}"/>
              </a:ext>
            </a:extLst>
          </p:cNvPr>
          <p:cNvSpPr/>
          <p:nvPr/>
        </p:nvSpPr>
        <p:spPr>
          <a:xfrm>
            <a:off x="1835696" y="5892523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生成森林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957DB8-45CE-4703-9474-93DD8D83D8A9}"/>
              </a:ext>
            </a:extLst>
          </p:cNvPr>
          <p:cNvSpPr/>
          <p:nvPr/>
        </p:nvSpPr>
        <p:spPr>
          <a:xfrm>
            <a:off x="5148740" y="5845226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生成森林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AAF1C6-2C96-4068-B5A6-325B6906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73" y="3068960"/>
            <a:ext cx="3980947" cy="24849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070C0A-9B53-4058-8E8E-66CC9F969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8" y="2890499"/>
            <a:ext cx="3599789" cy="27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8629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700213"/>
            <a:ext cx="7100887" cy="17526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itchFamily="49" charset="0"/>
              </a:rPr>
              <a:t>++x; 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itchFamily="49" charset="0"/>
              </a:rPr>
              <a:t>s=0;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时间复杂度为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O(1)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1143000" y="2057400"/>
            <a:ext cx="5791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10649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  <a:endParaRPr lang="en-US" altLang="zh-CN" dirty="0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187450" y="3933825"/>
            <a:ext cx="6629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itchFamily="49" charset="0"/>
              </a:rPr>
              <a:t>for(j=1;j&lt;=10000;++j)</a:t>
            </a:r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itchFamily="49" charset="0"/>
              </a:rPr>
              <a:t>{++x; 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ourier New" pitchFamily="49" charset="0"/>
              </a:rPr>
              <a:t>s+=x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itchFamily="49" charset="0"/>
              </a:rPr>
              <a:t>;}</a:t>
            </a:r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语句频度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Courier New" pitchFamily="49" charset="0"/>
              </a:rPr>
              <a:t>10000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，时间复杂度为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O(1)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。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 eaLnBrk="0" hangingPunct="0"/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Courier New" pitchFamily="49" charset="0"/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38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AAE50-2A5B-4929-9B89-4264646F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1" y="1174146"/>
            <a:ext cx="83336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 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设连通图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G=(V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以邻接矩阵存储，如图所示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）画出该图。		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）画出从顶点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开始利用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Prim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算法得到的最小生成树。                                               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DE8EB40-7E1F-4504-ABA9-6B5035251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449295"/>
              </p:ext>
            </p:extLst>
          </p:nvPr>
        </p:nvGraphicFramePr>
        <p:xfrm>
          <a:off x="512328" y="2734628"/>
          <a:ext cx="2314724" cy="2510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3" imgW="1397000" imgH="1143000" progId="Equation.DSMT4">
                  <p:embed/>
                </p:oleObj>
              </mc:Choice>
              <mc:Fallback>
                <p:oleObj name="Equation" r:id="rId3" imgW="1397000" imgH="1143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28" y="2734628"/>
                        <a:ext cx="2314724" cy="25104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CF418CF0-A031-42B2-B49D-C117502ED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987520"/>
            <a:ext cx="96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0DB5066D-C9E3-4AED-982B-0D4D5A44E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876" y="2518398"/>
            <a:ext cx="41665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）图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）最小生成树为红线部分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4627A775-17DA-4D9F-9E1F-1DCE38A6FA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06875" y="3911390"/>
            <a:ext cx="2994410" cy="2865330"/>
            <a:chOff x="2362" y="9303"/>
            <a:chExt cx="3629" cy="3480"/>
          </a:xfrm>
        </p:grpSpPr>
        <p:sp>
          <p:nvSpPr>
            <p:cNvPr id="9" name="AutoShape 36">
              <a:extLst>
                <a:ext uri="{FF2B5EF4-FFF2-40B4-BE49-F238E27FC236}">
                  <a16:creationId xmlns:a16="http://schemas.microsoft.com/office/drawing/2014/main" id="{AE07DF21-59B3-4CC8-9C42-074F09CC8AF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62" y="9303"/>
              <a:ext cx="3578" cy="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" name="Group 33">
              <a:extLst>
                <a:ext uri="{FF2B5EF4-FFF2-40B4-BE49-F238E27FC236}">
                  <a16:creationId xmlns:a16="http://schemas.microsoft.com/office/drawing/2014/main" id="{F3D1CE12-1FEB-40A6-92AB-F156B7DAD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" y="9568"/>
              <a:ext cx="1084" cy="1072"/>
              <a:chOff x="5883" y="5401"/>
              <a:chExt cx="707" cy="749"/>
            </a:xfrm>
          </p:grpSpPr>
          <p:sp>
            <p:nvSpPr>
              <p:cNvPr id="38" name="Oval 35">
                <a:extLst>
                  <a:ext uri="{FF2B5EF4-FFF2-40B4-BE49-F238E27FC236}">
                    <a16:creationId xmlns:a16="http://schemas.microsoft.com/office/drawing/2014/main" id="{23903D9B-BC25-4DEF-A0BC-00F327E64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3" y="5401"/>
                <a:ext cx="397" cy="39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Text Box 34">
                <a:extLst>
                  <a:ext uri="{FF2B5EF4-FFF2-40B4-BE49-F238E27FC236}">
                    <a16:creationId xmlns:a16="http://schemas.microsoft.com/office/drawing/2014/main" id="{2E663930-6B08-49BF-A348-2B41A33EF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3" y="5436"/>
                <a:ext cx="657" cy="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4125" tIns="42062" rIns="84125" bIns="4206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1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CN" sz="1800" b="1" i="0" u="none" strike="noStrike" cap="none" normalizeH="0" baseline="-3000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Oval 32">
              <a:extLst>
                <a:ext uri="{FF2B5EF4-FFF2-40B4-BE49-F238E27FC236}">
                  <a16:creationId xmlns:a16="http://schemas.microsoft.com/office/drawing/2014/main" id="{BFAFC691-DB1A-4ACD-8DFA-C29732F1C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" y="9625"/>
              <a:ext cx="607" cy="5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 Box 31">
              <a:extLst>
                <a:ext uri="{FF2B5EF4-FFF2-40B4-BE49-F238E27FC236}">
                  <a16:creationId xmlns:a16="http://schemas.microsoft.com/office/drawing/2014/main" id="{92CC34BE-3524-42DF-A01F-46E17FF3F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5" y="9688"/>
              <a:ext cx="1006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125" tIns="42062" rIns="84125" bIns="4206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800" b="1" i="0" u="none" strike="noStrike" cap="none" normalizeH="0" baseline="-30000">
                  <a:ln>
                    <a:noFill/>
                  </a:ln>
                  <a:solidFill>
                    <a:srgbClr val="003366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9A8F3A1C-E994-4719-988B-C119F3349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10647"/>
              <a:ext cx="1073" cy="1124"/>
              <a:chOff x="5883" y="5401"/>
              <a:chExt cx="702" cy="786"/>
            </a:xfrm>
          </p:grpSpPr>
          <p:sp>
            <p:nvSpPr>
              <p:cNvPr id="36" name="Oval 30">
                <a:extLst>
                  <a:ext uri="{FF2B5EF4-FFF2-40B4-BE49-F238E27FC236}">
                    <a16:creationId xmlns:a16="http://schemas.microsoft.com/office/drawing/2014/main" id="{E1CEABF6-3DBE-4255-BAA9-FEE9274F3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3" y="5401"/>
                <a:ext cx="397" cy="39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1B8E1D65-9979-44A9-816A-C7F4962D1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28" y="5473"/>
                <a:ext cx="657" cy="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4125" tIns="42062" rIns="84125" bIns="4206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1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CN" sz="1800" b="1" i="0" u="none" strike="noStrike" cap="none" normalizeH="0" baseline="-3000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2F7FA2EC-529F-4DB7-8904-33F22F313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5" y="11690"/>
              <a:ext cx="1038" cy="1062"/>
              <a:chOff x="5883" y="5401"/>
              <a:chExt cx="679" cy="743"/>
            </a:xfrm>
          </p:grpSpPr>
          <p:sp>
            <p:nvSpPr>
              <p:cNvPr id="34" name="Oval 27">
                <a:extLst>
                  <a:ext uri="{FF2B5EF4-FFF2-40B4-BE49-F238E27FC236}">
                    <a16:creationId xmlns:a16="http://schemas.microsoft.com/office/drawing/2014/main" id="{CC835F4C-0F01-4675-94C0-0A1B59D34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3" y="5401"/>
                <a:ext cx="397" cy="39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Text Box 26">
                <a:extLst>
                  <a:ext uri="{FF2B5EF4-FFF2-40B4-BE49-F238E27FC236}">
                    <a16:creationId xmlns:a16="http://schemas.microsoft.com/office/drawing/2014/main" id="{AEFBAED9-E636-4D0B-A534-A3CF96A59D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5" y="5430"/>
                <a:ext cx="657" cy="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4125" tIns="42062" rIns="84125" bIns="4206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1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CN" sz="1800" b="1" i="0" u="none" strike="noStrike" cap="none" normalizeH="0" baseline="-3000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Group 22">
              <a:extLst>
                <a:ext uri="{FF2B5EF4-FFF2-40B4-BE49-F238E27FC236}">
                  <a16:creationId xmlns:a16="http://schemas.microsoft.com/office/drawing/2014/main" id="{D8749883-CC18-4293-B12E-4C7481CD2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7" y="11713"/>
              <a:ext cx="1094" cy="1070"/>
              <a:chOff x="5883" y="5401"/>
              <a:chExt cx="715" cy="748"/>
            </a:xfrm>
          </p:grpSpPr>
          <p:sp>
            <p:nvSpPr>
              <p:cNvPr id="32" name="Oval 24">
                <a:extLst>
                  <a:ext uri="{FF2B5EF4-FFF2-40B4-BE49-F238E27FC236}">
                    <a16:creationId xmlns:a16="http://schemas.microsoft.com/office/drawing/2014/main" id="{07EED29B-C676-4A6C-9EEF-9481E7986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3" y="5401"/>
                <a:ext cx="397" cy="39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Text Box 23">
                <a:extLst>
                  <a:ext uri="{FF2B5EF4-FFF2-40B4-BE49-F238E27FC236}">
                    <a16:creationId xmlns:a16="http://schemas.microsoft.com/office/drawing/2014/main" id="{5763A5BF-7994-40D8-B3A3-7B1BC46349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1" y="5435"/>
                <a:ext cx="657" cy="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4125" tIns="42062" rIns="84125" bIns="4206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1" u="none" strike="noStrike" cap="none" normalizeH="0" baseline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CN" sz="1800" b="1" i="0" u="none" strike="noStrike" cap="none" normalizeH="0" baseline="-30000" dirty="0">
                    <a:ln>
                      <a:noFill/>
                    </a:ln>
                    <a:solidFill>
                      <a:srgbClr val="003366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" name="Line 21">
              <a:extLst>
                <a:ext uri="{FF2B5EF4-FFF2-40B4-BE49-F238E27FC236}">
                  <a16:creationId xmlns:a16="http://schemas.microsoft.com/office/drawing/2014/main" id="{BF0248C8-CCEE-412F-836B-DEF492F9D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0174"/>
              <a:ext cx="0" cy="1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2F1DCFB4-5597-4569-AAB0-85400D2A2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9114"/>
              <a:ext cx="0" cy="1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BAAA3F47-FC56-4430-9BC0-B785DFED3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1" y="10191"/>
              <a:ext cx="0" cy="15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DCACBAFE-CB0B-4DD3-A5BB-7DDF9E7157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129" y="11186"/>
              <a:ext cx="0" cy="15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13C83B82-AEC5-4725-B6B7-0696D98A0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" y="9303"/>
              <a:ext cx="1341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125" tIns="42062" rIns="84125" bIns="4206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037883F6-6265-4337-A211-BC5E692C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1" y="10196"/>
              <a:ext cx="734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125" tIns="42062" rIns="84125" bIns="4206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0896111E-D698-41E1-9A5D-89E6F1161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0091"/>
              <a:ext cx="661" cy="6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244B0109-83E5-4C37-8356-892A37952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" y="10111"/>
              <a:ext cx="659" cy="6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C83D4E75-A081-40E0-B998-BFCEA5426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1152"/>
              <a:ext cx="658" cy="6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C1AA522D-E75D-4515-9CF0-CB1288593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" y="11104"/>
              <a:ext cx="609" cy="680"/>
            </a:xfrm>
            <a:custGeom>
              <a:avLst/>
              <a:gdLst>
                <a:gd name="T0" fmla="*/ 280 w 280"/>
                <a:gd name="T1" fmla="*/ 0 h 312"/>
                <a:gd name="T2" fmla="*/ 0 w 280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0" h="312">
                  <a:moveTo>
                    <a:pt x="280" y="0"/>
                  </a:moveTo>
                  <a:lnTo>
                    <a:pt x="0" y="312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953FDA4A-5982-40FC-877B-FBFA7F884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10227"/>
              <a:ext cx="954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125" tIns="42062" rIns="84125" bIns="4206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3366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F46CCF0D-067B-4686-B06F-1A1C0B385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10941"/>
              <a:ext cx="817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125" tIns="42062" rIns="84125" bIns="4206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A36A7E7F-AC74-4CD4-B72F-DC4135D79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" y="10586"/>
              <a:ext cx="817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125" tIns="42062" rIns="84125" bIns="4206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70BFA263-5925-4C7E-A0A6-08417532D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0982"/>
              <a:ext cx="817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125" tIns="42062" rIns="84125" bIns="4206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03CCC66B-C780-4C38-978A-4CCAAEDD5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11871"/>
              <a:ext cx="817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125" tIns="42062" rIns="84125" bIns="4206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A03C2E01-4361-4BC3-AE34-77F79ECD9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" y="10577"/>
              <a:ext cx="817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125" tIns="42062" rIns="84125" bIns="4206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3366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0" name="Rectangle 51">
            <a:extLst>
              <a:ext uri="{FF2B5EF4-FFF2-40B4-BE49-F238E27FC236}">
                <a16:creationId xmlns:a16="http://schemas.microsoft.com/office/drawing/2014/main" id="{93214919-8CBA-46E0-8EF3-C61098384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61086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标题 5">
            <a:extLst>
              <a:ext uri="{FF2B5EF4-FFF2-40B4-BE49-F238E27FC236}">
                <a16:creationId xmlns:a16="http://schemas.microsoft.com/office/drawing/2014/main" id="{175FC09D-1AAA-488D-98A8-E3FF3847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</p:spTree>
    <p:extLst>
      <p:ext uri="{BB962C8B-B14F-4D97-AF65-F5344CB8AC3E}">
        <p14:creationId xmlns:p14="http://schemas.microsoft.com/office/powerpoint/2010/main" val="1042094351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1A0A10-4620-456A-9F94-EF96A275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50" y="1466071"/>
            <a:ext cx="94179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G=(V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以邻接表存储，如下图所示。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）试写出从顶点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出发所得到的深度优先和广度优先遍历序列。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）试画出从顶点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出发所得到的深度优先和广度优先生成树。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1" name="Picture 1" descr="http://ds.jluzh.com/fckupload/image002(1).gif">
            <a:extLst>
              <a:ext uri="{FF2B5EF4-FFF2-40B4-BE49-F238E27FC236}">
                <a16:creationId xmlns:a16="http://schemas.microsoft.com/office/drawing/2014/main" id="{1E60BA24-EBDD-4867-9681-89D9614A9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67356"/>
            <a:ext cx="6131817" cy="257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724640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pic>
        <p:nvPicPr>
          <p:cNvPr id="27654" name="Picture 6" descr="image003">
            <a:extLst>
              <a:ext uri="{FF2B5EF4-FFF2-40B4-BE49-F238E27FC236}">
                <a16:creationId xmlns:a16="http://schemas.microsoft.com/office/drawing/2014/main" id="{F5F123A7-0485-443A-B696-09714DBD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23" y="2008785"/>
            <a:ext cx="2048545" cy="398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4441EF-3828-4E15-B58A-5985CA0F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90657"/>
            <a:ext cx="3700041" cy="341723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A36E87D-AA79-4D21-9920-8BA5C9FA6475}"/>
              </a:ext>
            </a:extLst>
          </p:cNvPr>
          <p:cNvSpPr/>
          <p:nvPr/>
        </p:nvSpPr>
        <p:spPr>
          <a:xfrm>
            <a:off x="798676" y="132196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/>
            <a:r>
              <a:rPr kumimoji="0"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endParaRPr kumimoji="0"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72991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算法题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4F8A75-DCCC-4D12-920E-EC0C7CCFD07A}"/>
              </a:ext>
            </a:extLst>
          </p:cNvPr>
          <p:cNvSpPr/>
          <p:nvPr/>
        </p:nvSpPr>
        <p:spPr>
          <a:xfrm>
            <a:off x="431540" y="1484784"/>
            <a:ext cx="8280920" cy="1152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zh-CN" kern="100" dirty="0">
                <a:ea typeface="宋体" panose="02010600030101010101" pitchFamily="2" charset="-122"/>
              </a:rPr>
              <a:t>设顺序表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中的数据元素递增有序</a:t>
            </a:r>
            <a:r>
              <a:rPr lang="en-US" altLang="zh-CN" kern="100" dirty="0">
                <a:ea typeface="宋体" panose="02010600030101010101" pitchFamily="2" charset="-122"/>
              </a:rPr>
              <a:t>,</a:t>
            </a:r>
            <a:r>
              <a:rPr lang="zh-CN" altLang="zh-CN" kern="100" dirty="0">
                <a:ea typeface="宋体" panose="02010600030101010101" pitchFamily="2" charset="-122"/>
              </a:rPr>
              <a:t>试写一算法</a:t>
            </a:r>
            <a:r>
              <a:rPr lang="en-US" altLang="zh-CN" kern="100" dirty="0">
                <a:ea typeface="宋体" panose="02010600030101010101" pitchFamily="2" charset="-122"/>
              </a:rPr>
              <a:t>,</a:t>
            </a:r>
            <a:r>
              <a:rPr lang="zh-CN" altLang="zh-CN" kern="100" dirty="0">
                <a:ea typeface="宋体" panose="02010600030101010101" pitchFamily="2" charset="-122"/>
              </a:rPr>
              <a:t>将</a:t>
            </a:r>
            <a:r>
              <a:rPr lang="en-US" altLang="zh-CN" kern="100" dirty="0">
                <a:ea typeface="宋体" panose="02010600030101010101" pitchFamily="2" charset="-122"/>
              </a:rPr>
              <a:t>x</a:t>
            </a:r>
            <a:r>
              <a:rPr lang="zh-CN" altLang="zh-CN" kern="100" dirty="0">
                <a:ea typeface="宋体" panose="02010600030101010101" pitchFamily="2" charset="-122"/>
              </a:rPr>
              <a:t>插入到顺序表的适当位置上</a:t>
            </a:r>
            <a:r>
              <a:rPr lang="en-US" altLang="zh-CN" kern="100" dirty="0">
                <a:ea typeface="宋体" panose="02010600030101010101" pitchFamily="2" charset="-122"/>
              </a:rPr>
              <a:t>,</a:t>
            </a:r>
            <a:r>
              <a:rPr lang="zh-CN" altLang="zh-CN" kern="100" dirty="0">
                <a:ea typeface="宋体" panose="02010600030101010101" pitchFamily="2" charset="-122"/>
              </a:rPr>
              <a:t>以保持该表的有序性</a:t>
            </a:r>
            <a:r>
              <a:rPr lang="zh-CN" altLang="en-US" kern="100" dirty="0">
                <a:ea typeface="宋体" panose="02010600030101010101" pitchFamily="2" charset="-122"/>
              </a:rPr>
              <a:t>。</a:t>
            </a:r>
            <a:endParaRPr lang="zh-CN" altLang="zh-CN" kern="1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511853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算法题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6DF3BA-67B7-4D1A-8709-742EC323E06C}"/>
              </a:ext>
            </a:extLst>
          </p:cNvPr>
          <p:cNvSpPr/>
          <p:nvPr/>
        </p:nvSpPr>
        <p:spPr>
          <a:xfrm>
            <a:off x="421184" y="1262003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1. </a:t>
            </a:r>
            <a:r>
              <a:rPr lang="zh-CN" altLang="en-US" sz="2000" kern="100" dirty="0">
                <a:ea typeface="宋体" panose="02010600030101010101" pitchFamily="2" charset="-122"/>
              </a:rPr>
              <a:t>答：</a:t>
            </a:r>
            <a:endParaRPr lang="en-US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Status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Insert_Sq</a:t>
            </a:r>
            <a:r>
              <a:rPr lang="en-US" altLang="zh-CN" sz="2000" kern="100" dirty="0">
                <a:ea typeface="宋体" panose="02010600030101010101" pitchFamily="2" charset="-122"/>
              </a:rPr>
              <a:t>(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SqList</a:t>
            </a:r>
            <a:r>
              <a:rPr lang="en-US" altLang="zh-CN" sz="2000" kern="100" dirty="0">
                <a:ea typeface="宋体" panose="02010600030101010101" pitchFamily="2" charset="-122"/>
              </a:rPr>
              <a:t> &amp;a,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ElemType</a:t>
            </a:r>
            <a:r>
              <a:rPr lang="en-US" altLang="zh-CN" sz="2000" kern="100" dirty="0">
                <a:ea typeface="宋体" panose="02010600030101010101" pitchFamily="2" charset="-122"/>
              </a:rPr>
              <a:t> x ) 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{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 // </a:t>
            </a:r>
            <a:r>
              <a:rPr lang="zh-CN" altLang="zh-CN" sz="2000" kern="100" dirty="0">
                <a:ea typeface="宋体" panose="02010600030101010101" pitchFamily="2" charset="-122"/>
              </a:rPr>
              <a:t>已知顺序表</a:t>
            </a:r>
            <a:r>
              <a:rPr lang="en-US" altLang="zh-CN" sz="2000" kern="100" dirty="0">
                <a:ea typeface="宋体" panose="02010600030101010101" pitchFamily="2" charset="-122"/>
              </a:rPr>
              <a:t> a </a:t>
            </a:r>
            <a:r>
              <a:rPr lang="zh-CN" altLang="zh-CN" sz="2000" kern="100" dirty="0">
                <a:ea typeface="宋体" panose="02010600030101010101" pitchFamily="2" charset="-122"/>
              </a:rPr>
              <a:t>中元素依值非递减有序排列，本算法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 // </a:t>
            </a:r>
            <a:r>
              <a:rPr lang="zh-CN" altLang="zh-CN" sz="2000" kern="100" dirty="0">
                <a:ea typeface="宋体" panose="02010600030101010101" pitchFamily="2" charset="-122"/>
              </a:rPr>
              <a:t>插入新的元素</a:t>
            </a:r>
            <a:r>
              <a:rPr lang="en-US" altLang="zh-CN" sz="2000" kern="100" dirty="0">
                <a:ea typeface="宋体" panose="02010600030101010101" pitchFamily="2" charset="-122"/>
              </a:rPr>
              <a:t> x </a:t>
            </a:r>
            <a:r>
              <a:rPr lang="zh-CN" altLang="zh-CN" sz="2000" kern="100" dirty="0">
                <a:ea typeface="宋体" panose="02010600030101010101" pitchFamily="2" charset="-122"/>
              </a:rPr>
              <a:t>并保持原表的有序性</a:t>
            </a:r>
            <a:r>
              <a:rPr lang="en-US" altLang="zh-CN" sz="2000" kern="100" dirty="0">
                <a:ea typeface="宋体" panose="02010600030101010101" pitchFamily="2" charset="-122"/>
              </a:rPr>
              <a:t>,</a:t>
            </a:r>
            <a:r>
              <a:rPr lang="zh-CN" altLang="zh-CN" sz="2000" kern="100" dirty="0">
                <a:ea typeface="宋体" panose="02010600030101010101" pitchFamily="2" charset="-122"/>
              </a:rPr>
              <a:t>返回 </a:t>
            </a:r>
            <a:r>
              <a:rPr lang="en-US" altLang="zh-CN" sz="2000" kern="100" dirty="0">
                <a:ea typeface="宋体" panose="02010600030101010101" pitchFamily="2" charset="-122"/>
              </a:rPr>
              <a:t>OK;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 // </a:t>
            </a:r>
            <a:r>
              <a:rPr lang="zh-CN" altLang="zh-CN" sz="2000" kern="100" dirty="0">
                <a:ea typeface="宋体" panose="02010600030101010101" pitchFamily="2" charset="-122"/>
              </a:rPr>
              <a:t>若顺序表空间已满，则不再插入并返回</a:t>
            </a:r>
            <a:r>
              <a:rPr lang="en-US" altLang="zh-CN" sz="2000" kern="100" dirty="0">
                <a:ea typeface="宋体" panose="02010600030101010101" pitchFamily="2" charset="-122"/>
              </a:rPr>
              <a:t> OVERFLOW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if  (</a:t>
            </a:r>
            <a:r>
              <a:rPr lang="en-US" altLang="zh-CN" sz="2000" kern="100" dirty="0" err="1">
                <a:ea typeface="宋体" panose="02010600030101010101" pitchFamily="2" charset="-122"/>
              </a:rPr>
              <a:t>a.length</a:t>
            </a:r>
            <a:r>
              <a:rPr lang="en-US" altLang="zh-CN" sz="2000" kern="100" dirty="0">
                <a:ea typeface="宋体" panose="02010600030101010101" pitchFamily="2" charset="-122"/>
              </a:rPr>
              <a:t>==</a:t>
            </a:r>
            <a:r>
              <a:rPr lang="en-US" altLang="zh-CN" sz="2000" kern="100" dirty="0" err="1">
                <a:ea typeface="宋体" panose="02010600030101010101" pitchFamily="2" charset="-122"/>
              </a:rPr>
              <a:t>a.listsize</a:t>
            </a:r>
            <a:r>
              <a:rPr lang="en-US" altLang="zh-CN" sz="2000" kern="100" dirty="0">
                <a:ea typeface="宋体" panose="02010600030101010101" pitchFamily="2" charset="-122"/>
              </a:rPr>
              <a:t>)  return(OVERFLOW);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	else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{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      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a typeface="宋体" panose="02010600030101010101" pitchFamily="2" charset="-122"/>
              </a:rPr>
              <a:t>=a.length-1;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       while(</a:t>
            </a:r>
            <a:r>
              <a:rPr lang="en-US" altLang="zh-CN" sz="2000" kern="100" dirty="0" err="1"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a typeface="宋体" panose="02010600030101010101" pitchFamily="2" charset="-122"/>
              </a:rPr>
              <a:t>&gt;=0&amp;&amp;x&lt;</a:t>
            </a:r>
            <a:r>
              <a:rPr lang="en-US" altLang="zh-CN" sz="2000" kern="100" dirty="0" err="1">
                <a:ea typeface="宋体" panose="02010600030101010101" pitchFamily="2" charset="-122"/>
              </a:rPr>
              <a:t>a.elem</a:t>
            </a:r>
            <a:r>
              <a:rPr lang="en-US" altLang="zh-CN" sz="2000" kern="100" dirty="0">
                <a:ea typeface="宋体" panose="02010600030101010101" pitchFamily="2" charset="-122"/>
              </a:rPr>
              <a:t>[</a:t>
            </a:r>
            <a:r>
              <a:rPr lang="en-US" altLang="zh-CN" sz="2000" kern="100" dirty="0" err="1"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a typeface="宋体" panose="02010600030101010101" pitchFamily="2" charset="-122"/>
              </a:rPr>
              <a:t>])</a:t>
            </a:r>
            <a:r>
              <a:rPr lang="en-US" altLang="zh-CN" sz="2000" kern="100" dirty="0" err="1"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a typeface="宋体" panose="02010600030101010101" pitchFamily="2" charset="-122"/>
              </a:rPr>
              <a:t>--;          //</a:t>
            </a:r>
            <a:r>
              <a:rPr lang="zh-CN" altLang="zh-CN" sz="2000" kern="100" dirty="0">
                <a:ea typeface="宋体" panose="02010600030101010101" pitchFamily="2" charset="-122"/>
              </a:rPr>
              <a:t>查找</a:t>
            </a:r>
            <a:r>
              <a:rPr lang="en-US" altLang="zh-CN" sz="2000" kern="100" dirty="0"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a typeface="宋体" panose="02010600030101010101" pitchFamily="2" charset="-122"/>
              </a:rPr>
              <a:t>的插入位置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       for(j=a.length-1;j&gt;=i+1;j-- ) 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          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a.elem</a:t>
            </a:r>
            <a:r>
              <a:rPr lang="en-US" altLang="zh-CN" sz="2000" kern="100" dirty="0">
                <a:ea typeface="宋体" panose="02010600030101010101" pitchFamily="2" charset="-122"/>
              </a:rPr>
              <a:t>[j+1]=</a:t>
            </a:r>
            <a:r>
              <a:rPr lang="en-US" altLang="zh-CN" sz="2000" kern="100" dirty="0" err="1">
                <a:ea typeface="宋体" panose="02010600030101010101" pitchFamily="2" charset="-122"/>
              </a:rPr>
              <a:t>a.elem</a:t>
            </a:r>
            <a:r>
              <a:rPr lang="en-US" altLang="zh-CN" sz="2000" kern="100" dirty="0">
                <a:ea typeface="宋体" panose="02010600030101010101" pitchFamily="2" charset="-122"/>
              </a:rPr>
              <a:t>[j];            //</a:t>
            </a:r>
            <a:r>
              <a:rPr lang="zh-CN" altLang="zh-CN" sz="2000" kern="100" dirty="0">
                <a:ea typeface="宋体" panose="02010600030101010101" pitchFamily="2" charset="-122"/>
              </a:rPr>
              <a:t>右移所有值</a:t>
            </a:r>
            <a:r>
              <a:rPr lang="en-US" altLang="zh-CN" sz="2000" kern="100" dirty="0">
                <a:ea typeface="宋体" panose="02010600030101010101" pitchFamily="2" charset="-122"/>
              </a:rPr>
              <a:t>&gt;x</a:t>
            </a:r>
            <a:r>
              <a:rPr lang="zh-CN" altLang="zh-CN" sz="2000" kern="100" dirty="0">
                <a:ea typeface="宋体" panose="02010600030101010101" pitchFamily="2" charset="-122"/>
              </a:rPr>
              <a:t>的元素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      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a.elem</a:t>
            </a:r>
            <a:r>
              <a:rPr lang="en-US" altLang="zh-CN" sz="2000" kern="100" dirty="0">
                <a:ea typeface="宋体" panose="02010600030101010101" pitchFamily="2" charset="-122"/>
              </a:rPr>
              <a:t>[i+1]=x;                        //</a:t>
            </a:r>
            <a:r>
              <a:rPr lang="zh-CN" altLang="zh-CN" sz="2000" kern="100" dirty="0">
                <a:ea typeface="宋体" panose="02010600030101010101" pitchFamily="2" charset="-122"/>
              </a:rPr>
              <a:t>插入</a:t>
            </a:r>
            <a:r>
              <a:rPr lang="en-US" altLang="zh-CN" sz="2000" kern="100" dirty="0">
                <a:ea typeface="宋体" panose="02010600030101010101" pitchFamily="2" charset="-122"/>
              </a:rPr>
              <a:t>x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      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a.length</a:t>
            </a:r>
            <a:r>
              <a:rPr lang="en-US" altLang="zh-CN" sz="2000" kern="100" dirty="0">
                <a:ea typeface="宋体" panose="02010600030101010101" pitchFamily="2" charset="-122"/>
              </a:rPr>
              <a:t>++; return OK;                //</a:t>
            </a:r>
            <a:r>
              <a:rPr lang="zh-CN" altLang="zh-CN" sz="2000" kern="100" dirty="0">
                <a:ea typeface="宋体" panose="02010600030101010101" pitchFamily="2" charset="-122"/>
              </a:rPr>
              <a:t>表长加</a:t>
            </a:r>
            <a:r>
              <a:rPr lang="en-US" altLang="zh-CN" sz="2000" kern="100" dirty="0">
                <a:ea typeface="宋体" panose="02010600030101010101" pitchFamily="2" charset="-122"/>
              </a:rPr>
              <a:t>1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}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}//</a:t>
            </a:r>
            <a:r>
              <a:rPr lang="en-US" altLang="zh-CN" sz="2000" kern="100" dirty="0" err="1">
                <a:ea typeface="宋体" panose="02010600030101010101" pitchFamily="2" charset="-122"/>
              </a:rPr>
              <a:t>Insert_Sq</a:t>
            </a:r>
            <a:endParaRPr lang="zh-CN" altLang="zh-CN" sz="2000" kern="1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432782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算法题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C16D31-F089-4C94-A617-C63513666637}"/>
              </a:ext>
            </a:extLst>
          </p:cNvPr>
          <p:cNvSpPr/>
          <p:nvPr/>
        </p:nvSpPr>
        <p:spPr>
          <a:xfrm>
            <a:off x="323528" y="1109236"/>
            <a:ext cx="8496944" cy="1152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试编写求二叉树中叶子数的算法，二叉树以二叉链表作为存储结构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CEE7C6-553F-41A8-AECA-9A440B3C60FD}"/>
              </a:ext>
            </a:extLst>
          </p:cNvPr>
          <p:cNvSpPr/>
          <p:nvPr/>
        </p:nvSpPr>
        <p:spPr>
          <a:xfrm>
            <a:off x="827584" y="2559068"/>
            <a:ext cx="7667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ea typeface="宋体" panose="02010600030101010101" pitchFamily="2" charset="-122"/>
              </a:rPr>
              <a:t>答：</a:t>
            </a:r>
            <a:endParaRPr lang="en-US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template &lt;class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elemType</a:t>
            </a:r>
            <a:r>
              <a:rPr lang="en-US" altLang="zh-CN" sz="2000" kern="100" dirty="0">
                <a:ea typeface="宋体" panose="02010600030101010101" pitchFamily="2" charset="-122"/>
              </a:rPr>
              <a:t>&gt; 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int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BinaryLinkList</a:t>
            </a:r>
            <a:r>
              <a:rPr lang="en-US" altLang="zh-CN" sz="2000" kern="100" dirty="0">
                <a:ea typeface="宋体" panose="02010600030101010101" pitchFamily="2" charset="-122"/>
              </a:rPr>
              <a:t>&lt;</a:t>
            </a:r>
            <a:r>
              <a:rPr lang="en-US" altLang="zh-CN" sz="2000" kern="100" dirty="0" err="1">
                <a:ea typeface="宋体" panose="02010600030101010101" pitchFamily="2" charset="-122"/>
              </a:rPr>
              <a:t>elemType</a:t>
            </a:r>
            <a:r>
              <a:rPr lang="en-US" altLang="zh-CN" sz="2000" kern="100" dirty="0">
                <a:ea typeface="宋体" panose="02010600030101010101" pitchFamily="2" charset="-122"/>
              </a:rPr>
              <a:t>&gt;::</a:t>
            </a:r>
            <a:r>
              <a:rPr lang="en-US" altLang="zh-CN" sz="2000" kern="100" dirty="0" err="1">
                <a:ea typeface="宋体" panose="02010600030101010101" pitchFamily="2" charset="-122"/>
              </a:rPr>
              <a:t>leafNum</a:t>
            </a:r>
            <a:r>
              <a:rPr lang="en-US" altLang="zh-CN" sz="2000" kern="100" dirty="0">
                <a:ea typeface="宋体" panose="02010600030101010101" pitchFamily="2" charset="-122"/>
              </a:rPr>
              <a:t>(Node* t)const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	if(t==NULL)return 0;								// </a:t>
            </a:r>
            <a:r>
              <a:rPr lang="zh-CN" altLang="en-US" sz="2000" kern="100" dirty="0">
                <a:ea typeface="宋体" panose="02010600030101010101" pitchFamily="2" charset="-122"/>
              </a:rPr>
              <a:t>递归出口：空树叶子数为</a:t>
            </a:r>
            <a:r>
              <a:rPr lang="en-US" altLang="zh-CN" sz="2000" kern="100" dirty="0">
                <a:ea typeface="宋体" panose="02010600030101010101" pitchFamily="2" charset="-122"/>
              </a:rPr>
              <a:t>0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	else if((t-&gt;left==NULL)&amp;&amp;(t-&gt;right==NULL))return 1;	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// </a:t>
            </a:r>
            <a:r>
              <a:rPr lang="zh-CN" altLang="en-US" sz="2000" kern="100" dirty="0">
                <a:ea typeface="宋体" panose="02010600030101010101" pitchFamily="2" charset="-122"/>
              </a:rPr>
              <a:t>递归出口：叶子结点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ea typeface="宋体" panose="02010600030101010101" pitchFamily="2" charset="-122"/>
              </a:rPr>
              <a:t>	</a:t>
            </a:r>
            <a:r>
              <a:rPr lang="en-US" altLang="zh-CN" sz="2000" kern="100" dirty="0">
                <a:ea typeface="宋体" panose="02010600030101010101" pitchFamily="2" charset="-122"/>
              </a:rPr>
              <a:t>else return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leafNum</a:t>
            </a:r>
            <a:r>
              <a:rPr lang="en-US" altLang="zh-CN" sz="2000" kern="100" dirty="0">
                <a:ea typeface="宋体" panose="02010600030101010101" pitchFamily="2" charset="-122"/>
              </a:rPr>
              <a:t>(t-&gt;left)+</a:t>
            </a:r>
            <a:r>
              <a:rPr lang="en-US" altLang="zh-CN" sz="2000" kern="100" dirty="0" err="1">
                <a:ea typeface="宋体" panose="02010600030101010101" pitchFamily="2" charset="-122"/>
              </a:rPr>
              <a:t>leafNum</a:t>
            </a:r>
            <a:r>
              <a:rPr lang="en-US" altLang="zh-CN" sz="2000" kern="100" dirty="0">
                <a:ea typeface="宋体" panose="02010600030101010101" pitchFamily="2" charset="-122"/>
              </a:rPr>
              <a:t>(t-&gt;right);		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// </a:t>
            </a:r>
            <a:r>
              <a:rPr lang="zh-CN" altLang="en-US" sz="2000" kern="100" dirty="0">
                <a:ea typeface="宋体" panose="02010600030101010101" pitchFamily="2" charset="-122"/>
              </a:rPr>
              <a:t>递归统计左、右子树叶子数总和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2703645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算法题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75F336-453F-41EC-8AE4-6934F0785165}"/>
              </a:ext>
            </a:extLst>
          </p:cNvPr>
          <p:cNvSpPr/>
          <p:nvPr/>
        </p:nvSpPr>
        <p:spPr>
          <a:xfrm>
            <a:off x="124529" y="1102732"/>
            <a:ext cx="8316416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spc="-2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zh-CN" kern="100" spc="-20" dirty="0">
                <a:ea typeface="宋体" panose="02010600030101010101" pitchFamily="2" charset="-122"/>
              </a:rPr>
              <a:t>设计算法统计二叉树中度为</a:t>
            </a:r>
            <a:r>
              <a:rPr lang="en-US" altLang="zh-CN" kern="100" spc="-20" dirty="0">
                <a:ea typeface="宋体" panose="02010600030101010101" pitchFamily="2" charset="-122"/>
              </a:rPr>
              <a:t>2</a:t>
            </a:r>
            <a:r>
              <a:rPr lang="zh-CN" altLang="zh-CN" kern="100" spc="-20" dirty="0">
                <a:ea typeface="宋体" panose="02010600030101010101" pitchFamily="2" charset="-122"/>
              </a:rPr>
              <a:t>的结点数</a:t>
            </a:r>
            <a:r>
              <a:rPr lang="en-US" altLang="zh-CN" kern="100" spc="-20" dirty="0">
                <a:ea typeface="宋体" panose="02010600030101010101" pitchFamily="2" charset="-122"/>
              </a:rPr>
              <a:t>,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ea typeface="宋体" panose="02010600030101010101" pitchFamily="2" charset="-122"/>
              </a:rPr>
              <a:t>二叉树以二叉链表作为存储结构</a:t>
            </a:r>
            <a:r>
              <a:rPr lang="zh-CN" altLang="zh-CN" kern="100" spc="-20" dirty="0">
                <a:ea typeface="宋体" panose="02010600030101010101" pitchFamily="2" charset="-122"/>
              </a:rPr>
              <a:t>。</a:t>
            </a:r>
            <a:endParaRPr lang="zh-CN" altLang="zh-CN" kern="100" dirty="0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6FDB8C-E990-48CC-A998-EBDEE1DE8F99}"/>
              </a:ext>
            </a:extLst>
          </p:cNvPr>
          <p:cNvSpPr/>
          <p:nvPr/>
        </p:nvSpPr>
        <p:spPr>
          <a:xfrm>
            <a:off x="457188" y="2576240"/>
            <a:ext cx="89644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ea typeface="宋体" panose="02010600030101010101" pitchFamily="2" charset="-122"/>
              </a:rPr>
              <a:t>答：</a:t>
            </a:r>
            <a:endParaRPr lang="en-US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template &lt;class </a:t>
            </a:r>
            <a:r>
              <a:rPr lang="en-US" altLang="zh-CN" sz="2000" kern="100" dirty="0" err="1">
                <a:solidFill>
                  <a:srgbClr val="003366"/>
                </a:solidFill>
                <a:ea typeface="宋体" panose="02010600030101010101" pitchFamily="2" charset="-122"/>
              </a:rPr>
              <a:t>elemType</a:t>
            </a:r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&gt; </a:t>
            </a:r>
          </a:p>
          <a:p>
            <a:pPr algn="just"/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2000" kern="100" dirty="0" err="1">
                <a:solidFill>
                  <a:srgbClr val="003366"/>
                </a:solidFill>
                <a:ea typeface="宋体" panose="02010600030101010101" pitchFamily="2" charset="-122"/>
              </a:rPr>
              <a:t>BinaryLinkList</a:t>
            </a:r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2000" kern="100" dirty="0" err="1">
                <a:solidFill>
                  <a:srgbClr val="003366"/>
                </a:solidFill>
                <a:ea typeface="宋体" panose="02010600030101010101" pitchFamily="2" charset="-122"/>
              </a:rPr>
              <a:t>elemType</a:t>
            </a:r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&gt;::</a:t>
            </a:r>
            <a:r>
              <a:rPr lang="en-US" altLang="zh-CN" sz="2000" kern="100" dirty="0" err="1">
                <a:solidFill>
                  <a:srgbClr val="003366"/>
                </a:solidFill>
                <a:ea typeface="宋体" panose="02010600030101010101" pitchFamily="2" charset="-122"/>
              </a:rPr>
              <a:t>degreetwoNum</a:t>
            </a:r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(Node* t)const</a:t>
            </a:r>
          </a:p>
          <a:p>
            <a:pPr algn="just"/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{</a:t>
            </a:r>
          </a:p>
          <a:p>
            <a:pPr algn="just"/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	if(t==NULL)return 0;								else if</a:t>
            </a: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((t-&gt;left!=NULL)&amp;&amp;(t-&gt;right!=NULL))</a:t>
            </a:r>
          </a:p>
          <a:p>
            <a:pPr algn="just"/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                     return </a:t>
            </a: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1+ </a:t>
            </a:r>
            <a:r>
              <a:rPr lang="en-US" altLang="zh-CN" sz="2000" kern="100" dirty="0" err="1">
                <a:solidFill>
                  <a:srgbClr val="FF0000"/>
                </a:solidFill>
                <a:ea typeface="宋体" panose="02010600030101010101" pitchFamily="2" charset="-122"/>
              </a:rPr>
              <a:t>degreetwoNum</a:t>
            </a: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(t-&gt;left) + </a:t>
            </a:r>
            <a:r>
              <a:rPr lang="en-US" altLang="zh-CN" sz="2000" kern="100" dirty="0" err="1">
                <a:solidFill>
                  <a:srgbClr val="FF0000"/>
                </a:solidFill>
                <a:ea typeface="宋体" panose="02010600030101010101" pitchFamily="2" charset="-122"/>
              </a:rPr>
              <a:t>degreetwoNum</a:t>
            </a: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(t-&gt;right);</a:t>
            </a:r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	</a:t>
            </a:r>
          </a:p>
          <a:p>
            <a:pPr algn="just"/>
            <a:endParaRPr lang="zh-CN" altLang="en-US" sz="2000" kern="100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 algn="just"/>
            <a:r>
              <a:rPr lang="zh-CN" altLang="en-US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else return </a:t>
            </a:r>
            <a:r>
              <a:rPr lang="en-US" altLang="zh-CN" sz="2000" kern="100" dirty="0" err="1">
                <a:solidFill>
                  <a:srgbClr val="003366"/>
                </a:solidFill>
                <a:ea typeface="宋体" panose="02010600030101010101" pitchFamily="2" charset="-122"/>
              </a:rPr>
              <a:t>degreetwoNum</a:t>
            </a:r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(t-&gt;left) + </a:t>
            </a:r>
            <a:r>
              <a:rPr lang="en-US" altLang="zh-CN" sz="2000" kern="100" dirty="0" err="1">
                <a:solidFill>
                  <a:srgbClr val="003366"/>
                </a:solidFill>
                <a:ea typeface="宋体" panose="02010600030101010101" pitchFamily="2" charset="-122"/>
              </a:rPr>
              <a:t>degreetwoNum</a:t>
            </a:r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(t-&gt;right); 		</a:t>
            </a:r>
          </a:p>
          <a:p>
            <a:pPr algn="just"/>
            <a:r>
              <a:rPr lang="en-US" altLang="zh-CN" sz="2000" kern="100" dirty="0">
                <a:solidFill>
                  <a:srgbClr val="003366"/>
                </a:solidFill>
                <a:ea typeface="宋体" panose="02010600030101010101" pitchFamily="2" charset="-122"/>
              </a:rPr>
              <a:t>}</a:t>
            </a: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endParaRPr lang="zh-CN" altLang="zh-CN" sz="2000" kern="1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691315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算法题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9900BB-C84E-4AA9-8AE1-BCF172777142}"/>
              </a:ext>
            </a:extLst>
          </p:cNvPr>
          <p:cNvSpPr/>
          <p:nvPr/>
        </p:nvSpPr>
        <p:spPr>
          <a:xfrm>
            <a:off x="323528" y="1268760"/>
            <a:ext cx="8496944" cy="417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ea typeface="宋体" panose="02010600030101010101" pitchFamily="2" charset="-122"/>
              </a:rPr>
              <a:t>4. </a:t>
            </a:r>
            <a:r>
              <a:rPr lang="zh-CN" altLang="zh-CN" kern="100" dirty="0">
                <a:ea typeface="宋体" panose="02010600030101010101" pitchFamily="2" charset="-122"/>
              </a:rPr>
              <a:t>设将</a:t>
            </a:r>
            <a:r>
              <a:rPr lang="en-US" altLang="zh-CN" kern="100" dirty="0">
                <a:ea typeface="宋体" panose="02010600030101010101" pitchFamily="2" charset="-122"/>
              </a:rPr>
              <a:t>n(n&gt;1)</a:t>
            </a:r>
            <a:r>
              <a:rPr lang="zh-CN" altLang="zh-CN" kern="100" dirty="0">
                <a:ea typeface="宋体" panose="02010600030101010101" pitchFamily="2" charset="-122"/>
              </a:rPr>
              <a:t>个整数存放到一维数组</a:t>
            </a:r>
            <a:r>
              <a:rPr lang="en-US" altLang="zh-CN" kern="100" dirty="0">
                <a:ea typeface="宋体" panose="02010600030101010101" pitchFamily="2" charset="-122"/>
              </a:rPr>
              <a:t>R</a:t>
            </a:r>
            <a:r>
              <a:rPr lang="zh-CN" altLang="zh-CN" kern="100" dirty="0">
                <a:ea typeface="宋体" panose="02010600030101010101" pitchFamily="2" charset="-122"/>
              </a:rPr>
              <a:t>中。设计一个在时间和空间两方面尽可能高效的算法。将</a:t>
            </a:r>
            <a:r>
              <a:rPr lang="en-US" altLang="zh-CN" kern="100" dirty="0">
                <a:ea typeface="宋体" panose="02010600030101010101" pitchFamily="2" charset="-122"/>
              </a:rPr>
              <a:t>R</a:t>
            </a:r>
            <a:r>
              <a:rPr lang="zh-CN" altLang="zh-CN" kern="100" dirty="0">
                <a:ea typeface="宋体" panose="02010600030101010101" pitchFamily="2" charset="-122"/>
              </a:rPr>
              <a:t>中的序列循环左移</a:t>
            </a:r>
            <a:r>
              <a:rPr lang="en-US" altLang="zh-CN" kern="100" dirty="0">
                <a:ea typeface="宋体" panose="02010600030101010101" pitchFamily="2" charset="-122"/>
              </a:rPr>
              <a:t>P</a:t>
            </a:r>
            <a:r>
              <a:rPr lang="zh-CN" altLang="zh-CN" kern="100" dirty="0"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</a:rPr>
              <a:t>0&lt;P&lt;n</a:t>
            </a:r>
            <a:r>
              <a:rPr lang="zh-CN" altLang="zh-CN" kern="100" dirty="0">
                <a:ea typeface="宋体" panose="02010600030101010101" pitchFamily="2" charset="-122"/>
              </a:rPr>
              <a:t>）个位置，即将</a:t>
            </a:r>
            <a:r>
              <a:rPr lang="en-US" altLang="zh-CN" kern="100" dirty="0">
                <a:ea typeface="宋体" panose="02010600030101010101" pitchFamily="2" charset="-122"/>
              </a:rPr>
              <a:t>R</a:t>
            </a:r>
            <a:r>
              <a:rPr lang="zh-CN" altLang="zh-CN" kern="100" dirty="0">
                <a:ea typeface="宋体" panose="02010600030101010101" pitchFamily="2" charset="-122"/>
              </a:rPr>
              <a:t>中的数据由</a:t>
            </a:r>
            <a:r>
              <a:rPr lang="en-US" altLang="zh-CN" kern="100" dirty="0">
                <a:ea typeface="宋体" panose="02010600030101010101" pitchFamily="2" charset="-122"/>
              </a:rPr>
              <a:t>(X0, X1, ……Xn-1)</a:t>
            </a:r>
            <a:r>
              <a:rPr lang="zh-CN" altLang="zh-CN" kern="100" dirty="0">
                <a:ea typeface="宋体" panose="02010600030101010101" pitchFamily="2" charset="-122"/>
              </a:rPr>
              <a:t>变换为</a:t>
            </a:r>
            <a:r>
              <a:rPr lang="en-US" altLang="zh-CN" kern="100" dirty="0">
                <a:ea typeface="宋体" panose="02010600030101010101" pitchFamily="2" charset="-122"/>
              </a:rPr>
              <a:t>(</a:t>
            </a:r>
            <a:r>
              <a:rPr lang="en-US" altLang="zh-CN" kern="100" dirty="0" err="1">
                <a:ea typeface="宋体" panose="02010600030101010101" pitchFamily="2" charset="-122"/>
              </a:rPr>
              <a:t>Xp</a:t>
            </a:r>
            <a:r>
              <a:rPr lang="en-US" altLang="zh-CN" kern="100" dirty="0">
                <a:ea typeface="宋体" panose="02010600030101010101" pitchFamily="2" charset="-122"/>
              </a:rPr>
              <a:t>, Xp-1 …Xn-1</a:t>
            </a:r>
            <a:r>
              <a:rPr lang="zh-CN" altLang="zh-CN" kern="100" dirty="0"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X0, X1……Xp-1)</a:t>
            </a:r>
            <a:r>
              <a:rPr lang="zh-CN" altLang="zh-CN" kern="100" dirty="0">
                <a:ea typeface="宋体" panose="02010600030101010101" pitchFamily="2" charset="-122"/>
              </a:rPr>
              <a:t>要求：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ea typeface="宋体" panose="02010600030101010101" pitchFamily="2" charset="-122"/>
              </a:rPr>
              <a:t>）采用</a:t>
            </a:r>
            <a:r>
              <a:rPr lang="en-US" altLang="zh-CN" kern="100" dirty="0">
                <a:ea typeface="宋体" panose="02010600030101010101" pitchFamily="2" charset="-122"/>
              </a:rPr>
              <a:t>C</a:t>
            </a:r>
            <a:r>
              <a:rPr lang="zh-CN" altLang="zh-CN" kern="100" dirty="0">
                <a:ea typeface="宋体" panose="02010600030101010101" pitchFamily="2" charset="-122"/>
              </a:rPr>
              <a:t>语言描述算法，关键之处给出注释。</a:t>
            </a:r>
            <a:r>
              <a:rPr lang="en-US" altLang="zh-CN" kern="100" dirty="0">
                <a:ea typeface="宋体" panose="02010600030101010101" pitchFamily="2" charset="-122"/>
              </a:rPr>
              <a:t>		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）说明你所设计算法的时间复杂度和空间复杂度。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543649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算法题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1DA432-026A-4F3C-8AD9-728A31321340}"/>
              </a:ext>
            </a:extLst>
          </p:cNvPr>
          <p:cNvSpPr/>
          <p:nvPr/>
        </p:nvSpPr>
        <p:spPr>
          <a:xfrm>
            <a:off x="395536" y="1102732"/>
            <a:ext cx="8640960" cy="5368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kern="100" dirty="0">
                <a:ea typeface="宋体" panose="02010600030101010101" pitchFamily="2" charset="-122"/>
              </a:rPr>
              <a:t>答：</a:t>
            </a:r>
            <a:endParaRPr lang="en-US" altLang="zh-CN" sz="2400" kern="1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void </a:t>
            </a:r>
            <a:r>
              <a:rPr lang="en-US" altLang="zh-CN" sz="2400" kern="100" dirty="0" err="1">
                <a:ea typeface="宋体" panose="02010600030101010101" pitchFamily="2" charset="-122"/>
              </a:rPr>
              <a:t>leftshift</a:t>
            </a:r>
            <a:r>
              <a:rPr lang="en-US" altLang="zh-CN" sz="2400" kern="100" dirty="0">
                <a:ea typeface="宋体" panose="02010600030101010101" pitchFamily="2" charset="-122"/>
              </a:rPr>
              <a:t>(int R[], int p, int n)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{	</a:t>
            </a:r>
            <a:r>
              <a:rPr lang="en-US" altLang="zh-CN" sz="2400" kern="100" dirty="0" err="1">
                <a:ea typeface="宋体" panose="02010600030101010101" pitchFamily="2" charset="-122"/>
              </a:rPr>
              <a:t>elemtype</a:t>
            </a:r>
            <a:r>
              <a:rPr lang="en-US" altLang="zh-CN" sz="2400" kern="100" dirty="0">
                <a:ea typeface="宋体" panose="02010600030101010101" pitchFamily="2" charset="-122"/>
              </a:rPr>
              <a:t> t; //t</a:t>
            </a:r>
            <a:r>
              <a:rPr lang="zh-CN" altLang="zh-CN" sz="2400" kern="100" dirty="0">
                <a:ea typeface="宋体" panose="02010600030101010101" pitchFamily="2" charset="-122"/>
              </a:rPr>
              <a:t>和数组</a:t>
            </a:r>
            <a:r>
              <a:rPr lang="en-US" altLang="zh-CN" sz="2400" kern="100" dirty="0">
                <a:ea typeface="宋体" panose="02010600030101010101" pitchFamily="2" charset="-122"/>
              </a:rPr>
              <a:t>R</a:t>
            </a:r>
            <a:r>
              <a:rPr lang="zh-CN" altLang="zh-CN" sz="2400" kern="100" dirty="0">
                <a:ea typeface="宋体" panose="02010600030101010101" pitchFamily="2" charset="-122"/>
              </a:rPr>
              <a:t>中的元素具有相同类型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 	</a:t>
            </a:r>
            <a:r>
              <a:rPr lang="da-DK" altLang="zh-CN" sz="2400" kern="100" dirty="0">
                <a:ea typeface="宋体" panose="02010600030101010101" pitchFamily="2" charset="-122"/>
              </a:rPr>
              <a:t>for(i=0;i&lt;p/2;i++)       //</a:t>
            </a:r>
            <a:r>
              <a:rPr lang="zh-CN" altLang="zh-CN" sz="2400" kern="100" dirty="0">
                <a:ea typeface="宋体" panose="02010600030101010101" pitchFamily="2" charset="-122"/>
              </a:rPr>
              <a:t>逆置</a:t>
            </a:r>
            <a:r>
              <a:rPr lang="da-DK" altLang="zh-CN" sz="2400" kern="100" dirty="0">
                <a:ea typeface="宋体" panose="02010600030101010101" pitchFamily="2" charset="-122"/>
              </a:rPr>
              <a:t>0..p-1</a:t>
            </a:r>
            <a:r>
              <a:rPr lang="zh-CN" altLang="zh-CN" sz="2400" kern="100" dirty="0">
                <a:ea typeface="宋体" panose="02010600030101010101" pitchFamily="2" charset="-122"/>
              </a:rPr>
              <a:t>段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da-DK" altLang="zh-CN" sz="2400" kern="100" dirty="0">
                <a:ea typeface="宋体" panose="02010600030101010101" pitchFamily="2" charset="-122"/>
              </a:rPr>
              <a:t> 		</a:t>
            </a:r>
            <a:r>
              <a:rPr lang="pt-BR" altLang="zh-CN" sz="2400" kern="100" dirty="0">
                <a:ea typeface="宋体" panose="02010600030101010101" pitchFamily="2" charset="-122"/>
              </a:rPr>
              <a:t>{t=R[i]; R[i]=R[p-1-i];R[p-1-i]=t;}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pt-BR" altLang="zh-CN" sz="2400" kern="100" dirty="0">
                <a:ea typeface="宋体" panose="02010600030101010101" pitchFamily="2" charset="-122"/>
              </a:rPr>
              <a:t>	</a:t>
            </a:r>
            <a:r>
              <a:rPr lang="da-DK" altLang="zh-CN" sz="2400" kern="100" dirty="0">
                <a:ea typeface="宋体" panose="02010600030101010101" pitchFamily="2" charset="-122"/>
              </a:rPr>
              <a:t>for(i=p;i&lt;(n+p)/2;i++)   //</a:t>
            </a:r>
            <a:r>
              <a:rPr lang="zh-CN" altLang="zh-CN" sz="2400" kern="100" dirty="0">
                <a:ea typeface="宋体" panose="02010600030101010101" pitchFamily="2" charset="-122"/>
              </a:rPr>
              <a:t>逆置</a:t>
            </a:r>
            <a:r>
              <a:rPr lang="da-DK" altLang="zh-CN" sz="2400" kern="100" dirty="0">
                <a:ea typeface="宋体" panose="02010600030101010101" pitchFamily="2" charset="-122"/>
              </a:rPr>
              <a:t>p..n-1</a:t>
            </a:r>
            <a:r>
              <a:rPr lang="zh-CN" altLang="zh-CN" sz="2400" kern="100" dirty="0">
                <a:ea typeface="宋体" panose="02010600030101010101" pitchFamily="2" charset="-122"/>
              </a:rPr>
              <a:t>段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da-DK" altLang="zh-CN" sz="2400" kern="100" dirty="0">
                <a:ea typeface="宋体" panose="02010600030101010101" pitchFamily="2" charset="-122"/>
              </a:rPr>
              <a:t> 		</a:t>
            </a:r>
            <a:r>
              <a:rPr lang="pt-BR" altLang="zh-CN" sz="2400" kern="100" dirty="0">
                <a:ea typeface="宋体" panose="02010600030101010101" pitchFamily="2" charset="-122"/>
              </a:rPr>
              <a:t>{t=R[i]; R[i]=R[n-1-i+p];R[n-1-i+p]=t;}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pt-BR" altLang="zh-CN" sz="2400" kern="100" dirty="0">
                <a:ea typeface="宋体" panose="02010600030101010101" pitchFamily="2" charset="-122"/>
              </a:rPr>
              <a:t>	for(i=0;i&lt;n/2;i++)       //</a:t>
            </a:r>
            <a:r>
              <a:rPr lang="zh-CN" altLang="zh-CN" sz="2400" kern="100" dirty="0">
                <a:ea typeface="宋体" panose="02010600030101010101" pitchFamily="2" charset="-122"/>
              </a:rPr>
              <a:t>逆置</a:t>
            </a:r>
            <a:r>
              <a:rPr lang="pt-BR" altLang="zh-CN" sz="2400" kern="100" dirty="0">
                <a:ea typeface="宋体" panose="02010600030101010101" pitchFamily="2" charset="-122"/>
              </a:rPr>
              <a:t>0..n-1</a:t>
            </a:r>
            <a:r>
              <a:rPr lang="zh-CN" altLang="zh-CN" sz="2400" kern="100" dirty="0">
                <a:ea typeface="宋体" panose="02010600030101010101" pitchFamily="2" charset="-122"/>
              </a:rPr>
              <a:t>段，即整个数组逆置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pt-BR" altLang="zh-CN" sz="2400" kern="100" dirty="0">
                <a:ea typeface="宋体" panose="02010600030101010101" pitchFamily="2" charset="-122"/>
              </a:rPr>
              <a:t> 		{t=R[i]; R[i]=R[n-1-i];R[n-1-i]=t;}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}//</a:t>
            </a:r>
            <a:r>
              <a:rPr lang="zh-CN" altLang="zh-CN" sz="2400" kern="100" dirty="0">
                <a:ea typeface="宋体" panose="02010600030101010101" pitchFamily="2" charset="-122"/>
              </a:rPr>
              <a:t>算法初始调用</a:t>
            </a:r>
            <a:r>
              <a:rPr lang="en-US" altLang="zh-CN" sz="2400" kern="100" dirty="0">
                <a:ea typeface="宋体" panose="02010600030101010101" pitchFamily="2" charset="-122"/>
              </a:rPr>
              <a:t>:</a:t>
            </a:r>
            <a:r>
              <a:rPr lang="en-US" altLang="zh-CN" sz="2400" kern="100" dirty="0" err="1">
                <a:ea typeface="宋体" panose="02010600030101010101" pitchFamily="2" charset="-122"/>
              </a:rPr>
              <a:t>leftshift</a:t>
            </a:r>
            <a:r>
              <a:rPr lang="en-US" altLang="zh-CN" sz="2400" kern="100" dirty="0">
                <a:ea typeface="宋体" panose="02010600030101010101" pitchFamily="2" charset="-122"/>
              </a:rPr>
              <a:t>(</a:t>
            </a:r>
            <a:r>
              <a:rPr lang="en-US" altLang="zh-CN" sz="2400" kern="100" dirty="0" err="1">
                <a:ea typeface="宋体" panose="02010600030101010101" pitchFamily="2" charset="-122"/>
              </a:rPr>
              <a:t>R,p,n</a:t>
            </a:r>
            <a:r>
              <a:rPr lang="en-US" altLang="zh-CN" sz="2400" kern="100" dirty="0">
                <a:ea typeface="宋体" panose="02010600030101010101" pitchFamily="2" charset="-122"/>
              </a:rPr>
              <a:t>)</a:t>
            </a:r>
            <a:r>
              <a:rPr lang="zh-CN" altLang="zh-CN" sz="2400" kern="100" dirty="0">
                <a:ea typeface="宋体" panose="02010600030101010101" pitchFamily="2" charset="-122"/>
              </a:rPr>
              <a:t>，各参数意义如上。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算法执行了两趟逆置，时间复杂度为</a:t>
            </a:r>
            <a:r>
              <a:rPr lang="en-US" altLang="zh-CN" sz="2400" kern="100" dirty="0">
                <a:ea typeface="宋体" panose="02010600030101010101" pitchFamily="2" charset="-122"/>
              </a:rPr>
              <a:t>O(n);</a:t>
            </a:r>
            <a:r>
              <a:rPr lang="zh-CN" altLang="zh-CN" sz="2400" kern="100" dirty="0">
                <a:ea typeface="宋体" panose="02010600030101010101" pitchFamily="2" charset="-122"/>
              </a:rPr>
              <a:t>用了一个辅助变量空间，空间复杂度为</a:t>
            </a:r>
            <a:r>
              <a:rPr lang="en-US" altLang="zh-CN" sz="2400" kern="100" dirty="0">
                <a:ea typeface="宋体" panose="02010600030101010101" pitchFamily="2" charset="-122"/>
              </a:rPr>
              <a:t>O(1)</a:t>
            </a:r>
            <a:r>
              <a:rPr lang="zh-CN" altLang="zh-CN" sz="2400" kern="100" dirty="0"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56684439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算法题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E63E71-4BA8-4EB0-B4F5-DB050D370B8D}"/>
              </a:ext>
            </a:extLst>
          </p:cNvPr>
          <p:cNvSpPr/>
          <p:nvPr/>
        </p:nvSpPr>
        <p:spPr>
          <a:xfrm>
            <a:off x="246544" y="1340768"/>
            <a:ext cx="83052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spc="-2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zh-CN" kern="100" dirty="0">
                <a:ea typeface="宋体" panose="02010600030101010101" pitchFamily="2" charset="-122"/>
              </a:rPr>
              <a:t>已知一个带有表头结点的单链表，结点结构为</a:t>
            </a:r>
            <a:r>
              <a:rPr lang="en-US" altLang="zh-CN" kern="100" dirty="0">
                <a:ea typeface="宋体" panose="02010600030101010101" pitchFamily="2" charset="-122"/>
              </a:rPr>
              <a:t>(</a:t>
            </a:r>
            <a:r>
              <a:rPr lang="en-US" altLang="zh-CN" kern="100" dirty="0" err="1">
                <a:ea typeface="宋体" panose="02010600030101010101" pitchFamily="2" charset="-122"/>
              </a:rPr>
              <a:t>data,link</a:t>
            </a:r>
            <a:r>
              <a:rPr lang="en-US" altLang="zh-CN" kern="100" dirty="0">
                <a:ea typeface="宋体" panose="02010600030101010101" pitchFamily="2" charset="-122"/>
              </a:rPr>
              <a:t>)</a:t>
            </a:r>
            <a:r>
              <a:rPr lang="zh-CN" altLang="zh-CN" kern="100" dirty="0">
                <a:ea typeface="宋体" panose="02010600030101010101" pitchFamily="2" charset="-122"/>
              </a:rPr>
              <a:t>，假设该链表只给出了头指针</a:t>
            </a:r>
            <a:r>
              <a:rPr lang="en-US" altLang="zh-CN" kern="100" dirty="0">
                <a:ea typeface="宋体" panose="02010600030101010101" pitchFamily="2" charset="-122"/>
              </a:rPr>
              <a:t>list</a:t>
            </a:r>
            <a:r>
              <a:rPr lang="zh-CN" altLang="zh-CN" kern="100" dirty="0">
                <a:ea typeface="宋体" panose="02010600030101010101" pitchFamily="2" charset="-122"/>
              </a:rPr>
              <a:t>。在不改变链表的前提下，请设计一个尽可能高效的算法，查找链表中倒数第</a:t>
            </a:r>
            <a:r>
              <a:rPr lang="en-US" altLang="zh-CN" kern="100" dirty="0">
                <a:ea typeface="宋体" panose="02010600030101010101" pitchFamily="2" charset="-122"/>
              </a:rPr>
              <a:t>k</a:t>
            </a:r>
            <a:r>
              <a:rPr lang="zh-CN" altLang="zh-CN" kern="100" dirty="0">
                <a:ea typeface="宋体" panose="02010600030101010101" pitchFamily="2" charset="-122"/>
              </a:rPr>
              <a:t>个位置上的结点（</a:t>
            </a:r>
            <a:r>
              <a:rPr lang="en-US" altLang="zh-CN" kern="100" dirty="0">
                <a:ea typeface="宋体" panose="02010600030101010101" pitchFamily="2" charset="-122"/>
              </a:rPr>
              <a:t>k</a:t>
            </a:r>
            <a:r>
              <a:rPr lang="zh-CN" altLang="zh-CN" kern="100" dirty="0">
                <a:ea typeface="宋体" panose="02010600030101010101" pitchFamily="2" charset="-122"/>
              </a:rPr>
              <a:t>为正整数），若查找成功，算法输出该结点的</a:t>
            </a:r>
            <a:r>
              <a:rPr lang="en-US" altLang="zh-CN" kern="100" dirty="0">
                <a:ea typeface="宋体" panose="02010600030101010101" pitchFamily="2" charset="-122"/>
              </a:rPr>
              <a:t>data</a:t>
            </a:r>
            <a:r>
              <a:rPr lang="zh-CN" altLang="zh-CN" kern="100" dirty="0">
                <a:ea typeface="宋体" panose="02010600030101010101" pitchFamily="2" charset="-122"/>
              </a:rPr>
              <a:t>域的值，并返回</a:t>
            </a:r>
            <a:r>
              <a:rPr lang="en-US" altLang="zh-CN" kern="100" dirty="0"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ea typeface="宋体" panose="02010600030101010101" pitchFamily="2" charset="-122"/>
              </a:rPr>
              <a:t>；否则，只返回</a:t>
            </a:r>
            <a:r>
              <a:rPr lang="en-US" altLang="zh-CN" kern="100" dirty="0">
                <a:ea typeface="宋体" panose="02010600030101010101" pitchFamily="2" charset="-122"/>
              </a:rPr>
              <a:t>0</a:t>
            </a:r>
            <a:r>
              <a:rPr lang="zh-CN" altLang="zh-CN" kern="100" dirty="0">
                <a:ea typeface="宋体" panose="02010600030101010101" pitchFamily="2" charset="-122"/>
              </a:rPr>
              <a:t>，要求： </a:t>
            </a:r>
          </a:p>
          <a:p>
            <a:pPr algn="just" latinLnBrk="1">
              <a:spcAft>
                <a:spcPts val="0"/>
              </a:spcAft>
            </a:pPr>
            <a:r>
              <a:rPr lang="zh-CN" altLang="zh-CN" kern="100" spc="-20" dirty="0">
                <a:ea typeface="宋体" panose="02010600030101010101" pitchFamily="2" charset="-122"/>
              </a:rPr>
              <a:t>（</a:t>
            </a:r>
            <a:r>
              <a:rPr lang="en-US" altLang="zh-CN" kern="100" spc="-20" dirty="0">
                <a:ea typeface="宋体" panose="02010600030101010101" pitchFamily="2" charset="-122"/>
              </a:rPr>
              <a:t>1</a:t>
            </a:r>
            <a:r>
              <a:rPr lang="zh-CN" altLang="zh-CN" kern="100" spc="-20" dirty="0">
                <a:ea typeface="宋体" panose="02010600030101010101" pitchFamily="2" charset="-122"/>
              </a:rPr>
              <a:t>）</a:t>
            </a:r>
            <a:r>
              <a:rPr lang="zh-CN" altLang="zh-CN" kern="100" dirty="0">
                <a:ea typeface="宋体" panose="02010600030101010101" pitchFamily="2" charset="-122"/>
              </a:rPr>
              <a:t>使用</a:t>
            </a:r>
            <a:r>
              <a:rPr lang="en-US" altLang="zh-CN" kern="100" dirty="0">
                <a:ea typeface="宋体" panose="02010600030101010101" pitchFamily="2" charset="-122"/>
              </a:rPr>
              <a:t>C</a:t>
            </a:r>
            <a:r>
              <a:rPr lang="zh-CN" altLang="zh-CN" kern="100" dirty="0">
                <a:ea typeface="宋体" panose="02010600030101010101" pitchFamily="2" charset="-122"/>
              </a:rPr>
              <a:t>或</a:t>
            </a:r>
            <a:r>
              <a:rPr lang="en-US" altLang="zh-CN" kern="100" dirty="0">
                <a:ea typeface="宋体" panose="02010600030101010101" pitchFamily="2" charset="-122"/>
              </a:rPr>
              <a:t>C++</a:t>
            </a:r>
            <a:r>
              <a:rPr lang="zh-CN" altLang="zh-CN" kern="100" spc="-20" dirty="0">
                <a:ea typeface="宋体" panose="02010600030101010101" pitchFamily="2" charset="-122"/>
              </a:rPr>
              <a:t>语言描述算法，关键之处给出注释。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 latinLnBrk="1">
              <a:spcAft>
                <a:spcPts val="0"/>
              </a:spcAft>
            </a:pPr>
            <a:r>
              <a:rPr lang="zh-CN" altLang="zh-CN" kern="100" spc="-20" dirty="0">
                <a:ea typeface="宋体" panose="02010600030101010101" pitchFamily="2" charset="-122"/>
              </a:rPr>
              <a:t>（</a:t>
            </a:r>
            <a:r>
              <a:rPr lang="en-US" altLang="zh-CN" kern="100" spc="-20" dirty="0">
                <a:ea typeface="宋体" panose="02010600030101010101" pitchFamily="2" charset="-122"/>
              </a:rPr>
              <a:t>2</a:t>
            </a:r>
            <a:r>
              <a:rPr lang="zh-CN" altLang="zh-CN" kern="100" spc="-20" dirty="0">
                <a:ea typeface="宋体" panose="02010600030101010101" pitchFamily="2" charset="-122"/>
              </a:rPr>
              <a:t>）说明你所设计算法的时间复杂度和空间复杂度。</a:t>
            </a:r>
            <a:endParaRPr lang="zh-CN" altLang="zh-CN" kern="1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303590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  <a:endParaRPr lang="en-US" altLang="zh-CN" dirty="0"/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179388" y="1844675"/>
            <a:ext cx="896461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s=0;</a:t>
            </a:r>
            <a:endParaRPr kumimoji="1"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for(j=1; j&lt;=n; j*=2)</a:t>
            </a:r>
            <a:endParaRPr kumimoji="1"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s++;</a:t>
            </a:r>
          </a:p>
          <a:p>
            <a:pPr algn="just" eaLnBrk="0" hangingPunct="0"/>
            <a:endParaRPr kumimoji="1"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eaLnBrk="0" hangingPunct="0"/>
            <a:r>
              <a:rPr kumimoji="1" lang="zh-CN" altLang="en-US" sz="2800" b="1" dirty="0">
                <a:latin typeface="Times New Roman" pitchFamily="18" charset="0"/>
              </a:rPr>
              <a:t>时间复杂度为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O(log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n)</a:t>
            </a:r>
            <a:r>
              <a:rPr kumimoji="1" lang="zh-CN" altLang="en-US" sz="2800" b="1" dirty="0">
                <a:latin typeface="Times New Roman" pitchFamily="18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8927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算法题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633129-7DF8-47E8-837C-D4279C7C42C1}"/>
              </a:ext>
            </a:extLst>
          </p:cNvPr>
          <p:cNvSpPr/>
          <p:nvPr/>
        </p:nvSpPr>
        <p:spPr>
          <a:xfrm>
            <a:off x="281926" y="1628800"/>
            <a:ext cx="8352928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ea typeface="宋体" panose="02010600030101010101" pitchFamily="2" charset="-122"/>
              </a:rPr>
              <a:t>(1)</a:t>
            </a:r>
            <a:r>
              <a:rPr lang="zh-CN" altLang="zh-CN" kern="100" dirty="0">
                <a:ea typeface="宋体" panose="02010600030101010101" pitchFamily="2" charset="-122"/>
              </a:rPr>
              <a:t>算法设计思想：</a:t>
            </a:r>
            <a:r>
              <a:rPr lang="zh-CN" altLang="en-US" kern="100" dirty="0">
                <a:ea typeface="宋体" panose="02010600030101010101" pitchFamily="2" charset="-122"/>
              </a:rPr>
              <a:t>设置两个距离为</a:t>
            </a:r>
            <a:r>
              <a:rPr lang="en-US" altLang="zh-CN" kern="100" dirty="0">
                <a:ea typeface="宋体" panose="02010600030101010101" pitchFamily="2" charset="-122"/>
              </a:rPr>
              <a:t>k-1</a:t>
            </a:r>
            <a:r>
              <a:rPr lang="zh-CN" altLang="en-US" kern="100" dirty="0">
                <a:ea typeface="宋体" panose="02010600030101010101" pitchFamily="2" charset="-122"/>
              </a:rPr>
              <a:t>的指针</a:t>
            </a:r>
            <a:r>
              <a:rPr lang="en-US" altLang="zh-CN" kern="100" dirty="0">
                <a:ea typeface="宋体" panose="02010600030101010101" pitchFamily="2" charset="-122"/>
              </a:rPr>
              <a:t>p</a:t>
            </a:r>
            <a:r>
              <a:rPr lang="zh-CN" altLang="en-US" kern="100" dirty="0">
                <a:ea typeface="宋体" panose="02010600030101010101" pitchFamily="2" charset="-122"/>
              </a:rPr>
              <a:t>和</a:t>
            </a:r>
            <a:r>
              <a:rPr lang="en-US" altLang="zh-CN" kern="100" dirty="0">
                <a:ea typeface="宋体" panose="02010600030101010101" pitchFamily="2" charset="-122"/>
              </a:rPr>
              <a:t>q</a:t>
            </a:r>
            <a:r>
              <a:rPr lang="zh-CN" altLang="en-US" kern="100" dirty="0"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a typeface="宋体" panose="02010600030101010101" pitchFamily="2" charset="-122"/>
              </a:rPr>
              <a:t>p</a:t>
            </a:r>
            <a:r>
              <a:rPr lang="zh-CN" altLang="en-US" kern="100" dirty="0">
                <a:ea typeface="宋体" panose="02010600030101010101" pitchFamily="2" charset="-122"/>
              </a:rPr>
              <a:t>超前</a:t>
            </a:r>
            <a:r>
              <a:rPr lang="en-US" altLang="zh-CN" kern="100" dirty="0">
                <a:ea typeface="宋体" panose="02010600030101010101" pitchFamily="2" charset="-122"/>
              </a:rPr>
              <a:t>q</a:t>
            </a:r>
            <a:r>
              <a:rPr lang="zh-CN" altLang="en-US" kern="100" dirty="0">
                <a:ea typeface="宋体" panose="02010600030101010101" pitchFamily="2" charset="-122"/>
              </a:rPr>
              <a:t>的结点数为</a:t>
            </a:r>
            <a:r>
              <a:rPr lang="en-US" altLang="zh-CN" kern="100" dirty="0">
                <a:ea typeface="宋体" panose="02010600030101010101" pitchFamily="2" charset="-122"/>
              </a:rPr>
              <a:t>k-1</a:t>
            </a:r>
            <a:r>
              <a:rPr lang="zh-CN" altLang="en-US" kern="100" dirty="0">
                <a:ea typeface="宋体" panose="02010600030101010101" pitchFamily="2" charset="-122"/>
              </a:rPr>
              <a:t>，当</a:t>
            </a:r>
            <a:r>
              <a:rPr lang="en-US" altLang="zh-CN" kern="100" dirty="0">
                <a:ea typeface="宋体" panose="02010600030101010101" pitchFamily="2" charset="-122"/>
              </a:rPr>
              <a:t>p</a:t>
            </a:r>
            <a:r>
              <a:rPr lang="zh-CN" altLang="en-US" kern="100" dirty="0">
                <a:ea typeface="宋体" panose="02010600030101010101" pitchFamily="2" charset="-122"/>
              </a:rPr>
              <a:t>遍历到链表末尾时，则</a:t>
            </a:r>
            <a:r>
              <a:rPr lang="en-US" altLang="zh-CN" kern="100" dirty="0">
                <a:ea typeface="宋体" panose="02010600030101010101" pitchFamily="2" charset="-122"/>
              </a:rPr>
              <a:t>q</a:t>
            </a:r>
            <a:r>
              <a:rPr lang="zh-CN" altLang="en-US" kern="100" dirty="0">
                <a:ea typeface="宋体" panose="02010600030101010101" pitchFamily="2" charset="-122"/>
              </a:rPr>
              <a:t>所指向的就是倒数第</a:t>
            </a:r>
            <a:r>
              <a:rPr lang="en-US" altLang="zh-CN" kern="100" dirty="0">
                <a:ea typeface="宋体" panose="02010600030101010101" pitchFamily="2" charset="-122"/>
              </a:rPr>
              <a:t>k</a:t>
            </a:r>
            <a:r>
              <a:rPr lang="zh-CN" altLang="en-US" kern="100" dirty="0">
                <a:ea typeface="宋体" panose="02010600030101010101" pitchFamily="2" charset="-122"/>
              </a:rPr>
              <a:t>个结点。</a:t>
            </a:r>
            <a:endParaRPr lang="zh-CN" altLang="zh-CN" kern="100" dirty="0"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391614-E1AC-43BC-9ACE-FDDC47AA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6" y="3882362"/>
            <a:ext cx="8628782" cy="19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6713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算法题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633129-7DF8-47E8-837C-D4279C7C42C1}"/>
              </a:ext>
            </a:extLst>
          </p:cNvPr>
          <p:cNvSpPr/>
          <p:nvPr/>
        </p:nvSpPr>
        <p:spPr>
          <a:xfrm>
            <a:off x="257609" y="1238128"/>
            <a:ext cx="8628782" cy="5368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(2)</a:t>
            </a:r>
            <a:r>
              <a:rPr lang="en-US" altLang="zh-CN" sz="2400" kern="0" dirty="0">
                <a:solidFill>
                  <a:srgbClr val="0033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ea typeface="宋体" panose="02010600030101010101" pitchFamily="2" charset="-122"/>
              </a:rPr>
              <a:t>int </a:t>
            </a:r>
            <a:r>
              <a:rPr lang="en-US" altLang="zh-CN" sz="2400" kern="100" dirty="0" err="1">
                <a:ea typeface="宋体" panose="02010600030101010101" pitchFamily="2" charset="-122"/>
              </a:rPr>
              <a:t>SearchInvK</a:t>
            </a:r>
            <a:r>
              <a:rPr lang="en-US" altLang="zh-CN" sz="2400" kern="100" dirty="0">
                <a:ea typeface="宋体" panose="02010600030101010101" pitchFamily="2" charset="-122"/>
              </a:rPr>
              <a:t>(const int k)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{ //</a:t>
            </a:r>
            <a:r>
              <a:rPr lang="zh-CN" altLang="zh-CN" sz="2400" kern="100" dirty="0">
                <a:ea typeface="宋体" panose="02010600030101010101" pitchFamily="2" charset="-122"/>
              </a:rPr>
              <a:t>在单链表</a:t>
            </a:r>
            <a:r>
              <a:rPr lang="en-US" altLang="zh-CN" sz="2400" kern="100" dirty="0">
                <a:ea typeface="宋体" panose="02010600030101010101" pitchFamily="2" charset="-122"/>
              </a:rPr>
              <a:t>la</a:t>
            </a:r>
            <a:r>
              <a:rPr lang="zh-CN" altLang="zh-CN" sz="2400" kern="100" dirty="0">
                <a:ea typeface="宋体" panose="02010600030101010101" pitchFamily="2" charset="-122"/>
              </a:rPr>
              <a:t>上查找倒数第</a:t>
            </a:r>
            <a:r>
              <a:rPr lang="en-US" altLang="zh-CN" sz="2400" kern="100" dirty="0"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ea typeface="宋体" panose="02010600030101010101" pitchFamily="2" charset="-122"/>
              </a:rPr>
              <a:t>个结点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  p=list-&gt;link;  //p</a:t>
            </a:r>
            <a:r>
              <a:rPr lang="zh-CN" altLang="zh-CN" sz="2400" kern="100" dirty="0">
                <a:ea typeface="宋体" panose="02010600030101010101" pitchFamily="2" charset="-122"/>
              </a:rPr>
              <a:t>指向当前待处理元素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  q=list;            //</a:t>
            </a:r>
            <a:r>
              <a:rPr lang="zh-CN" altLang="zh-CN" sz="2400" kern="100" dirty="0">
                <a:ea typeface="宋体" panose="02010600030101010101" pitchFamily="2" charset="-122"/>
              </a:rPr>
              <a:t>若成功</a:t>
            </a:r>
            <a:r>
              <a:rPr lang="en-US" altLang="zh-CN" sz="2400" kern="100" dirty="0">
                <a:ea typeface="宋体" panose="02010600030101010101" pitchFamily="2" charset="-122"/>
              </a:rPr>
              <a:t>,q</a:t>
            </a:r>
            <a:r>
              <a:rPr lang="zh-CN" altLang="zh-CN" sz="2400" kern="100" dirty="0">
                <a:ea typeface="宋体" panose="02010600030101010101" pitchFamily="2" charset="-122"/>
              </a:rPr>
              <a:t>指向倒数第</a:t>
            </a:r>
            <a:r>
              <a:rPr lang="en-US" altLang="zh-CN" sz="2400" kern="100" dirty="0"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ea typeface="宋体" panose="02010600030101010101" pitchFamily="2" charset="-122"/>
              </a:rPr>
              <a:t>个元素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  </a:t>
            </a:r>
            <a:r>
              <a:rPr lang="en-US" altLang="zh-CN" sz="2400" kern="100" dirty="0" err="1">
                <a:ea typeface="宋体" panose="02010600030101010101" pitchFamily="2" charset="-122"/>
              </a:rPr>
              <a:t>i</a:t>
            </a:r>
            <a:r>
              <a:rPr lang="en-US" altLang="zh-CN" sz="2400" kern="100" dirty="0">
                <a:ea typeface="宋体" panose="02010600030101010101" pitchFamily="2" charset="-122"/>
              </a:rPr>
              <a:t>=1;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ea typeface="宋体" panose="02010600030101010101" pitchFamily="2" charset="-122"/>
              </a:rPr>
              <a:t>  while(p &amp;&amp; </a:t>
            </a:r>
            <a:r>
              <a:rPr lang="en-US" altLang="zh-CN" sz="2400" b="1" kern="100" dirty="0" err="1">
                <a:ea typeface="宋体" panose="02010600030101010101" pitchFamily="2" charset="-122"/>
              </a:rPr>
              <a:t>i</a:t>
            </a:r>
            <a:r>
              <a:rPr lang="en-US" altLang="zh-CN" sz="2400" b="1" kern="100" dirty="0">
                <a:ea typeface="宋体" panose="02010600030101010101" pitchFamily="2" charset="-122"/>
              </a:rPr>
              <a:t>&lt;k)  {</a:t>
            </a:r>
            <a:r>
              <a:rPr lang="en-US" altLang="zh-CN" sz="2400" b="1" kern="100" dirty="0" err="1">
                <a:ea typeface="宋体" panose="02010600030101010101" pitchFamily="2" charset="-122"/>
              </a:rPr>
              <a:t>i</a:t>
            </a:r>
            <a:r>
              <a:rPr lang="en-US" altLang="zh-CN" sz="2400" b="1" kern="100" dirty="0">
                <a:ea typeface="宋体" panose="02010600030101010101" pitchFamily="2" charset="-122"/>
              </a:rPr>
              <a:t>++;  p=p-&gt;link; } </a:t>
            </a:r>
            <a:r>
              <a:rPr lang="en-US" altLang="zh-CN" sz="2400" kern="100" dirty="0">
                <a:ea typeface="宋体" panose="02010600030101010101" pitchFamily="2" charset="-122"/>
              </a:rPr>
              <a:t> 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  if(p==null) {</a:t>
            </a:r>
            <a:r>
              <a:rPr lang="en-US" altLang="zh-CN" sz="2400" kern="100" dirty="0" err="1">
                <a:ea typeface="宋体" panose="02010600030101010101" pitchFamily="2" charset="-122"/>
              </a:rPr>
              <a:t>cout</a:t>
            </a:r>
            <a:r>
              <a:rPr lang="en-US" altLang="zh-CN" sz="2400" kern="100" dirty="0">
                <a:ea typeface="宋体" panose="02010600030101010101" pitchFamily="2" charset="-122"/>
              </a:rPr>
              <a:t>&lt;&lt;“</a:t>
            </a:r>
            <a:r>
              <a:rPr lang="zh-CN" altLang="zh-CN" sz="2400" kern="100" dirty="0">
                <a:ea typeface="宋体" panose="02010600030101010101" pitchFamily="2" charset="-122"/>
              </a:rPr>
              <a:t>不存在</a:t>
            </a:r>
            <a:r>
              <a:rPr lang="en-US" altLang="zh-CN" sz="2400" kern="100" dirty="0">
                <a:ea typeface="宋体" panose="02010600030101010101" pitchFamily="2" charset="-122"/>
              </a:rPr>
              <a:t>\n”; return 0;  }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  while(p) {q=q-&gt;link; p=p-&gt;link; } 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dirty="0" err="1"/>
              <a:t>cout</a:t>
            </a:r>
            <a:r>
              <a:rPr lang="en-US" altLang="zh-CN" sz="2400" dirty="0"/>
              <a:t>&lt;&lt;“</a:t>
            </a:r>
            <a:r>
              <a:rPr lang="zh-CN" altLang="en-US" sz="2400" dirty="0"/>
              <a:t>倒数第</a:t>
            </a:r>
            <a:r>
              <a:rPr lang="en-US" altLang="zh-CN" sz="2400" dirty="0"/>
              <a:t>k</a:t>
            </a:r>
            <a:r>
              <a:rPr lang="zh-CN" altLang="en-US" sz="2400" dirty="0"/>
              <a:t>个元素的</a:t>
            </a:r>
            <a:r>
              <a:rPr lang="en-US" altLang="zh-CN" sz="2400" dirty="0"/>
              <a:t>data</a:t>
            </a:r>
            <a:r>
              <a:rPr lang="zh-CN" altLang="en-US" sz="2400" dirty="0"/>
              <a:t>域：”</a:t>
            </a:r>
            <a:r>
              <a:rPr lang="en-US" altLang="zh-CN" sz="2400" dirty="0"/>
              <a:t>&lt;&lt;q-&gt;data&lt;&lt;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  return 1;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}//end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>
                <a:ea typeface="宋体" panose="02010600030101010101" pitchFamily="2" charset="-122"/>
              </a:rPr>
              <a:t>(3) </a:t>
            </a:r>
            <a:r>
              <a:rPr lang="zh-CN" altLang="zh-CN" sz="2400" kern="100">
                <a:ea typeface="宋体" panose="02010600030101010101" pitchFamily="2" charset="-122"/>
              </a:rPr>
              <a:t>所</a:t>
            </a:r>
            <a:r>
              <a:rPr lang="zh-CN" altLang="zh-CN" sz="2400" kern="100" dirty="0">
                <a:ea typeface="宋体" panose="02010600030101010101" pitchFamily="2" charset="-122"/>
              </a:rPr>
              <a:t>设计的算法的时间复杂度为</a:t>
            </a:r>
            <a:r>
              <a:rPr lang="en-US" altLang="zh-CN" sz="2400" kern="100" dirty="0">
                <a:ea typeface="宋体" panose="02010600030101010101" pitchFamily="2" charset="-122"/>
              </a:rPr>
              <a:t>O(n),</a:t>
            </a:r>
            <a:r>
              <a:rPr lang="zh-CN" altLang="zh-CN" sz="2400" kern="100" dirty="0">
                <a:ea typeface="宋体" panose="02010600030101010101" pitchFamily="2" charset="-122"/>
              </a:rPr>
              <a:t>空间复杂度为</a:t>
            </a:r>
            <a:r>
              <a:rPr lang="en-US" altLang="zh-CN" sz="2400" kern="100" dirty="0">
                <a:ea typeface="宋体" panose="02010600030101010101" pitchFamily="2" charset="-122"/>
              </a:rPr>
              <a:t>O(1)</a:t>
            </a:r>
            <a:r>
              <a:rPr lang="zh-CN" altLang="en-US" sz="2400" kern="100" dirty="0"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480586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  <a:endParaRPr lang="en-US" altLang="zh-CN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539750" y="1916113"/>
            <a:ext cx="82804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S=0;</a:t>
            </a:r>
          </a:p>
          <a:p>
            <a:pPr algn="just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for(j=1;j&lt;=n;++j)</a:t>
            </a:r>
            <a:endParaRPr kumimoji="1"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s++;</a:t>
            </a:r>
            <a:endParaRPr kumimoji="1" lang="en-US" altLang="zh-CN" sz="2800" b="1" dirty="0">
              <a:solidFill>
                <a:srgbClr val="FF0000"/>
              </a:solidFill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zh-CN" altLang="en-US" sz="2800" b="1" dirty="0">
                <a:latin typeface="宋体" pitchFamily="2" charset="-122"/>
              </a:rPr>
              <a:t>时间复杂度为</a:t>
            </a:r>
            <a:r>
              <a:rPr kumimoji="1" lang="en-US" altLang="zh-CN" sz="2800" b="1" dirty="0">
                <a:solidFill>
                  <a:srgbClr val="FF0000"/>
                </a:solidFill>
                <a:ea typeface="幼圆" pitchFamily="49" charset="-122"/>
                <a:cs typeface="Times New Roman" panose="02020603050405020304" pitchFamily="18" charset="0"/>
              </a:rPr>
              <a:t>O(n)</a:t>
            </a:r>
            <a:r>
              <a:rPr kumimoji="1" lang="zh-CN" altLang="en-US" sz="2800" b="1" dirty="0">
                <a:latin typeface="宋体" pitchFamily="2" charset="-122"/>
              </a:rPr>
              <a:t>。</a:t>
            </a:r>
            <a:endParaRPr kumimoji="1" lang="zh-CN" altLang="en-US" sz="2800" b="1" dirty="0">
              <a:latin typeface="宋体" pitchFamily="2" charset="-122"/>
              <a:cs typeface="Times New Roman" pitchFamily="18" charset="0"/>
            </a:endParaRPr>
          </a:p>
          <a:p>
            <a:pPr eaLnBrk="0" hangingPunct="0"/>
            <a:endParaRPr kumimoji="1" lang="en-US" altLang="zh-CN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73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  <a:endParaRPr lang="en-US" altLang="zh-CN" dirty="0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1258888" y="1628775"/>
            <a:ext cx="6985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3600" b="1" dirty="0">
                <a:latin typeface="Courier New" pitchFamily="49" charset="0"/>
                <a:cs typeface="Courier New" pitchFamily="49" charset="0"/>
              </a:rPr>
              <a:t>s=0;</a:t>
            </a:r>
            <a:endParaRPr kumimoji="1" lang="en-US" altLang="zh-CN" sz="3600" b="1" dirty="0"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3600" b="1" dirty="0">
                <a:latin typeface="Courier New" pitchFamily="49" charset="0"/>
                <a:cs typeface="Courier New" pitchFamily="49" charset="0"/>
              </a:rPr>
              <a:t>for(j=1;j&lt;=</a:t>
            </a:r>
            <a:r>
              <a:rPr kumimoji="1" lang="en-US" altLang="zh-CN" sz="3600" b="1" dirty="0" err="1">
                <a:latin typeface="Courier New" pitchFamily="49" charset="0"/>
                <a:cs typeface="Courier New" pitchFamily="49" charset="0"/>
              </a:rPr>
              <a:t>n;j</a:t>
            </a:r>
            <a:r>
              <a:rPr kumimoji="1" lang="en-US" altLang="zh-CN" sz="3600" b="1" dirty="0">
                <a:latin typeface="Courier New" pitchFamily="49" charset="0"/>
                <a:cs typeface="Courier New" pitchFamily="49" charset="0"/>
              </a:rPr>
              <a:t>*=2)</a:t>
            </a:r>
            <a:endParaRPr kumimoji="1" lang="en-US" altLang="zh-CN" sz="3600" b="1" dirty="0"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3600" b="1" dirty="0">
                <a:latin typeface="Courier New" pitchFamily="49" charset="0"/>
                <a:cs typeface="Courier New" pitchFamily="49" charset="0"/>
              </a:rPr>
              <a:t>	for(k=1;k&lt;=n;++k)</a:t>
            </a:r>
            <a:endParaRPr kumimoji="1" lang="en-US" altLang="zh-CN" sz="3600" b="1" dirty="0"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3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kumimoji="1" lang="en-US" altLang="zh-CN" sz="3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s++;</a:t>
            </a:r>
            <a:endParaRPr kumimoji="1" lang="en-US" altLang="zh-CN" sz="3600" b="1" dirty="0">
              <a:solidFill>
                <a:srgbClr val="FF0000"/>
              </a:solidFill>
              <a:latin typeface="宋体" pitchFamily="2" charset="-122"/>
              <a:cs typeface="Times New Roman" pitchFamily="18" charset="0"/>
            </a:endParaRPr>
          </a:p>
          <a:p>
            <a:pPr eaLnBrk="0" hangingPunct="0"/>
            <a:r>
              <a:rPr kumimoji="1" lang="zh-CN" altLang="en-US" sz="3600" b="1" dirty="0">
                <a:latin typeface="宋体" pitchFamily="2" charset="-122"/>
              </a:rPr>
              <a:t>时间复杂度为</a:t>
            </a:r>
            <a:r>
              <a:rPr kumimoji="1" lang="en-US" altLang="zh-CN" sz="3600" b="1" dirty="0">
                <a:solidFill>
                  <a:srgbClr val="FF0000"/>
                </a:solidFill>
                <a:ea typeface="幼圆" pitchFamily="49" charset="-122"/>
                <a:cs typeface="Times New Roman" panose="02020603050405020304" pitchFamily="18" charset="0"/>
              </a:rPr>
              <a:t>O(nlog</a:t>
            </a:r>
            <a:r>
              <a:rPr kumimoji="1" lang="en-US" altLang="zh-CN" sz="3600" b="1" baseline="-25000" dirty="0">
                <a:solidFill>
                  <a:srgbClr val="FF0000"/>
                </a:solidFill>
                <a:ea typeface="幼圆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b="1" dirty="0">
                <a:solidFill>
                  <a:srgbClr val="FF0000"/>
                </a:solidFill>
                <a:ea typeface="幼圆" pitchFamily="49" charset="-122"/>
                <a:cs typeface="Times New Roman" panose="02020603050405020304" pitchFamily="18" charset="0"/>
              </a:rPr>
              <a:t>n)</a:t>
            </a:r>
            <a:r>
              <a:rPr kumimoji="1" lang="en-US" altLang="zh-CN" sz="3600" b="1" dirty="0">
                <a:cs typeface="Times New Roman" panose="02020603050405020304" pitchFamily="18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1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  <a:endParaRPr lang="en-US" altLang="zh-CN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539750" y="1341438"/>
            <a:ext cx="82804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S=0;</a:t>
            </a:r>
          </a:p>
          <a:p>
            <a:pPr algn="just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for(j=1;j&lt;=n;++j)</a:t>
            </a:r>
            <a:endParaRPr kumimoji="1"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	for(k=1;k&lt;=n;++k)</a:t>
            </a:r>
            <a:endParaRPr kumimoji="1"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s++;</a:t>
            </a:r>
            <a:endParaRPr kumimoji="1" lang="en-US" altLang="zh-CN" sz="2800" b="1" dirty="0">
              <a:solidFill>
                <a:srgbClr val="FF0000"/>
              </a:solidFill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zh-CN" altLang="en-US" sz="2800" b="1" dirty="0">
                <a:latin typeface="宋体" pitchFamily="2" charset="-122"/>
              </a:rPr>
              <a:t>所以时间复杂度为</a:t>
            </a:r>
            <a:r>
              <a:rPr kumimoji="1" lang="en-US" altLang="zh-CN" sz="2800" b="1" dirty="0">
                <a:solidFill>
                  <a:srgbClr val="FF0000"/>
                </a:solidFill>
                <a:ea typeface="幼圆" pitchFamily="49" charset="-122"/>
                <a:cs typeface="Times New Roman" panose="02020603050405020304" pitchFamily="18" charset="0"/>
              </a:rPr>
              <a:t>O(n</a:t>
            </a:r>
            <a:r>
              <a:rPr kumimoji="1" lang="en-US" altLang="zh-CN" sz="2800" b="1" baseline="30000" dirty="0">
                <a:solidFill>
                  <a:srgbClr val="FF0000"/>
                </a:solidFill>
                <a:ea typeface="幼圆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ea typeface="幼圆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宋体" pitchFamily="2" charset="-122"/>
              </a:rPr>
              <a:t>。</a:t>
            </a:r>
            <a:endParaRPr kumimoji="1" lang="zh-CN" altLang="en-US" sz="2800" b="1" dirty="0">
              <a:latin typeface="宋体" pitchFamily="2" charset="-122"/>
              <a:cs typeface="Times New Roman" pitchFamily="18" charset="0"/>
            </a:endParaRPr>
          </a:p>
          <a:p>
            <a:pPr eaLnBrk="0" hangingPunct="0"/>
            <a:endParaRPr kumimoji="1" lang="en-US" altLang="zh-CN" sz="2800" b="1" dirty="0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539750" y="4022725"/>
            <a:ext cx="78486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s=0;</a:t>
            </a:r>
            <a:endParaRPr kumimoji="1"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for(j=1; j&lt;=n; j++)</a:t>
            </a:r>
            <a:endParaRPr kumimoji="1"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	for(k=1;k&lt;=j;++k)</a:t>
            </a:r>
            <a:endParaRPr kumimoji="1"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algn="just" eaLnBrk="0" hangingPunct="0"/>
            <a:r>
              <a:rPr kumimoji="1" lang="en-US" altLang="zh-CN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s++;</a:t>
            </a:r>
            <a:endParaRPr kumimoji="1" lang="en-US" altLang="zh-CN" sz="2800" b="1" dirty="0">
              <a:solidFill>
                <a:srgbClr val="FF0000"/>
              </a:solidFill>
              <a:latin typeface="宋体" pitchFamily="2" charset="-122"/>
              <a:cs typeface="Times New Roman" pitchFamily="18" charset="0"/>
            </a:endParaRPr>
          </a:p>
          <a:p>
            <a:pPr eaLnBrk="0" hangingPunct="0"/>
            <a:r>
              <a:rPr kumimoji="1" lang="zh-CN" altLang="en-US" sz="2400" b="1" dirty="0">
                <a:latin typeface="Times New Roman" pitchFamily="18" charset="0"/>
              </a:rPr>
              <a:t>所以时间复杂度仍为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O(n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4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78BECC-B7B5-4FC8-AEDF-430B4AE32D63}"/>
              </a:ext>
            </a:extLst>
          </p:cNvPr>
          <p:cNvSpPr/>
          <p:nvPr/>
        </p:nvSpPr>
        <p:spPr>
          <a:xfrm>
            <a:off x="396654" y="1143000"/>
            <a:ext cx="770373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ea typeface="宋体" panose="02010600030101010101" pitchFamily="2" charset="-122"/>
              </a:rPr>
              <a:t>2. </a:t>
            </a:r>
            <a:r>
              <a:rPr lang="zh-CN" altLang="zh-CN" sz="2000" b="1" kern="100" dirty="0">
                <a:ea typeface="宋体" panose="02010600030101010101" pitchFamily="2" charset="-122"/>
              </a:rPr>
              <a:t>指出下面程序段的功能是什么？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(1) void demo1(</a:t>
            </a:r>
            <a:r>
              <a:rPr lang="en-US" altLang="zh-CN" sz="2000" kern="100" dirty="0" err="1">
                <a:ea typeface="宋体" panose="02010600030101010101" pitchFamily="2" charset="-122"/>
              </a:rPr>
              <a:t>SeqStack</a:t>
            </a:r>
            <a:r>
              <a:rPr lang="en-US" altLang="zh-CN" sz="2000" kern="100" dirty="0">
                <a:ea typeface="宋体" panose="02010600030101010101" pitchFamily="2" charset="-122"/>
              </a:rPr>
              <a:t> S) </a:t>
            </a:r>
            <a:r>
              <a:rPr lang="zh-CN" altLang="zh-CN" sz="2000" kern="100" dirty="0">
                <a:ea typeface="宋体" panose="02010600030101010101" pitchFamily="2" charset="-122"/>
              </a:rPr>
              <a:t>∥设栈中元素类型为</a:t>
            </a:r>
            <a:r>
              <a:rPr lang="en-US" altLang="zh-CN" sz="2000" kern="100" dirty="0">
                <a:ea typeface="宋体" panose="02010600030101010101" pitchFamily="2" charset="-122"/>
              </a:rPr>
              <a:t>int</a:t>
            </a:r>
            <a:r>
              <a:rPr lang="zh-CN" altLang="zh-CN" sz="2000" kern="100" dirty="0">
                <a:ea typeface="宋体" panose="02010600030101010101" pitchFamily="2" charset="-122"/>
              </a:rPr>
              <a:t>型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{	int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i</a:t>
            </a:r>
            <a:r>
              <a:rPr lang="zh-CN" altLang="zh-CN" sz="2000" kern="100" dirty="0">
                <a:ea typeface="宋体" panose="02010600030101010101" pitchFamily="2" charset="-122"/>
              </a:rPr>
              <a:t>，</a:t>
            </a:r>
            <a:r>
              <a:rPr lang="en-US" altLang="zh-CN" sz="2000" kern="100" dirty="0" err="1">
                <a:ea typeface="宋体" panose="02010600030101010101" pitchFamily="2" charset="-122"/>
              </a:rPr>
              <a:t>arr</a:t>
            </a:r>
            <a:r>
              <a:rPr lang="en-US" altLang="zh-CN" sz="2000" kern="100" dirty="0">
                <a:ea typeface="宋体" panose="02010600030101010101" pitchFamily="2" charset="-122"/>
              </a:rPr>
              <a:t>[64]</a:t>
            </a:r>
            <a:r>
              <a:rPr lang="zh-CN" altLang="zh-CN" sz="2000" kern="100" dirty="0"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a typeface="宋体" panose="02010600030101010101" pitchFamily="2" charset="-122"/>
              </a:rPr>
              <a:t>n=0;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	while(!</a:t>
            </a:r>
            <a:r>
              <a:rPr lang="en-US" altLang="zh-CN" sz="2000" kern="100" dirty="0" err="1">
                <a:ea typeface="宋体" panose="02010600030101010101" pitchFamily="2" charset="-122"/>
              </a:rPr>
              <a:t>StackEmpty</a:t>
            </a:r>
            <a:r>
              <a:rPr lang="en-US" altLang="zh-CN" sz="2000" kern="100" dirty="0">
                <a:ea typeface="宋体" panose="02010600030101010101" pitchFamily="2" charset="-122"/>
              </a:rPr>
              <a:t>(S))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arr</a:t>
            </a:r>
            <a:r>
              <a:rPr lang="en-US" altLang="zh-CN" sz="2000" kern="100" dirty="0">
                <a:ea typeface="宋体" panose="02010600030101010101" pitchFamily="2" charset="-122"/>
              </a:rPr>
              <a:t>[n++]=Pop(S);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	for(</a:t>
            </a:r>
            <a:r>
              <a:rPr lang="en-US" altLang="zh-CN" sz="2000" kern="100" dirty="0" err="1"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a typeface="宋体" panose="02010600030101010101" pitchFamily="2" charset="-122"/>
              </a:rPr>
              <a:t>=0;i&lt;</a:t>
            </a:r>
            <a:r>
              <a:rPr lang="en-US" altLang="zh-CN" sz="2000" kern="100" dirty="0" err="1">
                <a:ea typeface="宋体" panose="02010600030101010101" pitchFamily="2" charset="-122"/>
              </a:rPr>
              <a:t>n;i</a:t>
            </a:r>
            <a:r>
              <a:rPr lang="en-US" altLang="zh-CN" sz="2000" kern="100" dirty="0">
                <a:ea typeface="宋体" panose="02010600030101010101" pitchFamily="2" charset="-122"/>
              </a:rPr>
              <a:t>++) Push(S</a:t>
            </a:r>
            <a:r>
              <a:rPr lang="zh-CN" altLang="zh-CN" sz="2000" kern="100" dirty="0">
                <a:ea typeface="宋体" panose="02010600030101010101" pitchFamily="2" charset="-122"/>
              </a:rPr>
              <a:t>，</a:t>
            </a:r>
            <a:r>
              <a:rPr lang="en-US" altLang="zh-CN" sz="2000" kern="100" dirty="0" err="1">
                <a:ea typeface="宋体" panose="02010600030101010101" pitchFamily="2" charset="-122"/>
              </a:rPr>
              <a:t>arr</a:t>
            </a:r>
            <a:r>
              <a:rPr lang="en-US" altLang="zh-CN" sz="2000" kern="100" dirty="0">
                <a:ea typeface="宋体" panose="02010600030101010101" pitchFamily="2" charset="-122"/>
              </a:rPr>
              <a:t>[</a:t>
            </a:r>
            <a:r>
              <a:rPr lang="en-US" altLang="zh-CN" sz="2000" kern="100" dirty="0" err="1"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a typeface="宋体" panose="02010600030101010101" pitchFamily="2" charset="-122"/>
              </a:rPr>
              <a:t>]);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}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ea typeface="宋体" panose="02010600030101010101" pitchFamily="2" charset="-122"/>
              </a:rPr>
              <a:t>该段程序功能为</a:t>
            </a:r>
            <a:r>
              <a:rPr lang="en-US" altLang="zh-CN" sz="2000" kern="100" dirty="0">
                <a:ea typeface="宋体" panose="02010600030101010101" pitchFamily="2" charset="-122"/>
              </a:rPr>
              <a:t>______________________________</a:t>
            </a:r>
            <a:r>
              <a:rPr lang="zh-CN" altLang="zh-CN" sz="2000" kern="100" dirty="0">
                <a:ea typeface="宋体" panose="02010600030101010101" pitchFamily="2" charset="-122"/>
              </a:rPr>
              <a:t>。</a:t>
            </a:r>
            <a:r>
              <a:rPr lang="zh-CN" altLang="zh-CN" kern="100" dirty="0"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</a:rPr>
              <a:t>5</a:t>
            </a:r>
            <a:r>
              <a:rPr lang="zh-CN" altLang="zh-CN" kern="100" dirty="0">
                <a:ea typeface="宋体" panose="02010600030101010101" pitchFamily="2" charset="-122"/>
              </a:rPr>
              <a:t>分）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(2) void demo3(</a:t>
            </a:r>
            <a:r>
              <a:rPr lang="en-US" altLang="zh-CN" sz="2000" kern="100" dirty="0" err="1">
                <a:ea typeface="宋体" panose="02010600030101010101" pitchFamily="2" charset="-122"/>
              </a:rPr>
              <a:t>SeQueue</a:t>
            </a:r>
            <a:r>
              <a:rPr lang="en-US" altLang="zh-CN" sz="2000" kern="100" dirty="0">
                <a:ea typeface="宋体" panose="02010600030101010101" pitchFamily="2" charset="-122"/>
              </a:rPr>
              <a:t> Q</a:t>
            </a:r>
            <a:r>
              <a:rPr lang="zh-CN" altLang="zh-CN" sz="2000" kern="100" dirty="0"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a typeface="宋体" panose="02010600030101010101" pitchFamily="2" charset="-122"/>
              </a:rPr>
              <a:t>int m)</a:t>
            </a:r>
            <a:r>
              <a:rPr lang="zh-CN" altLang="zh-CN" sz="2000" kern="100" dirty="0">
                <a:ea typeface="宋体" panose="02010600030101010101" pitchFamily="2" charset="-122"/>
              </a:rPr>
              <a:t>∥设队列中元素类型为</a:t>
            </a:r>
            <a:r>
              <a:rPr lang="en-US" altLang="zh-CN" sz="2000" kern="100" dirty="0">
                <a:ea typeface="宋体" panose="02010600030101010101" pitchFamily="2" charset="-122"/>
              </a:rPr>
              <a:t>int</a:t>
            </a:r>
            <a:r>
              <a:rPr lang="zh-CN" altLang="zh-CN" sz="2000" kern="100" dirty="0">
                <a:ea typeface="宋体" panose="02010600030101010101" pitchFamily="2" charset="-122"/>
              </a:rPr>
              <a:t>型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{	int </a:t>
            </a:r>
            <a:r>
              <a:rPr lang="en-US" altLang="zh-CN" sz="2000" kern="100" dirty="0" err="1">
                <a:ea typeface="宋体" panose="02010600030101010101" pitchFamily="2" charset="-122"/>
              </a:rPr>
              <a:t>x;SeqStack</a:t>
            </a:r>
            <a:r>
              <a:rPr lang="en-US" altLang="zh-CN" sz="2000" kern="100" dirty="0">
                <a:ea typeface="宋体" panose="02010600030101010101" pitchFamily="2" charset="-122"/>
              </a:rPr>
              <a:t> S;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	</a:t>
            </a:r>
            <a:r>
              <a:rPr lang="en-US" altLang="zh-CN" sz="2000" kern="100" dirty="0" err="1">
                <a:ea typeface="宋体" panose="02010600030101010101" pitchFamily="2" charset="-122"/>
              </a:rPr>
              <a:t>StackInit</a:t>
            </a:r>
            <a:r>
              <a:rPr lang="en-US" altLang="zh-CN" sz="2000" kern="100" dirty="0">
                <a:ea typeface="宋体" panose="02010600030101010101" pitchFamily="2" charset="-122"/>
              </a:rPr>
              <a:t>(S);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	 while(!</a:t>
            </a:r>
            <a:r>
              <a:rPr lang="en-US" altLang="zh-CN" sz="2000" kern="100" dirty="0" err="1">
                <a:ea typeface="宋体" panose="02010600030101010101" pitchFamily="2" charset="-122"/>
              </a:rPr>
              <a:t>QueueEmpty</a:t>
            </a:r>
            <a:r>
              <a:rPr lang="en-US" altLang="zh-CN" sz="2000" kern="100" dirty="0">
                <a:ea typeface="宋体" panose="02010600030101010101" pitchFamily="2" charset="-122"/>
              </a:rPr>
              <a:t>(Q))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{	x=</a:t>
            </a:r>
            <a:r>
              <a:rPr lang="en-US" altLang="zh-CN" sz="2000" kern="100" dirty="0" err="1">
                <a:ea typeface="宋体" panose="02010600030101010101" pitchFamily="2" charset="-122"/>
              </a:rPr>
              <a:t>QueueOut</a:t>
            </a:r>
            <a:r>
              <a:rPr lang="en-US" altLang="zh-CN" sz="2000" kern="100" dirty="0">
                <a:ea typeface="宋体" panose="02010600030101010101" pitchFamily="2" charset="-122"/>
              </a:rPr>
              <a:t>(Q); 	Push(S</a:t>
            </a:r>
            <a:r>
              <a:rPr lang="zh-CN" altLang="zh-CN" sz="2000" kern="100" dirty="0"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a typeface="宋体" panose="02010600030101010101" pitchFamily="2" charset="-122"/>
              </a:rPr>
              <a:t>x);	}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 	while(!</a:t>
            </a:r>
            <a:r>
              <a:rPr lang="en-US" altLang="zh-CN" sz="2000" kern="100" dirty="0" err="1">
                <a:ea typeface="宋体" panose="02010600030101010101" pitchFamily="2" charset="-122"/>
              </a:rPr>
              <a:t>StackEmpty</a:t>
            </a:r>
            <a:r>
              <a:rPr lang="en-US" altLang="zh-CN" sz="2000" kern="100" dirty="0">
                <a:ea typeface="宋体" panose="02010600030101010101" pitchFamily="2" charset="-122"/>
              </a:rPr>
              <a:t>(S))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{	x=Pop(s); 	</a:t>
            </a:r>
            <a:r>
              <a:rPr lang="en-US" altLang="zh-CN" sz="2000" kern="100" dirty="0" err="1">
                <a:ea typeface="宋体" panose="02010600030101010101" pitchFamily="2" charset="-122"/>
              </a:rPr>
              <a:t>QueueIn</a:t>
            </a:r>
            <a:r>
              <a:rPr lang="en-US" altLang="zh-CN" sz="2000" kern="100" dirty="0">
                <a:ea typeface="宋体" panose="02010600030101010101" pitchFamily="2" charset="-122"/>
              </a:rPr>
              <a:t>(Q</a:t>
            </a:r>
            <a:r>
              <a:rPr lang="zh-CN" altLang="zh-CN" sz="2000" kern="100" dirty="0"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a typeface="宋体" panose="02010600030101010101" pitchFamily="2" charset="-122"/>
              </a:rPr>
              <a:t>x);	}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ea typeface="宋体" panose="02010600030101010101" pitchFamily="2" charset="-122"/>
              </a:rPr>
              <a:t>}</a:t>
            </a:r>
            <a:endParaRPr lang="zh-CN" altLang="zh-CN" sz="20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ea typeface="宋体" panose="02010600030101010101" pitchFamily="2" charset="-122"/>
              </a:rPr>
              <a:t>该段程序功能为</a:t>
            </a:r>
            <a:r>
              <a:rPr lang="en-US" altLang="zh-CN" sz="2000" kern="100" dirty="0">
                <a:ea typeface="宋体" panose="02010600030101010101" pitchFamily="2" charset="-122"/>
              </a:rPr>
              <a:t>_______________________________</a:t>
            </a:r>
            <a:r>
              <a:rPr lang="zh-CN" altLang="zh-CN" sz="2000" kern="100" dirty="0">
                <a:ea typeface="宋体" panose="02010600030101010101" pitchFamily="2" charset="-122"/>
              </a:rPr>
              <a:t>。</a:t>
            </a:r>
            <a:r>
              <a:rPr lang="zh-CN" altLang="zh-CN" kern="100" dirty="0"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</a:rPr>
              <a:t>5</a:t>
            </a:r>
            <a:r>
              <a:rPr lang="zh-CN" altLang="zh-CN" kern="100" dirty="0">
                <a:ea typeface="宋体" panose="02010600030101010101" pitchFamily="2" charset="-122"/>
              </a:rPr>
              <a:t>分）</a:t>
            </a:r>
            <a:endParaRPr lang="zh-CN" altLang="zh-CN" sz="2000" kern="100" dirty="0"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5B052A-A61A-4EC1-9C91-88B5129F341C}"/>
              </a:ext>
            </a:extLst>
          </p:cNvPr>
          <p:cNvSpPr/>
          <p:nvPr/>
        </p:nvSpPr>
        <p:spPr>
          <a:xfrm>
            <a:off x="2385443" y="3090446"/>
            <a:ext cx="3726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程序段的功能是实现了栈中元素的逆置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838831-4287-4F2A-B7D7-9C2EF86F21B9}"/>
              </a:ext>
            </a:extLst>
          </p:cNvPr>
          <p:cNvSpPr/>
          <p:nvPr/>
        </p:nvSpPr>
        <p:spPr>
          <a:xfrm>
            <a:off x="2286000" y="601938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程序段的功能是实现了队列中元素的逆置</a:t>
            </a:r>
            <a:endParaRPr lang="zh-CN" altLang="en-US" sz="1600" kern="1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937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518A32-A091-40E0-9DFE-738FAAC13B7E}"/>
              </a:ext>
            </a:extLst>
          </p:cNvPr>
          <p:cNvSpPr/>
          <p:nvPr/>
        </p:nvSpPr>
        <p:spPr>
          <a:xfrm>
            <a:off x="359532" y="1340768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a typeface="宋体" panose="02010600030101010101" pitchFamily="2" charset="-122"/>
              </a:rPr>
              <a:t>3. </a:t>
            </a:r>
            <a:r>
              <a:rPr lang="zh-CN" altLang="zh-CN" kern="100" dirty="0">
                <a:ea typeface="宋体" panose="02010600030101010101" pitchFamily="2" charset="-122"/>
              </a:rPr>
              <a:t>设输入元素为</a:t>
            </a:r>
            <a:r>
              <a:rPr lang="en-US" altLang="zh-CN" kern="100" dirty="0"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ea typeface="宋体" panose="02010600030101010101" pitchFamily="2" charset="-122"/>
              </a:rPr>
              <a:t>3</a:t>
            </a:r>
            <a:r>
              <a:rPr lang="zh-CN" altLang="zh-CN" kern="100" dirty="0"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ea typeface="宋体" panose="02010600030101010101" pitchFamily="2" charset="-122"/>
              </a:rPr>
              <a:t>P</a:t>
            </a:r>
            <a:r>
              <a:rPr lang="zh-CN" altLang="zh-CN" kern="100" dirty="0">
                <a:ea typeface="宋体" panose="02010600030101010101" pitchFamily="2" charset="-122"/>
              </a:rPr>
              <a:t>和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，输入次序为</a:t>
            </a:r>
            <a:r>
              <a:rPr lang="en-US" altLang="zh-CN" kern="100" dirty="0"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ea typeface="宋体" panose="02010600030101010101" pitchFamily="2" charset="-122"/>
              </a:rPr>
              <a:t>3</a:t>
            </a:r>
            <a:r>
              <a:rPr lang="zh-CN" altLang="zh-CN" kern="100" dirty="0"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ea typeface="宋体" panose="02010600030101010101" pitchFamily="2" charset="-122"/>
              </a:rPr>
              <a:t>P</a:t>
            </a:r>
            <a:r>
              <a:rPr lang="zh-CN" altLang="zh-CN" kern="100" dirty="0">
                <a:ea typeface="宋体" panose="02010600030101010101" pitchFamily="2" charset="-122"/>
              </a:rPr>
              <a:t>、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。元素经过栈后到达输出序列，当所有元素均到达输出序列后，有哪些序列可以作为</a:t>
            </a:r>
            <a:r>
              <a:rPr lang="en-US" altLang="zh-CN" kern="100" dirty="0">
                <a:ea typeface="宋体" panose="02010600030101010101" pitchFamily="2" charset="-122"/>
              </a:rPr>
              <a:t>C/C++</a:t>
            </a:r>
            <a:r>
              <a:rPr lang="zh-CN" altLang="zh-CN" kern="100" dirty="0">
                <a:ea typeface="宋体" panose="02010600030101010101" pitchFamily="2" charset="-122"/>
              </a:rPr>
              <a:t>语言的变量名。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79A27E-0844-45C4-8B85-D19FC438D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429000"/>
            <a:ext cx="64974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AP321,PA321,P3A21,P32A1,P321A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2408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吉林大学珠海学院数据结构</a:t>
            </a: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80E94F-6465-4D87-A596-6B746F0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82" y="188332"/>
            <a:ext cx="7378700" cy="914400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—</a:t>
            </a:r>
            <a:r>
              <a:rPr lang="zh-CN" altLang="en-US" dirty="0"/>
              <a:t>应用题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2AA91-47EF-4B84-8E4F-A4177D2CCAC8}"/>
              </a:ext>
            </a:extLst>
          </p:cNvPr>
          <p:cNvSpPr/>
          <p:nvPr/>
        </p:nvSpPr>
        <p:spPr>
          <a:xfrm>
            <a:off x="539552" y="1443841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zh-CN" sz="2400" kern="100" dirty="0">
                <a:ea typeface="宋体" panose="02010600030101010101" pitchFamily="2" charset="-122"/>
              </a:rPr>
              <a:t>编号</a:t>
            </a:r>
            <a:r>
              <a:rPr lang="en-US" altLang="zh-CN" sz="2400" kern="100" dirty="0"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a typeface="宋体" panose="02010600030101010101" pitchFamily="2" charset="-122"/>
              </a:rPr>
              <a:t>C</a:t>
            </a:r>
            <a:r>
              <a:rPr lang="zh-CN" altLang="zh-CN" sz="2400" kern="100" dirty="0"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a typeface="宋体" panose="02010600030101010101" pitchFamily="2" charset="-122"/>
              </a:rPr>
              <a:t>D</a:t>
            </a:r>
            <a:r>
              <a:rPr lang="zh-CN" altLang="zh-CN" sz="2400" kern="100" dirty="0">
                <a:ea typeface="宋体" panose="02010600030101010101" pitchFamily="2" charset="-122"/>
              </a:rPr>
              <a:t>的</a:t>
            </a:r>
            <a:r>
              <a:rPr lang="en-US" altLang="zh-CN" sz="2400" kern="100" dirty="0"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ea typeface="宋体" panose="02010600030101010101" pitchFamily="2" charset="-122"/>
              </a:rPr>
              <a:t>辆列车顺序开进栈式结构的站台。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a typeface="宋体" panose="02010600030101010101" pitchFamily="2" charset="-122"/>
              </a:rPr>
              <a:t>）试问开出车站的顺序有多少种可能？并予以解释。</a:t>
            </a:r>
            <a:endParaRPr lang="en-US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a typeface="宋体" panose="02010600030101010101" pitchFamily="2" charset="-122"/>
              </a:rPr>
              <a:t>）列出所有可能的出栈顺序。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F4655F-14E3-4579-B122-3823ABEE375F}"/>
              </a:ext>
            </a:extLst>
          </p:cNvPr>
          <p:cNvSpPr/>
          <p:nvPr/>
        </p:nvSpPr>
        <p:spPr>
          <a:xfrm>
            <a:off x="179512" y="3107173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kern="100" dirty="0">
                <a:ea typeface="宋体" panose="02010600030101010101" pitchFamily="2" charset="-122"/>
              </a:rPr>
              <a:t>答：</a:t>
            </a:r>
            <a:endParaRPr lang="en-US" altLang="zh-CN" sz="2400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a typeface="宋体" panose="02010600030101010101" pitchFamily="2" charset="-122"/>
              </a:rPr>
              <a:t>）</a:t>
            </a:r>
            <a:r>
              <a:rPr lang="en-US" altLang="zh-CN" sz="2400" kern="100" dirty="0">
                <a:ea typeface="宋体" panose="02010600030101010101" pitchFamily="2" charset="-122"/>
              </a:rPr>
              <a:t>14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indent="133350" algn="just">
              <a:spcAft>
                <a:spcPts val="0"/>
              </a:spcAft>
            </a:pPr>
            <a:r>
              <a:rPr lang="zh-CN" altLang="zh-CN" sz="2400" kern="100" dirty="0"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a typeface="宋体" panose="02010600030101010101" pitchFamily="2" charset="-122"/>
              </a:rPr>
              <a:t>）</a:t>
            </a:r>
            <a:r>
              <a:rPr lang="en-US" altLang="zh-CN" sz="2400" kern="100" dirty="0">
                <a:ea typeface="宋体" panose="02010600030101010101" pitchFamily="2" charset="-122"/>
              </a:rPr>
              <a:t>	ABCD,ABDC,ACBD,ACDB ,ADCB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indent="533400" algn="just"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BACD,BADC,BCAD,BCDA ,BDCA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indent="533400" algn="just"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CDBA, CBDA,CBAD</a:t>
            </a:r>
            <a:endParaRPr lang="zh-CN" altLang="zh-CN" sz="2400" kern="100" dirty="0">
              <a:ea typeface="宋体" panose="02010600030101010101" pitchFamily="2" charset="-122"/>
            </a:endParaRPr>
          </a:p>
          <a:p>
            <a:pPr indent="533400" algn="just">
              <a:spcAft>
                <a:spcPts val="0"/>
              </a:spcAft>
            </a:pPr>
            <a:r>
              <a:rPr lang="en-US" altLang="zh-CN" sz="2400" kern="100" dirty="0">
                <a:ea typeface="宋体" panose="02010600030101010101" pitchFamily="2" charset="-122"/>
              </a:rPr>
              <a:t>DCBA								</a:t>
            </a:r>
            <a:endParaRPr lang="zh-CN" altLang="zh-CN" sz="2400" kern="1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077947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"/>
</p:tagLst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DS02_第2章线性表3</Template>
  <TotalTime>23468</TotalTime>
  <Words>2116</Words>
  <Application>Microsoft Office PowerPoint</Application>
  <PresentationFormat>全屏显示(4:3)</PresentationFormat>
  <Paragraphs>289</Paragraphs>
  <Slides>31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华文楷体</vt:lpstr>
      <vt:lpstr>宋体</vt:lpstr>
      <vt:lpstr>Arial</vt:lpstr>
      <vt:lpstr>Courier New</vt:lpstr>
      <vt:lpstr>Times New Roman</vt:lpstr>
      <vt:lpstr>Wingdings</vt:lpstr>
      <vt:lpstr>Straight Edge</vt:lpstr>
      <vt:lpstr>Equation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复习—应用题</vt:lpstr>
      <vt:lpstr>复习—算法题</vt:lpstr>
      <vt:lpstr>复习—算法题</vt:lpstr>
      <vt:lpstr>复习—算法题</vt:lpstr>
      <vt:lpstr>复习—算法题</vt:lpstr>
      <vt:lpstr>复习—算法题</vt:lpstr>
      <vt:lpstr>复习—算法题</vt:lpstr>
      <vt:lpstr>复习—算法题</vt:lpstr>
      <vt:lpstr>复习—算法题</vt:lpstr>
      <vt:lpstr>复习—算法题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user</dc:creator>
  <cp:lastModifiedBy>Administrator</cp:lastModifiedBy>
  <cp:revision>518</cp:revision>
  <dcterms:created xsi:type="dcterms:W3CDTF">2006-12-13T11:38:56Z</dcterms:created>
  <dcterms:modified xsi:type="dcterms:W3CDTF">2018-12-28T13:36:33Z</dcterms:modified>
</cp:coreProperties>
</file>