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648" r:id="rId4"/>
    <p:sldId id="393" r:id="rId5"/>
    <p:sldId id="1193" r:id="rId6"/>
    <p:sldId id="260" r:id="rId7"/>
    <p:sldId id="261" r:id="rId8"/>
    <p:sldId id="263" r:id="rId9"/>
    <p:sldId id="264" r:id="rId10"/>
    <p:sldId id="266" r:id="rId12"/>
    <p:sldId id="321" r:id="rId13"/>
    <p:sldId id="324" r:id="rId14"/>
    <p:sldId id="394" r:id="rId15"/>
    <p:sldId id="400" r:id="rId16"/>
    <p:sldId id="405" r:id="rId17"/>
    <p:sldId id="406" r:id="rId18"/>
    <p:sldId id="409" r:id="rId19"/>
    <p:sldId id="410" r:id="rId20"/>
    <p:sldId id="1196" r:id="rId21"/>
    <p:sldId id="425" r:id="rId22"/>
    <p:sldId id="435" r:id="rId23"/>
    <p:sldId id="436" r:id="rId24"/>
    <p:sldId id="438" r:id="rId25"/>
    <p:sldId id="443" r:id="rId26"/>
    <p:sldId id="445" r:id="rId27"/>
    <p:sldId id="446" r:id="rId28"/>
    <p:sldId id="447" r:id="rId29"/>
    <p:sldId id="449" r:id="rId30"/>
    <p:sldId id="450" r:id="rId31"/>
    <p:sldId id="509" r:id="rId32"/>
    <p:sldId id="510" r:id="rId33"/>
    <p:sldId id="651" r:id="rId34"/>
    <p:sldId id="653" r:id="rId35"/>
    <p:sldId id="654" r:id="rId36"/>
    <p:sldId id="691" r:id="rId37"/>
    <p:sldId id="693" r:id="rId38"/>
    <p:sldId id="694" r:id="rId39"/>
    <p:sldId id="703" r:id="rId40"/>
    <p:sldId id="704" r:id="rId41"/>
    <p:sldId id="705" r:id="rId42"/>
    <p:sldId id="706" r:id="rId43"/>
    <p:sldId id="707" r:id="rId44"/>
    <p:sldId id="708" r:id="rId45"/>
    <p:sldId id="750" r:id="rId46"/>
    <p:sldId id="752" r:id="rId47"/>
    <p:sldId id="755" r:id="rId48"/>
    <p:sldId id="758" r:id="rId49"/>
    <p:sldId id="768" r:id="rId50"/>
    <p:sldId id="769" r:id="rId51"/>
    <p:sldId id="770" r:id="rId52"/>
    <p:sldId id="775" r:id="rId53"/>
    <p:sldId id="776" r:id="rId54"/>
    <p:sldId id="777" r:id="rId55"/>
    <p:sldId id="778" r:id="rId56"/>
    <p:sldId id="779" r:id="rId57"/>
    <p:sldId id="780" r:id="rId58"/>
    <p:sldId id="781" r:id="rId59"/>
    <p:sldId id="782" r:id="rId60"/>
    <p:sldId id="783" r:id="rId61"/>
    <p:sldId id="784" r:id="rId62"/>
    <p:sldId id="1197" r:id="rId63"/>
    <p:sldId id="1198" r:id="rId64"/>
    <p:sldId id="1199" r:id="rId65"/>
    <p:sldId id="1200" r:id="rId66"/>
    <p:sldId id="1201" r:id="rId67"/>
    <p:sldId id="1202" r:id="rId68"/>
    <p:sldId id="1203" r:id="rId69"/>
    <p:sldId id="1204" r:id="rId70"/>
    <p:sldId id="1206" r:id="rId71"/>
    <p:sldId id="787" r:id="rId72"/>
    <p:sldId id="788" r:id="rId73"/>
    <p:sldId id="789" r:id="rId74"/>
    <p:sldId id="790" r:id="rId75"/>
    <p:sldId id="792" r:id="rId76"/>
    <p:sldId id="798" r:id="rId77"/>
    <p:sldId id="799" r:id="rId78"/>
    <p:sldId id="834" r:id="rId79"/>
    <p:sldId id="835" r:id="rId80"/>
    <p:sldId id="836" r:id="rId81"/>
    <p:sldId id="844" r:id="rId82"/>
    <p:sldId id="853" r:id="rId83"/>
    <p:sldId id="854" r:id="rId84"/>
    <p:sldId id="855" r:id="rId85"/>
    <p:sldId id="856" r:id="rId86"/>
    <p:sldId id="877" r:id="rId87"/>
    <p:sldId id="885" r:id="rId88"/>
    <p:sldId id="886" r:id="rId89"/>
    <p:sldId id="888" r:id="rId90"/>
    <p:sldId id="894" r:id="rId91"/>
    <p:sldId id="895" r:id="rId92"/>
    <p:sldId id="896" r:id="rId93"/>
    <p:sldId id="897" r:id="rId94"/>
    <p:sldId id="898" r:id="rId95"/>
    <p:sldId id="899" r:id="rId96"/>
    <p:sldId id="900" r:id="rId97"/>
    <p:sldId id="901" r:id="rId98"/>
    <p:sldId id="910" r:id="rId99"/>
    <p:sldId id="940" r:id="rId100"/>
    <p:sldId id="947" r:id="rId101"/>
    <p:sldId id="948" r:id="rId102"/>
    <p:sldId id="949" r:id="rId103"/>
    <p:sldId id="950" r:id="rId104"/>
    <p:sldId id="951" r:id="rId105"/>
    <p:sldId id="952" r:id="rId106"/>
    <p:sldId id="953" r:id="rId107"/>
    <p:sldId id="965" r:id="rId108"/>
    <p:sldId id="966" r:id="rId109"/>
    <p:sldId id="967" r:id="rId110"/>
    <p:sldId id="968" r:id="rId111"/>
    <p:sldId id="969" r:id="rId112"/>
    <p:sldId id="987" r:id="rId113"/>
    <p:sldId id="988" r:id="rId114"/>
    <p:sldId id="989" r:id="rId115"/>
    <p:sldId id="992" r:id="rId116"/>
    <p:sldId id="1004" r:id="rId117"/>
    <p:sldId id="1005" r:id="rId118"/>
    <p:sldId id="1009" r:id="rId119"/>
    <p:sldId id="1016" r:id="rId120"/>
    <p:sldId id="1019" r:id="rId121"/>
    <p:sldId id="1026" r:id="rId122"/>
    <p:sldId id="1027" r:id="rId123"/>
    <p:sldId id="1032" r:id="rId124"/>
    <p:sldId id="1048" r:id="rId125"/>
    <p:sldId id="1049" r:id="rId126"/>
    <p:sldId id="1050" r:id="rId127"/>
    <p:sldId id="1051" r:id="rId128"/>
    <p:sldId id="1052" r:id="rId129"/>
    <p:sldId id="1065" r:id="rId130"/>
    <p:sldId id="1066" r:id="rId131"/>
    <p:sldId id="1079" r:id="rId132"/>
    <p:sldId id="1080" r:id="rId133"/>
    <p:sldId id="1092" r:id="rId134"/>
    <p:sldId id="1125" r:id="rId135"/>
    <p:sldId id="1127" r:id="rId136"/>
    <p:sldId id="1130" r:id="rId137"/>
    <p:sldId id="1131" r:id="rId138"/>
    <p:sldId id="1139" r:id="rId139"/>
    <p:sldId id="1140" r:id="rId140"/>
    <p:sldId id="1142" r:id="rId141"/>
    <p:sldId id="1143" r:id="rId142"/>
    <p:sldId id="1149" r:id="rId143"/>
    <p:sldId id="1150" r:id="rId144"/>
    <p:sldId id="1168" r:id="rId145"/>
    <p:sldId id="1169" r:id="rId146"/>
    <p:sldId id="1170" r:id="rId147"/>
    <p:sldId id="1189" r:id="rId148"/>
    <p:sldId id="1190" r:id="rId149"/>
    <p:sldId id="1191" r:id="rId150"/>
    <p:sldId id="1192" r:id="rId151"/>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000000"/>
    <a:srgbClr val="969696"/>
    <a:srgbClr val="B2B2B2"/>
    <a:srgbClr val="F60000"/>
    <a:srgbClr val="DDDDDD"/>
    <a:srgbClr val="FF99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7480" autoAdjust="0"/>
  </p:normalViewPr>
  <p:slideViewPr>
    <p:cSldViewPr>
      <p:cViewPr varScale="1">
        <p:scale>
          <a:sx n="59" d="100"/>
          <a:sy n="59" d="100"/>
        </p:scale>
        <p:origin x="-1152" y="-48"/>
      </p:cViewPr>
      <p:guideLst>
        <p:guide orient="horz" pos="2122"/>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20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notesMaster" Target="notesMasters/notesMaster1.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229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endParaRPr lang="en-US" altLang="zh-CN"/>
          </a:p>
        </p:txBody>
      </p:sp>
      <p:sp>
        <p:nvSpPr>
          <p:cNvPr id="282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229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ea typeface="宋体" panose="02010600030101010101" pitchFamily="2" charset="-122"/>
              </a:defRPr>
            </a:lvl1pPr>
          </a:lstStyle>
          <a:p>
            <a:pPr>
              <a:defRPr/>
            </a:pPr>
            <a:endParaRPr lang="en-US" altLang="zh-CN"/>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ea typeface="宋体" panose="02010600030101010101" pitchFamily="2" charset="-122"/>
              </a:defRPr>
            </a:lvl1pPr>
          </a:lstStyle>
          <a:p>
            <a:pPr>
              <a:defRPr/>
            </a:pPr>
            <a:fld id="{BA1C9BEC-2C1A-461C-AF02-271258A4299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30000"/>
              </a:lnSpc>
            </a:pPr>
            <a:r>
              <a:rPr lang="zh-CN" altLang="en-US" b="1" dirty="0" smtClean="0">
                <a:ea typeface="楷体_GB2312" pitchFamily="49" charset="-122"/>
              </a:rPr>
              <a:t>数据元素的类型可以是各种各样的，通常不会是简单的内置类型，因此存储结点可以是一个结构体类型的变量或对象</a:t>
            </a:r>
            <a:endParaRPr lang="zh-CN" altLang="en-US" b="1" dirty="0" smtClean="0">
              <a:ea typeface="楷体_GB2312" pitchFamily="49" charset="-122"/>
            </a:endParaRPr>
          </a:p>
          <a:p>
            <a:pPr eaLnBrk="1" hangingPunct="1">
              <a:lnSpc>
                <a:spcPct val="130000"/>
              </a:lnSpc>
            </a:pPr>
            <a:r>
              <a:rPr lang="zh-CN" altLang="en-US" b="1" dirty="0" smtClean="0">
                <a:ea typeface="楷体_GB2312" pitchFamily="49" charset="-122"/>
              </a:rPr>
              <a:t>数据结构主要讨论关系的存储。因此，数据结构主要采用泛型程序设计的思想</a:t>
            </a:r>
            <a:endParaRPr lang="zh-CN" altLang="en-US" b="1" dirty="0" smtClean="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A1C9BEC-2C1A-461C-AF02-271258A4299C}"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fld id="{8D9A98D0-E6AA-4E2F-9C0C-B469DFBA111A}"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274435" name="Rectangle 2"/>
          <p:cNvSpPr>
            <a:spLocks noGrp="1" noRot="1" noChangeAspect="1" noChangeArrowheads="1" noTextEdit="1"/>
          </p:cNvSpPr>
          <p:nvPr>
            <p:ph type="sldImg"/>
          </p:nvPr>
        </p:nvSpPr>
        <p:spPr>
          <a:xfrm>
            <a:off x="766763" y="384175"/>
            <a:ext cx="5516562" cy="4137025"/>
          </a:xfrm>
          <a:ln>
            <a:noFill/>
          </a:ln>
          <a:extLst>
            <a:ext uri="{91240B29-F687-4F45-9708-019B960494DF}">
              <a14:hiddenLine xmlns:a14="http://schemas.microsoft.com/office/drawing/2010/main" w="9525">
                <a:solidFill>
                  <a:srgbClr val="000000"/>
                </a:solidFill>
                <a:miter lim="800000"/>
                <a:headEnd/>
                <a:tailEnd/>
              </a14:hiddenLine>
            </a:ext>
          </a:extLst>
        </p:spPr>
      </p:sp>
      <p:sp>
        <p:nvSpPr>
          <p:cNvPr id="274436" name="Rectangle 3"/>
          <p:cNvSpPr>
            <a:spLocks noGrp="1" noChangeArrowheads="1"/>
          </p:cNvSpPr>
          <p:nvPr>
            <p:ph type="body" idx="1"/>
          </p:nvPr>
        </p:nvSpPr>
        <p:spPr>
          <a:xfrm>
            <a:off x="571500" y="5408613"/>
            <a:ext cx="5905500" cy="329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fld id="{7297EBCE-56F7-420A-871C-D30A1A0DF1CD}"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281603" name="Rectangle 2"/>
          <p:cNvSpPr>
            <a:spLocks noGrp="1" noRot="1" noChangeAspect="1" noChangeArrowheads="1" noTextEdit="1"/>
          </p:cNvSpPr>
          <p:nvPr>
            <p:ph type="sldImg"/>
          </p:nvPr>
        </p:nvSpPr>
        <p:spPr>
          <a:xfrm>
            <a:off x="766763" y="384175"/>
            <a:ext cx="5516562" cy="4137025"/>
          </a:xfrm>
          <a:ln>
            <a:noFill/>
          </a:ln>
          <a:extLst>
            <a:ext uri="{91240B29-F687-4F45-9708-019B960494DF}">
              <a14:hiddenLine xmlns:a14="http://schemas.microsoft.com/office/drawing/2010/main" w="9525">
                <a:solidFill>
                  <a:srgbClr val="000000"/>
                </a:solidFill>
                <a:miter lim="800000"/>
                <a:headEnd/>
                <a:tailEnd/>
              </a14:hiddenLine>
            </a:ext>
          </a:extLst>
        </p:spPr>
      </p:sp>
      <p:sp>
        <p:nvSpPr>
          <p:cNvPr id="281604" name="Rectangle 3"/>
          <p:cNvSpPr>
            <a:spLocks noGrp="1" noChangeArrowheads="1"/>
          </p:cNvSpPr>
          <p:nvPr>
            <p:ph type="body" idx="1"/>
          </p:nvPr>
        </p:nvSpPr>
        <p:spPr>
          <a:xfrm>
            <a:off x="571500" y="5408613"/>
            <a:ext cx="5905500" cy="329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fld id="{E0F92DF0-CA34-4EFA-8EF2-806F25467A2D}"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282627" name="Rectangle 2"/>
          <p:cNvSpPr>
            <a:spLocks noGrp="1" noRot="1" noChangeAspect="1" noChangeArrowheads="1" noTextEdit="1"/>
          </p:cNvSpPr>
          <p:nvPr>
            <p:ph type="sldImg"/>
          </p:nvPr>
        </p:nvSpPr>
        <p:spPr>
          <a:xfrm>
            <a:off x="766763" y="384175"/>
            <a:ext cx="5516562" cy="4137025"/>
          </a:xfrm>
          <a:ln>
            <a:noFill/>
          </a:ln>
          <a:extLst>
            <a:ext uri="{91240B29-F687-4F45-9708-019B960494DF}">
              <a14:hiddenLine xmlns:a14="http://schemas.microsoft.com/office/drawing/2010/main" w="9525">
                <a:solidFill>
                  <a:srgbClr val="000000"/>
                </a:solidFill>
                <a:miter lim="800000"/>
                <a:headEnd/>
                <a:tailEnd/>
              </a14:hiddenLine>
            </a:ext>
          </a:extLst>
        </p:spPr>
      </p:sp>
      <p:sp>
        <p:nvSpPr>
          <p:cNvPr id="282628" name="Rectangle 3"/>
          <p:cNvSpPr>
            <a:spLocks noGrp="1" noChangeArrowheads="1"/>
          </p:cNvSpPr>
          <p:nvPr>
            <p:ph type="body" idx="1"/>
          </p:nvPr>
        </p:nvSpPr>
        <p:spPr>
          <a:xfrm>
            <a:off x="571500" y="5408613"/>
            <a:ext cx="5905500" cy="329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43000" y="685800"/>
            <a:ext cx="4572000" cy="3429000"/>
          </a:xfrm>
        </p:spPr>
      </p:sp>
      <p:sp>
        <p:nvSpPr>
          <p:cNvPr id="757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43000" y="685800"/>
            <a:ext cx="4572000" cy="3429000"/>
          </a:xfrm>
        </p:spPr>
      </p:sp>
      <p:sp>
        <p:nvSpPr>
          <p:cNvPr id="768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fld id="{3976718B-69BD-419F-864D-D7956CD8A08C}" type="slidenum">
              <a:rPr lang="en-US" altLang="zh-CN" sz="1200" b="0">
                <a:latin typeface="Times New Roman" panose="02020603050405020304" pitchFamily="18" charset="0"/>
              </a:rPr>
            </a:fld>
            <a:endParaRPr lang="en-US" altLang="zh-CN" sz="1200" b="0">
              <a:latin typeface="Times New Roman" panose="02020603050405020304" pitchFamily="18" charset="0"/>
            </a:endParaRPr>
          </a:p>
        </p:txBody>
      </p:sp>
      <p:sp>
        <p:nvSpPr>
          <p:cNvPr id="453635" name="Rectangle 2"/>
          <p:cNvSpPr>
            <a:spLocks noGrp="1" noRot="1" noChangeAspect="1" noChangeArrowheads="1" noTextEdit="1"/>
          </p:cNvSpPr>
          <p:nvPr>
            <p:ph type="sldImg"/>
          </p:nvPr>
        </p:nvSpPr>
        <p:spPr>
          <a:xfrm>
            <a:off x="765175" y="384175"/>
            <a:ext cx="5516563" cy="4137025"/>
          </a:xfrm>
          <a:ln>
            <a:noFill/>
          </a:ln>
          <a:extLst>
            <a:ext uri="{91240B29-F687-4F45-9708-019B960494DF}">
              <a14:hiddenLine xmlns:a14="http://schemas.microsoft.com/office/drawing/2010/main" w="9525">
                <a:solidFill>
                  <a:srgbClr val="000000"/>
                </a:solidFill>
                <a:miter lim="800000"/>
                <a:headEnd/>
                <a:tailEnd/>
              </a14:hiddenLine>
            </a:ext>
          </a:extLst>
        </p:spPr>
      </p:sp>
      <p:sp>
        <p:nvSpPr>
          <p:cNvPr id="453636" name="Rectangle 3"/>
          <p:cNvSpPr>
            <a:spLocks noGrp="1" noChangeArrowheads="1"/>
          </p:cNvSpPr>
          <p:nvPr>
            <p:ph type="body" idx="1"/>
          </p:nvPr>
        </p:nvSpPr>
        <p:spPr>
          <a:xfrm>
            <a:off x="571500" y="5408613"/>
            <a:ext cx="5905500" cy="329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fld id="{00268039-1AD7-4339-AEE1-62FF725CF725}" type="slidenum">
              <a:rPr lang="en-US" altLang="zh-CN" sz="1200" b="0">
                <a:latin typeface="Times New Roman" panose="02020603050405020304" pitchFamily="18" charset="0"/>
              </a:rPr>
            </a:fld>
            <a:endParaRPr lang="en-US" altLang="zh-CN" sz="1200" b="0">
              <a:latin typeface="Times New Roman" panose="02020603050405020304" pitchFamily="18" charset="0"/>
            </a:endParaRPr>
          </a:p>
        </p:txBody>
      </p:sp>
      <p:sp>
        <p:nvSpPr>
          <p:cNvPr id="454659" name="Rectangle 2"/>
          <p:cNvSpPr>
            <a:spLocks noGrp="1" noRot="1" noChangeAspect="1" noChangeArrowheads="1" noTextEdit="1"/>
          </p:cNvSpPr>
          <p:nvPr>
            <p:ph type="sldImg"/>
          </p:nvPr>
        </p:nvSpPr>
        <p:spPr>
          <a:xfrm>
            <a:off x="765175" y="384175"/>
            <a:ext cx="5516563" cy="4137025"/>
          </a:xfrm>
          <a:ln>
            <a:noFill/>
          </a:ln>
          <a:extLst>
            <a:ext uri="{91240B29-F687-4F45-9708-019B960494DF}">
              <a14:hiddenLine xmlns:a14="http://schemas.microsoft.com/office/drawing/2010/main" w="9525">
                <a:solidFill>
                  <a:srgbClr val="000000"/>
                </a:solidFill>
                <a:miter lim="800000"/>
                <a:headEnd/>
                <a:tailEnd/>
              </a14:hiddenLine>
            </a:ext>
          </a:extLst>
        </p:spPr>
      </p:sp>
      <p:sp>
        <p:nvSpPr>
          <p:cNvPr id="454660" name="Rectangle 3"/>
          <p:cNvSpPr>
            <a:spLocks noGrp="1" noChangeArrowheads="1"/>
          </p:cNvSpPr>
          <p:nvPr>
            <p:ph type="body" idx="1"/>
          </p:nvPr>
        </p:nvSpPr>
        <p:spPr>
          <a:xfrm>
            <a:off x="571500" y="5408613"/>
            <a:ext cx="5905500" cy="329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fld id="{7EB5060B-05CB-433B-8689-5DED48569D8F}" type="slidenum">
              <a:rPr kumimoji="0" lang="en-US" altLang="zh-CN" sz="1200">
                <a:latin typeface="Arial" panose="020B0604020202020204" pitchFamily="34" charset="0"/>
              </a:rPr>
            </a:fld>
            <a:endParaRPr kumimoji="0" lang="en-US" altLang="zh-CN" sz="1200">
              <a:latin typeface="Arial" panose="020B0604020202020204" pitchFamily="34"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fld id="{E774509B-A620-49C3-9532-1DEDE066B406}" type="slidenum">
              <a:rPr kumimoji="0" lang="en-US" altLang="zh-CN" sz="1200">
                <a:latin typeface="Arial" panose="020B0604020202020204" pitchFamily="34" charset="0"/>
              </a:rPr>
            </a:fld>
            <a:endParaRPr kumimoji="0" lang="en-US" altLang="zh-CN" sz="1200">
              <a:latin typeface="Arial" panose="020B0604020202020204" pitchFamily="34"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fld id="{BCEB0FC6-A25D-4163-8ED3-B00A94A62E25}" type="slidenum">
              <a:rPr kumimoji="0" lang="en-US" altLang="zh-CN" sz="1200">
                <a:latin typeface="Arial" panose="020B0604020202020204" pitchFamily="34" charset="0"/>
              </a:rPr>
            </a:fld>
            <a:endParaRPr kumimoji="0" lang="en-US" altLang="zh-CN" sz="1200">
              <a:latin typeface="Arial" panose="020B0604020202020204" pitchFamily="34" charset="0"/>
            </a:endParaRPr>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noTextEdit="1"/>
          </p:cNvSpPr>
          <p:nvPr>
            <p:ph type="sldImg"/>
          </p:nvPr>
        </p:nvSpPr>
        <p:spPr>
          <a:xfrm>
            <a:off x="1143000" y="685800"/>
            <a:ext cx="4572000" cy="3429000"/>
          </a:xfrm>
        </p:spPr>
      </p:sp>
      <p:sp>
        <p:nvSpPr>
          <p:cNvPr id="94210"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算法的简洁性</a:t>
            </a:r>
            <a:endParaRPr lang="en-US" altLang="zh-CN" smtClean="0"/>
          </a:p>
          <a:p>
            <a:r>
              <a:rPr lang="zh-CN" altLang="en-US" smtClean="0"/>
              <a:t>对于仅仅执行一次即丢弃且输入规模较小的程序，选择易于实现的即可</a:t>
            </a:r>
            <a:endParaRPr lang="en-US" altLang="zh-CN" smtClean="0"/>
          </a:p>
          <a:p>
            <a:r>
              <a:rPr lang="zh-CN" altLang="en-US" smtClean="0"/>
              <a:t>对于那些须在相当长一段时间内运行且需多人维护的程序而言，易读性、可理解性非常重要</a:t>
            </a:r>
            <a:endParaRPr lang="en-US" altLang="zh-CN" smtClean="0"/>
          </a:p>
          <a:p>
            <a:r>
              <a:rPr lang="zh-CN" altLang="en-US" smtClean="0"/>
              <a:t>但对于大的问题而言，执行时间则是取舍的一个重要因素。</a:t>
            </a:r>
            <a:endParaRPr lang="en-US" altLang="zh-CN" smtClean="0"/>
          </a:p>
          <a:p>
            <a:r>
              <a:rPr lang="zh-CN" altLang="en-US" smtClean="0"/>
              <a:t>可理解性和效率往往是矛盾的</a:t>
            </a:r>
            <a:r>
              <a:rPr lang="en-US" altLang="zh-CN" smtClean="0"/>
              <a:t>/</a:t>
            </a:r>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fld id="{EC8DB310-464B-4634-8504-4ADAD22B2B9E}" type="slidenum">
              <a:rPr kumimoji="0" lang="en-US" altLang="zh-CN" sz="1200">
                <a:latin typeface="Arial" panose="020B0604020202020204" pitchFamily="34" charset="0"/>
              </a:rPr>
            </a:fld>
            <a:endParaRPr kumimoji="0" lang="en-US" altLang="zh-CN" sz="1200">
              <a:latin typeface="Arial" panose="020B0604020202020204" pitchFamily="34" charset="0"/>
            </a:endParaRPr>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fld id="{A7CD558F-FC5A-49C0-91D3-5CCA2F3052D7}" type="slidenum">
              <a:rPr kumimoji="0" lang="en-US" altLang="zh-CN" sz="1200">
                <a:latin typeface="Arial" panose="020B0604020202020204" pitchFamily="34" charset="0"/>
              </a:rPr>
            </a:fld>
            <a:endParaRPr kumimoji="0" lang="en-US" altLang="zh-CN" sz="1200">
              <a:latin typeface="Arial" panose="020B0604020202020204" pitchFamily="34" charset="0"/>
            </a:endParaRPr>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fld id="{1C609208-8F27-4524-B544-31AC209EA412}" type="slidenum">
              <a:rPr kumimoji="0" lang="en-US" altLang="zh-CN" sz="1200">
                <a:latin typeface="Arial" panose="020B0604020202020204" pitchFamily="34" charset="0"/>
              </a:rPr>
            </a:fld>
            <a:endParaRPr kumimoji="0" lang="en-US" altLang="zh-CN" sz="1200">
              <a:latin typeface="Arial" panose="020B0604020202020204" pitchFamily="34" charset="0"/>
            </a:endParaRPr>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fld id="{AC591CE7-0EF4-45D1-8299-F1B050EF0E9D}" type="slidenum">
              <a:rPr kumimoji="0" lang="en-US" altLang="zh-CN" sz="1200">
                <a:latin typeface="Arial" panose="020B0604020202020204" pitchFamily="34" charset="0"/>
              </a:rPr>
            </a:fld>
            <a:endParaRPr kumimoji="0" lang="en-US" altLang="zh-CN" sz="1200">
              <a:latin typeface="Arial" panose="020B0604020202020204" pitchFamily="34" charset="0"/>
            </a:endParaRPr>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EF681EF-8E63-496D-8E1F-CDF7943FD5AC}" type="slidenum">
              <a:rPr lang="en-US" altLang="zh-CN" sz="1200"/>
            </a:fld>
            <a:endParaRPr lang="en-US" altLang="zh-CN" sz="1200"/>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C43F958-CB0C-4816-9434-3DF8C1E65E88}" type="slidenum">
              <a:rPr lang="en-US" altLang="zh-CN" sz="1200"/>
            </a:fld>
            <a:endParaRPr lang="en-US" altLang="zh-CN" sz="1200"/>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1031"/>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467150C-67B6-49BF-91FB-9695BFBFE20C}" type="slidenum">
              <a:rPr lang="en-US" altLang="zh-CN" sz="1200"/>
            </a:fld>
            <a:endParaRPr lang="en-US" altLang="zh-CN" sz="120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47A7AD-4533-4CFB-A6EC-7290EE512E45}" type="slidenum">
              <a:rPr lang="en-US" altLang="zh-CN" smtClean="0"/>
            </a:fld>
            <a:endParaRPr lang="en-US" altLang="zh-CN" smtClean="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1DBC3B-DD21-4C7F-B405-9E91681EF415}" type="slidenum">
              <a:rPr lang="en-US" altLang="zh-CN" smtClean="0"/>
            </a:fld>
            <a:endParaRPr lang="en-US" altLang="zh-CN" smtClean="0"/>
          </a:p>
        </p:txBody>
      </p:sp>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A4D9765-1B53-454E-94E9-7D54F70F66A3}" type="slidenum">
              <a:rPr lang="en-US" altLang="zh-CN"/>
            </a:fld>
            <a:endParaRPr lang="en-US" altLang="zh-CN"/>
          </a:p>
        </p:txBody>
      </p:sp>
      <p:sp>
        <p:nvSpPr>
          <p:cNvPr id="1142786"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1142787"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pPr>
            <a:r>
              <a:rPr lang="zh-CN" altLang="en-GB" b="1" dirty="0" smtClean="0">
                <a:latin typeface="楷体_GB2312" pitchFamily="49" charset="-122"/>
                <a:ea typeface="楷体_GB2312" pitchFamily="49" charset="-122"/>
              </a:rPr>
              <a:t>线性表中结点存放在存储器上一块连续的空间中。</a:t>
            </a:r>
            <a:endParaRPr lang="zh-CN" altLang="en-GB" b="1" dirty="0" smtClean="0">
              <a:latin typeface="楷体_GB2312" pitchFamily="49" charset="-122"/>
              <a:ea typeface="楷体_GB2312" pitchFamily="49" charset="-122"/>
            </a:endParaRPr>
          </a:p>
          <a:p>
            <a:pPr eaLnBrk="1" hangingPunct="1">
              <a:lnSpc>
                <a:spcPct val="120000"/>
              </a:lnSpc>
            </a:pPr>
            <a:r>
              <a:rPr lang="zh-CN" altLang="en-GB" b="1" dirty="0" smtClean="0">
                <a:latin typeface="楷体_GB2312" pitchFamily="49" charset="-122"/>
                <a:ea typeface="楷体_GB2312" pitchFamily="49" charset="-122"/>
              </a:rPr>
              <a:t>借助存储空间的连续性，结点可以按照其逻辑顺序依次存放。</a:t>
            </a:r>
            <a:endParaRPr lang="zh-CN" altLang="en-GB" b="1" dirty="0" smtClean="0">
              <a:latin typeface="楷体_GB2312" pitchFamily="49" charset="-122"/>
              <a:ea typeface="楷体_GB2312" pitchFamily="49" charset="-122"/>
            </a:endParaRPr>
          </a:p>
          <a:p>
            <a:pPr eaLnBrk="1" hangingPunct="1">
              <a:lnSpc>
                <a:spcPct val="120000"/>
              </a:lnSpc>
            </a:pPr>
            <a:r>
              <a:rPr lang="zh-CN" altLang="en-GB" b="1" dirty="0" smtClean="0">
                <a:latin typeface="楷体_GB2312" pitchFamily="49" charset="-122"/>
                <a:ea typeface="楷体_GB2312" pitchFamily="49" charset="-122"/>
              </a:rPr>
              <a:t>结点存放的物理位置和它的逻辑位置是一致的。</a:t>
            </a:r>
            <a:r>
              <a:rPr lang="zh-CN" altLang="en-US" b="1" dirty="0" smtClean="0">
                <a:latin typeface="楷体_GB2312" pitchFamily="49" charset="-122"/>
                <a:ea typeface="楷体_GB2312" pitchFamily="49" charset="-122"/>
              </a:rPr>
              <a:t> </a:t>
            </a:r>
            <a:endParaRPr lang="zh-CN" altLang="en-US" b="1"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BA1C9BEC-2C1A-461C-AF02-271258A4299C}"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BF84D4-1A37-429A-BC2D-9FC87530C899}" type="slidenum">
              <a:rPr lang="en-US" altLang="zh-CN"/>
            </a:fld>
            <a:endParaRPr lang="en-US" altLang="zh-CN"/>
          </a:p>
        </p:txBody>
      </p:sp>
      <p:sp>
        <p:nvSpPr>
          <p:cNvPr id="1144834"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1144835"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B824701-6B45-4DE4-A8C0-1BA520D2D29B}" type="slidenum">
              <a:rPr lang="en-US" altLang="zh-CN"/>
            </a:fld>
            <a:endParaRPr lang="en-US" altLang="zh-CN"/>
          </a:p>
        </p:txBody>
      </p:sp>
      <p:sp>
        <p:nvSpPr>
          <p:cNvPr id="1146882"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1146883"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7470FB-891B-4694-9EBB-35445138FDF8}" type="slidenum">
              <a:rPr lang="en-US" altLang="zh-CN"/>
            </a:fld>
            <a:endParaRPr lang="en-US" altLang="zh-CN"/>
          </a:p>
        </p:txBody>
      </p:sp>
      <p:sp>
        <p:nvSpPr>
          <p:cNvPr id="1148930"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1148931"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424F54A-66CD-4868-93CB-D4393294A9FD}" type="slidenum">
              <a:rPr lang="en-US" altLang="zh-CN"/>
            </a:fld>
            <a:endParaRPr lang="en-US" altLang="zh-CN"/>
          </a:p>
        </p:txBody>
      </p:sp>
      <p:sp>
        <p:nvSpPr>
          <p:cNvPr id="1154050"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1154051"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04BF04B-F6F9-4C59-A6BD-FFF49F7FF3A4}" type="slidenum">
              <a:rPr lang="en-US" altLang="zh-CN"/>
            </a:fld>
            <a:endParaRPr lang="en-US" altLang="zh-CN"/>
          </a:p>
        </p:txBody>
      </p:sp>
      <p:sp>
        <p:nvSpPr>
          <p:cNvPr id="1156098"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1156099"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BA6655-4E97-42AC-B564-C99A397B231E}" type="slidenum">
              <a:rPr lang="en-US" altLang="zh-CN"/>
            </a:fld>
            <a:endParaRPr lang="en-US" altLang="zh-CN"/>
          </a:p>
        </p:txBody>
      </p:sp>
      <p:sp>
        <p:nvSpPr>
          <p:cNvPr id="2723842"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2723843"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4A1435-28EF-4B9D-8ADC-27EC01E18962}" type="slidenum">
              <a:rPr lang="en-US" altLang="zh-CN"/>
            </a:fld>
            <a:endParaRPr lang="en-US" altLang="zh-CN"/>
          </a:p>
        </p:txBody>
      </p:sp>
      <p:sp>
        <p:nvSpPr>
          <p:cNvPr id="2732034"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2732035"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应</a:t>
            </a:r>
            <a:r>
              <a:rPr lang="en-US" altLang="zh-CN" dirty="0" smtClean="0"/>
              <a:t>visited</a:t>
            </a:r>
            <a:r>
              <a:rPr lang="zh-CN" altLang="en-US" dirty="0" smtClean="0"/>
              <a:t>先变</a:t>
            </a:r>
            <a:r>
              <a:rPr lang="en-US" altLang="zh-CN" dirty="0" err="1" smtClean="0"/>
              <a:t>T,startNode</a:t>
            </a:r>
            <a:r>
              <a:rPr lang="zh-CN" altLang="en-US" dirty="0" smtClean="0"/>
              <a:t>和</a:t>
            </a:r>
            <a:r>
              <a:rPr lang="en-US" altLang="zh-CN" dirty="0" err="1" smtClean="0"/>
              <a:t>lowCost</a:t>
            </a:r>
            <a:r>
              <a:rPr lang="zh-CN" altLang="en-US" dirty="0" smtClean="0"/>
              <a:t>再变，逻辑</a:t>
            </a:r>
            <a:endParaRPr lang="zh-CN" altLang="en-US" dirty="0"/>
          </a:p>
        </p:txBody>
      </p:sp>
      <p:sp>
        <p:nvSpPr>
          <p:cNvPr id="4" name="灯片编号占位符 3"/>
          <p:cNvSpPr>
            <a:spLocks noGrp="1"/>
          </p:cNvSpPr>
          <p:nvPr>
            <p:ph type="sldNum" sz="quarter" idx="10"/>
          </p:nvPr>
        </p:nvSpPr>
        <p:spPr/>
        <p:txBody>
          <a:bodyPr/>
          <a:lstStyle/>
          <a:p>
            <a:pPr>
              <a:defRPr/>
            </a:pPr>
            <a:fld id="{BA1C9BEC-2C1A-461C-AF02-271258A4299C}"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08DB2B7-8A96-4D5F-B2E2-0BCB8CC682FA}" type="slidenum">
              <a:rPr lang="en-US" altLang="zh-CN"/>
            </a:fld>
            <a:endParaRPr lang="en-US" altLang="zh-CN"/>
          </a:p>
        </p:txBody>
      </p:sp>
      <p:sp>
        <p:nvSpPr>
          <p:cNvPr id="1229826" name="Rectangle 2"/>
          <p:cNvSpPr>
            <a:spLocks noGrp="1" noRot="1" noChangeAspect="1" noChangeArrowheads="1" noTextEdit="1"/>
          </p:cNvSpPr>
          <p:nvPr>
            <p:ph type="sldImg"/>
          </p:nvPr>
        </p:nvSpPr>
        <p:spPr>
          <a:xfrm>
            <a:off x="765175" y="384175"/>
            <a:ext cx="5516563" cy="4137025"/>
          </a:xfrm>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sp>
      <p:sp>
        <p:nvSpPr>
          <p:cNvPr id="1229827" name="Rectangle 3"/>
          <p:cNvSpPr>
            <a:spLocks noGrp="1" noChangeArrowheads="1"/>
          </p:cNvSpPr>
          <p:nvPr>
            <p:ph type="body" idx="1"/>
          </p:nvPr>
        </p:nvSpPr>
        <p:spPr>
          <a:xfrm>
            <a:off x="571500" y="5408613"/>
            <a:ext cx="5905500" cy="329565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86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88EABD1-D016-46B1-B0BE-0D56CAB10DBD}" type="slidenum">
              <a:rPr lang="zh-CN" altLang="en-US" sz="1200">
                <a:latin typeface="Verdana" panose="020B0604030504040204" pitchFamily="34" charset="0"/>
                <a:ea typeface="Arial Unicode MS" panose="020B0604020202020204" pitchFamily="34" charset="-122"/>
                <a:cs typeface="Arial Unicode MS" panose="020B0604020202020204" pitchFamily="34" charset="-122"/>
              </a:rPr>
            </a:fld>
            <a:endParaRPr lang="en-US" altLang="zh-CN" sz="1200">
              <a:latin typeface="Verdana" panose="020B0604030504040204" pitchFamily="34" charset="0"/>
              <a:ea typeface="Arial Unicode MS" panose="020B0604020202020204" pitchFamily="34" charset="-122"/>
              <a:cs typeface="Arial Unicode MS" panose="020B0604020202020204" pitchFamily="3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p:sp>
      <p:sp>
        <p:nvSpPr>
          <p:cNvPr id="1198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977D9E-6C27-454C-AC84-8015B4661DBF}" type="slidenum">
              <a:rPr lang="en-US" altLang="zh-CN" smtClean="0"/>
            </a:fld>
            <a:endParaRPr lang="en-US" altLang="zh-CN" smtClean="0"/>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front</a:t>
            </a:r>
            <a:r>
              <a:rPr lang="zh-CN" altLang="en-US" dirty="0" smtClean="0"/>
              <a:t>端出队，</a:t>
            </a:r>
            <a:r>
              <a:rPr lang="en-US" altLang="zh-CN" b="1" dirty="0" smtClean="0"/>
              <a:t>front = (front + 1) % </a:t>
            </a:r>
            <a:r>
              <a:rPr lang="en-US" altLang="zh-CN" b="1" dirty="0" err="1" smtClean="0"/>
              <a:t>MaxSize</a:t>
            </a:r>
            <a:r>
              <a:rPr lang="zh-CN" altLang="en-US" b="1" dirty="0" smtClean="0"/>
              <a:t>。 转一圈后</a:t>
            </a:r>
            <a:r>
              <a:rPr lang="en-US" altLang="zh-CN" b="1" dirty="0" smtClean="0"/>
              <a:t>front</a:t>
            </a:r>
            <a:r>
              <a:rPr lang="zh-CN" altLang="en-US" b="1" dirty="0" smtClean="0"/>
              <a:t>回到原位</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BA1C9BEC-2C1A-461C-AF02-271258A4299C}"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fld id="{580FD234-2299-4B1A-95DC-0B7554201578}" type="slidenum">
              <a:rPr lang="en-US" altLang="zh-CN" sz="1200">
                <a:ea typeface="宋体" panose="02010600030101010101" pitchFamily="2" charset="-122"/>
              </a:rPr>
            </a:fld>
            <a:endParaRPr lang="en-US" altLang="zh-CN" sz="1200">
              <a:ea typeface="宋体" panose="02010600030101010101" pitchFamily="2" charset="-122"/>
            </a:endParaRPr>
          </a:p>
        </p:txBody>
      </p:sp>
      <p:sp>
        <p:nvSpPr>
          <p:cNvPr id="273411" name="Rectangle 2"/>
          <p:cNvSpPr>
            <a:spLocks noGrp="1" noRot="1" noChangeAspect="1" noChangeArrowheads="1" noTextEdit="1"/>
          </p:cNvSpPr>
          <p:nvPr>
            <p:ph type="sldImg"/>
          </p:nvPr>
        </p:nvSpPr>
        <p:spPr>
          <a:xfrm>
            <a:off x="766763" y="384175"/>
            <a:ext cx="5516562" cy="4137025"/>
          </a:xfrm>
          <a:ln>
            <a:noFill/>
          </a:ln>
          <a:extLst>
            <a:ext uri="{91240B29-F687-4F45-9708-019B960494DF}">
              <a14:hiddenLine xmlns:a14="http://schemas.microsoft.com/office/drawing/2010/main" w="9525">
                <a:solidFill>
                  <a:srgbClr val="000000"/>
                </a:solidFill>
                <a:miter lim="800000"/>
                <a:headEnd/>
                <a:tailEnd/>
              </a14:hiddenLine>
            </a:ext>
          </a:extLst>
        </p:spPr>
      </p:sp>
      <p:sp>
        <p:nvSpPr>
          <p:cNvPr id="273412" name="Rectangle 3"/>
          <p:cNvSpPr>
            <a:spLocks noGrp="1" noChangeArrowheads="1"/>
          </p:cNvSpPr>
          <p:nvPr>
            <p:ph type="body" idx="1"/>
          </p:nvPr>
        </p:nvSpPr>
        <p:spPr>
          <a:xfrm>
            <a:off x="571500" y="5408613"/>
            <a:ext cx="5905500" cy="3295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defRPr sz="3900">
                <a:solidFill>
                  <a:schemeClr val="tx2"/>
                </a:solidFill>
                <a:latin typeface="Garamond" pitchFamily="18" charset="0"/>
                <a:ea typeface="宋体" panose="02010600030101010101" pitchFamily="2" charset="-122"/>
              </a:defRPr>
            </a:lvl1pPr>
            <a:lvl2pPr marL="685800" indent="-263525" defTabSz="914400" eaLnBrk="0" hangingPunct="0">
              <a:defRPr sz="3900">
                <a:solidFill>
                  <a:schemeClr val="tx2"/>
                </a:solidFill>
                <a:latin typeface="Garamond" pitchFamily="18" charset="0"/>
                <a:ea typeface="宋体" panose="02010600030101010101" pitchFamily="2" charset="-122"/>
              </a:defRPr>
            </a:lvl2pPr>
            <a:lvl3pPr marL="1055370" indent="-210820" defTabSz="914400" eaLnBrk="0" hangingPunct="0">
              <a:defRPr sz="3900">
                <a:solidFill>
                  <a:schemeClr val="tx2"/>
                </a:solidFill>
                <a:latin typeface="Garamond" pitchFamily="18" charset="0"/>
                <a:ea typeface="宋体" panose="02010600030101010101" pitchFamily="2" charset="-122"/>
              </a:defRPr>
            </a:lvl3pPr>
            <a:lvl4pPr marL="1477010" indent="-210820" defTabSz="914400" eaLnBrk="0" hangingPunct="0">
              <a:defRPr sz="3900">
                <a:solidFill>
                  <a:schemeClr val="tx2"/>
                </a:solidFill>
                <a:latin typeface="Garamond" pitchFamily="18" charset="0"/>
                <a:ea typeface="宋体" panose="02010600030101010101" pitchFamily="2" charset="-122"/>
              </a:defRPr>
            </a:lvl4pPr>
            <a:lvl5pPr marL="1899285" indent="-210820" defTabSz="914400" eaLnBrk="0" hangingPunct="0">
              <a:defRPr sz="3900">
                <a:solidFill>
                  <a:schemeClr val="tx2"/>
                </a:solidFill>
                <a:latin typeface="Garamond" pitchFamily="18" charset="0"/>
                <a:ea typeface="宋体" panose="02010600030101010101" pitchFamily="2" charset="-122"/>
              </a:defRPr>
            </a:lvl5pPr>
            <a:lvl6pPr marL="2320925" indent="-210820" defTabSz="914400" eaLnBrk="0" fontAlgn="base" hangingPunct="0">
              <a:spcBef>
                <a:spcPct val="0"/>
              </a:spcBef>
              <a:spcAft>
                <a:spcPct val="0"/>
              </a:spcAft>
              <a:defRPr sz="3900">
                <a:solidFill>
                  <a:schemeClr val="tx2"/>
                </a:solidFill>
                <a:latin typeface="Garamond" pitchFamily="18" charset="0"/>
                <a:ea typeface="宋体" panose="02010600030101010101" pitchFamily="2" charset="-122"/>
              </a:defRPr>
            </a:lvl6pPr>
            <a:lvl7pPr marL="2743200" indent="-210820" defTabSz="914400" eaLnBrk="0" fontAlgn="base" hangingPunct="0">
              <a:spcBef>
                <a:spcPct val="0"/>
              </a:spcBef>
              <a:spcAft>
                <a:spcPct val="0"/>
              </a:spcAft>
              <a:defRPr sz="3900">
                <a:solidFill>
                  <a:schemeClr val="tx2"/>
                </a:solidFill>
                <a:latin typeface="Garamond" pitchFamily="18" charset="0"/>
                <a:ea typeface="宋体" panose="02010600030101010101" pitchFamily="2" charset="-122"/>
              </a:defRPr>
            </a:lvl7pPr>
            <a:lvl8pPr marL="3165475" indent="-210820" defTabSz="914400" eaLnBrk="0" fontAlgn="base" hangingPunct="0">
              <a:spcBef>
                <a:spcPct val="0"/>
              </a:spcBef>
              <a:spcAft>
                <a:spcPct val="0"/>
              </a:spcAft>
              <a:defRPr sz="3900">
                <a:solidFill>
                  <a:schemeClr val="tx2"/>
                </a:solidFill>
                <a:latin typeface="Garamond" pitchFamily="18" charset="0"/>
                <a:ea typeface="宋体" panose="02010600030101010101" pitchFamily="2" charset="-122"/>
              </a:defRPr>
            </a:lvl8pPr>
            <a:lvl9pPr marL="3587115" indent="-210820" defTabSz="914400" eaLnBrk="0" fontAlgn="base" hangingPunct="0">
              <a:spcBef>
                <a:spcPct val="0"/>
              </a:spcBef>
              <a:spcAft>
                <a:spcPct val="0"/>
              </a:spcAft>
              <a:defRPr sz="3900">
                <a:solidFill>
                  <a:schemeClr val="tx2"/>
                </a:solidFill>
                <a:latin typeface="Garamond" pitchFamily="18" charset="0"/>
                <a:ea typeface="宋体" panose="02010600030101010101" pitchFamily="2" charset="-122"/>
              </a:defRPr>
            </a:lvl9pPr>
          </a:lstStyle>
          <a:p>
            <a:pPr eaLnBrk="1" hangingPunct="1"/>
            <a:fld id="{5F3513B7-3C5C-4326-98A7-8ABD34996B38}" type="slidenum">
              <a:rPr lang="en-US" altLang="zh-CN" sz="1200">
                <a:solidFill>
                  <a:schemeClr val="tx1"/>
                </a:solidFill>
                <a:latin typeface="Arial" panose="020B0604020202020204" pitchFamily="34" charset="0"/>
              </a:rPr>
            </a:fld>
            <a:endParaRPr lang="en-US" altLang="zh-CN" sz="1200">
              <a:solidFill>
                <a:schemeClr val="tx1"/>
              </a:solidFill>
              <a:latin typeface="Arial" panose="020B0604020202020204" pitchFamily="34" charset="0"/>
            </a:endParaRPr>
          </a:p>
        </p:txBody>
      </p:sp>
      <p:sp>
        <p:nvSpPr>
          <p:cNvPr id="125955" name="Rectangle 7"/>
          <p:cNvSpPr txBox="1">
            <a:spLocks noGrp="1" noChangeArrowheads="1"/>
          </p:cNvSpPr>
          <p:nvPr/>
        </p:nvSpPr>
        <p:spPr bwMode="auto">
          <a:xfrm>
            <a:off x="3884463" y="8685878"/>
            <a:ext cx="2972004" cy="456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eaLnBrk="0" hangingPunct="0">
              <a:defRPr sz="4200">
                <a:solidFill>
                  <a:schemeClr val="tx2"/>
                </a:solidFill>
                <a:latin typeface="Garamond" pitchFamily="18" charset="0"/>
                <a:ea typeface="宋体" panose="02010600030101010101" pitchFamily="2" charset="-122"/>
              </a:defRPr>
            </a:lvl1pPr>
            <a:lvl2pPr marL="742950" indent="-285750" eaLnBrk="0" hangingPunct="0">
              <a:defRPr sz="4200">
                <a:solidFill>
                  <a:schemeClr val="tx2"/>
                </a:solidFill>
                <a:latin typeface="Garamond" pitchFamily="18" charset="0"/>
                <a:ea typeface="宋体" panose="02010600030101010101" pitchFamily="2" charset="-122"/>
              </a:defRPr>
            </a:lvl2pPr>
            <a:lvl3pPr marL="1143000" indent="-228600" eaLnBrk="0" hangingPunct="0">
              <a:defRPr sz="4200">
                <a:solidFill>
                  <a:schemeClr val="tx2"/>
                </a:solidFill>
                <a:latin typeface="Garamond" pitchFamily="18" charset="0"/>
                <a:ea typeface="宋体" panose="02010600030101010101" pitchFamily="2" charset="-122"/>
              </a:defRPr>
            </a:lvl3pPr>
            <a:lvl4pPr marL="1600200" indent="-228600" eaLnBrk="0" hangingPunct="0">
              <a:defRPr sz="4200">
                <a:solidFill>
                  <a:schemeClr val="tx2"/>
                </a:solidFill>
                <a:latin typeface="Garamond" pitchFamily="18" charset="0"/>
                <a:ea typeface="宋体" panose="02010600030101010101" pitchFamily="2" charset="-122"/>
              </a:defRPr>
            </a:lvl4pPr>
            <a:lvl5pPr marL="2057400" indent="-228600" eaLnBrk="0" hangingPunct="0">
              <a:defRPr sz="4200">
                <a:solidFill>
                  <a:schemeClr val="tx2"/>
                </a:solidFill>
                <a:latin typeface="Garamond" pitchFamily="18" charset="0"/>
                <a:ea typeface="宋体" panose="02010600030101010101"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9pPr>
          </a:lstStyle>
          <a:p>
            <a:pPr algn="r"/>
            <a:fld id="{30B2BCF2-2ED1-48A2-AC57-59E1F1F76FF0}"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125956" name="Rectangle 2"/>
          <p:cNvSpPr>
            <a:spLocks noGrp="1" noRot="1" noChangeAspect="1" noChangeArrowheads="1" noTextEdit="1"/>
          </p:cNvSpPr>
          <p:nvPr>
            <p:ph type="sldImg"/>
          </p:nvPr>
        </p:nvSpPr>
        <p:spPr>
          <a:xfrm>
            <a:off x="1143000" y="685800"/>
            <a:ext cx="4572000" cy="3429000"/>
          </a:xfrm>
        </p:spPr>
      </p:sp>
      <p:sp>
        <p:nvSpPr>
          <p:cNvPr id="1259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1098550" y="381000"/>
            <a:ext cx="7580313" cy="838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2947" name="Group 3"/>
          <p:cNvGrpSpPr/>
          <p:nvPr/>
        </p:nvGrpSpPr>
        <p:grpSpPr bwMode="auto">
          <a:xfrm>
            <a:off x="0" y="68263"/>
            <a:ext cx="990600" cy="6713537"/>
            <a:chOff x="0" y="43"/>
            <a:chExt cx="624" cy="4229"/>
          </a:xfrm>
        </p:grpSpPr>
        <p:sp>
          <p:nvSpPr>
            <p:cNvPr id="82948" name="Line 4"/>
            <p:cNvSpPr>
              <a:spLocks noChangeShapeType="1"/>
            </p:cNvSpPr>
            <p:nvPr userDrawn="1"/>
          </p:nvSpPr>
          <p:spPr bwMode="auto">
            <a:xfrm>
              <a:off x="0" y="4203"/>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Line 5"/>
            <p:cNvSpPr>
              <a:spLocks noChangeShapeType="1"/>
            </p:cNvSpPr>
            <p:nvPr userDrawn="1"/>
          </p:nvSpPr>
          <p:spPr bwMode="auto">
            <a:xfrm>
              <a:off x="0" y="4239"/>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0" name="Line 6"/>
            <p:cNvSpPr>
              <a:spLocks noChangeShapeType="1"/>
            </p:cNvSpPr>
            <p:nvPr userDrawn="1"/>
          </p:nvSpPr>
          <p:spPr bwMode="auto">
            <a:xfrm>
              <a:off x="0" y="4272"/>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1" name="Line 7"/>
            <p:cNvSpPr>
              <a:spLocks noChangeShapeType="1"/>
            </p:cNvSpPr>
            <p:nvPr userDrawn="1"/>
          </p:nvSpPr>
          <p:spPr bwMode="auto">
            <a:xfrm>
              <a:off x="0" y="4113"/>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2" name="Line 8"/>
            <p:cNvSpPr>
              <a:spLocks noChangeShapeType="1"/>
            </p:cNvSpPr>
            <p:nvPr userDrawn="1"/>
          </p:nvSpPr>
          <p:spPr bwMode="auto">
            <a:xfrm>
              <a:off x="0" y="4065"/>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3" name="Line 9"/>
            <p:cNvSpPr>
              <a:spLocks noChangeShapeType="1"/>
            </p:cNvSpPr>
            <p:nvPr userDrawn="1"/>
          </p:nvSpPr>
          <p:spPr bwMode="auto">
            <a:xfrm>
              <a:off x="0" y="4158"/>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4" name="Line 10"/>
            <p:cNvSpPr>
              <a:spLocks noChangeShapeType="1"/>
            </p:cNvSpPr>
            <p:nvPr userDrawn="1"/>
          </p:nvSpPr>
          <p:spPr bwMode="auto">
            <a:xfrm>
              <a:off x="0" y="366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5" name="Line 11"/>
            <p:cNvSpPr>
              <a:spLocks noChangeShapeType="1"/>
            </p:cNvSpPr>
            <p:nvPr userDrawn="1"/>
          </p:nvSpPr>
          <p:spPr bwMode="auto">
            <a:xfrm>
              <a:off x="0" y="3639"/>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6" name="Line 12"/>
            <p:cNvSpPr>
              <a:spLocks noChangeShapeType="1"/>
            </p:cNvSpPr>
            <p:nvPr userDrawn="1"/>
          </p:nvSpPr>
          <p:spPr bwMode="auto">
            <a:xfrm>
              <a:off x="0" y="4020"/>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7" name="Line 13"/>
            <p:cNvSpPr>
              <a:spLocks noChangeShapeType="1"/>
            </p:cNvSpPr>
            <p:nvPr userDrawn="1"/>
          </p:nvSpPr>
          <p:spPr bwMode="auto">
            <a:xfrm>
              <a:off x="0" y="3894"/>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8" name="Line 14"/>
            <p:cNvSpPr>
              <a:spLocks noChangeShapeType="1"/>
            </p:cNvSpPr>
            <p:nvPr userDrawn="1"/>
          </p:nvSpPr>
          <p:spPr bwMode="auto">
            <a:xfrm>
              <a:off x="0" y="3813"/>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9" name="Line 15"/>
            <p:cNvSpPr>
              <a:spLocks noChangeShapeType="1"/>
            </p:cNvSpPr>
            <p:nvPr userDrawn="1"/>
          </p:nvSpPr>
          <p:spPr bwMode="auto">
            <a:xfrm>
              <a:off x="0" y="3999"/>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0" name="Line 16"/>
            <p:cNvSpPr>
              <a:spLocks noChangeShapeType="1"/>
            </p:cNvSpPr>
            <p:nvPr userDrawn="1"/>
          </p:nvSpPr>
          <p:spPr bwMode="auto">
            <a:xfrm>
              <a:off x="0" y="3687"/>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1" name="Line 17"/>
            <p:cNvSpPr>
              <a:spLocks noChangeShapeType="1"/>
            </p:cNvSpPr>
            <p:nvPr userDrawn="1"/>
          </p:nvSpPr>
          <p:spPr bwMode="auto">
            <a:xfrm>
              <a:off x="0" y="3741"/>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2" name="Line 18"/>
            <p:cNvSpPr>
              <a:spLocks noChangeShapeType="1"/>
            </p:cNvSpPr>
            <p:nvPr userDrawn="1"/>
          </p:nvSpPr>
          <p:spPr bwMode="auto">
            <a:xfrm>
              <a:off x="0" y="393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3" name="Line 19"/>
            <p:cNvSpPr>
              <a:spLocks noChangeShapeType="1"/>
            </p:cNvSpPr>
            <p:nvPr userDrawn="1"/>
          </p:nvSpPr>
          <p:spPr bwMode="auto">
            <a:xfrm>
              <a:off x="0" y="3918"/>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4" name="Line 20"/>
            <p:cNvSpPr>
              <a:spLocks noChangeShapeType="1"/>
            </p:cNvSpPr>
            <p:nvPr userDrawn="1"/>
          </p:nvSpPr>
          <p:spPr bwMode="auto">
            <a:xfrm>
              <a:off x="0" y="351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5" name="Line 21"/>
            <p:cNvSpPr>
              <a:spLocks noChangeShapeType="1"/>
            </p:cNvSpPr>
            <p:nvPr userDrawn="1"/>
          </p:nvSpPr>
          <p:spPr bwMode="auto">
            <a:xfrm>
              <a:off x="0" y="354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6" name="Line 22"/>
            <p:cNvSpPr>
              <a:spLocks noChangeShapeType="1"/>
            </p:cNvSpPr>
            <p:nvPr userDrawn="1"/>
          </p:nvSpPr>
          <p:spPr bwMode="auto">
            <a:xfrm>
              <a:off x="0" y="357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7" name="Line 23"/>
            <p:cNvSpPr>
              <a:spLocks noChangeShapeType="1"/>
            </p:cNvSpPr>
            <p:nvPr userDrawn="1"/>
          </p:nvSpPr>
          <p:spPr bwMode="auto">
            <a:xfrm>
              <a:off x="0" y="3420"/>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8" name="Line 24"/>
            <p:cNvSpPr>
              <a:spLocks noChangeShapeType="1"/>
            </p:cNvSpPr>
            <p:nvPr userDrawn="1"/>
          </p:nvSpPr>
          <p:spPr bwMode="auto">
            <a:xfrm>
              <a:off x="0" y="3372"/>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9" name="Line 25"/>
            <p:cNvSpPr>
              <a:spLocks noChangeShapeType="1"/>
            </p:cNvSpPr>
            <p:nvPr userDrawn="1"/>
          </p:nvSpPr>
          <p:spPr bwMode="auto">
            <a:xfrm>
              <a:off x="0" y="3465"/>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0" name="Line 26"/>
            <p:cNvSpPr>
              <a:spLocks noChangeShapeType="1"/>
            </p:cNvSpPr>
            <p:nvPr userDrawn="1"/>
          </p:nvSpPr>
          <p:spPr bwMode="auto">
            <a:xfrm>
              <a:off x="0" y="2973"/>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1" name="Line 27"/>
            <p:cNvSpPr>
              <a:spLocks noChangeShapeType="1"/>
            </p:cNvSpPr>
            <p:nvPr userDrawn="1"/>
          </p:nvSpPr>
          <p:spPr bwMode="auto">
            <a:xfrm>
              <a:off x="0" y="294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2" name="Line 28"/>
            <p:cNvSpPr>
              <a:spLocks noChangeShapeType="1"/>
            </p:cNvSpPr>
            <p:nvPr userDrawn="1"/>
          </p:nvSpPr>
          <p:spPr bwMode="auto">
            <a:xfrm>
              <a:off x="0" y="3327"/>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3" name="Line 29"/>
            <p:cNvSpPr>
              <a:spLocks noChangeShapeType="1"/>
            </p:cNvSpPr>
            <p:nvPr userDrawn="1"/>
          </p:nvSpPr>
          <p:spPr bwMode="auto">
            <a:xfrm>
              <a:off x="0" y="3201"/>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4" name="Line 30"/>
            <p:cNvSpPr>
              <a:spLocks noChangeShapeType="1"/>
            </p:cNvSpPr>
            <p:nvPr userDrawn="1"/>
          </p:nvSpPr>
          <p:spPr bwMode="auto">
            <a:xfrm>
              <a:off x="0" y="3120"/>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5" name="Line 31"/>
            <p:cNvSpPr>
              <a:spLocks noChangeShapeType="1"/>
            </p:cNvSpPr>
            <p:nvPr userDrawn="1"/>
          </p:nvSpPr>
          <p:spPr bwMode="auto">
            <a:xfrm>
              <a:off x="0" y="330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6" name="Line 32"/>
            <p:cNvSpPr>
              <a:spLocks noChangeShapeType="1"/>
            </p:cNvSpPr>
            <p:nvPr userDrawn="1"/>
          </p:nvSpPr>
          <p:spPr bwMode="auto">
            <a:xfrm>
              <a:off x="0" y="2994"/>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7" name="Line 33"/>
            <p:cNvSpPr>
              <a:spLocks noChangeShapeType="1"/>
            </p:cNvSpPr>
            <p:nvPr userDrawn="1"/>
          </p:nvSpPr>
          <p:spPr bwMode="auto">
            <a:xfrm>
              <a:off x="0" y="304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8" name="Line 34"/>
            <p:cNvSpPr>
              <a:spLocks noChangeShapeType="1"/>
            </p:cNvSpPr>
            <p:nvPr userDrawn="1"/>
          </p:nvSpPr>
          <p:spPr bwMode="auto">
            <a:xfrm>
              <a:off x="0" y="324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9" name="Line 35"/>
            <p:cNvSpPr>
              <a:spLocks noChangeShapeType="1"/>
            </p:cNvSpPr>
            <p:nvPr userDrawn="1"/>
          </p:nvSpPr>
          <p:spPr bwMode="auto">
            <a:xfrm>
              <a:off x="0" y="3225"/>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0" name="Line 36"/>
            <p:cNvSpPr>
              <a:spLocks noChangeShapeType="1"/>
            </p:cNvSpPr>
            <p:nvPr userDrawn="1"/>
          </p:nvSpPr>
          <p:spPr bwMode="auto">
            <a:xfrm>
              <a:off x="0" y="2831"/>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1" name="Line 37"/>
            <p:cNvSpPr>
              <a:spLocks noChangeShapeType="1"/>
            </p:cNvSpPr>
            <p:nvPr userDrawn="1"/>
          </p:nvSpPr>
          <p:spPr bwMode="auto">
            <a:xfrm>
              <a:off x="0" y="2750"/>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2" name="Line 38"/>
            <p:cNvSpPr>
              <a:spLocks noChangeShapeType="1"/>
            </p:cNvSpPr>
            <p:nvPr userDrawn="1"/>
          </p:nvSpPr>
          <p:spPr bwMode="auto">
            <a:xfrm>
              <a:off x="0" y="267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3" name="Line 39"/>
            <p:cNvSpPr>
              <a:spLocks noChangeShapeType="1"/>
            </p:cNvSpPr>
            <p:nvPr userDrawn="1"/>
          </p:nvSpPr>
          <p:spPr bwMode="auto">
            <a:xfrm>
              <a:off x="0" y="287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4" name="Line 40"/>
            <p:cNvSpPr>
              <a:spLocks noChangeShapeType="1"/>
            </p:cNvSpPr>
            <p:nvPr userDrawn="1"/>
          </p:nvSpPr>
          <p:spPr bwMode="auto">
            <a:xfrm>
              <a:off x="0" y="2855"/>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5" name="Line 41"/>
            <p:cNvSpPr>
              <a:spLocks noChangeShapeType="1"/>
            </p:cNvSpPr>
            <p:nvPr userDrawn="1"/>
          </p:nvSpPr>
          <p:spPr bwMode="auto">
            <a:xfrm>
              <a:off x="0" y="2554"/>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6" name="Line 42"/>
            <p:cNvSpPr>
              <a:spLocks noChangeShapeType="1"/>
            </p:cNvSpPr>
            <p:nvPr userDrawn="1"/>
          </p:nvSpPr>
          <p:spPr bwMode="auto">
            <a:xfrm>
              <a:off x="0" y="2590"/>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7" name="Line 43"/>
            <p:cNvSpPr>
              <a:spLocks noChangeShapeType="1"/>
            </p:cNvSpPr>
            <p:nvPr userDrawn="1"/>
          </p:nvSpPr>
          <p:spPr bwMode="auto">
            <a:xfrm>
              <a:off x="0" y="2623"/>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8" name="Line 44"/>
            <p:cNvSpPr>
              <a:spLocks noChangeShapeType="1"/>
            </p:cNvSpPr>
            <p:nvPr userDrawn="1"/>
          </p:nvSpPr>
          <p:spPr bwMode="auto">
            <a:xfrm>
              <a:off x="0" y="2464"/>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89" name="Line 45"/>
            <p:cNvSpPr>
              <a:spLocks noChangeShapeType="1"/>
            </p:cNvSpPr>
            <p:nvPr userDrawn="1"/>
          </p:nvSpPr>
          <p:spPr bwMode="auto">
            <a:xfrm>
              <a:off x="0" y="2416"/>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0" name="Line 46"/>
            <p:cNvSpPr>
              <a:spLocks noChangeShapeType="1"/>
            </p:cNvSpPr>
            <p:nvPr userDrawn="1"/>
          </p:nvSpPr>
          <p:spPr bwMode="auto">
            <a:xfrm>
              <a:off x="0" y="250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1" name="Line 47"/>
            <p:cNvSpPr>
              <a:spLocks noChangeShapeType="1"/>
            </p:cNvSpPr>
            <p:nvPr userDrawn="1"/>
          </p:nvSpPr>
          <p:spPr bwMode="auto">
            <a:xfrm>
              <a:off x="0" y="2371"/>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2" name="Line 48"/>
            <p:cNvSpPr>
              <a:spLocks noChangeShapeType="1"/>
            </p:cNvSpPr>
            <p:nvPr userDrawn="1"/>
          </p:nvSpPr>
          <p:spPr bwMode="auto">
            <a:xfrm>
              <a:off x="0" y="2245"/>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3" name="Line 49"/>
            <p:cNvSpPr>
              <a:spLocks noChangeShapeType="1"/>
            </p:cNvSpPr>
            <p:nvPr userDrawn="1"/>
          </p:nvSpPr>
          <p:spPr bwMode="auto">
            <a:xfrm>
              <a:off x="0" y="235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4" name="Line 50"/>
            <p:cNvSpPr>
              <a:spLocks noChangeShapeType="1"/>
            </p:cNvSpPr>
            <p:nvPr userDrawn="1"/>
          </p:nvSpPr>
          <p:spPr bwMode="auto">
            <a:xfrm>
              <a:off x="0" y="2290"/>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5" name="Line 51"/>
            <p:cNvSpPr>
              <a:spLocks noChangeShapeType="1"/>
            </p:cNvSpPr>
            <p:nvPr userDrawn="1"/>
          </p:nvSpPr>
          <p:spPr bwMode="auto">
            <a:xfrm>
              <a:off x="0" y="2269"/>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6" name="Line 52"/>
            <p:cNvSpPr>
              <a:spLocks noChangeShapeType="1"/>
            </p:cNvSpPr>
            <p:nvPr userDrawn="1"/>
          </p:nvSpPr>
          <p:spPr bwMode="auto">
            <a:xfrm>
              <a:off x="0" y="213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7" name="Line 53"/>
            <p:cNvSpPr>
              <a:spLocks noChangeShapeType="1"/>
            </p:cNvSpPr>
            <p:nvPr userDrawn="1"/>
          </p:nvSpPr>
          <p:spPr bwMode="auto">
            <a:xfrm>
              <a:off x="0" y="216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8" name="Line 54"/>
            <p:cNvSpPr>
              <a:spLocks noChangeShapeType="1"/>
            </p:cNvSpPr>
            <p:nvPr userDrawn="1"/>
          </p:nvSpPr>
          <p:spPr bwMode="auto">
            <a:xfrm>
              <a:off x="0" y="219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99" name="Line 55"/>
            <p:cNvSpPr>
              <a:spLocks noChangeShapeType="1"/>
            </p:cNvSpPr>
            <p:nvPr userDrawn="1"/>
          </p:nvSpPr>
          <p:spPr bwMode="auto">
            <a:xfrm>
              <a:off x="0" y="2040"/>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0" name="Line 56"/>
            <p:cNvSpPr>
              <a:spLocks noChangeShapeType="1"/>
            </p:cNvSpPr>
            <p:nvPr userDrawn="1"/>
          </p:nvSpPr>
          <p:spPr bwMode="auto">
            <a:xfrm>
              <a:off x="0" y="1992"/>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1" name="Line 57"/>
            <p:cNvSpPr>
              <a:spLocks noChangeShapeType="1"/>
            </p:cNvSpPr>
            <p:nvPr userDrawn="1"/>
          </p:nvSpPr>
          <p:spPr bwMode="auto">
            <a:xfrm>
              <a:off x="0" y="2085"/>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2" name="Line 58"/>
            <p:cNvSpPr>
              <a:spLocks noChangeShapeType="1"/>
            </p:cNvSpPr>
            <p:nvPr userDrawn="1"/>
          </p:nvSpPr>
          <p:spPr bwMode="auto">
            <a:xfrm>
              <a:off x="0" y="1593"/>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3" name="Line 59"/>
            <p:cNvSpPr>
              <a:spLocks noChangeShapeType="1"/>
            </p:cNvSpPr>
            <p:nvPr userDrawn="1"/>
          </p:nvSpPr>
          <p:spPr bwMode="auto">
            <a:xfrm>
              <a:off x="0" y="156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4" name="Line 60"/>
            <p:cNvSpPr>
              <a:spLocks noChangeShapeType="1"/>
            </p:cNvSpPr>
            <p:nvPr userDrawn="1"/>
          </p:nvSpPr>
          <p:spPr bwMode="auto">
            <a:xfrm>
              <a:off x="0" y="1947"/>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5" name="Line 61"/>
            <p:cNvSpPr>
              <a:spLocks noChangeShapeType="1"/>
            </p:cNvSpPr>
            <p:nvPr userDrawn="1"/>
          </p:nvSpPr>
          <p:spPr bwMode="auto">
            <a:xfrm>
              <a:off x="0" y="1821"/>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6" name="Line 62"/>
            <p:cNvSpPr>
              <a:spLocks noChangeShapeType="1"/>
            </p:cNvSpPr>
            <p:nvPr userDrawn="1"/>
          </p:nvSpPr>
          <p:spPr bwMode="auto">
            <a:xfrm>
              <a:off x="0" y="1740"/>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7" name="Line 63"/>
            <p:cNvSpPr>
              <a:spLocks noChangeShapeType="1"/>
            </p:cNvSpPr>
            <p:nvPr userDrawn="1"/>
          </p:nvSpPr>
          <p:spPr bwMode="auto">
            <a:xfrm>
              <a:off x="0" y="192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8" name="Line 64"/>
            <p:cNvSpPr>
              <a:spLocks noChangeShapeType="1"/>
            </p:cNvSpPr>
            <p:nvPr userDrawn="1"/>
          </p:nvSpPr>
          <p:spPr bwMode="auto">
            <a:xfrm>
              <a:off x="0" y="1614"/>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09" name="Line 65"/>
            <p:cNvSpPr>
              <a:spLocks noChangeShapeType="1"/>
            </p:cNvSpPr>
            <p:nvPr userDrawn="1"/>
          </p:nvSpPr>
          <p:spPr bwMode="auto">
            <a:xfrm>
              <a:off x="0" y="166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0" name="Line 66"/>
            <p:cNvSpPr>
              <a:spLocks noChangeShapeType="1"/>
            </p:cNvSpPr>
            <p:nvPr userDrawn="1"/>
          </p:nvSpPr>
          <p:spPr bwMode="auto">
            <a:xfrm>
              <a:off x="0" y="186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1" name="Line 67"/>
            <p:cNvSpPr>
              <a:spLocks noChangeShapeType="1"/>
            </p:cNvSpPr>
            <p:nvPr userDrawn="1"/>
          </p:nvSpPr>
          <p:spPr bwMode="auto">
            <a:xfrm>
              <a:off x="0" y="1845"/>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2" name="Line 68"/>
            <p:cNvSpPr>
              <a:spLocks noChangeShapeType="1"/>
            </p:cNvSpPr>
            <p:nvPr userDrawn="1"/>
          </p:nvSpPr>
          <p:spPr bwMode="auto">
            <a:xfrm>
              <a:off x="0" y="1437"/>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3" name="Line 69"/>
            <p:cNvSpPr>
              <a:spLocks noChangeShapeType="1"/>
            </p:cNvSpPr>
            <p:nvPr userDrawn="1"/>
          </p:nvSpPr>
          <p:spPr bwMode="auto">
            <a:xfrm>
              <a:off x="0" y="1473"/>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4" name="Line 70"/>
            <p:cNvSpPr>
              <a:spLocks noChangeShapeType="1"/>
            </p:cNvSpPr>
            <p:nvPr userDrawn="1"/>
          </p:nvSpPr>
          <p:spPr bwMode="auto">
            <a:xfrm>
              <a:off x="0" y="1506"/>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5" name="Line 71"/>
            <p:cNvSpPr>
              <a:spLocks noChangeShapeType="1"/>
            </p:cNvSpPr>
            <p:nvPr userDrawn="1"/>
          </p:nvSpPr>
          <p:spPr bwMode="auto">
            <a:xfrm>
              <a:off x="0" y="1347"/>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6" name="Line 72"/>
            <p:cNvSpPr>
              <a:spLocks noChangeShapeType="1"/>
            </p:cNvSpPr>
            <p:nvPr userDrawn="1"/>
          </p:nvSpPr>
          <p:spPr bwMode="auto">
            <a:xfrm>
              <a:off x="0" y="1392"/>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7" name="Line 73"/>
            <p:cNvSpPr>
              <a:spLocks noChangeShapeType="1"/>
            </p:cNvSpPr>
            <p:nvPr userDrawn="1"/>
          </p:nvSpPr>
          <p:spPr bwMode="auto">
            <a:xfrm>
              <a:off x="0" y="1016"/>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8" name="Line 74"/>
            <p:cNvSpPr>
              <a:spLocks noChangeShapeType="1"/>
            </p:cNvSpPr>
            <p:nvPr userDrawn="1"/>
          </p:nvSpPr>
          <p:spPr bwMode="auto">
            <a:xfrm>
              <a:off x="0" y="989"/>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19" name="Line 75"/>
            <p:cNvSpPr>
              <a:spLocks noChangeShapeType="1"/>
            </p:cNvSpPr>
            <p:nvPr userDrawn="1"/>
          </p:nvSpPr>
          <p:spPr bwMode="auto">
            <a:xfrm>
              <a:off x="0" y="1244"/>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0" name="Line 76"/>
            <p:cNvSpPr>
              <a:spLocks noChangeShapeType="1"/>
            </p:cNvSpPr>
            <p:nvPr userDrawn="1"/>
          </p:nvSpPr>
          <p:spPr bwMode="auto">
            <a:xfrm>
              <a:off x="0" y="1163"/>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1" name="Line 77"/>
            <p:cNvSpPr>
              <a:spLocks noChangeShapeType="1"/>
            </p:cNvSpPr>
            <p:nvPr userDrawn="1"/>
          </p:nvSpPr>
          <p:spPr bwMode="auto">
            <a:xfrm>
              <a:off x="0" y="1037"/>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2" name="Line 78"/>
            <p:cNvSpPr>
              <a:spLocks noChangeShapeType="1"/>
            </p:cNvSpPr>
            <p:nvPr userDrawn="1"/>
          </p:nvSpPr>
          <p:spPr bwMode="auto">
            <a:xfrm>
              <a:off x="0" y="1091"/>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3" name="Line 79"/>
            <p:cNvSpPr>
              <a:spLocks noChangeShapeType="1"/>
            </p:cNvSpPr>
            <p:nvPr userDrawn="1"/>
          </p:nvSpPr>
          <p:spPr bwMode="auto">
            <a:xfrm>
              <a:off x="0" y="128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4" name="Line 80"/>
            <p:cNvSpPr>
              <a:spLocks noChangeShapeType="1"/>
            </p:cNvSpPr>
            <p:nvPr userDrawn="1"/>
          </p:nvSpPr>
          <p:spPr bwMode="auto">
            <a:xfrm>
              <a:off x="0" y="1268"/>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5" name="Line 81"/>
            <p:cNvSpPr>
              <a:spLocks noChangeShapeType="1"/>
            </p:cNvSpPr>
            <p:nvPr userDrawn="1"/>
          </p:nvSpPr>
          <p:spPr bwMode="auto">
            <a:xfrm>
              <a:off x="0" y="86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6" name="Line 82"/>
            <p:cNvSpPr>
              <a:spLocks noChangeShapeType="1"/>
            </p:cNvSpPr>
            <p:nvPr userDrawn="1"/>
          </p:nvSpPr>
          <p:spPr bwMode="auto">
            <a:xfrm>
              <a:off x="0" y="896"/>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7" name="Line 83"/>
            <p:cNvSpPr>
              <a:spLocks noChangeShapeType="1"/>
            </p:cNvSpPr>
            <p:nvPr userDrawn="1"/>
          </p:nvSpPr>
          <p:spPr bwMode="auto">
            <a:xfrm>
              <a:off x="0" y="92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8" name="Line 84"/>
            <p:cNvSpPr>
              <a:spLocks noChangeShapeType="1"/>
            </p:cNvSpPr>
            <p:nvPr userDrawn="1"/>
          </p:nvSpPr>
          <p:spPr bwMode="auto">
            <a:xfrm>
              <a:off x="0" y="770"/>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29" name="Line 85"/>
            <p:cNvSpPr>
              <a:spLocks noChangeShapeType="1"/>
            </p:cNvSpPr>
            <p:nvPr userDrawn="1"/>
          </p:nvSpPr>
          <p:spPr bwMode="auto">
            <a:xfrm>
              <a:off x="0" y="815"/>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0" name="Line 86"/>
            <p:cNvSpPr>
              <a:spLocks noChangeShapeType="1"/>
            </p:cNvSpPr>
            <p:nvPr userDrawn="1"/>
          </p:nvSpPr>
          <p:spPr bwMode="auto">
            <a:xfrm>
              <a:off x="0" y="718"/>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1" name="Line 87"/>
            <p:cNvSpPr>
              <a:spLocks noChangeShapeType="1"/>
            </p:cNvSpPr>
            <p:nvPr userDrawn="1"/>
          </p:nvSpPr>
          <p:spPr bwMode="auto">
            <a:xfrm>
              <a:off x="0" y="646"/>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2" name="Line 88"/>
            <p:cNvSpPr>
              <a:spLocks noChangeShapeType="1"/>
            </p:cNvSpPr>
            <p:nvPr userDrawn="1"/>
          </p:nvSpPr>
          <p:spPr bwMode="auto">
            <a:xfrm>
              <a:off x="0" y="522"/>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3" name="Line 89"/>
            <p:cNvSpPr>
              <a:spLocks noChangeShapeType="1"/>
            </p:cNvSpPr>
            <p:nvPr userDrawn="1"/>
          </p:nvSpPr>
          <p:spPr bwMode="auto">
            <a:xfrm>
              <a:off x="0" y="558"/>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4" name="Line 90"/>
            <p:cNvSpPr>
              <a:spLocks noChangeShapeType="1"/>
            </p:cNvSpPr>
            <p:nvPr userDrawn="1"/>
          </p:nvSpPr>
          <p:spPr bwMode="auto">
            <a:xfrm>
              <a:off x="0" y="591"/>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5" name="Line 91"/>
            <p:cNvSpPr>
              <a:spLocks noChangeShapeType="1"/>
            </p:cNvSpPr>
            <p:nvPr userDrawn="1"/>
          </p:nvSpPr>
          <p:spPr bwMode="auto">
            <a:xfrm>
              <a:off x="0" y="432"/>
              <a:ext cx="624" cy="0"/>
            </a:xfrm>
            <a:prstGeom prst="line">
              <a:avLst/>
            </a:prstGeom>
            <a:noFill/>
            <a:ln w="2857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6" name="Line 92"/>
            <p:cNvSpPr>
              <a:spLocks noChangeShapeType="1"/>
            </p:cNvSpPr>
            <p:nvPr userDrawn="1"/>
          </p:nvSpPr>
          <p:spPr bwMode="auto">
            <a:xfrm>
              <a:off x="0" y="384"/>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7" name="Line 93"/>
            <p:cNvSpPr>
              <a:spLocks noChangeShapeType="1"/>
            </p:cNvSpPr>
            <p:nvPr userDrawn="1"/>
          </p:nvSpPr>
          <p:spPr bwMode="auto">
            <a:xfrm>
              <a:off x="0" y="477"/>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8" name="Line 94"/>
            <p:cNvSpPr>
              <a:spLocks noChangeShapeType="1"/>
            </p:cNvSpPr>
            <p:nvPr userDrawn="1"/>
          </p:nvSpPr>
          <p:spPr bwMode="auto">
            <a:xfrm>
              <a:off x="0" y="339"/>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39" name="Line 95"/>
            <p:cNvSpPr>
              <a:spLocks noChangeShapeType="1"/>
            </p:cNvSpPr>
            <p:nvPr userDrawn="1"/>
          </p:nvSpPr>
          <p:spPr bwMode="auto">
            <a:xfrm>
              <a:off x="0" y="318"/>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0" name="Line 96"/>
            <p:cNvSpPr>
              <a:spLocks noChangeShapeType="1"/>
            </p:cNvSpPr>
            <p:nvPr userDrawn="1"/>
          </p:nvSpPr>
          <p:spPr bwMode="auto">
            <a:xfrm>
              <a:off x="0" y="258"/>
              <a:ext cx="624" cy="0"/>
            </a:xfrm>
            <a:prstGeom prst="line">
              <a:avLst/>
            </a:prstGeom>
            <a:noFill/>
            <a:ln w="190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1" name="Line 97"/>
            <p:cNvSpPr>
              <a:spLocks noChangeShapeType="1"/>
            </p:cNvSpPr>
            <p:nvPr userDrawn="1"/>
          </p:nvSpPr>
          <p:spPr bwMode="auto">
            <a:xfrm>
              <a:off x="0" y="70"/>
              <a:ext cx="624" cy="0"/>
            </a:xfrm>
            <a:prstGeom prst="line">
              <a:avLst/>
            </a:prstGeom>
            <a:noFill/>
            <a:ln w="9525">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2" name="Line 98"/>
            <p:cNvSpPr>
              <a:spLocks noChangeShapeType="1"/>
            </p:cNvSpPr>
            <p:nvPr userDrawn="1"/>
          </p:nvSpPr>
          <p:spPr bwMode="auto">
            <a:xfrm>
              <a:off x="0" y="43"/>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3" name="Line 99"/>
            <p:cNvSpPr>
              <a:spLocks noChangeShapeType="1"/>
            </p:cNvSpPr>
            <p:nvPr userDrawn="1"/>
          </p:nvSpPr>
          <p:spPr bwMode="auto">
            <a:xfrm>
              <a:off x="0" y="91"/>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4" name="Line 100"/>
            <p:cNvSpPr>
              <a:spLocks noChangeShapeType="1"/>
            </p:cNvSpPr>
            <p:nvPr userDrawn="1"/>
          </p:nvSpPr>
          <p:spPr bwMode="auto">
            <a:xfrm>
              <a:off x="0" y="145"/>
              <a:ext cx="624"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045" name="Line 101"/>
            <p:cNvSpPr>
              <a:spLocks noChangeShapeType="1"/>
            </p:cNvSpPr>
            <p:nvPr userDrawn="1"/>
          </p:nvSpPr>
          <p:spPr bwMode="auto">
            <a:xfrm>
              <a:off x="0" y="202"/>
              <a:ext cx="624" cy="0"/>
            </a:xfrm>
            <a:prstGeom prst="line">
              <a:avLst/>
            </a:prstGeom>
            <a:noFill/>
            <a:ln w="381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049" name="Rectangle 105"/>
          <p:cNvSpPr>
            <a:spLocks noGrp="1" noChangeArrowheads="1"/>
          </p:cNvSpPr>
          <p:nvPr>
            <p:ph type="ctrTitle"/>
          </p:nvPr>
        </p:nvSpPr>
        <p:spPr>
          <a:xfrm>
            <a:off x="1169988" y="381000"/>
            <a:ext cx="7380287" cy="1012825"/>
          </a:xfrm>
        </p:spPr>
        <p:txBody>
          <a:bodyPr/>
          <a:lstStyle>
            <a:lvl1pPr>
              <a:defRPr sz="3600"/>
            </a:lvl1pPr>
          </a:lstStyle>
          <a:p>
            <a:pPr lvl="0"/>
            <a:r>
              <a:rPr lang="zh-CN" altLang="en-US" noProof="0" smtClean="0"/>
              <a:t>单击此处编辑母版标题样式</a:t>
            </a:r>
            <a:endParaRPr lang="zh-CN" altLang="en-US" noProof="0" smtClean="0"/>
          </a:p>
        </p:txBody>
      </p:sp>
      <p:sp>
        <p:nvSpPr>
          <p:cNvPr id="83050" name="Rectangle 106"/>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83051" name="Rectangle 107"/>
          <p:cNvSpPr>
            <a:spLocks noChangeArrowheads="1"/>
          </p:cNvSpPr>
          <p:nvPr/>
        </p:nvSpPr>
        <p:spPr bwMode="auto">
          <a:xfrm>
            <a:off x="3017838" y="12954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latin typeface="Times New Roman" panose="02020603050405020304" pitchFamily="18" charset="0"/>
            </a:endParaRPr>
          </a:p>
        </p:txBody>
      </p:sp>
      <p:sp>
        <p:nvSpPr>
          <p:cNvPr id="83052" name="Rectangle 108"/>
          <p:cNvSpPr>
            <a:spLocks noChangeArrowheads="1"/>
          </p:cNvSpPr>
          <p:nvPr/>
        </p:nvSpPr>
        <p:spPr bwMode="auto">
          <a:xfrm>
            <a:off x="1098550" y="228600"/>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latin typeface="Times New Roman" panose="02020603050405020304" pitchFamily="18" charset="0"/>
            </a:endParaRPr>
          </a:p>
        </p:txBody>
      </p:sp>
      <p:pic>
        <p:nvPicPr>
          <p:cNvPr id="109" name="Picture 17" descr="图标"/>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7494"/>
            <a:ext cx="990600" cy="941070"/>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111"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112"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83052"/>
                                        </p:tgtEl>
                                        <p:attrNameLst>
                                          <p:attrName>style.visibility</p:attrName>
                                        </p:attrNameLst>
                                      </p:cBhvr>
                                      <p:to>
                                        <p:strVal val="visible"/>
                                      </p:to>
                                    </p:set>
                                    <p:animEffect transition="in" filter="slide(fromLeft)">
                                      <p:cBhvr>
                                        <p:cTn id="7" dur="500"/>
                                        <p:tgtEl>
                                          <p:spTgt spid="83052"/>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83051"/>
                                        </p:tgtEl>
                                        <p:attrNameLst>
                                          <p:attrName>style.visibility</p:attrName>
                                        </p:attrNameLst>
                                      </p:cBhvr>
                                      <p:to>
                                        <p:strVal val="visible"/>
                                      </p:to>
                                    </p:set>
                                    <p:animEffect transition="in" filter="slide(fromRight)">
                                      <p:cBhvr>
                                        <p:cTn id="11" dur="500"/>
                                        <p:tgtEl>
                                          <p:spTgt spid="83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51" grpId="0" animBg="1" autoUpdateAnimBg="0"/>
      <p:bldP spid="83052"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7"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8"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6088" y="228600"/>
            <a:ext cx="1989137" cy="52816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27088" y="228600"/>
            <a:ext cx="5816600" cy="52816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7"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8"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12"/>
          <p:cNvSpPr>
            <a:spLocks noGrp="1" noChangeArrowheads="1"/>
          </p:cNvSpPr>
          <p:nvPr>
            <p:ph type="dt" sz="half" idx="10"/>
          </p:nvPr>
        </p:nvSpPr>
        <p:spPr/>
        <p:txBody>
          <a:bodyPr/>
          <a:lstStyle>
            <a:lvl1pPr>
              <a:defRPr/>
            </a:lvl1pPr>
          </a:lstStyle>
          <a:p>
            <a:pPr>
              <a:defRPr/>
            </a:pPr>
            <a:fld id="{A7125435-2640-416F-9B3C-631E0EE3D588}" type="datetime8">
              <a:rPr lang="zh-CN" altLang="en-US" smtClean="0"/>
            </a:fld>
            <a:endParaRPr lang="en-US" altLang="zh-CN"/>
          </a:p>
        </p:txBody>
      </p:sp>
      <p:sp>
        <p:nvSpPr>
          <p:cNvPr id="5" name="Rectangle 13"/>
          <p:cNvSpPr>
            <a:spLocks noGrp="1" noChangeArrowheads="1"/>
          </p:cNvSpPr>
          <p:nvPr>
            <p:ph type="ftr" sz="quarter" idx="11"/>
          </p:nvPr>
        </p:nvSpPr>
        <p:spPr>
          <a:xfrm>
            <a:off x="3124200" y="6381328"/>
            <a:ext cx="2895600" cy="457200"/>
          </a:xfrm>
          <a:prstGeom prst="rect">
            <a:avLst/>
          </a:prstGeom>
        </p:spPr>
        <p:txBody>
          <a:bodyPr/>
          <a:lstStyle>
            <a:lvl1pPr>
              <a:defRPr/>
            </a:lvl1pPr>
          </a:lstStyle>
          <a:p>
            <a:pPr>
              <a:defRPr/>
            </a:pPr>
            <a:r>
              <a:rPr lang="zh-CN" altLang="en-US" smtClean="0"/>
              <a:t>吉林大学珠海学院数据结构</a:t>
            </a:r>
            <a:endParaRPr lang="en-US" altLang="zh-CN"/>
          </a:p>
        </p:txBody>
      </p:sp>
    </p:spTree>
  </p:cSld>
  <p:clrMapOvr>
    <a:masterClrMapping/>
  </p:clrMapOvr>
  <p:transition advClick="0"/>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3568" y="18864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Rectangle 12"/>
          <p:cNvSpPr>
            <a:spLocks noGrp="1" noChangeArrowheads="1"/>
          </p:cNvSpPr>
          <p:nvPr>
            <p:ph type="dt" sz="half" idx="10"/>
          </p:nvPr>
        </p:nvSpPr>
        <p:spPr/>
        <p:txBody>
          <a:bodyPr/>
          <a:lstStyle>
            <a:lvl1pPr>
              <a:defRPr/>
            </a:lvl1pPr>
          </a:lstStyle>
          <a:p>
            <a:pPr>
              <a:defRPr/>
            </a:pPr>
            <a:fld id="{5186D780-B63C-4C22-965B-1870BD07B282}" type="datetime8">
              <a:rPr lang="zh-CN" altLang="en-US" smtClean="0"/>
            </a:fld>
            <a:endParaRPr lang="en-US" altLang="zh-CN"/>
          </a:p>
        </p:txBody>
      </p:sp>
      <p:sp>
        <p:nvSpPr>
          <p:cNvPr id="7" name="Rectangle 13"/>
          <p:cNvSpPr>
            <a:spLocks noGrp="1" noChangeArrowheads="1"/>
          </p:cNvSpPr>
          <p:nvPr>
            <p:ph type="ftr" sz="quarter" idx="11"/>
          </p:nvPr>
        </p:nvSpPr>
        <p:spPr>
          <a:xfrm>
            <a:off x="3131840" y="6393429"/>
            <a:ext cx="2895600" cy="457200"/>
          </a:xfrm>
          <a:prstGeom prst="rect">
            <a:avLst/>
          </a:prstGeom>
        </p:spPr>
        <p:txBody>
          <a:bodyPr/>
          <a:lstStyle>
            <a:lvl1pPr>
              <a:defRPr/>
            </a:lvl1pPr>
          </a:lstStyle>
          <a:p>
            <a:pPr>
              <a:defRPr/>
            </a:pPr>
            <a:r>
              <a:rPr lang="zh-CN" altLang="en-US" smtClean="0"/>
              <a:t>吉林大学珠海学院数据结构</a:t>
            </a:r>
            <a:endParaRPr lang="en-US" altLang="zh-CN"/>
          </a:p>
        </p:txBody>
      </p:sp>
    </p:spTree>
  </p:cSld>
  <p:clrMapOvr>
    <a:masterClrMapping/>
  </p:clrMapOvr>
  <p:transition advClick="0"/>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2"/>
          <p:cNvSpPr>
            <a:spLocks noGrp="1" noChangeArrowheads="1"/>
          </p:cNvSpPr>
          <p:nvPr>
            <p:ph type="dt" sz="half" idx="10"/>
          </p:nvPr>
        </p:nvSpPr>
        <p:spPr/>
        <p:txBody>
          <a:bodyPr/>
          <a:lstStyle>
            <a:lvl1pPr>
              <a:defRPr/>
            </a:lvl1pPr>
          </a:lstStyle>
          <a:p>
            <a:pPr>
              <a:defRPr/>
            </a:pPr>
            <a:fld id="{A3238E65-C199-4CE8-8ECD-51D26049C3C4}" type="datetime8">
              <a:rPr lang="zh-CN" altLang="en-US" smtClean="0"/>
            </a:fld>
            <a:endParaRPr lang="en-US" altLang="zh-CN"/>
          </a:p>
        </p:txBody>
      </p:sp>
      <p:sp>
        <p:nvSpPr>
          <p:cNvPr id="6" name="Rectangle 13"/>
          <p:cNvSpPr>
            <a:spLocks noGrp="1" noChangeArrowheads="1"/>
          </p:cNvSpPr>
          <p:nvPr>
            <p:ph type="ftr" sz="quarter" idx="11"/>
          </p:nvPr>
        </p:nvSpPr>
        <p:spPr>
          <a:xfrm>
            <a:off x="3131840" y="6400800"/>
            <a:ext cx="2895600" cy="457200"/>
          </a:xfrm>
          <a:prstGeom prst="rect">
            <a:avLst/>
          </a:prstGeom>
        </p:spPr>
        <p:txBody>
          <a:bodyPr/>
          <a:lstStyle>
            <a:lvl1pPr>
              <a:defRPr/>
            </a:lvl1pPr>
          </a:lstStyle>
          <a:p>
            <a:pPr>
              <a:defRPr/>
            </a:pPr>
            <a:r>
              <a:rPr lang="zh-CN" altLang="en-US" smtClean="0"/>
              <a:t>吉林大学珠海学院数据结构</a:t>
            </a:r>
            <a:endParaRPr lang="en-US" altLang="zh-CN"/>
          </a:p>
        </p:txBody>
      </p:sp>
      <p:sp>
        <p:nvSpPr>
          <p:cNvPr id="7" name="Rectangle 14"/>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C6F79F3C-BFD5-4BD3-A7D2-3D3CC864D9BD}" type="slidenum">
              <a:rPr lang="en-US" altLang="zh-CN"/>
            </a:fld>
            <a:endParaRPr lang="en-US" altLang="zh-CN"/>
          </a:p>
        </p:txBody>
      </p:sp>
    </p:spTree>
  </p:cSld>
  <p:clrMapOvr>
    <a:masterClrMapping/>
  </p:clrMapOvr>
  <p:transition advClick="0"/>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59313" y="1628775"/>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59313" y="3970338"/>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a:xfrm>
            <a:off x="323850" y="6400800"/>
            <a:ext cx="2133600" cy="457200"/>
          </a:xfrm>
          <a:prstGeom prst="rect">
            <a:avLst/>
          </a:prstGeom>
        </p:spPr>
        <p:txBody>
          <a:bodyPr/>
          <a:lstStyle>
            <a:lvl1pPr>
              <a:defRPr sz="1800" b="0">
                <a:latin typeface="Arial" panose="020B0604020202020204" pitchFamily="34" charset="0"/>
              </a:defRPr>
            </a:lvl1pPr>
          </a:lstStyle>
          <a:p>
            <a:pPr>
              <a:defRPr/>
            </a:pPr>
            <a:fld id="{DC9BC77F-E469-4DB2-8BB4-AC1C6216BE30}" type="datetime8">
              <a:rPr lang="zh-CN" altLang="en-US" smtClean="0"/>
            </a:fld>
            <a:endParaRPr lang="en-US" altLang="zh-CN"/>
          </a:p>
        </p:txBody>
      </p:sp>
      <p:sp>
        <p:nvSpPr>
          <p:cNvPr id="7" name="灯片编号占位符 6"/>
          <p:cNvSpPr>
            <a:spLocks noGrp="1"/>
          </p:cNvSpPr>
          <p:nvPr>
            <p:ph type="sldNum" sz="quarter" idx="11"/>
          </p:nvPr>
        </p:nvSpPr>
        <p:spPr>
          <a:xfrm>
            <a:off x="6553200" y="6243638"/>
            <a:ext cx="2133600" cy="457200"/>
          </a:xfrm>
          <a:prstGeom prst="rect">
            <a:avLst/>
          </a:prstGeom>
        </p:spPr>
        <p:txBody>
          <a:bodyPr/>
          <a:lstStyle>
            <a:lvl1pPr>
              <a:defRPr sz="1800" b="0">
                <a:latin typeface="Arial" panose="020B0604020202020204" pitchFamily="34" charset="0"/>
              </a:defRPr>
            </a:lvl1pPr>
          </a:lstStyle>
          <a:p>
            <a:pPr>
              <a:defRPr/>
            </a:pPr>
            <a:fld id="{22422951-F398-4F18-A69D-54A1527C2DBA}" type="slidenum">
              <a:rPr lang="en-US" altLang="zh-CN"/>
            </a:fld>
            <a:endParaRPr lang="en-US" altLang="zh-CN"/>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40713" cy="58816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3"/>
          <p:cNvSpPr>
            <a:spLocks noGrp="1" noChangeArrowheads="1"/>
          </p:cNvSpPr>
          <p:nvPr>
            <p:ph type="ftr" sz="quarter" idx="3"/>
          </p:nvPr>
        </p:nvSpPr>
        <p:spPr bwMode="auto">
          <a:xfrm>
            <a:off x="3722688" y="6357938"/>
            <a:ext cx="2433488"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7"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8"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6"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7"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8"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27088" y="1628775"/>
            <a:ext cx="3902075" cy="3881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81563" y="1628775"/>
            <a:ext cx="3903662" cy="3881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8"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9"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Rectangle 6"/>
          <p:cNvSpPr>
            <a:spLocks noGrp="1" noChangeArrowheads="1"/>
          </p:cNvSpPr>
          <p:nvPr>
            <p:ph type="dt" sz="half" idx="10"/>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10"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11" name="Rectangle 103"/>
          <p:cNvSpPr>
            <a:spLocks noGrp="1" noChangeArrowheads="1"/>
          </p:cNvSpPr>
          <p:nvPr>
            <p:ph type="ftr" sz="quarter" idx="11"/>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6"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7"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5"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6"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Rectangle 6"/>
          <p:cNvSpPr>
            <a:spLocks noGrp="1" noChangeArrowheads="1"/>
          </p:cNvSpPr>
          <p:nvPr>
            <p:ph type="dt" sz="half" idx="10"/>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8"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9"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7" name="Rectangle 6"/>
          <p:cNvSpPr>
            <a:spLocks noGrp="1" noChangeArrowheads="1"/>
          </p:cNvSpPr>
          <p:nvPr>
            <p:ph type="dt" sz="half" idx="10"/>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8" name="Text Box 8"/>
          <p:cNvSpPr txBox="1">
            <a:spLocks noChangeArrowheads="1"/>
          </p:cNvSpPr>
          <p:nvPr userDrawn="1"/>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9"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884238" y="0"/>
            <a:ext cx="496887" cy="990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3" name="Rectangle 3"/>
          <p:cNvSpPr>
            <a:spLocks noChangeArrowheads="1"/>
          </p:cNvSpPr>
          <p:nvPr/>
        </p:nvSpPr>
        <p:spPr bwMode="auto">
          <a:xfrm>
            <a:off x="635000" y="1508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24" name="Rectangle 4"/>
          <p:cNvSpPr>
            <a:spLocks noChangeArrowheads="1"/>
          </p:cNvSpPr>
          <p:nvPr/>
        </p:nvSpPr>
        <p:spPr bwMode="auto">
          <a:xfrm>
            <a:off x="3252788" y="989013"/>
            <a:ext cx="5662612"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latin typeface="Times New Roman" panose="02020603050405020304" pitchFamily="18" charset="0"/>
            </a:endParaRPr>
          </a:p>
        </p:txBody>
      </p:sp>
      <p:sp>
        <p:nvSpPr>
          <p:cNvPr id="81925" name="Rectangle 5"/>
          <p:cNvSpPr>
            <a:spLocks noGrp="1" noChangeArrowheads="1"/>
          </p:cNvSpPr>
          <p:nvPr>
            <p:ph type="body" idx="1"/>
          </p:nvPr>
        </p:nvSpPr>
        <p:spPr bwMode="auto">
          <a:xfrm>
            <a:off x="827088" y="1628775"/>
            <a:ext cx="7958137"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81926" name="Rectangle 6"/>
          <p:cNvSpPr>
            <a:spLocks noGrp="1" noChangeArrowheads="1"/>
          </p:cNvSpPr>
          <p:nvPr>
            <p:ph type="dt" sz="half" idx="2"/>
          </p:nvPr>
        </p:nvSpPr>
        <p:spPr bwMode="auto">
          <a:xfrm>
            <a:off x="0" y="6400800"/>
            <a:ext cx="2267744"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solidFill>
                  <a:srgbClr val="808080"/>
                </a:solidFill>
                <a:latin typeface="+mn-lt"/>
              </a:defRPr>
            </a:lvl1pPr>
          </a:lstStyle>
          <a:p>
            <a:pPr>
              <a:defRPr/>
            </a:pPr>
            <a:fld id="{CAD54F35-621E-47D4-AB00-F148EE34D3C1}" type="datetime8">
              <a:rPr lang="zh-CN" altLang="en-US" smtClean="0"/>
            </a:fld>
            <a:endParaRPr lang="en-US" altLang="zh-CN" dirty="0"/>
          </a:p>
        </p:txBody>
      </p:sp>
      <p:sp>
        <p:nvSpPr>
          <p:cNvPr id="81927" name="Rectangle 7"/>
          <p:cNvSpPr>
            <a:spLocks noGrp="1" noChangeArrowheads="1"/>
          </p:cNvSpPr>
          <p:nvPr>
            <p:ph type="title"/>
          </p:nvPr>
        </p:nvSpPr>
        <p:spPr bwMode="auto">
          <a:xfrm>
            <a:off x="1371600" y="228600"/>
            <a:ext cx="7378700" cy="914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81928" name="Text Box 8"/>
          <p:cNvSpPr txBox="1">
            <a:spLocks noChangeArrowheads="1"/>
          </p:cNvSpPr>
          <p:nvPr/>
        </p:nvSpPr>
        <p:spPr bwMode="auto">
          <a:xfrm>
            <a:off x="8569325" y="6521450"/>
            <a:ext cx="574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3A05BB8B-AE9B-4856-B5D7-D0FE2C1AD723}" type="slidenum">
              <a:rPr kumimoji="1" lang="zh-CN" altLang="en-US" sz="1600" b="1">
                <a:solidFill>
                  <a:srgbClr val="808080"/>
                </a:solidFill>
                <a:latin typeface="Times New Roman" panose="02020603050405020304" pitchFamily="18" charset="0"/>
              </a:rPr>
            </a:fld>
            <a:endParaRPr kumimoji="1" lang="en-US" altLang="zh-CN" sz="1600" b="1">
              <a:solidFill>
                <a:srgbClr val="808080"/>
              </a:solidFill>
              <a:latin typeface="Times New Roman" panose="02020603050405020304" pitchFamily="18" charset="0"/>
            </a:endParaRPr>
          </a:p>
        </p:txBody>
      </p:sp>
      <p:sp>
        <p:nvSpPr>
          <p:cNvPr id="11" name="Rectangle 103"/>
          <p:cNvSpPr>
            <a:spLocks noGrp="1" noChangeArrowheads="1"/>
          </p:cNvSpPr>
          <p:nvPr>
            <p:ph type="ftr" sz="quarter" idx="3"/>
          </p:nvPr>
        </p:nvSpPr>
        <p:spPr bwMode="auto">
          <a:xfrm>
            <a:off x="3722688" y="6357938"/>
            <a:ext cx="236148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solidFill>
                  <a:srgbClr val="808080"/>
                </a:solidFill>
                <a:latin typeface="+mn-lt"/>
              </a:defRPr>
            </a:lvl1pPr>
          </a:lstStyle>
          <a:p>
            <a:pPr>
              <a:defRPr/>
            </a:pPr>
            <a:r>
              <a:rPr lang="zh-CN" altLang="en-US" smtClean="0"/>
              <a:t>吉林大学珠海学院数据结构</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advClick="0"/>
  <p:timing>
    <p:tnLst>
      <p:par>
        <p:cTn id="1" dur="indefinite" restart="never" nodeType="tmRoot"/>
      </p:par>
    </p:tnLst>
  </p:timing>
  <p:hf sldNum="0" hdr="0"/>
  <p:txStyles>
    <p:titleStyle>
      <a:lvl1pPr algn="ctr" rtl="0" eaLnBrk="1" fontAlgn="base" hangingPunct="1">
        <a:lnSpc>
          <a:spcPct val="85000"/>
        </a:lnSpc>
        <a:spcBef>
          <a:spcPct val="0"/>
        </a:spcBef>
        <a:spcAft>
          <a:spcPct val="0"/>
        </a:spcAft>
        <a:defRPr kumimoji="1" sz="4000">
          <a:solidFill>
            <a:schemeClr val="tx2"/>
          </a:solidFill>
          <a:latin typeface="+mj-lt"/>
          <a:ea typeface="+mj-ea"/>
          <a:cs typeface="+mj-cs"/>
        </a:defRPr>
      </a:lvl1pPr>
      <a:lvl2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2pPr>
      <a:lvl3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3pPr>
      <a:lvl4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4pPr>
      <a:lvl5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5pPr>
      <a:lvl6pPr marL="4572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6pPr>
      <a:lvl7pPr marL="9144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7pPr>
      <a:lvl8pPr marL="13716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8pPr>
      <a:lvl9pPr marL="18288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9pPr>
    </p:titleStyle>
    <p:bodyStyle>
      <a:lvl1pPr marL="342900" indent="-342900" algn="l" rtl="0" eaLnBrk="1" fontAlgn="base" hangingPunct="1">
        <a:spcBef>
          <a:spcPct val="20000"/>
        </a:spcBef>
        <a:spcAft>
          <a:spcPct val="0"/>
        </a:spcAft>
        <a:buClr>
          <a:schemeClr val="accent2"/>
        </a:buClr>
        <a:buFont typeface="Wingdings" panose="05000000000000000000" pitchFamily="2" charset="2"/>
        <a:buChar char="w"/>
        <a:defRPr kumimoji="1" sz="2800" b="1">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55000"/>
        <a:buFont typeface="Wingdings" panose="05000000000000000000" pitchFamily="2" charset="2"/>
        <a:buChar char="n"/>
        <a:defRPr kumimoji="1" sz="2800" b="1">
          <a:solidFill>
            <a:srgbClr val="000000"/>
          </a:solidFill>
          <a:latin typeface="+mn-lt"/>
          <a:ea typeface="+mn-ea"/>
        </a:defRPr>
      </a:lvl2pPr>
      <a:lvl3pPr marL="1085850" indent="-228600" algn="l" rtl="0" eaLnBrk="1" fontAlgn="base" hangingPunct="1">
        <a:spcBef>
          <a:spcPct val="20000"/>
        </a:spcBef>
        <a:spcAft>
          <a:spcPct val="0"/>
        </a:spcAft>
        <a:buClr>
          <a:schemeClr val="accent2"/>
        </a:buClr>
        <a:buSzPct val="65000"/>
        <a:buFont typeface="Wingdings" panose="05000000000000000000" pitchFamily="2" charset="2"/>
        <a:buChar char="l"/>
        <a:defRPr kumimoji="1" sz="2800" b="1">
          <a:solidFill>
            <a:srgbClr val="000000"/>
          </a:solidFill>
          <a:latin typeface="+mn-lt"/>
          <a:ea typeface="+mn-ea"/>
        </a:defRPr>
      </a:lvl3pPr>
      <a:lvl4pPr marL="1428750" indent="-228600" algn="l" rtl="0" eaLnBrk="1" fontAlgn="base" hangingPunct="1">
        <a:spcBef>
          <a:spcPct val="20000"/>
        </a:spcBef>
        <a:spcAft>
          <a:spcPct val="0"/>
        </a:spcAft>
        <a:buClr>
          <a:schemeClr val="accent2"/>
        </a:buClr>
        <a:buSzPct val="85000"/>
        <a:buFont typeface="Wingdings" panose="05000000000000000000" pitchFamily="2" charset="2"/>
        <a:buChar char="w"/>
        <a:defRPr kumimoji="1" sz="2800" b="1">
          <a:solidFill>
            <a:srgbClr val="000000"/>
          </a:solidFill>
          <a:latin typeface="+mn-lt"/>
          <a:ea typeface="+mn-ea"/>
        </a:defRPr>
      </a:lvl4pPr>
      <a:lvl5pPr marL="17716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5pPr>
      <a:lvl6pPr marL="22288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6pPr>
      <a:lvl7pPr marL="26860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7pPr>
      <a:lvl8pPr marL="31432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8pPr>
      <a:lvl9pPr marL="36004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audio" Target="../media/audio1.wav"/></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6.xml"/><Relationship Id="rId2" Type="http://schemas.openxmlformats.org/officeDocument/2006/relationships/image" Target="../media/image10.emf"/><Relationship Id="rId1" Type="http://schemas.openxmlformats.org/officeDocument/2006/relationships/oleObject" Target="../embeddings/oleObject6.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8.bin"/><Relationship Id="rId2" Type="http://schemas.openxmlformats.org/officeDocument/2006/relationships/image" Target="../media/image11.emf"/><Relationship Id="rId1" Type="http://schemas.openxmlformats.org/officeDocument/2006/relationships/oleObject" Target="../embeddings/oleObject7.bin"/></Relationships>
</file>

<file path=ppt/slides/_rels/slide148.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16.wmf"/><Relationship Id="rId7" Type="http://schemas.openxmlformats.org/officeDocument/2006/relationships/oleObject" Target="../embeddings/oleObject12.bin"/><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 Id="rId3" Type="http://schemas.openxmlformats.org/officeDocument/2006/relationships/oleObject" Target="../embeddings/oleObject10.bin"/><Relationship Id="rId2" Type="http://schemas.openxmlformats.org/officeDocument/2006/relationships/image" Target="../media/image13.wmf"/><Relationship Id="rId13" Type="http://schemas.openxmlformats.org/officeDocument/2006/relationships/notesSlide" Target="../notesSlides/notesSlide40.xml"/><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17.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audio" Target="../media/audio3.wav"/><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audio" Target="../media/audio4.wav"/></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755650" y="2133600"/>
            <a:ext cx="7772400" cy="1143000"/>
          </a:xfrm>
        </p:spPr>
        <p:txBody>
          <a:bodyPr/>
          <a:lstStyle/>
          <a:p>
            <a:pPr eaLnBrk="1" hangingPunct="1"/>
            <a:r>
              <a:rPr lang="zh-CN" altLang="en-US" sz="7200" b="1" smtClean="0"/>
              <a:t>数据结构</a:t>
            </a:r>
            <a:endParaRPr lang="zh-CN" altLang="en-US" sz="7200" b="1" smtClean="0"/>
          </a:p>
        </p:txBody>
      </p:sp>
      <p:sp>
        <p:nvSpPr>
          <p:cNvPr id="4" name="Rectangle 3"/>
          <p:cNvSpPr>
            <a:spLocks noChangeArrowheads="1"/>
          </p:cNvSpPr>
          <p:nvPr/>
        </p:nvSpPr>
        <p:spPr bwMode="auto">
          <a:xfrm>
            <a:off x="1043608" y="4581128"/>
            <a:ext cx="74168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lnSpc>
                <a:spcPct val="90000"/>
              </a:lnSpc>
              <a:spcBef>
                <a:spcPct val="20000"/>
              </a:spcBef>
              <a:buClr>
                <a:schemeClr val="accent2"/>
              </a:buClr>
              <a:buFont typeface="Wingdings" panose="05000000000000000000" pitchFamily="2" charset="2"/>
              <a:buNone/>
            </a:pPr>
            <a:r>
              <a:rPr kumimoji="1" lang="zh-CN" altLang="en-US" sz="4000" b="1" dirty="0"/>
              <a:t>期末复习</a:t>
            </a:r>
            <a:endParaRPr kumimoji="1" lang="zh-CN" altLang="en-US" sz="4000" b="1" dirty="0"/>
          </a:p>
        </p:txBody>
      </p:sp>
      <p:sp>
        <p:nvSpPr>
          <p:cNvPr id="2" name="日期占位符 1"/>
          <p:cNvSpPr>
            <a:spLocks noGrp="1"/>
          </p:cNvSpPr>
          <p:nvPr>
            <p:ph type="dt" sz="half" idx="2"/>
          </p:nvPr>
        </p:nvSpPr>
        <p:spPr>
          <a:xfrm>
            <a:off x="1187624" y="6357938"/>
            <a:ext cx="2104851" cy="457200"/>
          </a:xfrm>
        </p:spPr>
        <p:txBody>
          <a:bodyPr/>
          <a:lstStyle/>
          <a:p>
            <a:pPr>
              <a:defRPr/>
            </a:pPr>
            <a:fld id="{108E71D9-2452-4098-BD2E-3A3DEA7B7A8F}" type="datetime8">
              <a:rPr lang="zh-CN" altLang="en-US" smtClean="0"/>
            </a:fld>
            <a:endParaRPr lang="en-US" altLang="zh-CN" dirty="0"/>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descr="花岗岩"/>
          <p:cNvSpPr txBox="1">
            <a:spLocks noChangeArrowheads="1"/>
          </p:cNvSpPr>
          <p:nvPr/>
        </p:nvSpPr>
        <p:spPr bwMode="auto">
          <a:xfrm>
            <a:off x="2265363" y="728663"/>
            <a:ext cx="184150" cy="519112"/>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endParaRPr kumimoji="1" lang="zh-CN" altLang="en-US" sz="2800" b="1">
              <a:solidFill>
                <a:srgbClr val="0000FF"/>
              </a:solidFill>
              <a:latin typeface="Times New Roman" panose="02020603050405020304" pitchFamily="18" charset="0"/>
              <a:ea typeface="隶书" pitchFamily="49" charset="-122"/>
            </a:endParaRPr>
          </a:p>
        </p:txBody>
      </p:sp>
      <p:sp>
        <p:nvSpPr>
          <p:cNvPr id="185347" name="Rectangle 3"/>
          <p:cNvSpPr>
            <a:spLocks noChangeArrowheads="1"/>
          </p:cNvSpPr>
          <p:nvPr/>
        </p:nvSpPr>
        <p:spPr bwMode="auto">
          <a:xfrm>
            <a:off x="579605" y="329743"/>
            <a:ext cx="5571958" cy="648512"/>
          </a:xfrm>
          <a:prstGeom prst="rect">
            <a:avLst/>
          </a:prstGeom>
          <a:noFill/>
          <a:ln>
            <a:noFill/>
          </a:ln>
          <a:effectLst>
            <a:outerShdw dist="35921" dir="2700000" sy="50000" kx="2115830" algn="bl"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33CCCC"/>
                </a:solidFill>
                <a:miter lim="800000"/>
                <a:headEnd/>
                <a:tailEnd/>
              </a14:hiddenLine>
            </a:ext>
          </a:extLst>
        </p:spPr>
        <p:txBody>
          <a:bodyPr wrap="square" lIns="90000" tIns="46800" rIns="90000" bIns="46800">
            <a:spAutoFit/>
          </a:bodyPr>
          <a:lstStyle/>
          <a:p>
            <a:pPr eaLnBrk="0" hangingPunct="0"/>
            <a:r>
              <a:rPr kumimoji="1" lang="zh-CN" altLang="en-US" sz="3600" b="1" dirty="0" smtClean="0">
                <a:latin typeface="Times New Roman" panose="02020603050405020304" pitchFamily="18" charset="0"/>
                <a:ea typeface="隶书" pitchFamily="49" charset="-122"/>
              </a:rPr>
              <a:t>总结：数据结构</a:t>
            </a:r>
            <a:r>
              <a:rPr kumimoji="1" lang="zh-CN" altLang="en-US" sz="3600" b="1" dirty="0">
                <a:latin typeface="Times New Roman" panose="02020603050405020304" pitchFamily="18" charset="0"/>
                <a:ea typeface="隶书" pitchFamily="49" charset="-122"/>
              </a:rPr>
              <a:t>的三要素</a:t>
            </a:r>
            <a:endParaRPr kumimoji="1" lang="zh-CN" altLang="en-US" sz="3600" b="1" dirty="0">
              <a:latin typeface="Times New Roman" panose="02020603050405020304" pitchFamily="18" charset="0"/>
              <a:ea typeface="隶书" pitchFamily="49" charset="-122"/>
            </a:endParaRPr>
          </a:p>
        </p:txBody>
      </p:sp>
      <p:grpSp>
        <p:nvGrpSpPr>
          <p:cNvPr id="185348" name="Group 4"/>
          <p:cNvGrpSpPr/>
          <p:nvPr/>
        </p:nvGrpSpPr>
        <p:grpSpPr bwMode="auto">
          <a:xfrm>
            <a:off x="684213" y="1052513"/>
            <a:ext cx="8247062" cy="5446712"/>
            <a:chOff x="418" y="445"/>
            <a:chExt cx="5195" cy="3431"/>
          </a:xfrm>
        </p:grpSpPr>
        <p:sp>
          <p:nvSpPr>
            <p:cNvPr id="185349" name="AutoShape 5"/>
            <p:cNvSpPr/>
            <p:nvPr/>
          </p:nvSpPr>
          <p:spPr bwMode="auto">
            <a:xfrm>
              <a:off x="3994" y="501"/>
              <a:ext cx="96" cy="1001"/>
            </a:xfrm>
            <a:prstGeom prst="leftBrace">
              <a:avLst>
                <a:gd name="adj1" fmla="val 86892"/>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85350" name="Group 6"/>
            <p:cNvGrpSpPr/>
            <p:nvPr/>
          </p:nvGrpSpPr>
          <p:grpSpPr bwMode="auto">
            <a:xfrm>
              <a:off x="418" y="445"/>
              <a:ext cx="5195" cy="3431"/>
              <a:chOff x="418" y="445"/>
              <a:chExt cx="5195" cy="3431"/>
            </a:xfrm>
          </p:grpSpPr>
          <p:sp>
            <p:nvSpPr>
              <p:cNvPr id="185351" name="Text Box 7"/>
              <p:cNvSpPr txBox="1">
                <a:spLocks noChangeArrowheads="1"/>
              </p:cNvSpPr>
              <p:nvPr/>
            </p:nvSpPr>
            <p:spPr bwMode="auto">
              <a:xfrm>
                <a:off x="418" y="1876"/>
                <a:ext cx="216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en-US" sz="2400" b="1">
                  <a:latin typeface="Times New Roman" panose="02020603050405020304" pitchFamily="18" charset="0"/>
                </a:endParaRPr>
              </a:p>
            </p:txBody>
          </p:sp>
          <p:sp>
            <p:nvSpPr>
              <p:cNvPr id="185352" name="AutoShape 8"/>
              <p:cNvSpPr/>
              <p:nvPr/>
            </p:nvSpPr>
            <p:spPr bwMode="auto">
              <a:xfrm>
                <a:off x="466" y="1342"/>
                <a:ext cx="336" cy="2534"/>
              </a:xfrm>
              <a:prstGeom prst="leftBrace">
                <a:avLst>
                  <a:gd name="adj1" fmla="val 62847"/>
                  <a:gd name="adj2" fmla="val 50000"/>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5353" name="Text Box 9" descr="花岗岩"/>
              <p:cNvSpPr txBox="1">
                <a:spLocks noChangeArrowheads="1"/>
              </p:cNvSpPr>
              <p:nvPr/>
            </p:nvSpPr>
            <p:spPr bwMode="auto">
              <a:xfrm>
                <a:off x="716" y="1417"/>
                <a:ext cx="1803"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 数据的逻辑结构 </a:t>
                </a:r>
                <a:endParaRPr kumimoji="1" lang="zh-CN" altLang="en-US" sz="2800" b="1">
                  <a:latin typeface="Times New Roman" panose="02020603050405020304" pitchFamily="18" charset="0"/>
                  <a:ea typeface="隶书" pitchFamily="49" charset="-122"/>
                </a:endParaRPr>
              </a:p>
            </p:txBody>
          </p:sp>
          <p:sp>
            <p:nvSpPr>
              <p:cNvPr id="185354" name="Text Box 10" descr="花岗岩"/>
              <p:cNvSpPr txBox="1">
                <a:spLocks noChangeArrowheads="1"/>
              </p:cNvSpPr>
              <p:nvPr/>
            </p:nvSpPr>
            <p:spPr bwMode="auto">
              <a:xfrm>
                <a:off x="716" y="2716"/>
                <a:ext cx="1803"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 数据的存储结构 </a:t>
                </a:r>
                <a:endParaRPr kumimoji="1" lang="zh-CN" altLang="en-US" sz="2800" b="1">
                  <a:latin typeface="Times New Roman" panose="02020603050405020304" pitchFamily="18" charset="0"/>
                  <a:ea typeface="隶书" pitchFamily="49" charset="-122"/>
                </a:endParaRPr>
              </a:p>
            </p:txBody>
          </p:sp>
          <p:sp>
            <p:nvSpPr>
              <p:cNvPr id="185355" name="Text Box 11" descr="花岗岩"/>
              <p:cNvSpPr txBox="1">
                <a:spLocks noChangeArrowheads="1"/>
              </p:cNvSpPr>
              <p:nvPr/>
            </p:nvSpPr>
            <p:spPr bwMode="auto">
              <a:xfrm>
                <a:off x="716" y="3493"/>
                <a:ext cx="4897"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数据的运算：检索、排序、插入、删除、修改等 </a:t>
                </a:r>
                <a:endParaRPr kumimoji="1" lang="zh-CN" altLang="en-US" sz="2800" b="1">
                  <a:latin typeface="Times New Roman" panose="02020603050405020304" pitchFamily="18" charset="0"/>
                  <a:ea typeface="隶书" pitchFamily="49" charset="-122"/>
                </a:endParaRPr>
              </a:p>
            </p:txBody>
          </p:sp>
          <p:sp>
            <p:nvSpPr>
              <p:cNvPr id="185356" name="AutoShape 12"/>
              <p:cNvSpPr/>
              <p:nvPr/>
            </p:nvSpPr>
            <p:spPr bwMode="auto">
              <a:xfrm>
                <a:off x="2482" y="950"/>
                <a:ext cx="288" cy="1151"/>
              </a:xfrm>
              <a:prstGeom prst="leftBrace">
                <a:avLst>
                  <a:gd name="adj1" fmla="val 20926"/>
                  <a:gd name="adj2" fmla="val 49282"/>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5357" name="AutoShape 13"/>
              <p:cNvSpPr/>
              <p:nvPr/>
            </p:nvSpPr>
            <p:spPr bwMode="auto">
              <a:xfrm>
                <a:off x="4018" y="1679"/>
                <a:ext cx="72" cy="695"/>
              </a:xfrm>
              <a:prstGeom prst="leftBrace">
                <a:avLst>
                  <a:gd name="adj1" fmla="val 80440"/>
                  <a:gd name="adj2" fmla="val 50000"/>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5358" name="Text Box 14" descr="花岗岩"/>
              <p:cNvSpPr txBox="1">
                <a:spLocks noChangeArrowheads="1"/>
              </p:cNvSpPr>
              <p:nvPr/>
            </p:nvSpPr>
            <p:spPr bwMode="auto">
              <a:xfrm>
                <a:off x="2734" y="883"/>
                <a:ext cx="1128"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 线性结构 </a:t>
                </a:r>
                <a:endParaRPr kumimoji="1" lang="zh-CN" altLang="en-US" sz="2800" b="1">
                  <a:latin typeface="Times New Roman" panose="02020603050405020304" pitchFamily="18" charset="0"/>
                  <a:ea typeface="隶书" pitchFamily="49" charset="-122"/>
                </a:endParaRPr>
              </a:p>
            </p:txBody>
          </p:sp>
          <p:sp>
            <p:nvSpPr>
              <p:cNvPr id="185359" name="Text Box 15" descr="花岗岩"/>
              <p:cNvSpPr txBox="1">
                <a:spLocks noChangeArrowheads="1"/>
              </p:cNvSpPr>
              <p:nvPr/>
            </p:nvSpPr>
            <p:spPr bwMode="auto">
              <a:xfrm>
                <a:off x="2734" y="1847"/>
                <a:ext cx="1297"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 非线性结构</a:t>
                </a:r>
                <a:endParaRPr kumimoji="1" lang="zh-CN" altLang="en-US" sz="2800" b="1">
                  <a:latin typeface="Times New Roman" panose="02020603050405020304" pitchFamily="18" charset="0"/>
                  <a:ea typeface="隶书" pitchFamily="49" charset="-122"/>
                </a:endParaRPr>
              </a:p>
            </p:txBody>
          </p:sp>
          <p:sp>
            <p:nvSpPr>
              <p:cNvPr id="185360" name="Text Box 16" descr="花岗岩"/>
              <p:cNvSpPr txBox="1">
                <a:spLocks noChangeArrowheads="1"/>
              </p:cNvSpPr>
              <p:nvPr/>
            </p:nvSpPr>
            <p:spPr bwMode="auto">
              <a:xfrm>
                <a:off x="2824" y="2316"/>
                <a:ext cx="566" cy="1215"/>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70000"/>
                  </a:lnSpc>
                  <a:spcBef>
                    <a:spcPct val="50000"/>
                  </a:spcBef>
                </a:pPr>
                <a:r>
                  <a:rPr kumimoji="1" lang="zh-CN" altLang="en-US" sz="2800" b="1">
                    <a:latin typeface="隶书" pitchFamily="49" charset="-122"/>
                    <a:ea typeface="隶书" pitchFamily="49" charset="-122"/>
                  </a:rPr>
                  <a:t>顺序</a:t>
                </a:r>
                <a:endParaRPr kumimoji="1" lang="zh-CN" altLang="en-US" sz="2800" b="1">
                  <a:latin typeface="隶书" pitchFamily="49" charset="-122"/>
                  <a:ea typeface="隶书" pitchFamily="49" charset="-122"/>
                </a:endParaRPr>
              </a:p>
              <a:p>
                <a:pPr algn="ctr">
                  <a:lnSpc>
                    <a:spcPct val="70000"/>
                  </a:lnSpc>
                  <a:spcBef>
                    <a:spcPct val="50000"/>
                  </a:spcBef>
                </a:pPr>
                <a:r>
                  <a:rPr kumimoji="1" lang="zh-CN" altLang="en-US" sz="2800" b="1">
                    <a:latin typeface="隶书" pitchFamily="49" charset="-122"/>
                    <a:ea typeface="隶书" pitchFamily="49" charset="-122"/>
                  </a:rPr>
                  <a:t>链式</a:t>
                </a:r>
                <a:endParaRPr kumimoji="1" lang="zh-CN" altLang="en-US" sz="2800" b="1">
                  <a:latin typeface="隶书" pitchFamily="49" charset="-122"/>
                  <a:ea typeface="隶书" pitchFamily="49" charset="-122"/>
                </a:endParaRPr>
              </a:p>
              <a:p>
                <a:pPr algn="ctr">
                  <a:lnSpc>
                    <a:spcPct val="70000"/>
                  </a:lnSpc>
                  <a:spcBef>
                    <a:spcPct val="50000"/>
                  </a:spcBef>
                </a:pPr>
                <a:r>
                  <a:rPr kumimoji="1" lang="zh-CN" altLang="en-US" sz="2800" b="1">
                    <a:latin typeface="Times New Roman" panose="02020603050405020304" pitchFamily="18" charset="0"/>
                    <a:ea typeface="隶书" pitchFamily="49" charset="-122"/>
                  </a:rPr>
                  <a:t>索引</a:t>
                </a:r>
                <a:endParaRPr kumimoji="1" lang="zh-CN" altLang="en-US" sz="2800" b="1">
                  <a:latin typeface="Times New Roman" panose="02020603050405020304" pitchFamily="18" charset="0"/>
                  <a:ea typeface="隶书" pitchFamily="49" charset="-122"/>
                </a:endParaRPr>
              </a:p>
              <a:p>
                <a:pPr algn="ctr">
                  <a:lnSpc>
                    <a:spcPct val="70000"/>
                  </a:lnSpc>
                  <a:spcBef>
                    <a:spcPct val="50000"/>
                  </a:spcBef>
                </a:pPr>
                <a:r>
                  <a:rPr kumimoji="1" lang="zh-CN" altLang="en-US" sz="2800" b="1">
                    <a:latin typeface="Times New Roman" panose="02020603050405020304" pitchFamily="18" charset="0"/>
                    <a:ea typeface="隶书" pitchFamily="49" charset="-122"/>
                  </a:rPr>
                  <a:t>散列</a:t>
                </a:r>
                <a:endParaRPr kumimoji="1" lang="zh-CN" altLang="en-US" sz="2800" b="1">
                  <a:latin typeface="Times New Roman" panose="02020603050405020304" pitchFamily="18" charset="0"/>
                  <a:ea typeface="隶书" pitchFamily="49" charset="-122"/>
                </a:endParaRPr>
              </a:p>
            </p:txBody>
          </p:sp>
          <p:sp>
            <p:nvSpPr>
              <p:cNvPr id="185361" name="Text Box 17" descr="花岗岩"/>
              <p:cNvSpPr txBox="1">
                <a:spLocks noChangeArrowheads="1"/>
              </p:cNvSpPr>
              <p:nvPr/>
            </p:nvSpPr>
            <p:spPr bwMode="auto">
              <a:xfrm>
                <a:off x="3112" y="2926"/>
                <a:ext cx="228"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  </a:t>
                </a:r>
                <a:endParaRPr kumimoji="1" lang="zh-CN" altLang="en-US" sz="2800" b="1">
                  <a:latin typeface="Times New Roman" panose="02020603050405020304" pitchFamily="18" charset="0"/>
                  <a:ea typeface="隶书" pitchFamily="49" charset="-122"/>
                </a:endParaRPr>
              </a:p>
            </p:txBody>
          </p:sp>
          <p:sp>
            <p:nvSpPr>
              <p:cNvPr id="185362" name="Text Box 18" descr="花岗岩"/>
              <p:cNvSpPr txBox="1">
                <a:spLocks noChangeArrowheads="1"/>
              </p:cNvSpPr>
              <p:nvPr/>
            </p:nvSpPr>
            <p:spPr bwMode="auto">
              <a:xfrm>
                <a:off x="4079" y="445"/>
                <a:ext cx="791"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线性表</a:t>
                </a:r>
                <a:endParaRPr kumimoji="1" lang="zh-CN" altLang="en-US" sz="2800" b="1">
                  <a:latin typeface="Times New Roman" panose="02020603050405020304" pitchFamily="18" charset="0"/>
                  <a:ea typeface="隶书" pitchFamily="49" charset="-122"/>
                </a:endParaRPr>
              </a:p>
            </p:txBody>
          </p:sp>
          <p:sp>
            <p:nvSpPr>
              <p:cNvPr id="185363" name="Text Box 19" descr="花岗岩"/>
              <p:cNvSpPr txBox="1">
                <a:spLocks noChangeArrowheads="1"/>
              </p:cNvSpPr>
              <p:nvPr/>
            </p:nvSpPr>
            <p:spPr bwMode="auto">
              <a:xfrm>
                <a:off x="3406" y="827"/>
                <a:ext cx="1688"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            栈和队列</a:t>
                </a:r>
                <a:endParaRPr kumimoji="1" lang="zh-CN" altLang="en-US" sz="2800" b="1">
                  <a:latin typeface="Times New Roman" panose="02020603050405020304" pitchFamily="18" charset="0"/>
                  <a:ea typeface="隶书" pitchFamily="49" charset="-122"/>
                </a:endParaRPr>
              </a:p>
            </p:txBody>
          </p:sp>
          <p:sp>
            <p:nvSpPr>
              <p:cNvPr id="185364" name="Text Box 20" descr="花岗岩"/>
              <p:cNvSpPr txBox="1">
                <a:spLocks noChangeArrowheads="1"/>
              </p:cNvSpPr>
              <p:nvPr/>
            </p:nvSpPr>
            <p:spPr bwMode="auto">
              <a:xfrm>
                <a:off x="3602" y="1209"/>
                <a:ext cx="1295"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         字符串</a:t>
                </a:r>
                <a:endParaRPr kumimoji="1" lang="zh-CN" altLang="en-US" sz="2800" b="1">
                  <a:latin typeface="Times New Roman" panose="02020603050405020304" pitchFamily="18" charset="0"/>
                  <a:ea typeface="隶书" pitchFamily="49" charset="-122"/>
                </a:endParaRPr>
              </a:p>
            </p:txBody>
          </p:sp>
          <p:sp>
            <p:nvSpPr>
              <p:cNvPr id="185365" name="Text Box 21" descr="花岗岩"/>
              <p:cNvSpPr txBox="1">
                <a:spLocks noChangeArrowheads="1"/>
              </p:cNvSpPr>
              <p:nvPr/>
            </p:nvSpPr>
            <p:spPr bwMode="auto">
              <a:xfrm>
                <a:off x="4109" y="1679"/>
                <a:ext cx="1013"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树            </a:t>
                </a:r>
                <a:endParaRPr kumimoji="1" lang="zh-CN" altLang="en-US" sz="2800" b="1">
                  <a:latin typeface="Times New Roman" panose="02020603050405020304" pitchFamily="18" charset="0"/>
                  <a:ea typeface="隶书" pitchFamily="49" charset="-122"/>
                </a:endParaRPr>
              </a:p>
            </p:txBody>
          </p:sp>
          <p:sp>
            <p:nvSpPr>
              <p:cNvPr id="185366" name="Text Box 22" descr="花岗岩"/>
              <p:cNvSpPr txBox="1">
                <a:spLocks noChangeArrowheads="1"/>
              </p:cNvSpPr>
              <p:nvPr/>
            </p:nvSpPr>
            <p:spPr bwMode="auto">
              <a:xfrm>
                <a:off x="4111" y="2071"/>
                <a:ext cx="1013" cy="327"/>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50000"/>
                  </a:spcBef>
                </a:pPr>
                <a:r>
                  <a:rPr kumimoji="1" lang="zh-CN" altLang="en-US" sz="2800" b="1">
                    <a:latin typeface="Times New Roman" panose="02020603050405020304" pitchFamily="18" charset="0"/>
                    <a:ea typeface="隶书" pitchFamily="49" charset="-122"/>
                  </a:rPr>
                  <a:t>图            </a:t>
                </a:r>
                <a:endParaRPr kumimoji="1" lang="zh-CN" altLang="en-US" sz="2800" b="1">
                  <a:latin typeface="Times New Roman" panose="02020603050405020304" pitchFamily="18" charset="0"/>
                  <a:ea typeface="隶书" pitchFamily="49" charset="-122"/>
                </a:endParaRPr>
              </a:p>
            </p:txBody>
          </p:sp>
          <p:sp>
            <p:nvSpPr>
              <p:cNvPr id="185367" name="AutoShape 23"/>
              <p:cNvSpPr/>
              <p:nvPr/>
            </p:nvSpPr>
            <p:spPr bwMode="auto">
              <a:xfrm>
                <a:off x="2527" y="2348"/>
                <a:ext cx="288" cy="1151"/>
              </a:xfrm>
              <a:prstGeom prst="leftBrace">
                <a:avLst>
                  <a:gd name="adj1" fmla="val 20926"/>
                  <a:gd name="adj2" fmla="val 49282"/>
                </a:avLst>
              </a:prstGeom>
              <a:noFill/>
              <a:ln w="38100">
                <a:solidFill>
                  <a:srgbClr val="FF33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 name="日期占位符 1"/>
          <p:cNvSpPr>
            <a:spLocks noGrp="1"/>
          </p:cNvSpPr>
          <p:nvPr>
            <p:ph type="dt" sz="half" idx="2"/>
          </p:nvPr>
        </p:nvSpPr>
        <p:spPr>
          <a:xfrm>
            <a:off x="0" y="6400800"/>
            <a:ext cx="2267744" cy="457200"/>
          </a:xfrm>
        </p:spPr>
        <p:txBody>
          <a:bodyPr/>
          <a:lstStyle/>
          <a:p>
            <a:pPr>
              <a:defRPr/>
            </a:pPr>
            <a:fld id="{FEEFDE3C-A69C-41AE-B1B4-3693BCB11F0B}" type="datetime8">
              <a:rPr lang="zh-CN" altLang="en-US" smtClean="0"/>
            </a:fld>
            <a:endParaRPr lang="en-US" altLang="zh-CN"/>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64360290-42F8-447E-9FD4-848160DA09B3}" type="slidenum">
              <a:rPr lang="en-US" altLang="zh-CN"/>
            </a:fld>
            <a:endParaRPr lang="en-US" altLang="zh-CN"/>
          </a:p>
        </p:txBody>
      </p:sp>
      <p:sp>
        <p:nvSpPr>
          <p:cNvPr id="322563" name="Rectangle 2"/>
          <p:cNvSpPr>
            <a:spLocks noGrp="1" noChangeArrowheads="1"/>
          </p:cNvSpPr>
          <p:nvPr>
            <p:ph type="title"/>
          </p:nvPr>
        </p:nvSpPr>
        <p:spPr/>
        <p:txBody>
          <a:bodyPr/>
          <a:lstStyle/>
          <a:p>
            <a:pPr eaLnBrk="1" hangingPunct="1"/>
            <a:r>
              <a:rPr lang="zh-CN" altLang="en-US" b="1" smtClean="0">
                <a:latin typeface="楷体_GB2312" pitchFamily="49" charset="-122"/>
                <a:ea typeface="楷体_GB2312" pitchFamily="49" charset="-122"/>
              </a:rPr>
              <a:t>几种常见的插入排序</a:t>
            </a:r>
            <a:endParaRPr lang="zh-CN" altLang="en-US" b="1" smtClean="0">
              <a:latin typeface="楷体_GB2312" pitchFamily="49" charset="-122"/>
              <a:ea typeface="楷体_GB2312" pitchFamily="49" charset="-122"/>
            </a:endParaRPr>
          </a:p>
        </p:txBody>
      </p:sp>
      <p:sp>
        <p:nvSpPr>
          <p:cNvPr id="322564" name="Rectangle 3"/>
          <p:cNvSpPr>
            <a:spLocks noGrp="1" noChangeArrowheads="1"/>
          </p:cNvSpPr>
          <p:nvPr>
            <p:ph type="body" idx="1"/>
          </p:nvPr>
        </p:nvSpPr>
        <p:spPr/>
        <p:txBody>
          <a:bodyPr/>
          <a:lstStyle/>
          <a:p>
            <a:pPr eaLnBrk="1" hangingPunct="1">
              <a:lnSpc>
                <a:spcPct val="130000"/>
              </a:lnSpc>
            </a:pPr>
            <a:r>
              <a:rPr lang="zh-CN" altLang="en-US" b="1" dirty="0" smtClean="0">
                <a:latin typeface="楷体_GB2312" pitchFamily="49" charset="-122"/>
                <a:ea typeface="楷体_GB2312" pitchFamily="49" charset="-122"/>
              </a:rPr>
              <a:t>根据往已经排好序的有序数据表中插入的不同方法，可以将插入排序分为：</a:t>
            </a:r>
            <a:endParaRPr lang="zh-CN" altLang="en-US" b="1" dirty="0" smtClean="0">
              <a:latin typeface="楷体_GB2312" pitchFamily="49" charset="-122"/>
              <a:ea typeface="楷体_GB2312" pitchFamily="49" charset="-122"/>
            </a:endParaRPr>
          </a:p>
          <a:p>
            <a:pPr lvl="1" eaLnBrk="1" hangingPunct="1">
              <a:lnSpc>
                <a:spcPct val="130000"/>
              </a:lnSpc>
            </a:pPr>
            <a:r>
              <a:rPr lang="zh-CN" altLang="en-US" b="1" dirty="0" smtClean="0">
                <a:solidFill>
                  <a:srgbClr val="FF0000"/>
                </a:solidFill>
                <a:latin typeface="楷体_GB2312" pitchFamily="49" charset="-122"/>
                <a:ea typeface="楷体_GB2312" pitchFamily="49" charset="-122"/>
              </a:rPr>
              <a:t> 直接插入排序</a:t>
            </a:r>
            <a:endParaRPr lang="zh-CN" altLang="en-US" b="1" dirty="0" smtClean="0">
              <a:solidFill>
                <a:srgbClr val="FF0000"/>
              </a:solidFill>
              <a:latin typeface="楷体_GB2312" pitchFamily="49" charset="-122"/>
              <a:ea typeface="楷体_GB2312" pitchFamily="49" charset="-122"/>
            </a:endParaRPr>
          </a:p>
          <a:p>
            <a:pPr lvl="1" eaLnBrk="1" hangingPunct="1">
              <a:lnSpc>
                <a:spcPct val="130000"/>
              </a:lnSpc>
            </a:pPr>
            <a:r>
              <a:rPr lang="zh-CN" altLang="en-US" b="1" dirty="0" smtClean="0">
                <a:latin typeface="楷体_GB2312" pitchFamily="49" charset="-122"/>
                <a:ea typeface="楷体_GB2312" pitchFamily="49" charset="-122"/>
              </a:rPr>
              <a:t> 折半插入排序</a:t>
            </a:r>
            <a:endParaRPr lang="zh-CN" altLang="en-US" b="1" dirty="0" smtClean="0">
              <a:latin typeface="楷体_GB2312" pitchFamily="49" charset="-122"/>
              <a:ea typeface="楷体_GB2312" pitchFamily="49" charset="-122"/>
            </a:endParaRPr>
          </a:p>
          <a:p>
            <a:pPr lvl="1" eaLnBrk="1" hangingPunct="1">
              <a:lnSpc>
                <a:spcPct val="130000"/>
              </a:lnSpc>
            </a:pPr>
            <a:r>
              <a:rPr lang="zh-CN" altLang="en-US" b="1" dirty="0" smtClean="0">
                <a:latin typeface="楷体_GB2312" pitchFamily="49" charset="-122"/>
                <a:ea typeface="楷体_GB2312" pitchFamily="49" charset="-122"/>
              </a:rPr>
              <a:t> 希尔排序</a:t>
            </a:r>
            <a:endParaRPr lang="zh-CN" altLang="en-US" dirty="0" smtClean="0"/>
          </a:p>
        </p:txBody>
      </p:sp>
      <p:sp>
        <p:nvSpPr>
          <p:cNvPr id="322565" name="AutoShape 4"/>
          <p:cNvSpPr>
            <a:spLocks noChangeArrowheads="1"/>
          </p:cNvSpPr>
          <p:nvPr/>
        </p:nvSpPr>
        <p:spPr bwMode="auto">
          <a:xfrm rot="-5400000" flipH="1" flipV="1">
            <a:off x="4867175" y="2956084"/>
            <a:ext cx="290513" cy="4318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322566" name="AutoShape 5"/>
          <p:cNvSpPr>
            <a:spLocks noChangeArrowheads="1"/>
          </p:cNvSpPr>
          <p:nvPr/>
        </p:nvSpPr>
        <p:spPr bwMode="auto">
          <a:xfrm rot="-5400000" flipH="1" flipV="1">
            <a:off x="4867176" y="3602196"/>
            <a:ext cx="290512"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322567" name="AutoShape 6"/>
          <p:cNvSpPr>
            <a:spLocks noChangeArrowheads="1"/>
          </p:cNvSpPr>
          <p:nvPr/>
        </p:nvSpPr>
        <p:spPr bwMode="auto">
          <a:xfrm rot="-5400000" flipH="1" flipV="1">
            <a:off x="4867176" y="4249896"/>
            <a:ext cx="290512"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zh-CN" altLang="en-US" sz="4500" b="1" dirty="0" smtClean="0"/>
              <a:t>直接插入排序</a:t>
            </a:r>
            <a:endParaRPr lang="zh-CN" altLang="en-US" sz="4500" b="1" dirty="0" smtClean="0"/>
          </a:p>
        </p:txBody>
      </p:sp>
      <p:sp>
        <p:nvSpPr>
          <p:cNvPr id="1004547" name="Rectangle 3"/>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1004548" name="Rectangle 4"/>
          <p:cNvSpPr>
            <a:spLocks noChangeArrowheads="1"/>
          </p:cNvSpPr>
          <p:nvPr/>
        </p:nvSpPr>
        <p:spPr bwMode="auto">
          <a:xfrm>
            <a:off x="4932363" y="3068638"/>
            <a:ext cx="719137"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FF3300"/>
                </a:solidFill>
                <a:latin typeface="Tahoma" panose="020B0604030504040204" pitchFamily="34" charset="0"/>
              </a:rPr>
              <a:t>’</a:t>
            </a:r>
            <a:endParaRPr lang="en-US" altLang="zh-CN" sz="2800" b="1" i="1">
              <a:solidFill>
                <a:srgbClr val="FF3300"/>
              </a:solidFill>
              <a:latin typeface="Tahoma" panose="020B0604030504040204" pitchFamily="34" charset="0"/>
            </a:endParaRPr>
          </a:p>
        </p:txBody>
      </p:sp>
      <p:sp>
        <p:nvSpPr>
          <p:cNvPr id="1004549" name="Rectangle 5"/>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1004550" name="Rectangle 6"/>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1004551" name="Rectangle 7"/>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endParaRPr lang="en-US" altLang="zh-CN" sz="2800" b="1">
              <a:latin typeface="Tahoma" panose="020B0604030504040204" pitchFamily="34" charset="0"/>
            </a:endParaRPr>
          </a:p>
        </p:txBody>
      </p:sp>
      <p:sp>
        <p:nvSpPr>
          <p:cNvPr id="1004552" name="Rectangle 8"/>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sp>
        <p:nvSpPr>
          <p:cNvPr id="1004553" name="Rectangle 9"/>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1004554" name="Rectangle 10"/>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endParaRPr lang="en-US" altLang="zh-CN" sz="2800" b="1">
              <a:latin typeface="Tahoma" panose="020B0604030504040204" pitchFamily="34" charset="0"/>
            </a:endParaRPr>
          </a:p>
        </p:txBody>
      </p:sp>
      <p:sp>
        <p:nvSpPr>
          <p:cNvPr id="2" name="矩形 1"/>
          <p:cNvSpPr/>
          <p:nvPr/>
        </p:nvSpPr>
        <p:spPr>
          <a:xfrm>
            <a:off x="553077" y="4087433"/>
            <a:ext cx="4406976" cy="584775"/>
          </a:xfrm>
          <a:prstGeom prst="rect">
            <a:avLst/>
          </a:prstGeom>
        </p:spPr>
        <p:txBody>
          <a:bodyPr wrap="none">
            <a:spAutoFit/>
          </a:bodyPr>
          <a:lstStyle/>
          <a:p>
            <a:r>
              <a:rPr lang="zh-CN" altLang="en-US" sz="3200" dirty="0"/>
              <a:t> </a:t>
            </a:r>
            <a:r>
              <a:rPr lang="zh-CN" altLang="en-US" sz="3200" b="1" dirty="0"/>
              <a:t>发现逆序对</a:t>
            </a:r>
            <a:r>
              <a:rPr lang="zh-CN" altLang="en-US" sz="3200" b="1" dirty="0" smtClean="0"/>
              <a:t>，交换</a:t>
            </a:r>
            <a:r>
              <a:rPr lang="zh-CN" altLang="en-US" sz="3200" b="1" dirty="0"/>
              <a:t>吗</a:t>
            </a:r>
            <a:r>
              <a:rPr lang="zh-CN" altLang="en-US" sz="3200" b="1" dirty="0" smtClean="0"/>
              <a:t>？</a:t>
            </a:r>
            <a:endParaRPr lang="zh-CN" altLang="en-US" sz="3200"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004552"/>
                                        </p:tgtEl>
                                        <p:attrNameLst>
                                          <p:attrName>fillcolor</p:attrName>
                                        </p:attrNameLst>
                                      </p:cBhvr>
                                      <p:to>
                                        <a:srgbClr val="FFCCFF"/>
                                      </p:to>
                                    </p:animClr>
                                    <p:set>
                                      <p:cBhvr>
                                        <p:cTn id="7" dur="500" fill="hold"/>
                                        <p:tgtEl>
                                          <p:spTgt spid="1004552"/>
                                        </p:tgtEl>
                                        <p:attrNameLst>
                                          <p:attrName>fill.type</p:attrName>
                                        </p:attrNameLst>
                                      </p:cBhvr>
                                      <p:to>
                                        <p:strVal val="solid"/>
                                      </p:to>
                                    </p:set>
                                    <p:set>
                                      <p:cBhvr>
                                        <p:cTn id="8" dur="500" fill="hold"/>
                                        <p:tgtEl>
                                          <p:spTgt spid="100455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grpId="4" nodeType="clickEffect">
                                  <p:stCondLst>
                                    <p:cond delay="0"/>
                                  </p:stCondLst>
                                  <p:childTnLst>
                                    <p:animRot by="21600000">
                                      <p:cBhvr>
                                        <p:cTn id="12" dur="500" fill="hold"/>
                                        <p:tgtEl>
                                          <p:spTgt spid="1004553"/>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3.88889E-6 7.40741E-7 L 0.12188 7.40741E-7 " pathEditMode="relative" rAng="0" ptsTypes="AA">
                                      <p:cBhvr>
                                        <p:cTn id="16" dur="500" fill="hold"/>
                                        <p:tgtEl>
                                          <p:spTgt spid="1004552"/>
                                        </p:tgtEl>
                                        <p:attrNameLst>
                                          <p:attrName>ppt_x</p:attrName>
                                          <p:attrName>ppt_y</p:attrName>
                                        </p:attrNameLst>
                                      </p:cBhvr>
                                      <p:rCtr x="610000" y="0"/>
                                    </p:animMotion>
                                  </p:childTnLst>
                                </p:cTn>
                              </p:par>
                              <p:par>
                                <p:cTn id="17" presetID="0" presetClass="path" presetSubtype="0" accel="50000" decel="50000" fill="hold" grpId="2" nodeType="withEffect">
                                  <p:stCondLst>
                                    <p:cond delay="0"/>
                                  </p:stCondLst>
                                  <p:childTnLst>
                                    <p:animMotion origin="layout" path="M -3.05556E-6 -1.85185E-6 L -0.11788 -0.00324 " pathEditMode="relative" rAng="0" ptsTypes="AA">
                                      <p:cBhvr>
                                        <p:cTn id="18" dur="500" fill="hold"/>
                                        <p:tgtEl>
                                          <p:spTgt spid="1004553"/>
                                        </p:tgtEl>
                                        <p:attrNameLst>
                                          <p:attrName>ppt_x</p:attrName>
                                          <p:attrName>ppt_y</p:attrName>
                                        </p:attrNameLst>
                                      </p:cBhvr>
                                      <p:rCtr x="-590000" y="-20000"/>
                                    </p:animMotion>
                                  </p:childTnLst>
                                </p:cTn>
                              </p:par>
                            </p:childTnLst>
                          </p:cTn>
                        </p:par>
                        <p:par>
                          <p:cTn id="19" fill="hold">
                            <p:stCondLst>
                              <p:cond delay="500"/>
                            </p:stCondLst>
                            <p:childTnLst>
                              <p:par>
                                <p:cTn id="20" presetID="1" presetClass="emph" presetSubtype="2" fill="hold" nodeType="afterEffect">
                                  <p:stCondLst>
                                    <p:cond delay="0"/>
                                  </p:stCondLst>
                                  <p:childTnLst>
                                    <p:animClr clrSpc="rgb" dir="cw">
                                      <p:cBhvr>
                                        <p:cTn id="21" dur="500" fill="hold"/>
                                        <p:tgtEl>
                                          <p:spTgt spid="1004553"/>
                                        </p:tgtEl>
                                        <p:attrNameLst>
                                          <p:attrName>fillcolor</p:attrName>
                                        </p:attrNameLst>
                                      </p:cBhvr>
                                      <p:to>
                                        <a:srgbClr val="FFCCFF"/>
                                      </p:to>
                                    </p:animClr>
                                    <p:set>
                                      <p:cBhvr>
                                        <p:cTn id="22" dur="500" fill="hold"/>
                                        <p:tgtEl>
                                          <p:spTgt spid="1004553"/>
                                        </p:tgtEl>
                                        <p:attrNameLst>
                                          <p:attrName>fill.type</p:attrName>
                                        </p:attrNameLst>
                                      </p:cBhvr>
                                      <p:to>
                                        <p:strVal val="solid"/>
                                      </p:to>
                                    </p:set>
                                    <p:set>
                                      <p:cBhvr>
                                        <p:cTn id="23" dur="500" fill="hold"/>
                                        <p:tgtEl>
                                          <p:spTgt spid="1004553"/>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grpId="5" nodeType="clickEffect">
                                  <p:stCondLst>
                                    <p:cond delay="0"/>
                                  </p:stCondLst>
                                  <p:childTnLst>
                                    <p:animRot by="21600000">
                                      <p:cBhvr>
                                        <p:cTn id="27" dur="500" fill="hold"/>
                                        <p:tgtEl>
                                          <p:spTgt spid="1004554"/>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500" fill="hold"/>
                                        <p:tgtEl>
                                          <p:spTgt spid="1004554"/>
                                        </p:tgtEl>
                                        <p:attrNameLst>
                                          <p:attrName>fillcolor</p:attrName>
                                        </p:attrNameLst>
                                      </p:cBhvr>
                                      <p:to>
                                        <a:srgbClr val="FFCCFF"/>
                                      </p:to>
                                    </p:animClr>
                                    <p:set>
                                      <p:cBhvr>
                                        <p:cTn id="32" dur="500" fill="hold"/>
                                        <p:tgtEl>
                                          <p:spTgt spid="1004554"/>
                                        </p:tgtEl>
                                        <p:attrNameLst>
                                          <p:attrName>fill.type</p:attrName>
                                        </p:attrNameLst>
                                      </p:cBhvr>
                                      <p:to>
                                        <p:strVal val="solid"/>
                                      </p:to>
                                    </p:set>
                                    <p:set>
                                      <p:cBhvr>
                                        <p:cTn id="33" dur="500" fill="hold"/>
                                        <p:tgtEl>
                                          <p:spTgt spid="1004554"/>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8" presetClass="emph" presetSubtype="0" fill="hold" grpId="1" nodeType="clickEffect">
                                  <p:stCondLst>
                                    <p:cond delay="0"/>
                                  </p:stCondLst>
                                  <p:childTnLst>
                                    <p:animRot by="21600000">
                                      <p:cBhvr>
                                        <p:cTn id="37" dur="500" fill="hold"/>
                                        <p:tgtEl>
                                          <p:spTgt spid="1004547"/>
                                        </p:tgtEl>
                                        <p:attrNameLst>
                                          <p:attrName>r</p:attrName>
                                        </p:attrNameLst>
                                      </p:cBhvr>
                                    </p:animRo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0" nodeType="clickEffect">
                                  <p:stCondLst>
                                    <p:cond delay="0"/>
                                  </p:stCondLst>
                                  <p:childTnLst>
                                    <p:animMotion origin="layout" path="M 2.22222E-6 7.40741E-7 L -0.35851 7.40741E-7 " pathEditMode="relative" rAng="0" ptsTypes="AA">
                                      <p:cBhvr>
                                        <p:cTn id="41" dur="500" fill="hold"/>
                                        <p:tgtEl>
                                          <p:spTgt spid="1004547"/>
                                        </p:tgtEl>
                                        <p:attrNameLst>
                                          <p:attrName>ppt_x</p:attrName>
                                          <p:attrName>ppt_y</p:attrName>
                                        </p:attrNameLst>
                                      </p:cBhvr>
                                      <p:rCtr x="-1790000" y="0"/>
                                    </p:animMotion>
                                  </p:childTnLst>
                                </p:cTn>
                              </p:par>
                              <p:par>
                                <p:cTn id="42" presetID="0" presetClass="path" presetSubtype="0" accel="50000" decel="50000" fill="hold" grpId="1" nodeType="withEffect">
                                  <p:stCondLst>
                                    <p:cond delay="0"/>
                                  </p:stCondLst>
                                  <p:childTnLst>
                                    <p:animMotion origin="layout" path="M 0.12187 -2.96296E-6 L 0.2401 -2.96296E-6 " pathEditMode="relative" rAng="0" ptsTypes="AA">
                                      <p:cBhvr>
                                        <p:cTn id="43" dur="500" fill="hold"/>
                                        <p:tgtEl>
                                          <p:spTgt spid="1004552"/>
                                        </p:tgtEl>
                                        <p:attrNameLst>
                                          <p:attrName>ppt_x</p:attrName>
                                          <p:attrName>ppt_y</p:attrName>
                                        </p:attrNameLst>
                                      </p:cBhvr>
                                      <p:rCtr x="590000" y="0"/>
                                    </p:animMotion>
                                  </p:childTnLst>
                                </p:cTn>
                              </p:par>
                              <p:par>
                                <p:cTn id="44" presetID="0" presetClass="path" presetSubtype="0" accel="50000" decel="50000" fill="hold" grpId="3" nodeType="withEffect">
                                  <p:stCondLst>
                                    <p:cond delay="0"/>
                                  </p:stCondLst>
                                  <p:childTnLst>
                                    <p:animMotion origin="layout" path="M -0.11372 3.7037E-7 L 5.55556E-7 3.7037E-7 " pathEditMode="relative" rAng="0" ptsTypes="AA">
                                      <p:cBhvr>
                                        <p:cTn id="45" dur="500" fill="hold"/>
                                        <p:tgtEl>
                                          <p:spTgt spid="1004553"/>
                                        </p:tgtEl>
                                        <p:attrNameLst>
                                          <p:attrName>ppt_x</p:attrName>
                                          <p:attrName>ppt_y</p:attrName>
                                        </p:attrNameLst>
                                      </p:cBhvr>
                                      <p:rCtr x="570000" y="0"/>
                                    </p:animMotion>
                                  </p:childTnLst>
                                </p:cTn>
                              </p:par>
                              <p:par>
                                <p:cTn id="46" presetID="0" presetClass="path" presetSubtype="0" accel="50000" decel="50000" fill="hold" grpId="0" nodeType="withEffect">
                                  <p:stCondLst>
                                    <p:cond delay="0"/>
                                  </p:stCondLst>
                                  <p:childTnLst>
                                    <p:animMotion origin="layout" path="M -3.88889E-6 7.40741E-7 L 0.12188 7.40741E-7 " pathEditMode="relative" rAng="0" ptsTypes="AA">
                                      <p:cBhvr>
                                        <p:cTn id="47" dur="500" fill="hold"/>
                                        <p:tgtEl>
                                          <p:spTgt spid="1004554"/>
                                        </p:tgtEl>
                                        <p:attrNameLst>
                                          <p:attrName>ppt_x</p:attrName>
                                          <p:attrName>ppt_y</p:attrName>
                                        </p:attrNameLst>
                                      </p:cBhvr>
                                      <p:rCtr x="610000" y="0"/>
                                    </p:animMotion>
                                  </p:childTnLst>
                                </p:cTn>
                              </p:par>
                            </p:childTnLst>
                          </p:cTn>
                        </p:par>
                        <p:par>
                          <p:cTn id="48" fill="hold">
                            <p:stCondLst>
                              <p:cond delay="500"/>
                            </p:stCondLst>
                            <p:childTnLst>
                              <p:par>
                                <p:cTn id="49" presetID="1" presetClass="emph" presetSubtype="2" fill="hold" nodeType="afterEffect">
                                  <p:stCondLst>
                                    <p:cond delay="0"/>
                                  </p:stCondLst>
                                  <p:childTnLst>
                                    <p:animClr clrSpc="rgb" dir="cw">
                                      <p:cBhvr>
                                        <p:cTn id="50" dur="500" fill="hold"/>
                                        <p:tgtEl>
                                          <p:spTgt spid="1004547"/>
                                        </p:tgtEl>
                                        <p:attrNameLst>
                                          <p:attrName>fillcolor</p:attrName>
                                        </p:attrNameLst>
                                      </p:cBhvr>
                                      <p:to>
                                        <a:srgbClr val="FFCCFF"/>
                                      </p:to>
                                    </p:animClr>
                                    <p:set>
                                      <p:cBhvr>
                                        <p:cTn id="51" dur="500" fill="hold"/>
                                        <p:tgtEl>
                                          <p:spTgt spid="1004547"/>
                                        </p:tgtEl>
                                        <p:attrNameLst>
                                          <p:attrName>fill.type</p:attrName>
                                        </p:attrNameLst>
                                      </p:cBhvr>
                                      <p:to>
                                        <p:strVal val="solid"/>
                                      </p:to>
                                    </p:set>
                                    <p:set>
                                      <p:cBhvr>
                                        <p:cTn id="52" dur="500" fill="hold"/>
                                        <p:tgtEl>
                                          <p:spTgt spid="1004547"/>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8" presetClass="emph" presetSubtype="0" fill="hold" grpId="3" nodeType="clickEffect">
                                  <p:stCondLst>
                                    <p:cond delay="0"/>
                                  </p:stCondLst>
                                  <p:childTnLst>
                                    <p:animRot by="21600000">
                                      <p:cBhvr>
                                        <p:cTn id="56" dur="500" fill="hold"/>
                                        <p:tgtEl>
                                          <p:spTgt spid="1004548"/>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0" nodeType="clickEffect">
                                  <p:stCondLst>
                                    <p:cond delay="0"/>
                                  </p:stCondLst>
                                  <p:childTnLst>
                                    <p:animMotion origin="layout" path="M -2.5E-6 -4.44444E-6 L -0.23854 0.0051 " pathEditMode="relative" rAng="0" ptsTypes="AA">
                                      <p:cBhvr>
                                        <p:cTn id="60" dur="500" fill="hold"/>
                                        <p:tgtEl>
                                          <p:spTgt spid="1004548"/>
                                        </p:tgtEl>
                                        <p:attrNameLst>
                                          <p:attrName>ppt_x</p:attrName>
                                          <p:attrName>ppt_y</p:attrName>
                                        </p:attrNameLst>
                                      </p:cBhvr>
                                      <p:rCtr x="-1190000" y="30000"/>
                                    </p:animMotion>
                                  </p:childTnLst>
                                </p:cTn>
                              </p:par>
                              <p:par>
                                <p:cTn id="61" presetID="0" presetClass="path" presetSubtype="0" accel="50000" decel="50000" fill="hold" grpId="2" nodeType="withEffect">
                                  <p:stCondLst>
                                    <p:cond delay="0"/>
                                  </p:stCondLst>
                                  <p:childTnLst>
                                    <p:animMotion origin="layout" path="M 0.2401 -2.59259E-6 L 0.35816 -2.59259E-6 " pathEditMode="relative" rAng="0" ptsTypes="AA">
                                      <p:cBhvr>
                                        <p:cTn id="62" dur="500" fill="hold"/>
                                        <p:tgtEl>
                                          <p:spTgt spid="1004552"/>
                                        </p:tgtEl>
                                        <p:attrNameLst>
                                          <p:attrName>ppt_x</p:attrName>
                                          <p:attrName>ppt_y</p:attrName>
                                        </p:attrNameLst>
                                      </p:cBhvr>
                                      <p:rCtr x="590000" y="0"/>
                                    </p:animMotion>
                                  </p:childTnLst>
                                </p:cTn>
                              </p:par>
                              <p:par>
                                <p:cTn id="63" presetID="0" presetClass="path" presetSubtype="0" accel="50000" decel="50000" fill="hold" grpId="1" nodeType="withEffect">
                                  <p:stCondLst>
                                    <p:cond delay="0"/>
                                  </p:stCondLst>
                                  <p:childTnLst>
                                    <p:animMotion origin="layout" path="M 0.12187 -2.96296E-6 L 0.2401 -2.96296E-6 " pathEditMode="relative" rAng="0" ptsTypes="AA">
                                      <p:cBhvr>
                                        <p:cTn id="64" dur="500" fill="hold"/>
                                        <p:tgtEl>
                                          <p:spTgt spid="1004554"/>
                                        </p:tgtEl>
                                        <p:attrNameLst>
                                          <p:attrName>ppt_x</p:attrName>
                                          <p:attrName>ppt_y</p:attrName>
                                        </p:attrNameLst>
                                      </p:cBhvr>
                                      <p:rCtr x="590000" y="0"/>
                                    </p:animMotion>
                                  </p:childTnLst>
                                </p:cTn>
                              </p:par>
                            </p:childTnLst>
                          </p:cTn>
                        </p:par>
                        <p:par>
                          <p:cTn id="65" fill="hold">
                            <p:stCondLst>
                              <p:cond delay="500"/>
                            </p:stCondLst>
                            <p:childTnLst>
                              <p:par>
                                <p:cTn id="66" presetID="1" presetClass="emph" presetSubtype="2" fill="hold" nodeType="afterEffect">
                                  <p:stCondLst>
                                    <p:cond delay="0"/>
                                  </p:stCondLst>
                                  <p:childTnLst>
                                    <p:animClr clrSpc="rgb" dir="cw">
                                      <p:cBhvr>
                                        <p:cTn id="67" dur="500" fill="hold"/>
                                        <p:tgtEl>
                                          <p:spTgt spid="1004548"/>
                                        </p:tgtEl>
                                        <p:attrNameLst>
                                          <p:attrName>fillcolor</p:attrName>
                                        </p:attrNameLst>
                                      </p:cBhvr>
                                      <p:to>
                                        <a:srgbClr val="71DAFF"/>
                                      </p:to>
                                    </p:animClr>
                                    <p:set>
                                      <p:cBhvr>
                                        <p:cTn id="68" dur="500" fill="hold"/>
                                        <p:tgtEl>
                                          <p:spTgt spid="1004548"/>
                                        </p:tgtEl>
                                        <p:attrNameLst>
                                          <p:attrName>fill.type</p:attrName>
                                        </p:attrNameLst>
                                      </p:cBhvr>
                                      <p:to>
                                        <p:strVal val="solid"/>
                                      </p:to>
                                    </p:set>
                                    <p:set>
                                      <p:cBhvr>
                                        <p:cTn id="69" dur="500" fill="hold"/>
                                        <p:tgtEl>
                                          <p:spTgt spid="1004548"/>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8" presetClass="emph" presetSubtype="0" fill="hold" grpId="2" nodeType="clickEffect">
                                  <p:stCondLst>
                                    <p:cond delay="0"/>
                                  </p:stCondLst>
                                  <p:childTnLst>
                                    <p:animRot by="21600000">
                                      <p:cBhvr>
                                        <p:cTn id="73" dur="500" fill="hold"/>
                                        <p:tgtEl>
                                          <p:spTgt spid="1004549"/>
                                        </p:tgtEl>
                                        <p:attrNameLst>
                                          <p:attrName>r</p:attrName>
                                        </p:attrNameLst>
                                      </p:cBhvr>
                                    </p:animRot>
                                  </p:childTnLst>
                                </p:cTn>
                              </p:par>
                            </p:childTnLst>
                          </p:cTn>
                        </p:par>
                      </p:childTnLst>
                    </p:cTn>
                  </p:par>
                  <p:par>
                    <p:cTn id="74" fill="hold">
                      <p:stCondLst>
                        <p:cond delay="indefinite"/>
                      </p:stCondLst>
                      <p:childTnLst>
                        <p:par>
                          <p:cTn id="75" fill="hold">
                            <p:stCondLst>
                              <p:cond delay="0"/>
                            </p:stCondLst>
                            <p:childTnLst>
                              <p:par>
                                <p:cTn id="76" presetID="35" presetClass="path" presetSubtype="0" accel="50000" decel="50000" fill="hold" grpId="0" nodeType="clickEffect">
                                  <p:stCondLst>
                                    <p:cond delay="0"/>
                                  </p:stCondLst>
                                  <p:childTnLst>
                                    <p:animMotion origin="layout" path="M 5.55556E-7 7.40741E-7 L -0.4691 7.40741E-7 " pathEditMode="relative" rAng="0" ptsTypes="AA">
                                      <p:cBhvr>
                                        <p:cTn id="77" dur="500" fill="hold"/>
                                        <p:tgtEl>
                                          <p:spTgt spid="1004549"/>
                                        </p:tgtEl>
                                        <p:attrNameLst>
                                          <p:attrName>ppt_x</p:attrName>
                                          <p:attrName>ppt_y</p:attrName>
                                        </p:attrNameLst>
                                      </p:cBhvr>
                                      <p:rCtr x="-2350000" y="0"/>
                                    </p:animMotion>
                                  </p:childTnLst>
                                </p:cTn>
                              </p:par>
                              <p:par>
                                <p:cTn id="78" presetID="0" presetClass="path" presetSubtype="0" accel="50000" decel="50000" fill="hold" grpId="0" nodeType="withEffect">
                                  <p:stCondLst>
                                    <p:cond delay="0"/>
                                  </p:stCondLst>
                                  <p:childTnLst>
                                    <p:animMotion origin="layout" path="M -3.88889E-6 7.40741E-7 L 0.12188 7.40741E-7 " pathEditMode="relative" rAng="0" ptsTypes="AA">
                                      <p:cBhvr>
                                        <p:cTn id="79" dur="500" fill="hold"/>
                                        <p:tgtEl>
                                          <p:spTgt spid="1004553"/>
                                        </p:tgtEl>
                                        <p:attrNameLst>
                                          <p:attrName>ppt_x</p:attrName>
                                          <p:attrName>ppt_y</p:attrName>
                                        </p:attrNameLst>
                                      </p:cBhvr>
                                      <p:rCtr x="610000" y="0"/>
                                    </p:animMotion>
                                  </p:childTnLst>
                                </p:cTn>
                              </p:par>
                              <p:par>
                                <p:cTn id="80" presetID="0" presetClass="path" presetSubtype="0" accel="50000" decel="50000" fill="hold" grpId="1" nodeType="withEffect">
                                  <p:stCondLst>
                                    <p:cond delay="0"/>
                                  </p:stCondLst>
                                  <p:childTnLst>
                                    <p:animMotion origin="layout" path="M -0.23854 0.0051 L -0.11649 0.00301 " pathEditMode="relative" rAng="0" ptsTypes="AA">
                                      <p:cBhvr>
                                        <p:cTn id="81" dur="500" fill="hold"/>
                                        <p:tgtEl>
                                          <p:spTgt spid="1004548"/>
                                        </p:tgtEl>
                                        <p:attrNameLst>
                                          <p:attrName>ppt_x</p:attrName>
                                          <p:attrName>ppt_y</p:attrName>
                                        </p:attrNameLst>
                                      </p:cBhvr>
                                      <p:rCtr x="610000" y="-10000"/>
                                    </p:animMotion>
                                  </p:childTnLst>
                                </p:cTn>
                              </p:par>
                              <p:par>
                                <p:cTn id="82" presetID="0" presetClass="path" presetSubtype="0" accel="50000" decel="50000" fill="hold" grpId="3" nodeType="withEffect">
                                  <p:stCondLst>
                                    <p:cond delay="0"/>
                                  </p:stCondLst>
                                  <p:childTnLst>
                                    <p:animMotion origin="layout" path="M 0.35816 7.40741E-7 L 0.4783 7.40741E-7 " pathEditMode="relative" rAng="0" ptsTypes="AA">
                                      <p:cBhvr>
                                        <p:cTn id="83" dur="500" fill="hold"/>
                                        <p:tgtEl>
                                          <p:spTgt spid="1004552"/>
                                        </p:tgtEl>
                                        <p:attrNameLst>
                                          <p:attrName>ppt_x</p:attrName>
                                          <p:attrName>ppt_y</p:attrName>
                                        </p:attrNameLst>
                                      </p:cBhvr>
                                      <p:rCtr x="600000" y="0"/>
                                    </p:animMotion>
                                  </p:childTnLst>
                                </p:cTn>
                              </p:par>
                              <p:par>
                                <p:cTn id="84" presetID="0" presetClass="path" presetSubtype="0" accel="50000" decel="50000" fill="hold" grpId="2" nodeType="withEffect">
                                  <p:stCondLst>
                                    <p:cond delay="0"/>
                                  </p:stCondLst>
                                  <p:childTnLst>
                                    <p:animMotion origin="layout" path="M 0.2401 -2.59259E-6 L 0.35816 -2.59259E-6 " pathEditMode="relative" rAng="0" ptsTypes="AA">
                                      <p:cBhvr>
                                        <p:cTn id="85" dur="500" fill="hold"/>
                                        <p:tgtEl>
                                          <p:spTgt spid="1004554"/>
                                        </p:tgtEl>
                                        <p:attrNameLst>
                                          <p:attrName>ppt_x</p:attrName>
                                          <p:attrName>ppt_y</p:attrName>
                                        </p:attrNameLst>
                                      </p:cBhvr>
                                      <p:rCtr x="590000" y="0"/>
                                    </p:animMotion>
                                  </p:childTnLst>
                                </p:cTn>
                              </p:par>
                            </p:childTnLst>
                          </p:cTn>
                        </p:par>
                        <p:par>
                          <p:cTn id="86" fill="hold">
                            <p:stCondLst>
                              <p:cond delay="500"/>
                            </p:stCondLst>
                            <p:childTnLst>
                              <p:par>
                                <p:cTn id="87" presetID="1" presetClass="emph" presetSubtype="2" fill="hold" nodeType="afterEffect">
                                  <p:stCondLst>
                                    <p:cond delay="0"/>
                                  </p:stCondLst>
                                  <p:childTnLst>
                                    <p:animClr clrSpc="rgb" dir="cw">
                                      <p:cBhvr>
                                        <p:cTn id="88" dur="500" fill="hold"/>
                                        <p:tgtEl>
                                          <p:spTgt spid="1004549"/>
                                        </p:tgtEl>
                                        <p:attrNameLst>
                                          <p:attrName>fillcolor</p:attrName>
                                        </p:attrNameLst>
                                      </p:cBhvr>
                                      <p:to>
                                        <a:srgbClr val="FFCCFF"/>
                                      </p:to>
                                    </p:animClr>
                                    <p:set>
                                      <p:cBhvr>
                                        <p:cTn id="89" dur="500" fill="hold"/>
                                        <p:tgtEl>
                                          <p:spTgt spid="1004549"/>
                                        </p:tgtEl>
                                        <p:attrNameLst>
                                          <p:attrName>fill.type</p:attrName>
                                        </p:attrNameLst>
                                      </p:cBhvr>
                                      <p:to>
                                        <p:strVal val="solid"/>
                                      </p:to>
                                    </p:set>
                                    <p:set>
                                      <p:cBhvr>
                                        <p:cTn id="90" dur="500" fill="hold"/>
                                        <p:tgtEl>
                                          <p:spTgt spid="1004549"/>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8" presetClass="emph" presetSubtype="0" fill="hold" grpId="1" nodeType="clickEffect">
                                  <p:stCondLst>
                                    <p:cond delay="0"/>
                                  </p:stCondLst>
                                  <p:childTnLst>
                                    <p:animRot by="21600000">
                                      <p:cBhvr>
                                        <p:cTn id="94" dur="500" fill="hold"/>
                                        <p:tgtEl>
                                          <p:spTgt spid="1004550"/>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35" presetClass="path" presetSubtype="0" accel="50000" decel="50000" fill="hold" grpId="0" nodeType="clickEffect">
                                  <p:stCondLst>
                                    <p:cond delay="0"/>
                                  </p:stCondLst>
                                  <p:childTnLst>
                                    <p:animMotion origin="layout" path="M -0.0026 7.40741E-7 L -0.58715 7.40741E-7 " pathEditMode="relative" rAng="0" ptsTypes="AA">
                                      <p:cBhvr>
                                        <p:cTn id="98" dur="500" fill="hold"/>
                                        <p:tgtEl>
                                          <p:spTgt spid="1004550"/>
                                        </p:tgtEl>
                                        <p:attrNameLst>
                                          <p:attrName>ppt_x</p:attrName>
                                          <p:attrName>ppt_y</p:attrName>
                                        </p:attrNameLst>
                                      </p:cBhvr>
                                      <p:rCtr x="-2920000" y="0"/>
                                    </p:animMotion>
                                  </p:childTnLst>
                                </p:cTn>
                              </p:par>
                              <p:par>
                                <p:cTn id="99" presetID="0" presetClass="path" presetSubtype="0" accel="50000" decel="50000" fill="hold" grpId="4" nodeType="withEffect">
                                  <p:stCondLst>
                                    <p:cond delay="0"/>
                                  </p:stCondLst>
                                  <p:childTnLst>
                                    <p:animMotion origin="layout" path="M 0.4783 7.40741E-7 L 0.59201 7.40741E-7 " pathEditMode="relative" rAng="0" ptsTypes="AA">
                                      <p:cBhvr>
                                        <p:cTn id="100" dur="500" fill="hold"/>
                                        <p:tgtEl>
                                          <p:spTgt spid="1004552"/>
                                        </p:tgtEl>
                                        <p:attrNameLst>
                                          <p:attrName>ppt_x</p:attrName>
                                          <p:attrName>ppt_y</p:attrName>
                                        </p:attrNameLst>
                                      </p:cBhvr>
                                      <p:rCtr x="570000" y="0"/>
                                    </p:animMotion>
                                  </p:childTnLst>
                                </p:cTn>
                              </p:par>
                              <p:par>
                                <p:cTn id="101" presetID="0" presetClass="path" presetSubtype="0" accel="50000" decel="50000" fill="hold" grpId="1" nodeType="withEffect">
                                  <p:stCondLst>
                                    <p:cond delay="0"/>
                                  </p:stCondLst>
                                  <p:childTnLst>
                                    <p:animMotion origin="layout" path="M 0.12187 -2.96296E-6 L 0.2401 -2.96296E-6 " pathEditMode="relative" rAng="0" ptsTypes="AA">
                                      <p:cBhvr>
                                        <p:cTn id="102" dur="500" fill="hold"/>
                                        <p:tgtEl>
                                          <p:spTgt spid="1004553"/>
                                        </p:tgtEl>
                                        <p:attrNameLst>
                                          <p:attrName>ppt_x</p:attrName>
                                          <p:attrName>ppt_y</p:attrName>
                                        </p:attrNameLst>
                                      </p:cBhvr>
                                      <p:rCtr x="590000" y="0"/>
                                    </p:animMotion>
                                  </p:childTnLst>
                                </p:cTn>
                              </p:par>
                              <p:par>
                                <p:cTn id="103" presetID="0" presetClass="path" presetSubtype="0" accel="50000" decel="50000" fill="hold" grpId="2" nodeType="withEffect">
                                  <p:stCondLst>
                                    <p:cond delay="0"/>
                                  </p:stCondLst>
                                  <p:childTnLst>
                                    <p:animMotion origin="layout" path="M -0.11649 0.00301 L 0.0066 -0.00208 " pathEditMode="relative" rAng="0" ptsTypes="AA">
                                      <p:cBhvr>
                                        <p:cTn id="104" dur="500" fill="hold"/>
                                        <p:tgtEl>
                                          <p:spTgt spid="1004548"/>
                                        </p:tgtEl>
                                        <p:attrNameLst>
                                          <p:attrName>ppt_x</p:attrName>
                                          <p:attrName>ppt_y</p:attrName>
                                        </p:attrNameLst>
                                      </p:cBhvr>
                                      <p:rCtr x="610000" y="-30000"/>
                                    </p:animMotion>
                                  </p:childTnLst>
                                </p:cTn>
                              </p:par>
                              <p:par>
                                <p:cTn id="105" presetID="0" presetClass="path" presetSubtype="0" accel="50000" decel="50000" fill="hold" grpId="3" nodeType="withEffect">
                                  <p:stCondLst>
                                    <p:cond delay="0"/>
                                  </p:stCondLst>
                                  <p:childTnLst>
                                    <p:animMotion origin="layout" path="M 0.35816 7.40741E-7 L 0.4783 7.40741E-7 " pathEditMode="relative" rAng="0" ptsTypes="AA">
                                      <p:cBhvr>
                                        <p:cTn id="106" dur="500" fill="hold"/>
                                        <p:tgtEl>
                                          <p:spTgt spid="1004554"/>
                                        </p:tgtEl>
                                        <p:attrNameLst>
                                          <p:attrName>ppt_x</p:attrName>
                                          <p:attrName>ppt_y</p:attrName>
                                        </p:attrNameLst>
                                      </p:cBhvr>
                                      <p:rCtr x="600000" y="0"/>
                                    </p:animMotion>
                                  </p:childTnLst>
                                </p:cTn>
                              </p:par>
                              <p:par>
                                <p:cTn id="107" presetID="63" presetClass="path" presetSubtype="0" accel="50000" decel="50000" fill="hold" grpId="1" nodeType="withEffect">
                                  <p:stCondLst>
                                    <p:cond delay="0"/>
                                  </p:stCondLst>
                                  <p:childTnLst>
                                    <p:animMotion origin="layout" path="M -0.4691 7.40741E-7 L -0.34618 -0.00023 " pathEditMode="relative" rAng="0" ptsTypes="AA">
                                      <p:cBhvr>
                                        <p:cTn id="108" dur="500" fill="hold"/>
                                        <p:tgtEl>
                                          <p:spTgt spid="1004549"/>
                                        </p:tgtEl>
                                        <p:attrNameLst>
                                          <p:attrName>ppt_x</p:attrName>
                                          <p:attrName>ppt_y</p:attrName>
                                        </p:attrNameLst>
                                      </p:cBhvr>
                                      <p:rCtr x="610000" y="0"/>
                                    </p:animMotion>
                                  </p:childTnLst>
                                </p:cTn>
                              </p:par>
                            </p:childTnLst>
                          </p:cTn>
                        </p:par>
                        <p:par>
                          <p:cTn id="109" fill="hold">
                            <p:stCondLst>
                              <p:cond delay="500"/>
                            </p:stCondLst>
                            <p:childTnLst>
                              <p:par>
                                <p:cTn id="110" presetID="1" presetClass="emph" presetSubtype="2" fill="hold" nodeType="afterEffect">
                                  <p:stCondLst>
                                    <p:cond delay="0"/>
                                  </p:stCondLst>
                                  <p:childTnLst>
                                    <p:animClr clrSpc="rgb" dir="cw">
                                      <p:cBhvr>
                                        <p:cTn id="111" dur="500" fill="hold"/>
                                        <p:tgtEl>
                                          <p:spTgt spid="1004550"/>
                                        </p:tgtEl>
                                        <p:attrNameLst>
                                          <p:attrName>fillcolor</p:attrName>
                                        </p:attrNameLst>
                                      </p:cBhvr>
                                      <p:to>
                                        <a:srgbClr val="FFCCFF"/>
                                      </p:to>
                                    </p:animClr>
                                    <p:set>
                                      <p:cBhvr>
                                        <p:cTn id="112" dur="500" fill="hold"/>
                                        <p:tgtEl>
                                          <p:spTgt spid="1004550"/>
                                        </p:tgtEl>
                                        <p:attrNameLst>
                                          <p:attrName>fill.type</p:attrName>
                                        </p:attrNameLst>
                                      </p:cBhvr>
                                      <p:to>
                                        <p:strVal val="solid"/>
                                      </p:to>
                                    </p:set>
                                    <p:set>
                                      <p:cBhvr>
                                        <p:cTn id="113" dur="500" fill="hold"/>
                                        <p:tgtEl>
                                          <p:spTgt spid="1004550"/>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8" presetClass="emph" presetSubtype="0" fill="hold" grpId="1" nodeType="clickEffect">
                                  <p:stCondLst>
                                    <p:cond delay="0"/>
                                  </p:stCondLst>
                                  <p:childTnLst>
                                    <p:animRot by="21600000">
                                      <p:cBhvr>
                                        <p:cTn id="117" dur="500" fill="hold"/>
                                        <p:tgtEl>
                                          <p:spTgt spid="1004551"/>
                                        </p:tgtEl>
                                        <p:attrNameLst>
                                          <p:attrName>r</p:attrName>
                                        </p:attrNameLst>
                                      </p:cBhvr>
                                    </p:animRot>
                                  </p:childTnLst>
                                </p:cTn>
                              </p:par>
                            </p:childTnLst>
                          </p:cTn>
                        </p:par>
                      </p:childTnLst>
                    </p:cTn>
                  </p:par>
                  <p:par>
                    <p:cTn id="118" fill="hold">
                      <p:stCondLst>
                        <p:cond delay="indefinite"/>
                      </p:stCondLst>
                      <p:childTnLst>
                        <p:par>
                          <p:cTn id="119" fill="hold">
                            <p:stCondLst>
                              <p:cond delay="0"/>
                            </p:stCondLst>
                            <p:childTnLst>
                              <p:par>
                                <p:cTn id="120" presetID="0" presetClass="path" presetSubtype="0" accel="50000" decel="50000" fill="hold" grpId="4" nodeType="clickEffect">
                                  <p:stCondLst>
                                    <p:cond delay="0"/>
                                  </p:stCondLst>
                                  <p:childTnLst>
                                    <p:animMotion origin="layout" path="M 0.4783 7.40741E-7 L 0.59201 7.40741E-7 " pathEditMode="relative" rAng="0" ptsTypes="AA">
                                      <p:cBhvr>
                                        <p:cTn id="121" dur="500" fill="hold"/>
                                        <p:tgtEl>
                                          <p:spTgt spid="1004554"/>
                                        </p:tgtEl>
                                        <p:attrNameLst>
                                          <p:attrName>ppt_x</p:attrName>
                                          <p:attrName>ppt_y</p:attrName>
                                        </p:attrNameLst>
                                      </p:cBhvr>
                                      <p:rCtr x="570000" y="0"/>
                                    </p:animMotion>
                                  </p:childTnLst>
                                </p:cTn>
                              </p:par>
                              <p:par>
                                <p:cTn id="122" presetID="35" presetClass="path" presetSubtype="0" accel="50000" decel="50000" fill="hold" grpId="0" nodeType="withEffect">
                                  <p:stCondLst>
                                    <p:cond delay="0"/>
                                  </p:stCondLst>
                                  <p:childTnLst>
                                    <p:animMotion origin="layout" path="M -0.00139 7.40741E-7 L -0.12066 7.40741E-7 " pathEditMode="relative" rAng="0" ptsTypes="AA">
                                      <p:cBhvr>
                                        <p:cTn id="123" dur="500" fill="hold"/>
                                        <p:tgtEl>
                                          <p:spTgt spid="1004551"/>
                                        </p:tgtEl>
                                        <p:attrNameLst>
                                          <p:attrName>ppt_x</p:attrName>
                                          <p:attrName>ppt_y</p:attrName>
                                        </p:attrNameLst>
                                      </p:cBhvr>
                                      <p:rCtr x="-600000" y="0"/>
                                    </p:animMotion>
                                  </p:childTnLst>
                                </p:cTn>
                              </p:par>
                            </p:childTnLst>
                          </p:cTn>
                        </p:par>
                        <p:par>
                          <p:cTn id="124" fill="hold">
                            <p:stCondLst>
                              <p:cond delay="500"/>
                            </p:stCondLst>
                            <p:childTnLst>
                              <p:par>
                                <p:cTn id="125" presetID="1" presetClass="emph" presetSubtype="2" fill="hold" nodeType="afterEffect">
                                  <p:stCondLst>
                                    <p:cond delay="0"/>
                                  </p:stCondLst>
                                  <p:childTnLst>
                                    <p:animClr clrSpc="rgb" dir="cw">
                                      <p:cBhvr>
                                        <p:cTn id="126" dur="500" fill="hold"/>
                                        <p:tgtEl>
                                          <p:spTgt spid="1004551"/>
                                        </p:tgtEl>
                                        <p:attrNameLst>
                                          <p:attrName>fillcolor</p:attrName>
                                        </p:attrNameLst>
                                      </p:cBhvr>
                                      <p:to>
                                        <a:srgbClr val="FFCCFF"/>
                                      </p:to>
                                    </p:animClr>
                                    <p:set>
                                      <p:cBhvr>
                                        <p:cTn id="127" dur="500" fill="hold"/>
                                        <p:tgtEl>
                                          <p:spTgt spid="1004551"/>
                                        </p:tgtEl>
                                        <p:attrNameLst>
                                          <p:attrName>fill.type</p:attrName>
                                        </p:attrNameLst>
                                      </p:cBhvr>
                                      <p:to>
                                        <p:strVal val="solid"/>
                                      </p:to>
                                    </p:set>
                                    <p:set>
                                      <p:cBhvr>
                                        <p:cTn id="128" dur="500" fill="hold"/>
                                        <p:tgtEl>
                                          <p:spTgt spid="10045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ldLvl="0" animBg="1"/>
      <p:bldP spid="1004547" grpId="1" bldLvl="0" animBg="1"/>
      <p:bldP spid="1004548" grpId="0" bldLvl="0" animBg="1"/>
      <p:bldP spid="1004548" grpId="1" bldLvl="0" animBg="1"/>
      <p:bldP spid="1004548" grpId="2" bldLvl="0" animBg="1"/>
      <p:bldP spid="1004548" grpId="3" bldLvl="0" animBg="1"/>
      <p:bldP spid="1004549" grpId="0" bldLvl="0" animBg="1"/>
      <p:bldP spid="1004549" grpId="1" bldLvl="0" animBg="1"/>
      <p:bldP spid="1004549" grpId="2" bldLvl="0" animBg="1"/>
      <p:bldP spid="1004550" grpId="0" bldLvl="0" animBg="1"/>
      <p:bldP spid="1004550" grpId="1" bldLvl="0" animBg="1"/>
      <p:bldP spid="1004551" grpId="0" bldLvl="0" animBg="1"/>
      <p:bldP spid="1004551" grpId="1" bldLvl="0" animBg="1"/>
      <p:bldP spid="1004552" grpId="0" bldLvl="0" animBg="1"/>
      <p:bldP spid="1004552" grpId="1" bldLvl="0" animBg="1"/>
      <p:bldP spid="1004552" grpId="2" bldLvl="0" animBg="1"/>
      <p:bldP spid="1004552" grpId="3" bldLvl="0" animBg="1"/>
      <p:bldP spid="1004552" grpId="4" bldLvl="0" animBg="1"/>
      <p:bldP spid="1004553" grpId="0" bldLvl="0" animBg="1"/>
      <p:bldP spid="1004553" grpId="1" bldLvl="0" animBg="1"/>
      <p:bldP spid="1004553" grpId="2" bldLvl="0" animBg="1"/>
      <p:bldP spid="1004553" grpId="3" bldLvl="0" animBg="1"/>
      <p:bldP spid="1004553" grpId="4" bldLvl="0" animBg="1"/>
      <p:bldP spid="1004554" grpId="0" bldLvl="0" animBg="1"/>
      <p:bldP spid="1004554" grpId="1" bldLvl="0" animBg="1"/>
      <p:bldP spid="1004554" grpId="2" bldLvl="0" animBg="1"/>
      <p:bldP spid="1004554" grpId="3" bldLvl="0" animBg="1"/>
      <p:bldP spid="1004554" grpId="4" bldLvl="0" animBg="1"/>
      <p:bldP spid="1004554" grpId="5"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C5B1BD64-DA65-4EEA-9A25-FB3E1358998E}" type="slidenum">
              <a:rPr lang="en-US" altLang="zh-CN"/>
            </a:fld>
            <a:endParaRPr lang="en-US" altLang="zh-CN"/>
          </a:p>
        </p:txBody>
      </p:sp>
      <p:sp>
        <p:nvSpPr>
          <p:cNvPr id="323587" name="Rectangle 2"/>
          <p:cNvSpPr>
            <a:spLocks noGrp="1" noChangeArrowheads="1"/>
          </p:cNvSpPr>
          <p:nvPr>
            <p:ph type="title"/>
          </p:nvPr>
        </p:nvSpPr>
        <p:spPr>
          <a:xfrm>
            <a:off x="698500" y="228600"/>
            <a:ext cx="7772400" cy="896938"/>
          </a:xfrm>
        </p:spPr>
        <p:txBody>
          <a:bodyPr/>
          <a:lstStyle/>
          <a:p>
            <a:pPr eaLnBrk="1" hangingPunct="1"/>
            <a:r>
              <a:rPr lang="zh-CN" altLang="en-US" sz="4800" b="1" smtClean="0">
                <a:latin typeface="宋体" panose="02010600030101010101" pitchFamily="2" charset="-122"/>
              </a:rPr>
              <a:t>直接插入排序</a:t>
            </a:r>
            <a:endParaRPr lang="zh-CN" altLang="en-US" sz="4800" b="1" smtClean="0">
              <a:latin typeface="宋体" panose="02010600030101010101" pitchFamily="2" charset="-122"/>
            </a:endParaRPr>
          </a:p>
        </p:txBody>
      </p:sp>
      <p:sp>
        <p:nvSpPr>
          <p:cNvPr id="323588" name="Rectangle 3"/>
          <p:cNvSpPr>
            <a:spLocks noGrp="1" noChangeArrowheads="1"/>
          </p:cNvSpPr>
          <p:nvPr>
            <p:ph type="body" idx="1"/>
          </p:nvPr>
        </p:nvSpPr>
        <p:spPr>
          <a:xfrm>
            <a:off x="395288" y="1341438"/>
            <a:ext cx="8353425" cy="5211762"/>
          </a:xfrm>
        </p:spPr>
        <p:txBody>
          <a:bodyPr/>
          <a:lstStyle/>
          <a:p>
            <a:pPr eaLnBrk="1" hangingPunct="1">
              <a:lnSpc>
                <a:spcPct val="140000"/>
              </a:lnSpc>
            </a:pPr>
            <a:r>
              <a:rPr lang="zh-CN" altLang="en-US" sz="2400" b="1" dirty="0" smtClean="0">
                <a:latin typeface="楷体_GB2312" pitchFamily="49" charset="-122"/>
                <a:ea typeface="楷体_GB2312" pitchFamily="49" charset="-122"/>
              </a:rPr>
              <a:t>假定待排序的是数组</a:t>
            </a:r>
            <a:r>
              <a:rPr lang="en-US" altLang="zh-CN" sz="2400" b="1" dirty="0" smtClean="0">
                <a:latin typeface="楷体_GB2312" pitchFamily="49" charset="-122"/>
                <a:ea typeface="楷体_GB2312" pitchFamily="49" charset="-122"/>
              </a:rPr>
              <a:t>a</a:t>
            </a:r>
            <a:r>
              <a:rPr lang="zh-CN" altLang="en-US" sz="2400" b="1" dirty="0" smtClean="0">
                <a:latin typeface="楷体_GB2312" pitchFamily="49" charset="-122"/>
                <a:ea typeface="楷体_GB2312" pitchFamily="49" charset="-122"/>
              </a:rPr>
              <a:t>，它共有</a:t>
            </a:r>
            <a:r>
              <a:rPr lang="en-US" altLang="zh-CN" sz="2400" b="1" dirty="0" smtClean="0">
                <a:latin typeface="楷体_GB2312" pitchFamily="49" charset="-122"/>
                <a:ea typeface="楷体_GB2312" pitchFamily="49" charset="-122"/>
              </a:rPr>
              <a:t>n</a:t>
            </a:r>
            <a:r>
              <a:rPr lang="zh-CN" altLang="en-US" sz="2400" b="1" dirty="0" smtClean="0">
                <a:latin typeface="楷体_GB2312" pitchFamily="49" charset="-122"/>
                <a:ea typeface="楷体_GB2312" pitchFamily="49" charset="-122"/>
              </a:rPr>
              <a:t>个 数组元素。那么对于每个</a:t>
            </a:r>
            <a:r>
              <a:rPr lang="en-US" altLang="zh-CN" sz="2400" b="1" dirty="0" smtClean="0">
                <a:latin typeface="楷体_GB2312" pitchFamily="49" charset="-122"/>
                <a:ea typeface="楷体_GB2312" pitchFamily="49" charset="-122"/>
              </a:rPr>
              <a:t>1 &lt;=j&lt;n</a:t>
            </a:r>
            <a:r>
              <a:rPr lang="zh-CN" altLang="en-US" sz="2400" b="1" dirty="0" smtClean="0">
                <a:latin typeface="楷体_GB2312" pitchFamily="49" charset="-122"/>
                <a:ea typeface="楷体_GB2312" pitchFamily="49" charset="-122"/>
              </a:rPr>
              <a:t>的</a:t>
            </a:r>
            <a:r>
              <a:rPr lang="en-US" altLang="zh-CN" sz="2400" b="1" dirty="0" smtClean="0">
                <a:latin typeface="楷体_GB2312" pitchFamily="49" charset="-122"/>
                <a:ea typeface="楷体_GB2312" pitchFamily="49" charset="-122"/>
              </a:rPr>
              <a:t>j</a:t>
            </a:r>
            <a:r>
              <a:rPr lang="zh-CN" altLang="en-US" sz="2400" b="1" dirty="0" smtClean="0">
                <a:latin typeface="楷体_GB2312" pitchFamily="49" charset="-122"/>
                <a:ea typeface="楷体_GB2312" pitchFamily="49" charset="-122"/>
              </a:rPr>
              <a:t>，将 </a:t>
            </a:r>
            <a:r>
              <a:rPr lang="en-US" altLang="zh-CN" sz="2400" b="1" dirty="0" smtClean="0">
                <a:latin typeface="楷体_GB2312" pitchFamily="49" charset="-122"/>
                <a:ea typeface="楷体_GB2312" pitchFamily="49" charset="-122"/>
              </a:rPr>
              <a:t>a[j]</a:t>
            </a:r>
            <a:r>
              <a:rPr lang="zh-CN" altLang="en-US" sz="2400" b="1" dirty="0" smtClean="0">
                <a:latin typeface="楷体_GB2312" pitchFamily="49" charset="-122"/>
                <a:ea typeface="楷体_GB2312" pitchFamily="49" charset="-122"/>
              </a:rPr>
              <a:t>插入到已经排好序的序列</a:t>
            </a:r>
            <a:r>
              <a:rPr lang="en-US" altLang="zh-CN" sz="2400" b="1" dirty="0" smtClean="0">
                <a:latin typeface="楷体_GB2312" pitchFamily="49" charset="-122"/>
                <a:ea typeface="楷体_GB2312" pitchFamily="49" charset="-122"/>
              </a:rPr>
              <a:t>a[0]</a:t>
            </a:r>
            <a:r>
              <a:rPr lang="zh-CN" altLang="en-US" sz="2400" b="1"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a[1], a[2],</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a[j-1] </a:t>
            </a:r>
            <a:r>
              <a:rPr lang="zh-CN" altLang="en-US" sz="2400" b="1" dirty="0" smtClean="0">
                <a:latin typeface="楷体_GB2312" pitchFamily="49" charset="-122"/>
                <a:ea typeface="楷体_GB2312" pitchFamily="49" charset="-122"/>
              </a:rPr>
              <a:t>中去。</a:t>
            </a:r>
            <a:endParaRPr lang="zh-CN" altLang="en-US" sz="2400" b="1" dirty="0" smtClean="0">
              <a:latin typeface="楷体_GB2312" pitchFamily="49" charset="-122"/>
              <a:ea typeface="楷体_GB2312" pitchFamily="49" charset="-122"/>
            </a:endParaRPr>
          </a:p>
          <a:p>
            <a:pPr eaLnBrk="1" hangingPunct="1">
              <a:lnSpc>
                <a:spcPct val="140000"/>
              </a:lnSpc>
            </a:pPr>
            <a:r>
              <a:rPr lang="zh-CN" altLang="en-US" sz="2400" b="1" dirty="0" smtClean="0">
                <a:solidFill>
                  <a:srgbClr val="FF0000"/>
                </a:solidFill>
                <a:latin typeface="楷体_GB2312" pitchFamily="49" charset="-122"/>
                <a:ea typeface="楷体_GB2312" pitchFamily="49" charset="-122"/>
              </a:rPr>
              <a:t>首先将</a:t>
            </a:r>
            <a:r>
              <a:rPr lang="en-US" altLang="zh-CN" sz="2400" b="1" dirty="0" smtClean="0">
                <a:solidFill>
                  <a:srgbClr val="FF0000"/>
                </a:solidFill>
                <a:latin typeface="楷体_GB2312" pitchFamily="49" charset="-122"/>
                <a:ea typeface="楷体_GB2312" pitchFamily="49" charset="-122"/>
              </a:rPr>
              <a:t>a[j]</a:t>
            </a:r>
            <a:r>
              <a:rPr lang="zh-CN" altLang="en-US" sz="2400" b="1" dirty="0" smtClean="0">
                <a:solidFill>
                  <a:srgbClr val="FF0000"/>
                </a:solidFill>
                <a:latin typeface="楷体_GB2312" pitchFamily="49" charset="-122"/>
                <a:ea typeface="楷体_GB2312" pitchFamily="49" charset="-122"/>
              </a:rPr>
              <a:t>放入到一个某个变量</a:t>
            </a:r>
            <a:r>
              <a:rPr lang="en-US" altLang="zh-CN" sz="2400" b="1" dirty="0" err="1" smtClean="0">
                <a:solidFill>
                  <a:srgbClr val="FF0000"/>
                </a:solidFill>
                <a:latin typeface="楷体_GB2312" pitchFamily="49" charset="-122"/>
                <a:ea typeface="楷体_GB2312" pitchFamily="49" charset="-122"/>
              </a:rPr>
              <a:t>tmp</a:t>
            </a:r>
            <a:r>
              <a:rPr lang="zh-CN" altLang="en-US" sz="2400" b="1" dirty="0" smtClean="0">
                <a:solidFill>
                  <a:srgbClr val="FF0000"/>
                </a:solidFill>
                <a:latin typeface="楷体_GB2312" pitchFamily="49" charset="-122"/>
                <a:ea typeface="楷体_GB2312" pitchFamily="49" charset="-122"/>
              </a:rPr>
              <a:t>中。</a:t>
            </a:r>
            <a:r>
              <a:rPr lang="zh-CN" altLang="en-US" sz="2400" b="1" dirty="0" smtClean="0">
                <a:latin typeface="楷体_GB2312" pitchFamily="49" charset="-122"/>
                <a:ea typeface="楷体_GB2312" pitchFamily="49" charset="-122"/>
              </a:rPr>
              <a:t>然后从右到左与</a:t>
            </a:r>
            <a:r>
              <a:rPr lang="en-US" altLang="zh-CN" sz="2400" b="1" dirty="0" smtClean="0">
                <a:latin typeface="楷体_GB2312" pitchFamily="49" charset="-122"/>
                <a:ea typeface="楷体_GB2312" pitchFamily="49" charset="-122"/>
              </a:rPr>
              <a:t>a[j-1]</a:t>
            </a:r>
            <a:r>
              <a:rPr lang="en-US" altLang="zh-CN" sz="2400" b="1" dirty="0" smtClean="0">
                <a:ea typeface="楷体_GB2312" pitchFamily="49" charset="-122"/>
              </a:rPr>
              <a:t>……</a:t>
            </a:r>
            <a:r>
              <a:rPr lang="en-US" altLang="zh-CN" sz="2400" b="1" dirty="0" smtClean="0">
                <a:latin typeface="楷体_GB2312" pitchFamily="49" charset="-122"/>
                <a:ea typeface="楷体_GB2312" pitchFamily="49" charset="-122"/>
              </a:rPr>
              <a:t>, a[2], a[1], a[0]</a:t>
            </a:r>
            <a:r>
              <a:rPr lang="zh-CN" altLang="en-US" sz="2400" b="1" dirty="0" smtClean="0">
                <a:latin typeface="楷体_GB2312" pitchFamily="49" charset="-122"/>
                <a:ea typeface="楷体_GB2312" pitchFamily="49" charset="-122"/>
              </a:rPr>
              <a:t>，进行比较。</a:t>
            </a:r>
            <a:endParaRPr lang="zh-CN" altLang="en-US" sz="2400" b="1" dirty="0" smtClean="0">
              <a:latin typeface="楷体_GB2312" pitchFamily="49" charset="-122"/>
              <a:ea typeface="楷体_GB2312" pitchFamily="49" charset="-122"/>
            </a:endParaRPr>
          </a:p>
          <a:p>
            <a:pPr lvl="1" eaLnBrk="1" hangingPunct="1">
              <a:lnSpc>
                <a:spcPct val="140000"/>
              </a:lnSpc>
            </a:pPr>
            <a:r>
              <a:rPr lang="zh-CN" altLang="en-US" sz="2000" b="1" dirty="0" smtClean="0">
                <a:latin typeface="楷体_GB2312" pitchFamily="49" charset="-122"/>
                <a:ea typeface="楷体_GB2312" pitchFamily="49" charset="-122"/>
              </a:rPr>
              <a:t>若</a:t>
            </a:r>
            <a:r>
              <a:rPr lang="en-US" altLang="zh-CN" sz="2000" b="1" dirty="0" err="1" smtClean="0">
                <a:latin typeface="楷体_GB2312" pitchFamily="49" charset="-122"/>
                <a:ea typeface="楷体_GB2312" pitchFamily="49" charset="-122"/>
              </a:rPr>
              <a:t>tmp</a:t>
            </a:r>
            <a:r>
              <a:rPr lang="en-US" altLang="zh-CN" sz="2000" b="1" dirty="0" smtClean="0">
                <a:latin typeface="楷体_GB2312" pitchFamily="49" charset="-122"/>
                <a:ea typeface="楷体_GB2312" pitchFamily="49" charset="-122"/>
              </a:rPr>
              <a:t> &lt; a[j-1]</a:t>
            </a:r>
            <a:r>
              <a:rPr lang="zh-CN" altLang="en-US" sz="2000" b="1" dirty="0" smtClean="0">
                <a:latin typeface="楷体_GB2312" pitchFamily="49" charset="-122"/>
                <a:ea typeface="楷体_GB2312" pitchFamily="49" charset="-122"/>
              </a:rPr>
              <a:t>，将</a:t>
            </a:r>
            <a:r>
              <a:rPr lang="en-US" altLang="zh-CN" sz="2000" b="1" dirty="0" smtClean="0">
                <a:latin typeface="楷体_GB2312" pitchFamily="49" charset="-122"/>
                <a:ea typeface="楷体_GB2312" pitchFamily="49" charset="-122"/>
              </a:rPr>
              <a:t>a[j-1]</a:t>
            </a:r>
            <a:r>
              <a:rPr lang="zh-CN" altLang="en-US" sz="2000" b="1" dirty="0" smtClean="0">
                <a:latin typeface="楷体_GB2312" pitchFamily="49" charset="-122"/>
                <a:ea typeface="楷体_GB2312" pitchFamily="49" charset="-122"/>
              </a:rPr>
              <a:t>的内容移到</a:t>
            </a:r>
            <a:r>
              <a:rPr lang="en-US" altLang="zh-CN" sz="2000" b="1" dirty="0" smtClean="0">
                <a:latin typeface="楷体_GB2312" pitchFamily="49" charset="-122"/>
                <a:ea typeface="楷体_GB2312" pitchFamily="49" charset="-122"/>
              </a:rPr>
              <a:t>a[j]</a:t>
            </a:r>
            <a:r>
              <a:rPr lang="zh-CN" altLang="en-US" sz="2000" b="1" dirty="0" smtClean="0">
                <a:latin typeface="楷体_GB2312" pitchFamily="49" charset="-122"/>
                <a:ea typeface="楷体_GB2312" pitchFamily="49" charset="-122"/>
              </a:rPr>
              <a:t>中去</a:t>
            </a:r>
            <a:endParaRPr lang="zh-CN" altLang="en-US" sz="2000" b="1" dirty="0" smtClean="0">
              <a:latin typeface="楷体_GB2312" pitchFamily="49" charset="-122"/>
              <a:ea typeface="楷体_GB2312" pitchFamily="49" charset="-122"/>
            </a:endParaRPr>
          </a:p>
          <a:p>
            <a:pPr lvl="1" eaLnBrk="1" hangingPunct="1">
              <a:lnSpc>
                <a:spcPct val="140000"/>
              </a:lnSpc>
            </a:pPr>
            <a:r>
              <a:rPr lang="zh-CN" altLang="en-US" sz="2000" b="1" dirty="0" smtClean="0">
                <a:latin typeface="楷体_GB2312" pitchFamily="49" charset="-122"/>
                <a:ea typeface="楷体_GB2312" pitchFamily="49" charset="-122"/>
              </a:rPr>
              <a:t>若</a:t>
            </a:r>
            <a:r>
              <a:rPr lang="en-US" altLang="zh-CN" sz="2000" dirty="0" err="1" smtClean="0">
                <a:latin typeface="楷体_GB2312" pitchFamily="49" charset="-122"/>
                <a:ea typeface="楷体_GB2312" pitchFamily="49" charset="-122"/>
                <a:sym typeface="+mn-ea"/>
              </a:rPr>
              <a:t>tmp</a:t>
            </a:r>
            <a:r>
              <a:rPr lang="en-US" altLang="zh-CN" sz="2000" b="1" dirty="0" smtClean="0">
                <a:latin typeface="楷体_GB2312" pitchFamily="49" charset="-122"/>
                <a:ea typeface="楷体_GB2312" pitchFamily="49" charset="-122"/>
              </a:rPr>
              <a:t> &lt; a[j-2]</a:t>
            </a:r>
            <a:r>
              <a:rPr lang="zh-CN" altLang="en-US" sz="2000" b="1" dirty="0" smtClean="0">
                <a:latin typeface="楷体_GB2312" pitchFamily="49" charset="-122"/>
                <a:ea typeface="楷体_GB2312" pitchFamily="49" charset="-122"/>
              </a:rPr>
              <a:t>，将</a:t>
            </a:r>
            <a:r>
              <a:rPr lang="en-US" altLang="zh-CN" sz="2000" b="1" dirty="0" smtClean="0">
                <a:latin typeface="楷体_GB2312" pitchFamily="49" charset="-122"/>
                <a:ea typeface="楷体_GB2312" pitchFamily="49" charset="-122"/>
              </a:rPr>
              <a:t>a[j-2]</a:t>
            </a:r>
            <a:r>
              <a:rPr lang="zh-CN" altLang="en-US" sz="2000" b="1" dirty="0" smtClean="0">
                <a:latin typeface="楷体_GB2312" pitchFamily="49" charset="-122"/>
                <a:ea typeface="楷体_GB2312" pitchFamily="49" charset="-122"/>
              </a:rPr>
              <a:t>的内容移到</a:t>
            </a:r>
            <a:r>
              <a:rPr lang="en-US" altLang="zh-CN" sz="2000" b="1" dirty="0" smtClean="0">
                <a:latin typeface="楷体_GB2312" pitchFamily="49" charset="-122"/>
                <a:ea typeface="楷体_GB2312" pitchFamily="49" charset="-122"/>
              </a:rPr>
              <a:t>a[j-1]</a:t>
            </a:r>
            <a:r>
              <a:rPr lang="zh-CN" altLang="en-US" sz="2000" b="1" dirty="0" smtClean="0">
                <a:latin typeface="楷体_GB2312" pitchFamily="49" charset="-122"/>
                <a:ea typeface="楷体_GB2312" pitchFamily="49" charset="-122"/>
              </a:rPr>
              <a:t>中去</a:t>
            </a:r>
            <a:endParaRPr lang="zh-CN" altLang="en-US" sz="2000" b="1" dirty="0" smtClean="0">
              <a:latin typeface="楷体_GB2312" pitchFamily="49" charset="-122"/>
              <a:ea typeface="楷体_GB2312" pitchFamily="49" charset="-122"/>
            </a:endParaRPr>
          </a:p>
          <a:p>
            <a:pPr lvl="1" eaLnBrk="1" hangingPunct="1">
              <a:lnSpc>
                <a:spcPct val="140000"/>
              </a:lnSpc>
            </a:pPr>
            <a:r>
              <a:rPr lang="zh-CN" altLang="en-US" sz="2000" b="1" dirty="0" smtClean="0">
                <a:latin typeface="楷体_GB2312" pitchFamily="49" charset="-122"/>
                <a:ea typeface="楷体_GB2312" pitchFamily="49" charset="-122"/>
              </a:rPr>
              <a:t>重复这个过程，直至找到比</a:t>
            </a:r>
            <a:r>
              <a:rPr lang="en-US" altLang="zh-CN" sz="2000" b="1" dirty="0" err="1" smtClean="0">
                <a:latin typeface="楷体_GB2312" pitchFamily="49" charset="-122"/>
                <a:ea typeface="楷体_GB2312" pitchFamily="49" charset="-122"/>
              </a:rPr>
              <a:t>tmp</a:t>
            </a:r>
            <a:r>
              <a:rPr lang="zh-CN" altLang="en-US" sz="2000" b="1" dirty="0" smtClean="0">
                <a:latin typeface="楷体_GB2312" pitchFamily="49" charset="-122"/>
                <a:ea typeface="楷体_GB2312" pitchFamily="49" charset="-122"/>
              </a:rPr>
              <a:t>小的数组元素</a:t>
            </a:r>
            <a:r>
              <a:rPr lang="en-US" altLang="zh-CN" sz="2000" b="1" dirty="0" smtClean="0">
                <a:latin typeface="楷体_GB2312" pitchFamily="49" charset="-122"/>
                <a:ea typeface="楷体_GB2312" pitchFamily="49" charset="-122"/>
              </a:rPr>
              <a:t>a[k]</a:t>
            </a:r>
            <a:r>
              <a:rPr lang="zh-CN" altLang="en-US" sz="2000" b="1" dirty="0" smtClean="0">
                <a:latin typeface="楷体_GB2312" pitchFamily="49" charset="-122"/>
                <a:ea typeface="楷体_GB2312" pitchFamily="49" charset="-122"/>
              </a:rPr>
              <a:t>，将</a:t>
            </a:r>
            <a:r>
              <a:rPr lang="en-US" altLang="zh-CN" sz="2000" b="1" dirty="0" err="1" smtClean="0">
                <a:latin typeface="楷体_GB2312" pitchFamily="49" charset="-122"/>
                <a:ea typeface="楷体_GB2312" pitchFamily="49" charset="-122"/>
              </a:rPr>
              <a:t>tmp</a:t>
            </a:r>
            <a:r>
              <a:rPr lang="zh-CN" altLang="en-US" sz="2000" b="1" dirty="0" smtClean="0">
                <a:latin typeface="楷体_GB2312" pitchFamily="49" charset="-122"/>
                <a:ea typeface="楷体_GB2312" pitchFamily="49" charset="-122"/>
              </a:rPr>
              <a:t>存入</a:t>
            </a:r>
            <a:r>
              <a:rPr lang="en-US" altLang="zh-CN" sz="2000" b="1" dirty="0" smtClean="0">
                <a:latin typeface="楷体_GB2312" pitchFamily="49" charset="-122"/>
                <a:ea typeface="楷体_GB2312" pitchFamily="49" charset="-122"/>
              </a:rPr>
              <a:t>a[k+1]</a:t>
            </a:r>
            <a:r>
              <a:rPr lang="zh-CN" altLang="en-US" sz="2000" b="1" dirty="0" smtClean="0">
                <a:latin typeface="楷体_GB2312" pitchFamily="49" charset="-122"/>
                <a:ea typeface="楷体_GB2312" pitchFamily="49" charset="-122"/>
              </a:rPr>
              <a:t>。</a:t>
            </a:r>
            <a:endParaRPr lang="zh-CN" altLang="en-US" sz="2000" b="1" dirty="0" smtClean="0">
              <a:latin typeface="楷体_GB2312" pitchFamily="49" charset="-122"/>
              <a:ea typeface="楷体_GB2312" pitchFamily="49" charset="-122"/>
            </a:endParaRPr>
          </a:p>
          <a:p>
            <a:pPr lvl="1" eaLnBrk="1" hangingPunct="1">
              <a:lnSpc>
                <a:spcPct val="140000"/>
              </a:lnSpc>
            </a:pPr>
            <a:r>
              <a:rPr lang="zh-CN" altLang="en-US" sz="2000" b="1" dirty="0" smtClean="0">
                <a:latin typeface="楷体_GB2312" pitchFamily="49" charset="-122"/>
                <a:ea typeface="楷体_GB2312" pitchFamily="49" charset="-122"/>
              </a:rPr>
              <a:t>如果一直找到</a:t>
            </a:r>
            <a:r>
              <a:rPr lang="en-US" altLang="zh-CN" sz="2000" b="1" dirty="0" smtClean="0">
                <a:latin typeface="楷体_GB2312" pitchFamily="49" charset="-122"/>
                <a:ea typeface="楷体_GB2312" pitchFamily="49" charset="-122"/>
              </a:rPr>
              <a:t>a[0]</a:t>
            </a:r>
            <a:r>
              <a:rPr lang="zh-CN" altLang="en-US" sz="2000" b="1" dirty="0" smtClean="0">
                <a:latin typeface="楷体_GB2312" pitchFamily="49" charset="-122"/>
                <a:ea typeface="楷体_GB2312" pitchFamily="49" charset="-122"/>
              </a:rPr>
              <a:t>都没有找到一个小于</a:t>
            </a:r>
            <a:r>
              <a:rPr lang="en-US" altLang="zh-CN" sz="2000" b="1" dirty="0" err="1" smtClean="0">
                <a:latin typeface="楷体_GB2312" pitchFamily="49" charset="-122"/>
                <a:ea typeface="楷体_GB2312" pitchFamily="49" charset="-122"/>
              </a:rPr>
              <a:t>tmp</a:t>
            </a:r>
            <a:r>
              <a:rPr lang="zh-CN" altLang="en-US" sz="2000" b="1" dirty="0" smtClean="0">
                <a:latin typeface="楷体_GB2312" pitchFamily="49" charset="-122"/>
                <a:ea typeface="楷体_GB2312" pitchFamily="49" charset="-122"/>
              </a:rPr>
              <a:t>的值，将</a:t>
            </a:r>
            <a:r>
              <a:rPr lang="en-US" altLang="zh-CN" sz="2000" b="1" dirty="0" err="1" smtClean="0">
                <a:latin typeface="楷体_GB2312" pitchFamily="49" charset="-122"/>
                <a:ea typeface="楷体_GB2312" pitchFamily="49" charset="-122"/>
              </a:rPr>
              <a:t>tmp</a:t>
            </a:r>
            <a:r>
              <a:rPr lang="zh-CN" altLang="en-US" sz="2000" b="1" dirty="0" smtClean="0">
                <a:latin typeface="楷体_GB2312" pitchFamily="49" charset="-122"/>
                <a:ea typeface="楷体_GB2312" pitchFamily="49" charset="-122"/>
              </a:rPr>
              <a:t>存入</a:t>
            </a:r>
            <a:r>
              <a:rPr lang="en-US" altLang="zh-CN" sz="2000" b="1" dirty="0" smtClean="0">
                <a:latin typeface="楷体_GB2312" pitchFamily="49" charset="-122"/>
                <a:ea typeface="楷体_GB2312" pitchFamily="49" charset="-122"/>
              </a:rPr>
              <a:t>a[0]</a:t>
            </a:r>
            <a:r>
              <a:rPr lang="zh-CN" altLang="en-US" sz="2000" b="1" dirty="0" smtClean="0">
                <a:latin typeface="楷体_GB2312" pitchFamily="49" charset="-122"/>
                <a:ea typeface="楷体_GB2312" pitchFamily="49" charset="-122"/>
              </a:rPr>
              <a:t>。 </a:t>
            </a:r>
            <a:endParaRPr lang="zh-CN" altLang="en-US" sz="2000" b="1" dirty="0" smtClean="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294967295"/>
          </p:nvPr>
        </p:nvSpPr>
        <p:spPr>
          <a:xfrm>
            <a:off x="6553200" y="6248400"/>
            <a:ext cx="1905000" cy="457200"/>
          </a:xfrm>
          <a:prstGeom prst="rect">
            <a:avLst/>
          </a:prstGeom>
        </p:spPr>
        <p:txBody>
          <a:bodyPr/>
          <a:lstStyle/>
          <a:p>
            <a:pPr>
              <a:defRPr/>
            </a:pPr>
            <a:fld id="{D8726018-26BE-4BB1-A3B4-722AF09BF847}" type="slidenum">
              <a:rPr lang="en-US" altLang="zh-CN"/>
            </a:fld>
            <a:endParaRPr lang="en-US" altLang="zh-CN"/>
          </a:p>
        </p:txBody>
      </p:sp>
      <p:sp>
        <p:nvSpPr>
          <p:cNvPr id="324611" name="Text Box 2"/>
          <p:cNvSpPr txBox="1">
            <a:spLocks noChangeArrowheads="1"/>
          </p:cNvSpPr>
          <p:nvPr/>
        </p:nvSpPr>
        <p:spPr bwMode="auto">
          <a:xfrm>
            <a:off x="0" y="1124744"/>
            <a:ext cx="9144000" cy="5780044"/>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457200" indent="-457200">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pPr>
            <a:r>
              <a:rPr lang="en-US" altLang="zh-CN" dirty="0">
                <a:latin typeface="Times New Roman" panose="02020603050405020304" pitchFamily="18" charset="0"/>
                <a:ea typeface="楷体_GB2312" pitchFamily="49" charset="-122"/>
              </a:rPr>
              <a:t>template &lt;class T&gt;</a:t>
            </a:r>
            <a:endParaRPr lang="fr-FR" altLang="zh-CN" dirty="0">
              <a:latin typeface="Times New Roman" panose="02020603050405020304" pitchFamily="18" charset="0"/>
              <a:ea typeface="楷体_GB2312" pitchFamily="49" charset="-122"/>
            </a:endParaRPr>
          </a:p>
          <a:p>
            <a:pPr eaLnBrk="1" hangingPunct="1">
              <a:lnSpc>
                <a:spcPct val="110000"/>
              </a:lnSpc>
              <a:spcBef>
                <a:spcPct val="0"/>
              </a:spcBef>
            </a:pPr>
            <a:r>
              <a:rPr lang="fr-FR" altLang="zh-CN" dirty="0">
                <a:latin typeface="Times New Roman" panose="02020603050405020304" pitchFamily="18" charset="0"/>
                <a:ea typeface="楷体_GB2312" pitchFamily="49" charset="-122"/>
              </a:rPr>
              <a:t>void simpleInsertSort(T a[], int size)</a:t>
            </a:r>
            <a:endParaRPr lang="en-US" altLang="zh-CN" dirty="0">
              <a:latin typeface="Times New Roman" panose="02020603050405020304" pitchFamily="18" charset="0"/>
              <a:ea typeface="楷体_GB2312" pitchFamily="49" charset="-122"/>
            </a:endParaRPr>
          </a:p>
          <a:p>
            <a:pPr eaLnBrk="1" hangingPunct="1">
              <a:lnSpc>
                <a:spcPct val="110000"/>
              </a:lnSpc>
              <a:spcBef>
                <a:spcPct val="0"/>
              </a:spcBef>
            </a:pPr>
            <a:r>
              <a:rPr lang="en-US" altLang="zh-CN" dirty="0">
                <a:latin typeface="Times New Roman" panose="02020603050405020304" pitchFamily="18" charset="0"/>
                <a:ea typeface="楷体_GB2312" pitchFamily="49" charset="-122"/>
              </a:rPr>
              <a:t>{</a:t>
            </a:r>
            <a:r>
              <a:rPr lang="en-US" altLang="zh-CN" dirty="0" err="1">
                <a:latin typeface="Times New Roman" panose="02020603050405020304" pitchFamily="18" charset="0"/>
                <a:ea typeface="楷体_GB2312" pitchFamily="49" charset="-122"/>
              </a:rPr>
              <a:t>int</a:t>
            </a:r>
            <a:r>
              <a:rPr lang="en-US" altLang="zh-CN" dirty="0">
                <a:latin typeface="Times New Roman" panose="02020603050405020304" pitchFamily="18" charset="0"/>
                <a:ea typeface="楷体_GB2312" pitchFamily="49" charset="-122"/>
              </a:rPr>
              <a:t> k;</a:t>
            </a:r>
            <a:endParaRPr lang="en-US" altLang="zh-CN" dirty="0">
              <a:latin typeface="Times New Roman" panose="02020603050405020304" pitchFamily="18" charset="0"/>
              <a:ea typeface="楷体_GB2312" pitchFamily="49" charset="-122"/>
            </a:endParaRPr>
          </a:p>
          <a:p>
            <a:pPr eaLnBrk="1" hangingPunct="1">
              <a:lnSpc>
                <a:spcPct val="110000"/>
              </a:lnSpc>
              <a:spcBef>
                <a:spcPct val="0"/>
              </a:spcBef>
            </a:pPr>
            <a:r>
              <a:rPr lang="en-US" altLang="zh-CN" dirty="0">
                <a:latin typeface="Times New Roman" panose="02020603050405020304" pitchFamily="18" charset="0"/>
                <a:ea typeface="楷体_GB2312" pitchFamily="49" charset="-122"/>
              </a:rPr>
              <a:t> T </a:t>
            </a:r>
            <a:r>
              <a:rPr lang="en-US" altLang="zh-CN" dirty="0" err="1">
                <a:latin typeface="Times New Roman" panose="02020603050405020304" pitchFamily="18" charset="0"/>
                <a:ea typeface="楷体_GB2312" pitchFamily="49" charset="-122"/>
              </a:rPr>
              <a:t>tmp</a:t>
            </a:r>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a:p>
            <a:pPr eaLnBrk="1" hangingPunct="1">
              <a:lnSpc>
                <a:spcPct val="110000"/>
              </a:lnSpc>
              <a:spcBef>
                <a:spcPct val="0"/>
              </a:spcBef>
            </a:pPr>
            <a:r>
              <a:rPr lang="en-US" altLang="zh-CN" dirty="0">
                <a:latin typeface="Times New Roman" panose="02020603050405020304" pitchFamily="18" charset="0"/>
                <a:ea typeface="楷体_GB2312" pitchFamily="49" charset="-122"/>
              </a:rPr>
              <a:t> for (</a:t>
            </a:r>
            <a:r>
              <a:rPr lang="en-US" altLang="zh-CN" dirty="0" err="1">
                <a:latin typeface="Times New Roman" panose="02020603050405020304" pitchFamily="18" charset="0"/>
                <a:ea typeface="楷体_GB2312" pitchFamily="49" charset="-122"/>
              </a:rPr>
              <a:t>int</a:t>
            </a:r>
            <a:r>
              <a:rPr lang="en-US" altLang="zh-CN" dirty="0">
                <a:latin typeface="Times New Roman" panose="02020603050405020304" pitchFamily="18" charset="0"/>
                <a:ea typeface="楷体_GB2312" pitchFamily="49" charset="-122"/>
              </a:rPr>
              <a:t> j=1; j&lt;size; ++j) {</a:t>
            </a:r>
            <a:endParaRPr lang="en-US" altLang="zh-CN" dirty="0">
              <a:latin typeface="Times New Roman" panose="02020603050405020304" pitchFamily="18" charset="0"/>
              <a:ea typeface="楷体_GB2312" pitchFamily="49" charset="-122"/>
            </a:endParaRPr>
          </a:p>
          <a:p>
            <a:pPr>
              <a:lnSpc>
                <a:spcPct val="110000"/>
              </a:lnSpc>
            </a:pPr>
            <a:r>
              <a:rPr lang="en-US" altLang="zh-CN" dirty="0">
                <a:solidFill>
                  <a:srgbClr val="FF0000"/>
                </a:solidFill>
                <a:latin typeface="Times New Roman" panose="02020603050405020304" pitchFamily="18" charset="0"/>
                <a:ea typeface="楷体_GB2312" pitchFamily="49" charset="-122"/>
              </a:rPr>
              <a:t>     </a:t>
            </a:r>
            <a:r>
              <a:rPr lang="en-US" altLang="zh-CN" dirty="0" err="1">
                <a:solidFill>
                  <a:srgbClr val="FF0000"/>
                </a:solidFill>
                <a:latin typeface="Times New Roman" panose="02020603050405020304" pitchFamily="18" charset="0"/>
                <a:ea typeface="楷体_GB2312" pitchFamily="49" charset="-122"/>
              </a:rPr>
              <a:t>tmp</a:t>
            </a:r>
            <a:r>
              <a:rPr lang="en-US" altLang="zh-CN" dirty="0">
                <a:solidFill>
                  <a:srgbClr val="FF0000"/>
                </a:solidFill>
                <a:latin typeface="Times New Roman" panose="02020603050405020304" pitchFamily="18" charset="0"/>
                <a:ea typeface="楷体_GB2312" pitchFamily="49" charset="-122"/>
              </a:rPr>
              <a:t> = a[j</a:t>
            </a:r>
            <a:r>
              <a:rPr lang="en-US" altLang="zh-CN" dirty="0" smtClean="0">
                <a:solidFill>
                  <a:srgbClr val="FF0000"/>
                </a:solidFill>
                <a:latin typeface="Times New Roman" panose="02020603050405020304" pitchFamily="18" charset="0"/>
                <a:ea typeface="楷体_GB2312" pitchFamily="49" charset="-122"/>
              </a:rPr>
              <a:t>];</a:t>
            </a:r>
            <a:r>
              <a:rPr lang="en-US" altLang="zh-CN" dirty="0">
                <a:solidFill>
                  <a:srgbClr val="FF0000"/>
                </a:solidFill>
              </a:rPr>
              <a:t> </a:t>
            </a:r>
            <a:r>
              <a:rPr lang="en-US" altLang="zh-CN" dirty="0" smtClean="0">
                <a:solidFill>
                  <a:srgbClr val="FF0000"/>
                </a:solidFill>
              </a:rPr>
              <a:t>		∥</a:t>
            </a:r>
            <a:r>
              <a:rPr lang="zh-CN" altLang="en-US" dirty="0">
                <a:solidFill>
                  <a:srgbClr val="FF0000"/>
                </a:solidFill>
              </a:rPr>
              <a:t>将待排序记录放进</a:t>
            </a:r>
            <a:r>
              <a:rPr lang="zh-CN" altLang="en-US" dirty="0" smtClean="0">
                <a:solidFill>
                  <a:srgbClr val="FF0000"/>
                </a:solidFill>
              </a:rPr>
              <a:t>监视哨</a:t>
            </a:r>
            <a:endParaRPr lang="en-US" altLang="zh-CN" dirty="0" smtClean="0">
              <a:solidFill>
                <a:srgbClr val="FF0000"/>
              </a:solidFill>
            </a:endParaRPr>
          </a:p>
          <a:p>
            <a:pPr>
              <a:lnSpc>
                <a:spcPct val="110000"/>
              </a:lnSpc>
            </a:pPr>
            <a:r>
              <a:rPr lang="en-US" altLang="zh-CN" dirty="0" smtClean="0"/>
              <a:t>	∥</a:t>
            </a:r>
            <a:r>
              <a:rPr lang="zh-CN" altLang="en-US" dirty="0"/>
              <a:t>从后向前查找插入位置</a:t>
            </a:r>
            <a:r>
              <a:rPr lang="en-US" altLang="zh-CN" dirty="0"/>
              <a:t>,</a:t>
            </a:r>
            <a:r>
              <a:rPr lang="zh-CN" altLang="en-US" dirty="0"/>
              <a:t>将大于待排序记录向后</a:t>
            </a:r>
            <a:r>
              <a:rPr lang="zh-CN" altLang="en-US" dirty="0" smtClean="0"/>
              <a:t>移动</a:t>
            </a:r>
            <a:endParaRPr lang="en-US" altLang="zh-CN" dirty="0">
              <a:solidFill>
                <a:srgbClr val="FF0000"/>
              </a:solidFill>
              <a:latin typeface="Times New Roman" panose="02020603050405020304" pitchFamily="18" charset="0"/>
              <a:ea typeface="楷体_GB2312" pitchFamily="49" charset="-122"/>
            </a:endParaRPr>
          </a:p>
          <a:p>
            <a:pPr eaLnBrk="1" hangingPunct="1">
              <a:lnSpc>
                <a:spcPct val="110000"/>
              </a:lnSpc>
              <a:spcBef>
                <a:spcPct val="0"/>
              </a:spcBef>
            </a:pPr>
            <a:r>
              <a:rPr lang="en-US" altLang="zh-CN" dirty="0">
                <a:latin typeface="Times New Roman" panose="02020603050405020304" pitchFamily="18" charset="0"/>
                <a:ea typeface="楷体_GB2312" pitchFamily="49" charset="-122"/>
              </a:rPr>
              <a:t>     for ( k = j-1; </a:t>
            </a:r>
            <a:r>
              <a:rPr lang="en-US" altLang="zh-CN" dirty="0" err="1">
                <a:latin typeface="Times New Roman" panose="02020603050405020304" pitchFamily="18" charset="0"/>
                <a:ea typeface="楷体_GB2312" pitchFamily="49" charset="-122"/>
              </a:rPr>
              <a:t>tmp</a:t>
            </a:r>
            <a:r>
              <a:rPr lang="en-US" altLang="zh-CN" dirty="0">
                <a:latin typeface="Times New Roman" panose="02020603050405020304" pitchFamily="18" charset="0"/>
                <a:ea typeface="楷体_GB2312" pitchFamily="49" charset="-122"/>
              </a:rPr>
              <a:t> &lt; a[k] &amp;&amp; k &gt;= 0; --k)</a:t>
            </a:r>
            <a:endParaRPr lang="en-US" altLang="zh-CN" dirty="0">
              <a:latin typeface="Times New Roman" panose="02020603050405020304" pitchFamily="18" charset="0"/>
              <a:ea typeface="楷体_GB2312" pitchFamily="49" charset="-122"/>
            </a:endParaRPr>
          </a:p>
          <a:p>
            <a:pPr>
              <a:lnSpc>
                <a:spcPct val="110000"/>
              </a:lnSpc>
            </a:pPr>
            <a:r>
              <a:rPr lang="en-US" altLang="zh-CN" dirty="0">
                <a:latin typeface="Times New Roman" panose="02020603050405020304" pitchFamily="18" charset="0"/>
                <a:ea typeface="楷体_GB2312" pitchFamily="49" charset="-122"/>
              </a:rPr>
              <a:t>     </a:t>
            </a:r>
            <a:r>
              <a:rPr lang="en-US" altLang="zh-CN" dirty="0" smtClean="0">
                <a:latin typeface="Times New Roman" panose="02020603050405020304" pitchFamily="18" charset="0"/>
                <a:ea typeface="楷体_GB2312" pitchFamily="49" charset="-122"/>
              </a:rPr>
              <a:t>		a[k+1</a:t>
            </a:r>
            <a:r>
              <a:rPr lang="en-US" altLang="zh-CN" dirty="0">
                <a:latin typeface="Times New Roman" panose="02020603050405020304" pitchFamily="18" charset="0"/>
                <a:ea typeface="楷体_GB2312" pitchFamily="49" charset="-122"/>
              </a:rPr>
              <a:t>] = a[k</a:t>
            </a:r>
            <a:r>
              <a:rPr lang="en-US" altLang="zh-CN" dirty="0" smtClean="0">
                <a:latin typeface="Times New Roman" panose="02020603050405020304" pitchFamily="18" charset="0"/>
                <a:ea typeface="楷体_GB2312" pitchFamily="49" charset="-122"/>
              </a:rPr>
              <a:t>];</a:t>
            </a:r>
            <a:r>
              <a:rPr lang="en-US" altLang="zh-CN" dirty="0"/>
              <a:t> </a:t>
            </a:r>
            <a:r>
              <a:rPr lang="en-US" altLang="zh-CN" dirty="0" smtClean="0"/>
              <a:t>	∥</a:t>
            </a:r>
            <a:r>
              <a:rPr lang="zh-CN" altLang="en-US" dirty="0"/>
              <a:t>记录后移 </a:t>
            </a:r>
            <a:endParaRPr lang="en-US" altLang="zh-CN" dirty="0">
              <a:latin typeface="Times New Roman" panose="02020603050405020304" pitchFamily="18" charset="0"/>
              <a:ea typeface="楷体_GB2312" pitchFamily="49" charset="-122"/>
            </a:endParaRPr>
          </a:p>
          <a:p>
            <a:pPr>
              <a:lnSpc>
                <a:spcPct val="110000"/>
              </a:lnSpc>
            </a:pPr>
            <a:r>
              <a:rPr lang="en-US" altLang="zh-CN" dirty="0">
                <a:latin typeface="Times New Roman" panose="02020603050405020304" pitchFamily="18" charset="0"/>
                <a:ea typeface="楷体_GB2312" pitchFamily="49" charset="-122"/>
              </a:rPr>
              <a:t>     a[k+1] = </a:t>
            </a:r>
            <a:r>
              <a:rPr lang="en-US" altLang="zh-CN" dirty="0" err="1">
                <a:latin typeface="Times New Roman" panose="02020603050405020304" pitchFamily="18" charset="0"/>
                <a:ea typeface="楷体_GB2312" pitchFamily="49" charset="-122"/>
              </a:rPr>
              <a:t>tmp</a:t>
            </a:r>
            <a:r>
              <a:rPr lang="en-US" altLang="zh-CN" dirty="0" smtClean="0">
                <a:latin typeface="Times New Roman" panose="02020603050405020304" pitchFamily="18" charset="0"/>
                <a:ea typeface="楷体_GB2312" pitchFamily="49" charset="-122"/>
              </a:rPr>
              <a:t>;</a:t>
            </a:r>
            <a:r>
              <a:rPr lang="en-US" altLang="zh-CN" dirty="0"/>
              <a:t> </a:t>
            </a:r>
            <a:r>
              <a:rPr lang="en-US" altLang="zh-CN" dirty="0" smtClean="0"/>
              <a:t>		∥</a:t>
            </a:r>
            <a:r>
              <a:rPr lang="zh-CN" altLang="en-US" dirty="0"/>
              <a:t>将待排序记录放到合适</a:t>
            </a:r>
            <a:r>
              <a:rPr lang="zh-CN" altLang="en-US" dirty="0" smtClean="0"/>
              <a:t>位置</a:t>
            </a:r>
            <a:endParaRPr lang="en-US" altLang="zh-CN" dirty="0">
              <a:latin typeface="Times New Roman" panose="02020603050405020304" pitchFamily="18" charset="0"/>
              <a:ea typeface="楷体_GB2312" pitchFamily="49" charset="-122"/>
            </a:endParaRPr>
          </a:p>
          <a:p>
            <a:pPr eaLnBrk="1" hangingPunct="1">
              <a:lnSpc>
                <a:spcPct val="110000"/>
              </a:lnSpc>
              <a:spcBef>
                <a:spcPct val="0"/>
              </a:spcBef>
            </a:pPr>
            <a:r>
              <a:rPr lang="en-US" altLang="zh-CN" dirty="0">
                <a:latin typeface="Times New Roman" panose="02020603050405020304" pitchFamily="18" charset="0"/>
                <a:ea typeface="楷体_GB2312" pitchFamily="49" charset="-122"/>
              </a:rPr>
              <a:t>    }</a:t>
            </a:r>
            <a:endParaRPr lang="en-US" altLang="zh-CN" dirty="0">
              <a:latin typeface="Times New Roman" panose="02020603050405020304" pitchFamily="18" charset="0"/>
              <a:ea typeface="楷体_GB2312" pitchFamily="49" charset="-122"/>
            </a:endParaRPr>
          </a:p>
          <a:p>
            <a:pPr eaLnBrk="1" hangingPunct="1">
              <a:lnSpc>
                <a:spcPct val="110000"/>
              </a:lnSpc>
              <a:spcBef>
                <a:spcPct val="0"/>
              </a:spcBef>
            </a:pPr>
            <a:r>
              <a:rPr lang="en-US" altLang="zh-CN" dirty="0">
                <a:latin typeface="Times New Roman" panose="02020603050405020304" pitchFamily="18" charset="0"/>
                <a:ea typeface="楷体_GB2312" pitchFamily="49" charset="-122"/>
              </a:rPr>
              <a:t>}</a:t>
            </a:r>
            <a:r>
              <a:rPr lang="en-US" altLang="zh-CN" b="0" dirty="0">
                <a:latin typeface="Times New Roman" panose="02020603050405020304" pitchFamily="18" charset="0"/>
                <a:ea typeface="楷体_GB2312" pitchFamily="49" charset="-122"/>
              </a:rPr>
              <a:t> </a:t>
            </a:r>
            <a:endParaRPr lang="en-US" altLang="zh-CN" b="0" dirty="0">
              <a:latin typeface="Times New Roman" panose="02020603050405020304" pitchFamily="18" charset="0"/>
              <a:ea typeface="楷体_GB2312" pitchFamily="49" charset="-122"/>
            </a:endParaRPr>
          </a:p>
        </p:txBody>
      </p:sp>
      <p:sp>
        <p:nvSpPr>
          <p:cNvPr id="324612" name="Rectangle 3"/>
          <p:cNvSpPr>
            <a:spLocks noGrp="1" noChangeArrowheads="1"/>
          </p:cNvSpPr>
          <p:nvPr>
            <p:ph type="title"/>
          </p:nvPr>
        </p:nvSpPr>
        <p:spPr>
          <a:xfrm>
            <a:off x="684213" y="0"/>
            <a:ext cx="7772400" cy="1143000"/>
          </a:xfrm>
          <a:noFill/>
        </p:spPr>
        <p:txBody>
          <a:bodyPr lIns="0" tIns="0" rIns="0" bIns="0"/>
          <a:lstStyle/>
          <a:p>
            <a:pPr eaLnBrk="1" hangingPunct="1"/>
            <a:r>
              <a:rPr lang="zh-CN" altLang="en-US" sz="4800" b="1" smtClean="0">
                <a:latin typeface="宋体" panose="02010600030101010101" pitchFamily="2" charset="-122"/>
              </a:rPr>
              <a:t>直接</a:t>
            </a:r>
            <a:r>
              <a:rPr lang="zh-CN" altLang="en-US" b="1" smtClean="0"/>
              <a:t>插入排序算法</a:t>
            </a:r>
            <a:endParaRPr lang="zh-CN" altLang="en-US" b="1" smtClean="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00063" y="357188"/>
            <a:ext cx="7524750" cy="719137"/>
          </a:xfrm>
        </p:spPr>
        <p:txBody>
          <a:bodyPr/>
          <a:lstStyle/>
          <a:p>
            <a:pPr eaLnBrk="1" hangingPunct="1"/>
            <a:r>
              <a:rPr lang="zh-CN" altLang="en-US" sz="4500" b="1" smtClean="0"/>
              <a:t>算法分析</a:t>
            </a:r>
            <a:endParaRPr lang="zh-CN" altLang="en-US" sz="4500" b="1" smtClean="0"/>
          </a:p>
        </p:txBody>
      </p:sp>
      <p:sp>
        <p:nvSpPr>
          <p:cNvPr id="199683" name="Rectangle 3"/>
          <p:cNvSpPr>
            <a:spLocks noGrp="1" noChangeArrowheads="1"/>
          </p:cNvSpPr>
          <p:nvPr>
            <p:ph type="body" sz="half" idx="4294967295"/>
          </p:nvPr>
        </p:nvSpPr>
        <p:spPr>
          <a:xfrm>
            <a:off x="395536" y="1124744"/>
            <a:ext cx="8429625" cy="5572125"/>
          </a:xfrm>
        </p:spPr>
        <p:txBody>
          <a:bodyPr/>
          <a:lstStyle/>
          <a:p>
            <a:pPr eaLnBrk="1" hangingPunct="1">
              <a:spcBef>
                <a:spcPct val="0"/>
              </a:spcBef>
            </a:pPr>
            <a:r>
              <a:rPr lang="zh-CN" altLang="en-US" sz="3200" b="1" dirty="0" smtClean="0"/>
              <a:t>稳定</a:t>
            </a:r>
            <a:endParaRPr lang="zh-CN" altLang="en-US" sz="3200" b="1" dirty="0" smtClean="0"/>
          </a:p>
          <a:p>
            <a:pPr eaLnBrk="1" hangingPunct="1">
              <a:spcBef>
                <a:spcPct val="0"/>
              </a:spcBef>
            </a:pPr>
            <a:r>
              <a:rPr lang="zh-CN" altLang="en-US" sz="3200" b="1" dirty="0" smtClean="0"/>
              <a:t>空间代价：</a:t>
            </a:r>
            <a:r>
              <a:rPr lang="en-US" altLang="zh-CN" sz="3200" b="1" dirty="0" smtClean="0"/>
              <a:t>O(1)  </a:t>
            </a:r>
            <a:endParaRPr lang="en-US" altLang="zh-CN" sz="3200" b="1" dirty="0" smtClean="0"/>
          </a:p>
          <a:p>
            <a:pPr eaLnBrk="1" hangingPunct="1">
              <a:spcBef>
                <a:spcPct val="0"/>
              </a:spcBef>
            </a:pPr>
            <a:r>
              <a:rPr lang="zh-CN" altLang="en-US" sz="3200" b="1" dirty="0" smtClean="0"/>
              <a:t>时间代价：</a:t>
            </a:r>
            <a:endParaRPr lang="zh-CN" altLang="en-US" sz="2400" b="1" dirty="0" smtClean="0"/>
          </a:p>
          <a:p>
            <a:pPr lvl="1" eaLnBrk="1" hangingPunct="1">
              <a:spcBef>
                <a:spcPct val="0"/>
              </a:spcBef>
            </a:pPr>
            <a:r>
              <a:rPr lang="zh-CN" altLang="en-US" sz="2400" dirty="0" smtClean="0"/>
              <a:t>最佳情况：</a:t>
            </a:r>
            <a:r>
              <a:rPr lang="en-US" altLang="zh-CN" sz="2400" dirty="0" smtClean="0"/>
              <a:t>n-1</a:t>
            </a:r>
            <a:r>
              <a:rPr lang="zh-CN" altLang="en-US" sz="2400" dirty="0" smtClean="0"/>
              <a:t>次比较，</a:t>
            </a:r>
            <a:r>
              <a:rPr lang="en-US" altLang="zh-CN" sz="2400" dirty="0" smtClean="0"/>
              <a:t>2(n-1)</a:t>
            </a:r>
            <a:r>
              <a:rPr lang="zh-CN" altLang="en-US" sz="2400" dirty="0" smtClean="0"/>
              <a:t>次移动，</a:t>
            </a:r>
            <a:r>
              <a:rPr lang="en-US" altLang="zh-CN" sz="2400" dirty="0" smtClean="0"/>
              <a:t>Θ(n) </a:t>
            </a:r>
            <a:endParaRPr lang="en-US" altLang="zh-CN" sz="2400" dirty="0" smtClean="0"/>
          </a:p>
          <a:p>
            <a:pPr lvl="1" eaLnBrk="1" hangingPunct="1">
              <a:spcBef>
                <a:spcPct val="0"/>
              </a:spcBef>
            </a:pPr>
            <a:r>
              <a:rPr lang="zh-CN" altLang="en-US" sz="2400" dirty="0" smtClean="0"/>
              <a:t>最差情况： </a:t>
            </a:r>
            <a:r>
              <a:rPr lang="en-US" altLang="zh-CN" sz="2400" b="1" dirty="0" smtClean="0">
                <a:solidFill>
                  <a:srgbClr val="FF0000"/>
                </a:solidFill>
              </a:rPr>
              <a:t>O(n</a:t>
            </a:r>
            <a:r>
              <a:rPr lang="en-US" altLang="zh-CN" sz="2400" b="1" baseline="30000" dirty="0" smtClean="0">
                <a:solidFill>
                  <a:srgbClr val="FF0000"/>
                </a:solidFill>
              </a:rPr>
              <a:t>2</a:t>
            </a:r>
            <a:r>
              <a:rPr lang="en-US" altLang="zh-CN" sz="2400" b="1" dirty="0" smtClean="0">
                <a:solidFill>
                  <a:srgbClr val="FF0000"/>
                </a:solidFill>
              </a:rPr>
              <a:t>)</a:t>
            </a:r>
            <a:r>
              <a:rPr lang="en-US" altLang="zh-CN" sz="2400" dirty="0" smtClean="0">
                <a:solidFill>
                  <a:srgbClr val="FF0000"/>
                </a:solidFill>
              </a:rPr>
              <a:t> </a:t>
            </a:r>
            <a:endParaRPr lang="zh-CN" altLang="en-US" sz="2400" dirty="0" smtClean="0">
              <a:solidFill>
                <a:srgbClr val="FF0000"/>
              </a:solidFill>
            </a:endParaRPr>
          </a:p>
          <a:p>
            <a:pPr marL="1143000" lvl="2" eaLnBrk="1" hangingPunct="1">
              <a:spcBef>
                <a:spcPct val="0"/>
              </a:spcBef>
            </a:pPr>
            <a:endParaRPr lang="zh-CN" altLang="en-US" sz="2400" dirty="0" smtClean="0">
              <a:solidFill>
                <a:srgbClr val="FF0000"/>
              </a:solidFill>
            </a:endParaRPr>
          </a:p>
          <a:p>
            <a:pPr marL="1143000" lvl="2" eaLnBrk="1" hangingPunct="1">
              <a:spcBef>
                <a:spcPct val="0"/>
              </a:spcBef>
            </a:pPr>
            <a:r>
              <a:rPr lang="zh-CN" altLang="en-US" sz="2400" b="1" dirty="0" smtClean="0"/>
              <a:t>比较次数</a:t>
            </a:r>
            <a:r>
              <a:rPr lang="zh-CN" altLang="en-US" sz="2400" dirty="0" smtClean="0"/>
              <a:t>为</a:t>
            </a:r>
            <a:endParaRPr lang="zh-CN" altLang="en-US" sz="2400" dirty="0" smtClean="0"/>
          </a:p>
          <a:p>
            <a:pPr lvl="1" eaLnBrk="1" hangingPunct="1">
              <a:spcBef>
                <a:spcPct val="0"/>
              </a:spcBef>
              <a:buFont typeface="Wingdings" panose="05000000000000000000" pitchFamily="2" charset="2"/>
              <a:buNone/>
            </a:pPr>
            <a:endParaRPr lang="zh-CN" altLang="en-US" sz="2400" dirty="0" smtClean="0"/>
          </a:p>
          <a:p>
            <a:pPr lvl="1" eaLnBrk="1" hangingPunct="1">
              <a:spcBef>
                <a:spcPct val="0"/>
              </a:spcBef>
            </a:pPr>
            <a:endParaRPr lang="zh-CN" altLang="en-US" sz="2400" dirty="0" smtClean="0"/>
          </a:p>
          <a:p>
            <a:pPr marL="1143000" lvl="2" eaLnBrk="1" hangingPunct="1">
              <a:spcBef>
                <a:spcPct val="0"/>
              </a:spcBef>
            </a:pPr>
            <a:r>
              <a:rPr lang="zh-CN" altLang="en-US" sz="2400" b="1" dirty="0" smtClean="0"/>
              <a:t>移动</a:t>
            </a:r>
            <a:r>
              <a:rPr lang="zh-CN" altLang="en-US" sz="2400" dirty="0" smtClean="0"/>
              <a:t>次数为</a:t>
            </a:r>
            <a:endParaRPr lang="zh-CN" altLang="en-US" sz="2400" dirty="0" smtClean="0"/>
          </a:p>
          <a:p>
            <a:pPr lvl="1" eaLnBrk="1" hangingPunct="1">
              <a:spcBef>
                <a:spcPct val="0"/>
              </a:spcBef>
              <a:buFont typeface="Wingdings" panose="05000000000000000000" pitchFamily="2" charset="2"/>
              <a:buNone/>
            </a:pPr>
            <a:endParaRPr lang="zh-CN" altLang="en-US" sz="2400" dirty="0" smtClean="0"/>
          </a:p>
          <a:p>
            <a:pPr>
              <a:spcBef>
                <a:spcPct val="0"/>
              </a:spcBef>
            </a:pPr>
            <a:r>
              <a:rPr lang="zh-CN" altLang="en-US" b="1" dirty="0" smtClean="0">
                <a:solidFill>
                  <a:srgbClr val="0000FF"/>
                </a:solidFill>
              </a:rPr>
              <a:t>平均情况：</a:t>
            </a:r>
            <a:r>
              <a:rPr lang="en-US" altLang="zh-CN" b="1" dirty="0" smtClean="0">
                <a:solidFill>
                  <a:srgbClr val="0000FF"/>
                </a:solidFill>
              </a:rPr>
              <a:t>O(n</a:t>
            </a:r>
            <a:r>
              <a:rPr lang="en-US" altLang="zh-CN" b="1" baseline="30000" dirty="0" smtClean="0">
                <a:solidFill>
                  <a:srgbClr val="0000FF"/>
                </a:solidFill>
              </a:rPr>
              <a:t>2</a:t>
            </a:r>
            <a:r>
              <a:rPr lang="en-US" altLang="zh-CN" b="1" dirty="0" smtClean="0">
                <a:solidFill>
                  <a:srgbClr val="0000FF"/>
                </a:solidFill>
              </a:rPr>
              <a:t>)</a:t>
            </a:r>
            <a:r>
              <a:rPr lang="en-US" altLang="zh-CN" dirty="0" smtClean="0"/>
              <a:t> </a:t>
            </a:r>
            <a:endParaRPr lang="en-US" altLang="zh-CN" dirty="0" smtClean="0"/>
          </a:p>
          <a:p>
            <a:pPr>
              <a:spcBef>
                <a:spcPct val="0"/>
              </a:spcBef>
            </a:pPr>
            <a:r>
              <a:rPr lang="zh-CN" altLang="en-US" dirty="0">
                <a:latin typeface="楷体_GB2312" pitchFamily="49" charset="-122"/>
                <a:ea typeface="楷体_GB2312" pitchFamily="49" charset="-122"/>
              </a:rPr>
              <a:t>适用情况：排序元数较少，且几乎是已排序的</a:t>
            </a:r>
            <a:endParaRPr lang="zh-CN" altLang="en-US" dirty="0">
              <a:latin typeface="楷体_GB2312" pitchFamily="49" charset="-122"/>
              <a:ea typeface="楷体_GB2312" pitchFamily="49" charset="-122"/>
            </a:endParaRPr>
          </a:p>
          <a:p>
            <a:pPr lvl="1" eaLnBrk="1" hangingPunct="1">
              <a:spcBef>
                <a:spcPct val="0"/>
              </a:spcBef>
            </a:pPr>
            <a:endParaRPr lang="en-US" altLang="zh-CN" sz="2400" dirty="0" smtClean="0"/>
          </a:p>
        </p:txBody>
      </p:sp>
      <p:graphicFrame>
        <p:nvGraphicFramePr>
          <p:cNvPr id="199684" name="Object 10"/>
          <p:cNvGraphicFramePr>
            <a:graphicFrameLocks noGrp="1" noChangeAspect="1"/>
          </p:cNvGraphicFramePr>
          <p:nvPr>
            <p:ph sz="half" idx="4294967295"/>
          </p:nvPr>
        </p:nvGraphicFramePr>
        <p:xfrm>
          <a:off x="3779912" y="3501008"/>
          <a:ext cx="3101975" cy="865187"/>
        </p:xfrm>
        <a:graphic>
          <a:graphicData uri="http://schemas.openxmlformats.org/presentationml/2006/ole">
            <mc:AlternateContent xmlns:mc="http://schemas.openxmlformats.org/markup-compatibility/2006">
              <mc:Choice xmlns:v="urn:schemas-microsoft-com:vml" Requires="v">
                <p:oleObj spid="_x0000_s37008" name="Equation" r:id="rId1" imgW="1320800" imgH="368300" progId="">
                  <p:embed/>
                </p:oleObj>
              </mc:Choice>
              <mc:Fallback>
                <p:oleObj name="Equation" r:id="rId1" imgW="1320800" imgH="368300" progId="">
                  <p:embed/>
                  <p:pic>
                    <p:nvPicPr>
                      <p:cNvPr id="0" name="图片 3700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501008"/>
                        <a:ext cx="3101975"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9685" name="Object 11"/>
          <p:cNvGraphicFramePr>
            <a:graphicFrameLocks noChangeAspect="1"/>
          </p:cNvGraphicFramePr>
          <p:nvPr/>
        </p:nvGraphicFramePr>
        <p:xfrm>
          <a:off x="3779912" y="4581128"/>
          <a:ext cx="4327525" cy="931862"/>
        </p:xfrm>
        <a:graphic>
          <a:graphicData uri="http://schemas.openxmlformats.org/presentationml/2006/ole">
            <mc:AlternateContent xmlns:mc="http://schemas.openxmlformats.org/markup-compatibility/2006">
              <mc:Choice xmlns:v="urn:schemas-microsoft-com:vml" Requires="v">
                <p:oleObj spid="_x0000_s37009" name="Equation" r:id="rId3" imgW="1841500" imgH="368300" progId="">
                  <p:embed/>
                </p:oleObj>
              </mc:Choice>
              <mc:Fallback>
                <p:oleObj name="Equation" r:id="rId3" imgW="1841500" imgH="368300" progId="">
                  <p:embed/>
                  <p:pic>
                    <p:nvPicPr>
                      <p:cNvPr id="0" name="图片 370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4581128"/>
                        <a:ext cx="43275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 calcmode="lin" valueType="num">
                                      <p:cBhvr additive="base">
                                        <p:cTn id="7" dur="500" fill="hold"/>
                                        <p:tgtEl>
                                          <p:spTgt spid="199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9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9683">
                                            <p:txEl>
                                              <p:pRg st="1" end="1"/>
                                            </p:txEl>
                                          </p:spTgt>
                                        </p:tgtEl>
                                        <p:attrNameLst>
                                          <p:attrName>style.visibility</p:attrName>
                                        </p:attrNameLst>
                                      </p:cBhvr>
                                      <p:to>
                                        <p:strVal val="visible"/>
                                      </p:to>
                                    </p:set>
                                    <p:anim calcmode="lin" valueType="num">
                                      <p:cBhvr additive="base">
                                        <p:cTn id="13" dur="500" fill="hold"/>
                                        <p:tgtEl>
                                          <p:spTgt spid="199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9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9683">
                                            <p:txEl>
                                              <p:pRg st="2" end="2"/>
                                            </p:txEl>
                                          </p:spTgt>
                                        </p:tgtEl>
                                        <p:attrNameLst>
                                          <p:attrName>style.visibility</p:attrName>
                                        </p:attrNameLst>
                                      </p:cBhvr>
                                      <p:to>
                                        <p:strVal val="visible"/>
                                      </p:to>
                                    </p:set>
                                    <p:anim calcmode="lin" valueType="num">
                                      <p:cBhvr additive="base">
                                        <p:cTn id="19" dur="500" fill="hold"/>
                                        <p:tgtEl>
                                          <p:spTgt spid="199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9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9683">
                                            <p:txEl>
                                              <p:pRg st="3" end="3"/>
                                            </p:txEl>
                                          </p:spTgt>
                                        </p:tgtEl>
                                        <p:attrNameLst>
                                          <p:attrName>style.visibility</p:attrName>
                                        </p:attrNameLst>
                                      </p:cBhvr>
                                      <p:to>
                                        <p:strVal val="visible"/>
                                      </p:to>
                                    </p:set>
                                    <p:anim calcmode="lin" valueType="num">
                                      <p:cBhvr additive="base">
                                        <p:cTn id="25" dur="500" fill="hold"/>
                                        <p:tgtEl>
                                          <p:spTgt spid="1996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9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9683">
                                            <p:txEl>
                                              <p:pRg st="4" end="4"/>
                                            </p:txEl>
                                          </p:spTgt>
                                        </p:tgtEl>
                                        <p:attrNameLst>
                                          <p:attrName>style.visibility</p:attrName>
                                        </p:attrNameLst>
                                      </p:cBhvr>
                                      <p:to>
                                        <p:strVal val="visible"/>
                                      </p:to>
                                    </p:set>
                                    <p:anim calcmode="lin" valueType="num">
                                      <p:cBhvr additive="base">
                                        <p:cTn id="31" dur="500" fill="hold"/>
                                        <p:tgtEl>
                                          <p:spTgt spid="1996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9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9683">
                                            <p:txEl>
                                              <p:pRg st="6" end="6"/>
                                            </p:txEl>
                                          </p:spTgt>
                                        </p:tgtEl>
                                        <p:attrNameLst>
                                          <p:attrName>style.visibility</p:attrName>
                                        </p:attrNameLst>
                                      </p:cBhvr>
                                      <p:to>
                                        <p:strVal val="visible"/>
                                      </p:to>
                                    </p:set>
                                    <p:anim calcmode="lin" valueType="num">
                                      <p:cBhvr additive="base">
                                        <p:cTn id="37" dur="500" fill="hold"/>
                                        <p:tgtEl>
                                          <p:spTgt spid="1996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968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9684"/>
                                        </p:tgtEl>
                                        <p:attrNameLst>
                                          <p:attrName>style.visibility</p:attrName>
                                        </p:attrNameLst>
                                      </p:cBhvr>
                                      <p:to>
                                        <p:strVal val="visible"/>
                                      </p:to>
                                    </p:set>
                                    <p:anim calcmode="lin" valueType="num">
                                      <p:cBhvr additive="base">
                                        <p:cTn id="41" dur="500" fill="hold"/>
                                        <p:tgtEl>
                                          <p:spTgt spid="199684"/>
                                        </p:tgtEl>
                                        <p:attrNameLst>
                                          <p:attrName>ppt_x</p:attrName>
                                        </p:attrNameLst>
                                      </p:cBhvr>
                                      <p:tavLst>
                                        <p:tav tm="0">
                                          <p:val>
                                            <p:strVal val="#ppt_x"/>
                                          </p:val>
                                        </p:tav>
                                        <p:tav tm="100000">
                                          <p:val>
                                            <p:strVal val="#ppt_x"/>
                                          </p:val>
                                        </p:tav>
                                      </p:tavLst>
                                    </p:anim>
                                    <p:anim calcmode="lin" valueType="num">
                                      <p:cBhvr additive="base">
                                        <p:cTn id="42" dur="500" fill="hold"/>
                                        <p:tgtEl>
                                          <p:spTgt spid="19968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9683">
                                            <p:txEl>
                                              <p:pRg st="9" end="9"/>
                                            </p:txEl>
                                          </p:spTgt>
                                        </p:tgtEl>
                                        <p:attrNameLst>
                                          <p:attrName>style.visibility</p:attrName>
                                        </p:attrNameLst>
                                      </p:cBhvr>
                                      <p:to>
                                        <p:strVal val="visible"/>
                                      </p:to>
                                    </p:set>
                                    <p:anim calcmode="lin" valueType="num">
                                      <p:cBhvr additive="base">
                                        <p:cTn id="47" dur="500" fill="hold"/>
                                        <p:tgtEl>
                                          <p:spTgt spid="19968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968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99685"/>
                                        </p:tgtEl>
                                        <p:attrNameLst>
                                          <p:attrName>style.visibility</p:attrName>
                                        </p:attrNameLst>
                                      </p:cBhvr>
                                      <p:to>
                                        <p:strVal val="visible"/>
                                      </p:to>
                                    </p:set>
                                    <p:anim calcmode="lin" valueType="num">
                                      <p:cBhvr additive="base">
                                        <p:cTn id="51" dur="500" fill="hold"/>
                                        <p:tgtEl>
                                          <p:spTgt spid="199685"/>
                                        </p:tgtEl>
                                        <p:attrNameLst>
                                          <p:attrName>ppt_x</p:attrName>
                                        </p:attrNameLst>
                                      </p:cBhvr>
                                      <p:tavLst>
                                        <p:tav tm="0">
                                          <p:val>
                                            <p:strVal val="#ppt_x"/>
                                          </p:val>
                                        </p:tav>
                                        <p:tav tm="100000">
                                          <p:val>
                                            <p:strVal val="#ppt_x"/>
                                          </p:val>
                                        </p:tav>
                                      </p:tavLst>
                                    </p:anim>
                                    <p:anim calcmode="lin" valueType="num">
                                      <p:cBhvr additive="base">
                                        <p:cTn id="52" dur="500" fill="hold"/>
                                        <p:tgtEl>
                                          <p:spTgt spid="19968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99683">
                                            <p:txEl>
                                              <p:pRg st="11" end="11"/>
                                            </p:txEl>
                                          </p:spTgt>
                                        </p:tgtEl>
                                        <p:attrNameLst>
                                          <p:attrName>style.visibility</p:attrName>
                                        </p:attrNameLst>
                                      </p:cBhvr>
                                      <p:to>
                                        <p:strVal val="visible"/>
                                      </p:to>
                                    </p:set>
                                    <p:anim calcmode="lin" valueType="num">
                                      <p:cBhvr additive="base">
                                        <p:cTn id="57" dur="500" fill="hold"/>
                                        <p:tgtEl>
                                          <p:spTgt spid="19968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96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99683">
                                            <p:txEl>
                                              <p:pRg st="12" end="12"/>
                                            </p:txEl>
                                          </p:spTgt>
                                        </p:tgtEl>
                                        <p:attrNameLst>
                                          <p:attrName>style.visibility</p:attrName>
                                        </p:attrNameLst>
                                      </p:cBhvr>
                                      <p:to>
                                        <p:strVal val="visible"/>
                                      </p:to>
                                    </p:set>
                                    <p:anim calcmode="lin" valueType="num">
                                      <p:cBhvr additive="base">
                                        <p:cTn id="63" dur="500" fill="hold"/>
                                        <p:tgtEl>
                                          <p:spTgt spid="19968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996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BA26B4ED-73C3-4B6E-A37A-B907DC366575}" type="slidenum">
              <a:rPr lang="en-US" altLang="zh-CN"/>
            </a:fld>
            <a:endParaRPr lang="en-US" altLang="zh-CN"/>
          </a:p>
        </p:txBody>
      </p:sp>
      <p:sp>
        <p:nvSpPr>
          <p:cNvPr id="335875" name="Rectangle 2"/>
          <p:cNvSpPr>
            <a:spLocks noGrp="1" noChangeArrowheads="1"/>
          </p:cNvSpPr>
          <p:nvPr>
            <p:ph type="title"/>
          </p:nvPr>
        </p:nvSpPr>
        <p:spPr>
          <a:xfrm>
            <a:off x="684213" y="188913"/>
            <a:ext cx="7772400" cy="1143000"/>
          </a:xfrm>
        </p:spPr>
        <p:txBody>
          <a:bodyPr/>
          <a:lstStyle/>
          <a:p>
            <a:pPr eaLnBrk="1" hangingPunct="1"/>
            <a:r>
              <a:rPr lang="zh-CN" altLang="en-US" b="1" smtClean="0">
                <a:ea typeface="楷体_GB2312" pitchFamily="49" charset="-122"/>
              </a:rPr>
              <a:t>选择排序</a:t>
            </a:r>
            <a:endParaRPr lang="zh-CN" altLang="en-US" b="1" smtClean="0">
              <a:ea typeface="楷体_GB2312" pitchFamily="49" charset="-122"/>
            </a:endParaRPr>
          </a:p>
        </p:txBody>
      </p:sp>
      <p:sp>
        <p:nvSpPr>
          <p:cNvPr id="335876" name="Rectangle 3"/>
          <p:cNvSpPr>
            <a:spLocks noGrp="1" noChangeArrowheads="1"/>
          </p:cNvSpPr>
          <p:nvPr>
            <p:ph type="body" idx="1"/>
          </p:nvPr>
        </p:nvSpPr>
        <p:spPr>
          <a:xfrm>
            <a:off x="2051050" y="4581525"/>
            <a:ext cx="3457575" cy="1514475"/>
          </a:xfrm>
        </p:spPr>
        <p:txBody>
          <a:bodyPr/>
          <a:lstStyle/>
          <a:p>
            <a:pPr eaLnBrk="1" hangingPunct="1">
              <a:lnSpc>
                <a:spcPct val="130000"/>
              </a:lnSpc>
            </a:pPr>
            <a:r>
              <a:rPr lang="zh-CN" altLang="en-US" b="1" dirty="0" smtClean="0">
                <a:solidFill>
                  <a:srgbClr val="FF0000"/>
                </a:solidFill>
                <a:ea typeface="楷体_GB2312" pitchFamily="49" charset="-122"/>
              </a:rPr>
              <a:t>直接选择排序</a:t>
            </a:r>
            <a:endParaRPr lang="zh-CN" altLang="en-US" b="1" dirty="0" smtClean="0">
              <a:solidFill>
                <a:srgbClr val="FF0000"/>
              </a:solidFill>
              <a:ea typeface="楷体_GB2312" pitchFamily="49" charset="-122"/>
            </a:endParaRPr>
          </a:p>
          <a:p>
            <a:pPr eaLnBrk="1" hangingPunct="1">
              <a:lnSpc>
                <a:spcPct val="130000"/>
              </a:lnSpc>
            </a:pPr>
            <a:r>
              <a:rPr lang="zh-CN" altLang="en-US" b="1" dirty="0" smtClean="0">
                <a:ea typeface="楷体_GB2312" pitchFamily="49" charset="-122"/>
              </a:rPr>
              <a:t>堆排序</a:t>
            </a:r>
            <a:endParaRPr lang="zh-CN" altLang="en-US" b="1" dirty="0" smtClean="0">
              <a:ea typeface="楷体_GB2312" pitchFamily="49" charset="-122"/>
            </a:endParaRPr>
          </a:p>
        </p:txBody>
      </p:sp>
      <p:sp>
        <p:nvSpPr>
          <p:cNvPr id="335877" name="AutoShape 4"/>
          <p:cNvSpPr>
            <a:spLocks noChangeArrowheads="1"/>
          </p:cNvSpPr>
          <p:nvPr/>
        </p:nvSpPr>
        <p:spPr bwMode="auto">
          <a:xfrm rot="-5400000" flipH="1" flipV="1">
            <a:off x="5074444" y="4723383"/>
            <a:ext cx="290512" cy="4318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335878" name="AutoShape 5"/>
          <p:cNvSpPr>
            <a:spLocks noChangeArrowheads="1"/>
          </p:cNvSpPr>
          <p:nvPr/>
        </p:nvSpPr>
        <p:spPr bwMode="auto">
          <a:xfrm rot="-5400000" flipH="1" flipV="1">
            <a:off x="5074444" y="5444108"/>
            <a:ext cx="290512"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335879" name="Rectangle 6"/>
          <p:cNvSpPr>
            <a:spLocks noChangeArrowheads="1"/>
          </p:cNvSpPr>
          <p:nvPr/>
        </p:nvSpPr>
        <p:spPr bwMode="auto">
          <a:xfrm>
            <a:off x="323850" y="1443038"/>
            <a:ext cx="84963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lnSpc>
                <a:spcPct val="120000"/>
              </a:lnSpc>
              <a:spcBef>
                <a:spcPct val="0"/>
              </a:spcBef>
            </a:pPr>
            <a:r>
              <a:rPr lang="zh-CN" altLang="en-US" b="1" dirty="0">
                <a:latin typeface="Times New Roman" panose="02020603050405020304" pitchFamily="18" charset="0"/>
                <a:ea typeface="楷体_GB2312" pitchFamily="49" charset="-122"/>
              </a:rPr>
              <a:t>首先，从</a:t>
            </a:r>
            <a:r>
              <a:rPr lang="en-US" altLang="zh-CN" b="1" dirty="0">
                <a:latin typeface="Times New Roman" panose="02020603050405020304" pitchFamily="18" charset="0"/>
                <a:ea typeface="楷体_GB2312" pitchFamily="49" charset="-122"/>
              </a:rPr>
              <a:t>n</a:t>
            </a:r>
            <a:r>
              <a:rPr lang="zh-CN" altLang="en-US" b="1" dirty="0">
                <a:latin typeface="Times New Roman" panose="02020603050405020304" pitchFamily="18" charset="0"/>
                <a:ea typeface="楷体_GB2312" pitchFamily="49" charset="-122"/>
              </a:rPr>
              <a:t>个元素中选出关键字最小的元素。再从剩下的</a:t>
            </a:r>
            <a:r>
              <a:rPr lang="en-US" altLang="zh-CN" b="1" dirty="0">
                <a:latin typeface="Times New Roman" panose="02020603050405020304" pitchFamily="18" charset="0"/>
                <a:ea typeface="楷体_GB2312" pitchFamily="49" charset="-122"/>
              </a:rPr>
              <a:t>(n-1)</a:t>
            </a:r>
            <a:r>
              <a:rPr lang="zh-CN" altLang="en-US" b="1" dirty="0">
                <a:latin typeface="Times New Roman" panose="02020603050405020304" pitchFamily="18" charset="0"/>
                <a:ea typeface="楷体_GB2312" pitchFamily="49" charset="-122"/>
              </a:rPr>
              <a:t>个元素中选出关键字最小的元素，依次类推，每次从剩下的元素序列中挑出关键字最小的元素，直至序列中最后只剩下一个元素为止。这样，把每次得到的元素排成一个序列，就得到了按非递减序排列的排序序列。 </a:t>
            </a:r>
            <a:endParaRPr lang="zh-CN" altLang="en-US" b="1" dirty="0">
              <a:latin typeface="Times New Roman" panose="02020603050405020304" pitchFamily="18" charset="0"/>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2"/>
          <p:cNvSpPr>
            <a:spLocks noGrp="1" noChangeArrowheads="1"/>
          </p:cNvSpPr>
          <p:nvPr>
            <p:ph type="title"/>
          </p:nvPr>
        </p:nvSpPr>
        <p:spPr>
          <a:xfrm>
            <a:off x="684213" y="188913"/>
            <a:ext cx="7772400" cy="1143000"/>
          </a:xfrm>
        </p:spPr>
        <p:txBody>
          <a:bodyPr/>
          <a:lstStyle/>
          <a:p>
            <a:pPr eaLnBrk="1" hangingPunct="1"/>
            <a:r>
              <a:rPr lang="zh-CN" altLang="en-US" b="1" smtClean="0">
                <a:ea typeface="楷体_GB2312" pitchFamily="49" charset="-122"/>
              </a:rPr>
              <a:t>直接选择排序</a:t>
            </a:r>
            <a:endParaRPr lang="zh-CN" altLang="en-US" b="1" smtClean="0">
              <a:ea typeface="楷体_GB2312" pitchFamily="49" charset="-122"/>
            </a:endParaRPr>
          </a:p>
        </p:txBody>
      </p:sp>
      <p:sp>
        <p:nvSpPr>
          <p:cNvPr id="336900" name="Rectangle 3"/>
          <p:cNvSpPr>
            <a:spLocks noGrp="1" noChangeArrowheads="1"/>
          </p:cNvSpPr>
          <p:nvPr>
            <p:ph type="body" idx="1"/>
          </p:nvPr>
        </p:nvSpPr>
        <p:spPr>
          <a:xfrm>
            <a:off x="395288" y="1412875"/>
            <a:ext cx="8497887" cy="5445125"/>
          </a:xfrm>
        </p:spPr>
        <p:txBody>
          <a:bodyPr/>
          <a:lstStyle/>
          <a:p>
            <a:pPr eaLnBrk="1" hangingPunct="1"/>
            <a:r>
              <a:rPr lang="zh-CN" altLang="en-US" b="1" smtClean="0">
                <a:latin typeface="楷体_GB2312" pitchFamily="49" charset="-122"/>
                <a:ea typeface="楷体_GB2312" pitchFamily="49" charset="-122"/>
              </a:rPr>
              <a:t>首先在所有元素中用逐个比较的方法选出最小元素，把它与第一个元素交换；然后在剩下的元素中再次用逐个比较的方法选出最小元素，把它与第二个元素交换；以此类推，直到所有元素都放入了正确的位置。</a:t>
            </a:r>
            <a:endParaRPr lang="zh-CN" altLang="en-US" b="1" smtClean="0">
              <a:latin typeface="楷体_GB2312" pitchFamily="49" charset="-122"/>
              <a:ea typeface="楷体_GB2312" pitchFamily="49" charset="-122"/>
            </a:endParaRPr>
          </a:p>
          <a:p>
            <a:pPr eaLnBrk="1" hangingPunct="1"/>
            <a:r>
              <a:rPr lang="zh-CN" altLang="en-US" b="1" smtClean="0">
                <a:latin typeface="楷体_GB2312" pitchFamily="49" charset="-122"/>
                <a:ea typeface="楷体_GB2312" pitchFamily="49" charset="-122"/>
              </a:rPr>
              <a:t>对</a:t>
            </a:r>
            <a:r>
              <a:rPr lang="en-US" altLang="zh-CN" b="1" smtClean="0">
                <a:latin typeface="楷体_GB2312" pitchFamily="49" charset="-122"/>
                <a:ea typeface="楷体_GB2312" pitchFamily="49" charset="-122"/>
              </a:rPr>
              <a:t>k</a:t>
            </a:r>
            <a:r>
              <a:rPr lang="zh-CN" altLang="en-US" b="1" smtClean="0">
                <a:latin typeface="楷体_GB2312" pitchFamily="49" charset="-122"/>
                <a:ea typeface="楷体_GB2312" pitchFamily="49" charset="-122"/>
              </a:rPr>
              <a:t>个元素而言，每次选出最小元素需要</a:t>
            </a:r>
            <a:r>
              <a:rPr lang="en-US" altLang="zh-CN" b="1" smtClean="0">
                <a:latin typeface="楷体_GB2312" pitchFamily="49" charset="-122"/>
                <a:ea typeface="楷体_GB2312" pitchFamily="49" charset="-122"/>
              </a:rPr>
              <a:t>k-1</a:t>
            </a:r>
            <a:r>
              <a:rPr lang="zh-CN" altLang="en-US" b="1" smtClean="0">
                <a:latin typeface="楷体_GB2312" pitchFamily="49" charset="-122"/>
                <a:ea typeface="楷体_GB2312" pitchFamily="49" charset="-122"/>
              </a:rPr>
              <a:t>次比较。因此排序一个</a:t>
            </a:r>
            <a:r>
              <a:rPr lang="en-US" altLang="zh-CN" b="1" smtClean="0">
                <a:latin typeface="楷体_GB2312" pitchFamily="49" charset="-122"/>
                <a:ea typeface="楷体_GB2312" pitchFamily="49" charset="-122"/>
              </a:rPr>
              <a:t>n</a:t>
            </a:r>
            <a:r>
              <a:rPr lang="zh-CN" altLang="en-US" b="1" smtClean="0">
                <a:latin typeface="楷体_GB2312" pitchFamily="49" charset="-122"/>
                <a:ea typeface="楷体_GB2312" pitchFamily="49" charset="-122"/>
              </a:rPr>
              <a:t>个元素组成的序列所需的比较次数为：</a:t>
            </a:r>
            <a:endParaRPr lang="zh-CN" altLang="en-US" b="1" smtClean="0">
              <a:latin typeface="楷体_GB2312" pitchFamily="49" charset="-122"/>
              <a:ea typeface="楷体_GB2312" pitchFamily="49" charset="-122"/>
            </a:endParaRPr>
          </a:p>
          <a:p>
            <a:pPr eaLnBrk="1" hangingPunct="1">
              <a:buFontTx/>
              <a:buNone/>
            </a:pPr>
            <a:r>
              <a:rPr lang="zh-CN" altLang="en-US" b="1" smtClean="0">
                <a:latin typeface="楷体_GB2312" pitchFamily="49" charset="-122"/>
                <a:ea typeface="楷体_GB2312" pitchFamily="49" charset="-122"/>
              </a:rPr>
              <a:t>  </a:t>
            </a:r>
            <a:r>
              <a:rPr lang="en-US" altLang="zh-CN" b="1" smtClean="0">
                <a:latin typeface="楷体_GB2312" pitchFamily="49" charset="-122"/>
                <a:ea typeface="楷体_GB2312" pitchFamily="49" charset="-122"/>
              </a:rPr>
              <a:t>(n-1) + (n-2)+ </a:t>
            </a:r>
            <a:r>
              <a:rPr lang="en-US" altLang="zh-CN" b="1" smtClean="0">
                <a:ea typeface="楷体_GB2312" pitchFamily="49" charset="-122"/>
              </a:rPr>
              <a:t>……</a:t>
            </a:r>
            <a:r>
              <a:rPr lang="en-US" altLang="zh-CN" b="1" smtClean="0">
                <a:latin typeface="楷体_GB2312" pitchFamily="49" charset="-122"/>
                <a:ea typeface="楷体_GB2312" pitchFamily="49" charset="-122"/>
              </a:rPr>
              <a:t> + 2 + 1 </a:t>
            </a:r>
            <a:endParaRPr lang="en-US" altLang="zh-CN" b="1" smtClean="0">
              <a:latin typeface="楷体_GB2312" pitchFamily="49" charset="-122"/>
              <a:ea typeface="楷体_GB2312" pitchFamily="49" charset="-122"/>
            </a:endParaRPr>
          </a:p>
          <a:p>
            <a:pPr eaLnBrk="1" hangingPunct="1">
              <a:buFontTx/>
              <a:buNone/>
            </a:pPr>
            <a:r>
              <a:rPr lang="en-US" altLang="zh-CN" b="1" smtClean="0">
                <a:latin typeface="楷体_GB2312" pitchFamily="49" charset="-122"/>
                <a:ea typeface="楷体_GB2312" pitchFamily="49" charset="-122"/>
              </a:rPr>
              <a:t>   = n(n-1)/2 = O(n</a:t>
            </a:r>
            <a:r>
              <a:rPr lang="en-US" altLang="zh-CN" b="1" baseline="30000" smtClean="0">
                <a:latin typeface="楷体_GB2312" pitchFamily="49" charset="-122"/>
                <a:ea typeface="楷体_GB2312" pitchFamily="49" charset="-122"/>
              </a:rPr>
              <a:t>2</a:t>
            </a:r>
            <a:r>
              <a:rPr lang="en-US" altLang="zh-CN" b="1" smtClean="0">
                <a:latin typeface="楷体_GB2312" pitchFamily="49" charset="-122"/>
                <a:ea typeface="楷体_GB2312" pitchFamily="49" charset="-122"/>
              </a:rPr>
              <a:t>)</a:t>
            </a:r>
            <a:endParaRPr lang="en-US" altLang="zh-CN" b="1" smtClean="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611188" y="116632"/>
            <a:ext cx="8229600" cy="1139825"/>
          </a:xfrm>
        </p:spPr>
        <p:txBody>
          <a:bodyPr/>
          <a:lstStyle/>
          <a:p>
            <a:pPr eaLnBrk="1" hangingPunct="1"/>
            <a:r>
              <a:rPr lang="zh-CN" altLang="en-US" sz="4500" b="1" dirty="0" smtClean="0"/>
              <a:t>直接选择排序示例 </a:t>
            </a:r>
            <a:endParaRPr lang="zh-CN" altLang="en-US" sz="4500" b="1" dirty="0" smtClean="0"/>
          </a:p>
        </p:txBody>
      </p:sp>
      <p:sp>
        <p:nvSpPr>
          <p:cNvPr id="728067" name="Rectangle 3"/>
          <p:cNvSpPr>
            <a:spLocks noChangeArrowheads="1"/>
          </p:cNvSpPr>
          <p:nvPr/>
        </p:nvSpPr>
        <p:spPr bwMode="auto">
          <a:xfrm>
            <a:off x="3852863"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12</a:t>
            </a:r>
            <a:endParaRPr lang="en-US" altLang="zh-CN" sz="2800" b="1">
              <a:latin typeface="Tahoma" panose="020B0604030504040204" pitchFamily="34" charset="0"/>
            </a:endParaRPr>
          </a:p>
        </p:txBody>
      </p:sp>
      <p:sp>
        <p:nvSpPr>
          <p:cNvPr id="728068" name="Rectangle 4"/>
          <p:cNvSpPr>
            <a:spLocks noChangeArrowheads="1"/>
          </p:cNvSpPr>
          <p:nvPr/>
        </p:nvSpPr>
        <p:spPr bwMode="auto">
          <a:xfrm>
            <a:off x="4932363" y="3068638"/>
            <a:ext cx="719137"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i="1">
                <a:latin typeface="Tahoma" panose="020B0604030504040204" pitchFamily="34" charset="0"/>
              </a:rPr>
              <a:t>34</a:t>
            </a:r>
            <a:r>
              <a:rPr lang="en-US" altLang="zh-CN" sz="2800" b="1" i="1">
                <a:solidFill>
                  <a:srgbClr val="ED1370"/>
                </a:solidFill>
                <a:latin typeface="Tahoma" panose="020B0604030504040204" pitchFamily="34" charset="0"/>
              </a:rPr>
              <a:t>’</a:t>
            </a:r>
            <a:endParaRPr lang="en-US" altLang="zh-CN" sz="2800" b="1" i="1">
              <a:solidFill>
                <a:srgbClr val="ED1370"/>
              </a:solidFill>
              <a:latin typeface="Tahoma" panose="020B0604030504040204" pitchFamily="34" charset="0"/>
            </a:endParaRPr>
          </a:p>
        </p:txBody>
      </p:sp>
      <p:sp>
        <p:nvSpPr>
          <p:cNvPr id="728069" name="Rectangle 5"/>
          <p:cNvSpPr>
            <a:spLocks noChangeArrowheads="1"/>
          </p:cNvSpPr>
          <p:nvPr/>
        </p:nvSpPr>
        <p:spPr bwMode="auto">
          <a:xfrm>
            <a:off x="597693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32</a:t>
            </a:r>
            <a:endParaRPr lang="en-US" altLang="zh-CN" sz="2800" b="1">
              <a:latin typeface="Tahoma" panose="020B0604030504040204" pitchFamily="34" charset="0"/>
            </a:endParaRPr>
          </a:p>
        </p:txBody>
      </p:sp>
      <p:sp>
        <p:nvSpPr>
          <p:cNvPr id="728070" name="Rectangle 6"/>
          <p:cNvSpPr>
            <a:spLocks noChangeArrowheads="1"/>
          </p:cNvSpPr>
          <p:nvPr/>
        </p:nvSpPr>
        <p:spPr bwMode="auto">
          <a:xfrm>
            <a:off x="705643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29</a:t>
            </a:r>
            <a:endParaRPr lang="en-US" altLang="zh-CN" sz="2800" b="1">
              <a:latin typeface="Tahoma" panose="020B0604030504040204" pitchFamily="34" charset="0"/>
            </a:endParaRPr>
          </a:p>
        </p:txBody>
      </p:sp>
      <p:sp>
        <p:nvSpPr>
          <p:cNvPr id="728071" name="Rectangle 7"/>
          <p:cNvSpPr>
            <a:spLocks noChangeArrowheads="1"/>
          </p:cNvSpPr>
          <p:nvPr/>
        </p:nvSpPr>
        <p:spPr bwMode="auto">
          <a:xfrm>
            <a:off x="813593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64</a:t>
            </a:r>
            <a:endParaRPr lang="en-US" altLang="zh-CN" sz="2800" b="1">
              <a:latin typeface="Tahoma" panose="020B0604030504040204" pitchFamily="34" charset="0"/>
            </a:endParaRPr>
          </a:p>
        </p:txBody>
      </p:sp>
      <p:sp>
        <p:nvSpPr>
          <p:cNvPr id="728072" name="Rectangle 8"/>
          <p:cNvSpPr>
            <a:spLocks noChangeArrowheads="1"/>
          </p:cNvSpPr>
          <p:nvPr/>
        </p:nvSpPr>
        <p:spPr bwMode="auto">
          <a:xfrm>
            <a:off x="611188" y="3068638"/>
            <a:ext cx="576262"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45</a:t>
            </a:r>
            <a:endParaRPr lang="en-US" altLang="zh-CN" sz="2800" b="1">
              <a:latin typeface="Tahoma" panose="020B0604030504040204" pitchFamily="34" charset="0"/>
            </a:endParaRPr>
          </a:p>
        </p:txBody>
      </p:sp>
      <p:sp>
        <p:nvSpPr>
          <p:cNvPr id="728073" name="Rectangle 9"/>
          <p:cNvSpPr>
            <a:spLocks noChangeArrowheads="1"/>
          </p:cNvSpPr>
          <p:nvPr/>
        </p:nvSpPr>
        <p:spPr bwMode="auto">
          <a:xfrm>
            <a:off x="1692275" y="3068638"/>
            <a:ext cx="576263"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34</a:t>
            </a:r>
            <a:endParaRPr lang="en-US" altLang="zh-CN" sz="2800" b="1">
              <a:latin typeface="Tahoma" panose="020B0604030504040204" pitchFamily="34" charset="0"/>
            </a:endParaRPr>
          </a:p>
        </p:txBody>
      </p:sp>
      <p:sp>
        <p:nvSpPr>
          <p:cNvPr id="728074" name="Rectangle 10"/>
          <p:cNvSpPr>
            <a:spLocks noChangeArrowheads="1"/>
          </p:cNvSpPr>
          <p:nvPr/>
        </p:nvSpPr>
        <p:spPr bwMode="auto">
          <a:xfrm>
            <a:off x="2771775" y="3068638"/>
            <a:ext cx="576263" cy="504825"/>
          </a:xfrm>
          <a:prstGeom prst="rect">
            <a:avLst/>
          </a:prstGeom>
          <a:solidFill>
            <a:srgbClr val="CCFFFF"/>
          </a:solidFill>
          <a:ln w="9525" algn="ctr">
            <a:solidFill>
              <a:schemeClr val="tx1"/>
            </a:solidFill>
            <a:miter lim="800000"/>
          </a:ln>
        </p:spPr>
        <p:txBody>
          <a:bodyPr wrap="none" anchor="ctr"/>
          <a:lstStyle/>
          <a:p>
            <a:pPr marL="342900" indent="-342900" algn="ctr">
              <a:lnSpc>
                <a:spcPct val="80000"/>
              </a:lnSpc>
              <a:spcBef>
                <a:spcPct val="20000"/>
              </a:spcBef>
              <a:buClr>
                <a:schemeClr val="folHlink"/>
              </a:buClr>
              <a:buSzPct val="60000"/>
              <a:buFont typeface="Wingdings" panose="05000000000000000000" pitchFamily="2" charset="2"/>
              <a:buNone/>
            </a:pPr>
            <a:r>
              <a:rPr lang="en-US" altLang="zh-CN" sz="2800" b="1">
                <a:latin typeface="Tahoma" panose="020B0604030504040204" pitchFamily="34" charset="0"/>
              </a:rPr>
              <a:t>78</a:t>
            </a:r>
            <a:endParaRPr lang="en-US" altLang="zh-CN" sz="2800" b="1">
              <a:latin typeface="Tahoma" panose="020B0604030504040204" pitchFamily="34" charset="0"/>
            </a:endParaRPr>
          </a:p>
        </p:txBody>
      </p:sp>
      <p:sp>
        <p:nvSpPr>
          <p:cNvPr id="728075" name="AutoShape 11"/>
          <p:cNvSpPr>
            <a:spLocks noChangeArrowheads="1"/>
          </p:cNvSpPr>
          <p:nvPr/>
        </p:nvSpPr>
        <p:spPr bwMode="auto">
          <a:xfrm>
            <a:off x="3952875" y="226853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p>
            <a:pPr algn="ctr"/>
            <a:endParaRPr lang="zh-CN" altLang="en-US"/>
          </a:p>
        </p:txBody>
      </p:sp>
      <p:sp>
        <p:nvSpPr>
          <p:cNvPr id="728076" name="AutoShape 12"/>
          <p:cNvSpPr>
            <a:spLocks noChangeArrowheads="1"/>
          </p:cNvSpPr>
          <p:nvPr/>
        </p:nvSpPr>
        <p:spPr bwMode="auto">
          <a:xfrm>
            <a:off x="6051550" y="2279650"/>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p>
            <a:pPr algn="ctr"/>
            <a:endParaRPr lang="zh-CN" altLang="en-US"/>
          </a:p>
        </p:txBody>
      </p:sp>
      <p:sp>
        <p:nvSpPr>
          <p:cNvPr id="728078" name="AutoShape 14"/>
          <p:cNvSpPr>
            <a:spLocks noChangeArrowheads="1"/>
          </p:cNvSpPr>
          <p:nvPr/>
        </p:nvSpPr>
        <p:spPr bwMode="auto">
          <a:xfrm>
            <a:off x="7172325" y="233203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p>
            <a:pPr algn="ctr"/>
            <a:endParaRPr lang="zh-CN" altLang="en-US"/>
          </a:p>
        </p:txBody>
      </p:sp>
      <p:sp>
        <p:nvSpPr>
          <p:cNvPr id="728079" name="AutoShape 15"/>
          <p:cNvSpPr>
            <a:spLocks noChangeArrowheads="1"/>
          </p:cNvSpPr>
          <p:nvPr/>
        </p:nvSpPr>
        <p:spPr bwMode="auto">
          <a:xfrm>
            <a:off x="7162800" y="233203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p>
            <a:pPr algn="ctr"/>
            <a:endParaRPr lang="zh-CN" altLang="en-US"/>
          </a:p>
        </p:txBody>
      </p:sp>
      <p:sp>
        <p:nvSpPr>
          <p:cNvPr id="728080" name="AutoShape 16"/>
          <p:cNvSpPr>
            <a:spLocks noChangeArrowheads="1"/>
          </p:cNvSpPr>
          <p:nvPr/>
        </p:nvSpPr>
        <p:spPr bwMode="auto">
          <a:xfrm>
            <a:off x="5019675" y="2349500"/>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p>
            <a:pPr algn="ctr"/>
            <a:endParaRPr lang="zh-CN" altLang="en-US"/>
          </a:p>
        </p:txBody>
      </p:sp>
      <p:sp>
        <p:nvSpPr>
          <p:cNvPr id="728081" name="AutoShape 17"/>
          <p:cNvSpPr>
            <a:spLocks noChangeArrowheads="1"/>
          </p:cNvSpPr>
          <p:nvPr/>
        </p:nvSpPr>
        <p:spPr bwMode="auto">
          <a:xfrm>
            <a:off x="7164388" y="2324100"/>
            <a:ext cx="360362"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p>
            <a:pPr algn="ctr"/>
            <a:endParaRPr lang="zh-CN" altLang="en-US"/>
          </a:p>
        </p:txBody>
      </p:sp>
      <p:sp>
        <p:nvSpPr>
          <p:cNvPr id="728082" name="AutoShape 18"/>
          <p:cNvSpPr>
            <a:spLocks noChangeArrowheads="1"/>
          </p:cNvSpPr>
          <p:nvPr/>
        </p:nvSpPr>
        <p:spPr bwMode="auto">
          <a:xfrm>
            <a:off x="8270875" y="2300288"/>
            <a:ext cx="360363" cy="539750"/>
          </a:xfrm>
          <a:prstGeom prst="downArrow">
            <a:avLst>
              <a:gd name="adj1" fmla="val 50000"/>
              <a:gd name="adj2" fmla="val 37445"/>
            </a:avLst>
          </a:prstGeom>
          <a:solidFill>
            <a:srgbClr val="0000FF"/>
          </a:solidFill>
          <a:ln w="9525" algn="ctr">
            <a:solidFill>
              <a:schemeClr val="tx1"/>
            </a:solidFill>
            <a:miter lim="800000"/>
          </a:ln>
        </p:spPr>
        <p:txBody>
          <a:bodyPr wrap="none" anchor="ctr"/>
          <a:lstStyle/>
          <a:p>
            <a:pPr algn="ctr"/>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8075"/>
                                        </p:tgtEl>
                                        <p:attrNameLst>
                                          <p:attrName>style.visibility</p:attrName>
                                        </p:attrNameLst>
                                      </p:cBhvr>
                                      <p:to>
                                        <p:strVal val="visible"/>
                                      </p:to>
                                    </p:set>
                                    <p:animEffect transition="in" filter="blinds(horizontal)">
                                      <p:cBhvr>
                                        <p:cTn id="7" dur="500"/>
                                        <p:tgtEl>
                                          <p:spTgt spid="728075"/>
                                        </p:tgtEl>
                                      </p:cBhvr>
                                    </p:animEffect>
                                  </p:childTnLst>
                                  <p:subTnLst>
                                    <p:set>
                                      <p:cBhvr override="childStyle">
                                        <p:cTn dur="1" fill="hold" display="0" masterRel="nextClick" afterEffect="1"/>
                                        <p:tgtEl>
                                          <p:spTgt spid="72807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2.22222E-6 7.40741E-7 L -0.35851 7.40741E-7 " pathEditMode="relative" rAng="0" ptsTypes="AA">
                                      <p:cBhvr>
                                        <p:cTn id="11" dur="500" fill="hold"/>
                                        <p:tgtEl>
                                          <p:spTgt spid="728067"/>
                                        </p:tgtEl>
                                        <p:attrNameLst>
                                          <p:attrName>ppt_x</p:attrName>
                                          <p:attrName>ppt_y</p:attrName>
                                        </p:attrNameLst>
                                      </p:cBhvr>
                                      <p:rCtr x="-1790000" y="0"/>
                                    </p:animMotion>
                                  </p:childTnLst>
                                </p:cTn>
                              </p:par>
                              <p:par>
                                <p:cTn id="12" presetID="0" presetClass="path" presetSubtype="0" accel="50000" decel="50000" fill="hold" grpId="0" nodeType="withEffect">
                                  <p:stCondLst>
                                    <p:cond delay="0"/>
                                  </p:stCondLst>
                                  <p:childTnLst>
                                    <p:animMotion origin="layout" path="M -0.004 7.40741E-7 L 0.35434 0.00255 " pathEditMode="relative" rAng="0" ptsTypes="AA">
                                      <p:cBhvr>
                                        <p:cTn id="13" dur="500" fill="hold"/>
                                        <p:tgtEl>
                                          <p:spTgt spid="728072"/>
                                        </p:tgtEl>
                                        <p:attrNameLst>
                                          <p:attrName>ppt_x</p:attrName>
                                          <p:attrName>ppt_y</p:attrName>
                                        </p:attrNameLst>
                                      </p:cBhvr>
                                      <p:rCtr x="1790000" y="10000"/>
                                    </p:animMotion>
                                  </p:childTnLst>
                                </p:cTn>
                              </p:par>
                            </p:childTnLst>
                          </p:cTn>
                        </p:par>
                        <p:par>
                          <p:cTn id="14" fill="hold">
                            <p:stCondLst>
                              <p:cond delay="500"/>
                            </p:stCondLst>
                            <p:childTnLst>
                              <p:par>
                                <p:cTn id="15" presetID="1" presetClass="emph" presetSubtype="2" fill="hold" nodeType="afterEffect">
                                  <p:stCondLst>
                                    <p:cond delay="0"/>
                                  </p:stCondLst>
                                  <p:childTnLst>
                                    <p:animClr clrSpc="rgb" dir="cw">
                                      <p:cBhvr>
                                        <p:cTn id="16" dur="500" fill="hold"/>
                                        <p:tgtEl>
                                          <p:spTgt spid="728067"/>
                                        </p:tgtEl>
                                        <p:attrNameLst>
                                          <p:attrName>fillcolor</p:attrName>
                                        </p:attrNameLst>
                                      </p:cBhvr>
                                      <p:to>
                                        <a:srgbClr val="FF99FF"/>
                                      </p:to>
                                    </p:animClr>
                                    <p:set>
                                      <p:cBhvr>
                                        <p:cTn id="17" dur="500" fill="hold"/>
                                        <p:tgtEl>
                                          <p:spTgt spid="728067"/>
                                        </p:tgtEl>
                                        <p:attrNameLst>
                                          <p:attrName>fill.type</p:attrName>
                                        </p:attrNameLst>
                                      </p:cBhvr>
                                      <p:to>
                                        <p:strVal val="solid"/>
                                      </p:to>
                                    </p:set>
                                    <p:set>
                                      <p:cBhvr>
                                        <p:cTn id="18" dur="500" fill="hold"/>
                                        <p:tgtEl>
                                          <p:spTgt spid="728067"/>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28078"/>
                                        </p:tgtEl>
                                        <p:attrNameLst>
                                          <p:attrName>style.visibility</p:attrName>
                                        </p:attrNameLst>
                                      </p:cBhvr>
                                      <p:to>
                                        <p:strVal val="visible"/>
                                      </p:to>
                                    </p:set>
                                    <p:animEffect transition="in" filter="blinds(horizontal)">
                                      <p:cBhvr>
                                        <p:cTn id="23" dur="500"/>
                                        <p:tgtEl>
                                          <p:spTgt spid="728078"/>
                                        </p:tgtEl>
                                      </p:cBhvr>
                                    </p:animEffect>
                                  </p:childTnLst>
                                  <p:subTnLst>
                                    <p:set>
                                      <p:cBhvr override="childStyle">
                                        <p:cTn dur="1" fill="hold" display="0" masterRel="nextClick" afterEffect="1"/>
                                        <p:tgtEl>
                                          <p:spTgt spid="72807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5" presetClass="path" presetSubtype="0" accel="50000" decel="50000" fill="hold" grpId="0" nodeType="clickEffect">
                                  <p:stCondLst>
                                    <p:cond delay="0"/>
                                  </p:stCondLst>
                                  <p:childTnLst>
                                    <p:animMotion origin="layout" path="M -0.0026 7.40741E-7 L -0.58715 7.40741E-7 " pathEditMode="relative" rAng="0" ptsTypes="AA">
                                      <p:cBhvr>
                                        <p:cTn id="27" dur="500" fill="hold"/>
                                        <p:tgtEl>
                                          <p:spTgt spid="728070"/>
                                        </p:tgtEl>
                                        <p:attrNameLst>
                                          <p:attrName>ppt_x</p:attrName>
                                          <p:attrName>ppt_y</p:attrName>
                                        </p:attrNameLst>
                                      </p:cBhvr>
                                      <p:rCtr x="-2920000" y="0"/>
                                    </p:animMotion>
                                  </p:childTnLst>
                                </p:cTn>
                              </p:par>
                              <p:par>
                                <p:cTn id="28" presetID="0" presetClass="path" presetSubtype="0" accel="50000" decel="50000" fill="hold" grpId="0" nodeType="withEffect">
                                  <p:stCondLst>
                                    <p:cond delay="0"/>
                                  </p:stCondLst>
                                  <p:childTnLst>
                                    <p:animMotion origin="layout" path="M -0.00052 7.40741E-7 L 0.58872 -0.00278 " pathEditMode="relative" rAng="0" ptsTypes="AA">
                                      <p:cBhvr>
                                        <p:cTn id="29" dur="500" fill="hold"/>
                                        <p:tgtEl>
                                          <p:spTgt spid="728073"/>
                                        </p:tgtEl>
                                        <p:attrNameLst>
                                          <p:attrName>ppt_x</p:attrName>
                                          <p:attrName>ppt_y</p:attrName>
                                        </p:attrNameLst>
                                      </p:cBhvr>
                                      <p:rCtr x="2950000" y="-10000"/>
                                    </p:animMotion>
                                  </p:childTnLst>
                                </p:cTn>
                              </p:par>
                            </p:childTnLst>
                          </p:cTn>
                        </p:par>
                        <p:par>
                          <p:cTn id="30" fill="hold">
                            <p:stCondLst>
                              <p:cond delay="500"/>
                            </p:stCondLst>
                            <p:childTnLst>
                              <p:par>
                                <p:cTn id="31" presetID="1" presetClass="emph" presetSubtype="2" fill="hold" nodeType="afterEffect">
                                  <p:stCondLst>
                                    <p:cond delay="0"/>
                                  </p:stCondLst>
                                  <p:childTnLst>
                                    <p:animClr clrSpc="rgb" dir="cw">
                                      <p:cBhvr>
                                        <p:cTn id="32" dur="1000" fill="hold"/>
                                        <p:tgtEl>
                                          <p:spTgt spid="728070"/>
                                        </p:tgtEl>
                                        <p:attrNameLst>
                                          <p:attrName>fillcolor</p:attrName>
                                        </p:attrNameLst>
                                      </p:cBhvr>
                                      <p:to>
                                        <a:srgbClr val="FF99FF"/>
                                      </p:to>
                                    </p:animClr>
                                    <p:set>
                                      <p:cBhvr>
                                        <p:cTn id="33" dur="1000" fill="hold"/>
                                        <p:tgtEl>
                                          <p:spTgt spid="728070"/>
                                        </p:tgtEl>
                                        <p:attrNameLst>
                                          <p:attrName>fill.type</p:attrName>
                                        </p:attrNameLst>
                                      </p:cBhvr>
                                      <p:to>
                                        <p:strVal val="solid"/>
                                      </p:to>
                                    </p:set>
                                    <p:set>
                                      <p:cBhvr>
                                        <p:cTn id="34" dur="1000" fill="hold"/>
                                        <p:tgtEl>
                                          <p:spTgt spid="72807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728076"/>
                                        </p:tgtEl>
                                        <p:attrNameLst>
                                          <p:attrName>style.visibility</p:attrName>
                                        </p:attrNameLst>
                                      </p:cBhvr>
                                      <p:to>
                                        <p:strVal val="visible"/>
                                      </p:to>
                                    </p:set>
                                    <p:animEffect transition="in" filter="blinds(horizontal)">
                                      <p:cBhvr>
                                        <p:cTn id="39" dur="500"/>
                                        <p:tgtEl>
                                          <p:spTgt spid="728076"/>
                                        </p:tgtEl>
                                      </p:cBhvr>
                                    </p:animEffect>
                                  </p:childTnLst>
                                  <p:subTnLst>
                                    <p:set>
                                      <p:cBhvr override="childStyle">
                                        <p:cTn dur="1" fill="hold" display="0" masterRel="nextClick" afterEffect="1"/>
                                        <p:tgtEl>
                                          <p:spTgt spid="728076"/>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35" presetClass="path" presetSubtype="0" accel="50000" decel="50000" fill="hold" grpId="0" nodeType="clickEffect">
                                  <p:stCondLst>
                                    <p:cond delay="0"/>
                                  </p:stCondLst>
                                  <p:childTnLst>
                                    <p:animMotion origin="layout" path="M 3.88889E-6 2.22222E-6 L -0.3441 2.22222E-6 " pathEditMode="relative" rAng="0" ptsTypes="AA">
                                      <p:cBhvr>
                                        <p:cTn id="43" dur="500" fill="hold"/>
                                        <p:tgtEl>
                                          <p:spTgt spid="728069"/>
                                        </p:tgtEl>
                                        <p:attrNameLst>
                                          <p:attrName>ppt_x</p:attrName>
                                          <p:attrName>ppt_y</p:attrName>
                                        </p:attrNameLst>
                                      </p:cBhvr>
                                      <p:rCtr x="-1720000" y="0"/>
                                    </p:animMotion>
                                  </p:childTnLst>
                                </p:cTn>
                              </p:par>
                              <p:par>
                                <p:cTn id="44" presetID="0" presetClass="path" presetSubtype="0" accel="50000" decel="50000" fill="hold" grpId="0" nodeType="withEffect">
                                  <p:stCondLst>
                                    <p:cond delay="0"/>
                                  </p:stCondLst>
                                  <p:childTnLst>
                                    <p:animMotion origin="layout" path="M -1.94444E-6 -2.22222E-6 L 0.36233 -0.00046 " pathEditMode="relative" rAng="0" ptsTypes="AA">
                                      <p:cBhvr>
                                        <p:cTn id="45" dur="500" fill="hold"/>
                                        <p:tgtEl>
                                          <p:spTgt spid="728074"/>
                                        </p:tgtEl>
                                        <p:attrNameLst>
                                          <p:attrName>ppt_x</p:attrName>
                                          <p:attrName>ppt_y</p:attrName>
                                        </p:attrNameLst>
                                      </p:cBhvr>
                                      <p:rCtr x="1810000" y="0"/>
                                    </p:animMotion>
                                  </p:childTnLst>
                                </p:cTn>
                              </p:par>
                            </p:childTnLst>
                          </p:cTn>
                        </p:par>
                        <p:par>
                          <p:cTn id="46" fill="hold">
                            <p:stCondLst>
                              <p:cond delay="500"/>
                            </p:stCondLst>
                            <p:childTnLst>
                              <p:par>
                                <p:cTn id="47" presetID="1" presetClass="emph" presetSubtype="2" fill="hold" nodeType="afterEffect">
                                  <p:stCondLst>
                                    <p:cond delay="0"/>
                                  </p:stCondLst>
                                  <p:childTnLst>
                                    <p:animClr clrSpc="rgb" dir="cw">
                                      <p:cBhvr>
                                        <p:cTn id="48" dur="500" fill="hold"/>
                                        <p:tgtEl>
                                          <p:spTgt spid="728069"/>
                                        </p:tgtEl>
                                        <p:attrNameLst>
                                          <p:attrName>fillcolor</p:attrName>
                                        </p:attrNameLst>
                                      </p:cBhvr>
                                      <p:to>
                                        <a:srgbClr val="FF99FF"/>
                                      </p:to>
                                    </p:animClr>
                                    <p:set>
                                      <p:cBhvr>
                                        <p:cTn id="49" dur="500" fill="hold"/>
                                        <p:tgtEl>
                                          <p:spTgt spid="728069"/>
                                        </p:tgtEl>
                                        <p:attrNameLst>
                                          <p:attrName>fill.type</p:attrName>
                                        </p:attrNameLst>
                                      </p:cBhvr>
                                      <p:to>
                                        <p:strVal val="solid"/>
                                      </p:to>
                                    </p:set>
                                    <p:set>
                                      <p:cBhvr>
                                        <p:cTn id="50" dur="500" fill="hold"/>
                                        <p:tgtEl>
                                          <p:spTgt spid="728069"/>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728080"/>
                                        </p:tgtEl>
                                        <p:attrNameLst>
                                          <p:attrName>style.visibility</p:attrName>
                                        </p:attrNameLst>
                                      </p:cBhvr>
                                      <p:to>
                                        <p:strVal val="visible"/>
                                      </p:to>
                                    </p:set>
                                    <p:animEffect transition="in" filter="blinds(horizontal)">
                                      <p:cBhvr>
                                        <p:cTn id="55" dur="500"/>
                                        <p:tgtEl>
                                          <p:spTgt spid="728080"/>
                                        </p:tgtEl>
                                      </p:cBhvr>
                                    </p:animEffect>
                                  </p:childTnLst>
                                  <p:subTnLst>
                                    <p:set>
                                      <p:cBhvr override="childStyle">
                                        <p:cTn dur="1" fill="hold" display="0" masterRel="nextClick" afterEffect="1"/>
                                        <p:tgtEl>
                                          <p:spTgt spid="728080"/>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0" nodeType="clickEffect">
                                  <p:stCondLst>
                                    <p:cond delay="0"/>
                                  </p:stCondLst>
                                  <p:childTnLst>
                                    <p:animMotion origin="layout" path="M 5.55556E-7 2.22222E-6 L -0.11701 0.00023 " pathEditMode="relative" rAng="0" ptsTypes="AA">
                                      <p:cBhvr>
                                        <p:cTn id="59" dur="1000" fill="hold"/>
                                        <p:tgtEl>
                                          <p:spTgt spid="728068"/>
                                        </p:tgtEl>
                                        <p:attrNameLst>
                                          <p:attrName>ppt_x</p:attrName>
                                          <p:attrName>ppt_y</p:attrName>
                                        </p:attrNameLst>
                                      </p:cBhvr>
                                      <p:rCtr x="-590000" y="0"/>
                                    </p:animMotion>
                                  </p:childTnLst>
                                </p:cTn>
                              </p:par>
                              <p:par>
                                <p:cTn id="60" presetID="0" presetClass="path" presetSubtype="0" accel="50000" decel="50000" fill="hold" grpId="2" nodeType="withEffect">
                                  <p:stCondLst>
                                    <p:cond delay="0"/>
                                  </p:stCondLst>
                                  <p:childTnLst>
                                    <p:animMotion origin="layout" path="M 0.36233 0.00255 L 0.47605 0.00255 " pathEditMode="relative" rAng="0" ptsTypes="AA">
                                      <p:cBhvr>
                                        <p:cTn id="61" dur="1000" fill="hold"/>
                                        <p:tgtEl>
                                          <p:spTgt spid="728072"/>
                                        </p:tgtEl>
                                        <p:attrNameLst>
                                          <p:attrName>ppt_x</p:attrName>
                                          <p:attrName>ppt_y</p:attrName>
                                        </p:attrNameLst>
                                      </p:cBhvr>
                                      <p:rCtr x="570000" y="0"/>
                                    </p:animMotion>
                                  </p:childTnLst>
                                </p:cTn>
                              </p:par>
                            </p:childTnLst>
                          </p:cTn>
                        </p:par>
                        <p:par>
                          <p:cTn id="62" fill="hold">
                            <p:stCondLst>
                              <p:cond delay="1000"/>
                            </p:stCondLst>
                            <p:childTnLst>
                              <p:par>
                                <p:cTn id="63" presetID="1" presetClass="emph" presetSubtype="2" fill="hold" nodeType="afterEffect">
                                  <p:stCondLst>
                                    <p:cond delay="0"/>
                                  </p:stCondLst>
                                  <p:childTnLst>
                                    <p:animClr clrSpc="rgb" dir="cw">
                                      <p:cBhvr>
                                        <p:cTn id="64" dur="1000" fill="hold"/>
                                        <p:tgtEl>
                                          <p:spTgt spid="728068"/>
                                        </p:tgtEl>
                                        <p:attrNameLst>
                                          <p:attrName>fillcolor</p:attrName>
                                        </p:attrNameLst>
                                      </p:cBhvr>
                                      <p:to>
                                        <a:srgbClr val="33CCFF"/>
                                      </p:to>
                                    </p:animClr>
                                    <p:set>
                                      <p:cBhvr>
                                        <p:cTn id="65" dur="1000" fill="hold"/>
                                        <p:tgtEl>
                                          <p:spTgt spid="728068"/>
                                        </p:tgtEl>
                                        <p:attrNameLst>
                                          <p:attrName>fill.type</p:attrName>
                                        </p:attrNameLst>
                                      </p:cBhvr>
                                      <p:to>
                                        <p:strVal val="solid"/>
                                      </p:to>
                                    </p:set>
                                    <p:set>
                                      <p:cBhvr>
                                        <p:cTn id="66" dur="1000" fill="hold"/>
                                        <p:tgtEl>
                                          <p:spTgt spid="72806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28079"/>
                                        </p:tgtEl>
                                        <p:attrNameLst>
                                          <p:attrName>style.visibility</p:attrName>
                                        </p:attrNameLst>
                                      </p:cBhvr>
                                      <p:to>
                                        <p:strVal val="visible"/>
                                      </p:to>
                                    </p:set>
                                    <p:animEffect transition="in" filter="blinds(horizontal)">
                                      <p:cBhvr>
                                        <p:cTn id="71" dur="500"/>
                                        <p:tgtEl>
                                          <p:spTgt spid="728079"/>
                                        </p:tgtEl>
                                      </p:cBhvr>
                                    </p:animEffect>
                                  </p:childTnLst>
                                  <p:subTnLst>
                                    <p:set>
                                      <p:cBhvr override="childStyle">
                                        <p:cTn dur="1" fill="hold" display="0" masterRel="nextClick" afterEffect="1"/>
                                        <p:tgtEl>
                                          <p:spTgt spid="728079"/>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1" nodeType="clickEffect">
                                  <p:stCondLst>
                                    <p:cond delay="0"/>
                                  </p:stCondLst>
                                  <p:childTnLst>
                                    <p:animMotion origin="layout" path="M 0.58872 -0.00278 L 0.35556 0.0044 " pathEditMode="relative" rAng="0" ptsTypes="AA">
                                      <p:cBhvr>
                                        <p:cTn id="75" dur="1000" fill="hold"/>
                                        <p:tgtEl>
                                          <p:spTgt spid="728073"/>
                                        </p:tgtEl>
                                        <p:attrNameLst>
                                          <p:attrName>ppt_x</p:attrName>
                                          <p:attrName>ppt_y</p:attrName>
                                        </p:attrNameLst>
                                      </p:cBhvr>
                                      <p:rCtr x="-1170000" y="30000"/>
                                    </p:animMotion>
                                  </p:childTnLst>
                                </p:cTn>
                              </p:par>
                              <p:par>
                                <p:cTn id="76" presetID="0" presetClass="path" presetSubtype="0" accel="50000" decel="50000" fill="hold" grpId="1" nodeType="withEffect">
                                  <p:stCondLst>
                                    <p:cond delay="0"/>
                                  </p:stCondLst>
                                  <p:childTnLst>
                                    <p:animMotion origin="layout" path="M 0.47604 0.00255 L 0.70764 0.00255 " pathEditMode="relative" rAng="0" ptsTypes="AA">
                                      <p:cBhvr>
                                        <p:cTn id="77" dur="1000" fill="hold"/>
                                        <p:tgtEl>
                                          <p:spTgt spid="728072"/>
                                        </p:tgtEl>
                                        <p:attrNameLst>
                                          <p:attrName>ppt_x</p:attrName>
                                          <p:attrName>ppt_y</p:attrName>
                                        </p:attrNameLst>
                                      </p:cBhvr>
                                      <p:rCtr x="1160000" y="0"/>
                                    </p:animMotion>
                                  </p:childTnLst>
                                </p:cTn>
                              </p:par>
                            </p:childTnLst>
                          </p:cTn>
                        </p:par>
                        <p:par>
                          <p:cTn id="78" fill="hold">
                            <p:stCondLst>
                              <p:cond delay="1000"/>
                            </p:stCondLst>
                            <p:childTnLst>
                              <p:par>
                                <p:cTn id="79" presetID="1" presetClass="emph" presetSubtype="2" fill="hold" nodeType="afterEffect">
                                  <p:stCondLst>
                                    <p:cond delay="0"/>
                                  </p:stCondLst>
                                  <p:childTnLst>
                                    <p:animClr clrSpc="rgb" dir="cw">
                                      <p:cBhvr>
                                        <p:cTn id="80" dur="500" fill="hold"/>
                                        <p:tgtEl>
                                          <p:spTgt spid="728073"/>
                                        </p:tgtEl>
                                        <p:attrNameLst>
                                          <p:attrName>fillcolor</p:attrName>
                                        </p:attrNameLst>
                                      </p:cBhvr>
                                      <p:to>
                                        <a:srgbClr val="FF99FF"/>
                                      </p:to>
                                    </p:animClr>
                                    <p:set>
                                      <p:cBhvr>
                                        <p:cTn id="81" dur="500" fill="hold"/>
                                        <p:tgtEl>
                                          <p:spTgt spid="728073"/>
                                        </p:tgtEl>
                                        <p:attrNameLst>
                                          <p:attrName>fill.type</p:attrName>
                                        </p:attrNameLst>
                                      </p:cBhvr>
                                      <p:to>
                                        <p:strVal val="solid"/>
                                      </p:to>
                                    </p:set>
                                    <p:set>
                                      <p:cBhvr>
                                        <p:cTn id="82" dur="500" fill="hold"/>
                                        <p:tgtEl>
                                          <p:spTgt spid="728073"/>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28081"/>
                                        </p:tgtEl>
                                        <p:attrNameLst>
                                          <p:attrName>style.visibility</p:attrName>
                                        </p:attrNameLst>
                                      </p:cBhvr>
                                      <p:to>
                                        <p:strVal val="visible"/>
                                      </p:to>
                                    </p:set>
                                    <p:animEffect transition="in" filter="blinds(horizontal)">
                                      <p:cBhvr>
                                        <p:cTn id="87" dur="500"/>
                                        <p:tgtEl>
                                          <p:spTgt spid="728081"/>
                                        </p:tgtEl>
                                      </p:cBhvr>
                                    </p:animEffect>
                                  </p:childTnLst>
                                  <p:subTnLst>
                                    <p:set>
                                      <p:cBhvr override="childStyle">
                                        <p:cTn dur="1" fill="hold" display="0" masterRel="nextClick" afterEffect="1"/>
                                        <p:tgtEl>
                                          <p:spTgt spid="728081"/>
                                        </p:tgtEl>
                                        <p:attrNameLst>
                                          <p:attrName>style.visibility</p:attrName>
                                        </p:attrNameLst>
                                      </p:cBhvr>
                                      <p:to>
                                        <p:strVal val="hidden"/>
                                      </p:to>
                                    </p:set>
                                  </p:sub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1" nodeType="clickEffect">
                                  <p:stCondLst>
                                    <p:cond delay="0"/>
                                  </p:stCondLst>
                                  <p:childTnLst>
                                    <p:animMotion origin="layout" path="M 0.35816 7.40741E-7 L 0.4783 7.40741E-7 " pathEditMode="relative" rAng="0" ptsTypes="AA">
                                      <p:cBhvr>
                                        <p:cTn id="91" dur="500" fill="hold"/>
                                        <p:tgtEl>
                                          <p:spTgt spid="728074"/>
                                        </p:tgtEl>
                                        <p:attrNameLst>
                                          <p:attrName>ppt_x</p:attrName>
                                          <p:attrName>ppt_y</p:attrName>
                                        </p:attrNameLst>
                                      </p:cBhvr>
                                      <p:rCtr x="600000" y="0"/>
                                    </p:animMotion>
                                  </p:childTnLst>
                                </p:cTn>
                              </p:par>
                              <p:par>
                                <p:cTn id="92" presetID="0" presetClass="path" presetSubtype="0" accel="50000" decel="50000" fill="hold" grpId="3" nodeType="withEffect">
                                  <p:stCondLst>
                                    <p:cond delay="0"/>
                                  </p:stCondLst>
                                  <p:childTnLst>
                                    <p:animMotion origin="layout" path="M 0.70695 -0.00278 L 0.59375 0.00046 " pathEditMode="relative" rAng="0" ptsTypes="AA">
                                      <p:cBhvr>
                                        <p:cTn id="93" dur="1000" fill="hold"/>
                                        <p:tgtEl>
                                          <p:spTgt spid="728072"/>
                                        </p:tgtEl>
                                        <p:attrNameLst>
                                          <p:attrName>ppt_x</p:attrName>
                                          <p:attrName>ppt_y</p:attrName>
                                        </p:attrNameLst>
                                      </p:cBhvr>
                                      <p:rCtr x="-570000" y="20000"/>
                                    </p:animMotion>
                                  </p:childTnLst>
                                </p:cTn>
                              </p:par>
                            </p:childTnLst>
                          </p:cTn>
                        </p:par>
                        <p:par>
                          <p:cTn id="94" fill="hold">
                            <p:stCondLst>
                              <p:cond delay="500"/>
                            </p:stCondLst>
                            <p:childTnLst>
                              <p:par>
                                <p:cTn id="95" presetID="1" presetClass="emph" presetSubtype="2" fill="hold" nodeType="afterEffect">
                                  <p:stCondLst>
                                    <p:cond delay="0"/>
                                  </p:stCondLst>
                                  <p:childTnLst>
                                    <p:animClr clrSpc="rgb" dir="cw">
                                      <p:cBhvr>
                                        <p:cTn id="96" dur="500" fill="hold"/>
                                        <p:tgtEl>
                                          <p:spTgt spid="728072"/>
                                        </p:tgtEl>
                                        <p:attrNameLst>
                                          <p:attrName>fillcolor</p:attrName>
                                        </p:attrNameLst>
                                      </p:cBhvr>
                                      <p:to>
                                        <a:srgbClr val="FF99FF"/>
                                      </p:to>
                                    </p:animClr>
                                    <p:set>
                                      <p:cBhvr>
                                        <p:cTn id="97" dur="500" fill="hold"/>
                                        <p:tgtEl>
                                          <p:spTgt spid="728072"/>
                                        </p:tgtEl>
                                        <p:attrNameLst>
                                          <p:attrName>fill.type</p:attrName>
                                        </p:attrNameLst>
                                      </p:cBhvr>
                                      <p:to>
                                        <p:strVal val="solid"/>
                                      </p:to>
                                    </p:set>
                                    <p:set>
                                      <p:cBhvr>
                                        <p:cTn id="98" dur="500" fill="hold"/>
                                        <p:tgtEl>
                                          <p:spTgt spid="728072"/>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728082"/>
                                        </p:tgtEl>
                                        <p:attrNameLst>
                                          <p:attrName>style.visibility</p:attrName>
                                        </p:attrNameLst>
                                      </p:cBhvr>
                                      <p:to>
                                        <p:strVal val="visible"/>
                                      </p:to>
                                    </p:set>
                                    <p:animEffect transition="in" filter="blinds(horizontal)">
                                      <p:cBhvr>
                                        <p:cTn id="103" dur="500"/>
                                        <p:tgtEl>
                                          <p:spTgt spid="728082"/>
                                        </p:tgtEl>
                                      </p:cBhvr>
                                    </p:animEffect>
                                  </p:childTnLst>
                                  <p:subTnLst>
                                    <p:set>
                                      <p:cBhvr override="childStyle">
                                        <p:cTn dur="1" fill="hold" display="0" masterRel="nextClick" afterEffect="1"/>
                                        <p:tgtEl>
                                          <p:spTgt spid="728082"/>
                                        </p:tgtEl>
                                        <p:attrNameLst>
                                          <p:attrName>style.visibility</p:attrName>
                                        </p:attrNameLst>
                                      </p:cBhvr>
                                      <p:to>
                                        <p:strVal val="hidden"/>
                                      </p:to>
                                    </p:set>
                                  </p:sub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2" nodeType="clickEffect">
                                  <p:stCondLst>
                                    <p:cond delay="0"/>
                                  </p:stCondLst>
                                  <p:childTnLst>
                                    <p:animMotion origin="layout" path="M 0.4783 7.40741E-7 L 0.59201 7.40741E-7 " pathEditMode="relative" rAng="0" ptsTypes="AA">
                                      <p:cBhvr>
                                        <p:cTn id="107" dur="500" fill="hold"/>
                                        <p:tgtEl>
                                          <p:spTgt spid="728074"/>
                                        </p:tgtEl>
                                        <p:attrNameLst>
                                          <p:attrName>ppt_x</p:attrName>
                                          <p:attrName>ppt_y</p:attrName>
                                        </p:attrNameLst>
                                      </p:cBhvr>
                                      <p:rCtr x="570000" y="0"/>
                                    </p:animMotion>
                                  </p:childTnLst>
                                </p:cTn>
                              </p:par>
                              <p:par>
                                <p:cTn id="108" presetID="35" presetClass="path" presetSubtype="0" accel="50000" decel="50000" fill="hold" grpId="0" nodeType="withEffect">
                                  <p:stCondLst>
                                    <p:cond delay="0"/>
                                  </p:stCondLst>
                                  <p:childTnLst>
                                    <p:animMotion origin="layout" path="M -0.00139 7.40741E-7 L -0.12066 7.40741E-7 " pathEditMode="relative" rAng="0" ptsTypes="AA">
                                      <p:cBhvr>
                                        <p:cTn id="109" dur="500" fill="hold"/>
                                        <p:tgtEl>
                                          <p:spTgt spid="728071"/>
                                        </p:tgtEl>
                                        <p:attrNameLst>
                                          <p:attrName>ppt_x</p:attrName>
                                          <p:attrName>ppt_y</p:attrName>
                                        </p:attrNameLst>
                                      </p:cBhvr>
                                      <p:rCtr x="-600000" y="0"/>
                                    </p:animMotion>
                                  </p:childTnLst>
                                </p:cTn>
                              </p:par>
                            </p:childTnLst>
                          </p:cTn>
                        </p:par>
                        <p:par>
                          <p:cTn id="110" fill="hold">
                            <p:stCondLst>
                              <p:cond delay="500"/>
                            </p:stCondLst>
                            <p:childTnLst>
                              <p:par>
                                <p:cTn id="111" presetID="1" presetClass="emph" presetSubtype="2" fill="hold" nodeType="afterEffect">
                                  <p:stCondLst>
                                    <p:cond delay="0"/>
                                  </p:stCondLst>
                                  <p:childTnLst>
                                    <p:animClr clrSpc="rgb" dir="cw">
                                      <p:cBhvr>
                                        <p:cTn id="112" dur="500" fill="hold"/>
                                        <p:tgtEl>
                                          <p:spTgt spid="728074"/>
                                        </p:tgtEl>
                                        <p:attrNameLst>
                                          <p:attrName>fillcolor</p:attrName>
                                        </p:attrNameLst>
                                      </p:cBhvr>
                                      <p:to>
                                        <a:srgbClr val="FF99FF"/>
                                      </p:to>
                                    </p:animClr>
                                    <p:set>
                                      <p:cBhvr>
                                        <p:cTn id="113" dur="500" fill="hold"/>
                                        <p:tgtEl>
                                          <p:spTgt spid="728074"/>
                                        </p:tgtEl>
                                        <p:attrNameLst>
                                          <p:attrName>fill.type</p:attrName>
                                        </p:attrNameLst>
                                      </p:cBhvr>
                                      <p:to>
                                        <p:strVal val="solid"/>
                                      </p:to>
                                    </p:set>
                                    <p:set>
                                      <p:cBhvr>
                                        <p:cTn id="114" dur="500" fill="hold"/>
                                        <p:tgtEl>
                                          <p:spTgt spid="728074"/>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28071"/>
                                        </p:tgtEl>
                                        <p:attrNameLst>
                                          <p:attrName>fillcolor</p:attrName>
                                        </p:attrNameLst>
                                      </p:cBhvr>
                                      <p:to>
                                        <a:srgbClr val="FF99FF"/>
                                      </p:to>
                                    </p:animClr>
                                    <p:set>
                                      <p:cBhvr>
                                        <p:cTn id="117" dur="500" fill="hold"/>
                                        <p:tgtEl>
                                          <p:spTgt spid="728071"/>
                                        </p:tgtEl>
                                        <p:attrNameLst>
                                          <p:attrName>fill.type</p:attrName>
                                        </p:attrNameLst>
                                      </p:cBhvr>
                                      <p:to>
                                        <p:strVal val="solid"/>
                                      </p:to>
                                    </p:set>
                                    <p:set>
                                      <p:cBhvr>
                                        <p:cTn id="118" dur="500" fill="hold"/>
                                        <p:tgtEl>
                                          <p:spTgt spid="72807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bldLvl="0" animBg="1"/>
      <p:bldP spid="728068" grpId="0" bldLvl="0" animBg="1"/>
      <p:bldP spid="728069" grpId="0" bldLvl="0" animBg="1"/>
      <p:bldP spid="728070" grpId="0" bldLvl="0" animBg="1"/>
      <p:bldP spid="728071" grpId="0" bldLvl="0" animBg="1"/>
      <p:bldP spid="728072" grpId="0" bldLvl="0" animBg="1"/>
      <p:bldP spid="728072" grpId="1" bldLvl="0" animBg="1"/>
      <p:bldP spid="728072" grpId="2" bldLvl="0" animBg="1"/>
      <p:bldP spid="728072" grpId="3" bldLvl="0" animBg="1"/>
      <p:bldP spid="728073" grpId="0" bldLvl="0" animBg="1"/>
      <p:bldP spid="728073" grpId="1" bldLvl="0" animBg="1"/>
      <p:bldP spid="728074" grpId="0" bldLvl="0" animBg="1"/>
      <p:bldP spid="728074" grpId="1" bldLvl="0" animBg="1"/>
      <p:bldP spid="728074" grpId="2" bldLvl="0" animBg="1"/>
      <p:bldP spid="728075" grpId="0" bldLvl="0" animBg="1"/>
      <p:bldP spid="728076" grpId="0" bldLvl="0" animBg="1"/>
      <p:bldP spid="728078" grpId="0" bldLvl="0" animBg="1"/>
      <p:bldP spid="728079" grpId="0" bldLvl="0" animBg="1"/>
      <p:bldP spid="728080" grpId="0" bldLvl="0" animBg="1"/>
      <p:bldP spid="728081" grpId="0" bldLvl="0" animBg="1"/>
      <p:bldP spid="728082"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txBox="1">
            <a:spLocks noGrp="1" noChangeArrowheads="1"/>
          </p:cNvSpPr>
          <p:nvPr/>
        </p:nvSpPr>
        <p:spPr bwMode="auto">
          <a:xfrm>
            <a:off x="34925" y="6373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64055F-1771-49BB-8D39-59403F014BE9}" type="datetime1">
              <a:rPr lang="zh-CN" altLang="en-US" sz="1400">
                <a:solidFill>
                  <a:schemeClr val="folHlink"/>
                </a:solidFill>
                <a:latin typeface="Times New Roman" panose="02020603050405020304" pitchFamily="18" charset="0"/>
              </a:rPr>
            </a:fld>
            <a:endParaRPr lang="en-US" altLang="zh-CN" sz="1400">
              <a:solidFill>
                <a:schemeClr val="folHlink"/>
              </a:solidFill>
              <a:latin typeface="Times New Roman" panose="02020603050405020304" pitchFamily="18" charset="0"/>
            </a:endParaRPr>
          </a:p>
        </p:txBody>
      </p:sp>
      <p:sp>
        <p:nvSpPr>
          <p:cNvPr id="55299" name="页脚占位符 4"/>
          <p:cNvSpPr txBox="1">
            <a:spLocks noGrp="1" noChangeArrowheads="1"/>
          </p:cNvSpPr>
          <p:nvPr/>
        </p:nvSpPr>
        <p:spPr bwMode="auto">
          <a:xfrm>
            <a:off x="6057900" y="6400800"/>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6532574C-6733-4D0A-A3C6-004432FF078E}" type="slidenum">
              <a:rPr lang="en-US" altLang="zh-CN" sz="1400">
                <a:solidFill>
                  <a:schemeClr val="folHlink"/>
                </a:solidFill>
                <a:latin typeface="Times New Roman" panose="02020603050405020304" pitchFamily="18" charset="0"/>
              </a:rPr>
            </a:fld>
            <a:endParaRPr lang="en-US" altLang="zh-CN" sz="1400">
              <a:solidFill>
                <a:schemeClr val="folHlink"/>
              </a:solidFill>
              <a:latin typeface="Times New Roman" panose="02020603050405020304" pitchFamily="18" charset="0"/>
            </a:endParaRPr>
          </a:p>
        </p:txBody>
      </p:sp>
      <p:sp>
        <p:nvSpPr>
          <p:cNvPr id="55300" name="Rectangle 2"/>
          <p:cNvSpPr>
            <a:spLocks noGrp="1" noChangeArrowheads="1"/>
          </p:cNvSpPr>
          <p:nvPr>
            <p:ph type="title" idx="4294967295"/>
          </p:nvPr>
        </p:nvSpPr>
        <p:spPr/>
        <p:txBody>
          <a:bodyPr/>
          <a:lstStyle/>
          <a:p>
            <a:pPr eaLnBrk="1" hangingPunct="1"/>
            <a:r>
              <a:rPr lang="zh-CN" altLang="en-US" smtClean="0"/>
              <a:t>直接选择排序示例</a:t>
            </a:r>
            <a:endParaRPr lang="zh-CN" altLang="en-US" smtClean="0"/>
          </a:p>
        </p:txBody>
      </p:sp>
      <p:sp>
        <p:nvSpPr>
          <p:cNvPr id="70661" name="Rectangle 32"/>
          <p:cNvSpPr>
            <a:spLocks noChangeArrowheads="1"/>
          </p:cNvSpPr>
          <p:nvPr/>
        </p:nvSpPr>
        <p:spPr bwMode="auto">
          <a:xfrm>
            <a:off x="609600" y="1219200"/>
            <a:ext cx="8153400"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20000"/>
              </a:lnSpc>
            </a:pPr>
            <a:r>
              <a:rPr lang="zh-CN" altLang="en-US" sz="2400" b="1">
                <a:latin typeface="Times New Roman" panose="02020603050405020304" pitchFamily="18" charset="0"/>
              </a:rPr>
              <a:t>初始关键字序列</a:t>
            </a:r>
            <a:r>
              <a:rPr lang="zh-CN" altLang="en-US" sz="2400" b="1">
                <a:latin typeface="宋体" panose="02010600030101010101" pitchFamily="2" charset="-122"/>
              </a:rPr>
              <a:t>：   </a:t>
            </a:r>
            <a:r>
              <a:rPr lang="en-US" altLang="zh-CN" sz="2400" b="1">
                <a:solidFill>
                  <a:srgbClr val="FF0000"/>
                </a:solidFill>
                <a:latin typeface="Times New Roman" panose="02020603050405020304" pitchFamily="18" charset="0"/>
              </a:rPr>
              <a:t>51</a:t>
            </a:r>
            <a:r>
              <a:rPr lang="en-US" altLang="zh-CN" sz="2400" b="1">
                <a:latin typeface="Times New Roman" panose="02020603050405020304" pitchFamily="18" charset="0"/>
              </a:rPr>
              <a:t>   33   62   96   87   </a:t>
            </a:r>
            <a:r>
              <a:rPr lang="en-US" altLang="zh-CN" sz="2400" b="1">
                <a:solidFill>
                  <a:srgbClr val="FF0000"/>
                </a:solidFill>
                <a:latin typeface="Times New Roman" panose="02020603050405020304" pitchFamily="18" charset="0"/>
              </a:rPr>
              <a:t>17</a:t>
            </a:r>
            <a:r>
              <a:rPr lang="en-US" altLang="zh-CN" sz="2400" b="1">
                <a:latin typeface="Times New Roman" panose="02020603050405020304" pitchFamily="18" charset="0"/>
              </a:rPr>
              <a:t>   28   51</a:t>
            </a:r>
            <a:r>
              <a:rPr lang="zh-CN" altLang="en-US" sz="2400" b="1" baseline="30000">
                <a:latin typeface="Times New Roman" panose="02020603050405020304" pitchFamily="18" charset="0"/>
              </a:rPr>
              <a:t>／</a:t>
            </a:r>
            <a:r>
              <a:rPr lang="zh-CN" altLang="en-US" sz="2400" b="1">
                <a:latin typeface="宋体" panose="02010600030101010101" pitchFamily="2" charset="-122"/>
              </a:rPr>
              <a:t> </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                                       ↑                                 ↑</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第一趟排序后：       </a:t>
            </a:r>
            <a:r>
              <a:rPr lang="en-US" altLang="zh-CN" sz="2400" b="1">
                <a:latin typeface="宋体" panose="02010600030101010101" pitchFamily="2" charset="-122"/>
              </a:rPr>
              <a:t>[</a:t>
            </a:r>
            <a:r>
              <a:rPr lang="en-US" altLang="zh-CN" sz="2400" b="1">
                <a:latin typeface="Times New Roman" panose="02020603050405020304" pitchFamily="18" charset="0"/>
              </a:rPr>
              <a:t>17</a:t>
            </a:r>
            <a:r>
              <a:rPr lang="en-US" altLang="zh-CN" sz="2400" b="1">
                <a:latin typeface="宋体" panose="02010600030101010101" pitchFamily="2" charset="-122"/>
              </a:rPr>
              <a:t>]</a:t>
            </a:r>
            <a:r>
              <a:rPr lang="en-US" altLang="zh-CN" sz="2400" b="1">
                <a:latin typeface="Times New Roman" panose="02020603050405020304" pitchFamily="18" charset="0"/>
              </a:rPr>
              <a:t>  </a:t>
            </a:r>
            <a:r>
              <a:rPr lang="en-US" altLang="zh-CN" sz="2400" b="1">
                <a:solidFill>
                  <a:srgbClr val="FF0000"/>
                </a:solidFill>
                <a:latin typeface="Times New Roman" panose="02020603050405020304" pitchFamily="18" charset="0"/>
              </a:rPr>
              <a:t>33</a:t>
            </a:r>
            <a:r>
              <a:rPr lang="en-US" altLang="zh-CN" sz="2400" b="1">
                <a:latin typeface="Times New Roman" panose="02020603050405020304" pitchFamily="18" charset="0"/>
              </a:rPr>
              <a:t>   62   96   87   51   </a:t>
            </a:r>
            <a:r>
              <a:rPr lang="en-US" altLang="zh-CN" sz="2400" b="1">
                <a:solidFill>
                  <a:srgbClr val="FF0000"/>
                </a:solidFill>
                <a:latin typeface="Times New Roman" panose="02020603050405020304" pitchFamily="18" charset="0"/>
              </a:rPr>
              <a:t>28</a:t>
            </a:r>
            <a:r>
              <a:rPr lang="en-US" altLang="zh-CN" sz="2400" b="1">
                <a:latin typeface="Times New Roman" panose="02020603050405020304" pitchFamily="18" charset="0"/>
              </a:rPr>
              <a:t>   51</a:t>
            </a:r>
            <a:r>
              <a:rPr lang="zh-CN" altLang="en-US" sz="2400" b="1" baseline="30000">
                <a:latin typeface="Times New Roman" panose="02020603050405020304" pitchFamily="18" charset="0"/>
              </a:rPr>
              <a:t>／</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                                              ↑                                 ↑</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第二趟排序后：       </a:t>
            </a:r>
            <a:r>
              <a:rPr lang="en-US" altLang="zh-CN" sz="2400" b="1">
                <a:latin typeface="宋体" panose="02010600030101010101" pitchFamily="2" charset="-122"/>
              </a:rPr>
              <a:t>[</a:t>
            </a:r>
            <a:r>
              <a:rPr lang="en-US" altLang="zh-CN" sz="2400" b="1">
                <a:latin typeface="Times New Roman" panose="02020603050405020304" pitchFamily="18" charset="0"/>
              </a:rPr>
              <a:t>17  </a:t>
            </a:r>
            <a:r>
              <a:rPr lang="en-US" altLang="zh-CN" sz="2400" b="1">
                <a:latin typeface="宋体" panose="02010600030101010101" pitchFamily="2" charset="-122"/>
              </a:rPr>
              <a:t> 28]</a:t>
            </a:r>
            <a:r>
              <a:rPr lang="en-US" altLang="zh-CN" sz="2400" b="1">
                <a:latin typeface="Times New Roman" panose="02020603050405020304" pitchFamily="18" charset="0"/>
              </a:rPr>
              <a:t> </a:t>
            </a:r>
            <a:r>
              <a:rPr lang="en-US" altLang="zh-CN" sz="2400" b="1">
                <a:latin typeface="宋体" panose="02010600030101010101" pitchFamily="2" charset="-122"/>
              </a:rPr>
              <a:t> </a:t>
            </a:r>
            <a:r>
              <a:rPr lang="en-US" altLang="zh-CN" sz="2400" b="1">
                <a:solidFill>
                  <a:srgbClr val="FF0000"/>
                </a:solidFill>
                <a:latin typeface="Times New Roman" panose="02020603050405020304" pitchFamily="18" charset="0"/>
              </a:rPr>
              <a:t>62</a:t>
            </a:r>
            <a:r>
              <a:rPr lang="en-US" altLang="zh-CN" sz="2400" b="1">
                <a:latin typeface="Times New Roman" panose="02020603050405020304" pitchFamily="18" charset="0"/>
              </a:rPr>
              <a:t>   96   87   51   </a:t>
            </a:r>
            <a:r>
              <a:rPr lang="en-US" altLang="zh-CN" sz="2400" b="1">
                <a:solidFill>
                  <a:srgbClr val="FF0000"/>
                </a:solidFill>
                <a:latin typeface="Times New Roman" panose="02020603050405020304" pitchFamily="18" charset="0"/>
              </a:rPr>
              <a:t>33</a:t>
            </a:r>
            <a:r>
              <a:rPr lang="en-US" altLang="zh-CN" sz="2400" b="1">
                <a:latin typeface="Times New Roman" panose="02020603050405020304" pitchFamily="18" charset="0"/>
              </a:rPr>
              <a:t>   51</a:t>
            </a:r>
            <a:r>
              <a:rPr lang="zh-CN" altLang="en-US" sz="2400" b="1" baseline="30000">
                <a:latin typeface="Times New Roman" panose="02020603050405020304" pitchFamily="18" charset="0"/>
              </a:rPr>
              <a:t>／</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                                                        ↑                         ↑</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第三趟排序后：       </a:t>
            </a:r>
            <a:r>
              <a:rPr lang="en-US" altLang="zh-CN" sz="2400" b="1">
                <a:latin typeface="宋体" panose="02010600030101010101" pitchFamily="2" charset="-122"/>
              </a:rPr>
              <a:t>[</a:t>
            </a:r>
            <a:r>
              <a:rPr lang="en-US" altLang="zh-CN" sz="2400" b="1">
                <a:latin typeface="Times New Roman" panose="02020603050405020304" pitchFamily="18" charset="0"/>
              </a:rPr>
              <a:t>17  </a:t>
            </a:r>
            <a:r>
              <a:rPr lang="en-US" altLang="zh-CN" sz="2400" b="1">
                <a:latin typeface="宋体" panose="02010600030101010101" pitchFamily="2" charset="-122"/>
              </a:rPr>
              <a:t> 28</a:t>
            </a:r>
            <a:r>
              <a:rPr lang="en-US" altLang="zh-CN" sz="2400" b="1">
                <a:latin typeface="Times New Roman" panose="02020603050405020304" pitchFamily="18" charset="0"/>
              </a:rPr>
              <a:t>  </a:t>
            </a:r>
            <a:r>
              <a:rPr lang="en-US" altLang="zh-CN" sz="2400" b="1">
                <a:latin typeface="宋体" panose="02010600030101010101" pitchFamily="2" charset="-122"/>
              </a:rPr>
              <a:t> 33]</a:t>
            </a:r>
            <a:r>
              <a:rPr lang="en-US" altLang="zh-CN" sz="2400" b="1">
                <a:latin typeface="Times New Roman" panose="02020603050405020304" pitchFamily="18" charset="0"/>
              </a:rPr>
              <a:t> </a:t>
            </a:r>
            <a:r>
              <a:rPr lang="en-US" altLang="zh-CN" sz="2400" b="1">
                <a:latin typeface="宋体" panose="02010600030101010101" pitchFamily="2" charset="-122"/>
              </a:rPr>
              <a:t> </a:t>
            </a:r>
            <a:r>
              <a:rPr lang="en-US" altLang="zh-CN" sz="2400" b="1">
                <a:latin typeface="Times New Roman" panose="02020603050405020304" pitchFamily="18" charset="0"/>
              </a:rPr>
              <a:t>96   87   51   62   51</a:t>
            </a:r>
            <a:r>
              <a:rPr lang="zh-CN" altLang="en-US" sz="2400" b="1" baseline="30000">
                <a:latin typeface="Times New Roman" panose="02020603050405020304" pitchFamily="18" charset="0"/>
              </a:rPr>
              <a:t>／</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第四趟排序后：       </a:t>
            </a:r>
            <a:r>
              <a:rPr lang="en-US" altLang="zh-CN" sz="2400" b="1">
                <a:latin typeface="宋体" panose="02010600030101010101" pitchFamily="2" charset="-122"/>
              </a:rPr>
              <a:t>[</a:t>
            </a:r>
            <a:r>
              <a:rPr lang="en-US" altLang="zh-CN" sz="2400" b="1">
                <a:latin typeface="Times New Roman" panose="02020603050405020304" pitchFamily="18" charset="0"/>
              </a:rPr>
              <a:t>17  </a:t>
            </a:r>
            <a:r>
              <a:rPr lang="en-US" altLang="zh-CN" sz="2400" b="1">
                <a:latin typeface="宋体" panose="02010600030101010101" pitchFamily="2" charset="-122"/>
              </a:rPr>
              <a:t> 28</a:t>
            </a:r>
            <a:r>
              <a:rPr lang="en-US" altLang="zh-CN" sz="2400" b="1">
                <a:latin typeface="Times New Roman" panose="02020603050405020304" pitchFamily="18" charset="0"/>
              </a:rPr>
              <a:t>  </a:t>
            </a:r>
            <a:r>
              <a:rPr lang="en-US" altLang="zh-CN" sz="2400" b="1">
                <a:latin typeface="宋体" panose="02010600030101010101" pitchFamily="2" charset="-122"/>
              </a:rPr>
              <a:t> 33</a:t>
            </a:r>
            <a:r>
              <a:rPr lang="en-US" altLang="zh-CN" sz="2400" b="1">
                <a:latin typeface="Times New Roman" panose="02020603050405020304" pitchFamily="18" charset="0"/>
              </a:rPr>
              <a:t>   51</a:t>
            </a:r>
            <a:r>
              <a:rPr lang="en-US" altLang="zh-CN" sz="2400" b="1">
                <a:latin typeface="宋体" panose="02010600030101010101" pitchFamily="2" charset="-122"/>
              </a:rPr>
              <a:t>]</a:t>
            </a:r>
            <a:r>
              <a:rPr lang="en-US" altLang="zh-CN" sz="2400" b="1">
                <a:latin typeface="Times New Roman" panose="02020603050405020304" pitchFamily="18" charset="0"/>
              </a:rPr>
              <a:t> </a:t>
            </a:r>
            <a:r>
              <a:rPr lang="en-US" altLang="zh-CN" sz="2400" b="1">
                <a:latin typeface="宋体" panose="02010600030101010101" pitchFamily="2" charset="-122"/>
              </a:rPr>
              <a:t> </a:t>
            </a:r>
            <a:r>
              <a:rPr lang="en-US" altLang="zh-CN" sz="2400" b="1">
                <a:latin typeface="Times New Roman" panose="02020603050405020304" pitchFamily="18" charset="0"/>
              </a:rPr>
              <a:t>87   96   62   51</a:t>
            </a:r>
            <a:r>
              <a:rPr lang="zh-CN" altLang="en-US" sz="2400" b="1" baseline="30000">
                <a:latin typeface="Times New Roman" panose="02020603050405020304" pitchFamily="18" charset="0"/>
              </a:rPr>
              <a:t>／</a:t>
            </a:r>
            <a:endParaRPr lang="zh-CN" altLang="en-US"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第五趟排序后：       </a:t>
            </a:r>
            <a:r>
              <a:rPr lang="en-US" altLang="zh-CN" sz="2400" b="1">
                <a:latin typeface="宋体" panose="02010600030101010101" pitchFamily="2" charset="-122"/>
              </a:rPr>
              <a:t>[</a:t>
            </a:r>
            <a:r>
              <a:rPr lang="en-US" altLang="zh-CN" sz="2400" b="1">
                <a:latin typeface="Times New Roman" panose="02020603050405020304" pitchFamily="18" charset="0"/>
              </a:rPr>
              <a:t>17  </a:t>
            </a:r>
            <a:r>
              <a:rPr lang="en-US" altLang="zh-CN" sz="2400" b="1">
                <a:latin typeface="宋体" panose="02010600030101010101" pitchFamily="2" charset="-122"/>
              </a:rPr>
              <a:t> 28</a:t>
            </a:r>
            <a:r>
              <a:rPr lang="en-US" altLang="zh-CN" sz="2400" b="1">
                <a:latin typeface="Times New Roman" panose="02020603050405020304" pitchFamily="18" charset="0"/>
              </a:rPr>
              <a:t>  </a:t>
            </a:r>
            <a:r>
              <a:rPr lang="en-US" altLang="zh-CN" sz="2400" b="1">
                <a:latin typeface="宋体" panose="02010600030101010101" pitchFamily="2" charset="-122"/>
              </a:rPr>
              <a:t> 33</a:t>
            </a:r>
            <a:r>
              <a:rPr lang="en-US" altLang="zh-CN" sz="2400" b="1">
                <a:latin typeface="Times New Roman" panose="02020603050405020304" pitchFamily="18" charset="0"/>
              </a:rPr>
              <a:t>   51  </a:t>
            </a:r>
            <a:r>
              <a:rPr lang="en-US" altLang="zh-CN" sz="2400" b="1">
                <a:latin typeface="宋体" panose="02010600030101010101" pitchFamily="2" charset="-122"/>
              </a:rPr>
              <a:t> </a:t>
            </a:r>
            <a:r>
              <a:rPr lang="en-US" altLang="zh-CN" sz="2400" b="1">
                <a:latin typeface="Times New Roman" panose="02020603050405020304" pitchFamily="18" charset="0"/>
              </a:rPr>
              <a:t>51</a:t>
            </a:r>
            <a:r>
              <a:rPr lang="zh-CN" altLang="en-US" sz="2400" b="1" baseline="30000">
                <a:latin typeface="Times New Roman" panose="02020603050405020304" pitchFamily="18" charset="0"/>
              </a:rPr>
              <a:t>／</a:t>
            </a:r>
            <a:r>
              <a:rPr lang="en-US" altLang="zh-CN" sz="2400" b="1">
                <a:latin typeface="宋体" panose="02010600030101010101" pitchFamily="2" charset="-122"/>
              </a:rPr>
              <a:t>] </a:t>
            </a:r>
            <a:r>
              <a:rPr lang="en-US" altLang="zh-CN" sz="2400" b="1">
                <a:latin typeface="Times New Roman" panose="02020603050405020304" pitchFamily="18" charset="0"/>
              </a:rPr>
              <a:t>96   62   87</a:t>
            </a:r>
            <a:endParaRPr lang="en-US" altLang="zh-CN"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第六趟排序后：       </a:t>
            </a:r>
            <a:r>
              <a:rPr lang="en-US" altLang="zh-CN" sz="2400" b="1">
                <a:latin typeface="宋体" panose="02010600030101010101" pitchFamily="2" charset="-122"/>
              </a:rPr>
              <a:t>[</a:t>
            </a:r>
            <a:r>
              <a:rPr lang="en-US" altLang="zh-CN" sz="2400" b="1">
                <a:latin typeface="Times New Roman" panose="02020603050405020304" pitchFamily="18" charset="0"/>
              </a:rPr>
              <a:t>17  </a:t>
            </a:r>
            <a:r>
              <a:rPr lang="en-US" altLang="zh-CN" sz="2400" b="1">
                <a:latin typeface="宋体" panose="02010600030101010101" pitchFamily="2" charset="-122"/>
              </a:rPr>
              <a:t> 28</a:t>
            </a:r>
            <a:r>
              <a:rPr lang="en-US" altLang="zh-CN" sz="2400" b="1">
                <a:latin typeface="Times New Roman" panose="02020603050405020304" pitchFamily="18" charset="0"/>
              </a:rPr>
              <a:t>  </a:t>
            </a:r>
            <a:r>
              <a:rPr lang="en-US" altLang="zh-CN" sz="2400" b="1">
                <a:latin typeface="宋体" panose="02010600030101010101" pitchFamily="2" charset="-122"/>
              </a:rPr>
              <a:t> 33</a:t>
            </a:r>
            <a:r>
              <a:rPr lang="en-US" altLang="zh-CN" sz="2400" b="1">
                <a:latin typeface="Times New Roman" panose="02020603050405020304" pitchFamily="18" charset="0"/>
              </a:rPr>
              <a:t>   51  </a:t>
            </a:r>
            <a:r>
              <a:rPr lang="en-US" altLang="zh-CN" sz="2400" b="1">
                <a:latin typeface="宋体" panose="02010600030101010101" pitchFamily="2" charset="-122"/>
              </a:rPr>
              <a:t> </a:t>
            </a:r>
            <a:r>
              <a:rPr lang="en-US" altLang="zh-CN" sz="2400" b="1">
                <a:latin typeface="Times New Roman" panose="02020603050405020304" pitchFamily="18" charset="0"/>
              </a:rPr>
              <a:t>51</a:t>
            </a:r>
            <a:r>
              <a:rPr lang="zh-CN" altLang="en-US" sz="2400" b="1" baseline="30000">
                <a:latin typeface="Times New Roman" panose="02020603050405020304" pitchFamily="18" charset="0"/>
              </a:rPr>
              <a:t>／</a:t>
            </a:r>
            <a:r>
              <a:rPr lang="zh-CN" altLang="en-US" sz="2400" b="1">
                <a:latin typeface="Times New Roman" panose="02020603050405020304" pitchFamily="18" charset="0"/>
              </a:rPr>
              <a:t> </a:t>
            </a:r>
            <a:r>
              <a:rPr lang="zh-CN" altLang="en-US" sz="2400" b="1">
                <a:latin typeface="宋体" panose="02010600030101010101" pitchFamily="2" charset="-122"/>
              </a:rPr>
              <a:t> </a:t>
            </a:r>
            <a:r>
              <a:rPr lang="en-US" altLang="zh-CN" sz="2400" b="1">
                <a:latin typeface="Times New Roman" panose="02020603050405020304" pitchFamily="18" charset="0"/>
              </a:rPr>
              <a:t>62</a:t>
            </a:r>
            <a:r>
              <a:rPr lang="en-US" altLang="zh-CN" sz="2400" b="1">
                <a:latin typeface="宋体" panose="02010600030101010101" pitchFamily="2" charset="-122"/>
              </a:rPr>
              <a:t>]</a:t>
            </a:r>
            <a:r>
              <a:rPr lang="en-US" altLang="zh-CN" sz="2400" b="1">
                <a:latin typeface="Times New Roman" panose="02020603050405020304" pitchFamily="18" charset="0"/>
              </a:rPr>
              <a:t> </a:t>
            </a:r>
            <a:r>
              <a:rPr lang="en-US" altLang="zh-CN" sz="2400" b="1">
                <a:latin typeface="宋体" panose="02010600030101010101" pitchFamily="2" charset="-122"/>
              </a:rPr>
              <a:t> </a:t>
            </a:r>
            <a:r>
              <a:rPr lang="en-US" altLang="zh-CN" sz="2400" b="1">
                <a:latin typeface="Times New Roman" panose="02020603050405020304" pitchFamily="18" charset="0"/>
              </a:rPr>
              <a:t>96   87</a:t>
            </a:r>
            <a:endParaRPr lang="en-US" altLang="zh-CN" sz="2400" b="1">
              <a:latin typeface="Times New Roman" panose="02020603050405020304" pitchFamily="18" charset="0"/>
            </a:endParaRPr>
          </a:p>
          <a:p>
            <a:pPr indent="266700" algn="just" eaLnBrk="0" hangingPunct="0">
              <a:lnSpc>
                <a:spcPct val="120000"/>
              </a:lnSpc>
            </a:pPr>
            <a:r>
              <a:rPr lang="zh-CN" altLang="en-US" sz="2400" b="1">
                <a:latin typeface="Times New Roman" panose="02020603050405020304" pitchFamily="18" charset="0"/>
              </a:rPr>
              <a:t>第七趟排序后：       </a:t>
            </a:r>
            <a:r>
              <a:rPr lang="en-US" altLang="zh-CN" sz="2400" b="1">
                <a:latin typeface="宋体" panose="02010600030101010101" pitchFamily="2" charset="-122"/>
              </a:rPr>
              <a:t>[</a:t>
            </a:r>
            <a:r>
              <a:rPr lang="en-US" altLang="zh-CN" sz="2400" b="1">
                <a:latin typeface="Times New Roman" panose="02020603050405020304" pitchFamily="18" charset="0"/>
              </a:rPr>
              <a:t>17  </a:t>
            </a:r>
            <a:r>
              <a:rPr lang="en-US" altLang="zh-CN" sz="2400" b="1">
                <a:latin typeface="宋体" panose="02010600030101010101" pitchFamily="2" charset="-122"/>
              </a:rPr>
              <a:t> 28</a:t>
            </a:r>
            <a:r>
              <a:rPr lang="en-US" altLang="zh-CN" sz="2400" b="1">
                <a:latin typeface="Times New Roman" panose="02020603050405020304" pitchFamily="18" charset="0"/>
              </a:rPr>
              <a:t>  </a:t>
            </a:r>
            <a:r>
              <a:rPr lang="en-US" altLang="zh-CN" sz="2400" b="1">
                <a:latin typeface="宋体" panose="02010600030101010101" pitchFamily="2" charset="-122"/>
              </a:rPr>
              <a:t> 33</a:t>
            </a:r>
            <a:r>
              <a:rPr lang="en-US" altLang="zh-CN" sz="2400" b="1">
                <a:latin typeface="Times New Roman" panose="02020603050405020304" pitchFamily="18" charset="0"/>
              </a:rPr>
              <a:t>   51  </a:t>
            </a:r>
            <a:r>
              <a:rPr lang="en-US" altLang="zh-CN" sz="2400" b="1">
                <a:latin typeface="宋体" panose="02010600030101010101" pitchFamily="2" charset="-122"/>
              </a:rPr>
              <a:t> </a:t>
            </a:r>
            <a:r>
              <a:rPr lang="en-US" altLang="zh-CN" sz="2400" b="1">
                <a:latin typeface="Times New Roman" panose="02020603050405020304" pitchFamily="18" charset="0"/>
              </a:rPr>
              <a:t>51</a:t>
            </a:r>
            <a:r>
              <a:rPr lang="zh-CN" altLang="en-US" sz="2400" b="1" baseline="30000">
                <a:latin typeface="Times New Roman" panose="02020603050405020304" pitchFamily="18" charset="0"/>
              </a:rPr>
              <a:t>／</a:t>
            </a:r>
            <a:r>
              <a:rPr lang="zh-CN" altLang="en-US" sz="2400" b="1">
                <a:latin typeface="Times New Roman" panose="02020603050405020304" pitchFamily="18" charset="0"/>
              </a:rPr>
              <a:t> </a:t>
            </a:r>
            <a:r>
              <a:rPr lang="zh-CN" altLang="en-US" sz="2400" b="1">
                <a:latin typeface="宋体" panose="02010600030101010101" pitchFamily="2" charset="-122"/>
              </a:rPr>
              <a:t> </a:t>
            </a:r>
            <a:r>
              <a:rPr lang="en-US" altLang="zh-CN" sz="2400" b="1">
                <a:latin typeface="Times New Roman" panose="02020603050405020304" pitchFamily="18" charset="0"/>
              </a:rPr>
              <a:t>62  </a:t>
            </a:r>
            <a:r>
              <a:rPr lang="en-US" altLang="zh-CN" sz="2400" b="1">
                <a:latin typeface="宋体" panose="02010600030101010101" pitchFamily="2" charset="-122"/>
              </a:rPr>
              <a:t> </a:t>
            </a:r>
            <a:r>
              <a:rPr lang="en-US" altLang="zh-CN" sz="2400" b="1">
                <a:latin typeface="Times New Roman" panose="02020603050405020304" pitchFamily="18" charset="0"/>
              </a:rPr>
              <a:t>87  </a:t>
            </a:r>
            <a:r>
              <a:rPr lang="en-US" altLang="zh-CN" sz="2400" b="1">
                <a:latin typeface="宋体" panose="02010600030101010101" pitchFamily="2" charset="-122"/>
              </a:rPr>
              <a:t> </a:t>
            </a:r>
            <a:r>
              <a:rPr lang="en-US" altLang="zh-CN" sz="2400" b="1">
                <a:latin typeface="Times New Roman" panose="02020603050405020304" pitchFamily="18" charset="0"/>
              </a:rPr>
              <a:t>96</a:t>
            </a:r>
            <a:r>
              <a:rPr lang="en-US" altLang="zh-CN" sz="2400" b="1">
                <a:latin typeface="宋体" panose="02010600030101010101" pitchFamily="2" charset="-122"/>
              </a:rPr>
              <a:t>]</a:t>
            </a:r>
            <a:endParaRPr lang="en-US" altLang="zh-CN" sz="4800" b="1">
              <a:latin typeface="Times New Roman" panose="02020603050405020304" pitchFamily="18" charset="0"/>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anim calcmode="lin" valueType="num">
                                      <p:cBhvr additive="base">
                                        <p:cTn id="7" dur="500" fill="hold"/>
                                        <p:tgtEl>
                                          <p:spTgt spid="7066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6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1">
                                            <p:txEl>
                                              <p:pRg st="1" end="1"/>
                                            </p:txEl>
                                          </p:spTgt>
                                        </p:tgtEl>
                                        <p:attrNameLst>
                                          <p:attrName>style.visibility</p:attrName>
                                        </p:attrNameLst>
                                      </p:cBhvr>
                                      <p:to>
                                        <p:strVal val="visible"/>
                                      </p:to>
                                    </p:set>
                                    <p:anim calcmode="lin" valueType="num">
                                      <p:cBhvr additive="base">
                                        <p:cTn id="13" dur="500" fill="hold"/>
                                        <p:tgtEl>
                                          <p:spTgt spid="7066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6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typ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61">
                                            <p:txEl>
                                              <p:pRg st="2" end="2"/>
                                            </p:txEl>
                                          </p:spTgt>
                                        </p:tgtEl>
                                        <p:attrNameLst>
                                          <p:attrName>style.visibility</p:attrName>
                                        </p:attrNameLst>
                                      </p:cBhvr>
                                      <p:to>
                                        <p:strVal val="visible"/>
                                      </p:to>
                                    </p:set>
                                    <p:anim calcmode="lin" valueType="num">
                                      <p:cBhvr additive="base">
                                        <p:cTn id="19" dur="500" fill="hold"/>
                                        <p:tgtEl>
                                          <p:spTgt spid="7066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6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661">
                                            <p:txEl>
                                              <p:pRg st="3" end="3"/>
                                            </p:txEl>
                                          </p:spTgt>
                                        </p:tgtEl>
                                        <p:attrNameLst>
                                          <p:attrName>style.visibility</p:attrName>
                                        </p:attrNameLst>
                                      </p:cBhvr>
                                      <p:to>
                                        <p:strVal val="visible"/>
                                      </p:to>
                                    </p:set>
                                    <p:anim calcmode="lin" valueType="num">
                                      <p:cBhvr additive="base">
                                        <p:cTn id="25" dur="500" fill="hold"/>
                                        <p:tgtEl>
                                          <p:spTgt spid="7066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6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typ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0661">
                                            <p:txEl>
                                              <p:pRg st="4" end="4"/>
                                            </p:txEl>
                                          </p:spTgt>
                                        </p:tgtEl>
                                        <p:attrNameLst>
                                          <p:attrName>style.visibility</p:attrName>
                                        </p:attrNameLst>
                                      </p:cBhvr>
                                      <p:to>
                                        <p:strVal val="visible"/>
                                      </p:to>
                                    </p:set>
                                    <p:anim calcmode="lin" valueType="num">
                                      <p:cBhvr additive="base">
                                        <p:cTn id="31" dur="500" fill="hold"/>
                                        <p:tgtEl>
                                          <p:spTgt spid="7066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066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type.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0661">
                                            <p:txEl>
                                              <p:pRg st="5" end="5"/>
                                            </p:txEl>
                                          </p:spTgt>
                                        </p:tgtEl>
                                        <p:attrNameLst>
                                          <p:attrName>style.visibility</p:attrName>
                                        </p:attrNameLst>
                                      </p:cBhvr>
                                      <p:to>
                                        <p:strVal val="visible"/>
                                      </p:to>
                                    </p:set>
                                    <p:anim calcmode="lin" valueType="num">
                                      <p:cBhvr additive="base">
                                        <p:cTn id="37" dur="500" fill="hold"/>
                                        <p:tgtEl>
                                          <p:spTgt spid="7066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066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type.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0661">
                                            <p:txEl>
                                              <p:pRg st="6" end="6"/>
                                            </p:txEl>
                                          </p:spTgt>
                                        </p:tgtEl>
                                        <p:attrNameLst>
                                          <p:attrName>style.visibility</p:attrName>
                                        </p:attrNameLst>
                                      </p:cBhvr>
                                      <p:to>
                                        <p:strVal val="visible"/>
                                      </p:to>
                                    </p:set>
                                    <p:anim calcmode="lin" valueType="num">
                                      <p:cBhvr additive="base">
                                        <p:cTn id="43" dur="500" fill="hold"/>
                                        <p:tgtEl>
                                          <p:spTgt spid="7066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066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type.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0661">
                                            <p:txEl>
                                              <p:pRg st="7" end="7"/>
                                            </p:txEl>
                                          </p:spTgt>
                                        </p:tgtEl>
                                        <p:attrNameLst>
                                          <p:attrName>style.visibility</p:attrName>
                                        </p:attrNameLst>
                                      </p:cBhvr>
                                      <p:to>
                                        <p:strVal val="visible"/>
                                      </p:to>
                                    </p:set>
                                    <p:anim calcmode="lin" valueType="num">
                                      <p:cBhvr additive="base">
                                        <p:cTn id="49" dur="500" fill="hold"/>
                                        <p:tgtEl>
                                          <p:spTgt spid="7066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066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type.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0661">
                                            <p:txEl>
                                              <p:pRg st="8" end="8"/>
                                            </p:txEl>
                                          </p:spTgt>
                                        </p:tgtEl>
                                        <p:attrNameLst>
                                          <p:attrName>style.visibility</p:attrName>
                                        </p:attrNameLst>
                                      </p:cBhvr>
                                      <p:to>
                                        <p:strVal val="visible"/>
                                      </p:to>
                                    </p:set>
                                    <p:anim calcmode="lin" valueType="num">
                                      <p:cBhvr additive="base">
                                        <p:cTn id="55" dur="500" fill="hold"/>
                                        <p:tgtEl>
                                          <p:spTgt spid="7066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066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type.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0661">
                                            <p:txEl>
                                              <p:pRg st="9" end="9"/>
                                            </p:txEl>
                                          </p:spTgt>
                                        </p:tgtEl>
                                        <p:attrNameLst>
                                          <p:attrName>style.visibility</p:attrName>
                                        </p:attrNameLst>
                                      </p:cBhvr>
                                      <p:to>
                                        <p:strVal val="visible"/>
                                      </p:to>
                                    </p:set>
                                    <p:anim calcmode="lin" valueType="num">
                                      <p:cBhvr additive="base">
                                        <p:cTn id="61" dur="500" fill="hold"/>
                                        <p:tgtEl>
                                          <p:spTgt spid="7066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066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1" name="type.wav"/>
                                        </p:tgtEl>
                                      </p:cMediaNode>
                                    </p:audio>
                                  </p:sub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0661">
                                            <p:txEl>
                                              <p:pRg st="10" end="10"/>
                                            </p:txEl>
                                          </p:spTgt>
                                        </p:tgtEl>
                                        <p:attrNameLst>
                                          <p:attrName>style.visibility</p:attrName>
                                        </p:attrNameLst>
                                      </p:cBhvr>
                                      <p:to>
                                        <p:strVal val="visible"/>
                                      </p:to>
                                    </p:set>
                                    <p:anim calcmode="lin" valueType="num">
                                      <p:cBhvr additive="base">
                                        <p:cTn id="67" dur="500" fill="hold"/>
                                        <p:tgtEl>
                                          <p:spTgt spid="7066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0661">
                                            <p:txEl>
                                              <p:pRg st="10" end="1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utoUpdateAnimBg="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8C269A30-E160-4CEF-9F18-0D85454B92C4}" type="slidenum">
              <a:rPr lang="en-US" altLang="zh-CN"/>
            </a:fld>
            <a:endParaRPr lang="en-US" altLang="zh-CN"/>
          </a:p>
        </p:txBody>
      </p:sp>
      <p:sp>
        <p:nvSpPr>
          <p:cNvPr id="338947" name="Rectangle 3"/>
          <p:cNvSpPr>
            <a:spLocks noGrp="1" noChangeArrowheads="1"/>
          </p:cNvSpPr>
          <p:nvPr>
            <p:ph type="body" idx="1"/>
          </p:nvPr>
        </p:nvSpPr>
        <p:spPr>
          <a:xfrm>
            <a:off x="685800" y="476250"/>
            <a:ext cx="8062913" cy="6121400"/>
          </a:xfrm>
        </p:spPr>
        <p:txBody>
          <a:bodyPr/>
          <a:lstStyle/>
          <a:p>
            <a:pPr marL="609600" indent="-609600" eaLnBrk="1" hangingPunct="1">
              <a:lnSpc>
                <a:spcPct val="110000"/>
              </a:lnSpc>
              <a:buFontTx/>
              <a:buNone/>
            </a:pPr>
            <a:r>
              <a:rPr lang="en-US" altLang="zh-CN" sz="2800" b="1" dirty="0" smtClean="0"/>
              <a:t>template &lt;class T&gt;</a:t>
            </a:r>
            <a:endParaRPr lang="en-US" altLang="zh-CN" sz="2800" b="1" dirty="0" smtClean="0"/>
          </a:p>
          <a:p>
            <a:pPr marL="609600" indent="-609600" eaLnBrk="1" hangingPunct="1">
              <a:lnSpc>
                <a:spcPct val="110000"/>
              </a:lnSpc>
              <a:buFontTx/>
              <a:buNone/>
            </a:pPr>
            <a:r>
              <a:rPr lang="en-US" altLang="zh-CN" sz="2800" b="1" dirty="0" smtClean="0"/>
              <a:t>void </a:t>
            </a:r>
            <a:r>
              <a:rPr lang="en-US" altLang="zh-CN" sz="2800" b="1" dirty="0" err="1" smtClean="0"/>
              <a:t>simpleSelectSort</a:t>
            </a:r>
            <a:r>
              <a:rPr lang="en-US" altLang="zh-CN" sz="2800" b="1" dirty="0" smtClean="0"/>
              <a:t>(T a[], </a:t>
            </a:r>
            <a:r>
              <a:rPr lang="en-US" altLang="zh-CN" sz="2800" b="1" dirty="0" err="1" smtClean="0"/>
              <a:t>int</a:t>
            </a:r>
            <a:r>
              <a:rPr lang="en-US" altLang="zh-CN" sz="2800" b="1" dirty="0" smtClean="0"/>
              <a:t> size)</a:t>
            </a:r>
            <a:endParaRPr lang="en-US" altLang="zh-CN" sz="2800" b="1" dirty="0" smtClean="0"/>
          </a:p>
          <a:p>
            <a:pPr marL="609600" indent="-609600" eaLnBrk="1" hangingPunct="1">
              <a:lnSpc>
                <a:spcPct val="110000"/>
              </a:lnSpc>
              <a:buFontTx/>
              <a:buNone/>
            </a:pPr>
            <a:r>
              <a:rPr lang="en-US" altLang="zh-CN" sz="2800" b="1" dirty="0" smtClean="0"/>
              <a:t>{	</a:t>
            </a:r>
            <a:r>
              <a:rPr lang="en-US" altLang="zh-CN" sz="2800" b="1" dirty="0" err="1" smtClean="0"/>
              <a:t>int</a:t>
            </a:r>
            <a:r>
              <a:rPr lang="en-US" altLang="zh-CN" sz="2800" b="1" dirty="0" smtClean="0"/>
              <a:t>  i, j, k; //k</a:t>
            </a:r>
            <a:r>
              <a:rPr lang="zh-CN" altLang="en-US" sz="2800" b="1" dirty="0" smtClean="0"/>
              <a:t>记录选择过程中最小元素的位置</a:t>
            </a:r>
            <a:endParaRPr lang="zh-CN" altLang="en-US" sz="2800" b="1" dirty="0" smtClean="0"/>
          </a:p>
          <a:p>
            <a:pPr marL="609600" indent="-609600" eaLnBrk="1" hangingPunct="1">
              <a:lnSpc>
                <a:spcPct val="110000"/>
              </a:lnSpc>
              <a:buFontTx/>
              <a:buNone/>
            </a:pPr>
            <a:r>
              <a:rPr lang="zh-CN" altLang="en-US" sz="2800" b="1" dirty="0" smtClean="0"/>
              <a:t> </a:t>
            </a:r>
            <a:r>
              <a:rPr lang="en-US" altLang="zh-CN" sz="2800" b="1" dirty="0" smtClean="0"/>
              <a:t>	T </a:t>
            </a:r>
            <a:r>
              <a:rPr lang="en-US" altLang="zh-CN" sz="2800" b="1" dirty="0" err="1" smtClean="0"/>
              <a:t>tmp</a:t>
            </a:r>
            <a:r>
              <a:rPr lang="en-US" altLang="zh-CN" sz="2800" b="1" dirty="0" smtClean="0"/>
              <a:t>;</a:t>
            </a:r>
            <a:endParaRPr lang="nb-NO" altLang="zh-CN" sz="2800" b="1" dirty="0" smtClean="0"/>
          </a:p>
          <a:p>
            <a:pPr marL="609600" indent="-609600" eaLnBrk="1" hangingPunct="1">
              <a:lnSpc>
                <a:spcPct val="110000"/>
              </a:lnSpc>
              <a:buFontTx/>
              <a:buNone/>
            </a:pPr>
            <a:r>
              <a:rPr lang="nb-NO" altLang="zh-CN" sz="2800" b="1" dirty="0" smtClean="0"/>
              <a:t> 	for (i = 0; i &lt; size -1; ++i) {</a:t>
            </a:r>
            <a:endParaRPr lang="nb-NO" altLang="zh-CN" sz="2800" b="1" dirty="0" smtClean="0"/>
          </a:p>
          <a:p>
            <a:pPr marL="609600" indent="-609600" eaLnBrk="1" hangingPunct="1">
              <a:lnSpc>
                <a:spcPct val="110000"/>
              </a:lnSpc>
              <a:buFontTx/>
              <a:buNone/>
            </a:pPr>
            <a:r>
              <a:rPr lang="en-US" altLang="zh-CN" sz="2800" b="1" dirty="0" smtClean="0"/>
              <a:t>		k = i;</a:t>
            </a:r>
            <a:endParaRPr lang="en-US" altLang="zh-CN" sz="2800" b="1" dirty="0" smtClean="0"/>
          </a:p>
          <a:p>
            <a:pPr marL="609600" indent="-609600" eaLnBrk="1" hangingPunct="1">
              <a:lnSpc>
                <a:spcPct val="110000"/>
              </a:lnSpc>
              <a:buFontTx/>
              <a:buNone/>
            </a:pPr>
            <a:r>
              <a:rPr lang="en-US" altLang="zh-CN" dirty="0"/>
              <a:t>	</a:t>
            </a:r>
            <a:r>
              <a:rPr lang="en-US" altLang="zh-CN" dirty="0" smtClean="0"/>
              <a:t>	</a:t>
            </a:r>
            <a:r>
              <a:rPr lang="en-US" altLang="zh-CN" sz="2800" b="1" dirty="0" smtClean="0"/>
              <a:t>for (j = i+1; j &lt; size; ++j)</a:t>
            </a:r>
            <a:endParaRPr lang="en-US" altLang="zh-CN" sz="2800" b="1" dirty="0" smtClean="0"/>
          </a:p>
          <a:p>
            <a:pPr marL="609600" indent="-609600" eaLnBrk="1" hangingPunct="1">
              <a:lnSpc>
                <a:spcPct val="110000"/>
              </a:lnSpc>
              <a:buFontTx/>
              <a:buNone/>
            </a:pPr>
            <a:r>
              <a:rPr lang="en-US" altLang="zh-CN" sz="2800" b="1" dirty="0" smtClean="0"/>
              <a:t>			if (a[j] &lt; a[k]) k = j;</a:t>
            </a:r>
            <a:endParaRPr lang="en-US" altLang="zh-CN" sz="2800" b="1" dirty="0" smtClean="0"/>
          </a:p>
          <a:p>
            <a:pPr marL="609600" indent="-609600" eaLnBrk="1" hangingPunct="1">
              <a:lnSpc>
                <a:spcPct val="110000"/>
              </a:lnSpc>
              <a:buFontTx/>
              <a:buNone/>
            </a:pPr>
            <a:r>
              <a:rPr lang="en-US" altLang="zh-CN" sz="2800" b="1" dirty="0" smtClean="0"/>
              <a:t>	 	</a:t>
            </a:r>
            <a:r>
              <a:rPr lang="en-US" altLang="zh-CN" sz="2800" b="1" dirty="0" err="1" smtClean="0"/>
              <a:t>tmp</a:t>
            </a:r>
            <a:r>
              <a:rPr lang="en-US" altLang="zh-CN" sz="2800" b="1" dirty="0" smtClean="0"/>
              <a:t> = a[i]; a[i] = a[k]; a[k] = </a:t>
            </a:r>
            <a:r>
              <a:rPr lang="en-US" altLang="zh-CN" sz="2800" b="1" dirty="0" err="1" smtClean="0"/>
              <a:t>tmp</a:t>
            </a:r>
            <a:r>
              <a:rPr lang="en-US" altLang="zh-CN" sz="2800" b="1" dirty="0" smtClean="0"/>
              <a:t>;</a:t>
            </a:r>
            <a:endParaRPr lang="en-US" altLang="zh-CN" sz="2800" b="1" dirty="0" smtClean="0"/>
          </a:p>
          <a:p>
            <a:pPr marL="609600" indent="-609600" eaLnBrk="1" hangingPunct="1">
              <a:lnSpc>
                <a:spcPct val="110000"/>
              </a:lnSpc>
              <a:buFontTx/>
              <a:buNone/>
            </a:pPr>
            <a:r>
              <a:rPr lang="en-US" altLang="zh-CN" sz="2800" b="1" dirty="0" smtClean="0"/>
              <a:t> 	}</a:t>
            </a:r>
            <a:endParaRPr lang="en-US" altLang="zh-CN" sz="2800" b="1" dirty="0" smtClean="0"/>
          </a:p>
          <a:p>
            <a:pPr marL="609600" indent="-609600" eaLnBrk="1" hangingPunct="1">
              <a:lnSpc>
                <a:spcPct val="110000"/>
              </a:lnSpc>
              <a:buFontTx/>
              <a:buNone/>
            </a:pPr>
            <a:r>
              <a:rPr lang="en-US" altLang="zh-CN" sz="2800" b="1" dirty="0" smtClean="0"/>
              <a:t>} </a:t>
            </a:r>
            <a:endParaRPr lang="en-US" altLang="zh-CN" sz="2800" b="1" dirty="0" smtClean="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323850" y="333375"/>
            <a:ext cx="8429625" cy="695325"/>
          </a:xfrm>
        </p:spPr>
        <p:txBody>
          <a:bodyPr>
            <a:normAutofit/>
          </a:bodyPr>
          <a:lstStyle/>
          <a:p>
            <a:r>
              <a:rPr lang="zh-CN" altLang="en-US" sz="4500" b="0" dirty="0" smtClean="0">
                <a:latin typeface="Garamond" pitchFamily="18" charset="0"/>
              </a:rPr>
              <a:t>算法分析</a:t>
            </a:r>
            <a:endParaRPr lang="zh-CN" altLang="en-US" sz="4500" b="0" dirty="0">
              <a:latin typeface="Garamond" pitchFamily="18" charset="0"/>
            </a:endParaRPr>
          </a:p>
        </p:txBody>
      </p:sp>
      <p:sp>
        <p:nvSpPr>
          <p:cNvPr id="93186" name="Rectangle 3"/>
          <p:cNvSpPr>
            <a:spLocks noGrp="1" noChangeArrowheads="1"/>
          </p:cNvSpPr>
          <p:nvPr>
            <p:ph type="body" idx="4294967295"/>
          </p:nvPr>
        </p:nvSpPr>
        <p:spPr>
          <a:xfrm>
            <a:off x="323215" y="1143000"/>
            <a:ext cx="8249285" cy="4786630"/>
          </a:xfrm>
        </p:spPr>
        <p:txBody>
          <a:bodyPr/>
          <a:lstStyle/>
          <a:p>
            <a:pPr marL="363855" indent="-363855">
              <a:lnSpc>
                <a:spcPct val="105000"/>
              </a:lnSpc>
            </a:pPr>
            <a:r>
              <a:rPr lang="zh-CN" altLang="en-US">
                <a:latin typeface="Arial" panose="020B0604020202020204" pitchFamily="34" charset="0"/>
              </a:rPr>
              <a:t>时间复杂度</a:t>
            </a:r>
            <a:endParaRPr lang="zh-CN" altLang="en-US">
              <a:latin typeface="Arial" panose="020B0604020202020204" pitchFamily="34" charset="0"/>
            </a:endParaRPr>
          </a:p>
          <a:p>
            <a:pPr marL="363855" indent="-363855">
              <a:lnSpc>
                <a:spcPct val="105000"/>
              </a:lnSpc>
            </a:pPr>
            <a:r>
              <a:rPr lang="zh-CN" altLang="en-US">
                <a:latin typeface="Arial" panose="020B0604020202020204" pitchFamily="34" charset="0"/>
              </a:rPr>
              <a:t>空间复杂度</a:t>
            </a:r>
            <a:endParaRPr lang="zh-CN" altLang="en-US">
              <a:latin typeface="Arial" panose="020B0604020202020204" pitchFamily="34" charset="0"/>
            </a:endParaRPr>
          </a:p>
          <a:p>
            <a:pPr marL="363855" indent="-363855">
              <a:lnSpc>
                <a:spcPct val="105000"/>
              </a:lnSpc>
            </a:pPr>
            <a:endParaRPr lang="zh-CN" altLang="en-US">
              <a:latin typeface="Arial" panose="020B0604020202020204" pitchFamily="34" charset="0"/>
            </a:endParaRPr>
          </a:p>
          <a:p>
            <a:pPr marL="363855" indent="-363855">
              <a:lnSpc>
                <a:spcPct val="105000"/>
              </a:lnSpc>
            </a:pPr>
            <a:r>
              <a:rPr lang="zh-CN" altLang="en-US">
                <a:latin typeface="Arial" panose="020B0604020202020204" pitchFamily="34" charset="0"/>
              </a:rPr>
              <a:t>评价一个算法优劣的重要依据是看执行该算法的程序需要占用多少机器资源：</a:t>
            </a:r>
            <a:endParaRPr lang="zh-CN" altLang="en-US">
              <a:latin typeface="Arial" panose="020B0604020202020204" pitchFamily="34" charset="0"/>
            </a:endParaRPr>
          </a:p>
          <a:p>
            <a:pPr marL="690880" lvl="1" indent="-363855">
              <a:lnSpc>
                <a:spcPct val="105000"/>
              </a:lnSpc>
            </a:pPr>
            <a:r>
              <a:rPr lang="zh-CN" altLang="en-US">
                <a:latin typeface="Arial" panose="020B0604020202020204" pitchFamily="34" charset="0"/>
              </a:rPr>
              <a:t>程序所用算法运行时所</a:t>
            </a:r>
            <a:r>
              <a:rPr lang="zh-CN" altLang="en-US">
                <a:solidFill>
                  <a:srgbClr val="FF0000"/>
                </a:solidFill>
                <a:latin typeface="Arial" panose="020B0604020202020204" pitchFamily="34" charset="0"/>
              </a:rPr>
              <a:t>要花费的时间代价</a:t>
            </a:r>
            <a:endParaRPr lang="zh-CN" altLang="en-US">
              <a:solidFill>
                <a:srgbClr val="FF0000"/>
              </a:solidFill>
              <a:latin typeface="Arial" panose="020B0604020202020204" pitchFamily="34" charset="0"/>
            </a:endParaRPr>
          </a:p>
          <a:p>
            <a:pPr marL="690880" lvl="1" indent="-363855">
              <a:lnSpc>
                <a:spcPct val="105000"/>
              </a:lnSpc>
            </a:pPr>
            <a:r>
              <a:rPr lang="zh-CN" altLang="en-US">
                <a:latin typeface="Arial" panose="020B0604020202020204" pitchFamily="34" charset="0"/>
              </a:rPr>
              <a:t>程序中使用的数据结构</a:t>
            </a:r>
            <a:r>
              <a:rPr lang="zh-CN" altLang="en-US">
                <a:solidFill>
                  <a:srgbClr val="FF0000"/>
                </a:solidFill>
                <a:latin typeface="Arial" panose="020B0604020202020204" pitchFamily="34" charset="0"/>
              </a:rPr>
              <a:t>占有的空间代价</a:t>
            </a:r>
            <a:endParaRPr lang="zh-CN" altLang="en-US">
              <a:solidFill>
                <a:srgbClr val="FF0000"/>
              </a:solidFill>
              <a:latin typeface="Arial" panose="020B0604020202020204" pitchFamily="34" charset="0"/>
            </a:endParaRPr>
          </a:p>
        </p:txBody>
      </p:sp>
      <p:sp>
        <p:nvSpPr>
          <p:cNvPr id="2" name="日期占位符 1"/>
          <p:cNvSpPr>
            <a:spLocks noGrp="1"/>
          </p:cNvSpPr>
          <p:nvPr>
            <p:ph type="dt" sz="half" idx="2"/>
          </p:nvPr>
        </p:nvSpPr>
        <p:spPr>
          <a:xfrm>
            <a:off x="0" y="6400800"/>
            <a:ext cx="2267744" cy="457200"/>
          </a:xfrm>
        </p:spPr>
        <p:txBody>
          <a:bodyPr/>
          <a:lstStyle/>
          <a:p>
            <a:pPr>
              <a:defRPr/>
            </a:pPr>
            <a:fld id="{E16C0426-AFDC-4A2B-AFBA-30DE137C26F4}" type="datetime8">
              <a:rPr lang="zh-CN" altLang="en-US" smtClean="0"/>
            </a:fld>
            <a:endParaRPr lang="en-US" altLang="zh-CN"/>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3E4F911E-2E1F-44C4-BDB4-B97C71BD0CE1}" type="slidenum">
              <a:rPr lang="en-US" altLang="zh-CN"/>
            </a:fld>
            <a:endParaRPr lang="en-US" altLang="zh-CN"/>
          </a:p>
        </p:txBody>
      </p:sp>
      <p:sp>
        <p:nvSpPr>
          <p:cNvPr id="351235" name="Rectangle 2"/>
          <p:cNvSpPr>
            <a:spLocks noGrp="1" noChangeArrowheads="1"/>
          </p:cNvSpPr>
          <p:nvPr>
            <p:ph type="title"/>
          </p:nvPr>
        </p:nvSpPr>
        <p:spPr>
          <a:xfrm>
            <a:off x="755650" y="0"/>
            <a:ext cx="7772400" cy="1143000"/>
          </a:xfrm>
        </p:spPr>
        <p:txBody>
          <a:bodyPr/>
          <a:lstStyle/>
          <a:p>
            <a:pPr eaLnBrk="1" hangingPunct="1"/>
            <a:r>
              <a:rPr lang="zh-CN" altLang="en-US" b="1" smtClean="0"/>
              <a:t>冒泡排序</a:t>
            </a:r>
            <a:endParaRPr lang="zh-CN" altLang="en-US" b="1" smtClean="0"/>
          </a:p>
        </p:txBody>
      </p:sp>
      <p:sp>
        <p:nvSpPr>
          <p:cNvPr id="351236" name="Rectangle 3"/>
          <p:cNvSpPr>
            <a:spLocks noGrp="1" noChangeArrowheads="1"/>
          </p:cNvSpPr>
          <p:nvPr>
            <p:ph type="body" idx="1"/>
          </p:nvPr>
        </p:nvSpPr>
        <p:spPr>
          <a:xfrm>
            <a:off x="395288" y="1125538"/>
            <a:ext cx="8353425" cy="5543550"/>
          </a:xfrm>
        </p:spPr>
        <p:txBody>
          <a:bodyPr/>
          <a:lstStyle/>
          <a:p>
            <a:pPr eaLnBrk="1" hangingPunct="1">
              <a:lnSpc>
                <a:spcPct val="110000"/>
              </a:lnSpc>
            </a:pPr>
            <a:r>
              <a:rPr lang="zh-CN" altLang="en-US" b="1" smtClean="0">
                <a:latin typeface="楷体_GB2312" pitchFamily="49" charset="-122"/>
                <a:ea typeface="楷体_GB2312" pitchFamily="49" charset="-122"/>
              </a:rPr>
              <a:t>从头到尾比较相邻的两个元素，将小的换到前面，大的换到后面。经过了从头到尾的一趟比较，就把最大的元素交换到了最后一个位置。这个过程称为一趟起泡。</a:t>
            </a:r>
            <a:endParaRPr lang="zh-CN" altLang="en-US" b="1" smtClean="0">
              <a:latin typeface="楷体_GB2312" pitchFamily="49" charset="-122"/>
              <a:ea typeface="楷体_GB2312" pitchFamily="49" charset="-122"/>
            </a:endParaRPr>
          </a:p>
          <a:p>
            <a:pPr eaLnBrk="1" hangingPunct="1">
              <a:lnSpc>
                <a:spcPct val="110000"/>
              </a:lnSpc>
            </a:pPr>
            <a:r>
              <a:rPr lang="zh-CN" altLang="en-US" b="1" smtClean="0">
                <a:latin typeface="楷体_GB2312" pitchFamily="49" charset="-122"/>
                <a:ea typeface="楷体_GB2312" pitchFamily="49" charset="-122"/>
              </a:rPr>
              <a:t>然后再从头开始到倒数第二个元素进行第二趟起泡。经过了第二趟比较，又将第二大的元素放到了倒数第二个位置。</a:t>
            </a:r>
            <a:endParaRPr lang="zh-CN" altLang="en-US" b="1" smtClean="0">
              <a:latin typeface="楷体_GB2312" pitchFamily="49" charset="-122"/>
              <a:ea typeface="楷体_GB2312" pitchFamily="49" charset="-122"/>
            </a:endParaRPr>
          </a:p>
          <a:p>
            <a:pPr eaLnBrk="1" hangingPunct="1">
              <a:lnSpc>
                <a:spcPct val="110000"/>
              </a:lnSpc>
            </a:pPr>
            <a:r>
              <a:rPr lang="zh-CN" altLang="en-US" b="1" smtClean="0">
                <a:latin typeface="楷体_GB2312" pitchFamily="49" charset="-122"/>
                <a:ea typeface="楷体_GB2312" pitchFamily="49" charset="-122"/>
              </a:rPr>
              <a:t>依次类推，经过第</a:t>
            </a:r>
            <a:r>
              <a:rPr lang="en-US" altLang="zh-CN" b="1" smtClean="0">
                <a:latin typeface="楷体_GB2312" pitchFamily="49" charset="-122"/>
                <a:ea typeface="楷体_GB2312" pitchFamily="49" charset="-122"/>
              </a:rPr>
              <a:t>n-1</a:t>
            </a:r>
            <a:r>
              <a:rPr lang="zh-CN" altLang="en-US" b="1" smtClean="0">
                <a:latin typeface="楷体_GB2312" pitchFamily="49" charset="-122"/>
                <a:ea typeface="楷体_GB2312" pitchFamily="49" charset="-122"/>
              </a:rPr>
              <a:t>趟起泡，将倒数第</a:t>
            </a:r>
            <a:r>
              <a:rPr lang="en-US" altLang="zh-CN" b="1" smtClean="0">
                <a:latin typeface="楷体_GB2312" pitchFamily="49" charset="-122"/>
                <a:ea typeface="楷体_GB2312" pitchFamily="49" charset="-122"/>
              </a:rPr>
              <a:t>n-1</a:t>
            </a:r>
            <a:r>
              <a:rPr lang="zh-CN" altLang="en-US" b="1" smtClean="0">
                <a:latin typeface="楷体_GB2312" pitchFamily="49" charset="-122"/>
                <a:ea typeface="楷体_GB2312" pitchFamily="49" charset="-122"/>
              </a:rPr>
              <a:t>个大的元素放入第</a:t>
            </a: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个单元。 </a:t>
            </a:r>
            <a:endParaRPr lang="zh-CN" altLang="en-US" b="1" smtClean="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3"/>
          <p:cNvSpPr>
            <a:spLocks noGrp="1"/>
          </p:cNvSpPr>
          <p:nvPr>
            <p:ph type="sldNum" sz="quarter" idx="4294967295"/>
          </p:nvPr>
        </p:nvSpPr>
        <p:spPr>
          <a:xfrm>
            <a:off x="6553200" y="6248400"/>
            <a:ext cx="1905000" cy="457200"/>
          </a:xfrm>
          <a:prstGeom prst="rect">
            <a:avLst/>
          </a:prstGeom>
        </p:spPr>
        <p:txBody>
          <a:bodyPr/>
          <a:lstStyle/>
          <a:p>
            <a:pPr>
              <a:defRPr/>
            </a:pPr>
            <a:fld id="{ED3A958F-C3AB-430E-B659-EBC953CF2C27}" type="slidenum">
              <a:rPr lang="en-US" altLang="zh-CN">
                <a:solidFill>
                  <a:srgbClr val="000000"/>
                </a:solidFill>
              </a:rPr>
            </a:fld>
            <a:endParaRPr lang="en-US" altLang="zh-CN">
              <a:solidFill>
                <a:srgbClr val="000000"/>
              </a:solidFill>
            </a:endParaRPr>
          </a:p>
        </p:txBody>
      </p:sp>
      <p:sp>
        <p:nvSpPr>
          <p:cNvPr id="352259" name="Rectangle 68"/>
          <p:cNvSpPr>
            <a:spLocks noChangeArrowheads="1"/>
          </p:cNvSpPr>
          <p:nvPr/>
        </p:nvSpPr>
        <p:spPr bwMode="auto">
          <a:xfrm>
            <a:off x="7445375" y="1196975"/>
            <a:ext cx="87153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260" name="Rectangle 67"/>
          <p:cNvSpPr>
            <a:spLocks noChangeArrowheads="1"/>
          </p:cNvSpPr>
          <p:nvPr/>
        </p:nvSpPr>
        <p:spPr bwMode="auto">
          <a:xfrm>
            <a:off x="6578600" y="1196975"/>
            <a:ext cx="8667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0</a:t>
            </a:r>
            <a:endParaRPr lang="en-US" altLang="zh-CN">
              <a:solidFill>
                <a:srgbClr val="000000"/>
              </a:solidFill>
              <a:latin typeface="Times New Roman" panose="02020603050405020304" pitchFamily="18" charset="0"/>
            </a:endParaRPr>
          </a:p>
        </p:txBody>
      </p:sp>
      <p:sp>
        <p:nvSpPr>
          <p:cNvPr id="352261" name="Rectangle 66"/>
          <p:cNvSpPr>
            <a:spLocks noChangeArrowheads="1"/>
          </p:cNvSpPr>
          <p:nvPr/>
        </p:nvSpPr>
        <p:spPr bwMode="auto">
          <a:xfrm>
            <a:off x="5707063" y="1196975"/>
            <a:ext cx="87153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262" name="Rectangle 65"/>
          <p:cNvSpPr>
            <a:spLocks noChangeArrowheads="1"/>
          </p:cNvSpPr>
          <p:nvPr/>
        </p:nvSpPr>
        <p:spPr bwMode="auto">
          <a:xfrm>
            <a:off x="4838700" y="1196975"/>
            <a:ext cx="86836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52263" name="Rectangle 64"/>
          <p:cNvSpPr>
            <a:spLocks noChangeArrowheads="1"/>
          </p:cNvSpPr>
          <p:nvPr/>
        </p:nvSpPr>
        <p:spPr bwMode="auto">
          <a:xfrm>
            <a:off x="3967163" y="1196975"/>
            <a:ext cx="87153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264" name="Rectangle 63"/>
          <p:cNvSpPr>
            <a:spLocks noChangeArrowheads="1"/>
          </p:cNvSpPr>
          <p:nvPr/>
        </p:nvSpPr>
        <p:spPr bwMode="auto">
          <a:xfrm>
            <a:off x="3100388" y="1196975"/>
            <a:ext cx="86677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a:t>
            </a:r>
            <a:endParaRPr lang="en-US" altLang="zh-CN">
              <a:solidFill>
                <a:srgbClr val="000000"/>
              </a:solidFill>
              <a:latin typeface="Times New Roman" panose="02020603050405020304" pitchFamily="18" charset="0"/>
            </a:endParaRPr>
          </a:p>
        </p:txBody>
      </p:sp>
      <p:sp>
        <p:nvSpPr>
          <p:cNvPr id="352265" name="Rectangle 62"/>
          <p:cNvSpPr>
            <a:spLocks noChangeArrowheads="1"/>
          </p:cNvSpPr>
          <p:nvPr/>
        </p:nvSpPr>
        <p:spPr bwMode="auto">
          <a:xfrm>
            <a:off x="2228850" y="1196975"/>
            <a:ext cx="87153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52266" name="Rectangle 61"/>
          <p:cNvSpPr>
            <a:spLocks noChangeArrowheads="1"/>
          </p:cNvSpPr>
          <p:nvPr/>
        </p:nvSpPr>
        <p:spPr bwMode="auto">
          <a:xfrm>
            <a:off x="1042988" y="1196975"/>
            <a:ext cx="118586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solidFill>
                  <a:srgbClr val="000000"/>
                </a:solidFill>
                <a:latin typeface="Times New Roman" panose="02020603050405020304" pitchFamily="18" charset="0"/>
                <a:cs typeface="Times New Roman" panose="02020603050405020304" pitchFamily="18" charset="0"/>
              </a:rPr>
              <a:t>初始时</a:t>
            </a:r>
            <a:endParaRPr lang="zh-CN" altLang="en-US">
              <a:solidFill>
                <a:srgbClr val="000000"/>
              </a:solidFill>
              <a:latin typeface="Times New Roman" panose="02020603050405020304" pitchFamily="18" charset="0"/>
            </a:endParaRPr>
          </a:p>
        </p:txBody>
      </p:sp>
      <p:sp>
        <p:nvSpPr>
          <p:cNvPr id="352267" name="Line 125"/>
          <p:cNvSpPr>
            <a:spLocks noChangeShapeType="1"/>
          </p:cNvSpPr>
          <p:nvPr/>
        </p:nvSpPr>
        <p:spPr bwMode="auto">
          <a:xfrm>
            <a:off x="2228850" y="1196975"/>
            <a:ext cx="0" cy="4646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68" name="Line 128"/>
          <p:cNvSpPr>
            <a:spLocks noChangeShapeType="1"/>
          </p:cNvSpPr>
          <p:nvPr/>
        </p:nvSpPr>
        <p:spPr bwMode="auto">
          <a:xfrm>
            <a:off x="3100388" y="1196975"/>
            <a:ext cx="0" cy="4646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69" name="Line 131"/>
          <p:cNvSpPr>
            <a:spLocks noChangeShapeType="1"/>
          </p:cNvSpPr>
          <p:nvPr/>
        </p:nvSpPr>
        <p:spPr bwMode="auto">
          <a:xfrm>
            <a:off x="3967163" y="1196975"/>
            <a:ext cx="0" cy="4646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70" name="Line 134"/>
          <p:cNvSpPr>
            <a:spLocks noChangeShapeType="1"/>
          </p:cNvSpPr>
          <p:nvPr/>
        </p:nvSpPr>
        <p:spPr bwMode="auto">
          <a:xfrm>
            <a:off x="4838700" y="1196975"/>
            <a:ext cx="0" cy="4646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71" name="Line 137"/>
          <p:cNvSpPr>
            <a:spLocks noChangeShapeType="1"/>
          </p:cNvSpPr>
          <p:nvPr/>
        </p:nvSpPr>
        <p:spPr bwMode="auto">
          <a:xfrm>
            <a:off x="5707063" y="1196975"/>
            <a:ext cx="0" cy="4646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72" name="Line 140"/>
          <p:cNvSpPr>
            <a:spLocks noChangeShapeType="1"/>
          </p:cNvSpPr>
          <p:nvPr/>
        </p:nvSpPr>
        <p:spPr bwMode="auto">
          <a:xfrm>
            <a:off x="6578600" y="1196975"/>
            <a:ext cx="0" cy="4646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73" name="Line 143"/>
          <p:cNvSpPr>
            <a:spLocks noChangeShapeType="1"/>
          </p:cNvSpPr>
          <p:nvPr/>
        </p:nvSpPr>
        <p:spPr bwMode="auto">
          <a:xfrm>
            <a:off x="7445375" y="1196975"/>
            <a:ext cx="0" cy="464661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nvGrpSpPr>
          <p:cNvPr id="2" name="Group 484"/>
          <p:cNvGrpSpPr/>
          <p:nvPr/>
        </p:nvGrpSpPr>
        <p:grpSpPr bwMode="auto">
          <a:xfrm>
            <a:off x="1042988" y="2141538"/>
            <a:ext cx="7273925" cy="615950"/>
            <a:chOff x="657" y="1349"/>
            <a:chExt cx="4582" cy="388"/>
          </a:xfrm>
        </p:grpSpPr>
        <p:sp>
          <p:nvSpPr>
            <p:cNvPr id="352328" name="Rectangle 76"/>
            <p:cNvSpPr>
              <a:spLocks noChangeArrowheads="1"/>
            </p:cNvSpPr>
            <p:nvPr/>
          </p:nvSpPr>
          <p:spPr bwMode="auto">
            <a:xfrm>
              <a:off x="4690" y="1349"/>
              <a:ext cx="549" cy="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a:t>
              </a:r>
              <a:endParaRPr lang="en-US" altLang="zh-CN">
                <a:solidFill>
                  <a:srgbClr val="000000"/>
                </a:solidFill>
                <a:latin typeface="Times New Roman" panose="02020603050405020304" pitchFamily="18" charset="0"/>
              </a:endParaRPr>
            </a:p>
          </p:txBody>
        </p:sp>
        <p:sp>
          <p:nvSpPr>
            <p:cNvPr id="352329" name="Rectangle 75"/>
            <p:cNvSpPr>
              <a:spLocks noChangeArrowheads="1"/>
            </p:cNvSpPr>
            <p:nvPr/>
          </p:nvSpPr>
          <p:spPr bwMode="auto">
            <a:xfrm>
              <a:off x="4144" y="1349"/>
              <a:ext cx="54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330" name="Rectangle 74"/>
            <p:cNvSpPr>
              <a:spLocks noChangeArrowheads="1"/>
            </p:cNvSpPr>
            <p:nvPr/>
          </p:nvSpPr>
          <p:spPr bwMode="auto">
            <a:xfrm>
              <a:off x="3595" y="1349"/>
              <a:ext cx="54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0</a:t>
              </a:r>
              <a:endParaRPr lang="en-US" altLang="zh-CN">
                <a:solidFill>
                  <a:srgbClr val="000000"/>
                </a:solidFill>
                <a:latin typeface="Times New Roman" panose="02020603050405020304" pitchFamily="18" charset="0"/>
              </a:endParaRPr>
            </a:p>
          </p:txBody>
        </p:sp>
        <p:sp>
          <p:nvSpPr>
            <p:cNvPr id="352331" name="Rectangle 73"/>
            <p:cNvSpPr>
              <a:spLocks noChangeArrowheads="1"/>
            </p:cNvSpPr>
            <p:nvPr/>
          </p:nvSpPr>
          <p:spPr bwMode="auto">
            <a:xfrm>
              <a:off x="3048" y="1349"/>
              <a:ext cx="54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332" name="Rectangle 72"/>
            <p:cNvSpPr>
              <a:spLocks noChangeArrowheads="1"/>
            </p:cNvSpPr>
            <p:nvPr/>
          </p:nvSpPr>
          <p:spPr bwMode="auto">
            <a:xfrm>
              <a:off x="2499" y="1349"/>
              <a:ext cx="54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52333" name="Rectangle 71"/>
            <p:cNvSpPr>
              <a:spLocks noChangeArrowheads="1"/>
            </p:cNvSpPr>
            <p:nvPr/>
          </p:nvSpPr>
          <p:spPr bwMode="auto">
            <a:xfrm>
              <a:off x="1953" y="1349"/>
              <a:ext cx="54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334" name="Rectangle 70"/>
            <p:cNvSpPr>
              <a:spLocks noChangeArrowheads="1"/>
            </p:cNvSpPr>
            <p:nvPr/>
          </p:nvSpPr>
          <p:spPr bwMode="auto">
            <a:xfrm>
              <a:off x="1404" y="1349"/>
              <a:ext cx="54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52335" name="Rectangle 69"/>
            <p:cNvSpPr>
              <a:spLocks noChangeArrowheads="1"/>
            </p:cNvSpPr>
            <p:nvPr/>
          </p:nvSpPr>
          <p:spPr bwMode="auto">
            <a:xfrm>
              <a:off x="657" y="1349"/>
              <a:ext cx="74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a:t>
              </a:r>
              <a:endParaRPr lang="en-US" altLang="zh-CN">
                <a:solidFill>
                  <a:srgbClr val="000000"/>
                </a:solidFill>
                <a:latin typeface="Times New Roman" panose="02020603050405020304" pitchFamily="18" charset="0"/>
              </a:endParaRPr>
            </a:p>
          </p:txBody>
        </p:sp>
        <p:sp>
          <p:nvSpPr>
            <p:cNvPr id="352336" name="Line 123"/>
            <p:cNvSpPr>
              <a:spLocks noChangeShapeType="1"/>
            </p:cNvSpPr>
            <p:nvPr/>
          </p:nvSpPr>
          <p:spPr bwMode="auto">
            <a:xfrm>
              <a:off x="657" y="1349"/>
              <a:ext cx="458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337" name="Line 147"/>
            <p:cNvSpPr>
              <a:spLocks noChangeShapeType="1"/>
            </p:cNvSpPr>
            <p:nvPr/>
          </p:nvSpPr>
          <p:spPr bwMode="auto">
            <a:xfrm>
              <a:off x="657" y="1737"/>
              <a:ext cx="458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3" name="Group 485"/>
          <p:cNvGrpSpPr/>
          <p:nvPr/>
        </p:nvGrpSpPr>
        <p:grpSpPr bwMode="auto">
          <a:xfrm>
            <a:off x="1042988" y="2757488"/>
            <a:ext cx="7273925" cy="617537"/>
            <a:chOff x="657" y="1737"/>
            <a:chExt cx="4582" cy="389"/>
          </a:xfrm>
        </p:grpSpPr>
        <p:sp>
          <p:nvSpPr>
            <p:cNvPr id="352319" name="Rectangle 84"/>
            <p:cNvSpPr>
              <a:spLocks noChangeArrowheads="1"/>
            </p:cNvSpPr>
            <p:nvPr/>
          </p:nvSpPr>
          <p:spPr bwMode="auto">
            <a:xfrm>
              <a:off x="4690" y="1737"/>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a:t>
              </a:r>
              <a:endParaRPr lang="en-US" altLang="zh-CN">
                <a:solidFill>
                  <a:srgbClr val="000000"/>
                </a:solidFill>
                <a:latin typeface="Times New Roman" panose="02020603050405020304" pitchFamily="18" charset="0"/>
              </a:endParaRPr>
            </a:p>
          </p:txBody>
        </p:sp>
        <p:sp>
          <p:nvSpPr>
            <p:cNvPr id="352320" name="Rectangle 83"/>
            <p:cNvSpPr>
              <a:spLocks noChangeArrowheads="1"/>
            </p:cNvSpPr>
            <p:nvPr/>
          </p:nvSpPr>
          <p:spPr bwMode="auto">
            <a:xfrm>
              <a:off x="4144" y="1737"/>
              <a:ext cx="546"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52321" name="Rectangle 82"/>
            <p:cNvSpPr>
              <a:spLocks noChangeArrowheads="1"/>
            </p:cNvSpPr>
            <p:nvPr/>
          </p:nvSpPr>
          <p:spPr bwMode="auto">
            <a:xfrm>
              <a:off x="3595" y="1737"/>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322" name="Rectangle 81"/>
            <p:cNvSpPr>
              <a:spLocks noChangeArrowheads="1"/>
            </p:cNvSpPr>
            <p:nvPr/>
          </p:nvSpPr>
          <p:spPr bwMode="auto">
            <a:xfrm>
              <a:off x="3048" y="1737"/>
              <a:ext cx="54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0</a:t>
              </a:r>
              <a:endParaRPr lang="en-US" altLang="zh-CN">
                <a:solidFill>
                  <a:srgbClr val="000000"/>
                </a:solidFill>
                <a:latin typeface="Times New Roman" panose="02020603050405020304" pitchFamily="18" charset="0"/>
              </a:endParaRPr>
            </a:p>
          </p:txBody>
        </p:sp>
        <p:sp>
          <p:nvSpPr>
            <p:cNvPr id="352323" name="Rectangle 80"/>
            <p:cNvSpPr>
              <a:spLocks noChangeArrowheads="1"/>
            </p:cNvSpPr>
            <p:nvPr/>
          </p:nvSpPr>
          <p:spPr bwMode="auto">
            <a:xfrm>
              <a:off x="2499" y="1737"/>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324" name="Rectangle 79"/>
            <p:cNvSpPr>
              <a:spLocks noChangeArrowheads="1"/>
            </p:cNvSpPr>
            <p:nvPr/>
          </p:nvSpPr>
          <p:spPr bwMode="auto">
            <a:xfrm>
              <a:off x="1953" y="1737"/>
              <a:ext cx="54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52325" name="Rectangle 78"/>
            <p:cNvSpPr>
              <a:spLocks noChangeArrowheads="1"/>
            </p:cNvSpPr>
            <p:nvPr/>
          </p:nvSpPr>
          <p:spPr bwMode="auto">
            <a:xfrm>
              <a:off x="1404" y="1737"/>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326" name="Rectangle 77"/>
            <p:cNvSpPr>
              <a:spLocks noChangeArrowheads="1"/>
            </p:cNvSpPr>
            <p:nvPr/>
          </p:nvSpPr>
          <p:spPr bwMode="auto">
            <a:xfrm>
              <a:off x="657" y="1737"/>
              <a:ext cx="74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a:t>
              </a:r>
              <a:endParaRPr lang="en-US" altLang="zh-CN">
                <a:solidFill>
                  <a:srgbClr val="000000"/>
                </a:solidFill>
                <a:latin typeface="Times New Roman" panose="02020603050405020304" pitchFamily="18" charset="0"/>
              </a:endParaRPr>
            </a:p>
          </p:txBody>
        </p:sp>
        <p:sp>
          <p:nvSpPr>
            <p:cNvPr id="352327" name="Line 185"/>
            <p:cNvSpPr>
              <a:spLocks noChangeShapeType="1"/>
            </p:cNvSpPr>
            <p:nvPr/>
          </p:nvSpPr>
          <p:spPr bwMode="auto">
            <a:xfrm>
              <a:off x="657" y="2126"/>
              <a:ext cx="458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4" name="Group 486"/>
          <p:cNvGrpSpPr/>
          <p:nvPr/>
        </p:nvGrpSpPr>
        <p:grpSpPr bwMode="auto">
          <a:xfrm>
            <a:off x="1042988" y="3375025"/>
            <a:ext cx="7273925" cy="617538"/>
            <a:chOff x="657" y="2126"/>
            <a:chExt cx="4582" cy="389"/>
          </a:xfrm>
        </p:grpSpPr>
        <p:sp>
          <p:nvSpPr>
            <p:cNvPr id="352310" name="Rectangle 92"/>
            <p:cNvSpPr>
              <a:spLocks noChangeArrowheads="1"/>
            </p:cNvSpPr>
            <p:nvPr/>
          </p:nvSpPr>
          <p:spPr bwMode="auto">
            <a:xfrm>
              <a:off x="4690" y="2126"/>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a:t>
              </a:r>
              <a:endParaRPr lang="en-US" altLang="zh-CN">
                <a:solidFill>
                  <a:srgbClr val="000000"/>
                </a:solidFill>
                <a:latin typeface="Times New Roman" panose="02020603050405020304" pitchFamily="18" charset="0"/>
              </a:endParaRPr>
            </a:p>
          </p:txBody>
        </p:sp>
        <p:sp>
          <p:nvSpPr>
            <p:cNvPr id="352311" name="Rectangle 91"/>
            <p:cNvSpPr>
              <a:spLocks noChangeArrowheads="1"/>
            </p:cNvSpPr>
            <p:nvPr/>
          </p:nvSpPr>
          <p:spPr bwMode="auto">
            <a:xfrm>
              <a:off x="4144" y="2126"/>
              <a:ext cx="546"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52312" name="Rectangle 90"/>
            <p:cNvSpPr>
              <a:spLocks noChangeArrowheads="1"/>
            </p:cNvSpPr>
            <p:nvPr/>
          </p:nvSpPr>
          <p:spPr bwMode="auto">
            <a:xfrm>
              <a:off x="3595" y="2126"/>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52313" name="Rectangle 89"/>
            <p:cNvSpPr>
              <a:spLocks noChangeArrowheads="1"/>
            </p:cNvSpPr>
            <p:nvPr/>
          </p:nvSpPr>
          <p:spPr bwMode="auto">
            <a:xfrm>
              <a:off x="3048" y="2126"/>
              <a:ext cx="54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314" name="Rectangle 88"/>
            <p:cNvSpPr>
              <a:spLocks noChangeArrowheads="1"/>
            </p:cNvSpPr>
            <p:nvPr/>
          </p:nvSpPr>
          <p:spPr bwMode="auto">
            <a:xfrm>
              <a:off x="2499" y="2126"/>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0</a:t>
              </a:r>
              <a:endParaRPr lang="en-US" altLang="zh-CN">
                <a:solidFill>
                  <a:srgbClr val="000000"/>
                </a:solidFill>
                <a:latin typeface="Times New Roman" panose="02020603050405020304" pitchFamily="18" charset="0"/>
              </a:endParaRPr>
            </a:p>
          </p:txBody>
        </p:sp>
        <p:sp>
          <p:nvSpPr>
            <p:cNvPr id="352315" name="Rectangle 87"/>
            <p:cNvSpPr>
              <a:spLocks noChangeArrowheads="1"/>
            </p:cNvSpPr>
            <p:nvPr/>
          </p:nvSpPr>
          <p:spPr bwMode="auto">
            <a:xfrm>
              <a:off x="1953" y="2126"/>
              <a:ext cx="54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316" name="Rectangle 86"/>
            <p:cNvSpPr>
              <a:spLocks noChangeArrowheads="1"/>
            </p:cNvSpPr>
            <p:nvPr/>
          </p:nvSpPr>
          <p:spPr bwMode="auto">
            <a:xfrm>
              <a:off x="1404" y="2126"/>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317" name="Rectangle 85"/>
            <p:cNvSpPr>
              <a:spLocks noChangeArrowheads="1"/>
            </p:cNvSpPr>
            <p:nvPr/>
          </p:nvSpPr>
          <p:spPr bwMode="auto">
            <a:xfrm>
              <a:off x="657" y="2126"/>
              <a:ext cx="74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318" name="Line 223"/>
            <p:cNvSpPr>
              <a:spLocks noChangeShapeType="1"/>
            </p:cNvSpPr>
            <p:nvPr/>
          </p:nvSpPr>
          <p:spPr bwMode="auto">
            <a:xfrm>
              <a:off x="657" y="2515"/>
              <a:ext cx="458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5" name="Group 487"/>
          <p:cNvGrpSpPr/>
          <p:nvPr/>
        </p:nvGrpSpPr>
        <p:grpSpPr bwMode="auto">
          <a:xfrm>
            <a:off x="1042988" y="3992563"/>
            <a:ext cx="7273925" cy="617537"/>
            <a:chOff x="657" y="2515"/>
            <a:chExt cx="4582" cy="389"/>
          </a:xfrm>
        </p:grpSpPr>
        <p:sp>
          <p:nvSpPr>
            <p:cNvPr id="352301" name="Rectangle 100"/>
            <p:cNvSpPr>
              <a:spLocks noChangeArrowheads="1"/>
            </p:cNvSpPr>
            <p:nvPr/>
          </p:nvSpPr>
          <p:spPr bwMode="auto">
            <a:xfrm>
              <a:off x="4690" y="2515"/>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a:t>
              </a:r>
              <a:endParaRPr lang="en-US" altLang="zh-CN">
                <a:solidFill>
                  <a:srgbClr val="000000"/>
                </a:solidFill>
                <a:latin typeface="Times New Roman" panose="02020603050405020304" pitchFamily="18" charset="0"/>
              </a:endParaRPr>
            </a:p>
          </p:txBody>
        </p:sp>
        <p:sp>
          <p:nvSpPr>
            <p:cNvPr id="352302" name="Rectangle 99"/>
            <p:cNvSpPr>
              <a:spLocks noChangeArrowheads="1"/>
            </p:cNvSpPr>
            <p:nvPr/>
          </p:nvSpPr>
          <p:spPr bwMode="auto">
            <a:xfrm>
              <a:off x="4144" y="2515"/>
              <a:ext cx="546"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52303" name="Rectangle 98"/>
            <p:cNvSpPr>
              <a:spLocks noChangeArrowheads="1"/>
            </p:cNvSpPr>
            <p:nvPr/>
          </p:nvSpPr>
          <p:spPr bwMode="auto">
            <a:xfrm>
              <a:off x="3595" y="2515"/>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52304" name="Rectangle 97"/>
            <p:cNvSpPr>
              <a:spLocks noChangeArrowheads="1"/>
            </p:cNvSpPr>
            <p:nvPr/>
          </p:nvSpPr>
          <p:spPr bwMode="auto">
            <a:xfrm>
              <a:off x="3048" y="2515"/>
              <a:ext cx="547"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305" name="Rectangle 96"/>
            <p:cNvSpPr>
              <a:spLocks noChangeArrowheads="1"/>
            </p:cNvSpPr>
            <p:nvPr/>
          </p:nvSpPr>
          <p:spPr bwMode="auto">
            <a:xfrm>
              <a:off x="2499" y="2515"/>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306" name="Rectangle 95"/>
            <p:cNvSpPr>
              <a:spLocks noChangeArrowheads="1"/>
            </p:cNvSpPr>
            <p:nvPr/>
          </p:nvSpPr>
          <p:spPr bwMode="auto">
            <a:xfrm>
              <a:off x="1953" y="2515"/>
              <a:ext cx="54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0</a:t>
              </a:r>
              <a:endParaRPr lang="en-US" altLang="zh-CN">
                <a:solidFill>
                  <a:srgbClr val="000000"/>
                </a:solidFill>
                <a:latin typeface="Times New Roman" panose="02020603050405020304" pitchFamily="18" charset="0"/>
              </a:endParaRPr>
            </a:p>
          </p:txBody>
        </p:sp>
        <p:sp>
          <p:nvSpPr>
            <p:cNvPr id="352307" name="Rectangle 94"/>
            <p:cNvSpPr>
              <a:spLocks noChangeArrowheads="1"/>
            </p:cNvSpPr>
            <p:nvPr/>
          </p:nvSpPr>
          <p:spPr bwMode="auto">
            <a:xfrm>
              <a:off x="1404" y="2515"/>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308" name="Rectangle 93"/>
            <p:cNvSpPr>
              <a:spLocks noChangeArrowheads="1"/>
            </p:cNvSpPr>
            <p:nvPr/>
          </p:nvSpPr>
          <p:spPr bwMode="auto">
            <a:xfrm>
              <a:off x="657" y="2515"/>
              <a:ext cx="74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a:t>
              </a:r>
              <a:endParaRPr lang="en-US" altLang="zh-CN">
                <a:solidFill>
                  <a:srgbClr val="000000"/>
                </a:solidFill>
                <a:latin typeface="Times New Roman" panose="02020603050405020304" pitchFamily="18" charset="0"/>
              </a:endParaRPr>
            </a:p>
          </p:txBody>
        </p:sp>
        <p:sp>
          <p:nvSpPr>
            <p:cNvPr id="352309" name="Line 261"/>
            <p:cNvSpPr>
              <a:spLocks noChangeShapeType="1"/>
            </p:cNvSpPr>
            <p:nvPr/>
          </p:nvSpPr>
          <p:spPr bwMode="auto">
            <a:xfrm>
              <a:off x="657" y="2904"/>
              <a:ext cx="458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6" name="Group 488"/>
          <p:cNvGrpSpPr/>
          <p:nvPr/>
        </p:nvGrpSpPr>
        <p:grpSpPr bwMode="auto">
          <a:xfrm>
            <a:off x="1042988" y="4610100"/>
            <a:ext cx="7273925" cy="615950"/>
            <a:chOff x="657" y="2904"/>
            <a:chExt cx="4582" cy="388"/>
          </a:xfrm>
        </p:grpSpPr>
        <p:sp>
          <p:nvSpPr>
            <p:cNvPr id="352292" name="Rectangle 108"/>
            <p:cNvSpPr>
              <a:spLocks noChangeArrowheads="1"/>
            </p:cNvSpPr>
            <p:nvPr/>
          </p:nvSpPr>
          <p:spPr bwMode="auto">
            <a:xfrm>
              <a:off x="4690" y="2904"/>
              <a:ext cx="549" cy="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a:t>
              </a:r>
              <a:endParaRPr lang="en-US" altLang="zh-CN">
                <a:solidFill>
                  <a:srgbClr val="000000"/>
                </a:solidFill>
                <a:latin typeface="Times New Roman" panose="02020603050405020304" pitchFamily="18" charset="0"/>
              </a:endParaRPr>
            </a:p>
          </p:txBody>
        </p:sp>
        <p:sp>
          <p:nvSpPr>
            <p:cNvPr id="352293" name="Rectangle 107"/>
            <p:cNvSpPr>
              <a:spLocks noChangeArrowheads="1"/>
            </p:cNvSpPr>
            <p:nvPr/>
          </p:nvSpPr>
          <p:spPr bwMode="auto">
            <a:xfrm>
              <a:off x="4144" y="2904"/>
              <a:ext cx="546" cy="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52294" name="Rectangle 106"/>
            <p:cNvSpPr>
              <a:spLocks noChangeArrowheads="1"/>
            </p:cNvSpPr>
            <p:nvPr/>
          </p:nvSpPr>
          <p:spPr bwMode="auto">
            <a:xfrm>
              <a:off x="3595" y="2904"/>
              <a:ext cx="549" cy="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52295" name="Rectangle 105"/>
            <p:cNvSpPr>
              <a:spLocks noChangeArrowheads="1"/>
            </p:cNvSpPr>
            <p:nvPr/>
          </p:nvSpPr>
          <p:spPr bwMode="auto">
            <a:xfrm>
              <a:off x="3048" y="2904"/>
              <a:ext cx="547" cy="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296" name="Rectangle 104"/>
            <p:cNvSpPr>
              <a:spLocks noChangeArrowheads="1"/>
            </p:cNvSpPr>
            <p:nvPr/>
          </p:nvSpPr>
          <p:spPr bwMode="auto">
            <a:xfrm>
              <a:off x="2499" y="2904"/>
              <a:ext cx="549" cy="388"/>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297" name="Rectangle 103"/>
            <p:cNvSpPr>
              <a:spLocks noChangeArrowheads="1"/>
            </p:cNvSpPr>
            <p:nvPr/>
          </p:nvSpPr>
          <p:spPr bwMode="auto">
            <a:xfrm>
              <a:off x="1953" y="2904"/>
              <a:ext cx="54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298" name="Rectangle 102"/>
            <p:cNvSpPr>
              <a:spLocks noChangeArrowheads="1"/>
            </p:cNvSpPr>
            <p:nvPr/>
          </p:nvSpPr>
          <p:spPr bwMode="auto">
            <a:xfrm>
              <a:off x="1404" y="2904"/>
              <a:ext cx="549"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0</a:t>
              </a:r>
              <a:endParaRPr lang="en-US" altLang="zh-CN">
                <a:solidFill>
                  <a:srgbClr val="000000"/>
                </a:solidFill>
                <a:latin typeface="Times New Roman" panose="02020603050405020304" pitchFamily="18" charset="0"/>
              </a:endParaRPr>
            </a:p>
          </p:txBody>
        </p:sp>
        <p:sp>
          <p:nvSpPr>
            <p:cNvPr id="352299" name="Rectangle 101"/>
            <p:cNvSpPr>
              <a:spLocks noChangeArrowheads="1"/>
            </p:cNvSpPr>
            <p:nvPr/>
          </p:nvSpPr>
          <p:spPr bwMode="auto">
            <a:xfrm>
              <a:off x="657" y="2904"/>
              <a:ext cx="74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300" name="Line 299"/>
            <p:cNvSpPr>
              <a:spLocks noChangeShapeType="1"/>
            </p:cNvSpPr>
            <p:nvPr/>
          </p:nvSpPr>
          <p:spPr bwMode="auto">
            <a:xfrm>
              <a:off x="657" y="3292"/>
              <a:ext cx="458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sp>
        <p:nvSpPr>
          <p:cNvPr id="352279" name="Line 117"/>
          <p:cNvSpPr>
            <a:spLocks noChangeShapeType="1"/>
          </p:cNvSpPr>
          <p:nvPr/>
        </p:nvSpPr>
        <p:spPr bwMode="auto">
          <a:xfrm>
            <a:off x="1042988" y="1196975"/>
            <a:ext cx="7273925"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80" name="Line 119"/>
          <p:cNvSpPr>
            <a:spLocks noChangeShapeType="1"/>
          </p:cNvSpPr>
          <p:nvPr/>
        </p:nvSpPr>
        <p:spPr bwMode="auto">
          <a:xfrm>
            <a:off x="1042988" y="1196975"/>
            <a:ext cx="0" cy="4646613"/>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52281" name="Line 120"/>
          <p:cNvSpPr>
            <a:spLocks noChangeShapeType="1"/>
          </p:cNvSpPr>
          <p:nvPr/>
        </p:nvSpPr>
        <p:spPr bwMode="auto">
          <a:xfrm>
            <a:off x="8316913" y="1196975"/>
            <a:ext cx="0" cy="4646613"/>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nvGrpSpPr>
          <p:cNvPr id="7" name="Group 489"/>
          <p:cNvGrpSpPr/>
          <p:nvPr/>
        </p:nvGrpSpPr>
        <p:grpSpPr bwMode="auto">
          <a:xfrm>
            <a:off x="1042988" y="5226050"/>
            <a:ext cx="7273925" cy="617538"/>
            <a:chOff x="657" y="3292"/>
            <a:chExt cx="4582" cy="389"/>
          </a:xfrm>
        </p:grpSpPr>
        <p:sp>
          <p:nvSpPr>
            <p:cNvPr id="352283" name="Rectangle 116"/>
            <p:cNvSpPr>
              <a:spLocks noChangeArrowheads="1"/>
            </p:cNvSpPr>
            <p:nvPr/>
          </p:nvSpPr>
          <p:spPr bwMode="auto">
            <a:xfrm>
              <a:off x="4690" y="3292"/>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a:t>
              </a:r>
              <a:endParaRPr lang="en-US" altLang="zh-CN">
                <a:solidFill>
                  <a:srgbClr val="000000"/>
                </a:solidFill>
                <a:latin typeface="Times New Roman" panose="02020603050405020304" pitchFamily="18" charset="0"/>
              </a:endParaRPr>
            </a:p>
          </p:txBody>
        </p:sp>
        <p:sp>
          <p:nvSpPr>
            <p:cNvPr id="352284" name="Rectangle 115"/>
            <p:cNvSpPr>
              <a:spLocks noChangeArrowheads="1"/>
            </p:cNvSpPr>
            <p:nvPr/>
          </p:nvSpPr>
          <p:spPr bwMode="auto">
            <a:xfrm>
              <a:off x="4144" y="3292"/>
              <a:ext cx="546"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52285" name="Rectangle 114"/>
            <p:cNvSpPr>
              <a:spLocks noChangeArrowheads="1"/>
            </p:cNvSpPr>
            <p:nvPr/>
          </p:nvSpPr>
          <p:spPr bwMode="auto">
            <a:xfrm>
              <a:off x="3595" y="3292"/>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52286" name="Rectangle 113"/>
            <p:cNvSpPr>
              <a:spLocks noChangeArrowheads="1"/>
            </p:cNvSpPr>
            <p:nvPr/>
          </p:nvSpPr>
          <p:spPr bwMode="auto">
            <a:xfrm>
              <a:off x="3048" y="3292"/>
              <a:ext cx="547"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287" name="Rectangle 112"/>
            <p:cNvSpPr>
              <a:spLocks noChangeArrowheads="1"/>
            </p:cNvSpPr>
            <p:nvPr/>
          </p:nvSpPr>
          <p:spPr bwMode="auto">
            <a:xfrm>
              <a:off x="2499" y="3292"/>
              <a:ext cx="549"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52288" name="Rectangle 111"/>
            <p:cNvSpPr>
              <a:spLocks noChangeArrowheads="1"/>
            </p:cNvSpPr>
            <p:nvPr/>
          </p:nvSpPr>
          <p:spPr bwMode="auto">
            <a:xfrm>
              <a:off x="1953" y="3292"/>
              <a:ext cx="546" cy="389"/>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52289" name="Rectangle 110"/>
            <p:cNvSpPr>
              <a:spLocks noChangeArrowheads="1"/>
            </p:cNvSpPr>
            <p:nvPr/>
          </p:nvSpPr>
          <p:spPr bwMode="auto">
            <a:xfrm>
              <a:off x="1404" y="3292"/>
              <a:ext cx="549"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0</a:t>
              </a:r>
              <a:endParaRPr lang="en-US" altLang="zh-CN">
                <a:solidFill>
                  <a:srgbClr val="000000"/>
                </a:solidFill>
                <a:latin typeface="Times New Roman" panose="02020603050405020304" pitchFamily="18" charset="0"/>
              </a:endParaRPr>
            </a:p>
          </p:txBody>
        </p:sp>
        <p:sp>
          <p:nvSpPr>
            <p:cNvPr id="352290" name="Rectangle 109"/>
            <p:cNvSpPr>
              <a:spLocks noChangeArrowheads="1"/>
            </p:cNvSpPr>
            <p:nvPr/>
          </p:nvSpPr>
          <p:spPr bwMode="auto">
            <a:xfrm>
              <a:off x="657" y="3292"/>
              <a:ext cx="74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52291" name="Line 118"/>
            <p:cNvSpPr>
              <a:spLocks noChangeShapeType="1"/>
            </p:cNvSpPr>
            <p:nvPr/>
          </p:nvSpPr>
          <p:spPr bwMode="auto">
            <a:xfrm>
              <a:off x="657" y="3681"/>
              <a:ext cx="4582"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sp>
        <p:nvSpPr>
          <p:cNvPr id="8" name="页脚占位符 7"/>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B0ABDC68-6DAD-4505-A5CD-B0C7D45A9F7D}" type="slidenum">
              <a:rPr lang="en-US" altLang="zh-CN"/>
            </a:fld>
            <a:endParaRPr lang="en-US" altLang="zh-CN"/>
          </a:p>
        </p:txBody>
      </p:sp>
      <p:sp>
        <p:nvSpPr>
          <p:cNvPr id="353283" name="Rectangle 2"/>
          <p:cNvSpPr>
            <a:spLocks noGrp="1" noChangeArrowheads="1"/>
          </p:cNvSpPr>
          <p:nvPr>
            <p:ph type="title"/>
          </p:nvPr>
        </p:nvSpPr>
        <p:spPr>
          <a:xfrm>
            <a:off x="684213" y="116632"/>
            <a:ext cx="7772400" cy="1143000"/>
          </a:xfrm>
        </p:spPr>
        <p:txBody>
          <a:bodyPr/>
          <a:lstStyle/>
          <a:p>
            <a:pPr eaLnBrk="1" hangingPunct="1"/>
            <a:r>
              <a:rPr lang="zh-CN" altLang="en-US" b="1" dirty="0" smtClean="0"/>
              <a:t>冒泡排序法的实现 </a:t>
            </a:r>
            <a:endParaRPr lang="zh-CN" altLang="en-US" b="1" dirty="0" smtClean="0"/>
          </a:p>
        </p:txBody>
      </p:sp>
      <p:sp>
        <p:nvSpPr>
          <p:cNvPr id="353284" name="Rectangle 3"/>
          <p:cNvSpPr>
            <a:spLocks noGrp="1" noChangeArrowheads="1"/>
          </p:cNvSpPr>
          <p:nvPr>
            <p:ph type="body" idx="1"/>
          </p:nvPr>
        </p:nvSpPr>
        <p:spPr>
          <a:xfrm>
            <a:off x="468313" y="1412875"/>
            <a:ext cx="8351837" cy="5256213"/>
          </a:xfrm>
        </p:spPr>
        <p:txBody>
          <a:bodyPr/>
          <a:lstStyle/>
          <a:p>
            <a:pPr marL="609600" indent="-609600" eaLnBrk="1" hangingPunct="1">
              <a:lnSpc>
                <a:spcPct val="90000"/>
              </a:lnSpc>
              <a:buFontTx/>
              <a:buNone/>
            </a:pPr>
            <a:r>
              <a:rPr lang="en-US" altLang="zh-CN" sz="2400" b="1" dirty="0" smtClean="0">
                <a:ea typeface="楷体_GB2312" pitchFamily="49" charset="-122"/>
              </a:rPr>
              <a:t>template &lt;class T&gt;</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void </a:t>
            </a:r>
            <a:r>
              <a:rPr lang="en-US" altLang="zh-CN" sz="2400" b="1" dirty="0" err="1" smtClean="0">
                <a:ea typeface="楷体_GB2312" pitchFamily="49" charset="-122"/>
              </a:rPr>
              <a:t>bubbleSort</a:t>
            </a:r>
            <a:r>
              <a:rPr lang="en-US" altLang="zh-CN" sz="2400" b="1" dirty="0" smtClean="0">
                <a:ea typeface="楷体_GB2312" pitchFamily="49" charset="-122"/>
              </a:rPr>
              <a:t>(T a[], </a:t>
            </a:r>
            <a:r>
              <a:rPr lang="en-US" altLang="zh-CN" sz="2400" b="1" dirty="0" err="1" smtClean="0">
                <a:ea typeface="楷体_GB2312" pitchFamily="49" charset="-122"/>
              </a:rPr>
              <a:t>int</a:t>
            </a:r>
            <a:r>
              <a:rPr lang="en-US" altLang="zh-CN" sz="2400" b="1" dirty="0" smtClean="0">
                <a:ea typeface="楷体_GB2312" pitchFamily="49" charset="-122"/>
              </a:rPr>
              <a:t> size)</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a:t>
            </a:r>
            <a:r>
              <a:rPr lang="en-US" altLang="zh-CN" sz="2400" b="1" dirty="0" err="1" smtClean="0">
                <a:ea typeface="楷体_GB2312" pitchFamily="49" charset="-122"/>
              </a:rPr>
              <a:t>int</a:t>
            </a:r>
            <a:r>
              <a:rPr lang="en-US" altLang="zh-CN" sz="2400" b="1" dirty="0" smtClean="0">
                <a:ea typeface="楷体_GB2312" pitchFamily="49" charset="-122"/>
              </a:rPr>
              <a:t> i, j;</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T </a:t>
            </a:r>
            <a:r>
              <a:rPr lang="en-US" altLang="zh-CN" sz="2400" b="1" dirty="0" err="1" smtClean="0">
                <a:ea typeface="楷体_GB2312" pitchFamily="49" charset="-122"/>
              </a:rPr>
              <a:t>tmp</a:t>
            </a:r>
            <a:r>
              <a:rPr lang="en-US" altLang="zh-CN" sz="2400" b="1" dirty="0" smtClean="0">
                <a:ea typeface="楷体_GB2312" pitchFamily="49" charset="-122"/>
              </a:rPr>
              <a:t>;</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a:t>
            </a:r>
            <a:r>
              <a:rPr lang="en-US" altLang="zh-CN" sz="2400" b="1" dirty="0" err="1" smtClean="0">
                <a:ea typeface="楷体_GB2312" pitchFamily="49" charset="-122"/>
              </a:rPr>
              <a:t>bool</a:t>
            </a:r>
            <a:r>
              <a:rPr lang="en-US" altLang="zh-CN" sz="2400" b="1" dirty="0" smtClean="0">
                <a:ea typeface="楷体_GB2312" pitchFamily="49" charset="-122"/>
              </a:rPr>
              <a:t> flag; //</a:t>
            </a:r>
            <a:r>
              <a:rPr lang="zh-CN" altLang="en-US" sz="2400" b="1" dirty="0" smtClean="0">
                <a:ea typeface="楷体_GB2312" pitchFamily="49" charset="-122"/>
              </a:rPr>
              <a:t>记录一趟起泡中有没有发生过交换</a:t>
            </a:r>
            <a:endParaRPr lang="zh-CN" altLang="nb-NO" sz="2400" b="1" dirty="0" smtClean="0">
              <a:ea typeface="楷体_GB2312" pitchFamily="49" charset="-122"/>
            </a:endParaRPr>
          </a:p>
          <a:p>
            <a:pPr marL="609600" indent="-609600" eaLnBrk="1" hangingPunct="1">
              <a:lnSpc>
                <a:spcPct val="90000"/>
              </a:lnSpc>
              <a:buFontTx/>
              <a:buNone/>
            </a:pPr>
            <a:r>
              <a:rPr lang="zh-CN" altLang="nb-NO" sz="2400" b="1" dirty="0" smtClean="0">
                <a:ea typeface="楷体_GB2312" pitchFamily="49" charset="-122"/>
              </a:rPr>
              <a:t>   </a:t>
            </a:r>
            <a:r>
              <a:rPr lang="en-US" altLang="zh-CN" sz="2400" b="1" dirty="0" smtClean="0">
                <a:ea typeface="楷体_GB2312" pitchFamily="49" charset="-122"/>
              </a:rPr>
              <a:t>	</a:t>
            </a:r>
            <a:r>
              <a:rPr lang="nb-NO" altLang="zh-CN" sz="2400" b="1" dirty="0" smtClean="0">
                <a:ea typeface="楷体_GB2312" pitchFamily="49" charset="-122"/>
              </a:rPr>
              <a:t>for (i = 1; i &lt; size; ++i) {</a:t>
            </a:r>
            <a:endParaRPr lang="nb-NO" altLang="zh-CN" sz="2400" b="1" dirty="0" smtClean="0">
              <a:ea typeface="楷体_GB2312" pitchFamily="49" charset="-122"/>
            </a:endParaRPr>
          </a:p>
          <a:p>
            <a:pPr marL="609600" indent="-609600" eaLnBrk="1" hangingPunct="1">
              <a:lnSpc>
                <a:spcPct val="90000"/>
              </a:lnSpc>
              <a:buFontTx/>
              <a:buNone/>
            </a:pPr>
            <a:r>
              <a:rPr lang="nb-NO" altLang="zh-CN" sz="2400" b="1" dirty="0" smtClean="0">
                <a:ea typeface="楷体_GB2312" pitchFamily="49" charset="-122"/>
              </a:rPr>
              <a:t>      		</a:t>
            </a:r>
            <a:r>
              <a:rPr lang="en-US" altLang="zh-CN" sz="2400" b="1" dirty="0" smtClean="0">
                <a:ea typeface="楷体_GB2312" pitchFamily="49" charset="-122"/>
              </a:rPr>
              <a:t>flag = false;</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for (j = 0; j &lt; size-i; ++j)</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if (a[j+1] &lt; a[j])</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a:t>
            </a:r>
            <a:r>
              <a:rPr lang="en-US" altLang="zh-CN" sz="2400" b="1" dirty="0" err="1" smtClean="0">
                <a:ea typeface="楷体_GB2312" pitchFamily="49" charset="-122"/>
              </a:rPr>
              <a:t>tmp</a:t>
            </a:r>
            <a:r>
              <a:rPr lang="en-US" altLang="zh-CN" sz="2400" b="1" dirty="0" smtClean="0">
                <a:ea typeface="楷体_GB2312" pitchFamily="49" charset="-122"/>
              </a:rPr>
              <a:t> = a[j]; a[j] = a[j+1]; a[j+1] = </a:t>
            </a:r>
            <a:r>
              <a:rPr lang="en-US" altLang="zh-CN" sz="2400" b="1" dirty="0" err="1" smtClean="0">
                <a:ea typeface="楷体_GB2312" pitchFamily="49" charset="-122"/>
              </a:rPr>
              <a:t>tmp</a:t>
            </a:r>
            <a:r>
              <a:rPr lang="en-US" altLang="zh-CN" sz="2400" b="1" dirty="0" smtClean="0">
                <a:ea typeface="楷体_GB2312" pitchFamily="49" charset="-122"/>
              </a:rPr>
              <a:t>; flag = true;}</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if (!flag) break;</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a:t>
            </a:r>
            <a:endParaRPr lang="en-US" altLang="zh-CN" sz="2400" b="1" dirty="0" smtClean="0">
              <a:ea typeface="楷体_GB2312" pitchFamily="49" charset="-122"/>
            </a:endParaRPr>
          </a:p>
          <a:p>
            <a:pPr marL="609600" indent="-609600" eaLnBrk="1" hangingPunct="1">
              <a:lnSpc>
                <a:spcPct val="90000"/>
              </a:lnSpc>
              <a:buFontTx/>
              <a:buNone/>
            </a:pPr>
            <a:r>
              <a:rPr lang="en-US" altLang="zh-CN" sz="2400" b="1" dirty="0" smtClean="0">
                <a:ea typeface="楷体_GB2312" pitchFamily="49" charset="-122"/>
              </a:rPr>
              <a:t>  } </a:t>
            </a:r>
            <a:endParaRPr lang="en-US" altLang="zh-CN" sz="2400" b="1" dirty="0" smtClean="0">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9BCF2F0E-902D-4787-8D92-9F2366E44715}" type="slidenum">
              <a:rPr lang="en-US" altLang="zh-CN"/>
            </a:fld>
            <a:endParaRPr lang="en-US" altLang="zh-CN"/>
          </a:p>
        </p:txBody>
      </p:sp>
      <p:sp>
        <p:nvSpPr>
          <p:cNvPr id="356355" name="Rectangle 2"/>
          <p:cNvSpPr>
            <a:spLocks noGrp="1" noChangeArrowheads="1"/>
          </p:cNvSpPr>
          <p:nvPr>
            <p:ph type="title"/>
          </p:nvPr>
        </p:nvSpPr>
        <p:spPr>
          <a:xfrm>
            <a:off x="684213" y="260350"/>
            <a:ext cx="7772400" cy="865188"/>
          </a:xfrm>
        </p:spPr>
        <p:txBody>
          <a:bodyPr/>
          <a:lstStyle/>
          <a:p>
            <a:pPr eaLnBrk="1" hangingPunct="1"/>
            <a:r>
              <a:rPr lang="zh-CN" altLang="en-US" b="1" smtClean="0"/>
              <a:t>快速排序</a:t>
            </a:r>
            <a:endParaRPr lang="zh-CN" altLang="en-US" b="1" smtClean="0"/>
          </a:p>
        </p:txBody>
      </p:sp>
      <p:sp>
        <p:nvSpPr>
          <p:cNvPr id="356356" name="Rectangle 3"/>
          <p:cNvSpPr>
            <a:spLocks noGrp="1" noChangeArrowheads="1"/>
          </p:cNvSpPr>
          <p:nvPr>
            <p:ph type="body" idx="1"/>
          </p:nvPr>
        </p:nvSpPr>
        <p:spPr>
          <a:xfrm>
            <a:off x="468313" y="1196975"/>
            <a:ext cx="8424862" cy="5400675"/>
          </a:xfrm>
        </p:spPr>
        <p:txBody>
          <a:bodyPr/>
          <a:lstStyle/>
          <a:p>
            <a:pPr eaLnBrk="1" hangingPunct="1">
              <a:lnSpc>
                <a:spcPct val="140000"/>
              </a:lnSpc>
            </a:pPr>
            <a:r>
              <a:rPr lang="zh-CN" altLang="en-US" sz="2400" b="1" smtClean="0">
                <a:latin typeface="楷体_GB2312" pitchFamily="49" charset="-122"/>
                <a:ea typeface="楷体_GB2312" pitchFamily="49" charset="-122"/>
              </a:rPr>
              <a:t>在待排序的序列中选择一个数据元素，以该元素为标准，将所有数据元素分为两组，第一组的元素均小于或等于标准元素，第二组的数据元素均大于标准元素。第一组的元素放在数组的前面部分，第二组的数据元素放在数组的后面部分，标准元素放在中间。这个位置就是标准元素的最终位置。这称为一趟划分。然后对分成的两组数据重复上述过程，直到所有的元素都在适当的位置为止。</a:t>
            </a:r>
            <a:r>
              <a:rPr lang="zh-CN" altLang="en-US" sz="2400" smtClean="0">
                <a:latin typeface="楷体_GB2312" pitchFamily="49" charset="-122"/>
                <a:ea typeface="楷体_GB2312" pitchFamily="49" charset="-122"/>
              </a:rPr>
              <a:t> </a:t>
            </a:r>
            <a:endParaRPr lang="zh-CN" altLang="en-US" sz="2400" b="1" smtClean="0">
              <a:latin typeface="楷体_GB2312" pitchFamily="49" charset="-122"/>
              <a:ea typeface="楷体_GB2312" pitchFamily="49" charset="-122"/>
            </a:endParaRPr>
          </a:p>
          <a:p>
            <a:pPr eaLnBrk="1" hangingPunct="1">
              <a:lnSpc>
                <a:spcPct val="140000"/>
              </a:lnSpc>
            </a:pPr>
            <a:r>
              <a:rPr lang="zh-CN" altLang="en-US" sz="2400" b="1" smtClean="0">
                <a:latin typeface="楷体_GB2312" pitchFamily="49" charset="-122"/>
                <a:ea typeface="楷体_GB2312" pitchFamily="49" charset="-122"/>
              </a:rPr>
              <a:t>基本的快速排序算法是递归的。具体包括</a:t>
            </a:r>
            <a:endParaRPr lang="zh-CN" altLang="en-US" sz="2400" b="1" smtClean="0">
              <a:latin typeface="楷体_GB2312" pitchFamily="49" charset="-122"/>
              <a:ea typeface="楷体_GB2312" pitchFamily="49" charset="-122"/>
            </a:endParaRPr>
          </a:p>
          <a:p>
            <a:pPr lvl="1" eaLnBrk="1" hangingPunct="1">
              <a:lnSpc>
                <a:spcPct val="140000"/>
              </a:lnSpc>
            </a:pPr>
            <a:r>
              <a:rPr lang="zh-CN" altLang="en-US" sz="2000" b="1" smtClean="0">
                <a:latin typeface="楷体_GB2312" pitchFamily="49" charset="-122"/>
                <a:ea typeface="楷体_GB2312" pitchFamily="49" charset="-122"/>
              </a:rPr>
              <a:t>选择中心点</a:t>
            </a:r>
            <a:endParaRPr lang="zh-CN" altLang="en-US" sz="2000" b="1" smtClean="0">
              <a:latin typeface="楷体_GB2312" pitchFamily="49" charset="-122"/>
              <a:ea typeface="楷体_GB2312" pitchFamily="49" charset="-122"/>
            </a:endParaRPr>
          </a:p>
          <a:p>
            <a:pPr lvl="1" eaLnBrk="1" hangingPunct="1">
              <a:lnSpc>
                <a:spcPct val="140000"/>
              </a:lnSpc>
            </a:pPr>
            <a:r>
              <a:rPr lang="zh-CN" altLang="en-US" sz="2000" b="1" smtClean="0">
                <a:latin typeface="楷体_GB2312" pitchFamily="49" charset="-122"/>
                <a:ea typeface="楷体_GB2312" pitchFamily="49" charset="-122"/>
              </a:rPr>
              <a:t>如何划分</a:t>
            </a:r>
            <a:endParaRPr lang="zh-CN" altLang="en-US" sz="2000" b="1" smtClean="0">
              <a:latin typeface="楷体_GB2312" pitchFamily="49" charset="-122"/>
              <a:ea typeface="楷体_GB2312" pitchFamily="49" charset="-122"/>
            </a:endParaRPr>
          </a:p>
        </p:txBody>
      </p:sp>
      <p:sp>
        <p:nvSpPr>
          <p:cNvPr id="356357" name="AutoShape 4"/>
          <p:cNvSpPr>
            <a:spLocks noChangeArrowheads="1"/>
          </p:cNvSpPr>
          <p:nvPr/>
        </p:nvSpPr>
        <p:spPr bwMode="auto">
          <a:xfrm rot="-5400000" flipH="1" flipV="1">
            <a:off x="3274219" y="5518944"/>
            <a:ext cx="290512" cy="4318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356358" name="AutoShape 5"/>
          <p:cNvSpPr>
            <a:spLocks noChangeArrowheads="1"/>
          </p:cNvSpPr>
          <p:nvPr/>
        </p:nvSpPr>
        <p:spPr bwMode="auto">
          <a:xfrm rot="-5400000" flipH="1" flipV="1">
            <a:off x="3274219" y="6023769"/>
            <a:ext cx="290512"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285EB0AC-A622-4BF9-80AE-D4A016A3ADE2}" type="slidenum">
              <a:rPr lang="en-US" altLang="zh-CN"/>
            </a:fld>
            <a:endParaRPr lang="en-US" altLang="zh-CN"/>
          </a:p>
        </p:txBody>
      </p:sp>
      <p:sp>
        <p:nvSpPr>
          <p:cNvPr id="368643" name="Rectangle 2"/>
          <p:cNvSpPr>
            <a:spLocks noGrp="1" noChangeArrowheads="1"/>
          </p:cNvSpPr>
          <p:nvPr>
            <p:ph type="title"/>
          </p:nvPr>
        </p:nvSpPr>
        <p:spPr>
          <a:xfrm>
            <a:off x="1171574" y="260648"/>
            <a:ext cx="6905625" cy="674688"/>
          </a:xfrm>
          <a:noFill/>
        </p:spPr>
        <p:txBody>
          <a:bodyPr lIns="92075" tIns="46038" rIns="92075" bIns="46038"/>
          <a:lstStyle/>
          <a:p>
            <a:pPr eaLnBrk="1" hangingPunct="1"/>
            <a:r>
              <a:rPr lang="zh-CN" altLang="en-US" b="1" dirty="0" smtClean="0">
                <a:latin typeface="宋体" panose="02010600030101010101" pitchFamily="2" charset="-122"/>
              </a:rPr>
              <a:t>归并排序</a:t>
            </a:r>
            <a:r>
              <a:rPr lang="zh-CN" altLang="en-US" b="1" dirty="0" smtClean="0"/>
              <a:t> </a:t>
            </a:r>
            <a:endParaRPr lang="zh-CN" altLang="en-US" b="1" dirty="0" smtClean="0"/>
          </a:p>
        </p:txBody>
      </p:sp>
      <p:sp>
        <p:nvSpPr>
          <p:cNvPr id="368644" name="Rectangle 3"/>
          <p:cNvSpPr>
            <a:spLocks noChangeArrowheads="1"/>
          </p:cNvSpPr>
          <p:nvPr/>
        </p:nvSpPr>
        <p:spPr bwMode="auto">
          <a:xfrm>
            <a:off x="355600" y="1752600"/>
            <a:ext cx="8537575" cy="31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a:lnSpc>
                <a:spcPct val="145000"/>
              </a:lnSpc>
            </a:pPr>
            <a:r>
              <a:rPr lang="en-US" altLang="zh-CN" b="1" dirty="0">
                <a:latin typeface="楷体_GB2312" pitchFamily="49" charset="-122"/>
                <a:ea typeface="楷体_GB2312" pitchFamily="49" charset="-122"/>
              </a:rPr>
              <a:t>Merge sort</a:t>
            </a:r>
            <a:r>
              <a:rPr lang="zh-CN" altLang="en-US" b="1" dirty="0">
                <a:latin typeface="楷体_GB2312" pitchFamily="49" charset="-122"/>
                <a:ea typeface="楷体_GB2312" pitchFamily="49" charset="-122"/>
              </a:rPr>
              <a:t>的思想来源于合并两个已排序的有序表</a:t>
            </a:r>
            <a:endParaRPr lang="zh-CN" altLang="en-US" b="1" dirty="0">
              <a:latin typeface="楷体_GB2312" pitchFamily="49" charset="-122"/>
              <a:ea typeface="楷体_GB2312" pitchFamily="49" charset="-122"/>
            </a:endParaRPr>
          </a:p>
          <a:p>
            <a:pPr>
              <a:lnSpc>
                <a:spcPct val="145000"/>
              </a:lnSpc>
            </a:pPr>
            <a:r>
              <a:rPr lang="zh-CN" altLang="en-US" b="1" dirty="0">
                <a:latin typeface="楷体_GB2312" pitchFamily="49" charset="-122"/>
                <a:ea typeface="楷体_GB2312" pitchFamily="49" charset="-122"/>
              </a:rPr>
              <a:t>实现方法：顺序比较两者的相应元素，小者移入另</a:t>
            </a:r>
            <a:endParaRPr lang="zh-CN" altLang="en-US" b="1" dirty="0">
              <a:latin typeface="楷体_GB2312" pitchFamily="49" charset="-122"/>
              <a:ea typeface="楷体_GB2312" pitchFamily="49" charset="-122"/>
            </a:endParaRPr>
          </a:p>
          <a:p>
            <a:pPr>
              <a:lnSpc>
                <a:spcPct val="145000"/>
              </a:lnSpc>
            </a:pPr>
            <a:r>
              <a:rPr lang="zh-CN" altLang="en-US" b="1" dirty="0">
                <a:latin typeface="楷体_GB2312" pitchFamily="49" charset="-122"/>
                <a:ea typeface="楷体_GB2312" pitchFamily="49" charset="-122"/>
              </a:rPr>
              <a:t>          一表中，反复如此，直至其中一表为空</a:t>
            </a:r>
            <a:endParaRPr lang="zh-CN" altLang="en-US" b="1" dirty="0">
              <a:latin typeface="楷体_GB2312" pitchFamily="49" charset="-122"/>
              <a:ea typeface="楷体_GB2312" pitchFamily="49" charset="-122"/>
            </a:endParaRPr>
          </a:p>
          <a:p>
            <a:pPr>
              <a:lnSpc>
                <a:spcPct val="145000"/>
              </a:lnSpc>
            </a:pPr>
            <a:r>
              <a:rPr lang="zh-CN" altLang="en-US" b="1" dirty="0">
                <a:latin typeface="楷体_GB2312" pitchFamily="49" charset="-122"/>
                <a:ea typeface="楷体_GB2312" pitchFamily="49" charset="-122"/>
              </a:rPr>
              <a:t>          为止，将另一表中剩余结点自左至右复制</a:t>
            </a:r>
            <a:endParaRPr lang="zh-CN" altLang="en-US" b="1" dirty="0">
              <a:latin typeface="楷体_GB2312" pitchFamily="49" charset="-122"/>
              <a:ea typeface="楷体_GB2312" pitchFamily="49" charset="-122"/>
            </a:endParaRPr>
          </a:p>
          <a:p>
            <a:pPr>
              <a:lnSpc>
                <a:spcPct val="145000"/>
              </a:lnSpc>
            </a:pPr>
            <a:r>
              <a:rPr lang="zh-CN" altLang="en-US" b="1" dirty="0">
                <a:latin typeface="楷体_GB2312" pitchFamily="49" charset="-122"/>
                <a:ea typeface="楷体_GB2312" pitchFamily="49" charset="-122"/>
              </a:rPr>
              <a:t>          到表</a:t>
            </a:r>
            <a:r>
              <a:rPr lang="en-US" altLang="zh-CN" b="1" dirty="0">
                <a:latin typeface="楷体_GB2312" pitchFamily="49" charset="-122"/>
                <a:ea typeface="楷体_GB2312" pitchFamily="49" charset="-122"/>
              </a:rPr>
              <a:t>C</a:t>
            </a:r>
            <a:r>
              <a:rPr lang="zh-CN" altLang="en-US" b="1" dirty="0">
                <a:latin typeface="楷体_GB2312" pitchFamily="49" charset="-122"/>
                <a:ea typeface="楷体_GB2312" pitchFamily="49" charset="-122"/>
              </a:rPr>
              <a:t>的剩余位置。</a:t>
            </a:r>
            <a:endParaRPr lang="zh-CN" altLang="en-US" b="1" baseline="-25000" dirty="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日期占位符 3"/>
          <p:cNvSpPr txBox="1">
            <a:spLocks noGrp="1" noChangeArrowheads="1"/>
          </p:cNvSpPr>
          <p:nvPr/>
        </p:nvSpPr>
        <p:spPr bwMode="auto">
          <a:xfrm>
            <a:off x="34925" y="63738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A61119-B05B-49C3-A258-87796EF93A02}" type="datetime1">
              <a:rPr lang="zh-CN" altLang="en-US" sz="1400">
                <a:solidFill>
                  <a:schemeClr val="folHlink"/>
                </a:solidFill>
                <a:latin typeface="Times New Roman" panose="02020603050405020304" pitchFamily="18" charset="0"/>
              </a:rPr>
            </a:fld>
            <a:endParaRPr lang="en-US" altLang="zh-CN" sz="1400">
              <a:solidFill>
                <a:schemeClr val="folHlink"/>
              </a:solidFill>
              <a:latin typeface="Times New Roman" panose="02020603050405020304" pitchFamily="18" charset="0"/>
            </a:endParaRPr>
          </a:p>
        </p:txBody>
      </p:sp>
      <p:sp>
        <p:nvSpPr>
          <p:cNvPr id="110595" name="页脚占位符 4"/>
          <p:cNvSpPr txBox="1">
            <a:spLocks noGrp="1" noChangeArrowheads="1"/>
          </p:cNvSpPr>
          <p:nvPr/>
        </p:nvSpPr>
        <p:spPr bwMode="auto">
          <a:xfrm>
            <a:off x="6057900" y="6400800"/>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6667EA7-D237-4FCC-B023-8BE5A4B4AB0D}" type="slidenum">
              <a:rPr lang="en-US" altLang="zh-CN" sz="1400">
                <a:solidFill>
                  <a:schemeClr val="folHlink"/>
                </a:solidFill>
                <a:latin typeface="Times New Roman" panose="02020603050405020304" pitchFamily="18" charset="0"/>
              </a:rPr>
            </a:fld>
            <a:endParaRPr lang="en-US" altLang="zh-CN" sz="1400">
              <a:solidFill>
                <a:schemeClr val="folHlink"/>
              </a:solidFill>
              <a:latin typeface="Times New Roman" panose="02020603050405020304" pitchFamily="18" charset="0"/>
            </a:endParaRPr>
          </a:p>
        </p:txBody>
      </p:sp>
      <p:sp>
        <p:nvSpPr>
          <p:cNvPr id="110596" name="Rectangle 2"/>
          <p:cNvSpPr>
            <a:spLocks noGrp="1" noChangeArrowheads="1"/>
          </p:cNvSpPr>
          <p:nvPr>
            <p:ph type="title" idx="4294967295"/>
          </p:nvPr>
        </p:nvSpPr>
        <p:spPr/>
        <p:txBody>
          <a:bodyPr/>
          <a:lstStyle/>
          <a:p>
            <a:pPr eaLnBrk="1" hangingPunct="1"/>
            <a:r>
              <a:rPr lang="zh-CN" altLang="en-US" dirty="0" smtClean="0"/>
              <a:t>归并排序示例</a:t>
            </a:r>
            <a:r>
              <a:rPr lang="en-US" altLang="zh-CN" dirty="0" smtClean="0"/>
              <a:t>1</a:t>
            </a:r>
            <a:endParaRPr lang="zh-CN" altLang="en-US" dirty="0" smtClean="0"/>
          </a:p>
        </p:txBody>
      </p:sp>
      <p:grpSp>
        <p:nvGrpSpPr>
          <p:cNvPr id="2" name="Group 5"/>
          <p:cNvGrpSpPr/>
          <p:nvPr/>
        </p:nvGrpSpPr>
        <p:grpSpPr bwMode="auto">
          <a:xfrm>
            <a:off x="3276600" y="1905000"/>
            <a:ext cx="3830638" cy="228600"/>
            <a:chOff x="0" y="0"/>
            <a:chExt cx="3873" cy="360"/>
          </a:xfrm>
        </p:grpSpPr>
        <p:sp>
          <p:nvSpPr>
            <p:cNvPr id="110606" name="AutoShape 65"/>
            <p:cNvSpPr/>
            <p:nvPr/>
          </p:nvSpPr>
          <p:spPr bwMode="auto">
            <a:xfrm rot="5389852">
              <a:off x="207" y="-206"/>
              <a:ext cx="356" cy="770"/>
            </a:xfrm>
            <a:prstGeom prst="rightBrace">
              <a:avLst>
                <a:gd name="adj1" fmla="val 18024"/>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2400">
                <a:latin typeface="Times New Roman" panose="02020603050405020304" pitchFamily="18" charset="0"/>
                <a:ea typeface="黑体" panose="02010609060101010101" pitchFamily="2" charset="-122"/>
              </a:endParaRPr>
            </a:p>
          </p:txBody>
        </p:sp>
        <p:sp>
          <p:nvSpPr>
            <p:cNvPr id="110607" name="AutoShape 64"/>
            <p:cNvSpPr/>
            <p:nvPr/>
          </p:nvSpPr>
          <p:spPr bwMode="auto">
            <a:xfrm rot="5389852">
              <a:off x="1509" y="-203"/>
              <a:ext cx="356" cy="770"/>
            </a:xfrm>
            <a:prstGeom prst="rightBrace">
              <a:avLst>
                <a:gd name="adj1" fmla="val 18024"/>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2400">
                <a:latin typeface="Times New Roman" panose="02020603050405020304" pitchFamily="18" charset="0"/>
                <a:ea typeface="黑体" panose="02010609060101010101" pitchFamily="2" charset="-122"/>
              </a:endParaRPr>
            </a:p>
          </p:txBody>
        </p:sp>
        <p:sp>
          <p:nvSpPr>
            <p:cNvPr id="110608" name="AutoShape 63"/>
            <p:cNvSpPr/>
            <p:nvPr/>
          </p:nvSpPr>
          <p:spPr bwMode="auto">
            <a:xfrm rot="5389852">
              <a:off x="2739" y="-203"/>
              <a:ext cx="356" cy="770"/>
            </a:xfrm>
            <a:prstGeom prst="rightBrace">
              <a:avLst>
                <a:gd name="adj1" fmla="val 18024"/>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2400">
                <a:latin typeface="Times New Roman" panose="02020603050405020304" pitchFamily="18" charset="0"/>
                <a:ea typeface="黑体" panose="02010609060101010101" pitchFamily="2" charset="-122"/>
              </a:endParaRPr>
            </a:p>
          </p:txBody>
        </p:sp>
        <p:sp>
          <p:nvSpPr>
            <p:cNvPr id="110609" name="Line 62"/>
            <p:cNvSpPr>
              <a:spLocks noChangeShapeType="1"/>
            </p:cNvSpPr>
            <p:nvPr/>
          </p:nvSpPr>
          <p:spPr bwMode="auto">
            <a:xfrm>
              <a:off x="3873" y="0"/>
              <a:ext cx="0" cy="35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5242" name="AutoShape 57"/>
          <p:cNvSpPr/>
          <p:nvPr/>
        </p:nvSpPr>
        <p:spPr bwMode="auto">
          <a:xfrm rot="5389852">
            <a:off x="5418932" y="2751931"/>
            <a:ext cx="152400" cy="2112963"/>
          </a:xfrm>
          <a:prstGeom prst="rightBrace">
            <a:avLst>
              <a:gd name="adj1" fmla="val 115538"/>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2400">
              <a:latin typeface="Times New Roman" panose="02020603050405020304" pitchFamily="18" charset="0"/>
              <a:ea typeface="黑体" panose="02010609060101010101" pitchFamily="2" charset="-122"/>
            </a:endParaRPr>
          </a:p>
        </p:txBody>
      </p:sp>
      <p:grpSp>
        <p:nvGrpSpPr>
          <p:cNvPr id="3" name="Group 11"/>
          <p:cNvGrpSpPr/>
          <p:nvPr/>
        </p:nvGrpSpPr>
        <p:grpSpPr bwMode="auto">
          <a:xfrm>
            <a:off x="3425825" y="2743200"/>
            <a:ext cx="3813175" cy="152400"/>
            <a:chOff x="0" y="0"/>
            <a:chExt cx="3484" cy="359"/>
          </a:xfrm>
        </p:grpSpPr>
        <p:sp>
          <p:nvSpPr>
            <p:cNvPr id="110604" name="AutoShape 60"/>
            <p:cNvSpPr/>
            <p:nvPr/>
          </p:nvSpPr>
          <p:spPr bwMode="auto">
            <a:xfrm rot="5389852">
              <a:off x="477" y="-477"/>
              <a:ext cx="356" cy="1309"/>
            </a:xfrm>
            <a:prstGeom prst="rightBrace">
              <a:avLst>
                <a:gd name="adj1" fmla="val 30641"/>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2400">
                <a:latin typeface="Times New Roman" panose="02020603050405020304" pitchFamily="18" charset="0"/>
                <a:ea typeface="黑体" panose="02010609060101010101" pitchFamily="2" charset="-122"/>
              </a:endParaRPr>
            </a:p>
          </p:txBody>
        </p:sp>
        <p:sp>
          <p:nvSpPr>
            <p:cNvPr id="110605" name="AutoShape 59"/>
            <p:cNvSpPr/>
            <p:nvPr/>
          </p:nvSpPr>
          <p:spPr bwMode="auto">
            <a:xfrm rot="5389852">
              <a:off x="2651" y="-474"/>
              <a:ext cx="356" cy="1309"/>
            </a:xfrm>
            <a:prstGeom prst="rightBrace">
              <a:avLst>
                <a:gd name="adj1" fmla="val 30641"/>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zh-CN" sz="2400">
                <a:latin typeface="Times New Roman" panose="02020603050405020304" pitchFamily="18" charset="0"/>
                <a:ea typeface="黑体" panose="02010609060101010101" pitchFamily="2" charset="-122"/>
              </a:endParaRPr>
            </a:p>
          </p:txBody>
        </p:sp>
      </p:grpSp>
      <p:sp>
        <p:nvSpPr>
          <p:cNvPr id="95246" name="Rectangle 66"/>
          <p:cNvSpPr>
            <a:spLocks noChangeArrowheads="1"/>
          </p:cNvSpPr>
          <p:nvPr/>
        </p:nvSpPr>
        <p:spPr bwMode="auto">
          <a:xfrm>
            <a:off x="609600" y="3184525"/>
            <a:ext cx="815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54000" algn="just"/>
            <a:r>
              <a:rPr lang="zh-CN" altLang="en-US" sz="2000" b="1">
                <a:latin typeface="Times New Roman" panose="02020603050405020304" pitchFamily="18" charset="0"/>
              </a:rPr>
              <a:t>二趟归并排序后</a:t>
            </a:r>
            <a:r>
              <a:rPr lang="zh-CN" altLang="en-US" sz="2000" b="1">
                <a:latin typeface="宋体" panose="02010600030101010101" pitchFamily="2" charset="-122"/>
              </a:rPr>
              <a:t>： </a:t>
            </a:r>
            <a:r>
              <a:rPr lang="en-US" altLang="zh-CN" sz="2000" b="1">
                <a:latin typeface="宋体" panose="02010600030101010101" pitchFamily="2" charset="-122"/>
              </a:rPr>
              <a:t>[</a:t>
            </a:r>
            <a:r>
              <a:rPr lang="en-US" altLang="zh-CN" sz="2000" b="1">
                <a:latin typeface="Times New Roman" panose="02020603050405020304" pitchFamily="18" charset="0"/>
              </a:rPr>
              <a:t>33     51      62      96</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[1</a:t>
            </a:r>
            <a:r>
              <a:rPr lang="en-US" altLang="zh-CN" sz="2000" b="1">
                <a:latin typeface="Times New Roman" panose="02020603050405020304" pitchFamily="18" charset="0"/>
              </a:rPr>
              <a:t>7      28</a:t>
            </a:r>
            <a:r>
              <a:rPr lang="en-US" altLang="zh-CN" sz="2000" b="1">
                <a:latin typeface="宋体" panose="02010600030101010101" pitchFamily="2" charset="-122"/>
              </a:rPr>
              <a:t>  </a:t>
            </a:r>
            <a:r>
              <a:rPr lang="en-US" altLang="zh-CN" sz="2000" b="1">
                <a:latin typeface="Times New Roman" panose="02020603050405020304" pitchFamily="18" charset="0"/>
              </a:rPr>
              <a:t>   87 </a:t>
            </a:r>
            <a:r>
              <a:rPr lang="en-US" altLang="zh-CN" sz="2000" b="1">
                <a:latin typeface="宋体" panose="02010600030101010101" pitchFamily="2" charset="-122"/>
              </a:rPr>
              <a:t>] </a:t>
            </a:r>
            <a:endParaRPr lang="en-US" altLang="zh-CN" sz="4400" b="1">
              <a:latin typeface="Times New Roman" panose="02020603050405020304" pitchFamily="18" charset="0"/>
            </a:endParaRPr>
          </a:p>
        </p:txBody>
      </p:sp>
      <p:sp>
        <p:nvSpPr>
          <p:cNvPr id="95247" name="Rectangle 67"/>
          <p:cNvSpPr>
            <a:spLocks noChangeArrowheads="1"/>
          </p:cNvSpPr>
          <p:nvPr/>
        </p:nvSpPr>
        <p:spPr bwMode="auto">
          <a:xfrm>
            <a:off x="685800" y="1219200"/>
            <a:ext cx="769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r>
              <a:rPr lang="en-US" altLang="zh-CN" sz="2000">
                <a:latin typeface="Times New Roman" panose="02020603050405020304" pitchFamily="18" charset="0"/>
              </a:rPr>
            </a:br>
            <a:r>
              <a:rPr lang="zh-CN" altLang="en-US" sz="2000" b="1">
                <a:latin typeface="Times New Roman" panose="02020603050405020304" pitchFamily="18" charset="0"/>
              </a:rPr>
              <a:t>初始关键字序列</a:t>
            </a:r>
            <a:r>
              <a:rPr lang="zh-CN" altLang="en-US" sz="2000" b="1">
                <a:latin typeface="宋体" panose="02010600030101010101" pitchFamily="2" charset="-122"/>
              </a:rPr>
              <a:t>：  </a:t>
            </a:r>
            <a:r>
              <a:rPr lang="en-US" altLang="zh-CN" sz="2000" b="1">
                <a:latin typeface="宋体" panose="02010600030101010101" pitchFamily="2" charset="-122"/>
              </a:rPr>
              <a:t>[</a:t>
            </a:r>
            <a:r>
              <a:rPr lang="en-US" altLang="zh-CN" sz="2000" b="1">
                <a:latin typeface="Times New Roman" panose="02020603050405020304" pitchFamily="18" charset="0"/>
              </a:rPr>
              <a:t>51</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33</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62</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96</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87</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17</a:t>
            </a:r>
            <a:r>
              <a:rPr lang="en-US" altLang="zh-CN" sz="2000" b="1">
                <a:latin typeface="宋体" panose="02010600030101010101" pitchFamily="2" charset="-122"/>
              </a:rPr>
              <a:t>] </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28</a:t>
            </a:r>
            <a:r>
              <a:rPr lang="en-US" altLang="zh-CN" sz="2000" b="1">
                <a:latin typeface="宋体" panose="02010600030101010101" pitchFamily="2" charset="-122"/>
              </a:rPr>
              <a:t>] </a:t>
            </a:r>
            <a:endParaRPr lang="en-US" altLang="zh-CN" sz="4400" b="1">
              <a:latin typeface="Times New Roman" panose="02020603050405020304" pitchFamily="18" charset="0"/>
            </a:endParaRPr>
          </a:p>
        </p:txBody>
      </p:sp>
      <p:sp>
        <p:nvSpPr>
          <p:cNvPr id="95248" name="Rectangle 68"/>
          <p:cNvSpPr>
            <a:spLocks noChangeArrowheads="1"/>
          </p:cNvSpPr>
          <p:nvPr/>
        </p:nvSpPr>
        <p:spPr bwMode="auto">
          <a:xfrm>
            <a:off x="762000" y="1905000"/>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r>
              <a:rPr lang="en-US" altLang="zh-CN" sz="2000">
                <a:latin typeface="Times New Roman" panose="02020603050405020304" pitchFamily="18" charset="0"/>
              </a:rPr>
            </a:br>
            <a:r>
              <a:rPr lang="zh-CN" altLang="en-US" sz="2000" b="1">
                <a:latin typeface="Times New Roman" panose="02020603050405020304" pitchFamily="18" charset="0"/>
              </a:rPr>
              <a:t>一趟归并排序后</a:t>
            </a:r>
            <a:r>
              <a:rPr lang="zh-CN" altLang="en-US" sz="2000" b="1">
                <a:latin typeface="宋体" panose="02010600030101010101" pitchFamily="2" charset="-122"/>
              </a:rPr>
              <a:t>：  </a:t>
            </a:r>
            <a:r>
              <a:rPr lang="en-US" altLang="zh-CN" sz="2000" b="1">
                <a:latin typeface="宋体" panose="02010600030101010101" pitchFamily="2" charset="-122"/>
              </a:rPr>
              <a:t>[</a:t>
            </a:r>
            <a:r>
              <a:rPr lang="en-US" altLang="zh-CN" sz="2000" b="1">
                <a:latin typeface="Times New Roman" panose="02020603050405020304" pitchFamily="18" charset="0"/>
              </a:rPr>
              <a:t>33     51</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62      96</a:t>
            </a:r>
            <a:r>
              <a:rPr lang="en-US" altLang="zh-CN" sz="2000" b="1">
                <a:latin typeface="宋体" panose="02010600030101010101" pitchFamily="2" charset="-122"/>
              </a:rPr>
              <a:t>]</a:t>
            </a:r>
            <a:r>
              <a:rPr lang="en-US" altLang="zh-CN" sz="2000" b="1">
                <a:latin typeface="Times New Roman" panose="02020603050405020304" pitchFamily="18" charset="0"/>
              </a:rPr>
              <a:t>  </a:t>
            </a:r>
            <a:r>
              <a:rPr lang="en-US" altLang="zh-CN" sz="2000" b="1">
                <a:latin typeface="宋体" panose="02010600030101010101" pitchFamily="2" charset="-122"/>
              </a:rPr>
              <a:t>[1</a:t>
            </a:r>
            <a:r>
              <a:rPr lang="en-US" altLang="zh-CN" sz="2000" b="1">
                <a:latin typeface="Times New Roman" panose="02020603050405020304" pitchFamily="18" charset="0"/>
              </a:rPr>
              <a:t>7      87</a:t>
            </a:r>
            <a:r>
              <a:rPr lang="en-US" altLang="zh-CN" sz="2000" b="1">
                <a:latin typeface="宋体" panose="02010600030101010101" pitchFamily="2" charset="-122"/>
              </a:rPr>
              <a:t>] </a:t>
            </a:r>
            <a:r>
              <a:rPr lang="en-US" altLang="zh-CN" sz="2000" b="1">
                <a:latin typeface="Times New Roman" panose="02020603050405020304" pitchFamily="18" charset="0"/>
              </a:rPr>
              <a:t> </a:t>
            </a:r>
            <a:r>
              <a:rPr lang="en-US" altLang="zh-CN" sz="2000" b="1">
                <a:latin typeface="宋体" panose="02010600030101010101" pitchFamily="2" charset="-122"/>
              </a:rPr>
              <a:t>[</a:t>
            </a:r>
            <a:r>
              <a:rPr lang="en-US" altLang="zh-CN" sz="2000" b="1">
                <a:latin typeface="Times New Roman" panose="02020603050405020304" pitchFamily="18" charset="0"/>
              </a:rPr>
              <a:t>28</a:t>
            </a:r>
            <a:r>
              <a:rPr lang="en-US" altLang="zh-CN" sz="2000" b="1">
                <a:latin typeface="宋体" panose="02010600030101010101" pitchFamily="2" charset="-122"/>
              </a:rPr>
              <a:t>] </a:t>
            </a:r>
            <a:endParaRPr lang="en-US" altLang="zh-CN" sz="4400" b="1">
              <a:latin typeface="Times New Roman" panose="02020603050405020304" pitchFamily="18" charset="0"/>
            </a:endParaRPr>
          </a:p>
        </p:txBody>
      </p:sp>
      <p:sp>
        <p:nvSpPr>
          <p:cNvPr id="95249" name="Rectangle 69"/>
          <p:cNvSpPr>
            <a:spLocks noChangeArrowheads="1"/>
          </p:cNvSpPr>
          <p:nvPr/>
        </p:nvSpPr>
        <p:spPr bwMode="auto">
          <a:xfrm>
            <a:off x="914400" y="4114800"/>
            <a:ext cx="7086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br>
              <a:rPr lang="en-US" altLang="zh-CN" sz="2000">
                <a:latin typeface="Times New Roman" panose="02020603050405020304" pitchFamily="18" charset="0"/>
              </a:rPr>
            </a:br>
            <a:r>
              <a:rPr lang="zh-CN" altLang="en-US" sz="2000" b="1">
                <a:latin typeface="Times New Roman" panose="02020603050405020304" pitchFamily="18" charset="0"/>
              </a:rPr>
              <a:t>三趟归并排序后</a:t>
            </a:r>
            <a:r>
              <a:rPr lang="zh-CN" altLang="en-US" sz="2000" b="1">
                <a:latin typeface="宋体" panose="02010600030101010101" pitchFamily="2" charset="-122"/>
              </a:rPr>
              <a:t>：  </a:t>
            </a:r>
            <a:r>
              <a:rPr lang="en-US" altLang="zh-CN" sz="2000" b="1">
                <a:latin typeface="宋体" panose="02010600030101010101" pitchFamily="2" charset="-122"/>
              </a:rPr>
              <a:t>[</a:t>
            </a:r>
            <a:r>
              <a:rPr lang="en-US" altLang="zh-CN" sz="2000" b="1">
                <a:latin typeface="Times New Roman" panose="02020603050405020304" pitchFamily="18" charset="0"/>
              </a:rPr>
              <a:t>17 </a:t>
            </a:r>
            <a:r>
              <a:rPr lang="en-US" altLang="zh-CN" sz="2000" b="1">
                <a:latin typeface="宋体" panose="02010600030101010101" pitchFamily="2" charset="-122"/>
              </a:rPr>
              <a:t> </a:t>
            </a:r>
            <a:r>
              <a:rPr lang="en-US" altLang="zh-CN" sz="2000" b="1">
                <a:latin typeface="Times New Roman" panose="02020603050405020304" pitchFamily="18" charset="0"/>
              </a:rPr>
              <a:t>  28    33    51    62</a:t>
            </a:r>
            <a:r>
              <a:rPr lang="en-US" altLang="zh-CN" sz="2000" b="1">
                <a:latin typeface="宋体" panose="02010600030101010101" pitchFamily="2" charset="-122"/>
              </a:rPr>
              <a:t> </a:t>
            </a:r>
            <a:r>
              <a:rPr lang="en-US" altLang="zh-CN" sz="2000" b="1">
                <a:latin typeface="Times New Roman" panose="02020603050405020304" pitchFamily="18" charset="0"/>
              </a:rPr>
              <a:t>  </a:t>
            </a:r>
            <a:r>
              <a:rPr lang="en-US" altLang="zh-CN" sz="2000" b="1">
                <a:latin typeface="宋体" panose="02010600030101010101" pitchFamily="2" charset="-122"/>
              </a:rPr>
              <a:t> </a:t>
            </a:r>
            <a:r>
              <a:rPr lang="en-US" altLang="zh-CN" sz="2000" b="1">
                <a:latin typeface="Times New Roman" panose="02020603050405020304" pitchFamily="18" charset="0"/>
              </a:rPr>
              <a:t>87    96 </a:t>
            </a:r>
            <a:r>
              <a:rPr lang="en-US" altLang="zh-CN" sz="2000" b="1">
                <a:latin typeface="宋体" panose="02010600030101010101" pitchFamily="2" charset="-122"/>
              </a:rPr>
              <a:t>] </a:t>
            </a:r>
            <a:endParaRPr lang="en-US" altLang="zh-CN" sz="2000" b="1">
              <a:latin typeface="Times New Roman" panose="02020603050405020304" pitchFamily="18" charset="0"/>
            </a:endParaRPr>
          </a:p>
          <a:p>
            <a:pPr eaLnBrk="0" hangingPunct="0"/>
            <a:endParaRPr lang="en-US" altLang="zh-CN" sz="4400">
              <a:latin typeface="Times New Roman" panose="02020603050405020304" pitchFamily="18" charset="0"/>
            </a:endParaRPr>
          </a:p>
        </p:txBody>
      </p:sp>
      <p:sp>
        <p:nvSpPr>
          <p:cNvPr id="4" name="页脚占位符 3"/>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47"/>
                                        </p:tgtEl>
                                        <p:attrNameLst>
                                          <p:attrName>style.visibility</p:attrName>
                                        </p:attrNameLst>
                                      </p:cBhvr>
                                      <p:to>
                                        <p:strVal val="visible"/>
                                      </p:to>
                                    </p:set>
                                    <p:anim calcmode="lin" valueType="num">
                                      <p:cBhvr additive="base">
                                        <p:cTn id="7" dur="500" fill="hold"/>
                                        <p:tgtEl>
                                          <p:spTgt spid="95247"/>
                                        </p:tgtEl>
                                        <p:attrNameLst>
                                          <p:attrName>ppt_x</p:attrName>
                                        </p:attrNameLst>
                                      </p:cBhvr>
                                      <p:tavLst>
                                        <p:tav tm="0">
                                          <p:val>
                                            <p:strVal val="0-#ppt_w/2"/>
                                          </p:val>
                                        </p:tav>
                                        <p:tav tm="100000">
                                          <p:val>
                                            <p:strVal val="#ppt_x"/>
                                          </p:val>
                                        </p:tav>
                                      </p:tavLst>
                                    </p:anim>
                                    <p:anim calcmode="lin" valueType="num">
                                      <p:cBhvr additive="base">
                                        <p:cTn id="8" dur="500" fill="hold"/>
                                        <p:tgtEl>
                                          <p:spTgt spid="952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48"/>
                                        </p:tgtEl>
                                        <p:attrNameLst>
                                          <p:attrName>style.visibility</p:attrName>
                                        </p:attrNameLst>
                                      </p:cBhvr>
                                      <p:to>
                                        <p:strVal val="visible"/>
                                      </p:to>
                                    </p:set>
                                    <p:anim calcmode="lin" valueType="num">
                                      <p:cBhvr additive="base">
                                        <p:cTn id="19" dur="500" fill="hold"/>
                                        <p:tgtEl>
                                          <p:spTgt spid="95248"/>
                                        </p:tgtEl>
                                        <p:attrNameLst>
                                          <p:attrName>ppt_x</p:attrName>
                                        </p:attrNameLst>
                                      </p:cBhvr>
                                      <p:tavLst>
                                        <p:tav tm="0">
                                          <p:val>
                                            <p:strVal val="0-#ppt_w/2"/>
                                          </p:val>
                                        </p:tav>
                                        <p:tav tm="100000">
                                          <p:val>
                                            <p:strVal val="#ppt_x"/>
                                          </p:val>
                                        </p:tav>
                                      </p:tavLst>
                                    </p:anim>
                                    <p:anim calcmode="lin" valueType="num">
                                      <p:cBhvr additive="base">
                                        <p:cTn id="20" dur="500" fill="hold"/>
                                        <p:tgtEl>
                                          <p:spTgt spid="952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5246"/>
                                        </p:tgtEl>
                                        <p:attrNameLst>
                                          <p:attrName>style.visibility</p:attrName>
                                        </p:attrNameLst>
                                      </p:cBhvr>
                                      <p:to>
                                        <p:strVal val="visible"/>
                                      </p:to>
                                    </p:set>
                                    <p:anim calcmode="lin" valueType="num">
                                      <p:cBhvr additive="base">
                                        <p:cTn id="31" dur="500" fill="hold"/>
                                        <p:tgtEl>
                                          <p:spTgt spid="95246"/>
                                        </p:tgtEl>
                                        <p:attrNameLst>
                                          <p:attrName>ppt_x</p:attrName>
                                        </p:attrNameLst>
                                      </p:cBhvr>
                                      <p:tavLst>
                                        <p:tav tm="0">
                                          <p:val>
                                            <p:strVal val="0-#ppt_w/2"/>
                                          </p:val>
                                        </p:tav>
                                        <p:tav tm="100000">
                                          <p:val>
                                            <p:strVal val="#ppt_x"/>
                                          </p:val>
                                        </p:tav>
                                      </p:tavLst>
                                    </p:anim>
                                    <p:anim calcmode="lin" valueType="num">
                                      <p:cBhvr additive="base">
                                        <p:cTn id="32" dur="500" fill="hold"/>
                                        <p:tgtEl>
                                          <p:spTgt spid="952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type.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5242"/>
                                        </p:tgtEl>
                                        <p:attrNameLst>
                                          <p:attrName>style.visibility</p:attrName>
                                        </p:attrNameLst>
                                      </p:cBhvr>
                                      <p:to>
                                        <p:strVal val="visible"/>
                                      </p:to>
                                    </p:set>
                                    <p:anim calcmode="lin" valueType="num">
                                      <p:cBhvr additive="base">
                                        <p:cTn id="37" dur="500" fill="hold"/>
                                        <p:tgtEl>
                                          <p:spTgt spid="95242"/>
                                        </p:tgtEl>
                                        <p:attrNameLst>
                                          <p:attrName>ppt_x</p:attrName>
                                        </p:attrNameLst>
                                      </p:cBhvr>
                                      <p:tavLst>
                                        <p:tav tm="0">
                                          <p:val>
                                            <p:strVal val="0-#ppt_w/2"/>
                                          </p:val>
                                        </p:tav>
                                        <p:tav tm="100000">
                                          <p:val>
                                            <p:strVal val="#ppt_x"/>
                                          </p:val>
                                        </p:tav>
                                      </p:tavLst>
                                    </p:anim>
                                    <p:anim calcmode="lin" valueType="num">
                                      <p:cBhvr additive="base">
                                        <p:cTn id="38" dur="500" fill="hold"/>
                                        <p:tgtEl>
                                          <p:spTgt spid="9524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5249"/>
                                        </p:tgtEl>
                                        <p:attrNameLst>
                                          <p:attrName>style.visibility</p:attrName>
                                        </p:attrNameLst>
                                      </p:cBhvr>
                                      <p:to>
                                        <p:strVal val="visible"/>
                                      </p:to>
                                    </p:set>
                                    <p:anim calcmode="lin" valueType="num">
                                      <p:cBhvr additive="base">
                                        <p:cTn id="43" dur="500" fill="hold"/>
                                        <p:tgtEl>
                                          <p:spTgt spid="95249"/>
                                        </p:tgtEl>
                                        <p:attrNameLst>
                                          <p:attrName>ppt_x</p:attrName>
                                        </p:attrNameLst>
                                      </p:cBhvr>
                                      <p:tavLst>
                                        <p:tav tm="0">
                                          <p:val>
                                            <p:strVal val="0-#ppt_w/2"/>
                                          </p:val>
                                        </p:tav>
                                        <p:tav tm="100000">
                                          <p:val>
                                            <p:strVal val="#ppt_x"/>
                                          </p:val>
                                        </p:tav>
                                      </p:tavLst>
                                    </p:anim>
                                    <p:anim calcmode="lin" valueType="num">
                                      <p:cBhvr additive="base">
                                        <p:cTn id="44" dur="500" fill="hold"/>
                                        <p:tgtEl>
                                          <p:spTgt spid="952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2" grpId="0" bldLvl="0" animBg="1" autoUpdateAnimBg="0"/>
      <p:bldP spid="95246" grpId="0" autoUpdateAnimBg="0"/>
      <p:bldP spid="95247" grpId="0" autoUpdateAnimBg="0"/>
      <p:bldP spid="95248" grpId="0" autoUpdateAnimBg="0"/>
      <p:bldP spid="95249"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65085073-5F95-4F19-82BF-5E49B6253807}" type="slidenum">
              <a:rPr lang="en-US" altLang="zh-CN"/>
            </a:fld>
            <a:endParaRPr lang="en-US" altLang="zh-CN"/>
          </a:p>
        </p:txBody>
      </p:sp>
      <p:sp>
        <p:nvSpPr>
          <p:cNvPr id="372739" name="Rectangle 2"/>
          <p:cNvSpPr>
            <a:spLocks noGrp="1" noChangeArrowheads="1"/>
          </p:cNvSpPr>
          <p:nvPr>
            <p:ph type="title"/>
          </p:nvPr>
        </p:nvSpPr>
        <p:spPr>
          <a:xfrm>
            <a:off x="611188" y="0"/>
            <a:ext cx="7772400" cy="1143000"/>
          </a:xfrm>
        </p:spPr>
        <p:txBody>
          <a:bodyPr/>
          <a:lstStyle/>
          <a:p>
            <a:pPr eaLnBrk="1" hangingPunct="1"/>
            <a:r>
              <a:rPr lang="zh-CN" altLang="en-US" b="1" smtClean="0"/>
              <a:t>归并两个有序序列 </a:t>
            </a:r>
            <a:endParaRPr lang="zh-CN" altLang="en-US" b="1" smtClean="0"/>
          </a:p>
        </p:txBody>
      </p:sp>
      <p:sp>
        <p:nvSpPr>
          <p:cNvPr id="372740" name="Rectangle 3"/>
          <p:cNvSpPr>
            <a:spLocks noGrp="1" noChangeArrowheads="1"/>
          </p:cNvSpPr>
          <p:nvPr>
            <p:ph type="body" idx="1"/>
          </p:nvPr>
        </p:nvSpPr>
        <p:spPr>
          <a:xfrm>
            <a:off x="250825" y="1052513"/>
            <a:ext cx="8424863" cy="5805487"/>
          </a:xfrm>
        </p:spPr>
        <p:txBody>
          <a:bodyPr/>
          <a:lstStyle/>
          <a:p>
            <a:pPr marL="609600" indent="-609600" eaLnBrk="1" hangingPunct="1">
              <a:lnSpc>
                <a:spcPct val="90000"/>
              </a:lnSpc>
              <a:buFontTx/>
              <a:buNone/>
            </a:pPr>
            <a:r>
              <a:rPr lang="en-US" altLang="zh-CN" sz="2800" b="1" dirty="0" smtClean="0"/>
              <a:t>template &lt;class T&gt;</a:t>
            </a:r>
            <a:endParaRPr lang="en-US" altLang="zh-CN" sz="2800" b="1" dirty="0" smtClean="0"/>
          </a:p>
          <a:p>
            <a:pPr marL="609600" indent="-609600" eaLnBrk="1" hangingPunct="1">
              <a:lnSpc>
                <a:spcPct val="90000"/>
              </a:lnSpc>
              <a:buFontTx/>
              <a:buNone/>
            </a:pPr>
            <a:r>
              <a:rPr lang="en-US" altLang="zh-CN" sz="2800" b="1" dirty="0" smtClean="0"/>
              <a:t>void merge(T a[], </a:t>
            </a:r>
            <a:r>
              <a:rPr lang="en-US" altLang="zh-CN" sz="2800" b="1" dirty="0" err="1" smtClean="0"/>
              <a:t>int</a:t>
            </a:r>
            <a:r>
              <a:rPr lang="en-US" altLang="zh-CN" sz="2800" b="1" dirty="0" smtClean="0"/>
              <a:t> left, </a:t>
            </a:r>
            <a:r>
              <a:rPr lang="en-US" altLang="zh-CN" sz="2800" b="1" dirty="0" err="1" smtClean="0"/>
              <a:t>int</a:t>
            </a:r>
            <a:r>
              <a:rPr lang="en-US" altLang="zh-CN" sz="2800" b="1" dirty="0" smtClean="0"/>
              <a:t> mid, </a:t>
            </a:r>
            <a:r>
              <a:rPr lang="en-US" altLang="zh-CN" sz="2800" b="1" dirty="0" err="1" smtClean="0"/>
              <a:t>int</a:t>
            </a:r>
            <a:r>
              <a:rPr lang="en-US" altLang="zh-CN" sz="2800" b="1" dirty="0" smtClean="0"/>
              <a:t> right)</a:t>
            </a:r>
            <a:endParaRPr lang="en-US" altLang="zh-CN" sz="2800" b="1" dirty="0" smtClean="0"/>
          </a:p>
          <a:p>
            <a:pPr marL="609600" indent="-609600" eaLnBrk="1" hangingPunct="1">
              <a:lnSpc>
                <a:spcPct val="90000"/>
              </a:lnSpc>
              <a:buFontTx/>
              <a:buNone/>
            </a:pPr>
            <a:r>
              <a:rPr lang="en-US" altLang="zh-CN" sz="2800" b="1" dirty="0" smtClean="0"/>
              <a:t>{	T *</a:t>
            </a:r>
            <a:r>
              <a:rPr lang="en-US" altLang="zh-CN" sz="2800" b="1" dirty="0" err="1" smtClean="0"/>
              <a:t>tmp</a:t>
            </a:r>
            <a:r>
              <a:rPr lang="en-US" altLang="zh-CN" sz="2800" b="1" dirty="0" smtClean="0"/>
              <a:t> = new T[right-left+1];</a:t>
            </a:r>
            <a:endParaRPr lang="en-US" altLang="zh-CN" sz="2800" b="1" dirty="0" smtClean="0"/>
          </a:p>
          <a:p>
            <a:pPr marL="609600" indent="-609600" eaLnBrk="1" hangingPunct="1">
              <a:lnSpc>
                <a:spcPct val="90000"/>
              </a:lnSpc>
              <a:buFontTx/>
              <a:buNone/>
            </a:pPr>
            <a:r>
              <a:rPr lang="en-US" altLang="zh-CN" sz="2800" b="1" dirty="0" smtClean="0"/>
              <a:t> 	</a:t>
            </a:r>
            <a:r>
              <a:rPr lang="en-US" altLang="zh-CN" sz="2800" b="1" dirty="0" err="1" smtClean="0"/>
              <a:t>int</a:t>
            </a:r>
            <a:r>
              <a:rPr lang="en-US" altLang="zh-CN" sz="2800" b="1" dirty="0" smtClean="0"/>
              <a:t> i=left, j=mid, k=0;</a:t>
            </a:r>
            <a:endParaRPr lang="en-US" altLang="zh-CN" sz="2800" b="1" dirty="0" smtClean="0"/>
          </a:p>
          <a:p>
            <a:pPr marL="609600" indent="-609600" eaLnBrk="1" hangingPunct="1">
              <a:lnSpc>
                <a:spcPct val="90000"/>
              </a:lnSpc>
              <a:buFontTx/>
              <a:buNone/>
            </a:pPr>
            <a:r>
              <a:rPr lang="en-US" altLang="zh-CN" sz="2800" b="1" dirty="0" smtClean="0"/>
              <a:t> 	while (i&lt;mid &amp;&amp; j &lt;= right) </a:t>
            </a:r>
            <a:endParaRPr lang="en-US" altLang="zh-CN" sz="2800" b="1" dirty="0" smtClean="0"/>
          </a:p>
          <a:p>
            <a:pPr marL="609600" indent="-609600" eaLnBrk="1" hangingPunct="1">
              <a:lnSpc>
                <a:spcPct val="90000"/>
              </a:lnSpc>
              <a:buFontTx/>
              <a:buNone/>
            </a:pPr>
            <a:r>
              <a:rPr lang="en-US" altLang="zh-CN" sz="2800" b="1" dirty="0" smtClean="0"/>
              <a:t>		if (a[i] &lt; a[j])  </a:t>
            </a:r>
            <a:r>
              <a:rPr lang="en-US" altLang="zh-CN" sz="2800" b="1" dirty="0" err="1" smtClean="0"/>
              <a:t>tmp</a:t>
            </a:r>
            <a:r>
              <a:rPr lang="en-US" altLang="zh-CN" sz="2800" b="1" dirty="0" smtClean="0"/>
              <a:t>[k++] = a[i++]; </a:t>
            </a:r>
            <a:endParaRPr lang="en-US" altLang="zh-CN" sz="2800" b="1" dirty="0" smtClean="0"/>
          </a:p>
          <a:p>
            <a:pPr marL="609600" indent="-609600" eaLnBrk="1" hangingPunct="1">
              <a:lnSpc>
                <a:spcPct val="90000"/>
              </a:lnSpc>
              <a:buFontTx/>
              <a:buNone/>
            </a:pPr>
            <a:r>
              <a:rPr lang="en-US" altLang="zh-CN" sz="2800" b="1" dirty="0" smtClean="0"/>
              <a:t>		else </a:t>
            </a:r>
            <a:r>
              <a:rPr lang="en-US" altLang="zh-CN" sz="2800" b="1" dirty="0" err="1" smtClean="0"/>
              <a:t>tmp</a:t>
            </a:r>
            <a:r>
              <a:rPr lang="en-US" altLang="zh-CN" sz="2800" b="1" dirty="0" smtClean="0"/>
              <a:t>[k++] = a[j++]; </a:t>
            </a:r>
            <a:endParaRPr lang="en-US" altLang="zh-CN" sz="2800" b="1" dirty="0" smtClean="0"/>
          </a:p>
          <a:p>
            <a:pPr marL="609600" indent="-609600" eaLnBrk="1" hangingPunct="1">
              <a:lnSpc>
                <a:spcPct val="90000"/>
              </a:lnSpc>
              <a:buFontTx/>
              <a:buNone/>
            </a:pPr>
            <a:r>
              <a:rPr lang="en-US" altLang="zh-CN" sz="2800" b="1" dirty="0" smtClean="0"/>
              <a:t> 	while ( i&lt;mid )  </a:t>
            </a:r>
            <a:r>
              <a:rPr lang="en-US" altLang="zh-CN" sz="2800" b="1" dirty="0" err="1" smtClean="0"/>
              <a:t>tmp</a:t>
            </a:r>
            <a:r>
              <a:rPr lang="en-US" altLang="zh-CN" sz="2800" b="1" dirty="0" smtClean="0"/>
              <a:t>[k++] = a[i++];</a:t>
            </a:r>
            <a:endParaRPr lang="en-US" altLang="zh-CN" sz="2800" b="1" dirty="0" smtClean="0"/>
          </a:p>
          <a:p>
            <a:pPr marL="609600" indent="-609600" eaLnBrk="1" hangingPunct="1">
              <a:lnSpc>
                <a:spcPct val="90000"/>
              </a:lnSpc>
              <a:buFontTx/>
              <a:buNone/>
            </a:pPr>
            <a:r>
              <a:rPr lang="en-US" altLang="zh-CN" sz="2800" b="1" dirty="0" smtClean="0"/>
              <a:t> 	while ( j&lt;=right )  </a:t>
            </a:r>
            <a:r>
              <a:rPr lang="en-US" altLang="zh-CN" sz="2800" b="1" dirty="0" err="1" smtClean="0"/>
              <a:t>tmp</a:t>
            </a:r>
            <a:r>
              <a:rPr lang="en-US" altLang="zh-CN" sz="2800" b="1" dirty="0" smtClean="0"/>
              <a:t>[k++] = a[j++];	 </a:t>
            </a:r>
            <a:endParaRPr lang="en-US" altLang="zh-CN" sz="2800" b="1" dirty="0" smtClean="0"/>
          </a:p>
          <a:p>
            <a:pPr marL="609600" indent="-609600" eaLnBrk="1" hangingPunct="1">
              <a:lnSpc>
                <a:spcPct val="90000"/>
              </a:lnSpc>
              <a:buFontTx/>
              <a:buNone/>
            </a:pPr>
            <a:r>
              <a:rPr lang="en-US" altLang="zh-CN" sz="2800" b="1" dirty="0" smtClean="0"/>
              <a:t> 	for (i=0, k = left; k&lt;=right; ) a[k++] = </a:t>
            </a:r>
            <a:r>
              <a:rPr lang="en-US" altLang="zh-CN" sz="2800" b="1" dirty="0" err="1" smtClean="0"/>
              <a:t>tmp</a:t>
            </a:r>
            <a:r>
              <a:rPr lang="en-US" altLang="zh-CN" sz="2800" b="1" dirty="0" smtClean="0"/>
              <a:t>[i++];</a:t>
            </a:r>
            <a:endParaRPr lang="en-US" altLang="zh-CN" sz="2800" b="1" dirty="0" smtClean="0"/>
          </a:p>
          <a:p>
            <a:pPr marL="609600" indent="-609600" eaLnBrk="1" hangingPunct="1">
              <a:lnSpc>
                <a:spcPct val="90000"/>
              </a:lnSpc>
              <a:buFontTx/>
              <a:buNone/>
            </a:pPr>
            <a:r>
              <a:rPr lang="en-US" altLang="zh-CN" sz="2800" b="1" dirty="0" smtClean="0"/>
              <a:t> 	delete [] </a:t>
            </a:r>
            <a:r>
              <a:rPr lang="en-US" altLang="zh-CN" sz="2800" b="1" dirty="0" err="1" smtClean="0"/>
              <a:t>tmp</a:t>
            </a:r>
            <a:r>
              <a:rPr lang="en-US" altLang="zh-CN" sz="2800" b="1" dirty="0" smtClean="0"/>
              <a:t>;</a:t>
            </a:r>
            <a:endParaRPr lang="en-US" altLang="zh-CN" sz="2800" b="1" dirty="0" smtClean="0"/>
          </a:p>
          <a:p>
            <a:pPr marL="609600" indent="-609600" eaLnBrk="1" hangingPunct="1">
              <a:lnSpc>
                <a:spcPct val="90000"/>
              </a:lnSpc>
              <a:buFontTx/>
              <a:buNone/>
            </a:pPr>
            <a:r>
              <a:rPr lang="en-US" altLang="zh-CN" sz="2800" b="1" dirty="0" smtClean="0"/>
              <a:t>} </a:t>
            </a:r>
            <a:endParaRPr lang="en-US" altLang="zh-CN" sz="2800" b="1" dirty="0" smtClean="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页脚占位符 4"/>
          <p:cNvSpPr>
            <a:spLocks noGrp="1"/>
          </p:cNvSpPr>
          <p:nvPr>
            <p:ph type="ftr" sz="quarter" idx="3"/>
          </p:nvPr>
        </p:nvSpPr>
        <p:spPr bwMode="auto">
          <a:xfrm>
            <a:off x="6057900" y="6400800"/>
            <a:ext cx="30861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t>吉林大学珠海学院数据结构</a:t>
            </a:r>
            <a:endParaRPr lang="en-US" altLang="zh-CN" smtClean="0"/>
          </a:p>
        </p:txBody>
      </p:sp>
      <p:graphicFrame>
        <p:nvGraphicFramePr>
          <p:cNvPr id="487426" name="Group 2"/>
          <p:cNvGraphicFramePr>
            <a:graphicFrameLocks noGrp="1"/>
          </p:cNvGraphicFramePr>
          <p:nvPr>
            <p:ph idx="1"/>
          </p:nvPr>
        </p:nvGraphicFramePr>
        <p:xfrm>
          <a:off x="250825" y="1557338"/>
          <a:ext cx="8497888" cy="4449764"/>
        </p:xfrm>
        <a:graphic>
          <a:graphicData uri="http://schemas.openxmlformats.org/drawingml/2006/table">
            <a:tbl>
              <a:tblPr/>
              <a:tblGrid>
                <a:gridCol w="1892300"/>
                <a:gridCol w="1652588"/>
                <a:gridCol w="1651000"/>
                <a:gridCol w="1646237"/>
                <a:gridCol w="1655763"/>
              </a:tblGrid>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FF0000"/>
                          </a:solidFill>
                          <a:effectLst/>
                          <a:latin typeface="Times New Roman" panose="02020603050405020304" pitchFamily="18" charset="0"/>
                          <a:ea typeface="幼圆" pitchFamily="49" charset="-122"/>
                        </a:rPr>
                        <a:t>排序方法</a:t>
                      </a:r>
                      <a:endParaRPr kumimoji="1" lang="zh-CN" altLang="en-US" sz="4000" b="1" i="0" u="none" strike="noStrike" cap="none" normalizeH="0" baseline="0" dirty="0" smtClean="0">
                        <a:ln>
                          <a:noFill/>
                        </a:ln>
                        <a:solidFill>
                          <a:srgbClr val="FF0000"/>
                        </a:solidFill>
                        <a:effectLst/>
                        <a:latin typeface="Times New Roman" panose="02020603050405020304" pitchFamily="18" charset="0"/>
                        <a:ea typeface="幼圆"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FF0000"/>
                          </a:solidFill>
                          <a:effectLst/>
                          <a:latin typeface="Times New Roman" panose="02020603050405020304" pitchFamily="18" charset="0"/>
                          <a:ea typeface="幼圆" pitchFamily="49" charset="-122"/>
                        </a:rPr>
                        <a:t>平均时间</a:t>
                      </a:r>
                      <a:endParaRPr kumimoji="1" lang="zh-CN" altLang="en-US" sz="4000" b="1" i="0" u="none" strike="noStrike" cap="none" normalizeH="0" baseline="0" dirty="0" smtClean="0">
                        <a:ln>
                          <a:noFill/>
                        </a:ln>
                        <a:solidFill>
                          <a:srgbClr val="FF0000"/>
                        </a:solidFill>
                        <a:effectLst/>
                        <a:latin typeface="Times New Roman" panose="02020603050405020304" pitchFamily="18" charset="0"/>
                        <a:ea typeface="幼圆"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FF0000"/>
                          </a:solidFill>
                          <a:effectLst/>
                          <a:latin typeface="Times New Roman" panose="02020603050405020304" pitchFamily="18" charset="0"/>
                          <a:ea typeface="幼圆" pitchFamily="49" charset="-122"/>
                        </a:rPr>
                        <a:t>最坏情况</a:t>
                      </a:r>
                      <a:endParaRPr kumimoji="1" lang="zh-CN" altLang="en-US" sz="4000" b="1" i="0" u="none" strike="noStrike" cap="none" normalizeH="0" baseline="0" dirty="0" smtClean="0">
                        <a:ln>
                          <a:noFill/>
                        </a:ln>
                        <a:solidFill>
                          <a:srgbClr val="FF0000"/>
                        </a:solidFill>
                        <a:effectLst/>
                        <a:latin typeface="Times New Roman" panose="02020603050405020304" pitchFamily="18" charset="0"/>
                        <a:ea typeface="幼圆"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FF0000"/>
                          </a:solidFill>
                          <a:effectLst/>
                          <a:latin typeface="Times New Roman" panose="02020603050405020304" pitchFamily="18" charset="0"/>
                          <a:ea typeface="幼圆" pitchFamily="49" charset="-122"/>
                        </a:rPr>
                        <a:t>辅助空间</a:t>
                      </a:r>
                      <a:endParaRPr kumimoji="1" lang="zh-CN" altLang="en-US" sz="4000" b="1" i="0" u="none" strike="noStrike" cap="none" normalizeH="0" baseline="0" dirty="0" smtClean="0">
                        <a:ln>
                          <a:noFill/>
                        </a:ln>
                        <a:solidFill>
                          <a:srgbClr val="FF0000"/>
                        </a:solidFill>
                        <a:effectLst/>
                        <a:latin typeface="Times New Roman" panose="02020603050405020304" pitchFamily="18" charset="0"/>
                        <a:ea typeface="幼圆"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rgbClr val="FF0000"/>
                          </a:solidFill>
                          <a:effectLst/>
                          <a:latin typeface="Times New Roman" panose="02020603050405020304" pitchFamily="18" charset="0"/>
                          <a:ea typeface="幼圆" pitchFamily="49" charset="-122"/>
                        </a:rPr>
                        <a:t>稳定性</a:t>
                      </a:r>
                      <a:endParaRPr kumimoji="1" lang="zh-CN" altLang="en-US" sz="4000" b="1" i="0" u="none" strike="noStrike" cap="none" normalizeH="0" baseline="0" dirty="0" smtClean="0">
                        <a:ln>
                          <a:noFill/>
                        </a:ln>
                        <a:solidFill>
                          <a:srgbClr val="FF0000"/>
                        </a:solidFill>
                        <a:effectLst/>
                        <a:latin typeface="Times New Roman" panose="02020603050405020304" pitchFamily="18" charset="0"/>
                        <a:ea typeface="幼圆" pitchFamily="49"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048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直接插入排序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稳定</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冒泡排序</a:t>
                      </a:r>
                      <a:endParaRPr kumimoji="1" lang="zh-CN" altLang="en-US" sz="4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稳定</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3667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直接选择排序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不稳定</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希尔排序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不稳定</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6334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快速排序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nlog</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log</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不稳定</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堆排序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nlog</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nlog</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不稳定</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6064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路归并排序</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nlog</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nlog</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a:t>
                      </a: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稳定</a:t>
                      </a:r>
                      <a:endParaRPr kumimoji="1" lang="zh-CN" altLang="en-US"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r>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基数排序</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课本无</a:t>
                      </a: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4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 ( d*(rd+n) )</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 ( d*(rd+n) )</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O (rd )</a:t>
                      </a:r>
                      <a:endParaRPr kumimoji="1" lang="en-US" altLang="zh-CN" sz="4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稳定</a:t>
                      </a:r>
                      <a:endParaRPr kumimoji="1" lang="zh-CN" altLang="en-US" sz="4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20899" name="Rectangle 65"/>
          <p:cNvSpPr>
            <a:spLocks noChangeArrowheads="1"/>
          </p:cNvSpPr>
          <p:nvPr/>
        </p:nvSpPr>
        <p:spPr bwMode="auto">
          <a:xfrm>
            <a:off x="1619250" y="260350"/>
            <a:ext cx="7378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85000"/>
              </a:lnSpc>
            </a:pPr>
            <a:r>
              <a:rPr lang="zh-CN" altLang="en-US" sz="4800">
                <a:latin typeface="华文新魏" pitchFamily="2" charset="-122"/>
                <a:ea typeface="华文新魏" pitchFamily="2" charset="-122"/>
              </a:rPr>
              <a:t>内部排序方法的比较 </a:t>
            </a:r>
            <a:endParaRPr lang="zh-CN" altLang="en-US" sz="4800">
              <a:latin typeface="华文新魏" pitchFamily="2" charset="-122"/>
              <a:ea typeface="华文新魏"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7426"/>
                                        </p:tgtEl>
                                        <p:attrNameLst>
                                          <p:attrName>style.visibility</p:attrName>
                                        </p:attrNameLst>
                                      </p:cBhvr>
                                      <p:to>
                                        <p:strVal val="visible"/>
                                      </p:to>
                                    </p:set>
                                    <p:anim calcmode="lin" valueType="num">
                                      <p:cBhvr additive="base">
                                        <p:cTn id="7" dur="500" fill="hold"/>
                                        <p:tgtEl>
                                          <p:spTgt spid="487426"/>
                                        </p:tgtEl>
                                        <p:attrNameLst>
                                          <p:attrName>ppt_x</p:attrName>
                                        </p:attrNameLst>
                                      </p:cBhvr>
                                      <p:tavLst>
                                        <p:tav tm="0">
                                          <p:val>
                                            <p:strVal val="#ppt_x"/>
                                          </p:val>
                                        </p:tav>
                                        <p:tav tm="100000">
                                          <p:val>
                                            <p:strVal val="#ppt_x"/>
                                          </p:val>
                                        </p:tav>
                                      </p:tavLst>
                                    </p:anim>
                                    <p:anim calcmode="lin" valueType="num">
                                      <p:cBhvr additive="base">
                                        <p:cTn id="8" dur="500" fill="hold"/>
                                        <p:tgtEl>
                                          <p:spTgt spid="48742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页脚占位符 4"/>
          <p:cNvSpPr>
            <a:spLocks noGrp="1"/>
          </p:cNvSpPr>
          <p:nvPr>
            <p:ph type="ftr" sz="quarter" idx="3"/>
          </p:nvPr>
        </p:nvSpPr>
        <p:spPr bwMode="auto">
          <a:xfrm>
            <a:off x="6553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t>吉林大学珠海学院数据结构</a:t>
            </a:r>
            <a:endParaRPr lang="en-US" altLang="zh-CN"/>
          </a:p>
        </p:txBody>
      </p:sp>
      <p:sp>
        <p:nvSpPr>
          <p:cNvPr id="125956" name="Rectangle 2"/>
          <p:cNvSpPr>
            <a:spLocks noGrp="1" noChangeArrowheads="1"/>
          </p:cNvSpPr>
          <p:nvPr>
            <p:ph type="body" idx="1"/>
          </p:nvPr>
        </p:nvSpPr>
        <p:spPr>
          <a:xfrm>
            <a:off x="285750" y="2143125"/>
            <a:ext cx="8750746" cy="2952750"/>
          </a:xfrm>
        </p:spPr>
        <p:txBody>
          <a:bodyPr/>
          <a:lstStyle/>
          <a:p>
            <a:pPr marL="609600" indent="-609600">
              <a:buFont typeface="Wingdings" panose="05000000000000000000" pitchFamily="2" charset="2"/>
              <a:buNone/>
            </a:pPr>
            <a:r>
              <a:rPr lang="zh-CN" altLang="en-US" b="1" dirty="0" smtClean="0">
                <a:latin typeface="幼圆" pitchFamily="49" charset="-122"/>
                <a:ea typeface="幼圆" pitchFamily="49" charset="-122"/>
              </a:rPr>
              <a:t>对一组记录</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54</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38</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96</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23</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15</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72</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60</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45</a:t>
            </a:r>
            <a:r>
              <a:rPr lang="zh-CN" altLang="en-US" sz="2400" b="1" dirty="0" smtClean="0">
                <a:latin typeface="幼圆" pitchFamily="49" charset="-122"/>
                <a:ea typeface="幼圆" pitchFamily="49" charset="-122"/>
              </a:rPr>
              <a:t>，</a:t>
            </a:r>
            <a:r>
              <a:rPr lang="en-US" altLang="zh-CN" sz="2400" b="1" dirty="0" smtClean="0">
                <a:latin typeface="幼圆" pitchFamily="49" charset="-122"/>
                <a:ea typeface="幼圆" pitchFamily="49" charset="-122"/>
              </a:rPr>
              <a:t>83</a:t>
            </a:r>
            <a:r>
              <a:rPr lang="zh-CN" altLang="en-US" sz="2400" b="1" dirty="0" smtClean="0">
                <a:latin typeface="幼圆" pitchFamily="49" charset="-122"/>
                <a:ea typeface="幼圆" pitchFamily="49" charset="-122"/>
              </a:rPr>
              <a:t>）</a:t>
            </a:r>
            <a:endParaRPr lang="zh-CN" altLang="en-US" sz="2400" b="1" dirty="0" smtClean="0">
              <a:latin typeface="幼圆" pitchFamily="49" charset="-122"/>
              <a:ea typeface="幼圆" pitchFamily="49" charset="-122"/>
            </a:endParaRPr>
          </a:p>
          <a:p>
            <a:pPr marL="609600" indent="-609600">
              <a:buFont typeface="Wingdings" panose="05000000000000000000" pitchFamily="2" charset="2"/>
              <a:buNone/>
            </a:pPr>
            <a:r>
              <a:rPr lang="zh-CN" altLang="en-US" b="1" dirty="0" smtClean="0">
                <a:latin typeface="幼圆" pitchFamily="49" charset="-122"/>
                <a:ea typeface="幼圆" pitchFamily="49" charset="-122"/>
              </a:rPr>
              <a:t>分别进行直接插入排序，希尔排序</a:t>
            </a:r>
            <a:r>
              <a:rPr lang="en-US" altLang="zh-CN" b="1" dirty="0" smtClean="0">
                <a:latin typeface="幼圆" pitchFamily="49" charset="-122"/>
                <a:ea typeface="幼圆" pitchFamily="49" charset="-122"/>
              </a:rPr>
              <a:t>(gap=5,3,1)</a:t>
            </a:r>
            <a:r>
              <a:rPr lang="zh-CN" altLang="en-US" b="1" dirty="0" smtClean="0">
                <a:latin typeface="幼圆" pitchFamily="49" charset="-122"/>
                <a:ea typeface="幼圆" pitchFamily="49" charset="-122"/>
              </a:rPr>
              <a:t>，冒泡排序，快速排序，直接选择排序，堆排序，二路归并排序，请写出  </a:t>
            </a:r>
            <a:r>
              <a:rPr lang="zh-CN" altLang="en-US" b="1" dirty="0" smtClean="0">
                <a:solidFill>
                  <a:srgbClr val="FF0000"/>
                </a:solidFill>
                <a:latin typeface="幼圆" pitchFamily="49" charset="-122"/>
                <a:ea typeface="幼圆" pitchFamily="49" charset="-122"/>
              </a:rPr>
              <a:t>一趟</a:t>
            </a:r>
            <a:r>
              <a:rPr lang="en-US" altLang="zh-CN" b="1" dirty="0" smtClean="0">
                <a:solidFill>
                  <a:srgbClr val="FF0000"/>
                </a:solidFill>
                <a:latin typeface="幼圆" pitchFamily="49" charset="-122"/>
                <a:ea typeface="幼圆" pitchFamily="49" charset="-122"/>
              </a:rPr>
              <a:t>/</a:t>
            </a:r>
            <a:r>
              <a:rPr lang="zh-CN" altLang="en-US" b="1" dirty="0" smtClean="0">
                <a:solidFill>
                  <a:srgbClr val="FF0000"/>
                </a:solidFill>
                <a:latin typeface="幼圆" pitchFamily="49" charset="-122"/>
                <a:ea typeface="幼圆" pitchFamily="49" charset="-122"/>
              </a:rPr>
              <a:t>所有趟 </a:t>
            </a:r>
            <a:r>
              <a:rPr lang="zh-CN" altLang="en-US" b="1" dirty="0" smtClean="0">
                <a:latin typeface="幼圆" pitchFamily="49" charset="-122"/>
                <a:ea typeface="幼圆" pitchFamily="49" charset="-122"/>
              </a:rPr>
              <a:t>排序后的结果</a:t>
            </a:r>
            <a:endParaRPr lang="zh-CN" altLang="en-US" b="1" dirty="0" smtClean="0">
              <a:latin typeface="幼圆" pitchFamily="49" charset="-122"/>
              <a:ea typeface="幼圆" pitchFamily="49" charset="-122"/>
            </a:endParaRPr>
          </a:p>
        </p:txBody>
      </p:sp>
      <p:sp>
        <p:nvSpPr>
          <p:cNvPr id="125957" name="Rectangle 3"/>
          <p:cNvSpPr>
            <a:spLocks noGrp="1" noChangeArrowheads="1"/>
          </p:cNvSpPr>
          <p:nvPr>
            <p:ph type="title"/>
          </p:nvPr>
        </p:nvSpPr>
        <p:spPr>
          <a:xfrm>
            <a:off x="1475656" y="476672"/>
            <a:ext cx="7378700" cy="914400"/>
          </a:xfrm>
          <a:solidFill>
            <a:schemeClr val="bg1"/>
          </a:solidFill>
        </p:spPr>
        <p:txBody>
          <a:bodyPr/>
          <a:lstStyle/>
          <a:p>
            <a:pPr marL="914400" indent="-914400" algn="l"/>
            <a:r>
              <a:rPr lang="zh-CN" altLang="en-US" b="1" dirty="0" smtClean="0"/>
              <a:t>自测题 </a:t>
            </a:r>
            <a:br>
              <a:rPr lang="en-US" altLang="zh-CN" b="1" dirty="0" smtClean="0"/>
            </a:br>
            <a:r>
              <a:rPr lang="zh-CN" altLang="en-US" b="1" dirty="0"/>
              <a:t>写出</a:t>
            </a:r>
            <a:r>
              <a:rPr lang="zh-CN" altLang="en-US" b="1" dirty="0" smtClean="0"/>
              <a:t>一趟排序结果</a:t>
            </a:r>
            <a:endParaRPr lang="zh-CN" altLang="en-US" b="1" dirty="0" smtClean="0"/>
          </a:p>
        </p:txBody>
      </p:sp>
    </p:spTree>
  </p:cSld>
  <p:clrMapOvr>
    <a:masterClrMapping/>
  </p:clrMapOvr>
  <p:transition advClick="0"/>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Rectangle 2"/>
          <p:cNvSpPr>
            <a:spLocks noGrp="1" noChangeArrowheads="1"/>
          </p:cNvSpPr>
          <p:nvPr>
            <p:ph type="ctrTitle"/>
          </p:nvPr>
        </p:nvSpPr>
        <p:spPr/>
        <p:txBody>
          <a:bodyPr/>
          <a:lstStyle/>
          <a:p>
            <a:r>
              <a:rPr lang="zh-CN" altLang="en-US" sz="4400" b="1" dirty="0"/>
              <a:t>第</a:t>
            </a:r>
            <a:r>
              <a:rPr lang="en-US" altLang="zh-CN" sz="4400" b="1" dirty="0"/>
              <a:t>12</a:t>
            </a:r>
            <a:r>
              <a:rPr lang="zh-CN" altLang="en-US" sz="4400" b="1" dirty="0"/>
              <a:t>章  图的基本概念</a:t>
            </a:r>
            <a:endParaRPr lang="zh-CN" altLang="en-US" sz="4400" b="1" dirty="0"/>
          </a:p>
        </p:txBody>
      </p:sp>
      <p:sp>
        <p:nvSpPr>
          <p:cNvPr id="1115139" name="Rectangle 3"/>
          <p:cNvSpPr>
            <a:spLocks noGrp="1" noChangeArrowheads="1"/>
          </p:cNvSpPr>
          <p:nvPr>
            <p:ph type="subTitle" idx="1"/>
          </p:nvPr>
        </p:nvSpPr>
        <p:spPr>
          <a:xfrm>
            <a:off x="2589783" y="1700808"/>
            <a:ext cx="6662737" cy="2994025"/>
          </a:xfrm>
        </p:spPr>
        <p:txBody>
          <a:bodyPr/>
          <a:lstStyle/>
          <a:p>
            <a:pPr algn="l">
              <a:lnSpc>
                <a:spcPct val="120000"/>
              </a:lnSpc>
            </a:pPr>
            <a:r>
              <a:rPr lang="en-US" altLang="zh-CN" sz="3200" b="1" dirty="0" smtClean="0">
                <a:solidFill>
                  <a:srgbClr val="FF0000"/>
                </a:solidFill>
                <a:ea typeface="楷体_GB2312" pitchFamily="49" charset="-122"/>
              </a:rPr>
              <a:t>12.1 </a:t>
            </a:r>
            <a:r>
              <a:rPr lang="zh-CN" altLang="en-US" sz="3200" b="1" dirty="0" smtClean="0">
                <a:solidFill>
                  <a:srgbClr val="FF0000"/>
                </a:solidFill>
                <a:ea typeface="楷体_GB2312" pitchFamily="49" charset="-122"/>
              </a:rPr>
              <a:t>图</a:t>
            </a:r>
            <a:r>
              <a:rPr lang="zh-CN" altLang="en-US" sz="3200" b="1" dirty="0">
                <a:solidFill>
                  <a:srgbClr val="FF0000"/>
                </a:solidFill>
                <a:ea typeface="楷体_GB2312" pitchFamily="49" charset="-122"/>
              </a:rPr>
              <a:t>的定义</a:t>
            </a:r>
            <a:endParaRPr lang="zh-CN" altLang="en-US" sz="3200" b="1" dirty="0">
              <a:solidFill>
                <a:srgbClr val="FF0000"/>
              </a:solidFill>
              <a:ea typeface="楷体_GB2312" pitchFamily="49" charset="-122"/>
            </a:endParaRPr>
          </a:p>
          <a:p>
            <a:pPr algn="l">
              <a:lnSpc>
                <a:spcPct val="120000"/>
              </a:lnSpc>
            </a:pPr>
            <a:r>
              <a:rPr lang="en-US" altLang="zh-CN" sz="3200" b="1" dirty="0" smtClean="0">
                <a:ea typeface="楷体_GB2312" pitchFamily="49" charset="-122"/>
              </a:rPr>
              <a:t>12.2 </a:t>
            </a:r>
            <a:r>
              <a:rPr lang="zh-CN" altLang="en-US" sz="3200" b="1" dirty="0" smtClean="0">
                <a:ea typeface="楷体_GB2312" pitchFamily="49" charset="-122"/>
              </a:rPr>
              <a:t>图</a:t>
            </a:r>
            <a:r>
              <a:rPr lang="zh-CN" altLang="en-US" sz="3200" b="1" dirty="0">
                <a:ea typeface="楷体_GB2312" pitchFamily="49" charset="-122"/>
              </a:rPr>
              <a:t>的术语</a:t>
            </a:r>
            <a:endParaRPr lang="zh-CN" altLang="en-US" sz="3200" b="1" dirty="0">
              <a:ea typeface="楷体_GB2312" pitchFamily="49" charset="-122"/>
            </a:endParaRPr>
          </a:p>
          <a:p>
            <a:pPr algn="l">
              <a:lnSpc>
                <a:spcPct val="120000"/>
              </a:lnSpc>
            </a:pPr>
            <a:r>
              <a:rPr lang="en-US" altLang="zh-CN" sz="3200" b="1" dirty="0" smtClean="0">
                <a:ea typeface="楷体_GB2312" pitchFamily="49" charset="-122"/>
              </a:rPr>
              <a:t>12.3 </a:t>
            </a:r>
            <a:r>
              <a:rPr lang="zh-CN" altLang="en-US" sz="3200" b="1" dirty="0" smtClean="0">
                <a:ea typeface="楷体_GB2312" pitchFamily="49" charset="-122"/>
              </a:rPr>
              <a:t>图</a:t>
            </a:r>
            <a:r>
              <a:rPr lang="zh-CN" altLang="en-US" sz="3200" b="1" dirty="0">
                <a:ea typeface="楷体_GB2312" pitchFamily="49" charset="-122"/>
              </a:rPr>
              <a:t>的运算</a:t>
            </a:r>
            <a:endParaRPr lang="zh-CN" altLang="en-US" sz="3200" b="1" dirty="0">
              <a:ea typeface="楷体_GB2312" pitchFamily="49" charset="-122"/>
            </a:endParaRPr>
          </a:p>
          <a:p>
            <a:pPr algn="l">
              <a:lnSpc>
                <a:spcPct val="120000"/>
              </a:lnSpc>
            </a:pPr>
            <a:r>
              <a:rPr lang="en-US" altLang="zh-CN" sz="3200" b="1" dirty="0" smtClean="0">
                <a:ea typeface="楷体_GB2312" pitchFamily="49" charset="-122"/>
              </a:rPr>
              <a:t>12.4 </a:t>
            </a:r>
            <a:r>
              <a:rPr lang="zh-CN" altLang="en-US" sz="3200" b="1" dirty="0" smtClean="0">
                <a:ea typeface="楷体_GB2312" pitchFamily="49" charset="-122"/>
              </a:rPr>
              <a:t>图</a:t>
            </a:r>
            <a:r>
              <a:rPr lang="zh-CN" altLang="en-US" sz="3200" b="1" dirty="0">
                <a:ea typeface="楷体_GB2312" pitchFamily="49" charset="-122"/>
              </a:rPr>
              <a:t>的存储</a:t>
            </a:r>
            <a:endParaRPr lang="zh-CN" altLang="en-US" sz="3200" b="1" dirty="0">
              <a:ea typeface="楷体_GB2312" pitchFamily="49" charset="-122"/>
            </a:endParaRPr>
          </a:p>
          <a:p>
            <a:pPr algn="l">
              <a:lnSpc>
                <a:spcPct val="120000"/>
              </a:lnSpc>
            </a:pPr>
            <a:r>
              <a:rPr lang="en-US" altLang="zh-CN" sz="3200" b="1" dirty="0" smtClean="0">
                <a:ea typeface="楷体_GB2312" pitchFamily="49" charset="-122"/>
              </a:rPr>
              <a:t>12.5 </a:t>
            </a:r>
            <a:r>
              <a:rPr lang="zh-CN" altLang="en-US" sz="3200" b="1" dirty="0" smtClean="0">
                <a:ea typeface="楷体_GB2312" pitchFamily="49" charset="-122"/>
              </a:rPr>
              <a:t>图</a:t>
            </a:r>
            <a:r>
              <a:rPr lang="zh-CN" altLang="en-US" sz="3200" b="1" dirty="0">
                <a:ea typeface="楷体_GB2312" pitchFamily="49" charset="-122"/>
              </a:rPr>
              <a:t>的遍历</a:t>
            </a:r>
            <a:endParaRPr lang="zh-CN" altLang="en-US" sz="3200" b="1" dirty="0">
              <a:ea typeface="楷体_GB2312" pitchFamily="49" charset="-122"/>
            </a:endParaRPr>
          </a:p>
          <a:p>
            <a:pPr algn="l">
              <a:lnSpc>
                <a:spcPct val="120000"/>
              </a:lnSpc>
            </a:pPr>
            <a:r>
              <a:rPr lang="en-US" altLang="zh-CN" sz="3200" b="1" dirty="0" smtClean="0">
                <a:ea typeface="楷体_GB2312" pitchFamily="49" charset="-122"/>
              </a:rPr>
              <a:t>12.6 </a:t>
            </a:r>
            <a:r>
              <a:rPr lang="zh-CN" altLang="en-US" sz="3200" b="1" dirty="0" smtClean="0">
                <a:ea typeface="楷体_GB2312" pitchFamily="49" charset="-122"/>
              </a:rPr>
              <a:t>图</a:t>
            </a:r>
            <a:r>
              <a:rPr lang="zh-CN" altLang="en-US" sz="3200" b="1" dirty="0">
                <a:ea typeface="楷体_GB2312" pitchFamily="49" charset="-122"/>
              </a:rPr>
              <a:t>遍历的应用</a:t>
            </a:r>
            <a:endParaRPr lang="zh-CN" altLang="en-US" sz="3200" b="1" dirty="0">
              <a:ea typeface="楷体_GB2312" pitchFamily="49" charset="-122"/>
            </a:endParaRPr>
          </a:p>
        </p:txBody>
      </p:sp>
      <p:sp>
        <p:nvSpPr>
          <p:cNvPr id="1115140" name="AutoShape 4"/>
          <p:cNvSpPr>
            <a:spLocks noChangeArrowheads="1"/>
          </p:cNvSpPr>
          <p:nvPr/>
        </p:nvSpPr>
        <p:spPr bwMode="auto">
          <a:xfrm rot="-5400000" flipH="1" flipV="1">
            <a:off x="6659116" y="1846188"/>
            <a:ext cx="290512" cy="431800"/>
          </a:xfrm>
          <a:prstGeom prst="triangle">
            <a:avLst>
              <a:gd name="adj" fmla="val 50000"/>
            </a:avLst>
          </a:prstGeom>
          <a:solidFill>
            <a:srgbClr val="FF00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141" name="AutoShape 5"/>
          <p:cNvSpPr>
            <a:spLocks noChangeArrowheads="1"/>
          </p:cNvSpPr>
          <p:nvPr/>
        </p:nvSpPr>
        <p:spPr bwMode="auto">
          <a:xfrm rot="-5400000" flipH="1" flipV="1">
            <a:off x="6659115" y="2565326"/>
            <a:ext cx="290513" cy="4318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143" name="AutoShape 7"/>
          <p:cNvSpPr>
            <a:spLocks noChangeArrowheads="1"/>
          </p:cNvSpPr>
          <p:nvPr/>
        </p:nvSpPr>
        <p:spPr bwMode="auto">
          <a:xfrm rot="-5400000" flipH="1" flipV="1">
            <a:off x="6659116" y="3214613"/>
            <a:ext cx="290512" cy="4318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144" name="AutoShape 8"/>
          <p:cNvSpPr>
            <a:spLocks noChangeArrowheads="1"/>
          </p:cNvSpPr>
          <p:nvPr/>
        </p:nvSpPr>
        <p:spPr bwMode="auto">
          <a:xfrm rot="-5400000" flipH="1" flipV="1">
            <a:off x="6659115" y="3933751"/>
            <a:ext cx="290513" cy="4318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145" name="AutoShape 9"/>
          <p:cNvSpPr>
            <a:spLocks noChangeArrowheads="1"/>
          </p:cNvSpPr>
          <p:nvPr/>
        </p:nvSpPr>
        <p:spPr bwMode="auto">
          <a:xfrm rot="-5400000" flipH="1" flipV="1">
            <a:off x="6659116" y="4583038"/>
            <a:ext cx="290512" cy="4318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146" name="AutoShape 10"/>
          <p:cNvSpPr>
            <a:spLocks noChangeArrowheads="1"/>
          </p:cNvSpPr>
          <p:nvPr/>
        </p:nvSpPr>
        <p:spPr bwMode="auto">
          <a:xfrm rot="-5400000" flipH="1" flipV="1">
            <a:off x="6659116" y="5300588"/>
            <a:ext cx="290512" cy="4318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第二章  线性表</a:t>
            </a:r>
            <a:endParaRPr lang="zh-CN" altLang="en-US" smtClean="0"/>
          </a:p>
        </p:txBody>
      </p:sp>
      <p:sp>
        <p:nvSpPr>
          <p:cNvPr id="7171" name="Rectangle 3"/>
          <p:cNvSpPr>
            <a:spLocks noGrp="1" noChangeArrowheads="1"/>
          </p:cNvSpPr>
          <p:nvPr>
            <p:ph idx="1"/>
          </p:nvPr>
        </p:nvSpPr>
        <p:spPr/>
        <p:txBody>
          <a:bodyPr/>
          <a:lstStyle/>
          <a:p>
            <a:pPr eaLnBrk="1" hangingPunct="1"/>
            <a:r>
              <a:rPr lang="zh-CN" altLang="en-US" b="1" dirty="0" smtClean="0">
                <a:ea typeface="楷体_GB2312" pitchFamily="49" charset="-122"/>
              </a:rPr>
              <a:t>算法：</a:t>
            </a:r>
            <a:endParaRPr lang="zh-CN" altLang="en-US" b="1" dirty="0" smtClean="0">
              <a:ea typeface="楷体_GB2312" pitchFamily="49" charset="-122"/>
            </a:endParaRPr>
          </a:p>
          <a:p>
            <a:pPr eaLnBrk="1" hangingPunct="1"/>
            <a:r>
              <a:rPr lang="zh-CN" altLang="en-US" b="1" dirty="0" smtClean="0">
                <a:ea typeface="楷体_GB2312" pitchFamily="49" charset="-122"/>
              </a:rPr>
              <a:t>1.顺序表运算实现：插入、删除、查找、逆序</a:t>
            </a:r>
            <a:endParaRPr lang="zh-CN" altLang="en-US" b="1" dirty="0" smtClean="0">
              <a:ea typeface="楷体_GB2312" pitchFamily="49" charset="-122"/>
            </a:endParaRPr>
          </a:p>
          <a:p>
            <a:pPr eaLnBrk="1" hangingPunct="1"/>
            <a:r>
              <a:rPr lang="zh-CN" altLang="en-US" b="1" dirty="0" smtClean="0">
                <a:ea typeface="楷体_GB2312" pitchFamily="49" charset="-122"/>
              </a:rPr>
              <a:t>2.单链表运算实现：插入、删除、查找、逆序、创建（头插法、尾插法）</a:t>
            </a:r>
            <a:endParaRPr lang="zh-CN" altLang="en-US" b="1" dirty="0" smtClean="0">
              <a:ea typeface="楷体_GB2312" pitchFamily="49" charset="-122"/>
            </a:endParaRPr>
          </a:p>
          <a:p>
            <a:pPr eaLnBrk="1" hangingPunct="1"/>
            <a:endParaRPr lang="zh-CN" altLang="en-US" b="1" dirty="0" smtClean="0">
              <a:ea typeface="楷体_GB2312" pitchFamily="49" charset="-122"/>
            </a:endParaRPr>
          </a:p>
        </p:txBody>
      </p:sp>
      <p:sp>
        <p:nvSpPr>
          <p:cNvPr id="2" name="日期占位符 1"/>
          <p:cNvSpPr>
            <a:spLocks noGrp="1"/>
          </p:cNvSpPr>
          <p:nvPr>
            <p:ph type="dt" sz="half" idx="10"/>
          </p:nvPr>
        </p:nvSpPr>
        <p:spPr/>
        <p:txBody>
          <a:bodyPr/>
          <a:lstStyle/>
          <a:p>
            <a:pPr>
              <a:defRPr/>
            </a:pPr>
            <a:fld id="{62310C20-FE31-4388-AC33-7F146F24605A}" type="datetime8">
              <a:rPr lang="zh-CN" altLang="en-US" smtClean="0"/>
            </a:fld>
            <a:endParaRPr lang="en-US" altLang="zh-CN"/>
          </a:p>
        </p:txBody>
      </p:sp>
    </p:spTree>
  </p:cSld>
  <p:clrMapOvr>
    <a:masterClrMapping/>
  </p:clrMapOvr>
  <p:transition advClick="0"/>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2F07097-CE25-4594-96CB-4871F1026C0E}" type="slidenum">
              <a:rPr lang="en-US" altLang="zh-CN"/>
            </a:fld>
            <a:endParaRPr lang="en-US" altLang="zh-CN"/>
          </a:p>
        </p:txBody>
      </p:sp>
      <p:sp>
        <p:nvSpPr>
          <p:cNvPr id="1178626" name="Rectangle 2"/>
          <p:cNvSpPr>
            <a:spLocks noGrp="1" noChangeArrowheads="1"/>
          </p:cNvSpPr>
          <p:nvPr>
            <p:ph type="title"/>
          </p:nvPr>
        </p:nvSpPr>
        <p:spPr>
          <a:xfrm>
            <a:off x="684213" y="0"/>
            <a:ext cx="7772400" cy="1143000"/>
          </a:xfrm>
        </p:spPr>
        <p:txBody>
          <a:bodyPr/>
          <a:lstStyle/>
          <a:p>
            <a:r>
              <a:rPr lang="zh-CN" altLang="en-US" b="1"/>
              <a:t>图的定义</a:t>
            </a:r>
            <a:endParaRPr lang="zh-CN" altLang="en-US" b="1"/>
          </a:p>
        </p:txBody>
      </p:sp>
      <p:sp>
        <p:nvSpPr>
          <p:cNvPr id="1178627" name="Rectangle 3"/>
          <p:cNvSpPr>
            <a:spLocks noGrp="1" noChangeArrowheads="1"/>
          </p:cNvSpPr>
          <p:nvPr>
            <p:ph type="body" idx="1"/>
          </p:nvPr>
        </p:nvSpPr>
        <p:spPr>
          <a:xfrm>
            <a:off x="250825" y="1125538"/>
            <a:ext cx="8675688" cy="5472112"/>
          </a:xfrm>
        </p:spPr>
        <p:txBody>
          <a:bodyPr/>
          <a:lstStyle/>
          <a:p>
            <a:pPr>
              <a:lnSpc>
                <a:spcPct val="120000"/>
              </a:lnSpc>
            </a:pPr>
            <a:r>
              <a:rPr lang="zh-CN" altLang="en-US" sz="2400" b="1" dirty="0">
                <a:latin typeface="楷体_GB2312" pitchFamily="49" charset="-122"/>
                <a:ea typeface="楷体_GB2312" pitchFamily="49" charset="-122"/>
              </a:rPr>
              <a:t>图可以用</a:t>
            </a:r>
            <a:r>
              <a:rPr lang="en-US" altLang="zh-CN" sz="2400" b="1" dirty="0">
                <a:latin typeface="楷体_GB2312" pitchFamily="49" charset="-122"/>
                <a:ea typeface="楷体_GB2312" pitchFamily="49" charset="-122"/>
              </a:rPr>
              <a:t>G=(V, E)</a:t>
            </a:r>
            <a:r>
              <a:rPr lang="zh-CN" altLang="en-US" sz="2400" b="1" dirty="0">
                <a:latin typeface="楷体_GB2312" pitchFamily="49" charset="-122"/>
                <a:ea typeface="楷体_GB2312" pitchFamily="49" charset="-122"/>
              </a:rPr>
              <a:t>表示。其中，</a:t>
            </a:r>
            <a:r>
              <a:rPr lang="en-US" altLang="zh-CN" sz="2400" b="1" dirty="0">
                <a:latin typeface="楷体_GB2312" pitchFamily="49" charset="-122"/>
                <a:ea typeface="楷体_GB2312" pitchFamily="49" charset="-122"/>
              </a:rPr>
              <a:t>V</a:t>
            </a:r>
            <a:r>
              <a:rPr lang="zh-CN" altLang="en-US" sz="2400" b="1" dirty="0">
                <a:latin typeface="楷体_GB2312" pitchFamily="49" charset="-122"/>
                <a:ea typeface="楷体_GB2312" pitchFamily="49" charset="-122"/>
              </a:rPr>
              <a:t>是顶点的集合，</a:t>
            </a:r>
            <a:r>
              <a:rPr lang="en-US" altLang="zh-CN" sz="2400" b="1" dirty="0">
                <a:latin typeface="楷体_GB2312" pitchFamily="49" charset="-122"/>
                <a:ea typeface="楷体_GB2312" pitchFamily="49" charset="-122"/>
              </a:rPr>
              <a:t>E</a:t>
            </a:r>
            <a:r>
              <a:rPr lang="zh-CN" altLang="en-US" sz="2400" b="1" dirty="0">
                <a:latin typeface="楷体_GB2312" pitchFamily="49" charset="-122"/>
                <a:ea typeface="楷体_GB2312" pitchFamily="49" charset="-122"/>
              </a:rPr>
              <a:t>是连接顶点的边（弧）的集合。</a:t>
            </a:r>
            <a:endParaRPr lang="zh-CN" altLang="en-US" sz="2400" b="1" dirty="0">
              <a:latin typeface="楷体_GB2312" pitchFamily="49" charset="-122"/>
              <a:ea typeface="楷体_GB2312" pitchFamily="49" charset="-122"/>
            </a:endParaRPr>
          </a:p>
          <a:p>
            <a:pPr>
              <a:lnSpc>
                <a:spcPct val="140000"/>
              </a:lnSpc>
            </a:pPr>
            <a:r>
              <a:rPr lang="zh-CN" altLang="en-US" sz="2400" dirty="0" smtClean="0">
                <a:solidFill>
                  <a:srgbClr val="FF0000"/>
                </a:solidFill>
                <a:latin typeface="楷体_GB2312" pitchFamily="49" charset="-122"/>
                <a:ea typeface="楷体_GB2312" pitchFamily="49" charset="-122"/>
              </a:rPr>
              <a:t>有向图</a:t>
            </a:r>
            <a:r>
              <a:rPr lang="zh-CN" altLang="en-US" sz="2400" dirty="0" smtClean="0">
                <a:latin typeface="楷体_GB2312" pitchFamily="49" charset="-122"/>
                <a:ea typeface="楷体_GB2312" pitchFamily="49" charset="-122"/>
              </a:rPr>
              <a:t>：如果</a:t>
            </a:r>
            <a:r>
              <a:rPr lang="zh-CN" altLang="en-US" sz="2400" b="1" dirty="0">
                <a:latin typeface="楷体_GB2312" pitchFamily="49" charset="-122"/>
                <a:ea typeface="楷体_GB2312" pitchFamily="49" charset="-122"/>
              </a:rPr>
              <a:t>边是有方向的，称为有向图。有向图的边用</a:t>
            </a:r>
            <a:r>
              <a:rPr lang="en-US" altLang="zh-CN" sz="2400" b="1" dirty="0">
                <a:latin typeface="楷体_GB2312" pitchFamily="49" charset="-122"/>
                <a:ea typeface="楷体_GB2312" pitchFamily="49" charset="-122"/>
              </a:rPr>
              <a:t>&lt;&gt;</a:t>
            </a:r>
            <a:r>
              <a:rPr lang="zh-CN" altLang="en-US" sz="2400" b="1" dirty="0">
                <a:latin typeface="楷体_GB2312" pitchFamily="49" charset="-122"/>
                <a:ea typeface="楷体_GB2312" pitchFamily="49" charset="-122"/>
              </a:rPr>
              <a:t>表示。</a:t>
            </a:r>
            <a:r>
              <a:rPr lang="en-US" altLang="zh-CN" sz="2400" b="1" dirty="0">
                <a:latin typeface="楷体_GB2312" pitchFamily="49" charset="-122"/>
                <a:ea typeface="楷体_GB2312" pitchFamily="49" charset="-122"/>
              </a:rPr>
              <a:t>&lt;A,B&gt;</a:t>
            </a:r>
            <a:r>
              <a:rPr lang="zh-CN" altLang="en-US" sz="2400" b="1" dirty="0">
                <a:latin typeface="楷体_GB2312" pitchFamily="49" charset="-122"/>
                <a:ea typeface="楷体_GB2312" pitchFamily="49" charset="-122"/>
              </a:rPr>
              <a:t>表示从</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出发到</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的一条边。在有向图中，</a:t>
            </a:r>
            <a:r>
              <a:rPr lang="en-US" altLang="zh-CN" sz="2400" b="1" dirty="0">
                <a:latin typeface="楷体_GB2312" pitchFamily="49" charset="-122"/>
                <a:ea typeface="楷体_GB2312" pitchFamily="49" charset="-122"/>
              </a:rPr>
              <a:t>&lt;A,B&gt;</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&lt;B,A&gt;</a:t>
            </a:r>
            <a:r>
              <a:rPr lang="zh-CN" altLang="en-US" sz="2400" b="1" dirty="0">
                <a:latin typeface="楷体_GB2312" pitchFamily="49" charset="-122"/>
                <a:ea typeface="楷体_GB2312" pitchFamily="49" charset="-122"/>
              </a:rPr>
              <a:t>是不一样的。</a:t>
            </a:r>
            <a:endParaRPr lang="zh-CN" altLang="en-US" sz="2400" b="1" dirty="0">
              <a:latin typeface="楷体_GB2312" pitchFamily="49" charset="-122"/>
              <a:ea typeface="楷体_GB2312" pitchFamily="49" charset="-122"/>
            </a:endParaRPr>
          </a:p>
          <a:p>
            <a:pPr>
              <a:lnSpc>
                <a:spcPct val="140000"/>
              </a:lnSpc>
            </a:pPr>
            <a:r>
              <a:rPr lang="zh-CN" altLang="en-US" sz="2400" dirty="0" smtClean="0">
                <a:solidFill>
                  <a:srgbClr val="FF0000"/>
                </a:solidFill>
                <a:latin typeface="楷体_GB2312" pitchFamily="49" charset="-122"/>
                <a:ea typeface="楷体_GB2312" pitchFamily="49" charset="-122"/>
              </a:rPr>
              <a:t>无向图：</a:t>
            </a:r>
            <a:r>
              <a:rPr lang="zh-CN" altLang="en-US" sz="2400" dirty="0" smtClean="0">
                <a:latin typeface="楷体_GB2312" pitchFamily="49" charset="-122"/>
                <a:ea typeface="楷体_GB2312" pitchFamily="49" charset="-122"/>
              </a:rPr>
              <a:t>如果</a:t>
            </a:r>
            <a:r>
              <a:rPr lang="zh-CN" altLang="en-US" sz="2400" b="1" dirty="0">
                <a:latin typeface="楷体_GB2312" pitchFamily="49" charset="-122"/>
                <a:ea typeface="楷体_GB2312" pitchFamily="49" charset="-122"/>
              </a:rPr>
              <a:t>边是无方向的，称为无向图。无向图的边通常用圆括号表示。（</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）表示顶点</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和</a:t>
            </a:r>
            <a:r>
              <a:rPr lang="en-US" altLang="zh-CN" sz="2400" b="1" dirty="0">
                <a:latin typeface="楷体_GB2312" pitchFamily="49" charset="-122"/>
                <a:ea typeface="楷体_GB2312" pitchFamily="49" charset="-122"/>
              </a:rPr>
              <a:t>B</a:t>
            </a:r>
            <a:r>
              <a:rPr lang="zh-CN" altLang="en-US" sz="2400" b="1" dirty="0">
                <a:latin typeface="楷体_GB2312" pitchFamily="49" charset="-122"/>
                <a:ea typeface="楷体_GB2312" pitchFamily="49" charset="-122"/>
              </a:rPr>
              <a:t>之间有一条边。无向图也称为双向图。</a:t>
            </a:r>
            <a:endParaRPr lang="zh-CN" altLang="en-US" sz="2400" b="1" dirty="0">
              <a:latin typeface="楷体_GB2312" pitchFamily="49" charset="-122"/>
              <a:ea typeface="楷体_GB2312" pitchFamily="49" charset="-122"/>
            </a:endParaRPr>
          </a:p>
          <a:p>
            <a:pPr>
              <a:lnSpc>
                <a:spcPct val="140000"/>
              </a:lnSpc>
            </a:pPr>
            <a:r>
              <a:rPr lang="zh-CN" altLang="en-US" sz="2400" b="1" dirty="0">
                <a:solidFill>
                  <a:srgbClr val="FF0000"/>
                </a:solidFill>
                <a:latin typeface="楷体_GB2312" pitchFamily="49" charset="-122"/>
                <a:ea typeface="楷体_GB2312" pitchFamily="49" charset="-122"/>
              </a:rPr>
              <a:t>加权图</a:t>
            </a:r>
            <a:r>
              <a:rPr lang="zh-CN" altLang="en-US" sz="2400" b="1" dirty="0">
                <a:latin typeface="楷体_GB2312" pitchFamily="49" charset="-122"/>
                <a:ea typeface="楷体_GB2312" pitchFamily="49" charset="-122"/>
              </a:rPr>
              <a:t>：边被赋予一个权值的图称为加权图。如果图是有向的，称为加权有向图，如果是无向的，称为加权无向图。</a:t>
            </a:r>
            <a:endParaRPr lang="zh-CN" altLang="en-US" sz="2400" b="1" dirty="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1E9A20E7-E18E-4DAF-8F55-B70BA3CAF818}" type="slidenum">
              <a:rPr lang="en-US" altLang="zh-CN"/>
            </a:fld>
            <a:endParaRPr lang="en-US" altLang="zh-CN"/>
          </a:p>
        </p:txBody>
      </p:sp>
      <p:sp>
        <p:nvSpPr>
          <p:cNvPr id="1120258" name="Rectangle 2"/>
          <p:cNvSpPr>
            <a:spLocks noGrp="1" noChangeArrowheads="1"/>
          </p:cNvSpPr>
          <p:nvPr>
            <p:ph type="title"/>
          </p:nvPr>
        </p:nvSpPr>
        <p:spPr>
          <a:xfrm>
            <a:off x="755650" y="44624"/>
            <a:ext cx="7772400" cy="1143000"/>
          </a:xfrm>
        </p:spPr>
        <p:txBody>
          <a:bodyPr/>
          <a:lstStyle/>
          <a:p>
            <a:r>
              <a:rPr lang="zh-CN" altLang="en-US" b="1" dirty="0"/>
              <a:t>图的基本术语</a:t>
            </a:r>
            <a:endParaRPr lang="zh-CN" altLang="en-US" b="1" dirty="0"/>
          </a:p>
        </p:txBody>
      </p:sp>
      <p:sp>
        <p:nvSpPr>
          <p:cNvPr id="1120259" name="Rectangle 3"/>
          <p:cNvSpPr>
            <a:spLocks noGrp="1" noChangeArrowheads="1"/>
          </p:cNvSpPr>
          <p:nvPr>
            <p:ph type="body" idx="1"/>
          </p:nvPr>
        </p:nvSpPr>
        <p:spPr>
          <a:xfrm>
            <a:off x="684213" y="1557338"/>
            <a:ext cx="7772400" cy="4897437"/>
          </a:xfrm>
        </p:spPr>
        <p:txBody>
          <a:bodyPr/>
          <a:lstStyle/>
          <a:p>
            <a:pPr>
              <a:lnSpc>
                <a:spcPct val="120000"/>
              </a:lnSpc>
            </a:pPr>
            <a:r>
              <a:rPr lang="zh-CN" altLang="en-US" sz="2800" b="1" dirty="0">
                <a:solidFill>
                  <a:srgbClr val="FF0000"/>
                </a:solidFill>
                <a:latin typeface="楷体_GB2312" pitchFamily="49" charset="-122"/>
                <a:ea typeface="楷体_GB2312" pitchFamily="49" charset="-122"/>
              </a:rPr>
              <a:t>邻接</a:t>
            </a:r>
            <a:r>
              <a:rPr lang="zh-CN" altLang="en-US" sz="2800" b="1" dirty="0">
                <a:latin typeface="楷体_GB2312" pitchFamily="49" charset="-122"/>
                <a:ea typeface="楷体_GB2312" pitchFamily="49" charset="-122"/>
              </a:rPr>
              <a:t>：如（</a:t>
            </a:r>
            <a:r>
              <a:rPr lang="en-US" altLang="zh-CN" sz="2800" b="1" dirty="0">
                <a:latin typeface="楷体_GB2312" pitchFamily="49" charset="-122"/>
                <a:ea typeface="楷体_GB2312" pitchFamily="49" charset="-122"/>
              </a:rPr>
              <a:t>Vi</a:t>
            </a:r>
            <a:r>
              <a:rPr lang="zh-CN" altLang="en-US" sz="2800" b="1" dirty="0">
                <a:latin typeface="楷体_GB2312" pitchFamily="49" charset="-122"/>
                <a:ea typeface="楷体_GB2312" pitchFamily="49" charset="-122"/>
              </a:rPr>
              <a:t>，</a:t>
            </a:r>
            <a:r>
              <a:rPr lang="en-US" altLang="zh-CN" sz="2800" b="1" dirty="0" err="1">
                <a:latin typeface="楷体_GB2312" pitchFamily="49" charset="-122"/>
                <a:ea typeface="楷体_GB2312" pitchFamily="49" charset="-122"/>
              </a:rPr>
              <a:t>Vj</a:t>
            </a:r>
            <a:r>
              <a:rPr lang="zh-CN" altLang="en-US" sz="2800" b="1" dirty="0">
                <a:latin typeface="楷体_GB2312" pitchFamily="49" charset="-122"/>
                <a:ea typeface="楷体_GB2312" pitchFamily="49" charset="-122"/>
              </a:rPr>
              <a:t>）是图中的一条边，则称</a:t>
            </a:r>
            <a:r>
              <a:rPr lang="en-US" altLang="zh-CN" sz="2800" b="1" dirty="0">
                <a:latin typeface="楷体_GB2312" pitchFamily="49" charset="-122"/>
                <a:ea typeface="楷体_GB2312" pitchFamily="49" charset="-122"/>
              </a:rPr>
              <a:t>Vi</a:t>
            </a:r>
            <a:r>
              <a:rPr lang="zh-CN" altLang="en-US" sz="2800" b="1" dirty="0">
                <a:latin typeface="楷体_GB2312" pitchFamily="49" charset="-122"/>
                <a:ea typeface="楷体_GB2312" pitchFamily="49" charset="-122"/>
              </a:rPr>
              <a:t>和</a:t>
            </a:r>
            <a:r>
              <a:rPr lang="en-US" altLang="zh-CN" sz="2800" b="1" dirty="0" err="1">
                <a:latin typeface="楷体_GB2312" pitchFamily="49" charset="-122"/>
                <a:ea typeface="楷体_GB2312" pitchFamily="49" charset="-122"/>
              </a:rPr>
              <a:t>Vj</a:t>
            </a:r>
            <a:r>
              <a:rPr lang="zh-CN" altLang="en-US" sz="2800" b="1" dirty="0">
                <a:latin typeface="楷体_GB2312" pitchFamily="49" charset="-122"/>
                <a:ea typeface="楷体_GB2312" pitchFamily="49" charset="-122"/>
              </a:rPr>
              <a:t>是邻接的。如</a:t>
            </a:r>
            <a:r>
              <a:rPr lang="en-US" altLang="zh-CN" sz="2800" b="1" dirty="0">
                <a:latin typeface="楷体_GB2312" pitchFamily="49" charset="-122"/>
                <a:ea typeface="楷体_GB2312" pitchFamily="49" charset="-122"/>
              </a:rPr>
              <a:t>&lt;Vi</a:t>
            </a:r>
            <a:r>
              <a:rPr lang="zh-CN" altLang="en-US" sz="2800" b="1" dirty="0">
                <a:latin typeface="楷体_GB2312" pitchFamily="49" charset="-122"/>
                <a:ea typeface="楷体_GB2312" pitchFamily="49" charset="-122"/>
              </a:rPr>
              <a:t>，</a:t>
            </a:r>
            <a:r>
              <a:rPr lang="en-US" altLang="zh-CN" sz="2800" b="1" dirty="0" err="1">
                <a:latin typeface="楷体_GB2312" pitchFamily="49" charset="-122"/>
                <a:ea typeface="楷体_GB2312" pitchFamily="49" charset="-122"/>
              </a:rPr>
              <a:t>Vj</a:t>
            </a:r>
            <a:r>
              <a:rPr lang="en-US" altLang="zh-CN" sz="2800" b="1" dirty="0">
                <a:latin typeface="楷体_GB2312" pitchFamily="49" charset="-122"/>
                <a:ea typeface="楷体_GB2312" pitchFamily="49" charset="-122"/>
              </a:rPr>
              <a:t>&gt;</a:t>
            </a:r>
            <a:r>
              <a:rPr lang="zh-CN" altLang="en-US" sz="2800" b="1" dirty="0">
                <a:latin typeface="楷体_GB2312" pitchFamily="49" charset="-122"/>
                <a:ea typeface="楷体_GB2312" pitchFamily="49" charset="-122"/>
              </a:rPr>
              <a:t>是图中的一条边，则称</a:t>
            </a:r>
            <a:r>
              <a:rPr lang="en-US" altLang="zh-CN" sz="2800" b="1" dirty="0">
                <a:latin typeface="楷体_GB2312" pitchFamily="49" charset="-122"/>
                <a:ea typeface="楷体_GB2312" pitchFamily="49" charset="-122"/>
              </a:rPr>
              <a:t>Vi</a:t>
            </a:r>
            <a:r>
              <a:rPr lang="zh-CN" altLang="en-US" sz="2800" b="1" dirty="0">
                <a:latin typeface="楷体_GB2312" pitchFamily="49" charset="-122"/>
                <a:ea typeface="楷体_GB2312" pitchFamily="49" charset="-122"/>
              </a:rPr>
              <a:t>邻接到</a:t>
            </a:r>
            <a:r>
              <a:rPr lang="en-US" altLang="zh-CN" sz="2800" b="1" dirty="0" err="1">
                <a:latin typeface="楷体_GB2312" pitchFamily="49" charset="-122"/>
                <a:ea typeface="楷体_GB2312" pitchFamily="49" charset="-122"/>
              </a:rPr>
              <a:t>Vj</a:t>
            </a:r>
            <a:r>
              <a:rPr lang="zh-CN" altLang="en-US" sz="2800" b="1" dirty="0">
                <a:latin typeface="楷体_GB2312" pitchFamily="49" charset="-122"/>
                <a:ea typeface="楷体_GB2312" pitchFamily="49" charset="-122"/>
              </a:rPr>
              <a:t>，或</a:t>
            </a:r>
            <a:r>
              <a:rPr lang="en-US" altLang="zh-CN" sz="2800" b="1" dirty="0" err="1">
                <a:latin typeface="楷体_GB2312" pitchFamily="49" charset="-122"/>
                <a:ea typeface="楷体_GB2312" pitchFamily="49" charset="-122"/>
              </a:rPr>
              <a:t>Vj</a:t>
            </a:r>
            <a:r>
              <a:rPr lang="zh-CN" altLang="en-US" sz="2800" b="1" dirty="0">
                <a:latin typeface="楷体_GB2312" pitchFamily="49" charset="-122"/>
                <a:ea typeface="楷体_GB2312" pitchFamily="49" charset="-122"/>
              </a:rPr>
              <a:t>和</a:t>
            </a:r>
            <a:r>
              <a:rPr lang="en-US" altLang="zh-CN" sz="2800" b="1" dirty="0">
                <a:latin typeface="楷体_GB2312" pitchFamily="49" charset="-122"/>
                <a:ea typeface="楷体_GB2312" pitchFamily="49" charset="-122"/>
              </a:rPr>
              <a:t>Vi</a:t>
            </a:r>
            <a:r>
              <a:rPr lang="zh-CN" altLang="en-US" sz="2800" b="1" dirty="0">
                <a:latin typeface="楷体_GB2312" pitchFamily="49" charset="-122"/>
                <a:ea typeface="楷体_GB2312" pitchFamily="49" charset="-122"/>
              </a:rPr>
              <a:t>邻接。</a:t>
            </a:r>
            <a:endParaRPr lang="zh-CN" altLang="en-US" sz="2800" b="1" dirty="0">
              <a:latin typeface="楷体_GB2312" pitchFamily="49" charset="-122"/>
              <a:ea typeface="楷体_GB2312" pitchFamily="49" charset="-122"/>
            </a:endParaRPr>
          </a:p>
          <a:p>
            <a:pPr>
              <a:lnSpc>
                <a:spcPct val="120000"/>
              </a:lnSpc>
            </a:pPr>
            <a:r>
              <a:rPr lang="zh-CN" altLang="en-US" sz="2800" b="1" dirty="0">
                <a:solidFill>
                  <a:srgbClr val="FF0000"/>
                </a:solidFill>
                <a:latin typeface="楷体_GB2312" pitchFamily="49" charset="-122"/>
                <a:ea typeface="楷体_GB2312" pitchFamily="49" charset="-122"/>
              </a:rPr>
              <a:t>度：</a:t>
            </a:r>
            <a:r>
              <a:rPr lang="zh-CN" altLang="en-US" sz="2800" b="1" dirty="0">
                <a:solidFill>
                  <a:srgbClr val="0000CC"/>
                </a:solidFill>
                <a:latin typeface="楷体_GB2312" pitchFamily="49" charset="-122"/>
                <a:ea typeface="楷体_GB2312" pitchFamily="49" charset="-122"/>
              </a:rPr>
              <a:t>无向图</a:t>
            </a:r>
            <a:r>
              <a:rPr lang="zh-CN" altLang="en-US" sz="2800" b="1" dirty="0">
                <a:latin typeface="楷体_GB2312" pitchFamily="49" charset="-122"/>
                <a:ea typeface="楷体_GB2312" pitchFamily="49" charset="-122"/>
              </a:rPr>
              <a:t>中邻接于某一结点的边的总数。</a:t>
            </a:r>
            <a:endParaRPr lang="zh-CN" altLang="en-US" sz="2800" b="1" dirty="0">
              <a:latin typeface="楷体_GB2312" pitchFamily="49" charset="-122"/>
              <a:ea typeface="楷体_GB2312" pitchFamily="49" charset="-122"/>
            </a:endParaRPr>
          </a:p>
          <a:p>
            <a:pPr>
              <a:lnSpc>
                <a:spcPct val="120000"/>
              </a:lnSpc>
            </a:pPr>
            <a:r>
              <a:rPr lang="zh-CN" altLang="en-US" sz="2800" b="1" dirty="0">
                <a:solidFill>
                  <a:srgbClr val="FF0000"/>
                </a:solidFill>
                <a:latin typeface="楷体_GB2312" pitchFamily="49" charset="-122"/>
                <a:ea typeface="楷体_GB2312" pitchFamily="49" charset="-122"/>
              </a:rPr>
              <a:t>入度：</a:t>
            </a:r>
            <a:r>
              <a:rPr lang="zh-CN" altLang="en-US" sz="2800" b="1" dirty="0">
                <a:solidFill>
                  <a:srgbClr val="0000CC"/>
                </a:solidFill>
                <a:latin typeface="楷体_GB2312" pitchFamily="49" charset="-122"/>
                <a:ea typeface="楷体_GB2312" pitchFamily="49" charset="-122"/>
              </a:rPr>
              <a:t>有向图</a:t>
            </a:r>
            <a:r>
              <a:rPr lang="zh-CN" altLang="en-US" sz="2800" b="1" dirty="0">
                <a:latin typeface="楷体_GB2312" pitchFamily="49" charset="-122"/>
                <a:ea typeface="楷体_GB2312" pitchFamily="49" charset="-122"/>
              </a:rPr>
              <a:t>中进入某一结点的边数，称为该结点的入度</a:t>
            </a:r>
            <a:endParaRPr lang="zh-CN" altLang="en-US" sz="2800" b="1" dirty="0">
              <a:latin typeface="楷体_GB2312" pitchFamily="49" charset="-122"/>
              <a:ea typeface="楷体_GB2312" pitchFamily="49" charset="-122"/>
            </a:endParaRPr>
          </a:p>
          <a:p>
            <a:pPr>
              <a:lnSpc>
                <a:spcPct val="120000"/>
              </a:lnSpc>
            </a:pPr>
            <a:r>
              <a:rPr lang="zh-CN" altLang="en-US" sz="2800" b="1" dirty="0">
                <a:solidFill>
                  <a:srgbClr val="FF0000"/>
                </a:solidFill>
                <a:latin typeface="楷体_GB2312" pitchFamily="49" charset="-122"/>
                <a:ea typeface="楷体_GB2312" pitchFamily="49" charset="-122"/>
              </a:rPr>
              <a:t>出度：</a:t>
            </a:r>
            <a:r>
              <a:rPr lang="zh-CN" altLang="en-US" sz="2800" b="1" dirty="0">
                <a:solidFill>
                  <a:srgbClr val="0000CC"/>
                </a:solidFill>
                <a:latin typeface="楷体_GB2312" pitchFamily="49" charset="-122"/>
                <a:ea typeface="楷体_GB2312" pitchFamily="49" charset="-122"/>
              </a:rPr>
              <a:t>有向图</a:t>
            </a:r>
            <a:r>
              <a:rPr lang="zh-CN" altLang="en-US" sz="2800" b="1" dirty="0">
                <a:latin typeface="楷体_GB2312" pitchFamily="49" charset="-122"/>
                <a:ea typeface="楷体_GB2312" pitchFamily="49" charset="-122"/>
              </a:rPr>
              <a:t>中离开某一结点的边数，称为该结点的出度</a:t>
            </a:r>
            <a:endParaRPr lang="zh-CN" altLang="en-US" sz="2800" b="1" dirty="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4294967295"/>
          </p:nvPr>
        </p:nvSpPr>
        <p:spPr>
          <a:xfrm>
            <a:off x="6553200" y="6248400"/>
            <a:ext cx="1905000" cy="457200"/>
          </a:xfrm>
          <a:prstGeom prst="rect">
            <a:avLst/>
          </a:prstGeom>
        </p:spPr>
        <p:txBody>
          <a:bodyPr/>
          <a:lstStyle/>
          <a:p>
            <a:fld id="{E73B5154-85B7-4CF1-A651-52E04AE9BB7D}" type="slidenum">
              <a:rPr lang="en-US" altLang="zh-CN"/>
            </a:fld>
            <a:endParaRPr lang="en-US" altLang="zh-CN"/>
          </a:p>
        </p:txBody>
      </p:sp>
      <p:sp>
        <p:nvSpPr>
          <p:cNvPr id="1140738" name="Rectangle 2"/>
          <p:cNvSpPr>
            <a:spLocks noGrp="1" noChangeArrowheads="1"/>
          </p:cNvSpPr>
          <p:nvPr>
            <p:ph type="title"/>
          </p:nvPr>
        </p:nvSpPr>
        <p:spPr/>
        <p:txBody>
          <a:bodyPr/>
          <a:lstStyle/>
          <a:p>
            <a:r>
              <a:rPr lang="zh-CN" altLang="en-US" b="1"/>
              <a:t>图的存储</a:t>
            </a:r>
            <a:endParaRPr lang="zh-CN" altLang="en-US" b="1"/>
          </a:p>
        </p:txBody>
      </p:sp>
      <p:sp>
        <p:nvSpPr>
          <p:cNvPr id="1140739" name="Rectangle 3"/>
          <p:cNvSpPr>
            <a:spLocks noGrp="1" noChangeArrowheads="1"/>
          </p:cNvSpPr>
          <p:nvPr>
            <p:ph type="body" idx="1"/>
          </p:nvPr>
        </p:nvSpPr>
        <p:spPr>
          <a:xfrm>
            <a:off x="1187450" y="1916113"/>
            <a:ext cx="5472113" cy="4114800"/>
          </a:xfrm>
        </p:spPr>
        <p:txBody>
          <a:bodyPr/>
          <a:lstStyle/>
          <a:p>
            <a:pPr>
              <a:lnSpc>
                <a:spcPct val="130000"/>
              </a:lnSpc>
            </a:pPr>
            <a:r>
              <a:rPr lang="zh-CN" altLang="en-US" sz="3200" b="1" dirty="0">
                <a:solidFill>
                  <a:srgbClr val="FF0000"/>
                </a:solidFill>
                <a:ea typeface="楷体_GB2312" pitchFamily="49" charset="-122"/>
              </a:rPr>
              <a:t>邻接矩阵和加权邻接矩阵</a:t>
            </a:r>
            <a:endParaRPr lang="zh-CN" altLang="en-US" sz="3200" b="1" dirty="0">
              <a:solidFill>
                <a:srgbClr val="FF0000"/>
              </a:solidFill>
              <a:ea typeface="楷体_GB2312" pitchFamily="49" charset="-122"/>
            </a:endParaRPr>
          </a:p>
          <a:p>
            <a:pPr>
              <a:lnSpc>
                <a:spcPct val="130000"/>
              </a:lnSpc>
            </a:pPr>
            <a:r>
              <a:rPr lang="zh-CN" altLang="en-US" sz="3200" b="1" dirty="0">
                <a:ea typeface="楷体_GB2312" pitchFamily="49" charset="-122"/>
              </a:rPr>
              <a:t>邻接表</a:t>
            </a:r>
            <a:endParaRPr lang="zh-CN" altLang="en-US" sz="3200" b="1" dirty="0">
              <a:ea typeface="楷体_GB2312" pitchFamily="49" charset="-122"/>
            </a:endParaRPr>
          </a:p>
        </p:txBody>
      </p:sp>
      <p:sp>
        <p:nvSpPr>
          <p:cNvPr id="1140740" name="AutoShape 4"/>
          <p:cNvSpPr>
            <a:spLocks noChangeArrowheads="1"/>
          </p:cNvSpPr>
          <p:nvPr/>
        </p:nvSpPr>
        <p:spPr bwMode="auto">
          <a:xfrm rot="-5400000" flipH="1" flipV="1">
            <a:off x="6592888" y="2128838"/>
            <a:ext cx="304800" cy="457200"/>
          </a:xfrm>
          <a:prstGeom prst="triangle">
            <a:avLst>
              <a:gd name="adj" fmla="val 50000"/>
            </a:avLst>
          </a:prstGeom>
          <a:solidFill>
            <a:srgbClr val="FF00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0741" name="AutoShape 5"/>
          <p:cNvSpPr>
            <a:spLocks noChangeArrowheads="1"/>
          </p:cNvSpPr>
          <p:nvPr/>
        </p:nvSpPr>
        <p:spPr bwMode="auto">
          <a:xfrm rot="-5400000" flipH="1" flipV="1">
            <a:off x="6592888" y="2903538"/>
            <a:ext cx="304800" cy="457200"/>
          </a:xfrm>
          <a:prstGeom prst="triangle">
            <a:avLst>
              <a:gd name="adj" fmla="val 50000"/>
            </a:avLst>
          </a:prstGeom>
          <a:solidFill>
            <a:srgbClr val="FAFD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4294967295"/>
          </p:nvPr>
        </p:nvSpPr>
        <p:spPr>
          <a:xfrm>
            <a:off x="6553200" y="6248400"/>
            <a:ext cx="1905000" cy="457200"/>
          </a:xfrm>
          <a:prstGeom prst="rect">
            <a:avLst/>
          </a:prstGeom>
        </p:spPr>
        <p:txBody>
          <a:bodyPr/>
          <a:lstStyle/>
          <a:p>
            <a:fld id="{D813FCEE-518B-48F7-A65E-ADD5DE3C7BA7}" type="slidenum">
              <a:rPr lang="en-US" altLang="zh-CN"/>
            </a:fld>
            <a:endParaRPr lang="en-US" altLang="zh-CN"/>
          </a:p>
        </p:txBody>
      </p:sp>
      <p:sp>
        <p:nvSpPr>
          <p:cNvPr id="1141762" name="Rectangle 2"/>
          <p:cNvSpPr>
            <a:spLocks noGrp="1" noChangeArrowheads="1"/>
          </p:cNvSpPr>
          <p:nvPr>
            <p:ph type="title"/>
          </p:nvPr>
        </p:nvSpPr>
        <p:spPr>
          <a:xfrm>
            <a:off x="1227137" y="306040"/>
            <a:ext cx="6905625" cy="6746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dirty="0"/>
              <a:t>邻接矩阵</a:t>
            </a:r>
            <a:r>
              <a:rPr lang="en-US" altLang="zh-CN" b="1" dirty="0"/>
              <a:t>—</a:t>
            </a:r>
            <a:r>
              <a:rPr lang="zh-CN" altLang="en-US" sz="3200" b="1" dirty="0"/>
              <a:t>有向图</a:t>
            </a:r>
            <a:endParaRPr lang="zh-CN" altLang="en-US" sz="3200" b="1" dirty="0"/>
          </a:p>
        </p:txBody>
      </p:sp>
      <p:sp>
        <p:nvSpPr>
          <p:cNvPr id="1141763" name="Text Box 3"/>
          <p:cNvSpPr txBox="1">
            <a:spLocks noChangeArrowheads="1"/>
          </p:cNvSpPr>
          <p:nvPr/>
        </p:nvSpPr>
        <p:spPr bwMode="auto">
          <a:xfrm>
            <a:off x="827088" y="1557338"/>
            <a:ext cx="7467600" cy="15160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spcBef>
                <a:spcPct val="50000"/>
              </a:spcBef>
            </a:pPr>
            <a:r>
              <a:rPr lang="zh-CN" altLang="en-US" sz="2400" b="1">
                <a:latin typeface="楷体_GB2312" pitchFamily="49" charset="-122"/>
              </a:rPr>
              <a:t>设有向图具有 </a:t>
            </a:r>
            <a:r>
              <a:rPr lang="en-US" altLang="zh-CN" sz="2400" b="1">
                <a:latin typeface="楷体_GB2312" pitchFamily="49" charset="-122"/>
              </a:rPr>
              <a:t>n </a:t>
            </a:r>
            <a:r>
              <a:rPr lang="zh-CN" altLang="en-US" sz="2400" b="1">
                <a:latin typeface="楷体_GB2312" pitchFamily="49" charset="-122"/>
              </a:rPr>
              <a:t>个结点，则用 </a:t>
            </a:r>
            <a:r>
              <a:rPr lang="en-US" altLang="zh-CN" sz="2400" b="1">
                <a:latin typeface="楷体_GB2312" pitchFamily="49" charset="-122"/>
              </a:rPr>
              <a:t>n </a:t>
            </a:r>
            <a:r>
              <a:rPr lang="zh-CN" altLang="zh-CN" sz="2400" b="1">
                <a:latin typeface="楷体_GB2312" pitchFamily="49" charset="-122"/>
              </a:rPr>
              <a:t>行 </a:t>
            </a:r>
            <a:r>
              <a:rPr lang="en-US" altLang="zh-CN" sz="2400" b="1">
                <a:latin typeface="楷体_GB2312" pitchFamily="49" charset="-122"/>
              </a:rPr>
              <a:t>n </a:t>
            </a:r>
            <a:r>
              <a:rPr lang="zh-CN" altLang="zh-CN" sz="2400" b="1">
                <a:latin typeface="楷体_GB2312" pitchFamily="49" charset="-122"/>
              </a:rPr>
              <a:t>列的布尔矩阵 </a:t>
            </a:r>
            <a:r>
              <a:rPr lang="en-US" altLang="zh-CN" sz="2400" b="1">
                <a:latin typeface="楷体_GB2312" pitchFamily="49" charset="-122"/>
              </a:rPr>
              <a:t>A </a:t>
            </a:r>
            <a:r>
              <a:rPr lang="zh-CN" altLang="zh-CN" sz="2400" b="1">
                <a:latin typeface="楷体_GB2312" pitchFamily="49" charset="-122"/>
              </a:rPr>
              <a:t>表示该有向图如果</a:t>
            </a:r>
            <a:r>
              <a:rPr lang="en-US" altLang="zh-CN" sz="2400" b="1">
                <a:latin typeface="楷体_GB2312" pitchFamily="49" charset="-122"/>
              </a:rPr>
              <a:t>i </a:t>
            </a:r>
            <a:r>
              <a:rPr lang="zh-CN" altLang="zh-CN" sz="2400" b="1">
                <a:latin typeface="楷体_GB2312" pitchFamily="49" charset="-122"/>
              </a:rPr>
              <a:t>至 </a:t>
            </a:r>
            <a:r>
              <a:rPr lang="en-US" altLang="zh-CN" sz="2400" b="1">
                <a:latin typeface="楷体_GB2312" pitchFamily="49" charset="-122"/>
              </a:rPr>
              <a:t>j </a:t>
            </a:r>
            <a:r>
              <a:rPr lang="zh-CN" altLang="zh-CN" sz="2400" b="1">
                <a:latin typeface="楷体_GB2312" pitchFamily="49" charset="-122"/>
              </a:rPr>
              <a:t>有一条有向边</a:t>
            </a:r>
            <a:r>
              <a:rPr lang="en-US" altLang="zh-CN" sz="2400" b="1">
                <a:latin typeface="楷体_GB2312" pitchFamily="49" charset="-122"/>
              </a:rPr>
              <a:t>,</a:t>
            </a:r>
            <a:r>
              <a:rPr lang="zh-CN" altLang="zh-CN" sz="2400" b="1">
                <a:latin typeface="楷体_GB2312" pitchFamily="49" charset="-122"/>
              </a:rPr>
              <a:t> </a:t>
            </a:r>
            <a:r>
              <a:rPr lang="en-US" altLang="zh-CN" sz="2400" b="1">
                <a:latin typeface="楷体_GB2312" pitchFamily="49" charset="-122"/>
              </a:rPr>
              <a:t>A[i,j]  =  1 ,</a:t>
            </a:r>
            <a:r>
              <a:rPr lang="zh-CN" altLang="zh-CN" sz="2400" b="1">
                <a:latin typeface="楷体_GB2312" pitchFamily="49" charset="-122"/>
              </a:rPr>
              <a:t>如果 </a:t>
            </a:r>
            <a:r>
              <a:rPr lang="en-US" altLang="zh-CN" sz="2400" b="1">
                <a:latin typeface="楷体_GB2312" pitchFamily="49" charset="-122"/>
              </a:rPr>
              <a:t>i </a:t>
            </a:r>
            <a:r>
              <a:rPr lang="zh-CN" altLang="zh-CN" sz="2400" b="1">
                <a:latin typeface="楷体_GB2312" pitchFamily="49" charset="-122"/>
              </a:rPr>
              <a:t>至 </a:t>
            </a:r>
            <a:r>
              <a:rPr lang="en-US" altLang="zh-CN" sz="2400" b="1">
                <a:latin typeface="楷体_GB2312" pitchFamily="49" charset="-122"/>
              </a:rPr>
              <a:t>j </a:t>
            </a:r>
            <a:r>
              <a:rPr lang="zh-CN" altLang="zh-CN" sz="2400" b="1">
                <a:latin typeface="楷体_GB2312" pitchFamily="49" charset="-122"/>
              </a:rPr>
              <a:t>没有一条有向边</a:t>
            </a:r>
            <a:r>
              <a:rPr lang="en-US" altLang="zh-CN" sz="2400" b="1">
                <a:latin typeface="楷体_GB2312" pitchFamily="49" charset="-122"/>
              </a:rPr>
              <a:t>,A[i,j] = 0</a:t>
            </a:r>
            <a:r>
              <a:rPr lang="zh-CN" altLang="zh-CN" sz="2400" b="1">
                <a:latin typeface="楷体_GB2312" pitchFamily="49" charset="-122"/>
              </a:rPr>
              <a:t>    </a:t>
            </a:r>
            <a:endParaRPr lang="en-US" altLang="zh-CN" sz="2400" b="1">
              <a:latin typeface="楷体_GB2312" pitchFamily="49" charset="-122"/>
            </a:endParaRPr>
          </a:p>
        </p:txBody>
      </p:sp>
      <p:grpSp>
        <p:nvGrpSpPr>
          <p:cNvPr id="1141782" name="Group 22"/>
          <p:cNvGrpSpPr/>
          <p:nvPr/>
        </p:nvGrpSpPr>
        <p:grpSpPr bwMode="auto">
          <a:xfrm>
            <a:off x="1042988" y="3540125"/>
            <a:ext cx="2162175" cy="1905000"/>
            <a:chOff x="657" y="2230"/>
            <a:chExt cx="1362" cy="1200"/>
          </a:xfrm>
        </p:grpSpPr>
        <p:sp>
          <p:nvSpPr>
            <p:cNvPr id="1141764" name="Oval 4"/>
            <p:cNvSpPr>
              <a:spLocks noChangeArrowheads="1"/>
            </p:cNvSpPr>
            <p:nvPr/>
          </p:nvSpPr>
          <p:spPr bwMode="auto">
            <a:xfrm>
              <a:off x="657" y="2230"/>
              <a:ext cx="314" cy="240"/>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A</a:t>
              </a:r>
              <a:endParaRPr lang="en-US" altLang="zh-CN" sz="2000" b="1" u="sng">
                <a:latin typeface="Arial" panose="020B0604020202020204" pitchFamily="34" charset="0"/>
                <a:ea typeface="宋体" panose="02010600030101010101" pitchFamily="2" charset="-122"/>
              </a:endParaRPr>
            </a:p>
          </p:txBody>
        </p:sp>
        <p:sp>
          <p:nvSpPr>
            <p:cNvPr id="1141765" name="Oval 5"/>
            <p:cNvSpPr>
              <a:spLocks noChangeArrowheads="1"/>
            </p:cNvSpPr>
            <p:nvPr/>
          </p:nvSpPr>
          <p:spPr bwMode="auto">
            <a:xfrm>
              <a:off x="1704" y="2230"/>
              <a:ext cx="315" cy="240"/>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B</a:t>
              </a:r>
              <a:endParaRPr lang="en-US" altLang="zh-CN" sz="2000" b="1" u="sng">
                <a:latin typeface="Arial" panose="020B0604020202020204" pitchFamily="34" charset="0"/>
                <a:ea typeface="宋体" panose="02010600030101010101" pitchFamily="2" charset="-122"/>
              </a:endParaRPr>
            </a:p>
          </p:txBody>
        </p:sp>
        <p:sp>
          <p:nvSpPr>
            <p:cNvPr id="1141766" name="Line 6"/>
            <p:cNvSpPr>
              <a:spLocks noChangeShapeType="1"/>
            </p:cNvSpPr>
            <p:nvPr/>
          </p:nvSpPr>
          <p:spPr bwMode="auto">
            <a:xfrm>
              <a:off x="971" y="2326"/>
              <a:ext cx="733"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67" name="Oval 7"/>
            <p:cNvSpPr>
              <a:spLocks noChangeArrowheads="1"/>
            </p:cNvSpPr>
            <p:nvPr/>
          </p:nvSpPr>
          <p:spPr bwMode="auto">
            <a:xfrm>
              <a:off x="657" y="3190"/>
              <a:ext cx="314" cy="240"/>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C</a:t>
              </a:r>
              <a:endParaRPr lang="en-US" altLang="zh-CN" sz="2000" b="1" u="sng">
                <a:latin typeface="Arial" panose="020B0604020202020204" pitchFamily="34" charset="0"/>
                <a:ea typeface="宋体" panose="02010600030101010101" pitchFamily="2" charset="-122"/>
              </a:endParaRPr>
            </a:p>
          </p:txBody>
        </p:sp>
        <p:sp>
          <p:nvSpPr>
            <p:cNvPr id="1141768" name="Oval 8"/>
            <p:cNvSpPr>
              <a:spLocks noChangeArrowheads="1"/>
            </p:cNvSpPr>
            <p:nvPr/>
          </p:nvSpPr>
          <p:spPr bwMode="auto">
            <a:xfrm>
              <a:off x="1704" y="3190"/>
              <a:ext cx="315" cy="240"/>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D</a:t>
              </a:r>
              <a:endParaRPr lang="en-US" altLang="zh-CN" sz="2000" b="1" u="sng">
                <a:latin typeface="Arial" panose="020B0604020202020204" pitchFamily="34" charset="0"/>
                <a:ea typeface="宋体" panose="02010600030101010101" pitchFamily="2" charset="-122"/>
              </a:endParaRPr>
            </a:p>
          </p:txBody>
        </p:sp>
        <p:sp>
          <p:nvSpPr>
            <p:cNvPr id="1141769" name="Line 9"/>
            <p:cNvSpPr>
              <a:spLocks noChangeShapeType="1"/>
            </p:cNvSpPr>
            <p:nvPr/>
          </p:nvSpPr>
          <p:spPr bwMode="auto">
            <a:xfrm>
              <a:off x="971" y="3286"/>
              <a:ext cx="733"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70" name="Line 10"/>
            <p:cNvSpPr>
              <a:spLocks noChangeShapeType="1"/>
            </p:cNvSpPr>
            <p:nvPr/>
          </p:nvSpPr>
          <p:spPr bwMode="auto">
            <a:xfrm flipH="1">
              <a:off x="814" y="2470"/>
              <a:ext cx="0" cy="72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71" name="Line 11"/>
            <p:cNvSpPr>
              <a:spLocks noChangeShapeType="1"/>
            </p:cNvSpPr>
            <p:nvPr/>
          </p:nvSpPr>
          <p:spPr bwMode="auto">
            <a:xfrm flipH="1" flipV="1">
              <a:off x="919" y="2422"/>
              <a:ext cx="838" cy="816"/>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1772" name="AutoShape 12"/>
          <p:cNvSpPr>
            <a:spLocks noChangeArrowheads="1"/>
          </p:cNvSpPr>
          <p:nvPr/>
        </p:nvSpPr>
        <p:spPr bwMode="auto">
          <a:xfrm>
            <a:off x="3492500" y="4076700"/>
            <a:ext cx="2122488" cy="647700"/>
          </a:xfrm>
          <a:prstGeom prst="rightArrow">
            <a:avLst>
              <a:gd name="adj1" fmla="val 50000"/>
              <a:gd name="adj2" fmla="val 81924"/>
            </a:avLst>
          </a:prstGeom>
          <a:solidFill>
            <a:srgbClr val="FFCC99"/>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2060"/>
              </a:solidFill>
            </a:endParaRPr>
          </a:p>
        </p:txBody>
      </p:sp>
      <p:sp>
        <p:nvSpPr>
          <p:cNvPr id="1141773" name="Text Box 13"/>
          <p:cNvSpPr txBox="1">
            <a:spLocks noChangeArrowheads="1"/>
          </p:cNvSpPr>
          <p:nvPr/>
        </p:nvSpPr>
        <p:spPr bwMode="auto">
          <a:xfrm>
            <a:off x="3417888" y="4225925"/>
            <a:ext cx="2160587"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dirty="0">
                <a:solidFill>
                  <a:srgbClr val="002060"/>
                </a:solidFill>
                <a:latin typeface="Arial" panose="020B0604020202020204" pitchFamily="34" charset="0"/>
                <a:ea typeface="宋体" panose="02010600030101010101" pitchFamily="2" charset="-122"/>
              </a:rPr>
              <a:t>表示成右图矩阵</a:t>
            </a:r>
            <a:endParaRPr lang="zh-CN" altLang="en-US" sz="2000" b="1" dirty="0">
              <a:solidFill>
                <a:srgbClr val="002060"/>
              </a:solidFill>
              <a:latin typeface="Arial" panose="020B0604020202020204" pitchFamily="34" charset="0"/>
              <a:ea typeface="宋体" panose="02010600030101010101" pitchFamily="2" charset="-122"/>
            </a:endParaRPr>
          </a:p>
        </p:txBody>
      </p:sp>
      <p:sp>
        <p:nvSpPr>
          <p:cNvPr id="1141774" name="AutoShape 14"/>
          <p:cNvSpPr/>
          <p:nvPr/>
        </p:nvSpPr>
        <p:spPr bwMode="auto">
          <a:xfrm>
            <a:off x="5781675" y="3387725"/>
            <a:ext cx="166688" cy="1676400"/>
          </a:xfrm>
          <a:prstGeom prst="leftBracket">
            <a:avLst>
              <a:gd name="adj" fmla="val 83809"/>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75" name="AutoShape 15"/>
          <p:cNvSpPr/>
          <p:nvPr/>
        </p:nvSpPr>
        <p:spPr bwMode="auto">
          <a:xfrm>
            <a:off x="6364288" y="3463925"/>
            <a:ext cx="82550" cy="1828800"/>
          </a:xfrm>
          <a:prstGeom prst="leftBracket">
            <a:avLst>
              <a:gd name="adj" fmla="val 184615"/>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000" b="1">
              <a:latin typeface="Arial" panose="020B0604020202020204" pitchFamily="34" charset="0"/>
              <a:ea typeface="宋体" panose="02010600030101010101" pitchFamily="2" charset="-122"/>
            </a:endParaRPr>
          </a:p>
        </p:txBody>
      </p:sp>
      <p:sp>
        <p:nvSpPr>
          <p:cNvPr id="1141776" name="AutoShape 16"/>
          <p:cNvSpPr>
            <a:spLocks noChangeArrowheads="1"/>
          </p:cNvSpPr>
          <p:nvPr/>
        </p:nvSpPr>
        <p:spPr bwMode="auto">
          <a:xfrm>
            <a:off x="5948363" y="3616325"/>
            <a:ext cx="1995487" cy="1676400"/>
          </a:xfrm>
          <a:prstGeom prst="bracketPair">
            <a:avLst>
              <a:gd name="adj" fmla="val 16667"/>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77" name="AutoShape 17"/>
          <p:cNvSpPr/>
          <p:nvPr/>
        </p:nvSpPr>
        <p:spPr bwMode="auto">
          <a:xfrm>
            <a:off x="6005513" y="3171825"/>
            <a:ext cx="82550" cy="304800"/>
          </a:xfrm>
          <a:prstGeom prst="leftBracket">
            <a:avLst>
              <a:gd name="adj" fmla="val 30769"/>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78" name="AutoShape 18"/>
          <p:cNvSpPr/>
          <p:nvPr/>
        </p:nvSpPr>
        <p:spPr bwMode="auto">
          <a:xfrm>
            <a:off x="5948363" y="3692525"/>
            <a:ext cx="166687" cy="1524000"/>
          </a:xfrm>
          <a:prstGeom prst="leftBracket">
            <a:avLst>
              <a:gd name="adj" fmla="val 76191"/>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79" name="AutoShape 19"/>
          <p:cNvSpPr/>
          <p:nvPr/>
        </p:nvSpPr>
        <p:spPr bwMode="auto">
          <a:xfrm>
            <a:off x="7859713" y="3692525"/>
            <a:ext cx="166687" cy="1524000"/>
          </a:xfrm>
          <a:prstGeom prst="rightBracket">
            <a:avLst>
              <a:gd name="adj" fmla="val 76191"/>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1780" name="Text Box 20"/>
          <p:cNvSpPr txBox="1">
            <a:spLocks noChangeArrowheads="1"/>
          </p:cNvSpPr>
          <p:nvPr/>
        </p:nvSpPr>
        <p:spPr bwMode="auto">
          <a:xfrm>
            <a:off x="6154738" y="3605213"/>
            <a:ext cx="1746250" cy="17684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a:latin typeface="Arial" panose="020B0604020202020204" pitchFamily="34" charset="0"/>
                <a:ea typeface="宋体" panose="02010600030101010101" pitchFamily="2" charset="-122"/>
              </a:rPr>
              <a:t>0    1    1     0</a:t>
            </a:r>
            <a:endParaRPr lang="en-US" altLang="zh-CN" sz="2000" b="1">
              <a:latin typeface="Arial" panose="020B0604020202020204" pitchFamily="34" charset="0"/>
              <a:ea typeface="宋体" panose="02010600030101010101" pitchFamily="2" charset="-122"/>
            </a:endParaRPr>
          </a:p>
          <a:p>
            <a:pPr eaLnBrk="0" hangingPunct="0">
              <a:spcBef>
                <a:spcPct val="50000"/>
              </a:spcBef>
            </a:pPr>
            <a:r>
              <a:rPr lang="en-US" altLang="zh-CN" sz="2000" b="1">
                <a:latin typeface="Arial" panose="020B0604020202020204" pitchFamily="34" charset="0"/>
                <a:ea typeface="宋体" panose="02010600030101010101" pitchFamily="2" charset="-122"/>
              </a:rPr>
              <a:t>0    0    0     0</a:t>
            </a:r>
            <a:endParaRPr lang="en-US" altLang="zh-CN" sz="2000" b="1">
              <a:latin typeface="Arial" panose="020B0604020202020204" pitchFamily="34" charset="0"/>
              <a:ea typeface="宋体" panose="02010600030101010101" pitchFamily="2" charset="-122"/>
            </a:endParaRPr>
          </a:p>
          <a:p>
            <a:pPr eaLnBrk="0" hangingPunct="0">
              <a:spcBef>
                <a:spcPct val="50000"/>
              </a:spcBef>
            </a:pPr>
            <a:r>
              <a:rPr lang="en-US" altLang="zh-CN" sz="2000" b="1">
                <a:latin typeface="Arial" panose="020B0604020202020204" pitchFamily="34" charset="0"/>
                <a:ea typeface="宋体" panose="02010600030101010101" pitchFamily="2" charset="-122"/>
              </a:rPr>
              <a:t>0    0    0     1</a:t>
            </a:r>
            <a:endParaRPr lang="en-US" altLang="zh-CN" sz="2000" b="1">
              <a:latin typeface="Arial" panose="020B0604020202020204" pitchFamily="34" charset="0"/>
              <a:ea typeface="宋体" panose="02010600030101010101" pitchFamily="2" charset="-122"/>
            </a:endParaRPr>
          </a:p>
          <a:p>
            <a:pPr eaLnBrk="0" hangingPunct="0">
              <a:spcBef>
                <a:spcPct val="50000"/>
              </a:spcBef>
            </a:pPr>
            <a:r>
              <a:rPr lang="en-US" altLang="zh-CN" sz="2000" b="1">
                <a:latin typeface="Arial" panose="020B0604020202020204" pitchFamily="34" charset="0"/>
                <a:ea typeface="宋体" panose="02010600030101010101" pitchFamily="2" charset="-122"/>
              </a:rPr>
              <a:t>1    0    0     0</a:t>
            </a:r>
            <a:endParaRPr lang="en-US" altLang="zh-CN" sz="2000" b="1">
              <a:latin typeface="Arial" panose="020B0604020202020204" pitchFamily="34" charset="0"/>
              <a:ea typeface="宋体" panose="02010600030101010101" pitchFamily="2" charset="-122"/>
            </a:endParaRPr>
          </a:p>
        </p:txBody>
      </p:sp>
      <p:sp>
        <p:nvSpPr>
          <p:cNvPr id="1141781" name="Text Box 21"/>
          <p:cNvSpPr txBox="1">
            <a:spLocks noChangeArrowheads="1"/>
          </p:cNvSpPr>
          <p:nvPr/>
        </p:nvSpPr>
        <p:spPr bwMode="auto">
          <a:xfrm>
            <a:off x="755650" y="573405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zh-CN" b="1">
                <a:latin typeface="幼圆" pitchFamily="49" charset="-122"/>
                <a:ea typeface="幼圆" pitchFamily="49" charset="-122"/>
              </a:rPr>
              <a:t>注意： 出度: </a:t>
            </a:r>
            <a:r>
              <a:rPr lang="en-US" altLang="zh-CN" b="1">
                <a:latin typeface="幼圆" pitchFamily="49" charset="-122"/>
                <a:ea typeface="幼圆" pitchFamily="49" charset="-122"/>
              </a:rPr>
              <a:t>i</a:t>
            </a:r>
            <a:r>
              <a:rPr lang="zh-CN" altLang="zh-CN" b="1">
                <a:latin typeface="幼圆" pitchFamily="49" charset="-122"/>
                <a:ea typeface="幼圆" pitchFamily="49" charset="-122"/>
              </a:rPr>
              <a:t>行之和。入度: </a:t>
            </a:r>
            <a:r>
              <a:rPr lang="en-US" altLang="zh-CN" b="1">
                <a:latin typeface="幼圆" pitchFamily="49" charset="-122"/>
                <a:ea typeface="幼圆" pitchFamily="49" charset="-122"/>
              </a:rPr>
              <a:t>j</a:t>
            </a:r>
            <a:r>
              <a:rPr lang="zh-CN" altLang="zh-CN" b="1">
                <a:latin typeface="幼圆" pitchFamily="49" charset="-122"/>
                <a:ea typeface="幼圆" pitchFamily="49" charset="-122"/>
              </a:rPr>
              <a:t>列之和。</a:t>
            </a:r>
            <a:endParaRPr lang="zh-CN" altLang="en-US" b="1">
              <a:latin typeface="幼圆" pitchFamily="49" charset="-122"/>
              <a:ea typeface="幼圆"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4294967295"/>
          </p:nvPr>
        </p:nvSpPr>
        <p:spPr>
          <a:xfrm>
            <a:off x="6553200" y="6248400"/>
            <a:ext cx="1905000" cy="457200"/>
          </a:xfrm>
          <a:prstGeom prst="rect">
            <a:avLst/>
          </a:prstGeom>
        </p:spPr>
        <p:txBody>
          <a:bodyPr/>
          <a:lstStyle/>
          <a:p>
            <a:fld id="{951EC8A0-84F0-4742-A00B-BB1CB3B3CF51}" type="slidenum">
              <a:rPr lang="en-US" altLang="zh-CN"/>
            </a:fld>
            <a:endParaRPr lang="en-US" altLang="zh-CN"/>
          </a:p>
        </p:txBody>
      </p:sp>
      <p:sp>
        <p:nvSpPr>
          <p:cNvPr id="1143810" name="Rectangle 2"/>
          <p:cNvSpPr>
            <a:spLocks noGrp="1" noChangeArrowheads="1"/>
          </p:cNvSpPr>
          <p:nvPr>
            <p:ph type="title"/>
          </p:nvPr>
        </p:nvSpPr>
        <p:spPr>
          <a:xfrm>
            <a:off x="1258888" y="332656"/>
            <a:ext cx="6905625" cy="6746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dirty="0"/>
              <a:t>邻接矩阵</a:t>
            </a:r>
            <a:r>
              <a:rPr lang="en-US" altLang="zh-CN" b="1" dirty="0"/>
              <a:t>—</a:t>
            </a:r>
            <a:r>
              <a:rPr lang="zh-CN" altLang="en-US" sz="3200" b="1" dirty="0"/>
              <a:t>有向图</a:t>
            </a:r>
            <a:endParaRPr lang="zh-CN" altLang="en-US" sz="3200" b="1" dirty="0"/>
          </a:p>
        </p:txBody>
      </p:sp>
      <p:grpSp>
        <p:nvGrpSpPr>
          <p:cNvPr id="1143840" name="Group 32"/>
          <p:cNvGrpSpPr/>
          <p:nvPr/>
        </p:nvGrpSpPr>
        <p:grpSpPr bwMode="auto">
          <a:xfrm>
            <a:off x="611188" y="3179763"/>
            <a:ext cx="1981200" cy="1905000"/>
            <a:chOff x="385" y="2003"/>
            <a:chExt cx="1248" cy="1200"/>
          </a:xfrm>
        </p:grpSpPr>
        <p:sp>
          <p:nvSpPr>
            <p:cNvPr id="1143811" name="Oval 3"/>
            <p:cNvSpPr>
              <a:spLocks noChangeArrowheads="1"/>
            </p:cNvSpPr>
            <p:nvPr/>
          </p:nvSpPr>
          <p:spPr bwMode="auto">
            <a:xfrm>
              <a:off x="385" y="200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A</a:t>
              </a:r>
              <a:endParaRPr lang="en-US" altLang="zh-CN" sz="2400" b="1" u="sng">
                <a:latin typeface="Arial" panose="020B0604020202020204" pitchFamily="34" charset="0"/>
                <a:ea typeface="宋体" panose="02010600030101010101" pitchFamily="2" charset="-122"/>
              </a:endParaRPr>
            </a:p>
          </p:txBody>
        </p:sp>
        <p:sp>
          <p:nvSpPr>
            <p:cNvPr id="1143812" name="Oval 4"/>
            <p:cNvSpPr>
              <a:spLocks noChangeArrowheads="1"/>
            </p:cNvSpPr>
            <p:nvPr/>
          </p:nvSpPr>
          <p:spPr bwMode="auto">
            <a:xfrm>
              <a:off x="1345" y="200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B</a:t>
              </a:r>
              <a:endParaRPr lang="en-US" altLang="zh-CN" sz="2400" b="1" u="sng">
                <a:latin typeface="Arial" panose="020B0604020202020204" pitchFamily="34" charset="0"/>
                <a:ea typeface="宋体" panose="02010600030101010101" pitchFamily="2" charset="-122"/>
              </a:endParaRPr>
            </a:p>
          </p:txBody>
        </p:sp>
        <p:sp>
          <p:nvSpPr>
            <p:cNvPr id="1143813" name="Line 5"/>
            <p:cNvSpPr>
              <a:spLocks noChangeShapeType="1"/>
            </p:cNvSpPr>
            <p:nvPr/>
          </p:nvSpPr>
          <p:spPr bwMode="auto">
            <a:xfrm>
              <a:off x="673" y="2099"/>
              <a:ext cx="67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14" name="Oval 6"/>
            <p:cNvSpPr>
              <a:spLocks noChangeArrowheads="1"/>
            </p:cNvSpPr>
            <p:nvPr/>
          </p:nvSpPr>
          <p:spPr bwMode="auto">
            <a:xfrm>
              <a:off x="385" y="296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C</a:t>
              </a:r>
              <a:endParaRPr lang="en-US" altLang="zh-CN" sz="2400" b="1" u="sng">
                <a:latin typeface="Arial" panose="020B0604020202020204" pitchFamily="34" charset="0"/>
                <a:ea typeface="宋体" panose="02010600030101010101" pitchFamily="2" charset="-122"/>
              </a:endParaRPr>
            </a:p>
          </p:txBody>
        </p:sp>
        <p:sp>
          <p:nvSpPr>
            <p:cNvPr id="1143815" name="Oval 7"/>
            <p:cNvSpPr>
              <a:spLocks noChangeArrowheads="1"/>
            </p:cNvSpPr>
            <p:nvPr/>
          </p:nvSpPr>
          <p:spPr bwMode="auto">
            <a:xfrm>
              <a:off x="1345" y="296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D</a:t>
              </a:r>
              <a:endParaRPr lang="en-US" altLang="zh-CN" sz="2400" b="1" u="sng">
                <a:latin typeface="Arial" panose="020B0604020202020204" pitchFamily="34" charset="0"/>
                <a:ea typeface="宋体" panose="02010600030101010101" pitchFamily="2" charset="-122"/>
              </a:endParaRPr>
            </a:p>
          </p:txBody>
        </p:sp>
        <p:sp>
          <p:nvSpPr>
            <p:cNvPr id="1143816" name="Line 8"/>
            <p:cNvSpPr>
              <a:spLocks noChangeShapeType="1"/>
            </p:cNvSpPr>
            <p:nvPr/>
          </p:nvSpPr>
          <p:spPr bwMode="auto">
            <a:xfrm>
              <a:off x="673" y="3059"/>
              <a:ext cx="67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17" name="Line 9"/>
            <p:cNvSpPr>
              <a:spLocks noChangeShapeType="1"/>
            </p:cNvSpPr>
            <p:nvPr/>
          </p:nvSpPr>
          <p:spPr bwMode="auto">
            <a:xfrm flipH="1">
              <a:off x="529" y="2243"/>
              <a:ext cx="0" cy="72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18" name="Line 10"/>
            <p:cNvSpPr>
              <a:spLocks noChangeShapeType="1"/>
            </p:cNvSpPr>
            <p:nvPr/>
          </p:nvSpPr>
          <p:spPr bwMode="auto">
            <a:xfrm flipH="1" flipV="1">
              <a:off x="625" y="2195"/>
              <a:ext cx="768" cy="816"/>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3819" name="AutoShape 11"/>
          <p:cNvSpPr>
            <a:spLocks noChangeArrowheads="1"/>
          </p:cNvSpPr>
          <p:nvPr/>
        </p:nvSpPr>
        <p:spPr bwMode="auto">
          <a:xfrm>
            <a:off x="2843213" y="3716338"/>
            <a:ext cx="1828800" cy="533400"/>
          </a:xfrm>
          <a:prstGeom prst="rightArrow">
            <a:avLst>
              <a:gd name="adj1" fmla="val 50000"/>
              <a:gd name="adj2" fmla="val 85714"/>
            </a:avLst>
          </a:prstGeom>
          <a:solidFill>
            <a:srgbClr val="FFCC99"/>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20" name="Text Box 12"/>
          <p:cNvSpPr txBox="1">
            <a:spLocks noChangeArrowheads="1"/>
          </p:cNvSpPr>
          <p:nvPr/>
        </p:nvSpPr>
        <p:spPr bwMode="auto">
          <a:xfrm>
            <a:off x="2771775" y="3789363"/>
            <a:ext cx="2232025"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dirty="0">
                <a:solidFill>
                  <a:srgbClr val="002060"/>
                </a:solidFill>
                <a:latin typeface="Arial" panose="020B0604020202020204" pitchFamily="34" charset="0"/>
                <a:ea typeface="宋体" panose="02010600030101010101" pitchFamily="2" charset="-122"/>
              </a:rPr>
              <a:t>表示成右图矩阵</a:t>
            </a:r>
            <a:endParaRPr lang="zh-CN" altLang="en-US" sz="2000" b="1" dirty="0">
              <a:solidFill>
                <a:srgbClr val="002060"/>
              </a:solidFill>
              <a:latin typeface="Arial" panose="020B0604020202020204" pitchFamily="34" charset="0"/>
              <a:ea typeface="宋体" panose="02010600030101010101" pitchFamily="2" charset="-122"/>
            </a:endParaRPr>
          </a:p>
        </p:txBody>
      </p:sp>
      <p:sp>
        <p:nvSpPr>
          <p:cNvPr id="1143821" name="AutoShape 13"/>
          <p:cNvSpPr/>
          <p:nvPr/>
        </p:nvSpPr>
        <p:spPr bwMode="auto">
          <a:xfrm>
            <a:off x="5370513" y="2916238"/>
            <a:ext cx="230187" cy="1676400"/>
          </a:xfrm>
          <a:prstGeom prst="leftBracket">
            <a:avLst>
              <a:gd name="adj" fmla="val 60690"/>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22" name="AutoShape 14"/>
          <p:cNvSpPr/>
          <p:nvPr/>
        </p:nvSpPr>
        <p:spPr bwMode="auto">
          <a:xfrm>
            <a:off x="5903913" y="2992438"/>
            <a:ext cx="114300" cy="1828800"/>
          </a:xfrm>
          <a:prstGeom prst="leftBracket">
            <a:avLst>
              <a:gd name="adj" fmla="val 133333"/>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000" b="1">
              <a:latin typeface="Arial" panose="020B0604020202020204" pitchFamily="34" charset="0"/>
              <a:ea typeface="宋体" panose="02010600030101010101" pitchFamily="2" charset="-122"/>
            </a:endParaRPr>
          </a:p>
        </p:txBody>
      </p:sp>
      <p:sp>
        <p:nvSpPr>
          <p:cNvPr id="1143823" name="AutoShape 15"/>
          <p:cNvSpPr>
            <a:spLocks noChangeArrowheads="1"/>
          </p:cNvSpPr>
          <p:nvPr/>
        </p:nvSpPr>
        <p:spPr bwMode="auto">
          <a:xfrm>
            <a:off x="5522913" y="3144838"/>
            <a:ext cx="2760662" cy="1676400"/>
          </a:xfrm>
          <a:prstGeom prst="bracketPair">
            <a:avLst>
              <a:gd name="adj" fmla="val 16667"/>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24" name="AutoShape 16"/>
          <p:cNvSpPr/>
          <p:nvPr/>
        </p:nvSpPr>
        <p:spPr bwMode="auto">
          <a:xfrm>
            <a:off x="5522913" y="3221038"/>
            <a:ext cx="230187" cy="1524000"/>
          </a:xfrm>
          <a:prstGeom prst="leftBracket">
            <a:avLst>
              <a:gd name="adj" fmla="val 55173"/>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25" name="AutoShape 17"/>
          <p:cNvSpPr/>
          <p:nvPr/>
        </p:nvSpPr>
        <p:spPr bwMode="auto">
          <a:xfrm>
            <a:off x="7275513" y="3221038"/>
            <a:ext cx="230187" cy="1524000"/>
          </a:xfrm>
          <a:prstGeom prst="rightBracket">
            <a:avLst>
              <a:gd name="adj" fmla="val 55173"/>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26" name="Text Box 18"/>
          <p:cNvSpPr txBox="1">
            <a:spLocks noChangeArrowheads="1"/>
          </p:cNvSpPr>
          <p:nvPr/>
        </p:nvSpPr>
        <p:spPr bwMode="auto">
          <a:xfrm>
            <a:off x="5580063" y="3141663"/>
            <a:ext cx="2416175" cy="17684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dirty="0">
                <a:solidFill>
                  <a:srgbClr val="F60000"/>
                </a:solidFill>
                <a:latin typeface="Arial" panose="020B0604020202020204" pitchFamily="34" charset="0"/>
                <a:ea typeface="宋体" panose="02010600030101010101" pitchFamily="2" charset="-122"/>
              </a:rPr>
              <a:t>0 </a:t>
            </a:r>
            <a:r>
              <a:rPr lang="en-US" altLang="zh-CN" sz="2000" b="1" dirty="0">
                <a:latin typeface="Arial" panose="020B0604020202020204" pitchFamily="34" charset="0"/>
                <a:ea typeface="宋体" panose="02010600030101010101" pitchFamily="2" charset="-122"/>
              </a:rPr>
              <a:t>   1    1     0</a:t>
            </a:r>
            <a:endParaRPr lang="en-US" altLang="zh-CN" sz="2000" b="1" dirty="0">
              <a:latin typeface="Arial" panose="020B0604020202020204" pitchFamily="34" charset="0"/>
              <a:ea typeface="宋体" panose="02010600030101010101" pitchFamily="2" charset="-122"/>
            </a:endParaRPr>
          </a:p>
          <a:p>
            <a:pPr eaLnBrk="0" hangingPunct="0">
              <a:spcBef>
                <a:spcPct val="50000"/>
              </a:spcBef>
            </a:pPr>
            <a:r>
              <a:rPr lang="en-US" altLang="zh-CN" sz="2000" b="1" dirty="0">
                <a:latin typeface="Arial" panose="020B0604020202020204" pitchFamily="34" charset="0"/>
                <a:ea typeface="宋体" panose="02010600030101010101" pitchFamily="2" charset="-122"/>
              </a:rPr>
              <a:t>0    </a:t>
            </a:r>
            <a:r>
              <a:rPr lang="en-US" altLang="zh-CN" sz="2000" b="1" dirty="0">
                <a:solidFill>
                  <a:srgbClr val="F60000"/>
                </a:solidFill>
                <a:latin typeface="Arial" panose="020B0604020202020204" pitchFamily="34" charset="0"/>
                <a:ea typeface="宋体" panose="02010600030101010101" pitchFamily="2" charset="-122"/>
              </a:rPr>
              <a:t>0</a:t>
            </a:r>
            <a:r>
              <a:rPr lang="en-US" altLang="zh-CN" sz="2000" b="1" dirty="0">
                <a:latin typeface="Arial" panose="020B0604020202020204" pitchFamily="34" charset="0"/>
                <a:ea typeface="宋体" panose="02010600030101010101" pitchFamily="2" charset="-122"/>
              </a:rPr>
              <a:t>    0     0</a:t>
            </a:r>
            <a:endParaRPr lang="en-US" altLang="zh-CN" sz="2000" b="1" dirty="0">
              <a:latin typeface="Arial" panose="020B0604020202020204" pitchFamily="34" charset="0"/>
              <a:ea typeface="宋体" panose="02010600030101010101" pitchFamily="2" charset="-122"/>
            </a:endParaRPr>
          </a:p>
          <a:p>
            <a:pPr eaLnBrk="0" hangingPunct="0">
              <a:spcBef>
                <a:spcPct val="50000"/>
              </a:spcBef>
            </a:pPr>
            <a:r>
              <a:rPr lang="en-US" altLang="zh-CN" sz="2000" b="1" dirty="0">
                <a:latin typeface="Arial" panose="020B0604020202020204" pitchFamily="34" charset="0"/>
                <a:ea typeface="宋体" panose="02010600030101010101" pitchFamily="2" charset="-122"/>
              </a:rPr>
              <a:t>0    0   </a:t>
            </a:r>
            <a:r>
              <a:rPr lang="en-US" altLang="zh-CN" sz="2000" b="1" dirty="0">
                <a:solidFill>
                  <a:srgbClr val="F60000"/>
                </a:solidFill>
                <a:latin typeface="Arial" panose="020B0604020202020204" pitchFamily="34" charset="0"/>
                <a:ea typeface="宋体" panose="02010600030101010101" pitchFamily="2" charset="-122"/>
              </a:rPr>
              <a:t> 0     </a:t>
            </a: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a:p>
            <a:pPr eaLnBrk="0" hangingPunct="0">
              <a:spcBef>
                <a:spcPct val="50000"/>
              </a:spcBef>
            </a:pPr>
            <a:r>
              <a:rPr lang="en-US" altLang="zh-CN" sz="2000" b="1" dirty="0">
                <a:latin typeface="Arial" panose="020B0604020202020204" pitchFamily="34" charset="0"/>
                <a:ea typeface="宋体" panose="02010600030101010101" pitchFamily="2" charset="-122"/>
              </a:rPr>
              <a:t>1    0    0     </a:t>
            </a:r>
            <a:r>
              <a:rPr lang="en-US" altLang="zh-CN" sz="2000" b="1" dirty="0">
                <a:solidFill>
                  <a:srgbClr val="F60000"/>
                </a:solidFill>
                <a:latin typeface="Arial" panose="020B0604020202020204" pitchFamily="34" charset="0"/>
                <a:ea typeface="宋体" panose="02010600030101010101" pitchFamily="2" charset="-122"/>
              </a:rPr>
              <a:t>0</a:t>
            </a:r>
            <a:endParaRPr lang="en-US" altLang="zh-CN" sz="2000" b="1" dirty="0">
              <a:solidFill>
                <a:srgbClr val="F60000"/>
              </a:solidFill>
              <a:latin typeface="Arial" panose="020B0604020202020204" pitchFamily="34" charset="0"/>
              <a:ea typeface="宋体" panose="02010600030101010101" pitchFamily="2" charset="-122"/>
            </a:endParaRPr>
          </a:p>
        </p:txBody>
      </p:sp>
      <p:sp>
        <p:nvSpPr>
          <p:cNvPr id="1143827" name="Text Box 19"/>
          <p:cNvSpPr txBox="1">
            <a:spLocks noChangeArrowheads="1"/>
          </p:cNvSpPr>
          <p:nvPr/>
        </p:nvSpPr>
        <p:spPr bwMode="auto">
          <a:xfrm>
            <a:off x="539750" y="1341438"/>
            <a:ext cx="7920038" cy="14065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50000"/>
              </a:spcBef>
              <a:buFontTx/>
              <a:buChar char="•"/>
            </a:pPr>
            <a:r>
              <a:rPr lang="zh-CN" altLang="en-US" sz="2400" b="1">
                <a:latin typeface="楷体_GB2312" pitchFamily="49" charset="-122"/>
              </a:rPr>
              <a:t>在物理实现时的考虑：分别用 </a:t>
            </a:r>
            <a:r>
              <a:rPr lang="en-US" altLang="zh-CN" sz="2400" b="1">
                <a:latin typeface="楷体_GB2312" pitchFamily="49" charset="-122"/>
              </a:rPr>
              <a:t>0</a:t>
            </a:r>
            <a:r>
              <a:rPr lang="zh-CN" altLang="en-US" sz="2400" b="1">
                <a:latin typeface="楷体_GB2312" pitchFamily="49" charset="-122"/>
              </a:rPr>
              <a:t>、</a:t>
            </a:r>
            <a:r>
              <a:rPr lang="en-US" altLang="zh-CN" sz="2400" b="1">
                <a:latin typeface="楷体_GB2312" pitchFamily="49" charset="-122"/>
              </a:rPr>
              <a:t>1</a:t>
            </a:r>
            <a:r>
              <a:rPr lang="zh-CN" altLang="en-US" sz="2400" b="1">
                <a:latin typeface="楷体_GB2312" pitchFamily="49" charset="-122"/>
              </a:rPr>
              <a:t>、</a:t>
            </a:r>
            <a:r>
              <a:rPr lang="en-US" altLang="zh-CN" sz="2400" b="1">
                <a:latin typeface="楷体_GB2312" pitchFamily="49" charset="-122"/>
              </a:rPr>
              <a:t>2</a:t>
            </a:r>
            <a:r>
              <a:rPr lang="zh-CN" altLang="en-US" sz="2400" b="1">
                <a:latin typeface="楷体_GB2312" pitchFamily="49" charset="-122"/>
              </a:rPr>
              <a:t>、</a:t>
            </a:r>
            <a:r>
              <a:rPr lang="en-US" altLang="zh-CN" sz="2400" b="1">
                <a:latin typeface="楷体_GB2312" pitchFamily="49" charset="-122"/>
              </a:rPr>
              <a:t>3 </a:t>
            </a:r>
            <a:r>
              <a:rPr lang="zh-CN" altLang="en-US" sz="2400" b="1">
                <a:latin typeface="楷体_GB2312" pitchFamily="49" charset="-122"/>
              </a:rPr>
              <a:t>分别标识结点</a:t>
            </a:r>
            <a:r>
              <a:rPr lang="en-US" altLang="zh-CN" sz="2400" b="1">
                <a:latin typeface="楷体_GB2312" pitchFamily="49" charset="-122"/>
              </a:rPr>
              <a:t>A</a:t>
            </a:r>
            <a:r>
              <a:rPr lang="zh-CN" altLang="en-US" sz="2400" b="1">
                <a:latin typeface="楷体_GB2312" pitchFamily="49" charset="-122"/>
              </a:rPr>
              <a:t>、</a:t>
            </a:r>
            <a:r>
              <a:rPr lang="en-US" altLang="zh-CN" sz="2400" b="1">
                <a:latin typeface="楷体_GB2312" pitchFamily="49" charset="-122"/>
              </a:rPr>
              <a:t>B</a:t>
            </a:r>
            <a:r>
              <a:rPr lang="zh-CN" altLang="en-US" sz="2400" b="1">
                <a:latin typeface="楷体_GB2312" pitchFamily="49" charset="-122"/>
              </a:rPr>
              <a:t>、</a:t>
            </a:r>
            <a:r>
              <a:rPr lang="en-US" altLang="zh-CN" sz="2400" b="1">
                <a:latin typeface="楷体_GB2312" pitchFamily="49" charset="-122"/>
              </a:rPr>
              <a:t>C</a:t>
            </a:r>
            <a:r>
              <a:rPr lang="zh-CN" altLang="en-US" sz="2400" b="1">
                <a:latin typeface="楷体_GB2312" pitchFamily="49" charset="-122"/>
              </a:rPr>
              <a:t>、</a:t>
            </a:r>
            <a:r>
              <a:rPr lang="en-US" altLang="zh-CN" sz="2400" b="1">
                <a:latin typeface="楷体_GB2312" pitchFamily="49" charset="-122"/>
              </a:rPr>
              <a:t>D</a:t>
            </a:r>
            <a:r>
              <a:rPr lang="zh-CN" altLang="en-US" sz="2400" b="1">
                <a:latin typeface="楷体_GB2312" pitchFamily="49" charset="-122"/>
              </a:rPr>
              <a:t>。而将真正的数据字段之值放入一个一维数组之中。</a:t>
            </a:r>
            <a:endParaRPr lang="zh-CN" altLang="en-US" sz="2400" b="1">
              <a:latin typeface="楷体_GB2312" pitchFamily="49" charset="-122"/>
            </a:endParaRPr>
          </a:p>
        </p:txBody>
      </p:sp>
      <p:sp>
        <p:nvSpPr>
          <p:cNvPr id="1143828" name="Text Box 20"/>
          <p:cNvSpPr txBox="1">
            <a:spLocks noChangeArrowheads="1"/>
          </p:cNvSpPr>
          <p:nvPr/>
        </p:nvSpPr>
        <p:spPr bwMode="auto">
          <a:xfrm>
            <a:off x="5435600" y="2852738"/>
            <a:ext cx="2760663"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a:latin typeface="Arial" panose="020B0604020202020204" pitchFamily="34" charset="0"/>
                <a:ea typeface="宋体" panose="02010600030101010101" pitchFamily="2" charset="-122"/>
              </a:rPr>
              <a:t>  0    1    2     3</a:t>
            </a:r>
            <a:endParaRPr lang="en-US" altLang="zh-CN" sz="2000" b="1">
              <a:latin typeface="Arial" panose="020B0604020202020204" pitchFamily="34" charset="0"/>
              <a:ea typeface="宋体" panose="02010600030101010101" pitchFamily="2" charset="-122"/>
            </a:endParaRPr>
          </a:p>
        </p:txBody>
      </p:sp>
      <p:sp>
        <p:nvSpPr>
          <p:cNvPr id="1143829" name="Text Box 21"/>
          <p:cNvSpPr txBox="1">
            <a:spLocks noChangeArrowheads="1"/>
          </p:cNvSpPr>
          <p:nvPr/>
        </p:nvSpPr>
        <p:spPr bwMode="auto">
          <a:xfrm>
            <a:off x="5148263" y="3213100"/>
            <a:ext cx="690562" cy="15557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a:p>
            <a:pPr eaLnBrk="0" hangingPunct="0">
              <a:lnSpc>
                <a:spcPct val="70000"/>
              </a:lnSpc>
              <a:spcBef>
                <a:spcPct val="50000"/>
              </a:spcBef>
            </a:pPr>
            <a:r>
              <a:rPr lang="en-US" altLang="zh-CN" sz="2000" b="1" dirty="0">
                <a:latin typeface="Arial" panose="020B0604020202020204" pitchFamily="34" charset="0"/>
                <a:ea typeface="宋体" panose="02010600030101010101" pitchFamily="2" charset="-122"/>
              </a:rPr>
              <a:t>1</a:t>
            </a:r>
            <a:endParaRPr lang="en-US" altLang="zh-CN" sz="2000" b="1" dirty="0">
              <a:latin typeface="Arial" panose="020B0604020202020204" pitchFamily="34" charset="0"/>
              <a:ea typeface="宋体" panose="02010600030101010101" pitchFamily="2" charset="-122"/>
            </a:endParaRPr>
          </a:p>
          <a:p>
            <a:pPr eaLnBrk="0" hangingPunct="0">
              <a:lnSpc>
                <a:spcPct val="80000"/>
              </a:lnSpc>
              <a:spcBef>
                <a:spcPct val="50000"/>
              </a:spcBef>
            </a:pPr>
            <a:r>
              <a:rPr lang="en-US" altLang="zh-CN" sz="2000" b="1" dirty="0">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a:p>
            <a:pPr eaLnBrk="0" hangingPunct="0">
              <a:lnSpc>
                <a:spcPct val="80000"/>
              </a:lnSpc>
              <a:spcBef>
                <a:spcPct val="50000"/>
              </a:spcBef>
            </a:pPr>
            <a:r>
              <a:rPr lang="en-US" altLang="zh-CN" sz="2000" b="1" dirty="0">
                <a:latin typeface="Arial" panose="020B0604020202020204" pitchFamily="34" charset="0"/>
                <a:ea typeface="宋体" panose="02010600030101010101" pitchFamily="2" charset="-122"/>
              </a:rPr>
              <a:t>3</a:t>
            </a:r>
            <a:endParaRPr lang="en-US" altLang="zh-CN" sz="2000" b="1" dirty="0">
              <a:latin typeface="Arial" panose="020B0604020202020204" pitchFamily="34" charset="0"/>
              <a:ea typeface="宋体" panose="02010600030101010101" pitchFamily="2" charset="-122"/>
            </a:endParaRPr>
          </a:p>
        </p:txBody>
      </p:sp>
      <p:sp>
        <p:nvSpPr>
          <p:cNvPr id="1143830" name="Rectangle 22"/>
          <p:cNvSpPr>
            <a:spLocks noChangeArrowheads="1"/>
          </p:cNvSpPr>
          <p:nvPr/>
        </p:nvSpPr>
        <p:spPr bwMode="auto">
          <a:xfrm>
            <a:off x="4856163" y="5667375"/>
            <a:ext cx="3352800" cy="609600"/>
          </a:xfrm>
          <a:prstGeom prst="rect">
            <a:avLst/>
          </a:prstGeom>
          <a:noFill/>
          <a:ln w="9525">
            <a:solidFill>
              <a:schemeClr val="tx1"/>
            </a:solidFill>
            <a:miter lim="800000"/>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3831" name="Line 23"/>
          <p:cNvSpPr>
            <a:spLocks noChangeShapeType="1"/>
          </p:cNvSpPr>
          <p:nvPr/>
        </p:nvSpPr>
        <p:spPr bwMode="auto">
          <a:xfrm>
            <a:off x="6532563" y="5667375"/>
            <a:ext cx="0" cy="60960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3832" name="Line 24"/>
          <p:cNvSpPr>
            <a:spLocks noChangeShapeType="1"/>
          </p:cNvSpPr>
          <p:nvPr/>
        </p:nvSpPr>
        <p:spPr bwMode="auto">
          <a:xfrm>
            <a:off x="5618163" y="5667375"/>
            <a:ext cx="0" cy="60960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3833" name="Line 25"/>
          <p:cNvSpPr>
            <a:spLocks noChangeShapeType="1"/>
          </p:cNvSpPr>
          <p:nvPr/>
        </p:nvSpPr>
        <p:spPr bwMode="auto">
          <a:xfrm>
            <a:off x="7370763" y="5667375"/>
            <a:ext cx="0" cy="609600"/>
          </a:xfrm>
          <a:prstGeom prst="line">
            <a:avLst/>
          </a:prstGeom>
          <a:noFill/>
          <a:ln w="952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43835" name="Text Box 27"/>
          <p:cNvSpPr txBox="1">
            <a:spLocks noChangeArrowheads="1"/>
          </p:cNvSpPr>
          <p:nvPr/>
        </p:nvSpPr>
        <p:spPr bwMode="auto">
          <a:xfrm>
            <a:off x="7446963" y="5743575"/>
            <a:ext cx="4572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Arial" panose="020B0604020202020204" pitchFamily="34" charset="0"/>
                <a:ea typeface="宋体" panose="02010600030101010101" pitchFamily="2" charset="-122"/>
              </a:rPr>
              <a:t>D</a:t>
            </a:r>
            <a:endParaRPr lang="en-US" altLang="zh-CN" sz="2400" b="1">
              <a:latin typeface="Arial" panose="020B0604020202020204" pitchFamily="34" charset="0"/>
              <a:ea typeface="宋体" panose="02010600030101010101" pitchFamily="2" charset="-122"/>
            </a:endParaRPr>
          </a:p>
        </p:txBody>
      </p:sp>
      <p:sp>
        <p:nvSpPr>
          <p:cNvPr id="1143836" name="Text Box 28"/>
          <p:cNvSpPr txBox="1">
            <a:spLocks noChangeArrowheads="1"/>
          </p:cNvSpPr>
          <p:nvPr/>
        </p:nvSpPr>
        <p:spPr bwMode="auto">
          <a:xfrm>
            <a:off x="5008563" y="5743575"/>
            <a:ext cx="4572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Arial" panose="020B0604020202020204" pitchFamily="34" charset="0"/>
                <a:ea typeface="宋体" panose="02010600030101010101" pitchFamily="2" charset="-122"/>
              </a:rPr>
              <a:t>A</a:t>
            </a:r>
            <a:endParaRPr lang="en-US" altLang="zh-CN" sz="2400" b="1">
              <a:latin typeface="Arial" panose="020B0604020202020204" pitchFamily="34" charset="0"/>
              <a:ea typeface="宋体" panose="02010600030101010101" pitchFamily="2" charset="-122"/>
            </a:endParaRPr>
          </a:p>
        </p:txBody>
      </p:sp>
      <p:sp>
        <p:nvSpPr>
          <p:cNvPr id="1143837" name="Text Box 29"/>
          <p:cNvSpPr txBox="1">
            <a:spLocks noChangeArrowheads="1"/>
          </p:cNvSpPr>
          <p:nvPr/>
        </p:nvSpPr>
        <p:spPr bwMode="auto">
          <a:xfrm>
            <a:off x="5770563" y="5743575"/>
            <a:ext cx="4572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Arial" panose="020B0604020202020204" pitchFamily="34" charset="0"/>
                <a:ea typeface="宋体" panose="02010600030101010101" pitchFamily="2" charset="-122"/>
              </a:rPr>
              <a:t>B</a:t>
            </a:r>
            <a:endParaRPr lang="en-US" altLang="zh-CN" sz="2400" b="1">
              <a:latin typeface="Arial" panose="020B0604020202020204" pitchFamily="34" charset="0"/>
              <a:ea typeface="宋体" panose="02010600030101010101" pitchFamily="2" charset="-122"/>
            </a:endParaRPr>
          </a:p>
        </p:txBody>
      </p:sp>
      <p:sp>
        <p:nvSpPr>
          <p:cNvPr id="1143838" name="Text Box 30"/>
          <p:cNvSpPr txBox="1">
            <a:spLocks noChangeArrowheads="1"/>
          </p:cNvSpPr>
          <p:nvPr/>
        </p:nvSpPr>
        <p:spPr bwMode="auto">
          <a:xfrm>
            <a:off x="6684963" y="5757863"/>
            <a:ext cx="4572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Arial" panose="020B0604020202020204" pitchFamily="34" charset="0"/>
                <a:ea typeface="宋体" panose="02010600030101010101" pitchFamily="2" charset="-122"/>
              </a:rPr>
              <a:t>C</a:t>
            </a:r>
            <a:endParaRPr lang="en-US" altLang="zh-CN" sz="2400" b="1">
              <a:latin typeface="Arial" panose="020B0604020202020204" pitchFamily="34" charset="0"/>
              <a:ea typeface="宋体" panose="02010600030101010101" pitchFamily="2" charset="-122"/>
            </a:endParaRPr>
          </a:p>
        </p:txBody>
      </p:sp>
      <p:sp>
        <p:nvSpPr>
          <p:cNvPr id="1143839" name="Text Box 31"/>
          <p:cNvSpPr txBox="1">
            <a:spLocks noChangeArrowheads="1"/>
          </p:cNvSpPr>
          <p:nvPr/>
        </p:nvSpPr>
        <p:spPr bwMode="auto">
          <a:xfrm>
            <a:off x="4932363" y="5300663"/>
            <a:ext cx="34290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Arial" panose="020B0604020202020204" pitchFamily="34" charset="0"/>
                <a:ea typeface="宋体" panose="02010600030101010101" pitchFamily="2" charset="-122"/>
              </a:rPr>
              <a:t>  </a:t>
            </a:r>
            <a:r>
              <a:rPr lang="en-US" altLang="zh-CN" sz="1800" b="1">
                <a:latin typeface="Arial" panose="020B0604020202020204" pitchFamily="34" charset="0"/>
                <a:ea typeface="宋体" panose="02010600030101010101" pitchFamily="2" charset="-122"/>
              </a:rPr>
              <a:t>0          1            2</a:t>
            </a:r>
            <a:r>
              <a:rPr lang="en-US" altLang="zh-CN" sz="2400" b="1">
                <a:latin typeface="Arial" panose="020B0604020202020204" pitchFamily="34" charset="0"/>
                <a:ea typeface="宋体" panose="02010600030101010101" pitchFamily="2" charset="-122"/>
              </a:rPr>
              <a:t>       3</a:t>
            </a:r>
            <a:endParaRPr lang="en-US" altLang="zh-CN" sz="2400" b="1">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4294967295"/>
          </p:nvPr>
        </p:nvSpPr>
        <p:spPr>
          <a:xfrm>
            <a:off x="6553200" y="6248400"/>
            <a:ext cx="1905000" cy="457200"/>
          </a:xfrm>
          <a:prstGeom prst="rect">
            <a:avLst/>
          </a:prstGeom>
        </p:spPr>
        <p:txBody>
          <a:bodyPr/>
          <a:lstStyle/>
          <a:p>
            <a:fld id="{47175452-299A-425A-B8D5-B695F59E01E2}" type="slidenum">
              <a:rPr lang="en-US" altLang="zh-CN"/>
            </a:fld>
            <a:endParaRPr lang="en-US" altLang="zh-CN"/>
          </a:p>
        </p:txBody>
      </p:sp>
      <p:sp>
        <p:nvSpPr>
          <p:cNvPr id="1145858" name="Rectangle 2"/>
          <p:cNvSpPr>
            <a:spLocks noGrp="1" noChangeArrowheads="1"/>
          </p:cNvSpPr>
          <p:nvPr>
            <p:ph type="title"/>
          </p:nvPr>
        </p:nvSpPr>
        <p:spPr>
          <a:xfrm>
            <a:off x="1187450" y="404813"/>
            <a:ext cx="6905625" cy="6746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a:t>邻接矩阵</a:t>
            </a:r>
            <a:r>
              <a:rPr lang="en-US" altLang="zh-CN" b="1"/>
              <a:t>—</a:t>
            </a:r>
            <a:r>
              <a:rPr lang="zh-CN" altLang="en-US" sz="3200" b="1"/>
              <a:t>无向图</a:t>
            </a:r>
            <a:endParaRPr lang="zh-CN" altLang="en-US" sz="3200" b="1"/>
          </a:p>
        </p:txBody>
      </p:sp>
      <p:sp>
        <p:nvSpPr>
          <p:cNvPr id="1145859" name="Text Box 3"/>
          <p:cNvSpPr txBox="1">
            <a:spLocks noChangeArrowheads="1"/>
          </p:cNvSpPr>
          <p:nvPr/>
        </p:nvSpPr>
        <p:spPr bwMode="auto">
          <a:xfrm>
            <a:off x="468313" y="1341438"/>
            <a:ext cx="8351837" cy="14065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20000"/>
              </a:lnSpc>
              <a:spcBef>
                <a:spcPct val="50000"/>
              </a:spcBef>
            </a:pPr>
            <a:r>
              <a:rPr lang="zh-CN" altLang="en-US" sz="2400" b="1">
                <a:latin typeface="楷体_GB2312" pitchFamily="49" charset="-122"/>
              </a:rPr>
              <a:t>设无向图具有 </a:t>
            </a:r>
            <a:r>
              <a:rPr lang="en-US" altLang="zh-CN" sz="2400" b="1">
                <a:latin typeface="楷体_GB2312" pitchFamily="49" charset="-122"/>
              </a:rPr>
              <a:t>n </a:t>
            </a:r>
            <a:r>
              <a:rPr lang="zh-CN" altLang="en-US" sz="2400" b="1">
                <a:latin typeface="楷体_GB2312" pitchFamily="49" charset="-122"/>
              </a:rPr>
              <a:t>个结点，则用 </a:t>
            </a:r>
            <a:r>
              <a:rPr lang="en-US" altLang="zh-CN" sz="2400" b="1">
                <a:latin typeface="楷体_GB2312" pitchFamily="49" charset="-122"/>
              </a:rPr>
              <a:t>n </a:t>
            </a:r>
            <a:r>
              <a:rPr lang="zh-CN" altLang="zh-CN" sz="2400" b="1">
                <a:latin typeface="楷体_GB2312" pitchFamily="49" charset="-122"/>
              </a:rPr>
              <a:t>行 </a:t>
            </a:r>
            <a:r>
              <a:rPr lang="en-US" altLang="zh-CN" sz="2400" b="1">
                <a:latin typeface="楷体_GB2312" pitchFamily="49" charset="-122"/>
              </a:rPr>
              <a:t>n </a:t>
            </a:r>
            <a:r>
              <a:rPr lang="zh-CN" altLang="zh-CN" sz="2400" b="1">
                <a:latin typeface="楷体_GB2312" pitchFamily="49" charset="-122"/>
              </a:rPr>
              <a:t>列的布尔矩阵 </a:t>
            </a:r>
            <a:r>
              <a:rPr lang="en-US" altLang="zh-CN" sz="2400" b="1">
                <a:latin typeface="楷体_GB2312" pitchFamily="49" charset="-122"/>
              </a:rPr>
              <a:t>A </a:t>
            </a:r>
            <a:r>
              <a:rPr lang="zh-CN" altLang="zh-CN" sz="2400" b="1">
                <a:latin typeface="楷体_GB2312" pitchFamily="49" charset="-122"/>
              </a:rPr>
              <a:t>表示该无向图；并且 </a:t>
            </a:r>
            <a:r>
              <a:rPr lang="en-US" altLang="zh-CN" sz="2400" b="1">
                <a:latin typeface="楷体_GB2312" pitchFamily="49" charset="-122"/>
              </a:rPr>
              <a:t>A[i,j]  =  1 , </a:t>
            </a:r>
            <a:r>
              <a:rPr lang="zh-CN" altLang="zh-CN" sz="2400" b="1">
                <a:latin typeface="楷体_GB2312" pitchFamily="49" charset="-122"/>
              </a:rPr>
              <a:t>如果</a:t>
            </a:r>
            <a:r>
              <a:rPr lang="en-US" altLang="zh-CN" sz="2400" b="1">
                <a:latin typeface="楷体_GB2312" pitchFamily="49" charset="-122"/>
              </a:rPr>
              <a:t>i </a:t>
            </a:r>
            <a:r>
              <a:rPr lang="zh-CN" altLang="zh-CN" sz="2400" b="1">
                <a:latin typeface="楷体_GB2312" pitchFamily="49" charset="-122"/>
              </a:rPr>
              <a:t>至 </a:t>
            </a:r>
            <a:r>
              <a:rPr lang="en-US" altLang="zh-CN" sz="2400" b="1">
                <a:latin typeface="楷体_GB2312" pitchFamily="49" charset="-122"/>
              </a:rPr>
              <a:t>j </a:t>
            </a:r>
            <a:r>
              <a:rPr lang="zh-CN" altLang="zh-CN" sz="2400" b="1">
                <a:latin typeface="楷体_GB2312" pitchFamily="49" charset="-122"/>
              </a:rPr>
              <a:t>有一条无向边；</a:t>
            </a:r>
            <a:r>
              <a:rPr lang="en-US" altLang="zh-CN" sz="2400" b="1">
                <a:latin typeface="楷体_GB2312" pitchFamily="49" charset="-122"/>
              </a:rPr>
              <a:t>A[i,j] = 0</a:t>
            </a:r>
            <a:r>
              <a:rPr lang="zh-CN" altLang="zh-CN" sz="2400" b="1">
                <a:latin typeface="楷体_GB2312" pitchFamily="49" charset="-122"/>
              </a:rPr>
              <a:t>如果 </a:t>
            </a:r>
            <a:r>
              <a:rPr lang="en-US" altLang="zh-CN" sz="2400" b="1">
                <a:latin typeface="楷体_GB2312" pitchFamily="49" charset="-122"/>
              </a:rPr>
              <a:t>i </a:t>
            </a:r>
            <a:r>
              <a:rPr lang="zh-CN" altLang="zh-CN" sz="2400" b="1">
                <a:latin typeface="楷体_GB2312" pitchFamily="49" charset="-122"/>
              </a:rPr>
              <a:t>至 </a:t>
            </a:r>
            <a:r>
              <a:rPr lang="en-US" altLang="zh-CN" sz="2400" b="1">
                <a:latin typeface="楷体_GB2312" pitchFamily="49" charset="-122"/>
              </a:rPr>
              <a:t>j </a:t>
            </a:r>
            <a:r>
              <a:rPr lang="zh-CN" altLang="zh-CN" sz="2400" b="1">
                <a:latin typeface="楷体_GB2312" pitchFamily="49" charset="-122"/>
              </a:rPr>
              <a:t>没有一条无向边    </a:t>
            </a:r>
            <a:endParaRPr lang="zh-CN" altLang="en-US" sz="2400" b="1">
              <a:latin typeface="楷体_GB2312" pitchFamily="49" charset="-122"/>
            </a:endParaRPr>
          </a:p>
        </p:txBody>
      </p:sp>
      <p:sp>
        <p:nvSpPr>
          <p:cNvPr id="1145860" name="AutoShape 4"/>
          <p:cNvSpPr>
            <a:spLocks noChangeArrowheads="1"/>
          </p:cNvSpPr>
          <p:nvPr/>
        </p:nvSpPr>
        <p:spPr bwMode="auto">
          <a:xfrm>
            <a:off x="2986088" y="3500438"/>
            <a:ext cx="2130425" cy="688975"/>
          </a:xfrm>
          <a:prstGeom prst="rightArrow">
            <a:avLst>
              <a:gd name="adj1" fmla="val 50000"/>
              <a:gd name="adj2" fmla="val 77304"/>
            </a:avLst>
          </a:prstGeom>
          <a:solidFill>
            <a:srgbClr val="FFCC99"/>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61" name="Text Box 5"/>
          <p:cNvSpPr txBox="1">
            <a:spLocks noChangeArrowheads="1"/>
          </p:cNvSpPr>
          <p:nvPr/>
        </p:nvSpPr>
        <p:spPr bwMode="auto">
          <a:xfrm>
            <a:off x="2986088" y="3644900"/>
            <a:ext cx="2449512"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002060"/>
                </a:solidFill>
                <a:latin typeface="Arial" panose="020B0604020202020204" pitchFamily="34" charset="0"/>
                <a:ea typeface="宋体" panose="02010600030101010101" pitchFamily="2" charset="-122"/>
              </a:rPr>
              <a:t>表示成右图矩阵</a:t>
            </a:r>
            <a:endParaRPr lang="zh-CN" altLang="en-US" sz="2000" b="1">
              <a:solidFill>
                <a:srgbClr val="002060"/>
              </a:solidFill>
              <a:latin typeface="Arial" panose="020B0604020202020204" pitchFamily="34" charset="0"/>
              <a:ea typeface="宋体" panose="02010600030101010101" pitchFamily="2" charset="-122"/>
            </a:endParaRPr>
          </a:p>
        </p:txBody>
      </p:sp>
      <p:sp>
        <p:nvSpPr>
          <p:cNvPr id="1145862" name="AutoShape 6"/>
          <p:cNvSpPr/>
          <p:nvPr/>
        </p:nvSpPr>
        <p:spPr bwMode="auto">
          <a:xfrm>
            <a:off x="5478463" y="2811463"/>
            <a:ext cx="152400" cy="1676400"/>
          </a:xfrm>
          <a:prstGeom prst="leftBracket">
            <a:avLst>
              <a:gd name="adj" fmla="val 91667"/>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64" name="AutoShape 8"/>
          <p:cNvSpPr>
            <a:spLocks noChangeArrowheads="1"/>
          </p:cNvSpPr>
          <p:nvPr/>
        </p:nvSpPr>
        <p:spPr bwMode="auto">
          <a:xfrm>
            <a:off x="5630863" y="2789238"/>
            <a:ext cx="1828800" cy="1676400"/>
          </a:xfrm>
          <a:prstGeom prst="bracketPair">
            <a:avLst>
              <a:gd name="adj" fmla="val 16667"/>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65" name="AutoShape 9"/>
          <p:cNvSpPr/>
          <p:nvPr/>
        </p:nvSpPr>
        <p:spPr bwMode="auto">
          <a:xfrm>
            <a:off x="5867400" y="1371600"/>
            <a:ext cx="76200" cy="304800"/>
          </a:xfrm>
          <a:prstGeom prst="leftBracket">
            <a:avLst>
              <a:gd name="adj" fmla="val 33333"/>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66" name="AutoShape 10"/>
          <p:cNvSpPr/>
          <p:nvPr/>
        </p:nvSpPr>
        <p:spPr bwMode="auto">
          <a:xfrm>
            <a:off x="5630863" y="3094038"/>
            <a:ext cx="152400" cy="1752600"/>
          </a:xfrm>
          <a:prstGeom prst="leftBracket">
            <a:avLst>
              <a:gd name="adj" fmla="val 95833"/>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67" name="AutoShape 11"/>
          <p:cNvSpPr/>
          <p:nvPr/>
        </p:nvSpPr>
        <p:spPr bwMode="auto">
          <a:xfrm>
            <a:off x="7732713" y="3068638"/>
            <a:ext cx="152400" cy="1752600"/>
          </a:xfrm>
          <a:prstGeom prst="rightBracket">
            <a:avLst>
              <a:gd name="adj" fmla="val 95833"/>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68" name="Text Box 12"/>
          <p:cNvSpPr txBox="1">
            <a:spLocks noChangeArrowheads="1"/>
          </p:cNvSpPr>
          <p:nvPr/>
        </p:nvSpPr>
        <p:spPr bwMode="auto">
          <a:xfrm>
            <a:off x="5756275" y="2890838"/>
            <a:ext cx="2336800" cy="22256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dirty="0">
                <a:latin typeface="Arial" panose="020B0604020202020204" pitchFamily="34" charset="0"/>
                <a:ea typeface="宋体" panose="02010600030101010101" pitchFamily="2" charset="-122"/>
              </a:rPr>
              <a:t>0    </a:t>
            </a:r>
            <a:r>
              <a:rPr lang="en-US" altLang="zh-CN" sz="2000" b="1" dirty="0">
                <a:solidFill>
                  <a:srgbClr val="F60000"/>
                </a:solidFill>
                <a:latin typeface="Arial" panose="020B0604020202020204" pitchFamily="34" charset="0"/>
                <a:ea typeface="宋体" panose="02010600030101010101" pitchFamily="2" charset="-122"/>
              </a:rPr>
              <a:t>1    1     0    0</a:t>
            </a:r>
            <a:endParaRPr lang="en-US" altLang="zh-CN" sz="2000" b="1" dirty="0">
              <a:solidFill>
                <a:srgbClr val="F60000"/>
              </a:solidFill>
              <a:latin typeface="Arial" panose="020B0604020202020204" pitchFamily="34" charset="0"/>
              <a:ea typeface="宋体" panose="02010600030101010101" pitchFamily="2" charset="-122"/>
            </a:endParaRPr>
          </a:p>
          <a:p>
            <a:pPr eaLnBrk="0" hangingPunct="0">
              <a:spcBef>
                <a:spcPct val="50000"/>
              </a:spcBef>
            </a:pPr>
            <a:r>
              <a:rPr lang="en-US" altLang="zh-CN" sz="2000" b="1" dirty="0">
                <a:solidFill>
                  <a:srgbClr val="F60000"/>
                </a:solidFill>
                <a:latin typeface="Arial" panose="020B0604020202020204" pitchFamily="34" charset="0"/>
                <a:ea typeface="宋体" panose="02010600030101010101" pitchFamily="2" charset="-122"/>
              </a:rPr>
              <a:t>1</a:t>
            </a:r>
            <a:r>
              <a:rPr lang="en-US" altLang="zh-CN" sz="2000" b="1" dirty="0">
                <a:solidFill>
                  <a:schemeClr val="accent1"/>
                </a:solidFill>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   0    </a:t>
            </a:r>
            <a:r>
              <a:rPr lang="en-US" altLang="zh-CN" sz="2000" b="1" dirty="0">
                <a:solidFill>
                  <a:srgbClr val="F60000"/>
                </a:solidFill>
                <a:latin typeface="Arial" panose="020B0604020202020204" pitchFamily="34" charset="0"/>
                <a:ea typeface="宋体" panose="02010600030101010101" pitchFamily="2" charset="-122"/>
              </a:rPr>
              <a:t>0     1    1</a:t>
            </a:r>
            <a:endParaRPr lang="en-US" altLang="zh-CN" sz="2000" b="1" dirty="0">
              <a:solidFill>
                <a:srgbClr val="F60000"/>
              </a:solidFill>
              <a:latin typeface="Arial" panose="020B0604020202020204" pitchFamily="34" charset="0"/>
              <a:ea typeface="宋体" panose="02010600030101010101" pitchFamily="2" charset="-122"/>
            </a:endParaRPr>
          </a:p>
          <a:p>
            <a:pPr eaLnBrk="0" hangingPunct="0">
              <a:spcBef>
                <a:spcPct val="50000"/>
              </a:spcBef>
            </a:pPr>
            <a:r>
              <a:rPr lang="en-US" altLang="zh-CN" sz="2000" b="1" dirty="0">
                <a:solidFill>
                  <a:srgbClr val="F60000"/>
                </a:solidFill>
                <a:latin typeface="Arial" panose="020B0604020202020204" pitchFamily="34" charset="0"/>
                <a:ea typeface="宋体" panose="02010600030101010101" pitchFamily="2" charset="-122"/>
              </a:rPr>
              <a:t>1    0    </a:t>
            </a:r>
            <a:r>
              <a:rPr lang="en-US" altLang="zh-CN" sz="2000" b="1" dirty="0">
                <a:latin typeface="Arial" panose="020B0604020202020204" pitchFamily="34" charset="0"/>
                <a:ea typeface="宋体" panose="02010600030101010101" pitchFamily="2" charset="-122"/>
              </a:rPr>
              <a:t>0    </a:t>
            </a:r>
            <a:r>
              <a:rPr lang="en-US" altLang="zh-CN" sz="2000" b="1" dirty="0">
                <a:solidFill>
                  <a:srgbClr val="F60000"/>
                </a:solidFill>
                <a:latin typeface="Arial" panose="020B0604020202020204" pitchFamily="34" charset="0"/>
                <a:ea typeface="宋体" panose="02010600030101010101" pitchFamily="2" charset="-122"/>
              </a:rPr>
              <a:t>0     1</a:t>
            </a:r>
            <a:endParaRPr lang="en-US" altLang="zh-CN" sz="2000" b="1" dirty="0">
              <a:solidFill>
                <a:srgbClr val="F60000"/>
              </a:solidFill>
              <a:latin typeface="Arial" panose="020B0604020202020204" pitchFamily="34" charset="0"/>
              <a:ea typeface="宋体" panose="02010600030101010101" pitchFamily="2" charset="-122"/>
            </a:endParaRPr>
          </a:p>
          <a:p>
            <a:pPr eaLnBrk="0" hangingPunct="0">
              <a:spcBef>
                <a:spcPct val="50000"/>
              </a:spcBef>
            </a:pPr>
            <a:r>
              <a:rPr lang="en-US" altLang="zh-CN" sz="2000" b="1" dirty="0">
                <a:solidFill>
                  <a:srgbClr val="F60000"/>
                </a:solidFill>
                <a:latin typeface="Arial" panose="020B0604020202020204" pitchFamily="34" charset="0"/>
                <a:ea typeface="宋体" panose="02010600030101010101" pitchFamily="2" charset="-122"/>
              </a:rPr>
              <a:t>0    1    0    </a:t>
            </a:r>
            <a:r>
              <a:rPr lang="en-US" altLang="zh-CN" sz="2000" b="1" dirty="0">
                <a:latin typeface="Arial" panose="020B0604020202020204" pitchFamily="34" charset="0"/>
                <a:ea typeface="宋体" panose="02010600030101010101" pitchFamily="2" charset="-122"/>
              </a:rPr>
              <a:t>0    </a:t>
            </a:r>
            <a:r>
              <a:rPr lang="en-US" altLang="zh-CN" sz="2000" b="1" dirty="0">
                <a:solidFill>
                  <a:schemeClr val="hlink"/>
                </a:solidFill>
                <a:latin typeface="Arial" panose="020B0604020202020204" pitchFamily="34" charset="0"/>
                <a:ea typeface="宋体" panose="02010600030101010101" pitchFamily="2" charset="-122"/>
              </a:rPr>
              <a:t> </a:t>
            </a:r>
            <a:r>
              <a:rPr lang="en-US" altLang="zh-CN" sz="2000" b="1" dirty="0">
                <a:solidFill>
                  <a:srgbClr val="F60000"/>
                </a:solidFill>
                <a:latin typeface="Arial" panose="020B0604020202020204" pitchFamily="34" charset="0"/>
                <a:ea typeface="宋体" panose="02010600030101010101" pitchFamily="2" charset="-122"/>
              </a:rPr>
              <a:t>1</a:t>
            </a:r>
            <a:endParaRPr lang="en-US" altLang="zh-CN" sz="2000" b="1" dirty="0">
              <a:solidFill>
                <a:srgbClr val="F60000"/>
              </a:solidFill>
              <a:latin typeface="Arial" panose="020B0604020202020204" pitchFamily="34" charset="0"/>
              <a:ea typeface="宋体" panose="02010600030101010101" pitchFamily="2" charset="-122"/>
            </a:endParaRPr>
          </a:p>
          <a:p>
            <a:pPr eaLnBrk="0" hangingPunct="0">
              <a:spcBef>
                <a:spcPct val="50000"/>
              </a:spcBef>
            </a:pPr>
            <a:r>
              <a:rPr lang="en-US" altLang="zh-CN" sz="2000" b="1" dirty="0">
                <a:solidFill>
                  <a:srgbClr val="F60000"/>
                </a:solidFill>
                <a:latin typeface="Arial" panose="020B0604020202020204" pitchFamily="34" charset="0"/>
                <a:ea typeface="宋体" panose="02010600030101010101" pitchFamily="2" charset="-122"/>
              </a:rPr>
              <a:t>0    1    1    1     </a:t>
            </a:r>
            <a:r>
              <a:rPr lang="en-US" altLang="zh-CN" sz="2000" b="1"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p:txBody>
      </p:sp>
      <p:grpSp>
        <p:nvGrpSpPr>
          <p:cNvPr id="1145882" name="Group 26"/>
          <p:cNvGrpSpPr/>
          <p:nvPr/>
        </p:nvGrpSpPr>
        <p:grpSpPr bwMode="auto">
          <a:xfrm>
            <a:off x="611188" y="2892425"/>
            <a:ext cx="1981200" cy="1905000"/>
            <a:chOff x="385" y="1822"/>
            <a:chExt cx="1248" cy="1200"/>
          </a:xfrm>
        </p:grpSpPr>
        <p:sp>
          <p:nvSpPr>
            <p:cNvPr id="1145869" name="Oval 13"/>
            <p:cNvSpPr>
              <a:spLocks noChangeArrowheads="1"/>
            </p:cNvSpPr>
            <p:nvPr/>
          </p:nvSpPr>
          <p:spPr bwMode="auto">
            <a:xfrm>
              <a:off x="385" y="1822"/>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latin typeface="Arial" panose="020B0604020202020204" pitchFamily="34" charset="0"/>
                  <a:ea typeface="宋体" panose="02010600030101010101" pitchFamily="2" charset="-122"/>
                </a:rPr>
                <a:t>A</a:t>
              </a:r>
              <a:endParaRPr lang="en-US" altLang="zh-CN" b="1" u="sng">
                <a:latin typeface="Arial" panose="020B0604020202020204" pitchFamily="34" charset="0"/>
                <a:ea typeface="宋体" panose="02010600030101010101" pitchFamily="2" charset="-122"/>
              </a:endParaRPr>
            </a:p>
          </p:txBody>
        </p:sp>
        <p:sp>
          <p:nvSpPr>
            <p:cNvPr id="1145870" name="Oval 14"/>
            <p:cNvSpPr>
              <a:spLocks noChangeArrowheads="1"/>
            </p:cNvSpPr>
            <p:nvPr/>
          </p:nvSpPr>
          <p:spPr bwMode="auto">
            <a:xfrm>
              <a:off x="1345" y="1822"/>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latin typeface="Arial" panose="020B0604020202020204" pitchFamily="34" charset="0"/>
                  <a:ea typeface="宋体" panose="02010600030101010101" pitchFamily="2" charset="-122"/>
                </a:rPr>
                <a:t>B</a:t>
              </a:r>
              <a:endParaRPr lang="en-US" altLang="zh-CN" b="1" u="sng">
                <a:latin typeface="Arial" panose="020B0604020202020204" pitchFamily="34" charset="0"/>
                <a:ea typeface="宋体" panose="02010600030101010101" pitchFamily="2" charset="-122"/>
              </a:endParaRPr>
            </a:p>
          </p:txBody>
        </p:sp>
        <p:sp>
          <p:nvSpPr>
            <p:cNvPr id="1145871" name="Line 15"/>
            <p:cNvSpPr>
              <a:spLocks noChangeShapeType="1"/>
            </p:cNvSpPr>
            <p:nvPr/>
          </p:nvSpPr>
          <p:spPr bwMode="auto">
            <a:xfrm>
              <a:off x="673" y="1918"/>
              <a:ext cx="672" cy="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72" name="Oval 16"/>
            <p:cNvSpPr>
              <a:spLocks noChangeArrowheads="1"/>
            </p:cNvSpPr>
            <p:nvPr/>
          </p:nvSpPr>
          <p:spPr bwMode="auto">
            <a:xfrm>
              <a:off x="385" y="2782"/>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latin typeface="Arial" panose="020B0604020202020204" pitchFamily="34" charset="0"/>
                  <a:ea typeface="宋体" panose="02010600030101010101" pitchFamily="2" charset="-122"/>
                </a:rPr>
                <a:t>C</a:t>
              </a:r>
              <a:endParaRPr lang="en-US" altLang="zh-CN" b="1" u="sng">
                <a:latin typeface="Arial" panose="020B0604020202020204" pitchFamily="34" charset="0"/>
                <a:ea typeface="宋体" panose="02010600030101010101" pitchFamily="2" charset="-122"/>
              </a:endParaRPr>
            </a:p>
          </p:txBody>
        </p:sp>
        <p:sp>
          <p:nvSpPr>
            <p:cNvPr id="1145873" name="Oval 17"/>
            <p:cNvSpPr>
              <a:spLocks noChangeArrowheads="1"/>
            </p:cNvSpPr>
            <p:nvPr/>
          </p:nvSpPr>
          <p:spPr bwMode="auto">
            <a:xfrm>
              <a:off x="1345" y="2782"/>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latin typeface="Arial" panose="020B0604020202020204" pitchFamily="34" charset="0"/>
                  <a:ea typeface="宋体" panose="02010600030101010101" pitchFamily="2" charset="-122"/>
                </a:rPr>
                <a:t>D</a:t>
              </a:r>
              <a:endParaRPr lang="en-US" altLang="zh-CN" b="1" u="sng">
                <a:latin typeface="Arial" panose="020B0604020202020204" pitchFamily="34" charset="0"/>
                <a:ea typeface="宋体" panose="02010600030101010101" pitchFamily="2" charset="-122"/>
              </a:endParaRPr>
            </a:p>
          </p:txBody>
        </p:sp>
        <p:sp>
          <p:nvSpPr>
            <p:cNvPr id="1145874" name="Line 18"/>
            <p:cNvSpPr>
              <a:spLocks noChangeShapeType="1"/>
            </p:cNvSpPr>
            <p:nvPr/>
          </p:nvSpPr>
          <p:spPr bwMode="auto">
            <a:xfrm flipV="1">
              <a:off x="1057" y="2014"/>
              <a:ext cx="336" cy="384"/>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75" name="Line 19"/>
            <p:cNvSpPr>
              <a:spLocks noChangeShapeType="1"/>
            </p:cNvSpPr>
            <p:nvPr/>
          </p:nvSpPr>
          <p:spPr bwMode="auto">
            <a:xfrm flipH="1">
              <a:off x="529" y="2062"/>
              <a:ext cx="0" cy="72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76" name="Line 20"/>
            <p:cNvSpPr>
              <a:spLocks noChangeShapeType="1"/>
            </p:cNvSpPr>
            <p:nvPr/>
          </p:nvSpPr>
          <p:spPr bwMode="auto">
            <a:xfrm flipH="1">
              <a:off x="1489" y="2062"/>
              <a:ext cx="0" cy="72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77" name="Oval 21"/>
            <p:cNvSpPr>
              <a:spLocks noChangeArrowheads="1"/>
            </p:cNvSpPr>
            <p:nvPr/>
          </p:nvSpPr>
          <p:spPr bwMode="auto">
            <a:xfrm>
              <a:off x="865" y="2302"/>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b="1">
                  <a:latin typeface="Arial" panose="020B0604020202020204" pitchFamily="34" charset="0"/>
                  <a:ea typeface="宋体" panose="02010600030101010101" pitchFamily="2" charset="-122"/>
                </a:rPr>
                <a:t>E</a:t>
              </a:r>
              <a:endParaRPr lang="en-US" altLang="zh-CN" b="1" u="sng">
                <a:latin typeface="Arial" panose="020B0604020202020204" pitchFamily="34" charset="0"/>
                <a:ea typeface="宋体" panose="02010600030101010101" pitchFamily="2" charset="-122"/>
              </a:endParaRPr>
            </a:p>
          </p:txBody>
        </p:sp>
        <p:sp>
          <p:nvSpPr>
            <p:cNvPr id="1145878" name="Line 22"/>
            <p:cNvSpPr>
              <a:spLocks noChangeShapeType="1"/>
            </p:cNvSpPr>
            <p:nvPr/>
          </p:nvSpPr>
          <p:spPr bwMode="auto">
            <a:xfrm flipV="1">
              <a:off x="625" y="2494"/>
              <a:ext cx="288" cy="336"/>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5879" name="Line 23"/>
            <p:cNvSpPr>
              <a:spLocks noChangeShapeType="1"/>
            </p:cNvSpPr>
            <p:nvPr/>
          </p:nvSpPr>
          <p:spPr bwMode="auto">
            <a:xfrm flipH="1" flipV="1">
              <a:off x="1105" y="2542"/>
              <a:ext cx="288" cy="24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45880" name="Text Box 24"/>
          <p:cNvSpPr txBox="1">
            <a:spLocks noChangeArrowheads="1"/>
          </p:cNvSpPr>
          <p:nvPr/>
        </p:nvSpPr>
        <p:spPr bwMode="auto">
          <a:xfrm>
            <a:off x="611188" y="6237288"/>
            <a:ext cx="74676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latin typeface="Arial" panose="020B0604020202020204" pitchFamily="34" charset="0"/>
                <a:ea typeface="宋体" panose="02010600030101010101" pitchFamily="2" charset="-122"/>
              </a:rPr>
              <a:t>在物理实现时的考虑，和前一页的无向图类似。</a:t>
            </a:r>
            <a:endParaRPr lang="zh-CN" altLang="en-US" sz="2400" b="1">
              <a:latin typeface="Arial" panose="020B0604020202020204" pitchFamily="34" charset="0"/>
              <a:ea typeface="宋体" panose="02010600030101010101" pitchFamily="2" charset="-122"/>
            </a:endParaRPr>
          </a:p>
        </p:txBody>
      </p:sp>
      <p:sp>
        <p:nvSpPr>
          <p:cNvPr id="1145881" name="Rectangle 25"/>
          <p:cNvSpPr>
            <a:spLocks noChangeArrowheads="1"/>
          </p:cNvSpPr>
          <p:nvPr/>
        </p:nvSpPr>
        <p:spPr bwMode="auto">
          <a:xfrm>
            <a:off x="704850" y="5138738"/>
            <a:ext cx="7899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zh-CN" sz="2400" b="1">
                <a:latin typeface="幼圆" pitchFamily="49" charset="-122"/>
                <a:ea typeface="幼圆" pitchFamily="49" charset="-122"/>
              </a:rPr>
              <a:t>注意： </a:t>
            </a:r>
            <a:r>
              <a:rPr lang="zh-CN" altLang="en-US" sz="2400" b="1">
                <a:latin typeface="幼圆" pitchFamily="49" charset="-122"/>
                <a:ea typeface="幼圆" pitchFamily="49" charset="-122"/>
              </a:rPr>
              <a:t>无向图的邻接矩阵是一个对称矩阵</a:t>
            </a:r>
            <a:endParaRPr lang="zh-CN" altLang="en-US" sz="2400" b="1">
              <a:latin typeface="幼圆" pitchFamily="49" charset="-122"/>
              <a:ea typeface="幼圆" pitchFamily="49" charset="-122"/>
            </a:endParaRPr>
          </a:p>
          <a:p>
            <a:pPr eaLnBrk="0" hangingPunct="0">
              <a:spcBef>
                <a:spcPct val="50000"/>
              </a:spcBef>
            </a:pPr>
            <a:r>
              <a:rPr lang="zh-CN" altLang="en-US" sz="2400" b="1">
                <a:latin typeface="幼圆" pitchFamily="49" charset="-122"/>
                <a:ea typeface="幼圆" pitchFamily="49" charset="-122"/>
              </a:rPr>
              <a:t>       </a:t>
            </a:r>
            <a:r>
              <a:rPr lang="en-US" altLang="zh-CN" sz="2400" b="1">
                <a:latin typeface="幼圆" pitchFamily="49" charset="-122"/>
                <a:ea typeface="幼圆" pitchFamily="49" charset="-122"/>
              </a:rPr>
              <a:t>i </a:t>
            </a:r>
            <a:r>
              <a:rPr lang="zh-CN" altLang="zh-CN" sz="2400" b="1">
                <a:latin typeface="幼圆" pitchFamily="49" charset="-122"/>
                <a:ea typeface="幼圆" pitchFamily="49" charset="-122"/>
              </a:rPr>
              <a:t>结点的度: </a:t>
            </a:r>
            <a:r>
              <a:rPr lang="en-US" altLang="zh-CN" sz="2400" b="1">
                <a:latin typeface="幼圆" pitchFamily="49" charset="-122"/>
                <a:ea typeface="幼圆" pitchFamily="49" charset="-122"/>
              </a:rPr>
              <a:t>i </a:t>
            </a:r>
            <a:r>
              <a:rPr lang="zh-CN" altLang="zh-CN" sz="2400" b="1">
                <a:latin typeface="幼圆" pitchFamily="49" charset="-122"/>
                <a:ea typeface="幼圆" pitchFamily="49" charset="-122"/>
              </a:rPr>
              <a:t>行或</a:t>
            </a:r>
            <a:r>
              <a:rPr lang="zh-CN" altLang="en-US" sz="2400" b="1">
                <a:latin typeface="幼圆" pitchFamily="49" charset="-122"/>
                <a:ea typeface="幼圆" pitchFamily="49" charset="-122"/>
              </a:rPr>
              <a:t> </a:t>
            </a:r>
            <a:r>
              <a:rPr lang="en-US" altLang="zh-CN" sz="2400" b="1">
                <a:latin typeface="幼圆" pitchFamily="49" charset="-122"/>
                <a:ea typeface="幼圆" pitchFamily="49" charset="-122"/>
              </a:rPr>
              <a:t>i </a:t>
            </a:r>
            <a:r>
              <a:rPr lang="zh-CN" altLang="zh-CN" sz="2400" b="1">
                <a:latin typeface="幼圆" pitchFamily="49" charset="-122"/>
                <a:ea typeface="幼圆" pitchFamily="49" charset="-122"/>
              </a:rPr>
              <a:t>列之和。</a:t>
            </a:r>
            <a:endParaRPr lang="zh-CN" altLang="en-US" sz="2400" b="1">
              <a:latin typeface="幼圆" pitchFamily="49" charset="-122"/>
              <a:ea typeface="幼圆"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4294967295"/>
          </p:nvPr>
        </p:nvSpPr>
        <p:spPr>
          <a:xfrm>
            <a:off x="6553200" y="6248400"/>
            <a:ext cx="1905000" cy="457200"/>
          </a:xfrm>
          <a:prstGeom prst="rect">
            <a:avLst/>
          </a:prstGeom>
        </p:spPr>
        <p:txBody>
          <a:bodyPr/>
          <a:lstStyle/>
          <a:p>
            <a:fld id="{1559C19B-2E3B-4C45-A117-09F29302E5AD}" type="slidenum">
              <a:rPr lang="en-US" altLang="zh-CN"/>
            </a:fld>
            <a:endParaRPr lang="en-US" altLang="zh-CN"/>
          </a:p>
        </p:txBody>
      </p:sp>
      <p:sp>
        <p:nvSpPr>
          <p:cNvPr id="1147906" name="Rectangle 2"/>
          <p:cNvSpPr>
            <a:spLocks noGrp="1" noChangeArrowheads="1"/>
          </p:cNvSpPr>
          <p:nvPr>
            <p:ph type="title"/>
          </p:nvPr>
        </p:nvSpPr>
        <p:spPr>
          <a:xfrm>
            <a:off x="1187450" y="332656"/>
            <a:ext cx="6905625" cy="6746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dirty="0"/>
              <a:t>加权的邻接矩阵</a:t>
            </a:r>
            <a:r>
              <a:rPr lang="en-US" altLang="zh-CN" b="1" dirty="0"/>
              <a:t>—</a:t>
            </a:r>
            <a:r>
              <a:rPr lang="zh-CN" altLang="en-US" sz="3200" b="1" dirty="0"/>
              <a:t>有向图</a:t>
            </a:r>
            <a:endParaRPr lang="zh-CN" altLang="en-US" sz="3200" b="1" dirty="0"/>
          </a:p>
        </p:txBody>
      </p:sp>
      <p:sp>
        <p:nvSpPr>
          <p:cNvPr id="1147907" name="Text Box 3"/>
          <p:cNvSpPr txBox="1">
            <a:spLocks noChangeArrowheads="1"/>
          </p:cNvSpPr>
          <p:nvPr/>
        </p:nvSpPr>
        <p:spPr bwMode="auto">
          <a:xfrm>
            <a:off x="684213" y="1484313"/>
            <a:ext cx="7978775" cy="19907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spcBef>
                <a:spcPct val="50000"/>
              </a:spcBef>
            </a:pPr>
            <a:r>
              <a:rPr lang="zh-CN" altLang="en-US" sz="2400" b="1">
                <a:latin typeface="楷体_GB2312" pitchFamily="49" charset="-122"/>
              </a:rPr>
              <a:t>设有向图具有 </a:t>
            </a:r>
            <a:r>
              <a:rPr lang="en-US" altLang="zh-CN" sz="2400" b="1">
                <a:latin typeface="楷体_GB2312" pitchFamily="49" charset="-122"/>
              </a:rPr>
              <a:t>n </a:t>
            </a:r>
            <a:r>
              <a:rPr lang="zh-CN" altLang="en-US" sz="2400" b="1">
                <a:latin typeface="楷体_GB2312" pitchFamily="49" charset="-122"/>
              </a:rPr>
              <a:t>个结点，则用 </a:t>
            </a:r>
            <a:r>
              <a:rPr lang="en-US" altLang="zh-CN" sz="2400" b="1">
                <a:latin typeface="楷体_GB2312" pitchFamily="49" charset="-122"/>
              </a:rPr>
              <a:t>n </a:t>
            </a:r>
            <a:r>
              <a:rPr lang="zh-CN" altLang="zh-CN" sz="2400" b="1">
                <a:latin typeface="楷体_GB2312" pitchFamily="49" charset="-122"/>
              </a:rPr>
              <a:t>行 </a:t>
            </a:r>
            <a:r>
              <a:rPr lang="en-US" altLang="zh-CN" sz="2400" b="1">
                <a:latin typeface="楷体_GB2312" pitchFamily="49" charset="-122"/>
              </a:rPr>
              <a:t>n </a:t>
            </a:r>
            <a:r>
              <a:rPr lang="zh-CN" altLang="zh-CN" sz="2400" b="1">
                <a:latin typeface="楷体_GB2312" pitchFamily="49" charset="-122"/>
              </a:rPr>
              <a:t>列的矩阵 </a:t>
            </a:r>
            <a:r>
              <a:rPr lang="en-US" altLang="zh-CN" sz="2400" b="1">
                <a:latin typeface="楷体_GB2312" pitchFamily="49" charset="-122"/>
              </a:rPr>
              <a:t>A </a:t>
            </a:r>
            <a:r>
              <a:rPr lang="zh-CN" altLang="zh-CN" sz="2400" b="1">
                <a:latin typeface="楷体_GB2312" pitchFamily="49" charset="-122"/>
              </a:rPr>
              <a:t>表示该有向图； 如果</a:t>
            </a:r>
            <a:r>
              <a:rPr lang="en-US" altLang="zh-CN" sz="2400" b="1">
                <a:latin typeface="楷体_GB2312" pitchFamily="49" charset="-122"/>
              </a:rPr>
              <a:t>i </a:t>
            </a:r>
            <a:r>
              <a:rPr lang="zh-CN" altLang="zh-CN" sz="2400" b="1">
                <a:latin typeface="楷体_GB2312" pitchFamily="49" charset="-122"/>
              </a:rPr>
              <a:t>至 </a:t>
            </a:r>
            <a:r>
              <a:rPr lang="en-US" altLang="zh-CN" sz="2400" b="1">
                <a:latin typeface="楷体_GB2312" pitchFamily="49" charset="-122"/>
              </a:rPr>
              <a:t>j </a:t>
            </a:r>
            <a:r>
              <a:rPr lang="zh-CN" altLang="zh-CN" sz="2400" b="1">
                <a:latin typeface="楷体_GB2312" pitchFamily="49" charset="-122"/>
              </a:rPr>
              <a:t>有一条有向边且它的权值为</a:t>
            </a:r>
            <a:r>
              <a:rPr lang="en-US" altLang="zh-CN" sz="2400" b="1">
                <a:latin typeface="楷体_GB2312" pitchFamily="49" charset="-122"/>
              </a:rPr>
              <a:t>a </a:t>
            </a:r>
            <a:r>
              <a:rPr lang="zh-CN" altLang="en-US" sz="2400" b="1">
                <a:latin typeface="楷体_GB2312" pitchFamily="49" charset="-122"/>
              </a:rPr>
              <a:t>，则</a:t>
            </a:r>
            <a:r>
              <a:rPr lang="en-US" altLang="zh-CN" sz="2400" b="1">
                <a:latin typeface="楷体_GB2312" pitchFamily="49" charset="-122"/>
              </a:rPr>
              <a:t>A[i,j]  =  a </a:t>
            </a:r>
            <a:r>
              <a:rPr lang="zh-CN" altLang="en-US" sz="2400" b="1">
                <a:latin typeface="楷体_GB2312" pitchFamily="49" charset="-122"/>
              </a:rPr>
              <a:t>。</a:t>
            </a:r>
            <a:r>
              <a:rPr lang="zh-CN" altLang="zh-CN" sz="2400" b="1">
                <a:latin typeface="楷体_GB2312" pitchFamily="49" charset="-122"/>
              </a:rPr>
              <a:t>如果 </a:t>
            </a:r>
            <a:r>
              <a:rPr lang="en-US" altLang="zh-CN" sz="2400" b="1">
                <a:latin typeface="楷体_GB2312" pitchFamily="49" charset="-122"/>
              </a:rPr>
              <a:t>i </a:t>
            </a:r>
            <a:r>
              <a:rPr lang="zh-CN" altLang="zh-CN" sz="2400" b="1">
                <a:latin typeface="楷体_GB2312" pitchFamily="49" charset="-122"/>
              </a:rPr>
              <a:t>至 </a:t>
            </a:r>
            <a:r>
              <a:rPr lang="en-US" altLang="zh-CN" sz="2400" b="1">
                <a:latin typeface="楷体_GB2312" pitchFamily="49" charset="-122"/>
              </a:rPr>
              <a:t>j </a:t>
            </a:r>
            <a:r>
              <a:rPr lang="zh-CN" altLang="zh-CN" sz="2400" b="1">
                <a:latin typeface="楷体_GB2312" pitchFamily="49" charset="-122"/>
              </a:rPr>
              <a:t>没有一条有向边。则</a:t>
            </a:r>
            <a:r>
              <a:rPr lang="en-US" altLang="zh-CN" sz="2400" b="1">
                <a:latin typeface="楷体_GB2312" pitchFamily="49" charset="-122"/>
              </a:rPr>
              <a:t>A[i,j] =  </a:t>
            </a:r>
            <a:r>
              <a:rPr lang="zh-CN" altLang="zh-CN" sz="2400" b="1">
                <a:latin typeface="楷体_GB2312" pitchFamily="49" charset="-122"/>
              </a:rPr>
              <a:t>空 或其它标志</a:t>
            </a:r>
            <a:endParaRPr lang="zh-CN" altLang="en-US" sz="2400" b="1">
              <a:latin typeface="楷体_GB2312" pitchFamily="49" charset="-122"/>
            </a:endParaRPr>
          </a:p>
        </p:txBody>
      </p:sp>
      <p:sp>
        <p:nvSpPr>
          <p:cNvPr id="1147908" name="AutoShape 4"/>
          <p:cNvSpPr>
            <a:spLocks noChangeArrowheads="1"/>
          </p:cNvSpPr>
          <p:nvPr/>
        </p:nvSpPr>
        <p:spPr bwMode="auto">
          <a:xfrm>
            <a:off x="6072188" y="3617913"/>
            <a:ext cx="1828800" cy="1676400"/>
          </a:xfrm>
          <a:prstGeom prst="bracketPair">
            <a:avLst>
              <a:gd name="adj" fmla="val 16667"/>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09" name="AutoShape 5"/>
          <p:cNvSpPr/>
          <p:nvPr/>
        </p:nvSpPr>
        <p:spPr bwMode="auto">
          <a:xfrm>
            <a:off x="5867400" y="1371600"/>
            <a:ext cx="76200" cy="304800"/>
          </a:xfrm>
          <a:prstGeom prst="leftBracket">
            <a:avLst>
              <a:gd name="adj" fmla="val 33333"/>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18" name="AutoShape 14"/>
          <p:cNvSpPr>
            <a:spLocks noChangeArrowheads="1"/>
          </p:cNvSpPr>
          <p:nvPr/>
        </p:nvSpPr>
        <p:spPr bwMode="auto">
          <a:xfrm>
            <a:off x="3924300" y="4479925"/>
            <a:ext cx="1828800" cy="533400"/>
          </a:xfrm>
          <a:prstGeom prst="rightArrow">
            <a:avLst>
              <a:gd name="adj1" fmla="val 50000"/>
              <a:gd name="adj2" fmla="val 85714"/>
            </a:avLst>
          </a:prstGeom>
          <a:solidFill>
            <a:srgbClr val="FFCC99"/>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19" name="Text Box 15"/>
          <p:cNvSpPr txBox="1">
            <a:spLocks noChangeArrowheads="1"/>
          </p:cNvSpPr>
          <p:nvPr/>
        </p:nvSpPr>
        <p:spPr bwMode="auto">
          <a:xfrm>
            <a:off x="2987675" y="4508500"/>
            <a:ext cx="2449513"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dirty="0">
                <a:solidFill>
                  <a:srgbClr val="000000"/>
                </a:solidFill>
                <a:latin typeface="Arial" panose="020B0604020202020204" pitchFamily="34" charset="0"/>
                <a:ea typeface="宋体" panose="02010600030101010101" pitchFamily="2" charset="-122"/>
              </a:rPr>
              <a:t>表示成右图矩阵</a:t>
            </a:r>
            <a:endParaRPr lang="zh-CN" altLang="en-US" sz="2400" b="1" dirty="0">
              <a:solidFill>
                <a:srgbClr val="000000"/>
              </a:solidFill>
              <a:latin typeface="Arial" panose="020B0604020202020204" pitchFamily="34" charset="0"/>
              <a:ea typeface="宋体" panose="02010600030101010101" pitchFamily="2" charset="-122"/>
            </a:endParaRPr>
          </a:p>
        </p:txBody>
      </p:sp>
      <p:sp>
        <p:nvSpPr>
          <p:cNvPr id="1147920" name="AutoShape 16"/>
          <p:cNvSpPr>
            <a:spLocks noChangeArrowheads="1"/>
          </p:cNvSpPr>
          <p:nvPr/>
        </p:nvSpPr>
        <p:spPr bwMode="auto">
          <a:xfrm>
            <a:off x="6072188" y="3922713"/>
            <a:ext cx="1828800" cy="1676400"/>
          </a:xfrm>
          <a:prstGeom prst="bracketPair">
            <a:avLst>
              <a:gd name="adj" fmla="val 16667"/>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21" name="AutoShape 17"/>
          <p:cNvSpPr/>
          <p:nvPr/>
        </p:nvSpPr>
        <p:spPr bwMode="auto">
          <a:xfrm>
            <a:off x="5797550" y="4005263"/>
            <a:ext cx="152400" cy="1944687"/>
          </a:xfrm>
          <a:prstGeom prst="leftBracket">
            <a:avLst>
              <a:gd name="adj" fmla="val 106337"/>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22" name="AutoShape 18"/>
          <p:cNvSpPr/>
          <p:nvPr/>
        </p:nvSpPr>
        <p:spPr bwMode="auto">
          <a:xfrm>
            <a:off x="8750300" y="4005263"/>
            <a:ext cx="142875" cy="1944687"/>
          </a:xfrm>
          <a:prstGeom prst="rightBracket">
            <a:avLst>
              <a:gd name="adj" fmla="val 113426"/>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23" name="Text Box 19"/>
          <p:cNvSpPr txBox="1">
            <a:spLocks noChangeArrowheads="1"/>
          </p:cNvSpPr>
          <p:nvPr/>
        </p:nvSpPr>
        <p:spPr bwMode="auto">
          <a:xfrm>
            <a:off x="6084888" y="3716338"/>
            <a:ext cx="2592387" cy="24431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zh-CN" b="1">
                <a:latin typeface="Arial" panose="020B0604020202020204" pitchFamily="34" charset="0"/>
                <a:ea typeface="黑体" panose="02010609060101010101" pitchFamily="2" charset="-122"/>
              </a:rPr>
              <a:t>∞</a:t>
            </a:r>
            <a:r>
              <a:rPr lang="en-US" altLang="zh-CN" b="1">
                <a:latin typeface="Arial" panose="020B0604020202020204" pitchFamily="34" charset="0"/>
                <a:ea typeface="宋体" panose="02010600030101010101" pitchFamily="2" charset="-122"/>
              </a:rPr>
              <a:t>    a    b   </a:t>
            </a:r>
            <a:r>
              <a:rPr lang="zh-CN" altLang="zh-CN" b="1">
                <a:latin typeface="Arial" panose="020B0604020202020204" pitchFamily="34" charset="0"/>
                <a:ea typeface="黑体" panose="02010609060101010101" pitchFamily="2" charset="-122"/>
              </a:rPr>
              <a:t>∞</a:t>
            </a:r>
            <a:r>
              <a:rPr lang="en-US" altLang="zh-CN" b="1">
                <a:latin typeface="Arial" panose="020B0604020202020204" pitchFamily="34" charset="0"/>
                <a:ea typeface="宋体" panose="02010600030101010101" pitchFamily="2" charset="-122"/>
              </a:rPr>
              <a:t> </a:t>
            </a:r>
            <a:endParaRPr lang="en-US" altLang="zh-CN" b="1">
              <a:latin typeface="Arial" panose="020B0604020202020204" pitchFamily="34" charset="0"/>
              <a:ea typeface="宋体" panose="02010600030101010101" pitchFamily="2" charset="-122"/>
            </a:endParaRPr>
          </a:p>
          <a:p>
            <a:pPr eaLnBrk="0" hangingPunct="0">
              <a:spcBef>
                <a:spcPct val="50000"/>
              </a:spcBef>
            </a:pPr>
            <a:r>
              <a:rPr lang="zh-CN" altLang="zh-CN" b="1">
                <a:latin typeface="Arial" panose="020B0604020202020204" pitchFamily="34" charset="0"/>
                <a:ea typeface="黑体" panose="02010609060101010101" pitchFamily="2" charset="-122"/>
              </a:rPr>
              <a:t>∞</a:t>
            </a:r>
            <a:r>
              <a:rPr lang="en-US" altLang="zh-CN" b="1">
                <a:latin typeface="Arial" panose="020B0604020202020204" pitchFamily="34" charset="0"/>
                <a:ea typeface="宋体" panose="02010600030101010101" pitchFamily="2" charset="-122"/>
              </a:rPr>
              <a:t>   </a:t>
            </a:r>
            <a:r>
              <a:rPr lang="zh-CN" altLang="zh-CN" b="1">
                <a:latin typeface="Arial" panose="020B0604020202020204" pitchFamily="34" charset="0"/>
                <a:ea typeface="黑体" panose="02010609060101010101" pitchFamily="2" charset="-122"/>
              </a:rPr>
              <a:t>∞</a:t>
            </a:r>
            <a:r>
              <a:rPr lang="en-US" altLang="zh-CN" b="1">
                <a:latin typeface="Arial" panose="020B0604020202020204" pitchFamily="34" charset="0"/>
                <a:ea typeface="黑体" panose="02010609060101010101" pitchFamily="2" charset="-122"/>
              </a:rPr>
              <a:t>   </a:t>
            </a:r>
            <a:r>
              <a:rPr lang="zh-CN" altLang="zh-CN" b="1">
                <a:latin typeface="Arial" panose="020B0604020202020204" pitchFamily="34" charset="0"/>
                <a:ea typeface="黑体" panose="02010609060101010101" pitchFamily="2" charset="-122"/>
              </a:rPr>
              <a:t>∞</a:t>
            </a:r>
            <a:r>
              <a:rPr lang="en-US" altLang="zh-CN" b="1">
                <a:latin typeface="Arial" panose="020B0604020202020204" pitchFamily="34" charset="0"/>
                <a:ea typeface="黑体" panose="02010609060101010101" pitchFamily="2" charset="-122"/>
              </a:rPr>
              <a:t>   </a:t>
            </a:r>
            <a:r>
              <a:rPr lang="en-US" altLang="zh-CN" b="1">
                <a:latin typeface="Arial" panose="020B0604020202020204" pitchFamily="34" charset="0"/>
                <a:ea typeface="宋体" panose="02010600030101010101" pitchFamily="2" charset="-122"/>
              </a:rPr>
              <a:t>b</a:t>
            </a:r>
            <a:endParaRPr lang="en-US" altLang="zh-CN" b="1">
              <a:latin typeface="Arial" panose="020B0604020202020204" pitchFamily="34" charset="0"/>
              <a:ea typeface="宋体" panose="02010600030101010101" pitchFamily="2" charset="-122"/>
            </a:endParaRPr>
          </a:p>
          <a:p>
            <a:pPr eaLnBrk="0" hangingPunct="0">
              <a:spcBef>
                <a:spcPct val="50000"/>
              </a:spcBef>
            </a:pPr>
            <a:r>
              <a:rPr lang="zh-CN" altLang="zh-CN" b="1">
                <a:latin typeface="Arial" panose="020B0604020202020204" pitchFamily="34" charset="0"/>
                <a:ea typeface="黑体" panose="02010609060101010101" pitchFamily="2" charset="-122"/>
              </a:rPr>
              <a:t>∞ </a:t>
            </a:r>
            <a:r>
              <a:rPr lang="en-US" altLang="zh-CN" b="1">
                <a:latin typeface="Arial" panose="020B0604020202020204" pitchFamily="34" charset="0"/>
                <a:ea typeface="黑体" panose="02010609060101010101" pitchFamily="2" charset="-122"/>
              </a:rPr>
              <a:t>  </a:t>
            </a:r>
            <a:r>
              <a:rPr lang="zh-CN" altLang="zh-CN" b="1">
                <a:latin typeface="Arial" panose="020B0604020202020204" pitchFamily="34" charset="0"/>
                <a:ea typeface="黑体" panose="02010609060101010101" pitchFamily="2" charset="-122"/>
              </a:rPr>
              <a:t>∞ </a:t>
            </a:r>
            <a:r>
              <a:rPr lang="en-US" altLang="zh-CN" b="1">
                <a:latin typeface="Arial" panose="020B0604020202020204" pitchFamily="34" charset="0"/>
                <a:ea typeface="黑体" panose="02010609060101010101" pitchFamily="2" charset="-122"/>
              </a:rPr>
              <a:t>  </a:t>
            </a:r>
            <a:r>
              <a:rPr lang="zh-CN" altLang="zh-CN" b="1">
                <a:latin typeface="Arial" panose="020B0604020202020204" pitchFamily="34" charset="0"/>
                <a:ea typeface="黑体" panose="02010609060101010101" pitchFamily="2" charset="-122"/>
              </a:rPr>
              <a:t>∞</a:t>
            </a:r>
            <a:r>
              <a:rPr lang="en-US" altLang="zh-CN" b="1">
                <a:latin typeface="Arial" panose="020B0604020202020204" pitchFamily="34" charset="0"/>
                <a:ea typeface="宋体" panose="02010600030101010101" pitchFamily="2" charset="-122"/>
              </a:rPr>
              <a:t>   b</a:t>
            </a:r>
            <a:endParaRPr lang="en-US" altLang="zh-CN" b="1">
              <a:latin typeface="Arial" panose="020B0604020202020204" pitchFamily="34" charset="0"/>
              <a:ea typeface="宋体" panose="02010600030101010101" pitchFamily="2" charset="-122"/>
            </a:endParaRPr>
          </a:p>
          <a:p>
            <a:pPr eaLnBrk="0" hangingPunct="0">
              <a:spcBef>
                <a:spcPct val="50000"/>
              </a:spcBef>
            </a:pPr>
            <a:r>
              <a:rPr kumimoji="0" lang="en-US" altLang="zh-CN" b="1">
                <a:latin typeface="Arial" panose="020B0604020202020204" pitchFamily="34" charset="0"/>
                <a:ea typeface="宋体" panose="02010600030101010101" pitchFamily="2" charset="-122"/>
              </a:rPr>
              <a:t>a  </a:t>
            </a:r>
            <a:r>
              <a:rPr lang="en-US" altLang="zh-CN" b="1">
                <a:latin typeface="Arial" panose="020B0604020202020204" pitchFamily="34" charset="0"/>
                <a:ea typeface="宋体" panose="02010600030101010101" pitchFamily="2" charset="-122"/>
              </a:rPr>
              <a:t>   </a:t>
            </a:r>
            <a:r>
              <a:rPr lang="zh-CN" altLang="zh-CN" b="1">
                <a:latin typeface="Arial" panose="020B0604020202020204" pitchFamily="34" charset="0"/>
                <a:ea typeface="黑体" panose="02010609060101010101" pitchFamily="2" charset="-122"/>
              </a:rPr>
              <a:t>∞</a:t>
            </a:r>
            <a:r>
              <a:rPr lang="en-US" altLang="zh-CN" b="1">
                <a:latin typeface="Arial" panose="020B0604020202020204" pitchFamily="34" charset="0"/>
                <a:ea typeface="宋体" panose="02010600030101010101" pitchFamily="2" charset="-122"/>
              </a:rPr>
              <a:t>    a   </a:t>
            </a:r>
            <a:r>
              <a:rPr lang="zh-CN" altLang="zh-CN" b="1">
                <a:latin typeface="Arial" panose="020B0604020202020204" pitchFamily="34" charset="0"/>
                <a:ea typeface="黑体" panose="02010609060101010101" pitchFamily="2" charset="-122"/>
              </a:rPr>
              <a:t>∞</a:t>
            </a:r>
            <a:endParaRPr lang="en-US" altLang="zh-CN" b="1">
              <a:latin typeface="Arial" panose="020B0604020202020204" pitchFamily="34" charset="0"/>
              <a:ea typeface="黑体" panose="02010609060101010101" pitchFamily="2" charset="-122"/>
            </a:endParaRPr>
          </a:p>
        </p:txBody>
      </p:sp>
      <p:grpSp>
        <p:nvGrpSpPr>
          <p:cNvPr id="1147934" name="Group 30"/>
          <p:cNvGrpSpPr/>
          <p:nvPr/>
        </p:nvGrpSpPr>
        <p:grpSpPr bwMode="auto">
          <a:xfrm>
            <a:off x="250825" y="3617913"/>
            <a:ext cx="2873375" cy="2979737"/>
            <a:chOff x="204" y="2279"/>
            <a:chExt cx="1764" cy="1644"/>
          </a:xfrm>
        </p:grpSpPr>
        <p:sp>
          <p:nvSpPr>
            <p:cNvPr id="1147910" name="Oval 6"/>
            <p:cNvSpPr>
              <a:spLocks noChangeArrowheads="1"/>
            </p:cNvSpPr>
            <p:nvPr/>
          </p:nvSpPr>
          <p:spPr bwMode="auto">
            <a:xfrm>
              <a:off x="330" y="2423"/>
              <a:ext cx="37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A</a:t>
              </a:r>
              <a:endParaRPr lang="en-US" altLang="zh-CN" sz="2400" b="1" u="sng">
                <a:latin typeface="Arial" panose="020B0604020202020204" pitchFamily="34" charset="0"/>
                <a:ea typeface="宋体" panose="02010600030101010101" pitchFamily="2" charset="-122"/>
              </a:endParaRPr>
            </a:p>
          </p:txBody>
        </p:sp>
        <p:sp>
          <p:nvSpPr>
            <p:cNvPr id="1147911" name="Oval 7"/>
            <p:cNvSpPr>
              <a:spLocks noChangeArrowheads="1"/>
            </p:cNvSpPr>
            <p:nvPr/>
          </p:nvSpPr>
          <p:spPr bwMode="auto">
            <a:xfrm>
              <a:off x="1590" y="2423"/>
              <a:ext cx="37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B</a:t>
              </a:r>
              <a:endParaRPr lang="en-US" altLang="zh-CN" sz="2400" b="1" u="sng">
                <a:latin typeface="Arial" panose="020B0604020202020204" pitchFamily="34" charset="0"/>
                <a:ea typeface="宋体" panose="02010600030101010101" pitchFamily="2" charset="-122"/>
              </a:endParaRPr>
            </a:p>
          </p:txBody>
        </p:sp>
        <p:sp>
          <p:nvSpPr>
            <p:cNvPr id="1147912" name="Line 8"/>
            <p:cNvSpPr>
              <a:spLocks noChangeShapeType="1"/>
            </p:cNvSpPr>
            <p:nvPr/>
          </p:nvSpPr>
          <p:spPr bwMode="auto">
            <a:xfrm>
              <a:off x="708" y="2519"/>
              <a:ext cx="88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13" name="Oval 9"/>
            <p:cNvSpPr>
              <a:spLocks noChangeArrowheads="1"/>
            </p:cNvSpPr>
            <p:nvPr/>
          </p:nvSpPr>
          <p:spPr bwMode="auto">
            <a:xfrm>
              <a:off x="330" y="3383"/>
              <a:ext cx="37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C</a:t>
              </a:r>
              <a:endParaRPr lang="en-US" altLang="zh-CN" sz="2400" b="1" u="sng">
                <a:latin typeface="Arial" panose="020B0604020202020204" pitchFamily="34" charset="0"/>
                <a:ea typeface="宋体" panose="02010600030101010101" pitchFamily="2" charset="-122"/>
              </a:endParaRPr>
            </a:p>
          </p:txBody>
        </p:sp>
        <p:sp>
          <p:nvSpPr>
            <p:cNvPr id="1147914" name="Oval 10"/>
            <p:cNvSpPr>
              <a:spLocks noChangeArrowheads="1"/>
            </p:cNvSpPr>
            <p:nvPr/>
          </p:nvSpPr>
          <p:spPr bwMode="auto">
            <a:xfrm>
              <a:off x="1590" y="3383"/>
              <a:ext cx="37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D</a:t>
              </a:r>
              <a:endParaRPr lang="en-US" altLang="zh-CN" sz="2400" b="1" u="sng">
                <a:latin typeface="Arial" panose="020B0604020202020204" pitchFamily="34" charset="0"/>
                <a:ea typeface="宋体" panose="02010600030101010101" pitchFamily="2" charset="-122"/>
              </a:endParaRPr>
            </a:p>
          </p:txBody>
        </p:sp>
        <p:sp>
          <p:nvSpPr>
            <p:cNvPr id="1147915" name="Line 11"/>
            <p:cNvSpPr>
              <a:spLocks noChangeShapeType="1"/>
            </p:cNvSpPr>
            <p:nvPr/>
          </p:nvSpPr>
          <p:spPr bwMode="auto">
            <a:xfrm>
              <a:off x="708" y="3479"/>
              <a:ext cx="88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16" name="Line 12"/>
            <p:cNvSpPr>
              <a:spLocks noChangeShapeType="1"/>
            </p:cNvSpPr>
            <p:nvPr/>
          </p:nvSpPr>
          <p:spPr bwMode="auto">
            <a:xfrm flipH="1">
              <a:off x="1779" y="2663"/>
              <a:ext cx="0" cy="72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17" name="Line 13"/>
            <p:cNvSpPr>
              <a:spLocks noChangeShapeType="1"/>
            </p:cNvSpPr>
            <p:nvPr/>
          </p:nvSpPr>
          <p:spPr bwMode="auto">
            <a:xfrm flipH="1" flipV="1">
              <a:off x="645" y="2615"/>
              <a:ext cx="1008" cy="816"/>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24" name="Line 20"/>
            <p:cNvSpPr>
              <a:spLocks noChangeShapeType="1"/>
            </p:cNvSpPr>
            <p:nvPr/>
          </p:nvSpPr>
          <p:spPr bwMode="auto">
            <a:xfrm flipH="1">
              <a:off x="519" y="2663"/>
              <a:ext cx="0" cy="72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26" name="Arc 22"/>
            <p:cNvSpPr/>
            <p:nvPr/>
          </p:nvSpPr>
          <p:spPr bwMode="auto">
            <a:xfrm>
              <a:off x="456" y="3623"/>
              <a:ext cx="1386" cy="240"/>
            </a:xfrm>
            <a:custGeom>
              <a:avLst/>
              <a:gdLst>
                <a:gd name="G0" fmla="+- 21600 0 0"/>
                <a:gd name="G1" fmla="+- 13493 0 0"/>
                <a:gd name="G2" fmla="+- 21600 0 0"/>
                <a:gd name="T0" fmla="*/ 39312 w 43200"/>
                <a:gd name="T1" fmla="*/ 1130 h 35093"/>
                <a:gd name="T2" fmla="*/ 4733 w 43200"/>
                <a:gd name="T3" fmla="*/ 0 h 35093"/>
                <a:gd name="T4" fmla="*/ 21600 w 43200"/>
                <a:gd name="T5" fmla="*/ 13493 h 35093"/>
              </a:gdLst>
              <a:ahLst/>
              <a:cxnLst>
                <a:cxn ang="0">
                  <a:pos x="T0" y="T1"/>
                </a:cxn>
                <a:cxn ang="0">
                  <a:pos x="T2" y="T3"/>
                </a:cxn>
                <a:cxn ang="0">
                  <a:pos x="T4" y="T5"/>
                </a:cxn>
              </a:cxnLst>
              <a:rect l="0" t="0" r="r" b="b"/>
              <a:pathLst>
                <a:path w="43200" h="35093" fill="none" extrusionOk="0">
                  <a:moveTo>
                    <a:pt x="39312" y="1129"/>
                  </a:moveTo>
                  <a:cubicBezTo>
                    <a:pt x="41842" y="4755"/>
                    <a:pt x="43200" y="9071"/>
                    <a:pt x="43200" y="13493"/>
                  </a:cubicBezTo>
                  <a:cubicBezTo>
                    <a:pt x="43200" y="25422"/>
                    <a:pt x="33529" y="35093"/>
                    <a:pt x="21600" y="35093"/>
                  </a:cubicBezTo>
                  <a:cubicBezTo>
                    <a:pt x="9670" y="35093"/>
                    <a:pt x="0" y="25422"/>
                    <a:pt x="0" y="13493"/>
                  </a:cubicBezTo>
                  <a:cubicBezTo>
                    <a:pt x="-1" y="8588"/>
                    <a:pt x="1669" y="3829"/>
                    <a:pt x="4732" y="-1"/>
                  </a:cubicBezTo>
                </a:path>
                <a:path w="43200" h="35093" stroke="0" extrusionOk="0">
                  <a:moveTo>
                    <a:pt x="39312" y="1129"/>
                  </a:moveTo>
                  <a:cubicBezTo>
                    <a:pt x="41842" y="4755"/>
                    <a:pt x="43200" y="9071"/>
                    <a:pt x="43200" y="13493"/>
                  </a:cubicBezTo>
                  <a:cubicBezTo>
                    <a:pt x="43200" y="25422"/>
                    <a:pt x="33529" y="35093"/>
                    <a:pt x="21600" y="35093"/>
                  </a:cubicBezTo>
                  <a:cubicBezTo>
                    <a:pt x="9670" y="35093"/>
                    <a:pt x="0" y="25422"/>
                    <a:pt x="0" y="13493"/>
                  </a:cubicBezTo>
                  <a:cubicBezTo>
                    <a:pt x="-1" y="8588"/>
                    <a:pt x="1669" y="3829"/>
                    <a:pt x="4732" y="-1"/>
                  </a:cubicBezTo>
                  <a:lnTo>
                    <a:pt x="21600" y="13493"/>
                  </a:lnTo>
                  <a:close/>
                </a:path>
              </a:pathLst>
            </a:custGeom>
            <a:noFill/>
            <a:ln w="38100">
              <a:solidFill>
                <a:schemeClr val="tx1"/>
              </a:solidFill>
              <a:round/>
              <a:headEnd type="none" w="sm" len="sm"/>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7927" name="Text Box 23"/>
            <p:cNvSpPr txBox="1">
              <a:spLocks noChangeArrowheads="1"/>
            </p:cNvSpPr>
            <p:nvPr/>
          </p:nvSpPr>
          <p:spPr bwMode="auto">
            <a:xfrm>
              <a:off x="771" y="2279"/>
              <a:ext cx="693" cy="2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a</a:t>
              </a:r>
              <a:endParaRPr lang="en-US" altLang="zh-CN" sz="2400" b="1">
                <a:latin typeface="Arial" panose="020B0604020202020204" pitchFamily="34" charset="0"/>
                <a:ea typeface="宋体" panose="02010600030101010101" pitchFamily="2" charset="-122"/>
              </a:endParaRPr>
            </a:p>
          </p:txBody>
        </p:sp>
        <p:sp>
          <p:nvSpPr>
            <p:cNvPr id="1147928" name="Text Box 24"/>
            <p:cNvSpPr txBox="1">
              <a:spLocks noChangeArrowheads="1"/>
            </p:cNvSpPr>
            <p:nvPr/>
          </p:nvSpPr>
          <p:spPr bwMode="auto">
            <a:xfrm>
              <a:off x="771" y="3671"/>
              <a:ext cx="693" cy="2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a</a:t>
              </a:r>
              <a:endParaRPr lang="en-US" altLang="zh-CN" sz="2400" b="1">
                <a:latin typeface="Arial" panose="020B0604020202020204" pitchFamily="34" charset="0"/>
                <a:ea typeface="宋体" panose="02010600030101010101" pitchFamily="2" charset="-122"/>
              </a:endParaRPr>
            </a:p>
          </p:txBody>
        </p:sp>
        <p:sp>
          <p:nvSpPr>
            <p:cNvPr id="1147929" name="Text Box 25"/>
            <p:cNvSpPr txBox="1">
              <a:spLocks noChangeArrowheads="1"/>
            </p:cNvSpPr>
            <p:nvPr/>
          </p:nvSpPr>
          <p:spPr bwMode="auto">
            <a:xfrm>
              <a:off x="771" y="2951"/>
              <a:ext cx="693" cy="2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a</a:t>
              </a:r>
              <a:endParaRPr lang="en-US" altLang="zh-CN" sz="2400" b="1">
                <a:latin typeface="Arial" panose="020B0604020202020204" pitchFamily="34" charset="0"/>
                <a:ea typeface="宋体" panose="02010600030101010101" pitchFamily="2" charset="-122"/>
              </a:endParaRPr>
            </a:p>
          </p:txBody>
        </p:sp>
        <p:sp>
          <p:nvSpPr>
            <p:cNvPr id="1147930" name="Text Box 26"/>
            <p:cNvSpPr txBox="1">
              <a:spLocks noChangeArrowheads="1"/>
            </p:cNvSpPr>
            <p:nvPr/>
          </p:nvSpPr>
          <p:spPr bwMode="auto">
            <a:xfrm>
              <a:off x="204" y="2951"/>
              <a:ext cx="378" cy="2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b</a:t>
              </a:r>
              <a:endParaRPr lang="en-US" altLang="zh-CN" sz="2400" b="1">
                <a:latin typeface="Arial" panose="020B0604020202020204" pitchFamily="34" charset="0"/>
                <a:ea typeface="宋体" panose="02010600030101010101" pitchFamily="2" charset="-122"/>
              </a:endParaRPr>
            </a:p>
          </p:txBody>
        </p:sp>
        <p:sp>
          <p:nvSpPr>
            <p:cNvPr id="1147931" name="Text Box 27"/>
            <p:cNvSpPr txBox="1">
              <a:spLocks noChangeArrowheads="1"/>
            </p:cNvSpPr>
            <p:nvPr/>
          </p:nvSpPr>
          <p:spPr bwMode="auto">
            <a:xfrm>
              <a:off x="1464" y="2903"/>
              <a:ext cx="378" cy="2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b</a:t>
              </a:r>
              <a:endParaRPr lang="en-US" altLang="zh-CN" sz="2400" b="1">
                <a:latin typeface="Arial" panose="020B0604020202020204" pitchFamily="34" charset="0"/>
                <a:ea typeface="宋体" panose="02010600030101010101" pitchFamily="2" charset="-122"/>
              </a:endParaRPr>
            </a:p>
          </p:txBody>
        </p:sp>
        <p:sp>
          <p:nvSpPr>
            <p:cNvPr id="1147932" name="Text Box 28"/>
            <p:cNvSpPr txBox="1">
              <a:spLocks noChangeArrowheads="1"/>
            </p:cNvSpPr>
            <p:nvPr/>
          </p:nvSpPr>
          <p:spPr bwMode="auto">
            <a:xfrm>
              <a:off x="897" y="3287"/>
              <a:ext cx="378" cy="25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b</a:t>
              </a:r>
              <a:endParaRPr lang="en-US" altLang="zh-CN" sz="2400" b="1">
                <a:latin typeface="Arial" panose="020B0604020202020204" pitchFamily="34" charset="0"/>
                <a:ea typeface="宋体" panose="02010600030101010101" pitchFamily="2" charset="-122"/>
              </a:endParaRPr>
            </a:p>
          </p:txBody>
        </p:sp>
      </p:gr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a:xfrm>
            <a:off x="6553200" y="6248400"/>
            <a:ext cx="1905000" cy="457200"/>
          </a:xfrm>
          <a:prstGeom prst="rect">
            <a:avLst/>
          </a:prstGeom>
        </p:spPr>
        <p:txBody>
          <a:bodyPr/>
          <a:lstStyle/>
          <a:p>
            <a:fld id="{1BB2E691-8154-4486-837F-B151CEFA4314}" type="slidenum">
              <a:rPr lang="en-US" altLang="zh-CN"/>
            </a:fld>
            <a:endParaRPr lang="en-US" altLang="zh-CN"/>
          </a:p>
        </p:txBody>
      </p:sp>
      <p:sp>
        <p:nvSpPr>
          <p:cNvPr id="1153026" name="Rectangle 2"/>
          <p:cNvSpPr>
            <a:spLocks noGrp="1" noChangeArrowheads="1"/>
          </p:cNvSpPr>
          <p:nvPr>
            <p:ph type="title"/>
          </p:nvPr>
        </p:nvSpPr>
        <p:spPr>
          <a:xfrm>
            <a:off x="1042988" y="378049"/>
            <a:ext cx="6905625" cy="6746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dirty="0"/>
              <a:t>邻接表</a:t>
            </a:r>
            <a:endParaRPr lang="zh-CN" altLang="en-US" b="1" dirty="0"/>
          </a:p>
        </p:txBody>
      </p:sp>
      <p:sp>
        <p:nvSpPr>
          <p:cNvPr id="1153027" name="AutoShape 3"/>
          <p:cNvSpPr/>
          <p:nvPr/>
        </p:nvSpPr>
        <p:spPr bwMode="auto">
          <a:xfrm>
            <a:off x="5486400" y="2667000"/>
            <a:ext cx="152400" cy="1676400"/>
          </a:xfrm>
          <a:prstGeom prst="leftBracket">
            <a:avLst>
              <a:gd name="adj" fmla="val 91667"/>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3028" name="AutoShape 4"/>
          <p:cNvSpPr/>
          <p:nvPr/>
        </p:nvSpPr>
        <p:spPr bwMode="auto">
          <a:xfrm>
            <a:off x="6019800" y="2743200"/>
            <a:ext cx="76200" cy="1828800"/>
          </a:xfrm>
          <a:prstGeom prst="leftBracket">
            <a:avLst>
              <a:gd name="adj" fmla="val 200000"/>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1600" b="1">
              <a:latin typeface="Arial" panose="020B0604020202020204" pitchFamily="34" charset="0"/>
              <a:ea typeface="宋体" panose="02010600030101010101" pitchFamily="2" charset="-122"/>
            </a:endParaRPr>
          </a:p>
        </p:txBody>
      </p:sp>
      <p:sp>
        <p:nvSpPr>
          <p:cNvPr id="1153029" name="AutoShape 5"/>
          <p:cNvSpPr>
            <a:spLocks noChangeArrowheads="1"/>
          </p:cNvSpPr>
          <p:nvPr/>
        </p:nvSpPr>
        <p:spPr bwMode="auto">
          <a:xfrm>
            <a:off x="5638800" y="2895600"/>
            <a:ext cx="1828800" cy="1676400"/>
          </a:xfrm>
          <a:prstGeom prst="bracketPair">
            <a:avLst>
              <a:gd name="adj" fmla="val 16667"/>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3030" name="AutoShape 6"/>
          <p:cNvSpPr/>
          <p:nvPr/>
        </p:nvSpPr>
        <p:spPr bwMode="auto">
          <a:xfrm>
            <a:off x="5867400" y="1371600"/>
            <a:ext cx="76200" cy="304800"/>
          </a:xfrm>
          <a:prstGeom prst="leftBracket">
            <a:avLst>
              <a:gd name="adj" fmla="val 33333"/>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3031" name="AutoShape 7"/>
          <p:cNvSpPr>
            <a:spLocks noChangeArrowheads="1"/>
          </p:cNvSpPr>
          <p:nvPr/>
        </p:nvSpPr>
        <p:spPr bwMode="auto">
          <a:xfrm>
            <a:off x="5638800" y="3200400"/>
            <a:ext cx="1828800" cy="1676400"/>
          </a:xfrm>
          <a:prstGeom prst="bracketPair">
            <a:avLst>
              <a:gd name="adj" fmla="val 16667"/>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3032" name="Arc 8"/>
          <p:cNvSpPr/>
          <p:nvPr/>
        </p:nvSpPr>
        <p:spPr bwMode="auto">
          <a:xfrm>
            <a:off x="2743200" y="5943600"/>
            <a:ext cx="2057400" cy="914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3033" name="Rectangle 9"/>
          <p:cNvSpPr>
            <a:spLocks noGrp="1" noChangeArrowheads="1"/>
          </p:cNvSpPr>
          <p:nvPr>
            <p:ph type="body" idx="1"/>
          </p:nvPr>
        </p:nvSpPr>
        <p:spPr>
          <a:xfrm>
            <a:off x="468313" y="1196975"/>
            <a:ext cx="8424862" cy="5472113"/>
          </a:xfrm>
        </p:spPr>
        <p:txBody>
          <a:bodyPr/>
          <a:lstStyle/>
          <a:p>
            <a:pPr>
              <a:lnSpc>
                <a:spcPct val="150000"/>
              </a:lnSpc>
            </a:pPr>
            <a:r>
              <a:rPr lang="zh-CN" altLang="en-US" sz="2800" b="1" dirty="0">
                <a:latin typeface="楷体_GB2312" pitchFamily="49" charset="-122"/>
                <a:ea typeface="楷体_GB2312" pitchFamily="49" charset="-122"/>
              </a:rPr>
              <a:t>设有向图或无向图具有 </a:t>
            </a:r>
            <a:r>
              <a:rPr lang="en-US" altLang="zh-CN" sz="2800" b="1" dirty="0">
                <a:latin typeface="楷体_GB2312" pitchFamily="49" charset="-122"/>
                <a:ea typeface="楷体_GB2312" pitchFamily="49" charset="-122"/>
              </a:rPr>
              <a:t>n </a:t>
            </a:r>
            <a:r>
              <a:rPr lang="zh-CN" altLang="en-US" sz="2800" b="1" dirty="0">
                <a:latin typeface="楷体_GB2312" pitchFamily="49" charset="-122"/>
                <a:ea typeface="楷体_GB2312" pitchFamily="49" charset="-122"/>
              </a:rPr>
              <a:t>个结点，则</a:t>
            </a:r>
            <a:r>
              <a:rPr lang="zh-CN" altLang="en-US" sz="2800" b="1" dirty="0" smtClean="0">
                <a:latin typeface="楷体_GB2312" pitchFamily="49" charset="-122"/>
                <a:ea typeface="楷体_GB2312" pitchFamily="49" charset="-122"/>
              </a:rPr>
              <a:t>用结点</a:t>
            </a:r>
            <a:r>
              <a:rPr lang="zh-CN" altLang="en-US" sz="2800" b="1" dirty="0">
                <a:latin typeface="楷体_GB2312" pitchFamily="49" charset="-122"/>
                <a:ea typeface="楷体_GB2312" pitchFamily="49" charset="-122"/>
              </a:rPr>
              <a:t>表、边表表示该有向图或无向图。</a:t>
            </a:r>
            <a:endParaRPr lang="zh-CN" altLang="en-US" sz="2800" b="1" dirty="0">
              <a:latin typeface="楷体_GB2312" pitchFamily="49" charset="-122"/>
              <a:ea typeface="楷体_GB2312" pitchFamily="49" charset="-122"/>
            </a:endParaRPr>
          </a:p>
          <a:p>
            <a:pPr>
              <a:lnSpc>
                <a:spcPct val="150000"/>
              </a:lnSpc>
            </a:pPr>
            <a:r>
              <a:rPr lang="zh-CN" altLang="en-US" sz="2800" b="1" dirty="0">
                <a:solidFill>
                  <a:srgbClr val="FF0000"/>
                </a:solidFill>
                <a:latin typeface="楷体_GB2312" pitchFamily="49" charset="-122"/>
                <a:ea typeface="楷体_GB2312" pitchFamily="49" charset="-122"/>
              </a:rPr>
              <a:t>结点表</a:t>
            </a:r>
            <a:r>
              <a:rPr lang="zh-CN" altLang="en-US" sz="2800" b="1" dirty="0">
                <a:latin typeface="楷体_GB2312" pitchFamily="49" charset="-122"/>
                <a:ea typeface="楷体_GB2312" pitchFamily="49" charset="-122"/>
              </a:rPr>
              <a:t>：用数组或单链表的形式存放所有的结点值。如果结点数</a:t>
            </a:r>
            <a:r>
              <a:rPr lang="en-US" altLang="zh-CN" sz="2800" b="1" dirty="0">
                <a:latin typeface="楷体_GB2312" pitchFamily="49" charset="-122"/>
                <a:ea typeface="楷体_GB2312" pitchFamily="49" charset="-122"/>
              </a:rPr>
              <a:t>n</a:t>
            </a:r>
            <a:r>
              <a:rPr lang="zh-CN" altLang="en-US" sz="2800" b="1" dirty="0">
                <a:latin typeface="楷体_GB2312" pitchFamily="49" charset="-122"/>
                <a:ea typeface="楷体_GB2312" pitchFamily="49" charset="-122"/>
              </a:rPr>
              <a:t>已知，则采用数组形式，否则应采用单链表的形式。</a:t>
            </a:r>
            <a:endParaRPr lang="zh-CN" altLang="en-US" sz="2800" b="1" dirty="0">
              <a:latin typeface="楷体_GB2312" pitchFamily="49" charset="-122"/>
              <a:ea typeface="楷体_GB2312" pitchFamily="49" charset="-122"/>
            </a:endParaRPr>
          </a:p>
          <a:p>
            <a:pPr>
              <a:lnSpc>
                <a:spcPct val="150000"/>
              </a:lnSpc>
            </a:pPr>
            <a:r>
              <a:rPr lang="zh-CN" altLang="en-US" sz="2800" b="1" dirty="0">
                <a:solidFill>
                  <a:srgbClr val="FF0000"/>
                </a:solidFill>
                <a:latin typeface="楷体_GB2312" pitchFamily="49" charset="-122"/>
                <a:ea typeface="楷体_GB2312" pitchFamily="49" charset="-122"/>
              </a:rPr>
              <a:t>边表（边结点表）</a:t>
            </a:r>
            <a:r>
              <a:rPr lang="zh-CN" altLang="en-US" sz="2800" b="1" dirty="0">
                <a:latin typeface="楷体_GB2312" pitchFamily="49" charset="-122"/>
                <a:ea typeface="楷体_GB2312" pitchFamily="49" charset="-122"/>
              </a:rPr>
              <a:t>：每条边用一个结点进行表示。同一个结点出发的所有的边形成它的边结点单链表。</a:t>
            </a:r>
            <a:endParaRPr lang="zh-CN" altLang="en-US" sz="2800" b="1" dirty="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5082" name="Text Box 10"/>
          <p:cNvSpPr txBox="1">
            <a:spLocks noChangeArrowheads="1"/>
          </p:cNvSpPr>
          <p:nvPr/>
        </p:nvSpPr>
        <p:spPr bwMode="auto">
          <a:xfrm>
            <a:off x="493087" y="1523862"/>
            <a:ext cx="1847233"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spcBef>
                <a:spcPct val="50000"/>
              </a:spcBef>
            </a:pPr>
            <a:r>
              <a:rPr lang="zh-CN" altLang="zh-CN" sz="2400" b="1" dirty="0">
                <a:latin typeface="Arial" panose="020B0604020202020204" pitchFamily="34" charset="0"/>
                <a:ea typeface="宋体" panose="02010600030101010101" pitchFamily="2" charset="-122"/>
              </a:rPr>
              <a:t>无</a:t>
            </a:r>
            <a:r>
              <a:rPr lang="zh-CN" altLang="en-US" sz="2400" b="1" dirty="0">
                <a:latin typeface="Arial" panose="020B0604020202020204" pitchFamily="34" charset="0"/>
                <a:ea typeface="宋体" panose="02010600030101010101" pitchFamily="2" charset="-122"/>
              </a:rPr>
              <a:t>向图 </a:t>
            </a:r>
            <a:r>
              <a:rPr lang="en-US" altLang="zh-CN" sz="2400" b="1" dirty="0">
                <a:latin typeface="Arial" panose="020B0604020202020204" pitchFamily="34" charset="0"/>
                <a:ea typeface="宋体" panose="02010600030101010101" pitchFamily="2" charset="-122"/>
              </a:rPr>
              <a:t>G2</a:t>
            </a:r>
            <a:endParaRPr lang="en-US" altLang="zh-CN" sz="2400" b="1" dirty="0">
              <a:latin typeface="Arial" panose="020B0604020202020204" pitchFamily="34" charset="0"/>
              <a:ea typeface="宋体" panose="02010600030101010101" pitchFamily="2" charset="-122"/>
            </a:endParaRPr>
          </a:p>
        </p:txBody>
      </p:sp>
      <p:grpSp>
        <p:nvGrpSpPr>
          <p:cNvPr id="1155282" name="Group 210"/>
          <p:cNvGrpSpPr/>
          <p:nvPr/>
        </p:nvGrpSpPr>
        <p:grpSpPr bwMode="auto">
          <a:xfrm>
            <a:off x="298450" y="2309381"/>
            <a:ext cx="1953684" cy="1905000"/>
            <a:chOff x="188" y="2803"/>
            <a:chExt cx="1248" cy="1200"/>
          </a:xfrm>
        </p:grpSpPr>
        <p:sp>
          <p:nvSpPr>
            <p:cNvPr id="1155083" name="Oval 11"/>
            <p:cNvSpPr>
              <a:spLocks noChangeArrowheads="1"/>
            </p:cNvSpPr>
            <p:nvPr/>
          </p:nvSpPr>
          <p:spPr bwMode="auto">
            <a:xfrm>
              <a:off x="188" y="280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A</a:t>
              </a:r>
              <a:endParaRPr lang="en-US" altLang="zh-CN" sz="2400" b="1" u="sng">
                <a:latin typeface="Arial" panose="020B0604020202020204" pitchFamily="34" charset="0"/>
                <a:ea typeface="宋体" panose="02010600030101010101" pitchFamily="2" charset="-122"/>
              </a:endParaRPr>
            </a:p>
          </p:txBody>
        </p:sp>
        <p:sp>
          <p:nvSpPr>
            <p:cNvPr id="1155084" name="Oval 12"/>
            <p:cNvSpPr>
              <a:spLocks noChangeArrowheads="1"/>
            </p:cNvSpPr>
            <p:nvPr/>
          </p:nvSpPr>
          <p:spPr bwMode="auto">
            <a:xfrm>
              <a:off x="1148" y="280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B</a:t>
              </a:r>
              <a:endParaRPr lang="en-US" altLang="zh-CN" sz="2400" b="1" u="sng">
                <a:latin typeface="Arial" panose="020B0604020202020204" pitchFamily="34" charset="0"/>
                <a:ea typeface="宋体" panose="02010600030101010101" pitchFamily="2" charset="-122"/>
              </a:endParaRPr>
            </a:p>
          </p:txBody>
        </p:sp>
        <p:sp>
          <p:nvSpPr>
            <p:cNvPr id="1155085" name="Line 13"/>
            <p:cNvSpPr>
              <a:spLocks noChangeShapeType="1"/>
            </p:cNvSpPr>
            <p:nvPr/>
          </p:nvSpPr>
          <p:spPr bwMode="auto">
            <a:xfrm>
              <a:off x="476" y="2899"/>
              <a:ext cx="672" cy="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086" name="Oval 14"/>
            <p:cNvSpPr>
              <a:spLocks noChangeArrowheads="1"/>
            </p:cNvSpPr>
            <p:nvPr/>
          </p:nvSpPr>
          <p:spPr bwMode="auto">
            <a:xfrm>
              <a:off x="188" y="376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C</a:t>
              </a:r>
              <a:endParaRPr lang="en-US" altLang="zh-CN" sz="2400" b="1" u="sng">
                <a:latin typeface="Arial" panose="020B0604020202020204" pitchFamily="34" charset="0"/>
                <a:ea typeface="宋体" panose="02010600030101010101" pitchFamily="2" charset="-122"/>
              </a:endParaRPr>
            </a:p>
          </p:txBody>
        </p:sp>
        <p:sp>
          <p:nvSpPr>
            <p:cNvPr id="1155087" name="Oval 15"/>
            <p:cNvSpPr>
              <a:spLocks noChangeArrowheads="1"/>
            </p:cNvSpPr>
            <p:nvPr/>
          </p:nvSpPr>
          <p:spPr bwMode="auto">
            <a:xfrm>
              <a:off x="1148" y="376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D</a:t>
              </a:r>
              <a:endParaRPr lang="en-US" altLang="zh-CN" sz="2400" b="1" u="sng">
                <a:latin typeface="Arial" panose="020B0604020202020204" pitchFamily="34" charset="0"/>
                <a:ea typeface="宋体" panose="02010600030101010101" pitchFamily="2" charset="-122"/>
              </a:endParaRPr>
            </a:p>
          </p:txBody>
        </p:sp>
        <p:sp>
          <p:nvSpPr>
            <p:cNvPr id="1155088" name="Line 16"/>
            <p:cNvSpPr>
              <a:spLocks noChangeShapeType="1"/>
            </p:cNvSpPr>
            <p:nvPr/>
          </p:nvSpPr>
          <p:spPr bwMode="auto">
            <a:xfrm flipV="1">
              <a:off x="860" y="2995"/>
              <a:ext cx="336" cy="384"/>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089" name="Line 17"/>
            <p:cNvSpPr>
              <a:spLocks noChangeShapeType="1"/>
            </p:cNvSpPr>
            <p:nvPr/>
          </p:nvSpPr>
          <p:spPr bwMode="auto">
            <a:xfrm flipH="1">
              <a:off x="332" y="3043"/>
              <a:ext cx="0" cy="72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090" name="Line 18"/>
            <p:cNvSpPr>
              <a:spLocks noChangeShapeType="1"/>
            </p:cNvSpPr>
            <p:nvPr/>
          </p:nvSpPr>
          <p:spPr bwMode="auto">
            <a:xfrm flipH="1">
              <a:off x="1318" y="3038"/>
              <a:ext cx="0" cy="72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091" name="Oval 19"/>
            <p:cNvSpPr>
              <a:spLocks noChangeArrowheads="1"/>
            </p:cNvSpPr>
            <p:nvPr/>
          </p:nvSpPr>
          <p:spPr bwMode="auto">
            <a:xfrm>
              <a:off x="668" y="3283"/>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E</a:t>
              </a:r>
              <a:endParaRPr lang="en-US" altLang="zh-CN" sz="2400" b="1" u="sng">
                <a:latin typeface="Arial" panose="020B0604020202020204" pitchFamily="34" charset="0"/>
                <a:ea typeface="宋体" panose="02010600030101010101" pitchFamily="2" charset="-122"/>
              </a:endParaRPr>
            </a:p>
          </p:txBody>
        </p:sp>
        <p:sp>
          <p:nvSpPr>
            <p:cNvPr id="1155092" name="Line 20"/>
            <p:cNvSpPr>
              <a:spLocks noChangeShapeType="1"/>
            </p:cNvSpPr>
            <p:nvPr/>
          </p:nvSpPr>
          <p:spPr bwMode="auto">
            <a:xfrm flipV="1">
              <a:off x="428" y="3475"/>
              <a:ext cx="288" cy="336"/>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093" name="Line 21"/>
            <p:cNvSpPr>
              <a:spLocks noChangeShapeType="1"/>
            </p:cNvSpPr>
            <p:nvPr/>
          </p:nvSpPr>
          <p:spPr bwMode="auto">
            <a:xfrm flipH="1" flipV="1">
              <a:off x="908" y="3523"/>
              <a:ext cx="288" cy="240"/>
            </a:xfrm>
            <a:prstGeom prst="line">
              <a:avLst/>
            </a:prstGeom>
            <a:noFill/>
            <a:ln w="38100">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55280" name="Group 208"/>
          <p:cNvGrpSpPr/>
          <p:nvPr/>
        </p:nvGrpSpPr>
        <p:grpSpPr bwMode="auto">
          <a:xfrm>
            <a:off x="3132138" y="1575956"/>
            <a:ext cx="5522913" cy="2857500"/>
            <a:chOff x="1973" y="2341"/>
            <a:chExt cx="3528" cy="1800"/>
          </a:xfrm>
        </p:grpSpPr>
        <p:sp>
          <p:nvSpPr>
            <p:cNvPr id="1155160" name="Line 88"/>
            <p:cNvSpPr>
              <a:spLocks noChangeShapeType="1"/>
            </p:cNvSpPr>
            <p:nvPr/>
          </p:nvSpPr>
          <p:spPr bwMode="auto">
            <a:xfrm>
              <a:off x="3031" y="2734"/>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1" name="Line 89"/>
            <p:cNvSpPr>
              <a:spLocks noChangeShapeType="1"/>
            </p:cNvSpPr>
            <p:nvPr/>
          </p:nvSpPr>
          <p:spPr bwMode="auto">
            <a:xfrm flipV="1">
              <a:off x="3031" y="2734"/>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2" name="Line 90"/>
            <p:cNvSpPr>
              <a:spLocks noChangeShapeType="1"/>
            </p:cNvSpPr>
            <p:nvPr/>
          </p:nvSpPr>
          <p:spPr bwMode="auto">
            <a:xfrm>
              <a:off x="3031" y="2927"/>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3" name="Line 91"/>
            <p:cNvSpPr>
              <a:spLocks noChangeShapeType="1"/>
            </p:cNvSpPr>
            <p:nvPr/>
          </p:nvSpPr>
          <p:spPr bwMode="auto">
            <a:xfrm flipV="1">
              <a:off x="3334" y="2734"/>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4" name="Line 92"/>
            <p:cNvSpPr>
              <a:spLocks noChangeShapeType="1"/>
            </p:cNvSpPr>
            <p:nvPr/>
          </p:nvSpPr>
          <p:spPr bwMode="auto">
            <a:xfrm flipV="1">
              <a:off x="3636" y="2734"/>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5" name="Text Box 93"/>
            <p:cNvSpPr txBox="1">
              <a:spLocks noChangeArrowheads="1"/>
            </p:cNvSpPr>
            <p:nvPr/>
          </p:nvSpPr>
          <p:spPr bwMode="auto">
            <a:xfrm>
              <a:off x="3031" y="2670"/>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1</a:t>
              </a:r>
              <a:endParaRPr lang="en-US" altLang="zh-CN" sz="2400" b="1">
                <a:latin typeface="Arial" panose="020B0604020202020204" pitchFamily="34" charset="0"/>
                <a:ea typeface="宋体" panose="02010600030101010101" pitchFamily="2" charset="-122"/>
              </a:endParaRPr>
            </a:p>
          </p:txBody>
        </p:sp>
        <p:sp>
          <p:nvSpPr>
            <p:cNvPr id="1155166" name="Line 94"/>
            <p:cNvSpPr>
              <a:spLocks noChangeShapeType="1"/>
            </p:cNvSpPr>
            <p:nvPr/>
          </p:nvSpPr>
          <p:spPr bwMode="auto">
            <a:xfrm>
              <a:off x="3939" y="2761"/>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7" name="Line 95"/>
            <p:cNvSpPr>
              <a:spLocks noChangeShapeType="1"/>
            </p:cNvSpPr>
            <p:nvPr/>
          </p:nvSpPr>
          <p:spPr bwMode="auto">
            <a:xfrm flipV="1">
              <a:off x="3939" y="2761"/>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8" name="Line 96"/>
            <p:cNvSpPr>
              <a:spLocks noChangeShapeType="1"/>
            </p:cNvSpPr>
            <p:nvPr/>
          </p:nvSpPr>
          <p:spPr bwMode="auto">
            <a:xfrm>
              <a:off x="3939" y="2954"/>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69" name="Line 97"/>
            <p:cNvSpPr>
              <a:spLocks noChangeShapeType="1"/>
            </p:cNvSpPr>
            <p:nvPr/>
          </p:nvSpPr>
          <p:spPr bwMode="auto">
            <a:xfrm flipV="1">
              <a:off x="4241" y="2761"/>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70" name="Line 98"/>
            <p:cNvSpPr>
              <a:spLocks noChangeShapeType="1"/>
            </p:cNvSpPr>
            <p:nvPr/>
          </p:nvSpPr>
          <p:spPr bwMode="auto">
            <a:xfrm flipV="1">
              <a:off x="4544" y="2761"/>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71" name="Text Box 99"/>
            <p:cNvSpPr txBox="1">
              <a:spLocks noChangeArrowheads="1"/>
            </p:cNvSpPr>
            <p:nvPr/>
          </p:nvSpPr>
          <p:spPr bwMode="auto">
            <a:xfrm>
              <a:off x="3939" y="2697"/>
              <a:ext cx="252" cy="28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2</a:t>
              </a:r>
              <a:endParaRPr lang="en-US" altLang="zh-CN" sz="2400" b="1">
                <a:latin typeface="Arial" panose="020B0604020202020204" pitchFamily="34" charset="0"/>
                <a:ea typeface="宋体" panose="02010600030101010101" pitchFamily="2" charset="-122"/>
              </a:endParaRPr>
            </a:p>
          </p:txBody>
        </p:sp>
        <p:sp>
          <p:nvSpPr>
            <p:cNvPr id="1155173" name="Line 101"/>
            <p:cNvSpPr>
              <a:spLocks noChangeShapeType="1"/>
            </p:cNvSpPr>
            <p:nvPr/>
          </p:nvSpPr>
          <p:spPr bwMode="auto">
            <a:xfrm flipV="1">
              <a:off x="2628" y="2889"/>
              <a:ext cx="40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74" name="Line 102"/>
            <p:cNvSpPr>
              <a:spLocks noChangeShapeType="1"/>
            </p:cNvSpPr>
            <p:nvPr/>
          </p:nvSpPr>
          <p:spPr bwMode="auto">
            <a:xfrm flipV="1">
              <a:off x="3535" y="2889"/>
              <a:ext cx="40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75" name="Text Box 103"/>
            <p:cNvSpPr txBox="1">
              <a:spLocks noChangeArrowheads="1"/>
            </p:cNvSpPr>
            <p:nvPr/>
          </p:nvSpPr>
          <p:spPr bwMode="auto">
            <a:xfrm>
              <a:off x="2018" y="2432"/>
              <a:ext cx="1059"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Arial" panose="020B0604020202020204" pitchFamily="34" charset="0"/>
                  <a:ea typeface="宋体" panose="02010600030101010101" pitchFamily="2" charset="-122"/>
                </a:rPr>
                <a:t> data  adj</a:t>
              </a:r>
              <a:endParaRPr lang="en-US" altLang="zh-CN" sz="2400" b="1">
                <a:latin typeface="Arial" panose="020B0604020202020204" pitchFamily="34" charset="0"/>
                <a:ea typeface="宋体" panose="02010600030101010101" pitchFamily="2" charset="-122"/>
              </a:endParaRPr>
            </a:p>
          </p:txBody>
        </p:sp>
        <p:sp>
          <p:nvSpPr>
            <p:cNvPr id="1155176" name="Line 104"/>
            <p:cNvSpPr>
              <a:spLocks noChangeShapeType="1"/>
            </p:cNvSpPr>
            <p:nvPr/>
          </p:nvSpPr>
          <p:spPr bwMode="auto">
            <a:xfrm>
              <a:off x="3031" y="3029"/>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77" name="Line 105"/>
            <p:cNvSpPr>
              <a:spLocks noChangeShapeType="1"/>
            </p:cNvSpPr>
            <p:nvPr/>
          </p:nvSpPr>
          <p:spPr bwMode="auto">
            <a:xfrm flipV="1">
              <a:off x="3031" y="3029"/>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78" name="Line 106"/>
            <p:cNvSpPr>
              <a:spLocks noChangeShapeType="1"/>
            </p:cNvSpPr>
            <p:nvPr/>
          </p:nvSpPr>
          <p:spPr bwMode="auto">
            <a:xfrm>
              <a:off x="3031" y="3221"/>
              <a:ext cx="605"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79" name="Line 107"/>
            <p:cNvSpPr>
              <a:spLocks noChangeShapeType="1"/>
            </p:cNvSpPr>
            <p:nvPr/>
          </p:nvSpPr>
          <p:spPr bwMode="auto">
            <a:xfrm flipV="1">
              <a:off x="3334" y="3029"/>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0" name="Line 108"/>
            <p:cNvSpPr>
              <a:spLocks noChangeShapeType="1"/>
            </p:cNvSpPr>
            <p:nvPr/>
          </p:nvSpPr>
          <p:spPr bwMode="auto">
            <a:xfrm flipV="1">
              <a:off x="3636" y="3029"/>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1" name="Text Box 109"/>
            <p:cNvSpPr txBox="1">
              <a:spLocks noChangeArrowheads="1"/>
            </p:cNvSpPr>
            <p:nvPr/>
          </p:nvSpPr>
          <p:spPr bwMode="auto">
            <a:xfrm>
              <a:off x="3031" y="2964"/>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0</a:t>
              </a:r>
              <a:endParaRPr lang="en-US" altLang="zh-CN" sz="2400" b="1">
                <a:latin typeface="Arial" panose="020B0604020202020204" pitchFamily="34" charset="0"/>
                <a:ea typeface="宋体" panose="02010600030101010101" pitchFamily="2" charset="-122"/>
              </a:endParaRPr>
            </a:p>
          </p:txBody>
        </p:sp>
        <p:sp>
          <p:nvSpPr>
            <p:cNvPr id="1155182" name="Line 110"/>
            <p:cNvSpPr>
              <a:spLocks noChangeShapeType="1"/>
            </p:cNvSpPr>
            <p:nvPr/>
          </p:nvSpPr>
          <p:spPr bwMode="auto">
            <a:xfrm>
              <a:off x="3939" y="3055"/>
              <a:ext cx="605"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3" name="Line 111"/>
            <p:cNvSpPr>
              <a:spLocks noChangeShapeType="1"/>
            </p:cNvSpPr>
            <p:nvPr/>
          </p:nvSpPr>
          <p:spPr bwMode="auto">
            <a:xfrm flipV="1">
              <a:off x="3939" y="3055"/>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4" name="Line 112"/>
            <p:cNvSpPr>
              <a:spLocks noChangeShapeType="1"/>
            </p:cNvSpPr>
            <p:nvPr/>
          </p:nvSpPr>
          <p:spPr bwMode="auto">
            <a:xfrm>
              <a:off x="3939" y="3248"/>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5" name="Line 113"/>
            <p:cNvSpPr>
              <a:spLocks noChangeShapeType="1"/>
            </p:cNvSpPr>
            <p:nvPr/>
          </p:nvSpPr>
          <p:spPr bwMode="auto">
            <a:xfrm flipV="1">
              <a:off x="4241" y="3055"/>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6" name="Line 114"/>
            <p:cNvSpPr>
              <a:spLocks noChangeShapeType="1"/>
            </p:cNvSpPr>
            <p:nvPr/>
          </p:nvSpPr>
          <p:spPr bwMode="auto">
            <a:xfrm flipV="1">
              <a:off x="4544" y="3055"/>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7" name="Text Box 115"/>
            <p:cNvSpPr txBox="1">
              <a:spLocks noChangeArrowheads="1"/>
            </p:cNvSpPr>
            <p:nvPr/>
          </p:nvSpPr>
          <p:spPr bwMode="auto">
            <a:xfrm>
              <a:off x="3939" y="2991"/>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3</a:t>
              </a:r>
              <a:endParaRPr lang="en-US" altLang="zh-CN" sz="2400" b="1">
                <a:latin typeface="Arial" panose="020B0604020202020204" pitchFamily="34" charset="0"/>
                <a:ea typeface="宋体" panose="02010600030101010101" pitchFamily="2" charset="-122"/>
              </a:endParaRPr>
            </a:p>
          </p:txBody>
        </p:sp>
        <p:sp>
          <p:nvSpPr>
            <p:cNvPr id="1155188" name="Line 116"/>
            <p:cNvSpPr>
              <a:spLocks noChangeShapeType="1"/>
            </p:cNvSpPr>
            <p:nvPr/>
          </p:nvSpPr>
          <p:spPr bwMode="auto">
            <a:xfrm flipV="1">
              <a:off x="3535" y="3184"/>
              <a:ext cx="40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89" name="Line 117"/>
            <p:cNvSpPr>
              <a:spLocks noChangeShapeType="1"/>
            </p:cNvSpPr>
            <p:nvPr/>
          </p:nvSpPr>
          <p:spPr bwMode="auto">
            <a:xfrm>
              <a:off x="3031" y="3286"/>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0" name="Line 118"/>
            <p:cNvSpPr>
              <a:spLocks noChangeShapeType="1"/>
            </p:cNvSpPr>
            <p:nvPr/>
          </p:nvSpPr>
          <p:spPr bwMode="auto">
            <a:xfrm flipV="1">
              <a:off x="3031" y="3286"/>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1" name="Line 119"/>
            <p:cNvSpPr>
              <a:spLocks noChangeShapeType="1"/>
            </p:cNvSpPr>
            <p:nvPr/>
          </p:nvSpPr>
          <p:spPr bwMode="auto">
            <a:xfrm>
              <a:off x="3031" y="3478"/>
              <a:ext cx="605"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2" name="Line 120"/>
            <p:cNvSpPr>
              <a:spLocks noChangeShapeType="1"/>
            </p:cNvSpPr>
            <p:nvPr/>
          </p:nvSpPr>
          <p:spPr bwMode="auto">
            <a:xfrm flipV="1">
              <a:off x="3334" y="3286"/>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3" name="Line 121"/>
            <p:cNvSpPr>
              <a:spLocks noChangeShapeType="1"/>
            </p:cNvSpPr>
            <p:nvPr/>
          </p:nvSpPr>
          <p:spPr bwMode="auto">
            <a:xfrm flipV="1">
              <a:off x="3636" y="3286"/>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4" name="Text Box 122"/>
            <p:cNvSpPr txBox="1">
              <a:spLocks noChangeArrowheads="1"/>
            </p:cNvSpPr>
            <p:nvPr/>
          </p:nvSpPr>
          <p:spPr bwMode="auto">
            <a:xfrm>
              <a:off x="3031" y="3221"/>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0</a:t>
              </a:r>
              <a:endParaRPr lang="en-US" altLang="zh-CN" sz="2400" b="1">
                <a:latin typeface="Arial" panose="020B0604020202020204" pitchFamily="34" charset="0"/>
                <a:ea typeface="宋体" panose="02010600030101010101" pitchFamily="2" charset="-122"/>
              </a:endParaRPr>
            </a:p>
          </p:txBody>
        </p:sp>
        <p:sp>
          <p:nvSpPr>
            <p:cNvPr id="1155195" name="Line 123"/>
            <p:cNvSpPr>
              <a:spLocks noChangeShapeType="1"/>
            </p:cNvSpPr>
            <p:nvPr/>
          </p:nvSpPr>
          <p:spPr bwMode="auto">
            <a:xfrm>
              <a:off x="3939" y="3312"/>
              <a:ext cx="605"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6" name="Line 124"/>
            <p:cNvSpPr>
              <a:spLocks noChangeShapeType="1"/>
            </p:cNvSpPr>
            <p:nvPr/>
          </p:nvSpPr>
          <p:spPr bwMode="auto">
            <a:xfrm flipV="1">
              <a:off x="3939" y="3312"/>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7" name="Line 125"/>
            <p:cNvSpPr>
              <a:spLocks noChangeShapeType="1"/>
            </p:cNvSpPr>
            <p:nvPr/>
          </p:nvSpPr>
          <p:spPr bwMode="auto">
            <a:xfrm>
              <a:off x="3939" y="3505"/>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8" name="Line 126"/>
            <p:cNvSpPr>
              <a:spLocks noChangeShapeType="1"/>
            </p:cNvSpPr>
            <p:nvPr/>
          </p:nvSpPr>
          <p:spPr bwMode="auto">
            <a:xfrm flipV="1">
              <a:off x="4241" y="3312"/>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99" name="Line 127"/>
            <p:cNvSpPr>
              <a:spLocks noChangeShapeType="1"/>
            </p:cNvSpPr>
            <p:nvPr/>
          </p:nvSpPr>
          <p:spPr bwMode="auto">
            <a:xfrm flipV="1">
              <a:off x="4544" y="3312"/>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0" name="Text Box 128"/>
            <p:cNvSpPr txBox="1">
              <a:spLocks noChangeArrowheads="1"/>
            </p:cNvSpPr>
            <p:nvPr/>
          </p:nvSpPr>
          <p:spPr bwMode="auto">
            <a:xfrm>
              <a:off x="3939" y="3248"/>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4</a:t>
              </a:r>
              <a:endParaRPr lang="en-US" altLang="zh-CN" sz="2400" b="1">
                <a:latin typeface="Arial" panose="020B0604020202020204" pitchFamily="34" charset="0"/>
                <a:ea typeface="宋体" panose="02010600030101010101" pitchFamily="2" charset="-122"/>
              </a:endParaRPr>
            </a:p>
          </p:txBody>
        </p:sp>
        <p:sp>
          <p:nvSpPr>
            <p:cNvPr id="1155201" name="Line 129"/>
            <p:cNvSpPr>
              <a:spLocks noChangeShapeType="1"/>
            </p:cNvSpPr>
            <p:nvPr/>
          </p:nvSpPr>
          <p:spPr bwMode="auto">
            <a:xfrm flipV="1">
              <a:off x="3535" y="3441"/>
              <a:ext cx="40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2" name="Line 130"/>
            <p:cNvSpPr>
              <a:spLocks noChangeShapeType="1"/>
            </p:cNvSpPr>
            <p:nvPr/>
          </p:nvSpPr>
          <p:spPr bwMode="auto">
            <a:xfrm>
              <a:off x="3031" y="3543"/>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3" name="Line 131"/>
            <p:cNvSpPr>
              <a:spLocks noChangeShapeType="1"/>
            </p:cNvSpPr>
            <p:nvPr/>
          </p:nvSpPr>
          <p:spPr bwMode="auto">
            <a:xfrm flipV="1">
              <a:off x="3031" y="3543"/>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4" name="Line 132"/>
            <p:cNvSpPr>
              <a:spLocks noChangeShapeType="1"/>
            </p:cNvSpPr>
            <p:nvPr/>
          </p:nvSpPr>
          <p:spPr bwMode="auto">
            <a:xfrm>
              <a:off x="3031" y="3735"/>
              <a:ext cx="605"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5" name="Line 133"/>
            <p:cNvSpPr>
              <a:spLocks noChangeShapeType="1"/>
            </p:cNvSpPr>
            <p:nvPr/>
          </p:nvSpPr>
          <p:spPr bwMode="auto">
            <a:xfrm flipV="1">
              <a:off x="3334" y="3543"/>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6" name="Line 134"/>
            <p:cNvSpPr>
              <a:spLocks noChangeShapeType="1"/>
            </p:cNvSpPr>
            <p:nvPr/>
          </p:nvSpPr>
          <p:spPr bwMode="auto">
            <a:xfrm flipV="1">
              <a:off x="3636" y="3543"/>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7" name="Text Box 135"/>
            <p:cNvSpPr txBox="1">
              <a:spLocks noChangeArrowheads="1"/>
            </p:cNvSpPr>
            <p:nvPr/>
          </p:nvSpPr>
          <p:spPr bwMode="auto">
            <a:xfrm>
              <a:off x="3031" y="3478"/>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1</a:t>
              </a:r>
              <a:endParaRPr lang="en-US" altLang="zh-CN" sz="2400" b="1">
                <a:latin typeface="Arial" panose="020B0604020202020204" pitchFamily="34" charset="0"/>
                <a:ea typeface="宋体" panose="02010600030101010101" pitchFamily="2" charset="-122"/>
              </a:endParaRPr>
            </a:p>
          </p:txBody>
        </p:sp>
        <p:sp>
          <p:nvSpPr>
            <p:cNvPr id="1155208" name="Line 136"/>
            <p:cNvSpPr>
              <a:spLocks noChangeShapeType="1"/>
            </p:cNvSpPr>
            <p:nvPr/>
          </p:nvSpPr>
          <p:spPr bwMode="auto">
            <a:xfrm>
              <a:off x="3939" y="3569"/>
              <a:ext cx="605"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09" name="Line 137"/>
            <p:cNvSpPr>
              <a:spLocks noChangeShapeType="1"/>
            </p:cNvSpPr>
            <p:nvPr/>
          </p:nvSpPr>
          <p:spPr bwMode="auto">
            <a:xfrm flipV="1">
              <a:off x="3939" y="3569"/>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0" name="Line 138"/>
            <p:cNvSpPr>
              <a:spLocks noChangeShapeType="1"/>
            </p:cNvSpPr>
            <p:nvPr/>
          </p:nvSpPr>
          <p:spPr bwMode="auto">
            <a:xfrm>
              <a:off x="3939" y="3762"/>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1" name="Line 139"/>
            <p:cNvSpPr>
              <a:spLocks noChangeShapeType="1"/>
            </p:cNvSpPr>
            <p:nvPr/>
          </p:nvSpPr>
          <p:spPr bwMode="auto">
            <a:xfrm flipV="1">
              <a:off x="4241" y="3569"/>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2" name="Line 140"/>
            <p:cNvSpPr>
              <a:spLocks noChangeShapeType="1"/>
            </p:cNvSpPr>
            <p:nvPr/>
          </p:nvSpPr>
          <p:spPr bwMode="auto">
            <a:xfrm flipV="1">
              <a:off x="4544" y="3569"/>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3" name="Text Box 141"/>
            <p:cNvSpPr txBox="1">
              <a:spLocks noChangeArrowheads="1"/>
            </p:cNvSpPr>
            <p:nvPr/>
          </p:nvSpPr>
          <p:spPr bwMode="auto">
            <a:xfrm>
              <a:off x="3939" y="3505"/>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4</a:t>
              </a:r>
              <a:endParaRPr lang="en-US" altLang="zh-CN" sz="2400" b="1">
                <a:latin typeface="Arial" panose="020B0604020202020204" pitchFamily="34" charset="0"/>
                <a:ea typeface="宋体" panose="02010600030101010101" pitchFamily="2" charset="-122"/>
              </a:endParaRPr>
            </a:p>
          </p:txBody>
        </p:sp>
        <p:sp>
          <p:nvSpPr>
            <p:cNvPr id="1155214" name="Line 142"/>
            <p:cNvSpPr>
              <a:spLocks noChangeShapeType="1"/>
            </p:cNvSpPr>
            <p:nvPr/>
          </p:nvSpPr>
          <p:spPr bwMode="auto">
            <a:xfrm flipV="1">
              <a:off x="3535" y="3698"/>
              <a:ext cx="40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5" name="Line 143"/>
            <p:cNvSpPr>
              <a:spLocks noChangeShapeType="1"/>
            </p:cNvSpPr>
            <p:nvPr/>
          </p:nvSpPr>
          <p:spPr bwMode="auto">
            <a:xfrm>
              <a:off x="3031" y="3853"/>
              <a:ext cx="605"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6" name="Line 144"/>
            <p:cNvSpPr>
              <a:spLocks noChangeShapeType="1"/>
            </p:cNvSpPr>
            <p:nvPr/>
          </p:nvSpPr>
          <p:spPr bwMode="auto">
            <a:xfrm flipV="1">
              <a:off x="3031" y="3853"/>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7" name="Line 145"/>
            <p:cNvSpPr>
              <a:spLocks noChangeShapeType="1"/>
            </p:cNvSpPr>
            <p:nvPr/>
          </p:nvSpPr>
          <p:spPr bwMode="auto">
            <a:xfrm>
              <a:off x="3031" y="4046"/>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8" name="Line 146"/>
            <p:cNvSpPr>
              <a:spLocks noChangeShapeType="1"/>
            </p:cNvSpPr>
            <p:nvPr/>
          </p:nvSpPr>
          <p:spPr bwMode="auto">
            <a:xfrm flipV="1">
              <a:off x="3334" y="3853"/>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19" name="Line 147"/>
            <p:cNvSpPr>
              <a:spLocks noChangeShapeType="1"/>
            </p:cNvSpPr>
            <p:nvPr/>
          </p:nvSpPr>
          <p:spPr bwMode="auto">
            <a:xfrm flipV="1">
              <a:off x="3636" y="3853"/>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0" name="Text Box 148"/>
            <p:cNvSpPr txBox="1">
              <a:spLocks noChangeArrowheads="1"/>
            </p:cNvSpPr>
            <p:nvPr/>
          </p:nvSpPr>
          <p:spPr bwMode="auto">
            <a:xfrm>
              <a:off x="3031" y="3789"/>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2</a:t>
              </a:r>
              <a:endParaRPr lang="en-US" altLang="zh-CN" sz="2400" b="1">
                <a:latin typeface="Arial" panose="020B0604020202020204" pitchFamily="34" charset="0"/>
                <a:ea typeface="宋体" panose="02010600030101010101" pitchFamily="2" charset="-122"/>
              </a:endParaRPr>
            </a:p>
          </p:txBody>
        </p:sp>
        <p:sp>
          <p:nvSpPr>
            <p:cNvPr id="1155221" name="Line 149"/>
            <p:cNvSpPr>
              <a:spLocks noChangeShapeType="1"/>
            </p:cNvSpPr>
            <p:nvPr/>
          </p:nvSpPr>
          <p:spPr bwMode="auto">
            <a:xfrm>
              <a:off x="3939" y="3880"/>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2" name="Line 150"/>
            <p:cNvSpPr>
              <a:spLocks noChangeShapeType="1"/>
            </p:cNvSpPr>
            <p:nvPr/>
          </p:nvSpPr>
          <p:spPr bwMode="auto">
            <a:xfrm flipV="1">
              <a:off x="3939" y="3880"/>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3" name="Line 151"/>
            <p:cNvSpPr>
              <a:spLocks noChangeShapeType="1"/>
            </p:cNvSpPr>
            <p:nvPr/>
          </p:nvSpPr>
          <p:spPr bwMode="auto">
            <a:xfrm>
              <a:off x="3939" y="4073"/>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4" name="Line 152"/>
            <p:cNvSpPr>
              <a:spLocks noChangeShapeType="1"/>
            </p:cNvSpPr>
            <p:nvPr/>
          </p:nvSpPr>
          <p:spPr bwMode="auto">
            <a:xfrm flipV="1">
              <a:off x="4241" y="3880"/>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5" name="Line 153"/>
            <p:cNvSpPr>
              <a:spLocks noChangeShapeType="1"/>
            </p:cNvSpPr>
            <p:nvPr/>
          </p:nvSpPr>
          <p:spPr bwMode="auto">
            <a:xfrm flipV="1">
              <a:off x="4544" y="3880"/>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6" name="Text Box 154"/>
            <p:cNvSpPr txBox="1">
              <a:spLocks noChangeArrowheads="1"/>
            </p:cNvSpPr>
            <p:nvPr/>
          </p:nvSpPr>
          <p:spPr bwMode="auto">
            <a:xfrm>
              <a:off x="3939" y="3816"/>
              <a:ext cx="252" cy="28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3</a:t>
              </a:r>
              <a:endParaRPr lang="en-US" altLang="zh-CN" sz="2400" b="1">
                <a:latin typeface="Arial" panose="020B0604020202020204" pitchFamily="34" charset="0"/>
                <a:ea typeface="宋体" panose="02010600030101010101" pitchFamily="2" charset="-122"/>
              </a:endParaRPr>
            </a:p>
          </p:txBody>
        </p:sp>
        <p:sp>
          <p:nvSpPr>
            <p:cNvPr id="1155227" name="Line 155"/>
            <p:cNvSpPr>
              <a:spLocks noChangeShapeType="1"/>
            </p:cNvSpPr>
            <p:nvPr/>
          </p:nvSpPr>
          <p:spPr bwMode="auto">
            <a:xfrm flipV="1">
              <a:off x="3535" y="4008"/>
              <a:ext cx="40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8" name="Line 156"/>
            <p:cNvSpPr>
              <a:spLocks noChangeShapeType="1"/>
            </p:cNvSpPr>
            <p:nvPr/>
          </p:nvSpPr>
          <p:spPr bwMode="auto">
            <a:xfrm>
              <a:off x="4896" y="3916"/>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29" name="Line 157"/>
            <p:cNvSpPr>
              <a:spLocks noChangeShapeType="1"/>
            </p:cNvSpPr>
            <p:nvPr/>
          </p:nvSpPr>
          <p:spPr bwMode="auto">
            <a:xfrm flipV="1">
              <a:off x="4896" y="3916"/>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0" name="Line 158"/>
            <p:cNvSpPr>
              <a:spLocks noChangeShapeType="1"/>
            </p:cNvSpPr>
            <p:nvPr/>
          </p:nvSpPr>
          <p:spPr bwMode="auto">
            <a:xfrm>
              <a:off x="4896" y="4109"/>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1" name="Line 159"/>
            <p:cNvSpPr>
              <a:spLocks noChangeShapeType="1"/>
            </p:cNvSpPr>
            <p:nvPr/>
          </p:nvSpPr>
          <p:spPr bwMode="auto">
            <a:xfrm flipV="1">
              <a:off x="5199" y="3916"/>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2" name="Line 160"/>
            <p:cNvSpPr>
              <a:spLocks noChangeShapeType="1"/>
            </p:cNvSpPr>
            <p:nvPr/>
          </p:nvSpPr>
          <p:spPr bwMode="auto">
            <a:xfrm flipV="1">
              <a:off x="5501" y="3916"/>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3" name="Line 161"/>
            <p:cNvSpPr>
              <a:spLocks noChangeShapeType="1"/>
            </p:cNvSpPr>
            <p:nvPr/>
          </p:nvSpPr>
          <p:spPr bwMode="auto">
            <a:xfrm>
              <a:off x="4896" y="3081"/>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4" name="Line 162"/>
            <p:cNvSpPr>
              <a:spLocks noChangeShapeType="1"/>
            </p:cNvSpPr>
            <p:nvPr/>
          </p:nvSpPr>
          <p:spPr bwMode="auto">
            <a:xfrm flipV="1">
              <a:off x="4896" y="3081"/>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5" name="Line 163"/>
            <p:cNvSpPr>
              <a:spLocks noChangeShapeType="1"/>
            </p:cNvSpPr>
            <p:nvPr/>
          </p:nvSpPr>
          <p:spPr bwMode="auto">
            <a:xfrm>
              <a:off x="4896" y="3274"/>
              <a:ext cx="605"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6" name="Line 164"/>
            <p:cNvSpPr>
              <a:spLocks noChangeShapeType="1"/>
            </p:cNvSpPr>
            <p:nvPr/>
          </p:nvSpPr>
          <p:spPr bwMode="auto">
            <a:xfrm flipV="1">
              <a:off x="5199" y="3081"/>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7" name="Line 165"/>
            <p:cNvSpPr>
              <a:spLocks noChangeShapeType="1"/>
            </p:cNvSpPr>
            <p:nvPr/>
          </p:nvSpPr>
          <p:spPr bwMode="auto">
            <a:xfrm flipV="1">
              <a:off x="5501" y="3081"/>
              <a:ext cx="0" cy="19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48" name="Line 76"/>
            <p:cNvSpPr>
              <a:spLocks noChangeShapeType="1"/>
            </p:cNvSpPr>
            <p:nvPr/>
          </p:nvSpPr>
          <p:spPr bwMode="auto">
            <a:xfrm>
              <a:off x="2175" y="2788"/>
              <a:ext cx="604"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49" name="Line 77"/>
            <p:cNvSpPr>
              <a:spLocks noChangeShapeType="1"/>
            </p:cNvSpPr>
            <p:nvPr/>
          </p:nvSpPr>
          <p:spPr bwMode="auto">
            <a:xfrm flipV="1">
              <a:off x="2175" y="2788"/>
              <a:ext cx="0" cy="20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0" name="Line 78"/>
            <p:cNvSpPr>
              <a:spLocks noChangeShapeType="1"/>
            </p:cNvSpPr>
            <p:nvPr/>
          </p:nvSpPr>
          <p:spPr bwMode="auto">
            <a:xfrm>
              <a:off x="2175" y="2993"/>
              <a:ext cx="604"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1" name="Line 79"/>
            <p:cNvSpPr>
              <a:spLocks noChangeShapeType="1"/>
            </p:cNvSpPr>
            <p:nvPr/>
          </p:nvSpPr>
          <p:spPr bwMode="auto">
            <a:xfrm flipV="1">
              <a:off x="2477" y="2788"/>
              <a:ext cx="0" cy="20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2" name="Line 80"/>
            <p:cNvSpPr>
              <a:spLocks noChangeShapeType="1"/>
            </p:cNvSpPr>
            <p:nvPr/>
          </p:nvSpPr>
          <p:spPr bwMode="auto">
            <a:xfrm flipV="1">
              <a:off x="2779" y="2788"/>
              <a:ext cx="0" cy="20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3" name="Text Box 81"/>
            <p:cNvSpPr txBox="1">
              <a:spLocks noChangeArrowheads="1"/>
            </p:cNvSpPr>
            <p:nvPr/>
          </p:nvSpPr>
          <p:spPr bwMode="auto">
            <a:xfrm>
              <a:off x="2175" y="2720"/>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A</a:t>
              </a:r>
              <a:endParaRPr lang="en-US" altLang="zh-CN" sz="2400" b="1">
                <a:latin typeface="Arial" panose="020B0604020202020204" pitchFamily="34" charset="0"/>
                <a:ea typeface="宋体" panose="02010600030101010101" pitchFamily="2" charset="-122"/>
              </a:endParaRPr>
            </a:p>
          </p:txBody>
        </p:sp>
        <p:sp>
          <p:nvSpPr>
            <p:cNvPr id="1155154" name="Line 82"/>
            <p:cNvSpPr>
              <a:spLocks noChangeShapeType="1"/>
            </p:cNvSpPr>
            <p:nvPr/>
          </p:nvSpPr>
          <p:spPr bwMode="auto">
            <a:xfrm>
              <a:off x="2175" y="2993"/>
              <a:ext cx="604"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5" name="Line 83"/>
            <p:cNvSpPr>
              <a:spLocks noChangeShapeType="1"/>
            </p:cNvSpPr>
            <p:nvPr/>
          </p:nvSpPr>
          <p:spPr bwMode="auto">
            <a:xfrm flipV="1">
              <a:off x="2175" y="2993"/>
              <a:ext cx="0" cy="20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6" name="Line 84"/>
            <p:cNvSpPr>
              <a:spLocks noChangeShapeType="1"/>
            </p:cNvSpPr>
            <p:nvPr/>
          </p:nvSpPr>
          <p:spPr bwMode="auto">
            <a:xfrm>
              <a:off x="2175" y="3199"/>
              <a:ext cx="604"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7" name="Line 85"/>
            <p:cNvSpPr>
              <a:spLocks noChangeShapeType="1"/>
            </p:cNvSpPr>
            <p:nvPr/>
          </p:nvSpPr>
          <p:spPr bwMode="auto">
            <a:xfrm flipV="1">
              <a:off x="2477" y="2993"/>
              <a:ext cx="0" cy="20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8" name="Line 86"/>
            <p:cNvSpPr>
              <a:spLocks noChangeShapeType="1"/>
            </p:cNvSpPr>
            <p:nvPr/>
          </p:nvSpPr>
          <p:spPr bwMode="auto">
            <a:xfrm flipV="1">
              <a:off x="2779" y="2993"/>
              <a:ext cx="0" cy="20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159" name="Text Box 87"/>
            <p:cNvSpPr txBox="1">
              <a:spLocks noChangeArrowheads="1"/>
            </p:cNvSpPr>
            <p:nvPr/>
          </p:nvSpPr>
          <p:spPr bwMode="auto">
            <a:xfrm>
              <a:off x="2175" y="2925"/>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B</a:t>
              </a:r>
              <a:endParaRPr lang="en-US" altLang="zh-CN" sz="2400" b="1">
                <a:latin typeface="Arial" panose="020B0604020202020204" pitchFamily="34" charset="0"/>
                <a:ea typeface="宋体" panose="02010600030101010101" pitchFamily="2" charset="-122"/>
              </a:endParaRPr>
            </a:p>
          </p:txBody>
        </p:sp>
        <p:sp>
          <p:nvSpPr>
            <p:cNvPr id="1155172" name="Text Box 100"/>
            <p:cNvSpPr txBox="1">
              <a:spLocks noChangeArrowheads="1"/>
            </p:cNvSpPr>
            <p:nvPr/>
          </p:nvSpPr>
          <p:spPr bwMode="auto">
            <a:xfrm>
              <a:off x="1973" y="2704"/>
              <a:ext cx="202" cy="132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10000"/>
                </a:lnSpc>
                <a:spcBef>
                  <a:spcPct val="50000"/>
                </a:spcBef>
              </a:pPr>
              <a:r>
                <a:rPr lang="en-US" altLang="zh-CN" sz="2400" b="1">
                  <a:latin typeface="Arial" panose="020B0604020202020204" pitchFamily="34" charset="0"/>
                  <a:ea typeface="宋体" panose="02010600030101010101" pitchFamily="2" charset="-122"/>
                </a:rPr>
                <a:t>01234</a:t>
              </a:r>
              <a:endParaRPr lang="en-US" altLang="zh-CN" sz="2400" b="1">
                <a:latin typeface="Arial" panose="020B0604020202020204" pitchFamily="34" charset="0"/>
                <a:ea typeface="宋体" panose="02010600030101010101" pitchFamily="2" charset="-122"/>
              </a:endParaRPr>
            </a:p>
          </p:txBody>
        </p:sp>
        <p:sp>
          <p:nvSpPr>
            <p:cNvPr id="1155238" name="Line 166"/>
            <p:cNvSpPr>
              <a:spLocks noChangeShapeType="1"/>
            </p:cNvSpPr>
            <p:nvPr/>
          </p:nvSpPr>
          <p:spPr bwMode="auto">
            <a:xfrm>
              <a:off x="2175" y="3199"/>
              <a:ext cx="604"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39" name="Line 167"/>
            <p:cNvSpPr>
              <a:spLocks noChangeShapeType="1"/>
            </p:cNvSpPr>
            <p:nvPr/>
          </p:nvSpPr>
          <p:spPr bwMode="auto">
            <a:xfrm flipV="1">
              <a:off x="2175" y="3199"/>
              <a:ext cx="0" cy="2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0" name="Line 168"/>
            <p:cNvSpPr>
              <a:spLocks noChangeShapeType="1"/>
            </p:cNvSpPr>
            <p:nvPr/>
          </p:nvSpPr>
          <p:spPr bwMode="auto">
            <a:xfrm>
              <a:off x="2175" y="3472"/>
              <a:ext cx="604" cy="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1" name="Line 169"/>
            <p:cNvSpPr>
              <a:spLocks noChangeShapeType="1"/>
            </p:cNvSpPr>
            <p:nvPr/>
          </p:nvSpPr>
          <p:spPr bwMode="auto">
            <a:xfrm flipV="1">
              <a:off x="2477" y="3199"/>
              <a:ext cx="0" cy="2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2" name="Line 170"/>
            <p:cNvSpPr>
              <a:spLocks noChangeShapeType="1"/>
            </p:cNvSpPr>
            <p:nvPr/>
          </p:nvSpPr>
          <p:spPr bwMode="auto">
            <a:xfrm flipV="1">
              <a:off x="2779" y="3199"/>
              <a:ext cx="0" cy="2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3" name="Line 171"/>
            <p:cNvSpPr>
              <a:spLocks noChangeShapeType="1"/>
            </p:cNvSpPr>
            <p:nvPr/>
          </p:nvSpPr>
          <p:spPr bwMode="auto">
            <a:xfrm>
              <a:off x="2175" y="3470"/>
              <a:ext cx="604"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4" name="Line 172"/>
            <p:cNvSpPr>
              <a:spLocks noChangeShapeType="1"/>
            </p:cNvSpPr>
            <p:nvPr/>
          </p:nvSpPr>
          <p:spPr bwMode="auto">
            <a:xfrm flipV="1">
              <a:off x="2175" y="3470"/>
              <a:ext cx="0" cy="2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5" name="Line 173"/>
            <p:cNvSpPr>
              <a:spLocks noChangeShapeType="1"/>
            </p:cNvSpPr>
            <p:nvPr/>
          </p:nvSpPr>
          <p:spPr bwMode="auto">
            <a:xfrm>
              <a:off x="2175" y="3743"/>
              <a:ext cx="604" cy="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6" name="Line 174"/>
            <p:cNvSpPr>
              <a:spLocks noChangeShapeType="1"/>
            </p:cNvSpPr>
            <p:nvPr/>
          </p:nvSpPr>
          <p:spPr bwMode="auto">
            <a:xfrm flipV="1">
              <a:off x="2477" y="3470"/>
              <a:ext cx="0" cy="2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7" name="Line 175"/>
            <p:cNvSpPr>
              <a:spLocks noChangeShapeType="1"/>
            </p:cNvSpPr>
            <p:nvPr/>
          </p:nvSpPr>
          <p:spPr bwMode="auto">
            <a:xfrm flipV="1">
              <a:off x="2779" y="3470"/>
              <a:ext cx="0" cy="27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8" name="Line 176"/>
            <p:cNvSpPr>
              <a:spLocks noChangeShapeType="1"/>
            </p:cNvSpPr>
            <p:nvPr/>
          </p:nvSpPr>
          <p:spPr bwMode="auto">
            <a:xfrm>
              <a:off x="2175" y="3743"/>
              <a:ext cx="604" cy="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49" name="Line 177"/>
            <p:cNvSpPr>
              <a:spLocks noChangeShapeType="1"/>
            </p:cNvSpPr>
            <p:nvPr/>
          </p:nvSpPr>
          <p:spPr bwMode="auto">
            <a:xfrm flipV="1">
              <a:off x="2175" y="3743"/>
              <a:ext cx="0" cy="27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50" name="Line 178"/>
            <p:cNvSpPr>
              <a:spLocks noChangeShapeType="1"/>
            </p:cNvSpPr>
            <p:nvPr/>
          </p:nvSpPr>
          <p:spPr bwMode="auto">
            <a:xfrm>
              <a:off x="2175" y="4017"/>
              <a:ext cx="604" cy="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51" name="Line 179"/>
            <p:cNvSpPr>
              <a:spLocks noChangeShapeType="1"/>
            </p:cNvSpPr>
            <p:nvPr/>
          </p:nvSpPr>
          <p:spPr bwMode="auto">
            <a:xfrm flipV="1">
              <a:off x="2477" y="3743"/>
              <a:ext cx="0" cy="27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52" name="Line 180"/>
            <p:cNvSpPr>
              <a:spLocks noChangeShapeType="1"/>
            </p:cNvSpPr>
            <p:nvPr/>
          </p:nvSpPr>
          <p:spPr bwMode="auto">
            <a:xfrm flipV="1">
              <a:off x="2779" y="3743"/>
              <a:ext cx="0" cy="27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53" name="Text Box 181"/>
            <p:cNvSpPr txBox="1">
              <a:spLocks noChangeArrowheads="1"/>
            </p:cNvSpPr>
            <p:nvPr/>
          </p:nvSpPr>
          <p:spPr bwMode="auto">
            <a:xfrm>
              <a:off x="2124" y="3199"/>
              <a:ext cx="353"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C</a:t>
              </a:r>
              <a:endParaRPr lang="en-US" altLang="zh-CN" sz="2400" b="1">
                <a:latin typeface="Arial" panose="020B0604020202020204" pitchFamily="34" charset="0"/>
                <a:ea typeface="宋体" panose="02010600030101010101" pitchFamily="2" charset="-122"/>
              </a:endParaRPr>
            </a:p>
          </p:txBody>
        </p:sp>
        <p:sp>
          <p:nvSpPr>
            <p:cNvPr id="1155254" name="Text Box 182"/>
            <p:cNvSpPr txBox="1">
              <a:spLocks noChangeArrowheads="1"/>
            </p:cNvSpPr>
            <p:nvPr/>
          </p:nvSpPr>
          <p:spPr bwMode="auto">
            <a:xfrm>
              <a:off x="2124" y="3472"/>
              <a:ext cx="353"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D</a:t>
              </a:r>
              <a:endParaRPr lang="en-US" altLang="zh-CN" sz="2400" b="1">
                <a:latin typeface="Arial" panose="020B0604020202020204" pitchFamily="34" charset="0"/>
                <a:ea typeface="宋体" panose="02010600030101010101" pitchFamily="2" charset="-122"/>
              </a:endParaRPr>
            </a:p>
          </p:txBody>
        </p:sp>
        <p:sp>
          <p:nvSpPr>
            <p:cNvPr id="1155255" name="Text Box 183"/>
            <p:cNvSpPr txBox="1">
              <a:spLocks noChangeArrowheads="1"/>
            </p:cNvSpPr>
            <p:nvPr/>
          </p:nvSpPr>
          <p:spPr bwMode="auto">
            <a:xfrm>
              <a:off x="2124" y="3717"/>
              <a:ext cx="353"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E</a:t>
              </a:r>
              <a:endParaRPr lang="en-US" altLang="zh-CN" sz="2400" b="1">
                <a:latin typeface="Arial" panose="020B0604020202020204" pitchFamily="34" charset="0"/>
                <a:ea typeface="宋体" panose="02010600030101010101" pitchFamily="2" charset="-122"/>
              </a:endParaRPr>
            </a:p>
          </p:txBody>
        </p:sp>
        <p:sp>
          <p:nvSpPr>
            <p:cNvPr id="1155256" name="Line 184"/>
            <p:cNvSpPr>
              <a:spLocks noChangeShapeType="1"/>
            </p:cNvSpPr>
            <p:nvPr/>
          </p:nvSpPr>
          <p:spPr bwMode="auto">
            <a:xfrm flipV="1">
              <a:off x="2628" y="3660"/>
              <a:ext cx="40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57" name="Line 185"/>
            <p:cNvSpPr>
              <a:spLocks noChangeShapeType="1"/>
            </p:cNvSpPr>
            <p:nvPr/>
          </p:nvSpPr>
          <p:spPr bwMode="auto">
            <a:xfrm flipV="1">
              <a:off x="2628" y="3917"/>
              <a:ext cx="40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58" name="Line 186"/>
            <p:cNvSpPr>
              <a:spLocks noChangeShapeType="1"/>
            </p:cNvSpPr>
            <p:nvPr/>
          </p:nvSpPr>
          <p:spPr bwMode="auto">
            <a:xfrm flipV="1">
              <a:off x="2628" y="3339"/>
              <a:ext cx="40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59" name="Line 187"/>
            <p:cNvSpPr>
              <a:spLocks noChangeShapeType="1"/>
            </p:cNvSpPr>
            <p:nvPr/>
          </p:nvSpPr>
          <p:spPr bwMode="auto">
            <a:xfrm flipV="1">
              <a:off x="2628" y="3082"/>
              <a:ext cx="40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60" name="Line 188"/>
            <p:cNvSpPr>
              <a:spLocks noChangeShapeType="1"/>
            </p:cNvSpPr>
            <p:nvPr/>
          </p:nvSpPr>
          <p:spPr bwMode="auto">
            <a:xfrm flipV="1">
              <a:off x="4493" y="3982"/>
              <a:ext cx="40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61" name="Line 189"/>
            <p:cNvSpPr>
              <a:spLocks noChangeShapeType="1"/>
            </p:cNvSpPr>
            <p:nvPr/>
          </p:nvSpPr>
          <p:spPr bwMode="auto">
            <a:xfrm flipV="1">
              <a:off x="4493" y="3146"/>
              <a:ext cx="40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5262" name="Text Box 190"/>
            <p:cNvSpPr txBox="1">
              <a:spLocks noChangeArrowheads="1"/>
            </p:cNvSpPr>
            <p:nvPr/>
          </p:nvSpPr>
          <p:spPr bwMode="auto">
            <a:xfrm>
              <a:off x="4896" y="3018"/>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4</a:t>
              </a:r>
              <a:endParaRPr lang="en-US" altLang="zh-CN" sz="2400" b="1">
                <a:latin typeface="Arial" panose="020B0604020202020204" pitchFamily="34" charset="0"/>
                <a:ea typeface="宋体" panose="02010600030101010101" pitchFamily="2" charset="-122"/>
              </a:endParaRPr>
            </a:p>
          </p:txBody>
        </p:sp>
        <p:sp>
          <p:nvSpPr>
            <p:cNvPr id="1155263" name="Text Box 191"/>
            <p:cNvSpPr txBox="1">
              <a:spLocks noChangeArrowheads="1"/>
            </p:cNvSpPr>
            <p:nvPr/>
          </p:nvSpPr>
          <p:spPr bwMode="auto">
            <a:xfrm>
              <a:off x="4896" y="3853"/>
              <a:ext cx="25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1</a:t>
              </a:r>
              <a:endParaRPr lang="en-US" altLang="zh-CN" sz="2400" b="1">
                <a:latin typeface="Arial" panose="020B0604020202020204" pitchFamily="34" charset="0"/>
                <a:ea typeface="宋体" panose="02010600030101010101" pitchFamily="2" charset="-122"/>
              </a:endParaRPr>
            </a:p>
          </p:txBody>
        </p:sp>
        <p:sp>
          <p:nvSpPr>
            <p:cNvPr id="1155266" name="Text Box 194"/>
            <p:cNvSpPr txBox="1">
              <a:spLocks noChangeArrowheads="1"/>
            </p:cNvSpPr>
            <p:nvPr/>
          </p:nvSpPr>
          <p:spPr bwMode="auto">
            <a:xfrm>
              <a:off x="3833" y="2341"/>
              <a:ext cx="1270"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latin typeface="Arial" panose="020B0604020202020204" pitchFamily="34" charset="0"/>
                  <a:ea typeface="宋体" panose="02010600030101010101" pitchFamily="2" charset="-122"/>
                </a:rPr>
                <a:t> dest link</a:t>
              </a:r>
              <a:endParaRPr lang="en-US" altLang="zh-CN" sz="2400" b="1">
                <a:latin typeface="Arial" panose="020B0604020202020204" pitchFamily="34" charset="0"/>
                <a:ea typeface="宋体" panose="02010600030101010101" pitchFamily="2" charset="-122"/>
              </a:endParaRPr>
            </a:p>
          </p:txBody>
        </p:sp>
        <p:sp>
          <p:nvSpPr>
            <p:cNvPr id="1155270" name="Text Box 198"/>
            <p:cNvSpPr txBox="1">
              <a:spLocks noChangeArrowheads="1"/>
            </p:cNvSpPr>
            <p:nvPr/>
          </p:nvSpPr>
          <p:spPr bwMode="auto">
            <a:xfrm>
              <a:off x="4261" y="2690"/>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黑体" panose="02010609060101010101" pitchFamily="2" charset="-122"/>
                </a:rPr>
                <a:t>∧</a:t>
              </a:r>
              <a:endParaRPr lang="en-US" altLang="zh-CN" sz="2400" b="1">
                <a:latin typeface="Arial" panose="020B0604020202020204" pitchFamily="34" charset="0"/>
                <a:ea typeface="黑体" panose="02010609060101010101" pitchFamily="2" charset="-122"/>
              </a:endParaRPr>
            </a:p>
          </p:txBody>
        </p:sp>
        <p:sp>
          <p:nvSpPr>
            <p:cNvPr id="1155272" name="Text Box 200"/>
            <p:cNvSpPr txBox="1">
              <a:spLocks noChangeArrowheads="1"/>
            </p:cNvSpPr>
            <p:nvPr/>
          </p:nvSpPr>
          <p:spPr bwMode="auto">
            <a:xfrm>
              <a:off x="5215" y="3844"/>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黑体" panose="02010609060101010101" pitchFamily="2" charset="-122"/>
                </a:rPr>
                <a:t>∧</a:t>
              </a:r>
              <a:endParaRPr lang="en-US" altLang="zh-CN" sz="2400" b="1">
                <a:latin typeface="Arial" panose="020B0604020202020204" pitchFamily="34" charset="0"/>
                <a:ea typeface="黑体" panose="02010609060101010101" pitchFamily="2" charset="-122"/>
              </a:endParaRPr>
            </a:p>
          </p:txBody>
        </p:sp>
        <p:sp>
          <p:nvSpPr>
            <p:cNvPr id="1155273" name="Text Box 201"/>
            <p:cNvSpPr txBox="1">
              <a:spLocks noChangeArrowheads="1"/>
            </p:cNvSpPr>
            <p:nvPr/>
          </p:nvSpPr>
          <p:spPr bwMode="auto">
            <a:xfrm>
              <a:off x="4261" y="3480"/>
              <a:ext cx="23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黑体" panose="02010609060101010101" pitchFamily="2" charset="-122"/>
                </a:rPr>
                <a:t>∧</a:t>
              </a:r>
              <a:endParaRPr lang="en-US" altLang="zh-CN" sz="2400" b="1">
                <a:latin typeface="Arial" panose="020B0604020202020204" pitchFamily="34" charset="0"/>
                <a:ea typeface="黑体" panose="02010609060101010101" pitchFamily="2" charset="-122"/>
              </a:endParaRPr>
            </a:p>
          </p:txBody>
        </p:sp>
        <p:sp>
          <p:nvSpPr>
            <p:cNvPr id="1155274" name="Text Box 202"/>
            <p:cNvSpPr txBox="1">
              <a:spLocks noChangeArrowheads="1"/>
            </p:cNvSpPr>
            <p:nvPr/>
          </p:nvSpPr>
          <p:spPr bwMode="auto">
            <a:xfrm>
              <a:off x="5215" y="2994"/>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黑体" panose="02010609060101010101" pitchFamily="2" charset="-122"/>
                </a:rPr>
                <a:t>∧</a:t>
              </a:r>
              <a:endParaRPr lang="en-US" altLang="zh-CN" sz="2400" b="1">
                <a:latin typeface="Arial" panose="020B0604020202020204" pitchFamily="34" charset="0"/>
                <a:ea typeface="黑体" panose="02010609060101010101" pitchFamily="2" charset="-122"/>
              </a:endParaRPr>
            </a:p>
          </p:txBody>
        </p:sp>
        <p:sp>
          <p:nvSpPr>
            <p:cNvPr id="1155275" name="Text Box 203"/>
            <p:cNvSpPr txBox="1">
              <a:spLocks noChangeArrowheads="1"/>
            </p:cNvSpPr>
            <p:nvPr/>
          </p:nvSpPr>
          <p:spPr bwMode="auto">
            <a:xfrm>
              <a:off x="4261" y="3236"/>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Arial" panose="020B0604020202020204" pitchFamily="34" charset="0"/>
                  <a:ea typeface="黑体" panose="02010609060101010101" pitchFamily="2" charset="-122"/>
                </a:rPr>
                <a:t>∧</a:t>
              </a:r>
              <a:endParaRPr lang="en-US" altLang="zh-CN" sz="2400" b="1">
                <a:latin typeface="Arial" panose="020B0604020202020204" pitchFamily="34" charset="0"/>
                <a:ea typeface="黑体" panose="02010609060101010101" pitchFamily="2" charset="-122"/>
              </a:endParaRPr>
            </a:p>
          </p:txBody>
        </p:sp>
      </p:grpSp>
      <p:sp>
        <p:nvSpPr>
          <p:cNvPr id="2" name="矩形 1"/>
          <p:cNvSpPr/>
          <p:nvPr/>
        </p:nvSpPr>
        <p:spPr>
          <a:xfrm>
            <a:off x="3233299" y="1249596"/>
            <a:ext cx="1266693" cy="523220"/>
          </a:xfrm>
          <a:prstGeom prst="rect">
            <a:avLst/>
          </a:prstGeom>
        </p:spPr>
        <p:txBody>
          <a:bodyPr wrap="none">
            <a:spAutoFit/>
          </a:bodyPr>
          <a:lstStyle/>
          <a:p>
            <a:r>
              <a:rPr lang="zh-CN" altLang="en-US" b="1" dirty="0">
                <a:solidFill>
                  <a:srgbClr val="FF0000"/>
                </a:solidFill>
                <a:latin typeface="楷体_GB2312" pitchFamily="49" charset="-122"/>
              </a:rPr>
              <a:t>结点表</a:t>
            </a:r>
            <a:endParaRPr lang="zh-CN" altLang="en-US" dirty="0"/>
          </a:p>
        </p:txBody>
      </p:sp>
      <p:sp>
        <p:nvSpPr>
          <p:cNvPr id="3" name="矩形 2"/>
          <p:cNvSpPr/>
          <p:nvPr/>
        </p:nvSpPr>
        <p:spPr>
          <a:xfrm>
            <a:off x="4746103" y="1177588"/>
            <a:ext cx="906017" cy="523220"/>
          </a:xfrm>
          <a:prstGeom prst="rect">
            <a:avLst/>
          </a:prstGeom>
        </p:spPr>
        <p:txBody>
          <a:bodyPr wrap="none">
            <a:spAutoFit/>
          </a:bodyPr>
          <a:lstStyle/>
          <a:p>
            <a:r>
              <a:rPr lang="zh-CN" altLang="en-US" b="1" dirty="0">
                <a:solidFill>
                  <a:srgbClr val="FF0000"/>
                </a:solidFill>
                <a:latin typeface="楷体_GB2312" pitchFamily="49" charset="-122"/>
              </a:rPr>
              <a:t>边表</a:t>
            </a:r>
            <a:endParaRPr lang="zh-CN" altLang="en-US" dirty="0"/>
          </a:p>
        </p:txBody>
      </p:sp>
      <p:sp>
        <p:nvSpPr>
          <p:cNvPr id="209" name="Text Box 33"/>
          <p:cNvSpPr txBox="1">
            <a:spLocks noChangeArrowheads="1"/>
          </p:cNvSpPr>
          <p:nvPr/>
        </p:nvSpPr>
        <p:spPr bwMode="auto">
          <a:xfrm>
            <a:off x="615927" y="4797152"/>
            <a:ext cx="8121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00"/>
                </a:solidFill>
                <a:latin typeface="幼圆" pitchFamily="49" charset="-122"/>
                <a:ea typeface="幼圆" pitchFamily="49" charset="-122"/>
              </a:rPr>
              <a:t>对于无向图，第</a:t>
            </a:r>
            <a:r>
              <a:rPr lang="en-US" altLang="zh-CN" b="1" dirty="0">
                <a:solidFill>
                  <a:srgbClr val="000000"/>
                </a:solidFill>
                <a:latin typeface="幼圆" pitchFamily="49" charset="-122"/>
                <a:ea typeface="幼圆" pitchFamily="49" charset="-122"/>
              </a:rPr>
              <a:t>i</a:t>
            </a:r>
            <a:r>
              <a:rPr lang="zh-CN" altLang="en-US" b="1" dirty="0">
                <a:solidFill>
                  <a:srgbClr val="000000"/>
                </a:solidFill>
                <a:latin typeface="幼圆" pitchFamily="49" charset="-122"/>
                <a:ea typeface="幼圆" pitchFamily="49" charset="-122"/>
              </a:rPr>
              <a:t>个顶点的度为第</a:t>
            </a:r>
            <a:r>
              <a:rPr lang="en-US" altLang="zh-CN" b="1" dirty="0">
                <a:solidFill>
                  <a:srgbClr val="000000"/>
                </a:solidFill>
                <a:latin typeface="幼圆" pitchFamily="49" charset="-122"/>
                <a:ea typeface="幼圆" pitchFamily="49" charset="-122"/>
              </a:rPr>
              <a:t>i</a:t>
            </a:r>
            <a:r>
              <a:rPr lang="zh-CN" altLang="en-US" b="1" dirty="0">
                <a:solidFill>
                  <a:srgbClr val="000000"/>
                </a:solidFill>
                <a:latin typeface="幼圆" pitchFamily="49" charset="-122"/>
                <a:ea typeface="幼圆" pitchFamily="49" charset="-122"/>
              </a:rPr>
              <a:t>个链表的结点数</a:t>
            </a:r>
            <a:endParaRPr lang="zh-CN" altLang="en-US" b="1" dirty="0">
              <a:solidFill>
                <a:srgbClr val="000000"/>
              </a:solidFill>
              <a:latin typeface="幼圆" pitchFamily="49" charset="-122"/>
              <a:ea typeface="幼圆" pitchFamily="49" charset="-122"/>
            </a:endParaRPr>
          </a:p>
        </p:txBody>
      </p:sp>
      <p:sp>
        <p:nvSpPr>
          <p:cNvPr id="210" name="Rectangle 2"/>
          <p:cNvSpPr>
            <a:spLocks noGrp="1" noChangeArrowheads="1"/>
          </p:cNvSpPr>
          <p:nvPr>
            <p:ph type="title"/>
          </p:nvPr>
        </p:nvSpPr>
        <p:spPr>
          <a:xfrm>
            <a:off x="1042988" y="378049"/>
            <a:ext cx="6905625" cy="6746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dirty="0" smtClean="0"/>
              <a:t>无向图的邻接</a:t>
            </a:r>
            <a:r>
              <a:rPr lang="zh-CN" altLang="en-US" b="1" dirty="0"/>
              <a:t>表</a:t>
            </a:r>
            <a:endParaRPr lang="zh-CN" altLang="en-US" b="1" dirty="0"/>
          </a:p>
        </p:txBody>
      </p:sp>
      <p:sp>
        <p:nvSpPr>
          <p:cNvPr id="4" name="页脚占位符 3"/>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blinds(horizontal)">
                                      <p:cBhvr>
                                        <p:cTn id="7" dur="500"/>
                                        <p:tgtEl>
                                          <p:spTgt spid="209"/>
                                        </p:tgtEl>
                                      </p:cBhvr>
                                    </p:animEffect>
                                  </p:childTnLst>
                                  <p:subTnLst>
                                    <p:audio>
                                      <p:cMediaNode>
                                        <p:cTn display="0" masterRel="sameClick">
                                          <p:stCondLst>
                                            <p:cond evt="begin" delay="0">
                                              <p:tn val="5"/>
                                            </p:cond>
                                          </p:stCondLst>
                                          <p:endCondLst>
                                            <p:cond evt="onStopAudio" delay="0">
                                              <p:tgtEl>
                                                <p:sldTgt/>
                                              </p:tgtEl>
                                            </p:cond>
                                          </p:endCondLst>
                                        </p:cTn>
                                        <p:tgtEl>
                                          <p:sndTgt r:embed="rId1"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bldLvl="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8400"/>
            <a:ext cx="1905000" cy="457200"/>
          </a:xfrm>
          <a:prstGeom prst="rect">
            <a:avLst/>
          </a:prstGeom>
        </p:spPr>
        <p:txBody>
          <a:bodyPr/>
          <a:lstStyle/>
          <a:p>
            <a:fld id="{15E61850-84DA-4581-948F-6BA0E0F87656}" type="slidenum">
              <a:rPr lang="en-US" altLang="zh-CN"/>
            </a:fld>
            <a:endParaRPr lang="en-US" altLang="zh-CN"/>
          </a:p>
        </p:txBody>
      </p:sp>
      <p:sp>
        <p:nvSpPr>
          <p:cNvPr id="2665474" name="Rectangle 2"/>
          <p:cNvSpPr>
            <a:spLocks noGrp="1" noChangeArrowheads="1"/>
          </p:cNvSpPr>
          <p:nvPr>
            <p:ph type="title"/>
          </p:nvPr>
        </p:nvSpPr>
        <p:spPr>
          <a:xfrm>
            <a:off x="684213" y="188913"/>
            <a:ext cx="7772400" cy="1143000"/>
          </a:xfrm>
        </p:spPr>
        <p:txBody>
          <a:bodyPr/>
          <a:lstStyle/>
          <a:p>
            <a:r>
              <a:rPr lang="zh-CN" altLang="en-US" b="1">
                <a:ea typeface="楷体_GB2312" pitchFamily="49" charset="-122"/>
              </a:rPr>
              <a:t>图的遍历</a:t>
            </a:r>
            <a:endParaRPr lang="zh-CN" altLang="en-US" b="1">
              <a:ea typeface="楷体_GB2312" pitchFamily="49" charset="-122"/>
            </a:endParaRPr>
          </a:p>
        </p:txBody>
      </p:sp>
      <p:sp>
        <p:nvSpPr>
          <p:cNvPr id="2665475" name="Rectangle 3"/>
          <p:cNvSpPr>
            <a:spLocks noGrp="1" noChangeArrowheads="1"/>
          </p:cNvSpPr>
          <p:nvPr>
            <p:ph type="body" idx="1"/>
          </p:nvPr>
        </p:nvSpPr>
        <p:spPr>
          <a:xfrm>
            <a:off x="1547813" y="4773675"/>
            <a:ext cx="3600450" cy="1730375"/>
          </a:xfrm>
        </p:spPr>
        <p:txBody>
          <a:bodyPr/>
          <a:lstStyle/>
          <a:p>
            <a:pPr>
              <a:lnSpc>
                <a:spcPct val="130000"/>
              </a:lnSpc>
            </a:pPr>
            <a:r>
              <a:rPr lang="zh-CN" altLang="en-US" b="1" dirty="0">
                <a:solidFill>
                  <a:srgbClr val="FF0000"/>
                </a:solidFill>
                <a:ea typeface="楷体_GB2312" pitchFamily="49" charset="-122"/>
              </a:rPr>
              <a:t>深度优先搜索</a:t>
            </a:r>
            <a:endParaRPr lang="zh-CN" altLang="en-US" b="1" dirty="0">
              <a:solidFill>
                <a:srgbClr val="FF0000"/>
              </a:solidFill>
              <a:ea typeface="楷体_GB2312" pitchFamily="49" charset="-122"/>
            </a:endParaRPr>
          </a:p>
          <a:p>
            <a:pPr>
              <a:lnSpc>
                <a:spcPct val="130000"/>
              </a:lnSpc>
            </a:pPr>
            <a:r>
              <a:rPr lang="zh-CN" altLang="en-US" b="1" dirty="0">
                <a:ea typeface="楷体_GB2312" pitchFamily="49" charset="-122"/>
              </a:rPr>
              <a:t>广度优先搜索</a:t>
            </a:r>
            <a:endParaRPr lang="zh-CN" altLang="en-US" b="1" dirty="0">
              <a:ea typeface="楷体_GB2312" pitchFamily="49" charset="-122"/>
            </a:endParaRPr>
          </a:p>
        </p:txBody>
      </p:sp>
      <p:sp>
        <p:nvSpPr>
          <p:cNvPr id="2665476" name="Rectangle 4"/>
          <p:cNvSpPr>
            <a:spLocks noChangeArrowheads="1"/>
          </p:cNvSpPr>
          <p:nvPr/>
        </p:nvSpPr>
        <p:spPr bwMode="auto">
          <a:xfrm>
            <a:off x="468313" y="1303338"/>
            <a:ext cx="8280400"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zh-CN" altLang="en-US" b="1">
                <a:latin typeface="幼圆" pitchFamily="49" charset="-122"/>
                <a:ea typeface="幼圆" pitchFamily="49" charset="-122"/>
              </a:rPr>
              <a:t>对有向图和无向图进行遍历是按照某种次序系统地访问图中的所有顶点，并且使得每个顶点只能被访问一次。在图中某个顶点可能和图中的多个顶点邻接并且存在回路，因此在图中访问一个顶点</a:t>
            </a:r>
            <a:r>
              <a:rPr lang="en-US" altLang="zh-CN" b="1">
                <a:latin typeface="幼圆" pitchFamily="49" charset="-122"/>
                <a:ea typeface="幼圆" pitchFamily="49" charset="-122"/>
              </a:rPr>
              <a:t>u</a:t>
            </a:r>
            <a:r>
              <a:rPr lang="zh-CN" altLang="en-US" b="1">
                <a:latin typeface="幼圆" pitchFamily="49" charset="-122"/>
                <a:ea typeface="幼圆" pitchFamily="49" charset="-122"/>
              </a:rPr>
              <a:t>之后，在以后的访问过程中，又可能再次返回到顶点</a:t>
            </a:r>
            <a:r>
              <a:rPr lang="en-US" altLang="zh-CN" b="1">
                <a:latin typeface="幼圆" pitchFamily="49" charset="-122"/>
                <a:ea typeface="幼圆" pitchFamily="49" charset="-122"/>
              </a:rPr>
              <a:t>u</a:t>
            </a:r>
            <a:r>
              <a:rPr lang="zh-CN" altLang="en-US" b="1">
                <a:latin typeface="幼圆" pitchFamily="49" charset="-122"/>
                <a:ea typeface="幼圆" pitchFamily="49" charset="-122"/>
              </a:rPr>
              <a:t>，所以图的遍历要比树的遍历更复杂</a:t>
            </a:r>
            <a:endParaRPr lang="zh-CN" altLang="en-US" b="1">
              <a:latin typeface="幼圆" pitchFamily="49" charset="-122"/>
              <a:ea typeface="幼圆" pitchFamily="49" charset="-122"/>
            </a:endParaRPr>
          </a:p>
        </p:txBody>
      </p:sp>
      <p:sp>
        <p:nvSpPr>
          <p:cNvPr id="2665477" name="AutoShape 5"/>
          <p:cNvSpPr>
            <a:spLocks noChangeArrowheads="1"/>
          </p:cNvSpPr>
          <p:nvPr/>
        </p:nvSpPr>
        <p:spPr bwMode="auto">
          <a:xfrm rot="-5400000" flipH="1" flipV="1">
            <a:off x="5003006" y="4870525"/>
            <a:ext cx="290513" cy="431800"/>
          </a:xfrm>
          <a:prstGeom prst="triangle">
            <a:avLst>
              <a:gd name="adj" fmla="val 50000"/>
            </a:avLst>
          </a:prstGeom>
          <a:solidFill>
            <a:srgbClr val="FF00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5478" name="AutoShape 6"/>
          <p:cNvSpPr>
            <a:spLocks noChangeArrowheads="1"/>
          </p:cNvSpPr>
          <p:nvPr/>
        </p:nvSpPr>
        <p:spPr bwMode="auto">
          <a:xfrm rot="-5400000" flipH="1" flipV="1">
            <a:off x="5003006" y="5588075"/>
            <a:ext cx="290513" cy="4318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4294967295"/>
          </p:nvPr>
        </p:nvSpPr>
        <p:spPr>
          <a:xfrm>
            <a:off x="395288" y="1052513"/>
            <a:ext cx="8353425" cy="5184775"/>
          </a:xfrm>
        </p:spPr>
        <p:txBody>
          <a:bodyPr/>
          <a:lstStyle/>
          <a:p>
            <a:pPr>
              <a:lnSpc>
                <a:spcPct val="90000"/>
              </a:lnSpc>
            </a:pPr>
            <a:r>
              <a:rPr lang="zh-CN" altLang="en-US" sz="2800" dirty="0"/>
              <a:t>分类：</a:t>
            </a:r>
            <a:endParaRPr lang="zh-CN" altLang="en-US" sz="2800" dirty="0"/>
          </a:p>
          <a:p>
            <a:pPr>
              <a:lnSpc>
                <a:spcPct val="90000"/>
              </a:lnSpc>
            </a:pPr>
            <a:r>
              <a:rPr lang="en-US" altLang="zh-CN" sz="2800" dirty="0"/>
              <a:t>1</a:t>
            </a:r>
            <a:r>
              <a:rPr lang="zh-CN" altLang="en-US" sz="2800" dirty="0"/>
              <a:t>、顺序表</a:t>
            </a:r>
            <a:r>
              <a:rPr lang="en-US" altLang="zh-CN" sz="2800" dirty="0"/>
              <a:t>(</a:t>
            </a:r>
            <a:r>
              <a:rPr lang="zh-CN" altLang="en-US" sz="2800" dirty="0">
                <a:latin typeface="宋体" panose="02010600030101010101" pitchFamily="2" charset="-122"/>
              </a:rPr>
              <a:t>用一维</a:t>
            </a:r>
            <a:r>
              <a:rPr lang="zh-CN" altLang="en-US" sz="2800" dirty="0">
                <a:solidFill>
                  <a:srgbClr val="FF0000"/>
                </a:solidFill>
                <a:latin typeface="宋体" panose="02010600030101010101" pitchFamily="2" charset="-122"/>
              </a:rPr>
              <a:t>数组</a:t>
            </a:r>
            <a:r>
              <a:rPr lang="zh-CN" altLang="en-US" sz="2800" dirty="0">
                <a:latin typeface="宋体" panose="02010600030101010101" pitchFamily="2" charset="-122"/>
              </a:rPr>
              <a:t>实现</a:t>
            </a:r>
            <a:r>
              <a:rPr lang="zh-CN" altLang="en-US" sz="2800" dirty="0">
                <a:solidFill>
                  <a:srgbClr val="FF0000"/>
                </a:solidFill>
                <a:latin typeface="宋体" panose="02010600030101010101" pitchFamily="2" charset="-122"/>
              </a:rPr>
              <a:t>定长</a:t>
            </a:r>
            <a:r>
              <a:rPr lang="zh-CN" altLang="en-US" sz="2800" dirty="0">
                <a:latin typeface="宋体" panose="02010600030101010101" pitchFamily="2" charset="-122"/>
              </a:rPr>
              <a:t>的线性存储结构</a:t>
            </a:r>
            <a:r>
              <a:rPr lang="en-US" altLang="zh-CN" sz="2800" dirty="0"/>
              <a:t>)</a:t>
            </a:r>
            <a:endParaRPr lang="en-US" altLang="zh-CN" sz="2800" dirty="0"/>
          </a:p>
          <a:p>
            <a:pPr lvl="1">
              <a:lnSpc>
                <a:spcPct val="90000"/>
              </a:lnSpc>
            </a:pPr>
            <a:r>
              <a:rPr lang="zh-CN" altLang="en-US" sz="2400" dirty="0"/>
              <a:t>按索引值从小到大存放在一片相邻的连续区域</a:t>
            </a:r>
            <a:endParaRPr lang="zh-CN" altLang="en-US" sz="2400" dirty="0"/>
          </a:p>
          <a:p>
            <a:pPr lvl="1">
              <a:lnSpc>
                <a:spcPct val="90000"/>
              </a:lnSpc>
            </a:pPr>
            <a:r>
              <a:rPr lang="zh-CN" altLang="en-US" sz="2400" dirty="0"/>
              <a:t>紧凑结构，存储密度为</a:t>
            </a:r>
            <a:r>
              <a:rPr lang="en-US" altLang="zh-CN" sz="2400" dirty="0"/>
              <a:t>1</a:t>
            </a:r>
            <a:endParaRPr lang="en-US" altLang="zh-CN" sz="2400" dirty="0"/>
          </a:p>
          <a:p>
            <a:pPr>
              <a:lnSpc>
                <a:spcPct val="90000"/>
              </a:lnSpc>
            </a:pPr>
            <a:endParaRPr lang="en-US" altLang="zh-CN" sz="2800" dirty="0"/>
          </a:p>
          <a:p>
            <a:pPr>
              <a:lnSpc>
                <a:spcPct val="90000"/>
              </a:lnSpc>
            </a:pPr>
            <a:endParaRPr lang="en-US" altLang="zh-CN" sz="2800" dirty="0"/>
          </a:p>
          <a:p>
            <a:pPr>
              <a:lnSpc>
                <a:spcPct val="90000"/>
              </a:lnSpc>
            </a:pPr>
            <a:r>
              <a:rPr lang="en-US" altLang="zh-CN" sz="2800" dirty="0"/>
              <a:t>2</a:t>
            </a:r>
            <a:r>
              <a:rPr lang="zh-CN" altLang="en-US" sz="2800" dirty="0"/>
              <a:t>、链表</a:t>
            </a:r>
            <a:r>
              <a:rPr lang="en-US" altLang="zh-CN" sz="2800" dirty="0"/>
              <a:t>(</a:t>
            </a:r>
            <a:r>
              <a:rPr lang="zh-CN" altLang="en-US" sz="2800" dirty="0"/>
              <a:t>用</a:t>
            </a:r>
            <a:r>
              <a:rPr lang="zh-CN" altLang="en-US" sz="2800" dirty="0">
                <a:solidFill>
                  <a:srgbClr val="FF0000"/>
                </a:solidFill>
              </a:rPr>
              <a:t>指针</a:t>
            </a:r>
            <a:r>
              <a:rPr lang="zh-CN" altLang="en-US" sz="2800" dirty="0"/>
              <a:t>实现</a:t>
            </a:r>
            <a:r>
              <a:rPr lang="zh-CN" altLang="en-US" sz="2800" dirty="0">
                <a:solidFill>
                  <a:srgbClr val="FF0000"/>
                </a:solidFill>
                <a:latin typeface="宋体" panose="02010600030101010101" pitchFamily="2" charset="-122"/>
              </a:rPr>
              <a:t>变长</a:t>
            </a:r>
            <a:r>
              <a:rPr lang="zh-CN" altLang="en-US" sz="2800" dirty="0">
                <a:latin typeface="宋体" panose="02010600030101010101" pitchFamily="2" charset="-122"/>
              </a:rPr>
              <a:t>的线性存储结构</a:t>
            </a:r>
            <a:r>
              <a:rPr lang="en-US" altLang="zh-CN" sz="2800" dirty="0"/>
              <a:t>)</a:t>
            </a:r>
            <a:endParaRPr lang="en-US" altLang="zh-CN" sz="2800" dirty="0"/>
          </a:p>
          <a:p>
            <a:pPr lvl="1">
              <a:lnSpc>
                <a:spcPct val="90000"/>
              </a:lnSpc>
            </a:pPr>
            <a:r>
              <a:rPr lang="zh-CN" altLang="en-US" sz="2400" dirty="0"/>
              <a:t>单链表</a:t>
            </a:r>
            <a:endParaRPr lang="zh-CN" altLang="en-US" sz="2400" dirty="0"/>
          </a:p>
          <a:p>
            <a:pPr lvl="1">
              <a:lnSpc>
                <a:spcPct val="90000"/>
              </a:lnSpc>
            </a:pPr>
            <a:endParaRPr lang="zh-CN" altLang="en-US" sz="2400" dirty="0"/>
          </a:p>
          <a:p>
            <a:pPr lvl="1">
              <a:lnSpc>
                <a:spcPct val="90000"/>
              </a:lnSpc>
            </a:pPr>
            <a:r>
              <a:rPr lang="zh-CN" altLang="en-US" sz="2400" dirty="0"/>
              <a:t>双链表</a:t>
            </a:r>
            <a:endParaRPr lang="zh-CN" altLang="en-US" sz="2400" dirty="0"/>
          </a:p>
          <a:p>
            <a:pPr lvl="1">
              <a:lnSpc>
                <a:spcPct val="90000"/>
              </a:lnSpc>
            </a:pPr>
            <a:endParaRPr lang="zh-CN" altLang="en-US" sz="2400" dirty="0"/>
          </a:p>
          <a:p>
            <a:pPr lvl="1">
              <a:lnSpc>
                <a:spcPct val="90000"/>
              </a:lnSpc>
            </a:pPr>
            <a:r>
              <a:rPr lang="zh-CN" altLang="en-US" sz="2400" dirty="0"/>
              <a:t>循环链表</a:t>
            </a:r>
            <a:endParaRPr lang="zh-CN" altLang="en-US" sz="2400" dirty="0"/>
          </a:p>
        </p:txBody>
      </p:sp>
      <p:grpSp>
        <p:nvGrpSpPr>
          <p:cNvPr id="13" name="组合 12"/>
          <p:cNvGrpSpPr/>
          <p:nvPr/>
        </p:nvGrpSpPr>
        <p:grpSpPr bwMode="auto">
          <a:xfrm>
            <a:off x="3425825" y="4230688"/>
            <a:ext cx="4268788" cy="484187"/>
            <a:chOff x="2339752" y="3846316"/>
            <a:chExt cx="5400600" cy="612784"/>
          </a:xfrm>
        </p:grpSpPr>
        <p:sp>
          <p:nvSpPr>
            <p:cNvPr id="14" name="Rectangle 12"/>
            <p:cNvSpPr>
              <a:spLocks noChangeAspect="1" noChangeArrowheads="1"/>
            </p:cNvSpPr>
            <p:nvPr/>
          </p:nvSpPr>
          <p:spPr bwMode="auto">
            <a:xfrm>
              <a:off x="2813735" y="4105493"/>
              <a:ext cx="700934" cy="349589"/>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5" name="Rectangle 13"/>
            <p:cNvSpPr>
              <a:spLocks noChangeAspect="1" noChangeArrowheads="1"/>
            </p:cNvSpPr>
            <p:nvPr/>
          </p:nvSpPr>
          <p:spPr bwMode="auto">
            <a:xfrm>
              <a:off x="4022795" y="4105493"/>
              <a:ext cx="700934" cy="349589"/>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6" name="Line 14"/>
            <p:cNvSpPr>
              <a:spLocks noChangeAspect="1" noChangeShapeType="1"/>
            </p:cNvSpPr>
            <p:nvPr/>
          </p:nvSpPr>
          <p:spPr bwMode="auto">
            <a:xfrm>
              <a:off x="3426299" y="4272252"/>
              <a:ext cx="582437"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7" name="Line 15"/>
            <p:cNvSpPr>
              <a:spLocks noChangeAspect="1" noChangeShapeType="1"/>
            </p:cNvSpPr>
            <p:nvPr/>
          </p:nvSpPr>
          <p:spPr bwMode="auto">
            <a:xfrm>
              <a:off x="3245543" y="4105493"/>
              <a:ext cx="0" cy="349589"/>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8" name="Line 16"/>
            <p:cNvSpPr>
              <a:spLocks noChangeAspect="1" noChangeShapeType="1"/>
            </p:cNvSpPr>
            <p:nvPr/>
          </p:nvSpPr>
          <p:spPr bwMode="auto">
            <a:xfrm>
              <a:off x="4454602" y="4105493"/>
              <a:ext cx="0" cy="349589"/>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9" name="Line 14"/>
            <p:cNvSpPr>
              <a:spLocks noChangeAspect="1" noChangeShapeType="1"/>
            </p:cNvSpPr>
            <p:nvPr/>
          </p:nvSpPr>
          <p:spPr bwMode="auto">
            <a:xfrm>
              <a:off x="2339752" y="4248142"/>
              <a:ext cx="43783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0" name="Line 14"/>
            <p:cNvSpPr>
              <a:spLocks noChangeAspect="1" noChangeShapeType="1"/>
            </p:cNvSpPr>
            <p:nvPr/>
          </p:nvSpPr>
          <p:spPr bwMode="auto">
            <a:xfrm>
              <a:off x="4637367" y="4260197"/>
              <a:ext cx="52620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1" name="Rectangle 13"/>
            <p:cNvSpPr>
              <a:spLocks noChangeAspect="1" noChangeArrowheads="1"/>
            </p:cNvSpPr>
            <p:nvPr/>
          </p:nvSpPr>
          <p:spPr bwMode="auto">
            <a:xfrm>
              <a:off x="6599578" y="4107503"/>
              <a:ext cx="700932" cy="351597"/>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2" name="Line 16"/>
            <p:cNvSpPr>
              <a:spLocks noChangeAspect="1" noChangeShapeType="1"/>
            </p:cNvSpPr>
            <p:nvPr/>
          </p:nvSpPr>
          <p:spPr bwMode="auto">
            <a:xfrm>
              <a:off x="7031385" y="4107503"/>
              <a:ext cx="0" cy="351597"/>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3" name="Line 14"/>
            <p:cNvSpPr>
              <a:spLocks noChangeAspect="1" noChangeShapeType="1"/>
            </p:cNvSpPr>
            <p:nvPr/>
          </p:nvSpPr>
          <p:spPr bwMode="auto">
            <a:xfrm>
              <a:off x="7214150" y="4264215"/>
              <a:ext cx="52620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7454" name="TextBox 79"/>
            <p:cNvSpPr txBox="1">
              <a:spLocks noChangeArrowheads="1"/>
            </p:cNvSpPr>
            <p:nvPr/>
          </p:nvSpPr>
          <p:spPr bwMode="auto">
            <a:xfrm>
              <a:off x="5055115" y="3846316"/>
              <a:ext cx="1040354" cy="57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Verdana" panose="020B0604030504040204" pitchFamily="34" charset="0"/>
                  <a:ea typeface="Arial Unicode MS" panose="020B0604020202020204" pitchFamily="34" charset="-122"/>
                  <a:cs typeface="Arial Unicode MS" panose="020B0604020202020204" pitchFamily="34" charset="-122"/>
                </a:rPr>
                <a:t>……</a:t>
              </a:r>
              <a:endParaRPr lang="zh-CN" altLang="en-US" sz="2400" b="1">
                <a:latin typeface="Verdana" panose="020B0604030504040204" pitchFamily="34" charset="0"/>
                <a:ea typeface="Arial Unicode MS" panose="020B0604020202020204" pitchFamily="34" charset="-122"/>
                <a:cs typeface="Arial Unicode MS" panose="020B0604020202020204" pitchFamily="34" charset="-122"/>
              </a:endParaRPr>
            </a:p>
          </p:txBody>
        </p:sp>
        <p:sp>
          <p:nvSpPr>
            <p:cNvPr id="25" name="Line 14"/>
            <p:cNvSpPr>
              <a:spLocks noChangeAspect="1" noChangeShapeType="1"/>
            </p:cNvSpPr>
            <p:nvPr/>
          </p:nvSpPr>
          <p:spPr bwMode="auto">
            <a:xfrm>
              <a:off x="6083418" y="4252160"/>
              <a:ext cx="52620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grpSp>
      <p:grpSp>
        <p:nvGrpSpPr>
          <p:cNvPr id="26" name="组合 25"/>
          <p:cNvGrpSpPr/>
          <p:nvPr/>
        </p:nvGrpSpPr>
        <p:grpSpPr bwMode="auto">
          <a:xfrm flipV="1">
            <a:off x="3419475" y="5165725"/>
            <a:ext cx="4229100" cy="457200"/>
            <a:chOff x="2411759" y="4655247"/>
            <a:chExt cx="5328593" cy="575953"/>
          </a:xfrm>
        </p:grpSpPr>
        <p:sp>
          <p:nvSpPr>
            <p:cNvPr id="27" name="Rectangle 18"/>
            <p:cNvSpPr>
              <a:spLocks noChangeAspect="1" noChangeArrowheads="1"/>
            </p:cNvSpPr>
            <p:nvPr/>
          </p:nvSpPr>
          <p:spPr bwMode="auto">
            <a:xfrm>
              <a:off x="2826838" y="4843143"/>
              <a:ext cx="699516" cy="351044"/>
            </a:xfrm>
            <a:prstGeom prst="rect">
              <a:avLst/>
            </a:prstGeom>
            <a:noFill/>
            <a:ln w="349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rot="10800000"/>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8" name="Rectangle 19"/>
            <p:cNvSpPr>
              <a:spLocks noChangeAspect="1" noChangeArrowheads="1"/>
            </p:cNvSpPr>
            <p:nvPr/>
          </p:nvSpPr>
          <p:spPr bwMode="auto">
            <a:xfrm>
              <a:off x="4054906" y="4851652"/>
              <a:ext cx="699516" cy="351044"/>
            </a:xfrm>
            <a:prstGeom prst="rect">
              <a:avLst/>
            </a:prstGeom>
            <a:noFill/>
            <a:ln w="349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rot="10800000"/>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9" name="Line 20"/>
            <p:cNvSpPr>
              <a:spLocks noChangeAspect="1" noChangeShapeType="1"/>
            </p:cNvSpPr>
            <p:nvPr/>
          </p:nvSpPr>
          <p:spPr bwMode="auto">
            <a:xfrm>
              <a:off x="3427872" y="5085211"/>
              <a:ext cx="58206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0" name="Line 21"/>
            <p:cNvSpPr>
              <a:spLocks noChangeAspect="1" noChangeShapeType="1"/>
            </p:cNvSpPr>
            <p:nvPr/>
          </p:nvSpPr>
          <p:spPr bwMode="auto">
            <a:xfrm>
              <a:off x="3257854" y="4843232"/>
              <a:ext cx="0" cy="349971"/>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1" name="Line 22"/>
            <p:cNvSpPr>
              <a:spLocks noChangeAspect="1" noChangeShapeType="1"/>
            </p:cNvSpPr>
            <p:nvPr/>
          </p:nvSpPr>
          <p:spPr bwMode="auto">
            <a:xfrm>
              <a:off x="4487990" y="4851231"/>
              <a:ext cx="0" cy="351971"/>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2" name="Line 23"/>
            <p:cNvSpPr>
              <a:spLocks noChangeAspect="1" noChangeShapeType="1"/>
            </p:cNvSpPr>
            <p:nvPr/>
          </p:nvSpPr>
          <p:spPr bwMode="auto">
            <a:xfrm flipH="1">
              <a:off x="3477878" y="4929224"/>
              <a:ext cx="546060"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3" name="Line 20"/>
            <p:cNvSpPr>
              <a:spLocks noChangeAspect="1" noChangeShapeType="1"/>
            </p:cNvSpPr>
            <p:nvPr/>
          </p:nvSpPr>
          <p:spPr bwMode="auto">
            <a:xfrm>
              <a:off x="2411759" y="5085211"/>
              <a:ext cx="444049"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4" name="Line 23"/>
            <p:cNvSpPr>
              <a:spLocks noChangeAspect="1" noChangeShapeType="1"/>
            </p:cNvSpPr>
            <p:nvPr/>
          </p:nvSpPr>
          <p:spPr bwMode="auto">
            <a:xfrm flipH="1">
              <a:off x="2411759" y="4941223"/>
              <a:ext cx="512057"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5" name="Line 20"/>
            <p:cNvSpPr>
              <a:spLocks noChangeAspect="1" noChangeShapeType="1"/>
            </p:cNvSpPr>
            <p:nvPr/>
          </p:nvSpPr>
          <p:spPr bwMode="auto">
            <a:xfrm>
              <a:off x="4654009" y="5093211"/>
              <a:ext cx="56606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6" name="Line 23"/>
            <p:cNvSpPr>
              <a:spLocks noChangeAspect="1" noChangeShapeType="1"/>
            </p:cNvSpPr>
            <p:nvPr/>
          </p:nvSpPr>
          <p:spPr bwMode="auto">
            <a:xfrm flipH="1">
              <a:off x="4726017" y="4923225"/>
              <a:ext cx="494054"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7" name="Rectangle 19"/>
            <p:cNvSpPr>
              <a:spLocks noChangeAspect="1" noChangeArrowheads="1"/>
            </p:cNvSpPr>
            <p:nvPr/>
          </p:nvSpPr>
          <p:spPr bwMode="auto">
            <a:xfrm>
              <a:off x="6619416" y="4878156"/>
              <a:ext cx="699516" cy="351044"/>
            </a:xfrm>
            <a:prstGeom prst="rect">
              <a:avLst/>
            </a:prstGeom>
            <a:noFill/>
            <a:ln w="349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rot="10800000"/>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8" name="Line 20"/>
            <p:cNvSpPr>
              <a:spLocks noChangeAspect="1" noChangeShapeType="1"/>
            </p:cNvSpPr>
            <p:nvPr/>
          </p:nvSpPr>
          <p:spPr bwMode="auto">
            <a:xfrm>
              <a:off x="5994158" y="5119209"/>
              <a:ext cx="578064"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9" name="Line 22"/>
            <p:cNvSpPr>
              <a:spLocks noChangeAspect="1" noChangeShapeType="1"/>
            </p:cNvSpPr>
            <p:nvPr/>
          </p:nvSpPr>
          <p:spPr bwMode="auto">
            <a:xfrm>
              <a:off x="7052275" y="4877228"/>
              <a:ext cx="0" cy="351971"/>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0" name="Line 23"/>
            <p:cNvSpPr>
              <a:spLocks noChangeAspect="1" noChangeShapeType="1"/>
            </p:cNvSpPr>
            <p:nvPr/>
          </p:nvSpPr>
          <p:spPr bwMode="auto">
            <a:xfrm flipH="1">
              <a:off x="6050165" y="4963222"/>
              <a:ext cx="58406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1" name="Line 20"/>
            <p:cNvSpPr>
              <a:spLocks noChangeAspect="1" noChangeShapeType="1"/>
            </p:cNvSpPr>
            <p:nvPr/>
          </p:nvSpPr>
          <p:spPr bwMode="auto">
            <a:xfrm>
              <a:off x="7218295" y="5119209"/>
              <a:ext cx="522057"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2" name="Line 23"/>
            <p:cNvSpPr>
              <a:spLocks noChangeAspect="1" noChangeShapeType="1"/>
            </p:cNvSpPr>
            <p:nvPr/>
          </p:nvSpPr>
          <p:spPr bwMode="auto">
            <a:xfrm flipH="1">
              <a:off x="7290303" y="4949222"/>
              <a:ext cx="450049"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3" name="TextBox 87"/>
            <p:cNvSpPr txBox="1"/>
            <p:nvPr/>
          </p:nvSpPr>
          <p:spPr>
            <a:xfrm>
              <a:off x="5264076" y="4655247"/>
              <a:ext cx="1036115" cy="575953"/>
            </a:xfrm>
            <a:prstGeom prst="rect">
              <a:avLst/>
            </a:prstGeom>
            <a:noFill/>
          </p:spPr>
          <p:txBody>
            <a:bodyPr wrap="none">
              <a:spAutoFit/>
            </a:bodyPr>
            <a:lstStyle/>
            <a:p>
              <a:pPr eaLnBrk="0" hangingPunct="0">
                <a:defRPr/>
              </a:pPr>
              <a:r>
                <a:rPr lang="en-US" altLang="zh-CN" sz="2400" b="1" dirty="0">
                  <a:latin typeface="Verdana" panose="020B0604030504040204" pitchFamily="34" charset="0"/>
                  <a:ea typeface="Arial Unicode MS" panose="020B0604020202020204" pitchFamily="34" charset="-122"/>
                  <a:cs typeface="Arial Unicode MS" panose="020B0604020202020204" pitchFamily="34" charset="-122"/>
                </a:rPr>
                <a:t>……</a:t>
              </a:r>
              <a:endParaRPr lang="zh-CN" altLang="en-US" sz="3735" b="1" dirty="0">
                <a:latin typeface="Verdana" panose="020B0604030504040204" pitchFamily="34" charset="0"/>
                <a:ea typeface="Arial Unicode MS" panose="020B0604020202020204" pitchFamily="34" charset="-122"/>
                <a:cs typeface="Arial Unicode MS" panose="020B0604020202020204" pitchFamily="34" charset="-122"/>
              </a:endParaRPr>
            </a:p>
          </p:txBody>
        </p:sp>
      </p:grpSp>
      <p:grpSp>
        <p:nvGrpSpPr>
          <p:cNvPr id="44" name="组合 43"/>
          <p:cNvGrpSpPr/>
          <p:nvPr/>
        </p:nvGrpSpPr>
        <p:grpSpPr bwMode="auto">
          <a:xfrm>
            <a:off x="3348038" y="5741988"/>
            <a:ext cx="4233862" cy="711200"/>
            <a:chOff x="2405967" y="5344509"/>
            <a:chExt cx="4885479" cy="820786"/>
          </a:xfrm>
        </p:grpSpPr>
        <p:sp>
          <p:nvSpPr>
            <p:cNvPr id="45" name="Rectangle 26"/>
            <p:cNvSpPr>
              <a:spLocks noChangeAspect="1" noChangeArrowheads="1"/>
            </p:cNvSpPr>
            <p:nvPr/>
          </p:nvSpPr>
          <p:spPr bwMode="auto">
            <a:xfrm>
              <a:off x="2843773" y="5571691"/>
              <a:ext cx="679608" cy="349933"/>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6" name="Rectangle 27"/>
            <p:cNvSpPr>
              <a:spLocks noChangeAspect="1" noChangeArrowheads="1"/>
            </p:cNvSpPr>
            <p:nvPr/>
          </p:nvSpPr>
          <p:spPr bwMode="auto">
            <a:xfrm>
              <a:off x="6611839" y="5571691"/>
              <a:ext cx="679607" cy="349933"/>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7" name="Line 29"/>
            <p:cNvSpPr>
              <a:spLocks noChangeAspect="1" noChangeShapeType="1"/>
            </p:cNvSpPr>
            <p:nvPr/>
          </p:nvSpPr>
          <p:spPr bwMode="auto">
            <a:xfrm>
              <a:off x="3265093" y="5571691"/>
              <a:ext cx="0" cy="349933"/>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8" name="Line 30"/>
            <p:cNvSpPr>
              <a:spLocks noChangeAspect="1" noChangeShapeType="1"/>
            </p:cNvSpPr>
            <p:nvPr/>
          </p:nvSpPr>
          <p:spPr bwMode="auto">
            <a:xfrm>
              <a:off x="7029495" y="5571691"/>
              <a:ext cx="0" cy="349933"/>
            </a:xfrm>
            <a:prstGeom prst="line">
              <a:avLst/>
            </a:prstGeom>
            <a:noFill/>
            <a:ln w="95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9" name="Rectangle 13"/>
            <p:cNvSpPr>
              <a:spLocks noChangeAspect="1" noChangeArrowheads="1"/>
            </p:cNvSpPr>
            <p:nvPr/>
          </p:nvSpPr>
          <p:spPr bwMode="auto">
            <a:xfrm>
              <a:off x="4067432" y="5569858"/>
              <a:ext cx="699757" cy="349934"/>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0" name="Line 16"/>
            <p:cNvSpPr>
              <a:spLocks noChangeAspect="1" noChangeShapeType="1"/>
            </p:cNvSpPr>
            <p:nvPr/>
          </p:nvSpPr>
          <p:spPr bwMode="auto">
            <a:xfrm>
              <a:off x="4499743" y="5569858"/>
              <a:ext cx="0" cy="349934"/>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1" name="Line 14"/>
            <p:cNvSpPr>
              <a:spLocks noChangeAspect="1" noChangeShapeType="1"/>
            </p:cNvSpPr>
            <p:nvPr/>
          </p:nvSpPr>
          <p:spPr bwMode="auto">
            <a:xfrm>
              <a:off x="4653617" y="5712763"/>
              <a:ext cx="542220"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2" name="Line 14"/>
            <p:cNvSpPr>
              <a:spLocks noChangeAspect="1" noChangeShapeType="1"/>
            </p:cNvSpPr>
            <p:nvPr/>
          </p:nvSpPr>
          <p:spPr bwMode="auto">
            <a:xfrm>
              <a:off x="3426293" y="5712763"/>
              <a:ext cx="66678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3" name="Line 14"/>
            <p:cNvSpPr>
              <a:spLocks noChangeAspect="1" noChangeShapeType="1"/>
            </p:cNvSpPr>
            <p:nvPr/>
          </p:nvSpPr>
          <p:spPr bwMode="auto">
            <a:xfrm>
              <a:off x="6084273" y="5714596"/>
              <a:ext cx="40666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grpSp>
          <p:nvGrpSpPr>
            <p:cNvPr id="17484" name="Group 37"/>
            <p:cNvGrpSpPr>
              <a:grpSpLocks noChangeAspect="1"/>
            </p:cNvGrpSpPr>
            <p:nvPr/>
          </p:nvGrpSpPr>
          <p:grpSpPr bwMode="auto">
            <a:xfrm>
              <a:off x="3426892" y="5815538"/>
              <a:ext cx="3744191" cy="349757"/>
              <a:chOff x="3424" y="2114"/>
              <a:chExt cx="1782" cy="272"/>
            </a:xfrm>
          </p:grpSpPr>
          <p:sp>
            <p:nvSpPr>
              <p:cNvPr id="57" name="Line 38"/>
              <p:cNvSpPr>
                <a:spLocks noChangeShapeType="1"/>
              </p:cNvSpPr>
              <p:nvPr/>
            </p:nvSpPr>
            <p:spPr bwMode="auto">
              <a:xfrm flipV="1">
                <a:off x="5206" y="2114"/>
                <a:ext cx="0" cy="272"/>
              </a:xfrm>
              <a:prstGeom prst="line">
                <a:avLst/>
              </a:prstGeom>
              <a:noFill/>
              <a:ln w="34925">
                <a:solidFill>
                  <a:schemeClr val="tx1"/>
                </a:solidFill>
                <a:round/>
                <a:tailEnd type="non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8" name="Line 39"/>
              <p:cNvSpPr>
                <a:spLocks noChangeShapeType="1"/>
              </p:cNvSpPr>
              <p:nvPr/>
            </p:nvSpPr>
            <p:spPr bwMode="auto">
              <a:xfrm flipV="1">
                <a:off x="3424" y="2370"/>
                <a:ext cx="1782" cy="16"/>
              </a:xfrm>
              <a:prstGeom prst="line">
                <a:avLst/>
              </a:prstGeom>
              <a:noFill/>
              <a:ln w="34925">
                <a:solidFill>
                  <a:schemeClr val="tx1"/>
                </a:solidFill>
                <a:round/>
                <a:tailEnd type="non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9" name="Line 40"/>
              <p:cNvSpPr>
                <a:spLocks noChangeShapeType="1"/>
              </p:cNvSpPr>
              <p:nvPr/>
            </p:nvSpPr>
            <p:spPr bwMode="auto">
              <a:xfrm flipV="1">
                <a:off x="3424" y="2205"/>
                <a:ext cx="0" cy="181"/>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grpSp>
        <p:sp>
          <p:nvSpPr>
            <p:cNvPr id="55" name="Line 14"/>
            <p:cNvSpPr>
              <a:spLocks noChangeAspect="1" noChangeShapeType="1"/>
            </p:cNvSpPr>
            <p:nvPr/>
          </p:nvSpPr>
          <p:spPr bwMode="auto">
            <a:xfrm>
              <a:off x="2405967" y="5732917"/>
              <a:ext cx="437806"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6" name="TextBox 89"/>
            <p:cNvSpPr txBox="1"/>
            <p:nvPr/>
          </p:nvSpPr>
          <p:spPr>
            <a:xfrm>
              <a:off x="5148210" y="5344509"/>
              <a:ext cx="948886" cy="527648"/>
            </a:xfrm>
            <a:prstGeom prst="rect">
              <a:avLst/>
            </a:prstGeom>
            <a:noFill/>
          </p:spPr>
          <p:txBody>
            <a:bodyPr wrap="none">
              <a:spAutoFit/>
            </a:bodyPr>
            <a:lstStyle/>
            <a:p>
              <a:pPr eaLnBrk="0" hangingPunct="0">
                <a:defRPr/>
              </a:pPr>
              <a:r>
                <a:rPr lang="en-US" altLang="zh-CN" sz="2400" b="1" dirty="0">
                  <a:latin typeface="Verdana" panose="020B0604030504040204" pitchFamily="34" charset="0"/>
                  <a:ea typeface="Arial Unicode MS" panose="020B0604020202020204" pitchFamily="34" charset="-122"/>
                  <a:cs typeface="Arial Unicode MS" panose="020B0604020202020204" pitchFamily="34" charset="-122"/>
                </a:rPr>
                <a:t>……</a:t>
              </a:r>
              <a:endParaRPr lang="zh-CN" altLang="en-US" sz="3735" b="1" dirty="0">
                <a:latin typeface="Verdana" panose="020B0604030504040204" pitchFamily="34" charset="0"/>
                <a:ea typeface="Arial Unicode MS" panose="020B0604020202020204" pitchFamily="34" charset="-122"/>
                <a:cs typeface="Arial Unicode MS" panose="020B0604020202020204" pitchFamily="34" charset="-122"/>
              </a:endParaRPr>
            </a:p>
          </p:txBody>
        </p:sp>
      </p:grpSp>
      <p:grpSp>
        <p:nvGrpSpPr>
          <p:cNvPr id="4" name="组合 3"/>
          <p:cNvGrpSpPr/>
          <p:nvPr/>
        </p:nvGrpSpPr>
        <p:grpSpPr bwMode="auto">
          <a:xfrm>
            <a:off x="1619250" y="2781300"/>
            <a:ext cx="5788025" cy="617538"/>
            <a:chOff x="2123405" y="2970488"/>
            <a:chExt cx="4968875" cy="530843"/>
          </a:xfrm>
        </p:grpSpPr>
        <p:grpSp>
          <p:nvGrpSpPr>
            <p:cNvPr id="17491" name="Group 4"/>
            <p:cNvGrpSpPr/>
            <p:nvPr/>
          </p:nvGrpSpPr>
          <p:grpSpPr bwMode="auto">
            <a:xfrm>
              <a:off x="2123405" y="3140968"/>
              <a:ext cx="4968875" cy="360363"/>
              <a:chOff x="1202" y="1480"/>
              <a:chExt cx="3130" cy="317"/>
            </a:xfrm>
          </p:grpSpPr>
          <p:sp>
            <p:nvSpPr>
              <p:cNvPr id="7" name="Rectangle 5"/>
              <p:cNvSpPr>
                <a:spLocks noChangeArrowheads="1"/>
              </p:cNvSpPr>
              <p:nvPr/>
            </p:nvSpPr>
            <p:spPr bwMode="auto">
              <a:xfrm>
                <a:off x="1202" y="1480"/>
                <a:ext cx="3130" cy="317"/>
              </a:xfrm>
              <a:prstGeom prst="rect">
                <a:avLst/>
              </a:prstGeom>
              <a:noFill/>
              <a:ln w="34925">
                <a:solidFill>
                  <a:schemeClr val="tx1"/>
                </a:solidFill>
                <a:round/>
              </a:ln>
            </p:spPr>
            <p:txBody>
              <a:bodyPr/>
              <a:lstStyle/>
              <a:p>
                <a:pPr eaLnBrk="0" hangingPunct="0">
                  <a:defRPr/>
                </a:pPr>
                <a:r>
                  <a:rPr lang="en-US" altLang="zh-CN" sz="1865" dirty="0">
                    <a:latin typeface="微软雅黑" panose="020B0503020204020204" charset="-122"/>
                    <a:ea typeface="微软雅黑" panose="020B0503020204020204" charset="-122"/>
                    <a:cs typeface="Arial Unicode MS" panose="020B0604020202020204" pitchFamily="34" charset="-122"/>
                  </a:rPr>
                  <a:t>                         </a:t>
                </a:r>
                <a:endParaRPr lang="en-US" altLang="zh-CN" sz="3200" dirty="0">
                  <a:latin typeface="微软雅黑" panose="020B0503020204020204" charset="-122"/>
                  <a:ea typeface="微软雅黑" panose="020B0503020204020204" charset="-122"/>
                  <a:cs typeface="Arial Unicode MS" panose="020B0604020202020204" pitchFamily="34" charset="-122"/>
                </a:endParaRPr>
              </a:p>
            </p:txBody>
          </p:sp>
          <p:sp>
            <p:nvSpPr>
              <p:cNvPr id="8" name="Line 6"/>
              <p:cNvSpPr>
                <a:spLocks noChangeShapeType="1"/>
              </p:cNvSpPr>
              <p:nvPr/>
            </p:nvSpPr>
            <p:spPr bwMode="auto">
              <a:xfrm>
                <a:off x="1474" y="1480"/>
                <a:ext cx="0" cy="317"/>
              </a:xfrm>
              <a:prstGeom prst="line">
                <a:avLst/>
              </a:prstGeom>
              <a:noFill/>
              <a:ln w="349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9" name="Line 7"/>
              <p:cNvSpPr>
                <a:spLocks noChangeShapeType="1"/>
              </p:cNvSpPr>
              <p:nvPr/>
            </p:nvSpPr>
            <p:spPr bwMode="auto">
              <a:xfrm>
                <a:off x="1791" y="1480"/>
                <a:ext cx="0" cy="317"/>
              </a:xfrm>
              <a:prstGeom prst="line">
                <a:avLst/>
              </a:prstGeom>
              <a:noFill/>
              <a:ln w="349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0" name="Line 8"/>
              <p:cNvSpPr>
                <a:spLocks noChangeShapeType="1"/>
              </p:cNvSpPr>
              <p:nvPr/>
            </p:nvSpPr>
            <p:spPr bwMode="auto">
              <a:xfrm>
                <a:off x="2064" y="1480"/>
                <a:ext cx="0" cy="317"/>
              </a:xfrm>
              <a:prstGeom prst="line">
                <a:avLst/>
              </a:prstGeom>
              <a:noFill/>
              <a:ln w="349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1" name="Line 9"/>
              <p:cNvSpPr>
                <a:spLocks noChangeShapeType="1"/>
              </p:cNvSpPr>
              <p:nvPr/>
            </p:nvSpPr>
            <p:spPr bwMode="auto">
              <a:xfrm>
                <a:off x="4059" y="1480"/>
                <a:ext cx="0" cy="317"/>
              </a:xfrm>
              <a:prstGeom prst="line">
                <a:avLst/>
              </a:prstGeom>
              <a:noFill/>
              <a:ln w="349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2" name="Line 10"/>
              <p:cNvSpPr>
                <a:spLocks noChangeShapeType="1"/>
              </p:cNvSpPr>
              <p:nvPr/>
            </p:nvSpPr>
            <p:spPr bwMode="auto">
              <a:xfrm>
                <a:off x="3787" y="1480"/>
                <a:ext cx="0" cy="317"/>
              </a:xfrm>
              <a:prstGeom prst="line">
                <a:avLst/>
              </a:prstGeom>
              <a:noFill/>
              <a:ln w="349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grpSp>
        <p:sp>
          <p:nvSpPr>
            <p:cNvPr id="17498" name="TextBox 90"/>
            <p:cNvSpPr txBox="1">
              <a:spLocks noChangeArrowheads="1"/>
            </p:cNvSpPr>
            <p:nvPr/>
          </p:nvSpPr>
          <p:spPr bwMode="auto">
            <a:xfrm>
              <a:off x="4478374" y="2970488"/>
              <a:ext cx="855856" cy="49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3200" b="1">
                  <a:latin typeface="Lucida Fax" pitchFamily="18" charset="0"/>
                  <a:ea typeface="Arial Unicode MS" panose="020B0604020202020204" pitchFamily="34" charset="-122"/>
                  <a:cs typeface="Arial Unicode MS" panose="020B0604020202020204" pitchFamily="34" charset="-122"/>
                </a:rPr>
                <a:t>……</a:t>
              </a:r>
              <a:endParaRPr lang="zh-CN" altLang="en-US" sz="3200" b="1">
                <a:latin typeface="Lucida Fax" pitchFamily="18" charset="0"/>
                <a:ea typeface="Arial Unicode MS" panose="020B0604020202020204" pitchFamily="34" charset="-122"/>
                <a:cs typeface="Arial Unicode MS" panose="020B0604020202020204" pitchFamily="34" charset="-122"/>
              </a:endParaRPr>
            </a:p>
          </p:txBody>
        </p:sp>
      </p:grpSp>
      <p:sp>
        <p:nvSpPr>
          <p:cNvPr id="17500" name="Rectangle 2"/>
          <p:cNvSpPr>
            <a:spLocks noChangeArrowheads="1"/>
          </p:cNvSpPr>
          <p:nvPr/>
        </p:nvSpPr>
        <p:spPr bwMode="auto">
          <a:xfrm>
            <a:off x="468313" y="260350"/>
            <a:ext cx="8229600" cy="8636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85000"/>
              </a:lnSpc>
            </a:pPr>
            <a:r>
              <a:rPr kumimoji="1" lang="zh-CN" altLang="en-US" sz="4600" dirty="0" smtClean="0">
                <a:solidFill>
                  <a:schemeClr val="tx2"/>
                </a:solidFill>
                <a:latin typeface="Times New Roman" panose="02020603050405020304" pitchFamily="18" charset="0"/>
                <a:ea typeface="黑体" panose="02010609060101010101" pitchFamily="2" charset="-122"/>
              </a:rPr>
              <a:t>线性表</a:t>
            </a:r>
            <a:r>
              <a:rPr kumimoji="1" lang="zh-CN" altLang="en-US" sz="4600" dirty="0">
                <a:solidFill>
                  <a:schemeClr val="tx2"/>
                </a:solidFill>
                <a:latin typeface="Times New Roman" panose="02020603050405020304" pitchFamily="18" charset="0"/>
                <a:ea typeface="黑体" panose="02010609060101010101" pitchFamily="2" charset="-122"/>
              </a:rPr>
              <a:t>的存储结构 </a:t>
            </a:r>
            <a:endParaRPr kumimoji="1" lang="zh-CN" altLang="en-US" sz="4600" dirty="0">
              <a:solidFill>
                <a:schemeClr val="tx2"/>
              </a:solidFill>
              <a:latin typeface="Times New Roman" panose="02020603050405020304" pitchFamily="18" charset="0"/>
              <a:ea typeface="黑体" panose="0201060906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 calcmode="lin" valueType="num">
                                      <p:cBhvr additive="base">
                                        <p:cTn id="7"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2">
                                            <p:txEl>
                                              <p:pRg st="1" end="1"/>
                                            </p:txEl>
                                          </p:spTgt>
                                        </p:tgtEl>
                                        <p:attrNameLst>
                                          <p:attrName>style.visibility</p:attrName>
                                        </p:attrNameLst>
                                      </p:cBhvr>
                                      <p:to>
                                        <p:strVal val="visible"/>
                                      </p:to>
                                    </p:set>
                                    <p:anim calcmode="lin" valueType="num">
                                      <p:cBhvr additive="base">
                                        <p:cTn id="13"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 calcmode="lin" valueType="num">
                                      <p:cBhvr additive="base">
                                        <p:cTn id="17" dur="5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532">
                                            <p:txEl>
                                              <p:pRg st="3" end="3"/>
                                            </p:txEl>
                                          </p:spTgt>
                                        </p:tgtEl>
                                        <p:attrNameLst>
                                          <p:attrName>style.visibility</p:attrName>
                                        </p:attrNameLst>
                                      </p:cBhvr>
                                      <p:to>
                                        <p:strVal val="visible"/>
                                      </p:to>
                                    </p:set>
                                    <p:anim calcmode="lin" valueType="num">
                                      <p:cBhvr additive="base">
                                        <p:cTn id="21" dur="500" fill="hold"/>
                                        <p:tgtEl>
                                          <p:spTgt spid="2253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2">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2532">
                                            <p:txEl>
                                              <p:pRg st="6" end="6"/>
                                            </p:txEl>
                                          </p:spTgt>
                                        </p:tgtEl>
                                        <p:attrNameLst>
                                          <p:attrName>style.visibility</p:attrName>
                                        </p:attrNameLst>
                                      </p:cBhvr>
                                      <p:to>
                                        <p:strVal val="visible"/>
                                      </p:to>
                                    </p:set>
                                    <p:anim calcmode="lin" valueType="num">
                                      <p:cBhvr additive="base">
                                        <p:cTn id="32" dur="500" fill="hold"/>
                                        <p:tgtEl>
                                          <p:spTgt spid="2253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2532">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2532">
                                            <p:txEl>
                                              <p:pRg st="7" end="7"/>
                                            </p:txEl>
                                          </p:spTgt>
                                        </p:tgtEl>
                                        <p:attrNameLst>
                                          <p:attrName>style.visibility</p:attrName>
                                        </p:attrNameLst>
                                      </p:cBhvr>
                                      <p:to>
                                        <p:strVal val="visible"/>
                                      </p:to>
                                    </p:set>
                                    <p:anim calcmode="lin" valueType="num">
                                      <p:cBhvr additive="base">
                                        <p:cTn id="36" dur="500" fill="hold"/>
                                        <p:tgtEl>
                                          <p:spTgt spid="22532">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2532">
                                            <p:txEl>
                                              <p:pRg st="7" end="7"/>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532">
                                            <p:txEl>
                                              <p:pRg st="9" end="9"/>
                                            </p:txEl>
                                          </p:spTgt>
                                        </p:tgtEl>
                                        <p:attrNameLst>
                                          <p:attrName>style.visibility</p:attrName>
                                        </p:attrNameLst>
                                      </p:cBhvr>
                                      <p:to>
                                        <p:strVal val="visible"/>
                                      </p:to>
                                    </p:set>
                                    <p:anim calcmode="lin" valueType="num">
                                      <p:cBhvr additive="base">
                                        <p:cTn id="47" dur="500" fill="hold"/>
                                        <p:tgtEl>
                                          <p:spTgt spid="22532">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532">
                                            <p:txEl>
                                              <p:pRg st="9" end="9"/>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additive="base">
                                        <p:cTn id="52" dur="500" fill="hold"/>
                                        <p:tgtEl>
                                          <p:spTgt spid="26"/>
                                        </p:tgtEl>
                                        <p:attrNameLst>
                                          <p:attrName>ppt_x</p:attrName>
                                        </p:attrNameLst>
                                      </p:cBhvr>
                                      <p:tavLst>
                                        <p:tav tm="0">
                                          <p:val>
                                            <p:strVal val="#ppt_x"/>
                                          </p:val>
                                        </p:tav>
                                        <p:tav tm="100000">
                                          <p:val>
                                            <p:strVal val="#ppt_x"/>
                                          </p:val>
                                        </p:tav>
                                      </p:tavLst>
                                    </p:anim>
                                    <p:anim calcmode="lin" valueType="num">
                                      <p:cBhvr additive="base">
                                        <p:cTn id="5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2532">
                                            <p:txEl>
                                              <p:pRg st="11" end="11"/>
                                            </p:txEl>
                                          </p:spTgt>
                                        </p:tgtEl>
                                        <p:attrNameLst>
                                          <p:attrName>style.visibility</p:attrName>
                                        </p:attrNameLst>
                                      </p:cBhvr>
                                      <p:to>
                                        <p:strVal val="visible"/>
                                      </p:to>
                                    </p:set>
                                    <p:anim calcmode="lin" valueType="num">
                                      <p:cBhvr additive="base">
                                        <p:cTn id="58" dur="500" fill="hold"/>
                                        <p:tgtEl>
                                          <p:spTgt spid="22532">
                                            <p:txEl>
                                              <p:pRg st="11" end="1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2532">
                                            <p:txEl>
                                              <p:pRg st="11" end="11"/>
                                            </p:txEl>
                                          </p:spTgt>
                                        </p:tgtEl>
                                        <p:attrNameLst>
                                          <p:attrName>ppt_y</p:attrName>
                                        </p:attrNameLst>
                                      </p:cBhvr>
                                      <p:tavLst>
                                        <p:tav tm="0">
                                          <p:val>
                                            <p:strVal val="1+#ppt_h/2"/>
                                          </p:val>
                                        </p:tav>
                                        <p:tav tm="100000">
                                          <p:val>
                                            <p:strVal val="#ppt_y"/>
                                          </p:val>
                                        </p:tav>
                                      </p:tavLst>
                                    </p:anim>
                                  </p:child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44"/>
                                        </p:tgtEl>
                                        <p:attrNameLst>
                                          <p:attrName>style.visibility</p:attrName>
                                        </p:attrNameLst>
                                      </p:cBhvr>
                                      <p:to>
                                        <p:strVal val="visible"/>
                                      </p:to>
                                    </p:set>
                                    <p:anim calcmode="lin" valueType="num">
                                      <p:cBhvr additive="base">
                                        <p:cTn id="63" dur="500" fill="hold"/>
                                        <p:tgtEl>
                                          <p:spTgt spid="44"/>
                                        </p:tgtEl>
                                        <p:attrNameLst>
                                          <p:attrName>ppt_x</p:attrName>
                                        </p:attrNameLst>
                                      </p:cBhvr>
                                      <p:tavLst>
                                        <p:tav tm="0">
                                          <p:val>
                                            <p:strVal val="#ppt_x"/>
                                          </p:val>
                                        </p:tav>
                                        <p:tav tm="100000">
                                          <p:val>
                                            <p:strVal val="#ppt_x"/>
                                          </p:val>
                                        </p:tav>
                                      </p:tavLst>
                                    </p:anim>
                                    <p:anim calcmode="lin" valueType="num">
                                      <p:cBhvr additive="base">
                                        <p:cTn id="6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04D8966-C362-468D-BCD7-817A05877172}" type="slidenum">
              <a:rPr lang="en-US" altLang="zh-CN"/>
            </a:fld>
            <a:endParaRPr lang="en-US" altLang="zh-CN"/>
          </a:p>
        </p:txBody>
      </p:sp>
      <p:sp>
        <p:nvSpPr>
          <p:cNvPr id="2668546" name="Rectangle 2"/>
          <p:cNvSpPr>
            <a:spLocks noGrp="1" noChangeArrowheads="1"/>
          </p:cNvSpPr>
          <p:nvPr>
            <p:ph type="title"/>
          </p:nvPr>
        </p:nvSpPr>
        <p:spPr>
          <a:xfrm>
            <a:off x="684213" y="44624"/>
            <a:ext cx="7772400" cy="1143000"/>
          </a:xfrm>
        </p:spPr>
        <p:txBody>
          <a:bodyPr/>
          <a:lstStyle/>
          <a:p>
            <a:r>
              <a:rPr lang="zh-CN" altLang="en-US" b="1" dirty="0">
                <a:ea typeface="楷体_GB2312" pitchFamily="49" charset="-122"/>
              </a:rPr>
              <a:t>深度优先搜索</a:t>
            </a:r>
            <a:endParaRPr lang="zh-CN" altLang="en-US" b="1" dirty="0">
              <a:ea typeface="楷体_GB2312" pitchFamily="49" charset="-122"/>
            </a:endParaRPr>
          </a:p>
        </p:txBody>
      </p:sp>
      <p:sp>
        <p:nvSpPr>
          <p:cNvPr id="2668547" name="Rectangle 3"/>
          <p:cNvSpPr>
            <a:spLocks noGrp="1" noChangeArrowheads="1"/>
          </p:cNvSpPr>
          <p:nvPr>
            <p:ph type="body" idx="1"/>
          </p:nvPr>
        </p:nvSpPr>
        <p:spPr>
          <a:xfrm>
            <a:off x="611560" y="1124744"/>
            <a:ext cx="8134350" cy="4968875"/>
          </a:xfrm>
        </p:spPr>
        <p:txBody>
          <a:bodyPr/>
          <a:lstStyle/>
          <a:p>
            <a:pPr>
              <a:lnSpc>
                <a:spcPct val="110000"/>
              </a:lnSpc>
              <a:buFontTx/>
              <a:buNone/>
            </a:pP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、选中第一个被访问的顶点；</a:t>
            </a:r>
            <a:endParaRPr lang="zh-CN" altLang="en-US" b="1" dirty="0">
              <a:latin typeface="楷体_GB2312" pitchFamily="49" charset="-122"/>
              <a:ea typeface="楷体_GB2312" pitchFamily="49" charset="-122"/>
            </a:endParaRPr>
          </a:p>
          <a:p>
            <a:pPr>
              <a:lnSpc>
                <a:spcPct val="110000"/>
              </a:lnSpc>
              <a:buFontTx/>
              <a:buNone/>
            </a:pP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、对顶点作已访问过的标志；</a:t>
            </a:r>
            <a:endParaRPr lang="zh-CN" altLang="en-US" b="1" dirty="0">
              <a:latin typeface="楷体_GB2312" pitchFamily="49" charset="-122"/>
              <a:ea typeface="楷体_GB2312" pitchFamily="49" charset="-122"/>
            </a:endParaRPr>
          </a:p>
          <a:p>
            <a:pPr>
              <a:lnSpc>
                <a:spcPct val="110000"/>
              </a:lnSpc>
              <a:buFontTx/>
              <a:buNone/>
            </a:pP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、依次从顶点的未被访问过的第一个、第二个、第三个</a:t>
            </a:r>
            <a:r>
              <a:rPr lang="en-US" altLang="zh-CN" b="1" dirty="0">
                <a:latin typeface="Times New Roman" panose="02020603050405020304"/>
                <a:ea typeface="楷体_GB2312" pitchFamily="49" charset="-122"/>
              </a:rPr>
              <a:t>……</a:t>
            </a: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邻接顶点出发，进行深度优先搜索；</a:t>
            </a:r>
            <a:endParaRPr lang="zh-CN" altLang="en-US" b="1" dirty="0">
              <a:latin typeface="楷体_GB2312" pitchFamily="49" charset="-122"/>
              <a:ea typeface="楷体_GB2312" pitchFamily="49" charset="-122"/>
            </a:endParaRPr>
          </a:p>
          <a:p>
            <a:pPr>
              <a:lnSpc>
                <a:spcPct val="110000"/>
              </a:lnSpc>
              <a:buFontTx/>
              <a:buNone/>
            </a:pPr>
            <a:r>
              <a:rPr lang="en-US" altLang="zh-CN" b="1" dirty="0">
                <a:latin typeface="楷体_GB2312" pitchFamily="49" charset="-122"/>
                <a:ea typeface="楷体_GB2312" pitchFamily="49" charset="-122"/>
              </a:rPr>
              <a:t>4</a:t>
            </a:r>
            <a:r>
              <a:rPr lang="zh-CN" altLang="en-US" b="1" dirty="0">
                <a:latin typeface="楷体_GB2312" pitchFamily="49" charset="-122"/>
                <a:ea typeface="楷体_GB2312" pitchFamily="49" charset="-122"/>
              </a:rPr>
              <a:t>、如果还有顶点未被访问，</a:t>
            </a:r>
            <a:r>
              <a:rPr lang="zh-CN" altLang="en-US" b="1" dirty="0" smtClean="0">
                <a:latin typeface="楷体_GB2312" pitchFamily="49" charset="-122"/>
                <a:ea typeface="楷体_GB2312" pitchFamily="49" charset="-122"/>
              </a:rPr>
              <a:t>则再选</a:t>
            </a:r>
            <a:r>
              <a:rPr lang="zh-CN" altLang="en-US" b="1" dirty="0">
                <a:latin typeface="楷体_GB2312" pitchFamily="49" charset="-122"/>
                <a:ea typeface="楷体_GB2312" pitchFamily="49" charset="-122"/>
              </a:rPr>
              <a:t>中一个起始顶点，转向</a:t>
            </a: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a:lnSpc>
                <a:spcPct val="110000"/>
              </a:lnSpc>
              <a:buFontTx/>
              <a:buNone/>
            </a:pPr>
            <a:r>
              <a:rPr lang="en-US" altLang="zh-CN" b="1" dirty="0">
                <a:latin typeface="楷体_GB2312" pitchFamily="49" charset="-122"/>
                <a:ea typeface="楷体_GB2312" pitchFamily="49" charset="-122"/>
              </a:rPr>
              <a:t>5</a:t>
            </a:r>
            <a:r>
              <a:rPr lang="zh-CN" altLang="en-US" b="1" dirty="0">
                <a:latin typeface="楷体_GB2312" pitchFamily="49" charset="-122"/>
                <a:ea typeface="楷体_GB2312" pitchFamily="49" charset="-122"/>
              </a:rPr>
              <a:t>、所有的顶点都被访问到，则结束</a:t>
            </a:r>
            <a:r>
              <a:rPr lang="zh-CN" altLang="en-US" b="1" dirty="0" smtClean="0">
                <a:latin typeface="楷体_GB2312" pitchFamily="49" charset="-122"/>
                <a:ea typeface="楷体_GB2312" pitchFamily="49" charset="-122"/>
              </a:rPr>
              <a:t>。</a:t>
            </a:r>
            <a:endParaRPr lang="en-US" altLang="zh-CN" b="1" dirty="0" smtClean="0">
              <a:latin typeface="楷体_GB2312" pitchFamily="49" charset="-122"/>
              <a:ea typeface="楷体_GB2312" pitchFamily="49" charset="-122"/>
            </a:endParaRPr>
          </a:p>
          <a:p>
            <a:pPr>
              <a:lnSpc>
                <a:spcPct val="110000"/>
              </a:lnSpc>
              <a:buFontTx/>
              <a:buNone/>
            </a:pPr>
            <a:endParaRPr lang="en-US" altLang="zh-CN" dirty="0">
              <a:latin typeface="楷体_GB2312" pitchFamily="49" charset="-122"/>
              <a:ea typeface="楷体_GB2312" pitchFamily="49" charset="-122"/>
            </a:endParaRPr>
          </a:p>
          <a:p>
            <a:pPr>
              <a:lnSpc>
                <a:spcPct val="110000"/>
              </a:lnSpc>
              <a:buFontTx/>
              <a:buNone/>
            </a:pPr>
            <a:endParaRPr lang="zh-CN" altLang="en-US" b="1" dirty="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C654DC8A-6AB9-4C00-937D-56C5AD3E1AD9}" type="slidenum">
              <a:rPr lang="en-US" altLang="zh-CN"/>
            </a:fld>
            <a:endParaRPr lang="en-US" altLang="zh-CN"/>
          </a:p>
        </p:txBody>
      </p:sp>
      <p:sp>
        <p:nvSpPr>
          <p:cNvPr id="2680834" name="Rectangle 2"/>
          <p:cNvSpPr>
            <a:spLocks noGrp="1" noChangeArrowheads="1"/>
          </p:cNvSpPr>
          <p:nvPr>
            <p:ph type="title"/>
          </p:nvPr>
        </p:nvSpPr>
        <p:spPr>
          <a:xfrm>
            <a:off x="755650" y="116632"/>
            <a:ext cx="7772400" cy="1143000"/>
          </a:xfrm>
        </p:spPr>
        <p:txBody>
          <a:bodyPr/>
          <a:lstStyle/>
          <a:p>
            <a:r>
              <a:rPr lang="zh-CN" altLang="en-US" b="1" dirty="0"/>
              <a:t>广度优先搜索 </a:t>
            </a:r>
            <a:r>
              <a:rPr lang="en-US" altLang="zh-CN" b="1" dirty="0"/>
              <a:t>BFS </a:t>
            </a:r>
            <a:endParaRPr lang="en-US" altLang="zh-CN" b="1" dirty="0"/>
          </a:p>
        </p:txBody>
      </p:sp>
      <p:sp>
        <p:nvSpPr>
          <p:cNvPr id="2680835" name="Rectangle 3"/>
          <p:cNvSpPr>
            <a:spLocks noGrp="1" noChangeArrowheads="1"/>
          </p:cNvSpPr>
          <p:nvPr>
            <p:ph type="body" idx="1"/>
          </p:nvPr>
        </p:nvSpPr>
        <p:spPr>
          <a:xfrm>
            <a:off x="395536" y="1998886"/>
            <a:ext cx="8458200" cy="4032250"/>
          </a:xfrm>
        </p:spPr>
        <p:txBody>
          <a:bodyPr/>
          <a:lstStyle/>
          <a:p>
            <a:pPr>
              <a:buFontTx/>
              <a:buNone/>
            </a:pPr>
            <a:r>
              <a:rPr lang="en-US" altLang="zh-CN" b="1" dirty="0">
                <a:latin typeface="+mn-ea"/>
                <a:ea typeface="楷体_GB2312"/>
              </a:rPr>
              <a:t>1</a:t>
            </a:r>
            <a:r>
              <a:rPr lang="zh-CN" altLang="en-US" b="1" dirty="0">
                <a:latin typeface="+mn-ea"/>
                <a:ea typeface="楷体_GB2312"/>
              </a:rPr>
              <a:t>、选中第一个被访问的顶点；</a:t>
            </a:r>
            <a:endParaRPr lang="zh-CN" altLang="en-US" b="1" dirty="0">
              <a:latin typeface="+mn-ea"/>
              <a:ea typeface="楷体_GB2312"/>
            </a:endParaRPr>
          </a:p>
          <a:p>
            <a:pPr>
              <a:buFontTx/>
              <a:buNone/>
            </a:pPr>
            <a:r>
              <a:rPr lang="en-US" altLang="zh-CN" b="1" dirty="0">
                <a:latin typeface="+mn-ea"/>
                <a:ea typeface="楷体_GB2312"/>
              </a:rPr>
              <a:t>2</a:t>
            </a:r>
            <a:r>
              <a:rPr lang="zh-CN" altLang="en-US" b="1" dirty="0">
                <a:latin typeface="+mn-ea"/>
                <a:ea typeface="楷体_GB2312"/>
              </a:rPr>
              <a:t>、对顶点作已访问过的标志；</a:t>
            </a:r>
            <a:endParaRPr lang="zh-CN" altLang="en-US" b="1" dirty="0">
              <a:latin typeface="+mn-ea"/>
              <a:ea typeface="楷体_GB2312"/>
            </a:endParaRPr>
          </a:p>
          <a:p>
            <a:pPr>
              <a:buFontTx/>
              <a:buNone/>
            </a:pPr>
            <a:r>
              <a:rPr lang="en-US" altLang="zh-CN" b="1" dirty="0">
                <a:latin typeface="+mn-ea"/>
                <a:ea typeface="楷体_GB2312"/>
              </a:rPr>
              <a:t>3</a:t>
            </a:r>
            <a:r>
              <a:rPr lang="zh-CN" altLang="en-US" b="1" dirty="0">
                <a:latin typeface="+mn-ea"/>
                <a:ea typeface="楷体_GB2312"/>
              </a:rPr>
              <a:t>、依次访问已访问顶点的未被访问过的第一个、第二个、第三个</a:t>
            </a:r>
            <a:r>
              <a:rPr lang="en-US" altLang="zh-CN" b="1" dirty="0">
                <a:latin typeface="+mn-ea"/>
                <a:ea typeface="楷体_GB2312"/>
              </a:rPr>
              <a:t>……</a:t>
            </a:r>
            <a:r>
              <a:rPr lang="zh-CN" altLang="en-US" b="1" dirty="0">
                <a:latin typeface="+mn-ea"/>
                <a:ea typeface="楷体_GB2312"/>
              </a:rPr>
              <a:t>第 </a:t>
            </a:r>
            <a:r>
              <a:rPr lang="en-US" altLang="zh-CN" b="1" dirty="0">
                <a:latin typeface="+mn-ea"/>
                <a:ea typeface="楷体_GB2312"/>
              </a:rPr>
              <a:t>m </a:t>
            </a:r>
            <a:r>
              <a:rPr lang="zh-CN" altLang="en-US" b="1" dirty="0">
                <a:latin typeface="+mn-ea"/>
                <a:ea typeface="楷体_GB2312"/>
              </a:rPr>
              <a:t>个邻接顶点 </a:t>
            </a:r>
            <a:r>
              <a:rPr lang="en-US" altLang="zh-CN" b="1" dirty="0">
                <a:latin typeface="+mn-ea"/>
                <a:ea typeface="楷体_GB2312"/>
              </a:rPr>
              <a:t>W1 </a:t>
            </a:r>
            <a:r>
              <a:rPr lang="zh-CN" altLang="en-US" b="1" dirty="0">
                <a:latin typeface="+mn-ea"/>
                <a:ea typeface="楷体_GB2312"/>
              </a:rPr>
              <a:t>、</a:t>
            </a:r>
            <a:r>
              <a:rPr lang="en-US" altLang="zh-CN" b="1" dirty="0">
                <a:latin typeface="+mn-ea"/>
                <a:ea typeface="楷体_GB2312"/>
              </a:rPr>
              <a:t>W2</a:t>
            </a:r>
            <a:r>
              <a:rPr lang="zh-CN" altLang="en-US" b="1" dirty="0">
                <a:latin typeface="+mn-ea"/>
                <a:ea typeface="楷体_GB2312"/>
              </a:rPr>
              <a:t>、</a:t>
            </a:r>
            <a:r>
              <a:rPr lang="en-US" altLang="zh-CN" b="1" dirty="0">
                <a:latin typeface="+mn-ea"/>
                <a:ea typeface="楷体_GB2312"/>
              </a:rPr>
              <a:t>W3…… </a:t>
            </a:r>
            <a:r>
              <a:rPr lang="en-US" altLang="zh-CN" b="1" dirty="0" err="1">
                <a:latin typeface="+mn-ea"/>
                <a:ea typeface="楷体_GB2312"/>
              </a:rPr>
              <a:t>Wm</a:t>
            </a:r>
            <a:r>
              <a:rPr lang="en-US" altLang="zh-CN" b="1" dirty="0">
                <a:latin typeface="+mn-ea"/>
                <a:ea typeface="楷体_GB2312"/>
              </a:rPr>
              <a:t> </a:t>
            </a:r>
            <a:r>
              <a:rPr lang="zh-CN" altLang="en-US" b="1" dirty="0">
                <a:latin typeface="+mn-ea"/>
                <a:ea typeface="楷体_GB2312"/>
              </a:rPr>
              <a:t>，进行访问且进行标记，转向</a:t>
            </a:r>
            <a:r>
              <a:rPr lang="en-US" altLang="zh-CN" b="1" dirty="0">
                <a:latin typeface="+mn-ea"/>
                <a:ea typeface="楷体_GB2312"/>
              </a:rPr>
              <a:t>3</a:t>
            </a:r>
            <a:r>
              <a:rPr lang="zh-CN" altLang="en-US" b="1" dirty="0">
                <a:latin typeface="+mn-ea"/>
                <a:ea typeface="楷体_GB2312"/>
              </a:rPr>
              <a:t>；</a:t>
            </a:r>
            <a:endParaRPr lang="zh-CN" altLang="en-US" b="1" dirty="0">
              <a:latin typeface="+mn-ea"/>
              <a:ea typeface="楷体_GB2312"/>
            </a:endParaRPr>
          </a:p>
          <a:p>
            <a:pPr>
              <a:buFontTx/>
              <a:buNone/>
            </a:pPr>
            <a:r>
              <a:rPr lang="en-US" altLang="zh-CN" b="1" dirty="0">
                <a:latin typeface="+mn-ea"/>
                <a:ea typeface="楷体_GB2312"/>
              </a:rPr>
              <a:t>4</a:t>
            </a:r>
            <a:r>
              <a:rPr lang="zh-CN" altLang="en-US" b="1" dirty="0">
                <a:latin typeface="+mn-ea"/>
                <a:ea typeface="楷体_GB2312"/>
              </a:rPr>
              <a:t>、如果还有顶点未被访问，则选中一个起始顶点，转向</a:t>
            </a:r>
            <a:r>
              <a:rPr lang="en-US" altLang="zh-CN" b="1" dirty="0">
                <a:latin typeface="+mn-ea"/>
                <a:ea typeface="楷体_GB2312"/>
              </a:rPr>
              <a:t>2</a:t>
            </a:r>
            <a:r>
              <a:rPr lang="zh-CN" altLang="en-US" b="1" dirty="0">
                <a:latin typeface="+mn-ea"/>
                <a:ea typeface="楷体_GB2312"/>
              </a:rPr>
              <a:t>；</a:t>
            </a:r>
            <a:endParaRPr lang="zh-CN" altLang="en-US" b="1" dirty="0">
              <a:latin typeface="+mn-ea"/>
              <a:ea typeface="楷体_GB2312"/>
            </a:endParaRPr>
          </a:p>
          <a:p>
            <a:pPr>
              <a:buFontTx/>
              <a:buNone/>
            </a:pPr>
            <a:r>
              <a:rPr lang="en-US" altLang="zh-CN" b="1" dirty="0">
                <a:latin typeface="+mn-ea"/>
                <a:ea typeface="楷体_GB2312"/>
              </a:rPr>
              <a:t>5</a:t>
            </a:r>
            <a:r>
              <a:rPr lang="zh-CN" altLang="en-US" b="1" dirty="0">
                <a:latin typeface="+mn-ea"/>
                <a:ea typeface="楷体_GB2312"/>
              </a:rPr>
              <a:t>、所有的顶点都被访问到，则结束。 </a:t>
            </a:r>
            <a:endParaRPr lang="en-US" altLang="zh-CN" b="1" dirty="0" smtClean="0">
              <a:latin typeface="+mn-ea"/>
              <a:ea typeface="楷体_GB2312"/>
            </a:endParaRPr>
          </a:p>
          <a:p>
            <a:pPr>
              <a:buNone/>
            </a:pPr>
            <a:r>
              <a:rPr lang="zh-CN" altLang="en-US" sz="2400" dirty="0">
                <a:solidFill>
                  <a:srgbClr val="FF0000"/>
                </a:solidFill>
                <a:latin typeface="+mn-ea"/>
                <a:ea typeface="楷体_GB2312"/>
              </a:rPr>
              <a:t>连通图中不会进入第</a:t>
            </a:r>
            <a:r>
              <a:rPr lang="en-US" altLang="zh-CN" sz="2400" dirty="0">
                <a:solidFill>
                  <a:srgbClr val="FF0000"/>
                </a:solidFill>
                <a:latin typeface="+mn-ea"/>
                <a:ea typeface="楷体_GB2312"/>
              </a:rPr>
              <a:t>4</a:t>
            </a:r>
            <a:r>
              <a:rPr lang="zh-CN" altLang="en-US" sz="2400" dirty="0">
                <a:solidFill>
                  <a:srgbClr val="FF0000"/>
                </a:solidFill>
                <a:latin typeface="+mn-ea"/>
                <a:ea typeface="楷体_GB2312"/>
              </a:rPr>
              <a:t>步，在前</a:t>
            </a:r>
            <a:r>
              <a:rPr lang="en-US" altLang="zh-CN" sz="2400" dirty="0">
                <a:solidFill>
                  <a:srgbClr val="FF0000"/>
                </a:solidFill>
                <a:latin typeface="+mn-ea"/>
                <a:ea typeface="楷体_GB2312"/>
              </a:rPr>
              <a:t>3</a:t>
            </a:r>
            <a:r>
              <a:rPr lang="zh-CN" altLang="en-US" sz="2400" dirty="0">
                <a:solidFill>
                  <a:srgbClr val="FF0000"/>
                </a:solidFill>
                <a:latin typeface="+mn-ea"/>
                <a:ea typeface="楷体_GB2312"/>
              </a:rPr>
              <a:t>步所有顶点都能遍历到</a:t>
            </a:r>
            <a:endParaRPr lang="zh-CN" altLang="en-US" sz="2400" dirty="0">
              <a:solidFill>
                <a:srgbClr val="FF0000"/>
              </a:solidFill>
              <a:latin typeface="+mn-ea"/>
              <a:ea typeface="楷体_GB2312"/>
            </a:endParaRPr>
          </a:p>
          <a:p>
            <a:pPr>
              <a:buFontTx/>
              <a:buNone/>
            </a:pPr>
            <a:endParaRPr lang="zh-CN" altLang="en-US" b="1" dirty="0">
              <a:latin typeface="+mn-ea"/>
              <a:ea typeface="楷体_GB2312"/>
            </a:endParaRPr>
          </a:p>
        </p:txBody>
      </p:sp>
      <p:sp>
        <p:nvSpPr>
          <p:cNvPr id="2680836" name="Rectangle 4"/>
          <p:cNvSpPr>
            <a:spLocks noChangeArrowheads="1"/>
          </p:cNvSpPr>
          <p:nvPr/>
        </p:nvSpPr>
        <p:spPr bwMode="auto">
          <a:xfrm>
            <a:off x="247801" y="1052736"/>
            <a:ext cx="85006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2700" b="1" dirty="0">
                <a:solidFill>
                  <a:srgbClr val="FF0000"/>
                </a:solidFill>
              </a:rPr>
              <a:t>广度优先搜索类似于树的从树根出发的按照层次的遍历</a:t>
            </a:r>
            <a:r>
              <a:rPr lang="zh-CN" altLang="en-US" b="1" dirty="0">
                <a:solidFill>
                  <a:srgbClr val="FF0000"/>
                </a:solidFill>
              </a:rPr>
              <a:t>。</a:t>
            </a:r>
            <a:r>
              <a:rPr lang="zh-CN" altLang="en-US" b="1" dirty="0"/>
              <a:t>它的访问方式如下：</a:t>
            </a:r>
            <a:endParaRPr lang="zh-CN" altLang="en-US" b="1" dirty="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0466" name="Rectangle 2"/>
          <p:cNvSpPr>
            <a:spLocks noGrp="1" noChangeArrowheads="1"/>
          </p:cNvSpPr>
          <p:nvPr>
            <p:ph type="ctrTitle"/>
          </p:nvPr>
        </p:nvSpPr>
        <p:spPr/>
        <p:txBody>
          <a:bodyPr/>
          <a:lstStyle/>
          <a:p>
            <a:r>
              <a:rPr lang="zh-CN" altLang="en-US" sz="4400" b="1" dirty="0"/>
              <a:t>第</a:t>
            </a:r>
            <a:r>
              <a:rPr lang="en-US" altLang="zh-CN" sz="4400" b="1" dirty="0"/>
              <a:t>13</a:t>
            </a:r>
            <a:r>
              <a:rPr lang="zh-CN" altLang="en-US" sz="4400" b="1" dirty="0"/>
              <a:t>章  最小生成树</a:t>
            </a:r>
            <a:endParaRPr lang="zh-CN" altLang="en-US" sz="4400" b="1" dirty="0"/>
          </a:p>
        </p:txBody>
      </p:sp>
      <p:sp>
        <p:nvSpPr>
          <p:cNvPr id="2750467" name="Rectangle 3"/>
          <p:cNvSpPr>
            <a:spLocks noGrp="1" noChangeArrowheads="1"/>
          </p:cNvSpPr>
          <p:nvPr>
            <p:ph type="subTitle" idx="1"/>
          </p:nvPr>
        </p:nvSpPr>
        <p:spPr>
          <a:xfrm>
            <a:off x="1547664" y="1712683"/>
            <a:ext cx="6662737" cy="2994025"/>
          </a:xfrm>
        </p:spPr>
        <p:txBody>
          <a:bodyPr/>
          <a:lstStyle/>
          <a:p>
            <a:pPr marL="609600" indent="-609600" algn="l">
              <a:lnSpc>
                <a:spcPct val="130000"/>
              </a:lnSpc>
            </a:pPr>
            <a:r>
              <a:rPr lang="zh-CN" altLang="en-US" sz="3200" b="1" dirty="0">
                <a:solidFill>
                  <a:srgbClr val="FF0000"/>
                </a:solidFill>
                <a:latin typeface="楷体_GB2312" pitchFamily="49" charset="-122"/>
                <a:ea typeface="楷体_GB2312" pitchFamily="49" charset="-122"/>
              </a:rPr>
              <a:t>生成树与最小生成树</a:t>
            </a:r>
            <a:endParaRPr lang="zh-CN" altLang="en-US" sz="3200" b="1" dirty="0">
              <a:solidFill>
                <a:srgbClr val="FF0000"/>
              </a:solidFill>
              <a:latin typeface="楷体_GB2312" pitchFamily="49" charset="-122"/>
              <a:ea typeface="楷体_GB2312" pitchFamily="49" charset="-122"/>
            </a:endParaRPr>
          </a:p>
          <a:p>
            <a:pPr marL="609600" indent="-609600" algn="l">
              <a:lnSpc>
                <a:spcPct val="130000"/>
              </a:lnSpc>
            </a:pPr>
            <a:r>
              <a:rPr lang="en-US" altLang="zh-CN" sz="3200" b="1" dirty="0" err="1">
                <a:latin typeface="楷体_GB2312" pitchFamily="49" charset="-122"/>
                <a:ea typeface="楷体_GB2312" pitchFamily="49" charset="-122"/>
              </a:rPr>
              <a:t>Kruskal</a:t>
            </a:r>
            <a:r>
              <a:rPr lang="zh-CN" altLang="en-US" sz="3200" b="1" dirty="0">
                <a:latin typeface="楷体_GB2312" pitchFamily="49" charset="-122"/>
                <a:ea typeface="楷体_GB2312" pitchFamily="49" charset="-122"/>
              </a:rPr>
              <a:t>算法</a:t>
            </a:r>
            <a:endParaRPr lang="zh-CN" altLang="en-US" sz="3200" b="1" dirty="0">
              <a:latin typeface="楷体_GB2312" pitchFamily="49" charset="-122"/>
              <a:ea typeface="楷体_GB2312" pitchFamily="49" charset="-122"/>
            </a:endParaRPr>
          </a:p>
          <a:p>
            <a:pPr marL="609600" indent="-609600" algn="l">
              <a:lnSpc>
                <a:spcPct val="130000"/>
              </a:lnSpc>
            </a:pPr>
            <a:r>
              <a:rPr lang="en-US" altLang="zh-CN" sz="3200" b="1" dirty="0">
                <a:latin typeface="楷体_GB2312" pitchFamily="49" charset="-122"/>
                <a:ea typeface="楷体_GB2312" pitchFamily="49" charset="-122"/>
              </a:rPr>
              <a:t>Prim</a:t>
            </a:r>
            <a:r>
              <a:rPr lang="zh-CN" altLang="en-US" sz="3200" b="1" dirty="0">
                <a:latin typeface="楷体_GB2312" pitchFamily="49" charset="-122"/>
                <a:ea typeface="楷体_GB2312" pitchFamily="49" charset="-122"/>
              </a:rPr>
              <a:t>算法</a:t>
            </a:r>
            <a:endParaRPr lang="zh-CN" altLang="en-US" sz="3200" b="1" dirty="0">
              <a:latin typeface="楷体_GB2312" pitchFamily="49" charset="-122"/>
              <a:ea typeface="楷体_GB2312" pitchFamily="49" charset="-122"/>
            </a:endParaRPr>
          </a:p>
          <a:p>
            <a:pPr marL="609600" indent="-609600" algn="l">
              <a:lnSpc>
                <a:spcPct val="130000"/>
              </a:lnSpc>
            </a:pPr>
            <a:r>
              <a:rPr lang="zh-CN" altLang="en-US" sz="3200" b="1" dirty="0">
                <a:latin typeface="楷体_GB2312" pitchFamily="49" charset="-122"/>
                <a:ea typeface="楷体_GB2312" pitchFamily="49" charset="-122"/>
              </a:rPr>
              <a:t>算法的正确性</a:t>
            </a:r>
            <a:endParaRPr lang="zh-CN" altLang="en-US" sz="3200" b="1" dirty="0">
              <a:latin typeface="楷体_GB2312" pitchFamily="49" charset="-122"/>
              <a:ea typeface="楷体_GB2312" pitchFamily="49" charset="-122"/>
            </a:endParaRPr>
          </a:p>
        </p:txBody>
      </p:sp>
      <p:sp>
        <p:nvSpPr>
          <p:cNvPr id="2750468" name="AutoShape 4"/>
          <p:cNvSpPr>
            <a:spLocks noChangeArrowheads="1"/>
          </p:cNvSpPr>
          <p:nvPr/>
        </p:nvSpPr>
        <p:spPr bwMode="auto">
          <a:xfrm rot="-5400000" flipH="1" flipV="1">
            <a:off x="6731123" y="1868832"/>
            <a:ext cx="290513" cy="431800"/>
          </a:xfrm>
          <a:prstGeom prst="triangle">
            <a:avLst>
              <a:gd name="adj" fmla="val 50000"/>
            </a:avLst>
          </a:prstGeom>
          <a:solidFill>
            <a:srgbClr val="FF00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0469" name="AutoShape 5"/>
          <p:cNvSpPr>
            <a:spLocks noChangeArrowheads="1"/>
          </p:cNvSpPr>
          <p:nvPr/>
        </p:nvSpPr>
        <p:spPr bwMode="auto">
          <a:xfrm rot="-5400000" flipH="1" flipV="1">
            <a:off x="6731124" y="2660994"/>
            <a:ext cx="290512" cy="4318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0470" name="AutoShape 6"/>
          <p:cNvSpPr>
            <a:spLocks noChangeArrowheads="1"/>
          </p:cNvSpPr>
          <p:nvPr/>
        </p:nvSpPr>
        <p:spPr bwMode="auto">
          <a:xfrm rot="-5400000" flipH="1" flipV="1">
            <a:off x="6731123" y="3380132"/>
            <a:ext cx="290513" cy="4318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0471" name="AutoShape 7"/>
          <p:cNvSpPr>
            <a:spLocks noChangeArrowheads="1"/>
          </p:cNvSpPr>
          <p:nvPr/>
        </p:nvSpPr>
        <p:spPr bwMode="auto">
          <a:xfrm rot="-5400000" flipH="1" flipV="1">
            <a:off x="6731124" y="4172294"/>
            <a:ext cx="290512" cy="4318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5"/>
          <p:cNvSpPr>
            <a:spLocks noGrp="1"/>
          </p:cNvSpPr>
          <p:nvPr>
            <p:ph type="sldNum" sz="quarter" idx="4294967295"/>
          </p:nvPr>
        </p:nvSpPr>
        <p:spPr>
          <a:xfrm>
            <a:off x="6553200" y="6248400"/>
            <a:ext cx="1905000" cy="457200"/>
          </a:xfrm>
          <a:prstGeom prst="rect">
            <a:avLst/>
          </a:prstGeom>
        </p:spPr>
        <p:txBody>
          <a:bodyPr/>
          <a:lstStyle/>
          <a:p>
            <a:fld id="{31067F6D-0D62-4984-87E6-B5B64A906D7B}" type="slidenum">
              <a:rPr lang="en-US" altLang="zh-CN"/>
            </a:fld>
            <a:endParaRPr lang="en-US" altLang="zh-CN"/>
          </a:p>
        </p:txBody>
      </p:sp>
      <p:sp>
        <p:nvSpPr>
          <p:cNvPr id="2722818" name="Rectangle 2"/>
          <p:cNvSpPr>
            <a:spLocks noGrp="1" noChangeArrowheads="1"/>
          </p:cNvSpPr>
          <p:nvPr>
            <p:ph type="title"/>
          </p:nvPr>
        </p:nvSpPr>
        <p:spPr>
          <a:xfrm>
            <a:off x="1258888" y="404813"/>
            <a:ext cx="6905625" cy="674687"/>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CN" altLang="en-US" b="1"/>
              <a:t>最小生成树</a:t>
            </a:r>
            <a:endParaRPr lang="zh-CN" altLang="en-US" b="1"/>
          </a:p>
        </p:txBody>
      </p:sp>
      <p:sp>
        <p:nvSpPr>
          <p:cNvPr id="2722819" name="Text Box 3"/>
          <p:cNvSpPr txBox="1">
            <a:spLocks noChangeArrowheads="1"/>
          </p:cNvSpPr>
          <p:nvPr/>
        </p:nvSpPr>
        <p:spPr bwMode="auto">
          <a:xfrm>
            <a:off x="250825" y="1412875"/>
            <a:ext cx="8642350" cy="18018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Char char="•"/>
            </a:pPr>
            <a:r>
              <a:rPr lang="zh-CN" altLang="en-US" b="1">
                <a:latin typeface="Arial" panose="020B0604020202020204" pitchFamily="34" charset="0"/>
              </a:rPr>
              <a:t>定义：加权无向图的所有生成树中边的权值（代价）</a:t>
            </a:r>
            <a:endParaRPr lang="zh-CN" altLang="en-US" b="1">
              <a:latin typeface="Arial" panose="020B0604020202020204" pitchFamily="34" charset="0"/>
            </a:endParaRPr>
          </a:p>
          <a:p>
            <a:pPr eaLnBrk="0" hangingPunct="0">
              <a:spcBef>
                <a:spcPct val="50000"/>
              </a:spcBef>
            </a:pPr>
            <a:r>
              <a:rPr lang="zh-CN" altLang="en-US" b="1">
                <a:latin typeface="Arial" panose="020B0604020202020204" pitchFamily="34" charset="0"/>
              </a:rPr>
              <a:t>            之和最小的树。</a:t>
            </a:r>
            <a:endParaRPr lang="zh-CN" altLang="en-US" b="1">
              <a:latin typeface="Arial" panose="020B0604020202020204" pitchFamily="34" charset="0"/>
            </a:endParaRPr>
          </a:p>
          <a:p>
            <a:pPr eaLnBrk="0" hangingPunct="0">
              <a:spcBef>
                <a:spcPct val="50000"/>
              </a:spcBef>
              <a:buFontTx/>
              <a:buChar char="•"/>
            </a:pPr>
            <a:r>
              <a:rPr lang="zh-CN" altLang="en-US" b="1">
                <a:latin typeface="Arial" panose="020B0604020202020204" pitchFamily="34" charset="0"/>
              </a:rPr>
              <a:t>实例：</a:t>
            </a:r>
            <a:endParaRPr lang="zh-CN" altLang="en-US" b="1">
              <a:latin typeface="Arial" panose="020B0604020202020204" pitchFamily="34" charset="0"/>
            </a:endParaRPr>
          </a:p>
        </p:txBody>
      </p:sp>
      <p:grpSp>
        <p:nvGrpSpPr>
          <p:cNvPr id="2722820" name="Group 4"/>
          <p:cNvGrpSpPr/>
          <p:nvPr/>
        </p:nvGrpSpPr>
        <p:grpSpPr bwMode="auto">
          <a:xfrm>
            <a:off x="827088" y="3141663"/>
            <a:ext cx="2952750" cy="2735262"/>
            <a:chOff x="884" y="1298"/>
            <a:chExt cx="1440" cy="1200"/>
          </a:xfrm>
        </p:grpSpPr>
        <p:sp>
          <p:nvSpPr>
            <p:cNvPr id="2722821" name="Oval 5"/>
            <p:cNvSpPr>
              <a:spLocks noChangeArrowheads="1"/>
            </p:cNvSpPr>
            <p:nvPr/>
          </p:nvSpPr>
          <p:spPr bwMode="auto">
            <a:xfrm>
              <a:off x="1412" y="1298"/>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1</a:t>
              </a:r>
              <a:endParaRPr lang="en-US" altLang="zh-CN" sz="2400" b="1" u="sng">
                <a:latin typeface="Arial" panose="020B0604020202020204" pitchFamily="34" charset="0"/>
                <a:ea typeface="宋体" panose="02010600030101010101" pitchFamily="2" charset="-122"/>
              </a:endParaRPr>
            </a:p>
          </p:txBody>
        </p:sp>
        <p:sp>
          <p:nvSpPr>
            <p:cNvPr id="2722822" name="Oval 6"/>
            <p:cNvSpPr>
              <a:spLocks noChangeArrowheads="1"/>
            </p:cNvSpPr>
            <p:nvPr/>
          </p:nvSpPr>
          <p:spPr bwMode="auto">
            <a:xfrm>
              <a:off x="884" y="1730"/>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2</a:t>
              </a:r>
              <a:endParaRPr lang="en-US" altLang="zh-CN" sz="2400" b="1" u="sng">
                <a:latin typeface="Arial" panose="020B0604020202020204" pitchFamily="34" charset="0"/>
                <a:ea typeface="宋体" panose="02010600030101010101" pitchFamily="2" charset="-122"/>
              </a:endParaRPr>
            </a:p>
          </p:txBody>
        </p:sp>
        <p:sp>
          <p:nvSpPr>
            <p:cNvPr id="2722823" name="Line 7"/>
            <p:cNvSpPr>
              <a:spLocks noChangeShapeType="1"/>
            </p:cNvSpPr>
            <p:nvPr/>
          </p:nvSpPr>
          <p:spPr bwMode="auto">
            <a:xfrm>
              <a:off x="1172" y="1874"/>
              <a:ext cx="288"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24" name="Oval 8"/>
            <p:cNvSpPr>
              <a:spLocks noChangeArrowheads="1"/>
            </p:cNvSpPr>
            <p:nvPr/>
          </p:nvSpPr>
          <p:spPr bwMode="auto">
            <a:xfrm>
              <a:off x="2036" y="1730"/>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latin typeface="Arial" panose="020B0604020202020204" pitchFamily="34" charset="0"/>
                  <a:ea typeface="宋体" panose="02010600030101010101" pitchFamily="2" charset="-122"/>
                </a:rPr>
                <a:t>4</a:t>
              </a:r>
              <a:endParaRPr lang="en-US" altLang="zh-CN" sz="2400" b="1" u="sng">
                <a:latin typeface="Arial" panose="020B0604020202020204" pitchFamily="34" charset="0"/>
                <a:ea typeface="宋体" panose="02010600030101010101" pitchFamily="2" charset="-122"/>
              </a:endParaRPr>
            </a:p>
          </p:txBody>
        </p:sp>
        <p:sp>
          <p:nvSpPr>
            <p:cNvPr id="2722825" name="Oval 9"/>
            <p:cNvSpPr>
              <a:spLocks noChangeArrowheads="1"/>
            </p:cNvSpPr>
            <p:nvPr/>
          </p:nvSpPr>
          <p:spPr bwMode="auto">
            <a:xfrm>
              <a:off x="1460" y="1730"/>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3</a:t>
              </a:r>
              <a:endParaRPr lang="en-US" altLang="zh-CN" sz="2400" b="1" u="sng">
                <a:latin typeface="Arial" panose="020B0604020202020204" pitchFamily="34" charset="0"/>
                <a:ea typeface="宋体" panose="02010600030101010101" pitchFamily="2" charset="-122"/>
              </a:endParaRPr>
            </a:p>
          </p:txBody>
        </p:sp>
        <p:sp>
          <p:nvSpPr>
            <p:cNvPr id="2722826" name="Oval 10"/>
            <p:cNvSpPr>
              <a:spLocks noChangeArrowheads="1"/>
            </p:cNvSpPr>
            <p:nvPr/>
          </p:nvSpPr>
          <p:spPr bwMode="auto">
            <a:xfrm>
              <a:off x="1076" y="2258"/>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5</a:t>
              </a:r>
              <a:endParaRPr lang="en-US" altLang="zh-CN" sz="2400" b="1" u="sng">
                <a:latin typeface="Arial" panose="020B0604020202020204" pitchFamily="34" charset="0"/>
                <a:ea typeface="宋体" panose="02010600030101010101" pitchFamily="2" charset="-122"/>
              </a:endParaRPr>
            </a:p>
          </p:txBody>
        </p:sp>
        <p:sp>
          <p:nvSpPr>
            <p:cNvPr id="2722827" name="Oval 11"/>
            <p:cNvSpPr>
              <a:spLocks noChangeArrowheads="1"/>
            </p:cNvSpPr>
            <p:nvPr/>
          </p:nvSpPr>
          <p:spPr bwMode="auto">
            <a:xfrm>
              <a:off x="1700" y="2258"/>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6</a:t>
              </a:r>
              <a:endParaRPr lang="en-US" altLang="zh-CN" sz="2400" b="1" u="sng">
                <a:latin typeface="Arial" panose="020B0604020202020204" pitchFamily="34" charset="0"/>
                <a:ea typeface="宋体" panose="02010600030101010101" pitchFamily="2" charset="-122"/>
              </a:endParaRPr>
            </a:p>
          </p:txBody>
        </p:sp>
        <p:sp>
          <p:nvSpPr>
            <p:cNvPr id="2722828" name="Line 12"/>
            <p:cNvSpPr>
              <a:spLocks noChangeShapeType="1"/>
            </p:cNvSpPr>
            <p:nvPr/>
          </p:nvSpPr>
          <p:spPr bwMode="auto">
            <a:xfrm>
              <a:off x="1748" y="1874"/>
              <a:ext cx="288"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29" name="Line 13"/>
            <p:cNvSpPr>
              <a:spLocks noChangeShapeType="1"/>
            </p:cNvSpPr>
            <p:nvPr/>
          </p:nvSpPr>
          <p:spPr bwMode="auto">
            <a:xfrm flipH="1">
              <a:off x="1604" y="1538"/>
              <a:ext cx="0" cy="192"/>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0" name="Line 14"/>
            <p:cNvSpPr>
              <a:spLocks noChangeShapeType="1"/>
            </p:cNvSpPr>
            <p:nvPr/>
          </p:nvSpPr>
          <p:spPr bwMode="auto">
            <a:xfrm>
              <a:off x="1028" y="1970"/>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1" name="Line 15"/>
            <p:cNvSpPr>
              <a:spLocks noChangeShapeType="1"/>
            </p:cNvSpPr>
            <p:nvPr/>
          </p:nvSpPr>
          <p:spPr bwMode="auto">
            <a:xfrm flipV="1">
              <a:off x="1316" y="1970"/>
              <a:ext cx="240" cy="336"/>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2" name="Line 16"/>
            <p:cNvSpPr>
              <a:spLocks noChangeShapeType="1"/>
            </p:cNvSpPr>
            <p:nvPr/>
          </p:nvSpPr>
          <p:spPr bwMode="auto">
            <a:xfrm>
              <a:off x="1652" y="1970"/>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3" name="Line 17"/>
            <p:cNvSpPr>
              <a:spLocks noChangeShapeType="1"/>
            </p:cNvSpPr>
            <p:nvPr/>
          </p:nvSpPr>
          <p:spPr bwMode="auto">
            <a:xfrm flipV="1">
              <a:off x="1988" y="1970"/>
              <a:ext cx="192" cy="384"/>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4" name="Line 18"/>
            <p:cNvSpPr>
              <a:spLocks noChangeShapeType="1"/>
            </p:cNvSpPr>
            <p:nvPr/>
          </p:nvSpPr>
          <p:spPr bwMode="auto">
            <a:xfrm>
              <a:off x="1364" y="2402"/>
              <a:ext cx="336"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5" name="Line 19"/>
            <p:cNvSpPr>
              <a:spLocks noChangeShapeType="1"/>
            </p:cNvSpPr>
            <p:nvPr/>
          </p:nvSpPr>
          <p:spPr bwMode="auto">
            <a:xfrm flipV="1">
              <a:off x="1124" y="1490"/>
              <a:ext cx="336"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6" name="Line 20"/>
            <p:cNvSpPr>
              <a:spLocks noChangeShapeType="1"/>
            </p:cNvSpPr>
            <p:nvPr/>
          </p:nvSpPr>
          <p:spPr bwMode="auto">
            <a:xfrm flipH="1" flipV="1">
              <a:off x="1652" y="1490"/>
              <a:ext cx="432"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37" name="Text Box 21"/>
            <p:cNvSpPr txBox="1">
              <a:spLocks noChangeArrowheads="1"/>
            </p:cNvSpPr>
            <p:nvPr/>
          </p:nvSpPr>
          <p:spPr bwMode="auto">
            <a:xfrm>
              <a:off x="1028" y="1538"/>
              <a:ext cx="240" cy="20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6</a:t>
              </a:r>
              <a:endParaRPr lang="en-US" altLang="zh-CN" sz="2400" b="1">
                <a:latin typeface="Arial" panose="020B0604020202020204" pitchFamily="34" charset="0"/>
                <a:ea typeface="宋体" panose="02010600030101010101" pitchFamily="2" charset="-122"/>
              </a:endParaRPr>
            </a:p>
          </p:txBody>
        </p:sp>
        <p:sp>
          <p:nvSpPr>
            <p:cNvPr id="2722838" name="Text Box 22"/>
            <p:cNvSpPr txBox="1">
              <a:spLocks noChangeArrowheads="1"/>
            </p:cNvSpPr>
            <p:nvPr/>
          </p:nvSpPr>
          <p:spPr bwMode="auto">
            <a:xfrm>
              <a:off x="1412" y="1586"/>
              <a:ext cx="240" cy="20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1</a:t>
              </a:r>
              <a:endParaRPr lang="en-US" altLang="zh-CN" sz="2400" b="1">
                <a:latin typeface="Arial" panose="020B0604020202020204" pitchFamily="34" charset="0"/>
                <a:ea typeface="宋体" panose="02010600030101010101" pitchFamily="2" charset="-122"/>
              </a:endParaRPr>
            </a:p>
          </p:txBody>
        </p:sp>
        <p:sp>
          <p:nvSpPr>
            <p:cNvPr id="2722839" name="Text Box 23"/>
            <p:cNvSpPr txBox="1">
              <a:spLocks noChangeArrowheads="1"/>
            </p:cNvSpPr>
            <p:nvPr/>
          </p:nvSpPr>
          <p:spPr bwMode="auto">
            <a:xfrm>
              <a:off x="1412" y="2258"/>
              <a:ext cx="240" cy="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6</a:t>
              </a:r>
              <a:endParaRPr lang="en-US" altLang="zh-CN" sz="2400" b="1">
                <a:latin typeface="Arial" panose="020B0604020202020204" pitchFamily="34" charset="0"/>
                <a:ea typeface="宋体" panose="02010600030101010101" pitchFamily="2" charset="-122"/>
              </a:endParaRPr>
            </a:p>
          </p:txBody>
        </p:sp>
        <p:sp>
          <p:nvSpPr>
            <p:cNvPr id="2722840" name="Text Box 24"/>
            <p:cNvSpPr txBox="1">
              <a:spLocks noChangeArrowheads="1"/>
            </p:cNvSpPr>
            <p:nvPr/>
          </p:nvSpPr>
          <p:spPr bwMode="auto">
            <a:xfrm>
              <a:off x="1748" y="1490"/>
              <a:ext cx="240" cy="20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5</a:t>
              </a:r>
              <a:endParaRPr lang="en-US" altLang="zh-CN" sz="2400" b="1">
                <a:latin typeface="Arial" panose="020B0604020202020204" pitchFamily="34" charset="0"/>
                <a:ea typeface="宋体" panose="02010600030101010101" pitchFamily="2" charset="-122"/>
              </a:endParaRPr>
            </a:p>
          </p:txBody>
        </p:sp>
        <p:sp>
          <p:nvSpPr>
            <p:cNvPr id="2722841" name="Text Box 25"/>
            <p:cNvSpPr txBox="1">
              <a:spLocks noChangeArrowheads="1"/>
            </p:cNvSpPr>
            <p:nvPr/>
          </p:nvSpPr>
          <p:spPr bwMode="auto">
            <a:xfrm>
              <a:off x="1172" y="1730"/>
              <a:ext cx="240" cy="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5</a:t>
              </a:r>
              <a:endParaRPr lang="en-US" altLang="zh-CN" sz="2400" b="1">
                <a:latin typeface="Arial" panose="020B0604020202020204" pitchFamily="34" charset="0"/>
                <a:ea typeface="宋体" panose="02010600030101010101" pitchFamily="2" charset="-122"/>
              </a:endParaRPr>
            </a:p>
          </p:txBody>
        </p:sp>
        <p:sp>
          <p:nvSpPr>
            <p:cNvPr id="2722842" name="Text Box 26"/>
            <p:cNvSpPr txBox="1">
              <a:spLocks noChangeArrowheads="1"/>
            </p:cNvSpPr>
            <p:nvPr/>
          </p:nvSpPr>
          <p:spPr bwMode="auto">
            <a:xfrm>
              <a:off x="1748" y="1730"/>
              <a:ext cx="240" cy="2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5</a:t>
              </a:r>
              <a:endParaRPr lang="en-US" altLang="zh-CN" sz="2400" b="1">
                <a:latin typeface="Arial" panose="020B0604020202020204" pitchFamily="34" charset="0"/>
                <a:ea typeface="宋体" panose="02010600030101010101" pitchFamily="2" charset="-122"/>
              </a:endParaRPr>
            </a:p>
          </p:txBody>
        </p:sp>
        <p:sp>
          <p:nvSpPr>
            <p:cNvPr id="2722843" name="Text Box 27"/>
            <p:cNvSpPr txBox="1">
              <a:spLocks noChangeArrowheads="1"/>
            </p:cNvSpPr>
            <p:nvPr/>
          </p:nvSpPr>
          <p:spPr bwMode="auto">
            <a:xfrm>
              <a:off x="1268" y="2018"/>
              <a:ext cx="240" cy="20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6</a:t>
              </a:r>
              <a:endParaRPr lang="en-US" altLang="zh-CN" sz="2400" b="1">
                <a:latin typeface="Arial" panose="020B0604020202020204" pitchFamily="34" charset="0"/>
                <a:ea typeface="宋体" panose="02010600030101010101" pitchFamily="2" charset="-122"/>
              </a:endParaRPr>
            </a:p>
          </p:txBody>
        </p:sp>
        <p:sp>
          <p:nvSpPr>
            <p:cNvPr id="2722844" name="Text Box 28"/>
            <p:cNvSpPr txBox="1">
              <a:spLocks noChangeArrowheads="1"/>
            </p:cNvSpPr>
            <p:nvPr/>
          </p:nvSpPr>
          <p:spPr bwMode="auto">
            <a:xfrm>
              <a:off x="932" y="2066"/>
              <a:ext cx="240" cy="20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3</a:t>
              </a:r>
              <a:endParaRPr lang="en-US" altLang="zh-CN" sz="2400" b="1">
                <a:latin typeface="Arial" panose="020B0604020202020204" pitchFamily="34" charset="0"/>
                <a:ea typeface="宋体" panose="02010600030101010101" pitchFamily="2" charset="-122"/>
              </a:endParaRPr>
            </a:p>
          </p:txBody>
        </p:sp>
        <p:sp>
          <p:nvSpPr>
            <p:cNvPr id="2722845" name="Text Box 29"/>
            <p:cNvSpPr txBox="1">
              <a:spLocks noChangeArrowheads="1"/>
            </p:cNvSpPr>
            <p:nvPr/>
          </p:nvSpPr>
          <p:spPr bwMode="auto">
            <a:xfrm>
              <a:off x="1652" y="2018"/>
              <a:ext cx="240" cy="20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4</a:t>
              </a:r>
              <a:endParaRPr lang="en-US" altLang="zh-CN" sz="2400" b="1">
                <a:latin typeface="Arial" panose="020B0604020202020204" pitchFamily="34" charset="0"/>
                <a:ea typeface="宋体" panose="02010600030101010101" pitchFamily="2" charset="-122"/>
              </a:endParaRPr>
            </a:p>
          </p:txBody>
        </p:sp>
        <p:sp>
          <p:nvSpPr>
            <p:cNvPr id="2722846" name="Text Box 30"/>
            <p:cNvSpPr txBox="1">
              <a:spLocks noChangeArrowheads="1"/>
            </p:cNvSpPr>
            <p:nvPr/>
          </p:nvSpPr>
          <p:spPr bwMode="auto">
            <a:xfrm>
              <a:off x="2036" y="2066"/>
              <a:ext cx="240" cy="20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2</a:t>
              </a:r>
              <a:endParaRPr lang="en-US" altLang="zh-CN" sz="2400" b="1">
                <a:latin typeface="Arial" panose="020B0604020202020204" pitchFamily="34" charset="0"/>
                <a:ea typeface="宋体" panose="02010600030101010101" pitchFamily="2" charset="-122"/>
              </a:endParaRPr>
            </a:p>
          </p:txBody>
        </p:sp>
      </p:grpSp>
      <p:grpSp>
        <p:nvGrpSpPr>
          <p:cNvPr id="2722847" name="Group 31"/>
          <p:cNvGrpSpPr/>
          <p:nvPr/>
        </p:nvGrpSpPr>
        <p:grpSpPr bwMode="auto">
          <a:xfrm>
            <a:off x="5219700" y="3357563"/>
            <a:ext cx="2784475" cy="2651125"/>
            <a:chOff x="3648" y="1488"/>
            <a:chExt cx="1440" cy="1200"/>
          </a:xfrm>
        </p:grpSpPr>
        <p:sp>
          <p:nvSpPr>
            <p:cNvPr id="2722848" name="Oval 32"/>
            <p:cNvSpPr>
              <a:spLocks noChangeArrowheads="1"/>
            </p:cNvSpPr>
            <p:nvPr/>
          </p:nvSpPr>
          <p:spPr bwMode="auto">
            <a:xfrm>
              <a:off x="4176" y="1488"/>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1</a:t>
              </a:r>
              <a:endParaRPr lang="en-US" altLang="zh-CN" sz="2400" b="1" u="sng">
                <a:latin typeface="Arial" panose="020B0604020202020204" pitchFamily="34" charset="0"/>
                <a:ea typeface="宋体" panose="02010600030101010101" pitchFamily="2" charset="-122"/>
              </a:endParaRPr>
            </a:p>
          </p:txBody>
        </p:sp>
        <p:sp>
          <p:nvSpPr>
            <p:cNvPr id="2722849" name="Oval 33"/>
            <p:cNvSpPr>
              <a:spLocks noChangeArrowheads="1"/>
            </p:cNvSpPr>
            <p:nvPr/>
          </p:nvSpPr>
          <p:spPr bwMode="auto">
            <a:xfrm>
              <a:off x="3648" y="1920"/>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2</a:t>
              </a:r>
              <a:endParaRPr lang="en-US" altLang="zh-CN" sz="2400" b="1" u="sng">
                <a:latin typeface="Arial" panose="020B0604020202020204" pitchFamily="34" charset="0"/>
                <a:ea typeface="宋体" panose="02010600030101010101" pitchFamily="2" charset="-122"/>
              </a:endParaRPr>
            </a:p>
          </p:txBody>
        </p:sp>
        <p:sp>
          <p:nvSpPr>
            <p:cNvPr id="2722850" name="Line 34"/>
            <p:cNvSpPr>
              <a:spLocks noChangeShapeType="1"/>
            </p:cNvSpPr>
            <p:nvPr/>
          </p:nvSpPr>
          <p:spPr bwMode="auto">
            <a:xfrm>
              <a:off x="3936" y="2064"/>
              <a:ext cx="288"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51" name="Oval 35"/>
            <p:cNvSpPr>
              <a:spLocks noChangeArrowheads="1"/>
            </p:cNvSpPr>
            <p:nvPr/>
          </p:nvSpPr>
          <p:spPr bwMode="auto">
            <a:xfrm>
              <a:off x="4800" y="1920"/>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latin typeface="Arial" panose="020B0604020202020204" pitchFamily="34" charset="0"/>
                  <a:ea typeface="宋体" panose="02010600030101010101" pitchFamily="2" charset="-122"/>
                </a:rPr>
                <a:t>4</a:t>
              </a:r>
              <a:endParaRPr lang="en-US" altLang="zh-CN" sz="2400" b="1" u="sng">
                <a:latin typeface="Arial" panose="020B0604020202020204" pitchFamily="34" charset="0"/>
                <a:ea typeface="宋体" panose="02010600030101010101" pitchFamily="2" charset="-122"/>
              </a:endParaRPr>
            </a:p>
          </p:txBody>
        </p:sp>
        <p:sp>
          <p:nvSpPr>
            <p:cNvPr id="2722852" name="Oval 36"/>
            <p:cNvSpPr>
              <a:spLocks noChangeArrowheads="1"/>
            </p:cNvSpPr>
            <p:nvPr/>
          </p:nvSpPr>
          <p:spPr bwMode="auto">
            <a:xfrm>
              <a:off x="4224" y="1920"/>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3</a:t>
              </a:r>
              <a:endParaRPr lang="en-US" altLang="zh-CN" sz="2400" b="1" u="sng">
                <a:latin typeface="Arial" panose="020B0604020202020204" pitchFamily="34" charset="0"/>
                <a:ea typeface="宋体" panose="02010600030101010101" pitchFamily="2" charset="-122"/>
              </a:endParaRPr>
            </a:p>
          </p:txBody>
        </p:sp>
        <p:sp>
          <p:nvSpPr>
            <p:cNvPr id="2722853" name="Oval 37"/>
            <p:cNvSpPr>
              <a:spLocks noChangeArrowheads="1"/>
            </p:cNvSpPr>
            <p:nvPr/>
          </p:nvSpPr>
          <p:spPr bwMode="auto">
            <a:xfrm>
              <a:off x="3840" y="2448"/>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5</a:t>
              </a:r>
              <a:endParaRPr lang="en-US" altLang="zh-CN" sz="2400" b="1" u="sng">
                <a:latin typeface="Arial" panose="020B0604020202020204" pitchFamily="34" charset="0"/>
                <a:ea typeface="宋体" panose="02010600030101010101" pitchFamily="2" charset="-122"/>
              </a:endParaRPr>
            </a:p>
          </p:txBody>
        </p:sp>
        <p:sp>
          <p:nvSpPr>
            <p:cNvPr id="2722854" name="Oval 38"/>
            <p:cNvSpPr>
              <a:spLocks noChangeArrowheads="1"/>
            </p:cNvSpPr>
            <p:nvPr/>
          </p:nvSpPr>
          <p:spPr bwMode="auto">
            <a:xfrm>
              <a:off x="4464" y="2448"/>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6</a:t>
              </a:r>
              <a:endParaRPr lang="en-US" altLang="zh-CN" sz="2400" b="1" u="sng">
                <a:latin typeface="Arial" panose="020B0604020202020204" pitchFamily="34" charset="0"/>
                <a:ea typeface="宋体" panose="02010600030101010101" pitchFamily="2" charset="-122"/>
              </a:endParaRPr>
            </a:p>
          </p:txBody>
        </p:sp>
        <p:sp>
          <p:nvSpPr>
            <p:cNvPr id="2722855" name="Line 39"/>
            <p:cNvSpPr>
              <a:spLocks noChangeShapeType="1"/>
            </p:cNvSpPr>
            <p:nvPr/>
          </p:nvSpPr>
          <p:spPr bwMode="auto">
            <a:xfrm flipH="1">
              <a:off x="4368" y="1728"/>
              <a:ext cx="0" cy="192"/>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56" name="Line 40"/>
            <p:cNvSpPr>
              <a:spLocks noChangeShapeType="1"/>
            </p:cNvSpPr>
            <p:nvPr/>
          </p:nvSpPr>
          <p:spPr bwMode="auto">
            <a:xfrm>
              <a:off x="3792" y="2160"/>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57" name="Line 41"/>
            <p:cNvSpPr>
              <a:spLocks noChangeShapeType="1"/>
            </p:cNvSpPr>
            <p:nvPr/>
          </p:nvSpPr>
          <p:spPr bwMode="auto">
            <a:xfrm>
              <a:off x="4416" y="2160"/>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58" name="Line 42"/>
            <p:cNvSpPr>
              <a:spLocks noChangeShapeType="1"/>
            </p:cNvSpPr>
            <p:nvPr/>
          </p:nvSpPr>
          <p:spPr bwMode="auto">
            <a:xfrm flipV="1">
              <a:off x="4752" y="2160"/>
              <a:ext cx="192" cy="384"/>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22859" name="Text Box 43"/>
            <p:cNvSpPr txBox="1">
              <a:spLocks noChangeArrowheads="1"/>
            </p:cNvSpPr>
            <p:nvPr/>
          </p:nvSpPr>
          <p:spPr bwMode="auto">
            <a:xfrm>
              <a:off x="4176" y="1776"/>
              <a:ext cx="240" cy="20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1</a:t>
              </a:r>
              <a:endParaRPr lang="en-US" altLang="zh-CN" sz="2400" b="1">
                <a:latin typeface="Arial" panose="020B0604020202020204" pitchFamily="34" charset="0"/>
                <a:ea typeface="宋体" panose="02010600030101010101" pitchFamily="2" charset="-122"/>
              </a:endParaRPr>
            </a:p>
          </p:txBody>
        </p:sp>
        <p:sp>
          <p:nvSpPr>
            <p:cNvPr id="2722860" name="Text Box 44"/>
            <p:cNvSpPr txBox="1">
              <a:spLocks noChangeArrowheads="1"/>
            </p:cNvSpPr>
            <p:nvPr/>
          </p:nvSpPr>
          <p:spPr bwMode="auto">
            <a:xfrm>
              <a:off x="3936" y="1920"/>
              <a:ext cx="240" cy="20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5</a:t>
              </a:r>
              <a:endParaRPr lang="en-US" altLang="zh-CN" sz="2400" b="1">
                <a:latin typeface="Arial" panose="020B0604020202020204" pitchFamily="34" charset="0"/>
                <a:ea typeface="宋体" panose="02010600030101010101" pitchFamily="2" charset="-122"/>
              </a:endParaRPr>
            </a:p>
          </p:txBody>
        </p:sp>
        <p:sp>
          <p:nvSpPr>
            <p:cNvPr id="2722861" name="Text Box 45"/>
            <p:cNvSpPr txBox="1">
              <a:spLocks noChangeArrowheads="1"/>
            </p:cNvSpPr>
            <p:nvPr/>
          </p:nvSpPr>
          <p:spPr bwMode="auto">
            <a:xfrm>
              <a:off x="3696" y="2256"/>
              <a:ext cx="240" cy="20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3</a:t>
              </a:r>
              <a:endParaRPr lang="en-US" altLang="zh-CN" sz="2400" b="1">
                <a:latin typeface="Arial" panose="020B0604020202020204" pitchFamily="34" charset="0"/>
                <a:ea typeface="宋体" panose="02010600030101010101" pitchFamily="2" charset="-122"/>
              </a:endParaRPr>
            </a:p>
          </p:txBody>
        </p:sp>
        <p:sp>
          <p:nvSpPr>
            <p:cNvPr id="2722862" name="Text Box 46"/>
            <p:cNvSpPr txBox="1">
              <a:spLocks noChangeArrowheads="1"/>
            </p:cNvSpPr>
            <p:nvPr/>
          </p:nvSpPr>
          <p:spPr bwMode="auto">
            <a:xfrm>
              <a:off x="4416" y="2208"/>
              <a:ext cx="240" cy="20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4</a:t>
              </a:r>
              <a:endParaRPr lang="en-US" altLang="zh-CN" sz="2400" b="1">
                <a:latin typeface="Arial" panose="020B0604020202020204" pitchFamily="34" charset="0"/>
                <a:ea typeface="宋体" panose="02010600030101010101" pitchFamily="2" charset="-122"/>
              </a:endParaRPr>
            </a:p>
          </p:txBody>
        </p:sp>
        <p:sp>
          <p:nvSpPr>
            <p:cNvPr id="2722863" name="Text Box 47"/>
            <p:cNvSpPr txBox="1">
              <a:spLocks noChangeArrowheads="1"/>
            </p:cNvSpPr>
            <p:nvPr/>
          </p:nvSpPr>
          <p:spPr bwMode="auto">
            <a:xfrm>
              <a:off x="4800" y="2256"/>
              <a:ext cx="240" cy="20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2</a:t>
              </a:r>
              <a:endParaRPr lang="en-US" altLang="zh-CN" sz="2400" b="1">
                <a:latin typeface="Arial" panose="020B0604020202020204" pitchFamily="34" charset="0"/>
                <a:ea typeface="宋体" panose="02010600030101010101" pitchFamily="2" charset="-122"/>
              </a:endParaRPr>
            </a:p>
          </p:txBody>
        </p:sp>
      </p:grpSp>
      <p:sp>
        <p:nvSpPr>
          <p:cNvPr id="2722864" name="Text Box 48"/>
          <p:cNvSpPr txBox="1">
            <a:spLocks noChangeArrowheads="1"/>
          </p:cNvSpPr>
          <p:nvPr/>
        </p:nvSpPr>
        <p:spPr bwMode="auto">
          <a:xfrm>
            <a:off x="5219700" y="2708275"/>
            <a:ext cx="3311525"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2400" b="1">
                <a:latin typeface="Arial" panose="020B0604020202020204" pitchFamily="34" charset="0"/>
                <a:ea typeface="宋体" panose="02010600030101010101" pitchFamily="2" charset="-122"/>
              </a:rPr>
              <a:t>左图的最小代价生成树</a:t>
            </a:r>
            <a:endParaRPr lang="zh-CN" altLang="en-US" sz="2400" b="1">
              <a:latin typeface="Arial" panose="020B0604020202020204" pitchFamily="34" charset="0"/>
              <a:ea typeface="宋体" panose="02010600030101010101" pitchFamily="2"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6914" name="Rectangle 2"/>
          <p:cNvSpPr>
            <a:spLocks noGrp="1" noChangeArrowheads="1"/>
          </p:cNvSpPr>
          <p:nvPr>
            <p:ph type="title"/>
          </p:nvPr>
        </p:nvSpPr>
        <p:spPr>
          <a:xfrm>
            <a:off x="684213" y="116632"/>
            <a:ext cx="7772400" cy="1143000"/>
          </a:xfrm>
        </p:spPr>
        <p:txBody>
          <a:bodyPr/>
          <a:lstStyle/>
          <a:p>
            <a:r>
              <a:rPr lang="en-US" altLang="zh-CN" b="1"/>
              <a:t>Kruskal </a:t>
            </a:r>
            <a:r>
              <a:rPr lang="zh-CN" altLang="en-US" b="1"/>
              <a:t>算法</a:t>
            </a:r>
            <a:endParaRPr lang="zh-CN" altLang="en-US" b="1"/>
          </a:p>
        </p:txBody>
      </p:sp>
      <p:sp>
        <p:nvSpPr>
          <p:cNvPr id="2726915" name="Rectangle 3"/>
          <p:cNvSpPr>
            <a:spLocks noGrp="1" noChangeArrowheads="1"/>
          </p:cNvSpPr>
          <p:nvPr>
            <p:ph type="body" idx="1"/>
          </p:nvPr>
        </p:nvSpPr>
        <p:spPr>
          <a:xfrm>
            <a:off x="468313" y="1268760"/>
            <a:ext cx="8275637" cy="5300662"/>
          </a:xfrm>
        </p:spPr>
        <p:txBody>
          <a:bodyPr/>
          <a:lstStyle/>
          <a:p>
            <a:pPr marL="342900" lvl="1" indent="-342900">
              <a:lnSpc>
                <a:spcPct val="130000"/>
              </a:lnSpc>
              <a:buSzTx/>
              <a:buFont typeface="Wingdings" panose="05000000000000000000" pitchFamily="2" charset="2"/>
              <a:buChar char="w"/>
            </a:pPr>
            <a:r>
              <a:rPr lang="zh-CN" altLang="en-US" sz="2800" b="1" dirty="0">
                <a:latin typeface="楷体_GB2312" pitchFamily="49" charset="-122"/>
                <a:ea typeface="楷体_GB2312" pitchFamily="49" charset="-122"/>
              </a:rPr>
              <a:t>基本思想</a:t>
            </a:r>
            <a:r>
              <a:rPr lang="zh-CN" altLang="en-US" sz="2800" b="1" dirty="0" smtClean="0">
                <a:latin typeface="楷体_GB2312" pitchFamily="49" charset="-122"/>
                <a:ea typeface="楷体_GB2312" pitchFamily="49" charset="-122"/>
              </a:rPr>
              <a:t>：</a:t>
            </a:r>
            <a:r>
              <a:rPr lang="zh-CN" altLang="en-US" dirty="0" smtClean="0"/>
              <a:t>使用</a:t>
            </a:r>
            <a:r>
              <a:rPr lang="zh-CN" altLang="en-US" dirty="0"/>
              <a:t>的贪心准则，从剩下的边中选择</a:t>
            </a:r>
            <a:r>
              <a:rPr lang="zh-CN" altLang="en-US" dirty="0">
                <a:solidFill>
                  <a:srgbClr val="FF0000"/>
                </a:solidFill>
              </a:rPr>
              <a:t>具有最小权值且不会产生</a:t>
            </a:r>
            <a:r>
              <a:rPr lang="zh-CN" altLang="en-US" dirty="0" smtClean="0">
                <a:solidFill>
                  <a:srgbClr val="FF0000"/>
                </a:solidFill>
              </a:rPr>
              <a:t>环的边</a:t>
            </a:r>
            <a:r>
              <a:rPr lang="en-US" altLang="zh-CN" dirty="0" smtClean="0">
                <a:solidFill>
                  <a:srgbClr val="FF0000"/>
                </a:solidFill>
              </a:rPr>
              <a:t>,</a:t>
            </a:r>
            <a:r>
              <a:rPr lang="zh-CN" altLang="en-US" dirty="0" smtClean="0"/>
              <a:t>加入</a:t>
            </a:r>
            <a:r>
              <a:rPr lang="zh-CN" altLang="en-US" dirty="0"/>
              <a:t>到生成树的</a:t>
            </a:r>
            <a:r>
              <a:rPr lang="zh-CN" altLang="en-US" dirty="0" smtClean="0"/>
              <a:t>边集中</a:t>
            </a:r>
            <a:r>
              <a:rPr lang="en-US" altLang="zh-CN" dirty="0"/>
              <a:t>,</a:t>
            </a:r>
            <a:r>
              <a:rPr lang="zh-CN" altLang="en-US" sz="2800" b="1" dirty="0" smtClean="0">
                <a:latin typeface="楷体_GB2312" pitchFamily="49" charset="-122"/>
                <a:ea typeface="楷体_GB2312" pitchFamily="49" charset="-122"/>
              </a:rPr>
              <a:t>直到</a:t>
            </a:r>
            <a:r>
              <a:rPr lang="zh-CN" altLang="en-US" sz="2800" b="1" dirty="0">
                <a:latin typeface="楷体_GB2312" pitchFamily="49" charset="-122"/>
                <a:ea typeface="楷体_GB2312" pitchFamily="49" charset="-122"/>
              </a:rPr>
              <a:t>包含了所有的</a:t>
            </a:r>
            <a:r>
              <a:rPr lang="zh-CN" altLang="en-US" sz="2800" b="1" dirty="0" smtClean="0">
                <a:latin typeface="楷体_GB2312" pitchFamily="49" charset="-122"/>
                <a:ea typeface="楷体_GB2312" pitchFamily="49" charset="-122"/>
              </a:rPr>
              <a:t>顶点</a:t>
            </a:r>
            <a:r>
              <a:rPr lang="en-US" altLang="zh-CN" sz="2800" b="1" dirty="0" smtClean="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a:lnSpc>
                <a:spcPct val="130000"/>
              </a:lnSpc>
            </a:pPr>
            <a:r>
              <a:rPr lang="zh-CN" altLang="en-US" sz="2800" b="1" dirty="0">
                <a:latin typeface="楷体_GB2312" pitchFamily="49" charset="-122"/>
                <a:ea typeface="楷体_GB2312" pitchFamily="49" charset="-122"/>
              </a:rPr>
              <a:t>实现：</a:t>
            </a:r>
            <a:endParaRPr lang="zh-CN" altLang="en-US" sz="2800" b="1" dirty="0">
              <a:latin typeface="楷体_GB2312" pitchFamily="49" charset="-122"/>
              <a:ea typeface="楷体_GB2312" pitchFamily="49" charset="-122"/>
            </a:endParaRPr>
          </a:p>
          <a:p>
            <a:pPr lvl="1">
              <a:lnSpc>
                <a:spcPct val="130000"/>
              </a:lnSpc>
            </a:pPr>
            <a:r>
              <a:rPr lang="zh-CN" altLang="en-US" sz="2400" b="1" dirty="0">
                <a:latin typeface="楷体_GB2312" pitchFamily="49" charset="-122"/>
                <a:ea typeface="楷体_GB2312" pitchFamily="49" charset="-122"/>
              </a:rPr>
              <a:t>初始时，设置生成树为（</a:t>
            </a:r>
            <a:r>
              <a:rPr lang="en-US" altLang="zh-CN" sz="2400" b="1" dirty="0">
                <a:latin typeface="楷体_GB2312" pitchFamily="49" charset="-122"/>
                <a:ea typeface="楷体_GB2312" pitchFamily="49" charset="-122"/>
              </a:rPr>
              <a:t>V</a:t>
            </a:r>
            <a:r>
              <a:rPr lang="zh-CN" altLang="en-US" sz="2400" b="1" dirty="0">
                <a:latin typeface="楷体_GB2312" pitchFamily="49" charset="-122"/>
                <a:ea typeface="楷体_GB2312" pitchFamily="49" charset="-122"/>
              </a:rPr>
              <a:t>，</a:t>
            </a:r>
            <a:r>
              <a:rPr lang="el-GR" altLang="zh-CN" sz="2400" b="1" dirty="0">
                <a:latin typeface="楷体_GB2312" pitchFamily="49" charset="-122"/>
                <a:ea typeface="楷体_GB2312" pitchFamily="49" charset="-122"/>
                <a:cs typeface="Arial" panose="020B0604020202020204" pitchFamily="34" charset="0"/>
              </a:rPr>
              <a:t>Φ</a:t>
            </a:r>
            <a:r>
              <a:rPr lang="zh-CN" altLang="el-GR" sz="2400" b="1" dirty="0" smtClean="0">
                <a:latin typeface="楷体_GB2312" pitchFamily="49" charset="-122"/>
                <a:ea typeface="楷体_GB2312" pitchFamily="49" charset="-122"/>
                <a:cs typeface="Arial" panose="020B0604020202020204" pitchFamily="34" charset="0"/>
              </a:rPr>
              <a:t>），</a:t>
            </a:r>
            <a:r>
              <a:rPr lang="zh-CN" altLang="en-US" sz="2400" dirty="0" smtClean="0">
                <a:latin typeface="Times New Roman" panose="02020603050405020304" pitchFamily="18" charset="0"/>
              </a:rPr>
              <a:t>将</a:t>
            </a:r>
            <a:r>
              <a:rPr lang="zh-CN" altLang="en-US" sz="2400" dirty="0">
                <a:latin typeface="Times New Roman" panose="02020603050405020304" pitchFamily="18" charset="0"/>
              </a:rPr>
              <a:t>图</a:t>
            </a:r>
            <a:r>
              <a:rPr lang="zh-CN" altLang="en-US" sz="2400" dirty="0" smtClean="0">
                <a:latin typeface="Times New Roman" panose="02020603050405020304" pitchFamily="18" charset="0"/>
              </a:rPr>
              <a:t>中</a:t>
            </a:r>
            <a:r>
              <a:rPr lang="zh-CN" altLang="en-US" sz="2400" dirty="0">
                <a:latin typeface="Times New Roman" panose="02020603050405020304" pitchFamily="18" charset="0"/>
              </a:rPr>
              <a:t>的</a:t>
            </a:r>
            <a:r>
              <a:rPr lang="en-US" altLang="zh-CN" sz="2400" dirty="0">
                <a:latin typeface="Times New Roman" panose="02020603050405020304" pitchFamily="18" charset="0"/>
              </a:rPr>
              <a:t>n</a:t>
            </a:r>
            <a:r>
              <a:rPr lang="zh-CN" altLang="en-US" sz="2400" dirty="0">
                <a:latin typeface="Times New Roman" panose="02020603050405020304" pitchFamily="18" charset="0"/>
              </a:rPr>
              <a:t>个顶点看成是独立的</a:t>
            </a:r>
            <a:r>
              <a:rPr lang="en-US" altLang="zh-CN" sz="2400" dirty="0">
                <a:latin typeface="Times New Roman" panose="02020603050405020304" pitchFamily="18" charset="0"/>
              </a:rPr>
              <a:t>n</a:t>
            </a:r>
            <a:r>
              <a:rPr lang="zh-CN" altLang="en-US" sz="2400" dirty="0">
                <a:latin typeface="Times New Roman" panose="02020603050405020304" pitchFamily="18" charset="0"/>
              </a:rPr>
              <a:t>个连通分量，这时的状态是有</a:t>
            </a:r>
            <a:r>
              <a:rPr lang="en-US" altLang="zh-CN" sz="2400" dirty="0">
                <a:latin typeface="Times New Roman" panose="02020603050405020304" pitchFamily="18" charset="0"/>
              </a:rPr>
              <a:t>n</a:t>
            </a:r>
            <a:r>
              <a:rPr lang="zh-CN" altLang="en-US" sz="2400" dirty="0">
                <a:latin typeface="Times New Roman" panose="02020603050405020304" pitchFamily="18" charset="0"/>
              </a:rPr>
              <a:t>个顶点而无边的森林</a:t>
            </a:r>
            <a:r>
              <a:rPr lang="zh-CN" altLang="el-GR" sz="2400" b="1" dirty="0" smtClean="0">
                <a:latin typeface="楷体_GB2312" pitchFamily="49" charset="-122"/>
                <a:ea typeface="楷体_GB2312" pitchFamily="49" charset="-122"/>
                <a:cs typeface="Arial" panose="020B0604020202020204" pitchFamily="34" charset="0"/>
              </a:rPr>
              <a:t>。</a:t>
            </a:r>
            <a:endParaRPr lang="zh-CN" altLang="en-US" sz="2400" b="1" dirty="0">
              <a:latin typeface="楷体_GB2312" pitchFamily="49" charset="-122"/>
              <a:ea typeface="楷体_GB2312" pitchFamily="49" charset="-122"/>
              <a:cs typeface="Arial" panose="020B0604020202020204" pitchFamily="34" charset="0"/>
            </a:endParaRPr>
          </a:p>
          <a:p>
            <a:pPr lvl="1">
              <a:lnSpc>
                <a:spcPct val="130000"/>
              </a:lnSpc>
            </a:pPr>
            <a:r>
              <a:rPr lang="zh-CN" altLang="el-GR" sz="2400" b="1" dirty="0">
                <a:latin typeface="楷体_GB2312" pitchFamily="49" charset="-122"/>
                <a:ea typeface="楷体_GB2312" pitchFamily="49" charset="-122"/>
                <a:cs typeface="Arial" panose="020B0604020202020204" pitchFamily="34" charset="0"/>
              </a:rPr>
              <a:t>按权值的大小逐个考虑所有的边，</a:t>
            </a:r>
            <a:r>
              <a:rPr lang="zh-CN" altLang="el-GR" sz="2400" b="1" dirty="0" smtClean="0">
                <a:latin typeface="楷体_GB2312" pitchFamily="49" charset="-122"/>
                <a:ea typeface="楷体_GB2312" pitchFamily="49" charset="-122"/>
                <a:cs typeface="Arial" panose="020B0604020202020204" pitchFamily="34" charset="0"/>
              </a:rPr>
              <a:t>如果</a:t>
            </a:r>
            <a:r>
              <a:rPr lang="zh-CN" altLang="en-US" sz="2400" dirty="0">
                <a:latin typeface="楷体_GB2312" pitchFamily="49" charset="-122"/>
                <a:ea typeface="楷体_GB2312" pitchFamily="49" charset="-122"/>
                <a:cs typeface="Arial" panose="020B0604020202020204" pitchFamily="34" charset="0"/>
              </a:rPr>
              <a:t>该</a:t>
            </a:r>
            <a:r>
              <a:rPr lang="zh-CN" altLang="en-US" sz="2400" b="1" dirty="0" smtClean="0">
                <a:latin typeface="楷体_GB2312" pitchFamily="49" charset="-122"/>
                <a:ea typeface="楷体_GB2312" pitchFamily="49" charset="-122"/>
                <a:cs typeface="Arial" panose="020B0604020202020204" pitchFamily="34" charset="0"/>
              </a:rPr>
              <a:t>边</a:t>
            </a:r>
            <a:r>
              <a:rPr lang="zh-CN" altLang="el-GR" sz="2400" b="1" dirty="0" smtClean="0">
                <a:latin typeface="楷体_GB2312" pitchFamily="49" charset="-122"/>
                <a:ea typeface="楷体_GB2312" pitchFamily="49" charset="-122"/>
                <a:cs typeface="Arial" panose="020B0604020202020204" pitchFamily="34" charset="0"/>
              </a:rPr>
              <a:t>的</a:t>
            </a:r>
            <a:r>
              <a:rPr lang="zh-CN" altLang="el-GR" sz="2400" b="1" dirty="0">
                <a:latin typeface="楷体_GB2312" pitchFamily="49" charset="-122"/>
                <a:ea typeface="楷体_GB2312" pitchFamily="49" charset="-122"/>
                <a:cs typeface="Arial" panose="020B0604020202020204" pitchFamily="34" charset="0"/>
              </a:rPr>
              <a:t>加入能连接两个连通</a:t>
            </a:r>
            <a:r>
              <a:rPr lang="zh-CN" altLang="el-GR" sz="2400" b="1" dirty="0" smtClean="0">
                <a:latin typeface="楷体_GB2312" pitchFamily="49" charset="-122"/>
                <a:ea typeface="楷体_GB2312" pitchFamily="49" charset="-122"/>
                <a:cs typeface="Arial" panose="020B0604020202020204" pitchFamily="34" charset="0"/>
              </a:rPr>
              <a:t>分量，</a:t>
            </a:r>
            <a:r>
              <a:rPr lang="zh-CN" altLang="el-GR" sz="2400" b="1" dirty="0">
                <a:latin typeface="楷体_GB2312" pitchFamily="49" charset="-122"/>
                <a:ea typeface="楷体_GB2312" pitchFamily="49" charset="-122"/>
                <a:cs typeface="Arial" panose="020B0604020202020204" pitchFamily="34" charset="0"/>
              </a:rPr>
              <a:t>则加入。当生成树只有一个连通分量时，算法结束</a:t>
            </a:r>
            <a:r>
              <a:rPr lang="zh-CN" altLang="el-GR" sz="2400" b="1" dirty="0" smtClean="0">
                <a:latin typeface="楷体_GB2312" pitchFamily="49" charset="-122"/>
                <a:ea typeface="楷体_GB2312" pitchFamily="49" charset="-122"/>
                <a:cs typeface="Arial" panose="020B0604020202020204" pitchFamily="34" charset="0"/>
              </a:rPr>
              <a:t>。</a:t>
            </a:r>
            <a:r>
              <a:rPr lang="zh-CN" altLang="en-US" sz="2400" dirty="0">
                <a:latin typeface="Times New Roman" panose="02020603050405020304" pitchFamily="18" charset="0"/>
              </a:rPr>
              <a:t>得到图</a:t>
            </a:r>
            <a:r>
              <a:rPr lang="en-US" altLang="zh-CN" sz="2400" dirty="0">
                <a:latin typeface="Times New Roman" panose="02020603050405020304" pitchFamily="18" charset="0"/>
              </a:rPr>
              <a:t>G</a:t>
            </a:r>
            <a:r>
              <a:rPr lang="zh-CN" altLang="en-US" sz="2400" dirty="0">
                <a:latin typeface="Times New Roman" panose="02020603050405020304" pitchFamily="18" charset="0"/>
              </a:rPr>
              <a:t>的一棵最小生成树</a:t>
            </a:r>
            <a:endParaRPr lang="el-GR" altLang="zh-CN" sz="2400" b="1" dirty="0">
              <a:latin typeface="楷体_GB2312" pitchFamily="49" charset="-122"/>
              <a:ea typeface="楷体_GB2312" pitchFamily="49" charset="-122"/>
              <a:cs typeface="Arial" panose="020B0604020202020204" pitchFamily="34" charset="0"/>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5"/>
          <p:cNvSpPr>
            <a:spLocks noGrp="1"/>
          </p:cNvSpPr>
          <p:nvPr>
            <p:ph type="sldNum" sz="quarter" idx="4294967295"/>
          </p:nvPr>
        </p:nvSpPr>
        <p:spPr>
          <a:xfrm>
            <a:off x="6553200" y="6248400"/>
            <a:ext cx="1905000" cy="457200"/>
          </a:xfrm>
          <a:prstGeom prst="rect">
            <a:avLst/>
          </a:prstGeom>
        </p:spPr>
        <p:txBody>
          <a:bodyPr/>
          <a:lstStyle/>
          <a:p>
            <a:fld id="{444BF13C-8F98-4224-94C6-2D8514F97D1C}" type="slidenum">
              <a:rPr lang="en-US" altLang="zh-CN"/>
            </a:fld>
            <a:endParaRPr lang="en-US" altLang="zh-CN"/>
          </a:p>
        </p:txBody>
      </p:sp>
      <p:sp>
        <p:nvSpPr>
          <p:cNvPr id="2731010" name="AutoShape 2"/>
          <p:cNvSpPr>
            <a:spLocks noChangeAspect="1" noChangeArrowheads="1"/>
          </p:cNvSpPr>
          <p:nvPr/>
        </p:nvSpPr>
        <p:spPr bwMode="auto">
          <a:xfrm>
            <a:off x="3124200" y="6477000"/>
            <a:ext cx="914400" cy="914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31011" name="Group 3"/>
          <p:cNvGrpSpPr/>
          <p:nvPr/>
        </p:nvGrpSpPr>
        <p:grpSpPr bwMode="auto">
          <a:xfrm>
            <a:off x="395288" y="836613"/>
            <a:ext cx="2592387" cy="2376487"/>
            <a:chOff x="480" y="1104"/>
            <a:chExt cx="1440" cy="1200"/>
          </a:xfrm>
        </p:grpSpPr>
        <p:sp>
          <p:nvSpPr>
            <p:cNvPr id="2731012" name="Oval 4"/>
            <p:cNvSpPr>
              <a:spLocks noChangeArrowheads="1"/>
            </p:cNvSpPr>
            <p:nvPr/>
          </p:nvSpPr>
          <p:spPr bwMode="auto">
            <a:xfrm>
              <a:off x="1008" y="1104"/>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1</a:t>
              </a:r>
              <a:endParaRPr lang="en-US" altLang="zh-CN" sz="2000" b="1" u="sng">
                <a:latin typeface="Arial" panose="020B0604020202020204" pitchFamily="34" charset="0"/>
                <a:ea typeface="宋体" panose="02010600030101010101" pitchFamily="2" charset="-122"/>
              </a:endParaRPr>
            </a:p>
          </p:txBody>
        </p:sp>
        <p:sp>
          <p:nvSpPr>
            <p:cNvPr id="2731013" name="Oval 5"/>
            <p:cNvSpPr>
              <a:spLocks noChangeArrowheads="1"/>
            </p:cNvSpPr>
            <p:nvPr/>
          </p:nvSpPr>
          <p:spPr bwMode="auto">
            <a:xfrm>
              <a:off x="480" y="1536"/>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2</a:t>
              </a:r>
              <a:endParaRPr lang="en-US" altLang="zh-CN" sz="2000" b="1" u="sng">
                <a:latin typeface="Arial" panose="020B0604020202020204" pitchFamily="34" charset="0"/>
                <a:ea typeface="宋体" panose="02010600030101010101" pitchFamily="2" charset="-122"/>
              </a:endParaRPr>
            </a:p>
          </p:txBody>
        </p:sp>
        <p:sp>
          <p:nvSpPr>
            <p:cNvPr id="2731014" name="Line 6"/>
            <p:cNvSpPr>
              <a:spLocks noChangeShapeType="1"/>
            </p:cNvSpPr>
            <p:nvPr/>
          </p:nvSpPr>
          <p:spPr bwMode="auto">
            <a:xfrm>
              <a:off x="768" y="1680"/>
              <a:ext cx="288"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15" name="Oval 7"/>
            <p:cNvSpPr>
              <a:spLocks noChangeArrowheads="1"/>
            </p:cNvSpPr>
            <p:nvPr/>
          </p:nvSpPr>
          <p:spPr bwMode="auto">
            <a:xfrm>
              <a:off x="1632" y="1536"/>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4</a:t>
              </a:r>
              <a:endParaRPr lang="en-US" altLang="zh-CN" sz="2000" b="1" u="sng">
                <a:latin typeface="Arial" panose="020B0604020202020204" pitchFamily="34" charset="0"/>
                <a:ea typeface="宋体" panose="02010600030101010101" pitchFamily="2" charset="-122"/>
              </a:endParaRPr>
            </a:p>
          </p:txBody>
        </p:sp>
        <p:sp>
          <p:nvSpPr>
            <p:cNvPr id="2731016" name="Oval 8"/>
            <p:cNvSpPr>
              <a:spLocks noChangeArrowheads="1"/>
            </p:cNvSpPr>
            <p:nvPr/>
          </p:nvSpPr>
          <p:spPr bwMode="auto">
            <a:xfrm>
              <a:off x="1056" y="1536"/>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3</a:t>
              </a:r>
              <a:endParaRPr lang="en-US" altLang="zh-CN" sz="2000" b="1" u="sng">
                <a:latin typeface="Arial" panose="020B0604020202020204" pitchFamily="34" charset="0"/>
                <a:ea typeface="宋体" panose="02010600030101010101" pitchFamily="2" charset="-122"/>
              </a:endParaRPr>
            </a:p>
          </p:txBody>
        </p:sp>
        <p:sp>
          <p:nvSpPr>
            <p:cNvPr id="2731017" name="Oval 9"/>
            <p:cNvSpPr>
              <a:spLocks noChangeArrowheads="1"/>
            </p:cNvSpPr>
            <p:nvPr/>
          </p:nvSpPr>
          <p:spPr bwMode="auto">
            <a:xfrm>
              <a:off x="672" y="2064"/>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5</a:t>
              </a:r>
              <a:endParaRPr lang="en-US" altLang="zh-CN" sz="2000" b="1" u="sng">
                <a:latin typeface="Arial" panose="020B0604020202020204" pitchFamily="34" charset="0"/>
                <a:ea typeface="宋体" panose="02010600030101010101" pitchFamily="2" charset="-122"/>
              </a:endParaRPr>
            </a:p>
          </p:txBody>
        </p:sp>
        <p:sp>
          <p:nvSpPr>
            <p:cNvPr id="2731018" name="Oval 10"/>
            <p:cNvSpPr>
              <a:spLocks noChangeArrowheads="1"/>
            </p:cNvSpPr>
            <p:nvPr/>
          </p:nvSpPr>
          <p:spPr bwMode="auto">
            <a:xfrm>
              <a:off x="1296" y="2064"/>
              <a:ext cx="288" cy="240"/>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6</a:t>
              </a:r>
              <a:endParaRPr lang="en-US" altLang="zh-CN" sz="2000" b="1" u="sng">
                <a:latin typeface="Arial" panose="020B0604020202020204" pitchFamily="34" charset="0"/>
                <a:ea typeface="宋体" panose="02010600030101010101" pitchFamily="2" charset="-122"/>
              </a:endParaRPr>
            </a:p>
          </p:txBody>
        </p:sp>
        <p:sp>
          <p:nvSpPr>
            <p:cNvPr id="2731019" name="Line 11"/>
            <p:cNvSpPr>
              <a:spLocks noChangeShapeType="1"/>
            </p:cNvSpPr>
            <p:nvPr/>
          </p:nvSpPr>
          <p:spPr bwMode="auto">
            <a:xfrm>
              <a:off x="1344" y="1680"/>
              <a:ext cx="288"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0" name="Line 12"/>
            <p:cNvSpPr>
              <a:spLocks noChangeShapeType="1"/>
            </p:cNvSpPr>
            <p:nvPr/>
          </p:nvSpPr>
          <p:spPr bwMode="auto">
            <a:xfrm flipH="1">
              <a:off x="1200" y="1344"/>
              <a:ext cx="0" cy="192"/>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1" name="Line 13"/>
            <p:cNvSpPr>
              <a:spLocks noChangeShapeType="1"/>
            </p:cNvSpPr>
            <p:nvPr/>
          </p:nvSpPr>
          <p:spPr bwMode="auto">
            <a:xfrm>
              <a:off x="624" y="1776"/>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2" name="Line 14"/>
            <p:cNvSpPr>
              <a:spLocks noChangeShapeType="1"/>
            </p:cNvSpPr>
            <p:nvPr/>
          </p:nvSpPr>
          <p:spPr bwMode="auto">
            <a:xfrm flipV="1">
              <a:off x="912" y="1776"/>
              <a:ext cx="240" cy="336"/>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3" name="Line 15"/>
            <p:cNvSpPr>
              <a:spLocks noChangeShapeType="1"/>
            </p:cNvSpPr>
            <p:nvPr/>
          </p:nvSpPr>
          <p:spPr bwMode="auto">
            <a:xfrm>
              <a:off x="1248" y="1776"/>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4" name="Line 16"/>
            <p:cNvSpPr>
              <a:spLocks noChangeShapeType="1"/>
            </p:cNvSpPr>
            <p:nvPr/>
          </p:nvSpPr>
          <p:spPr bwMode="auto">
            <a:xfrm flipV="1">
              <a:off x="1584" y="1776"/>
              <a:ext cx="192" cy="384"/>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5" name="Line 17"/>
            <p:cNvSpPr>
              <a:spLocks noChangeShapeType="1"/>
            </p:cNvSpPr>
            <p:nvPr/>
          </p:nvSpPr>
          <p:spPr bwMode="auto">
            <a:xfrm>
              <a:off x="960" y="2208"/>
              <a:ext cx="336"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6" name="Line 18"/>
            <p:cNvSpPr>
              <a:spLocks noChangeShapeType="1"/>
            </p:cNvSpPr>
            <p:nvPr/>
          </p:nvSpPr>
          <p:spPr bwMode="auto">
            <a:xfrm flipV="1">
              <a:off x="720" y="1296"/>
              <a:ext cx="336"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7" name="Line 19"/>
            <p:cNvSpPr>
              <a:spLocks noChangeShapeType="1"/>
            </p:cNvSpPr>
            <p:nvPr/>
          </p:nvSpPr>
          <p:spPr bwMode="auto">
            <a:xfrm flipH="1" flipV="1">
              <a:off x="1248" y="1296"/>
              <a:ext cx="432"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28" name="Text Box 20"/>
            <p:cNvSpPr txBox="1">
              <a:spLocks noChangeArrowheads="1"/>
            </p:cNvSpPr>
            <p:nvPr/>
          </p:nvSpPr>
          <p:spPr bwMode="auto">
            <a:xfrm>
              <a:off x="624" y="1344"/>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6</a:t>
              </a:r>
              <a:endParaRPr lang="en-US" altLang="zh-CN" sz="2000" b="1">
                <a:latin typeface="Arial" panose="020B0604020202020204" pitchFamily="34" charset="0"/>
                <a:ea typeface="宋体" panose="02010600030101010101" pitchFamily="2" charset="-122"/>
              </a:endParaRPr>
            </a:p>
          </p:txBody>
        </p:sp>
        <p:sp>
          <p:nvSpPr>
            <p:cNvPr id="2731029" name="Text Box 21"/>
            <p:cNvSpPr txBox="1">
              <a:spLocks noChangeArrowheads="1"/>
            </p:cNvSpPr>
            <p:nvPr/>
          </p:nvSpPr>
          <p:spPr bwMode="auto">
            <a:xfrm>
              <a:off x="1008" y="1392"/>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1</a:t>
              </a:r>
              <a:endParaRPr lang="en-US" altLang="zh-CN" sz="2000" b="1">
                <a:latin typeface="Arial" panose="020B0604020202020204" pitchFamily="34" charset="0"/>
                <a:ea typeface="宋体" panose="02010600030101010101" pitchFamily="2" charset="-122"/>
              </a:endParaRPr>
            </a:p>
          </p:txBody>
        </p:sp>
        <p:sp>
          <p:nvSpPr>
            <p:cNvPr id="2731030" name="Text Box 22"/>
            <p:cNvSpPr txBox="1">
              <a:spLocks noChangeArrowheads="1"/>
            </p:cNvSpPr>
            <p:nvPr/>
          </p:nvSpPr>
          <p:spPr bwMode="auto">
            <a:xfrm>
              <a:off x="1008" y="2064"/>
              <a:ext cx="240" cy="20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6</a:t>
              </a:r>
              <a:endParaRPr lang="en-US" altLang="zh-CN" sz="2000" b="1">
                <a:latin typeface="Arial" panose="020B0604020202020204" pitchFamily="34" charset="0"/>
                <a:ea typeface="宋体" panose="02010600030101010101" pitchFamily="2" charset="-122"/>
              </a:endParaRPr>
            </a:p>
          </p:txBody>
        </p:sp>
        <p:sp>
          <p:nvSpPr>
            <p:cNvPr id="2731031" name="Text Box 23"/>
            <p:cNvSpPr txBox="1">
              <a:spLocks noChangeArrowheads="1"/>
            </p:cNvSpPr>
            <p:nvPr/>
          </p:nvSpPr>
          <p:spPr bwMode="auto">
            <a:xfrm>
              <a:off x="1344" y="1296"/>
              <a:ext cx="240" cy="20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5</a:t>
              </a:r>
              <a:endParaRPr lang="en-US" altLang="zh-CN" sz="2000" b="1">
                <a:latin typeface="Arial" panose="020B0604020202020204" pitchFamily="34" charset="0"/>
                <a:ea typeface="宋体" panose="02010600030101010101" pitchFamily="2" charset="-122"/>
              </a:endParaRPr>
            </a:p>
          </p:txBody>
        </p:sp>
        <p:sp>
          <p:nvSpPr>
            <p:cNvPr id="2731032" name="Text Box 24"/>
            <p:cNvSpPr txBox="1">
              <a:spLocks noChangeArrowheads="1"/>
            </p:cNvSpPr>
            <p:nvPr/>
          </p:nvSpPr>
          <p:spPr bwMode="auto">
            <a:xfrm>
              <a:off x="768" y="1536"/>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5</a:t>
              </a:r>
              <a:endParaRPr lang="en-US" altLang="zh-CN" sz="2000" b="1">
                <a:latin typeface="Arial" panose="020B0604020202020204" pitchFamily="34" charset="0"/>
                <a:ea typeface="宋体" panose="02010600030101010101" pitchFamily="2" charset="-122"/>
              </a:endParaRPr>
            </a:p>
          </p:txBody>
        </p:sp>
        <p:sp>
          <p:nvSpPr>
            <p:cNvPr id="2731033" name="Text Box 25"/>
            <p:cNvSpPr txBox="1">
              <a:spLocks noChangeArrowheads="1"/>
            </p:cNvSpPr>
            <p:nvPr/>
          </p:nvSpPr>
          <p:spPr bwMode="auto">
            <a:xfrm>
              <a:off x="1344" y="1536"/>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5</a:t>
              </a:r>
              <a:endParaRPr lang="en-US" altLang="zh-CN" sz="2000" b="1">
                <a:latin typeface="Arial" panose="020B0604020202020204" pitchFamily="34" charset="0"/>
                <a:ea typeface="宋体" panose="02010600030101010101" pitchFamily="2" charset="-122"/>
              </a:endParaRPr>
            </a:p>
          </p:txBody>
        </p:sp>
        <p:sp>
          <p:nvSpPr>
            <p:cNvPr id="2731034" name="Text Box 26"/>
            <p:cNvSpPr txBox="1">
              <a:spLocks noChangeArrowheads="1"/>
            </p:cNvSpPr>
            <p:nvPr/>
          </p:nvSpPr>
          <p:spPr bwMode="auto">
            <a:xfrm>
              <a:off x="864" y="1824"/>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6</a:t>
              </a:r>
              <a:endParaRPr lang="en-US" altLang="zh-CN" sz="2000" b="1">
                <a:latin typeface="Arial" panose="020B0604020202020204" pitchFamily="34" charset="0"/>
                <a:ea typeface="宋体" panose="02010600030101010101" pitchFamily="2" charset="-122"/>
              </a:endParaRPr>
            </a:p>
          </p:txBody>
        </p:sp>
        <p:sp>
          <p:nvSpPr>
            <p:cNvPr id="2731035" name="Text Box 27"/>
            <p:cNvSpPr txBox="1">
              <a:spLocks noChangeArrowheads="1"/>
            </p:cNvSpPr>
            <p:nvPr/>
          </p:nvSpPr>
          <p:spPr bwMode="auto">
            <a:xfrm>
              <a:off x="528" y="1872"/>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3</a:t>
              </a:r>
              <a:endParaRPr lang="en-US" altLang="zh-CN" sz="2000" b="1">
                <a:latin typeface="Arial" panose="020B0604020202020204" pitchFamily="34" charset="0"/>
                <a:ea typeface="宋体" panose="02010600030101010101" pitchFamily="2" charset="-122"/>
              </a:endParaRPr>
            </a:p>
          </p:txBody>
        </p:sp>
        <p:sp>
          <p:nvSpPr>
            <p:cNvPr id="2731036" name="Text Box 28"/>
            <p:cNvSpPr txBox="1">
              <a:spLocks noChangeArrowheads="1"/>
            </p:cNvSpPr>
            <p:nvPr/>
          </p:nvSpPr>
          <p:spPr bwMode="auto">
            <a:xfrm>
              <a:off x="1248" y="1824"/>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4</a:t>
              </a:r>
              <a:endParaRPr lang="en-US" altLang="zh-CN" sz="2000" b="1">
                <a:latin typeface="Arial" panose="020B0604020202020204" pitchFamily="34" charset="0"/>
                <a:ea typeface="宋体" panose="02010600030101010101" pitchFamily="2" charset="-122"/>
              </a:endParaRPr>
            </a:p>
          </p:txBody>
        </p:sp>
        <p:sp>
          <p:nvSpPr>
            <p:cNvPr id="2731037" name="Text Box 29"/>
            <p:cNvSpPr txBox="1">
              <a:spLocks noChangeArrowheads="1"/>
            </p:cNvSpPr>
            <p:nvPr/>
          </p:nvSpPr>
          <p:spPr bwMode="auto">
            <a:xfrm>
              <a:off x="1632" y="1872"/>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2</a:t>
              </a:r>
              <a:endParaRPr lang="en-US" altLang="zh-CN" sz="2000" b="1">
                <a:latin typeface="Arial" panose="020B0604020202020204" pitchFamily="34" charset="0"/>
                <a:ea typeface="宋体" panose="02010600030101010101" pitchFamily="2" charset="-122"/>
              </a:endParaRPr>
            </a:p>
          </p:txBody>
        </p:sp>
      </p:grpSp>
      <p:sp>
        <p:nvSpPr>
          <p:cNvPr id="2731038" name="Text Box 30"/>
          <p:cNvSpPr txBox="1">
            <a:spLocks noChangeArrowheads="1"/>
          </p:cNvSpPr>
          <p:nvPr/>
        </p:nvSpPr>
        <p:spPr bwMode="auto">
          <a:xfrm>
            <a:off x="3124200" y="620713"/>
            <a:ext cx="5948363" cy="5761037"/>
          </a:xfrm>
          <a:prstGeom prst="rect">
            <a:avLst/>
          </a:prstGeom>
          <a:solidFill>
            <a:schemeClr val="bg1"/>
          </a:solidFill>
          <a:ln w="9525">
            <a:solidFill>
              <a:schemeClr val="folHlink"/>
            </a:solidFill>
            <a:miter lim="800000"/>
            <a:headEnd type="none" w="sm" len="sm"/>
            <a:tailEnd type="none" w="sm" len="sm"/>
          </a:ln>
          <a:effectLst/>
        </p:spPr>
        <p:txBody>
          <a:bodyPr wrap="square">
            <a:spAutoFit/>
          </a:bodyPr>
          <a:lstStyle/>
          <a:p>
            <a:pPr eaLnBrk="0" hangingPunct="0">
              <a:lnSpc>
                <a:spcPct val="110000"/>
              </a:lnSpc>
              <a:spcBef>
                <a:spcPct val="50000"/>
              </a:spcBef>
            </a:pPr>
            <a:r>
              <a:rPr lang="en-US" altLang="zh-CN" sz="2400" b="1">
                <a:latin typeface="Arial" panose="020B0604020202020204" pitchFamily="34" charset="0"/>
                <a:ea typeface="宋体" panose="02010600030101010101" pitchFamily="2" charset="-122"/>
              </a:rPr>
              <a:t>1</a:t>
            </a:r>
            <a:r>
              <a:rPr lang="zh-CN" altLang="en-US" sz="2400" b="1">
                <a:latin typeface="Arial" panose="020B0604020202020204" pitchFamily="34" charset="0"/>
                <a:ea typeface="宋体" panose="02010600030101010101" pitchFamily="2" charset="-122"/>
              </a:rPr>
              <a:t>、初始连通分量：</a:t>
            </a:r>
            <a:r>
              <a:rPr lang="en-US" altLang="zh-CN" sz="2400" b="1">
                <a:latin typeface="Arial" panose="020B0604020202020204" pitchFamily="34" charset="0"/>
                <a:ea typeface="宋体" panose="02010600030101010101" pitchFamily="2" charset="-122"/>
              </a:rPr>
              <a:t>{1},{2},{3},{4},{5},{6}</a:t>
            </a:r>
            <a:endParaRPr lang="en-US" altLang="zh-CN"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en-US" altLang="zh-CN" sz="2400" b="1">
                <a:latin typeface="Arial" panose="020B0604020202020204" pitchFamily="34" charset="0"/>
                <a:ea typeface="宋体" panose="02010600030101010101" pitchFamily="2" charset="-122"/>
              </a:rPr>
              <a:t>2</a:t>
            </a:r>
            <a:r>
              <a:rPr lang="zh-CN" altLang="en-US" sz="2400" b="1">
                <a:latin typeface="Arial" panose="020B0604020202020204" pitchFamily="34" charset="0"/>
                <a:ea typeface="宋体" panose="02010600030101010101" pitchFamily="2" charset="-122"/>
              </a:rPr>
              <a:t>、反复执行添加、放弃动作。</a:t>
            </a:r>
            <a:endParaRPr lang="zh-CN" altLang="en-US"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zh-CN" altLang="en-US" sz="2400" b="1">
                <a:latin typeface="Arial" panose="020B0604020202020204" pitchFamily="34" charset="0"/>
                <a:ea typeface="宋体" panose="02010600030101010101" pitchFamily="2" charset="-122"/>
              </a:rPr>
              <a:t>      边	    动作	      连通分量</a:t>
            </a:r>
            <a:endParaRPr lang="zh-CN" altLang="en-US"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zh-CN" altLang="en-US" sz="24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(1,3)     </a:t>
            </a:r>
            <a:r>
              <a:rPr lang="zh-CN" altLang="en-US" sz="2400" b="1">
                <a:latin typeface="Arial" panose="020B0604020202020204" pitchFamily="34" charset="0"/>
                <a:ea typeface="宋体" panose="02010600030101010101" pitchFamily="2" charset="-122"/>
              </a:rPr>
              <a:t>添加	</a:t>
            </a:r>
            <a:r>
              <a:rPr lang="en-US" altLang="zh-CN" sz="2400" b="1">
                <a:latin typeface="Arial" panose="020B0604020202020204" pitchFamily="34" charset="0"/>
                <a:ea typeface="宋体" panose="02010600030101010101" pitchFamily="2" charset="-122"/>
              </a:rPr>
              <a:t>{1,3},{4},{5},{6},{2}</a:t>
            </a:r>
            <a:endParaRPr lang="en-US" altLang="zh-CN"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en-US" altLang="zh-CN" sz="2400" b="1">
                <a:latin typeface="Arial" panose="020B0604020202020204" pitchFamily="34" charset="0"/>
                <a:ea typeface="宋体" panose="02010600030101010101" pitchFamily="2" charset="-122"/>
              </a:rPr>
              <a:t>     (4,6)     </a:t>
            </a:r>
            <a:r>
              <a:rPr lang="zh-CN" altLang="en-US" sz="2400" b="1">
                <a:latin typeface="Arial" panose="020B0604020202020204" pitchFamily="34" charset="0"/>
                <a:ea typeface="宋体" panose="02010600030101010101" pitchFamily="2" charset="-122"/>
              </a:rPr>
              <a:t>添加	</a:t>
            </a:r>
            <a:r>
              <a:rPr lang="en-US" altLang="zh-CN" sz="2400" b="1">
                <a:latin typeface="Arial" panose="020B0604020202020204" pitchFamily="34" charset="0"/>
                <a:ea typeface="宋体" panose="02010600030101010101" pitchFamily="2" charset="-122"/>
              </a:rPr>
              <a:t>{1,3},{4, 6},{2},{5}</a:t>
            </a:r>
            <a:endParaRPr lang="en-US" altLang="zh-CN"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en-US" altLang="zh-CN" sz="2400" b="1">
                <a:latin typeface="Arial" panose="020B0604020202020204" pitchFamily="34" charset="0"/>
                <a:ea typeface="宋体" panose="02010600030101010101" pitchFamily="2" charset="-122"/>
              </a:rPr>
              <a:t>     (2,5)     </a:t>
            </a:r>
            <a:r>
              <a:rPr lang="zh-CN" altLang="en-US" sz="2400" b="1">
                <a:latin typeface="Arial" panose="020B0604020202020204" pitchFamily="34" charset="0"/>
                <a:ea typeface="宋体" panose="02010600030101010101" pitchFamily="2" charset="-122"/>
              </a:rPr>
              <a:t>添加	</a:t>
            </a:r>
            <a:r>
              <a:rPr lang="en-US" altLang="zh-CN" sz="2400" b="1">
                <a:latin typeface="Arial" panose="020B0604020202020204" pitchFamily="34" charset="0"/>
                <a:ea typeface="宋体" panose="02010600030101010101" pitchFamily="2" charset="-122"/>
              </a:rPr>
              <a:t>{1,3},{4, 6},{2,5}</a:t>
            </a:r>
            <a:endParaRPr lang="en-US" altLang="zh-CN"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en-US" altLang="zh-CN" sz="2400" b="1">
                <a:latin typeface="Arial" panose="020B0604020202020204" pitchFamily="34" charset="0"/>
                <a:ea typeface="宋体" panose="02010600030101010101" pitchFamily="2" charset="-122"/>
              </a:rPr>
              <a:t>     (3,6)     </a:t>
            </a:r>
            <a:r>
              <a:rPr lang="zh-CN" altLang="en-US" sz="2400" b="1">
                <a:latin typeface="Arial" panose="020B0604020202020204" pitchFamily="34" charset="0"/>
                <a:ea typeface="宋体" panose="02010600030101010101" pitchFamily="2" charset="-122"/>
              </a:rPr>
              <a:t>添加	</a:t>
            </a:r>
            <a:r>
              <a:rPr lang="en-US" altLang="zh-CN" sz="2400" b="1">
                <a:latin typeface="Arial" panose="020B0604020202020204" pitchFamily="34" charset="0"/>
                <a:ea typeface="宋体" panose="02010600030101010101" pitchFamily="2" charset="-122"/>
              </a:rPr>
              <a:t>{1,3,4, 6},{2,5}</a:t>
            </a:r>
            <a:endParaRPr lang="en-US" altLang="zh-CN"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en-US" altLang="zh-CN" sz="2400" b="1">
                <a:latin typeface="Arial" panose="020B0604020202020204" pitchFamily="34" charset="0"/>
                <a:ea typeface="宋体" panose="02010600030101010101" pitchFamily="2" charset="-122"/>
              </a:rPr>
              <a:t>     (1,4)     </a:t>
            </a:r>
            <a:r>
              <a:rPr lang="zh-CN" altLang="zh-CN" sz="2400" b="1">
                <a:latin typeface="Arial" panose="020B0604020202020204" pitchFamily="34" charset="0"/>
                <a:ea typeface="宋体" panose="02010600030101010101" pitchFamily="2" charset="-122"/>
              </a:rPr>
              <a:t>放弃	因构成回路</a:t>
            </a:r>
            <a:endParaRPr lang="zh-CN" altLang="en-US"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zh-CN" altLang="en-US" sz="24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(3,4)     </a:t>
            </a:r>
            <a:r>
              <a:rPr lang="zh-CN" altLang="zh-CN" sz="2400" b="1">
                <a:latin typeface="Arial" panose="020B0604020202020204" pitchFamily="34" charset="0"/>
                <a:ea typeface="宋体" panose="02010600030101010101" pitchFamily="2" charset="-122"/>
              </a:rPr>
              <a:t>放弃	因构成回路</a:t>
            </a:r>
            <a:endParaRPr lang="zh-CN" altLang="en-US" sz="2400" b="1">
              <a:latin typeface="Arial" panose="020B0604020202020204" pitchFamily="34" charset="0"/>
              <a:ea typeface="宋体" panose="02010600030101010101" pitchFamily="2" charset="-122"/>
            </a:endParaRPr>
          </a:p>
          <a:p>
            <a:pPr eaLnBrk="0" hangingPunct="0">
              <a:lnSpc>
                <a:spcPct val="110000"/>
              </a:lnSpc>
              <a:spcBef>
                <a:spcPct val="50000"/>
              </a:spcBef>
            </a:pPr>
            <a:r>
              <a:rPr lang="zh-CN" altLang="en-US" sz="24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(2,3)     </a:t>
            </a:r>
            <a:r>
              <a:rPr lang="zh-CN" altLang="en-US" sz="2400" b="1">
                <a:latin typeface="Arial" panose="020B0604020202020204" pitchFamily="34" charset="0"/>
                <a:ea typeface="宋体" panose="02010600030101010101" pitchFamily="2" charset="-122"/>
              </a:rPr>
              <a:t>添加	</a:t>
            </a:r>
            <a:r>
              <a:rPr lang="en-US" altLang="zh-CN" sz="2400" b="1">
                <a:latin typeface="Arial" panose="020B0604020202020204" pitchFamily="34" charset="0"/>
                <a:ea typeface="宋体" panose="02010600030101010101" pitchFamily="2" charset="-122"/>
              </a:rPr>
              <a:t>{1,3,4,5,6,2}</a:t>
            </a:r>
            <a:endParaRPr lang="en-US" altLang="zh-CN" sz="2400" b="1">
              <a:latin typeface="Arial" panose="020B0604020202020204" pitchFamily="34" charset="0"/>
              <a:ea typeface="宋体" panose="02010600030101010101" pitchFamily="2" charset="-122"/>
            </a:endParaRPr>
          </a:p>
        </p:txBody>
      </p:sp>
      <p:sp>
        <p:nvSpPr>
          <p:cNvPr id="2731039" name="Text Box 31"/>
          <p:cNvSpPr txBox="1">
            <a:spLocks noChangeArrowheads="1"/>
          </p:cNvSpPr>
          <p:nvPr/>
        </p:nvSpPr>
        <p:spPr bwMode="auto">
          <a:xfrm>
            <a:off x="1066800" y="6248400"/>
            <a:ext cx="17526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zh-CN" altLang="en-US" sz="1600" b="1">
                <a:latin typeface="Arial" panose="020B0604020202020204" pitchFamily="34" charset="0"/>
                <a:ea typeface="宋体" panose="02010600030101010101" pitchFamily="2" charset="-122"/>
              </a:rPr>
              <a:t>最小代价生成树</a:t>
            </a:r>
            <a:endParaRPr lang="zh-CN" altLang="en-US" sz="1200" b="1">
              <a:latin typeface="Arial" panose="020B0604020202020204" pitchFamily="34" charset="0"/>
              <a:ea typeface="宋体" panose="02010600030101010101" pitchFamily="2" charset="-122"/>
            </a:endParaRPr>
          </a:p>
        </p:txBody>
      </p:sp>
      <p:sp>
        <p:nvSpPr>
          <p:cNvPr id="2731040" name="Oval 32"/>
          <p:cNvSpPr>
            <a:spLocks noChangeArrowheads="1"/>
          </p:cNvSpPr>
          <p:nvPr/>
        </p:nvSpPr>
        <p:spPr bwMode="auto">
          <a:xfrm>
            <a:off x="1385888" y="3933825"/>
            <a:ext cx="501650" cy="447675"/>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1</a:t>
            </a:r>
            <a:endParaRPr lang="en-US" altLang="zh-CN" sz="2000" b="1" u="sng">
              <a:latin typeface="Arial" panose="020B0604020202020204" pitchFamily="34" charset="0"/>
              <a:ea typeface="宋体" panose="02010600030101010101" pitchFamily="2" charset="-122"/>
            </a:endParaRPr>
          </a:p>
        </p:txBody>
      </p:sp>
      <p:sp>
        <p:nvSpPr>
          <p:cNvPr id="2731041" name="Oval 33"/>
          <p:cNvSpPr>
            <a:spLocks noChangeArrowheads="1"/>
          </p:cNvSpPr>
          <p:nvPr/>
        </p:nvSpPr>
        <p:spPr bwMode="auto">
          <a:xfrm>
            <a:off x="468313" y="4740275"/>
            <a:ext cx="500062" cy="447675"/>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2</a:t>
            </a:r>
            <a:endParaRPr lang="en-US" altLang="zh-CN" sz="2000" b="1" u="sng">
              <a:latin typeface="Arial" panose="020B0604020202020204" pitchFamily="34" charset="0"/>
              <a:ea typeface="宋体" panose="02010600030101010101" pitchFamily="2" charset="-122"/>
            </a:endParaRPr>
          </a:p>
        </p:txBody>
      </p:sp>
      <p:sp>
        <p:nvSpPr>
          <p:cNvPr id="2731042" name="Line 34"/>
          <p:cNvSpPr>
            <a:spLocks noChangeShapeType="1"/>
          </p:cNvSpPr>
          <p:nvPr/>
        </p:nvSpPr>
        <p:spPr bwMode="auto">
          <a:xfrm>
            <a:off x="968375" y="5008563"/>
            <a:ext cx="501650"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43" name="Oval 35"/>
          <p:cNvSpPr>
            <a:spLocks noChangeArrowheads="1"/>
          </p:cNvSpPr>
          <p:nvPr/>
        </p:nvSpPr>
        <p:spPr bwMode="auto">
          <a:xfrm>
            <a:off x="2471738" y="4740275"/>
            <a:ext cx="500062" cy="447675"/>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4</a:t>
            </a:r>
            <a:endParaRPr lang="en-US" altLang="zh-CN" sz="2000" b="1" u="sng">
              <a:latin typeface="Arial" panose="020B0604020202020204" pitchFamily="34" charset="0"/>
              <a:ea typeface="宋体" panose="02010600030101010101" pitchFamily="2" charset="-122"/>
            </a:endParaRPr>
          </a:p>
        </p:txBody>
      </p:sp>
      <p:sp>
        <p:nvSpPr>
          <p:cNvPr id="2731044" name="Oval 36"/>
          <p:cNvSpPr>
            <a:spLocks noChangeArrowheads="1"/>
          </p:cNvSpPr>
          <p:nvPr/>
        </p:nvSpPr>
        <p:spPr bwMode="auto">
          <a:xfrm>
            <a:off x="1470025" y="4740275"/>
            <a:ext cx="500063" cy="447675"/>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3</a:t>
            </a:r>
            <a:endParaRPr lang="en-US" altLang="zh-CN" sz="2000" b="1" u="sng">
              <a:latin typeface="Arial" panose="020B0604020202020204" pitchFamily="34" charset="0"/>
              <a:ea typeface="宋体" panose="02010600030101010101" pitchFamily="2" charset="-122"/>
            </a:endParaRPr>
          </a:p>
        </p:txBody>
      </p:sp>
      <p:sp>
        <p:nvSpPr>
          <p:cNvPr id="2731045" name="Oval 37"/>
          <p:cNvSpPr>
            <a:spLocks noChangeArrowheads="1"/>
          </p:cNvSpPr>
          <p:nvPr/>
        </p:nvSpPr>
        <p:spPr bwMode="auto">
          <a:xfrm>
            <a:off x="801688" y="5724525"/>
            <a:ext cx="501650" cy="447675"/>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5</a:t>
            </a:r>
            <a:endParaRPr lang="en-US" altLang="zh-CN" sz="2000" b="1" u="sng">
              <a:latin typeface="Arial" panose="020B0604020202020204" pitchFamily="34" charset="0"/>
              <a:ea typeface="宋体" panose="02010600030101010101" pitchFamily="2" charset="-122"/>
            </a:endParaRPr>
          </a:p>
        </p:txBody>
      </p:sp>
      <p:sp>
        <p:nvSpPr>
          <p:cNvPr id="2731046" name="Oval 38"/>
          <p:cNvSpPr>
            <a:spLocks noChangeArrowheads="1"/>
          </p:cNvSpPr>
          <p:nvPr/>
        </p:nvSpPr>
        <p:spPr bwMode="auto">
          <a:xfrm>
            <a:off x="1887538" y="5724525"/>
            <a:ext cx="500062" cy="447675"/>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6</a:t>
            </a:r>
            <a:endParaRPr lang="en-US" altLang="zh-CN" sz="2000" b="1" u="sng">
              <a:latin typeface="Arial" panose="020B0604020202020204" pitchFamily="34" charset="0"/>
              <a:ea typeface="宋体" panose="02010600030101010101" pitchFamily="2" charset="-122"/>
            </a:endParaRPr>
          </a:p>
        </p:txBody>
      </p:sp>
      <p:sp>
        <p:nvSpPr>
          <p:cNvPr id="2731047" name="Line 39"/>
          <p:cNvSpPr>
            <a:spLocks noChangeShapeType="1"/>
          </p:cNvSpPr>
          <p:nvPr/>
        </p:nvSpPr>
        <p:spPr bwMode="auto">
          <a:xfrm flipH="1">
            <a:off x="1720850" y="4381500"/>
            <a:ext cx="0" cy="358775"/>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48" name="Line 40"/>
          <p:cNvSpPr>
            <a:spLocks noChangeShapeType="1"/>
          </p:cNvSpPr>
          <p:nvPr/>
        </p:nvSpPr>
        <p:spPr bwMode="auto">
          <a:xfrm>
            <a:off x="719138" y="5187950"/>
            <a:ext cx="249237" cy="536575"/>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49" name="Line 41"/>
          <p:cNvSpPr>
            <a:spLocks noChangeShapeType="1"/>
          </p:cNvSpPr>
          <p:nvPr/>
        </p:nvSpPr>
        <p:spPr bwMode="auto">
          <a:xfrm>
            <a:off x="1803400" y="5187950"/>
            <a:ext cx="250825" cy="536575"/>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50" name="Line 42"/>
          <p:cNvSpPr>
            <a:spLocks noChangeShapeType="1"/>
          </p:cNvSpPr>
          <p:nvPr/>
        </p:nvSpPr>
        <p:spPr bwMode="auto">
          <a:xfrm flipV="1">
            <a:off x="2387600" y="5187950"/>
            <a:ext cx="333375" cy="715963"/>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51" name="Text Box 43"/>
          <p:cNvSpPr txBox="1">
            <a:spLocks noChangeArrowheads="1"/>
          </p:cNvSpPr>
          <p:nvPr/>
        </p:nvSpPr>
        <p:spPr bwMode="auto">
          <a:xfrm>
            <a:off x="1385888" y="4470400"/>
            <a:ext cx="417512"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1</a:t>
            </a:r>
            <a:endParaRPr lang="en-US" altLang="zh-CN" sz="2000" b="1">
              <a:latin typeface="Arial" panose="020B0604020202020204" pitchFamily="34" charset="0"/>
              <a:ea typeface="宋体" panose="02010600030101010101" pitchFamily="2" charset="-122"/>
            </a:endParaRPr>
          </a:p>
        </p:txBody>
      </p:sp>
      <p:sp>
        <p:nvSpPr>
          <p:cNvPr id="2731052" name="Text Box 44"/>
          <p:cNvSpPr txBox="1">
            <a:spLocks noChangeArrowheads="1"/>
          </p:cNvSpPr>
          <p:nvPr/>
        </p:nvSpPr>
        <p:spPr bwMode="auto">
          <a:xfrm>
            <a:off x="968375" y="4740275"/>
            <a:ext cx="417513" cy="3968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5</a:t>
            </a:r>
            <a:endParaRPr lang="en-US" altLang="zh-CN" sz="2000" b="1">
              <a:latin typeface="Arial" panose="020B0604020202020204" pitchFamily="34" charset="0"/>
              <a:ea typeface="宋体" panose="02010600030101010101" pitchFamily="2" charset="-122"/>
            </a:endParaRPr>
          </a:p>
        </p:txBody>
      </p:sp>
      <p:sp>
        <p:nvSpPr>
          <p:cNvPr id="2731053" name="Text Box 45"/>
          <p:cNvSpPr txBox="1">
            <a:spLocks noChangeArrowheads="1"/>
          </p:cNvSpPr>
          <p:nvPr/>
        </p:nvSpPr>
        <p:spPr bwMode="auto">
          <a:xfrm>
            <a:off x="552450" y="5365750"/>
            <a:ext cx="415925"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3</a:t>
            </a:r>
            <a:endParaRPr lang="en-US" altLang="zh-CN" sz="2000" b="1">
              <a:latin typeface="Arial" panose="020B0604020202020204" pitchFamily="34" charset="0"/>
              <a:ea typeface="宋体" panose="02010600030101010101" pitchFamily="2" charset="-122"/>
            </a:endParaRPr>
          </a:p>
        </p:txBody>
      </p:sp>
      <p:sp>
        <p:nvSpPr>
          <p:cNvPr id="2731054" name="Text Box 46"/>
          <p:cNvSpPr txBox="1">
            <a:spLocks noChangeArrowheads="1"/>
          </p:cNvSpPr>
          <p:nvPr/>
        </p:nvSpPr>
        <p:spPr bwMode="auto">
          <a:xfrm>
            <a:off x="1803400" y="5276850"/>
            <a:ext cx="417513"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4</a:t>
            </a:r>
            <a:endParaRPr lang="en-US" altLang="zh-CN" sz="2000" b="1">
              <a:latin typeface="Arial" panose="020B0604020202020204" pitchFamily="34" charset="0"/>
              <a:ea typeface="宋体" panose="02010600030101010101" pitchFamily="2" charset="-122"/>
            </a:endParaRPr>
          </a:p>
        </p:txBody>
      </p:sp>
      <p:sp>
        <p:nvSpPr>
          <p:cNvPr id="2731055" name="Text Box 47"/>
          <p:cNvSpPr txBox="1">
            <a:spLocks noChangeArrowheads="1"/>
          </p:cNvSpPr>
          <p:nvPr/>
        </p:nvSpPr>
        <p:spPr bwMode="auto">
          <a:xfrm>
            <a:off x="2471738" y="5365750"/>
            <a:ext cx="415925" cy="3968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2</a:t>
            </a:r>
            <a:endParaRPr lang="en-US" altLang="zh-CN" sz="2000" b="1">
              <a:latin typeface="Arial" panose="020B0604020202020204" pitchFamily="34" charset="0"/>
              <a:ea typeface="宋体" panose="02010600030101010101" pitchFamily="2" charset="-122"/>
            </a:endParaRPr>
          </a:p>
        </p:txBody>
      </p:sp>
      <p:sp>
        <p:nvSpPr>
          <p:cNvPr id="2731056" name="Freeform 48"/>
          <p:cNvSpPr/>
          <p:nvPr/>
        </p:nvSpPr>
        <p:spPr bwMode="auto">
          <a:xfrm>
            <a:off x="1936750" y="4513263"/>
            <a:ext cx="593725" cy="23812"/>
          </a:xfrm>
          <a:custGeom>
            <a:avLst/>
            <a:gdLst>
              <a:gd name="T0" fmla="*/ 0 w 341"/>
              <a:gd name="T1" fmla="*/ 0 h 12"/>
              <a:gd name="T2" fmla="*/ 341 w 341"/>
              <a:gd name="T3" fmla="*/ 8 h 12"/>
            </a:gdLst>
            <a:ahLst/>
            <a:cxnLst>
              <a:cxn ang="0">
                <a:pos x="T0" y="T1"/>
              </a:cxn>
              <a:cxn ang="0">
                <a:pos x="T2" y="T3"/>
              </a:cxn>
            </a:cxnLst>
            <a:rect l="0" t="0" r="r" b="b"/>
            <a:pathLst>
              <a:path w="341" h="12">
                <a:moveTo>
                  <a:pt x="0" y="0"/>
                </a:moveTo>
                <a:cubicBezTo>
                  <a:pt x="201" y="12"/>
                  <a:pt x="87" y="8"/>
                  <a:pt x="341" y="8"/>
                </a:cubicBezTo>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31057" name="Freeform 49"/>
          <p:cNvSpPr/>
          <p:nvPr/>
        </p:nvSpPr>
        <p:spPr bwMode="auto">
          <a:xfrm>
            <a:off x="1873250" y="4500563"/>
            <a:ext cx="14288" cy="53975"/>
          </a:xfrm>
          <a:custGeom>
            <a:avLst/>
            <a:gdLst>
              <a:gd name="T0" fmla="*/ 0 w 8"/>
              <a:gd name="T1" fmla="*/ 29 h 29"/>
              <a:gd name="T2" fmla="*/ 8 w 8"/>
              <a:gd name="T3" fmla="*/ 0 h 29"/>
              <a:gd name="T4" fmla="*/ 0 w 8"/>
              <a:gd name="T5" fmla="*/ 29 h 29"/>
            </a:gdLst>
            <a:ahLst/>
            <a:cxnLst>
              <a:cxn ang="0">
                <a:pos x="T0" y="T1"/>
              </a:cxn>
              <a:cxn ang="0">
                <a:pos x="T2" y="T3"/>
              </a:cxn>
              <a:cxn ang="0">
                <a:pos x="T4" y="T5"/>
              </a:cxn>
            </a:cxnLst>
            <a:rect l="0" t="0" r="r" b="b"/>
            <a:pathLst>
              <a:path w="8" h="29">
                <a:moveTo>
                  <a:pt x="0" y="29"/>
                </a:moveTo>
                <a:cubicBezTo>
                  <a:pt x="3" y="19"/>
                  <a:pt x="8" y="0"/>
                  <a:pt x="8" y="0"/>
                </a:cubicBezTo>
                <a:cubicBezTo>
                  <a:pt x="8" y="0"/>
                  <a:pt x="3" y="19"/>
                  <a:pt x="0" y="29"/>
                </a:cubicBezTo>
                <a:close/>
              </a:path>
            </a:pathLst>
          </a:cu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103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310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31051"/>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27310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310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310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310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3103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310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310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3103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310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3105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731038">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31038">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31038">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310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31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1042" grpId="0" bldLvl="0" animBg="1"/>
      <p:bldP spid="2731047" grpId="0" bldLvl="0" animBg="1"/>
      <p:bldP spid="2731048" grpId="0" bldLvl="0" animBg="1"/>
      <p:bldP spid="2731049" grpId="0" bldLvl="0" animBg="1"/>
      <p:bldP spid="2731050" grpId="0" bldLvl="0" animBg="1"/>
      <p:bldP spid="2731051" grpId="0" bldLvl="0" animBg="1"/>
      <p:bldP spid="2731052" grpId="0" bldLvl="0" animBg="1"/>
      <p:bldP spid="2731053" grpId="0" bldLvl="0" animBg="1"/>
      <p:bldP spid="2731054" grpId="0" bldLvl="0" animBg="1"/>
      <p:bldP spid="2731055" grpId="0" bldLvl="0" animBg="1"/>
      <p:bldP spid="2731057" grpId="0" bldLvl="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723715B-5DED-42F6-9118-42196A4A7E71}" type="slidenum">
              <a:rPr lang="en-US" altLang="zh-CN"/>
            </a:fld>
            <a:endParaRPr lang="en-US" altLang="zh-CN"/>
          </a:p>
        </p:txBody>
      </p:sp>
      <p:sp>
        <p:nvSpPr>
          <p:cNvPr id="2736130" name="Rectangle 2"/>
          <p:cNvSpPr>
            <a:spLocks noGrp="1" noChangeArrowheads="1"/>
          </p:cNvSpPr>
          <p:nvPr>
            <p:ph type="title"/>
          </p:nvPr>
        </p:nvSpPr>
        <p:spPr>
          <a:xfrm>
            <a:off x="683568" y="188640"/>
            <a:ext cx="7772400" cy="1143000"/>
          </a:xfrm>
        </p:spPr>
        <p:txBody>
          <a:bodyPr/>
          <a:lstStyle/>
          <a:p>
            <a:r>
              <a:rPr lang="en-US" altLang="zh-CN" b="1" dirty="0"/>
              <a:t>Prim</a:t>
            </a:r>
            <a:r>
              <a:rPr lang="zh-CN" altLang="en-US" b="1" dirty="0"/>
              <a:t>算法</a:t>
            </a:r>
            <a:endParaRPr lang="zh-CN" altLang="en-US" b="1" dirty="0"/>
          </a:p>
        </p:txBody>
      </p:sp>
      <p:sp>
        <p:nvSpPr>
          <p:cNvPr id="2736131" name="Rectangle 3"/>
          <p:cNvSpPr>
            <a:spLocks noGrp="1" noChangeArrowheads="1"/>
          </p:cNvSpPr>
          <p:nvPr>
            <p:ph type="body" idx="1"/>
          </p:nvPr>
        </p:nvSpPr>
        <p:spPr>
          <a:xfrm>
            <a:off x="179512" y="1340768"/>
            <a:ext cx="8820150" cy="4616450"/>
          </a:xfrm>
        </p:spPr>
        <p:txBody>
          <a:bodyPr/>
          <a:lstStyle/>
          <a:p>
            <a:pPr>
              <a:lnSpc>
                <a:spcPct val="140000"/>
              </a:lnSpc>
            </a:pPr>
            <a:r>
              <a:rPr lang="zh-CN" altLang="en-US" b="1" dirty="0">
                <a:latin typeface="楷体_GB2312" pitchFamily="49" charset="-122"/>
                <a:ea typeface="楷体_GB2312" pitchFamily="49" charset="-122"/>
              </a:rPr>
              <a:t>从顶点的角度出发。初始时，顶点集</a:t>
            </a:r>
            <a:r>
              <a:rPr lang="en-US" altLang="zh-CN" b="1" dirty="0">
                <a:latin typeface="楷体_GB2312" pitchFamily="49" charset="-122"/>
                <a:ea typeface="楷体_GB2312" pitchFamily="49" charset="-122"/>
              </a:rPr>
              <a:t>U</a:t>
            </a:r>
            <a:r>
              <a:rPr lang="zh-CN" altLang="en-US" b="1" dirty="0">
                <a:latin typeface="楷体_GB2312" pitchFamily="49" charset="-122"/>
                <a:ea typeface="楷体_GB2312" pitchFamily="49" charset="-122"/>
              </a:rPr>
              <a:t>为空，然后逐个加入顶点，直到包含所有顶点。</a:t>
            </a:r>
            <a:endParaRPr lang="zh-CN" altLang="en-US" b="1" dirty="0">
              <a:latin typeface="楷体_GB2312" pitchFamily="49" charset="-122"/>
              <a:ea typeface="楷体_GB2312" pitchFamily="49" charset="-122"/>
            </a:endParaRPr>
          </a:p>
          <a:p>
            <a:pPr>
              <a:lnSpc>
                <a:spcPct val="140000"/>
              </a:lnSpc>
            </a:pPr>
            <a:r>
              <a:rPr lang="zh-CN" altLang="en-US" b="1" dirty="0">
                <a:latin typeface="楷体_GB2312" pitchFamily="49" charset="-122"/>
                <a:ea typeface="楷体_GB2312" pitchFamily="49" charset="-122"/>
              </a:rPr>
              <a:t>过程：首先选择一个顶点，加入顶点集。然后重复下列工作，直到</a:t>
            </a:r>
            <a:r>
              <a:rPr lang="en-US" altLang="zh-CN" b="1" dirty="0">
                <a:latin typeface="楷体_GB2312" pitchFamily="49" charset="-122"/>
                <a:ea typeface="楷体_GB2312" pitchFamily="49" charset="-122"/>
              </a:rPr>
              <a:t>U = V</a:t>
            </a:r>
            <a:endParaRPr lang="en-US" altLang="zh-CN" b="1" dirty="0">
              <a:latin typeface="楷体_GB2312" pitchFamily="49" charset="-122"/>
              <a:ea typeface="楷体_GB2312" pitchFamily="49" charset="-122"/>
            </a:endParaRPr>
          </a:p>
          <a:p>
            <a:pPr lvl="1">
              <a:lnSpc>
                <a:spcPct val="140000"/>
              </a:lnSpc>
            </a:pPr>
            <a:r>
              <a:rPr lang="zh-CN" altLang="en-US" b="1" dirty="0">
                <a:latin typeface="楷体_GB2312" pitchFamily="49" charset="-122"/>
                <a:ea typeface="楷体_GB2312" pitchFamily="49" charset="-122"/>
              </a:rPr>
              <a:t>选择连接 </a:t>
            </a:r>
            <a:r>
              <a:rPr lang="en-US" altLang="zh-CN" b="1" dirty="0">
                <a:latin typeface="楷体_GB2312" pitchFamily="49" charset="-122"/>
                <a:ea typeface="楷体_GB2312" pitchFamily="49" charset="-122"/>
              </a:rPr>
              <a:t>U </a:t>
            </a:r>
            <a:r>
              <a:rPr lang="zh-CN" altLang="en-US" b="1" dirty="0">
                <a:latin typeface="楷体_GB2312" pitchFamily="49" charset="-122"/>
                <a:ea typeface="楷体_GB2312" pitchFamily="49" charset="-122"/>
              </a:rPr>
              <a:t>和 </a:t>
            </a:r>
            <a:r>
              <a:rPr lang="en-US" altLang="zh-CN" b="1" dirty="0">
                <a:latin typeface="楷体_GB2312" pitchFamily="49" charset="-122"/>
                <a:ea typeface="楷体_GB2312" pitchFamily="49" charset="-122"/>
              </a:rPr>
              <a:t>V-U </a:t>
            </a:r>
            <a:r>
              <a:rPr lang="zh-CN" altLang="en-US" b="1" dirty="0">
                <a:latin typeface="楷体_GB2312" pitchFamily="49" charset="-122"/>
                <a:ea typeface="楷体_GB2312" pitchFamily="49" charset="-122"/>
              </a:rPr>
              <a:t>中代价最小的边（</a:t>
            </a:r>
            <a:r>
              <a:rPr lang="en-US" altLang="zh-CN" b="1" dirty="0">
                <a:latin typeface="楷体_GB2312" pitchFamily="49" charset="-122"/>
                <a:ea typeface="楷体_GB2312" pitchFamily="49" charset="-122"/>
              </a:rPr>
              <a:t>u</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v</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a:p>
            <a:pPr lvl="1">
              <a:lnSpc>
                <a:spcPct val="140000"/>
              </a:lnSpc>
            </a:pPr>
            <a:r>
              <a:rPr lang="zh-CN" altLang="en-US" b="1" dirty="0">
                <a:latin typeface="楷体_GB2312" pitchFamily="49" charset="-122"/>
                <a:ea typeface="楷体_GB2312" pitchFamily="49" charset="-122"/>
              </a:rPr>
              <a:t>把（</a:t>
            </a:r>
            <a:r>
              <a:rPr lang="en-US" altLang="zh-CN" b="1" dirty="0">
                <a:latin typeface="楷体_GB2312" pitchFamily="49" charset="-122"/>
                <a:ea typeface="楷体_GB2312" pitchFamily="49" charset="-122"/>
              </a:rPr>
              <a:t>u</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v</a:t>
            </a:r>
            <a:r>
              <a:rPr lang="zh-CN" altLang="en-US" b="1" dirty="0">
                <a:latin typeface="楷体_GB2312" pitchFamily="49" charset="-122"/>
                <a:ea typeface="楷体_GB2312" pitchFamily="49" charset="-122"/>
              </a:rPr>
              <a:t>）加入生成树的边集，</a:t>
            </a:r>
            <a:r>
              <a:rPr lang="en-US" altLang="zh-CN" b="1" dirty="0">
                <a:latin typeface="楷体_GB2312" pitchFamily="49" charset="-122"/>
                <a:ea typeface="楷体_GB2312" pitchFamily="49" charset="-122"/>
              </a:rPr>
              <a:t>v</a:t>
            </a:r>
            <a:r>
              <a:rPr lang="zh-CN" altLang="en-US" b="1" dirty="0">
                <a:latin typeface="楷体_GB2312" pitchFamily="49" charset="-122"/>
                <a:ea typeface="楷体_GB2312" pitchFamily="49" charset="-122"/>
              </a:rPr>
              <a:t>加入到</a:t>
            </a:r>
            <a:r>
              <a:rPr lang="en-US" altLang="zh-CN" b="1" dirty="0">
                <a:latin typeface="楷体_GB2312" pitchFamily="49" charset="-122"/>
                <a:ea typeface="楷体_GB2312" pitchFamily="49" charset="-122"/>
              </a:rPr>
              <a:t>U</a:t>
            </a:r>
            <a:endParaRPr lang="en-US" altLang="zh-CN" b="1" dirty="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灯片编号占位符 3"/>
          <p:cNvSpPr>
            <a:spLocks noGrp="1"/>
          </p:cNvSpPr>
          <p:nvPr>
            <p:ph type="sldNum" sz="quarter" idx="4294967295"/>
          </p:nvPr>
        </p:nvSpPr>
        <p:spPr>
          <a:xfrm>
            <a:off x="6553200" y="6248400"/>
            <a:ext cx="1905000" cy="457200"/>
          </a:xfrm>
          <a:prstGeom prst="rect">
            <a:avLst/>
          </a:prstGeom>
        </p:spPr>
        <p:txBody>
          <a:bodyPr/>
          <a:lstStyle/>
          <a:p>
            <a:fld id="{63F037F0-D683-4FB2-9A1E-3485818C9E65}" type="slidenum">
              <a:rPr lang="en-US" altLang="zh-CN"/>
            </a:fld>
            <a:endParaRPr lang="en-US" altLang="zh-CN"/>
          </a:p>
        </p:txBody>
      </p:sp>
      <p:sp>
        <p:nvSpPr>
          <p:cNvPr id="2757714" name="Line 82"/>
          <p:cNvSpPr>
            <a:spLocks noChangeShapeType="1"/>
          </p:cNvSpPr>
          <p:nvPr/>
        </p:nvSpPr>
        <p:spPr bwMode="auto">
          <a:xfrm>
            <a:off x="704850" y="230188"/>
            <a:ext cx="0" cy="2767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720" name="Line 88"/>
          <p:cNvSpPr>
            <a:spLocks noChangeShapeType="1"/>
          </p:cNvSpPr>
          <p:nvPr/>
        </p:nvSpPr>
        <p:spPr bwMode="auto">
          <a:xfrm>
            <a:off x="5245100" y="230188"/>
            <a:ext cx="0" cy="2767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723" name="Line 91"/>
          <p:cNvSpPr>
            <a:spLocks noChangeShapeType="1"/>
          </p:cNvSpPr>
          <p:nvPr/>
        </p:nvSpPr>
        <p:spPr bwMode="auto">
          <a:xfrm>
            <a:off x="6816725" y="230188"/>
            <a:ext cx="0" cy="27670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58000" name="Group 368"/>
          <p:cNvGrpSpPr/>
          <p:nvPr/>
        </p:nvGrpSpPr>
        <p:grpSpPr bwMode="auto">
          <a:xfrm>
            <a:off x="250825" y="1020763"/>
            <a:ext cx="8137525" cy="395287"/>
            <a:chOff x="158" y="643"/>
            <a:chExt cx="5126" cy="249"/>
          </a:xfrm>
        </p:grpSpPr>
        <p:sp>
          <p:nvSpPr>
            <p:cNvPr id="2757685" name="Rectangle 53"/>
            <p:cNvSpPr>
              <a:spLocks noChangeArrowheads="1"/>
            </p:cNvSpPr>
            <p:nvPr/>
          </p:nvSpPr>
          <p:spPr bwMode="auto">
            <a:xfrm>
              <a:off x="4294" y="643"/>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{2,4,5,6}</a:t>
              </a:r>
              <a:endParaRPr lang="en-US" altLang="zh-CN" sz="2000" b="1">
                <a:ea typeface="宋体" panose="02010600030101010101" pitchFamily="2" charset="-122"/>
              </a:endParaRPr>
            </a:p>
          </p:txBody>
        </p:sp>
        <p:sp>
          <p:nvSpPr>
            <p:cNvPr id="2757684" name="Rectangle 52"/>
            <p:cNvSpPr>
              <a:spLocks noChangeArrowheads="1"/>
            </p:cNvSpPr>
            <p:nvPr/>
          </p:nvSpPr>
          <p:spPr bwMode="auto">
            <a:xfrm>
              <a:off x="3304" y="643"/>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{1,3}</a:t>
              </a:r>
              <a:endParaRPr lang="en-US" altLang="zh-CN" sz="2000" b="1">
                <a:ea typeface="宋体" panose="02010600030101010101" pitchFamily="2" charset="-122"/>
              </a:endParaRPr>
            </a:p>
          </p:txBody>
        </p:sp>
        <p:sp>
          <p:nvSpPr>
            <p:cNvPr id="2757683" name="Rectangle 51"/>
            <p:cNvSpPr>
              <a:spLocks noChangeArrowheads="1"/>
            </p:cNvSpPr>
            <p:nvPr/>
          </p:nvSpPr>
          <p:spPr bwMode="auto">
            <a:xfrm>
              <a:off x="2644" y="643"/>
              <a:ext cx="6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(1,3)</a:t>
              </a:r>
              <a:endParaRPr lang="en-US" altLang="zh-CN" sz="2000" b="1">
                <a:ea typeface="宋体" panose="02010600030101010101" pitchFamily="2" charset="-122"/>
              </a:endParaRPr>
            </a:p>
          </p:txBody>
        </p:sp>
        <p:sp>
          <p:nvSpPr>
            <p:cNvPr id="2757682" name="Rectangle 50"/>
            <p:cNvSpPr>
              <a:spLocks noChangeArrowheads="1"/>
            </p:cNvSpPr>
            <p:nvPr/>
          </p:nvSpPr>
          <p:spPr bwMode="auto">
            <a:xfrm>
              <a:off x="444" y="643"/>
              <a:ext cx="2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(1,2,6),(1,3,1),(1,4,5)</a:t>
              </a:r>
              <a:endParaRPr lang="en-US" altLang="zh-CN" sz="2000" b="1">
                <a:ea typeface="宋体" panose="02010600030101010101" pitchFamily="2" charset="-122"/>
              </a:endParaRPr>
            </a:p>
          </p:txBody>
        </p:sp>
        <p:sp>
          <p:nvSpPr>
            <p:cNvPr id="2757681" name="Rectangle 49"/>
            <p:cNvSpPr>
              <a:spLocks noChangeArrowheads="1"/>
            </p:cNvSpPr>
            <p:nvPr/>
          </p:nvSpPr>
          <p:spPr bwMode="auto">
            <a:xfrm>
              <a:off x="158" y="643"/>
              <a:ext cx="28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2</a:t>
              </a:r>
              <a:endParaRPr lang="en-US" altLang="zh-CN" sz="2000" b="1">
                <a:ea typeface="宋体" panose="02010600030101010101" pitchFamily="2" charset="-122"/>
              </a:endParaRPr>
            </a:p>
          </p:txBody>
        </p:sp>
        <p:sp>
          <p:nvSpPr>
            <p:cNvPr id="2757748" name="Line 116"/>
            <p:cNvSpPr>
              <a:spLocks noChangeShapeType="1"/>
            </p:cNvSpPr>
            <p:nvPr/>
          </p:nvSpPr>
          <p:spPr bwMode="auto">
            <a:xfrm>
              <a:off x="158" y="892"/>
              <a:ext cx="51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57755" name="Line 123"/>
          <p:cNvSpPr>
            <a:spLocks noChangeShapeType="1"/>
          </p:cNvSpPr>
          <p:nvPr/>
        </p:nvSpPr>
        <p:spPr bwMode="auto">
          <a:xfrm>
            <a:off x="4197350" y="1020763"/>
            <a:ext cx="0" cy="19764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58002" name="Group 370"/>
          <p:cNvGrpSpPr/>
          <p:nvPr/>
        </p:nvGrpSpPr>
        <p:grpSpPr bwMode="auto">
          <a:xfrm>
            <a:off x="250825" y="1416050"/>
            <a:ext cx="8137525" cy="395288"/>
            <a:chOff x="158" y="892"/>
            <a:chExt cx="5126" cy="249"/>
          </a:xfrm>
        </p:grpSpPr>
        <p:sp>
          <p:nvSpPr>
            <p:cNvPr id="2757690" name="Rectangle 58"/>
            <p:cNvSpPr>
              <a:spLocks noChangeArrowheads="1"/>
            </p:cNvSpPr>
            <p:nvPr/>
          </p:nvSpPr>
          <p:spPr bwMode="auto">
            <a:xfrm>
              <a:off x="4294" y="892"/>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{2,4,5}</a:t>
              </a:r>
              <a:endParaRPr lang="en-US" altLang="zh-CN" sz="2000" b="1">
                <a:ea typeface="宋体" panose="02010600030101010101" pitchFamily="2" charset="-122"/>
              </a:endParaRPr>
            </a:p>
          </p:txBody>
        </p:sp>
        <p:sp>
          <p:nvSpPr>
            <p:cNvPr id="2757689" name="Rectangle 57"/>
            <p:cNvSpPr>
              <a:spLocks noChangeArrowheads="1"/>
            </p:cNvSpPr>
            <p:nvPr/>
          </p:nvSpPr>
          <p:spPr bwMode="auto">
            <a:xfrm>
              <a:off x="3304" y="892"/>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{1,3,6}</a:t>
              </a:r>
              <a:endParaRPr lang="en-US" altLang="zh-CN" sz="2000" b="1">
                <a:ea typeface="宋体" panose="02010600030101010101" pitchFamily="2" charset="-122"/>
              </a:endParaRPr>
            </a:p>
          </p:txBody>
        </p:sp>
        <p:sp>
          <p:nvSpPr>
            <p:cNvPr id="2757688" name="Rectangle 56"/>
            <p:cNvSpPr>
              <a:spLocks noChangeArrowheads="1"/>
            </p:cNvSpPr>
            <p:nvPr/>
          </p:nvSpPr>
          <p:spPr bwMode="auto">
            <a:xfrm>
              <a:off x="2644" y="892"/>
              <a:ext cx="6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(3,6)</a:t>
              </a:r>
              <a:endParaRPr lang="en-US" altLang="zh-CN" sz="2000" b="1">
                <a:ea typeface="宋体" panose="02010600030101010101" pitchFamily="2" charset="-122"/>
              </a:endParaRPr>
            </a:p>
          </p:txBody>
        </p:sp>
        <p:sp>
          <p:nvSpPr>
            <p:cNvPr id="2757687" name="Rectangle 55"/>
            <p:cNvSpPr>
              <a:spLocks noChangeArrowheads="1"/>
            </p:cNvSpPr>
            <p:nvPr/>
          </p:nvSpPr>
          <p:spPr bwMode="auto">
            <a:xfrm>
              <a:off x="444" y="892"/>
              <a:ext cx="2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(3,2,5),(3,4,5),(3,5,6),(3,6,4)</a:t>
              </a:r>
              <a:endParaRPr lang="en-US" altLang="zh-CN" sz="2000" b="1">
                <a:ea typeface="宋体" panose="02010600030101010101" pitchFamily="2" charset="-122"/>
              </a:endParaRPr>
            </a:p>
          </p:txBody>
        </p:sp>
        <p:sp>
          <p:nvSpPr>
            <p:cNvPr id="2757686" name="Rectangle 54"/>
            <p:cNvSpPr>
              <a:spLocks noChangeArrowheads="1"/>
            </p:cNvSpPr>
            <p:nvPr/>
          </p:nvSpPr>
          <p:spPr bwMode="auto">
            <a:xfrm>
              <a:off x="158" y="892"/>
              <a:ext cx="28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3</a:t>
              </a:r>
              <a:endParaRPr lang="en-US" altLang="zh-CN" sz="2000" b="1">
                <a:ea typeface="宋体" panose="02010600030101010101" pitchFamily="2" charset="-122"/>
              </a:endParaRPr>
            </a:p>
          </p:txBody>
        </p:sp>
        <p:sp>
          <p:nvSpPr>
            <p:cNvPr id="2757770" name="Line 138"/>
            <p:cNvSpPr>
              <a:spLocks noChangeShapeType="1"/>
            </p:cNvSpPr>
            <p:nvPr/>
          </p:nvSpPr>
          <p:spPr bwMode="auto">
            <a:xfrm>
              <a:off x="158" y="1141"/>
              <a:ext cx="51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58177" name="Group 545"/>
          <p:cNvGrpSpPr/>
          <p:nvPr/>
        </p:nvGrpSpPr>
        <p:grpSpPr bwMode="auto">
          <a:xfrm>
            <a:off x="250825" y="1811338"/>
            <a:ext cx="8137525" cy="395287"/>
            <a:chOff x="158" y="1141"/>
            <a:chExt cx="5126" cy="249"/>
          </a:xfrm>
        </p:grpSpPr>
        <p:sp>
          <p:nvSpPr>
            <p:cNvPr id="2757695" name="Rectangle 63"/>
            <p:cNvSpPr>
              <a:spLocks noChangeArrowheads="1"/>
            </p:cNvSpPr>
            <p:nvPr/>
          </p:nvSpPr>
          <p:spPr bwMode="auto">
            <a:xfrm>
              <a:off x="4294" y="1141"/>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{2,5}</a:t>
              </a:r>
              <a:endParaRPr lang="en-US" altLang="zh-CN" sz="2000" b="1">
                <a:ea typeface="宋体" panose="02010600030101010101" pitchFamily="2" charset="-122"/>
              </a:endParaRPr>
            </a:p>
          </p:txBody>
        </p:sp>
        <p:sp>
          <p:nvSpPr>
            <p:cNvPr id="2757694" name="Rectangle 62"/>
            <p:cNvSpPr>
              <a:spLocks noChangeArrowheads="1"/>
            </p:cNvSpPr>
            <p:nvPr/>
          </p:nvSpPr>
          <p:spPr bwMode="auto">
            <a:xfrm>
              <a:off x="3304" y="1141"/>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{1,3,4,6}</a:t>
              </a:r>
              <a:endParaRPr lang="en-US" altLang="zh-CN" sz="2000" b="1">
                <a:ea typeface="宋体" panose="02010600030101010101" pitchFamily="2" charset="-122"/>
              </a:endParaRPr>
            </a:p>
          </p:txBody>
        </p:sp>
        <p:sp>
          <p:nvSpPr>
            <p:cNvPr id="2757693" name="Rectangle 61"/>
            <p:cNvSpPr>
              <a:spLocks noChangeArrowheads="1"/>
            </p:cNvSpPr>
            <p:nvPr/>
          </p:nvSpPr>
          <p:spPr bwMode="auto">
            <a:xfrm>
              <a:off x="2644" y="1141"/>
              <a:ext cx="6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(6,4)</a:t>
              </a:r>
              <a:endParaRPr lang="en-US" altLang="zh-CN" sz="2000" b="1">
                <a:ea typeface="宋体" panose="02010600030101010101" pitchFamily="2" charset="-122"/>
              </a:endParaRPr>
            </a:p>
          </p:txBody>
        </p:sp>
        <p:sp>
          <p:nvSpPr>
            <p:cNvPr id="2757692" name="Rectangle 60"/>
            <p:cNvSpPr>
              <a:spLocks noChangeArrowheads="1"/>
            </p:cNvSpPr>
            <p:nvPr/>
          </p:nvSpPr>
          <p:spPr bwMode="auto">
            <a:xfrm>
              <a:off x="444" y="1141"/>
              <a:ext cx="2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(3,2,5), (6,4,2),(6,5,6)</a:t>
              </a:r>
              <a:endParaRPr lang="en-US" altLang="zh-CN" sz="2000" b="1">
                <a:ea typeface="宋体" panose="02010600030101010101" pitchFamily="2" charset="-122"/>
              </a:endParaRPr>
            </a:p>
          </p:txBody>
        </p:sp>
        <p:sp>
          <p:nvSpPr>
            <p:cNvPr id="2757691" name="Rectangle 59"/>
            <p:cNvSpPr>
              <a:spLocks noChangeArrowheads="1"/>
            </p:cNvSpPr>
            <p:nvPr/>
          </p:nvSpPr>
          <p:spPr bwMode="auto">
            <a:xfrm>
              <a:off x="158" y="1141"/>
              <a:ext cx="28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4</a:t>
              </a:r>
              <a:endParaRPr lang="en-US" altLang="zh-CN" sz="2000" b="1">
                <a:ea typeface="宋体" panose="02010600030101010101" pitchFamily="2" charset="-122"/>
              </a:endParaRPr>
            </a:p>
          </p:txBody>
        </p:sp>
        <p:sp>
          <p:nvSpPr>
            <p:cNvPr id="2757793" name="Line 161"/>
            <p:cNvSpPr>
              <a:spLocks noChangeShapeType="1"/>
            </p:cNvSpPr>
            <p:nvPr/>
          </p:nvSpPr>
          <p:spPr bwMode="auto">
            <a:xfrm>
              <a:off x="158" y="1390"/>
              <a:ext cx="51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58179" name="Group 547"/>
          <p:cNvGrpSpPr/>
          <p:nvPr/>
        </p:nvGrpSpPr>
        <p:grpSpPr bwMode="auto">
          <a:xfrm>
            <a:off x="250825" y="2206625"/>
            <a:ext cx="8137525" cy="395288"/>
            <a:chOff x="158" y="1390"/>
            <a:chExt cx="5126" cy="249"/>
          </a:xfrm>
        </p:grpSpPr>
        <p:sp>
          <p:nvSpPr>
            <p:cNvPr id="2757700" name="Rectangle 68"/>
            <p:cNvSpPr>
              <a:spLocks noChangeArrowheads="1"/>
            </p:cNvSpPr>
            <p:nvPr/>
          </p:nvSpPr>
          <p:spPr bwMode="auto">
            <a:xfrm>
              <a:off x="4294" y="1390"/>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{5}</a:t>
              </a:r>
              <a:endParaRPr lang="en-US" altLang="zh-CN" sz="2000" b="1">
                <a:ea typeface="宋体" panose="02010600030101010101" pitchFamily="2" charset="-122"/>
              </a:endParaRPr>
            </a:p>
          </p:txBody>
        </p:sp>
        <p:sp>
          <p:nvSpPr>
            <p:cNvPr id="2757699" name="Rectangle 67"/>
            <p:cNvSpPr>
              <a:spLocks noChangeArrowheads="1"/>
            </p:cNvSpPr>
            <p:nvPr/>
          </p:nvSpPr>
          <p:spPr bwMode="auto">
            <a:xfrm>
              <a:off x="3304" y="1390"/>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{1,2,3,4,6}</a:t>
              </a:r>
              <a:endParaRPr lang="en-US" altLang="zh-CN" sz="2000" b="1">
                <a:ea typeface="宋体" panose="02010600030101010101" pitchFamily="2" charset="-122"/>
              </a:endParaRPr>
            </a:p>
          </p:txBody>
        </p:sp>
        <p:sp>
          <p:nvSpPr>
            <p:cNvPr id="2757698" name="Rectangle 66"/>
            <p:cNvSpPr>
              <a:spLocks noChangeArrowheads="1"/>
            </p:cNvSpPr>
            <p:nvPr/>
          </p:nvSpPr>
          <p:spPr bwMode="auto">
            <a:xfrm>
              <a:off x="2644" y="1390"/>
              <a:ext cx="6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(3,2)</a:t>
              </a:r>
              <a:endParaRPr lang="en-US" altLang="zh-CN" sz="2000" b="1">
                <a:ea typeface="宋体" panose="02010600030101010101" pitchFamily="2" charset="-122"/>
              </a:endParaRPr>
            </a:p>
          </p:txBody>
        </p:sp>
        <p:sp>
          <p:nvSpPr>
            <p:cNvPr id="2757697" name="Rectangle 65"/>
            <p:cNvSpPr>
              <a:spLocks noChangeArrowheads="1"/>
            </p:cNvSpPr>
            <p:nvPr/>
          </p:nvSpPr>
          <p:spPr bwMode="auto">
            <a:xfrm>
              <a:off x="444" y="1390"/>
              <a:ext cx="2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(3,2,5), (6,5,6),</a:t>
              </a:r>
              <a:endParaRPr lang="en-US" altLang="zh-CN" sz="2000" b="1">
                <a:ea typeface="宋体" panose="02010600030101010101" pitchFamily="2" charset="-122"/>
              </a:endParaRPr>
            </a:p>
          </p:txBody>
        </p:sp>
        <p:sp>
          <p:nvSpPr>
            <p:cNvPr id="2757696" name="Rectangle 64"/>
            <p:cNvSpPr>
              <a:spLocks noChangeArrowheads="1"/>
            </p:cNvSpPr>
            <p:nvPr/>
          </p:nvSpPr>
          <p:spPr bwMode="auto">
            <a:xfrm>
              <a:off x="158" y="1390"/>
              <a:ext cx="28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5</a:t>
              </a:r>
              <a:endParaRPr lang="en-US" altLang="zh-CN" sz="2000" b="1">
                <a:ea typeface="宋体" panose="02010600030101010101" pitchFamily="2" charset="-122"/>
              </a:endParaRPr>
            </a:p>
          </p:txBody>
        </p:sp>
        <p:sp>
          <p:nvSpPr>
            <p:cNvPr id="2757816" name="Line 184"/>
            <p:cNvSpPr>
              <a:spLocks noChangeShapeType="1"/>
            </p:cNvSpPr>
            <p:nvPr/>
          </p:nvSpPr>
          <p:spPr bwMode="auto">
            <a:xfrm>
              <a:off x="158" y="1639"/>
              <a:ext cx="51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57999" name="Group 367"/>
          <p:cNvGrpSpPr/>
          <p:nvPr/>
        </p:nvGrpSpPr>
        <p:grpSpPr bwMode="auto">
          <a:xfrm>
            <a:off x="250825" y="230188"/>
            <a:ext cx="8137525" cy="790575"/>
            <a:chOff x="158" y="145"/>
            <a:chExt cx="5126" cy="498"/>
          </a:xfrm>
        </p:grpSpPr>
        <p:sp>
          <p:nvSpPr>
            <p:cNvPr id="2757680" name="Rectangle 48"/>
            <p:cNvSpPr>
              <a:spLocks noChangeArrowheads="1"/>
            </p:cNvSpPr>
            <p:nvPr/>
          </p:nvSpPr>
          <p:spPr bwMode="auto">
            <a:xfrm>
              <a:off x="4294" y="394"/>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{2,3,4,5,6}</a:t>
              </a:r>
              <a:endParaRPr lang="en-US" altLang="zh-CN" sz="2000" b="1">
                <a:ea typeface="宋体" panose="02010600030101010101" pitchFamily="2" charset="-122"/>
              </a:endParaRPr>
            </a:p>
          </p:txBody>
        </p:sp>
        <p:sp>
          <p:nvSpPr>
            <p:cNvPr id="2757679" name="Rectangle 47"/>
            <p:cNvSpPr>
              <a:spLocks noChangeArrowheads="1"/>
            </p:cNvSpPr>
            <p:nvPr/>
          </p:nvSpPr>
          <p:spPr bwMode="auto">
            <a:xfrm>
              <a:off x="3304" y="394"/>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a:t>
              </a:r>
              <a:endParaRPr lang="en-US" altLang="zh-CN" sz="2000" b="1">
                <a:ea typeface="宋体" panose="02010600030101010101" pitchFamily="2" charset="-122"/>
              </a:endParaRPr>
            </a:p>
          </p:txBody>
        </p:sp>
        <p:sp>
          <p:nvSpPr>
            <p:cNvPr id="2757677" name="Rectangle 45"/>
            <p:cNvSpPr>
              <a:spLocks noChangeArrowheads="1"/>
            </p:cNvSpPr>
            <p:nvPr/>
          </p:nvSpPr>
          <p:spPr bwMode="auto">
            <a:xfrm>
              <a:off x="444" y="394"/>
              <a:ext cx="28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ea typeface="宋体" panose="02010600030101010101" pitchFamily="2" charset="-122"/>
                  <a:cs typeface="Times New Roman" panose="02020603050405020304" pitchFamily="18" charset="0"/>
                </a:rPr>
                <a:t>初始时</a:t>
              </a:r>
              <a:endParaRPr lang="zh-CN" altLang="en-US" sz="2000" b="1">
                <a:ea typeface="宋体" panose="02010600030101010101" pitchFamily="2" charset="-122"/>
              </a:endParaRPr>
            </a:p>
          </p:txBody>
        </p:sp>
        <p:sp>
          <p:nvSpPr>
            <p:cNvPr id="2757676" name="Rectangle 44"/>
            <p:cNvSpPr>
              <a:spLocks noChangeArrowheads="1"/>
            </p:cNvSpPr>
            <p:nvPr/>
          </p:nvSpPr>
          <p:spPr bwMode="auto">
            <a:xfrm>
              <a:off x="158" y="394"/>
              <a:ext cx="28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a:t>
              </a:r>
              <a:endParaRPr lang="en-US" altLang="zh-CN" sz="2000" b="1">
                <a:ea typeface="宋体" panose="02010600030101010101" pitchFamily="2" charset="-122"/>
              </a:endParaRPr>
            </a:p>
          </p:txBody>
        </p:sp>
        <p:sp>
          <p:nvSpPr>
            <p:cNvPr id="2757675" name="Rectangle 43"/>
            <p:cNvSpPr>
              <a:spLocks noChangeArrowheads="1"/>
            </p:cNvSpPr>
            <p:nvPr/>
          </p:nvSpPr>
          <p:spPr bwMode="auto">
            <a:xfrm>
              <a:off x="4294" y="145"/>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V-U</a:t>
              </a:r>
              <a:endParaRPr lang="en-US" altLang="zh-CN" sz="2000" b="1">
                <a:ea typeface="宋体" panose="02010600030101010101" pitchFamily="2" charset="-122"/>
              </a:endParaRPr>
            </a:p>
          </p:txBody>
        </p:sp>
        <p:sp>
          <p:nvSpPr>
            <p:cNvPr id="2757674" name="Rectangle 42"/>
            <p:cNvSpPr>
              <a:spLocks noChangeArrowheads="1"/>
            </p:cNvSpPr>
            <p:nvPr/>
          </p:nvSpPr>
          <p:spPr bwMode="auto">
            <a:xfrm>
              <a:off x="3304" y="145"/>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U</a:t>
              </a:r>
              <a:endParaRPr lang="en-US" altLang="zh-CN" sz="2000" b="1">
                <a:ea typeface="宋体" panose="02010600030101010101" pitchFamily="2" charset="-122"/>
              </a:endParaRPr>
            </a:p>
          </p:txBody>
        </p:sp>
        <p:sp>
          <p:nvSpPr>
            <p:cNvPr id="2757673" name="Rectangle 41"/>
            <p:cNvSpPr>
              <a:spLocks noChangeArrowheads="1"/>
            </p:cNvSpPr>
            <p:nvPr/>
          </p:nvSpPr>
          <p:spPr bwMode="auto">
            <a:xfrm>
              <a:off x="2517" y="145"/>
              <a:ext cx="78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ea typeface="宋体" panose="02010600030101010101" pitchFamily="2" charset="-122"/>
                  <a:cs typeface="Times New Roman" panose="02020603050405020304" pitchFamily="18" charset="0"/>
                </a:rPr>
                <a:t>选择的边</a:t>
              </a:r>
              <a:endParaRPr lang="zh-CN" altLang="en-US" sz="2000" b="1">
                <a:ea typeface="宋体" panose="02010600030101010101" pitchFamily="2" charset="-122"/>
              </a:endParaRPr>
            </a:p>
          </p:txBody>
        </p:sp>
        <p:sp>
          <p:nvSpPr>
            <p:cNvPr id="2757672" name="Rectangle 40"/>
            <p:cNvSpPr>
              <a:spLocks noChangeArrowheads="1"/>
            </p:cNvSpPr>
            <p:nvPr/>
          </p:nvSpPr>
          <p:spPr bwMode="auto">
            <a:xfrm>
              <a:off x="444" y="145"/>
              <a:ext cx="207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000" b="1">
                  <a:ea typeface="宋体" panose="02010600030101010101" pitchFamily="2" charset="-122"/>
                  <a:cs typeface="Times New Roman" panose="02020603050405020304" pitchFamily="18" charset="0"/>
                </a:rPr>
                <a:t>可供选择的边</a:t>
              </a:r>
              <a:endParaRPr lang="zh-CN" altLang="en-US" sz="2000" b="1">
                <a:ea typeface="宋体" panose="02010600030101010101" pitchFamily="2" charset="-122"/>
              </a:endParaRPr>
            </a:p>
          </p:txBody>
        </p:sp>
        <p:sp>
          <p:nvSpPr>
            <p:cNvPr id="2757671" name="Rectangle 39"/>
            <p:cNvSpPr>
              <a:spLocks noChangeArrowheads="1"/>
            </p:cNvSpPr>
            <p:nvPr/>
          </p:nvSpPr>
          <p:spPr bwMode="auto">
            <a:xfrm>
              <a:off x="158" y="145"/>
              <a:ext cx="28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000" b="1">
                <a:ea typeface="宋体" panose="02010600030101010101" pitchFamily="2" charset="-122"/>
              </a:endParaRPr>
            </a:p>
          </p:txBody>
        </p:sp>
        <p:sp>
          <p:nvSpPr>
            <p:cNvPr id="2757712" name="Line 80"/>
            <p:cNvSpPr>
              <a:spLocks noChangeShapeType="1"/>
            </p:cNvSpPr>
            <p:nvPr/>
          </p:nvSpPr>
          <p:spPr bwMode="auto">
            <a:xfrm>
              <a:off x="158" y="394"/>
              <a:ext cx="51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717" name="Line 85"/>
            <p:cNvSpPr>
              <a:spLocks noChangeShapeType="1"/>
            </p:cNvSpPr>
            <p:nvPr/>
          </p:nvSpPr>
          <p:spPr bwMode="auto">
            <a:xfrm>
              <a:off x="2517" y="145"/>
              <a:ext cx="0" cy="24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727" name="Line 95"/>
            <p:cNvSpPr>
              <a:spLocks noChangeShapeType="1"/>
            </p:cNvSpPr>
            <p:nvPr/>
          </p:nvSpPr>
          <p:spPr bwMode="auto">
            <a:xfrm>
              <a:off x="158" y="643"/>
              <a:ext cx="512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706" name="Line 74"/>
            <p:cNvSpPr>
              <a:spLocks noChangeShapeType="1"/>
            </p:cNvSpPr>
            <p:nvPr/>
          </p:nvSpPr>
          <p:spPr bwMode="auto">
            <a:xfrm>
              <a:off x="158" y="145"/>
              <a:ext cx="5126" cy="0"/>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57708" name="Line 76"/>
          <p:cNvSpPr>
            <a:spLocks noChangeShapeType="1"/>
          </p:cNvSpPr>
          <p:nvPr/>
        </p:nvSpPr>
        <p:spPr bwMode="auto">
          <a:xfrm>
            <a:off x="250825" y="230188"/>
            <a:ext cx="0" cy="2767012"/>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57709" name="Line 77"/>
          <p:cNvSpPr>
            <a:spLocks noChangeShapeType="1"/>
          </p:cNvSpPr>
          <p:nvPr/>
        </p:nvSpPr>
        <p:spPr bwMode="auto">
          <a:xfrm>
            <a:off x="8388350" y="230188"/>
            <a:ext cx="0" cy="2767012"/>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58181" name="Group 549"/>
          <p:cNvGrpSpPr/>
          <p:nvPr/>
        </p:nvGrpSpPr>
        <p:grpSpPr bwMode="auto">
          <a:xfrm>
            <a:off x="250825" y="2601913"/>
            <a:ext cx="8137525" cy="395287"/>
            <a:chOff x="158" y="1639"/>
            <a:chExt cx="5126" cy="249"/>
          </a:xfrm>
        </p:grpSpPr>
        <p:sp>
          <p:nvSpPr>
            <p:cNvPr id="2757705" name="Rectangle 73"/>
            <p:cNvSpPr>
              <a:spLocks noChangeArrowheads="1"/>
            </p:cNvSpPr>
            <p:nvPr/>
          </p:nvSpPr>
          <p:spPr bwMode="auto">
            <a:xfrm>
              <a:off x="4294" y="1639"/>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sz="2000" b="1">
                <a:ea typeface="宋体" panose="02010600030101010101" pitchFamily="2" charset="-122"/>
              </a:endParaRPr>
            </a:p>
          </p:txBody>
        </p:sp>
        <p:sp>
          <p:nvSpPr>
            <p:cNvPr id="2757704" name="Rectangle 72"/>
            <p:cNvSpPr>
              <a:spLocks noChangeArrowheads="1"/>
            </p:cNvSpPr>
            <p:nvPr/>
          </p:nvSpPr>
          <p:spPr bwMode="auto">
            <a:xfrm>
              <a:off x="3304" y="1639"/>
              <a:ext cx="99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{1,2,3,4,5,6}</a:t>
              </a:r>
              <a:endParaRPr lang="en-US" altLang="zh-CN" sz="2000" b="1">
                <a:ea typeface="宋体" panose="02010600030101010101" pitchFamily="2" charset="-122"/>
              </a:endParaRPr>
            </a:p>
          </p:txBody>
        </p:sp>
        <p:sp>
          <p:nvSpPr>
            <p:cNvPr id="2757703" name="Rectangle 71"/>
            <p:cNvSpPr>
              <a:spLocks noChangeArrowheads="1"/>
            </p:cNvSpPr>
            <p:nvPr/>
          </p:nvSpPr>
          <p:spPr bwMode="auto">
            <a:xfrm>
              <a:off x="2644" y="1639"/>
              <a:ext cx="66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(2,5)</a:t>
              </a:r>
              <a:endParaRPr lang="en-US" altLang="zh-CN" sz="2000" b="1">
                <a:ea typeface="宋体" panose="02010600030101010101" pitchFamily="2" charset="-122"/>
              </a:endParaRPr>
            </a:p>
          </p:txBody>
        </p:sp>
        <p:sp>
          <p:nvSpPr>
            <p:cNvPr id="2757702" name="Rectangle 70"/>
            <p:cNvSpPr>
              <a:spLocks noChangeArrowheads="1"/>
            </p:cNvSpPr>
            <p:nvPr/>
          </p:nvSpPr>
          <p:spPr bwMode="auto">
            <a:xfrm>
              <a:off x="444" y="1639"/>
              <a:ext cx="2200"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(2,5,3)</a:t>
              </a:r>
              <a:endParaRPr lang="en-US" altLang="zh-CN" sz="2000" b="1">
                <a:ea typeface="宋体" panose="02010600030101010101" pitchFamily="2" charset="-122"/>
              </a:endParaRPr>
            </a:p>
          </p:txBody>
        </p:sp>
        <p:sp>
          <p:nvSpPr>
            <p:cNvPr id="2757701" name="Rectangle 69"/>
            <p:cNvSpPr>
              <a:spLocks noChangeArrowheads="1"/>
            </p:cNvSpPr>
            <p:nvPr/>
          </p:nvSpPr>
          <p:spPr bwMode="auto">
            <a:xfrm>
              <a:off x="158" y="1639"/>
              <a:ext cx="28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ea typeface="宋体" panose="02010600030101010101" pitchFamily="2" charset="-122"/>
                  <a:cs typeface="Times New Roman" panose="02020603050405020304" pitchFamily="18" charset="0"/>
                </a:rPr>
                <a:t>6</a:t>
              </a:r>
              <a:endParaRPr lang="en-US" altLang="zh-CN" sz="2000" b="1">
                <a:ea typeface="宋体" panose="02010600030101010101" pitchFamily="2" charset="-122"/>
              </a:endParaRPr>
            </a:p>
          </p:txBody>
        </p:sp>
        <p:sp>
          <p:nvSpPr>
            <p:cNvPr id="2757707" name="Line 75"/>
            <p:cNvSpPr>
              <a:spLocks noChangeShapeType="1"/>
            </p:cNvSpPr>
            <p:nvPr/>
          </p:nvSpPr>
          <p:spPr bwMode="auto">
            <a:xfrm>
              <a:off x="158" y="1888"/>
              <a:ext cx="5126" cy="0"/>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757998" name="Group 366"/>
          <p:cNvGrpSpPr/>
          <p:nvPr/>
        </p:nvGrpSpPr>
        <p:grpSpPr bwMode="auto">
          <a:xfrm>
            <a:off x="395288" y="3573463"/>
            <a:ext cx="2592387" cy="2376487"/>
            <a:chOff x="249" y="2251"/>
            <a:chExt cx="1633" cy="1497"/>
          </a:xfrm>
        </p:grpSpPr>
        <p:sp>
          <p:nvSpPr>
            <p:cNvPr id="2757931" name="Oval 299"/>
            <p:cNvSpPr>
              <a:spLocks noChangeArrowheads="1"/>
            </p:cNvSpPr>
            <p:nvPr/>
          </p:nvSpPr>
          <p:spPr bwMode="auto">
            <a:xfrm>
              <a:off x="848" y="2251"/>
              <a:ext cx="326" cy="299"/>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1</a:t>
              </a:r>
              <a:endParaRPr lang="en-US" altLang="zh-CN" sz="2400" b="1" u="sng">
                <a:latin typeface="Arial" panose="020B0604020202020204" pitchFamily="34" charset="0"/>
                <a:ea typeface="宋体" panose="02010600030101010101" pitchFamily="2" charset="-122"/>
              </a:endParaRPr>
            </a:p>
          </p:txBody>
        </p:sp>
        <p:sp>
          <p:nvSpPr>
            <p:cNvPr id="2757932" name="Oval 300"/>
            <p:cNvSpPr>
              <a:spLocks noChangeArrowheads="1"/>
            </p:cNvSpPr>
            <p:nvPr/>
          </p:nvSpPr>
          <p:spPr bwMode="auto">
            <a:xfrm>
              <a:off x="249" y="2790"/>
              <a:ext cx="327" cy="299"/>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2</a:t>
              </a:r>
              <a:endParaRPr lang="en-US" altLang="zh-CN" sz="2400" b="1" u="sng">
                <a:latin typeface="Arial" panose="020B0604020202020204" pitchFamily="34" charset="0"/>
                <a:ea typeface="宋体" panose="02010600030101010101" pitchFamily="2" charset="-122"/>
              </a:endParaRPr>
            </a:p>
          </p:txBody>
        </p:sp>
        <p:sp>
          <p:nvSpPr>
            <p:cNvPr id="2757933" name="Line 301"/>
            <p:cNvSpPr>
              <a:spLocks noChangeShapeType="1"/>
            </p:cNvSpPr>
            <p:nvPr/>
          </p:nvSpPr>
          <p:spPr bwMode="auto">
            <a:xfrm>
              <a:off x="576" y="2970"/>
              <a:ext cx="326"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34" name="Oval 302"/>
            <p:cNvSpPr>
              <a:spLocks noChangeArrowheads="1"/>
            </p:cNvSpPr>
            <p:nvPr/>
          </p:nvSpPr>
          <p:spPr bwMode="auto">
            <a:xfrm>
              <a:off x="1555" y="2790"/>
              <a:ext cx="327" cy="299"/>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4</a:t>
              </a:r>
              <a:endParaRPr lang="en-US" altLang="zh-CN" sz="2400" b="1" u="sng">
                <a:latin typeface="Arial" panose="020B0604020202020204" pitchFamily="34" charset="0"/>
                <a:ea typeface="宋体" panose="02010600030101010101" pitchFamily="2" charset="-122"/>
              </a:endParaRPr>
            </a:p>
          </p:txBody>
        </p:sp>
        <p:sp>
          <p:nvSpPr>
            <p:cNvPr id="2757935" name="Oval 303"/>
            <p:cNvSpPr>
              <a:spLocks noChangeArrowheads="1"/>
            </p:cNvSpPr>
            <p:nvPr/>
          </p:nvSpPr>
          <p:spPr bwMode="auto">
            <a:xfrm>
              <a:off x="902" y="2790"/>
              <a:ext cx="327" cy="299"/>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3</a:t>
              </a:r>
              <a:endParaRPr lang="en-US" altLang="zh-CN" sz="2400" b="1" u="sng">
                <a:latin typeface="Arial" panose="020B0604020202020204" pitchFamily="34" charset="0"/>
                <a:ea typeface="宋体" panose="02010600030101010101" pitchFamily="2" charset="-122"/>
              </a:endParaRPr>
            </a:p>
          </p:txBody>
        </p:sp>
        <p:sp>
          <p:nvSpPr>
            <p:cNvPr id="2757936" name="Oval 304"/>
            <p:cNvSpPr>
              <a:spLocks noChangeArrowheads="1"/>
            </p:cNvSpPr>
            <p:nvPr/>
          </p:nvSpPr>
          <p:spPr bwMode="auto">
            <a:xfrm>
              <a:off x="467" y="3449"/>
              <a:ext cx="326" cy="299"/>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5</a:t>
              </a:r>
              <a:endParaRPr lang="en-US" altLang="zh-CN" sz="2400" b="1" u="sng">
                <a:latin typeface="Arial" panose="020B0604020202020204" pitchFamily="34" charset="0"/>
                <a:ea typeface="宋体" panose="02010600030101010101" pitchFamily="2" charset="-122"/>
              </a:endParaRPr>
            </a:p>
          </p:txBody>
        </p:sp>
        <p:sp>
          <p:nvSpPr>
            <p:cNvPr id="2757937" name="Oval 305"/>
            <p:cNvSpPr>
              <a:spLocks noChangeArrowheads="1"/>
            </p:cNvSpPr>
            <p:nvPr/>
          </p:nvSpPr>
          <p:spPr bwMode="auto">
            <a:xfrm>
              <a:off x="1174" y="3449"/>
              <a:ext cx="327" cy="299"/>
            </a:xfrm>
            <a:prstGeom prst="ellipse">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b="1">
                  <a:latin typeface="Arial" panose="020B0604020202020204" pitchFamily="34" charset="0"/>
                  <a:ea typeface="宋体" panose="02010600030101010101" pitchFamily="2" charset="-122"/>
                </a:rPr>
                <a:t>6</a:t>
              </a:r>
              <a:endParaRPr lang="en-US" altLang="zh-CN" sz="2400" b="1" u="sng">
                <a:latin typeface="Arial" panose="020B0604020202020204" pitchFamily="34" charset="0"/>
                <a:ea typeface="宋体" panose="02010600030101010101" pitchFamily="2" charset="-122"/>
              </a:endParaRPr>
            </a:p>
          </p:txBody>
        </p:sp>
        <p:sp>
          <p:nvSpPr>
            <p:cNvPr id="2757938" name="Line 306"/>
            <p:cNvSpPr>
              <a:spLocks noChangeShapeType="1"/>
            </p:cNvSpPr>
            <p:nvPr/>
          </p:nvSpPr>
          <p:spPr bwMode="auto">
            <a:xfrm>
              <a:off x="1229" y="2970"/>
              <a:ext cx="326"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39" name="Line 307"/>
            <p:cNvSpPr>
              <a:spLocks noChangeShapeType="1"/>
            </p:cNvSpPr>
            <p:nvPr/>
          </p:nvSpPr>
          <p:spPr bwMode="auto">
            <a:xfrm flipH="1">
              <a:off x="1066" y="2550"/>
              <a:ext cx="0" cy="24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0" name="Line 308"/>
            <p:cNvSpPr>
              <a:spLocks noChangeShapeType="1"/>
            </p:cNvSpPr>
            <p:nvPr/>
          </p:nvSpPr>
          <p:spPr bwMode="auto">
            <a:xfrm>
              <a:off x="412" y="3089"/>
              <a:ext cx="164" cy="36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1" name="Line 309"/>
            <p:cNvSpPr>
              <a:spLocks noChangeShapeType="1"/>
            </p:cNvSpPr>
            <p:nvPr/>
          </p:nvSpPr>
          <p:spPr bwMode="auto">
            <a:xfrm flipV="1">
              <a:off x="739" y="3089"/>
              <a:ext cx="272" cy="419"/>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2" name="Line 310"/>
            <p:cNvSpPr>
              <a:spLocks noChangeShapeType="1"/>
            </p:cNvSpPr>
            <p:nvPr/>
          </p:nvSpPr>
          <p:spPr bwMode="auto">
            <a:xfrm>
              <a:off x="1120" y="3089"/>
              <a:ext cx="163" cy="36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3" name="Line 311"/>
            <p:cNvSpPr>
              <a:spLocks noChangeShapeType="1"/>
            </p:cNvSpPr>
            <p:nvPr/>
          </p:nvSpPr>
          <p:spPr bwMode="auto">
            <a:xfrm flipV="1">
              <a:off x="1501" y="3089"/>
              <a:ext cx="218" cy="479"/>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4" name="Line 312"/>
            <p:cNvSpPr>
              <a:spLocks noChangeShapeType="1"/>
            </p:cNvSpPr>
            <p:nvPr/>
          </p:nvSpPr>
          <p:spPr bwMode="auto">
            <a:xfrm>
              <a:off x="793" y="3628"/>
              <a:ext cx="381"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5" name="Line 313"/>
            <p:cNvSpPr>
              <a:spLocks noChangeShapeType="1"/>
            </p:cNvSpPr>
            <p:nvPr/>
          </p:nvSpPr>
          <p:spPr bwMode="auto">
            <a:xfrm flipV="1">
              <a:off x="521" y="2491"/>
              <a:ext cx="381" cy="359"/>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6" name="Line 314"/>
            <p:cNvSpPr>
              <a:spLocks noChangeShapeType="1"/>
            </p:cNvSpPr>
            <p:nvPr/>
          </p:nvSpPr>
          <p:spPr bwMode="auto">
            <a:xfrm flipH="1" flipV="1">
              <a:off x="1120" y="2491"/>
              <a:ext cx="490" cy="359"/>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57947" name="Text Box 315"/>
            <p:cNvSpPr txBox="1">
              <a:spLocks noChangeArrowheads="1"/>
            </p:cNvSpPr>
            <p:nvPr/>
          </p:nvSpPr>
          <p:spPr bwMode="auto">
            <a:xfrm>
              <a:off x="412" y="2550"/>
              <a:ext cx="27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6</a:t>
              </a:r>
              <a:endParaRPr lang="en-US" altLang="zh-CN" sz="2400" b="1">
                <a:latin typeface="Arial" panose="020B0604020202020204" pitchFamily="34" charset="0"/>
                <a:ea typeface="宋体" panose="02010600030101010101" pitchFamily="2" charset="-122"/>
              </a:endParaRPr>
            </a:p>
          </p:txBody>
        </p:sp>
        <p:sp>
          <p:nvSpPr>
            <p:cNvPr id="2757948" name="Text Box 316"/>
            <p:cNvSpPr txBox="1">
              <a:spLocks noChangeArrowheads="1"/>
            </p:cNvSpPr>
            <p:nvPr/>
          </p:nvSpPr>
          <p:spPr bwMode="auto">
            <a:xfrm>
              <a:off x="848" y="2523"/>
              <a:ext cx="27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1</a:t>
              </a:r>
              <a:endParaRPr lang="en-US" altLang="zh-CN" sz="2400" b="1">
                <a:latin typeface="Arial" panose="020B0604020202020204" pitchFamily="34" charset="0"/>
                <a:ea typeface="宋体" panose="02010600030101010101" pitchFamily="2" charset="-122"/>
              </a:endParaRPr>
            </a:p>
          </p:txBody>
        </p:sp>
        <p:sp>
          <p:nvSpPr>
            <p:cNvPr id="2757949" name="Text Box 317"/>
            <p:cNvSpPr txBox="1">
              <a:spLocks noChangeArrowheads="1"/>
            </p:cNvSpPr>
            <p:nvPr/>
          </p:nvSpPr>
          <p:spPr bwMode="auto">
            <a:xfrm>
              <a:off x="848" y="3449"/>
              <a:ext cx="27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6</a:t>
              </a:r>
              <a:endParaRPr lang="en-US" altLang="zh-CN" sz="2400" b="1">
                <a:latin typeface="Arial" panose="020B0604020202020204" pitchFamily="34" charset="0"/>
                <a:ea typeface="宋体" panose="02010600030101010101" pitchFamily="2" charset="-122"/>
              </a:endParaRPr>
            </a:p>
          </p:txBody>
        </p:sp>
        <p:sp>
          <p:nvSpPr>
            <p:cNvPr id="2757950" name="Text Box 318"/>
            <p:cNvSpPr txBox="1">
              <a:spLocks noChangeArrowheads="1"/>
            </p:cNvSpPr>
            <p:nvPr/>
          </p:nvSpPr>
          <p:spPr bwMode="auto">
            <a:xfrm>
              <a:off x="1229" y="2491"/>
              <a:ext cx="27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5</a:t>
              </a:r>
              <a:endParaRPr lang="en-US" altLang="zh-CN" sz="2400" b="1">
                <a:latin typeface="Arial" panose="020B0604020202020204" pitchFamily="34" charset="0"/>
                <a:ea typeface="宋体" panose="02010600030101010101" pitchFamily="2" charset="-122"/>
              </a:endParaRPr>
            </a:p>
          </p:txBody>
        </p:sp>
        <p:sp>
          <p:nvSpPr>
            <p:cNvPr id="2757951" name="Text Box 319"/>
            <p:cNvSpPr txBox="1">
              <a:spLocks noChangeArrowheads="1"/>
            </p:cNvSpPr>
            <p:nvPr/>
          </p:nvSpPr>
          <p:spPr bwMode="auto">
            <a:xfrm>
              <a:off x="576" y="2790"/>
              <a:ext cx="27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5</a:t>
              </a:r>
              <a:endParaRPr lang="en-US" altLang="zh-CN" sz="2400" b="1">
                <a:latin typeface="Arial" panose="020B0604020202020204" pitchFamily="34" charset="0"/>
                <a:ea typeface="宋体" panose="02010600030101010101" pitchFamily="2" charset="-122"/>
              </a:endParaRPr>
            </a:p>
          </p:txBody>
        </p:sp>
        <p:sp>
          <p:nvSpPr>
            <p:cNvPr id="2757952" name="Text Box 320"/>
            <p:cNvSpPr txBox="1">
              <a:spLocks noChangeArrowheads="1"/>
            </p:cNvSpPr>
            <p:nvPr/>
          </p:nvSpPr>
          <p:spPr bwMode="auto">
            <a:xfrm>
              <a:off x="1229" y="2790"/>
              <a:ext cx="27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5</a:t>
              </a:r>
              <a:endParaRPr lang="en-US" altLang="zh-CN" sz="2400" b="1">
                <a:latin typeface="Arial" panose="020B0604020202020204" pitchFamily="34" charset="0"/>
                <a:ea typeface="宋体" panose="02010600030101010101" pitchFamily="2" charset="-122"/>
              </a:endParaRPr>
            </a:p>
          </p:txBody>
        </p:sp>
        <p:sp>
          <p:nvSpPr>
            <p:cNvPr id="2757953" name="Text Box 321"/>
            <p:cNvSpPr txBox="1">
              <a:spLocks noChangeArrowheads="1"/>
            </p:cNvSpPr>
            <p:nvPr/>
          </p:nvSpPr>
          <p:spPr bwMode="auto">
            <a:xfrm>
              <a:off x="684" y="3149"/>
              <a:ext cx="273"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6</a:t>
              </a:r>
              <a:endParaRPr lang="en-US" altLang="zh-CN" sz="2400" b="1">
                <a:latin typeface="Arial" panose="020B0604020202020204" pitchFamily="34" charset="0"/>
                <a:ea typeface="宋体" panose="02010600030101010101" pitchFamily="2" charset="-122"/>
              </a:endParaRPr>
            </a:p>
          </p:txBody>
        </p:sp>
        <p:sp>
          <p:nvSpPr>
            <p:cNvPr id="2757954" name="Text Box 322"/>
            <p:cNvSpPr txBox="1">
              <a:spLocks noChangeArrowheads="1"/>
            </p:cNvSpPr>
            <p:nvPr/>
          </p:nvSpPr>
          <p:spPr bwMode="auto">
            <a:xfrm>
              <a:off x="303" y="3209"/>
              <a:ext cx="273"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3</a:t>
              </a:r>
              <a:endParaRPr lang="en-US" altLang="zh-CN" sz="2400" b="1">
                <a:latin typeface="Arial" panose="020B0604020202020204" pitchFamily="34" charset="0"/>
                <a:ea typeface="宋体" panose="02010600030101010101" pitchFamily="2" charset="-122"/>
              </a:endParaRPr>
            </a:p>
          </p:txBody>
        </p:sp>
        <p:sp>
          <p:nvSpPr>
            <p:cNvPr id="2757955" name="Text Box 323"/>
            <p:cNvSpPr txBox="1">
              <a:spLocks noChangeArrowheads="1"/>
            </p:cNvSpPr>
            <p:nvPr/>
          </p:nvSpPr>
          <p:spPr bwMode="auto">
            <a:xfrm>
              <a:off x="1120" y="3149"/>
              <a:ext cx="272"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4</a:t>
              </a:r>
              <a:endParaRPr lang="en-US" altLang="zh-CN" sz="2400" b="1">
                <a:latin typeface="Arial" panose="020B0604020202020204" pitchFamily="34" charset="0"/>
                <a:ea typeface="宋体" panose="02010600030101010101" pitchFamily="2" charset="-122"/>
              </a:endParaRPr>
            </a:p>
          </p:txBody>
        </p:sp>
        <p:sp>
          <p:nvSpPr>
            <p:cNvPr id="2757956" name="Text Box 324"/>
            <p:cNvSpPr txBox="1">
              <a:spLocks noChangeArrowheads="1"/>
            </p:cNvSpPr>
            <p:nvPr/>
          </p:nvSpPr>
          <p:spPr bwMode="auto">
            <a:xfrm>
              <a:off x="1555" y="3209"/>
              <a:ext cx="273" cy="2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400" b="1">
                  <a:latin typeface="Arial" panose="020B0604020202020204" pitchFamily="34" charset="0"/>
                  <a:ea typeface="宋体" panose="02010600030101010101" pitchFamily="2" charset="-122"/>
                </a:rPr>
                <a:t>2</a:t>
              </a:r>
              <a:endParaRPr lang="en-US" altLang="zh-CN" sz="2400" b="1">
                <a:latin typeface="Arial" panose="020B0604020202020204" pitchFamily="34" charset="0"/>
                <a:ea typeface="宋体" panose="02010600030101010101" pitchFamily="2" charset="-122"/>
              </a:endParaRPr>
            </a:p>
          </p:txBody>
        </p:sp>
      </p:grpSp>
      <p:sp>
        <p:nvSpPr>
          <p:cNvPr id="2758159" name="Oval 527"/>
          <p:cNvSpPr>
            <a:spLocks noChangeArrowheads="1"/>
          </p:cNvSpPr>
          <p:nvPr/>
        </p:nvSpPr>
        <p:spPr bwMode="auto">
          <a:xfrm>
            <a:off x="5884863" y="3716338"/>
            <a:ext cx="479425" cy="477837"/>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9C004E"/>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nchor="ctr"/>
          <a:lstStyle/>
          <a:p>
            <a:pPr algn="ctr"/>
            <a:r>
              <a:rPr lang="en-US" altLang="zh-CN" sz="2400" b="1">
                <a:latin typeface="Arial" panose="020B0604020202020204" pitchFamily="34" charset="0"/>
                <a:ea typeface="宋体" panose="02010600030101010101" pitchFamily="2" charset="-122"/>
              </a:rPr>
              <a:t>1</a:t>
            </a:r>
            <a:endParaRPr lang="en-US" altLang="zh-CN" sz="2400"/>
          </a:p>
        </p:txBody>
      </p:sp>
      <p:grpSp>
        <p:nvGrpSpPr>
          <p:cNvPr id="2758175" name="Group 543"/>
          <p:cNvGrpSpPr/>
          <p:nvPr/>
        </p:nvGrpSpPr>
        <p:grpSpPr bwMode="auto">
          <a:xfrm>
            <a:off x="5884863" y="4194175"/>
            <a:ext cx="560387" cy="855663"/>
            <a:chOff x="3707" y="2642"/>
            <a:chExt cx="353" cy="539"/>
          </a:xfrm>
        </p:grpSpPr>
        <p:sp>
          <p:nvSpPr>
            <p:cNvPr id="2758163" name="Oval 531"/>
            <p:cNvSpPr>
              <a:spLocks noChangeArrowheads="1"/>
            </p:cNvSpPr>
            <p:nvPr/>
          </p:nvSpPr>
          <p:spPr bwMode="auto">
            <a:xfrm>
              <a:off x="3757" y="2881"/>
              <a:ext cx="303" cy="300"/>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9C004E"/>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nchor="ctr"/>
            <a:lstStyle/>
            <a:p>
              <a:pPr algn="ctr"/>
              <a:r>
                <a:rPr lang="en-US" altLang="zh-CN" sz="2400" b="1">
                  <a:latin typeface="Arial" panose="020B0604020202020204" pitchFamily="34" charset="0"/>
                  <a:ea typeface="宋体" panose="02010600030101010101" pitchFamily="2" charset="-122"/>
                </a:rPr>
                <a:t>3</a:t>
              </a:r>
              <a:endParaRPr lang="en-US" altLang="zh-CN" sz="2400"/>
            </a:p>
          </p:txBody>
        </p:sp>
        <p:sp>
          <p:nvSpPr>
            <p:cNvPr id="2758166" name="Line 534"/>
            <p:cNvSpPr>
              <a:spLocks noChangeShapeType="1"/>
            </p:cNvSpPr>
            <p:nvPr/>
          </p:nvSpPr>
          <p:spPr bwMode="auto">
            <a:xfrm flipH="1">
              <a:off x="3908" y="2642"/>
              <a:ext cx="0" cy="239"/>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nchor="ctr"/>
            <a:lstStyle/>
            <a:p>
              <a:endParaRPr lang="zh-CN" altLang="en-US"/>
            </a:p>
          </p:txBody>
        </p:sp>
        <p:sp>
          <p:nvSpPr>
            <p:cNvPr id="2758170" name="Text Box 538"/>
            <p:cNvSpPr txBox="1">
              <a:spLocks noChangeArrowheads="1"/>
            </p:cNvSpPr>
            <p:nvPr/>
          </p:nvSpPr>
          <p:spPr bwMode="auto">
            <a:xfrm>
              <a:off x="3707" y="2701"/>
              <a:ext cx="252" cy="257"/>
            </a:xfrm>
            <a:prstGeom prst="rect">
              <a:avLst/>
            </a:prstGeom>
            <a:noFill/>
            <a:ln>
              <a:noFill/>
            </a:ln>
            <a:effectLst/>
            <a:extLst>
              <a:ext uri="{909E8E84-426E-40DD-AFC4-6F175D3DCCD1}">
                <a14:hiddenFill xmlns:a14="http://schemas.microsoft.com/office/drawing/2010/main">
                  <a:solidFill>
                    <a:srgbClr val="9C004E"/>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lstStyle/>
            <a:p>
              <a:pPr algn="ctr"/>
              <a:r>
                <a:rPr lang="en-US" altLang="zh-CN" sz="2400" b="1">
                  <a:latin typeface="Arial" panose="020B0604020202020204" pitchFamily="34" charset="0"/>
                  <a:ea typeface="宋体" panose="02010600030101010101" pitchFamily="2" charset="-122"/>
                </a:rPr>
                <a:t>1</a:t>
              </a:r>
              <a:endParaRPr lang="en-US" altLang="zh-CN" sz="2400"/>
            </a:p>
          </p:txBody>
        </p:sp>
      </p:grpSp>
      <p:grpSp>
        <p:nvGrpSpPr>
          <p:cNvPr id="2758180" name="Group 548"/>
          <p:cNvGrpSpPr/>
          <p:nvPr/>
        </p:nvGrpSpPr>
        <p:grpSpPr bwMode="auto">
          <a:xfrm>
            <a:off x="5003800" y="4573588"/>
            <a:ext cx="960438" cy="476250"/>
            <a:chOff x="3152" y="2881"/>
            <a:chExt cx="605" cy="300"/>
          </a:xfrm>
        </p:grpSpPr>
        <p:sp>
          <p:nvSpPr>
            <p:cNvPr id="2758160" name="Oval 528"/>
            <p:cNvSpPr>
              <a:spLocks noChangeArrowheads="1"/>
            </p:cNvSpPr>
            <p:nvPr/>
          </p:nvSpPr>
          <p:spPr bwMode="auto">
            <a:xfrm>
              <a:off x="3152" y="2881"/>
              <a:ext cx="302" cy="300"/>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9C004E"/>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nchor="ctr"/>
            <a:lstStyle/>
            <a:p>
              <a:pPr algn="ctr"/>
              <a:r>
                <a:rPr lang="en-US" altLang="zh-CN" sz="2400" b="1">
                  <a:latin typeface="Arial" panose="020B0604020202020204" pitchFamily="34" charset="0"/>
                  <a:ea typeface="宋体" panose="02010600030101010101" pitchFamily="2" charset="-122"/>
                </a:rPr>
                <a:t>2</a:t>
              </a:r>
              <a:endParaRPr lang="en-US" altLang="zh-CN" sz="2400"/>
            </a:p>
          </p:txBody>
        </p:sp>
        <p:sp>
          <p:nvSpPr>
            <p:cNvPr id="2758161" name="Line 529"/>
            <p:cNvSpPr>
              <a:spLocks noChangeShapeType="1"/>
            </p:cNvSpPr>
            <p:nvPr/>
          </p:nvSpPr>
          <p:spPr bwMode="auto">
            <a:xfrm>
              <a:off x="3454" y="3061"/>
              <a:ext cx="303"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nchor="ctr"/>
            <a:lstStyle/>
            <a:p>
              <a:endParaRPr lang="zh-CN" altLang="en-US"/>
            </a:p>
          </p:txBody>
        </p:sp>
        <p:sp>
          <p:nvSpPr>
            <p:cNvPr id="2758171" name="Text Box 539"/>
            <p:cNvSpPr txBox="1">
              <a:spLocks noChangeArrowheads="1"/>
            </p:cNvSpPr>
            <p:nvPr/>
          </p:nvSpPr>
          <p:spPr bwMode="auto">
            <a:xfrm>
              <a:off x="3454" y="2881"/>
              <a:ext cx="253" cy="257"/>
            </a:xfrm>
            <a:prstGeom prst="rect">
              <a:avLst/>
            </a:prstGeom>
            <a:noFill/>
            <a:ln>
              <a:noFill/>
            </a:ln>
            <a:effectLst/>
            <a:extLst>
              <a:ext uri="{909E8E84-426E-40DD-AFC4-6F175D3DCCD1}">
                <a14:hiddenFill xmlns:a14="http://schemas.microsoft.com/office/drawing/2010/main">
                  <a:solidFill>
                    <a:srgbClr val="9C004E"/>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lstStyle/>
            <a:p>
              <a:pPr algn="ctr"/>
              <a:r>
                <a:rPr lang="en-US" altLang="zh-CN" sz="2400" b="1">
                  <a:latin typeface="Arial" panose="020B0604020202020204" pitchFamily="34" charset="0"/>
                  <a:ea typeface="宋体" panose="02010600030101010101" pitchFamily="2" charset="-122"/>
                </a:rPr>
                <a:t>5</a:t>
              </a:r>
              <a:endParaRPr lang="en-US" altLang="zh-CN" sz="2400"/>
            </a:p>
          </p:txBody>
        </p:sp>
      </p:grpSp>
      <p:grpSp>
        <p:nvGrpSpPr>
          <p:cNvPr id="2758182" name="Group 550"/>
          <p:cNvGrpSpPr/>
          <p:nvPr/>
        </p:nvGrpSpPr>
        <p:grpSpPr bwMode="auto">
          <a:xfrm>
            <a:off x="5083175" y="5049838"/>
            <a:ext cx="720725" cy="1047750"/>
            <a:chOff x="3202" y="3181"/>
            <a:chExt cx="454" cy="660"/>
          </a:xfrm>
        </p:grpSpPr>
        <p:sp>
          <p:nvSpPr>
            <p:cNvPr id="2758164" name="Oval 532"/>
            <p:cNvSpPr>
              <a:spLocks noChangeArrowheads="1"/>
            </p:cNvSpPr>
            <p:nvPr/>
          </p:nvSpPr>
          <p:spPr bwMode="auto">
            <a:xfrm>
              <a:off x="3354" y="3540"/>
              <a:ext cx="302" cy="301"/>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9C004E"/>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nchor="ctr"/>
            <a:lstStyle/>
            <a:p>
              <a:pPr algn="ctr"/>
              <a:r>
                <a:rPr lang="en-US" altLang="zh-CN" sz="2400" b="1">
                  <a:latin typeface="Arial" panose="020B0604020202020204" pitchFamily="34" charset="0"/>
                  <a:ea typeface="宋体" panose="02010600030101010101" pitchFamily="2" charset="-122"/>
                </a:rPr>
                <a:t>5</a:t>
              </a:r>
              <a:endParaRPr lang="en-US" altLang="zh-CN" sz="2400"/>
            </a:p>
          </p:txBody>
        </p:sp>
        <p:sp>
          <p:nvSpPr>
            <p:cNvPr id="2758167" name="Line 535"/>
            <p:cNvSpPr>
              <a:spLocks noChangeShapeType="1"/>
            </p:cNvSpPr>
            <p:nvPr/>
          </p:nvSpPr>
          <p:spPr bwMode="auto">
            <a:xfrm>
              <a:off x="3303" y="3181"/>
              <a:ext cx="151" cy="359"/>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nchor="ctr"/>
            <a:lstStyle/>
            <a:p>
              <a:endParaRPr lang="zh-CN" altLang="en-US"/>
            </a:p>
          </p:txBody>
        </p:sp>
        <p:sp>
          <p:nvSpPr>
            <p:cNvPr id="2758172" name="Text Box 540"/>
            <p:cNvSpPr txBox="1">
              <a:spLocks noChangeArrowheads="1"/>
            </p:cNvSpPr>
            <p:nvPr/>
          </p:nvSpPr>
          <p:spPr bwMode="auto">
            <a:xfrm>
              <a:off x="3202" y="3301"/>
              <a:ext cx="252" cy="256"/>
            </a:xfrm>
            <a:prstGeom prst="rect">
              <a:avLst/>
            </a:prstGeom>
            <a:noFill/>
            <a:ln>
              <a:noFill/>
            </a:ln>
            <a:effectLst/>
            <a:extLst>
              <a:ext uri="{909E8E84-426E-40DD-AFC4-6F175D3DCCD1}">
                <a14:hiddenFill xmlns:a14="http://schemas.microsoft.com/office/drawing/2010/main">
                  <a:solidFill>
                    <a:srgbClr val="9C004E"/>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lstStyle/>
            <a:p>
              <a:pPr algn="ctr"/>
              <a:r>
                <a:rPr lang="en-US" altLang="zh-CN" sz="2400" b="1">
                  <a:latin typeface="Arial" panose="020B0604020202020204" pitchFamily="34" charset="0"/>
                  <a:ea typeface="宋体" panose="02010600030101010101" pitchFamily="2" charset="-122"/>
                </a:rPr>
                <a:t>3</a:t>
              </a:r>
              <a:endParaRPr lang="en-US" altLang="zh-CN" sz="2400"/>
            </a:p>
          </p:txBody>
        </p:sp>
      </p:grpSp>
      <p:grpSp>
        <p:nvGrpSpPr>
          <p:cNvPr id="2758176" name="Group 544"/>
          <p:cNvGrpSpPr/>
          <p:nvPr/>
        </p:nvGrpSpPr>
        <p:grpSpPr bwMode="auto">
          <a:xfrm>
            <a:off x="6284913" y="5049838"/>
            <a:ext cx="560387" cy="1047750"/>
            <a:chOff x="3959" y="3181"/>
            <a:chExt cx="353" cy="660"/>
          </a:xfrm>
        </p:grpSpPr>
        <p:sp>
          <p:nvSpPr>
            <p:cNvPr id="2758165" name="Oval 533"/>
            <p:cNvSpPr>
              <a:spLocks noChangeArrowheads="1"/>
            </p:cNvSpPr>
            <p:nvPr/>
          </p:nvSpPr>
          <p:spPr bwMode="auto">
            <a:xfrm>
              <a:off x="4009" y="3540"/>
              <a:ext cx="303" cy="301"/>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9C004E"/>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nchor="ctr"/>
            <a:lstStyle/>
            <a:p>
              <a:pPr algn="ctr"/>
              <a:r>
                <a:rPr lang="en-US" altLang="zh-CN" sz="2400" b="1">
                  <a:latin typeface="Arial" panose="020B0604020202020204" pitchFamily="34" charset="0"/>
                  <a:ea typeface="宋体" panose="02010600030101010101" pitchFamily="2" charset="-122"/>
                </a:rPr>
                <a:t>6</a:t>
              </a:r>
              <a:endParaRPr lang="en-US" altLang="zh-CN" sz="2400"/>
            </a:p>
          </p:txBody>
        </p:sp>
        <p:sp>
          <p:nvSpPr>
            <p:cNvPr id="2758168" name="Line 536"/>
            <p:cNvSpPr>
              <a:spLocks noChangeShapeType="1"/>
            </p:cNvSpPr>
            <p:nvPr/>
          </p:nvSpPr>
          <p:spPr bwMode="auto">
            <a:xfrm>
              <a:off x="3959" y="3181"/>
              <a:ext cx="151" cy="359"/>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nchor="ctr"/>
            <a:lstStyle/>
            <a:p>
              <a:endParaRPr lang="zh-CN" altLang="en-US"/>
            </a:p>
          </p:txBody>
        </p:sp>
        <p:sp>
          <p:nvSpPr>
            <p:cNvPr id="2758173" name="Text Box 541"/>
            <p:cNvSpPr txBox="1">
              <a:spLocks noChangeArrowheads="1"/>
            </p:cNvSpPr>
            <p:nvPr/>
          </p:nvSpPr>
          <p:spPr bwMode="auto">
            <a:xfrm>
              <a:off x="3959" y="3241"/>
              <a:ext cx="252" cy="256"/>
            </a:xfrm>
            <a:prstGeom prst="rect">
              <a:avLst/>
            </a:prstGeom>
            <a:noFill/>
            <a:ln>
              <a:noFill/>
            </a:ln>
            <a:effectLst/>
            <a:extLst>
              <a:ext uri="{909E8E84-426E-40DD-AFC4-6F175D3DCCD1}">
                <a14:hiddenFill xmlns:a14="http://schemas.microsoft.com/office/drawing/2010/main">
                  <a:solidFill>
                    <a:srgbClr val="9C004E"/>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lstStyle/>
            <a:p>
              <a:pPr algn="ctr"/>
              <a:r>
                <a:rPr lang="en-US" altLang="zh-CN" sz="2400" b="1">
                  <a:latin typeface="Arial" panose="020B0604020202020204" pitchFamily="34" charset="0"/>
                  <a:ea typeface="宋体" panose="02010600030101010101" pitchFamily="2" charset="-122"/>
                </a:rPr>
                <a:t>4</a:t>
              </a:r>
              <a:endParaRPr lang="en-US" altLang="zh-CN" sz="2400"/>
            </a:p>
          </p:txBody>
        </p:sp>
      </p:grpSp>
      <p:grpSp>
        <p:nvGrpSpPr>
          <p:cNvPr id="2758178" name="Group 546"/>
          <p:cNvGrpSpPr/>
          <p:nvPr/>
        </p:nvGrpSpPr>
        <p:grpSpPr bwMode="auto">
          <a:xfrm>
            <a:off x="6845300" y="4573588"/>
            <a:ext cx="560388" cy="1238250"/>
            <a:chOff x="4312" y="2881"/>
            <a:chExt cx="353" cy="780"/>
          </a:xfrm>
        </p:grpSpPr>
        <p:sp>
          <p:nvSpPr>
            <p:cNvPr id="2758162" name="Oval 530"/>
            <p:cNvSpPr>
              <a:spLocks noChangeArrowheads="1"/>
            </p:cNvSpPr>
            <p:nvPr/>
          </p:nvSpPr>
          <p:spPr bwMode="auto">
            <a:xfrm>
              <a:off x="4362" y="2881"/>
              <a:ext cx="303" cy="300"/>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rgbClr val="9C004E"/>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nchor="ctr"/>
            <a:lstStyle/>
            <a:p>
              <a:pPr algn="ctr"/>
              <a:r>
                <a:rPr lang="en-US" altLang="zh-CN" sz="2400" b="1">
                  <a:latin typeface="Arial" panose="020B0604020202020204" pitchFamily="34" charset="0"/>
                  <a:ea typeface="宋体" panose="02010600030101010101" pitchFamily="2" charset="-122"/>
                </a:rPr>
                <a:t>4</a:t>
              </a:r>
              <a:endParaRPr lang="en-US" altLang="zh-CN" sz="2400"/>
            </a:p>
          </p:txBody>
        </p:sp>
        <p:sp>
          <p:nvSpPr>
            <p:cNvPr id="2758169" name="Line 537"/>
            <p:cNvSpPr>
              <a:spLocks noChangeShapeType="1"/>
            </p:cNvSpPr>
            <p:nvPr/>
          </p:nvSpPr>
          <p:spPr bwMode="auto">
            <a:xfrm flipV="1">
              <a:off x="4312" y="3181"/>
              <a:ext cx="202" cy="48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nchor="ctr"/>
            <a:lstStyle/>
            <a:p>
              <a:endParaRPr lang="zh-CN" altLang="en-US"/>
            </a:p>
          </p:txBody>
        </p:sp>
        <p:sp>
          <p:nvSpPr>
            <p:cNvPr id="2758174" name="Text Box 542"/>
            <p:cNvSpPr txBox="1">
              <a:spLocks noChangeArrowheads="1"/>
            </p:cNvSpPr>
            <p:nvPr/>
          </p:nvSpPr>
          <p:spPr bwMode="auto">
            <a:xfrm>
              <a:off x="4362" y="3301"/>
              <a:ext cx="253" cy="256"/>
            </a:xfrm>
            <a:prstGeom prst="rect">
              <a:avLst/>
            </a:prstGeom>
            <a:noFill/>
            <a:ln>
              <a:noFill/>
            </a:ln>
            <a:effectLst/>
            <a:extLst>
              <a:ext uri="{909E8E84-426E-40DD-AFC4-6F175D3DCCD1}">
                <a14:hiddenFill xmlns:a14="http://schemas.microsoft.com/office/drawing/2010/main">
                  <a:solidFill>
                    <a:srgbClr val="9C004E"/>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220011"/>
                    </a:outerShdw>
                  </a:effectLst>
                </a14:hiddenEffects>
              </a:ext>
            </a:extLst>
          </p:spPr>
          <p:txBody>
            <a:bodyPr lIns="49672" tIns="24837" rIns="49672" bIns="24837"/>
            <a:lstStyle/>
            <a:p>
              <a:pPr algn="ctr"/>
              <a:r>
                <a:rPr lang="en-US" altLang="zh-CN" sz="2400" b="1">
                  <a:latin typeface="Arial" panose="020B0604020202020204" pitchFamily="34" charset="0"/>
                  <a:ea typeface="宋体" panose="02010600030101010101" pitchFamily="2" charset="-122"/>
                </a:rPr>
                <a:t>2</a:t>
              </a:r>
              <a:endParaRPr lang="en-US" altLang="zh-CN" sz="2400"/>
            </a:p>
          </p:txBody>
        </p:sp>
      </p:gr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8159"/>
                                        </p:tgtEl>
                                        <p:attrNameLst>
                                          <p:attrName>style.visibility</p:attrName>
                                        </p:attrNameLst>
                                      </p:cBhvr>
                                      <p:to>
                                        <p:strVal val="visible"/>
                                      </p:to>
                                    </p:set>
                                    <p:animEffect transition="in" filter="blinds(horizontal)">
                                      <p:cBhvr>
                                        <p:cTn id="7" dur="500"/>
                                        <p:tgtEl>
                                          <p:spTgt spid="27581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8000"/>
                                        </p:tgtEl>
                                        <p:attrNameLst>
                                          <p:attrName>style.visibility</p:attrName>
                                        </p:attrNameLst>
                                      </p:cBhvr>
                                      <p:to>
                                        <p:strVal val="visible"/>
                                      </p:to>
                                    </p:set>
                                    <p:animEffect transition="in" filter="blinds(horizontal)">
                                      <p:cBhvr>
                                        <p:cTn id="12" dur="500"/>
                                        <p:tgtEl>
                                          <p:spTgt spid="275800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58175"/>
                                        </p:tgtEl>
                                        <p:attrNameLst>
                                          <p:attrName>style.visibility</p:attrName>
                                        </p:attrNameLst>
                                      </p:cBhvr>
                                      <p:to>
                                        <p:strVal val="visible"/>
                                      </p:to>
                                    </p:set>
                                    <p:animEffect transition="in" filter="blinds(horizontal)">
                                      <p:cBhvr>
                                        <p:cTn id="17" dur="500"/>
                                        <p:tgtEl>
                                          <p:spTgt spid="27581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58002"/>
                                        </p:tgtEl>
                                        <p:attrNameLst>
                                          <p:attrName>style.visibility</p:attrName>
                                        </p:attrNameLst>
                                      </p:cBhvr>
                                      <p:to>
                                        <p:strVal val="visible"/>
                                      </p:to>
                                    </p:set>
                                    <p:animEffect transition="in" filter="blinds(horizontal)">
                                      <p:cBhvr>
                                        <p:cTn id="22" dur="500"/>
                                        <p:tgtEl>
                                          <p:spTgt spid="275800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58176"/>
                                        </p:tgtEl>
                                        <p:attrNameLst>
                                          <p:attrName>style.visibility</p:attrName>
                                        </p:attrNameLst>
                                      </p:cBhvr>
                                      <p:to>
                                        <p:strVal val="visible"/>
                                      </p:to>
                                    </p:set>
                                    <p:animEffect transition="in" filter="blinds(horizontal)">
                                      <p:cBhvr>
                                        <p:cTn id="27" dur="500"/>
                                        <p:tgtEl>
                                          <p:spTgt spid="27581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58177"/>
                                        </p:tgtEl>
                                        <p:attrNameLst>
                                          <p:attrName>style.visibility</p:attrName>
                                        </p:attrNameLst>
                                      </p:cBhvr>
                                      <p:to>
                                        <p:strVal val="visible"/>
                                      </p:to>
                                    </p:set>
                                    <p:animEffect transition="in" filter="blinds(horizontal)">
                                      <p:cBhvr>
                                        <p:cTn id="32" dur="500"/>
                                        <p:tgtEl>
                                          <p:spTgt spid="27581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58178"/>
                                        </p:tgtEl>
                                        <p:attrNameLst>
                                          <p:attrName>style.visibility</p:attrName>
                                        </p:attrNameLst>
                                      </p:cBhvr>
                                      <p:to>
                                        <p:strVal val="visible"/>
                                      </p:to>
                                    </p:set>
                                    <p:animEffect transition="in" filter="blinds(horizontal)">
                                      <p:cBhvr>
                                        <p:cTn id="37" dur="500"/>
                                        <p:tgtEl>
                                          <p:spTgt spid="27581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758179"/>
                                        </p:tgtEl>
                                        <p:attrNameLst>
                                          <p:attrName>style.visibility</p:attrName>
                                        </p:attrNameLst>
                                      </p:cBhvr>
                                      <p:to>
                                        <p:strVal val="visible"/>
                                      </p:to>
                                    </p:set>
                                    <p:animEffect transition="in" filter="blinds(horizontal)">
                                      <p:cBhvr>
                                        <p:cTn id="42" dur="500"/>
                                        <p:tgtEl>
                                          <p:spTgt spid="27581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58180"/>
                                        </p:tgtEl>
                                        <p:attrNameLst>
                                          <p:attrName>style.visibility</p:attrName>
                                        </p:attrNameLst>
                                      </p:cBhvr>
                                      <p:to>
                                        <p:strVal val="visible"/>
                                      </p:to>
                                    </p:set>
                                    <p:animEffect transition="in" filter="blinds(horizontal)">
                                      <p:cBhvr>
                                        <p:cTn id="47" dur="500"/>
                                        <p:tgtEl>
                                          <p:spTgt spid="275818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758181"/>
                                        </p:tgtEl>
                                        <p:attrNameLst>
                                          <p:attrName>style.visibility</p:attrName>
                                        </p:attrNameLst>
                                      </p:cBhvr>
                                      <p:to>
                                        <p:strVal val="visible"/>
                                      </p:to>
                                    </p:set>
                                    <p:animEffect transition="in" filter="blinds(horizontal)">
                                      <p:cBhvr>
                                        <p:cTn id="52" dur="500"/>
                                        <p:tgtEl>
                                          <p:spTgt spid="275818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58182"/>
                                        </p:tgtEl>
                                        <p:attrNameLst>
                                          <p:attrName>style.visibility</p:attrName>
                                        </p:attrNameLst>
                                      </p:cBhvr>
                                      <p:to>
                                        <p:strVal val="visible"/>
                                      </p:to>
                                    </p:set>
                                    <p:animEffect transition="in" filter="blinds(horizontal)">
                                      <p:cBhvr>
                                        <p:cTn id="57" dur="500"/>
                                        <p:tgtEl>
                                          <p:spTgt spid="2758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8159" grpId="0" bldLvl="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EDFE8D2D-26B1-4B3A-BB11-6B16E863DB60}" type="slidenum">
              <a:rPr lang="en-US" altLang="zh-CN"/>
            </a:fld>
            <a:endParaRPr lang="en-US" altLang="zh-CN"/>
          </a:p>
        </p:txBody>
      </p:sp>
      <p:sp>
        <p:nvSpPr>
          <p:cNvPr id="2760706" name="Rectangle 2"/>
          <p:cNvSpPr>
            <a:spLocks noGrp="1" noChangeArrowheads="1"/>
          </p:cNvSpPr>
          <p:nvPr>
            <p:ph type="title"/>
          </p:nvPr>
        </p:nvSpPr>
        <p:spPr>
          <a:xfrm>
            <a:off x="684213" y="0"/>
            <a:ext cx="7772400" cy="1143000"/>
          </a:xfrm>
        </p:spPr>
        <p:txBody>
          <a:bodyPr/>
          <a:lstStyle/>
          <a:p>
            <a:r>
              <a:rPr lang="en-US" altLang="zh-CN" b="1"/>
              <a:t>Prim</a:t>
            </a:r>
            <a:r>
              <a:rPr lang="zh-CN" altLang="en-US" b="1"/>
              <a:t>算法的伪代码</a:t>
            </a:r>
            <a:endParaRPr lang="zh-CN" altLang="en-US" b="1"/>
          </a:p>
        </p:txBody>
      </p:sp>
      <p:sp>
        <p:nvSpPr>
          <p:cNvPr id="2760707" name="Rectangle 3"/>
          <p:cNvSpPr>
            <a:spLocks noGrp="1" noChangeArrowheads="1"/>
          </p:cNvSpPr>
          <p:nvPr>
            <p:ph type="body" idx="1"/>
          </p:nvPr>
        </p:nvSpPr>
        <p:spPr>
          <a:xfrm>
            <a:off x="250825" y="1268413"/>
            <a:ext cx="8497888" cy="5400675"/>
          </a:xfrm>
        </p:spPr>
        <p:txBody>
          <a:bodyPr/>
          <a:lstStyle/>
          <a:p>
            <a:pPr>
              <a:buFontTx/>
              <a:buNone/>
            </a:pPr>
            <a:r>
              <a:rPr lang="en-US" altLang="zh-CN" sz="2400" b="1">
                <a:latin typeface="楷体_GB2312" pitchFamily="49" charset="-122"/>
                <a:ea typeface="楷体_GB2312" pitchFamily="49" charset="-122"/>
              </a:rPr>
              <a:t>Void  prim</a:t>
            </a:r>
            <a:r>
              <a:rPr lang="zh-CN" altLang="en-US" sz="2400" b="1">
                <a:latin typeface="楷体_GB2312" pitchFamily="49" charset="-122"/>
                <a:ea typeface="楷体_GB2312" pitchFamily="49" charset="-122"/>
              </a:rPr>
              <a:t>（）</a:t>
            </a:r>
            <a:endParaRPr lang="zh-CN" altLang="en-US" sz="2400" b="1">
              <a:latin typeface="楷体_GB2312" pitchFamily="49" charset="-122"/>
              <a:ea typeface="楷体_GB2312" pitchFamily="49" charset="-122"/>
            </a:endParaRPr>
          </a:p>
          <a:p>
            <a:pPr>
              <a:buFontTx/>
              <a:buNone/>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初始化：将</a:t>
            </a:r>
            <a:r>
              <a:rPr lang="en-US" altLang="zh-CN" sz="2400" b="1">
                <a:latin typeface="楷体_GB2312" pitchFamily="49" charset="-122"/>
                <a:ea typeface="楷体_GB2312" pitchFamily="49" charset="-122"/>
              </a:rPr>
              <a:t>flag</a:t>
            </a:r>
            <a:r>
              <a:rPr lang="zh-CN" altLang="en-US" sz="2400" b="1">
                <a:latin typeface="楷体_GB2312" pitchFamily="49" charset="-122"/>
                <a:ea typeface="楷体_GB2312" pitchFamily="49" charset="-122"/>
              </a:rPr>
              <a:t>的元素全部置成</a:t>
            </a:r>
            <a:r>
              <a:rPr lang="en-US" altLang="zh-CN" sz="2400" b="1">
                <a:latin typeface="楷体_GB2312" pitchFamily="49" charset="-122"/>
                <a:ea typeface="楷体_GB2312" pitchFamily="49" charset="-122"/>
              </a:rPr>
              <a:t>false</a:t>
            </a:r>
            <a:r>
              <a:rPr lang="zh-CN" altLang="en-US" sz="2400" b="1">
                <a:latin typeface="楷体_GB2312" pitchFamily="49" charset="-122"/>
                <a:ea typeface="楷体_GB2312" pitchFamily="49" charset="-122"/>
              </a:rPr>
              <a:t>；将</a:t>
            </a:r>
            <a:r>
              <a:rPr lang="en-US" altLang="zh-CN" sz="2400" b="1">
                <a:latin typeface="楷体_GB2312" pitchFamily="49" charset="-122"/>
                <a:ea typeface="楷体_GB2312" pitchFamily="49" charset="-122"/>
              </a:rPr>
              <a:t>lowCost</a:t>
            </a:r>
            <a:r>
              <a:rPr lang="zh-CN" altLang="en-US" sz="2400" b="1">
                <a:latin typeface="楷体_GB2312" pitchFamily="49" charset="-122"/>
                <a:ea typeface="楷体_GB2312" pitchFamily="49" charset="-122"/>
              </a:rPr>
              <a:t>的元素全部置成无穷大。</a:t>
            </a:r>
            <a:endParaRPr lang="zh-CN" altLang="en-US" sz="2400" b="1">
              <a:latin typeface="楷体_GB2312" pitchFamily="49" charset="-122"/>
              <a:ea typeface="楷体_GB2312" pitchFamily="49" charset="-122"/>
            </a:endParaRPr>
          </a:p>
          <a:p>
            <a:pPr>
              <a:buFontTx/>
              <a:buNone/>
            </a:pPr>
            <a:r>
              <a:rPr lang="zh-CN" altLang="en-US" sz="2400" b="1">
                <a:latin typeface="楷体_GB2312" pitchFamily="49" charset="-122"/>
                <a:ea typeface="楷体_GB2312" pitchFamily="49" charset="-122"/>
              </a:rPr>
              <a:t>  设</a:t>
            </a:r>
            <a:r>
              <a:rPr lang="en-US" altLang="zh-CN" sz="2400" b="1">
                <a:latin typeface="楷体_GB2312" pitchFamily="49" charset="-122"/>
                <a:ea typeface="楷体_GB2312" pitchFamily="49" charset="-122"/>
              </a:rPr>
              <a:t>start = 0</a:t>
            </a:r>
            <a:r>
              <a:rPr lang="zh-CN" altLang="en-US" sz="2400" b="1">
                <a:latin typeface="楷体_GB2312" pitchFamily="49" charset="-122"/>
                <a:ea typeface="楷体_GB2312" pitchFamily="49" charset="-122"/>
              </a:rPr>
              <a:t>，表示第一个放入</a:t>
            </a:r>
            <a:r>
              <a:rPr lang="en-US" altLang="zh-CN" sz="2400" b="1">
                <a:latin typeface="楷体_GB2312" pitchFamily="49" charset="-122"/>
                <a:ea typeface="楷体_GB2312" pitchFamily="49" charset="-122"/>
              </a:rPr>
              <a:t>U</a:t>
            </a:r>
            <a:r>
              <a:rPr lang="zh-CN" altLang="en-US" sz="2400" b="1">
                <a:latin typeface="楷体_GB2312" pitchFamily="49" charset="-122"/>
                <a:ea typeface="楷体_GB2312" pitchFamily="49" charset="-122"/>
              </a:rPr>
              <a:t>的结点是</a:t>
            </a:r>
            <a:r>
              <a:rPr lang="en-US" altLang="zh-CN" sz="2400" b="1">
                <a:latin typeface="楷体_GB2312" pitchFamily="49" charset="-122"/>
                <a:ea typeface="楷体_GB2312" pitchFamily="49" charset="-122"/>
              </a:rPr>
              <a:t>0</a:t>
            </a:r>
            <a:r>
              <a:rPr lang="zh-CN" altLang="en-US" sz="2400" b="1">
                <a:latin typeface="楷体_GB2312" pitchFamily="49" charset="-122"/>
                <a:ea typeface="楷体_GB2312" pitchFamily="49" charset="-122"/>
              </a:rPr>
              <a:t>号结点；</a:t>
            </a:r>
            <a:endParaRPr lang="zh-CN" altLang="en-US" sz="2400" b="1">
              <a:latin typeface="楷体_GB2312" pitchFamily="49" charset="-122"/>
              <a:ea typeface="楷体_GB2312" pitchFamily="49" charset="-122"/>
            </a:endParaRPr>
          </a:p>
          <a:p>
            <a:pPr>
              <a:buFontTx/>
              <a:buNone/>
            </a:pPr>
            <a:r>
              <a:rPr lang="zh-CN" altLang="en-US" sz="2400" b="1">
                <a:latin typeface="楷体_GB2312" pitchFamily="49" charset="-122"/>
                <a:ea typeface="楷体_GB2312" pitchFamily="49" charset="-122"/>
              </a:rPr>
              <a:t>  重复</a:t>
            </a:r>
            <a:r>
              <a:rPr lang="en-US" altLang="zh-CN" sz="2400" b="1">
                <a:latin typeface="楷体_GB2312" pitchFamily="49" charset="-122"/>
                <a:ea typeface="楷体_GB2312" pitchFamily="49" charset="-122"/>
              </a:rPr>
              <a:t>n-1</a:t>
            </a:r>
            <a:r>
              <a:rPr lang="zh-CN" altLang="en-US" sz="2400" b="1">
                <a:latin typeface="楷体_GB2312" pitchFamily="49" charset="-122"/>
                <a:ea typeface="楷体_GB2312" pitchFamily="49" charset="-122"/>
              </a:rPr>
              <a:t>次下列操作：</a:t>
            </a:r>
            <a:endParaRPr lang="zh-CN" altLang="en-US" sz="2400" b="1">
              <a:latin typeface="楷体_GB2312" pitchFamily="49" charset="-122"/>
              <a:ea typeface="楷体_GB2312" pitchFamily="49" charset="-122"/>
            </a:endParaRPr>
          </a:p>
          <a:p>
            <a:pPr>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对于</a:t>
            </a:r>
            <a:r>
              <a:rPr lang="en-US" altLang="zh-CN" sz="2400" b="1">
                <a:latin typeface="楷体_GB2312" pitchFamily="49" charset="-122"/>
                <a:ea typeface="楷体_GB2312" pitchFamily="49" charset="-122"/>
              </a:rPr>
              <a:t>start</a:t>
            </a:r>
            <a:r>
              <a:rPr lang="zh-CN" altLang="en-US" sz="2400" b="1">
                <a:latin typeface="楷体_GB2312" pitchFamily="49" charset="-122"/>
                <a:ea typeface="楷体_GB2312" pitchFamily="49" charset="-122"/>
              </a:rPr>
              <a:t>的每一条边（</a:t>
            </a:r>
            <a:r>
              <a:rPr lang="en-US" altLang="zh-CN" sz="2400" b="1">
                <a:latin typeface="楷体_GB2312" pitchFamily="49" charset="-122"/>
                <a:ea typeface="楷体_GB2312" pitchFamily="49" charset="-122"/>
              </a:rPr>
              <a:t>start</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v</a:t>
            </a:r>
            <a:r>
              <a:rPr lang="zh-CN" altLang="en-US" sz="2400" b="1">
                <a:latin typeface="楷体_GB2312" pitchFamily="49" charset="-122"/>
                <a:ea typeface="楷体_GB2312" pitchFamily="49" charset="-122"/>
              </a:rPr>
              <a:t>）</a:t>
            </a:r>
            <a:endParaRPr lang="zh-CN" altLang="en-US" sz="2400" b="1">
              <a:latin typeface="楷体_GB2312" pitchFamily="49" charset="-122"/>
              <a:ea typeface="楷体_GB2312" pitchFamily="49" charset="-122"/>
            </a:endParaRPr>
          </a:p>
          <a:p>
            <a:pPr>
              <a:buFontTx/>
              <a:buNone/>
            </a:pPr>
            <a:r>
              <a:rPr lang="zh-CN" altLang="en-US" sz="2400" b="1">
                <a:latin typeface="楷体_GB2312" pitchFamily="49" charset="-122"/>
                <a:ea typeface="楷体_GB2312" pitchFamily="49" charset="-122"/>
              </a:rPr>
              <a:t>      如果</a:t>
            </a:r>
            <a:r>
              <a:rPr lang="en-US" altLang="zh-CN" sz="2400" b="1">
                <a:latin typeface="楷体_GB2312" pitchFamily="49" charset="-122"/>
                <a:ea typeface="楷体_GB2312" pitchFamily="49" charset="-122"/>
              </a:rPr>
              <a:t>v</a:t>
            </a:r>
            <a:r>
              <a:rPr lang="zh-CN" altLang="en-US" sz="2400" b="1">
                <a:latin typeface="楷体_GB2312" pitchFamily="49" charset="-122"/>
                <a:ea typeface="楷体_GB2312" pitchFamily="49" charset="-122"/>
              </a:rPr>
              <a:t>不在生成树中，并且边的权值</a:t>
            </a:r>
            <a:r>
              <a:rPr lang="en-US" altLang="zh-CN" sz="2400" b="1">
                <a:latin typeface="楷体_GB2312" pitchFamily="49" charset="-122"/>
                <a:ea typeface="楷体_GB2312" pitchFamily="49" charset="-122"/>
              </a:rPr>
              <a:t>w</a:t>
            </a:r>
            <a:r>
              <a:rPr lang="zh-CN" altLang="en-US" sz="2400" b="1">
                <a:latin typeface="楷体_GB2312" pitchFamily="49" charset="-122"/>
                <a:ea typeface="楷体_GB2312" pitchFamily="49" charset="-122"/>
              </a:rPr>
              <a:t>小于</a:t>
            </a:r>
            <a:r>
              <a:rPr lang="en-US" altLang="zh-CN" sz="2400" b="1">
                <a:latin typeface="楷体_GB2312" pitchFamily="49" charset="-122"/>
                <a:ea typeface="楷体_GB2312" pitchFamily="49" charset="-122"/>
              </a:rPr>
              <a:t>lowCost[v]</a:t>
            </a:r>
            <a:endParaRPr lang="en-US" altLang="zh-CN" sz="2400" b="1">
              <a:latin typeface="楷体_GB2312" pitchFamily="49" charset="-122"/>
              <a:ea typeface="楷体_GB2312" pitchFamily="49" charset="-122"/>
            </a:endParaRPr>
          </a:p>
          <a:p>
            <a:pPr>
              <a:buFontTx/>
              <a:buNone/>
            </a:pPr>
            <a:r>
              <a:rPr lang="en-US" altLang="zh-CN" sz="2400" b="1">
                <a:latin typeface="楷体_GB2312" pitchFamily="49" charset="-122"/>
                <a:ea typeface="楷体_GB2312" pitchFamily="49" charset="-122"/>
              </a:rPr>
              <a:t>         { lowCost[v] = w</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startNode[v] = start</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a:t>
            </a:r>
            <a:endParaRPr lang="en-US" altLang="zh-CN" sz="2400" b="1">
              <a:latin typeface="楷体_GB2312" pitchFamily="49" charset="-122"/>
              <a:ea typeface="楷体_GB2312" pitchFamily="49" charset="-122"/>
            </a:endParaRPr>
          </a:p>
          <a:p>
            <a:pPr>
              <a:buFontTx/>
              <a:buNone/>
            </a:pPr>
            <a:r>
              <a:rPr lang="en-US" altLang="zh-CN" sz="2400" b="1">
                <a:latin typeface="楷体_GB2312" pitchFamily="49" charset="-122"/>
                <a:ea typeface="楷体_GB2312" pitchFamily="49" charset="-122"/>
              </a:rPr>
              <a:t>      flag[start] = true</a:t>
            </a:r>
            <a:r>
              <a:rPr lang="zh-CN" altLang="en-US" sz="2400" b="1">
                <a:latin typeface="楷体_GB2312" pitchFamily="49" charset="-122"/>
                <a:ea typeface="楷体_GB2312" pitchFamily="49" charset="-122"/>
              </a:rPr>
              <a:t>；</a:t>
            </a:r>
            <a:endParaRPr lang="zh-CN" altLang="en-US" sz="2400" b="1">
              <a:latin typeface="楷体_GB2312" pitchFamily="49" charset="-122"/>
              <a:ea typeface="楷体_GB2312" pitchFamily="49" charset="-122"/>
            </a:endParaRPr>
          </a:p>
          <a:p>
            <a:pPr>
              <a:buFontTx/>
              <a:buNone/>
            </a:pPr>
            <a:r>
              <a:rPr lang="zh-CN" altLang="en-US" sz="2400" b="1">
                <a:latin typeface="楷体_GB2312" pitchFamily="49" charset="-122"/>
                <a:ea typeface="楷体_GB2312" pitchFamily="49" charset="-122"/>
              </a:rPr>
              <a:t>      从</a:t>
            </a:r>
            <a:r>
              <a:rPr lang="en-US" altLang="zh-CN" sz="2400" b="1">
                <a:latin typeface="楷体_GB2312" pitchFamily="49" charset="-122"/>
                <a:ea typeface="楷体_GB2312" pitchFamily="49" charset="-122"/>
              </a:rPr>
              <a:t>lowCost</a:t>
            </a:r>
            <a:r>
              <a:rPr lang="zh-CN" altLang="en-US" sz="2400" b="1">
                <a:latin typeface="楷体_GB2312" pitchFamily="49" charset="-122"/>
                <a:ea typeface="楷体_GB2312" pitchFamily="49" charset="-122"/>
              </a:rPr>
              <a:t>中寻找最小的元素，将下标存入</a:t>
            </a:r>
            <a:r>
              <a:rPr lang="en-US" altLang="zh-CN" sz="2400" b="1">
                <a:latin typeface="楷体_GB2312" pitchFamily="49" charset="-122"/>
                <a:ea typeface="楷体_GB2312" pitchFamily="49" charset="-122"/>
              </a:rPr>
              <a:t>start</a:t>
            </a:r>
            <a:endParaRPr lang="en-US" altLang="zh-CN" sz="2400" b="1">
              <a:latin typeface="楷体_GB2312" pitchFamily="49" charset="-122"/>
              <a:ea typeface="楷体_GB2312" pitchFamily="49" charset="-122"/>
            </a:endParaRPr>
          </a:p>
          <a:p>
            <a:pPr>
              <a:buFontTx/>
              <a:buNone/>
            </a:pPr>
            <a:r>
              <a:rPr lang="en-US" altLang="zh-CN" sz="2400" b="1">
                <a:latin typeface="楷体_GB2312" pitchFamily="49" charset="-122"/>
                <a:ea typeface="楷体_GB2312" pitchFamily="49" charset="-122"/>
              </a:rPr>
              <a:t>   }</a:t>
            </a:r>
            <a:endParaRPr lang="en-US" altLang="zh-CN" sz="2400" b="1">
              <a:latin typeface="楷体_GB2312" pitchFamily="49" charset="-122"/>
              <a:ea typeface="楷体_GB2312" pitchFamily="49" charset="-122"/>
            </a:endParaRPr>
          </a:p>
          <a:p>
            <a:pPr>
              <a:buFontTx/>
              <a:buNone/>
            </a:pPr>
            <a:r>
              <a:rPr lang="en-US" altLang="zh-CN" sz="2400" b="1">
                <a:latin typeface="楷体_GB2312" pitchFamily="49" charset="-122"/>
                <a:ea typeface="楷体_GB2312" pitchFamily="49" charset="-122"/>
              </a:rPr>
              <a:t>}</a:t>
            </a:r>
            <a:endParaRPr lang="en-US" altLang="zh-CN" sz="2400" b="1">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灯片编号占位符 5"/>
          <p:cNvSpPr>
            <a:spLocks noGrp="1"/>
          </p:cNvSpPr>
          <p:nvPr>
            <p:ph type="sldNum" sz="quarter" idx="12"/>
          </p:nvPr>
        </p:nvSpPr>
        <p:spPr>
          <a:xfrm>
            <a:off x="6553200" y="6248400"/>
            <a:ext cx="1905000" cy="457200"/>
          </a:xfrm>
        </p:spPr>
        <p:txBody>
          <a:bodyPr/>
          <a:lstStyle/>
          <a:p>
            <a:fld id="{761009C6-70F6-40AC-A6A1-EFEB090C7697}" type="slidenum">
              <a:rPr lang="en-US" altLang="zh-CN"/>
            </a:fld>
            <a:endParaRPr lang="en-US" altLang="zh-CN"/>
          </a:p>
        </p:txBody>
      </p:sp>
      <p:sp>
        <p:nvSpPr>
          <p:cNvPr id="2761730" name="Rectangle 2"/>
          <p:cNvSpPr>
            <a:spLocks noGrp="1" noChangeArrowheads="1"/>
          </p:cNvSpPr>
          <p:nvPr>
            <p:ph type="title"/>
          </p:nvPr>
        </p:nvSpPr>
        <p:spPr>
          <a:xfrm>
            <a:off x="743408" y="188640"/>
            <a:ext cx="7772400" cy="1143000"/>
          </a:xfrm>
          <a:solidFill>
            <a:schemeClr val="bg1"/>
          </a:solidFill>
        </p:spPr>
        <p:txBody>
          <a:bodyPr/>
          <a:lstStyle/>
          <a:p>
            <a:r>
              <a:rPr lang="en-US" altLang="zh-CN" sz="4000" b="1" dirty="0"/>
              <a:t>prim</a:t>
            </a:r>
            <a:r>
              <a:rPr lang="zh-CN" altLang="en-US" sz="4000" b="1" dirty="0"/>
              <a:t>算法运行过程中</a:t>
            </a:r>
            <a:r>
              <a:rPr lang="en-US" altLang="zh-CN" sz="4000" b="1" dirty="0" err="1"/>
              <a:t>startNode</a:t>
            </a:r>
            <a:r>
              <a:rPr lang="zh-CN" altLang="en-US" sz="4000" b="1" dirty="0"/>
              <a:t>和</a:t>
            </a:r>
            <a:r>
              <a:rPr lang="en-US" altLang="zh-CN" sz="4000" b="1" dirty="0" err="1"/>
              <a:t>lowCost</a:t>
            </a:r>
            <a:r>
              <a:rPr lang="zh-CN" altLang="en-US" sz="4000" b="1" dirty="0"/>
              <a:t>数组的变化 </a:t>
            </a:r>
            <a:endParaRPr lang="zh-CN" altLang="en-US" sz="4000" b="1" dirty="0"/>
          </a:p>
        </p:txBody>
      </p:sp>
      <p:sp>
        <p:nvSpPr>
          <p:cNvPr id="2761805" name="Rectangle 77"/>
          <p:cNvSpPr>
            <a:spLocks noChangeArrowheads="1"/>
          </p:cNvSpPr>
          <p:nvPr/>
        </p:nvSpPr>
        <p:spPr bwMode="auto">
          <a:xfrm>
            <a:off x="5611813" y="5467350"/>
            <a:ext cx="104775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a:t>
            </a:r>
            <a:endParaRPr lang="en-US" altLang="zh-CN" sz="2000" b="1">
              <a:ea typeface="宋体" panose="02010600030101010101" pitchFamily="2" charset="-122"/>
            </a:endParaRPr>
          </a:p>
        </p:txBody>
      </p:sp>
      <p:sp>
        <p:nvSpPr>
          <p:cNvPr id="2761804" name="Rectangle 76"/>
          <p:cNvSpPr>
            <a:spLocks noChangeArrowheads="1"/>
          </p:cNvSpPr>
          <p:nvPr/>
        </p:nvSpPr>
        <p:spPr bwMode="auto">
          <a:xfrm>
            <a:off x="4021138" y="5467350"/>
            <a:ext cx="15906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zh-CN" altLang="en-US" sz="2000" b="1">
                <a:ea typeface="宋体" panose="02010600030101010101" pitchFamily="2" charset="-122"/>
                <a:cs typeface="Times New Roman" panose="02020603050405020304" pitchFamily="18" charset="0"/>
              </a:rPr>
              <a:t>随机值</a:t>
            </a:r>
            <a:endParaRPr lang="zh-CN" altLang="en-US" sz="2000" b="1">
              <a:ea typeface="宋体" panose="02010600030101010101" pitchFamily="2" charset="-122"/>
            </a:endParaRPr>
          </a:p>
        </p:txBody>
      </p:sp>
      <p:sp>
        <p:nvSpPr>
          <p:cNvPr id="2761802" name="Rectangle 74"/>
          <p:cNvSpPr>
            <a:spLocks noChangeArrowheads="1"/>
          </p:cNvSpPr>
          <p:nvPr/>
        </p:nvSpPr>
        <p:spPr bwMode="auto">
          <a:xfrm>
            <a:off x="5611813" y="4935538"/>
            <a:ext cx="104775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a:t>
            </a:r>
            <a:endParaRPr lang="en-US" altLang="zh-CN" sz="2000" b="1">
              <a:ea typeface="宋体" panose="02010600030101010101" pitchFamily="2" charset="-122"/>
            </a:endParaRPr>
          </a:p>
        </p:txBody>
      </p:sp>
      <p:sp>
        <p:nvSpPr>
          <p:cNvPr id="2761801" name="Rectangle 73"/>
          <p:cNvSpPr>
            <a:spLocks noChangeArrowheads="1"/>
          </p:cNvSpPr>
          <p:nvPr/>
        </p:nvSpPr>
        <p:spPr bwMode="auto">
          <a:xfrm>
            <a:off x="4021138" y="4935538"/>
            <a:ext cx="1590675"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zh-CN" altLang="en-US" sz="2000" b="1">
                <a:ea typeface="宋体" panose="02010600030101010101" pitchFamily="2" charset="-122"/>
                <a:cs typeface="Times New Roman" panose="02020603050405020304" pitchFamily="18" charset="0"/>
              </a:rPr>
              <a:t>随机值</a:t>
            </a:r>
            <a:endParaRPr lang="zh-CN" altLang="en-US" sz="2000" b="1">
              <a:ea typeface="宋体" panose="02010600030101010101" pitchFamily="2" charset="-122"/>
            </a:endParaRPr>
          </a:p>
        </p:txBody>
      </p:sp>
      <p:sp>
        <p:nvSpPr>
          <p:cNvPr id="2761799" name="Rectangle 71"/>
          <p:cNvSpPr>
            <a:spLocks noChangeArrowheads="1"/>
          </p:cNvSpPr>
          <p:nvPr/>
        </p:nvSpPr>
        <p:spPr bwMode="auto">
          <a:xfrm>
            <a:off x="5611813" y="4413250"/>
            <a:ext cx="104775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a:t>
            </a:r>
            <a:endParaRPr lang="en-US" altLang="zh-CN" sz="2000" b="1">
              <a:ea typeface="宋体" panose="02010600030101010101" pitchFamily="2" charset="-122"/>
            </a:endParaRPr>
          </a:p>
        </p:txBody>
      </p:sp>
      <p:sp>
        <p:nvSpPr>
          <p:cNvPr id="2761798" name="Rectangle 70"/>
          <p:cNvSpPr>
            <a:spLocks noChangeArrowheads="1"/>
          </p:cNvSpPr>
          <p:nvPr/>
        </p:nvSpPr>
        <p:spPr bwMode="auto">
          <a:xfrm>
            <a:off x="4013945" y="4365625"/>
            <a:ext cx="1590675"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zh-CN" altLang="en-US" sz="2000" b="1">
                <a:ea typeface="宋体" panose="02010600030101010101" pitchFamily="2" charset="-122"/>
                <a:cs typeface="Times New Roman" panose="02020603050405020304" pitchFamily="18" charset="0"/>
              </a:rPr>
              <a:t>随机值</a:t>
            </a:r>
            <a:endParaRPr lang="zh-CN" altLang="en-US" sz="2000" b="1">
              <a:ea typeface="宋体" panose="02010600030101010101" pitchFamily="2" charset="-122"/>
            </a:endParaRPr>
          </a:p>
        </p:txBody>
      </p:sp>
      <p:sp>
        <p:nvSpPr>
          <p:cNvPr id="2761796" name="Rectangle 68"/>
          <p:cNvSpPr>
            <a:spLocks noChangeArrowheads="1"/>
          </p:cNvSpPr>
          <p:nvPr/>
        </p:nvSpPr>
        <p:spPr bwMode="auto">
          <a:xfrm>
            <a:off x="5611813" y="3876675"/>
            <a:ext cx="1047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a:t>
            </a:r>
            <a:endParaRPr lang="en-US" altLang="zh-CN" sz="2000" b="1">
              <a:ea typeface="宋体" panose="02010600030101010101" pitchFamily="2" charset="-122"/>
            </a:endParaRPr>
          </a:p>
        </p:txBody>
      </p:sp>
      <p:sp>
        <p:nvSpPr>
          <p:cNvPr id="2761795" name="Rectangle 67"/>
          <p:cNvSpPr>
            <a:spLocks noChangeArrowheads="1"/>
          </p:cNvSpPr>
          <p:nvPr/>
        </p:nvSpPr>
        <p:spPr bwMode="auto">
          <a:xfrm>
            <a:off x="4021138" y="3876675"/>
            <a:ext cx="1590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zh-CN" altLang="en-US" sz="2000" b="1">
                <a:ea typeface="宋体" panose="02010600030101010101" pitchFamily="2" charset="-122"/>
                <a:cs typeface="Times New Roman" panose="02020603050405020304" pitchFamily="18" charset="0"/>
              </a:rPr>
              <a:t>随机值</a:t>
            </a:r>
            <a:endParaRPr lang="zh-CN" altLang="en-US" sz="2000" b="1">
              <a:ea typeface="宋体" panose="02010600030101010101" pitchFamily="2" charset="-122"/>
            </a:endParaRPr>
          </a:p>
        </p:txBody>
      </p:sp>
      <p:sp>
        <p:nvSpPr>
          <p:cNvPr id="2761793" name="Rectangle 65"/>
          <p:cNvSpPr>
            <a:spLocks noChangeArrowheads="1"/>
          </p:cNvSpPr>
          <p:nvPr/>
        </p:nvSpPr>
        <p:spPr bwMode="auto">
          <a:xfrm>
            <a:off x="5611813" y="3357563"/>
            <a:ext cx="1047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a:t>
            </a:r>
            <a:endParaRPr lang="en-US" altLang="zh-CN" sz="2000" b="1">
              <a:ea typeface="宋体" panose="02010600030101010101" pitchFamily="2" charset="-122"/>
            </a:endParaRPr>
          </a:p>
        </p:txBody>
      </p:sp>
      <p:sp>
        <p:nvSpPr>
          <p:cNvPr id="2761792" name="Rectangle 64"/>
          <p:cNvSpPr>
            <a:spLocks noChangeArrowheads="1"/>
          </p:cNvSpPr>
          <p:nvPr/>
        </p:nvSpPr>
        <p:spPr bwMode="auto">
          <a:xfrm>
            <a:off x="3995738" y="3357563"/>
            <a:ext cx="15906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zh-CN" altLang="en-US" sz="2000" b="1">
                <a:ea typeface="宋体" panose="02010600030101010101" pitchFamily="2" charset="-122"/>
                <a:cs typeface="Times New Roman" panose="02020603050405020304" pitchFamily="18" charset="0"/>
              </a:rPr>
              <a:t>随机值</a:t>
            </a:r>
            <a:endParaRPr lang="zh-CN" altLang="en-US" sz="2000" b="1">
              <a:ea typeface="宋体" panose="02010600030101010101" pitchFamily="2" charset="-122"/>
            </a:endParaRPr>
          </a:p>
        </p:txBody>
      </p:sp>
      <p:sp>
        <p:nvSpPr>
          <p:cNvPr id="2761790" name="Rectangle 62"/>
          <p:cNvSpPr>
            <a:spLocks noChangeArrowheads="1"/>
          </p:cNvSpPr>
          <p:nvPr/>
        </p:nvSpPr>
        <p:spPr bwMode="auto">
          <a:xfrm>
            <a:off x="5611813" y="2817813"/>
            <a:ext cx="1047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dirty="0">
                <a:ea typeface="宋体" panose="02010600030101010101" pitchFamily="2" charset="-122"/>
                <a:cs typeface="Times New Roman" panose="02020603050405020304" pitchFamily="18" charset="0"/>
              </a:rPr>
              <a:t>∞</a:t>
            </a:r>
            <a:endParaRPr lang="en-US" altLang="zh-CN" sz="2000" b="1" dirty="0">
              <a:ea typeface="宋体" panose="02010600030101010101" pitchFamily="2" charset="-122"/>
            </a:endParaRPr>
          </a:p>
        </p:txBody>
      </p:sp>
      <p:sp>
        <p:nvSpPr>
          <p:cNvPr id="2761789" name="Rectangle 61"/>
          <p:cNvSpPr>
            <a:spLocks noChangeArrowheads="1"/>
          </p:cNvSpPr>
          <p:nvPr/>
        </p:nvSpPr>
        <p:spPr bwMode="auto">
          <a:xfrm>
            <a:off x="4021138" y="2817813"/>
            <a:ext cx="159067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zh-CN" altLang="en-US" sz="2000" b="1">
                <a:ea typeface="宋体" panose="02010600030101010101" pitchFamily="2" charset="-122"/>
                <a:cs typeface="Times New Roman" panose="02020603050405020304" pitchFamily="18" charset="0"/>
              </a:rPr>
              <a:t>随机值</a:t>
            </a:r>
            <a:endParaRPr lang="zh-CN" altLang="en-US" sz="2000" b="1">
              <a:ea typeface="宋体" panose="02010600030101010101" pitchFamily="2" charset="-122"/>
            </a:endParaRPr>
          </a:p>
        </p:txBody>
      </p:sp>
      <p:sp>
        <p:nvSpPr>
          <p:cNvPr id="2761787" name="Rectangle 59"/>
          <p:cNvSpPr>
            <a:spLocks noChangeArrowheads="1"/>
          </p:cNvSpPr>
          <p:nvPr/>
        </p:nvSpPr>
        <p:spPr bwMode="auto">
          <a:xfrm>
            <a:off x="5611813" y="2060575"/>
            <a:ext cx="1047750"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lowCost</a:t>
            </a:r>
            <a:endParaRPr lang="en-US" altLang="zh-CN" sz="2000" b="1">
              <a:ea typeface="宋体" panose="02010600030101010101" pitchFamily="2" charset="-122"/>
            </a:endParaRPr>
          </a:p>
        </p:txBody>
      </p:sp>
      <p:sp>
        <p:nvSpPr>
          <p:cNvPr id="2761786" name="Rectangle 58"/>
          <p:cNvSpPr>
            <a:spLocks noChangeArrowheads="1"/>
          </p:cNvSpPr>
          <p:nvPr/>
        </p:nvSpPr>
        <p:spPr bwMode="auto">
          <a:xfrm>
            <a:off x="4021138" y="2060575"/>
            <a:ext cx="159067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startNode</a:t>
            </a:r>
            <a:endParaRPr lang="en-US" altLang="zh-CN" sz="2000" b="1">
              <a:ea typeface="宋体" panose="02010600030101010101" pitchFamily="2" charset="-122"/>
            </a:endParaRPr>
          </a:p>
        </p:txBody>
      </p:sp>
      <p:sp>
        <p:nvSpPr>
          <p:cNvPr id="2761806" name="Line 78"/>
          <p:cNvSpPr>
            <a:spLocks noChangeShapeType="1"/>
          </p:cNvSpPr>
          <p:nvPr/>
        </p:nvSpPr>
        <p:spPr bwMode="auto">
          <a:xfrm>
            <a:off x="2987675" y="2060575"/>
            <a:ext cx="3671888" cy="0"/>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17" name="Line 89"/>
          <p:cNvSpPr>
            <a:spLocks noChangeShapeType="1"/>
          </p:cNvSpPr>
          <p:nvPr/>
        </p:nvSpPr>
        <p:spPr bwMode="auto">
          <a:xfrm>
            <a:off x="2987675" y="2817813"/>
            <a:ext cx="36718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23" name="Line 95"/>
          <p:cNvSpPr>
            <a:spLocks noChangeShapeType="1"/>
          </p:cNvSpPr>
          <p:nvPr/>
        </p:nvSpPr>
        <p:spPr bwMode="auto">
          <a:xfrm>
            <a:off x="5611813" y="2060575"/>
            <a:ext cx="0" cy="393541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28" name="Line 100"/>
          <p:cNvSpPr>
            <a:spLocks noChangeShapeType="1"/>
          </p:cNvSpPr>
          <p:nvPr/>
        </p:nvSpPr>
        <p:spPr bwMode="auto">
          <a:xfrm>
            <a:off x="2987675" y="3346450"/>
            <a:ext cx="36718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41" name="Line 113"/>
          <p:cNvSpPr>
            <a:spLocks noChangeShapeType="1"/>
          </p:cNvSpPr>
          <p:nvPr/>
        </p:nvSpPr>
        <p:spPr bwMode="auto">
          <a:xfrm>
            <a:off x="2987675" y="3876675"/>
            <a:ext cx="36718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54" name="Line 126"/>
          <p:cNvSpPr>
            <a:spLocks noChangeShapeType="1"/>
          </p:cNvSpPr>
          <p:nvPr/>
        </p:nvSpPr>
        <p:spPr bwMode="auto">
          <a:xfrm>
            <a:off x="2987675" y="4406900"/>
            <a:ext cx="36718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67" name="Line 139"/>
          <p:cNvSpPr>
            <a:spLocks noChangeShapeType="1"/>
          </p:cNvSpPr>
          <p:nvPr/>
        </p:nvSpPr>
        <p:spPr bwMode="auto">
          <a:xfrm>
            <a:off x="2987675" y="4935538"/>
            <a:ext cx="36718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80" name="Line 152"/>
          <p:cNvSpPr>
            <a:spLocks noChangeShapeType="1"/>
          </p:cNvSpPr>
          <p:nvPr/>
        </p:nvSpPr>
        <p:spPr bwMode="auto">
          <a:xfrm>
            <a:off x="2987675" y="5467350"/>
            <a:ext cx="367188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grpSp>
        <p:nvGrpSpPr>
          <p:cNvPr id="2762167" name="Group 439"/>
          <p:cNvGrpSpPr/>
          <p:nvPr/>
        </p:nvGrpSpPr>
        <p:grpSpPr bwMode="auto">
          <a:xfrm>
            <a:off x="2987675" y="2060575"/>
            <a:ext cx="1033463" cy="3935413"/>
            <a:chOff x="1882" y="1298"/>
            <a:chExt cx="651" cy="2479"/>
          </a:xfrm>
        </p:grpSpPr>
        <p:sp>
          <p:nvSpPr>
            <p:cNvPr id="2761803" name="Rectangle 75"/>
            <p:cNvSpPr>
              <a:spLocks noChangeArrowheads="1"/>
            </p:cNvSpPr>
            <p:nvPr/>
          </p:nvSpPr>
          <p:spPr bwMode="auto">
            <a:xfrm>
              <a:off x="1882" y="3444"/>
              <a:ext cx="65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5</a:t>
              </a:r>
              <a:endParaRPr lang="en-US" altLang="zh-CN" sz="2000" b="1">
                <a:ea typeface="宋体" panose="02010600030101010101" pitchFamily="2" charset="-122"/>
              </a:endParaRPr>
            </a:p>
          </p:txBody>
        </p:sp>
        <p:sp>
          <p:nvSpPr>
            <p:cNvPr id="2761800" name="Rectangle 72"/>
            <p:cNvSpPr>
              <a:spLocks noChangeArrowheads="1"/>
            </p:cNvSpPr>
            <p:nvPr/>
          </p:nvSpPr>
          <p:spPr bwMode="auto">
            <a:xfrm>
              <a:off x="1882" y="3109"/>
              <a:ext cx="651"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4</a:t>
              </a:r>
              <a:endParaRPr lang="en-US" altLang="zh-CN" sz="2000" b="1">
                <a:ea typeface="宋体" panose="02010600030101010101" pitchFamily="2" charset="-122"/>
              </a:endParaRPr>
            </a:p>
          </p:txBody>
        </p:sp>
        <p:sp>
          <p:nvSpPr>
            <p:cNvPr id="2761797" name="Rectangle 69"/>
            <p:cNvSpPr>
              <a:spLocks noChangeArrowheads="1"/>
            </p:cNvSpPr>
            <p:nvPr/>
          </p:nvSpPr>
          <p:spPr bwMode="auto">
            <a:xfrm>
              <a:off x="1882" y="2776"/>
              <a:ext cx="65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3</a:t>
              </a:r>
              <a:endParaRPr lang="en-US" altLang="zh-CN" sz="2000" b="1">
                <a:ea typeface="宋体" panose="02010600030101010101" pitchFamily="2" charset="-122"/>
              </a:endParaRPr>
            </a:p>
          </p:txBody>
        </p:sp>
        <p:sp>
          <p:nvSpPr>
            <p:cNvPr id="2761794" name="Rectangle 66"/>
            <p:cNvSpPr>
              <a:spLocks noChangeArrowheads="1"/>
            </p:cNvSpPr>
            <p:nvPr/>
          </p:nvSpPr>
          <p:spPr bwMode="auto">
            <a:xfrm>
              <a:off x="1882" y="2442"/>
              <a:ext cx="65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2</a:t>
              </a:r>
              <a:endParaRPr lang="en-US" altLang="zh-CN" sz="2000" b="1">
                <a:ea typeface="宋体" panose="02010600030101010101" pitchFamily="2" charset="-122"/>
              </a:endParaRPr>
            </a:p>
          </p:txBody>
        </p:sp>
        <p:sp>
          <p:nvSpPr>
            <p:cNvPr id="2761791" name="Rectangle 63"/>
            <p:cNvSpPr>
              <a:spLocks noChangeArrowheads="1"/>
            </p:cNvSpPr>
            <p:nvPr/>
          </p:nvSpPr>
          <p:spPr bwMode="auto">
            <a:xfrm>
              <a:off x="1882" y="2108"/>
              <a:ext cx="65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1</a:t>
              </a:r>
              <a:endParaRPr lang="en-US" altLang="zh-CN" sz="2000" b="1">
                <a:ea typeface="宋体" panose="02010600030101010101" pitchFamily="2" charset="-122"/>
              </a:endParaRPr>
            </a:p>
          </p:txBody>
        </p:sp>
        <p:sp>
          <p:nvSpPr>
            <p:cNvPr id="2761788" name="Rectangle 60"/>
            <p:cNvSpPr>
              <a:spLocks noChangeArrowheads="1"/>
            </p:cNvSpPr>
            <p:nvPr/>
          </p:nvSpPr>
          <p:spPr bwMode="auto">
            <a:xfrm>
              <a:off x="1882" y="1775"/>
              <a:ext cx="651" cy="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0</a:t>
              </a:r>
              <a:endParaRPr lang="en-US" altLang="zh-CN" sz="2000" b="1">
                <a:ea typeface="宋体" panose="02010600030101010101" pitchFamily="2" charset="-122"/>
              </a:endParaRPr>
            </a:p>
          </p:txBody>
        </p:sp>
        <p:sp>
          <p:nvSpPr>
            <p:cNvPr id="2761785" name="Rectangle 57"/>
            <p:cNvSpPr>
              <a:spLocks noChangeArrowheads="1"/>
            </p:cNvSpPr>
            <p:nvPr/>
          </p:nvSpPr>
          <p:spPr bwMode="auto">
            <a:xfrm>
              <a:off x="1882" y="1298"/>
              <a:ext cx="651" cy="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zh-CN" altLang="en-US" sz="2000" b="1">
                  <a:ea typeface="宋体" panose="02010600030101010101" pitchFamily="2" charset="-122"/>
                  <a:cs typeface="Times New Roman" panose="02020603050405020304" pitchFamily="18" charset="0"/>
                </a:rPr>
                <a:t>编号</a:t>
              </a:r>
              <a:endParaRPr lang="zh-CN" altLang="en-US" sz="2000" b="1">
                <a:ea typeface="宋体" panose="02010600030101010101" pitchFamily="2" charset="-122"/>
              </a:endParaRPr>
            </a:p>
          </p:txBody>
        </p:sp>
        <p:sp>
          <p:nvSpPr>
            <p:cNvPr id="2761819" name="Line 91"/>
            <p:cNvSpPr>
              <a:spLocks noChangeShapeType="1"/>
            </p:cNvSpPr>
            <p:nvPr/>
          </p:nvSpPr>
          <p:spPr bwMode="auto">
            <a:xfrm>
              <a:off x="2533" y="1298"/>
              <a:ext cx="0" cy="247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08" name="Line 80"/>
            <p:cNvSpPr>
              <a:spLocks noChangeShapeType="1"/>
            </p:cNvSpPr>
            <p:nvPr/>
          </p:nvSpPr>
          <p:spPr bwMode="auto">
            <a:xfrm>
              <a:off x="1882" y="1298"/>
              <a:ext cx="0" cy="2479"/>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grpSp>
      <p:sp>
        <p:nvSpPr>
          <p:cNvPr id="2761809" name="Line 81"/>
          <p:cNvSpPr>
            <a:spLocks noChangeShapeType="1"/>
          </p:cNvSpPr>
          <p:nvPr/>
        </p:nvSpPr>
        <p:spPr bwMode="auto">
          <a:xfrm>
            <a:off x="6659563" y="2060575"/>
            <a:ext cx="0" cy="3935413"/>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sp>
        <p:nvSpPr>
          <p:cNvPr id="2761807" name="Line 79"/>
          <p:cNvSpPr>
            <a:spLocks noChangeShapeType="1"/>
          </p:cNvSpPr>
          <p:nvPr/>
        </p:nvSpPr>
        <p:spPr bwMode="auto">
          <a:xfrm>
            <a:off x="2987675" y="5995988"/>
            <a:ext cx="3671888" cy="0"/>
          </a:xfrm>
          <a:prstGeom prst="line">
            <a:avLst/>
          </a:prstGeom>
          <a:noFill/>
          <a:ln w="127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endParaRPr lang="zh-CN" altLang="en-US"/>
          </a:p>
        </p:txBody>
      </p:sp>
      <p:grpSp>
        <p:nvGrpSpPr>
          <p:cNvPr id="2761732" name="Group 4"/>
          <p:cNvGrpSpPr/>
          <p:nvPr/>
        </p:nvGrpSpPr>
        <p:grpSpPr bwMode="auto">
          <a:xfrm>
            <a:off x="250825" y="2636838"/>
            <a:ext cx="2592388" cy="2376487"/>
            <a:chOff x="480" y="1104"/>
            <a:chExt cx="1440" cy="1200"/>
          </a:xfrm>
        </p:grpSpPr>
        <p:sp>
          <p:nvSpPr>
            <p:cNvPr id="2761733" name="Oval 5"/>
            <p:cNvSpPr>
              <a:spLocks noChangeArrowheads="1"/>
            </p:cNvSpPr>
            <p:nvPr/>
          </p:nvSpPr>
          <p:spPr bwMode="auto">
            <a:xfrm>
              <a:off x="1008" y="1104"/>
              <a:ext cx="288" cy="240"/>
            </a:xfrm>
            <a:prstGeom prst="ellipse">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0</a:t>
              </a:r>
              <a:endParaRPr lang="en-US" altLang="zh-CN" sz="2000" b="1" u="sng">
                <a:latin typeface="Arial" panose="020B0604020202020204" pitchFamily="34" charset="0"/>
                <a:ea typeface="宋体" panose="02010600030101010101" pitchFamily="2" charset="-122"/>
              </a:endParaRPr>
            </a:p>
          </p:txBody>
        </p:sp>
        <p:sp>
          <p:nvSpPr>
            <p:cNvPr id="2761734" name="Oval 6"/>
            <p:cNvSpPr>
              <a:spLocks noChangeArrowheads="1"/>
            </p:cNvSpPr>
            <p:nvPr/>
          </p:nvSpPr>
          <p:spPr bwMode="auto">
            <a:xfrm>
              <a:off x="480" y="1536"/>
              <a:ext cx="288" cy="240"/>
            </a:xfrm>
            <a:prstGeom prst="ellipse">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u="sng">
                  <a:latin typeface="Arial" panose="020B0604020202020204" pitchFamily="34" charset="0"/>
                  <a:ea typeface="宋体" panose="02010600030101010101" pitchFamily="2" charset="-122"/>
                </a:rPr>
                <a:t>1</a:t>
              </a:r>
              <a:endParaRPr lang="en-US" altLang="zh-CN" sz="2000" b="1" u="sng">
                <a:latin typeface="Arial" panose="020B0604020202020204" pitchFamily="34" charset="0"/>
                <a:ea typeface="宋体" panose="02010600030101010101" pitchFamily="2" charset="-122"/>
              </a:endParaRPr>
            </a:p>
          </p:txBody>
        </p:sp>
        <p:sp>
          <p:nvSpPr>
            <p:cNvPr id="2761735" name="Line 7"/>
            <p:cNvSpPr>
              <a:spLocks noChangeShapeType="1"/>
            </p:cNvSpPr>
            <p:nvPr/>
          </p:nvSpPr>
          <p:spPr bwMode="auto">
            <a:xfrm>
              <a:off x="768" y="1680"/>
              <a:ext cx="288"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36" name="Oval 8"/>
            <p:cNvSpPr>
              <a:spLocks noChangeArrowheads="1"/>
            </p:cNvSpPr>
            <p:nvPr/>
          </p:nvSpPr>
          <p:spPr bwMode="auto">
            <a:xfrm>
              <a:off x="1632" y="1536"/>
              <a:ext cx="288" cy="240"/>
            </a:xfrm>
            <a:prstGeom prst="ellipse">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3</a:t>
              </a:r>
              <a:endParaRPr lang="en-US" altLang="zh-CN" sz="2000" b="1" u="sng">
                <a:latin typeface="Arial" panose="020B0604020202020204" pitchFamily="34" charset="0"/>
                <a:ea typeface="宋体" panose="02010600030101010101" pitchFamily="2" charset="-122"/>
              </a:endParaRPr>
            </a:p>
          </p:txBody>
        </p:sp>
        <p:sp>
          <p:nvSpPr>
            <p:cNvPr id="2761737" name="Oval 9"/>
            <p:cNvSpPr>
              <a:spLocks noChangeArrowheads="1"/>
            </p:cNvSpPr>
            <p:nvPr/>
          </p:nvSpPr>
          <p:spPr bwMode="auto">
            <a:xfrm>
              <a:off x="1056" y="1536"/>
              <a:ext cx="288" cy="240"/>
            </a:xfrm>
            <a:prstGeom prst="ellipse">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2</a:t>
              </a:r>
              <a:endParaRPr lang="en-US" altLang="zh-CN" sz="2000" b="1" u="sng">
                <a:latin typeface="Arial" panose="020B0604020202020204" pitchFamily="34" charset="0"/>
                <a:ea typeface="宋体" panose="02010600030101010101" pitchFamily="2" charset="-122"/>
              </a:endParaRPr>
            </a:p>
          </p:txBody>
        </p:sp>
        <p:sp>
          <p:nvSpPr>
            <p:cNvPr id="2761738" name="Oval 10"/>
            <p:cNvSpPr>
              <a:spLocks noChangeArrowheads="1"/>
            </p:cNvSpPr>
            <p:nvPr/>
          </p:nvSpPr>
          <p:spPr bwMode="auto">
            <a:xfrm>
              <a:off x="672" y="2064"/>
              <a:ext cx="288" cy="240"/>
            </a:xfrm>
            <a:prstGeom prst="ellipse">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4</a:t>
              </a:r>
              <a:endParaRPr lang="en-US" altLang="zh-CN" sz="2000" b="1" u="sng">
                <a:latin typeface="Arial" panose="020B0604020202020204" pitchFamily="34" charset="0"/>
                <a:ea typeface="宋体" panose="02010600030101010101" pitchFamily="2" charset="-122"/>
              </a:endParaRPr>
            </a:p>
          </p:txBody>
        </p:sp>
        <p:sp>
          <p:nvSpPr>
            <p:cNvPr id="2761739" name="Oval 11"/>
            <p:cNvSpPr>
              <a:spLocks noChangeArrowheads="1"/>
            </p:cNvSpPr>
            <p:nvPr/>
          </p:nvSpPr>
          <p:spPr bwMode="auto">
            <a:xfrm>
              <a:off x="1296" y="2064"/>
              <a:ext cx="288" cy="240"/>
            </a:xfrm>
            <a:prstGeom prst="ellipse">
              <a:avLst/>
            </a:prstGeom>
            <a:noFill/>
            <a:ln w="9525">
              <a:solidFill>
                <a:schemeClr val="tx1"/>
              </a:solidFill>
              <a:round/>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000" b="1">
                  <a:latin typeface="Arial" panose="020B0604020202020204" pitchFamily="34" charset="0"/>
                  <a:ea typeface="宋体" panose="02010600030101010101" pitchFamily="2" charset="-122"/>
                </a:rPr>
                <a:t>5</a:t>
              </a:r>
              <a:endParaRPr lang="en-US" altLang="zh-CN" sz="2000" b="1" u="sng">
                <a:latin typeface="Arial" panose="020B0604020202020204" pitchFamily="34" charset="0"/>
                <a:ea typeface="宋体" panose="02010600030101010101" pitchFamily="2" charset="-122"/>
              </a:endParaRPr>
            </a:p>
          </p:txBody>
        </p:sp>
        <p:sp>
          <p:nvSpPr>
            <p:cNvPr id="2761740" name="Line 12"/>
            <p:cNvSpPr>
              <a:spLocks noChangeShapeType="1"/>
            </p:cNvSpPr>
            <p:nvPr/>
          </p:nvSpPr>
          <p:spPr bwMode="auto">
            <a:xfrm>
              <a:off x="1344" y="1680"/>
              <a:ext cx="288"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1" name="Line 13"/>
            <p:cNvSpPr>
              <a:spLocks noChangeShapeType="1"/>
            </p:cNvSpPr>
            <p:nvPr/>
          </p:nvSpPr>
          <p:spPr bwMode="auto">
            <a:xfrm flipH="1">
              <a:off x="1200" y="1344"/>
              <a:ext cx="0" cy="192"/>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2" name="Line 14"/>
            <p:cNvSpPr>
              <a:spLocks noChangeShapeType="1"/>
            </p:cNvSpPr>
            <p:nvPr/>
          </p:nvSpPr>
          <p:spPr bwMode="auto">
            <a:xfrm>
              <a:off x="624" y="1776"/>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3" name="Line 15"/>
            <p:cNvSpPr>
              <a:spLocks noChangeShapeType="1"/>
            </p:cNvSpPr>
            <p:nvPr/>
          </p:nvSpPr>
          <p:spPr bwMode="auto">
            <a:xfrm flipV="1">
              <a:off x="912" y="1776"/>
              <a:ext cx="240" cy="336"/>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4" name="Line 16"/>
            <p:cNvSpPr>
              <a:spLocks noChangeShapeType="1"/>
            </p:cNvSpPr>
            <p:nvPr/>
          </p:nvSpPr>
          <p:spPr bwMode="auto">
            <a:xfrm>
              <a:off x="1248" y="1776"/>
              <a:ext cx="144"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5" name="Line 17"/>
            <p:cNvSpPr>
              <a:spLocks noChangeShapeType="1"/>
            </p:cNvSpPr>
            <p:nvPr/>
          </p:nvSpPr>
          <p:spPr bwMode="auto">
            <a:xfrm flipV="1">
              <a:off x="1584" y="1776"/>
              <a:ext cx="192" cy="384"/>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6" name="Line 18"/>
            <p:cNvSpPr>
              <a:spLocks noChangeShapeType="1"/>
            </p:cNvSpPr>
            <p:nvPr/>
          </p:nvSpPr>
          <p:spPr bwMode="auto">
            <a:xfrm>
              <a:off x="960" y="2208"/>
              <a:ext cx="336" cy="0"/>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7" name="Line 19"/>
            <p:cNvSpPr>
              <a:spLocks noChangeShapeType="1"/>
            </p:cNvSpPr>
            <p:nvPr/>
          </p:nvSpPr>
          <p:spPr bwMode="auto">
            <a:xfrm flipV="1">
              <a:off x="720" y="1296"/>
              <a:ext cx="336"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8" name="Line 20"/>
            <p:cNvSpPr>
              <a:spLocks noChangeShapeType="1"/>
            </p:cNvSpPr>
            <p:nvPr/>
          </p:nvSpPr>
          <p:spPr bwMode="auto">
            <a:xfrm flipH="1" flipV="1">
              <a:off x="1248" y="1296"/>
              <a:ext cx="432" cy="288"/>
            </a:xfrm>
            <a:prstGeom prst="line">
              <a:avLst/>
            </a:prstGeom>
            <a:noFill/>
            <a:ln w="28575">
              <a:solidFill>
                <a:schemeClr val="tx1"/>
              </a:solidFill>
              <a:round/>
              <a:head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1749" name="Text Box 21"/>
            <p:cNvSpPr txBox="1">
              <a:spLocks noChangeArrowheads="1"/>
            </p:cNvSpPr>
            <p:nvPr/>
          </p:nvSpPr>
          <p:spPr bwMode="auto">
            <a:xfrm>
              <a:off x="624" y="1344"/>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6</a:t>
              </a:r>
              <a:endParaRPr lang="en-US" altLang="zh-CN" sz="2000" b="1">
                <a:latin typeface="Arial" panose="020B0604020202020204" pitchFamily="34" charset="0"/>
                <a:ea typeface="宋体" panose="02010600030101010101" pitchFamily="2" charset="-122"/>
              </a:endParaRPr>
            </a:p>
          </p:txBody>
        </p:sp>
        <p:sp>
          <p:nvSpPr>
            <p:cNvPr id="2761750" name="Text Box 22"/>
            <p:cNvSpPr txBox="1">
              <a:spLocks noChangeArrowheads="1"/>
            </p:cNvSpPr>
            <p:nvPr/>
          </p:nvSpPr>
          <p:spPr bwMode="auto">
            <a:xfrm>
              <a:off x="1008" y="1392"/>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1</a:t>
              </a:r>
              <a:endParaRPr lang="en-US" altLang="zh-CN" sz="2000" b="1">
                <a:latin typeface="Arial" panose="020B0604020202020204" pitchFamily="34" charset="0"/>
                <a:ea typeface="宋体" panose="02010600030101010101" pitchFamily="2" charset="-122"/>
              </a:endParaRPr>
            </a:p>
          </p:txBody>
        </p:sp>
        <p:sp>
          <p:nvSpPr>
            <p:cNvPr id="2761751" name="Text Box 23"/>
            <p:cNvSpPr txBox="1">
              <a:spLocks noChangeArrowheads="1"/>
            </p:cNvSpPr>
            <p:nvPr/>
          </p:nvSpPr>
          <p:spPr bwMode="auto">
            <a:xfrm>
              <a:off x="1008" y="2064"/>
              <a:ext cx="240" cy="20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6</a:t>
              </a:r>
              <a:endParaRPr lang="en-US" altLang="zh-CN" sz="2000" b="1">
                <a:latin typeface="Arial" panose="020B0604020202020204" pitchFamily="34" charset="0"/>
                <a:ea typeface="宋体" panose="02010600030101010101" pitchFamily="2" charset="-122"/>
              </a:endParaRPr>
            </a:p>
          </p:txBody>
        </p:sp>
        <p:sp>
          <p:nvSpPr>
            <p:cNvPr id="2761752" name="Text Box 24"/>
            <p:cNvSpPr txBox="1">
              <a:spLocks noChangeArrowheads="1"/>
            </p:cNvSpPr>
            <p:nvPr/>
          </p:nvSpPr>
          <p:spPr bwMode="auto">
            <a:xfrm>
              <a:off x="1344" y="1296"/>
              <a:ext cx="240" cy="20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5</a:t>
              </a:r>
              <a:endParaRPr lang="en-US" altLang="zh-CN" sz="2000" b="1">
                <a:latin typeface="Arial" panose="020B0604020202020204" pitchFamily="34" charset="0"/>
                <a:ea typeface="宋体" panose="02010600030101010101" pitchFamily="2" charset="-122"/>
              </a:endParaRPr>
            </a:p>
          </p:txBody>
        </p:sp>
        <p:sp>
          <p:nvSpPr>
            <p:cNvPr id="2761753" name="Text Box 25"/>
            <p:cNvSpPr txBox="1">
              <a:spLocks noChangeArrowheads="1"/>
            </p:cNvSpPr>
            <p:nvPr/>
          </p:nvSpPr>
          <p:spPr bwMode="auto">
            <a:xfrm>
              <a:off x="768" y="1536"/>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5</a:t>
              </a:r>
              <a:endParaRPr lang="en-US" altLang="zh-CN" sz="2000" b="1">
                <a:latin typeface="Arial" panose="020B0604020202020204" pitchFamily="34" charset="0"/>
                <a:ea typeface="宋体" panose="02010600030101010101" pitchFamily="2" charset="-122"/>
              </a:endParaRPr>
            </a:p>
          </p:txBody>
        </p:sp>
        <p:sp>
          <p:nvSpPr>
            <p:cNvPr id="2761754" name="Text Box 26"/>
            <p:cNvSpPr txBox="1">
              <a:spLocks noChangeArrowheads="1"/>
            </p:cNvSpPr>
            <p:nvPr/>
          </p:nvSpPr>
          <p:spPr bwMode="auto">
            <a:xfrm>
              <a:off x="1344" y="1536"/>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5</a:t>
              </a:r>
              <a:endParaRPr lang="en-US" altLang="zh-CN" sz="2000" b="1">
                <a:latin typeface="Arial" panose="020B0604020202020204" pitchFamily="34" charset="0"/>
                <a:ea typeface="宋体" panose="02010600030101010101" pitchFamily="2" charset="-122"/>
              </a:endParaRPr>
            </a:p>
          </p:txBody>
        </p:sp>
        <p:sp>
          <p:nvSpPr>
            <p:cNvPr id="2761755" name="Text Box 27"/>
            <p:cNvSpPr txBox="1">
              <a:spLocks noChangeArrowheads="1"/>
            </p:cNvSpPr>
            <p:nvPr/>
          </p:nvSpPr>
          <p:spPr bwMode="auto">
            <a:xfrm>
              <a:off x="864" y="1824"/>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6</a:t>
              </a:r>
              <a:endParaRPr lang="en-US" altLang="zh-CN" sz="2000" b="1">
                <a:latin typeface="Arial" panose="020B0604020202020204" pitchFamily="34" charset="0"/>
                <a:ea typeface="宋体" panose="02010600030101010101" pitchFamily="2" charset="-122"/>
              </a:endParaRPr>
            </a:p>
          </p:txBody>
        </p:sp>
        <p:sp>
          <p:nvSpPr>
            <p:cNvPr id="2761756" name="Text Box 28"/>
            <p:cNvSpPr txBox="1">
              <a:spLocks noChangeArrowheads="1"/>
            </p:cNvSpPr>
            <p:nvPr/>
          </p:nvSpPr>
          <p:spPr bwMode="auto">
            <a:xfrm>
              <a:off x="528" y="1872"/>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3</a:t>
              </a:r>
              <a:endParaRPr lang="en-US" altLang="zh-CN" sz="2000" b="1">
                <a:latin typeface="Arial" panose="020B0604020202020204" pitchFamily="34" charset="0"/>
                <a:ea typeface="宋体" panose="02010600030101010101" pitchFamily="2" charset="-122"/>
              </a:endParaRPr>
            </a:p>
          </p:txBody>
        </p:sp>
        <p:sp>
          <p:nvSpPr>
            <p:cNvPr id="2761757" name="Text Box 29"/>
            <p:cNvSpPr txBox="1">
              <a:spLocks noChangeArrowheads="1"/>
            </p:cNvSpPr>
            <p:nvPr/>
          </p:nvSpPr>
          <p:spPr bwMode="auto">
            <a:xfrm>
              <a:off x="1248" y="1824"/>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4</a:t>
              </a:r>
              <a:endParaRPr lang="en-US" altLang="zh-CN" sz="2000" b="1">
                <a:latin typeface="Arial" panose="020B0604020202020204" pitchFamily="34" charset="0"/>
                <a:ea typeface="宋体" panose="02010600030101010101" pitchFamily="2" charset="-122"/>
              </a:endParaRPr>
            </a:p>
          </p:txBody>
        </p:sp>
        <p:sp>
          <p:nvSpPr>
            <p:cNvPr id="2761758" name="Text Box 30"/>
            <p:cNvSpPr txBox="1">
              <a:spLocks noChangeArrowheads="1"/>
            </p:cNvSpPr>
            <p:nvPr/>
          </p:nvSpPr>
          <p:spPr bwMode="auto">
            <a:xfrm>
              <a:off x="1632" y="1872"/>
              <a:ext cx="240" cy="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zh-CN" sz="2000" b="1">
                  <a:latin typeface="Arial" panose="020B0604020202020204" pitchFamily="34" charset="0"/>
                  <a:ea typeface="宋体" panose="02010600030101010101" pitchFamily="2" charset="-122"/>
                </a:rPr>
                <a:t>2</a:t>
              </a:r>
              <a:endParaRPr lang="en-US" altLang="zh-CN" sz="2000" b="1">
                <a:latin typeface="Arial" panose="020B0604020202020204" pitchFamily="34" charset="0"/>
                <a:ea typeface="宋体" panose="02010600030101010101" pitchFamily="2" charset="-122"/>
              </a:endParaRPr>
            </a:p>
          </p:txBody>
        </p:sp>
      </p:grpSp>
      <p:sp>
        <p:nvSpPr>
          <p:cNvPr id="2762168" name="Rectangle 440"/>
          <p:cNvSpPr>
            <a:spLocks noChangeArrowheads="1"/>
          </p:cNvSpPr>
          <p:nvPr/>
        </p:nvSpPr>
        <p:spPr bwMode="auto">
          <a:xfrm>
            <a:off x="5651500" y="3330575"/>
            <a:ext cx="1047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6</a:t>
            </a:r>
            <a:endParaRPr lang="en-US" altLang="zh-CN" sz="2000" b="1">
              <a:ea typeface="宋体" panose="02010600030101010101" pitchFamily="2" charset="-122"/>
            </a:endParaRPr>
          </a:p>
        </p:txBody>
      </p:sp>
      <p:sp>
        <p:nvSpPr>
          <p:cNvPr id="2762169" name="Rectangle 441"/>
          <p:cNvSpPr>
            <a:spLocks noChangeArrowheads="1"/>
          </p:cNvSpPr>
          <p:nvPr/>
        </p:nvSpPr>
        <p:spPr bwMode="auto">
          <a:xfrm>
            <a:off x="5508625" y="4365625"/>
            <a:ext cx="1047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5</a:t>
            </a:r>
            <a:endParaRPr lang="en-US" altLang="zh-CN" sz="2000" b="1">
              <a:ea typeface="宋体" panose="02010600030101010101" pitchFamily="2" charset="-122"/>
            </a:endParaRPr>
          </a:p>
        </p:txBody>
      </p:sp>
      <p:sp>
        <p:nvSpPr>
          <p:cNvPr id="2762170" name="Rectangle 442"/>
          <p:cNvSpPr>
            <a:spLocks noChangeArrowheads="1"/>
          </p:cNvSpPr>
          <p:nvPr/>
        </p:nvSpPr>
        <p:spPr bwMode="auto">
          <a:xfrm>
            <a:off x="5580063" y="3860800"/>
            <a:ext cx="10477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1</a:t>
            </a:r>
            <a:endParaRPr lang="en-US" altLang="zh-CN" sz="2000" b="1">
              <a:ea typeface="宋体" panose="02010600030101010101" pitchFamily="2" charset="-122"/>
            </a:endParaRPr>
          </a:p>
        </p:txBody>
      </p:sp>
      <p:sp>
        <p:nvSpPr>
          <p:cNvPr id="2762202" name="Rectangle 474"/>
          <p:cNvSpPr>
            <a:spLocks noChangeArrowheads="1"/>
          </p:cNvSpPr>
          <p:nvPr/>
        </p:nvSpPr>
        <p:spPr bwMode="auto">
          <a:xfrm>
            <a:off x="7885113" y="4797425"/>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F</a:t>
            </a:r>
            <a:endParaRPr lang="en-US" altLang="zh-CN" sz="2000" b="1">
              <a:ea typeface="宋体" panose="02010600030101010101" pitchFamily="2" charset="-122"/>
            </a:endParaRPr>
          </a:p>
        </p:txBody>
      </p:sp>
      <p:sp>
        <p:nvSpPr>
          <p:cNvPr id="2762185" name="Rectangle 457"/>
          <p:cNvSpPr>
            <a:spLocks noChangeArrowheads="1"/>
          </p:cNvSpPr>
          <p:nvPr/>
        </p:nvSpPr>
        <p:spPr bwMode="auto">
          <a:xfrm>
            <a:off x="7904163" y="5394325"/>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F</a:t>
            </a:r>
            <a:endParaRPr lang="en-US" altLang="zh-CN" sz="2000" b="1">
              <a:ea typeface="宋体" panose="02010600030101010101" pitchFamily="2" charset="-122"/>
            </a:endParaRPr>
          </a:p>
        </p:txBody>
      </p:sp>
      <p:sp>
        <p:nvSpPr>
          <p:cNvPr id="2762183" name="Rectangle 455"/>
          <p:cNvSpPr>
            <a:spLocks noChangeArrowheads="1"/>
          </p:cNvSpPr>
          <p:nvPr/>
        </p:nvSpPr>
        <p:spPr bwMode="auto">
          <a:xfrm>
            <a:off x="7885113" y="4292600"/>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F</a:t>
            </a:r>
            <a:endParaRPr lang="en-US" altLang="zh-CN" sz="2000" b="1">
              <a:ea typeface="宋体" panose="02010600030101010101" pitchFamily="2" charset="-122"/>
            </a:endParaRPr>
          </a:p>
        </p:txBody>
      </p:sp>
      <p:sp>
        <p:nvSpPr>
          <p:cNvPr id="2762181" name="Rectangle 453"/>
          <p:cNvSpPr>
            <a:spLocks noChangeArrowheads="1"/>
          </p:cNvSpPr>
          <p:nvPr/>
        </p:nvSpPr>
        <p:spPr bwMode="auto">
          <a:xfrm>
            <a:off x="7904163" y="3727450"/>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F</a:t>
            </a:r>
            <a:endParaRPr lang="en-US" altLang="zh-CN" sz="2000" b="1">
              <a:ea typeface="宋体" panose="02010600030101010101" pitchFamily="2" charset="-122"/>
            </a:endParaRPr>
          </a:p>
        </p:txBody>
      </p:sp>
      <p:sp>
        <p:nvSpPr>
          <p:cNvPr id="2762179" name="Rectangle 451"/>
          <p:cNvSpPr>
            <a:spLocks noChangeArrowheads="1"/>
          </p:cNvSpPr>
          <p:nvPr/>
        </p:nvSpPr>
        <p:spPr bwMode="auto">
          <a:xfrm>
            <a:off x="7904163" y="3171825"/>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F</a:t>
            </a:r>
            <a:endParaRPr lang="en-US" altLang="zh-CN" sz="2000" b="1">
              <a:ea typeface="宋体" panose="02010600030101010101" pitchFamily="2" charset="-122"/>
            </a:endParaRPr>
          </a:p>
        </p:txBody>
      </p:sp>
      <p:sp>
        <p:nvSpPr>
          <p:cNvPr id="2762177" name="Rectangle 449"/>
          <p:cNvSpPr>
            <a:spLocks noChangeArrowheads="1"/>
          </p:cNvSpPr>
          <p:nvPr/>
        </p:nvSpPr>
        <p:spPr bwMode="auto">
          <a:xfrm>
            <a:off x="7904163" y="2616200"/>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F</a:t>
            </a:r>
            <a:endParaRPr lang="en-US" altLang="zh-CN" sz="2000" b="1">
              <a:ea typeface="宋体" panose="02010600030101010101" pitchFamily="2" charset="-122"/>
            </a:endParaRPr>
          </a:p>
        </p:txBody>
      </p:sp>
      <p:sp>
        <p:nvSpPr>
          <p:cNvPr id="2762175" name="Rectangle 447"/>
          <p:cNvSpPr>
            <a:spLocks noChangeArrowheads="1"/>
          </p:cNvSpPr>
          <p:nvPr/>
        </p:nvSpPr>
        <p:spPr bwMode="auto">
          <a:xfrm>
            <a:off x="7904163" y="2060575"/>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visited</a:t>
            </a:r>
            <a:endParaRPr lang="en-US" altLang="zh-CN" sz="2000" b="1">
              <a:ea typeface="宋体" panose="02010600030101010101" pitchFamily="2" charset="-122"/>
            </a:endParaRPr>
          </a:p>
        </p:txBody>
      </p:sp>
      <p:sp>
        <p:nvSpPr>
          <p:cNvPr id="2762186" name="Line 458"/>
          <p:cNvSpPr>
            <a:spLocks noChangeShapeType="1"/>
          </p:cNvSpPr>
          <p:nvPr/>
        </p:nvSpPr>
        <p:spPr bwMode="auto">
          <a:xfrm>
            <a:off x="6877050" y="2060575"/>
            <a:ext cx="205105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187" name="Line 459"/>
          <p:cNvSpPr>
            <a:spLocks noChangeShapeType="1"/>
          </p:cNvSpPr>
          <p:nvPr/>
        </p:nvSpPr>
        <p:spPr bwMode="auto">
          <a:xfrm>
            <a:off x="6877050" y="2616200"/>
            <a:ext cx="20510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188" name="Line 460"/>
          <p:cNvSpPr>
            <a:spLocks noChangeShapeType="1"/>
          </p:cNvSpPr>
          <p:nvPr/>
        </p:nvSpPr>
        <p:spPr bwMode="auto">
          <a:xfrm>
            <a:off x="6877050" y="3171825"/>
            <a:ext cx="20510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189" name="Line 461"/>
          <p:cNvSpPr>
            <a:spLocks noChangeShapeType="1"/>
          </p:cNvSpPr>
          <p:nvPr/>
        </p:nvSpPr>
        <p:spPr bwMode="auto">
          <a:xfrm>
            <a:off x="6877050" y="3727450"/>
            <a:ext cx="20510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190" name="Line 462"/>
          <p:cNvSpPr>
            <a:spLocks noChangeShapeType="1"/>
          </p:cNvSpPr>
          <p:nvPr/>
        </p:nvSpPr>
        <p:spPr bwMode="auto">
          <a:xfrm>
            <a:off x="6877050" y="4283075"/>
            <a:ext cx="20510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191" name="Line 463"/>
          <p:cNvSpPr>
            <a:spLocks noChangeShapeType="1"/>
          </p:cNvSpPr>
          <p:nvPr/>
        </p:nvSpPr>
        <p:spPr bwMode="auto">
          <a:xfrm>
            <a:off x="6877050" y="4838700"/>
            <a:ext cx="20510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192" name="Line 464"/>
          <p:cNvSpPr>
            <a:spLocks noChangeShapeType="1"/>
          </p:cNvSpPr>
          <p:nvPr/>
        </p:nvSpPr>
        <p:spPr bwMode="auto">
          <a:xfrm>
            <a:off x="6877050" y="5949950"/>
            <a:ext cx="205105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762205" name="Group 477"/>
          <p:cNvGrpSpPr/>
          <p:nvPr/>
        </p:nvGrpSpPr>
        <p:grpSpPr bwMode="auto">
          <a:xfrm>
            <a:off x="6877050" y="2060575"/>
            <a:ext cx="1027113" cy="3889375"/>
            <a:chOff x="4332" y="1298"/>
            <a:chExt cx="647" cy="2450"/>
          </a:xfrm>
        </p:grpSpPr>
        <p:sp>
          <p:nvSpPr>
            <p:cNvPr id="2762200" name="Rectangle 472"/>
            <p:cNvSpPr>
              <a:spLocks noChangeArrowheads="1"/>
            </p:cNvSpPr>
            <p:nvPr/>
          </p:nvSpPr>
          <p:spPr bwMode="auto">
            <a:xfrm>
              <a:off x="4332" y="3048"/>
              <a:ext cx="64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4</a:t>
              </a:r>
              <a:endParaRPr lang="en-US" altLang="zh-CN" sz="2000" b="1">
                <a:ea typeface="宋体" panose="02010600030101010101" pitchFamily="2" charset="-122"/>
              </a:endParaRPr>
            </a:p>
          </p:txBody>
        </p:sp>
        <p:sp>
          <p:nvSpPr>
            <p:cNvPr id="2762184" name="Rectangle 456"/>
            <p:cNvSpPr>
              <a:spLocks noChangeArrowheads="1"/>
            </p:cNvSpPr>
            <p:nvPr/>
          </p:nvSpPr>
          <p:spPr bwMode="auto">
            <a:xfrm>
              <a:off x="4332" y="3398"/>
              <a:ext cx="64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5</a:t>
              </a:r>
              <a:endParaRPr lang="en-US" altLang="zh-CN" sz="2000" b="1">
                <a:ea typeface="宋体" panose="02010600030101010101" pitchFamily="2" charset="-122"/>
              </a:endParaRPr>
            </a:p>
          </p:txBody>
        </p:sp>
        <p:sp>
          <p:nvSpPr>
            <p:cNvPr id="2762182" name="Rectangle 454"/>
            <p:cNvSpPr>
              <a:spLocks noChangeArrowheads="1"/>
            </p:cNvSpPr>
            <p:nvPr/>
          </p:nvSpPr>
          <p:spPr bwMode="auto">
            <a:xfrm>
              <a:off x="4332" y="2698"/>
              <a:ext cx="64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3</a:t>
              </a:r>
              <a:endParaRPr lang="en-US" altLang="zh-CN" sz="2000" b="1">
                <a:ea typeface="宋体" panose="02010600030101010101" pitchFamily="2" charset="-122"/>
              </a:endParaRPr>
            </a:p>
          </p:txBody>
        </p:sp>
        <p:sp>
          <p:nvSpPr>
            <p:cNvPr id="2762180" name="Rectangle 452"/>
            <p:cNvSpPr>
              <a:spLocks noChangeArrowheads="1"/>
            </p:cNvSpPr>
            <p:nvPr/>
          </p:nvSpPr>
          <p:spPr bwMode="auto">
            <a:xfrm>
              <a:off x="4332" y="2348"/>
              <a:ext cx="64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2</a:t>
              </a:r>
              <a:endParaRPr lang="en-US" altLang="zh-CN" sz="2000" b="1">
                <a:ea typeface="宋体" panose="02010600030101010101" pitchFamily="2" charset="-122"/>
              </a:endParaRPr>
            </a:p>
          </p:txBody>
        </p:sp>
        <p:sp>
          <p:nvSpPr>
            <p:cNvPr id="2762178" name="Rectangle 450"/>
            <p:cNvSpPr>
              <a:spLocks noChangeArrowheads="1"/>
            </p:cNvSpPr>
            <p:nvPr/>
          </p:nvSpPr>
          <p:spPr bwMode="auto">
            <a:xfrm>
              <a:off x="4332" y="1998"/>
              <a:ext cx="64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1</a:t>
              </a:r>
              <a:endParaRPr lang="en-US" altLang="zh-CN" sz="2000" b="1">
                <a:ea typeface="宋体" panose="02010600030101010101" pitchFamily="2" charset="-122"/>
              </a:endParaRPr>
            </a:p>
          </p:txBody>
        </p:sp>
        <p:sp>
          <p:nvSpPr>
            <p:cNvPr id="2762176" name="Rectangle 448"/>
            <p:cNvSpPr>
              <a:spLocks noChangeArrowheads="1"/>
            </p:cNvSpPr>
            <p:nvPr/>
          </p:nvSpPr>
          <p:spPr bwMode="auto">
            <a:xfrm>
              <a:off x="4332" y="1648"/>
              <a:ext cx="64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0</a:t>
              </a:r>
              <a:endParaRPr lang="en-US" altLang="zh-CN" sz="2000" b="1">
                <a:ea typeface="宋体" panose="02010600030101010101" pitchFamily="2" charset="-122"/>
              </a:endParaRPr>
            </a:p>
          </p:txBody>
        </p:sp>
        <p:sp>
          <p:nvSpPr>
            <p:cNvPr id="2762174" name="Rectangle 446"/>
            <p:cNvSpPr>
              <a:spLocks noChangeArrowheads="1"/>
            </p:cNvSpPr>
            <p:nvPr/>
          </p:nvSpPr>
          <p:spPr bwMode="auto">
            <a:xfrm>
              <a:off x="4332" y="1298"/>
              <a:ext cx="64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zh-CN" altLang="en-US" sz="2000" b="1">
                  <a:ea typeface="宋体" panose="02010600030101010101" pitchFamily="2" charset="-122"/>
                </a:rPr>
                <a:t>编号</a:t>
              </a:r>
              <a:endParaRPr lang="zh-CN" altLang="en-US" sz="2000" b="1">
                <a:ea typeface="宋体" panose="02010600030101010101" pitchFamily="2" charset="-122"/>
              </a:endParaRPr>
            </a:p>
          </p:txBody>
        </p:sp>
        <p:sp>
          <p:nvSpPr>
            <p:cNvPr id="2762193" name="Line 465"/>
            <p:cNvSpPr>
              <a:spLocks noChangeShapeType="1"/>
            </p:cNvSpPr>
            <p:nvPr/>
          </p:nvSpPr>
          <p:spPr bwMode="auto">
            <a:xfrm>
              <a:off x="4332" y="1298"/>
              <a:ext cx="0" cy="245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194" name="Line 466"/>
            <p:cNvSpPr>
              <a:spLocks noChangeShapeType="1"/>
            </p:cNvSpPr>
            <p:nvPr/>
          </p:nvSpPr>
          <p:spPr bwMode="auto">
            <a:xfrm>
              <a:off x="4979" y="1298"/>
              <a:ext cx="0" cy="2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2195" name="Line 467"/>
          <p:cNvSpPr>
            <a:spLocks noChangeShapeType="1"/>
          </p:cNvSpPr>
          <p:nvPr/>
        </p:nvSpPr>
        <p:spPr bwMode="auto">
          <a:xfrm>
            <a:off x="8928100" y="2060575"/>
            <a:ext cx="0" cy="3889375"/>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201" name="Line 473"/>
          <p:cNvSpPr>
            <a:spLocks noChangeShapeType="1"/>
          </p:cNvSpPr>
          <p:nvPr/>
        </p:nvSpPr>
        <p:spPr bwMode="auto">
          <a:xfrm>
            <a:off x="6877050" y="5394325"/>
            <a:ext cx="205105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2206" name="Rectangle 478"/>
          <p:cNvSpPr>
            <a:spLocks noChangeArrowheads="1"/>
          </p:cNvSpPr>
          <p:nvPr/>
        </p:nvSpPr>
        <p:spPr bwMode="auto">
          <a:xfrm>
            <a:off x="7940675" y="2636838"/>
            <a:ext cx="10239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T</a:t>
            </a:r>
            <a:endParaRPr lang="en-US" altLang="zh-CN" sz="2000" b="1">
              <a:ea typeface="宋体" panose="02010600030101010101" pitchFamily="2" charset="-122"/>
            </a:endParaRPr>
          </a:p>
        </p:txBody>
      </p:sp>
      <p:sp>
        <p:nvSpPr>
          <p:cNvPr id="2762207" name="Rectangle 479"/>
          <p:cNvSpPr>
            <a:spLocks noChangeArrowheads="1"/>
          </p:cNvSpPr>
          <p:nvPr/>
        </p:nvSpPr>
        <p:spPr bwMode="auto">
          <a:xfrm>
            <a:off x="5651500" y="3357563"/>
            <a:ext cx="1047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5</a:t>
            </a:r>
            <a:endParaRPr lang="en-US" altLang="zh-CN" sz="2000" b="1">
              <a:ea typeface="宋体" panose="02010600030101010101" pitchFamily="2" charset="-122"/>
            </a:endParaRPr>
          </a:p>
        </p:txBody>
      </p:sp>
      <p:sp>
        <p:nvSpPr>
          <p:cNvPr id="2762208" name="Rectangle 480"/>
          <p:cNvSpPr>
            <a:spLocks noChangeArrowheads="1"/>
          </p:cNvSpPr>
          <p:nvPr/>
        </p:nvSpPr>
        <p:spPr bwMode="auto">
          <a:xfrm>
            <a:off x="5651500" y="4437063"/>
            <a:ext cx="1047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5</a:t>
            </a:r>
            <a:endParaRPr lang="en-US" altLang="zh-CN" sz="2000" b="1">
              <a:ea typeface="宋体" panose="02010600030101010101" pitchFamily="2" charset="-122"/>
            </a:endParaRPr>
          </a:p>
        </p:txBody>
      </p:sp>
      <p:sp>
        <p:nvSpPr>
          <p:cNvPr id="2762209" name="Rectangle 481"/>
          <p:cNvSpPr>
            <a:spLocks noChangeArrowheads="1"/>
          </p:cNvSpPr>
          <p:nvPr/>
        </p:nvSpPr>
        <p:spPr bwMode="auto">
          <a:xfrm>
            <a:off x="5580063" y="4941888"/>
            <a:ext cx="1047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6</a:t>
            </a:r>
            <a:endParaRPr lang="en-US" altLang="zh-CN" sz="2000" b="1">
              <a:ea typeface="宋体" panose="02010600030101010101" pitchFamily="2" charset="-122"/>
            </a:endParaRPr>
          </a:p>
        </p:txBody>
      </p:sp>
      <p:sp>
        <p:nvSpPr>
          <p:cNvPr id="2762210" name="Rectangle 482"/>
          <p:cNvSpPr>
            <a:spLocks noChangeArrowheads="1"/>
          </p:cNvSpPr>
          <p:nvPr/>
        </p:nvSpPr>
        <p:spPr bwMode="auto">
          <a:xfrm>
            <a:off x="5580063" y="5445125"/>
            <a:ext cx="104775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4</a:t>
            </a:r>
            <a:endParaRPr lang="en-US" altLang="zh-CN" sz="2000" b="1">
              <a:ea typeface="宋体" panose="02010600030101010101" pitchFamily="2" charset="-122"/>
            </a:endParaRPr>
          </a:p>
        </p:txBody>
      </p:sp>
      <p:sp>
        <p:nvSpPr>
          <p:cNvPr id="2762211" name="Rectangle 483"/>
          <p:cNvSpPr>
            <a:spLocks noChangeArrowheads="1"/>
          </p:cNvSpPr>
          <p:nvPr/>
        </p:nvSpPr>
        <p:spPr bwMode="auto">
          <a:xfrm>
            <a:off x="7928988" y="3716338"/>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dirty="0">
                <a:ea typeface="宋体" panose="02010600030101010101" pitchFamily="2" charset="-122"/>
              </a:rPr>
              <a:t>T</a:t>
            </a:r>
            <a:endParaRPr lang="en-US" altLang="zh-CN" sz="2000" b="1" dirty="0">
              <a:ea typeface="宋体" panose="02010600030101010101" pitchFamily="2" charset="-122"/>
            </a:endParaRPr>
          </a:p>
        </p:txBody>
      </p:sp>
      <p:sp>
        <p:nvSpPr>
          <p:cNvPr id="2762212" name="Rectangle 484"/>
          <p:cNvSpPr>
            <a:spLocks noChangeArrowheads="1"/>
          </p:cNvSpPr>
          <p:nvPr/>
        </p:nvSpPr>
        <p:spPr bwMode="auto">
          <a:xfrm>
            <a:off x="4067175" y="3357563"/>
            <a:ext cx="1047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2</a:t>
            </a:r>
            <a:endParaRPr lang="en-US" altLang="zh-CN" sz="2000" b="1">
              <a:ea typeface="宋体" panose="02010600030101010101" pitchFamily="2" charset="-122"/>
            </a:endParaRPr>
          </a:p>
        </p:txBody>
      </p:sp>
      <p:sp>
        <p:nvSpPr>
          <p:cNvPr id="2762213" name="Rectangle 485"/>
          <p:cNvSpPr>
            <a:spLocks noChangeArrowheads="1"/>
          </p:cNvSpPr>
          <p:nvPr/>
        </p:nvSpPr>
        <p:spPr bwMode="auto">
          <a:xfrm>
            <a:off x="5580063" y="4941888"/>
            <a:ext cx="1047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6</a:t>
            </a:r>
            <a:endParaRPr lang="en-US" altLang="zh-CN" sz="2000" b="1">
              <a:ea typeface="宋体" panose="02010600030101010101" pitchFamily="2" charset="-122"/>
            </a:endParaRPr>
          </a:p>
        </p:txBody>
      </p:sp>
      <p:sp>
        <p:nvSpPr>
          <p:cNvPr id="2762214" name="Rectangle 486"/>
          <p:cNvSpPr>
            <a:spLocks noChangeArrowheads="1"/>
          </p:cNvSpPr>
          <p:nvPr/>
        </p:nvSpPr>
        <p:spPr bwMode="auto">
          <a:xfrm>
            <a:off x="7956550" y="5373688"/>
            <a:ext cx="10239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T</a:t>
            </a:r>
            <a:endParaRPr lang="en-US" altLang="zh-CN" sz="2000" b="1">
              <a:ea typeface="宋体" panose="02010600030101010101" pitchFamily="2" charset="-122"/>
            </a:endParaRPr>
          </a:p>
        </p:txBody>
      </p:sp>
      <p:sp>
        <p:nvSpPr>
          <p:cNvPr id="2762215" name="Rectangle 487"/>
          <p:cNvSpPr>
            <a:spLocks noChangeArrowheads="1"/>
          </p:cNvSpPr>
          <p:nvPr/>
        </p:nvSpPr>
        <p:spPr bwMode="auto">
          <a:xfrm>
            <a:off x="7885113" y="4292600"/>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T</a:t>
            </a:r>
            <a:endParaRPr lang="en-US" altLang="zh-CN" sz="2000" b="1">
              <a:ea typeface="宋体" panose="02010600030101010101" pitchFamily="2" charset="-122"/>
            </a:endParaRPr>
          </a:p>
        </p:txBody>
      </p:sp>
      <p:sp>
        <p:nvSpPr>
          <p:cNvPr id="2762216" name="Rectangle 488"/>
          <p:cNvSpPr>
            <a:spLocks noChangeArrowheads="1"/>
          </p:cNvSpPr>
          <p:nvPr/>
        </p:nvSpPr>
        <p:spPr bwMode="auto">
          <a:xfrm>
            <a:off x="5580063" y="4941888"/>
            <a:ext cx="1047750"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0" bIns="46800"/>
          <a:lstStyle/>
          <a:p>
            <a:pPr marL="342900" indent="-342900" algn="ctr"/>
            <a:r>
              <a:rPr lang="en-US" altLang="zh-CN" sz="2000" b="1">
                <a:ea typeface="宋体" panose="02010600030101010101" pitchFamily="2" charset="-122"/>
                <a:cs typeface="Times New Roman" panose="02020603050405020304" pitchFamily="18" charset="0"/>
              </a:rPr>
              <a:t>3</a:t>
            </a:r>
            <a:endParaRPr lang="en-US" altLang="zh-CN" sz="2000" b="1">
              <a:ea typeface="宋体" panose="02010600030101010101" pitchFamily="2" charset="-122"/>
            </a:endParaRPr>
          </a:p>
        </p:txBody>
      </p:sp>
      <p:sp>
        <p:nvSpPr>
          <p:cNvPr id="2762217" name="Rectangle 489"/>
          <p:cNvSpPr>
            <a:spLocks noChangeArrowheads="1"/>
          </p:cNvSpPr>
          <p:nvPr/>
        </p:nvSpPr>
        <p:spPr bwMode="auto">
          <a:xfrm>
            <a:off x="7956550" y="3213100"/>
            <a:ext cx="10239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T</a:t>
            </a:r>
            <a:endParaRPr lang="en-US" altLang="zh-CN" sz="2000" b="1">
              <a:ea typeface="宋体" panose="02010600030101010101" pitchFamily="2" charset="-122"/>
            </a:endParaRPr>
          </a:p>
        </p:txBody>
      </p:sp>
      <p:sp>
        <p:nvSpPr>
          <p:cNvPr id="2762218" name="Rectangle 490"/>
          <p:cNvSpPr>
            <a:spLocks noChangeArrowheads="1"/>
          </p:cNvSpPr>
          <p:nvPr/>
        </p:nvSpPr>
        <p:spPr bwMode="auto">
          <a:xfrm>
            <a:off x="7885113" y="4797425"/>
            <a:ext cx="1023937"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sz="2000" b="1">
                <a:ea typeface="宋体" panose="02010600030101010101" pitchFamily="2" charset="-122"/>
              </a:rPr>
              <a:t>T</a:t>
            </a:r>
            <a:endParaRPr lang="en-US" altLang="zh-CN" sz="2000" b="1">
              <a:ea typeface="宋体" panose="02010600030101010101" pitchFamily="2" charset="-122"/>
            </a:endParaRPr>
          </a:p>
        </p:txBody>
      </p:sp>
      <p:sp>
        <p:nvSpPr>
          <p:cNvPr id="2762219" name="Text Box 491"/>
          <p:cNvSpPr txBox="1">
            <a:spLocks noChangeArrowheads="1"/>
          </p:cNvSpPr>
          <p:nvPr/>
        </p:nvSpPr>
        <p:spPr bwMode="auto">
          <a:xfrm>
            <a:off x="4356100" y="3357563"/>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    0</a:t>
            </a:r>
            <a:endParaRPr lang="en-US" altLang="zh-CN" sz="2000" b="1"/>
          </a:p>
        </p:txBody>
      </p:sp>
      <p:sp>
        <p:nvSpPr>
          <p:cNvPr id="2762220" name="Text Box 492"/>
          <p:cNvSpPr txBox="1">
            <a:spLocks noChangeArrowheads="1"/>
          </p:cNvSpPr>
          <p:nvPr/>
        </p:nvSpPr>
        <p:spPr bwMode="auto">
          <a:xfrm>
            <a:off x="4356100" y="3933825"/>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    0</a:t>
            </a:r>
            <a:endParaRPr lang="en-US" altLang="zh-CN" sz="2000" b="1"/>
          </a:p>
        </p:txBody>
      </p:sp>
      <p:sp>
        <p:nvSpPr>
          <p:cNvPr id="2762221" name="Text Box 493"/>
          <p:cNvSpPr txBox="1">
            <a:spLocks noChangeArrowheads="1"/>
          </p:cNvSpPr>
          <p:nvPr/>
        </p:nvSpPr>
        <p:spPr bwMode="auto">
          <a:xfrm>
            <a:off x="4346375" y="450850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    0</a:t>
            </a:r>
            <a:endParaRPr lang="en-US" altLang="zh-CN" sz="2000" b="1"/>
          </a:p>
        </p:txBody>
      </p:sp>
      <p:sp>
        <p:nvSpPr>
          <p:cNvPr id="2762222" name="Text Box 494"/>
          <p:cNvSpPr txBox="1">
            <a:spLocks noChangeArrowheads="1"/>
          </p:cNvSpPr>
          <p:nvPr/>
        </p:nvSpPr>
        <p:spPr bwMode="auto">
          <a:xfrm>
            <a:off x="4356100" y="551656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2</a:t>
            </a:r>
            <a:endParaRPr lang="en-US" altLang="zh-CN" sz="2000" b="1"/>
          </a:p>
        </p:txBody>
      </p:sp>
      <p:sp>
        <p:nvSpPr>
          <p:cNvPr id="2762223" name="Text Box 495"/>
          <p:cNvSpPr txBox="1">
            <a:spLocks noChangeArrowheads="1"/>
          </p:cNvSpPr>
          <p:nvPr/>
        </p:nvSpPr>
        <p:spPr bwMode="auto">
          <a:xfrm>
            <a:off x="4356100" y="4941888"/>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2</a:t>
            </a:r>
            <a:endParaRPr lang="en-US" altLang="zh-CN" sz="2000" b="1"/>
          </a:p>
        </p:txBody>
      </p:sp>
      <p:sp>
        <p:nvSpPr>
          <p:cNvPr id="2762224" name="Text Box 496"/>
          <p:cNvSpPr txBox="1">
            <a:spLocks noChangeArrowheads="1"/>
          </p:cNvSpPr>
          <p:nvPr/>
        </p:nvSpPr>
        <p:spPr bwMode="auto">
          <a:xfrm>
            <a:off x="4356100" y="4437063"/>
            <a:ext cx="72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2</a:t>
            </a:r>
            <a:endParaRPr lang="en-US" altLang="zh-CN" sz="2000" b="1"/>
          </a:p>
        </p:txBody>
      </p:sp>
      <p:sp>
        <p:nvSpPr>
          <p:cNvPr id="2762225" name="Text Box 497"/>
          <p:cNvSpPr txBox="1">
            <a:spLocks noChangeArrowheads="1"/>
          </p:cNvSpPr>
          <p:nvPr/>
        </p:nvSpPr>
        <p:spPr bwMode="auto">
          <a:xfrm>
            <a:off x="4572000" y="4508500"/>
            <a:ext cx="57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5</a:t>
            </a:r>
            <a:endParaRPr lang="en-US" altLang="zh-CN" sz="2000" b="1"/>
          </a:p>
        </p:txBody>
      </p:sp>
      <p:sp>
        <p:nvSpPr>
          <p:cNvPr id="2762226" name="Text Box 498"/>
          <p:cNvSpPr txBox="1">
            <a:spLocks noChangeArrowheads="1"/>
          </p:cNvSpPr>
          <p:nvPr/>
        </p:nvSpPr>
        <p:spPr bwMode="auto">
          <a:xfrm>
            <a:off x="4427538" y="5013325"/>
            <a:ext cx="57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5</a:t>
            </a:r>
            <a:endParaRPr lang="en-US" altLang="zh-CN" sz="2000" b="1"/>
          </a:p>
        </p:txBody>
      </p:sp>
      <p:sp>
        <p:nvSpPr>
          <p:cNvPr id="2762227" name="Text Box 499"/>
          <p:cNvSpPr txBox="1">
            <a:spLocks noChangeArrowheads="1"/>
          </p:cNvSpPr>
          <p:nvPr/>
        </p:nvSpPr>
        <p:spPr bwMode="auto">
          <a:xfrm>
            <a:off x="5939383" y="4437063"/>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t>2</a:t>
            </a:r>
            <a:endParaRPr lang="en-US" altLang="zh-CN" sz="2000" b="1" dirty="0"/>
          </a:p>
        </p:txBody>
      </p:sp>
      <p:sp>
        <p:nvSpPr>
          <p:cNvPr id="2762228" name="Text Box 500"/>
          <p:cNvSpPr txBox="1">
            <a:spLocks noChangeArrowheads="1"/>
          </p:cNvSpPr>
          <p:nvPr/>
        </p:nvSpPr>
        <p:spPr bwMode="auto">
          <a:xfrm>
            <a:off x="4356100" y="4941888"/>
            <a:ext cx="79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1</a:t>
            </a:r>
            <a:endParaRPr lang="en-US" altLang="zh-CN" sz="2000" b="1"/>
          </a:p>
        </p:txBody>
      </p:sp>
      <p:sp>
        <p:nvSpPr>
          <p:cNvPr id="2" name="页脚占位符 1"/>
          <p:cNvSpPr>
            <a:spLocks noGrp="1"/>
          </p:cNvSpPr>
          <p:nvPr>
            <p:ph type="ftr" sz="quarter" idx="11"/>
          </p:nvPr>
        </p:nvSpPr>
        <p:spPr/>
        <p:txBody>
          <a:bodyPr/>
          <a:lstStyle/>
          <a:p>
            <a:r>
              <a:rPr lang="zh-CN" altLang="en-US" smtClean="0"/>
              <a:t>吉林大学珠海学院数据结构</a:t>
            </a:r>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2168"/>
                                        </p:tgtEl>
                                        <p:attrNameLst>
                                          <p:attrName>style.visibility</p:attrName>
                                        </p:attrNameLst>
                                      </p:cBhvr>
                                      <p:to>
                                        <p:strVal val="visible"/>
                                      </p:to>
                                    </p:set>
                                    <p:animEffect transition="in" filter="blinds(horizontal)">
                                      <p:cBhvr>
                                        <p:cTn id="7" dur="500"/>
                                        <p:tgtEl>
                                          <p:spTgt spid="2762168"/>
                                        </p:tgtEl>
                                      </p:cBhvr>
                                    </p:animEffect>
                                  </p:childTnLst>
                                </p:cTn>
                              </p:par>
                              <p:par>
                                <p:cTn id="8" presetID="3" presetClass="exit" presetSubtype="10" fill="hold" grpId="0" nodeType="withEffect">
                                  <p:stCondLst>
                                    <p:cond delay="0"/>
                                  </p:stCondLst>
                                  <p:childTnLst>
                                    <p:animEffect transition="out" filter="blinds(horizontal)">
                                      <p:cBhvr>
                                        <p:cTn id="9" dur="500"/>
                                        <p:tgtEl>
                                          <p:spTgt spid="2761793"/>
                                        </p:tgtEl>
                                      </p:cBhvr>
                                    </p:animEffect>
                                    <p:set>
                                      <p:cBhvr>
                                        <p:cTn id="10" dur="1" fill="hold">
                                          <p:stCondLst>
                                            <p:cond delay="499"/>
                                          </p:stCondLst>
                                        </p:cTn>
                                        <p:tgtEl>
                                          <p:spTgt spid="2761793"/>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2762219"/>
                                        </p:tgtEl>
                                        <p:attrNameLst>
                                          <p:attrName>style.visibility</p:attrName>
                                        </p:attrNameLst>
                                      </p:cBhvr>
                                      <p:to>
                                        <p:strVal val="visible"/>
                                      </p:to>
                                    </p:set>
                                    <p:animEffect transition="in" filter="blinds(horizontal)">
                                      <p:cBhvr>
                                        <p:cTn id="13" dur="500"/>
                                        <p:tgtEl>
                                          <p:spTgt spid="2762219"/>
                                        </p:tgtEl>
                                      </p:cBhvr>
                                    </p:animEffect>
                                  </p:childTnLst>
                                </p:cTn>
                              </p:par>
                              <p:par>
                                <p:cTn id="14" presetID="3" presetClass="exit" presetSubtype="10" fill="hold" grpId="0" nodeType="withEffect">
                                  <p:stCondLst>
                                    <p:cond delay="0"/>
                                  </p:stCondLst>
                                  <p:childTnLst>
                                    <p:animEffect transition="out" filter="blinds(horizontal)">
                                      <p:cBhvr>
                                        <p:cTn id="15" dur="500"/>
                                        <p:tgtEl>
                                          <p:spTgt spid="2761792"/>
                                        </p:tgtEl>
                                      </p:cBhvr>
                                    </p:animEffect>
                                    <p:set>
                                      <p:cBhvr>
                                        <p:cTn id="16" dur="1" fill="hold">
                                          <p:stCondLst>
                                            <p:cond delay="499"/>
                                          </p:stCondLst>
                                        </p:cTn>
                                        <p:tgtEl>
                                          <p:spTgt spid="276179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62170"/>
                                        </p:tgtEl>
                                        <p:attrNameLst>
                                          <p:attrName>style.visibility</p:attrName>
                                        </p:attrNameLst>
                                      </p:cBhvr>
                                      <p:to>
                                        <p:strVal val="visible"/>
                                      </p:to>
                                    </p:set>
                                    <p:animEffect transition="in" filter="blinds(horizontal)">
                                      <p:cBhvr>
                                        <p:cTn id="21" dur="500"/>
                                        <p:tgtEl>
                                          <p:spTgt spid="2762170"/>
                                        </p:tgtEl>
                                      </p:cBhvr>
                                    </p:animEffect>
                                  </p:childTnLst>
                                </p:cTn>
                              </p:par>
                              <p:par>
                                <p:cTn id="22" presetID="3" presetClass="exit" presetSubtype="10" fill="hold" grpId="0" nodeType="withEffect">
                                  <p:stCondLst>
                                    <p:cond delay="0"/>
                                  </p:stCondLst>
                                  <p:childTnLst>
                                    <p:animEffect transition="out" filter="blinds(horizontal)">
                                      <p:cBhvr>
                                        <p:cTn id="23" dur="500"/>
                                        <p:tgtEl>
                                          <p:spTgt spid="2761796"/>
                                        </p:tgtEl>
                                      </p:cBhvr>
                                    </p:animEffect>
                                    <p:set>
                                      <p:cBhvr>
                                        <p:cTn id="24" dur="1" fill="hold">
                                          <p:stCondLst>
                                            <p:cond delay="499"/>
                                          </p:stCondLst>
                                        </p:cTn>
                                        <p:tgtEl>
                                          <p:spTgt spid="2761796"/>
                                        </p:tgtEl>
                                        <p:attrNameLst>
                                          <p:attrName>style.visibility</p:attrName>
                                        </p:attrNameLst>
                                      </p:cBhvr>
                                      <p:to>
                                        <p:strVal val="hidden"/>
                                      </p:to>
                                    </p:set>
                                  </p:childTnLst>
                                </p:cTn>
                              </p:par>
                              <p:par>
                                <p:cTn id="25" presetID="3" presetClass="entr" presetSubtype="10" fill="hold" grpId="0" nodeType="withEffect">
                                  <p:stCondLst>
                                    <p:cond delay="0"/>
                                  </p:stCondLst>
                                  <p:childTnLst>
                                    <p:set>
                                      <p:cBhvr>
                                        <p:cTn id="26" dur="1" fill="hold">
                                          <p:stCondLst>
                                            <p:cond delay="0"/>
                                          </p:stCondLst>
                                        </p:cTn>
                                        <p:tgtEl>
                                          <p:spTgt spid="2762220"/>
                                        </p:tgtEl>
                                        <p:attrNameLst>
                                          <p:attrName>style.visibility</p:attrName>
                                        </p:attrNameLst>
                                      </p:cBhvr>
                                      <p:to>
                                        <p:strVal val="visible"/>
                                      </p:to>
                                    </p:set>
                                    <p:animEffect transition="in" filter="blinds(horizontal)">
                                      <p:cBhvr>
                                        <p:cTn id="27" dur="500"/>
                                        <p:tgtEl>
                                          <p:spTgt spid="2762220"/>
                                        </p:tgtEl>
                                      </p:cBhvr>
                                    </p:animEffect>
                                  </p:childTnLst>
                                </p:cTn>
                              </p:par>
                              <p:par>
                                <p:cTn id="28" presetID="3" presetClass="exit" presetSubtype="10" fill="hold" grpId="0" nodeType="withEffect">
                                  <p:stCondLst>
                                    <p:cond delay="0"/>
                                  </p:stCondLst>
                                  <p:childTnLst>
                                    <p:animEffect transition="out" filter="blinds(horizontal)">
                                      <p:cBhvr>
                                        <p:cTn id="29" dur="500"/>
                                        <p:tgtEl>
                                          <p:spTgt spid="2761795"/>
                                        </p:tgtEl>
                                      </p:cBhvr>
                                    </p:animEffect>
                                    <p:set>
                                      <p:cBhvr>
                                        <p:cTn id="30" dur="1" fill="hold">
                                          <p:stCondLst>
                                            <p:cond delay="499"/>
                                          </p:stCondLst>
                                        </p:cTn>
                                        <p:tgtEl>
                                          <p:spTgt spid="276179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762208"/>
                                        </p:tgtEl>
                                        <p:attrNameLst>
                                          <p:attrName>style.visibility</p:attrName>
                                        </p:attrNameLst>
                                      </p:cBhvr>
                                      <p:to>
                                        <p:strVal val="visible"/>
                                      </p:to>
                                    </p:set>
                                    <p:animEffect transition="in" filter="blinds(horizontal)">
                                      <p:cBhvr>
                                        <p:cTn id="35" dur="500"/>
                                        <p:tgtEl>
                                          <p:spTgt spid="2762208"/>
                                        </p:tgtEl>
                                      </p:cBhvr>
                                    </p:animEffect>
                                  </p:childTnLst>
                                </p:cTn>
                              </p:par>
                              <p:par>
                                <p:cTn id="36" presetID="3" presetClass="exit" presetSubtype="10" fill="hold" grpId="0" nodeType="withEffect">
                                  <p:stCondLst>
                                    <p:cond delay="0"/>
                                  </p:stCondLst>
                                  <p:childTnLst>
                                    <p:animEffect transition="out" filter="blinds(horizontal)">
                                      <p:cBhvr>
                                        <p:cTn id="37" dur="500"/>
                                        <p:tgtEl>
                                          <p:spTgt spid="2761799"/>
                                        </p:tgtEl>
                                      </p:cBhvr>
                                    </p:animEffect>
                                    <p:set>
                                      <p:cBhvr>
                                        <p:cTn id="38" dur="1" fill="hold">
                                          <p:stCondLst>
                                            <p:cond delay="499"/>
                                          </p:stCondLst>
                                        </p:cTn>
                                        <p:tgtEl>
                                          <p:spTgt spid="2761799"/>
                                        </p:tgtEl>
                                        <p:attrNameLst>
                                          <p:attrName>style.visibility</p:attrName>
                                        </p:attrNameLst>
                                      </p:cBhvr>
                                      <p:to>
                                        <p:strVal val="hidden"/>
                                      </p:to>
                                    </p:set>
                                  </p:childTnLst>
                                </p:cTn>
                              </p:par>
                              <p:par>
                                <p:cTn id="39" presetID="3" presetClass="entr" presetSubtype="10" fill="hold" grpId="0" nodeType="withEffect">
                                  <p:stCondLst>
                                    <p:cond delay="0"/>
                                  </p:stCondLst>
                                  <p:childTnLst>
                                    <p:set>
                                      <p:cBhvr>
                                        <p:cTn id="40" dur="1" fill="hold">
                                          <p:stCondLst>
                                            <p:cond delay="0"/>
                                          </p:stCondLst>
                                        </p:cTn>
                                        <p:tgtEl>
                                          <p:spTgt spid="2762221"/>
                                        </p:tgtEl>
                                        <p:attrNameLst>
                                          <p:attrName>style.visibility</p:attrName>
                                        </p:attrNameLst>
                                      </p:cBhvr>
                                      <p:to>
                                        <p:strVal val="visible"/>
                                      </p:to>
                                    </p:set>
                                    <p:animEffect transition="in" filter="blinds(horizontal)">
                                      <p:cBhvr>
                                        <p:cTn id="41" dur="500"/>
                                        <p:tgtEl>
                                          <p:spTgt spid="2762221"/>
                                        </p:tgtEl>
                                      </p:cBhvr>
                                    </p:animEffect>
                                  </p:childTnLst>
                                </p:cTn>
                              </p:par>
                              <p:par>
                                <p:cTn id="42" presetID="3" presetClass="exit" presetSubtype="10" fill="hold" grpId="0" nodeType="withEffect">
                                  <p:stCondLst>
                                    <p:cond delay="0"/>
                                  </p:stCondLst>
                                  <p:childTnLst>
                                    <p:animEffect transition="out" filter="blinds(horizontal)">
                                      <p:cBhvr>
                                        <p:cTn id="43" dur="500"/>
                                        <p:tgtEl>
                                          <p:spTgt spid="2761798"/>
                                        </p:tgtEl>
                                      </p:cBhvr>
                                    </p:animEffect>
                                    <p:set>
                                      <p:cBhvr>
                                        <p:cTn id="44" dur="1" fill="hold">
                                          <p:stCondLst>
                                            <p:cond delay="499"/>
                                          </p:stCondLst>
                                        </p:cTn>
                                        <p:tgtEl>
                                          <p:spTgt spid="276179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62206"/>
                                        </p:tgtEl>
                                        <p:attrNameLst>
                                          <p:attrName>style.visibility</p:attrName>
                                        </p:attrNameLst>
                                      </p:cBhvr>
                                      <p:to>
                                        <p:strVal val="visible"/>
                                      </p:to>
                                    </p:set>
                                    <p:animEffect transition="in" filter="blinds(horizontal)">
                                      <p:cBhvr>
                                        <p:cTn id="49" dur="500"/>
                                        <p:tgtEl>
                                          <p:spTgt spid="2762206"/>
                                        </p:tgtEl>
                                      </p:cBhvr>
                                    </p:animEffect>
                                  </p:childTnLst>
                                </p:cTn>
                              </p:par>
                              <p:par>
                                <p:cTn id="50" presetID="3" presetClass="exit" presetSubtype="10" fill="hold" grpId="0" nodeType="withEffect">
                                  <p:stCondLst>
                                    <p:cond delay="0"/>
                                  </p:stCondLst>
                                  <p:childTnLst>
                                    <p:animEffect transition="out" filter="blinds(horizontal)">
                                      <p:cBhvr>
                                        <p:cTn id="51" dur="500"/>
                                        <p:tgtEl>
                                          <p:spTgt spid="2762177"/>
                                        </p:tgtEl>
                                      </p:cBhvr>
                                    </p:animEffect>
                                    <p:set>
                                      <p:cBhvr>
                                        <p:cTn id="52" dur="1" fill="hold">
                                          <p:stCondLst>
                                            <p:cond delay="499"/>
                                          </p:stCondLst>
                                        </p:cTn>
                                        <p:tgtEl>
                                          <p:spTgt spid="276217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762207"/>
                                        </p:tgtEl>
                                        <p:attrNameLst>
                                          <p:attrName>style.visibility</p:attrName>
                                        </p:attrNameLst>
                                      </p:cBhvr>
                                      <p:to>
                                        <p:strVal val="visible"/>
                                      </p:to>
                                    </p:set>
                                    <p:animEffect transition="in" filter="blinds(horizontal)">
                                      <p:cBhvr>
                                        <p:cTn id="57" dur="500"/>
                                        <p:tgtEl>
                                          <p:spTgt spid="2762207"/>
                                        </p:tgtEl>
                                      </p:cBhvr>
                                    </p:animEffect>
                                  </p:childTnLst>
                                </p:cTn>
                              </p:par>
                              <p:par>
                                <p:cTn id="58" presetID="3" presetClass="exit" presetSubtype="10" fill="hold" grpId="1" nodeType="withEffect">
                                  <p:stCondLst>
                                    <p:cond delay="0"/>
                                  </p:stCondLst>
                                  <p:childTnLst>
                                    <p:animEffect transition="out" filter="blinds(horizontal)">
                                      <p:cBhvr>
                                        <p:cTn id="59" dur="500"/>
                                        <p:tgtEl>
                                          <p:spTgt spid="2762168"/>
                                        </p:tgtEl>
                                      </p:cBhvr>
                                    </p:animEffect>
                                    <p:set>
                                      <p:cBhvr>
                                        <p:cTn id="60" dur="1" fill="hold">
                                          <p:stCondLst>
                                            <p:cond delay="499"/>
                                          </p:stCondLst>
                                        </p:cTn>
                                        <p:tgtEl>
                                          <p:spTgt spid="276216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762212"/>
                                        </p:tgtEl>
                                        <p:attrNameLst>
                                          <p:attrName>style.visibility</p:attrName>
                                        </p:attrNameLst>
                                      </p:cBhvr>
                                      <p:to>
                                        <p:strVal val="visible"/>
                                      </p:to>
                                    </p:set>
                                    <p:animEffect transition="in" filter="blinds(horizontal)">
                                      <p:cBhvr>
                                        <p:cTn id="65" dur="500"/>
                                        <p:tgtEl>
                                          <p:spTgt spid="2762212"/>
                                        </p:tgtEl>
                                      </p:cBhvr>
                                    </p:animEffect>
                                  </p:childTnLst>
                                </p:cTn>
                              </p:par>
                              <p:par>
                                <p:cTn id="66" presetID="3" presetClass="exit" presetSubtype="10" fill="hold" grpId="1" nodeType="withEffect">
                                  <p:stCondLst>
                                    <p:cond delay="0"/>
                                  </p:stCondLst>
                                  <p:childTnLst>
                                    <p:animEffect transition="out" filter="blinds(horizontal)">
                                      <p:cBhvr>
                                        <p:cTn id="67" dur="500"/>
                                        <p:tgtEl>
                                          <p:spTgt spid="2762219"/>
                                        </p:tgtEl>
                                      </p:cBhvr>
                                    </p:animEffect>
                                    <p:set>
                                      <p:cBhvr>
                                        <p:cTn id="68" dur="1" fill="hold">
                                          <p:stCondLst>
                                            <p:cond delay="499"/>
                                          </p:stCondLst>
                                        </p:cTn>
                                        <p:tgtEl>
                                          <p:spTgt spid="27622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762169"/>
                                        </p:tgtEl>
                                        <p:attrNameLst>
                                          <p:attrName>style.visibility</p:attrName>
                                        </p:attrNameLst>
                                      </p:cBhvr>
                                      <p:to>
                                        <p:strVal val="visible"/>
                                      </p:to>
                                    </p:set>
                                    <p:animEffect transition="in" filter="blinds(horizontal)">
                                      <p:cBhvr>
                                        <p:cTn id="73" dur="500"/>
                                        <p:tgtEl>
                                          <p:spTgt spid="2762169"/>
                                        </p:tgtEl>
                                      </p:cBhvr>
                                    </p:animEffect>
                                  </p:childTnLst>
                                </p:cTn>
                              </p:par>
                              <p:par>
                                <p:cTn id="74" presetID="3" presetClass="exit" presetSubtype="10" fill="hold" grpId="1" nodeType="withEffect">
                                  <p:stCondLst>
                                    <p:cond delay="0"/>
                                  </p:stCondLst>
                                  <p:childTnLst>
                                    <p:animEffect transition="out" filter="blinds(horizontal)">
                                      <p:cBhvr>
                                        <p:cTn id="75" dur="500"/>
                                        <p:tgtEl>
                                          <p:spTgt spid="2762208"/>
                                        </p:tgtEl>
                                      </p:cBhvr>
                                    </p:animEffect>
                                    <p:set>
                                      <p:cBhvr>
                                        <p:cTn id="76" dur="1" fill="hold">
                                          <p:stCondLst>
                                            <p:cond delay="499"/>
                                          </p:stCondLst>
                                        </p:cTn>
                                        <p:tgtEl>
                                          <p:spTgt spid="276220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762224"/>
                                        </p:tgtEl>
                                        <p:attrNameLst>
                                          <p:attrName>style.visibility</p:attrName>
                                        </p:attrNameLst>
                                      </p:cBhvr>
                                      <p:to>
                                        <p:strVal val="visible"/>
                                      </p:to>
                                    </p:set>
                                    <p:animEffect transition="in" filter="blinds(horizontal)">
                                      <p:cBhvr>
                                        <p:cTn id="81" dur="500"/>
                                        <p:tgtEl>
                                          <p:spTgt spid="2762224"/>
                                        </p:tgtEl>
                                      </p:cBhvr>
                                    </p:animEffect>
                                  </p:childTnLst>
                                </p:cTn>
                              </p:par>
                              <p:par>
                                <p:cTn id="82" presetID="3" presetClass="exit" presetSubtype="10" fill="hold" grpId="1" nodeType="withEffect">
                                  <p:stCondLst>
                                    <p:cond delay="0"/>
                                  </p:stCondLst>
                                  <p:childTnLst>
                                    <p:animEffect transition="out" filter="blinds(horizontal)">
                                      <p:cBhvr>
                                        <p:cTn id="83" dur="500"/>
                                        <p:tgtEl>
                                          <p:spTgt spid="2762221"/>
                                        </p:tgtEl>
                                      </p:cBhvr>
                                    </p:animEffect>
                                    <p:set>
                                      <p:cBhvr>
                                        <p:cTn id="84" dur="1" fill="hold">
                                          <p:stCondLst>
                                            <p:cond delay="499"/>
                                          </p:stCondLst>
                                        </p:cTn>
                                        <p:tgtEl>
                                          <p:spTgt spid="276222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2762209"/>
                                        </p:tgtEl>
                                        <p:attrNameLst>
                                          <p:attrName>style.visibility</p:attrName>
                                        </p:attrNameLst>
                                      </p:cBhvr>
                                      <p:to>
                                        <p:strVal val="visible"/>
                                      </p:to>
                                    </p:set>
                                    <p:animEffect transition="in" filter="blinds(horizontal)">
                                      <p:cBhvr>
                                        <p:cTn id="89" dur="500"/>
                                        <p:tgtEl>
                                          <p:spTgt spid="2762209"/>
                                        </p:tgtEl>
                                      </p:cBhvr>
                                    </p:animEffect>
                                  </p:childTnLst>
                                </p:cTn>
                              </p:par>
                              <p:par>
                                <p:cTn id="90" presetID="3" presetClass="exit" presetSubtype="10" fill="hold" grpId="0" nodeType="withEffect">
                                  <p:stCondLst>
                                    <p:cond delay="0"/>
                                  </p:stCondLst>
                                  <p:childTnLst>
                                    <p:animEffect transition="out" filter="blinds(horizontal)">
                                      <p:cBhvr>
                                        <p:cTn id="91" dur="500"/>
                                        <p:tgtEl>
                                          <p:spTgt spid="2761802"/>
                                        </p:tgtEl>
                                      </p:cBhvr>
                                    </p:animEffect>
                                    <p:set>
                                      <p:cBhvr>
                                        <p:cTn id="92" dur="1" fill="hold">
                                          <p:stCondLst>
                                            <p:cond delay="499"/>
                                          </p:stCondLst>
                                        </p:cTn>
                                        <p:tgtEl>
                                          <p:spTgt spid="276180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762223"/>
                                        </p:tgtEl>
                                        <p:attrNameLst>
                                          <p:attrName>style.visibility</p:attrName>
                                        </p:attrNameLst>
                                      </p:cBhvr>
                                      <p:to>
                                        <p:strVal val="visible"/>
                                      </p:to>
                                    </p:set>
                                    <p:animEffect transition="in" filter="blinds(horizontal)">
                                      <p:cBhvr>
                                        <p:cTn id="97" dur="500"/>
                                        <p:tgtEl>
                                          <p:spTgt spid="2762223"/>
                                        </p:tgtEl>
                                      </p:cBhvr>
                                    </p:animEffect>
                                  </p:childTnLst>
                                </p:cTn>
                              </p:par>
                              <p:par>
                                <p:cTn id="98" presetID="3" presetClass="exit" presetSubtype="10" fill="hold" grpId="0" nodeType="withEffect">
                                  <p:stCondLst>
                                    <p:cond delay="0"/>
                                  </p:stCondLst>
                                  <p:childTnLst>
                                    <p:animEffect transition="out" filter="blinds(horizontal)">
                                      <p:cBhvr>
                                        <p:cTn id="99" dur="500"/>
                                        <p:tgtEl>
                                          <p:spTgt spid="2761801"/>
                                        </p:tgtEl>
                                      </p:cBhvr>
                                    </p:animEffect>
                                    <p:set>
                                      <p:cBhvr>
                                        <p:cTn id="100" dur="1" fill="hold">
                                          <p:stCondLst>
                                            <p:cond delay="499"/>
                                          </p:stCondLst>
                                        </p:cTn>
                                        <p:tgtEl>
                                          <p:spTgt spid="276180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762210"/>
                                        </p:tgtEl>
                                        <p:attrNameLst>
                                          <p:attrName>style.visibility</p:attrName>
                                        </p:attrNameLst>
                                      </p:cBhvr>
                                      <p:to>
                                        <p:strVal val="visible"/>
                                      </p:to>
                                    </p:set>
                                    <p:animEffect transition="in" filter="blinds(horizontal)">
                                      <p:cBhvr>
                                        <p:cTn id="105" dur="500"/>
                                        <p:tgtEl>
                                          <p:spTgt spid="2762210"/>
                                        </p:tgtEl>
                                      </p:cBhvr>
                                    </p:animEffect>
                                  </p:childTnLst>
                                </p:cTn>
                              </p:par>
                              <p:par>
                                <p:cTn id="106" presetID="3" presetClass="exit" presetSubtype="10" fill="hold" grpId="0" nodeType="withEffect">
                                  <p:stCondLst>
                                    <p:cond delay="0"/>
                                  </p:stCondLst>
                                  <p:childTnLst>
                                    <p:animEffect transition="out" filter="blinds(horizontal)">
                                      <p:cBhvr>
                                        <p:cTn id="107" dur="500"/>
                                        <p:tgtEl>
                                          <p:spTgt spid="2761805"/>
                                        </p:tgtEl>
                                      </p:cBhvr>
                                    </p:animEffect>
                                    <p:set>
                                      <p:cBhvr>
                                        <p:cTn id="108" dur="1" fill="hold">
                                          <p:stCondLst>
                                            <p:cond delay="499"/>
                                          </p:stCondLst>
                                        </p:cTn>
                                        <p:tgtEl>
                                          <p:spTgt spid="2761805"/>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762222"/>
                                        </p:tgtEl>
                                        <p:attrNameLst>
                                          <p:attrName>style.visibility</p:attrName>
                                        </p:attrNameLst>
                                      </p:cBhvr>
                                      <p:to>
                                        <p:strVal val="visible"/>
                                      </p:to>
                                    </p:set>
                                    <p:animEffect transition="in" filter="blinds(horizontal)">
                                      <p:cBhvr>
                                        <p:cTn id="113" dur="500"/>
                                        <p:tgtEl>
                                          <p:spTgt spid="2762222"/>
                                        </p:tgtEl>
                                      </p:cBhvr>
                                    </p:animEffect>
                                  </p:childTnLst>
                                </p:cTn>
                              </p:par>
                              <p:par>
                                <p:cTn id="114" presetID="3" presetClass="exit" presetSubtype="10" fill="hold" grpId="0" nodeType="withEffect">
                                  <p:stCondLst>
                                    <p:cond delay="0"/>
                                  </p:stCondLst>
                                  <p:childTnLst>
                                    <p:animEffect transition="out" filter="blinds(horizontal)">
                                      <p:cBhvr>
                                        <p:cTn id="115" dur="500"/>
                                        <p:tgtEl>
                                          <p:spTgt spid="2761804"/>
                                        </p:tgtEl>
                                      </p:cBhvr>
                                    </p:animEffect>
                                    <p:set>
                                      <p:cBhvr>
                                        <p:cTn id="116" dur="1" fill="hold">
                                          <p:stCondLst>
                                            <p:cond delay="499"/>
                                          </p:stCondLst>
                                        </p:cTn>
                                        <p:tgtEl>
                                          <p:spTgt spid="2761804"/>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762211"/>
                                        </p:tgtEl>
                                        <p:attrNameLst>
                                          <p:attrName>style.visibility</p:attrName>
                                        </p:attrNameLst>
                                      </p:cBhvr>
                                      <p:to>
                                        <p:strVal val="visible"/>
                                      </p:to>
                                    </p:set>
                                    <p:animEffect transition="in" filter="blinds(horizontal)">
                                      <p:cBhvr>
                                        <p:cTn id="121" dur="500"/>
                                        <p:tgtEl>
                                          <p:spTgt spid="2762211"/>
                                        </p:tgtEl>
                                      </p:cBhvr>
                                    </p:animEffect>
                                  </p:childTnLst>
                                </p:cTn>
                              </p:par>
                              <p:par>
                                <p:cTn id="122" presetID="3" presetClass="exit" presetSubtype="10" fill="hold" grpId="0" nodeType="withEffect">
                                  <p:stCondLst>
                                    <p:cond delay="0"/>
                                  </p:stCondLst>
                                  <p:childTnLst>
                                    <p:animEffect transition="out" filter="blinds(horizontal)">
                                      <p:cBhvr>
                                        <p:cTn id="123" dur="500"/>
                                        <p:tgtEl>
                                          <p:spTgt spid="2762181"/>
                                        </p:tgtEl>
                                      </p:cBhvr>
                                    </p:animEffect>
                                    <p:set>
                                      <p:cBhvr>
                                        <p:cTn id="124" dur="1" fill="hold">
                                          <p:stCondLst>
                                            <p:cond delay="499"/>
                                          </p:stCondLst>
                                        </p:cTn>
                                        <p:tgtEl>
                                          <p:spTgt spid="276218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2762213"/>
                                        </p:tgtEl>
                                        <p:attrNameLst>
                                          <p:attrName>style.visibility</p:attrName>
                                        </p:attrNameLst>
                                      </p:cBhvr>
                                      <p:to>
                                        <p:strVal val="visible"/>
                                      </p:to>
                                    </p:set>
                                    <p:animEffect transition="in" filter="blinds(horizontal)">
                                      <p:cBhvr>
                                        <p:cTn id="129" dur="500"/>
                                        <p:tgtEl>
                                          <p:spTgt spid="2762213"/>
                                        </p:tgtEl>
                                      </p:cBhvr>
                                    </p:animEffect>
                                  </p:childTnLst>
                                </p:cTn>
                              </p:par>
                              <p:par>
                                <p:cTn id="130" presetID="3" presetClass="exit" presetSubtype="10" fill="hold" grpId="1" nodeType="withEffect">
                                  <p:stCondLst>
                                    <p:cond delay="0"/>
                                  </p:stCondLst>
                                  <p:childTnLst>
                                    <p:animEffect transition="out" filter="blinds(horizontal)">
                                      <p:cBhvr>
                                        <p:cTn id="131" dur="500"/>
                                        <p:tgtEl>
                                          <p:spTgt spid="2762209"/>
                                        </p:tgtEl>
                                      </p:cBhvr>
                                    </p:animEffect>
                                    <p:set>
                                      <p:cBhvr>
                                        <p:cTn id="132" dur="1" fill="hold">
                                          <p:stCondLst>
                                            <p:cond delay="499"/>
                                          </p:stCondLst>
                                        </p:cTn>
                                        <p:tgtEl>
                                          <p:spTgt spid="27622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762226"/>
                                        </p:tgtEl>
                                        <p:attrNameLst>
                                          <p:attrName>style.visibility</p:attrName>
                                        </p:attrNameLst>
                                      </p:cBhvr>
                                      <p:to>
                                        <p:strVal val="visible"/>
                                      </p:to>
                                    </p:set>
                                    <p:animEffect transition="in" filter="blinds(horizontal)">
                                      <p:cBhvr>
                                        <p:cTn id="137" dur="500"/>
                                        <p:tgtEl>
                                          <p:spTgt spid="2762226"/>
                                        </p:tgtEl>
                                      </p:cBhvr>
                                    </p:animEffect>
                                  </p:childTnLst>
                                </p:cTn>
                              </p:par>
                              <p:par>
                                <p:cTn id="138" presetID="3" presetClass="exit" presetSubtype="10" fill="hold" grpId="1" nodeType="withEffect">
                                  <p:stCondLst>
                                    <p:cond delay="0"/>
                                  </p:stCondLst>
                                  <p:childTnLst>
                                    <p:animEffect transition="out" filter="blinds(horizontal)">
                                      <p:cBhvr>
                                        <p:cTn id="139" dur="500"/>
                                        <p:tgtEl>
                                          <p:spTgt spid="2762223"/>
                                        </p:tgtEl>
                                      </p:cBhvr>
                                    </p:animEffect>
                                    <p:set>
                                      <p:cBhvr>
                                        <p:cTn id="140" dur="1" fill="hold">
                                          <p:stCondLst>
                                            <p:cond delay="499"/>
                                          </p:stCondLst>
                                        </p:cTn>
                                        <p:tgtEl>
                                          <p:spTgt spid="2762223"/>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2762227"/>
                                        </p:tgtEl>
                                        <p:attrNameLst>
                                          <p:attrName>style.visibility</p:attrName>
                                        </p:attrNameLst>
                                      </p:cBhvr>
                                      <p:to>
                                        <p:strVal val="visible"/>
                                      </p:to>
                                    </p:set>
                                    <p:animEffect transition="in" filter="blinds(horizontal)">
                                      <p:cBhvr>
                                        <p:cTn id="145" dur="500"/>
                                        <p:tgtEl>
                                          <p:spTgt spid="2762227"/>
                                        </p:tgtEl>
                                      </p:cBhvr>
                                    </p:animEffect>
                                  </p:childTnLst>
                                </p:cTn>
                              </p:par>
                              <p:par>
                                <p:cTn id="146" presetID="3" presetClass="exit" presetSubtype="10" fill="hold" grpId="1" nodeType="withEffect">
                                  <p:stCondLst>
                                    <p:cond delay="0"/>
                                  </p:stCondLst>
                                  <p:childTnLst>
                                    <p:animEffect transition="out" filter="blinds(horizontal)">
                                      <p:cBhvr>
                                        <p:cTn id="147" dur="500"/>
                                        <p:tgtEl>
                                          <p:spTgt spid="2762169"/>
                                        </p:tgtEl>
                                      </p:cBhvr>
                                    </p:animEffect>
                                    <p:set>
                                      <p:cBhvr>
                                        <p:cTn id="148" dur="1" fill="hold">
                                          <p:stCondLst>
                                            <p:cond delay="499"/>
                                          </p:stCondLst>
                                        </p:cTn>
                                        <p:tgtEl>
                                          <p:spTgt spid="2762169"/>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2762225"/>
                                        </p:tgtEl>
                                        <p:attrNameLst>
                                          <p:attrName>style.visibility</p:attrName>
                                        </p:attrNameLst>
                                      </p:cBhvr>
                                      <p:to>
                                        <p:strVal val="visible"/>
                                      </p:to>
                                    </p:set>
                                    <p:animEffect transition="in" filter="blinds(horizontal)">
                                      <p:cBhvr>
                                        <p:cTn id="153" dur="500"/>
                                        <p:tgtEl>
                                          <p:spTgt spid="2762225"/>
                                        </p:tgtEl>
                                      </p:cBhvr>
                                    </p:animEffect>
                                  </p:childTnLst>
                                </p:cTn>
                              </p:par>
                              <p:par>
                                <p:cTn id="154" presetID="3" presetClass="exit" presetSubtype="10" fill="hold" grpId="1" nodeType="withEffect">
                                  <p:stCondLst>
                                    <p:cond delay="0"/>
                                  </p:stCondLst>
                                  <p:childTnLst>
                                    <p:animEffect transition="out" filter="blinds(horizontal)">
                                      <p:cBhvr>
                                        <p:cTn id="155" dur="500"/>
                                        <p:tgtEl>
                                          <p:spTgt spid="2762224"/>
                                        </p:tgtEl>
                                      </p:cBhvr>
                                    </p:animEffect>
                                    <p:set>
                                      <p:cBhvr>
                                        <p:cTn id="156" dur="1" fill="hold">
                                          <p:stCondLst>
                                            <p:cond delay="499"/>
                                          </p:stCondLst>
                                        </p:cTn>
                                        <p:tgtEl>
                                          <p:spTgt spid="2762224"/>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grpId="0" nodeType="clickEffect">
                                  <p:stCondLst>
                                    <p:cond delay="0"/>
                                  </p:stCondLst>
                                  <p:childTnLst>
                                    <p:set>
                                      <p:cBhvr>
                                        <p:cTn id="160" dur="1" fill="hold">
                                          <p:stCondLst>
                                            <p:cond delay="0"/>
                                          </p:stCondLst>
                                        </p:cTn>
                                        <p:tgtEl>
                                          <p:spTgt spid="2762214"/>
                                        </p:tgtEl>
                                        <p:attrNameLst>
                                          <p:attrName>style.visibility</p:attrName>
                                        </p:attrNameLst>
                                      </p:cBhvr>
                                      <p:to>
                                        <p:strVal val="visible"/>
                                      </p:to>
                                    </p:set>
                                    <p:animEffect transition="in" filter="blinds(horizontal)">
                                      <p:cBhvr>
                                        <p:cTn id="161" dur="500"/>
                                        <p:tgtEl>
                                          <p:spTgt spid="2762214"/>
                                        </p:tgtEl>
                                      </p:cBhvr>
                                    </p:animEffect>
                                  </p:childTnLst>
                                </p:cTn>
                              </p:par>
                              <p:par>
                                <p:cTn id="162" presetID="3" presetClass="exit" presetSubtype="10" fill="hold" grpId="0" nodeType="withEffect">
                                  <p:stCondLst>
                                    <p:cond delay="0"/>
                                  </p:stCondLst>
                                  <p:childTnLst>
                                    <p:animEffect transition="out" filter="blinds(horizontal)">
                                      <p:cBhvr>
                                        <p:cTn id="163" dur="500"/>
                                        <p:tgtEl>
                                          <p:spTgt spid="2762185"/>
                                        </p:tgtEl>
                                      </p:cBhvr>
                                    </p:animEffect>
                                    <p:set>
                                      <p:cBhvr>
                                        <p:cTn id="164" dur="1" fill="hold">
                                          <p:stCondLst>
                                            <p:cond delay="499"/>
                                          </p:stCondLst>
                                        </p:cTn>
                                        <p:tgtEl>
                                          <p:spTgt spid="2762185"/>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grpId="0" nodeType="clickEffect">
                                  <p:stCondLst>
                                    <p:cond delay="0"/>
                                  </p:stCondLst>
                                  <p:childTnLst>
                                    <p:set>
                                      <p:cBhvr>
                                        <p:cTn id="168" dur="1" fill="hold">
                                          <p:stCondLst>
                                            <p:cond delay="0"/>
                                          </p:stCondLst>
                                        </p:cTn>
                                        <p:tgtEl>
                                          <p:spTgt spid="2762215"/>
                                        </p:tgtEl>
                                        <p:attrNameLst>
                                          <p:attrName>style.visibility</p:attrName>
                                        </p:attrNameLst>
                                      </p:cBhvr>
                                      <p:to>
                                        <p:strVal val="visible"/>
                                      </p:to>
                                    </p:set>
                                    <p:animEffect transition="in" filter="blinds(horizontal)">
                                      <p:cBhvr>
                                        <p:cTn id="169" dur="500"/>
                                        <p:tgtEl>
                                          <p:spTgt spid="2762215"/>
                                        </p:tgtEl>
                                      </p:cBhvr>
                                    </p:animEffect>
                                  </p:childTnLst>
                                </p:cTn>
                              </p:par>
                              <p:par>
                                <p:cTn id="170" presetID="3" presetClass="exit" presetSubtype="10" fill="hold" grpId="0" nodeType="withEffect">
                                  <p:stCondLst>
                                    <p:cond delay="0"/>
                                  </p:stCondLst>
                                  <p:childTnLst>
                                    <p:animEffect transition="out" filter="blinds(horizontal)">
                                      <p:cBhvr>
                                        <p:cTn id="171" dur="500"/>
                                        <p:tgtEl>
                                          <p:spTgt spid="2762183"/>
                                        </p:tgtEl>
                                      </p:cBhvr>
                                    </p:animEffect>
                                    <p:set>
                                      <p:cBhvr>
                                        <p:cTn id="172" dur="1" fill="hold">
                                          <p:stCondLst>
                                            <p:cond delay="499"/>
                                          </p:stCondLst>
                                        </p:cTn>
                                        <p:tgtEl>
                                          <p:spTgt spid="276218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2762216"/>
                                        </p:tgtEl>
                                        <p:attrNameLst>
                                          <p:attrName>style.visibility</p:attrName>
                                        </p:attrNameLst>
                                      </p:cBhvr>
                                      <p:to>
                                        <p:strVal val="visible"/>
                                      </p:to>
                                    </p:set>
                                    <p:animEffect transition="in" filter="blinds(horizontal)">
                                      <p:cBhvr>
                                        <p:cTn id="177" dur="500"/>
                                        <p:tgtEl>
                                          <p:spTgt spid="2762216"/>
                                        </p:tgtEl>
                                      </p:cBhvr>
                                    </p:animEffect>
                                  </p:childTnLst>
                                </p:cTn>
                              </p:par>
                              <p:par>
                                <p:cTn id="178" presetID="3" presetClass="exit" presetSubtype="10" fill="hold" grpId="1" nodeType="withEffect">
                                  <p:stCondLst>
                                    <p:cond delay="0"/>
                                  </p:stCondLst>
                                  <p:childTnLst>
                                    <p:animEffect transition="out" filter="blinds(horizontal)">
                                      <p:cBhvr>
                                        <p:cTn id="179" dur="500"/>
                                        <p:tgtEl>
                                          <p:spTgt spid="2762213"/>
                                        </p:tgtEl>
                                      </p:cBhvr>
                                    </p:animEffect>
                                    <p:set>
                                      <p:cBhvr>
                                        <p:cTn id="180" dur="1" fill="hold">
                                          <p:stCondLst>
                                            <p:cond delay="499"/>
                                          </p:stCondLst>
                                        </p:cTn>
                                        <p:tgtEl>
                                          <p:spTgt spid="276221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2762228"/>
                                        </p:tgtEl>
                                        <p:attrNameLst>
                                          <p:attrName>style.visibility</p:attrName>
                                        </p:attrNameLst>
                                      </p:cBhvr>
                                      <p:to>
                                        <p:strVal val="visible"/>
                                      </p:to>
                                    </p:set>
                                    <p:animEffect transition="in" filter="blinds(horizontal)">
                                      <p:cBhvr>
                                        <p:cTn id="185" dur="500"/>
                                        <p:tgtEl>
                                          <p:spTgt spid="2762228"/>
                                        </p:tgtEl>
                                      </p:cBhvr>
                                    </p:animEffect>
                                  </p:childTnLst>
                                </p:cTn>
                              </p:par>
                              <p:par>
                                <p:cTn id="186" presetID="3" presetClass="exit" presetSubtype="10" fill="hold" grpId="1" nodeType="withEffect">
                                  <p:stCondLst>
                                    <p:cond delay="0"/>
                                  </p:stCondLst>
                                  <p:childTnLst>
                                    <p:animEffect transition="out" filter="blinds(horizontal)">
                                      <p:cBhvr>
                                        <p:cTn id="187" dur="500"/>
                                        <p:tgtEl>
                                          <p:spTgt spid="2762226"/>
                                        </p:tgtEl>
                                      </p:cBhvr>
                                    </p:animEffect>
                                    <p:set>
                                      <p:cBhvr>
                                        <p:cTn id="188" dur="1" fill="hold">
                                          <p:stCondLst>
                                            <p:cond delay="499"/>
                                          </p:stCondLst>
                                        </p:cTn>
                                        <p:tgtEl>
                                          <p:spTgt spid="2762226"/>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3" presetClass="entr" presetSubtype="10" fill="hold" grpId="0" nodeType="clickEffect">
                                  <p:stCondLst>
                                    <p:cond delay="0"/>
                                  </p:stCondLst>
                                  <p:childTnLst>
                                    <p:set>
                                      <p:cBhvr>
                                        <p:cTn id="192" dur="1" fill="hold">
                                          <p:stCondLst>
                                            <p:cond delay="0"/>
                                          </p:stCondLst>
                                        </p:cTn>
                                        <p:tgtEl>
                                          <p:spTgt spid="2762217"/>
                                        </p:tgtEl>
                                        <p:attrNameLst>
                                          <p:attrName>style.visibility</p:attrName>
                                        </p:attrNameLst>
                                      </p:cBhvr>
                                      <p:to>
                                        <p:strVal val="visible"/>
                                      </p:to>
                                    </p:set>
                                    <p:animEffect transition="in" filter="blinds(horizontal)">
                                      <p:cBhvr>
                                        <p:cTn id="193" dur="500"/>
                                        <p:tgtEl>
                                          <p:spTgt spid="2762217"/>
                                        </p:tgtEl>
                                      </p:cBhvr>
                                    </p:animEffect>
                                  </p:childTnLst>
                                </p:cTn>
                              </p:par>
                              <p:par>
                                <p:cTn id="194" presetID="3" presetClass="exit" presetSubtype="10" fill="hold" grpId="0" nodeType="withEffect">
                                  <p:stCondLst>
                                    <p:cond delay="0"/>
                                  </p:stCondLst>
                                  <p:childTnLst>
                                    <p:animEffect transition="out" filter="blinds(horizontal)">
                                      <p:cBhvr>
                                        <p:cTn id="195" dur="500"/>
                                        <p:tgtEl>
                                          <p:spTgt spid="2762179"/>
                                        </p:tgtEl>
                                      </p:cBhvr>
                                    </p:animEffect>
                                    <p:set>
                                      <p:cBhvr>
                                        <p:cTn id="196" dur="1" fill="hold">
                                          <p:stCondLst>
                                            <p:cond delay="499"/>
                                          </p:stCondLst>
                                        </p:cTn>
                                        <p:tgtEl>
                                          <p:spTgt spid="2762179"/>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1" fill="hold">
                                          <p:stCondLst>
                                            <p:cond delay="0"/>
                                          </p:stCondLst>
                                        </p:cTn>
                                        <p:tgtEl>
                                          <p:spTgt spid="2762218"/>
                                        </p:tgtEl>
                                        <p:attrNameLst>
                                          <p:attrName>style.visibility</p:attrName>
                                        </p:attrNameLst>
                                      </p:cBhvr>
                                      <p:to>
                                        <p:strVal val="visible"/>
                                      </p:to>
                                    </p:set>
                                    <p:animEffect transition="in" filter="blinds(horizontal)">
                                      <p:cBhvr>
                                        <p:cTn id="201" dur="500"/>
                                        <p:tgtEl>
                                          <p:spTgt spid="2762218"/>
                                        </p:tgtEl>
                                      </p:cBhvr>
                                    </p:animEffect>
                                  </p:childTnLst>
                                </p:cTn>
                              </p:par>
                              <p:par>
                                <p:cTn id="202" presetID="3" presetClass="exit" presetSubtype="10" fill="hold" grpId="0" nodeType="withEffect">
                                  <p:stCondLst>
                                    <p:cond delay="0"/>
                                  </p:stCondLst>
                                  <p:childTnLst>
                                    <p:animEffect transition="out" filter="blinds(horizontal)">
                                      <p:cBhvr>
                                        <p:cTn id="203" dur="500"/>
                                        <p:tgtEl>
                                          <p:spTgt spid="2762202"/>
                                        </p:tgtEl>
                                      </p:cBhvr>
                                    </p:animEffect>
                                    <p:set>
                                      <p:cBhvr>
                                        <p:cTn id="204" dur="1" fill="hold">
                                          <p:stCondLst>
                                            <p:cond delay="499"/>
                                          </p:stCondLst>
                                        </p:cTn>
                                        <p:tgtEl>
                                          <p:spTgt spid="27622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805" grpId="0" bldLvl="0" animBg="1"/>
      <p:bldP spid="2761804" grpId="0" bldLvl="0" animBg="1"/>
      <p:bldP spid="2761802" grpId="0" bldLvl="0" animBg="1"/>
      <p:bldP spid="2761801" grpId="0" bldLvl="0" animBg="1"/>
      <p:bldP spid="2761799" grpId="0" bldLvl="0" animBg="1"/>
      <p:bldP spid="2761798" grpId="0" bldLvl="0" animBg="1"/>
      <p:bldP spid="2761796" grpId="0" bldLvl="0" animBg="1"/>
      <p:bldP spid="2761795" grpId="0" bldLvl="0" animBg="1"/>
      <p:bldP spid="2761793" grpId="0" bldLvl="0" animBg="1"/>
      <p:bldP spid="2761792" grpId="0" bldLvl="0" animBg="1"/>
      <p:bldP spid="2762168" grpId="0" bldLvl="0" animBg="1"/>
      <p:bldP spid="2762168" grpId="1" bldLvl="0" animBg="1"/>
      <p:bldP spid="2762169" grpId="0" bldLvl="0" animBg="1"/>
      <p:bldP spid="2762169" grpId="1" bldLvl="0" animBg="1"/>
      <p:bldP spid="2762170" grpId="0" bldLvl="0" animBg="1"/>
      <p:bldP spid="2762202" grpId="0" bldLvl="0" animBg="1"/>
      <p:bldP spid="2762185" grpId="0" bldLvl="0" animBg="1"/>
      <p:bldP spid="2762183" grpId="0" bldLvl="0" animBg="1"/>
      <p:bldP spid="2762181" grpId="0" bldLvl="0" animBg="1"/>
      <p:bldP spid="2762179" grpId="0" bldLvl="0" animBg="1"/>
      <p:bldP spid="2762177" grpId="0" bldLvl="0" animBg="1"/>
      <p:bldP spid="2762206" grpId="0" bldLvl="0" animBg="1"/>
      <p:bldP spid="2762207" grpId="0" bldLvl="0" animBg="1"/>
      <p:bldP spid="2762208" grpId="0" bldLvl="0" animBg="1"/>
      <p:bldP spid="2762208" grpId="1" bldLvl="0" animBg="1"/>
      <p:bldP spid="2762209" grpId="0" bldLvl="0" animBg="1"/>
      <p:bldP spid="2762209" grpId="1" bldLvl="0" animBg="1"/>
      <p:bldP spid="2762210" grpId="0" bldLvl="0" animBg="1"/>
      <p:bldP spid="2762211" grpId="0" bldLvl="0" animBg="1"/>
      <p:bldP spid="2762212" grpId="0" bldLvl="0" animBg="1"/>
      <p:bldP spid="2762213" grpId="0" bldLvl="0" animBg="1"/>
      <p:bldP spid="2762213" grpId="1" bldLvl="0" animBg="1"/>
      <p:bldP spid="2762214" grpId="0" bldLvl="0" animBg="1"/>
      <p:bldP spid="2762215" grpId="0" bldLvl="0" animBg="1"/>
      <p:bldP spid="2762216" grpId="0" bldLvl="0" animBg="1"/>
      <p:bldP spid="2762217" grpId="0" bldLvl="0" animBg="1"/>
      <p:bldP spid="2762218" grpId="0" bldLvl="0" animBg="1"/>
      <p:bldP spid="2762219" grpId="0" bldLvl="0" animBg="1"/>
      <p:bldP spid="2762219" grpId="1" bldLvl="0" animBg="1"/>
      <p:bldP spid="2762220" grpId="0" bldLvl="0" animBg="1"/>
      <p:bldP spid="2762221" grpId="0" bldLvl="0" animBg="1"/>
      <p:bldP spid="2762221" grpId="1" bldLvl="0" animBg="1"/>
      <p:bldP spid="2762222" grpId="0" bldLvl="0" animBg="1"/>
      <p:bldP spid="2762223" grpId="0" bldLvl="0" animBg="1"/>
      <p:bldP spid="2762223" grpId="1" bldLvl="0" animBg="1"/>
      <p:bldP spid="2762224" grpId="0" bldLvl="0" animBg="1"/>
      <p:bldP spid="2762224" grpId="1" bldLvl="0" animBg="1"/>
      <p:bldP spid="2762225" grpId="0" bldLvl="0" animBg="1"/>
      <p:bldP spid="2762226" grpId="0" bldLvl="0" animBg="1"/>
      <p:bldP spid="2762226" grpId="1" bldLvl="0" animBg="1"/>
      <p:bldP spid="2762227" grpId="0" bldLvl="0" animBg="1"/>
      <p:bldP spid="276222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44624"/>
            <a:ext cx="7772400" cy="1143000"/>
          </a:xfrm>
        </p:spPr>
        <p:txBody>
          <a:bodyPr/>
          <a:lstStyle/>
          <a:p>
            <a:pPr eaLnBrk="1" hangingPunct="1"/>
            <a:r>
              <a:rPr lang="zh-CN" altLang="en-US" b="1" dirty="0" smtClean="0">
                <a:solidFill>
                  <a:srgbClr val="FF0000"/>
                </a:solidFill>
              </a:rPr>
              <a:t>插入</a:t>
            </a:r>
            <a:r>
              <a:rPr lang="zh-CN" altLang="en-US" b="1" dirty="0" smtClean="0"/>
              <a:t>：</a:t>
            </a:r>
            <a:r>
              <a:rPr lang="en-US" altLang="zh-CN" b="1" dirty="0" smtClean="0"/>
              <a:t>insert(i, x) </a:t>
            </a:r>
            <a:r>
              <a:rPr lang="zh-CN" altLang="en-US" b="1" dirty="0" smtClean="0"/>
              <a:t>运算的实现</a:t>
            </a:r>
            <a:endParaRPr lang="zh-CN" altLang="en-US" b="1" dirty="0" smtClean="0"/>
          </a:p>
        </p:txBody>
      </p:sp>
      <p:grpSp>
        <p:nvGrpSpPr>
          <p:cNvPr id="18436" name="Group 5"/>
          <p:cNvGrpSpPr/>
          <p:nvPr/>
        </p:nvGrpSpPr>
        <p:grpSpPr bwMode="auto">
          <a:xfrm>
            <a:off x="755650" y="1341438"/>
            <a:ext cx="7704138" cy="1079500"/>
            <a:chOff x="2340" y="11943"/>
            <a:chExt cx="7380" cy="1197"/>
          </a:xfrm>
        </p:grpSpPr>
        <p:grpSp>
          <p:nvGrpSpPr>
            <p:cNvPr id="18462" name="Group 6"/>
            <p:cNvGrpSpPr/>
            <p:nvPr/>
          </p:nvGrpSpPr>
          <p:grpSpPr bwMode="auto">
            <a:xfrm>
              <a:off x="2340" y="12516"/>
              <a:ext cx="7380" cy="624"/>
              <a:chOff x="2340" y="12516"/>
              <a:chExt cx="7380" cy="624"/>
            </a:xfrm>
          </p:grpSpPr>
          <p:sp>
            <p:nvSpPr>
              <p:cNvPr id="18468" name="Line 31"/>
              <p:cNvSpPr>
                <a:spLocks noChangeShapeType="1"/>
              </p:cNvSpPr>
              <p:nvPr/>
            </p:nvSpPr>
            <p:spPr bwMode="auto">
              <a:xfrm>
                <a:off x="7200" y="12984"/>
                <a:ext cx="45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wrap="none"/>
              <a:lstStyle/>
              <a:p>
                <a:endParaRPr lang="zh-CN" altLang="en-US"/>
              </a:p>
            </p:txBody>
          </p:sp>
          <p:sp>
            <p:nvSpPr>
              <p:cNvPr id="18469" name="Line 32"/>
              <p:cNvSpPr>
                <a:spLocks noChangeShapeType="1"/>
              </p:cNvSpPr>
              <p:nvPr/>
            </p:nvSpPr>
            <p:spPr bwMode="auto">
              <a:xfrm>
                <a:off x="6480" y="12984"/>
                <a:ext cx="45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wrap="none"/>
              <a:lstStyle/>
              <a:p>
                <a:endParaRPr lang="zh-CN" altLang="en-US"/>
              </a:p>
            </p:txBody>
          </p:sp>
          <p:sp>
            <p:nvSpPr>
              <p:cNvPr id="18470" name="Line 33"/>
              <p:cNvSpPr>
                <a:spLocks noChangeShapeType="1"/>
              </p:cNvSpPr>
              <p:nvPr/>
            </p:nvSpPr>
            <p:spPr bwMode="auto">
              <a:xfrm>
                <a:off x="5760" y="12984"/>
                <a:ext cx="45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wrap="none"/>
              <a:lstStyle/>
              <a:p>
                <a:endParaRPr lang="zh-CN" altLang="en-US"/>
              </a:p>
            </p:txBody>
          </p:sp>
          <p:sp>
            <p:nvSpPr>
              <p:cNvPr id="18471" name="Line 34"/>
              <p:cNvSpPr>
                <a:spLocks noChangeShapeType="1"/>
              </p:cNvSpPr>
              <p:nvPr/>
            </p:nvSpPr>
            <p:spPr bwMode="auto">
              <a:xfrm>
                <a:off x="5040" y="12984"/>
                <a:ext cx="452"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wrap="none"/>
              <a:lstStyle/>
              <a:p>
                <a:endParaRPr lang="zh-CN" altLang="en-US"/>
              </a:p>
            </p:txBody>
          </p:sp>
        </p:grpSp>
        <p:sp>
          <p:nvSpPr>
            <p:cNvPr id="18463" name="Line 35"/>
            <p:cNvSpPr>
              <a:spLocks noChangeShapeType="1"/>
            </p:cNvSpPr>
            <p:nvPr/>
          </p:nvSpPr>
          <p:spPr bwMode="auto">
            <a:xfrm>
              <a:off x="2340" y="12204"/>
              <a:ext cx="0" cy="31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4" name="Line 36"/>
            <p:cNvSpPr>
              <a:spLocks noChangeShapeType="1"/>
            </p:cNvSpPr>
            <p:nvPr/>
          </p:nvSpPr>
          <p:spPr bwMode="auto">
            <a:xfrm>
              <a:off x="8220" y="12204"/>
              <a:ext cx="0" cy="31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5" name="Text Box 37"/>
            <p:cNvSpPr txBox="1">
              <a:spLocks noChangeArrowheads="1"/>
            </p:cNvSpPr>
            <p:nvPr/>
          </p:nvSpPr>
          <p:spPr bwMode="auto">
            <a:xfrm>
              <a:off x="4680" y="11943"/>
              <a:ext cx="162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b="1">
                  <a:ea typeface="宋体" panose="02010600030101010101" pitchFamily="2" charset="-122"/>
                </a:rPr>
                <a:t>length</a:t>
              </a:r>
              <a:endParaRPr lang="en-US" altLang="zh-CN" sz="2400" b="1"/>
            </a:p>
          </p:txBody>
        </p:sp>
        <p:sp>
          <p:nvSpPr>
            <p:cNvPr id="18466" name="Line 38"/>
            <p:cNvSpPr>
              <a:spLocks noChangeShapeType="1"/>
            </p:cNvSpPr>
            <p:nvPr/>
          </p:nvSpPr>
          <p:spPr bwMode="auto">
            <a:xfrm>
              <a:off x="5400" y="12204"/>
              <a:ext cx="288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7" name="Line 39"/>
            <p:cNvSpPr>
              <a:spLocks noChangeShapeType="1"/>
            </p:cNvSpPr>
            <p:nvPr/>
          </p:nvSpPr>
          <p:spPr bwMode="auto">
            <a:xfrm flipH="1">
              <a:off x="2340" y="12204"/>
              <a:ext cx="234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37" name="Text Box 40"/>
          <p:cNvSpPr txBox="1">
            <a:spLocks noChangeArrowheads="1"/>
          </p:cNvSpPr>
          <p:nvPr/>
        </p:nvSpPr>
        <p:spPr bwMode="auto">
          <a:xfrm>
            <a:off x="827088" y="3068638"/>
            <a:ext cx="76327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40000"/>
              </a:lnSpc>
              <a:spcBef>
                <a:spcPct val="50000"/>
              </a:spcBef>
            </a:pPr>
            <a:r>
              <a:rPr lang="zh-CN" altLang="en-US" sz="3200" b="1"/>
              <a:t>在插入时，表长会增加。当表长等于容量时，新增加的元素将无法存储。此时有两种解决方法：一种是不执行插入，报告一个错误消息；另一种是扩大数组的容量</a:t>
            </a:r>
            <a:endParaRPr lang="zh-CN" altLang="en-US" sz="3200" b="1"/>
          </a:p>
        </p:txBody>
      </p:sp>
      <p:graphicFrame>
        <p:nvGraphicFramePr>
          <p:cNvPr id="1842183" name="Group 7"/>
          <p:cNvGraphicFramePr>
            <a:graphicFrameLocks noGrp="1"/>
          </p:cNvGraphicFramePr>
          <p:nvPr/>
        </p:nvGraphicFramePr>
        <p:xfrm>
          <a:off x="755650" y="1858963"/>
          <a:ext cx="7704138" cy="579437"/>
        </p:xfrm>
        <a:graphic>
          <a:graphicData uri="http://schemas.openxmlformats.org/drawingml/2006/table">
            <a:tbl>
              <a:tblPr/>
              <a:tblGrid>
                <a:gridCol w="768350"/>
                <a:gridCol w="590550"/>
                <a:gridCol w="950913"/>
                <a:gridCol w="773112"/>
                <a:gridCol w="769938"/>
                <a:gridCol w="768350"/>
                <a:gridCol w="773112"/>
                <a:gridCol w="768350"/>
                <a:gridCol w="773113"/>
                <a:gridCol w="768350"/>
              </a:tblGrid>
              <a:tr h="579437">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i+1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400" b="1"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n-1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CN" altLang="zh-CN" sz="24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L="36000" marR="36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pPr>
              <a:defRPr/>
            </a:pPr>
            <a:fld id="{E4FFB0E7-BC55-4E82-892F-2A2170560274}" type="datetime8">
              <a:rPr lang="zh-CN" altLang="en-US" smtClean="0"/>
            </a:fld>
            <a:endParaRPr lang="en-US" altLang="zh-CN"/>
          </a:p>
        </p:txBody>
      </p:sp>
    </p:spTree>
  </p:cSld>
  <p:clrMapOvr>
    <a:masterClrMapping/>
  </p:clrMapOvr>
  <p:transition advClick="0"/>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08D094E0-9D47-44BD-AC79-FB73FC325CEF}" type="slidenum">
              <a:rPr lang="en-US" altLang="zh-CN"/>
            </a:fld>
            <a:endParaRPr lang="en-US" altLang="zh-CN"/>
          </a:p>
        </p:txBody>
      </p:sp>
      <p:sp>
        <p:nvSpPr>
          <p:cNvPr id="2771970" name="Rectangle 2"/>
          <p:cNvSpPr>
            <a:spLocks noGrp="1" noChangeArrowheads="1"/>
          </p:cNvSpPr>
          <p:nvPr>
            <p:ph type="title"/>
          </p:nvPr>
        </p:nvSpPr>
        <p:spPr/>
        <p:txBody>
          <a:bodyPr/>
          <a:lstStyle/>
          <a:p>
            <a:r>
              <a:rPr lang="zh-CN" altLang="en-US" b="1"/>
              <a:t>总结 </a:t>
            </a:r>
            <a:endParaRPr lang="zh-CN" altLang="en-US" b="1"/>
          </a:p>
        </p:txBody>
      </p:sp>
      <p:sp>
        <p:nvSpPr>
          <p:cNvPr id="2771971" name="Rectangle 3"/>
          <p:cNvSpPr>
            <a:spLocks noGrp="1" noChangeArrowheads="1"/>
          </p:cNvSpPr>
          <p:nvPr>
            <p:ph type="body" idx="1"/>
          </p:nvPr>
        </p:nvSpPr>
        <p:spPr>
          <a:xfrm>
            <a:off x="611560" y="1628800"/>
            <a:ext cx="7772400" cy="4543425"/>
          </a:xfrm>
        </p:spPr>
        <p:txBody>
          <a:bodyPr/>
          <a:lstStyle/>
          <a:p>
            <a:pPr>
              <a:lnSpc>
                <a:spcPct val="120000"/>
              </a:lnSpc>
            </a:pPr>
            <a:r>
              <a:rPr lang="zh-CN" altLang="en-US" b="1" dirty="0">
                <a:latin typeface="楷体_GB2312" pitchFamily="49" charset="-122"/>
                <a:ea typeface="楷体_GB2312" pitchFamily="49" charset="-122"/>
              </a:rPr>
              <a:t>最小生成树是加权无向连通图的权值和最小的极小连通子图，它有很重要的应用价值。</a:t>
            </a:r>
            <a:endParaRPr lang="zh-CN" altLang="en-US" b="1" dirty="0">
              <a:latin typeface="楷体_GB2312" pitchFamily="49" charset="-122"/>
              <a:ea typeface="楷体_GB2312" pitchFamily="49" charset="-122"/>
            </a:endParaRPr>
          </a:p>
          <a:p>
            <a:pPr>
              <a:lnSpc>
                <a:spcPct val="120000"/>
              </a:lnSpc>
            </a:pPr>
            <a:r>
              <a:rPr lang="zh-CN" altLang="en-US" b="1" dirty="0">
                <a:latin typeface="楷体_GB2312" pitchFamily="49" charset="-122"/>
                <a:ea typeface="楷体_GB2312" pitchFamily="49" charset="-122"/>
              </a:rPr>
              <a:t>寻找最小生成树的两个经典算法：</a:t>
            </a:r>
            <a:r>
              <a:rPr lang="en-US" altLang="zh-CN" b="1" dirty="0" err="1">
                <a:latin typeface="楷体_GB2312" pitchFamily="49" charset="-122"/>
                <a:ea typeface="楷体_GB2312" pitchFamily="49" charset="-122"/>
              </a:rPr>
              <a:t>Kruskal</a:t>
            </a:r>
            <a:r>
              <a:rPr lang="zh-CN" altLang="en-US" b="1" dirty="0">
                <a:latin typeface="楷体_GB2312" pitchFamily="49" charset="-122"/>
                <a:ea typeface="楷体_GB2312" pitchFamily="49" charset="-122"/>
              </a:rPr>
              <a:t>算法和</a:t>
            </a:r>
            <a:r>
              <a:rPr lang="en-US" altLang="zh-CN" b="1" dirty="0">
                <a:latin typeface="楷体_GB2312" pitchFamily="49" charset="-122"/>
                <a:ea typeface="楷体_GB2312" pitchFamily="49" charset="-122"/>
              </a:rPr>
              <a:t>Prim</a:t>
            </a:r>
            <a:r>
              <a:rPr lang="zh-CN" altLang="en-US" b="1" dirty="0">
                <a:latin typeface="楷体_GB2312" pitchFamily="49" charset="-122"/>
                <a:ea typeface="楷体_GB2312" pitchFamily="49" charset="-122"/>
              </a:rPr>
              <a:t>算法，给出了它们在邻接表类中的实现。</a:t>
            </a:r>
            <a:endParaRPr lang="zh-CN" altLang="en-US" b="1" dirty="0">
              <a:latin typeface="楷体_GB2312" pitchFamily="49" charset="-122"/>
              <a:ea typeface="楷体_GB2312" pitchFamily="49" charset="-122"/>
            </a:endParaRPr>
          </a:p>
          <a:p>
            <a:pPr>
              <a:lnSpc>
                <a:spcPct val="120000"/>
              </a:lnSpc>
            </a:pPr>
            <a:r>
              <a:rPr lang="zh-CN" altLang="en-US" b="1" dirty="0">
                <a:latin typeface="楷体_GB2312" pitchFamily="49" charset="-122"/>
                <a:ea typeface="楷体_GB2312" pitchFamily="49" charset="-122"/>
              </a:rPr>
              <a:t>最后证明了两个算法的正确性。</a:t>
            </a:r>
            <a:endParaRPr lang="zh-CN" altLang="en-US" b="1" dirty="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2994" name="Rectangle 2"/>
          <p:cNvSpPr>
            <a:spLocks noGrp="1" noChangeArrowheads="1"/>
          </p:cNvSpPr>
          <p:nvPr>
            <p:ph type="ctrTitle"/>
          </p:nvPr>
        </p:nvSpPr>
        <p:spPr/>
        <p:txBody>
          <a:bodyPr/>
          <a:lstStyle/>
          <a:p>
            <a:r>
              <a:rPr lang="zh-CN" altLang="en-US" sz="4400" b="1" dirty="0"/>
              <a:t>第</a:t>
            </a:r>
            <a:r>
              <a:rPr lang="en-US" altLang="zh-CN" sz="4400" b="1" dirty="0"/>
              <a:t>14</a:t>
            </a:r>
            <a:r>
              <a:rPr lang="zh-CN" altLang="en-US" sz="4400" b="1" dirty="0"/>
              <a:t>章 最短路径问题 </a:t>
            </a:r>
            <a:endParaRPr lang="zh-CN" altLang="en-US" sz="4400" b="1" dirty="0"/>
          </a:p>
        </p:txBody>
      </p:sp>
      <p:sp>
        <p:nvSpPr>
          <p:cNvPr id="2772995" name="Rectangle 3"/>
          <p:cNvSpPr>
            <a:spLocks noGrp="1" noChangeArrowheads="1"/>
          </p:cNvSpPr>
          <p:nvPr>
            <p:ph type="subTitle" idx="1"/>
          </p:nvPr>
        </p:nvSpPr>
        <p:spPr>
          <a:xfrm>
            <a:off x="1566863" y="2204864"/>
            <a:ext cx="6662737" cy="2994025"/>
          </a:xfrm>
        </p:spPr>
        <p:txBody>
          <a:bodyPr/>
          <a:lstStyle/>
          <a:p>
            <a:pPr algn="l">
              <a:lnSpc>
                <a:spcPct val="150000"/>
              </a:lnSpc>
            </a:pPr>
            <a:r>
              <a:rPr lang="zh-CN" altLang="en-US" sz="3200" b="1" dirty="0">
                <a:solidFill>
                  <a:srgbClr val="FF0000"/>
                </a:solidFill>
              </a:rPr>
              <a:t>单源最短路径</a:t>
            </a:r>
            <a:endParaRPr lang="zh-CN" altLang="en-US" sz="3200" b="1" dirty="0">
              <a:solidFill>
                <a:srgbClr val="FF0000"/>
              </a:solidFill>
            </a:endParaRPr>
          </a:p>
          <a:p>
            <a:pPr algn="l">
              <a:lnSpc>
                <a:spcPct val="150000"/>
              </a:lnSpc>
            </a:pPr>
            <a:r>
              <a:rPr lang="zh-CN" altLang="en-US" sz="3200" b="1" dirty="0"/>
              <a:t>所有顶点对间的最短路径</a:t>
            </a:r>
            <a:endParaRPr lang="zh-CN" altLang="en-US" sz="3200" b="1" dirty="0"/>
          </a:p>
        </p:txBody>
      </p:sp>
      <p:sp>
        <p:nvSpPr>
          <p:cNvPr id="7" name="灯片编号占位符 5"/>
          <p:cNvSpPr>
            <a:spLocks noGrp="1"/>
          </p:cNvSpPr>
          <p:nvPr>
            <p:ph type="sldNum" sz="quarter" idx="4294967295"/>
          </p:nvPr>
        </p:nvSpPr>
        <p:spPr>
          <a:xfrm>
            <a:off x="7239000" y="6248400"/>
            <a:ext cx="1905000" cy="457200"/>
          </a:xfrm>
          <a:prstGeom prst="rect">
            <a:avLst/>
          </a:prstGeom>
        </p:spPr>
        <p:txBody>
          <a:bodyPr/>
          <a:lstStyle/>
          <a:p>
            <a:fld id="{EE82F456-A75A-4C70-A362-B4EA385114EA}" type="slidenum">
              <a:rPr lang="en-US" altLang="zh-CN"/>
            </a:fld>
            <a:endParaRPr lang="en-US" altLang="zh-CN"/>
          </a:p>
        </p:txBody>
      </p:sp>
      <p:sp>
        <p:nvSpPr>
          <p:cNvPr id="2772996" name="AutoShape 4"/>
          <p:cNvSpPr>
            <a:spLocks noChangeArrowheads="1"/>
          </p:cNvSpPr>
          <p:nvPr/>
        </p:nvSpPr>
        <p:spPr bwMode="auto">
          <a:xfrm rot="-5400000" flipH="1" flipV="1">
            <a:off x="6514307" y="2422252"/>
            <a:ext cx="290512" cy="431800"/>
          </a:xfrm>
          <a:prstGeom prst="triangle">
            <a:avLst>
              <a:gd name="adj" fmla="val 50000"/>
            </a:avLst>
          </a:prstGeom>
          <a:solidFill>
            <a:srgbClr val="FF00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72997" name="AutoShape 5"/>
          <p:cNvSpPr>
            <a:spLocks noChangeArrowheads="1"/>
          </p:cNvSpPr>
          <p:nvPr/>
        </p:nvSpPr>
        <p:spPr bwMode="auto">
          <a:xfrm rot="-5400000" flipH="1" flipV="1">
            <a:off x="6514307" y="3285852"/>
            <a:ext cx="290512" cy="4318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chor="ctr"/>
          <a:lstStyle/>
          <a:p>
            <a:r>
              <a:rPr lang="zh-CN" altLang="en-US" dirty="0" smtClean="0">
                <a:latin typeface="Times New Roman" panose="02020603050405020304" pitchFamily="18" charset="0"/>
              </a:rPr>
              <a:t>单源最短路径</a:t>
            </a:r>
            <a:endParaRPr lang="zh-CN" altLang="en-US" dirty="0" smtClean="0">
              <a:latin typeface="Times New Roman" panose="02020603050405020304" pitchFamily="18" charset="0"/>
            </a:endParaRPr>
          </a:p>
        </p:txBody>
      </p:sp>
      <p:sp>
        <p:nvSpPr>
          <p:cNvPr id="799747" name="Rectangle 3"/>
          <p:cNvSpPr>
            <a:spLocks noGrp="1" noChangeArrowheads="1"/>
          </p:cNvSpPr>
          <p:nvPr>
            <p:ph type="body" idx="1"/>
          </p:nvPr>
        </p:nvSpPr>
        <p:spPr>
          <a:xfrm>
            <a:off x="250825" y="1196975"/>
            <a:ext cx="8569325" cy="4392613"/>
          </a:xfrm>
        </p:spPr>
        <p:txBody>
          <a:bodyPr/>
          <a:lstStyle/>
          <a:p>
            <a:pPr>
              <a:lnSpc>
                <a:spcPct val="150000"/>
              </a:lnSpc>
            </a:pPr>
            <a:r>
              <a:rPr lang="en-US" altLang="en-US" sz="2500" dirty="0" smtClean="0">
                <a:latin typeface="Times New Roman" panose="02020603050405020304" pitchFamily="18" charset="0"/>
              </a:rPr>
              <a:t>解决单源最短路径问题的一个常用算法是Dijkstra算法，它是由E.W.Dijkstra提出的一种</a:t>
            </a:r>
            <a:r>
              <a:rPr lang="en-US" altLang="en-US" sz="2500" dirty="0" smtClean="0">
                <a:solidFill>
                  <a:srgbClr val="FF0000"/>
                </a:solidFill>
                <a:latin typeface="Times New Roman" panose="02020603050405020304" pitchFamily="18" charset="0"/>
              </a:rPr>
              <a:t>按路径长度递增的次序</a:t>
            </a:r>
            <a:r>
              <a:rPr lang="en-US" altLang="en-US" sz="2500" dirty="0" smtClean="0">
                <a:latin typeface="Times New Roman" panose="02020603050405020304" pitchFamily="18" charset="0"/>
              </a:rPr>
              <a:t>产生到各顶点最短路径的贪心算法。</a:t>
            </a:r>
            <a:endParaRPr lang="en-US" altLang="zh-CN" sz="2500" dirty="0" smtClean="0">
              <a:latin typeface="Times New Roman" panose="02020603050405020304" pitchFamily="18" charset="0"/>
            </a:endParaRPr>
          </a:p>
          <a:p>
            <a:pPr>
              <a:lnSpc>
                <a:spcPct val="150000"/>
              </a:lnSpc>
            </a:pPr>
            <a:r>
              <a:rPr lang="en-US" altLang="en-US" sz="2500" dirty="0" err="1" smtClean="0">
                <a:latin typeface="Times New Roman" panose="02020603050405020304" pitchFamily="18" charset="0"/>
              </a:rPr>
              <a:t>E.W.Dijkstra</a:t>
            </a:r>
            <a:r>
              <a:rPr lang="en-US" altLang="zh-CN" sz="2500" dirty="0" smtClean="0">
                <a:latin typeface="Times New Roman" panose="02020603050405020304" pitchFamily="18" charset="0"/>
              </a:rPr>
              <a:t>：</a:t>
            </a:r>
            <a:endParaRPr lang="en-US" altLang="zh-CN" sz="2500" dirty="0" smtClean="0">
              <a:latin typeface="Times New Roman" panose="02020603050405020304" pitchFamily="18" charset="0"/>
            </a:endParaRPr>
          </a:p>
          <a:p>
            <a:pPr lvl="1">
              <a:lnSpc>
                <a:spcPct val="150000"/>
              </a:lnSpc>
            </a:pPr>
            <a:r>
              <a:rPr lang="en-US" altLang="zh-CN" sz="2400" dirty="0" smtClean="0">
                <a:latin typeface="Times New Roman" panose="02020603050405020304" pitchFamily="18" charset="0"/>
              </a:rPr>
              <a:t>1930</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5</a:t>
            </a:r>
            <a:r>
              <a:rPr lang="zh-CN" altLang="en-US" sz="2400" dirty="0" smtClean="0">
                <a:latin typeface="Times New Roman" panose="02020603050405020304" pitchFamily="18" charset="0"/>
              </a:rPr>
              <a:t>月</a:t>
            </a:r>
            <a:r>
              <a:rPr lang="en-US" altLang="zh-CN" sz="2400" dirty="0" smtClean="0">
                <a:latin typeface="Times New Roman" panose="02020603050405020304" pitchFamily="18" charset="0"/>
              </a:rPr>
              <a:t>11</a:t>
            </a:r>
            <a:r>
              <a:rPr lang="zh-CN" altLang="en-US" sz="2400" dirty="0" smtClean="0">
                <a:latin typeface="Times New Roman" panose="02020603050405020304" pitchFamily="18" charset="0"/>
              </a:rPr>
              <a:t>日出身于</a:t>
            </a:r>
            <a:r>
              <a:rPr lang="en-US" altLang="zh-CN" sz="2400" dirty="0" smtClean="0">
                <a:latin typeface="Times New Roman" panose="02020603050405020304" pitchFamily="18" charset="0"/>
              </a:rPr>
              <a:t>the Netherlands  Rotterdam. </a:t>
            </a:r>
            <a:endParaRPr lang="en-US" altLang="zh-CN" sz="2400" dirty="0" smtClean="0">
              <a:latin typeface="Times New Roman" panose="02020603050405020304" pitchFamily="18" charset="0"/>
            </a:endParaRPr>
          </a:p>
          <a:p>
            <a:pPr lvl="1">
              <a:lnSpc>
                <a:spcPct val="150000"/>
              </a:lnSpc>
            </a:pPr>
            <a:r>
              <a:rPr lang="en-US" altLang="zh-CN" sz="2400" dirty="0" smtClean="0">
                <a:latin typeface="Times New Roman" panose="02020603050405020304" pitchFamily="18" charset="0"/>
              </a:rPr>
              <a:t>1972</a:t>
            </a:r>
            <a:r>
              <a:rPr lang="zh-CN" altLang="en-US" sz="2400" dirty="0" smtClean="0">
                <a:latin typeface="Times New Roman" panose="02020603050405020304" pitchFamily="18" charset="0"/>
              </a:rPr>
              <a:t>年获得图灵奖（对开发</a:t>
            </a:r>
            <a:r>
              <a:rPr lang="en-US" altLang="zh-CN" sz="2400" dirty="0" smtClean="0">
                <a:latin typeface="Times New Roman" panose="02020603050405020304" pitchFamily="18" charset="0"/>
              </a:rPr>
              <a:t>ALGOL</a:t>
            </a:r>
            <a:r>
              <a:rPr lang="zh-CN" altLang="en-US" sz="2400" dirty="0" smtClean="0">
                <a:latin typeface="Times New Roman" panose="02020603050405020304" pitchFamily="18" charset="0"/>
              </a:rPr>
              <a:t>做出了重要贡献）</a:t>
            </a:r>
            <a:endParaRPr lang="zh-CN" altLang="en-US" sz="2400" dirty="0" smtClean="0">
              <a:latin typeface="Times New Roman" panose="02020603050405020304" pitchFamily="18" charset="0"/>
            </a:endParaRPr>
          </a:p>
          <a:p>
            <a:pPr lvl="1">
              <a:lnSpc>
                <a:spcPct val="150000"/>
              </a:lnSpc>
            </a:pPr>
            <a:r>
              <a:rPr lang="zh-CN" altLang="en-US" sz="2400" dirty="0" smtClean="0">
                <a:latin typeface="Times New Roman" panose="02020603050405020304" pitchFamily="18" charset="0"/>
              </a:rPr>
              <a:t>去世于</a:t>
            </a:r>
            <a:r>
              <a:rPr lang="en-US" altLang="zh-CN" sz="2400" dirty="0" smtClean="0">
                <a:latin typeface="Times New Roman" panose="02020603050405020304" pitchFamily="18" charset="0"/>
              </a:rPr>
              <a:t>2002</a:t>
            </a:r>
            <a:r>
              <a:rPr lang="zh-CN" altLang="en-US" sz="2400" dirty="0" smtClean="0">
                <a:latin typeface="Times New Roman" panose="02020603050405020304" pitchFamily="18" charset="0"/>
              </a:rPr>
              <a:t>年</a:t>
            </a:r>
            <a:r>
              <a:rPr lang="en-US" altLang="zh-CN" sz="2400" dirty="0" smtClean="0">
                <a:latin typeface="Times New Roman" panose="02020603050405020304" pitchFamily="18" charset="0"/>
              </a:rPr>
              <a:t>8</a:t>
            </a:r>
            <a:r>
              <a:rPr lang="zh-CN" altLang="en-US" sz="2400" dirty="0" smtClean="0">
                <a:latin typeface="Times New Roman" panose="02020603050405020304" pitchFamily="18" charset="0"/>
              </a:rPr>
              <a:t>月</a:t>
            </a:r>
            <a:r>
              <a:rPr lang="en-US" altLang="zh-CN" sz="2400" dirty="0" smtClean="0">
                <a:latin typeface="Times New Roman" panose="02020603050405020304" pitchFamily="18" charset="0"/>
              </a:rPr>
              <a:t>6</a:t>
            </a:r>
            <a:r>
              <a:rPr lang="zh-CN" altLang="en-US" sz="2400" dirty="0" smtClean="0">
                <a:latin typeface="Times New Roman" panose="02020603050405020304" pitchFamily="18" charset="0"/>
              </a:rPr>
              <a:t>日于</a:t>
            </a:r>
            <a:r>
              <a:rPr lang="en-US" altLang="zh-CN" sz="2400" dirty="0" err="1" smtClean="0">
                <a:latin typeface="Times New Roman" panose="02020603050405020304" pitchFamily="18" charset="0"/>
              </a:rPr>
              <a:t>Nuenen</a:t>
            </a:r>
            <a:r>
              <a:rPr lang="en-US" altLang="zh-CN" sz="2400" dirty="0" smtClean="0">
                <a:latin typeface="Times New Roman" panose="02020603050405020304" pitchFamily="18" charset="0"/>
              </a:rPr>
              <a:t>, the Netherlands.</a:t>
            </a:r>
            <a:endParaRPr lang="en-US" altLang="zh-CN" sz="2400" dirty="0" smtClean="0">
              <a:latin typeface="Times New Roman" panose="02020603050405020304" pitchFamily="18" charset="0"/>
            </a:endParaRPr>
          </a:p>
          <a:p>
            <a:pPr lvl="1">
              <a:lnSpc>
                <a:spcPct val="110000"/>
              </a:lnSpc>
            </a:pPr>
            <a:endParaRPr lang="zh-CN" altLang="en-US" sz="2400" dirty="0" smtClean="0">
              <a:latin typeface="Times New Roman" panose="02020603050405020304" pitchFamily="18" charset="0"/>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9747">
                                            <p:txEl>
                                              <p:pRg st="0" end="0"/>
                                            </p:txEl>
                                          </p:spTgt>
                                        </p:tgtEl>
                                        <p:attrNameLst>
                                          <p:attrName>style.visibility</p:attrName>
                                        </p:attrNameLst>
                                      </p:cBhvr>
                                      <p:to>
                                        <p:strVal val="visible"/>
                                      </p:to>
                                    </p:set>
                                    <p:anim calcmode="lin" valueType="num">
                                      <p:cBhvr additive="base">
                                        <p:cTn id="7" dur="500" fill="hold"/>
                                        <p:tgtEl>
                                          <p:spTgt spid="799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9747">
                                            <p:txEl>
                                              <p:pRg st="1" end="1"/>
                                            </p:txEl>
                                          </p:spTgt>
                                        </p:tgtEl>
                                        <p:attrNameLst>
                                          <p:attrName>style.visibility</p:attrName>
                                        </p:attrNameLst>
                                      </p:cBhvr>
                                      <p:to>
                                        <p:strVal val="visible"/>
                                      </p:to>
                                    </p:set>
                                    <p:anim calcmode="lin" valueType="num">
                                      <p:cBhvr additive="base">
                                        <p:cTn id="13" dur="500" fill="hold"/>
                                        <p:tgtEl>
                                          <p:spTgt spid="799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97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99747">
                                            <p:txEl>
                                              <p:pRg st="2" end="2"/>
                                            </p:txEl>
                                          </p:spTgt>
                                        </p:tgtEl>
                                        <p:attrNameLst>
                                          <p:attrName>style.visibility</p:attrName>
                                        </p:attrNameLst>
                                      </p:cBhvr>
                                      <p:to>
                                        <p:strVal val="visible"/>
                                      </p:to>
                                    </p:set>
                                    <p:anim calcmode="lin" valueType="num">
                                      <p:cBhvr additive="base">
                                        <p:cTn id="17" dur="500" fill="hold"/>
                                        <p:tgtEl>
                                          <p:spTgt spid="7997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997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99747">
                                            <p:txEl>
                                              <p:pRg st="3" end="3"/>
                                            </p:txEl>
                                          </p:spTgt>
                                        </p:tgtEl>
                                        <p:attrNameLst>
                                          <p:attrName>style.visibility</p:attrName>
                                        </p:attrNameLst>
                                      </p:cBhvr>
                                      <p:to>
                                        <p:strVal val="visible"/>
                                      </p:to>
                                    </p:set>
                                    <p:anim calcmode="lin" valueType="num">
                                      <p:cBhvr additive="base">
                                        <p:cTn id="21" dur="500" fill="hold"/>
                                        <p:tgtEl>
                                          <p:spTgt spid="7997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97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99747">
                                            <p:txEl>
                                              <p:pRg st="4" end="4"/>
                                            </p:txEl>
                                          </p:spTgt>
                                        </p:tgtEl>
                                        <p:attrNameLst>
                                          <p:attrName>style.visibility</p:attrName>
                                        </p:attrNameLst>
                                      </p:cBhvr>
                                      <p:to>
                                        <p:strVal val="visible"/>
                                      </p:to>
                                    </p:set>
                                    <p:anim calcmode="lin" valueType="num">
                                      <p:cBhvr additive="base">
                                        <p:cTn id="25" dur="500" fill="hold"/>
                                        <p:tgtEl>
                                          <p:spTgt spid="7997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9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7" grpId="0" build="p"/>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539552" y="188640"/>
            <a:ext cx="7648575" cy="762000"/>
          </a:xfrm>
          <a:noFill/>
        </p:spPr>
        <p:txBody>
          <a:bodyPr/>
          <a:lstStyle/>
          <a:p>
            <a:pPr algn="ctr">
              <a:buFont typeface="Wingdings" panose="05000000000000000000" pitchFamily="2" charset="2"/>
              <a:buNone/>
            </a:pPr>
            <a:r>
              <a:rPr lang="en-US" altLang="zh-CN" sz="4300" dirty="0" err="1" smtClean="0">
                <a:latin typeface="+mn-ea"/>
              </a:rPr>
              <a:t>Dijkstra</a:t>
            </a:r>
            <a:r>
              <a:rPr lang="zh-CN" altLang="zh-CN" sz="4300" dirty="0" smtClean="0">
                <a:latin typeface="+mn-ea"/>
              </a:rPr>
              <a:t>算法思想</a:t>
            </a:r>
            <a:endParaRPr lang="zh-CN" altLang="en-US" sz="4300" dirty="0" smtClean="0">
              <a:latin typeface="+mn-ea"/>
            </a:endParaRPr>
          </a:p>
        </p:txBody>
      </p:sp>
      <p:sp>
        <p:nvSpPr>
          <p:cNvPr id="24580" name="Rectangle 4"/>
          <p:cNvSpPr>
            <a:spLocks noChangeArrowheads="1"/>
          </p:cNvSpPr>
          <p:nvPr/>
        </p:nvSpPr>
        <p:spPr bwMode="auto">
          <a:xfrm>
            <a:off x="304800" y="1196975"/>
            <a:ext cx="8839200" cy="450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zh-CN" altLang="en-US" b="1" dirty="0">
                <a:solidFill>
                  <a:srgbClr val="000000"/>
                </a:solidFill>
                <a:latin typeface="+mn-ea"/>
                <a:ea typeface="+mn-ea"/>
              </a:rPr>
              <a:t>基本思想：按路径长度递增的次序来产生最短路径</a:t>
            </a:r>
            <a:r>
              <a:rPr kumimoji="1" lang="zh-CN" altLang="en-US" b="1" dirty="0" smtClean="0">
                <a:solidFill>
                  <a:srgbClr val="000000"/>
                </a:solidFill>
                <a:latin typeface="+mn-ea"/>
                <a:ea typeface="+mn-ea"/>
              </a:rPr>
              <a:t>算法</a:t>
            </a:r>
            <a:endParaRPr kumimoji="1" lang="en-US" altLang="zh-CN" b="1" dirty="0" smtClean="0">
              <a:solidFill>
                <a:srgbClr val="000000"/>
              </a:solidFill>
              <a:latin typeface="+mn-ea"/>
              <a:ea typeface="+mn-ea"/>
            </a:endParaRPr>
          </a:p>
          <a:p>
            <a:pPr>
              <a:lnSpc>
                <a:spcPct val="150000"/>
              </a:lnSpc>
            </a:pPr>
            <a:r>
              <a:rPr kumimoji="1" lang="zh-CN" altLang="en-US" sz="1200" b="1" dirty="0" smtClean="0">
                <a:solidFill>
                  <a:srgbClr val="000000"/>
                </a:solidFill>
                <a:latin typeface="+mn-ea"/>
                <a:ea typeface="+mn-ea"/>
              </a:rPr>
              <a:t> </a:t>
            </a:r>
            <a:endParaRPr kumimoji="1" lang="en-US" altLang="zh-CN" sz="1200" b="1" dirty="0" smtClean="0">
              <a:solidFill>
                <a:srgbClr val="000000"/>
              </a:solidFill>
              <a:latin typeface="+mn-ea"/>
              <a:ea typeface="+mn-ea"/>
            </a:endParaRPr>
          </a:p>
          <a:p>
            <a:pPr eaLnBrk="1" hangingPunct="1">
              <a:lnSpc>
                <a:spcPct val="150000"/>
              </a:lnSpc>
              <a:spcBef>
                <a:spcPct val="20000"/>
              </a:spcBef>
              <a:buClr>
                <a:srgbClr val="FF6600"/>
              </a:buClr>
              <a:buFont typeface="Wingdings" panose="05000000000000000000" pitchFamily="2" charset="2"/>
              <a:buChar char="v"/>
            </a:pPr>
            <a:r>
              <a:rPr lang="zh-CN" altLang="en-US" b="1" dirty="0">
                <a:solidFill>
                  <a:srgbClr val="000000"/>
                </a:solidFill>
                <a:latin typeface="+mn-ea"/>
                <a:ea typeface="+mn-ea"/>
              </a:rPr>
              <a:t>方法</a:t>
            </a:r>
            <a:r>
              <a:rPr lang="zh-CN" altLang="zh-CN" b="1" dirty="0">
                <a:solidFill>
                  <a:srgbClr val="000000"/>
                </a:solidFill>
                <a:latin typeface="+mn-ea"/>
                <a:ea typeface="+mn-ea"/>
              </a:rPr>
              <a:t>：</a:t>
            </a:r>
            <a:r>
              <a:rPr lang="zh-CN" altLang="en-US" b="1" dirty="0">
                <a:solidFill>
                  <a:srgbClr val="000000"/>
                </a:solidFill>
                <a:latin typeface="+mn-ea"/>
                <a:ea typeface="+mn-ea"/>
              </a:rPr>
              <a:t>把</a:t>
            </a:r>
            <a:r>
              <a:rPr lang="en-US" altLang="zh-CN" b="1" dirty="0">
                <a:solidFill>
                  <a:srgbClr val="000000"/>
                </a:solidFill>
                <a:latin typeface="+mn-ea"/>
                <a:ea typeface="+mn-ea"/>
              </a:rPr>
              <a:t>V</a:t>
            </a:r>
            <a:r>
              <a:rPr lang="zh-CN" altLang="zh-CN" b="1" dirty="0">
                <a:solidFill>
                  <a:srgbClr val="000000"/>
                </a:solidFill>
                <a:latin typeface="+mn-ea"/>
                <a:ea typeface="+mn-ea"/>
              </a:rPr>
              <a:t>分成两组</a:t>
            </a:r>
            <a:endParaRPr lang="zh-CN" altLang="zh-CN" b="1" dirty="0">
              <a:solidFill>
                <a:srgbClr val="000000"/>
              </a:solidFill>
              <a:latin typeface="+mn-ea"/>
              <a:ea typeface="+mn-ea"/>
            </a:endParaRPr>
          </a:p>
          <a:p>
            <a:pPr eaLnBrk="1" hangingPunct="1">
              <a:lnSpc>
                <a:spcPct val="150000"/>
              </a:lnSpc>
              <a:spcBef>
                <a:spcPct val="20000"/>
              </a:spcBef>
            </a:pPr>
            <a:r>
              <a:rPr lang="zh-CN" altLang="en-US" b="1" dirty="0">
                <a:solidFill>
                  <a:srgbClr val="000000"/>
                </a:solidFill>
                <a:latin typeface="+mn-ea"/>
                <a:ea typeface="+mn-ea"/>
              </a:rPr>
              <a:t>  </a:t>
            </a:r>
            <a:r>
              <a:rPr lang="zh-CN" altLang="zh-CN" b="1" dirty="0">
                <a:solidFill>
                  <a:srgbClr val="000000"/>
                </a:solidFill>
                <a:latin typeface="+mn-ea"/>
                <a:ea typeface="+mn-ea"/>
              </a:rPr>
              <a:t>1</a:t>
            </a:r>
            <a:r>
              <a:rPr lang="en-US" altLang="zh-CN" b="1" dirty="0">
                <a:solidFill>
                  <a:srgbClr val="000000"/>
                </a:solidFill>
                <a:latin typeface="+mn-ea"/>
                <a:ea typeface="+mn-ea"/>
              </a:rPr>
              <a:t>.S</a:t>
            </a:r>
            <a:r>
              <a:rPr lang="zh-CN" altLang="en-US" b="1" dirty="0">
                <a:solidFill>
                  <a:srgbClr val="000000"/>
                </a:solidFill>
                <a:latin typeface="+mn-ea"/>
                <a:ea typeface="+mn-ea"/>
              </a:rPr>
              <a:t>：</a:t>
            </a:r>
            <a:r>
              <a:rPr lang="zh-CN" altLang="zh-CN" b="1" dirty="0">
                <a:solidFill>
                  <a:srgbClr val="000000"/>
                </a:solidFill>
                <a:latin typeface="+mn-ea"/>
                <a:ea typeface="+mn-ea"/>
              </a:rPr>
              <a:t>已求出最短路径的顶点的集合</a:t>
            </a:r>
            <a:endParaRPr lang="zh-CN" altLang="zh-CN" b="1" dirty="0">
              <a:solidFill>
                <a:srgbClr val="000000"/>
              </a:solidFill>
              <a:latin typeface="+mn-ea"/>
              <a:ea typeface="+mn-ea"/>
            </a:endParaRPr>
          </a:p>
          <a:p>
            <a:pPr eaLnBrk="1" hangingPunct="1">
              <a:lnSpc>
                <a:spcPct val="150000"/>
              </a:lnSpc>
              <a:spcBef>
                <a:spcPct val="20000"/>
              </a:spcBef>
            </a:pPr>
            <a:r>
              <a:rPr lang="zh-CN" altLang="en-US" b="1" dirty="0">
                <a:solidFill>
                  <a:srgbClr val="000000"/>
                </a:solidFill>
                <a:latin typeface="+mn-ea"/>
                <a:ea typeface="+mn-ea"/>
              </a:rPr>
              <a:t>  </a:t>
            </a:r>
            <a:r>
              <a:rPr lang="zh-CN" altLang="zh-CN" b="1" dirty="0">
                <a:solidFill>
                  <a:srgbClr val="000000"/>
                </a:solidFill>
                <a:latin typeface="+mn-ea"/>
                <a:ea typeface="+mn-ea"/>
              </a:rPr>
              <a:t>2</a:t>
            </a:r>
            <a:r>
              <a:rPr lang="en-US" altLang="zh-CN" b="1" dirty="0">
                <a:solidFill>
                  <a:srgbClr val="000000"/>
                </a:solidFill>
                <a:latin typeface="+mn-ea"/>
                <a:ea typeface="+mn-ea"/>
              </a:rPr>
              <a:t>.V-S</a:t>
            </a:r>
            <a:r>
              <a:rPr lang="zh-CN" altLang="en-US" b="1" dirty="0">
                <a:solidFill>
                  <a:srgbClr val="000000"/>
                </a:solidFill>
                <a:latin typeface="+mn-ea"/>
                <a:ea typeface="+mn-ea"/>
              </a:rPr>
              <a:t>：</a:t>
            </a:r>
            <a:r>
              <a:rPr lang="zh-CN" altLang="zh-CN" b="1" dirty="0">
                <a:solidFill>
                  <a:srgbClr val="000000"/>
                </a:solidFill>
                <a:latin typeface="+mn-ea"/>
                <a:ea typeface="+mn-ea"/>
              </a:rPr>
              <a:t>尚未确定最短路径的顶点集合</a:t>
            </a:r>
            <a:r>
              <a:rPr lang="en-US" altLang="zh-CN" b="1" dirty="0">
                <a:solidFill>
                  <a:srgbClr val="000000"/>
                </a:solidFill>
                <a:latin typeface="+mn-ea"/>
                <a:ea typeface="+mn-ea"/>
              </a:rPr>
              <a:t>,</a:t>
            </a:r>
            <a:r>
              <a:rPr lang="zh-CN" altLang="zh-CN" b="1" dirty="0">
                <a:solidFill>
                  <a:srgbClr val="000000"/>
                </a:solidFill>
                <a:latin typeface="+mn-ea"/>
                <a:ea typeface="+mn-ea"/>
              </a:rPr>
              <a:t>将</a:t>
            </a:r>
            <a:r>
              <a:rPr lang="en-US" altLang="zh-CN" b="1" dirty="0">
                <a:solidFill>
                  <a:srgbClr val="000000"/>
                </a:solidFill>
                <a:latin typeface="+mn-ea"/>
                <a:ea typeface="+mn-ea"/>
              </a:rPr>
              <a:t>V-S</a:t>
            </a:r>
            <a:r>
              <a:rPr lang="zh-CN" altLang="zh-CN" b="1" dirty="0">
                <a:solidFill>
                  <a:srgbClr val="000000"/>
                </a:solidFill>
                <a:latin typeface="+mn-ea"/>
                <a:ea typeface="+mn-ea"/>
              </a:rPr>
              <a:t>中顶点按最短路径递增的次序加入到</a:t>
            </a:r>
            <a:r>
              <a:rPr lang="en-US" altLang="zh-CN" b="1" dirty="0">
                <a:solidFill>
                  <a:srgbClr val="000000"/>
                </a:solidFill>
                <a:latin typeface="+mn-ea"/>
                <a:ea typeface="+mn-ea"/>
              </a:rPr>
              <a:t>S</a:t>
            </a:r>
            <a:r>
              <a:rPr lang="zh-CN" altLang="zh-CN" b="1" dirty="0">
                <a:solidFill>
                  <a:srgbClr val="000000"/>
                </a:solidFill>
                <a:latin typeface="+mn-ea"/>
                <a:ea typeface="+mn-ea"/>
              </a:rPr>
              <a:t>中</a:t>
            </a:r>
            <a:endParaRPr lang="zh-CN" altLang="en-US" b="1" dirty="0">
              <a:solidFill>
                <a:srgbClr val="000000"/>
              </a:solidFill>
              <a:latin typeface="+mn-ea"/>
              <a:ea typeface="+mn-ea"/>
            </a:endParaRPr>
          </a:p>
          <a:p>
            <a:pPr>
              <a:lnSpc>
                <a:spcPct val="150000"/>
              </a:lnSpc>
            </a:pPr>
            <a:endParaRPr kumimoji="1" lang="zh-CN" altLang="en-US" b="1" dirty="0">
              <a:solidFill>
                <a:srgbClr val="000000"/>
              </a:solidFill>
              <a:latin typeface="+mn-ea"/>
              <a:ea typeface="+mn-ea"/>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1979613" y="2078038"/>
          <a:ext cx="3960812" cy="3656012"/>
        </p:xfrm>
        <a:graphic>
          <a:graphicData uri="http://schemas.openxmlformats.org/presentationml/2006/ole">
            <mc:AlternateContent xmlns:mc="http://schemas.openxmlformats.org/markup-compatibility/2006">
              <mc:Choice xmlns:v="urn:schemas-microsoft-com:vml" Requires="v">
                <p:oleObj spid="_x0000_s3085" name="Visio" r:id="rId1" imgW="2833370" imgH="2766060" progId="Visio.Drawing.11">
                  <p:embed/>
                </p:oleObj>
              </mc:Choice>
              <mc:Fallback>
                <p:oleObj name="Visio" r:id="rId1" imgW="2833370" imgH="2766060" progId="Visio.Drawing.11">
                  <p:embed/>
                  <p:pic>
                    <p:nvPicPr>
                      <p:cNvPr id="0" name="图片 30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078038"/>
                        <a:ext cx="3960812" cy="365601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7939" name="Oval 3"/>
          <p:cNvSpPr>
            <a:spLocks noChangeArrowheads="1"/>
          </p:cNvSpPr>
          <p:nvPr/>
        </p:nvSpPr>
        <p:spPr bwMode="auto">
          <a:xfrm>
            <a:off x="3635375" y="2133600"/>
            <a:ext cx="576263" cy="574675"/>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0"/>
          </a:p>
        </p:txBody>
      </p:sp>
      <p:sp>
        <p:nvSpPr>
          <p:cNvPr id="807940" name="Line 4"/>
          <p:cNvSpPr>
            <a:spLocks noChangeShapeType="1"/>
          </p:cNvSpPr>
          <p:nvPr/>
        </p:nvSpPr>
        <p:spPr bwMode="auto">
          <a:xfrm flipH="1">
            <a:off x="2627313" y="2565400"/>
            <a:ext cx="1081087" cy="719138"/>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7941" name="Oval 5"/>
          <p:cNvSpPr>
            <a:spLocks noChangeArrowheads="1"/>
          </p:cNvSpPr>
          <p:nvPr/>
        </p:nvSpPr>
        <p:spPr bwMode="auto">
          <a:xfrm>
            <a:off x="2195513" y="3238500"/>
            <a:ext cx="576262" cy="571500"/>
          </a:xfrm>
          <a:prstGeom prst="ellipse">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0"/>
          </a:p>
        </p:txBody>
      </p:sp>
      <p:sp>
        <p:nvSpPr>
          <p:cNvPr id="807942" name="Line 6"/>
          <p:cNvSpPr>
            <a:spLocks noChangeShapeType="1"/>
          </p:cNvSpPr>
          <p:nvPr/>
        </p:nvSpPr>
        <p:spPr bwMode="auto">
          <a:xfrm>
            <a:off x="2700338" y="3644900"/>
            <a:ext cx="1727200" cy="1368425"/>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7943" name="Oval 7"/>
          <p:cNvSpPr>
            <a:spLocks noChangeArrowheads="1"/>
          </p:cNvSpPr>
          <p:nvPr/>
        </p:nvSpPr>
        <p:spPr bwMode="auto">
          <a:xfrm>
            <a:off x="4356100" y="4868863"/>
            <a:ext cx="647700" cy="576262"/>
          </a:xfrm>
          <a:prstGeom prst="ellipse">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0"/>
          </a:p>
        </p:txBody>
      </p:sp>
      <p:sp>
        <p:nvSpPr>
          <p:cNvPr id="807944" name="Line 8"/>
          <p:cNvSpPr>
            <a:spLocks noChangeShapeType="1"/>
          </p:cNvSpPr>
          <p:nvPr/>
        </p:nvSpPr>
        <p:spPr bwMode="auto">
          <a:xfrm flipH="1">
            <a:off x="3492500" y="5229225"/>
            <a:ext cx="86360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7945" name="Oval 9"/>
          <p:cNvSpPr>
            <a:spLocks noChangeArrowheads="1"/>
          </p:cNvSpPr>
          <p:nvPr/>
        </p:nvSpPr>
        <p:spPr bwMode="auto">
          <a:xfrm>
            <a:off x="2916238" y="4868863"/>
            <a:ext cx="574675" cy="576262"/>
          </a:xfrm>
          <a:prstGeom prst="ellipse">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0"/>
          </a:p>
        </p:txBody>
      </p:sp>
      <p:sp>
        <p:nvSpPr>
          <p:cNvPr id="807946" name="Line 10"/>
          <p:cNvSpPr>
            <a:spLocks noChangeShapeType="1"/>
          </p:cNvSpPr>
          <p:nvPr/>
        </p:nvSpPr>
        <p:spPr bwMode="auto">
          <a:xfrm flipV="1">
            <a:off x="3348038" y="3716338"/>
            <a:ext cx="1800225" cy="1223962"/>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1" name="Text Box 11"/>
          <p:cNvSpPr txBox="1">
            <a:spLocks noChangeArrowheads="1"/>
          </p:cNvSpPr>
          <p:nvPr/>
        </p:nvSpPr>
        <p:spPr bwMode="auto">
          <a:xfrm>
            <a:off x="6050461" y="3230676"/>
            <a:ext cx="25539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smtClean="0"/>
              <a:t>用</a:t>
            </a:r>
            <a:r>
              <a:rPr lang="en-US" altLang="zh-CN" sz="2800" dirty="0" err="1"/>
              <a:t>Dijkstra</a:t>
            </a:r>
            <a:r>
              <a:rPr lang="zh-CN" altLang="en-US" sz="2800" dirty="0"/>
              <a:t>算法的处理过程，源顶点为</a:t>
            </a:r>
            <a:r>
              <a:rPr lang="en-US" altLang="zh-CN" sz="2800" dirty="0"/>
              <a:t>v</a:t>
            </a:r>
            <a:r>
              <a:rPr lang="en-US" altLang="zh-CN" sz="2800" baseline="-25000" dirty="0"/>
              <a:t>0</a:t>
            </a:r>
            <a:endParaRPr lang="zh-CN" altLang="en-US" sz="2800" baseline="-25000" dirty="0"/>
          </a:p>
        </p:txBody>
      </p:sp>
      <p:sp>
        <p:nvSpPr>
          <p:cNvPr id="30732" name="Text Box 12"/>
          <p:cNvSpPr txBox="1">
            <a:spLocks noChangeArrowheads="1"/>
          </p:cNvSpPr>
          <p:nvPr/>
        </p:nvSpPr>
        <p:spPr bwMode="auto">
          <a:xfrm>
            <a:off x="1187623" y="260648"/>
            <a:ext cx="763570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600" dirty="0" smtClean="0">
                <a:solidFill>
                  <a:schemeClr val="accent2"/>
                </a:solidFill>
              </a:rPr>
              <a:t>单</a:t>
            </a:r>
            <a:r>
              <a:rPr lang="zh-CN" altLang="en-US" sz="3600" dirty="0">
                <a:solidFill>
                  <a:schemeClr val="accent2"/>
                </a:solidFill>
              </a:rPr>
              <a:t>源最短</a:t>
            </a:r>
            <a:r>
              <a:rPr lang="zh-CN" altLang="en-US" sz="3600" dirty="0" smtClean="0">
                <a:solidFill>
                  <a:schemeClr val="accent2"/>
                </a:solidFill>
              </a:rPr>
              <a:t>路径</a:t>
            </a:r>
            <a:r>
              <a:rPr lang="en-US" altLang="zh-CN" sz="3600" dirty="0" smtClean="0">
                <a:solidFill>
                  <a:schemeClr val="accent2"/>
                </a:solidFill>
              </a:rPr>
              <a:t>--</a:t>
            </a:r>
            <a:r>
              <a:rPr lang="en-US" altLang="zh-CN" sz="3600" dirty="0">
                <a:latin typeface="+mn-ea"/>
              </a:rPr>
              <a:t> </a:t>
            </a:r>
            <a:r>
              <a:rPr lang="en-US" altLang="zh-CN" sz="3600" dirty="0" err="1">
                <a:latin typeface="+mn-ea"/>
              </a:rPr>
              <a:t>Dijkstra</a:t>
            </a:r>
            <a:r>
              <a:rPr lang="zh-CN" altLang="zh-CN" sz="3600" dirty="0">
                <a:latin typeface="+mn-ea"/>
              </a:rPr>
              <a:t>算法</a:t>
            </a:r>
            <a:endParaRPr lang="zh-CN" altLang="en-US" sz="3600" dirty="0">
              <a:solidFill>
                <a:schemeClr val="accent2"/>
              </a:solidFill>
            </a:endParaRPr>
          </a:p>
        </p:txBody>
      </p:sp>
      <p:sp>
        <p:nvSpPr>
          <p:cNvPr id="807949" name="Oval 13"/>
          <p:cNvSpPr>
            <a:spLocks noChangeArrowheads="1"/>
          </p:cNvSpPr>
          <p:nvPr/>
        </p:nvSpPr>
        <p:spPr bwMode="auto">
          <a:xfrm>
            <a:off x="5076825" y="3213100"/>
            <a:ext cx="574675" cy="576263"/>
          </a:xfrm>
          <a:prstGeom prst="ellipse">
            <a:avLst/>
          </a:prstGeom>
          <a:noFill/>
          <a:ln w="381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1000"/>
                                  </p:stCondLst>
                                  <p:childTnLst>
                                    <p:set>
                                      <p:cBhvr>
                                        <p:cTn id="6" dur="1" fill="hold">
                                          <p:stCondLst>
                                            <p:cond delay="0"/>
                                          </p:stCondLst>
                                        </p:cTn>
                                        <p:tgtEl>
                                          <p:spTgt spid="807939"/>
                                        </p:tgtEl>
                                        <p:attrNameLst>
                                          <p:attrName>style.visibility</p:attrName>
                                        </p:attrNameLst>
                                      </p:cBhvr>
                                      <p:to>
                                        <p:strVal val="visible"/>
                                      </p:to>
                                    </p:set>
                                    <p:animEffect transition="in" filter="blinds(horizontal)">
                                      <p:cBhvr>
                                        <p:cTn id="7" dur="500"/>
                                        <p:tgtEl>
                                          <p:spTgt spid="8079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7940"/>
                                        </p:tgtEl>
                                        <p:attrNameLst>
                                          <p:attrName>style.visibility</p:attrName>
                                        </p:attrNameLst>
                                      </p:cBhvr>
                                      <p:to>
                                        <p:strVal val="visible"/>
                                      </p:to>
                                    </p:set>
                                    <p:animEffect transition="in" filter="blinds(horizontal)">
                                      <p:cBhvr>
                                        <p:cTn id="12" dur="500"/>
                                        <p:tgtEl>
                                          <p:spTgt spid="8079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7941"/>
                                        </p:tgtEl>
                                        <p:attrNameLst>
                                          <p:attrName>style.visibility</p:attrName>
                                        </p:attrNameLst>
                                      </p:cBhvr>
                                      <p:to>
                                        <p:strVal val="visible"/>
                                      </p:to>
                                    </p:set>
                                    <p:animEffect transition="in" filter="blinds(horizontal)">
                                      <p:cBhvr>
                                        <p:cTn id="17" dur="500"/>
                                        <p:tgtEl>
                                          <p:spTgt spid="80794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07942"/>
                                        </p:tgtEl>
                                        <p:attrNameLst>
                                          <p:attrName>style.visibility</p:attrName>
                                        </p:attrNameLst>
                                      </p:cBhvr>
                                      <p:to>
                                        <p:strVal val="visible"/>
                                      </p:to>
                                    </p:set>
                                    <p:animEffect transition="in" filter="blinds(horizontal)">
                                      <p:cBhvr>
                                        <p:cTn id="22" dur="1000"/>
                                        <p:tgtEl>
                                          <p:spTgt spid="8079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7943"/>
                                        </p:tgtEl>
                                        <p:attrNameLst>
                                          <p:attrName>style.visibility</p:attrName>
                                        </p:attrNameLst>
                                      </p:cBhvr>
                                      <p:to>
                                        <p:strVal val="visible"/>
                                      </p:to>
                                    </p:set>
                                    <p:animEffect transition="in" filter="blinds(horizontal)">
                                      <p:cBhvr>
                                        <p:cTn id="27" dur="1000"/>
                                        <p:tgtEl>
                                          <p:spTgt spid="80794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07944"/>
                                        </p:tgtEl>
                                        <p:attrNameLst>
                                          <p:attrName>style.visibility</p:attrName>
                                        </p:attrNameLst>
                                      </p:cBhvr>
                                      <p:to>
                                        <p:strVal val="visible"/>
                                      </p:to>
                                    </p:set>
                                    <p:animEffect transition="in" filter="blinds(horizontal)">
                                      <p:cBhvr>
                                        <p:cTn id="32" dur="1000"/>
                                        <p:tgtEl>
                                          <p:spTgt spid="8079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7945"/>
                                        </p:tgtEl>
                                        <p:attrNameLst>
                                          <p:attrName>style.visibility</p:attrName>
                                        </p:attrNameLst>
                                      </p:cBhvr>
                                      <p:to>
                                        <p:strVal val="visible"/>
                                      </p:to>
                                    </p:set>
                                    <p:animEffect transition="in" filter="blinds(horizontal)">
                                      <p:cBhvr>
                                        <p:cTn id="37" dur="1000"/>
                                        <p:tgtEl>
                                          <p:spTgt spid="8079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7946"/>
                                        </p:tgtEl>
                                        <p:attrNameLst>
                                          <p:attrName>style.visibility</p:attrName>
                                        </p:attrNameLst>
                                      </p:cBhvr>
                                      <p:to>
                                        <p:strVal val="visible"/>
                                      </p:to>
                                    </p:set>
                                    <p:animEffect transition="in" filter="blinds(horizontal)">
                                      <p:cBhvr>
                                        <p:cTn id="42" dur="1000"/>
                                        <p:tgtEl>
                                          <p:spTgt spid="80794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7949"/>
                                        </p:tgtEl>
                                        <p:attrNameLst>
                                          <p:attrName>style.visibility</p:attrName>
                                        </p:attrNameLst>
                                      </p:cBhvr>
                                      <p:to>
                                        <p:strVal val="visible"/>
                                      </p:to>
                                    </p:set>
                                    <p:animEffect transition="in" filter="blinds(horizontal)">
                                      <p:cBhvr>
                                        <p:cTn id="47" dur="1000"/>
                                        <p:tgtEl>
                                          <p:spTgt spid="807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39" grpId="0" bldLvl="0" animBg="1"/>
      <p:bldP spid="807940" grpId="0" bldLvl="0" animBg="1"/>
      <p:bldP spid="807941" grpId="0" bldLvl="0" animBg="1"/>
      <p:bldP spid="807942" grpId="0" bldLvl="0" animBg="1"/>
      <p:bldP spid="807943" grpId="0" bldLvl="0" animBg="1"/>
      <p:bldP spid="807944" grpId="0" bldLvl="0" animBg="1"/>
      <p:bldP spid="807945" grpId="0" bldLvl="0" animBg="1"/>
      <p:bldP spid="807946" grpId="0" bldLvl="0" animBg="1"/>
      <p:bldP spid="807949"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BD5D86B3-66B6-46EA-9073-F4B52CA77327}" type="slidenum">
              <a:rPr lang="en-US" altLang="zh-CN"/>
            </a:fld>
            <a:endParaRPr lang="en-US" altLang="zh-CN"/>
          </a:p>
        </p:txBody>
      </p:sp>
      <p:sp>
        <p:nvSpPr>
          <p:cNvPr id="1232898" name="Rectangle 2"/>
          <p:cNvSpPr>
            <a:spLocks noGrp="1" noChangeArrowheads="1"/>
          </p:cNvSpPr>
          <p:nvPr>
            <p:ph type="title"/>
          </p:nvPr>
        </p:nvSpPr>
        <p:spPr/>
        <p:txBody>
          <a:bodyPr/>
          <a:lstStyle/>
          <a:p>
            <a:r>
              <a:rPr lang="zh-CN" altLang="en-US" b="1">
                <a:latin typeface="宋体" panose="02010600030101010101" pitchFamily="2" charset="-122"/>
              </a:rPr>
              <a:t>所有节点对的最短路径问题</a:t>
            </a:r>
            <a:endParaRPr lang="zh-CN" altLang="en-US" b="1">
              <a:latin typeface="宋体" panose="02010600030101010101" pitchFamily="2" charset="-122"/>
            </a:endParaRPr>
          </a:p>
        </p:txBody>
      </p:sp>
      <p:sp>
        <p:nvSpPr>
          <p:cNvPr id="1232899" name="Rectangle 3"/>
          <p:cNvSpPr>
            <a:spLocks noGrp="1" noChangeArrowheads="1"/>
          </p:cNvSpPr>
          <p:nvPr>
            <p:ph type="body" idx="1"/>
          </p:nvPr>
        </p:nvSpPr>
        <p:spPr/>
        <p:txBody>
          <a:bodyPr/>
          <a:lstStyle/>
          <a:p>
            <a:pPr>
              <a:lnSpc>
                <a:spcPct val="130000"/>
              </a:lnSpc>
            </a:pPr>
            <a:r>
              <a:rPr lang="zh-CN" altLang="en-US" sz="2800" b="1">
                <a:latin typeface="楷体_GB2312" pitchFamily="49" charset="-122"/>
                <a:ea typeface="楷体_GB2312" pitchFamily="49" charset="-122"/>
              </a:rPr>
              <a:t>方法一，对每一结点运行</a:t>
            </a:r>
            <a:r>
              <a:rPr lang="en-US" altLang="zh-CN" sz="2800" b="1">
                <a:latin typeface="楷体_GB2312" pitchFamily="49" charset="-122"/>
                <a:ea typeface="楷体_GB2312" pitchFamily="49" charset="-122"/>
              </a:rPr>
              <a:t>Dijkstra</a:t>
            </a:r>
            <a:r>
              <a:rPr lang="zh-CN" altLang="en-US" sz="2800" b="1">
                <a:latin typeface="楷体_GB2312" pitchFamily="49" charset="-122"/>
                <a:ea typeface="楷体_GB2312" pitchFamily="49" charset="-122"/>
              </a:rPr>
              <a:t>最短路径算法；</a:t>
            </a:r>
            <a:endParaRPr lang="zh-CN" altLang="en-US" sz="2800" b="1">
              <a:latin typeface="楷体_GB2312" pitchFamily="49" charset="-122"/>
              <a:ea typeface="楷体_GB2312" pitchFamily="49" charset="-122"/>
            </a:endParaRPr>
          </a:p>
          <a:p>
            <a:pPr>
              <a:lnSpc>
                <a:spcPct val="130000"/>
              </a:lnSpc>
            </a:pPr>
            <a:r>
              <a:rPr lang="zh-CN" altLang="en-US" sz="2800" b="1">
                <a:latin typeface="楷体_GB2312" pitchFamily="49" charset="-122"/>
                <a:ea typeface="楷体_GB2312" pitchFamily="49" charset="-122"/>
              </a:rPr>
              <a:t>方法二，用</a:t>
            </a:r>
            <a:r>
              <a:rPr lang="en-US" altLang="zh-CN" sz="2800" b="1">
                <a:latin typeface="楷体_GB2312" pitchFamily="49" charset="-122"/>
                <a:ea typeface="楷体_GB2312" pitchFamily="49" charset="-122"/>
              </a:rPr>
              <a:t>Floyd</a:t>
            </a:r>
            <a:r>
              <a:rPr lang="zh-CN" altLang="en-US" sz="2800" b="1">
                <a:latin typeface="楷体_GB2312" pitchFamily="49" charset="-122"/>
                <a:ea typeface="楷体_GB2312" pitchFamily="49" charset="-122"/>
              </a:rPr>
              <a:t>算法。时间复杂性</a:t>
            </a:r>
            <a:r>
              <a:rPr lang="en-US" altLang="zh-CN" sz="2800" b="1">
                <a:latin typeface="楷体_GB2312" pitchFamily="49" charset="-122"/>
                <a:ea typeface="楷体_GB2312" pitchFamily="49" charset="-122"/>
              </a:rPr>
              <a:t>O(N</a:t>
            </a:r>
            <a:r>
              <a:rPr lang="en-US" altLang="zh-CN" sz="2800" b="1" baseline="30000">
                <a:latin typeface="楷体_GB2312" pitchFamily="49" charset="-122"/>
                <a:ea typeface="楷体_GB2312" pitchFamily="49" charset="-122"/>
              </a:rPr>
              <a:t>3</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。具体思想是一次将每个节点作为中间节点，看看从起始点到中间结点，再从中间节点到终止点的距离是不是比已知的距离短。如是，则替代。</a:t>
            </a:r>
            <a:endParaRPr lang="zh-CN" altLang="en-US" sz="280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fld id="{B997DAD0-4D34-4B2C-9EC5-7D5F8B12565B}" type="slidenum">
              <a:rPr lang="en-US" altLang="zh-CN"/>
            </a:fld>
            <a:endParaRPr lang="en-US" altLang="zh-CN"/>
          </a:p>
        </p:txBody>
      </p:sp>
      <p:sp>
        <p:nvSpPr>
          <p:cNvPr id="1228803" name="Rectangle 3"/>
          <p:cNvSpPr>
            <a:spLocks noGrp="1" noChangeArrowheads="1"/>
          </p:cNvSpPr>
          <p:nvPr>
            <p:ph type="title"/>
          </p:nvPr>
        </p:nvSpPr>
        <p:spPr>
          <a:xfrm>
            <a:off x="1425575" y="288925"/>
            <a:ext cx="6905625" cy="674688"/>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CN" b="1"/>
              <a:t>Floyd </a:t>
            </a:r>
            <a:r>
              <a:rPr lang="zh-CN" altLang="en-US" b="1"/>
              <a:t>算法</a:t>
            </a:r>
            <a:endParaRPr lang="zh-CN" altLang="en-US" b="1"/>
          </a:p>
        </p:txBody>
      </p:sp>
      <p:sp>
        <p:nvSpPr>
          <p:cNvPr id="1228805" name="AutoShape 5"/>
          <p:cNvSpPr/>
          <p:nvPr/>
        </p:nvSpPr>
        <p:spPr bwMode="auto">
          <a:xfrm>
            <a:off x="3492500" y="3644900"/>
            <a:ext cx="76200" cy="792163"/>
          </a:xfrm>
          <a:prstGeom prst="leftBrace">
            <a:avLst>
              <a:gd name="adj1" fmla="val 86632"/>
              <a:gd name="adj2" fmla="val 50000"/>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zh-CN" sz="1600" b="1">
              <a:latin typeface="Arial" panose="020B0604020202020204" pitchFamily="34" charset="0"/>
              <a:ea typeface="宋体" panose="02010600030101010101" pitchFamily="2" charset="-122"/>
            </a:endParaRPr>
          </a:p>
          <a:p>
            <a:pPr algn="ctr" eaLnBrk="0" hangingPunct="0"/>
            <a:endParaRPr lang="en-US" altLang="zh-CN" sz="1600" b="1">
              <a:latin typeface="Arial" panose="020B0604020202020204" pitchFamily="34" charset="0"/>
              <a:ea typeface="宋体" panose="02010600030101010101" pitchFamily="2" charset="-122"/>
            </a:endParaRPr>
          </a:p>
        </p:txBody>
      </p:sp>
      <p:sp>
        <p:nvSpPr>
          <p:cNvPr id="1228806" name="Rectangle 6"/>
          <p:cNvSpPr>
            <a:spLocks noGrp="1" noChangeArrowheads="1"/>
          </p:cNvSpPr>
          <p:nvPr>
            <p:ph type="body" idx="1"/>
          </p:nvPr>
        </p:nvSpPr>
        <p:spPr>
          <a:xfrm>
            <a:off x="179388" y="1196975"/>
            <a:ext cx="8964612" cy="5400675"/>
          </a:xfrm>
        </p:spPr>
        <p:txBody>
          <a:bodyPr/>
          <a:lstStyle/>
          <a:p>
            <a:r>
              <a:rPr lang="zh-CN" altLang="zh-CN" sz="2800" b="1">
                <a:latin typeface="楷体_GB2312" pitchFamily="49" charset="-122"/>
                <a:ea typeface="楷体_GB2312" pitchFamily="49" charset="-122"/>
              </a:rPr>
              <a:t>使用</a:t>
            </a:r>
            <a:r>
              <a:rPr lang="en-US" altLang="zh-CN" sz="2800" b="1">
                <a:latin typeface="楷体_GB2312" pitchFamily="49" charset="-122"/>
                <a:ea typeface="楷体_GB2312" pitchFamily="49" charset="-122"/>
              </a:rPr>
              <a:t>n</a:t>
            </a:r>
            <a:r>
              <a:rPr lang="zh-CN" altLang="zh-CN" sz="2800" b="1">
                <a:latin typeface="楷体_GB2312" pitchFamily="49" charset="-122"/>
                <a:ea typeface="楷体_GB2312" pitchFamily="49" charset="-122"/>
              </a:rPr>
              <a:t>行</a:t>
            </a:r>
            <a:r>
              <a:rPr lang="en-US" altLang="zh-CN" sz="2800" b="1">
                <a:latin typeface="楷体_GB2312" pitchFamily="49" charset="-122"/>
                <a:ea typeface="楷体_GB2312" pitchFamily="49" charset="-122"/>
              </a:rPr>
              <a:t>n</a:t>
            </a:r>
            <a:r>
              <a:rPr lang="zh-CN" altLang="zh-CN" sz="2800" b="1">
                <a:latin typeface="楷体_GB2312" pitchFamily="49" charset="-122"/>
                <a:ea typeface="楷体_GB2312" pitchFamily="49" charset="-122"/>
              </a:rPr>
              <a:t>列的矩阵</a:t>
            </a:r>
            <a:r>
              <a:rPr lang="en-US" altLang="zh-CN" sz="2800" b="1">
                <a:latin typeface="楷体_GB2312" pitchFamily="49" charset="-122"/>
                <a:ea typeface="楷体_GB2312" pitchFamily="49" charset="-122"/>
              </a:rPr>
              <a:t>A</a:t>
            </a:r>
            <a:r>
              <a:rPr lang="zh-CN" altLang="zh-CN" sz="2800" b="1">
                <a:latin typeface="楷体_GB2312" pitchFamily="49" charset="-122"/>
                <a:ea typeface="楷体_GB2312" pitchFamily="49" charset="-122"/>
              </a:rPr>
              <a:t>用于计算最短路径。</a:t>
            </a:r>
            <a:endParaRPr lang="zh-CN" altLang="zh-CN" sz="2800" b="1">
              <a:latin typeface="楷体_GB2312" pitchFamily="49" charset="-122"/>
              <a:ea typeface="楷体_GB2312" pitchFamily="49" charset="-122"/>
            </a:endParaRPr>
          </a:p>
          <a:p>
            <a:pPr>
              <a:buFontTx/>
              <a:buNone/>
            </a:pPr>
            <a:r>
              <a:rPr lang="zh-CN" altLang="zh-CN" sz="2800" b="1">
                <a:latin typeface="楷体_GB2312" pitchFamily="49" charset="-122"/>
                <a:ea typeface="楷体_GB2312" pitchFamily="49" charset="-122"/>
              </a:rPr>
              <a:t>     初始时， </a:t>
            </a:r>
            <a:r>
              <a:rPr lang="en-US" altLang="zh-CN" sz="2800" b="1">
                <a:latin typeface="楷体_GB2312" pitchFamily="49" charset="-122"/>
                <a:ea typeface="楷体_GB2312" pitchFamily="49" charset="-122"/>
              </a:rPr>
              <a:t>A[ i, j ] = c[ i, j ] </a:t>
            </a:r>
            <a:endParaRPr lang="en-US" altLang="zh-CN" sz="2800" b="1">
              <a:latin typeface="楷体_GB2312" pitchFamily="49" charset="-122"/>
              <a:ea typeface="楷体_GB2312" pitchFamily="49" charset="-122"/>
            </a:endParaRPr>
          </a:p>
          <a:p>
            <a:r>
              <a:rPr lang="zh-CN" altLang="zh-CN" sz="2800" b="1">
                <a:latin typeface="楷体_GB2312" pitchFamily="49" charset="-122"/>
                <a:ea typeface="楷体_GB2312" pitchFamily="49" charset="-122"/>
              </a:rPr>
              <a:t>进行</a:t>
            </a:r>
            <a:r>
              <a:rPr lang="en-US" altLang="zh-CN" sz="2800" b="1">
                <a:latin typeface="楷体_GB2312" pitchFamily="49" charset="-122"/>
                <a:ea typeface="楷体_GB2312" pitchFamily="49" charset="-122"/>
              </a:rPr>
              <a:t>n</a:t>
            </a:r>
            <a:r>
              <a:rPr lang="zh-CN" altLang="zh-CN" sz="2800" b="1">
                <a:latin typeface="楷体_GB2312" pitchFamily="49" charset="-122"/>
                <a:ea typeface="楷体_GB2312" pitchFamily="49" charset="-122"/>
              </a:rPr>
              <a:t>次迭代</a:t>
            </a:r>
            <a:endParaRPr lang="zh-CN" altLang="zh-CN" sz="2800" b="1">
              <a:latin typeface="楷体_GB2312" pitchFamily="49" charset="-122"/>
              <a:ea typeface="楷体_GB2312" pitchFamily="49" charset="-122"/>
            </a:endParaRPr>
          </a:p>
          <a:p>
            <a:pPr>
              <a:buFontTx/>
              <a:buNone/>
            </a:pPr>
            <a:r>
              <a:rPr lang="zh-CN" altLang="zh-CN" sz="2800" b="1">
                <a:latin typeface="楷体_GB2312" pitchFamily="49" charset="-122"/>
                <a:ea typeface="楷体_GB2312" pitchFamily="49" charset="-122"/>
              </a:rPr>
              <a:t>    在进行第 </a:t>
            </a:r>
            <a:r>
              <a:rPr lang="en-US" altLang="zh-CN" sz="2800" b="1">
                <a:latin typeface="楷体_GB2312" pitchFamily="49" charset="-122"/>
                <a:ea typeface="楷体_GB2312" pitchFamily="49" charset="-122"/>
              </a:rPr>
              <a:t>k </a:t>
            </a:r>
            <a:r>
              <a:rPr lang="zh-CN" altLang="zh-CN" sz="2800" b="1">
                <a:latin typeface="楷体_GB2312" pitchFamily="49" charset="-122"/>
                <a:ea typeface="楷体_GB2312" pitchFamily="49" charset="-122"/>
              </a:rPr>
              <a:t>次迭代时，我们将使用如下的公式</a:t>
            </a:r>
            <a:endParaRPr lang="zh-CN" altLang="en-US" sz="2800" b="1">
              <a:latin typeface="楷体_GB2312" pitchFamily="49" charset="-122"/>
              <a:ea typeface="楷体_GB2312" pitchFamily="49" charset="-122"/>
            </a:endParaRPr>
          </a:p>
          <a:p>
            <a:pPr>
              <a:buFontTx/>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k-1</a:t>
            </a:r>
            <a:r>
              <a:rPr lang="en-US" altLang="zh-CN" sz="2800" b="1">
                <a:latin typeface="楷体_GB2312" pitchFamily="49" charset="-122"/>
                <a:ea typeface="楷体_GB2312" pitchFamily="49" charset="-122"/>
              </a:rPr>
              <a:t>[i,j]</a:t>
            </a:r>
            <a:endParaRPr lang="zh-CN" altLang="zh-CN" sz="2800" b="1">
              <a:latin typeface="楷体_GB2312" pitchFamily="49" charset="-122"/>
              <a:ea typeface="楷体_GB2312" pitchFamily="49" charset="-122"/>
            </a:endParaRPr>
          </a:p>
          <a:p>
            <a:pPr>
              <a:buFontTx/>
              <a:buNone/>
            </a:pPr>
            <a:r>
              <a:rPr lang="en-US" altLang="zh-CN" sz="2800" b="1">
                <a:latin typeface="楷体_GB2312" pitchFamily="49" charset="-122"/>
                <a:ea typeface="楷体_GB2312" pitchFamily="49" charset="-122"/>
              </a:rPr>
              <a:t>    A</a:t>
            </a:r>
            <a:r>
              <a:rPr lang="en-US" altLang="zh-CN" sz="2800" b="1" baseline="-25000">
                <a:latin typeface="楷体_GB2312" pitchFamily="49" charset="-122"/>
                <a:ea typeface="楷体_GB2312" pitchFamily="49" charset="-122"/>
              </a:rPr>
              <a:t>k</a:t>
            </a:r>
            <a:r>
              <a:rPr lang="en-US" altLang="zh-CN" sz="2800" b="1">
                <a:latin typeface="楷体_GB2312" pitchFamily="49" charset="-122"/>
                <a:ea typeface="楷体_GB2312" pitchFamily="49" charset="-122"/>
              </a:rPr>
              <a:t>[i,j] = MIN</a:t>
            </a:r>
            <a:endParaRPr lang="en-US" altLang="zh-CN" sz="2800" b="1">
              <a:latin typeface="楷体_GB2312" pitchFamily="49" charset="-122"/>
              <a:ea typeface="楷体_GB2312" pitchFamily="49" charset="-122"/>
            </a:endParaRPr>
          </a:p>
          <a:p>
            <a:pPr>
              <a:buFontTx/>
              <a:buNone/>
            </a:pPr>
            <a:r>
              <a:rPr lang="en-US" altLang="zh-CN" sz="2800" b="1">
                <a:latin typeface="楷体_GB2312" pitchFamily="49" charset="-122"/>
                <a:ea typeface="楷体_GB2312" pitchFamily="49" charset="-122"/>
              </a:rPr>
              <a:t>                   A</a:t>
            </a:r>
            <a:r>
              <a:rPr lang="en-US" altLang="zh-CN" sz="2800" b="1" baseline="-25000">
                <a:latin typeface="楷体_GB2312" pitchFamily="49" charset="-122"/>
                <a:ea typeface="楷体_GB2312" pitchFamily="49" charset="-122"/>
              </a:rPr>
              <a:t>k-1</a:t>
            </a:r>
            <a:r>
              <a:rPr lang="en-US" altLang="zh-CN" sz="2800" b="1">
                <a:latin typeface="楷体_GB2312" pitchFamily="49" charset="-122"/>
                <a:ea typeface="楷体_GB2312" pitchFamily="49" charset="-122"/>
              </a:rPr>
              <a:t>[i,k]  +  A</a:t>
            </a:r>
            <a:r>
              <a:rPr lang="en-US" altLang="zh-CN" sz="2800" b="1" baseline="-25000">
                <a:latin typeface="楷体_GB2312" pitchFamily="49" charset="-122"/>
                <a:ea typeface="楷体_GB2312" pitchFamily="49" charset="-122"/>
              </a:rPr>
              <a:t>k-1</a:t>
            </a:r>
            <a:r>
              <a:rPr lang="en-US" altLang="zh-CN" sz="2800" b="1">
                <a:latin typeface="楷体_GB2312" pitchFamily="49" charset="-122"/>
                <a:ea typeface="楷体_GB2312" pitchFamily="49" charset="-122"/>
              </a:rPr>
              <a:t>[k,j] </a:t>
            </a:r>
            <a:endParaRPr lang="en-US" altLang="zh-CN" sz="2800" b="1">
              <a:latin typeface="楷体_GB2312" pitchFamily="49" charset="-122"/>
              <a:ea typeface="楷体_GB2312" pitchFamily="49" charset="-122"/>
            </a:endParaRPr>
          </a:p>
          <a:p>
            <a:pPr>
              <a:lnSpc>
                <a:spcPct val="120000"/>
              </a:lnSpc>
              <a:buFontTx/>
              <a:buNone/>
            </a:pPr>
            <a:r>
              <a:rPr lang="en-US" altLang="zh-CN" sz="2800" b="1">
                <a:latin typeface="楷体_GB2312" pitchFamily="49" charset="-122"/>
                <a:ea typeface="楷体_GB2312" pitchFamily="49" charset="-122"/>
              </a:rPr>
              <a:t>  </a:t>
            </a:r>
            <a:r>
              <a:rPr lang="zh-CN" altLang="zh-CN" sz="2800" b="1">
                <a:latin typeface="楷体_GB2312" pitchFamily="49" charset="-122"/>
                <a:ea typeface="楷体_GB2312" pitchFamily="49" charset="-122"/>
              </a:rPr>
              <a:t>注意：第</a:t>
            </a:r>
            <a:r>
              <a:rPr lang="en-US" altLang="zh-CN" sz="2800" b="1">
                <a:latin typeface="楷体_GB2312" pitchFamily="49" charset="-122"/>
                <a:ea typeface="楷体_GB2312" pitchFamily="49" charset="-122"/>
              </a:rPr>
              <a:t>k</a:t>
            </a:r>
            <a:r>
              <a:rPr lang="zh-CN" altLang="zh-CN" sz="2800" b="1">
                <a:latin typeface="楷体_GB2312" pitchFamily="49" charset="-122"/>
                <a:ea typeface="楷体_GB2312" pitchFamily="49" charset="-122"/>
              </a:rPr>
              <a:t>次迭代时，针对结点</a:t>
            </a:r>
            <a:r>
              <a:rPr lang="en-US" altLang="zh-CN" sz="2800" b="1">
                <a:latin typeface="楷体_GB2312" pitchFamily="49" charset="-122"/>
                <a:ea typeface="楷体_GB2312" pitchFamily="49" charset="-122"/>
              </a:rPr>
              <a:t>k</a:t>
            </a:r>
            <a:r>
              <a:rPr lang="zh-CN" altLang="zh-CN" sz="2800" b="1">
                <a:latin typeface="楷体_GB2312" pitchFamily="49" charset="-122"/>
                <a:ea typeface="楷体_GB2312" pitchFamily="49" charset="-122"/>
              </a:rPr>
              <a:t>进行。原</a:t>
            </a:r>
            <a:r>
              <a:rPr lang="en-US" altLang="zh-CN" sz="2800" b="1">
                <a:latin typeface="楷体_GB2312" pitchFamily="49" charset="-122"/>
                <a:ea typeface="楷体_GB2312" pitchFamily="49" charset="-122"/>
              </a:rPr>
              <a:t>A</a:t>
            </a:r>
            <a:r>
              <a:rPr lang="en-US" altLang="zh-CN" sz="2800" b="1" baseline="-25000">
                <a:latin typeface="楷体_GB2312" pitchFamily="49" charset="-122"/>
                <a:ea typeface="楷体_GB2312" pitchFamily="49" charset="-122"/>
              </a:rPr>
              <a:t>k-1</a:t>
            </a:r>
            <a:r>
              <a:rPr lang="en-US" altLang="zh-CN" sz="2800" b="1">
                <a:latin typeface="楷体_GB2312" pitchFamily="49" charset="-122"/>
                <a:ea typeface="楷体_GB2312" pitchFamily="49" charset="-122"/>
              </a:rPr>
              <a:t> </a:t>
            </a:r>
            <a:r>
              <a:rPr lang="zh-CN" altLang="zh-CN" sz="2800" b="1">
                <a:latin typeface="楷体_GB2312" pitchFamily="49" charset="-122"/>
                <a:ea typeface="楷体_GB2312" pitchFamily="49" charset="-122"/>
              </a:rPr>
              <a:t>矩阵的第</a:t>
            </a:r>
            <a:r>
              <a:rPr lang="en-US" altLang="zh-CN" sz="2800" b="1">
                <a:latin typeface="楷体_GB2312" pitchFamily="49" charset="-122"/>
                <a:ea typeface="楷体_GB2312" pitchFamily="49" charset="-122"/>
              </a:rPr>
              <a:t>k</a:t>
            </a:r>
            <a:r>
              <a:rPr lang="zh-CN" altLang="zh-CN" sz="2800" b="1">
                <a:latin typeface="楷体_GB2312" pitchFamily="49" charset="-122"/>
                <a:ea typeface="楷体_GB2312" pitchFamily="49" charset="-122"/>
              </a:rPr>
              <a:t>行，第</a:t>
            </a:r>
            <a:r>
              <a:rPr lang="en-US" altLang="zh-CN" sz="2800" b="1">
                <a:latin typeface="楷体_GB2312" pitchFamily="49" charset="-122"/>
                <a:ea typeface="楷体_GB2312" pitchFamily="49" charset="-122"/>
              </a:rPr>
              <a:t>k</a:t>
            </a:r>
            <a:r>
              <a:rPr lang="zh-CN" altLang="zh-CN" sz="2800" b="1">
                <a:latin typeface="楷体_GB2312" pitchFamily="49" charset="-122"/>
                <a:ea typeface="楷体_GB2312" pitchFamily="49" charset="-122"/>
              </a:rPr>
              <a:t>列保持不变。左上至右下的对角线元素也不变。  </a:t>
            </a:r>
            <a:endParaRPr lang="zh-CN" altLang="en-US" sz="280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95288" y="260350"/>
            <a:ext cx="7921625" cy="719138"/>
          </a:xfrm>
        </p:spPr>
        <p:txBody>
          <a:bodyPr anchor="ctr"/>
          <a:lstStyle/>
          <a:p>
            <a:r>
              <a:rPr lang="zh-CN" altLang="en-US" sz="3600" dirty="0" smtClean="0">
                <a:latin typeface="Times New Roman" panose="02020603050405020304" pitchFamily="18" charset="0"/>
              </a:rPr>
              <a:t>每对顶点之间的最短路径</a:t>
            </a:r>
            <a:r>
              <a:rPr lang="zh-CN" altLang="en-US" sz="3600" dirty="0">
                <a:solidFill>
                  <a:schemeClr val="folHlink"/>
                </a:solidFill>
              </a:rPr>
              <a:t>－</a:t>
            </a:r>
            <a:r>
              <a:rPr lang="en-US" altLang="zh-CN" sz="3600" dirty="0"/>
              <a:t>Floyd</a:t>
            </a:r>
            <a:r>
              <a:rPr lang="zh-CN" altLang="en-US" sz="3600" dirty="0"/>
              <a:t>算法</a:t>
            </a:r>
            <a:r>
              <a:rPr lang="zh-CN" altLang="en-US" sz="3600" dirty="0">
                <a:solidFill>
                  <a:schemeClr val="tx1"/>
                </a:solidFill>
              </a:rPr>
              <a:t> </a:t>
            </a:r>
            <a:endParaRPr lang="zh-CN" altLang="en-US" sz="3600" dirty="0" smtClean="0">
              <a:latin typeface="Times New Roman" panose="02020603050405020304" pitchFamily="18" charset="0"/>
            </a:endParaRPr>
          </a:p>
        </p:txBody>
      </p:sp>
      <p:sp>
        <p:nvSpPr>
          <p:cNvPr id="43011" name="Rectangle 3"/>
          <p:cNvSpPr>
            <a:spLocks noChangeArrowheads="1"/>
          </p:cNvSpPr>
          <p:nvPr/>
        </p:nvSpPr>
        <p:spPr bwMode="auto">
          <a:xfrm>
            <a:off x="0" y="2890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800" b="0"/>
          </a:p>
        </p:txBody>
      </p:sp>
      <p:graphicFrame>
        <p:nvGraphicFramePr>
          <p:cNvPr id="819204" name="Object 4"/>
          <p:cNvGraphicFramePr>
            <a:graphicFrameLocks noChangeAspect="1"/>
          </p:cNvGraphicFramePr>
          <p:nvPr/>
        </p:nvGraphicFramePr>
        <p:xfrm>
          <a:off x="971550" y="2492375"/>
          <a:ext cx="2165350" cy="1897063"/>
        </p:xfrm>
        <a:graphic>
          <a:graphicData uri="http://schemas.openxmlformats.org/presentationml/2006/ole">
            <mc:AlternateContent xmlns:mc="http://schemas.openxmlformats.org/markup-compatibility/2006">
              <mc:Choice xmlns:v="urn:schemas-microsoft-com:vml" Requires="v">
                <p:oleObj spid="_x0000_s1062" name="Visio" r:id="rId1" imgW="2110740" imgH="1873885" progId="Visio.Drawing.11">
                  <p:embed/>
                </p:oleObj>
              </mc:Choice>
              <mc:Fallback>
                <p:oleObj name="Visio" r:id="rId1" imgW="2110740" imgH="1873885" progId="Visio.Drawing.11">
                  <p:embed/>
                  <p:pic>
                    <p:nvPicPr>
                      <p:cNvPr id="0" name="图片 1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492375"/>
                        <a:ext cx="216535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3" name="Rectangle 5"/>
          <p:cNvSpPr>
            <a:spLocks noChangeArrowheads="1"/>
          </p:cNvSpPr>
          <p:nvPr/>
        </p:nvSpPr>
        <p:spPr bwMode="auto">
          <a:xfrm>
            <a:off x="0"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800" b="0"/>
          </a:p>
        </p:txBody>
      </p:sp>
      <p:graphicFrame>
        <p:nvGraphicFramePr>
          <p:cNvPr id="819206" name="Object 6"/>
          <p:cNvGraphicFramePr>
            <a:graphicFrameLocks noChangeAspect="1"/>
          </p:cNvGraphicFramePr>
          <p:nvPr/>
        </p:nvGraphicFramePr>
        <p:xfrm>
          <a:off x="4067175" y="1125538"/>
          <a:ext cx="2609850" cy="4897437"/>
        </p:xfrm>
        <a:graphic>
          <a:graphicData uri="http://schemas.openxmlformats.org/presentationml/2006/ole">
            <mc:AlternateContent xmlns:mc="http://schemas.openxmlformats.org/markup-compatibility/2006">
              <mc:Choice xmlns:v="urn:schemas-microsoft-com:vml" Requires="v">
                <p:oleObj spid="_x0000_s1063" name="Equation" r:id="rId3" imgW="2679700" imgH="2844800" progId="">
                  <p:embed/>
                </p:oleObj>
              </mc:Choice>
              <mc:Fallback>
                <p:oleObj name="Equation" r:id="rId3" imgW="2679700" imgH="2844800" progId="">
                  <p:embed/>
                  <p:pic>
                    <p:nvPicPr>
                      <p:cNvPr id="0" name="图片 1062"/>
                      <p:cNvPicPr>
                        <a:picLocks noChangeAspect="1" noChangeArrowheads="1"/>
                      </p:cNvPicPr>
                      <p:nvPr/>
                    </p:nvPicPr>
                    <p:blipFill>
                      <a:blip r:embed="rId4">
                        <a:extLst>
                          <a:ext uri="{28A0092B-C50C-407E-A947-70E740481C1C}">
                            <a14:useLocalDpi xmlns:a14="http://schemas.microsoft.com/office/drawing/2010/main" val="0"/>
                          </a:ext>
                        </a:extLst>
                      </a:blip>
                      <a:srcRect r="47530"/>
                      <a:stretch>
                        <a:fillRect/>
                      </a:stretch>
                    </p:blipFill>
                    <p:spPr bwMode="auto">
                      <a:xfrm>
                        <a:off x="4067175" y="1125538"/>
                        <a:ext cx="2609850"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07" name="Text Box 7"/>
          <p:cNvSpPr txBox="1">
            <a:spLocks noChangeArrowheads="1"/>
          </p:cNvSpPr>
          <p:nvPr/>
        </p:nvSpPr>
        <p:spPr bwMode="auto">
          <a:xfrm>
            <a:off x="3203575" y="6491288"/>
            <a:ext cx="5616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a:t> </a:t>
            </a:r>
            <a:r>
              <a:rPr lang="en-US" altLang="zh-CN" sz="1800"/>
              <a:t> </a:t>
            </a:r>
            <a:r>
              <a:rPr lang="zh-CN" altLang="en-US" sz="1800"/>
              <a:t>每对顶点间的最短路径的</a:t>
            </a:r>
            <a:r>
              <a:rPr lang="en-US" altLang="zh-CN" sz="1800"/>
              <a:t>Floyd</a:t>
            </a:r>
            <a:r>
              <a:rPr lang="zh-CN" altLang="en-US" sz="1800"/>
              <a:t>算法迭代过程</a:t>
            </a:r>
            <a:endParaRPr lang="zh-CN" altLang="en-US" sz="1800"/>
          </a:p>
        </p:txBody>
      </p:sp>
      <p:sp>
        <p:nvSpPr>
          <p:cNvPr id="819208" name="Text Box 8"/>
          <p:cNvSpPr txBox="1">
            <a:spLocks noChangeArrowheads="1"/>
          </p:cNvSpPr>
          <p:nvPr/>
        </p:nvSpPr>
        <p:spPr bwMode="auto">
          <a:xfrm>
            <a:off x="1042988" y="4437063"/>
            <a:ext cx="2305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a:t> </a:t>
            </a:r>
            <a:r>
              <a:rPr lang="zh-CN" altLang="en-US" sz="1800"/>
              <a:t>每对顶点间的最短路径的示例</a:t>
            </a:r>
            <a:endParaRPr lang="zh-CN" altLang="en-US" sz="1800"/>
          </a:p>
        </p:txBody>
      </p:sp>
      <p:sp>
        <p:nvSpPr>
          <p:cNvPr id="43017" name="Text Box 14"/>
          <p:cNvSpPr txBox="1">
            <a:spLocks noChangeArrowheads="1"/>
          </p:cNvSpPr>
          <p:nvPr/>
        </p:nvSpPr>
        <p:spPr bwMode="auto">
          <a:xfrm>
            <a:off x="6443663" y="1484313"/>
            <a:ext cx="2700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由图</a:t>
            </a:r>
            <a:r>
              <a:rPr lang="en-US" altLang="zh-CN"/>
              <a:t>G</a:t>
            </a:r>
            <a:r>
              <a:rPr lang="zh-CN" altLang="en-US"/>
              <a:t>构建邻接矩阵</a:t>
            </a:r>
            <a:r>
              <a:rPr lang="en-US" altLang="zh-CN"/>
              <a:t>adj(0)</a:t>
            </a:r>
            <a:endParaRPr lang="en-US" altLang="zh-CN"/>
          </a:p>
        </p:txBody>
      </p:sp>
      <p:sp>
        <p:nvSpPr>
          <p:cNvPr id="43018" name="Text Box 15"/>
          <p:cNvSpPr txBox="1">
            <a:spLocks noChangeArrowheads="1"/>
          </p:cNvSpPr>
          <p:nvPr/>
        </p:nvSpPr>
        <p:spPr bwMode="auto">
          <a:xfrm>
            <a:off x="6443663" y="2565400"/>
            <a:ext cx="24495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在</a:t>
            </a:r>
            <a:r>
              <a:rPr lang="en-US" altLang="zh-CN"/>
              <a:t>adj(0)</a:t>
            </a:r>
            <a:r>
              <a:rPr lang="zh-CN" altLang="en-US"/>
              <a:t>的基础上加入</a:t>
            </a:r>
            <a:r>
              <a:rPr lang="en-US" altLang="zh-CN"/>
              <a:t>V0,</a:t>
            </a:r>
            <a:r>
              <a:rPr lang="zh-CN" altLang="en-US"/>
              <a:t>修改顶点间的最小距离</a:t>
            </a:r>
            <a:endParaRPr lang="zh-CN" altLang="en-US"/>
          </a:p>
        </p:txBody>
      </p:sp>
      <p:sp>
        <p:nvSpPr>
          <p:cNvPr id="43019" name="Text Box 16"/>
          <p:cNvSpPr txBox="1">
            <a:spLocks noChangeArrowheads="1"/>
          </p:cNvSpPr>
          <p:nvPr/>
        </p:nvSpPr>
        <p:spPr bwMode="auto">
          <a:xfrm>
            <a:off x="6443663" y="3927475"/>
            <a:ext cx="24495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在</a:t>
            </a:r>
            <a:r>
              <a:rPr lang="en-US" altLang="zh-CN"/>
              <a:t>adj(1)</a:t>
            </a:r>
            <a:r>
              <a:rPr lang="zh-CN" altLang="en-US"/>
              <a:t>的基础上加入</a:t>
            </a:r>
            <a:r>
              <a:rPr lang="en-US" altLang="zh-CN"/>
              <a:t>V1,</a:t>
            </a:r>
            <a:r>
              <a:rPr lang="zh-CN" altLang="en-US"/>
              <a:t>修改顶点间的最小距离</a:t>
            </a:r>
            <a:endParaRPr lang="zh-CN" altLang="en-US"/>
          </a:p>
        </p:txBody>
      </p:sp>
      <p:sp>
        <p:nvSpPr>
          <p:cNvPr id="43020" name="Text Box 17"/>
          <p:cNvSpPr txBox="1">
            <a:spLocks noChangeArrowheads="1"/>
          </p:cNvSpPr>
          <p:nvPr/>
        </p:nvSpPr>
        <p:spPr bwMode="auto">
          <a:xfrm>
            <a:off x="6443663" y="5157788"/>
            <a:ext cx="24495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在</a:t>
            </a:r>
            <a:r>
              <a:rPr lang="en-US" altLang="zh-CN"/>
              <a:t>adj(2)</a:t>
            </a:r>
            <a:r>
              <a:rPr lang="zh-CN" altLang="en-US"/>
              <a:t>的基础上加入</a:t>
            </a:r>
            <a:r>
              <a:rPr lang="en-US" altLang="zh-CN"/>
              <a:t>V2,</a:t>
            </a:r>
            <a:r>
              <a:rPr lang="zh-CN" altLang="en-US"/>
              <a:t>修改顶点间的最小距离</a:t>
            </a:r>
            <a:endParaRPr lang="zh-CN" altLang="en-US"/>
          </a:p>
        </p:txBody>
      </p:sp>
      <p:sp>
        <p:nvSpPr>
          <p:cNvPr id="5138" name="Rectangle 18"/>
          <p:cNvSpPr>
            <a:spLocks noChangeArrowheads="1"/>
          </p:cNvSpPr>
          <p:nvPr/>
        </p:nvSpPr>
        <p:spPr bwMode="auto">
          <a:xfrm>
            <a:off x="3779838" y="2349500"/>
            <a:ext cx="5364162" cy="1223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 name="Rectangle 19"/>
          <p:cNvSpPr>
            <a:spLocks noChangeArrowheads="1"/>
          </p:cNvSpPr>
          <p:nvPr/>
        </p:nvSpPr>
        <p:spPr bwMode="auto">
          <a:xfrm>
            <a:off x="3779838" y="3573463"/>
            <a:ext cx="5364162" cy="1223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 name="Rectangle 20"/>
          <p:cNvSpPr>
            <a:spLocks noChangeArrowheads="1"/>
          </p:cNvSpPr>
          <p:nvPr/>
        </p:nvSpPr>
        <p:spPr bwMode="auto">
          <a:xfrm>
            <a:off x="3779838" y="4797425"/>
            <a:ext cx="5364162" cy="1223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04"/>
                                        </p:tgtEl>
                                        <p:attrNameLst>
                                          <p:attrName>style.visibility</p:attrName>
                                        </p:attrNameLst>
                                      </p:cBhvr>
                                      <p:to>
                                        <p:strVal val="visible"/>
                                      </p:to>
                                    </p:set>
                                    <p:anim calcmode="lin" valueType="num">
                                      <p:cBhvr additive="base">
                                        <p:cTn id="7" dur="500" fill="hold"/>
                                        <p:tgtEl>
                                          <p:spTgt spid="819204"/>
                                        </p:tgtEl>
                                        <p:attrNameLst>
                                          <p:attrName>ppt_x</p:attrName>
                                        </p:attrNameLst>
                                      </p:cBhvr>
                                      <p:tavLst>
                                        <p:tav tm="0">
                                          <p:val>
                                            <p:strVal val="#ppt_x"/>
                                          </p:val>
                                        </p:tav>
                                        <p:tav tm="100000">
                                          <p:val>
                                            <p:strVal val="#ppt_x"/>
                                          </p:val>
                                        </p:tav>
                                      </p:tavLst>
                                    </p:anim>
                                    <p:anim calcmode="lin" valueType="num">
                                      <p:cBhvr additive="base">
                                        <p:cTn id="8" dur="500" fill="hold"/>
                                        <p:tgtEl>
                                          <p:spTgt spid="81920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208"/>
                                        </p:tgtEl>
                                        <p:attrNameLst>
                                          <p:attrName>style.visibility</p:attrName>
                                        </p:attrNameLst>
                                      </p:cBhvr>
                                      <p:to>
                                        <p:strVal val="visible"/>
                                      </p:to>
                                    </p:set>
                                    <p:anim calcmode="lin" valueType="num">
                                      <p:cBhvr additive="base">
                                        <p:cTn id="11" dur="500" fill="hold"/>
                                        <p:tgtEl>
                                          <p:spTgt spid="819208"/>
                                        </p:tgtEl>
                                        <p:attrNameLst>
                                          <p:attrName>ppt_x</p:attrName>
                                        </p:attrNameLst>
                                      </p:cBhvr>
                                      <p:tavLst>
                                        <p:tav tm="0">
                                          <p:val>
                                            <p:strVal val="#ppt_x"/>
                                          </p:val>
                                        </p:tav>
                                        <p:tav tm="100000">
                                          <p:val>
                                            <p:strVal val="#ppt_x"/>
                                          </p:val>
                                        </p:tav>
                                      </p:tavLst>
                                    </p:anim>
                                    <p:anim calcmode="lin" valueType="num">
                                      <p:cBhvr additive="base">
                                        <p:cTn id="12" dur="500" fill="hold"/>
                                        <p:tgtEl>
                                          <p:spTgt spid="81920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206"/>
                                        </p:tgtEl>
                                        <p:attrNameLst>
                                          <p:attrName>style.visibility</p:attrName>
                                        </p:attrNameLst>
                                      </p:cBhvr>
                                      <p:to>
                                        <p:strVal val="visible"/>
                                      </p:to>
                                    </p:set>
                                    <p:anim calcmode="lin" valueType="num">
                                      <p:cBhvr additive="base">
                                        <p:cTn id="17" dur="500" fill="hold"/>
                                        <p:tgtEl>
                                          <p:spTgt spid="819206"/>
                                        </p:tgtEl>
                                        <p:attrNameLst>
                                          <p:attrName>ppt_x</p:attrName>
                                        </p:attrNameLst>
                                      </p:cBhvr>
                                      <p:tavLst>
                                        <p:tav tm="0">
                                          <p:val>
                                            <p:strVal val="#ppt_x"/>
                                          </p:val>
                                        </p:tav>
                                        <p:tav tm="100000">
                                          <p:val>
                                            <p:strVal val="#ppt_x"/>
                                          </p:val>
                                        </p:tav>
                                      </p:tavLst>
                                    </p:anim>
                                    <p:anim calcmode="lin" valueType="num">
                                      <p:cBhvr additive="base">
                                        <p:cTn id="18" dur="500" fill="hold"/>
                                        <p:tgtEl>
                                          <p:spTgt spid="81920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19207"/>
                                        </p:tgtEl>
                                        <p:attrNameLst>
                                          <p:attrName>style.visibility</p:attrName>
                                        </p:attrNameLst>
                                      </p:cBhvr>
                                      <p:to>
                                        <p:strVal val="visible"/>
                                      </p:to>
                                    </p:set>
                                    <p:anim calcmode="lin" valueType="num">
                                      <p:cBhvr additive="base">
                                        <p:cTn id="21" dur="500" fill="hold"/>
                                        <p:tgtEl>
                                          <p:spTgt spid="819207"/>
                                        </p:tgtEl>
                                        <p:attrNameLst>
                                          <p:attrName>ppt_x</p:attrName>
                                        </p:attrNameLst>
                                      </p:cBhvr>
                                      <p:tavLst>
                                        <p:tav tm="0">
                                          <p:val>
                                            <p:strVal val="#ppt_x"/>
                                          </p:val>
                                        </p:tav>
                                        <p:tav tm="100000">
                                          <p:val>
                                            <p:strVal val="#ppt_x"/>
                                          </p:val>
                                        </p:tav>
                                      </p:tavLst>
                                    </p:anim>
                                    <p:anim calcmode="lin" valueType="num">
                                      <p:cBhvr additive="base">
                                        <p:cTn id="22" dur="500" fill="hold"/>
                                        <p:tgtEl>
                                          <p:spTgt spid="81920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500"/>
                                        <p:tgtEl>
                                          <p:spTgt spid="5138"/>
                                        </p:tgtEl>
                                        <p:attrNameLst>
                                          <p:attrName>ppt_x</p:attrName>
                                        </p:attrNameLst>
                                      </p:cBhvr>
                                      <p:tavLst>
                                        <p:tav tm="0">
                                          <p:val>
                                            <p:strVal val="ppt_x"/>
                                          </p:val>
                                        </p:tav>
                                        <p:tav tm="100000">
                                          <p:val>
                                            <p:strVal val="ppt_x"/>
                                          </p:val>
                                        </p:tav>
                                      </p:tavLst>
                                    </p:anim>
                                    <p:anim calcmode="lin" valueType="num">
                                      <p:cBhvr additive="base">
                                        <p:cTn id="27" dur="500"/>
                                        <p:tgtEl>
                                          <p:spTgt spid="5138"/>
                                        </p:tgtEl>
                                        <p:attrNameLst>
                                          <p:attrName>ppt_y</p:attrName>
                                        </p:attrNameLst>
                                      </p:cBhvr>
                                      <p:tavLst>
                                        <p:tav tm="0">
                                          <p:val>
                                            <p:strVal val="ppt_y"/>
                                          </p:val>
                                        </p:tav>
                                        <p:tav tm="100000">
                                          <p:val>
                                            <p:strVal val="1+ppt_h/2"/>
                                          </p:val>
                                        </p:tav>
                                      </p:tavLst>
                                    </p:anim>
                                    <p:set>
                                      <p:cBhvr>
                                        <p:cTn id="28" dur="1" fill="hold">
                                          <p:stCondLst>
                                            <p:cond delay="499"/>
                                          </p:stCondLst>
                                        </p:cTn>
                                        <p:tgtEl>
                                          <p:spTgt spid="513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5139"/>
                                        </p:tgtEl>
                                        <p:attrNameLst>
                                          <p:attrName>ppt_x</p:attrName>
                                        </p:attrNameLst>
                                      </p:cBhvr>
                                      <p:tavLst>
                                        <p:tav tm="0">
                                          <p:val>
                                            <p:strVal val="ppt_x"/>
                                          </p:val>
                                        </p:tav>
                                        <p:tav tm="100000">
                                          <p:val>
                                            <p:strVal val="ppt_x"/>
                                          </p:val>
                                        </p:tav>
                                      </p:tavLst>
                                    </p:anim>
                                    <p:anim calcmode="lin" valueType="num">
                                      <p:cBhvr additive="base">
                                        <p:cTn id="33" dur="500"/>
                                        <p:tgtEl>
                                          <p:spTgt spid="5139"/>
                                        </p:tgtEl>
                                        <p:attrNameLst>
                                          <p:attrName>ppt_y</p:attrName>
                                        </p:attrNameLst>
                                      </p:cBhvr>
                                      <p:tavLst>
                                        <p:tav tm="0">
                                          <p:val>
                                            <p:strVal val="ppt_y"/>
                                          </p:val>
                                        </p:tav>
                                        <p:tav tm="100000">
                                          <p:val>
                                            <p:strVal val="1+ppt_h/2"/>
                                          </p:val>
                                        </p:tav>
                                      </p:tavLst>
                                    </p:anim>
                                    <p:set>
                                      <p:cBhvr>
                                        <p:cTn id="34" dur="1" fill="hold">
                                          <p:stCondLst>
                                            <p:cond delay="499"/>
                                          </p:stCondLst>
                                        </p:cTn>
                                        <p:tgtEl>
                                          <p:spTgt spid="513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0" nodeType="clickEffect">
                                  <p:stCondLst>
                                    <p:cond delay="0"/>
                                  </p:stCondLst>
                                  <p:childTnLst>
                                    <p:anim calcmode="lin" valueType="num">
                                      <p:cBhvr additive="base">
                                        <p:cTn id="38" dur="500"/>
                                        <p:tgtEl>
                                          <p:spTgt spid="5140"/>
                                        </p:tgtEl>
                                        <p:attrNameLst>
                                          <p:attrName>ppt_x</p:attrName>
                                        </p:attrNameLst>
                                      </p:cBhvr>
                                      <p:tavLst>
                                        <p:tav tm="0">
                                          <p:val>
                                            <p:strVal val="ppt_x"/>
                                          </p:val>
                                        </p:tav>
                                        <p:tav tm="100000">
                                          <p:val>
                                            <p:strVal val="ppt_x"/>
                                          </p:val>
                                        </p:tav>
                                      </p:tavLst>
                                    </p:anim>
                                    <p:anim calcmode="lin" valueType="num">
                                      <p:cBhvr additive="base">
                                        <p:cTn id="39" dur="500"/>
                                        <p:tgtEl>
                                          <p:spTgt spid="5140"/>
                                        </p:tgtEl>
                                        <p:attrNameLst>
                                          <p:attrName>ppt_y</p:attrName>
                                        </p:attrNameLst>
                                      </p:cBhvr>
                                      <p:tavLst>
                                        <p:tav tm="0">
                                          <p:val>
                                            <p:strVal val="ppt_y"/>
                                          </p:val>
                                        </p:tav>
                                        <p:tav tm="100000">
                                          <p:val>
                                            <p:strVal val="1+ppt_h/2"/>
                                          </p:val>
                                        </p:tav>
                                      </p:tavLst>
                                    </p:anim>
                                    <p:set>
                                      <p:cBhvr>
                                        <p:cTn id="40" dur="1" fill="hold">
                                          <p:stCondLst>
                                            <p:cond delay="499"/>
                                          </p:stCondLst>
                                        </p:cTn>
                                        <p:tgtEl>
                                          <p:spTgt spid="5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7" grpId="0"/>
      <p:bldP spid="819208" grpId="0"/>
      <p:bldP spid="5138" grpId="0" bldLvl="0" animBg="1"/>
      <p:bldP spid="5139" grpId="0" bldLvl="0" animBg="1"/>
      <p:bldP spid="5140"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p:nvPr/>
        </p:nvGrpSpPr>
        <p:grpSpPr bwMode="auto">
          <a:xfrm>
            <a:off x="250825" y="1052513"/>
            <a:ext cx="2279650" cy="2332037"/>
            <a:chOff x="1012" y="1056"/>
            <a:chExt cx="1436" cy="1469"/>
          </a:xfrm>
        </p:grpSpPr>
        <p:sp>
          <p:nvSpPr>
            <p:cNvPr id="44049" name="Oval 3"/>
            <p:cNvSpPr>
              <a:spLocks noChangeArrowheads="1"/>
            </p:cNvSpPr>
            <p:nvPr/>
          </p:nvSpPr>
          <p:spPr bwMode="auto">
            <a:xfrm>
              <a:off x="1424" y="2238"/>
              <a:ext cx="258" cy="272"/>
            </a:xfrm>
            <a:prstGeom prst="ellipse">
              <a:avLst/>
            </a:prstGeom>
            <a:solidFill>
              <a:srgbClr val="FFFF66"/>
            </a:solidFill>
            <a:ln w="9525">
              <a:solidFill>
                <a:srgbClr val="000000"/>
              </a:solidFill>
              <a:round/>
            </a:ln>
          </p:spPr>
          <p:txBody>
            <a:bodyPr/>
            <a:lstStyle/>
            <a:p>
              <a:endParaRPr lang="zh-CN" altLang="en-US"/>
            </a:p>
          </p:txBody>
        </p:sp>
        <p:sp>
          <p:nvSpPr>
            <p:cNvPr id="44050" name="Oval 4"/>
            <p:cNvSpPr>
              <a:spLocks noChangeArrowheads="1"/>
            </p:cNvSpPr>
            <p:nvPr/>
          </p:nvSpPr>
          <p:spPr bwMode="auto">
            <a:xfrm>
              <a:off x="2043" y="1477"/>
              <a:ext cx="257" cy="273"/>
            </a:xfrm>
            <a:prstGeom prst="ellipse">
              <a:avLst/>
            </a:prstGeom>
            <a:solidFill>
              <a:srgbClr val="FFFF66"/>
            </a:solidFill>
            <a:ln w="9525">
              <a:solidFill>
                <a:srgbClr val="000000"/>
              </a:solidFill>
              <a:round/>
            </a:ln>
          </p:spPr>
          <p:txBody>
            <a:bodyPr/>
            <a:lstStyle/>
            <a:p>
              <a:endParaRPr lang="zh-CN" altLang="en-US"/>
            </a:p>
          </p:txBody>
        </p:sp>
        <p:sp>
          <p:nvSpPr>
            <p:cNvPr id="44051" name="Oval 5"/>
            <p:cNvSpPr>
              <a:spLocks noChangeArrowheads="1"/>
            </p:cNvSpPr>
            <p:nvPr/>
          </p:nvSpPr>
          <p:spPr bwMode="auto">
            <a:xfrm>
              <a:off x="1012" y="1294"/>
              <a:ext cx="257" cy="273"/>
            </a:xfrm>
            <a:prstGeom prst="ellipse">
              <a:avLst/>
            </a:prstGeom>
            <a:solidFill>
              <a:srgbClr val="FFFF66"/>
            </a:solidFill>
            <a:ln w="9525">
              <a:solidFill>
                <a:srgbClr val="000000"/>
              </a:solidFill>
              <a:round/>
            </a:ln>
          </p:spPr>
          <p:txBody>
            <a:bodyPr/>
            <a:lstStyle/>
            <a:p>
              <a:endParaRPr lang="zh-CN" altLang="en-US"/>
            </a:p>
          </p:txBody>
        </p:sp>
        <p:sp>
          <p:nvSpPr>
            <p:cNvPr id="44052" name="Text Box 6"/>
            <p:cNvSpPr txBox="1">
              <a:spLocks noChangeArrowheads="1"/>
            </p:cNvSpPr>
            <p:nvPr/>
          </p:nvSpPr>
          <p:spPr bwMode="auto">
            <a:xfrm>
              <a:off x="1600" y="1056"/>
              <a:ext cx="464"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just"/>
              <a:r>
                <a:rPr lang="en-US" altLang="zh-CN" sz="2400" b="0">
                  <a:latin typeface="Times New Roman" panose="02020603050405020304" pitchFamily="18" charset="0"/>
                </a:rPr>
                <a:t>6</a:t>
              </a:r>
              <a:endParaRPr lang="en-US" altLang="zh-CN" sz="2400" b="0">
                <a:latin typeface="Times New Roman" panose="02020603050405020304" pitchFamily="18" charset="0"/>
              </a:endParaRPr>
            </a:p>
          </p:txBody>
        </p:sp>
        <p:sp>
          <p:nvSpPr>
            <p:cNvPr id="44053" name="Text Box 7"/>
            <p:cNvSpPr txBox="1">
              <a:spLocks noChangeArrowheads="1"/>
            </p:cNvSpPr>
            <p:nvPr/>
          </p:nvSpPr>
          <p:spPr bwMode="auto">
            <a:xfrm>
              <a:off x="1024" y="1848"/>
              <a:ext cx="464"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just"/>
              <a:r>
                <a:rPr lang="en-US" altLang="zh-CN" sz="2400" b="0">
                  <a:latin typeface="Times New Roman" panose="02020603050405020304" pitchFamily="18" charset="0"/>
                </a:rPr>
                <a:t>3</a:t>
              </a:r>
              <a:endParaRPr lang="en-US" altLang="zh-CN" sz="2400" b="0">
                <a:latin typeface="Times New Roman" panose="02020603050405020304" pitchFamily="18" charset="0"/>
              </a:endParaRPr>
            </a:p>
          </p:txBody>
        </p:sp>
        <p:sp>
          <p:nvSpPr>
            <p:cNvPr id="44054" name="Text Box 8"/>
            <p:cNvSpPr txBox="1">
              <a:spLocks noChangeArrowheads="1"/>
            </p:cNvSpPr>
            <p:nvPr/>
          </p:nvSpPr>
          <p:spPr bwMode="auto">
            <a:xfrm>
              <a:off x="1385" y="1598"/>
              <a:ext cx="464"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just"/>
              <a:r>
                <a:rPr lang="en-US" altLang="zh-CN" sz="2400" b="0">
                  <a:latin typeface="Times New Roman" panose="02020603050405020304" pitchFamily="18" charset="0"/>
                </a:rPr>
                <a:t>11</a:t>
              </a:r>
              <a:endParaRPr lang="en-US" altLang="zh-CN" sz="2400" b="0">
                <a:latin typeface="Times New Roman" panose="02020603050405020304" pitchFamily="18" charset="0"/>
              </a:endParaRPr>
            </a:p>
          </p:txBody>
        </p:sp>
        <p:sp>
          <p:nvSpPr>
            <p:cNvPr id="44055" name="Text Box 9"/>
            <p:cNvSpPr txBox="1">
              <a:spLocks noChangeArrowheads="1"/>
            </p:cNvSpPr>
            <p:nvPr/>
          </p:nvSpPr>
          <p:spPr bwMode="auto">
            <a:xfrm>
              <a:off x="1463" y="2206"/>
              <a:ext cx="215"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ctr"/>
              <a:r>
                <a:rPr lang="en-US" altLang="zh-CN" sz="2800" b="0">
                  <a:latin typeface="Times New Roman" panose="02020603050405020304" pitchFamily="18" charset="0"/>
                </a:rPr>
                <a:t>v</a:t>
              </a:r>
              <a:r>
                <a:rPr lang="en-US" altLang="zh-CN" sz="2800" b="0" baseline="-2500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44056" name="Text Box 10"/>
            <p:cNvSpPr txBox="1">
              <a:spLocks noChangeArrowheads="1"/>
            </p:cNvSpPr>
            <p:nvPr/>
          </p:nvSpPr>
          <p:spPr bwMode="auto">
            <a:xfrm>
              <a:off x="2043" y="1446"/>
              <a:ext cx="251"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ctr"/>
              <a:r>
                <a:rPr lang="en-US" altLang="zh-CN" sz="2800" b="0">
                  <a:latin typeface="Times New Roman" panose="02020603050405020304" pitchFamily="18" charset="0"/>
                </a:rPr>
                <a:t>v</a:t>
              </a:r>
              <a:r>
                <a:rPr lang="en-US" altLang="zh-CN" sz="2800" b="0" baseline="-2500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44057" name="Text Box 11"/>
            <p:cNvSpPr txBox="1">
              <a:spLocks noChangeArrowheads="1"/>
            </p:cNvSpPr>
            <p:nvPr/>
          </p:nvSpPr>
          <p:spPr bwMode="auto">
            <a:xfrm>
              <a:off x="1041" y="1265"/>
              <a:ext cx="215"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ctr"/>
              <a:r>
                <a:rPr lang="en-US" altLang="zh-CN" sz="2800" b="0">
                  <a:latin typeface="Times New Roman" panose="02020603050405020304" pitchFamily="18" charset="0"/>
                </a:rPr>
                <a:t>v</a:t>
              </a:r>
              <a:r>
                <a:rPr lang="en-US" altLang="zh-CN" sz="2800" b="0" baseline="-25000">
                  <a:latin typeface="Times New Roman" panose="02020603050405020304" pitchFamily="18" charset="0"/>
                </a:rPr>
                <a:t>0</a:t>
              </a:r>
              <a:endParaRPr lang="en-US" altLang="zh-CN" sz="2800" b="0" baseline="-25000">
                <a:latin typeface="Times New Roman" panose="02020603050405020304" pitchFamily="18" charset="0"/>
              </a:endParaRPr>
            </a:p>
          </p:txBody>
        </p:sp>
        <p:sp>
          <p:nvSpPr>
            <p:cNvPr id="44058" name="Freeform 12"/>
            <p:cNvSpPr/>
            <p:nvPr/>
          </p:nvSpPr>
          <p:spPr bwMode="auto">
            <a:xfrm>
              <a:off x="1128" y="1566"/>
              <a:ext cx="296" cy="731"/>
            </a:xfrm>
            <a:custGeom>
              <a:avLst/>
              <a:gdLst>
                <a:gd name="T0" fmla="*/ 296 w 345"/>
                <a:gd name="T1" fmla="*/ 731 h 750"/>
                <a:gd name="T2" fmla="*/ 116 w 345"/>
                <a:gd name="T3" fmla="*/ 409 h 750"/>
                <a:gd name="T4" fmla="*/ 0 w 345"/>
                <a:gd name="T5" fmla="*/ 0 h 750"/>
                <a:gd name="T6" fmla="*/ 0 60000 65536"/>
                <a:gd name="T7" fmla="*/ 0 60000 65536"/>
                <a:gd name="T8" fmla="*/ 0 60000 65536"/>
              </a:gdLst>
              <a:ahLst/>
              <a:cxnLst>
                <a:cxn ang="T6">
                  <a:pos x="T0" y="T1"/>
                </a:cxn>
                <a:cxn ang="T7">
                  <a:pos x="T2" y="T3"/>
                </a:cxn>
                <a:cxn ang="T8">
                  <a:pos x="T4" y="T5"/>
                </a:cxn>
              </a:cxnLst>
              <a:rect l="0" t="0" r="r" b="b"/>
              <a:pathLst>
                <a:path w="345" h="750">
                  <a:moveTo>
                    <a:pt x="345" y="750"/>
                  </a:moveTo>
                  <a:cubicBezTo>
                    <a:pt x="310" y="695"/>
                    <a:pt x="193" y="545"/>
                    <a:pt x="135" y="420"/>
                  </a:cubicBezTo>
                  <a:cubicBezTo>
                    <a:pt x="77" y="295"/>
                    <a:pt x="28" y="87"/>
                    <a:pt x="0" y="0"/>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59" name="Text Box 13"/>
            <p:cNvSpPr txBox="1">
              <a:spLocks noChangeArrowheads="1"/>
            </p:cNvSpPr>
            <p:nvPr/>
          </p:nvSpPr>
          <p:spPr bwMode="auto">
            <a:xfrm>
              <a:off x="1984" y="1944"/>
              <a:ext cx="464"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just"/>
              <a:r>
                <a:rPr lang="en-US" altLang="zh-CN" sz="2400" b="0">
                  <a:latin typeface="Times New Roman" panose="02020603050405020304" pitchFamily="18" charset="0"/>
                </a:rPr>
                <a:t>2</a:t>
              </a:r>
              <a:endParaRPr lang="en-US" altLang="zh-CN" sz="2400" b="0">
                <a:latin typeface="Times New Roman" panose="02020603050405020304" pitchFamily="18" charset="0"/>
              </a:endParaRPr>
            </a:p>
          </p:txBody>
        </p:sp>
        <p:sp>
          <p:nvSpPr>
            <p:cNvPr id="44060" name="Freeform 14"/>
            <p:cNvSpPr/>
            <p:nvPr/>
          </p:nvSpPr>
          <p:spPr bwMode="auto">
            <a:xfrm>
              <a:off x="1687" y="1771"/>
              <a:ext cx="425" cy="614"/>
            </a:xfrm>
            <a:custGeom>
              <a:avLst/>
              <a:gdLst>
                <a:gd name="T0" fmla="*/ 425 w 495"/>
                <a:gd name="T1" fmla="*/ 0 h 630"/>
                <a:gd name="T2" fmla="*/ 322 w 495"/>
                <a:gd name="T3" fmla="*/ 219 h 630"/>
                <a:gd name="T4" fmla="*/ 180 w 495"/>
                <a:gd name="T5" fmla="*/ 418 h 630"/>
                <a:gd name="T6" fmla="*/ 0 w 495"/>
                <a:gd name="T7" fmla="*/ 614 h 6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5" h="630">
                  <a:moveTo>
                    <a:pt x="495" y="0"/>
                  </a:moveTo>
                  <a:cubicBezTo>
                    <a:pt x="475" y="37"/>
                    <a:pt x="423" y="153"/>
                    <a:pt x="375" y="225"/>
                  </a:cubicBezTo>
                  <a:cubicBezTo>
                    <a:pt x="335" y="292"/>
                    <a:pt x="273" y="361"/>
                    <a:pt x="210" y="429"/>
                  </a:cubicBezTo>
                  <a:cubicBezTo>
                    <a:pt x="147" y="497"/>
                    <a:pt x="44" y="588"/>
                    <a:pt x="0" y="630"/>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1" name="Text Box 15"/>
            <p:cNvSpPr txBox="1">
              <a:spLocks noChangeArrowheads="1"/>
            </p:cNvSpPr>
            <p:nvPr/>
          </p:nvSpPr>
          <p:spPr bwMode="auto">
            <a:xfrm>
              <a:off x="1579" y="1344"/>
              <a:ext cx="464"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just"/>
              <a:r>
                <a:rPr lang="en-US" altLang="zh-CN" sz="2400" b="0">
                  <a:latin typeface="Times New Roman" panose="02020603050405020304" pitchFamily="18" charset="0"/>
                </a:rPr>
                <a:t>4</a:t>
              </a:r>
              <a:endParaRPr lang="en-US" altLang="zh-CN" sz="2400" b="0">
                <a:latin typeface="Times New Roman" panose="02020603050405020304" pitchFamily="18" charset="0"/>
              </a:endParaRPr>
            </a:p>
          </p:txBody>
        </p:sp>
        <p:sp>
          <p:nvSpPr>
            <p:cNvPr id="44062" name="Freeform 16"/>
            <p:cNvSpPr/>
            <p:nvPr/>
          </p:nvSpPr>
          <p:spPr bwMode="auto">
            <a:xfrm>
              <a:off x="1244" y="1285"/>
              <a:ext cx="876" cy="193"/>
            </a:xfrm>
            <a:custGeom>
              <a:avLst/>
              <a:gdLst>
                <a:gd name="T0" fmla="*/ 876 w 1020"/>
                <a:gd name="T1" fmla="*/ 193 h 198"/>
                <a:gd name="T2" fmla="*/ 696 w 1020"/>
                <a:gd name="T3" fmla="*/ 85 h 198"/>
                <a:gd name="T4" fmla="*/ 490 w 1020"/>
                <a:gd name="T5" fmla="*/ 12 h 198"/>
                <a:gd name="T6" fmla="*/ 296 w 1020"/>
                <a:gd name="T7" fmla="*/ 12 h 198"/>
                <a:gd name="T8" fmla="*/ 0 w 1020"/>
                <a:gd name="T9" fmla="*/ 47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0" h="198">
                  <a:moveTo>
                    <a:pt x="1020" y="198"/>
                  </a:moveTo>
                  <a:cubicBezTo>
                    <a:pt x="985" y="179"/>
                    <a:pt x="885" y="118"/>
                    <a:pt x="810" y="87"/>
                  </a:cubicBezTo>
                  <a:cubicBezTo>
                    <a:pt x="735" y="56"/>
                    <a:pt x="647" y="24"/>
                    <a:pt x="570" y="12"/>
                  </a:cubicBezTo>
                  <a:cubicBezTo>
                    <a:pt x="493" y="0"/>
                    <a:pt x="440" y="6"/>
                    <a:pt x="345" y="12"/>
                  </a:cubicBezTo>
                  <a:cubicBezTo>
                    <a:pt x="250" y="18"/>
                    <a:pt x="72" y="41"/>
                    <a:pt x="0" y="48"/>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3" name="Freeform 17"/>
            <p:cNvSpPr/>
            <p:nvPr/>
          </p:nvSpPr>
          <p:spPr bwMode="auto">
            <a:xfrm>
              <a:off x="1267" y="1458"/>
              <a:ext cx="789" cy="143"/>
            </a:xfrm>
            <a:custGeom>
              <a:avLst/>
              <a:gdLst>
                <a:gd name="T0" fmla="*/ 0 w 918"/>
                <a:gd name="T1" fmla="*/ 0 h 147"/>
                <a:gd name="T2" fmla="*/ 415 w 918"/>
                <a:gd name="T3" fmla="*/ 123 h 147"/>
                <a:gd name="T4" fmla="*/ 789 w 918"/>
                <a:gd name="T5" fmla="*/ 123 h 147"/>
                <a:gd name="T6" fmla="*/ 0 60000 65536"/>
                <a:gd name="T7" fmla="*/ 0 60000 65536"/>
                <a:gd name="T8" fmla="*/ 0 60000 65536"/>
              </a:gdLst>
              <a:ahLst/>
              <a:cxnLst>
                <a:cxn ang="T6">
                  <a:pos x="T0" y="T1"/>
                </a:cxn>
                <a:cxn ang="T7">
                  <a:pos x="T2" y="T3"/>
                </a:cxn>
                <a:cxn ang="T8">
                  <a:pos x="T4" y="T5"/>
                </a:cxn>
              </a:cxnLst>
              <a:rect l="0" t="0" r="r" b="b"/>
              <a:pathLst>
                <a:path w="918" h="147">
                  <a:moveTo>
                    <a:pt x="0" y="0"/>
                  </a:moveTo>
                  <a:cubicBezTo>
                    <a:pt x="81" y="21"/>
                    <a:pt x="330" y="105"/>
                    <a:pt x="483" y="126"/>
                  </a:cubicBezTo>
                  <a:cubicBezTo>
                    <a:pt x="636" y="147"/>
                    <a:pt x="828" y="126"/>
                    <a:pt x="918" y="126"/>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064" name="Freeform 18"/>
            <p:cNvSpPr/>
            <p:nvPr/>
          </p:nvSpPr>
          <p:spPr bwMode="auto">
            <a:xfrm>
              <a:off x="1244" y="1537"/>
              <a:ext cx="335" cy="716"/>
            </a:xfrm>
            <a:custGeom>
              <a:avLst/>
              <a:gdLst>
                <a:gd name="T0" fmla="*/ 0 w 390"/>
                <a:gd name="T1" fmla="*/ 0 h 735"/>
                <a:gd name="T2" fmla="*/ 219 w 390"/>
                <a:gd name="T3" fmla="*/ 307 h 735"/>
                <a:gd name="T4" fmla="*/ 335 w 390"/>
                <a:gd name="T5" fmla="*/ 716 h 735"/>
                <a:gd name="T6" fmla="*/ 0 60000 65536"/>
                <a:gd name="T7" fmla="*/ 0 60000 65536"/>
                <a:gd name="T8" fmla="*/ 0 60000 65536"/>
              </a:gdLst>
              <a:ahLst/>
              <a:cxnLst>
                <a:cxn ang="T6">
                  <a:pos x="T0" y="T1"/>
                </a:cxn>
                <a:cxn ang="T7">
                  <a:pos x="T2" y="T3"/>
                </a:cxn>
                <a:cxn ang="T8">
                  <a:pos x="T4" y="T5"/>
                </a:cxn>
              </a:cxnLst>
              <a:rect l="0" t="0" r="r" b="b"/>
              <a:pathLst>
                <a:path w="390" h="735">
                  <a:moveTo>
                    <a:pt x="0" y="0"/>
                  </a:moveTo>
                  <a:cubicBezTo>
                    <a:pt x="42" y="53"/>
                    <a:pt x="190" y="193"/>
                    <a:pt x="255" y="315"/>
                  </a:cubicBezTo>
                  <a:cubicBezTo>
                    <a:pt x="320" y="437"/>
                    <a:pt x="362" y="648"/>
                    <a:pt x="390" y="735"/>
                  </a:cubicBezTo>
                </a:path>
              </a:pathLst>
            </a:custGeom>
            <a:noFill/>
            <a:ln w="9525" cap="flat" cmpd="sng">
              <a:solidFill>
                <a:srgbClr val="0000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4035" name="Text Box 19"/>
          <p:cNvSpPr txBox="1">
            <a:spLocks noChangeArrowheads="1"/>
          </p:cNvSpPr>
          <p:nvPr/>
        </p:nvSpPr>
        <p:spPr bwMode="auto">
          <a:xfrm>
            <a:off x="4370388" y="2895600"/>
            <a:ext cx="887412"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algn="just"/>
            <a:endParaRPr lang="zh-CN" altLang="en-US" sz="1000" b="0">
              <a:latin typeface="Times New Roman" panose="02020603050405020304" pitchFamily="18" charset="0"/>
            </a:endParaRPr>
          </a:p>
        </p:txBody>
      </p:sp>
      <p:graphicFrame>
        <p:nvGraphicFramePr>
          <p:cNvPr id="187412" name="Object 20"/>
          <p:cNvGraphicFramePr>
            <a:graphicFrameLocks noChangeAspect="1"/>
          </p:cNvGraphicFramePr>
          <p:nvPr/>
        </p:nvGraphicFramePr>
        <p:xfrm>
          <a:off x="2700338" y="1484313"/>
          <a:ext cx="1873250" cy="1692275"/>
        </p:xfrm>
        <a:graphic>
          <a:graphicData uri="http://schemas.openxmlformats.org/presentationml/2006/ole">
            <mc:AlternateContent xmlns:mc="http://schemas.openxmlformats.org/markup-compatibility/2006">
              <mc:Choice xmlns:v="urn:schemas-microsoft-com:vml" Requires="v">
                <p:oleObj spid="_x0000_s2140" name="公式" r:id="rId1" imgW="787400" imgH="711200" progId="Equation.3">
                  <p:embed/>
                </p:oleObj>
              </mc:Choice>
              <mc:Fallback>
                <p:oleObj name="公式" r:id="rId1" imgW="787400" imgH="711200" progId="Equation.3">
                  <p:embed/>
                  <p:pic>
                    <p:nvPicPr>
                      <p:cNvPr id="0" name="图片 2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484313"/>
                        <a:ext cx="18732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7" name="Rectangle 21"/>
          <p:cNvSpPr>
            <a:spLocks noGrp="1" noChangeArrowheads="1"/>
          </p:cNvSpPr>
          <p:nvPr>
            <p:ph type="title" idx="4294967295"/>
          </p:nvPr>
        </p:nvSpPr>
        <p:spPr/>
        <p:txBody>
          <a:bodyPr/>
          <a:lstStyle/>
          <a:p>
            <a:r>
              <a:rPr lang="zh-CN" altLang="en-US" sz="2500" dirty="0" smtClean="0">
                <a:solidFill>
                  <a:srgbClr val="0000CC"/>
                </a:solidFill>
              </a:rPr>
              <a:t>              </a:t>
            </a:r>
            <a:r>
              <a:rPr lang="zh-CN" altLang="en-US" sz="3800" dirty="0" smtClean="0">
                <a:solidFill>
                  <a:srgbClr val="0000CC"/>
                </a:solidFill>
              </a:rPr>
              <a:t>求最短路径</a:t>
            </a:r>
            <a:r>
              <a:rPr lang="zh-CN" altLang="en-US" sz="3800" dirty="0" smtClean="0">
                <a:solidFill>
                  <a:schemeClr val="folHlink"/>
                </a:solidFill>
              </a:rPr>
              <a:t>－</a:t>
            </a:r>
            <a:r>
              <a:rPr lang="en-US" altLang="zh-CN" sz="3800" dirty="0" smtClean="0"/>
              <a:t>Floyd</a:t>
            </a:r>
            <a:r>
              <a:rPr lang="zh-CN" altLang="en-US" sz="3800" dirty="0" smtClean="0"/>
              <a:t>算法</a:t>
            </a:r>
            <a:r>
              <a:rPr lang="zh-CN" altLang="en-US" sz="3800" b="0" dirty="0" smtClean="0">
                <a:solidFill>
                  <a:schemeClr val="tx1"/>
                </a:solidFill>
              </a:rPr>
              <a:t> </a:t>
            </a:r>
            <a:endParaRPr lang="zh-CN" altLang="en-US" sz="3800" b="0" dirty="0" smtClean="0">
              <a:solidFill>
                <a:schemeClr val="tx1"/>
              </a:solidFill>
            </a:endParaRPr>
          </a:p>
        </p:txBody>
      </p:sp>
      <p:grpSp>
        <p:nvGrpSpPr>
          <p:cNvPr id="187414" name="Group 22"/>
          <p:cNvGrpSpPr/>
          <p:nvPr/>
        </p:nvGrpSpPr>
        <p:grpSpPr bwMode="auto">
          <a:xfrm>
            <a:off x="179388" y="4151313"/>
            <a:ext cx="2532062" cy="1924050"/>
            <a:chOff x="113" y="2525"/>
            <a:chExt cx="1595" cy="1212"/>
          </a:xfrm>
        </p:grpSpPr>
        <p:graphicFrame>
          <p:nvGraphicFramePr>
            <p:cNvPr id="44047" name="Object 23"/>
            <p:cNvGraphicFramePr>
              <a:graphicFrameLocks noChangeAspect="1"/>
            </p:cNvGraphicFramePr>
            <p:nvPr/>
          </p:nvGraphicFramePr>
          <p:xfrm>
            <a:off x="431" y="2525"/>
            <a:ext cx="1277" cy="1212"/>
          </p:xfrm>
          <a:graphic>
            <a:graphicData uri="http://schemas.openxmlformats.org/presentationml/2006/ole">
              <mc:AlternateContent xmlns:mc="http://schemas.openxmlformats.org/markup-compatibility/2006">
                <mc:Choice xmlns:v="urn:schemas-microsoft-com:vml" Requires="v">
                  <p:oleObj spid="_x0000_s2141" name="公式" r:id="rId3" imgW="748665" imgH="711200" progId="Equation.3">
                    <p:embed/>
                  </p:oleObj>
                </mc:Choice>
                <mc:Fallback>
                  <p:oleObj name="公式" r:id="rId3" imgW="748665" imgH="711200" progId="Equation.3">
                    <p:embed/>
                    <p:pic>
                      <p:nvPicPr>
                        <p:cNvPr id="0" name="图片 2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2525"/>
                          <a:ext cx="1277" cy="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8" name="Text Box 24"/>
            <p:cNvSpPr txBox="1">
              <a:spLocks noChangeArrowheads="1"/>
            </p:cNvSpPr>
            <p:nvPr/>
          </p:nvSpPr>
          <p:spPr bwMode="auto">
            <a:xfrm>
              <a:off x="113" y="2931"/>
              <a:ext cx="3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t>v0</a:t>
              </a:r>
              <a:endParaRPr kumimoji="1" lang="en-US" altLang="zh-CN" sz="2400"/>
            </a:p>
          </p:txBody>
        </p:sp>
      </p:grpSp>
      <p:grpSp>
        <p:nvGrpSpPr>
          <p:cNvPr id="187417" name="Group 25"/>
          <p:cNvGrpSpPr/>
          <p:nvPr/>
        </p:nvGrpSpPr>
        <p:grpSpPr bwMode="auto">
          <a:xfrm>
            <a:off x="3122613" y="3802063"/>
            <a:ext cx="2276475" cy="2354262"/>
            <a:chOff x="1967" y="2305"/>
            <a:chExt cx="1434" cy="1483"/>
          </a:xfrm>
        </p:grpSpPr>
        <p:graphicFrame>
          <p:nvGraphicFramePr>
            <p:cNvPr id="44045" name="Object 26"/>
            <p:cNvGraphicFramePr>
              <a:graphicFrameLocks noChangeAspect="1"/>
            </p:cNvGraphicFramePr>
            <p:nvPr/>
          </p:nvGraphicFramePr>
          <p:xfrm>
            <a:off x="2136" y="2305"/>
            <a:ext cx="1265" cy="1483"/>
          </p:xfrm>
          <a:graphic>
            <a:graphicData uri="http://schemas.openxmlformats.org/presentationml/2006/ole">
              <mc:AlternateContent xmlns:mc="http://schemas.openxmlformats.org/markup-compatibility/2006">
                <mc:Choice xmlns:v="urn:schemas-microsoft-com:vml" Requires="v">
                  <p:oleObj spid="_x0000_s2142" name="公式" r:id="rId5" imgW="685800" imgH="711200" progId="Equation.3">
                    <p:embed/>
                  </p:oleObj>
                </mc:Choice>
                <mc:Fallback>
                  <p:oleObj name="公式" r:id="rId5" imgW="685800" imgH="711200" progId="Equation.3">
                    <p:embed/>
                    <p:pic>
                      <p:nvPicPr>
                        <p:cNvPr id="0" name="图片 2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6" y="2305"/>
                          <a:ext cx="1265" cy="14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6" name="Text Box 27"/>
            <p:cNvSpPr txBox="1">
              <a:spLocks noChangeArrowheads="1"/>
            </p:cNvSpPr>
            <p:nvPr/>
          </p:nvSpPr>
          <p:spPr bwMode="auto">
            <a:xfrm>
              <a:off x="1967" y="2934"/>
              <a:ext cx="3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t>v1</a:t>
              </a:r>
              <a:endParaRPr kumimoji="1" lang="en-US" altLang="zh-CN" sz="2400"/>
            </a:p>
          </p:txBody>
        </p:sp>
      </p:grpSp>
      <p:grpSp>
        <p:nvGrpSpPr>
          <p:cNvPr id="187420" name="Group 28"/>
          <p:cNvGrpSpPr/>
          <p:nvPr/>
        </p:nvGrpSpPr>
        <p:grpSpPr bwMode="auto">
          <a:xfrm>
            <a:off x="5905500" y="3763964"/>
            <a:ext cx="2257425" cy="2265363"/>
            <a:chOff x="3720" y="2281"/>
            <a:chExt cx="1422" cy="1427"/>
          </a:xfrm>
        </p:grpSpPr>
        <p:graphicFrame>
          <p:nvGraphicFramePr>
            <p:cNvPr id="44043" name="Object 29"/>
            <p:cNvGraphicFramePr>
              <a:graphicFrameLocks noChangeAspect="1"/>
            </p:cNvGraphicFramePr>
            <p:nvPr/>
          </p:nvGraphicFramePr>
          <p:xfrm>
            <a:off x="3965" y="2281"/>
            <a:ext cx="1177" cy="1427"/>
          </p:xfrm>
          <a:graphic>
            <a:graphicData uri="http://schemas.openxmlformats.org/presentationml/2006/ole">
              <mc:AlternateContent xmlns:mc="http://schemas.openxmlformats.org/markup-compatibility/2006">
                <mc:Choice xmlns:v="urn:schemas-microsoft-com:vml" Requires="v">
                  <p:oleObj spid="_x0000_s2143" name="公式" r:id="rId7" imgW="16459200" imgH="17678400" progId="Equation.3">
                    <p:embed/>
                  </p:oleObj>
                </mc:Choice>
                <mc:Fallback>
                  <p:oleObj name="公式" r:id="rId7" imgW="16459200" imgH="17678400" progId="Equation.3">
                    <p:embed/>
                    <p:pic>
                      <p:nvPicPr>
                        <p:cNvPr id="0" name="图片 2142"/>
                        <p:cNvPicPr>
                          <a:picLocks noChangeAspect="1" noChangeArrowheads="1"/>
                        </p:cNvPicPr>
                        <p:nvPr/>
                      </p:nvPicPr>
                      <p:blipFill>
                        <a:blip r:embed="rId8"/>
                        <a:srcRect/>
                        <a:stretch>
                          <a:fillRect/>
                        </a:stretch>
                      </p:blipFill>
                      <p:spPr bwMode="auto">
                        <a:xfrm>
                          <a:off x="3965" y="2281"/>
                          <a:ext cx="1177" cy="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4" name="Text Box 30"/>
            <p:cNvSpPr txBox="1">
              <a:spLocks noChangeArrowheads="1"/>
            </p:cNvSpPr>
            <p:nvPr/>
          </p:nvSpPr>
          <p:spPr bwMode="auto">
            <a:xfrm>
              <a:off x="3720" y="2915"/>
              <a:ext cx="3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t>v2</a:t>
              </a:r>
              <a:endParaRPr kumimoji="1" lang="en-US" altLang="zh-CN" sz="2400"/>
            </a:p>
          </p:txBody>
        </p:sp>
      </p:grpSp>
      <p:graphicFrame>
        <p:nvGraphicFramePr>
          <p:cNvPr id="187423" name="Object 31"/>
          <p:cNvGraphicFramePr>
            <a:graphicFrameLocks noGrp="1" noChangeAspect="1"/>
          </p:cNvGraphicFramePr>
          <p:nvPr>
            <p:ph sz="quarter" idx="4294967295"/>
          </p:nvPr>
        </p:nvGraphicFramePr>
        <p:xfrm>
          <a:off x="5003800" y="1844675"/>
          <a:ext cx="4140200" cy="1333500"/>
        </p:xfrm>
        <a:graphic>
          <a:graphicData uri="http://schemas.openxmlformats.org/presentationml/2006/ole">
            <mc:AlternateContent xmlns:mc="http://schemas.openxmlformats.org/markup-compatibility/2006">
              <mc:Choice xmlns:v="urn:schemas-microsoft-com:vml" Requires="v">
                <p:oleObj spid="_x0000_s2144" name="公式" r:id="rId9" imgW="2019300" imgH="711200" progId="Equation.3">
                  <p:embed/>
                </p:oleObj>
              </mc:Choice>
              <mc:Fallback>
                <p:oleObj name="公式" r:id="rId9" imgW="2019300" imgH="711200" progId="Equation.3">
                  <p:embed/>
                  <p:pic>
                    <p:nvPicPr>
                      <p:cNvPr id="0" name="图片 21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1844675"/>
                        <a:ext cx="41402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424" name="Text Box 32"/>
          <p:cNvSpPr txBox="1">
            <a:spLocks noChangeArrowheads="1"/>
          </p:cNvSpPr>
          <p:nvPr/>
        </p:nvSpPr>
        <p:spPr bwMode="auto">
          <a:xfrm>
            <a:off x="5364163" y="1052513"/>
            <a:ext cx="3779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t>加入</a:t>
            </a:r>
            <a:r>
              <a:rPr kumimoji="1" lang="en-US" altLang="zh-CN" sz="2000"/>
              <a:t>Vi</a:t>
            </a:r>
            <a:r>
              <a:rPr kumimoji="1" lang="zh-CN" altLang="en-US" sz="2000"/>
              <a:t>后下图矩阵和</a:t>
            </a:r>
            <a:r>
              <a:rPr kumimoji="1" lang="zh-CN" altLang="en-US" sz="2000">
                <a:solidFill>
                  <a:srgbClr val="FF0000"/>
                </a:solidFill>
              </a:rPr>
              <a:t>上一步</a:t>
            </a:r>
            <a:r>
              <a:rPr kumimoji="1" lang="zh-CN" altLang="en-US" sz="2000"/>
              <a:t>矩阵的值比较，取较小者</a:t>
            </a:r>
            <a:endParaRPr kumimoji="1" lang="zh-CN" altLang="en-US" sz="200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4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4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4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4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2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4"/>
          <p:cNvSpPr txBox="1">
            <a:spLocks noChangeArrowheads="1"/>
          </p:cNvSpPr>
          <p:nvPr/>
        </p:nvSpPr>
        <p:spPr bwMode="auto">
          <a:xfrm>
            <a:off x="684213" y="1268413"/>
            <a:ext cx="7920037" cy="42481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lnSpc>
                <a:spcPct val="130000"/>
              </a:lnSpc>
            </a:pPr>
            <a:r>
              <a:rPr lang="en-US" altLang="zh-CN" sz="3200" b="1">
                <a:ea typeface="宋体" panose="02010600030101010101" pitchFamily="2" charset="-122"/>
              </a:rPr>
              <a:t>void  insert(i, x)</a:t>
            </a:r>
            <a:endParaRPr lang="en-US" altLang="zh-CN" sz="3200" b="1">
              <a:ea typeface="宋体" panose="02010600030101010101" pitchFamily="2" charset="-122"/>
            </a:endParaRPr>
          </a:p>
          <a:p>
            <a:pPr algn="just" eaLnBrk="1" hangingPunct="1">
              <a:lnSpc>
                <a:spcPct val="130000"/>
              </a:lnSpc>
            </a:pPr>
            <a:r>
              <a:rPr lang="en-US" altLang="zh-CN" sz="3200" b="1">
                <a:ea typeface="宋体" panose="02010600030101010101" pitchFamily="2" charset="-122"/>
              </a:rPr>
              <a:t>{ if  (length == maxSize) resize();</a:t>
            </a:r>
            <a:endParaRPr lang="en-US"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  for ( j = n-1; j&gt;=i; --j) data[j+1] = data[j];</a:t>
            </a:r>
            <a:endParaRPr lang="nb-NO"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  data[i] = x;</a:t>
            </a:r>
            <a:endParaRPr lang="nb-NO"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  ++length;</a:t>
            </a:r>
            <a:endParaRPr lang="nb-NO"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a:t>
            </a:r>
            <a:endParaRPr lang="en-US" altLang="zh-CN" sz="3200" b="1"/>
          </a:p>
        </p:txBody>
      </p:sp>
      <p:sp>
        <p:nvSpPr>
          <p:cNvPr id="2" name="日期占位符 1"/>
          <p:cNvSpPr>
            <a:spLocks noGrp="1"/>
          </p:cNvSpPr>
          <p:nvPr>
            <p:ph type="dt" sz="half" idx="10"/>
          </p:nvPr>
        </p:nvSpPr>
        <p:spPr/>
        <p:txBody>
          <a:bodyPr/>
          <a:lstStyle/>
          <a:p>
            <a:pPr>
              <a:defRPr/>
            </a:pPr>
            <a:fld id="{A72AEEEE-6347-4C4F-96D7-BDBC435644AF}" type="datetime8">
              <a:rPr lang="zh-CN" altLang="en-US" smtClean="0"/>
            </a:fld>
            <a:endParaRPr lang="en-US" altLang="zh-CN"/>
          </a:p>
        </p:txBody>
      </p:sp>
    </p:spTree>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2"/>
          <p:cNvSpPr>
            <a:spLocks noGrp="1"/>
          </p:cNvSpPr>
          <p:nvPr>
            <p:ph type="title" idx="4294967295"/>
          </p:nvPr>
        </p:nvSpPr>
        <p:spPr>
          <a:xfrm>
            <a:off x="611188" y="188913"/>
            <a:ext cx="5886450" cy="808037"/>
          </a:xfrm>
        </p:spPr>
        <p:txBody>
          <a:bodyPr/>
          <a:lstStyle/>
          <a:p>
            <a:r>
              <a:rPr lang="zh-CN" altLang="en-US" sz="3200">
                <a:solidFill>
                  <a:srgbClr val="993300"/>
                </a:solidFill>
                <a:latin typeface="Lucida Fax" pitchFamily="18" charset="0"/>
                <a:ea typeface="微软雅黑" panose="020B0503020204020204" charset="-122"/>
              </a:rPr>
              <a:t>顺序表的删除图示</a:t>
            </a:r>
            <a:endParaRPr lang="zh-CN" altLang="en-US" sz="3200">
              <a:solidFill>
                <a:srgbClr val="993300"/>
              </a:solidFill>
              <a:latin typeface="Lucida Fax" pitchFamily="18" charset="0"/>
              <a:ea typeface="微软雅黑" panose="020B0503020204020204" charset="-122"/>
            </a:endParaRPr>
          </a:p>
        </p:txBody>
      </p:sp>
      <p:sp>
        <p:nvSpPr>
          <p:cNvPr id="67590" name="Text Box 2"/>
          <p:cNvSpPr txBox="1">
            <a:spLocks noChangeArrowheads="1"/>
          </p:cNvSpPr>
          <p:nvPr/>
        </p:nvSpPr>
        <p:spPr bwMode="auto">
          <a:xfrm>
            <a:off x="1489075" y="30226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latin typeface="Lucida Fax" pitchFamily="18" charset="0"/>
                <a:ea typeface="Arial Unicode MS" panose="020B0604020202020204" pitchFamily="34" charset="-122"/>
                <a:cs typeface="Arial Unicode MS" panose="020B0604020202020204" pitchFamily="34" charset="-122"/>
              </a:rPr>
              <a:t>curr</a:t>
            </a:r>
            <a:endParaRPr kumimoji="1" lang="en-US" altLang="zh-CN" sz="2400" b="1">
              <a:latin typeface="Lucida Fax" pitchFamily="18" charset="0"/>
              <a:ea typeface="Arial Unicode MS" panose="020B0604020202020204" pitchFamily="34" charset="-122"/>
              <a:cs typeface="Arial Unicode MS" panose="020B0604020202020204" pitchFamily="34" charset="-122"/>
            </a:endParaRPr>
          </a:p>
        </p:txBody>
      </p:sp>
      <p:sp>
        <p:nvSpPr>
          <p:cNvPr id="67591" name="Line 3"/>
          <p:cNvSpPr>
            <a:spLocks noChangeShapeType="1"/>
          </p:cNvSpPr>
          <p:nvPr/>
        </p:nvSpPr>
        <p:spPr bwMode="auto">
          <a:xfrm>
            <a:off x="2022475" y="3487738"/>
            <a:ext cx="400050" cy="0"/>
          </a:xfrm>
          <a:prstGeom prst="line">
            <a:avLst/>
          </a:prstGeom>
          <a:noFill/>
          <a:ln w="34925">
            <a:solidFill>
              <a:schemeClr val="tx1"/>
            </a:solidFill>
            <a:round/>
            <a:tailEnd type="triangle" w="med" len="med"/>
          </a:ln>
          <a:extLst>
            <a:ext uri="{909E8E84-426E-40DD-AFC4-6F175D3DCCD1}">
              <a14:hiddenFill xmlns:a14="http://schemas.microsoft.com/office/drawing/2010/main">
                <a:noFill/>
              </a14:hiddenFill>
            </a:ext>
          </a:extLst>
        </p:spPr>
        <p:txBody>
          <a:bodyPr wrap="none" lIns="0"/>
          <a:lstStyle/>
          <a:p>
            <a:endParaRPr lang="zh-CN" altLang="en-US"/>
          </a:p>
        </p:txBody>
      </p:sp>
      <p:sp>
        <p:nvSpPr>
          <p:cNvPr id="66" name="Text Box 5"/>
          <p:cNvSpPr txBox="1">
            <a:spLocks noChangeArrowheads="1"/>
          </p:cNvSpPr>
          <p:nvPr/>
        </p:nvSpPr>
        <p:spPr bwMode="auto">
          <a:xfrm>
            <a:off x="2422525" y="1773238"/>
            <a:ext cx="1128713" cy="520700"/>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2600" b="1">
                <a:latin typeface="Lucida Fax" pitchFamily="18" charset="0"/>
                <a:ea typeface="Arial Unicode MS" panose="020B0604020202020204" pitchFamily="34" charset="-122"/>
                <a:cs typeface="Arial Unicode MS" panose="020B0604020202020204" pitchFamily="34" charset="-122"/>
              </a:rPr>
              <a:t>     </a:t>
            </a:r>
            <a:r>
              <a:rPr kumimoji="1" lang="en-US" altLang="zh-CN" sz="2600" b="1">
                <a:latin typeface="Lucida Fax" pitchFamily="18" charset="0"/>
                <a:ea typeface="Arial Unicode MS" panose="020B0604020202020204" pitchFamily="34" charset="-122"/>
                <a:cs typeface="Arial Unicode MS" panose="020B0604020202020204" pitchFamily="34" charset="-122"/>
              </a:rPr>
              <a:t>k</a:t>
            </a:r>
            <a:r>
              <a:rPr kumimoji="1" lang="en-US" altLang="zh-CN" sz="2600" b="1" baseline="-25000">
                <a:latin typeface="Lucida Fax" pitchFamily="18" charset="0"/>
                <a:ea typeface="Arial Unicode MS" panose="020B0604020202020204" pitchFamily="34" charset="-122"/>
                <a:cs typeface="Arial Unicode MS" panose="020B0604020202020204" pitchFamily="34" charset="-122"/>
              </a:rPr>
              <a:t>0</a:t>
            </a:r>
            <a:endParaRPr kumimoji="1" lang="en-US" altLang="zh-CN" sz="2600" b="1">
              <a:latin typeface="Lucida Fax" pitchFamily="18" charset="0"/>
              <a:ea typeface="Arial Unicode MS" panose="020B0604020202020204" pitchFamily="34" charset="-122"/>
              <a:cs typeface="Arial Unicode MS" panose="020B0604020202020204" pitchFamily="34" charset="-122"/>
            </a:endParaRPr>
          </a:p>
        </p:txBody>
      </p:sp>
      <p:sp>
        <p:nvSpPr>
          <p:cNvPr id="67" name="Text Box 6"/>
          <p:cNvSpPr txBox="1">
            <a:spLocks noChangeArrowheads="1"/>
          </p:cNvSpPr>
          <p:nvPr/>
        </p:nvSpPr>
        <p:spPr bwMode="auto">
          <a:xfrm>
            <a:off x="2422525" y="2257425"/>
            <a:ext cx="1128713" cy="520700"/>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2600" b="1">
                <a:latin typeface="Lucida Fax" pitchFamily="18" charset="0"/>
                <a:ea typeface="Arial Unicode MS" panose="020B0604020202020204" pitchFamily="34" charset="-122"/>
                <a:cs typeface="Arial Unicode MS" panose="020B0604020202020204" pitchFamily="34" charset="-122"/>
              </a:rPr>
              <a:t>     </a:t>
            </a:r>
            <a:r>
              <a:rPr kumimoji="1" lang="en-US" altLang="zh-CN" sz="2600" b="1">
                <a:latin typeface="Lucida Fax" pitchFamily="18" charset="0"/>
                <a:ea typeface="Arial Unicode MS" panose="020B0604020202020204" pitchFamily="34" charset="-122"/>
                <a:cs typeface="Arial Unicode MS" panose="020B0604020202020204" pitchFamily="34" charset="-122"/>
              </a:rPr>
              <a:t>k</a:t>
            </a:r>
            <a:r>
              <a:rPr kumimoji="1" lang="en-US" altLang="zh-CN" sz="2600" b="1" baseline="-25000">
                <a:latin typeface="Lucida Fax" pitchFamily="18" charset="0"/>
                <a:ea typeface="Arial Unicode MS" panose="020B0604020202020204" pitchFamily="34" charset="-122"/>
                <a:cs typeface="Arial Unicode MS" panose="020B0604020202020204" pitchFamily="34" charset="-122"/>
              </a:rPr>
              <a:t>1</a:t>
            </a:r>
            <a:endParaRPr kumimoji="1" lang="en-US" altLang="zh-CN" sz="2600" b="1">
              <a:latin typeface="Lucida Fax" pitchFamily="18" charset="0"/>
              <a:ea typeface="Arial Unicode MS" panose="020B0604020202020204" pitchFamily="34" charset="-122"/>
              <a:cs typeface="Arial Unicode MS" panose="020B0604020202020204" pitchFamily="34" charset="-122"/>
            </a:endParaRPr>
          </a:p>
        </p:txBody>
      </p:sp>
      <p:sp>
        <p:nvSpPr>
          <p:cNvPr id="68" name="Text Box 7"/>
          <p:cNvSpPr txBox="1">
            <a:spLocks noChangeArrowheads="1"/>
          </p:cNvSpPr>
          <p:nvPr/>
        </p:nvSpPr>
        <p:spPr bwMode="auto">
          <a:xfrm>
            <a:off x="2422525" y="2744788"/>
            <a:ext cx="1128713" cy="520700"/>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2600" b="1">
                <a:latin typeface="Lucida Fax" pitchFamily="18" charset="0"/>
                <a:ea typeface="Arial Unicode MS" panose="020B0604020202020204" pitchFamily="34" charset="-122"/>
                <a:cs typeface="Arial Unicode MS" panose="020B0604020202020204" pitchFamily="34" charset="-122"/>
              </a:rPr>
              <a:t>     </a:t>
            </a:r>
            <a:r>
              <a:rPr kumimoji="1" lang="en-US" altLang="zh-CN" sz="2600" b="1">
                <a:latin typeface="Lucida Fax" pitchFamily="18" charset="0"/>
                <a:ea typeface="Arial Unicode MS" panose="020B0604020202020204" pitchFamily="34" charset="-122"/>
                <a:cs typeface="Arial Unicode MS" panose="020B0604020202020204" pitchFamily="34" charset="-122"/>
              </a:rPr>
              <a:t>k</a:t>
            </a:r>
            <a:r>
              <a:rPr kumimoji="1" lang="en-US" altLang="zh-CN" sz="2600" b="1" baseline="-25000">
                <a:latin typeface="Lucida Fax" pitchFamily="18" charset="0"/>
                <a:ea typeface="Arial Unicode MS" panose="020B0604020202020204" pitchFamily="34" charset="-122"/>
                <a:cs typeface="Arial Unicode MS" panose="020B0604020202020204" pitchFamily="34" charset="-122"/>
              </a:rPr>
              <a:t>2</a:t>
            </a:r>
            <a:endParaRPr kumimoji="1" lang="en-US" altLang="zh-CN" sz="2600" b="1">
              <a:latin typeface="Lucida Fax" pitchFamily="18" charset="0"/>
              <a:ea typeface="Arial Unicode MS" panose="020B0604020202020204" pitchFamily="34" charset="-122"/>
              <a:cs typeface="Arial Unicode MS" panose="020B0604020202020204" pitchFamily="34" charset="-122"/>
            </a:endParaRPr>
          </a:p>
        </p:txBody>
      </p:sp>
      <p:sp>
        <p:nvSpPr>
          <p:cNvPr id="69" name="Text Box 8"/>
          <p:cNvSpPr txBox="1">
            <a:spLocks noChangeArrowheads="1"/>
          </p:cNvSpPr>
          <p:nvPr/>
        </p:nvSpPr>
        <p:spPr bwMode="auto">
          <a:xfrm>
            <a:off x="2422525" y="3228975"/>
            <a:ext cx="1128713" cy="763588"/>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solidFill>
                  <a:srgbClr val="FF0000"/>
                </a:solidFill>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solidFill>
                <a:srgbClr val="FF0000"/>
              </a:solidFill>
              <a:latin typeface="Lucida Fax" pitchFamily="18" charset="0"/>
              <a:ea typeface="Arial Unicode MS" panose="020B0604020202020204" pitchFamily="34" charset="-122"/>
              <a:cs typeface="Arial Unicode MS" panose="020B0604020202020204" pitchFamily="34" charset="-122"/>
            </a:endParaRPr>
          </a:p>
        </p:txBody>
      </p:sp>
      <p:sp>
        <p:nvSpPr>
          <p:cNvPr id="70" name="Text Box 9"/>
          <p:cNvSpPr txBox="1">
            <a:spLocks noChangeArrowheads="1"/>
          </p:cNvSpPr>
          <p:nvPr/>
        </p:nvSpPr>
        <p:spPr bwMode="auto">
          <a:xfrm>
            <a:off x="2422525" y="3713163"/>
            <a:ext cx="1128713" cy="763587"/>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latin typeface="Lucida Fax" pitchFamily="18" charset="0"/>
              <a:ea typeface="Arial Unicode MS" panose="020B0604020202020204" pitchFamily="34" charset="-122"/>
              <a:cs typeface="Arial Unicode MS" panose="020B0604020202020204" pitchFamily="34" charset="-122"/>
            </a:endParaRPr>
          </a:p>
        </p:txBody>
      </p:sp>
      <p:sp>
        <p:nvSpPr>
          <p:cNvPr id="71" name="Text Box 10"/>
          <p:cNvSpPr txBox="1">
            <a:spLocks noChangeArrowheads="1"/>
          </p:cNvSpPr>
          <p:nvPr/>
        </p:nvSpPr>
        <p:spPr bwMode="auto">
          <a:xfrm>
            <a:off x="2422525" y="4197350"/>
            <a:ext cx="1128713" cy="763588"/>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latin typeface="Lucida Fax" pitchFamily="18" charset="0"/>
              <a:ea typeface="Arial Unicode MS" panose="020B0604020202020204" pitchFamily="34" charset="-122"/>
              <a:cs typeface="Arial Unicode MS" panose="020B0604020202020204" pitchFamily="34" charset="-122"/>
            </a:endParaRPr>
          </a:p>
        </p:txBody>
      </p:sp>
      <p:sp>
        <p:nvSpPr>
          <p:cNvPr id="72" name="Text Box 11"/>
          <p:cNvSpPr txBox="1">
            <a:spLocks noChangeArrowheads="1"/>
          </p:cNvSpPr>
          <p:nvPr/>
        </p:nvSpPr>
        <p:spPr bwMode="auto">
          <a:xfrm>
            <a:off x="2422525" y="4667250"/>
            <a:ext cx="1128713" cy="763588"/>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latin typeface="Lucida Fax" pitchFamily="18" charset="0"/>
              <a:ea typeface="Arial Unicode MS" panose="020B0604020202020204" pitchFamily="34" charset="-122"/>
              <a:cs typeface="Arial Unicode MS" panose="020B0604020202020204" pitchFamily="34" charset="-122"/>
            </a:endParaRPr>
          </a:p>
        </p:txBody>
      </p:sp>
      <p:sp>
        <p:nvSpPr>
          <p:cNvPr id="73" name="Freeform 12"/>
          <p:cNvSpPr/>
          <p:nvPr/>
        </p:nvSpPr>
        <p:spPr bwMode="auto">
          <a:xfrm>
            <a:off x="3575050" y="3506788"/>
            <a:ext cx="134938" cy="428625"/>
          </a:xfrm>
          <a:custGeom>
            <a:avLst/>
            <a:gdLst>
              <a:gd name="T0" fmla="*/ 0 w 73"/>
              <a:gd name="T1" fmla="*/ 2147483647 h 298"/>
              <a:gd name="T2" fmla="*/ 2147483647 w 73"/>
              <a:gd name="T3" fmla="*/ 2147483647 h 298"/>
              <a:gd name="T4" fmla="*/ 2147483647 w 73"/>
              <a:gd name="T5" fmla="*/ 0 h 298"/>
              <a:gd name="T6" fmla="*/ 0 60000 65536"/>
              <a:gd name="T7" fmla="*/ 0 60000 65536"/>
              <a:gd name="T8" fmla="*/ 0 60000 65536"/>
              <a:gd name="T9" fmla="*/ 0 w 73"/>
              <a:gd name="T10" fmla="*/ 0 h 298"/>
              <a:gd name="T11" fmla="*/ 73 w 73"/>
              <a:gd name="T12" fmla="*/ 298 h 298"/>
            </a:gdLst>
            <a:ahLst/>
            <a:cxnLst>
              <a:cxn ang="T6">
                <a:pos x="T0" y="T1"/>
              </a:cxn>
              <a:cxn ang="T7">
                <a:pos x="T2" y="T3"/>
              </a:cxn>
              <a:cxn ang="T8">
                <a:pos x="T4" y="T5"/>
              </a:cxn>
            </a:cxnLst>
            <a:rect l="T9" t="T10" r="T11" b="T12"/>
            <a:pathLst>
              <a:path w="73" h="298">
                <a:moveTo>
                  <a:pt x="0" y="298"/>
                </a:moveTo>
                <a:cubicBezTo>
                  <a:pt x="73" y="248"/>
                  <a:pt x="43" y="171"/>
                  <a:pt x="48" y="77"/>
                </a:cubicBezTo>
                <a:cubicBezTo>
                  <a:pt x="27" y="3"/>
                  <a:pt x="50" y="21"/>
                  <a:pt x="10" y="0"/>
                </a:cubicBezTo>
              </a:path>
            </a:pathLst>
          </a:custGeom>
          <a:solidFill>
            <a:srgbClr val="FFFFFF"/>
          </a:solidFill>
          <a:ln w="31750">
            <a:solidFill>
              <a:schemeClr val="tx2"/>
            </a:solidFill>
            <a:round/>
            <a:headEnd type="none" w="lg" len="lg"/>
            <a:tailEnd type="triangle" w="lg" len="lg"/>
          </a:ln>
        </p:spPr>
        <p:txBody>
          <a:bodyPr wrap="none" lIns="0"/>
          <a:lstStyle/>
          <a:p>
            <a:endParaRPr lang="zh-CN" altLang="en-US"/>
          </a:p>
        </p:txBody>
      </p:sp>
      <p:sp>
        <p:nvSpPr>
          <p:cNvPr id="74" name="Freeform 13"/>
          <p:cNvSpPr/>
          <p:nvPr/>
        </p:nvSpPr>
        <p:spPr bwMode="auto">
          <a:xfrm>
            <a:off x="3575050" y="3990975"/>
            <a:ext cx="134938" cy="428625"/>
          </a:xfrm>
          <a:custGeom>
            <a:avLst/>
            <a:gdLst>
              <a:gd name="T0" fmla="*/ 0 w 73"/>
              <a:gd name="T1" fmla="*/ 2147483647 h 298"/>
              <a:gd name="T2" fmla="*/ 2147483647 w 73"/>
              <a:gd name="T3" fmla="*/ 2147483647 h 298"/>
              <a:gd name="T4" fmla="*/ 2147483647 w 73"/>
              <a:gd name="T5" fmla="*/ 0 h 298"/>
              <a:gd name="T6" fmla="*/ 0 60000 65536"/>
              <a:gd name="T7" fmla="*/ 0 60000 65536"/>
              <a:gd name="T8" fmla="*/ 0 60000 65536"/>
              <a:gd name="T9" fmla="*/ 0 w 73"/>
              <a:gd name="T10" fmla="*/ 0 h 298"/>
              <a:gd name="T11" fmla="*/ 73 w 73"/>
              <a:gd name="T12" fmla="*/ 298 h 298"/>
            </a:gdLst>
            <a:ahLst/>
            <a:cxnLst>
              <a:cxn ang="T6">
                <a:pos x="T0" y="T1"/>
              </a:cxn>
              <a:cxn ang="T7">
                <a:pos x="T2" y="T3"/>
              </a:cxn>
              <a:cxn ang="T8">
                <a:pos x="T4" y="T5"/>
              </a:cxn>
            </a:cxnLst>
            <a:rect l="T9" t="T10" r="T11" b="T12"/>
            <a:pathLst>
              <a:path w="73" h="298">
                <a:moveTo>
                  <a:pt x="0" y="298"/>
                </a:moveTo>
                <a:cubicBezTo>
                  <a:pt x="73" y="248"/>
                  <a:pt x="43" y="171"/>
                  <a:pt x="48" y="77"/>
                </a:cubicBezTo>
                <a:cubicBezTo>
                  <a:pt x="27" y="3"/>
                  <a:pt x="50" y="21"/>
                  <a:pt x="10" y="0"/>
                </a:cubicBezTo>
              </a:path>
            </a:pathLst>
          </a:custGeom>
          <a:solidFill>
            <a:srgbClr val="FFFFFF"/>
          </a:solidFill>
          <a:ln w="31750">
            <a:solidFill>
              <a:schemeClr val="tx2"/>
            </a:solidFill>
            <a:round/>
            <a:headEnd type="none" w="lg" len="lg"/>
            <a:tailEnd type="triangle" w="lg" len="lg"/>
          </a:ln>
        </p:spPr>
        <p:txBody>
          <a:bodyPr wrap="none" lIns="0"/>
          <a:lstStyle/>
          <a:p>
            <a:endParaRPr lang="zh-CN" altLang="en-US"/>
          </a:p>
        </p:txBody>
      </p:sp>
      <p:sp>
        <p:nvSpPr>
          <p:cNvPr id="75" name="Freeform 14"/>
          <p:cNvSpPr/>
          <p:nvPr/>
        </p:nvSpPr>
        <p:spPr bwMode="auto">
          <a:xfrm>
            <a:off x="3575050" y="4529138"/>
            <a:ext cx="134938" cy="428625"/>
          </a:xfrm>
          <a:custGeom>
            <a:avLst/>
            <a:gdLst>
              <a:gd name="T0" fmla="*/ 0 w 73"/>
              <a:gd name="T1" fmla="*/ 2147483647 h 298"/>
              <a:gd name="T2" fmla="*/ 2147483647 w 73"/>
              <a:gd name="T3" fmla="*/ 2147483647 h 298"/>
              <a:gd name="T4" fmla="*/ 2147483647 w 73"/>
              <a:gd name="T5" fmla="*/ 0 h 298"/>
              <a:gd name="T6" fmla="*/ 0 60000 65536"/>
              <a:gd name="T7" fmla="*/ 0 60000 65536"/>
              <a:gd name="T8" fmla="*/ 0 60000 65536"/>
              <a:gd name="T9" fmla="*/ 0 w 73"/>
              <a:gd name="T10" fmla="*/ 0 h 298"/>
              <a:gd name="T11" fmla="*/ 73 w 73"/>
              <a:gd name="T12" fmla="*/ 298 h 298"/>
            </a:gdLst>
            <a:ahLst/>
            <a:cxnLst>
              <a:cxn ang="T6">
                <a:pos x="T0" y="T1"/>
              </a:cxn>
              <a:cxn ang="T7">
                <a:pos x="T2" y="T3"/>
              </a:cxn>
              <a:cxn ang="T8">
                <a:pos x="T4" y="T5"/>
              </a:cxn>
            </a:cxnLst>
            <a:rect l="T9" t="T10" r="T11" b="T12"/>
            <a:pathLst>
              <a:path w="73" h="298">
                <a:moveTo>
                  <a:pt x="0" y="298"/>
                </a:moveTo>
                <a:cubicBezTo>
                  <a:pt x="73" y="248"/>
                  <a:pt x="43" y="171"/>
                  <a:pt x="48" y="77"/>
                </a:cubicBezTo>
                <a:cubicBezTo>
                  <a:pt x="27" y="3"/>
                  <a:pt x="50" y="21"/>
                  <a:pt x="10" y="0"/>
                </a:cubicBezTo>
              </a:path>
            </a:pathLst>
          </a:custGeom>
          <a:solidFill>
            <a:srgbClr val="FFFFFF"/>
          </a:solidFill>
          <a:ln w="31750">
            <a:solidFill>
              <a:schemeClr val="tx2"/>
            </a:solidFill>
            <a:round/>
            <a:headEnd type="none" w="lg" len="lg"/>
            <a:tailEnd type="triangle" w="lg" len="lg"/>
          </a:ln>
        </p:spPr>
        <p:txBody>
          <a:bodyPr wrap="none" lIns="0"/>
          <a:lstStyle/>
          <a:p>
            <a:endParaRPr lang="zh-CN" altLang="en-US"/>
          </a:p>
        </p:txBody>
      </p:sp>
      <p:sp>
        <p:nvSpPr>
          <p:cNvPr id="76" name="Line 16"/>
          <p:cNvSpPr>
            <a:spLocks noChangeShapeType="1"/>
          </p:cNvSpPr>
          <p:nvPr/>
        </p:nvSpPr>
        <p:spPr bwMode="auto">
          <a:xfrm>
            <a:off x="4810125" y="3500438"/>
            <a:ext cx="317500" cy="0"/>
          </a:xfrm>
          <a:prstGeom prst="line">
            <a:avLst/>
          </a:prstGeom>
          <a:noFill/>
          <a:ln w="34925">
            <a:solidFill>
              <a:schemeClr val="tx1"/>
            </a:solidFill>
            <a:round/>
            <a:tailEnd type="triangle" w="med" len="med"/>
          </a:ln>
          <a:extLst>
            <a:ext uri="{909E8E84-426E-40DD-AFC4-6F175D3DCCD1}">
              <a14:hiddenFill xmlns:a14="http://schemas.microsoft.com/office/drawing/2010/main">
                <a:noFill/>
              </a14:hiddenFill>
            </a:ext>
          </a:extLst>
        </p:spPr>
        <p:txBody>
          <a:bodyPr wrap="none" lIns="0"/>
          <a:lstStyle/>
          <a:p>
            <a:endParaRPr lang="zh-CN" altLang="en-US"/>
          </a:p>
        </p:txBody>
      </p:sp>
      <p:sp>
        <p:nvSpPr>
          <p:cNvPr id="78" name="Text Box 18"/>
          <p:cNvSpPr txBox="1">
            <a:spLocks noChangeArrowheads="1"/>
          </p:cNvSpPr>
          <p:nvPr/>
        </p:nvSpPr>
        <p:spPr bwMode="auto">
          <a:xfrm>
            <a:off x="5176838" y="1773238"/>
            <a:ext cx="1123950" cy="520700"/>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2600" b="1">
                <a:latin typeface="Lucida Fax" pitchFamily="18" charset="0"/>
                <a:ea typeface="Arial Unicode MS" panose="020B0604020202020204" pitchFamily="34" charset="-122"/>
                <a:cs typeface="Arial Unicode MS" panose="020B0604020202020204" pitchFamily="34" charset="-122"/>
              </a:rPr>
              <a:t>     </a:t>
            </a:r>
            <a:r>
              <a:rPr kumimoji="1" lang="en-US" altLang="zh-CN" sz="2600" b="1">
                <a:latin typeface="Lucida Fax" pitchFamily="18" charset="0"/>
                <a:ea typeface="Arial Unicode MS" panose="020B0604020202020204" pitchFamily="34" charset="-122"/>
                <a:cs typeface="Arial Unicode MS" panose="020B0604020202020204" pitchFamily="34" charset="-122"/>
              </a:rPr>
              <a:t>k</a:t>
            </a:r>
            <a:r>
              <a:rPr kumimoji="1" lang="en-US" altLang="zh-CN" sz="2600" b="1" baseline="-25000">
                <a:latin typeface="Lucida Fax" pitchFamily="18" charset="0"/>
                <a:ea typeface="Arial Unicode MS" panose="020B0604020202020204" pitchFamily="34" charset="-122"/>
                <a:cs typeface="Arial Unicode MS" panose="020B0604020202020204" pitchFamily="34" charset="-122"/>
              </a:rPr>
              <a:t>0</a:t>
            </a:r>
            <a:endParaRPr kumimoji="1" lang="en-US" altLang="zh-CN" sz="2600" b="1">
              <a:latin typeface="Lucida Fax" pitchFamily="18" charset="0"/>
              <a:ea typeface="Arial Unicode MS" panose="020B0604020202020204" pitchFamily="34" charset="-122"/>
              <a:cs typeface="Arial Unicode MS" panose="020B0604020202020204" pitchFamily="34" charset="-122"/>
            </a:endParaRPr>
          </a:p>
        </p:txBody>
      </p:sp>
      <p:sp>
        <p:nvSpPr>
          <p:cNvPr id="79" name="Text Box 19"/>
          <p:cNvSpPr txBox="1">
            <a:spLocks noChangeArrowheads="1"/>
          </p:cNvSpPr>
          <p:nvPr/>
        </p:nvSpPr>
        <p:spPr bwMode="auto">
          <a:xfrm>
            <a:off x="5176838" y="2257425"/>
            <a:ext cx="1123950" cy="520700"/>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2600" b="1">
                <a:latin typeface="Lucida Fax" pitchFamily="18" charset="0"/>
                <a:ea typeface="Arial Unicode MS" panose="020B0604020202020204" pitchFamily="34" charset="-122"/>
                <a:cs typeface="Arial Unicode MS" panose="020B0604020202020204" pitchFamily="34" charset="-122"/>
              </a:rPr>
              <a:t>     </a:t>
            </a:r>
            <a:r>
              <a:rPr kumimoji="1" lang="en-US" altLang="zh-CN" sz="2600" b="1">
                <a:latin typeface="Lucida Fax" pitchFamily="18" charset="0"/>
                <a:ea typeface="Arial Unicode MS" panose="020B0604020202020204" pitchFamily="34" charset="-122"/>
                <a:cs typeface="Arial Unicode MS" panose="020B0604020202020204" pitchFamily="34" charset="-122"/>
              </a:rPr>
              <a:t>k</a:t>
            </a:r>
            <a:r>
              <a:rPr kumimoji="1" lang="en-US" altLang="zh-CN" sz="2600" b="1" baseline="-25000">
                <a:latin typeface="Lucida Fax" pitchFamily="18" charset="0"/>
                <a:ea typeface="Arial Unicode MS" panose="020B0604020202020204" pitchFamily="34" charset="-122"/>
                <a:cs typeface="Arial Unicode MS" panose="020B0604020202020204" pitchFamily="34" charset="-122"/>
              </a:rPr>
              <a:t>1</a:t>
            </a:r>
            <a:endParaRPr kumimoji="1" lang="en-US" altLang="zh-CN" sz="2600" b="1">
              <a:latin typeface="Lucida Fax" pitchFamily="18" charset="0"/>
              <a:ea typeface="Arial Unicode MS" panose="020B0604020202020204" pitchFamily="34" charset="-122"/>
              <a:cs typeface="Arial Unicode MS" panose="020B0604020202020204" pitchFamily="34" charset="-122"/>
            </a:endParaRPr>
          </a:p>
        </p:txBody>
      </p:sp>
      <p:sp>
        <p:nvSpPr>
          <p:cNvPr id="80" name="Text Box 20"/>
          <p:cNvSpPr txBox="1">
            <a:spLocks noChangeArrowheads="1"/>
          </p:cNvSpPr>
          <p:nvPr/>
        </p:nvSpPr>
        <p:spPr bwMode="auto">
          <a:xfrm>
            <a:off x="5176838" y="2744788"/>
            <a:ext cx="1123950" cy="520700"/>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2600" b="1">
                <a:latin typeface="Lucida Fax" pitchFamily="18" charset="0"/>
                <a:ea typeface="Arial Unicode MS" panose="020B0604020202020204" pitchFamily="34" charset="-122"/>
                <a:cs typeface="Arial Unicode MS" panose="020B0604020202020204" pitchFamily="34" charset="-122"/>
              </a:rPr>
              <a:t>     </a:t>
            </a:r>
            <a:r>
              <a:rPr kumimoji="1" lang="en-US" altLang="zh-CN" sz="2600" b="1">
                <a:latin typeface="Lucida Fax" pitchFamily="18" charset="0"/>
                <a:ea typeface="Arial Unicode MS" panose="020B0604020202020204" pitchFamily="34" charset="-122"/>
                <a:cs typeface="Arial Unicode MS" panose="020B0604020202020204" pitchFamily="34" charset="-122"/>
              </a:rPr>
              <a:t>k</a:t>
            </a:r>
            <a:r>
              <a:rPr kumimoji="1" lang="en-US" altLang="zh-CN" sz="2600" b="1" baseline="-25000">
                <a:latin typeface="Lucida Fax" pitchFamily="18" charset="0"/>
                <a:ea typeface="Arial Unicode MS" panose="020B0604020202020204" pitchFamily="34" charset="-122"/>
                <a:cs typeface="Arial Unicode MS" panose="020B0604020202020204" pitchFamily="34" charset="-122"/>
              </a:rPr>
              <a:t>2</a:t>
            </a:r>
            <a:endParaRPr kumimoji="1" lang="en-US" altLang="zh-CN" sz="2600" b="1">
              <a:latin typeface="Lucida Fax" pitchFamily="18" charset="0"/>
              <a:ea typeface="Arial Unicode MS" panose="020B0604020202020204" pitchFamily="34" charset="-122"/>
              <a:cs typeface="Arial Unicode MS" panose="020B0604020202020204" pitchFamily="34" charset="-122"/>
            </a:endParaRPr>
          </a:p>
        </p:txBody>
      </p:sp>
      <p:sp>
        <p:nvSpPr>
          <p:cNvPr id="81" name="Text Box 21"/>
          <p:cNvSpPr txBox="1">
            <a:spLocks noChangeArrowheads="1"/>
          </p:cNvSpPr>
          <p:nvPr/>
        </p:nvSpPr>
        <p:spPr bwMode="auto">
          <a:xfrm>
            <a:off x="5176838" y="3232150"/>
            <a:ext cx="1123950" cy="763588"/>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latin typeface="Lucida Fax" pitchFamily="18" charset="0"/>
              <a:ea typeface="Arial Unicode MS" panose="020B0604020202020204" pitchFamily="34" charset="-122"/>
              <a:cs typeface="Arial Unicode MS" panose="020B0604020202020204" pitchFamily="34" charset="-122"/>
            </a:endParaRPr>
          </a:p>
        </p:txBody>
      </p:sp>
      <p:sp>
        <p:nvSpPr>
          <p:cNvPr id="82" name="Text Box 22"/>
          <p:cNvSpPr txBox="1">
            <a:spLocks noChangeArrowheads="1"/>
          </p:cNvSpPr>
          <p:nvPr/>
        </p:nvSpPr>
        <p:spPr bwMode="auto">
          <a:xfrm>
            <a:off x="5176838" y="3714750"/>
            <a:ext cx="1123950" cy="763588"/>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latin typeface="Lucida Fax" pitchFamily="18" charset="0"/>
              <a:ea typeface="Arial Unicode MS" panose="020B0604020202020204" pitchFamily="34" charset="-122"/>
              <a:cs typeface="Arial Unicode MS" panose="020B0604020202020204" pitchFamily="34" charset="-122"/>
            </a:endParaRPr>
          </a:p>
        </p:txBody>
      </p:sp>
      <p:sp>
        <p:nvSpPr>
          <p:cNvPr id="83" name="Text Box 23"/>
          <p:cNvSpPr txBox="1">
            <a:spLocks noChangeArrowheads="1"/>
          </p:cNvSpPr>
          <p:nvPr/>
        </p:nvSpPr>
        <p:spPr bwMode="auto">
          <a:xfrm>
            <a:off x="5176838" y="4203700"/>
            <a:ext cx="1123950" cy="763588"/>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latin typeface="Lucida Fax" pitchFamily="18" charset="0"/>
              <a:ea typeface="Arial Unicode MS" panose="020B0604020202020204" pitchFamily="34" charset="-122"/>
              <a:cs typeface="Arial Unicode MS" panose="020B0604020202020204" pitchFamily="34" charset="-122"/>
            </a:endParaRPr>
          </a:p>
        </p:txBody>
      </p:sp>
      <p:sp>
        <p:nvSpPr>
          <p:cNvPr id="84" name="Text Box 24"/>
          <p:cNvSpPr txBox="1">
            <a:spLocks noChangeArrowheads="1"/>
          </p:cNvSpPr>
          <p:nvPr/>
        </p:nvSpPr>
        <p:spPr bwMode="auto">
          <a:xfrm>
            <a:off x="5176838" y="4681538"/>
            <a:ext cx="1123950" cy="763587"/>
          </a:xfrm>
          <a:prstGeom prst="rect">
            <a:avLst/>
          </a:prstGeom>
          <a:solidFill>
            <a:srgbClr val="FFFFFF"/>
          </a:solidFill>
          <a:ln w="31750">
            <a:solidFill>
              <a:schemeClr val="tx1"/>
            </a:solidFill>
            <a:miter lim="800000"/>
          </a:ln>
        </p:spPr>
        <p:txBody>
          <a:bodyPr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en-US" sz="4200" b="1">
                <a:latin typeface="Lucida Fax" pitchFamily="18" charset="0"/>
                <a:ea typeface="Arial Unicode MS" panose="020B0604020202020204" pitchFamily="34" charset="-122"/>
                <a:cs typeface="Arial Unicode MS" panose="020B0604020202020204" pitchFamily="34" charset="-122"/>
              </a:rPr>
              <a:t>         </a:t>
            </a:r>
            <a:endParaRPr kumimoji="1" lang="en-US" altLang="zh-CN" sz="4200" b="1">
              <a:latin typeface="Lucida Fax" pitchFamily="18" charset="0"/>
              <a:ea typeface="Arial Unicode MS" panose="020B0604020202020204" pitchFamily="34" charset="-122"/>
              <a:cs typeface="Arial Unicode MS" panose="020B0604020202020204" pitchFamily="34" charset="-122"/>
            </a:endParaRPr>
          </a:p>
        </p:txBody>
      </p:sp>
      <p:sp>
        <p:nvSpPr>
          <p:cNvPr id="85" name="Text Box 26"/>
          <p:cNvSpPr txBox="1">
            <a:spLocks noChangeArrowheads="1"/>
          </p:cNvSpPr>
          <p:nvPr/>
        </p:nvSpPr>
        <p:spPr bwMode="auto">
          <a:xfrm>
            <a:off x="4359275" y="30035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latin typeface="Lucida Fax" pitchFamily="18" charset="0"/>
                <a:ea typeface="Arial Unicode MS" panose="020B0604020202020204" pitchFamily="34" charset="-122"/>
                <a:cs typeface="Arial Unicode MS" panose="020B0604020202020204" pitchFamily="34" charset="-122"/>
              </a:rPr>
              <a:t>curr</a:t>
            </a:r>
            <a:endParaRPr kumimoji="1" lang="en-US" altLang="zh-CN" sz="2400" b="1">
              <a:latin typeface="Lucida Fax" pitchFamily="18" charset="0"/>
              <a:ea typeface="Arial Unicode MS" panose="020B0604020202020204" pitchFamily="34" charset="-122"/>
              <a:cs typeface="Arial Unicode MS" panose="020B0604020202020204" pitchFamily="34" charset="-122"/>
            </a:endParaRPr>
          </a:p>
        </p:txBody>
      </p:sp>
      <p:sp>
        <p:nvSpPr>
          <p:cNvPr id="86" name="矩形 85"/>
          <p:cNvSpPr/>
          <p:nvPr/>
        </p:nvSpPr>
        <p:spPr>
          <a:xfrm>
            <a:off x="2776538" y="3678238"/>
            <a:ext cx="488950" cy="488950"/>
          </a:xfrm>
          <a:prstGeom prst="rect">
            <a:avLst/>
          </a:prstGeom>
        </p:spPr>
        <p:txBody>
          <a:bodyPr wrap="none">
            <a:spAutoFit/>
          </a:bodyPr>
          <a:lstStyle/>
          <a:p>
            <a:pPr eaLnBrk="0" hangingPunct="0">
              <a:spcBef>
                <a:spcPct val="50000"/>
              </a:spcBef>
              <a:defRPr/>
            </a:pPr>
            <a:r>
              <a:rPr kumimoji="1" lang="en-US" altLang="zh-CN" sz="2665" b="1" dirty="0">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latin typeface="Lucida Fax" pitchFamily="18" charset="0"/>
                <a:ea typeface="Arial Unicode MS" panose="020B0604020202020204" pitchFamily="34" charset="-122"/>
                <a:cs typeface="Arial Unicode MS" panose="020B0604020202020204" pitchFamily="34" charset="-122"/>
              </a:rPr>
              <a:t>4</a:t>
            </a:r>
            <a:endParaRPr kumimoji="1" lang="en-US" altLang="zh-CN" sz="2665" b="1" dirty="0">
              <a:latin typeface="Lucida Fax" pitchFamily="18" charset="0"/>
              <a:ea typeface="Arial Unicode MS" panose="020B0604020202020204" pitchFamily="34" charset="-122"/>
              <a:cs typeface="Arial Unicode MS" panose="020B0604020202020204" pitchFamily="34" charset="-122"/>
            </a:endParaRPr>
          </a:p>
        </p:txBody>
      </p:sp>
      <p:sp>
        <p:nvSpPr>
          <p:cNvPr id="87" name="矩形 86"/>
          <p:cNvSpPr/>
          <p:nvPr/>
        </p:nvSpPr>
        <p:spPr>
          <a:xfrm>
            <a:off x="2776538" y="3184525"/>
            <a:ext cx="488950" cy="488950"/>
          </a:xfrm>
          <a:prstGeom prst="rect">
            <a:avLst/>
          </a:prstGeom>
        </p:spPr>
        <p:txBody>
          <a:bodyPr wrap="none">
            <a:spAutoFit/>
          </a:bodyPr>
          <a:lstStyle/>
          <a:p>
            <a:pPr eaLnBrk="0" hangingPunct="0">
              <a:spcBef>
                <a:spcPct val="50000"/>
              </a:spcBef>
              <a:defRPr/>
            </a:pPr>
            <a:r>
              <a:rPr kumimoji="1" lang="en-US" altLang="zh-CN" sz="2665" b="1" dirty="0">
                <a:solidFill>
                  <a:srgbClr val="FF0000"/>
                </a:solidFill>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solidFill>
                  <a:srgbClr val="FF0000"/>
                </a:solidFill>
                <a:latin typeface="Lucida Fax" pitchFamily="18" charset="0"/>
                <a:ea typeface="Arial Unicode MS" panose="020B0604020202020204" pitchFamily="34" charset="-122"/>
                <a:cs typeface="Arial Unicode MS" panose="020B0604020202020204" pitchFamily="34" charset="-122"/>
              </a:rPr>
              <a:t>3</a:t>
            </a:r>
            <a:endParaRPr kumimoji="1" lang="en-US" altLang="zh-CN" sz="2665" b="1" dirty="0">
              <a:solidFill>
                <a:srgbClr val="FF0000"/>
              </a:solidFill>
              <a:latin typeface="Lucida Fax" pitchFamily="18" charset="0"/>
              <a:ea typeface="Arial Unicode MS" panose="020B0604020202020204" pitchFamily="34" charset="-122"/>
              <a:cs typeface="Arial Unicode MS" panose="020B0604020202020204" pitchFamily="34" charset="-122"/>
            </a:endParaRPr>
          </a:p>
        </p:txBody>
      </p:sp>
      <p:sp>
        <p:nvSpPr>
          <p:cNvPr id="88" name="矩形 87"/>
          <p:cNvSpPr/>
          <p:nvPr/>
        </p:nvSpPr>
        <p:spPr>
          <a:xfrm>
            <a:off x="2776538" y="4164013"/>
            <a:ext cx="488950" cy="488950"/>
          </a:xfrm>
          <a:prstGeom prst="rect">
            <a:avLst/>
          </a:prstGeom>
        </p:spPr>
        <p:txBody>
          <a:bodyPr wrap="none">
            <a:spAutoFit/>
          </a:bodyPr>
          <a:lstStyle/>
          <a:p>
            <a:pPr eaLnBrk="0" hangingPunct="0">
              <a:spcBef>
                <a:spcPct val="50000"/>
              </a:spcBef>
              <a:defRPr/>
            </a:pPr>
            <a:r>
              <a:rPr kumimoji="1" lang="en-US" altLang="zh-CN" sz="2665" b="1" dirty="0">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latin typeface="Lucida Fax" pitchFamily="18" charset="0"/>
                <a:ea typeface="Arial Unicode MS" panose="020B0604020202020204" pitchFamily="34" charset="-122"/>
                <a:cs typeface="Arial Unicode MS" panose="020B0604020202020204" pitchFamily="34" charset="-122"/>
              </a:rPr>
              <a:t>5</a:t>
            </a:r>
            <a:endParaRPr kumimoji="1" lang="en-US" altLang="zh-CN" sz="2665" b="1" dirty="0">
              <a:latin typeface="Lucida Fax" pitchFamily="18" charset="0"/>
              <a:ea typeface="Arial Unicode MS" panose="020B0604020202020204" pitchFamily="34" charset="-122"/>
              <a:cs typeface="Arial Unicode MS" panose="020B0604020202020204" pitchFamily="34" charset="-122"/>
            </a:endParaRPr>
          </a:p>
        </p:txBody>
      </p:sp>
      <p:sp>
        <p:nvSpPr>
          <p:cNvPr id="89" name="矩形 88"/>
          <p:cNvSpPr/>
          <p:nvPr/>
        </p:nvSpPr>
        <p:spPr>
          <a:xfrm>
            <a:off x="2776538" y="4789488"/>
            <a:ext cx="488950" cy="488950"/>
          </a:xfrm>
          <a:prstGeom prst="rect">
            <a:avLst/>
          </a:prstGeom>
        </p:spPr>
        <p:txBody>
          <a:bodyPr wrap="none">
            <a:spAutoFit/>
          </a:bodyPr>
          <a:lstStyle/>
          <a:p>
            <a:pPr eaLnBrk="0" hangingPunct="0">
              <a:spcBef>
                <a:spcPct val="50000"/>
              </a:spcBef>
              <a:defRPr/>
            </a:pPr>
            <a:r>
              <a:rPr kumimoji="1" lang="en-US" altLang="zh-CN" sz="2665" b="1" dirty="0">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latin typeface="Lucida Fax" pitchFamily="18" charset="0"/>
                <a:ea typeface="Arial Unicode MS" panose="020B0604020202020204" pitchFamily="34" charset="-122"/>
                <a:cs typeface="Arial Unicode MS" panose="020B0604020202020204" pitchFamily="34" charset="-122"/>
              </a:rPr>
              <a:t>6</a:t>
            </a:r>
            <a:endParaRPr kumimoji="1" lang="en-US" altLang="zh-CN" sz="2665" b="1" dirty="0">
              <a:latin typeface="Lucida Fax" pitchFamily="18" charset="0"/>
              <a:ea typeface="Arial Unicode MS" panose="020B0604020202020204" pitchFamily="34" charset="-122"/>
              <a:cs typeface="Arial Unicode MS" panose="020B0604020202020204" pitchFamily="34" charset="-122"/>
            </a:endParaRPr>
          </a:p>
        </p:txBody>
      </p:sp>
      <p:sp>
        <p:nvSpPr>
          <p:cNvPr id="90" name="矩形 89"/>
          <p:cNvSpPr/>
          <p:nvPr/>
        </p:nvSpPr>
        <p:spPr>
          <a:xfrm>
            <a:off x="5534025" y="3678238"/>
            <a:ext cx="488950" cy="488950"/>
          </a:xfrm>
          <a:prstGeom prst="rect">
            <a:avLst/>
          </a:prstGeom>
        </p:spPr>
        <p:txBody>
          <a:bodyPr wrap="none">
            <a:spAutoFit/>
          </a:bodyPr>
          <a:lstStyle/>
          <a:p>
            <a:pPr eaLnBrk="0" hangingPunct="0">
              <a:spcBef>
                <a:spcPct val="50000"/>
              </a:spcBef>
              <a:defRPr/>
            </a:pPr>
            <a:r>
              <a:rPr kumimoji="1" lang="en-US" altLang="zh-CN" sz="2665" b="1" dirty="0">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latin typeface="Lucida Fax" pitchFamily="18" charset="0"/>
                <a:ea typeface="Arial Unicode MS" panose="020B0604020202020204" pitchFamily="34" charset="-122"/>
                <a:cs typeface="Arial Unicode MS" panose="020B0604020202020204" pitchFamily="34" charset="-122"/>
              </a:rPr>
              <a:t>4</a:t>
            </a:r>
            <a:endParaRPr kumimoji="1" lang="en-US" altLang="zh-CN" sz="2665" b="1" dirty="0">
              <a:latin typeface="Lucida Fax" pitchFamily="18" charset="0"/>
              <a:ea typeface="Arial Unicode MS" panose="020B0604020202020204" pitchFamily="34" charset="-122"/>
              <a:cs typeface="Arial Unicode MS" panose="020B0604020202020204" pitchFamily="34" charset="-122"/>
            </a:endParaRPr>
          </a:p>
        </p:txBody>
      </p:sp>
      <p:sp>
        <p:nvSpPr>
          <p:cNvPr id="91" name="矩形 90"/>
          <p:cNvSpPr/>
          <p:nvPr/>
        </p:nvSpPr>
        <p:spPr>
          <a:xfrm>
            <a:off x="5524500" y="3184525"/>
            <a:ext cx="488950" cy="488950"/>
          </a:xfrm>
          <a:prstGeom prst="rect">
            <a:avLst/>
          </a:prstGeom>
        </p:spPr>
        <p:txBody>
          <a:bodyPr wrap="none">
            <a:spAutoFit/>
          </a:bodyPr>
          <a:lstStyle/>
          <a:p>
            <a:pPr eaLnBrk="0" hangingPunct="0">
              <a:spcBef>
                <a:spcPct val="50000"/>
              </a:spcBef>
              <a:defRPr/>
            </a:pPr>
            <a:r>
              <a:rPr kumimoji="1" lang="en-US" altLang="zh-CN" sz="2665" b="1" dirty="0">
                <a:solidFill>
                  <a:srgbClr val="FF0000"/>
                </a:solidFill>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solidFill>
                  <a:srgbClr val="FF0000"/>
                </a:solidFill>
                <a:latin typeface="Lucida Fax" pitchFamily="18" charset="0"/>
                <a:ea typeface="Arial Unicode MS" panose="020B0604020202020204" pitchFamily="34" charset="-122"/>
                <a:cs typeface="Arial Unicode MS" panose="020B0604020202020204" pitchFamily="34" charset="-122"/>
              </a:rPr>
              <a:t>3</a:t>
            </a:r>
            <a:endParaRPr kumimoji="1" lang="en-US" altLang="zh-CN" sz="2665" b="1" dirty="0">
              <a:solidFill>
                <a:srgbClr val="FF0000"/>
              </a:solidFill>
              <a:latin typeface="Lucida Fax" pitchFamily="18" charset="0"/>
              <a:ea typeface="Arial Unicode MS" panose="020B0604020202020204" pitchFamily="34" charset="-122"/>
              <a:cs typeface="Arial Unicode MS" panose="020B0604020202020204" pitchFamily="34" charset="-122"/>
            </a:endParaRPr>
          </a:p>
        </p:txBody>
      </p:sp>
      <p:sp>
        <p:nvSpPr>
          <p:cNvPr id="92" name="矩形 91"/>
          <p:cNvSpPr/>
          <p:nvPr/>
        </p:nvSpPr>
        <p:spPr>
          <a:xfrm>
            <a:off x="5546725" y="4164013"/>
            <a:ext cx="488950" cy="488950"/>
          </a:xfrm>
          <a:prstGeom prst="rect">
            <a:avLst/>
          </a:prstGeom>
        </p:spPr>
        <p:txBody>
          <a:bodyPr wrap="none">
            <a:spAutoFit/>
          </a:bodyPr>
          <a:lstStyle/>
          <a:p>
            <a:pPr eaLnBrk="0" hangingPunct="0">
              <a:spcBef>
                <a:spcPct val="50000"/>
              </a:spcBef>
              <a:defRPr/>
            </a:pPr>
            <a:r>
              <a:rPr kumimoji="1" lang="en-US" altLang="zh-CN" sz="2665" b="1" dirty="0">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latin typeface="Lucida Fax" pitchFamily="18" charset="0"/>
                <a:ea typeface="Arial Unicode MS" panose="020B0604020202020204" pitchFamily="34" charset="-122"/>
                <a:cs typeface="Arial Unicode MS" panose="020B0604020202020204" pitchFamily="34" charset="-122"/>
              </a:rPr>
              <a:t>5</a:t>
            </a:r>
            <a:endParaRPr kumimoji="1" lang="en-US" altLang="zh-CN" sz="2665" b="1" dirty="0">
              <a:latin typeface="Lucida Fax" pitchFamily="18" charset="0"/>
              <a:ea typeface="Arial Unicode MS" panose="020B0604020202020204" pitchFamily="34" charset="-122"/>
              <a:cs typeface="Arial Unicode MS" panose="020B0604020202020204" pitchFamily="34" charset="-122"/>
            </a:endParaRPr>
          </a:p>
        </p:txBody>
      </p:sp>
      <p:sp>
        <p:nvSpPr>
          <p:cNvPr id="93" name="矩形 92"/>
          <p:cNvSpPr/>
          <p:nvPr/>
        </p:nvSpPr>
        <p:spPr>
          <a:xfrm>
            <a:off x="5557838" y="4805363"/>
            <a:ext cx="488950" cy="488950"/>
          </a:xfrm>
          <a:prstGeom prst="rect">
            <a:avLst/>
          </a:prstGeom>
        </p:spPr>
        <p:txBody>
          <a:bodyPr wrap="none">
            <a:spAutoFit/>
          </a:bodyPr>
          <a:lstStyle/>
          <a:p>
            <a:pPr eaLnBrk="0" hangingPunct="0">
              <a:spcBef>
                <a:spcPct val="50000"/>
              </a:spcBef>
              <a:defRPr/>
            </a:pPr>
            <a:r>
              <a:rPr kumimoji="1" lang="en-US" altLang="zh-CN" sz="2665" b="1" dirty="0">
                <a:latin typeface="Lucida Fax" pitchFamily="18" charset="0"/>
                <a:ea typeface="Arial Unicode MS" panose="020B0604020202020204" pitchFamily="34" charset="-122"/>
                <a:cs typeface="Arial Unicode MS" panose="020B0604020202020204" pitchFamily="34" charset="-122"/>
              </a:rPr>
              <a:t>k</a:t>
            </a:r>
            <a:r>
              <a:rPr kumimoji="1" lang="en-US" altLang="zh-CN" sz="2665" b="1" baseline="-25000" dirty="0">
                <a:latin typeface="Lucida Fax" pitchFamily="18" charset="0"/>
                <a:ea typeface="Arial Unicode MS" panose="020B0604020202020204" pitchFamily="34" charset="-122"/>
                <a:cs typeface="Arial Unicode MS" panose="020B0604020202020204" pitchFamily="34" charset="-122"/>
              </a:rPr>
              <a:t>6</a:t>
            </a:r>
            <a:endParaRPr kumimoji="1" lang="en-US" altLang="zh-CN" sz="2665" b="1" dirty="0">
              <a:latin typeface="Lucida Fax" pitchFamily="18" charset="0"/>
              <a:ea typeface="Arial Unicode MS" panose="020B0604020202020204" pitchFamily="34" charset="-122"/>
              <a:cs typeface="Arial Unicode MS" panose="020B0604020202020204" pitchFamily="34"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1"/>
                                        </p:tgtEl>
                                        <p:attrNameLst>
                                          <p:attrName>style.visibility</p:attrName>
                                        </p:attrNameLst>
                                      </p:cBhvr>
                                      <p:to>
                                        <p:strVal val="visible"/>
                                      </p:to>
                                    </p:set>
                                    <p:animEffect transition="in" filter="fade">
                                      <p:cBhvr>
                                        <p:cTn id="28" dur="500"/>
                                        <p:tgtEl>
                                          <p:spTgt spid="9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91"/>
                                        </p:tgtEl>
                                      </p:cBhvr>
                                    </p:animEffect>
                                    <p:set>
                                      <p:cBhvr>
                                        <p:cTn id="39" dur="1" fill="hold">
                                          <p:stCondLst>
                                            <p:cond delay="499"/>
                                          </p:stCondLst>
                                        </p:cTn>
                                        <p:tgtEl>
                                          <p:spTgt spid="9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1" nodeType="clickEffect">
                                  <p:stCondLst>
                                    <p:cond delay="0"/>
                                  </p:stCondLst>
                                  <p:childTnLst>
                                    <p:animMotion origin="layout" path="M -2.52507E-6 1.11111E-6 L 0.00117 -0.06296 " pathEditMode="relative" rAng="0" ptsTypes="AA">
                                      <p:cBhvr>
                                        <p:cTn id="43" dur="2000" fill="hold"/>
                                        <p:tgtEl>
                                          <p:spTgt spid="90"/>
                                        </p:tgtEl>
                                        <p:attrNameLst>
                                          <p:attrName>ppt_x</p:attrName>
                                          <p:attrName>ppt_y</p:attrName>
                                        </p:attrNameLst>
                                      </p:cBhvr>
                                      <p:rCtr x="5200" y="-314800"/>
                                    </p:animMotion>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4.55268E-6 -2.22222E-6 L -0.00117 -0.07083 " pathEditMode="relative" rAng="0" ptsTypes="AA">
                                      <p:cBhvr>
                                        <p:cTn id="47" dur="2000" fill="hold"/>
                                        <p:tgtEl>
                                          <p:spTgt spid="92"/>
                                        </p:tgtEl>
                                        <p:attrNameLst>
                                          <p:attrName>ppt_x</p:attrName>
                                          <p:attrName>ppt_y</p:attrName>
                                        </p:attrNameLst>
                                      </p:cBhvr>
                                      <p:rCtr x="-9100" y="-372700"/>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1" nodeType="clickEffect">
                                  <p:stCondLst>
                                    <p:cond delay="0"/>
                                  </p:stCondLst>
                                  <p:childTnLst>
                                    <p:animMotion origin="layout" path="M 3.41972E-6 -7.40741E-7 L -0.00117 -0.09352 " pathEditMode="relative" rAng="0" ptsTypes="AA">
                                      <p:cBhvr>
                                        <p:cTn id="51" dur="2000" fill="hold"/>
                                        <p:tgtEl>
                                          <p:spTgt spid="93"/>
                                        </p:tgtEl>
                                        <p:attrNameLst>
                                          <p:attrName>ppt_x</p:attrName>
                                          <p:attrName>ppt_y</p:attrName>
                                        </p:attrNameLst>
                                      </p:cBhvr>
                                      <p:rCtr x="15600" y="-465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ldLvl="0" animBg="1"/>
      <p:bldP spid="74" grpId="0" bldLvl="0" animBg="1"/>
      <p:bldP spid="75" grpId="0" bldLvl="0" animBg="1"/>
      <p:bldP spid="76" grpId="0" bldLvl="0" animBg="1"/>
      <p:bldP spid="85" grpId="0"/>
      <p:bldP spid="90" grpId="0"/>
      <p:bldP spid="90" grpId="1"/>
      <p:bldP spid="91" grpId="0"/>
      <p:bldP spid="91" grpId="1"/>
      <p:bldP spid="92" grpId="0"/>
      <p:bldP spid="92" grpId="1"/>
      <p:bldP spid="93" grpId="0"/>
      <p:bldP spid="9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55650" y="116632"/>
            <a:ext cx="7772400" cy="1143000"/>
          </a:xfrm>
        </p:spPr>
        <p:txBody>
          <a:bodyPr/>
          <a:lstStyle/>
          <a:p>
            <a:pPr eaLnBrk="1" hangingPunct="1"/>
            <a:r>
              <a:rPr lang="zh-CN" altLang="en-US" b="1" dirty="0" smtClean="0">
                <a:solidFill>
                  <a:srgbClr val="FF0000"/>
                </a:solidFill>
              </a:rPr>
              <a:t>删除</a:t>
            </a:r>
            <a:r>
              <a:rPr lang="zh-CN" altLang="en-US" b="1" dirty="0" smtClean="0"/>
              <a:t>：</a:t>
            </a:r>
            <a:r>
              <a:rPr lang="en-US" altLang="zh-CN" b="1" dirty="0" smtClean="0"/>
              <a:t>remove</a:t>
            </a:r>
            <a:r>
              <a:rPr lang="zh-CN" altLang="en-US" b="1" dirty="0" smtClean="0"/>
              <a:t>（</a:t>
            </a:r>
            <a:r>
              <a:rPr lang="en-US" altLang="zh-CN" b="1" dirty="0" smtClean="0"/>
              <a:t>i</a:t>
            </a:r>
            <a:r>
              <a:rPr lang="zh-CN" altLang="en-US" b="1" dirty="0" smtClean="0"/>
              <a:t>） 运算的实现</a:t>
            </a:r>
            <a:endParaRPr lang="zh-CN" altLang="en-US" b="1" dirty="0" smtClean="0"/>
          </a:p>
        </p:txBody>
      </p:sp>
      <p:grpSp>
        <p:nvGrpSpPr>
          <p:cNvPr id="22532" name="Group 110"/>
          <p:cNvGrpSpPr/>
          <p:nvPr/>
        </p:nvGrpSpPr>
        <p:grpSpPr bwMode="auto">
          <a:xfrm>
            <a:off x="1476375" y="1628775"/>
            <a:ext cx="6767513" cy="647700"/>
            <a:chOff x="930" y="1344"/>
            <a:chExt cx="3629" cy="365"/>
          </a:xfrm>
        </p:grpSpPr>
        <p:sp>
          <p:nvSpPr>
            <p:cNvPr id="22537" name="Rectangle 83"/>
            <p:cNvSpPr>
              <a:spLocks noChangeArrowheads="1"/>
            </p:cNvSpPr>
            <p:nvPr/>
          </p:nvSpPr>
          <p:spPr bwMode="auto">
            <a:xfrm>
              <a:off x="4197" y="1344"/>
              <a:ext cx="3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endParaRPr lang="zh-CN" altLang="zh-CN" b="1">
                <a:ea typeface="宋体" panose="02010600030101010101" pitchFamily="2" charset="-122"/>
              </a:endParaRPr>
            </a:p>
          </p:txBody>
        </p:sp>
        <p:sp>
          <p:nvSpPr>
            <p:cNvPr id="22538" name="Rectangle 84"/>
            <p:cNvSpPr>
              <a:spLocks noChangeArrowheads="1"/>
            </p:cNvSpPr>
            <p:nvPr/>
          </p:nvSpPr>
          <p:spPr bwMode="auto">
            <a:xfrm>
              <a:off x="3833" y="1344"/>
              <a:ext cx="3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endParaRPr lang="zh-CN" altLang="zh-CN" b="1">
                <a:ea typeface="宋体" panose="02010600030101010101" pitchFamily="2" charset="-122"/>
              </a:endParaRPr>
            </a:p>
          </p:txBody>
        </p:sp>
        <p:sp>
          <p:nvSpPr>
            <p:cNvPr id="22539" name="Rectangle 85"/>
            <p:cNvSpPr>
              <a:spLocks noChangeArrowheads="1"/>
            </p:cNvSpPr>
            <p:nvPr/>
          </p:nvSpPr>
          <p:spPr bwMode="auto">
            <a:xfrm>
              <a:off x="3471" y="1344"/>
              <a:ext cx="3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endParaRPr lang="zh-CN" altLang="zh-CN" b="1">
                <a:ea typeface="宋体" panose="02010600030101010101" pitchFamily="2" charset="-122"/>
              </a:endParaRPr>
            </a:p>
          </p:txBody>
        </p:sp>
        <p:sp>
          <p:nvSpPr>
            <p:cNvPr id="22540" name="Rectangle 86"/>
            <p:cNvSpPr>
              <a:spLocks noChangeArrowheads="1"/>
            </p:cNvSpPr>
            <p:nvPr/>
          </p:nvSpPr>
          <p:spPr bwMode="auto">
            <a:xfrm>
              <a:off x="3107" y="1344"/>
              <a:ext cx="3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r>
                <a:rPr lang="en-US" altLang="zh-CN" b="1">
                  <a:ea typeface="宋体" panose="02010600030101010101" pitchFamily="2" charset="-122"/>
                </a:rPr>
                <a:t>a</a:t>
              </a:r>
              <a:r>
                <a:rPr lang="en-US" altLang="zh-CN" b="1" baseline="-25000">
                  <a:ea typeface="宋体" panose="02010600030101010101" pitchFamily="2" charset="-122"/>
                </a:rPr>
                <a:t>n</a:t>
              </a:r>
              <a:endParaRPr lang="en-US" altLang="zh-CN" b="1" baseline="-25000">
                <a:ea typeface="宋体" panose="02010600030101010101" pitchFamily="2" charset="-122"/>
              </a:endParaRPr>
            </a:p>
          </p:txBody>
        </p:sp>
        <p:sp>
          <p:nvSpPr>
            <p:cNvPr id="22541" name="Rectangle 87"/>
            <p:cNvSpPr>
              <a:spLocks noChangeArrowheads="1"/>
            </p:cNvSpPr>
            <p:nvPr/>
          </p:nvSpPr>
          <p:spPr bwMode="auto">
            <a:xfrm>
              <a:off x="2745" y="1344"/>
              <a:ext cx="3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r>
                <a:rPr lang="en-US" altLang="zh-CN" b="1">
                  <a:ea typeface="宋体" panose="02010600030101010101" pitchFamily="2" charset="-122"/>
                </a:rPr>
                <a:t>…</a:t>
              </a:r>
              <a:endParaRPr lang="en-US" altLang="zh-CN" b="1">
                <a:ea typeface="宋体" panose="02010600030101010101" pitchFamily="2" charset="-122"/>
              </a:endParaRPr>
            </a:p>
          </p:txBody>
        </p:sp>
        <p:sp>
          <p:nvSpPr>
            <p:cNvPr id="22542" name="Rectangle 88"/>
            <p:cNvSpPr>
              <a:spLocks noChangeArrowheads="1"/>
            </p:cNvSpPr>
            <p:nvPr/>
          </p:nvSpPr>
          <p:spPr bwMode="auto">
            <a:xfrm>
              <a:off x="2382" y="1344"/>
              <a:ext cx="3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r>
                <a:rPr lang="en-US" altLang="zh-CN" b="1">
                  <a:ea typeface="宋体" panose="02010600030101010101" pitchFamily="2" charset="-122"/>
                </a:rPr>
                <a:t>a</a:t>
              </a:r>
              <a:r>
                <a:rPr lang="en-US" altLang="zh-CN" b="1" baseline="-25000">
                  <a:ea typeface="宋体" panose="02010600030101010101" pitchFamily="2" charset="-122"/>
                </a:rPr>
                <a:t>i+1</a:t>
              </a:r>
              <a:endParaRPr lang="en-US" altLang="zh-CN" b="1" baseline="-25000">
                <a:ea typeface="宋体" panose="02010600030101010101" pitchFamily="2" charset="-122"/>
              </a:endParaRPr>
            </a:p>
          </p:txBody>
        </p:sp>
        <p:sp>
          <p:nvSpPr>
            <p:cNvPr id="22543" name="Rectangle 89"/>
            <p:cNvSpPr>
              <a:spLocks noChangeArrowheads="1"/>
            </p:cNvSpPr>
            <p:nvPr/>
          </p:nvSpPr>
          <p:spPr bwMode="auto">
            <a:xfrm>
              <a:off x="2018" y="1344"/>
              <a:ext cx="3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r>
                <a:rPr lang="en-US" altLang="zh-CN" b="1">
                  <a:ea typeface="宋体" panose="02010600030101010101" pitchFamily="2" charset="-122"/>
                </a:rPr>
                <a:t>a</a:t>
              </a:r>
              <a:r>
                <a:rPr lang="en-US" altLang="zh-CN" b="1" baseline="-25000">
                  <a:ea typeface="宋体" panose="02010600030101010101" pitchFamily="2" charset="-122"/>
                </a:rPr>
                <a:t>i</a:t>
              </a:r>
              <a:endParaRPr lang="en-US" altLang="zh-CN" b="1" baseline="-25000">
                <a:ea typeface="宋体" panose="02010600030101010101" pitchFamily="2" charset="-122"/>
              </a:endParaRPr>
            </a:p>
          </p:txBody>
        </p:sp>
        <p:sp>
          <p:nvSpPr>
            <p:cNvPr id="22544" name="Rectangle 90"/>
            <p:cNvSpPr>
              <a:spLocks noChangeArrowheads="1"/>
            </p:cNvSpPr>
            <p:nvPr/>
          </p:nvSpPr>
          <p:spPr bwMode="auto">
            <a:xfrm>
              <a:off x="1570" y="1344"/>
              <a:ext cx="4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r>
                <a:rPr lang="en-US" altLang="zh-CN" b="1">
                  <a:ea typeface="宋体" panose="02010600030101010101" pitchFamily="2" charset="-122"/>
                </a:rPr>
                <a:t>…</a:t>
              </a:r>
              <a:endParaRPr lang="en-US" altLang="zh-CN" b="1">
                <a:ea typeface="宋体" panose="02010600030101010101" pitchFamily="2" charset="-122"/>
              </a:endParaRPr>
            </a:p>
          </p:txBody>
        </p:sp>
        <p:sp>
          <p:nvSpPr>
            <p:cNvPr id="22545" name="Rectangle 91"/>
            <p:cNvSpPr>
              <a:spLocks noChangeArrowheads="1"/>
            </p:cNvSpPr>
            <p:nvPr/>
          </p:nvSpPr>
          <p:spPr bwMode="auto">
            <a:xfrm>
              <a:off x="1292" y="1344"/>
              <a:ext cx="27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r>
                <a:rPr lang="en-US" altLang="zh-CN" b="1">
                  <a:ea typeface="宋体" panose="02010600030101010101" pitchFamily="2" charset="-122"/>
                </a:rPr>
                <a:t>a</a:t>
              </a:r>
              <a:r>
                <a:rPr lang="en-US" altLang="zh-CN" b="1" baseline="-25000">
                  <a:ea typeface="宋体" panose="02010600030101010101" pitchFamily="2" charset="-122"/>
                </a:rPr>
                <a:t>1</a:t>
              </a:r>
              <a:endParaRPr lang="en-US" altLang="zh-CN" b="1" baseline="-25000">
                <a:ea typeface="宋体" panose="02010600030101010101" pitchFamily="2" charset="-122"/>
              </a:endParaRPr>
            </a:p>
          </p:txBody>
        </p:sp>
        <p:sp>
          <p:nvSpPr>
            <p:cNvPr id="22546" name="Rectangle 92"/>
            <p:cNvSpPr>
              <a:spLocks noChangeArrowheads="1"/>
            </p:cNvSpPr>
            <p:nvPr/>
          </p:nvSpPr>
          <p:spPr bwMode="auto">
            <a:xfrm>
              <a:off x="930" y="1344"/>
              <a:ext cx="3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46800" rIns="36000" bIns="46800"/>
            <a:lstStyle/>
            <a:p>
              <a:pPr>
                <a:spcBef>
                  <a:spcPct val="20000"/>
                </a:spcBef>
              </a:pPr>
              <a:r>
                <a:rPr lang="en-US" altLang="zh-CN" b="1">
                  <a:ea typeface="宋体" panose="02010600030101010101" pitchFamily="2" charset="-122"/>
                </a:rPr>
                <a:t>a</a:t>
              </a:r>
              <a:r>
                <a:rPr lang="en-US" altLang="zh-CN" b="1" baseline="-25000">
                  <a:ea typeface="宋体" panose="02010600030101010101" pitchFamily="2" charset="-122"/>
                </a:rPr>
                <a:t>0</a:t>
              </a:r>
              <a:endParaRPr lang="en-US" altLang="zh-CN" b="1" baseline="-25000">
                <a:ea typeface="宋体" panose="02010600030101010101" pitchFamily="2" charset="-122"/>
              </a:endParaRPr>
            </a:p>
          </p:txBody>
        </p:sp>
        <p:sp>
          <p:nvSpPr>
            <p:cNvPr id="22547" name="Line 93"/>
            <p:cNvSpPr>
              <a:spLocks noChangeShapeType="1"/>
            </p:cNvSpPr>
            <p:nvPr/>
          </p:nvSpPr>
          <p:spPr bwMode="auto">
            <a:xfrm>
              <a:off x="930" y="1344"/>
              <a:ext cx="3629"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48" name="Line 94"/>
            <p:cNvSpPr>
              <a:spLocks noChangeShapeType="1"/>
            </p:cNvSpPr>
            <p:nvPr/>
          </p:nvSpPr>
          <p:spPr bwMode="auto">
            <a:xfrm>
              <a:off x="930" y="1709"/>
              <a:ext cx="3629" cy="0"/>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49" name="Line 95"/>
            <p:cNvSpPr>
              <a:spLocks noChangeShapeType="1"/>
            </p:cNvSpPr>
            <p:nvPr/>
          </p:nvSpPr>
          <p:spPr bwMode="auto">
            <a:xfrm>
              <a:off x="930" y="1344"/>
              <a:ext cx="0" cy="365"/>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0" name="Line 96"/>
            <p:cNvSpPr>
              <a:spLocks noChangeShapeType="1"/>
            </p:cNvSpPr>
            <p:nvPr/>
          </p:nvSpPr>
          <p:spPr bwMode="auto">
            <a:xfrm>
              <a:off x="1292"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1" name="Line 97"/>
            <p:cNvSpPr>
              <a:spLocks noChangeShapeType="1"/>
            </p:cNvSpPr>
            <p:nvPr/>
          </p:nvSpPr>
          <p:spPr bwMode="auto">
            <a:xfrm>
              <a:off x="1570"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2" name="Line 98"/>
            <p:cNvSpPr>
              <a:spLocks noChangeShapeType="1"/>
            </p:cNvSpPr>
            <p:nvPr/>
          </p:nvSpPr>
          <p:spPr bwMode="auto">
            <a:xfrm>
              <a:off x="2018"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3" name="Line 99"/>
            <p:cNvSpPr>
              <a:spLocks noChangeShapeType="1"/>
            </p:cNvSpPr>
            <p:nvPr/>
          </p:nvSpPr>
          <p:spPr bwMode="auto">
            <a:xfrm>
              <a:off x="2382"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4" name="Line 100"/>
            <p:cNvSpPr>
              <a:spLocks noChangeShapeType="1"/>
            </p:cNvSpPr>
            <p:nvPr/>
          </p:nvSpPr>
          <p:spPr bwMode="auto">
            <a:xfrm>
              <a:off x="2745"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5" name="Line 101"/>
            <p:cNvSpPr>
              <a:spLocks noChangeShapeType="1"/>
            </p:cNvSpPr>
            <p:nvPr/>
          </p:nvSpPr>
          <p:spPr bwMode="auto">
            <a:xfrm>
              <a:off x="3107"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6" name="Line 102"/>
            <p:cNvSpPr>
              <a:spLocks noChangeShapeType="1"/>
            </p:cNvSpPr>
            <p:nvPr/>
          </p:nvSpPr>
          <p:spPr bwMode="auto">
            <a:xfrm>
              <a:off x="3471"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7" name="Line 103"/>
            <p:cNvSpPr>
              <a:spLocks noChangeShapeType="1"/>
            </p:cNvSpPr>
            <p:nvPr/>
          </p:nvSpPr>
          <p:spPr bwMode="auto">
            <a:xfrm>
              <a:off x="3833"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8" name="Line 104"/>
            <p:cNvSpPr>
              <a:spLocks noChangeShapeType="1"/>
            </p:cNvSpPr>
            <p:nvPr/>
          </p:nvSpPr>
          <p:spPr bwMode="auto">
            <a:xfrm>
              <a:off x="4197" y="1344"/>
              <a:ext cx="0" cy="36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sp>
          <p:nvSpPr>
            <p:cNvPr id="22559" name="Line 105"/>
            <p:cNvSpPr>
              <a:spLocks noChangeShapeType="1"/>
            </p:cNvSpPr>
            <p:nvPr/>
          </p:nvSpPr>
          <p:spPr bwMode="auto">
            <a:xfrm>
              <a:off x="4559" y="1344"/>
              <a:ext cx="0" cy="365"/>
            </a:xfrm>
            <a:prstGeom prst="line">
              <a:avLst/>
            </a:prstGeom>
            <a:noFill/>
            <a:ln w="38100"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46800" rIns="36000" bIns="46800"/>
            <a:lstStyle/>
            <a:p>
              <a:endParaRPr lang="zh-CN" altLang="en-US"/>
            </a:p>
          </p:txBody>
        </p:sp>
      </p:grpSp>
      <p:sp>
        <p:nvSpPr>
          <p:cNvPr id="22533" name="Line 107"/>
          <p:cNvSpPr>
            <a:spLocks noChangeShapeType="1"/>
          </p:cNvSpPr>
          <p:nvPr/>
        </p:nvSpPr>
        <p:spPr bwMode="auto">
          <a:xfrm flipH="1">
            <a:off x="3203575" y="1989138"/>
            <a:ext cx="28733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4" name="Line 108"/>
          <p:cNvSpPr>
            <a:spLocks noChangeShapeType="1"/>
          </p:cNvSpPr>
          <p:nvPr/>
        </p:nvSpPr>
        <p:spPr bwMode="auto">
          <a:xfrm flipH="1">
            <a:off x="3995738" y="1989138"/>
            <a:ext cx="2159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5" name="Line 109"/>
          <p:cNvSpPr>
            <a:spLocks noChangeShapeType="1"/>
          </p:cNvSpPr>
          <p:nvPr/>
        </p:nvSpPr>
        <p:spPr bwMode="auto">
          <a:xfrm flipH="1">
            <a:off x="5292725" y="1916113"/>
            <a:ext cx="2889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3311" name="Text Box 111"/>
          <p:cNvSpPr txBox="1">
            <a:spLocks noChangeArrowheads="1"/>
          </p:cNvSpPr>
          <p:nvPr/>
        </p:nvSpPr>
        <p:spPr bwMode="auto">
          <a:xfrm>
            <a:off x="1692275" y="2781300"/>
            <a:ext cx="6335713" cy="36718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lnSpc>
                <a:spcPct val="130000"/>
              </a:lnSpc>
            </a:pPr>
            <a:r>
              <a:rPr lang="nb-NO" altLang="zh-CN" sz="3200" b="1">
                <a:ea typeface="宋体" panose="02010600030101010101" pitchFamily="2" charset="-122"/>
              </a:rPr>
              <a:t>void remove(i)</a:t>
            </a:r>
            <a:endParaRPr lang="nb-NO"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{for ( j = i; j &lt; length - 1; ++j) </a:t>
            </a:r>
            <a:endParaRPr lang="nb-NO"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        data[j] = data[j+1];</a:t>
            </a:r>
            <a:endParaRPr lang="nb-NO"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   --length;</a:t>
            </a:r>
            <a:endParaRPr lang="nb-NO" altLang="zh-CN" sz="3200" b="1">
              <a:ea typeface="宋体" panose="02010600030101010101" pitchFamily="2" charset="-122"/>
            </a:endParaRPr>
          </a:p>
          <a:p>
            <a:pPr algn="just" eaLnBrk="1" hangingPunct="1">
              <a:lnSpc>
                <a:spcPct val="130000"/>
              </a:lnSpc>
            </a:pPr>
            <a:r>
              <a:rPr lang="nb-NO" altLang="zh-CN" sz="3200" b="1">
                <a:ea typeface="宋体" panose="02010600030101010101" pitchFamily="2" charset="-122"/>
              </a:rPr>
              <a:t>}</a:t>
            </a:r>
            <a:endParaRPr lang="en-US" altLang="zh-CN" sz="3200" b="1"/>
          </a:p>
        </p:txBody>
      </p:sp>
      <p:sp>
        <p:nvSpPr>
          <p:cNvPr id="2" name="日期占位符 1"/>
          <p:cNvSpPr>
            <a:spLocks noGrp="1"/>
          </p:cNvSpPr>
          <p:nvPr>
            <p:ph type="dt" sz="half" idx="10"/>
          </p:nvPr>
        </p:nvSpPr>
        <p:spPr/>
        <p:txBody>
          <a:bodyPr/>
          <a:lstStyle/>
          <a:p>
            <a:pPr>
              <a:defRPr/>
            </a:pPr>
            <a:fld id="{93F48832-6A82-4DA6-AB4F-44503D3E4C55}" type="datetime8">
              <a:rPr lang="zh-CN" altLang="en-US" smtClean="0"/>
            </a:fld>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331913" y="404813"/>
            <a:ext cx="7378700" cy="563562"/>
          </a:xfrm>
        </p:spPr>
        <p:txBody>
          <a:bodyPr anchor="t"/>
          <a:lstStyle/>
          <a:p>
            <a:r>
              <a:rPr lang="zh-CN" altLang="en-US" b="0" dirty="0" smtClean="0">
                <a:solidFill>
                  <a:schemeClr val="tx1"/>
                </a:solidFill>
                <a:latin typeface="华文新魏" pitchFamily="2" charset="-122"/>
              </a:rPr>
              <a:t>顺序</a:t>
            </a:r>
            <a:r>
              <a:rPr lang="zh-CN" altLang="en-US" b="0" dirty="0">
                <a:solidFill>
                  <a:schemeClr val="tx1"/>
                </a:solidFill>
                <a:latin typeface="华文新魏" pitchFamily="2" charset="-122"/>
              </a:rPr>
              <a:t>表的逆置</a:t>
            </a:r>
            <a:endParaRPr lang="zh-CN" altLang="en-US" b="0" dirty="0">
              <a:solidFill>
                <a:schemeClr val="tx1"/>
              </a:solidFill>
              <a:latin typeface="华文新魏" pitchFamily="2" charset="-122"/>
            </a:endParaRPr>
          </a:p>
        </p:txBody>
      </p:sp>
      <p:sp>
        <p:nvSpPr>
          <p:cNvPr id="35843" name="Rectangle 3"/>
          <p:cNvSpPr>
            <a:spLocks noGrp="1" noChangeArrowheads="1"/>
          </p:cNvSpPr>
          <p:nvPr>
            <p:ph type="body" idx="4294967295"/>
          </p:nvPr>
        </p:nvSpPr>
        <p:spPr>
          <a:xfrm>
            <a:off x="250825" y="1142048"/>
            <a:ext cx="8532813" cy="1008062"/>
          </a:xfrm>
        </p:spPr>
        <p:txBody>
          <a:bodyPr/>
          <a:lstStyle/>
          <a:p>
            <a:pPr>
              <a:lnSpc>
                <a:spcPct val="90000"/>
              </a:lnSpc>
              <a:buFontTx/>
              <a:buNone/>
            </a:pPr>
            <a:r>
              <a:rPr lang="zh-CN" altLang="en-US" sz="2600"/>
              <a:t>请写一个算法将顺序表（</a:t>
            </a:r>
            <a:r>
              <a:rPr lang="en-US" altLang="zh-CN" sz="2600"/>
              <a:t>a</a:t>
            </a:r>
            <a:r>
              <a:rPr lang="en-US" altLang="zh-CN" sz="2600" baseline="-25000"/>
              <a:t>1</a:t>
            </a:r>
            <a:r>
              <a:rPr lang="en-US" altLang="zh-CN" sz="2600"/>
              <a:t>,...,a</a:t>
            </a:r>
            <a:r>
              <a:rPr lang="en-US" altLang="zh-CN" sz="2600" baseline="-25000"/>
              <a:t>n</a:t>
            </a:r>
            <a:r>
              <a:rPr lang="zh-CN" altLang="en-US" sz="2600"/>
              <a:t>）逆置为</a:t>
            </a:r>
            <a:r>
              <a:rPr lang="en-US" altLang="zh-CN" sz="2600"/>
              <a:t>(a</a:t>
            </a:r>
            <a:r>
              <a:rPr lang="en-US" altLang="zh-CN" sz="2600" baseline="-25000"/>
              <a:t>n</a:t>
            </a:r>
            <a:r>
              <a:rPr lang="en-US" altLang="zh-CN" sz="2600"/>
              <a:t>,...,a</a:t>
            </a:r>
            <a:r>
              <a:rPr lang="en-US" altLang="zh-CN" sz="2600" baseline="-25000"/>
              <a:t>1</a:t>
            </a:r>
            <a:r>
              <a:rPr lang="en-US" altLang="zh-CN" sz="2600"/>
              <a:t>)</a:t>
            </a:r>
            <a:r>
              <a:rPr lang="zh-CN" altLang="en-US" sz="2600"/>
              <a:t>。</a:t>
            </a:r>
            <a:endParaRPr lang="zh-CN" altLang="en-US" sz="2600"/>
          </a:p>
          <a:p>
            <a:pPr>
              <a:lnSpc>
                <a:spcPct val="90000"/>
              </a:lnSpc>
              <a:buFontTx/>
              <a:buNone/>
            </a:pPr>
            <a:r>
              <a:rPr lang="zh-CN" altLang="en-US" sz="2600"/>
              <a:t>    </a:t>
            </a:r>
            <a:endParaRPr lang="zh-CN" altLang="en-US" sz="2600"/>
          </a:p>
        </p:txBody>
      </p:sp>
      <p:sp>
        <p:nvSpPr>
          <p:cNvPr id="408580" name="Text Box 4"/>
          <p:cNvSpPr txBox="1">
            <a:spLocks noChangeArrowheads="1"/>
          </p:cNvSpPr>
          <p:nvPr/>
        </p:nvSpPr>
        <p:spPr bwMode="auto">
          <a:xfrm>
            <a:off x="250825" y="1700213"/>
            <a:ext cx="8432800" cy="4523105"/>
          </a:xfrm>
          <a:prstGeom prst="rect">
            <a:avLst/>
          </a:prstGeom>
          <a:noFill/>
          <a:ln w="9525">
            <a:solidFill>
              <a:srgbClr val="FFFF99"/>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rgbClr val="000000"/>
                </a:solidFill>
              </a:rPr>
              <a:t>template &lt;</a:t>
            </a:r>
            <a:r>
              <a:rPr lang="en-US" altLang="zh-CN" sz="2400" b="1" dirty="0">
                <a:solidFill>
                  <a:srgbClr val="000000"/>
                </a:solidFill>
              </a:rPr>
              <a:t>class </a:t>
            </a:r>
            <a:r>
              <a:rPr lang="en-US" altLang="zh-CN" sz="2400" b="1" dirty="0" err="1">
                <a:solidFill>
                  <a:srgbClr val="000000"/>
                </a:solidFill>
              </a:rPr>
              <a:t>elemType</a:t>
            </a:r>
            <a:r>
              <a:rPr lang="en-US" altLang="zh-CN" sz="2400" b="1" dirty="0">
                <a:solidFill>
                  <a:srgbClr val="000000"/>
                </a:solidFill>
              </a:rPr>
              <a:t> &gt;  	</a:t>
            </a:r>
            <a:endParaRPr lang="en-US" altLang="zh-CN" sz="2400" b="1" dirty="0" smtClean="0">
              <a:solidFill>
                <a:srgbClr val="000000"/>
              </a:solidFill>
            </a:endParaRPr>
          </a:p>
          <a:p>
            <a:pPr eaLnBrk="1" hangingPunct="1"/>
            <a:r>
              <a:rPr lang="en-US" altLang="zh-CN" sz="2400" b="1" dirty="0">
                <a:solidFill>
                  <a:srgbClr val="000000"/>
                </a:solidFill>
              </a:rPr>
              <a:t>Invert() 	</a:t>
            </a:r>
            <a:endParaRPr lang="en-US" altLang="zh-CN" sz="2400" b="1" dirty="0" smtClean="0">
              <a:solidFill>
                <a:srgbClr val="000000"/>
              </a:solidFill>
            </a:endParaRPr>
          </a:p>
          <a:p>
            <a:pPr eaLnBrk="1" hangingPunct="1"/>
            <a:r>
              <a:rPr lang="en-US" altLang="zh-CN" sz="2400" b="1" dirty="0">
                <a:solidFill>
                  <a:srgbClr val="000000"/>
                </a:solidFill>
              </a:rPr>
              <a:t>{	</a:t>
            </a:r>
            <a:r>
              <a:rPr lang="en-US" altLang="zh-CN" sz="2400" b="1" dirty="0" err="1">
                <a:solidFill>
                  <a:srgbClr val="000000"/>
                </a:solidFill>
              </a:rPr>
              <a:t>int</a:t>
            </a:r>
            <a:r>
              <a:rPr lang="en-US" altLang="zh-CN" sz="2400" b="1" dirty="0">
                <a:solidFill>
                  <a:srgbClr val="000000"/>
                </a:solidFill>
              </a:rPr>
              <a:t> n=</a:t>
            </a:r>
            <a:r>
              <a:rPr lang="nb-NO" altLang="zh-CN" sz="2400" b="1" dirty="0">
                <a:solidFill>
                  <a:srgbClr val="000000"/>
                </a:solidFill>
              </a:rPr>
              <a:t> currentLength</a:t>
            </a:r>
            <a:r>
              <a:rPr lang="en-US" altLang="zh-CN" sz="2400" b="1" dirty="0">
                <a:solidFill>
                  <a:srgbClr val="000000"/>
                </a:solidFill>
              </a:rPr>
              <a:t>,i;</a:t>
            </a:r>
            <a:endParaRPr lang="en-US" altLang="zh-CN" sz="2400" b="1" dirty="0">
              <a:solidFill>
                <a:srgbClr val="000000"/>
              </a:solidFill>
            </a:endParaRPr>
          </a:p>
          <a:p>
            <a:pPr eaLnBrk="1" hangingPunct="1"/>
            <a:r>
              <a:rPr lang="en-US" altLang="zh-CN" sz="2400" b="1" dirty="0">
                <a:solidFill>
                  <a:srgbClr val="000000"/>
                </a:solidFill>
              </a:rPr>
              <a:t>	</a:t>
            </a:r>
            <a:r>
              <a:rPr lang="en-US" altLang="zh-CN" sz="2400" b="1" dirty="0" err="1" smtClean="0">
                <a:solidFill>
                  <a:srgbClr val="000000"/>
                </a:solidFill>
              </a:rPr>
              <a:t>elemType</a:t>
            </a:r>
            <a:r>
              <a:rPr lang="en-US" altLang="zh-CN" sz="2400" b="1" dirty="0" smtClean="0">
                <a:solidFill>
                  <a:srgbClr val="000000"/>
                </a:solidFill>
              </a:rPr>
              <a:t>   </a:t>
            </a:r>
            <a:r>
              <a:rPr lang="en-US" altLang="zh-CN" sz="2400" b="1" dirty="0">
                <a:solidFill>
                  <a:srgbClr val="000000"/>
                </a:solidFill>
              </a:rPr>
              <a:t>t;</a:t>
            </a:r>
            <a:endParaRPr lang="en-US" altLang="zh-CN" sz="2400" b="1" dirty="0">
              <a:solidFill>
                <a:srgbClr val="000000"/>
              </a:solidFill>
            </a:endParaRPr>
          </a:p>
          <a:p>
            <a:pPr eaLnBrk="1" hangingPunct="1"/>
            <a:r>
              <a:rPr lang="en-US" altLang="zh-CN" sz="2400" b="1" dirty="0">
                <a:solidFill>
                  <a:srgbClr val="000000"/>
                </a:solidFill>
              </a:rPr>
              <a:t>	for(i=0;i&lt;=(n-1)/2;i++)	//</a:t>
            </a:r>
            <a:r>
              <a:rPr lang="zh-CN" altLang="en-US" sz="2400" b="1" dirty="0">
                <a:solidFill>
                  <a:srgbClr val="000000"/>
                </a:solidFill>
              </a:rPr>
              <a:t>或</a:t>
            </a:r>
            <a:r>
              <a:rPr lang="en-US" altLang="zh-CN" sz="2400" b="1" dirty="0">
                <a:solidFill>
                  <a:srgbClr val="000000"/>
                </a:solidFill>
              </a:rPr>
              <a:t>i&lt;n/2</a:t>
            </a:r>
            <a:endParaRPr lang="en-US" altLang="zh-CN" sz="2400" b="1" dirty="0">
              <a:solidFill>
                <a:srgbClr val="000000"/>
              </a:solidFill>
            </a:endParaRPr>
          </a:p>
          <a:p>
            <a:pPr eaLnBrk="1" hangingPunct="1"/>
            <a:r>
              <a:rPr lang="en-US" altLang="zh-CN" sz="2400" b="1" dirty="0">
                <a:solidFill>
                  <a:srgbClr val="000000"/>
                </a:solidFill>
              </a:rPr>
              <a:t>	{	t=data [i];</a:t>
            </a:r>
            <a:endParaRPr lang="en-US" altLang="zh-CN" sz="2400" b="1" dirty="0">
              <a:solidFill>
                <a:srgbClr val="000000"/>
              </a:solidFill>
            </a:endParaRPr>
          </a:p>
          <a:p>
            <a:pPr eaLnBrk="1" hangingPunct="1"/>
            <a:r>
              <a:rPr lang="en-US" altLang="zh-CN" sz="2400" b="1" dirty="0">
                <a:solidFill>
                  <a:srgbClr val="000000"/>
                </a:solidFill>
              </a:rPr>
              <a:t>        	data [i]=data [n-1-i];</a:t>
            </a:r>
            <a:endParaRPr lang="en-US" altLang="zh-CN" sz="2400" b="1" dirty="0">
              <a:solidFill>
                <a:srgbClr val="000000"/>
              </a:solidFill>
            </a:endParaRPr>
          </a:p>
          <a:p>
            <a:pPr eaLnBrk="1" hangingPunct="1"/>
            <a:r>
              <a:rPr lang="en-US" altLang="zh-CN" sz="2400" b="1" dirty="0">
                <a:solidFill>
                  <a:srgbClr val="000000"/>
                </a:solidFill>
              </a:rPr>
              <a:t>        	data [n-1-i]=t;</a:t>
            </a:r>
            <a:endParaRPr lang="en-US" altLang="zh-CN" sz="2400" b="1" dirty="0">
              <a:solidFill>
                <a:srgbClr val="000000"/>
              </a:solidFill>
            </a:endParaRPr>
          </a:p>
          <a:p>
            <a:pPr eaLnBrk="1" hangingPunct="1"/>
            <a:r>
              <a:rPr lang="en-US" altLang="zh-CN" sz="2400" b="1" dirty="0">
                <a:solidFill>
                  <a:srgbClr val="000000"/>
                </a:solidFill>
              </a:rPr>
              <a:t>	}</a:t>
            </a:r>
            <a:endParaRPr lang="en-US" altLang="zh-CN" sz="2400" b="1" dirty="0">
              <a:solidFill>
                <a:srgbClr val="000000"/>
              </a:solidFill>
            </a:endParaRPr>
          </a:p>
          <a:p>
            <a:pPr eaLnBrk="1" hangingPunct="1"/>
            <a:r>
              <a:rPr lang="en-US" altLang="zh-CN" sz="2400" b="1" dirty="0">
                <a:solidFill>
                  <a:srgbClr val="000000"/>
                </a:solidFill>
              </a:rPr>
              <a:t>} </a:t>
            </a:r>
            <a:endParaRPr lang="en-US" altLang="zh-CN" sz="2400" b="1" dirty="0">
              <a:solidFill>
                <a:srgbClr val="000000"/>
              </a:solidFill>
            </a:endParaRPr>
          </a:p>
          <a:p>
            <a:pPr eaLnBrk="1" hangingPunct="1"/>
            <a:endParaRPr lang="zh-CN" altLang="en-US" sz="2400" b="1" dirty="0">
              <a:solidFill>
                <a:srgbClr val="000000"/>
              </a:solidFill>
            </a:endParaRPr>
          </a:p>
          <a:p>
            <a:pPr eaLnBrk="1" hangingPunct="1"/>
            <a:r>
              <a:rPr kumimoji="1" lang="zh-CN" altLang="en-US" sz="2400" b="1" dirty="0">
                <a:solidFill>
                  <a:srgbClr val="000000"/>
                </a:solidFill>
                <a:latin typeface="华文新魏" pitchFamily="2" charset="-122"/>
                <a:ea typeface="华文新魏" pitchFamily="2" charset="-122"/>
              </a:rPr>
              <a:t>算法中控制变量的终值是线性表长度的一半</a:t>
            </a:r>
            <a:r>
              <a:rPr kumimoji="1" lang="zh-CN" altLang="en-US" sz="2400" b="1" dirty="0">
                <a:solidFill>
                  <a:srgbClr val="000000"/>
                </a:solidFill>
                <a:latin typeface="Courier New" panose="02070309020205020404" pitchFamily="49" charset="0"/>
              </a:rPr>
              <a:t>。</a:t>
            </a:r>
            <a:endParaRPr kumimoji="1" lang="en-US" altLang="zh-CN" sz="2400" b="1" dirty="0">
              <a:solidFill>
                <a:srgbClr val="000000"/>
              </a:solidFill>
              <a:latin typeface="Courier New" panose="02070309020205020404" pitchFamily="49" charset="0"/>
            </a:endParaRPr>
          </a:p>
        </p:txBody>
      </p:sp>
      <p:sp>
        <p:nvSpPr>
          <p:cNvPr id="2" name="日期占位符 1"/>
          <p:cNvSpPr>
            <a:spLocks noGrp="1"/>
          </p:cNvSpPr>
          <p:nvPr>
            <p:ph type="dt" sz="half" idx="2"/>
          </p:nvPr>
        </p:nvSpPr>
        <p:spPr/>
        <p:txBody>
          <a:bodyPr/>
          <a:lstStyle/>
          <a:p>
            <a:pPr>
              <a:defRPr/>
            </a:pPr>
            <a:fld id="{97BBDD71-6331-4295-8D3C-AFD05FA2ECFD}"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58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58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858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858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858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858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858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858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b="1" dirty="0" smtClean="0"/>
              <a:t>总结</a:t>
            </a:r>
            <a:r>
              <a:rPr lang="en-US" altLang="zh-CN" b="1" dirty="0" smtClean="0"/>
              <a:t>:</a:t>
            </a:r>
            <a:r>
              <a:rPr lang="zh-CN" altLang="en-US" b="1" dirty="0" smtClean="0"/>
              <a:t>线性表的顺序实现</a:t>
            </a:r>
            <a:endParaRPr lang="zh-CN" altLang="en-US" b="1" dirty="0" smtClean="0"/>
          </a:p>
        </p:txBody>
      </p:sp>
      <p:sp>
        <p:nvSpPr>
          <p:cNvPr id="24579" name="Rectangle 3"/>
          <p:cNvSpPr>
            <a:spLocks noGrp="1" noChangeArrowheads="1"/>
          </p:cNvSpPr>
          <p:nvPr>
            <p:ph idx="1"/>
          </p:nvPr>
        </p:nvSpPr>
        <p:spPr>
          <a:xfrm>
            <a:off x="611560" y="1556792"/>
            <a:ext cx="8137525" cy="4464050"/>
          </a:xfrm>
        </p:spPr>
        <p:txBody>
          <a:bodyPr/>
          <a:lstStyle/>
          <a:p>
            <a:pPr eaLnBrk="1" hangingPunct="1">
              <a:lnSpc>
                <a:spcPct val="110000"/>
              </a:lnSpc>
            </a:pPr>
            <a:r>
              <a:rPr lang="zh-CN" altLang="en-US" b="1" dirty="0" smtClean="0">
                <a:latin typeface="楷体_GB2312" pitchFamily="49" charset="-122"/>
                <a:ea typeface="楷体_GB2312" pitchFamily="49" charset="-122"/>
              </a:rPr>
              <a:t>由于要保持逻辑次序和物理次序的一致性，顺序表在</a:t>
            </a:r>
            <a:r>
              <a:rPr lang="zh-CN" altLang="en-US" b="1" dirty="0" smtClean="0">
                <a:solidFill>
                  <a:srgbClr val="FF0000"/>
                </a:solidFill>
                <a:latin typeface="楷体_GB2312" pitchFamily="49" charset="-122"/>
                <a:ea typeface="楷体_GB2312" pitchFamily="49" charset="-122"/>
              </a:rPr>
              <a:t>插入删除时需要移动大量的数据</a:t>
            </a:r>
            <a:r>
              <a:rPr lang="zh-CN" altLang="en-US" b="1" dirty="0" smtClean="0">
                <a:latin typeface="楷体_GB2312" pitchFamily="49" charset="-122"/>
                <a:ea typeface="楷体_GB2312" pitchFamily="49" charset="-122"/>
              </a:rPr>
              <a:t>，性能不太理想。</a:t>
            </a:r>
            <a:endParaRPr lang="zh-CN" altLang="en-US" b="1" dirty="0" smtClean="0">
              <a:latin typeface="楷体_GB2312" pitchFamily="49" charset="-122"/>
              <a:ea typeface="楷体_GB2312" pitchFamily="49" charset="-122"/>
            </a:endParaRPr>
          </a:p>
          <a:p>
            <a:pPr eaLnBrk="1" hangingPunct="1">
              <a:lnSpc>
                <a:spcPct val="110000"/>
              </a:lnSpc>
            </a:pPr>
            <a:r>
              <a:rPr lang="zh-CN" altLang="en-US" b="1" dirty="0" smtClean="0">
                <a:latin typeface="楷体_GB2312" pitchFamily="49" charset="-122"/>
                <a:ea typeface="楷体_GB2312" pitchFamily="49" charset="-122"/>
              </a:rPr>
              <a:t>由于逻辑次序和物理次序的一致性使得</a:t>
            </a:r>
            <a:r>
              <a:rPr lang="zh-CN" altLang="en-US" b="1" dirty="0" smtClean="0">
                <a:solidFill>
                  <a:srgbClr val="FF0000"/>
                </a:solidFill>
                <a:latin typeface="楷体_GB2312" pitchFamily="49" charset="-122"/>
                <a:ea typeface="楷体_GB2312" pitchFamily="49" charset="-122"/>
              </a:rPr>
              <a:t>定位访问的性能很好</a:t>
            </a:r>
            <a:r>
              <a:rPr lang="zh-CN" altLang="en-US" b="1" dirty="0" smtClean="0">
                <a:latin typeface="楷体_GB2312" pitchFamily="49" charset="-122"/>
                <a:ea typeface="楷体_GB2312" pitchFamily="49" charset="-122"/>
              </a:rPr>
              <a:t>。</a:t>
            </a:r>
            <a:endParaRPr lang="zh-CN" altLang="en-US" b="1" dirty="0" smtClean="0">
              <a:latin typeface="楷体_GB2312" pitchFamily="49" charset="-122"/>
              <a:ea typeface="楷体_GB2312" pitchFamily="49" charset="-122"/>
            </a:endParaRPr>
          </a:p>
          <a:p>
            <a:pPr eaLnBrk="1" hangingPunct="1">
              <a:lnSpc>
                <a:spcPct val="110000"/>
              </a:lnSpc>
            </a:pPr>
            <a:r>
              <a:rPr lang="zh-CN" altLang="en-US" b="1" dirty="0" smtClean="0">
                <a:latin typeface="楷体_GB2312" pitchFamily="49" charset="-122"/>
                <a:ea typeface="楷体_GB2312" pitchFamily="49" charset="-122"/>
              </a:rPr>
              <a:t>顺序表比较适合静态的、经常做定位访问的线性表。 </a:t>
            </a:r>
            <a:endParaRPr lang="zh-CN" altLang="en-US" b="1" dirty="0" smtClean="0">
              <a:latin typeface="楷体_GB2312" pitchFamily="49" charset="-122"/>
              <a:ea typeface="楷体_GB2312" pitchFamily="49" charset="-122"/>
            </a:endParaRPr>
          </a:p>
        </p:txBody>
      </p:sp>
      <p:sp>
        <p:nvSpPr>
          <p:cNvPr id="2" name="日期占位符 1"/>
          <p:cNvSpPr>
            <a:spLocks noGrp="1"/>
          </p:cNvSpPr>
          <p:nvPr>
            <p:ph type="dt" sz="half" idx="10"/>
          </p:nvPr>
        </p:nvSpPr>
        <p:spPr/>
        <p:txBody>
          <a:bodyPr/>
          <a:lstStyle/>
          <a:p>
            <a:pPr>
              <a:defRPr/>
            </a:pPr>
            <a:fld id="{7D779128-19C4-45FB-88CB-08F6D7A84988}" type="datetime8">
              <a:rPr lang="zh-CN" altLang="en-US" smtClean="0"/>
            </a:fld>
            <a:endParaRPr lang="en-US" altLang="zh-CN"/>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题型：选择题（10个*2分=20）、</a:t>
            </a:r>
            <a:endParaRPr lang="zh-CN" altLang="en-US"/>
          </a:p>
          <a:p>
            <a:r>
              <a:rPr lang="zh-CN" altLang="en-US"/>
              <a:t>应用题（包含简答，2个*5分+5个*10分=60）、</a:t>
            </a:r>
            <a:endParaRPr lang="zh-CN" altLang="en-US"/>
          </a:p>
          <a:p>
            <a:r>
              <a:rPr lang="zh-CN" altLang="en-US"/>
              <a:t>算法设计（2个*10分=20）</a:t>
            </a:r>
            <a:endParaRPr lang="zh-CN" altLang="en-US"/>
          </a:p>
        </p:txBody>
      </p:sp>
      <p:sp>
        <p:nvSpPr>
          <p:cNvPr id="4" name="日期占位符 3"/>
          <p:cNvSpPr>
            <a:spLocks noGrp="1"/>
          </p:cNvSpPr>
          <p:nvPr>
            <p:ph type="dt" sz="half" idx="2"/>
          </p:nvPr>
        </p:nvSpPr>
        <p:spPr/>
        <p:txBody>
          <a:bodyPr/>
          <a:p>
            <a:pPr>
              <a:defRPr/>
            </a:pPr>
            <a:fld id="{CAD54F35-621E-47D4-AB00-F148EE34D3C1}" type="datetime8">
              <a:rPr lang="zh-CN" altLang="en-US" smtClean="0"/>
            </a:fld>
            <a:endParaRPr lang="en-US" altLang="zh-CN" dirty="0"/>
          </a:p>
        </p:txBody>
      </p:sp>
      <p:sp>
        <p:nvSpPr>
          <p:cNvPr id="5" name="页脚占位符 4"/>
          <p:cNvSpPr>
            <a:spLocks noGrp="1"/>
          </p:cNvSpPr>
          <p:nvPr>
            <p:ph type="ftr" sz="quarter" idx="3"/>
          </p:nvPr>
        </p:nvSpPr>
        <p:spPr/>
        <p:txBody>
          <a:bodyPr/>
          <a:p>
            <a:pPr>
              <a:defRPr/>
            </a:pPr>
            <a:r>
              <a:rPr lang="zh-CN" altLang="en-US" smtClean="0"/>
              <a:t>吉林大学珠海学院数据结构</a:t>
            </a:r>
            <a:endParaRPr lang="en-US" altLang="zh-CN" dirty="0"/>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116632"/>
            <a:ext cx="7772400" cy="1143000"/>
          </a:xfrm>
        </p:spPr>
        <p:txBody>
          <a:bodyPr/>
          <a:lstStyle/>
          <a:p>
            <a:pPr eaLnBrk="1" hangingPunct="1"/>
            <a:r>
              <a:rPr lang="zh-CN" altLang="en-US" b="1" dirty="0" smtClean="0"/>
              <a:t>线性表的链接存储结构</a:t>
            </a:r>
            <a:endParaRPr lang="zh-CN" altLang="en-US" b="1" dirty="0" smtClean="0"/>
          </a:p>
        </p:txBody>
      </p:sp>
      <p:sp>
        <p:nvSpPr>
          <p:cNvPr id="26627" name="Rectangle 3"/>
          <p:cNvSpPr>
            <a:spLocks noGrp="1" noChangeArrowheads="1"/>
          </p:cNvSpPr>
          <p:nvPr>
            <p:ph idx="1"/>
          </p:nvPr>
        </p:nvSpPr>
        <p:spPr>
          <a:xfrm>
            <a:off x="539552" y="1412776"/>
            <a:ext cx="8269288" cy="4335463"/>
          </a:xfrm>
        </p:spPr>
        <p:txBody>
          <a:bodyPr/>
          <a:lstStyle/>
          <a:p>
            <a:pPr eaLnBrk="1" hangingPunct="1">
              <a:lnSpc>
                <a:spcPct val="135000"/>
              </a:lnSpc>
            </a:pPr>
            <a:r>
              <a:rPr lang="zh-CN" altLang="en-US" b="1" dirty="0" smtClean="0">
                <a:latin typeface="楷体_GB2312" pitchFamily="49" charset="-122"/>
                <a:ea typeface="楷体_GB2312" pitchFamily="49" charset="-122"/>
              </a:rPr>
              <a:t>将每个结点放在一个独立的存储单元中，结点间的</a:t>
            </a:r>
            <a:r>
              <a:rPr lang="zh-CN" altLang="en-US" b="1" dirty="0" smtClean="0">
                <a:solidFill>
                  <a:srgbClr val="FF0000"/>
                </a:solidFill>
                <a:latin typeface="楷体_GB2312" pitchFamily="49" charset="-122"/>
                <a:ea typeface="楷体_GB2312" pitchFamily="49" charset="-122"/>
              </a:rPr>
              <a:t>逻辑关系依靠存储单元中附加的指针来给出</a:t>
            </a:r>
            <a:r>
              <a:rPr lang="zh-CN" altLang="en-US" b="1" dirty="0" smtClean="0">
                <a:latin typeface="楷体_GB2312" pitchFamily="49" charset="-122"/>
                <a:ea typeface="楷体_GB2312" pitchFamily="49" charset="-122"/>
              </a:rPr>
              <a:t>。 </a:t>
            </a:r>
            <a:endParaRPr lang="zh-CN" altLang="en-US" b="1" dirty="0" smtClean="0">
              <a:latin typeface="楷体_GB2312" pitchFamily="49" charset="-122"/>
              <a:ea typeface="楷体_GB2312" pitchFamily="49" charset="-122"/>
            </a:endParaRPr>
          </a:p>
          <a:p>
            <a:pPr eaLnBrk="1" hangingPunct="1">
              <a:lnSpc>
                <a:spcPct val="135000"/>
              </a:lnSpc>
            </a:pPr>
            <a:r>
              <a:rPr lang="zh-CN" altLang="en-US" b="1" dirty="0" smtClean="0">
                <a:latin typeface="楷体_GB2312" pitchFamily="49" charset="-122"/>
                <a:ea typeface="楷体_GB2312" pitchFamily="49" charset="-122"/>
              </a:rPr>
              <a:t>结点的存储单元在物理位置上可以相邻，也可以不相邻。 </a:t>
            </a:r>
            <a:endParaRPr lang="zh-CN" altLang="en-US" b="1" dirty="0" smtClean="0">
              <a:latin typeface="楷体_GB2312" pitchFamily="49" charset="-122"/>
              <a:ea typeface="楷体_GB2312" pitchFamily="49" charset="-122"/>
            </a:endParaRPr>
          </a:p>
        </p:txBody>
      </p:sp>
      <p:sp>
        <p:nvSpPr>
          <p:cNvPr id="2" name="日期占位符 1"/>
          <p:cNvSpPr>
            <a:spLocks noGrp="1"/>
          </p:cNvSpPr>
          <p:nvPr>
            <p:ph type="dt" sz="half" idx="10"/>
          </p:nvPr>
        </p:nvSpPr>
        <p:spPr/>
        <p:txBody>
          <a:bodyPr/>
          <a:lstStyle/>
          <a:p>
            <a:pPr>
              <a:defRPr/>
            </a:pPr>
            <a:fld id="{F8C6FE03-346B-4D71-9D15-4CACE9461613}" type="datetime8">
              <a:rPr lang="zh-CN" altLang="en-US" smtClean="0"/>
            </a:fld>
            <a:endParaRPr lang="en-US" altLang="zh-CN"/>
          </a:p>
        </p:txBody>
      </p:sp>
      <p:sp>
        <p:nvSpPr>
          <p:cNvPr id="5" name="Rectangle 3"/>
          <p:cNvSpPr txBox="1">
            <a:spLocks noChangeArrowheads="1"/>
          </p:cNvSpPr>
          <p:nvPr/>
        </p:nvSpPr>
        <p:spPr bwMode="auto">
          <a:xfrm>
            <a:off x="946993" y="3851130"/>
            <a:ext cx="259238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Clr>
                <a:schemeClr val="accent2"/>
              </a:buClr>
              <a:buFont typeface="Wingdings" panose="05000000000000000000" pitchFamily="2" charset="2"/>
              <a:buChar char="w"/>
              <a:defRPr kumimoji="1" sz="2800" b="1">
                <a:solidFill>
                  <a:srgbClr val="000000"/>
                </a:solidFill>
                <a:latin typeface="+mn-lt"/>
                <a:ea typeface="+mn-ea"/>
                <a:cs typeface="+mn-cs"/>
              </a:defRPr>
            </a:lvl1pPr>
            <a:lvl2pPr marL="742950" indent="-285750" algn="l" rtl="0" eaLnBrk="1" fontAlgn="base" hangingPunct="1">
              <a:spcBef>
                <a:spcPct val="20000"/>
              </a:spcBef>
              <a:spcAft>
                <a:spcPct val="0"/>
              </a:spcAft>
              <a:buClr>
                <a:schemeClr val="accent2"/>
              </a:buClr>
              <a:buSzPct val="55000"/>
              <a:buFont typeface="Wingdings" panose="05000000000000000000" pitchFamily="2" charset="2"/>
              <a:buChar char="n"/>
              <a:defRPr kumimoji="1" sz="2800" b="1">
                <a:solidFill>
                  <a:srgbClr val="000000"/>
                </a:solidFill>
                <a:latin typeface="+mn-lt"/>
                <a:ea typeface="+mn-ea"/>
              </a:defRPr>
            </a:lvl2pPr>
            <a:lvl3pPr marL="1085850" indent="-228600" algn="l" rtl="0" eaLnBrk="1" fontAlgn="base" hangingPunct="1">
              <a:spcBef>
                <a:spcPct val="20000"/>
              </a:spcBef>
              <a:spcAft>
                <a:spcPct val="0"/>
              </a:spcAft>
              <a:buClr>
                <a:schemeClr val="accent2"/>
              </a:buClr>
              <a:buSzPct val="65000"/>
              <a:buFont typeface="Wingdings" panose="05000000000000000000" pitchFamily="2" charset="2"/>
              <a:buChar char="l"/>
              <a:defRPr kumimoji="1" sz="2800" b="1">
                <a:solidFill>
                  <a:srgbClr val="000000"/>
                </a:solidFill>
                <a:latin typeface="+mn-lt"/>
                <a:ea typeface="+mn-ea"/>
              </a:defRPr>
            </a:lvl3pPr>
            <a:lvl4pPr marL="1428750" indent="-228600" algn="l" rtl="0" eaLnBrk="1" fontAlgn="base" hangingPunct="1">
              <a:spcBef>
                <a:spcPct val="20000"/>
              </a:spcBef>
              <a:spcAft>
                <a:spcPct val="0"/>
              </a:spcAft>
              <a:buClr>
                <a:schemeClr val="accent2"/>
              </a:buClr>
              <a:buSzPct val="85000"/>
              <a:buFont typeface="Wingdings" panose="05000000000000000000" pitchFamily="2" charset="2"/>
              <a:buChar char="w"/>
              <a:defRPr kumimoji="1" sz="2800" b="1">
                <a:solidFill>
                  <a:srgbClr val="000000"/>
                </a:solidFill>
                <a:latin typeface="+mn-lt"/>
                <a:ea typeface="+mn-ea"/>
              </a:defRPr>
            </a:lvl4pPr>
            <a:lvl5pPr marL="17716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5pPr>
            <a:lvl6pPr marL="22288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6pPr>
            <a:lvl7pPr marL="26860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7pPr>
            <a:lvl8pPr marL="31432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8pPr>
            <a:lvl9pPr marL="3600450" indent="-228600" algn="l" rtl="0" eaLnBrk="1" fontAlgn="base" hangingPunct="1">
              <a:spcBef>
                <a:spcPct val="20000"/>
              </a:spcBef>
              <a:spcAft>
                <a:spcPct val="0"/>
              </a:spcAft>
              <a:buClr>
                <a:schemeClr val="accent2"/>
              </a:buClr>
              <a:buSzPct val="80000"/>
              <a:buFont typeface="Wingdings" panose="05000000000000000000" pitchFamily="2" charset="2"/>
              <a:buChar char="§"/>
              <a:defRPr kumimoji="1" sz="2800" b="1">
                <a:solidFill>
                  <a:srgbClr val="000000"/>
                </a:solidFill>
                <a:latin typeface="+mn-lt"/>
                <a:ea typeface="+mn-ea"/>
              </a:defRPr>
            </a:lvl9pPr>
          </a:lstStyle>
          <a:p>
            <a:pPr>
              <a:lnSpc>
                <a:spcPct val="140000"/>
              </a:lnSpc>
            </a:pPr>
            <a:r>
              <a:rPr lang="zh-CN" altLang="en-US" sz="3200" dirty="0" smtClean="0"/>
              <a:t>单链表</a:t>
            </a:r>
            <a:endParaRPr lang="zh-CN" altLang="en-US" sz="3200" dirty="0" smtClean="0"/>
          </a:p>
          <a:p>
            <a:pPr>
              <a:lnSpc>
                <a:spcPct val="140000"/>
              </a:lnSpc>
            </a:pPr>
            <a:r>
              <a:rPr lang="zh-CN" altLang="en-US" sz="3200" dirty="0" smtClean="0"/>
              <a:t>双链表</a:t>
            </a:r>
            <a:endParaRPr lang="zh-CN" altLang="en-US" sz="3200" dirty="0" smtClean="0"/>
          </a:p>
          <a:p>
            <a:pPr>
              <a:lnSpc>
                <a:spcPct val="140000"/>
              </a:lnSpc>
            </a:pPr>
            <a:r>
              <a:rPr lang="zh-CN" altLang="en-US" sz="3200" dirty="0" smtClean="0"/>
              <a:t>循环链表</a:t>
            </a:r>
            <a:endParaRPr lang="zh-CN" altLang="en-US" sz="3200" dirty="0" smtClean="0"/>
          </a:p>
        </p:txBody>
      </p:sp>
      <p:grpSp>
        <p:nvGrpSpPr>
          <p:cNvPr id="9" name="组合 8"/>
          <p:cNvGrpSpPr/>
          <p:nvPr/>
        </p:nvGrpSpPr>
        <p:grpSpPr bwMode="auto">
          <a:xfrm>
            <a:off x="3946524" y="3933056"/>
            <a:ext cx="4268788" cy="484187"/>
            <a:chOff x="2339752" y="3846316"/>
            <a:chExt cx="5400600" cy="612784"/>
          </a:xfrm>
        </p:grpSpPr>
        <p:sp>
          <p:nvSpPr>
            <p:cNvPr id="10" name="Rectangle 12"/>
            <p:cNvSpPr>
              <a:spLocks noChangeAspect="1" noChangeArrowheads="1"/>
            </p:cNvSpPr>
            <p:nvPr/>
          </p:nvSpPr>
          <p:spPr bwMode="auto">
            <a:xfrm>
              <a:off x="2813735" y="4105493"/>
              <a:ext cx="700934" cy="349589"/>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1" name="Rectangle 13"/>
            <p:cNvSpPr>
              <a:spLocks noChangeAspect="1" noChangeArrowheads="1"/>
            </p:cNvSpPr>
            <p:nvPr/>
          </p:nvSpPr>
          <p:spPr bwMode="auto">
            <a:xfrm>
              <a:off x="4022795" y="4105493"/>
              <a:ext cx="700934" cy="349589"/>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2" name="Line 14"/>
            <p:cNvSpPr>
              <a:spLocks noChangeAspect="1" noChangeShapeType="1"/>
            </p:cNvSpPr>
            <p:nvPr/>
          </p:nvSpPr>
          <p:spPr bwMode="auto">
            <a:xfrm>
              <a:off x="3426299" y="4272252"/>
              <a:ext cx="582437"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3" name="Line 15"/>
            <p:cNvSpPr>
              <a:spLocks noChangeAspect="1" noChangeShapeType="1"/>
            </p:cNvSpPr>
            <p:nvPr/>
          </p:nvSpPr>
          <p:spPr bwMode="auto">
            <a:xfrm>
              <a:off x="3245543" y="4105493"/>
              <a:ext cx="0" cy="349589"/>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4" name="Line 16"/>
            <p:cNvSpPr>
              <a:spLocks noChangeAspect="1" noChangeShapeType="1"/>
            </p:cNvSpPr>
            <p:nvPr/>
          </p:nvSpPr>
          <p:spPr bwMode="auto">
            <a:xfrm>
              <a:off x="4454602" y="4105493"/>
              <a:ext cx="0" cy="349589"/>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5" name="Line 14"/>
            <p:cNvSpPr>
              <a:spLocks noChangeAspect="1" noChangeShapeType="1"/>
            </p:cNvSpPr>
            <p:nvPr/>
          </p:nvSpPr>
          <p:spPr bwMode="auto">
            <a:xfrm>
              <a:off x="2339752" y="4248142"/>
              <a:ext cx="43783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6" name="Line 14"/>
            <p:cNvSpPr>
              <a:spLocks noChangeAspect="1" noChangeShapeType="1"/>
            </p:cNvSpPr>
            <p:nvPr/>
          </p:nvSpPr>
          <p:spPr bwMode="auto">
            <a:xfrm>
              <a:off x="4637367" y="4260197"/>
              <a:ext cx="52620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7" name="Rectangle 13"/>
            <p:cNvSpPr>
              <a:spLocks noChangeAspect="1" noChangeArrowheads="1"/>
            </p:cNvSpPr>
            <p:nvPr/>
          </p:nvSpPr>
          <p:spPr bwMode="auto">
            <a:xfrm>
              <a:off x="6599578" y="4107503"/>
              <a:ext cx="700932" cy="351597"/>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8" name="Line 16"/>
            <p:cNvSpPr>
              <a:spLocks noChangeAspect="1" noChangeShapeType="1"/>
            </p:cNvSpPr>
            <p:nvPr/>
          </p:nvSpPr>
          <p:spPr bwMode="auto">
            <a:xfrm>
              <a:off x="7031385" y="4107503"/>
              <a:ext cx="0" cy="351597"/>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19" name="Line 14"/>
            <p:cNvSpPr>
              <a:spLocks noChangeAspect="1" noChangeShapeType="1"/>
            </p:cNvSpPr>
            <p:nvPr/>
          </p:nvSpPr>
          <p:spPr bwMode="auto">
            <a:xfrm>
              <a:off x="7214150" y="4264215"/>
              <a:ext cx="52620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0" name="TextBox 79"/>
            <p:cNvSpPr txBox="1">
              <a:spLocks noChangeArrowheads="1"/>
            </p:cNvSpPr>
            <p:nvPr/>
          </p:nvSpPr>
          <p:spPr bwMode="auto">
            <a:xfrm>
              <a:off x="5055115" y="3846316"/>
              <a:ext cx="1040354" cy="57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Verdana" panose="020B0604030504040204" pitchFamily="34" charset="0"/>
                  <a:ea typeface="Arial Unicode MS" panose="020B0604020202020204" pitchFamily="34" charset="-122"/>
                  <a:cs typeface="Arial Unicode MS" panose="020B0604020202020204" pitchFamily="34" charset="-122"/>
                </a:rPr>
                <a:t>……</a:t>
              </a:r>
              <a:endParaRPr lang="zh-CN" altLang="en-US" sz="2400" b="1">
                <a:latin typeface="Verdana" panose="020B0604030504040204" pitchFamily="34" charset="0"/>
                <a:ea typeface="Arial Unicode MS" panose="020B0604020202020204" pitchFamily="34" charset="-122"/>
                <a:cs typeface="Arial Unicode MS" panose="020B0604020202020204" pitchFamily="34" charset="-122"/>
              </a:endParaRPr>
            </a:p>
          </p:txBody>
        </p:sp>
        <p:sp>
          <p:nvSpPr>
            <p:cNvPr id="21" name="Line 14"/>
            <p:cNvSpPr>
              <a:spLocks noChangeAspect="1" noChangeShapeType="1"/>
            </p:cNvSpPr>
            <p:nvPr/>
          </p:nvSpPr>
          <p:spPr bwMode="auto">
            <a:xfrm>
              <a:off x="6083418" y="4252160"/>
              <a:ext cx="52620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grpSp>
      <p:grpSp>
        <p:nvGrpSpPr>
          <p:cNvPr id="22" name="组合 21"/>
          <p:cNvGrpSpPr/>
          <p:nvPr/>
        </p:nvGrpSpPr>
        <p:grpSpPr bwMode="auto">
          <a:xfrm>
            <a:off x="3857323" y="5445224"/>
            <a:ext cx="4233862" cy="711200"/>
            <a:chOff x="2405967" y="5344509"/>
            <a:chExt cx="4885479" cy="820786"/>
          </a:xfrm>
        </p:grpSpPr>
        <p:sp>
          <p:nvSpPr>
            <p:cNvPr id="23" name="Rectangle 26"/>
            <p:cNvSpPr>
              <a:spLocks noChangeAspect="1" noChangeArrowheads="1"/>
            </p:cNvSpPr>
            <p:nvPr/>
          </p:nvSpPr>
          <p:spPr bwMode="auto">
            <a:xfrm>
              <a:off x="2843773" y="5571691"/>
              <a:ext cx="679608" cy="349933"/>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4" name="Rectangle 27"/>
            <p:cNvSpPr>
              <a:spLocks noChangeAspect="1" noChangeArrowheads="1"/>
            </p:cNvSpPr>
            <p:nvPr/>
          </p:nvSpPr>
          <p:spPr bwMode="auto">
            <a:xfrm>
              <a:off x="6611839" y="5571691"/>
              <a:ext cx="679607" cy="349933"/>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5" name="Line 29"/>
            <p:cNvSpPr>
              <a:spLocks noChangeAspect="1" noChangeShapeType="1"/>
            </p:cNvSpPr>
            <p:nvPr/>
          </p:nvSpPr>
          <p:spPr bwMode="auto">
            <a:xfrm>
              <a:off x="3265093" y="5571691"/>
              <a:ext cx="0" cy="349933"/>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6" name="Line 30"/>
            <p:cNvSpPr>
              <a:spLocks noChangeAspect="1" noChangeShapeType="1"/>
            </p:cNvSpPr>
            <p:nvPr/>
          </p:nvSpPr>
          <p:spPr bwMode="auto">
            <a:xfrm>
              <a:off x="7029495" y="5571691"/>
              <a:ext cx="0" cy="349933"/>
            </a:xfrm>
            <a:prstGeom prst="line">
              <a:avLst/>
            </a:prstGeom>
            <a:noFill/>
            <a:ln w="95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7" name="Rectangle 13"/>
            <p:cNvSpPr>
              <a:spLocks noChangeAspect="1" noChangeArrowheads="1"/>
            </p:cNvSpPr>
            <p:nvPr/>
          </p:nvSpPr>
          <p:spPr bwMode="auto">
            <a:xfrm>
              <a:off x="4067432" y="5569858"/>
              <a:ext cx="699757" cy="349934"/>
            </a:xfrm>
            <a:prstGeom prst="rect">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8" name="Line 16"/>
            <p:cNvSpPr>
              <a:spLocks noChangeAspect="1" noChangeShapeType="1"/>
            </p:cNvSpPr>
            <p:nvPr/>
          </p:nvSpPr>
          <p:spPr bwMode="auto">
            <a:xfrm>
              <a:off x="4499743" y="5569858"/>
              <a:ext cx="0" cy="349934"/>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29" name="Line 14"/>
            <p:cNvSpPr>
              <a:spLocks noChangeAspect="1" noChangeShapeType="1"/>
            </p:cNvSpPr>
            <p:nvPr/>
          </p:nvSpPr>
          <p:spPr bwMode="auto">
            <a:xfrm>
              <a:off x="4653617" y="5712763"/>
              <a:ext cx="542220"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0" name="Line 14"/>
            <p:cNvSpPr>
              <a:spLocks noChangeAspect="1" noChangeShapeType="1"/>
            </p:cNvSpPr>
            <p:nvPr/>
          </p:nvSpPr>
          <p:spPr bwMode="auto">
            <a:xfrm>
              <a:off x="3426293" y="5712763"/>
              <a:ext cx="66678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1" name="Line 14"/>
            <p:cNvSpPr>
              <a:spLocks noChangeAspect="1" noChangeShapeType="1"/>
            </p:cNvSpPr>
            <p:nvPr/>
          </p:nvSpPr>
          <p:spPr bwMode="auto">
            <a:xfrm>
              <a:off x="6084273" y="5714596"/>
              <a:ext cx="40666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grpSp>
          <p:nvGrpSpPr>
            <p:cNvPr id="32" name="Group 37"/>
            <p:cNvGrpSpPr>
              <a:grpSpLocks noChangeAspect="1"/>
            </p:cNvGrpSpPr>
            <p:nvPr/>
          </p:nvGrpSpPr>
          <p:grpSpPr bwMode="auto">
            <a:xfrm>
              <a:off x="3426892" y="5815538"/>
              <a:ext cx="3744191" cy="349757"/>
              <a:chOff x="3424" y="2114"/>
              <a:chExt cx="1782" cy="272"/>
            </a:xfrm>
          </p:grpSpPr>
          <p:sp>
            <p:nvSpPr>
              <p:cNvPr id="35" name="Line 38"/>
              <p:cNvSpPr>
                <a:spLocks noChangeShapeType="1"/>
              </p:cNvSpPr>
              <p:nvPr/>
            </p:nvSpPr>
            <p:spPr bwMode="auto">
              <a:xfrm flipV="1">
                <a:off x="5206" y="2114"/>
                <a:ext cx="0" cy="272"/>
              </a:xfrm>
              <a:prstGeom prst="line">
                <a:avLst/>
              </a:prstGeom>
              <a:noFill/>
              <a:ln w="34925">
                <a:solidFill>
                  <a:schemeClr val="tx1"/>
                </a:solidFill>
                <a:round/>
                <a:tailEnd type="non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6" name="Line 39"/>
              <p:cNvSpPr>
                <a:spLocks noChangeShapeType="1"/>
              </p:cNvSpPr>
              <p:nvPr/>
            </p:nvSpPr>
            <p:spPr bwMode="auto">
              <a:xfrm flipV="1">
                <a:off x="3424" y="2370"/>
                <a:ext cx="1782" cy="16"/>
              </a:xfrm>
              <a:prstGeom prst="line">
                <a:avLst/>
              </a:prstGeom>
              <a:noFill/>
              <a:ln w="34925">
                <a:solidFill>
                  <a:schemeClr val="tx1"/>
                </a:solidFill>
                <a:round/>
                <a:tailEnd type="non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7" name="Line 40"/>
              <p:cNvSpPr>
                <a:spLocks noChangeShapeType="1"/>
              </p:cNvSpPr>
              <p:nvPr/>
            </p:nvSpPr>
            <p:spPr bwMode="auto">
              <a:xfrm flipV="1">
                <a:off x="3424" y="2205"/>
                <a:ext cx="0" cy="181"/>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grpSp>
        <p:sp>
          <p:nvSpPr>
            <p:cNvPr id="33" name="Line 14"/>
            <p:cNvSpPr>
              <a:spLocks noChangeAspect="1" noChangeShapeType="1"/>
            </p:cNvSpPr>
            <p:nvPr/>
          </p:nvSpPr>
          <p:spPr bwMode="auto">
            <a:xfrm>
              <a:off x="2405967" y="5732917"/>
              <a:ext cx="437806"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34" name="TextBox 89"/>
            <p:cNvSpPr txBox="1"/>
            <p:nvPr/>
          </p:nvSpPr>
          <p:spPr>
            <a:xfrm>
              <a:off x="5148210" y="5344509"/>
              <a:ext cx="948886" cy="527648"/>
            </a:xfrm>
            <a:prstGeom prst="rect">
              <a:avLst/>
            </a:prstGeom>
            <a:noFill/>
          </p:spPr>
          <p:txBody>
            <a:bodyPr wrap="none">
              <a:spAutoFit/>
            </a:bodyPr>
            <a:lstStyle/>
            <a:p>
              <a:pPr eaLnBrk="0" hangingPunct="0">
                <a:defRPr/>
              </a:pPr>
              <a:r>
                <a:rPr lang="en-US" altLang="zh-CN" sz="2400" b="1" dirty="0">
                  <a:latin typeface="Verdana" panose="020B0604030504040204" pitchFamily="34" charset="0"/>
                  <a:ea typeface="Arial Unicode MS" panose="020B0604020202020204" pitchFamily="34" charset="-122"/>
                  <a:cs typeface="Arial Unicode MS" panose="020B0604020202020204" pitchFamily="34" charset="-122"/>
                </a:rPr>
                <a:t>……</a:t>
              </a:r>
              <a:endParaRPr lang="zh-CN" altLang="en-US" sz="3735" b="1" dirty="0">
                <a:latin typeface="Verdana" panose="020B0604030504040204" pitchFamily="34" charset="0"/>
                <a:ea typeface="Arial Unicode MS" panose="020B0604020202020204" pitchFamily="34" charset="-122"/>
                <a:cs typeface="Arial Unicode MS" panose="020B0604020202020204" pitchFamily="34" charset="-122"/>
              </a:endParaRPr>
            </a:p>
          </p:txBody>
        </p:sp>
      </p:grpSp>
      <p:grpSp>
        <p:nvGrpSpPr>
          <p:cNvPr id="38" name="组合 37"/>
          <p:cNvGrpSpPr/>
          <p:nvPr/>
        </p:nvGrpSpPr>
        <p:grpSpPr bwMode="auto">
          <a:xfrm flipV="1">
            <a:off x="3874785" y="4821524"/>
            <a:ext cx="4229100" cy="457200"/>
            <a:chOff x="2411759" y="4655247"/>
            <a:chExt cx="5328593" cy="575953"/>
          </a:xfrm>
        </p:grpSpPr>
        <p:sp>
          <p:nvSpPr>
            <p:cNvPr id="39" name="Rectangle 18"/>
            <p:cNvSpPr>
              <a:spLocks noChangeAspect="1" noChangeArrowheads="1"/>
            </p:cNvSpPr>
            <p:nvPr/>
          </p:nvSpPr>
          <p:spPr bwMode="auto">
            <a:xfrm>
              <a:off x="2826838" y="4843143"/>
              <a:ext cx="699516" cy="351044"/>
            </a:xfrm>
            <a:prstGeom prst="rect">
              <a:avLst/>
            </a:prstGeom>
            <a:noFill/>
            <a:ln w="349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rot="10800000"/>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0" name="Rectangle 19"/>
            <p:cNvSpPr>
              <a:spLocks noChangeAspect="1" noChangeArrowheads="1"/>
            </p:cNvSpPr>
            <p:nvPr/>
          </p:nvSpPr>
          <p:spPr bwMode="auto">
            <a:xfrm>
              <a:off x="4054906" y="4851652"/>
              <a:ext cx="699516" cy="351044"/>
            </a:xfrm>
            <a:prstGeom prst="rect">
              <a:avLst/>
            </a:prstGeom>
            <a:noFill/>
            <a:ln w="349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rot="10800000"/>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1" name="Line 20"/>
            <p:cNvSpPr>
              <a:spLocks noChangeAspect="1" noChangeShapeType="1"/>
            </p:cNvSpPr>
            <p:nvPr/>
          </p:nvSpPr>
          <p:spPr bwMode="auto">
            <a:xfrm>
              <a:off x="3427872" y="5085211"/>
              <a:ext cx="58206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2" name="Line 21"/>
            <p:cNvSpPr>
              <a:spLocks noChangeAspect="1" noChangeShapeType="1"/>
            </p:cNvSpPr>
            <p:nvPr/>
          </p:nvSpPr>
          <p:spPr bwMode="auto">
            <a:xfrm>
              <a:off x="3257854" y="4843232"/>
              <a:ext cx="0" cy="349971"/>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3" name="Line 22"/>
            <p:cNvSpPr>
              <a:spLocks noChangeAspect="1" noChangeShapeType="1"/>
            </p:cNvSpPr>
            <p:nvPr/>
          </p:nvSpPr>
          <p:spPr bwMode="auto">
            <a:xfrm>
              <a:off x="4487990" y="4851231"/>
              <a:ext cx="0" cy="351971"/>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4" name="Line 23"/>
            <p:cNvSpPr>
              <a:spLocks noChangeAspect="1" noChangeShapeType="1"/>
            </p:cNvSpPr>
            <p:nvPr/>
          </p:nvSpPr>
          <p:spPr bwMode="auto">
            <a:xfrm flipH="1">
              <a:off x="3477878" y="4929224"/>
              <a:ext cx="546060"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5" name="Line 20"/>
            <p:cNvSpPr>
              <a:spLocks noChangeAspect="1" noChangeShapeType="1"/>
            </p:cNvSpPr>
            <p:nvPr/>
          </p:nvSpPr>
          <p:spPr bwMode="auto">
            <a:xfrm>
              <a:off x="2411759" y="5085211"/>
              <a:ext cx="444049"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6" name="Line 23"/>
            <p:cNvSpPr>
              <a:spLocks noChangeAspect="1" noChangeShapeType="1"/>
            </p:cNvSpPr>
            <p:nvPr/>
          </p:nvSpPr>
          <p:spPr bwMode="auto">
            <a:xfrm flipH="1">
              <a:off x="2411759" y="4941223"/>
              <a:ext cx="512057"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7" name="Line 20"/>
            <p:cNvSpPr>
              <a:spLocks noChangeAspect="1" noChangeShapeType="1"/>
            </p:cNvSpPr>
            <p:nvPr/>
          </p:nvSpPr>
          <p:spPr bwMode="auto">
            <a:xfrm>
              <a:off x="4654009" y="5093211"/>
              <a:ext cx="566062"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8" name="Line 23"/>
            <p:cNvSpPr>
              <a:spLocks noChangeAspect="1" noChangeShapeType="1"/>
            </p:cNvSpPr>
            <p:nvPr/>
          </p:nvSpPr>
          <p:spPr bwMode="auto">
            <a:xfrm flipH="1">
              <a:off x="4726017" y="4923225"/>
              <a:ext cx="494054"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49" name="Rectangle 19"/>
            <p:cNvSpPr>
              <a:spLocks noChangeAspect="1" noChangeArrowheads="1"/>
            </p:cNvSpPr>
            <p:nvPr/>
          </p:nvSpPr>
          <p:spPr bwMode="auto">
            <a:xfrm>
              <a:off x="6619416" y="4878156"/>
              <a:ext cx="699516" cy="351044"/>
            </a:xfrm>
            <a:prstGeom prst="rect">
              <a:avLst/>
            </a:prstGeom>
            <a:noFill/>
            <a:ln w="349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rot="10800000"/>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0" name="Line 20"/>
            <p:cNvSpPr>
              <a:spLocks noChangeAspect="1" noChangeShapeType="1"/>
            </p:cNvSpPr>
            <p:nvPr/>
          </p:nvSpPr>
          <p:spPr bwMode="auto">
            <a:xfrm>
              <a:off x="5994158" y="5119209"/>
              <a:ext cx="578064"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1" name="Line 22"/>
            <p:cNvSpPr>
              <a:spLocks noChangeAspect="1" noChangeShapeType="1"/>
            </p:cNvSpPr>
            <p:nvPr/>
          </p:nvSpPr>
          <p:spPr bwMode="auto">
            <a:xfrm>
              <a:off x="7052275" y="4877228"/>
              <a:ext cx="0" cy="351971"/>
            </a:xfrm>
            <a:prstGeom prst="line">
              <a:avLst/>
            </a:prstGeom>
            <a:noFill/>
            <a:ln w="22225">
              <a:solidFill>
                <a:schemeClr val="tx1"/>
              </a:solidFill>
              <a:roun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2" name="Line 23"/>
            <p:cNvSpPr>
              <a:spLocks noChangeAspect="1" noChangeShapeType="1"/>
            </p:cNvSpPr>
            <p:nvPr/>
          </p:nvSpPr>
          <p:spPr bwMode="auto">
            <a:xfrm flipH="1">
              <a:off x="6050165" y="4963222"/>
              <a:ext cx="584065"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3" name="Line 20"/>
            <p:cNvSpPr>
              <a:spLocks noChangeAspect="1" noChangeShapeType="1"/>
            </p:cNvSpPr>
            <p:nvPr/>
          </p:nvSpPr>
          <p:spPr bwMode="auto">
            <a:xfrm>
              <a:off x="7218295" y="5119209"/>
              <a:ext cx="522057"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4" name="Line 23"/>
            <p:cNvSpPr>
              <a:spLocks noChangeAspect="1" noChangeShapeType="1"/>
            </p:cNvSpPr>
            <p:nvPr/>
          </p:nvSpPr>
          <p:spPr bwMode="auto">
            <a:xfrm flipH="1">
              <a:off x="7290303" y="4949222"/>
              <a:ext cx="450049" cy="0"/>
            </a:xfrm>
            <a:prstGeom prst="line">
              <a:avLst/>
            </a:prstGeom>
            <a:noFill/>
            <a:ln w="34925">
              <a:solidFill>
                <a:schemeClr val="tx1"/>
              </a:solidFill>
              <a:round/>
              <a:tailEnd type="triangle" w="med" len="med"/>
            </a:ln>
          </p:spPr>
          <p:txBody>
            <a:bodyPr/>
            <a:lstStyle/>
            <a:p>
              <a:pPr eaLnBrk="0" hangingPunct="0">
                <a:defRPr/>
              </a:pPr>
              <a:endParaRPr lang="zh-CN" altLang="en-US" sz="1865">
                <a:latin typeface="微软雅黑" panose="020B0503020204020204" charset="-122"/>
                <a:ea typeface="微软雅黑" panose="020B0503020204020204" charset="-122"/>
                <a:cs typeface="Arial Unicode MS" panose="020B0604020202020204" pitchFamily="34" charset="-122"/>
              </a:endParaRPr>
            </a:p>
          </p:txBody>
        </p:sp>
        <p:sp>
          <p:nvSpPr>
            <p:cNvPr id="55" name="TextBox 87"/>
            <p:cNvSpPr txBox="1"/>
            <p:nvPr/>
          </p:nvSpPr>
          <p:spPr>
            <a:xfrm>
              <a:off x="5264076" y="4655247"/>
              <a:ext cx="1036115" cy="575953"/>
            </a:xfrm>
            <a:prstGeom prst="rect">
              <a:avLst/>
            </a:prstGeom>
            <a:noFill/>
          </p:spPr>
          <p:txBody>
            <a:bodyPr wrap="none">
              <a:spAutoFit/>
            </a:bodyPr>
            <a:lstStyle/>
            <a:p>
              <a:pPr eaLnBrk="0" hangingPunct="0">
                <a:defRPr/>
              </a:pPr>
              <a:r>
                <a:rPr lang="en-US" altLang="zh-CN" sz="2400" b="1" dirty="0">
                  <a:latin typeface="Verdana" panose="020B0604030504040204" pitchFamily="34" charset="0"/>
                  <a:ea typeface="Arial Unicode MS" panose="020B0604020202020204" pitchFamily="34" charset="-122"/>
                  <a:cs typeface="Arial Unicode MS" panose="020B0604020202020204" pitchFamily="34" charset="-122"/>
                </a:rPr>
                <a:t>……</a:t>
              </a:r>
              <a:endParaRPr lang="zh-CN" altLang="en-US" sz="3735" b="1" dirty="0">
                <a:latin typeface="Verdana" panose="020B0604030504040204" pitchFamily="34" charset="0"/>
                <a:ea typeface="Arial Unicode MS" panose="020B0604020202020204" pitchFamily="34" charset="-122"/>
                <a:cs typeface="Arial Unicode MS" panose="020B0604020202020204" pitchFamily="34" charset="-122"/>
              </a:endParaRP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88640"/>
            <a:ext cx="7772400" cy="933450"/>
          </a:xfrm>
        </p:spPr>
        <p:txBody>
          <a:bodyPr/>
          <a:lstStyle/>
          <a:p>
            <a:pPr eaLnBrk="1" hangingPunct="1"/>
            <a:r>
              <a:rPr lang="zh-CN" altLang="en-US" b="1" dirty="0" smtClean="0"/>
              <a:t>单链表</a:t>
            </a:r>
            <a:endParaRPr lang="zh-CN" altLang="en-US" b="1" dirty="0" smtClean="0"/>
          </a:p>
        </p:txBody>
      </p:sp>
      <p:sp>
        <p:nvSpPr>
          <p:cNvPr id="28675" name="Rectangle 3"/>
          <p:cNvSpPr>
            <a:spLocks noGrp="1" noChangeArrowheads="1"/>
          </p:cNvSpPr>
          <p:nvPr>
            <p:ph type="body" sz="half" idx="1"/>
          </p:nvPr>
        </p:nvSpPr>
        <p:spPr>
          <a:xfrm>
            <a:off x="539750" y="1412875"/>
            <a:ext cx="8135938" cy="4259263"/>
          </a:xfrm>
        </p:spPr>
        <p:txBody>
          <a:bodyPr/>
          <a:lstStyle/>
          <a:p>
            <a:r>
              <a:rPr lang="zh-CN" altLang="en-US" dirty="0" smtClean="0">
                <a:latin typeface="宋体" panose="02010600030101010101" pitchFamily="2" charset="-122"/>
              </a:rPr>
              <a:t>存储</a:t>
            </a:r>
            <a:r>
              <a:rPr lang="zh-CN" altLang="en-US" dirty="0">
                <a:latin typeface="宋体" panose="02010600030101010101" pitchFamily="2" charset="-122"/>
              </a:rPr>
              <a:t>结点由两部分组成：</a:t>
            </a:r>
            <a:r>
              <a:rPr lang="zh-CN" altLang="en-US" dirty="0"/>
              <a:t> </a:t>
            </a:r>
            <a:endParaRPr lang="zh-CN" altLang="en-US" dirty="0"/>
          </a:p>
          <a:p>
            <a:pPr lvl="1"/>
            <a:r>
              <a:rPr lang="zh-CN" altLang="en-US" dirty="0">
                <a:cs typeface="Times New Roman" panose="02020603050405020304" pitchFamily="18" charset="0"/>
              </a:rPr>
              <a:t> </a:t>
            </a:r>
            <a:r>
              <a:rPr lang="zh-CN" altLang="en-US" dirty="0">
                <a:solidFill>
                  <a:srgbClr val="FF0000"/>
                </a:solidFill>
                <a:cs typeface="Times New Roman" panose="02020603050405020304" pitchFamily="18" charset="0"/>
              </a:rPr>
              <a:t>数据字段 </a:t>
            </a:r>
            <a:r>
              <a:rPr lang="en-US" altLang="zh-CN" dirty="0">
                <a:solidFill>
                  <a:srgbClr val="000066"/>
                </a:solidFill>
              </a:rPr>
              <a:t>+ </a:t>
            </a:r>
            <a:r>
              <a:rPr lang="en-US" altLang="zh-CN" dirty="0">
                <a:solidFill>
                  <a:srgbClr val="000066"/>
                </a:solidFill>
                <a:cs typeface="Times New Roman" panose="02020603050405020304" pitchFamily="18" charset="0"/>
              </a:rPr>
              <a:t> </a:t>
            </a:r>
            <a:r>
              <a:rPr lang="zh-CN" altLang="en-US" dirty="0">
                <a:solidFill>
                  <a:srgbClr val="0000CC"/>
                </a:solidFill>
                <a:cs typeface="Times New Roman" panose="02020603050405020304" pitchFamily="18" charset="0"/>
              </a:rPr>
              <a:t>指针字段</a:t>
            </a:r>
            <a:r>
              <a:rPr lang="zh-CN" altLang="en-US" dirty="0">
                <a:cs typeface="Times New Roman" panose="02020603050405020304" pitchFamily="18" charset="0"/>
              </a:rPr>
              <a:t>（后继地址）</a:t>
            </a:r>
            <a:r>
              <a:rPr lang="zh-CN" altLang="en-US" dirty="0">
                <a:latin typeface="宋体" panose="02010600030101010101" pitchFamily="2" charset="-122"/>
              </a:rPr>
              <a:t> </a:t>
            </a:r>
            <a:endParaRPr lang="zh-CN" altLang="en-US" dirty="0"/>
          </a:p>
          <a:p>
            <a:pPr>
              <a:lnSpc>
                <a:spcPct val="150000"/>
              </a:lnSpc>
            </a:pPr>
            <a:r>
              <a:rPr lang="zh-CN" altLang="en-US" dirty="0">
                <a:latin typeface="楷体_GB2312" pitchFamily="49" charset="-122"/>
                <a:ea typeface="楷体_GB2312" pitchFamily="49" charset="-122"/>
              </a:rPr>
              <a:t>每个结点附加了一个指针字段，如</a:t>
            </a:r>
            <a:r>
              <a:rPr lang="en-US" altLang="zh-CN" dirty="0">
                <a:latin typeface="楷体_GB2312" pitchFamily="49" charset="-122"/>
                <a:ea typeface="楷体_GB2312" pitchFamily="49" charset="-122"/>
              </a:rPr>
              <a:t>next</a:t>
            </a:r>
            <a:r>
              <a:rPr lang="zh-CN" altLang="en-US" dirty="0">
                <a:latin typeface="楷体_GB2312" pitchFamily="49" charset="-122"/>
                <a:ea typeface="楷体_GB2312" pitchFamily="49" charset="-122"/>
              </a:rPr>
              <a:t>，该指针指向它的直接后继结点，最后一个结点的</a:t>
            </a:r>
            <a:r>
              <a:rPr lang="en-US" altLang="zh-CN" dirty="0">
                <a:latin typeface="楷体_GB2312" pitchFamily="49" charset="-122"/>
                <a:ea typeface="楷体_GB2312" pitchFamily="49" charset="-122"/>
              </a:rPr>
              <a:t>next</a:t>
            </a:r>
            <a:r>
              <a:rPr lang="zh-CN" altLang="en-US" dirty="0">
                <a:latin typeface="楷体_GB2312" pitchFamily="49" charset="-122"/>
                <a:ea typeface="楷体_GB2312" pitchFamily="49" charset="-122"/>
              </a:rPr>
              <a:t>字段为空。</a:t>
            </a:r>
            <a:endParaRPr lang="en-US" altLang="zh-CN" dirty="0">
              <a:latin typeface="楷体_GB2312" pitchFamily="49" charset="-122"/>
              <a:ea typeface="楷体_GB2312" pitchFamily="49" charset="-122"/>
            </a:endParaRPr>
          </a:p>
          <a:p>
            <a:pPr eaLnBrk="1" hangingPunct="1">
              <a:lnSpc>
                <a:spcPct val="150000"/>
              </a:lnSpc>
            </a:pPr>
            <a:endParaRPr lang="en-US" altLang="zh-CN" b="1" dirty="0" smtClean="0">
              <a:latin typeface="楷体_GB2312" pitchFamily="49" charset="-122"/>
              <a:ea typeface="楷体_GB2312" pitchFamily="49" charset="-122"/>
            </a:endParaRPr>
          </a:p>
          <a:p>
            <a:pPr eaLnBrk="1" hangingPunct="1">
              <a:lnSpc>
                <a:spcPct val="150000"/>
              </a:lnSpc>
            </a:pPr>
            <a:endParaRPr lang="zh-CN" altLang="en-US" b="1" dirty="0" smtClean="0">
              <a:latin typeface="楷体_GB2312" pitchFamily="49" charset="-122"/>
              <a:ea typeface="楷体_GB2312" pitchFamily="49" charset="-122"/>
            </a:endParaRPr>
          </a:p>
          <a:p>
            <a:pPr eaLnBrk="1" hangingPunct="1">
              <a:lnSpc>
                <a:spcPct val="150000"/>
              </a:lnSpc>
            </a:pPr>
            <a:endParaRPr lang="en-US" altLang="zh-CN" b="1" dirty="0" smtClean="0">
              <a:latin typeface="楷体_GB2312" pitchFamily="49" charset="-122"/>
              <a:ea typeface="楷体_GB2312" pitchFamily="49" charset="-122"/>
            </a:endParaRPr>
          </a:p>
        </p:txBody>
      </p:sp>
      <p:sp>
        <p:nvSpPr>
          <p:cNvPr id="2867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8678" name="Group 5"/>
          <p:cNvGrpSpPr/>
          <p:nvPr/>
        </p:nvGrpSpPr>
        <p:grpSpPr bwMode="auto">
          <a:xfrm>
            <a:off x="338931" y="4754563"/>
            <a:ext cx="8466138" cy="1295400"/>
            <a:chOff x="720" y="2496"/>
            <a:chExt cx="4224" cy="816"/>
          </a:xfrm>
        </p:grpSpPr>
        <p:sp>
          <p:nvSpPr>
            <p:cNvPr id="28679" name="Rectangle 6"/>
            <p:cNvSpPr>
              <a:spLocks noChangeArrowheads="1"/>
            </p:cNvSpPr>
            <p:nvPr/>
          </p:nvSpPr>
          <p:spPr bwMode="auto">
            <a:xfrm>
              <a:off x="720" y="3079"/>
              <a:ext cx="241" cy="233"/>
            </a:xfrm>
            <a:prstGeom prst="rect">
              <a:avLst/>
            </a:prstGeom>
            <a:noFill/>
            <a:ln w="19050">
              <a:solidFill>
                <a:schemeClr val="tx1"/>
              </a:solidFill>
              <a:miter lim="800000"/>
            </a:ln>
            <a:extLst>
              <a:ext uri="{909E8E84-426E-40DD-AFC4-6F175D3DCCD1}">
                <a14:hiddenFill xmlns:a14="http://schemas.microsoft.com/office/drawing/2010/main">
                  <a:solidFill>
                    <a:srgbClr val="969696"/>
                  </a:solidFill>
                </a14:hiddenFill>
              </a:ext>
            </a:extLst>
          </p:spPr>
          <p:txBody>
            <a:bodyPr/>
            <a:lstStyle/>
            <a:p>
              <a:endParaRPr lang="zh-CN" altLang="en-US"/>
            </a:p>
          </p:txBody>
        </p:sp>
        <p:sp>
          <p:nvSpPr>
            <p:cNvPr id="28680" name="Rectangle 7"/>
            <p:cNvSpPr>
              <a:spLocks noChangeArrowheads="1"/>
            </p:cNvSpPr>
            <p:nvPr/>
          </p:nvSpPr>
          <p:spPr bwMode="auto">
            <a:xfrm>
              <a:off x="961" y="3079"/>
              <a:ext cx="242" cy="233"/>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8681" name="Group 8"/>
            <p:cNvGrpSpPr/>
            <p:nvPr/>
          </p:nvGrpSpPr>
          <p:grpSpPr bwMode="auto">
            <a:xfrm>
              <a:off x="1565" y="3079"/>
              <a:ext cx="483" cy="233"/>
              <a:chOff x="4680" y="5028"/>
              <a:chExt cx="720" cy="312"/>
            </a:xfrm>
          </p:grpSpPr>
          <p:sp>
            <p:nvSpPr>
              <p:cNvPr id="28698" name="Rectangle 9"/>
              <p:cNvSpPr>
                <a:spLocks noChangeArrowheads="1"/>
              </p:cNvSpPr>
              <p:nvPr/>
            </p:nvSpPr>
            <p:spPr bwMode="auto">
              <a:xfrm>
                <a:off x="468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9" name="Rectangle 10"/>
              <p:cNvSpPr>
                <a:spLocks noChangeArrowheads="1"/>
              </p:cNvSpPr>
              <p:nvPr/>
            </p:nvSpPr>
            <p:spPr bwMode="auto">
              <a:xfrm>
                <a:off x="504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82" name="Group 11"/>
            <p:cNvGrpSpPr/>
            <p:nvPr/>
          </p:nvGrpSpPr>
          <p:grpSpPr bwMode="auto">
            <a:xfrm>
              <a:off x="3254" y="3079"/>
              <a:ext cx="483" cy="233"/>
              <a:chOff x="4680" y="5028"/>
              <a:chExt cx="720" cy="312"/>
            </a:xfrm>
          </p:grpSpPr>
          <p:sp>
            <p:nvSpPr>
              <p:cNvPr id="28696" name="Rectangle 12"/>
              <p:cNvSpPr>
                <a:spLocks noChangeArrowheads="1"/>
              </p:cNvSpPr>
              <p:nvPr/>
            </p:nvSpPr>
            <p:spPr bwMode="auto">
              <a:xfrm>
                <a:off x="468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7" name="Rectangle 13"/>
              <p:cNvSpPr>
                <a:spLocks noChangeArrowheads="1"/>
              </p:cNvSpPr>
              <p:nvPr/>
            </p:nvSpPr>
            <p:spPr bwMode="auto">
              <a:xfrm>
                <a:off x="504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8683" name="Group 14"/>
            <p:cNvGrpSpPr/>
            <p:nvPr/>
          </p:nvGrpSpPr>
          <p:grpSpPr bwMode="auto">
            <a:xfrm>
              <a:off x="4461" y="3079"/>
              <a:ext cx="483" cy="233"/>
              <a:chOff x="4680" y="5028"/>
              <a:chExt cx="720" cy="312"/>
            </a:xfrm>
          </p:grpSpPr>
          <p:sp>
            <p:nvSpPr>
              <p:cNvPr id="28694" name="Rectangle 15"/>
              <p:cNvSpPr>
                <a:spLocks noChangeArrowheads="1"/>
              </p:cNvSpPr>
              <p:nvPr/>
            </p:nvSpPr>
            <p:spPr bwMode="auto">
              <a:xfrm>
                <a:off x="468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Rectangle 16"/>
              <p:cNvSpPr>
                <a:spLocks noChangeArrowheads="1"/>
              </p:cNvSpPr>
              <p:nvPr/>
            </p:nvSpPr>
            <p:spPr bwMode="auto">
              <a:xfrm>
                <a:off x="504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0" rIns="0"/>
              <a:lstStyle/>
              <a:p>
                <a:r>
                  <a:rPr lang="en-US" altLang="zh-CN" sz="2400">
                    <a:latin typeface="Arial" panose="020B0604020202020204" pitchFamily="34" charset="0"/>
                    <a:ea typeface="黑体" panose="02010609060101010101" pitchFamily="2" charset="-122"/>
                  </a:rPr>
                  <a:t>nil</a:t>
                </a:r>
                <a:endParaRPr lang="en-US" altLang="zh-CN" sz="2400">
                  <a:latin typeface="Arial" panose="020B0604020202020204" pitchFamily="34" charset="0"/>
                  <a:ea typeface="黑体" panose="02010609060101010101" pitchFamily="2" charset="-122"/>
                </a:endParaRPr>
              </a:p>
            </p:txBody>
          </p:sp>
        </p:grpSp>
        <p:grpSp>
          <p:nvGrpSpPr>
            <p:cNvPr id="28684" name="Group 17"/>
            <p:cNvGrpSpPr/>
            <p:nvPr/>
          </p:nvGrpSpPr>
          <p:grpSpPr bwMode="auto">
            <a:xfrm>
              <a:off x="2410" y="3079"/>
              <a:ext cx="482" cy="233"/>
              <a:chOff x="4680" y="5028"/>
              <a:chExt cx="720" cy="312"/>
            </a:xfrm>
          </p:grpSpPr>
          <p:sp>
            <p:nvSpPr>
              <p:cNvPr id="28692" name="Rectangle 18"/>
              <p:cNvSpPr>
                <a:spLocks noChangeArrowheads="1"/>
              </p:cNvSpPr>
              <p:nvPr/>
            </p:nvSpPr>
            <p:spPr bwMode="auto">
              <a:xfrm>
                <a:off x="468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Rectangle 19"/>
              <p:cNvSpPr>
                <a:spLocks noChangeArrowheads="1"/>
              </p:cNvSpPr>
              <p:nvPr/>
            </p:nvSpPr>
            <p:spPr bwMode="auto">
              <a:xfrm>
                <a:off x="5040" y="5028"/>
                <a:ext cx="360" cy="31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685" name="Line 20"/>
            <p:cNvSpPr>
              <a:spLocks noChangeShapeType="1"/>
            </p:cNvSpPr>
            <p:nvPr/>
          </p:nvSpPr>
          <p:spPr bwMode="auto">
            <a:xfrm>
              <a:off x="1082" y="3195"/>
              <a:ext cx="483"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Line 21"/>
            <p:cNvSpPr>
              <a:spLocks noChangeShapeType="1"/>
            </p:cNvSpPr>
            <p:nvPr/>
          </p:nvSpPr>
          <p:spPr bwMode="auto">
            <a:xfrm>
              <a:off x="2048" y="3195"/>
              <a:ext cx="36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Line 22"/>
            <p:cNvSpPr>
              <a:spLocks noChangeShapeType="1"/>
            </p:cNvSpPr>
            <p:nvPr/>
          </p:nvSpPr>
          <p:spPr bwMode="auto">
            <a:xfrm>
              <a:off x="2772" y="3195"/>
              <a:ext cx="48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8" name="Line 23"/>
            <p:cNvSpPr>
              <a:spLocks noChangeShapeType="1"/>
            </p:cNvSpPr>
            <p:nvPr/>
          </p:nvSpPr>
          <p:spPr bwMode="auto">
            <a:xfrm>
              <a:off x="3616" y="3195"/>
              <a:ext cx="24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24"/>
            <p:cNvSpPr>
              <a:spLocks noChangeShapeType="1"/>
            </p:cNvSpPr>
            <p:nvPr/>
          </p:nvSpPr>
          <p:spPr bwMode="auto">
            <a:xfrm>
              <a:off x="4220" y="3195"/>
              <a:ext cx="241"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Text Box 25"/>
            <p:cNvSpPr txBox="1">
              <a:spLocks noChangeArrowheads="1"/>
            </p:cNvSpPr>
            <p:nvPr/>
          </p:nvSpPr>
          <p:spPr bwMode="auto">
            <a:xfrm>
              <a:off x="720" y="2496"/>
              <a:ext cx="603"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a:r>
                <a:rPr kumimoji="0" lang="en-US" altLang="zh-CN" sz="2000" b="1">
                  <a:ea typeface="宋体" panose="02010600030101010101" pitchFamily="2" charset="-122"/>
                </a:rPr>
                <a:t>head</a:t>
              </a:r>
              <a:endParaRPr kumimoji="0" lang="en-US" altLang="zh-CN" sz="2000" b="1">
                <a:ea typeface="宋体" panose="02010600030101010101" pitchFamily="2" charset="-122"/>
              </a:endParaRPr>
            </a:p>
          </p:txBody>
        </p:sp>
        <p:sp>
          <p:nvSpPr>
            <p:cNvPr id="28691" name="Line 26"/>
            <p:cNvSpPr>
              <a:spLocks noChangeShapeType="1"/>
            </p:cNvSpPr>
            <p:nvPr/>
          </p:nvSpPr>
          <p:spPr bwMode="auto">
            <a:xfrm>
              <a:off x="961" y="2846"/>
              <a:ext cx="0" cy="233"/>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日期占位符 1"/>
          <p:cNvSpPr>
            <a:spLocks noGrp="1"/>
          </p:cNvSpPr>
          <p:nvPr>
            <p:ph type="dt" sz="half" idx="10"/>
          </p:nvPr>
        </p:nvSpPr>
        <p:spPr/>
        <p:txBody>
          <a:bodyPr/>
          <a:lstStyle/>
          <a:p>
            <a:pPr>
              <a:defRPr/>
            </a:pPr>
            <a:fld id="{E9B66A84-637E-4F2C-8886-EE0F54B0C075}" type="datetime8">
              <a:rPr lang="zh-CN" altLang="en-US" smtClean="0"/>
            </a:fld>
            <a:endParaRPr lang="en-US" altLang="zh-CN"/>
          </a:p>
        </p:txBody>
      </p:sp>
      <p:grpSp>
        <p:nvGrpSpPr>
          <p:cNvPr id="28" name="Group 4"/>
          <p:cNvGrpSpPr/>
          <p:nvPr/>
        </p:nvGrpSpPr>
        <p:grpSpPr bwMode="auto">
          <a:xfrm>
            <a:off x="3067592" y="3933056"/>
            <a:ext cx="1800225" cy="649287"/>
            <a:chOff x="1474" y="1706"/>
            <a:chExt cx="862" cy="318"/>
          </a:xfrm>
        </p:grpSpPr>
        <p:sp>
          <p:nvSpPr>
            <p:cNvPr id="29" name="Rectangle 5"/>
            <p:cNvSpPr>
              <a:spLocks noChangeArrowheads="1"/>
            </p:cNvSpPr>
            <p:nvPr/>
          </p:nvSpPr>
          <p:spPr bwMode="auto">
            <a:xfrm>
              <a:off x="1474" y="1706"/>
              <a:ext cx="862" cy="318"/>
            </a:xfrm>
            <a:prstGeom prst="rect">
              <a:avLst/>
            </a:prstGeom>
            <a:solidFill>
              <a:schemeClr val="bg1"/>
            </a:solidFill>
            <a:ln w="9525">
              <a:solidFill>
                <a:schemeClr val="tx1"/>
              </a:solidFill>
              <a:miter lim="800000"/>
            </a:ln>
          </p:spPr>
          <p:txBody>
            <a:bodyPr wrap="none" anchor="ctr"/>
            <a:lstStyle/>
            <a:p>
              <a:pPr algn="ctr"/>
              <a:r>
                <a:rPr lang="en-US" altLang="zh-CN"/>
                <a:t>data       next</a:t>
              </a:r>
              <a:endParaRPr lang="en-US" altLang="zh-CN"/>
            </a:p>
          </p:txBody>
        </p:sp>
        <p:sp>
          <p:nvSpPr>
            <p:cNvPr id="30" name="Line 6"/>
            <p:cNvSpPr>
              <a:spLocks noChangeShapeType="1"/>
            </p:cNvSpPr>
            <p:nvPr/>
          </p:nvSpPr>
          <p:spPr bwMode="auto">
            <a:xfrm>
              <a:off x="1882" y="1706"/>
              <a:ext cx="0" cy="3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heckerboard(across)">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573881" y="2564904"/>
            <a:ext cx="8059738" cy="4103688"/>
          </a:xfrm>
        </p:spPr>
        <p:txBody>
          <a:bodyPr/>
          <a:lstStyle/>
          <a:p>
            <a:pPr>
              <a:lnSpc>
                <a:spcPct val="80000"/>
              </a:lnSpc>
            </a:pPr>
            <a:r>
              <a:rPr lang="zh-CN" altLang="en-US" dirty="0">
                <a:solidFill>
                  <a:srgbClr val="0000CC"/>
                </a:solidFill>
                <a:latin typeface="楷体" panose="02010609060101010101" charset="-122"/>
                <a:ea typeface="楷体" panose="02010609060101010101" charset="-122"/>
              </a:rPr>
              <a:t>首元结点</a:t>
            </a:r>
            <a:r>
              <a:rPr lang="zh-CN" altLang="en-US" dirty="0">
                <a:latin typeface="楷体" panose="02010609060101010101" charset="-122"/>
                <a:ea typeface="楷体" panose="02010609060101010101" charset="-122"/>
              </a:rPr>
              <a:t>是指链表中存储线性表第一个数据</a:t>
            </a:r>
            <a:r>
              <a:rPr lang="zh-CN" altLang="en-US" dirty="0" smtClean="0">
                <a:latin typeface="楷体" panose="02010609060101010101" charset="-122"/>
                <a:ea typeface="楷体" panose="02010609060101010101" charset="-122"/>
              </a:rPr>
              <a:t>元素的</a:t>
            </a:r>
            <a:r>
              <a:rPr lang="zh-CN" altLang="en-US" dirty="0">
                <a:latin typeface="楷体" panose="02010609060101010101" charset="-122"/>
                <a:ea typeface="楷体" panose="02010609060101010101" charset="-122"/>
              </a:rPr>
              <a:t>结点</a:t>
            </a:r>
            <a:r>
              <a:rPr lang="en-US" altLang="zh-CN" dirty="0">
                <a:latin typeface="楷体" panose="02010609060101010101" charset="-122"/>
                <a:ea typeface="楷体" panose="02010609060101010101" charset="-122"/>
              </a:rPr>
              <a:t>,</a:t>
            </a:r>
            <a:r>
              <a:rPr lang="zh-CN" altLang="en-US" dirty="0">
                <a:latin typeface="楷体" panose="02010609060101010101" charset="-122"/>
                <a:ea typeface="楷体" panose="02010609060101010101" charset="-122"/>
              </a:rPr>
              <a:t>也称为第一元素结点。</a:t>
            </a:r>
            <a:endParaRPr lang="zh-CN" altLang="en-US" dirty="0">
              <a:latin typeface="楷体" panose="02010609060101010101" charset="-122"/>
              <a:ea typeface="楷体" panose="02010609060101010101" charset="-122"/>
            </a:endParaRPr>
          </a:p>
          <a:p>
            <a:pPr>
              <a:lnSpc>
                <a:spcPct val="80000"/>
              </a:lnSpc>
            </a:pPr>
            <a:endParaRPr lang="zh-CN" altLang="en-US" sz="1400" dirty="0">
              <a:latin typeface="楷体" panose="02010609060101010101" charset="-122"/>
              <a:ea typeface="楷体" panose="02010609060101010101" charset="-122"/>
            </a:endParaRPr>
          </a:p>
          <a:p>
            <a:pPr>
              <a:lnSpc>
                <a:spcPct val="80000"/>
              </a:lnSpc>
            </a:pPr>
            <a:r>
              <a:rPr lang="zh-CN" altLang="en-US" dirty="0">
                <a:solidFill>
                  <a:srgbClr val="0000CC"/>
                </a:solidFill>
                <a:latin typeface="楷体" panose="02010609060101010101" charset="-122"/>
                <a:ea typeface="楷体" panose="02010609060101010101" charset="-122"/>
              </a:rPr>
              <a:t>头结点</a:t>
            </a:r>
            <a:r>
              <a:rPr lang="zh-CN" altLang="en-US" dirty="0">
                <a:latin typeface="楷体" panose="02010609060101010101" charset="-122"/>
                <a:ea typeface="楷体" panose="02010609060101010101" charset="-122"/>
              </a:rPr>
              <a:t>是在链表的</a:t>
            </a:r>
            <a:r>
              <a:rPr lang="zh-CN" altLang="en-US" dirty="0">
                <a:solidFill>
                  <a:srgbClr val="FF3300"/>
                </a:solidFill>
                <a:latin typeface="楷体" panose="02010609060101010101" charset="-122"/>
                <a:ea typeface="楷体" panose="02010609060101010101" charset="-122"/>
              </a:rPr>
              <a:t>首元结点之前</a:t>
            </a:r>
            <a:r>
              <a:rPr lang="zh-CN" altLang="en-US" dirty="0">
                <a:latin typeface="楷体" panose="02010609060101010101" charset="-122"/>
                <a:ea typeface="楷体" panose="02010609060101010101" charset="-122"/>
              </a:rPr>
              <a:t>附设的一个结点；数据域内只放空表标志</a:t>
            </a:r>
            <a:r>
              <a:rPr lang="en-US" altLang="zh-CN" dirty="0">
                <a:latin typeface="楷体" panose="02010609060101010101" charset="-122"/>
                <a:ea typeface="楷体" panose="02010609060101010101" charset="-122"/>
              </a:rPr>
              <a:t>,</a:t>
            </a:r>
            <a:r>
              <a:rPr lang="zh-CN" altLang="en-US" dirty="0">
                <a:latin typeface="楷体" panose="02010609060101010101" charset="-122"/>
                <a:ea typeface="楷体" panose="02010609060101010101" charset="-122"/>
              </a:rPr>
              <a:t>表长等信息或者是空的</a:t>
            </a:r>
            <a:r>
              <a:rPr lang="en-US" altLang="zh-CN" dirty="0">
                <a:latin typeface="楷体" panose="02010609060101010101" charset="-122"/>
                <a:ea typeface="楷体" panose="02010609060101010101" charset="-122"/>
              </a:rPr>
              <a:t>;</a:t>
            </a:r>
            <a:r>
              <a:rPr lang="zh-CN" altLang="en-US" dirty="0">
                <a:latin typeface="楷体" panose="02010609060101010101" charset="-122"/>
                <a:ea typeface="楷体" panose="02010609060101010101" charset="-122"/>
              </a:rPr>
              <a:t>也可做监视哨。</a:t>
            </a:r>
            <a:endParaRPr lang="zh-CN" altLang="en-US" dirty="0">
              <a:latin typeface="楷体" panose="02010609060101010101" charset="-122"/>
              <a:ea typeface="楷体" panose="02010609060101010101" charset="-122"/>
            </a:endParaRPr>
          </a:p>
          <a:p>
            <a:pPr>
              <a:lnSpc>
                <a:spcPct val="80000"/>
              </a:lnSpc>
            </a:pPr>
            <a:endParaRPr lang="en-US" altLang="zh-CN" sz="1400" dirty="0">
              <a:latin typeface="楷体" panose="02010609060101010101" charset="-122"/>
              <a:ea typeface="楷体" panose="02010609060101010101" charset="-122"/>
            </a:endParaRPr>
          </a:p>
          <a:p>
            <a:pPr>
              <a:lnSpc>
                <a:spcPct val="80000"/>
              </a:lnSpc>
            </a:pPr>
            <a:r>
              <a:rPr lang="zh-CN" altLang="en-US" dirty="0">
                <a:solidFill>
                  <a:srgbClr val="0000CC"/>
                </a:solidFill>
                <a:latin typeface="楷体" panose="02010609060101010101" charset="-122"/>
                <a:ea typeface="楷体" panose="02010609060101010101" charset="-122"/>
              </a:rPr>
              <a:t>头指针</a:t>
            </a:r>
            <a:r>
              <a:rPr lang="zh-CN" altLang="en-US" dirty="0">
                <a:latin typeface="楷体" panose="02010609060101010101" charset="-122"/>
                <a:ea typeface="楷体" panose="02010609060101010101" charset="-122"/>
              </a:rPr>
              <a:t>是</a:t>
            </a:r>
            <a:r>
              <a:rPr lang="zh-CN" altLang="en-US" dirty="0">
                <a:solidFill>
                  <a:srgbClr val="FF3300"/>
                </a:solidFill>
                <a:latin typeface="楷体" panose="02010609060101010101" charset="-122"/>
                <a:ea typeface="楷体" panose="02010609060101010101" charset="-122"/>
              </a:rPr>
              <a:t>指向链表中第一个结点</a:t>
            </a:r>
            <a:r>
              <a:rPr lang="zh-CN" altLang="en-US" dirty="0">
                <a:latin typeface="楷体" panose="02010609060101010101" charset="-122"/>
                <a:ea typeface="楷体" panose="02010609060101010101" charset="-122"/>
              </a:rPr>
              <a:t>（有头结点的指向头结点，无头结点则指向首元结点）的指针。</a:t>
            </a:r>
            <a:endParaRPr lang="zh-CN" altLang="en-US" dirty="0">
              <a:latin typeface="楷体" panose="02010609060101010101" charset="-122"/>
              <a:ea typeface="楷体" panose="02010609060101010101" charset="-122"/>
            </a:endParaRPr>
          </a:p>
          <a:p>
            <a:pPr>
              <a:lnSpc>
                <a:spcPct val="80000"/>
              </a:lnSpc>
              <a:buFont typeface="Wingdings" panose="05000000000000000000" pitchFamily="2" charset="2"/>
              <a:buNone/>
            </a:pPr>
            <a:r>
              <a:rPr lang="zh-CN" altLang="en-US" dirty="0">
                <a:latin typeface="楷体" panose="02010609060101010101" charset="-122"/>
                <a:ea typeface="楷体" panose="02010609060101010101" charset="-122"/>
              </a:rPr>
              <a:t>     单链表可由一个头指针唯一确定，能够标识一个单链表，也常做链表的名字。</a:t>
            </a:r>
            <a:endParaRPr lang="zh-CN" altLang="en-US" dirty="0">
              <a:latin typeface="楷体" panose="02010609060101010101" charset="-122"/>
              <a:ea typeface="楷体" panose="02010609060101010101" charset="-122"/>
            </a:endParaRPr>
          </a:p>
          <a:p>
            <a:pPr>
              <a:lnSpc>
                <a:spcPct val="80000"/>
              </a:lnSpc>
            </a:pPr>
            <a:endParaRPr lang="zh-CN" altLang="en-US" dirty="0">
              <a:latin typeface="楷体" panose="02010609060101010101" charset="-122"/>
              <a:ea typeface="楷体" panose="02010609060101010101" charset="-122"/>
            </a:endParaRPr>
          </a:p>
        </p:txBody>
      </p:sp>
      <p:grpSp>
        <p:nvGrpSpPr>
          <p:cNvPr id="89091" name="Group 3"/>
          <p:cNvGrpSpPr/>
          <p:nvPr/>
        </p:nvGrpSpPr>
        <p:grpSpPr bwMode="auto">
          <a:xfrm>
            <a:off x="1422400" y="1235075"/>
            <a:ext cx="4724400" cy="1066800"/>
            <a:chOff x="816" y="576"/>
            <a:chExt cx="2976" cy="672"/>
          </a:xfrm>
        </p:grpSpPr>
        <p:grpSp>
          <p:nvGrpSpPr>
            <p:cNvPr id="89092" name="Group 4"/>
            <p:cNvGrpSpPr/>
            <p:nvPr/>
          </p:nvGrpSpPr>
          <p:grpSpPr bwMode="auto">
            <a:xfrm>
              <a:off x="816" y="576"/>
              <a:ext cx="1968" cy="672"/>
              <a:chOff x="2016" y="2784"/>
              <a:chExt cx="1968" cy="672"/>
            </a:xfrm>
          </p:grpSpPr>
          <p:sp>
            <p:nvSpPr>
              <p:cNvPr id="89093" name="Rectangle 5"/>
              <p:cNvSpPr>
                <a:spLocks noChangeArrowheads="1"/>
              </p:cNvSpPr>
              <p:nvPr/>
            </p:nvSpPr>
            <p:spPr bwMode="auto">
              <a:xfrm>
                <a:off x="2448" y="3120"/>
                <a:ext cx="288" cy="2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a:latin typeface="Times New Roman" panose="02020603050405020304" pitchFamily="18" charset="0"/>
                </a:endParaRPr>
              </a:p>
            </p:txBody>
          </p:sp>
          <p:sp>
            <p:nvSpPr>
              <p:cNvPr id="89094" name="Line 6"/>
              <p:cNvSpPr>
                <a:spLocks noChangeShapeType="1"/>
              </p:cNvSpPr>
              <p:nvPr/>
            </p:nvSpPr>
            <p:spPr bwMode="auto">
              <a:xfrm>
                <a:off x="2448" y="3120"/>
                <a:ext cx="288" cy="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5" name="Line 7"/>
              <p:cNvSpPr>
                <a:spLocks noChangeShapeType="1"/>
              </p:cNvSpPr>
              <p:nvPr/>
            </p:nvSpPr>
            <p:spPr bwMode="auto">
              <a:xfrm>
                <a:off x="2448" y="3407"/>
                <a:ext cx="288" cy="0"/>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6" name="Line 8"/>
              <p:cNvSpPr>
                <a:spLocks noChangeShapeType="1"/>
              </p:cNvSpPr>
              <p:nvPr/>
            </p:nvSpPr>
            <p:spPr bwMode="auto">
              <a:xfrm>
                <a:off x="2448" y="3120"/>
                <a:ext cx="0" cy="287"/>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7" name="Line 9"/>
              <p:cNvSpPr>
                <a:spLocks noChangeShapeType="1"/>
              </p:cNvSpPr>
              <p:nvPr/>
            </p:nvSpPr>
            <p:spPr bwMode="auto">
              <a:xfrm>
                <a:off x="2736" y="3120"/>
                <a:ext cx="0" cy="287"/>
              </a:xfrm>
              <a:prstGeom prst="line">
                <a:avLst/>
              </a:prstGeom>
              <a:noFill/>
              <a:ln w="28575" cap="sq">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098" name="Oval 10"/>
              <p:cNvSpPr>
                <a:spLocks noChangeAspect="1" noChangeArrowheads="1"/>
              </p:cNvSpPr>
              <p:nvPr/>
            </p:nvSpPr>
            <p:spPr bwMode="auto">
              <a:xfrm>
                <a:off x="2572" y="3244"/>
                <a:ext cx="68" cy="68"/>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9" name="Rectangle 11"/>
              <p:cNvSpPr>
                <a:spLocks noChangeArrowheads="1"/>
              </p:cNvSpPr>
              <p:nvPr/>
            </p:nvSpPr>
            <p:spPr bwMode="auto">
              <a:xfrm>
                <a:off x="3216" y="3120"/>
                <a:ext cx="336" cy="336"/>
              </a:xfrm>
              <a:prstGeom prst="rect">
                <a:avLst/>
              </a:prstGeom>
              <a:solidFill>
                <a:schemeClr val="bg1"/>
              </a:solidFill>
              <a:ln w="25400">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en-US" sz="2400">
                  <a:latin typeface="Arial Narrow" pitchFamily="34" charset="0"/>
                </a:endParaRPr>
              </a:p>
            </p:txBody>
          </p:sp>
          <p:sp>
            <p:nvSpPr>
              <p:cNvPr id="89100" name="Rectangle 12"/>
              <p:cNvSpPr>
                <a:spLocks noChangeArrowheads="1"/>
              </p:cNvSpPr>
              <p:nvPr/>
            </p:nvSpPr>
            <p:spPr bwMode="auto">
              <a:xfrm>
                <a:off x="3552" y="3120"/>
                <a:ext cx="240"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kumimoji="1" lang="zh-CN" altLang="en-US" sz="2400" b="1">
                  <a:latin typeface="Times New Roman" panose="02020603050405020304" pitchFamily="18" charset="0"/>
                </a:endParaRPr>
              </a:p>
            </p:txBody>
          </p:sp>
          <p:sp>
            <p:nvSpPr>
              <p:cNvPr id="89101" name="Line 13"/>
              <p:cNvSpPr>
                <a:spLocks noChangeShapeType="1"/>
              </p:cNvSpPr>
              <p:nvPr/>
            </p:nvSpPr>
            <p:spPr bwMode="auto">
              <a:xfrm>
                <a:off x="3552" y="3120"/>
                <a:ext cx="240" cy="0"/>
              </a:xfrm>
              <a:prstGeom prst="line">
                <a:avLst/>
              </a:prstGeom>
              <a:noFill/>
              <a:ln w="25400" cap="sq">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2" name="Line 14"/>
              <p:cNvSpPr>
                <a:spLocks noChangeShapeType="1"/>
              </p:cNvSpPr>
              <p:nvPr/>
            </p:nvSpPr>
            <p:spPr bwMode="auto">
              <a:xfrm>
                <a:off x="3552" y="3456"/>
                <a:ext cx="240" cy="0"/>
              </a:xfrm>
              <a:prstGeom prst="line">
                <a:avLst/>
              </a:prstGeom>
              <a:noFill/>
              <a:ln w="25400" cap="sq">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3" name="Line 15"/>
              <p:cNvSpPr>
                <a:spLocks noChangeShapeType="1"/>
              </p:cNvSpPr>
              <p:nvPr/>
            </p:nvSpPr>
            <p:spPr bwMode="auto">
              <a:xfrm>
                <a:off x="3552" y="3120"/>
                <a:ext cx="0" cy="336"/>
              </a:xfrm>
              <a:prstGeom prst="line">
                <a:avLst/>
              </a:prstGeom>
              <a:noFill/>
              <a:ln w="22225" cap="sq">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4" name="Line 16"/>
              <p:cNvSpPr>
                <a:spLocks noChangeShapeType="1"/>
              </p:cNvSpPr>
              <p:nvPr/>
            </p:nvSpPr>
            <p:spPr bwMode="auto">
              <a:xfrm>
                <a:off x="3792" y="3120"/>
                <a:ext cx="0" cy="336"/>
              </a:xfrm>
              <a:prstGeom prst="line">
                <a:avLst/>
              </a:prstGeom>
              <a:noFill/>
              <a:ln w="25400" cap="sq">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5" name="Line 17"/>
              <p:cNvSpPr>
                <a:spLocks noChangeShapeType="1"/>
              </p:cNvSpPr>
              <p:nvPr/>
            </p:nvSpPr>
            <p:spPr bwMode="auto">
              <a:xfrm>
                <a:off x="2640" y="3264"/>
                <a:ext cx="576" cy="0"/>
              </a:xfrm>
              <a:prstGeom prst="line">
                <a:avLst/>
              </a:prstGeom>
              <a:noFill/>
              <a:ln w="254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06" name="Rectangle 18"/>
              <p:cNvSpPr>
                <a:spLocks noChangeArrowheads="1"/>
              </p:cNvSpPr>
              <p:nvPr/>
            </p:nvSpPr>
            <p:spPr bwMode="auto">
              <a:xfrm>
                <a:off x="2016" y="2784"/>
                <a:ext cx="960"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latin typeface="楷体_GB2312" pitchFamily="49" charset="-122"/>
                    <a:ea typeface="楷体_GB2312" pitchFamily="49" charset="-122"/>
                  </a:rPr>
                  <a:t>头</a:t>
                </a:r>
                <a:r>
                  <a:rPr kumimoji="1" lang="zh-CN" altLang="en-US" sz="2800" b="1" dirty="0" smtClean="0">
                    <a:latin typeface="楷体_GB2312" pitchFamily="49" charset="-122"/>
                    <a:ea typeface="楷体_GB2312" pitchFamily="49" charset="-122"/>
                  </a:rPr>
                  <a:t>指针</a:t>
                </a:r>
                <a:endParaRPr kumimoji="1" lang="en-US" altLang="zh-CN" sz="2400" dirty="0">
                  <a:latin typeface="Times New Roman" panose="02020603050405020304" pitchFamily="18" charset="0"/>
                </a:endParaRPr>
              </a:p>
            </p:txBody>
          </p:sp>
          <p:sp>
            <p:nvSpPr>
              <p:cNvPr id="89107" name="Rectangle 19"/>
              <p:cNvSpPr>
                <a:spLocks noChangeArrowheads="1"/>
              </p:cNvSpPr>
              <p:nvPr/>
            </p:nvSpPr>
            <p:spPr bwMode="auto">
              <a:xfrm>
                <a:off x="3120" y="2784"/>
                <a:ext cx="864"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头结点</a:t>
                </a:r>
                <a:endParaRPr kumimoji="1" lang="zh-CN" altLang="en-US" sz="2400">
                  <a:latin typeface="Times New Roman" panose="02020603050405020304" pitchFamily="18" charset="0"/>
                </a:endParaRPr>
              </a:p>
            </p:txBody>
          </p:sp>
        </p:grpSp>
        <p:sp>
          <p:nvSpPr>
            <p:cNvPr id="89108" name="Rectangle 20"/>
            <p:cNvSpPr>
              <a:spLocks noChangeArrowheads="1"/>
            </p:cNvSpPr>
            <p:nvPr/>
          </p:nvSpPr>
          <p:spPr bwMode="auto">
            <a:xfrm>
              <a:off x="2736" y="576"/>
              <a:ext cx="1056" cy="32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latin typeface="楷体_GB2312" pitchFamily="49" charset="-122"/>
                  <a:ea typeface="楷体_GB2312" pitchFamily="49" charset="-122"/>
                </a:rPr>
                <a:t>首元结点</a:t>
              </a:r>
              <a:endParaRPr kumimoji="1" lang="zh-CN" altLang="en-US" sz="2400">
                <a:latin typeface="Times New Roman" panose="02020603050405020304" pitchFamily="18" charset="0"/>
              </a:endParaRPr>
            </a:p>
          </p:txBody>
        </p:sp>
        <p:sp>
          <p:nvSpPr>
            <p:cNvPr id="89109" name="Rectangle 21"/>
            <p:cNvSpPr>
              <a:spLocks noChangeArrowheads="1"/>
            </p:cNvSpPr>
            <p:nvPr/>
          </p:nvSpPr>
          <p:spPr bwMode="auto">
            <a:xfrm>
              <a:off x="2880" y="918"/>
              <a:ext cx="653" cy="330"/>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400" b="1">
                  <a:latin typeface="Times New Roman" panose="02020603050405020304" pitchFamily="18" charset="0"/>
                </a:rPr>
                <a:t>a</a:t>
              </a:r>
              <a:r>
                <a:rPr kumimoji="1" lang="en-US" altLang="zh-CN" sz="2400" b="1" baseline="-8000">
                  <a:latin typeface="Times New Roman" panose="02020603050405020304" pitchFamily="18" charset="0"/>
                </a:rPr>
                <a:t>1</a:t>
              </a:r>
              <a:endParaRPr kumimoji="1" lang="en-US" altLang="zh-CN" sz="2400" b="1" baseline="-8000">
                <a:latin typeface="Times New Roman" panose="02020603050405020304" pitchFamily="18" charset="0"/>
              </a:endParaRPr>
            </a:p>
          </p:txBody>
        </p:sp>
        <p:sp>
          <p:nvSpPr>
            <p:cNvPr id="89110" name="Line 22"/>
            <p:cNvSpPr>
              <a:spLocks noChangeShapeType="1"/>
            </p:cNvSpPr>
            <p:nvPr/>
          </p:nvSpPr>
          <p:spPr bwMode="auto">
            <a:xfrm>
              <a:off x="3312" y="918"/>
              <a:ext cx="0" cy="330"/>
            </a:xfrm>
            <a:prstGeom prst="line">
              <a:avLst/>
            </a:prstGeom>
            <a:noFill/>
            <a:ln w="254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1" name="Line 23"/>
            <p:cNvSpPr>
              <a:spLocks noChangeShapeType="1"/>
            </p:cNvSpPr>
            <p:nvPr/>
          </p:nvSpPr>
          <p:spPr bwMode="auto">
            <a:xfrm>
              <a:off x="2544" y="1056"/>
              <a:ext cx="288" cy="0"/>
            </a:xfrm>
            <a:prstGeom prst="line">
              <a:avLst/>
            </a:prstGeom>
            <a:noFill/>
            <a:ln w="254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112" name="Line 24"/>
            <p:cNvSpPr>
              <a:spLocks noChangeShapeType="1"/>
            </p:cNvSpPr>
            <p:nvPr/>
          </p:nvSpPr>
          <p:spPr bwMode="auto">
            <a:xfrm>
              <a:off x="3408" y="1062"/>
              <a:ext cx="288" cy="0"/>
            </a:xfrm>
            <a:prstGeom prst="line">
              <a:avLst/>
            </a:prstGeom>
            <a:noFill/>
            <a:ln w="2540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cxnSp>
        <p:nvCxnSpPr>
          <p:cNvPr id="89113" name="AutoShape 25"/>
          <p:cNvCxnSpPr>
            <a:cxnSpLocks noChangeShapeType="1"/>
          </p:cNvCxnSpPr>
          <p:nvPr/>
        </p:nvCxnSpPr>
        <p:spPr bwMode="auto">
          <a:xfrm rot="16200000" flipH="1">
            <a:off x="3696494" y="154781"/>
            <a:ext cx="9525" cy="3033713"/>
          </a:xfrm>
          <a:prstGeom prst="curvedConnector3">
            <a:avLst>
              <a:gd name="adj1" fmla="val -7483333"/>
            </a:avLst>
          </a:prstGeom>
          <a:noFill/>
          <a:ln w="25400">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Rectangle 2"/>
          <p:cNvSpPr>
            <a:spLocks noGrp="1" noChangeArrowheads="1"/>
          </p:cNvSpPr>
          <p:nvPr>
            <p:ph type="title"/>
          </p:nvPr>
        </p:nvSpPr>
        <p:spPr>
          <a:xfrm>
            <a:off x="685800" y="188640"/>
            <a:ext cx="7772400" cy="933450"/>
          </a:xfrm>
        </p:spPr>
        <p:txBody>
          <a:bodyPr/>
          <a:lstStyle/>
          <a:p>
            <a:pPr eaLnBrk="1" hangingPunct="1"/>
            <a:r>
              <a:rPr lang="zh-CN" altLang="en-US" b="1" dirty="0" smtClean="0"/>
              <a:t>单链表的几个概念</a:t>
            </a:r>
            <a:endParaRPr lang="zh-CN" altLang="en-US" b="1" dirty="0" smtClean="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909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0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5650" y="198438"/>
            <a:ext cx="7772400" cy="1143000"/>
          </a:xfrm>
        </p:spPr>
        <p:txBody>
          <a:bodyPr/>
          <a:lstStyle/>
          <a:p>
            <a:pPr eaLnBrk="1" hangingPunct="1"/>
            <a:r>
              <a:rPr lang="zh-CN" altLang="en-US" b="1" smtClean="0"/>
              <a:t>清除一个线性表</a:t>
            </a:r>
            <a:r>
              <a:rPr lang="en-US" altLang="zh-CN" b="1" smtClean="0"/>
              <a:t>clear() </a:t>
            </a:r>
            <a:endParaRPr lang="en-US" altLang="zh-CN" b="1" smtClean="0"/>
          </a:p>
        </p:txBody>
      </p:sp>
      <p:sp>
        <p:nvSpPr>
          <p:cNvPr id="33795" name="Rectangle 3"/>
          <p:cNvSpPr>
            <a:spLocks noGrp="1" noChangeArrowheads="1"/>
          </p:cNvSpPr>
          <p:nvPr>
            <p:ph idx="1"/>
          </p:nvPr>
        </p:nvSpPr>
        <p:spPr>
          <a:xfrm>
            <a:off x="468313" y="1341438"/>
            <a:ext cx="8458200" cy="1016000"/>
          </a:xfrm>
        </p:spPr>
        <p:txBody>
          <a:bodyPr/>
          <a:lstStyle/>
          <a:p>
            <a:pPr eaLnBrk="1" hangingPunct="1">
              <a:lnSpc>
                <a:spcPct val="90000"/>
              </a:lnSpc>
            </a:pPr>
            <a:r>
              <a:rPr lang="zh-CN" altLang="en-US" b="1" smtClean="0">
                <a:latin typeface="楷体_GB2312" pitchFamily="49" charset="-122"/>
                <a:ea typeface="楷体_GB2312" pitchFamily="49" charset="-122"/>
              </a:rPr>
              <a:t>把所有结点的空间还给系统 ，把头结点的指针部分置为空指针 </a:t>
            </a:r>
            <a:endParaRPr lang="zh-CN" altLang="en-US" b="1" smtClean="0">
              <a:latin typeface="楷体_GB2312" pitchFamily="49" charset="-122"/>
              <a:ea typeface="楷体_GB2312" pitchFamily="49" charset="-122"/>
            </a:endParaRPr>
          </a:p>
        </p:txBody>
      </p:sp>
      <p:sp>
        <p:nvSpPr>
          <p:cNvPr id="1867780" name="Text Box 4"/>
          <p:cNvSpPr txBox="1">
            <a:spLocks noChangeArrowheads="1"/>
          </p:cNvSpPr>
          <p:nvPr/>
        </p:nvSpPr>
        <p:spPr bwMode="auto">
          <a:xfrm>
            <a:off x="1116013" y="2565400"/>
            <a:ext cx="7272337" cy="3962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10000"/>
              </a:lnSpc>
              <a:spcBef>
                <a:spcPts val="500"/>
              </a:spcBef>
              <a:spcAft>
                <a:spcPts val="250"/>
              </a:spcAft>
            </a:pPr>
            <a:r>
              <a:rPr lang="en-US" altLang="zh-CN" b="1">
                <a:latin typeface="宋体" panose="02010600030101010101" pitchFamily="2" charset="-122"/>
                <a:ea typeface="宋体" panose="02010600030101010101" pitchFamily="2" charset="-122"/>
              </a:rPr>
              <a:t>void  clear()</a:t>
            </a:r>
            <a:endParaRPr lang="en-US" altLang="zh-CN" b="1">
              <a:latin typeface="宋体" panose="02010600030101010101" pitchFamily="2" charset="-122"/>
              <a:ea typeface="宋体" panose="02010600030101010101" pitchFamily="2" charset="-122"/>
            </a:endParaRPr>
          </a:p>
          <a:p>
            <a:pPr eaLnBrk="1" hangingPunct="1">
              <a:lnSpc>
                <a:spcPct val="110000"/>
              </a:lnSpc>
              <a:spcBef>
                <a:spcPts val="500"/>
              </a:spcBef>
              <a:spcAft>
                <a:spcPts val="250"/>
              </a:spcAft>
            </a:pPr>
            <a:r>
              <a:rPr lang="en-US" altLang="zh-CN" b="1">
                <a:latin typeface="宋体" panose="02010600030101010101" pitchFamily="2" charset="-122"/>
                <a:ea typeface="宋体" panose="02010600030101010101" pitchFamily="2" charset="-122"/>
              </a:rPr>
              <a:t>{ P = </a:t>
            </a:r>
            <a:r>
              <a:rPr lang="zh-CN" altLang="en-US" b="1">
                <a:latin typeface="宋体" panose="02010600030101010101" pitchFamily="2" charset="-122"/>
                <a:ea typeface="宋体" panose="02010600030101010101" pitchFamily="2" charset="-122"/>
              </a:rPr>
              <a:t>头结点的直接后继；</a:t>
            </a:r>
            <a:endParaRPr lang="zh-CN" altLang="en-US" b="1">
              <a:latin typeface="宋体" panose="02010600030101010101" pitchFamily="2" charset="-122"/>
              <a:ea typeface="宋体" panose="02010600030101010101" pitchFamily="2" charset="-122"/>
            </a:endParaRPr>
          </a:p>
          <a:p>
            <a:pPr eaLnBrk="1" hangingPunct="1">
              <a:lnSpc>
                <a:spcPct val="110000"/>
              </a:lnSpc>
              <a:spcBef>
                <a:spcPts val="500"/>
              </a:spcBef>
              <a:spcAft>
                <a:spcPts val="250"/>
              </a:spcAft>
            </a:pP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While (p != </a:t>
            </a:r>
            <a:r>
              <a:rPr lang="zh-CN" altLang="en-US" b="1">
                <a:latin typeface="宋体" panose="02010600030101010101" pitchFamily="2" charset="-122"/>
                <a:ea typeface="宋体" panose="02010600030101010101" pitchFamily="2" charset="-122"/>
              </a:rPr>
              <a:t>空指针</a:t>
            </a:r>
            <a:r>
              <a:rPr lang="en-US" altLang="zh-CN" b="1">
                <a:latin typeface="宋体" panose="02010600030101010101" pitchFamily="2" charset="-122"/>
                <a:ea typeface="宋体" panose="02010600030101010101" pitchFamily="2" charset="-122"/>
              </a:rPr>
              <a:t>) </a:t>
            </a:r>
            <a:endParaRPr lang="en-US" altLang="zh-CN" b="1">
              <a:latin typeface="宋体" panose="02010600030101010101" pitchFamily="2" charset="-122"/>
              <a:ea typeface="宋体" panose="02010600030101010101" pitchFamily="2" charset="-122"/>
            </a:endParaRPr>
          </a:p>
          <a:p>
            <a:pPr eaLnBrk="1" hangingPunct="1">
              <a:lnSpc>
                <a:spcPct val="110000"/>
              </a:lnSpc>
              <a:spcBef>
                <a:spcPts val="500"/>
              </a:spcBef>
              <a:spcAft>
                <a:spcPts val="250"/>
              </a:spcAft>
            </a:pPr>
            <a:r>
              <a:rPr lang="en-US" altLang="zh-CN" b="1">
                <a:latin typeface="宋体" panose="02010600030101010101" pitchFamily="2" charset="-122"/>
                <a:ea typeface="宋体" panose="02010600030101010101" pitchFamily="2" charset="-122"/>
              </a:rPr>
              <a:t>    { q = p; p = p</a:t>
            </a:r>
            <a:r>
              <a:rPr lang="zh-CN" altLang="en-US" b="1">
                <a:latin typeface="宋体" panose="02010600030101010101" pitchFamily="2" charset="-122"/>
                <a:ea typeface="宋体" panose="02010600030101010101" pitchFamily="2" charset="-122"/>
              </a:rPr>
              <a:t>的直接后继地址；</a:t>
            </a:r>
            <a:endParaRPr lang="zh-CN" altLang="en-US" b="1">
              <a:latin typeface="宋体" panose="02010600030101010101" pitchFamily="2" charset="-122"/>
              <a:ea typeface="宋体" panose="02010600030101010101" pitchFamily="2" charset="-122"/>
            </a:endParaRPr>
          </a:p>
          <a:p>
            <a:pPr eaLnBrk="1" hangingPunct="1">
              <a:lnSpc>
                <a:spcPct val="110000"/>
              </a:lnSpc>
              <a:spcBef>
                <a:spcPts val="500"/>
              </a:spcBef>
              <a:spcAft>
                <a:spcPts val="250"/>
              </a:spcAft>
            </a:pPr>
            <a:r>
              <a:rPr lang="zh-CN" altLang="en-US" b="1">
                <a:latin typeface="宋体" panose="02010600030101010101" pitchFamily="2" charset="-122"/>
                <a:ea typeface="宋体" panose="02010600030101010101" pitchFamily="2" charset="-122"/>
              </a:rPr>
              <a:t>      释放</a:t>
            </a:r>
            <a:r>
              <a:rPr lang="en-US" altLang="zh-CN" b="1">
                <a:latin typeface="宋体" panose="02010600030101010101" pitchFamily="2" charset="-122"/>
                <a:ea typeface="宋体" panose="02010600030101010101" pitchFamily="2" charset="-122"/>
              </a:rPr>
              <a:t>q</a:t>
            </a:r>
            <a:r>
              <a:rPr lang="zh-CN" altLang="en-US" b="1">
                <a:latin typeface="宋体" panose="02010600030101010101" pitchFamily="2" charset="-122"/>
                <a:ea typeface="宋体" panose="02010600030101010101" pitchFamily="2" charset="-122"/>
              </a:rPr>
              <a:t>的空间；   </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eaLnBrk="1" hangingPunct="1">
              <a:lnSpc>
                <a:spcPct val="110000"/>
              </a:lnSpc>
              <a:spcBef>
                <a:spcPts val="500"/>
              </a:spcBef>
              <a:spcAft>
                <a:spcPts val="250"/>
              </a:spcAft>
            </a:pPr>
            <a:r>
              <a:rPr lang="en-US" altLang="zh-CN" b="1">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头结点的后继指针置为空指针；</a:t>
            </a:r>
            <a:endParaRPr lang="zh-CN" altLang="en-US" b="1">
              <a:latin typeface="宋体" panose="02010600030101010101" pitchFamily="2" charset="-122"/>
              <a:ea typeface="宋体" panose="02010600030101010101" pitchFamily="2" charset="-122"/>
            </a:endParaRPr>
          </a:p>
          <a:p>
            <a:pPr eaLnBrk="1" hangingPunct="1">
              <a:lnSpc>
                <a:spcPct val="110000"/>
              </a:lnSpc>
              <a:spcBef>
                <a:spcPts val="500"/>
              </a:spcBef>
              <a:spcAft>
                <a:spcPts val="250"/>
              </a:spcAft>
            </a:pPr>
            <a:r>
              <a:rPr lang="en-US" altLang="zh-CN" b="1">
                <a:latin typeface="宋体" panose="02010600030101010101" pitchFamily="2" charset="-122"/>
                <a:ea typeface="宋体" panose="02010600030101010101" pitchFamily="2" charset="-122"/>
              </a:rPr>
              <a:t>}</a:t>
            </a:r>
            <a:endParaRPr lang="en-US" altLang="zh-CN" b="1"/>
          </a:p>
        </p:txBody>
      </p:sp>
      <p:sp>
        <p:nvSpPr>
          <p:cNvPr id="2" name="日期占位符 1"/>
          <p:cNvSpPr>
            <a:spLocks noGrp="1"/>
          </p:cNvSpPr>
          <p:nvPr>
            <p:ph type="dt" sz="half" idx="10"/>
          </p:nvPr>
        </p:nvSpPr>
        <p:spPr/>
        <p:txBody>
          <a:bodyPr/>
          <a:lstStyle/>
          <a:p>
            <a:pPr>
              <a:defRPr/>
            </a:pPr>
            <a:fld id="{5C7BEAD0-F12E-4FCA-92EA-6B0DEBDF4BA5}" type="datetime8">
              <a:rPr lang="zh-CN" altLang="en-US" smtClean="0"/>
            </a:fld>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7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778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8313" y="188640"/>
            <a:ext cx="8280400" cy="1143000"/>
          </a:xfrm>
        </p:spPr>
        <p:txBody>
          <a:bodyPr/>
          <a:lstStyle/>
          <a:p>
            <a:pPr eaLnBrk="1" hangingPunct="1"/>
            <a:r>
              <a:rPr lang="zh-CN" altLang="en-US" sz="4000" b="1" smtClean="0"/>
              <a:t>在第</a:t>
            </a:r>
            <a:r>
              <a:rPr lang="en-US" altLang="zh-CN" sz="4000" b="1" smtClean="0"/>
              <a:t>i</a:t>
            </a:r>
            <a:r>
              <a:rPr lang="zh-CN" altLang="en-US" sz="4000" b="1" smtClean="0"/>
              <a:t>个位置插入一个元素</a:t>
            </a:r>
            <a:r>
              <a:rPr lang="en-US" altLang="zh-CN" sz="4000" b="1" smtClean="0"/>
              <a:t>insert(i, x)</a:t>
            </a:r>
            <a:endParaRPr lang="en-US" altLang="zh-CN" sz="4000" b="1" smtClean="0"/>
          </a:p>
        </p:txBody>
      </p:sp>
      <p:sp>
        <p:nvSpPr>
          <p:cNvPr id="1869828" name="Text Box 4"/>
          <p:cNvSpPr txBox="1">
            <a:spLocks noChangeArrowheads="1"/>
          </p:cNvSpPr>
          <p:nvPr/>
        </p:nvSpPr>
        <p:spPr bwMode="auto">
          <a:xfrm>
            <a:off x="466725" y="1700213"/>
            <a:ext cx="8353425" cy="46815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lnSpc>
                <a:spcPct val="130000"/>
              </a:lnSpc>
            </a:pPr>
            <a:r>
              <a:rPr lang="nb-NO" altLang="zh-CN" b="1">
                <a:ea typeface="宋体" panose="02010600030101010101" pitchFamily="2" charset="-122"/>
              </a:rPr>
              <a:t>void insert(i, x)</a:t>
            </a:r>
            <a:endParaRPr lang="nb-NO" altLang="zh-CN" b="1">
              <a:ea typeface="宋体" panose="02010600030101010101" pitchFamily="2" charset="-122"/>
            </a:endParaRPr>
          </a:p>
          <a:p>
            <a:pPr algn="just" eaLnBrk="1" hangingPunct="1">
              <a:lnSpc>
                <a:spcPct val="130000"/>
              </a:lnSpc>
            </a:pPr>
            <a:r>
              <a:rPr lang="nb-NO" altLang="zh-CN" b="1">
                <a:ea typeface="宋体" panose="02010600030101010101" pitchFamily="2" charset="-122"/>
              </a:rPr>
              <a:t>{ for (j = 0, p = head; j &lt; i; ++j)  </a:t>
            </a:r>
            <a:endParaRPr lang="nb-NO" altLang="zh-CN" b="1">
              <a:ea typeface="宋体" panose="02010600030101010101" pitchFamily="2" charset="-122"/>
            </a:endParaRPr>
          </a:p>
          <a:p>
            <a:pPr algn="just" eaLnBrk="1" hangingPunct="1">
              <a:lnSpc>
                <a:spcPct val="130000"/>
              </a:lnSpc>
            </a:pPr>
            <a:r>
              <a:rPr lang="en-US" altLang="zh-CN" b="1">
                <a:ea typeface="宋体" panose="02010600030101010101" pitchFamily="2" charset="-122"/>
              </a:rPr>
              <a:t>         p = p</a:t>
            </a:r>
            <a:r>
              <a:rPr lang="zh-CN" altLang="en-US" b="1">
                <a:ea typeface="宋体" panose="02010600030101010101" pitchFamily="2" charset="-122"/>
              </a:rPr>
              <a:t>的直接后继的地址；</a:t>
            </a:r>
            <a:endParaRPr lang="zh-CN" altLang="en-US" b="1">
              <a:ea typeface="宋体" panose="02010600030101010101" pitchFamily="2" charset="-122"/>
            </a:endParaRPr>
          </a:p>
          <a:p>
            <a:pPr algn="just" eaLnBrk="1" hangingPunct="1">
              <a:lnSpc>
                <a:spcPct val="130000"/>
              </a:lnSpc>
            </a:pPr>
            <a:r>
              <a:rPr lang="zh-CN" altLang="en-US" b="1">
                <a:ea typeface="宋体" panose="02010600030101010101" pitchFamily="2" charset="-122"/>
              </a:rPr>
              <a:t>  </a:t>
            </a:r>
            <a:r>
              <a:rPr lang="en-US" altLang="zh-CN" b="1">
                <a:ea typeface="宋体" panose="02010600030101010101" pitchFamily="2" charset="-122"/>
              </a:rPr>
              <a:t>tmp = new </a:t>
            </a:r>
            <a:r>
              <a:rPr lang="zh-CN" altLang="en-US" b="1">
                <a:ea typeface="宋体" panose="02010600030101010101" pitchFamily="2" charset="-122"/>
              </a:rPr>
              <a:t>结点；</a:t>
            </a:r>
            <a:endParaRPr lang="zh-CN" altLang="en-US" b="1">
              <a:ea typeface="宋体" panose="02010600030101010101" pitchFamily="2" charset="-122"/>
            </a:endParaRPr>
          </a:p>
          <a:p>
            <a:pPr algn="just" eaLnBrk="1" hangingPunct="1">
              <a:lnSpc>
                <a:spcPct val="130000"/>
              </a:lnSpc>
            </a:pPr>
            <a:r>
              <a:rPr lang="zh-CN" altLang="en-US" b="1">
                <a:ea typeface="宋体" panose="02010600030101010101" pitchFamily="2" charset="-122"/>
              </a:rPr>
              <a:t>  </a:t>
            </a:r>
            <a:r>
              <a:rPr lang="en-US" altLang="zh-CN" b="1">
                <a:ea typeface="宋体" panose="02010600030101010101" pitchFamily="2" charset="-122"/>
              </a:rPr>
              <a:t>tmp</a:t>
            </a:r>
            <a:r>
              <a:rPr lang="zh-CN" altLang="en-US" b="1">
                <a:ea typeface="宋体" panose="02010600030101010101" pitchFamily="2" charset="-122"/>
              </a:rPr>
              <a:t>指向的结点的数据部分 </a:t>
            </a:r>
            <a:r>
              <a:rPr lang="en-US" altLang="zh-CN" b="1">
                <a:ea typeface="宋体" panose="02010600030101010101" pitchFamily="2" charset="-122"/>
              </a:rPr>
              <a:t>= x</a:t>
            </a:r>
            <a:r>
              <a:rPr lang="zh-CN" altLang="en-US" b="1">
                <a:ea typeface="宋体" panose="02010600030101010101" pitchFamily="2" charset="-122"/>
              </a:rPr>
              <a:t>；</a:t>
            </a:r>
            <a:endParaRPr lang="zh-CN" altLang="en-US" b="1">
              <a:ea typeface="宋体" panose="02010600030101010101" pitchFamily="2" charset="-122"/>
            </a:endParaRPr>
          </a:p>
          <a:p>
            <a:pPr algn="just" eaLnBrk="1" hangingPunct="1">
              <a:lnSpc>
                <a:spcPct val="130000"/>
              </a:lnSpc>
            </a:pPr>
            <a:r>
              <a:rPr lang="zh-CN" altLang="en-US" b="1">
                <a:ea typeface="宋体" panose="02010600030101010101" pitchFamily="2" charset="-122"/>
              </a:rPr>
              <a:t>  </a:t>
            </a:r>
            <a:r>
              <a:rPr lang="en-US" altLang="zh-CN" b="1">
                <a:ea typeface="宋体" panose="02010600030101010101" pitchFamily="2" charset="-122"/>
              </a:rPr>
              <a:t>tmp</a:t>
            </a:r>
            <a:r>
              <a:rPr lang="zh-CN" altLang="en-US" b="1">
                <a:ea typeface="宋体" panose="02010600030101010101" pitchFamily="2" charset="-122"/>
              </a:rPr>
              <a:t>指向的结点的指针部分 </a:t>
            </a:r>
            <a:r>
              <a:rPr lang="en-US" altLang="zh-CN" b="1">
                <a:ea typeface="宋体" panose="02010600030101010101" pitchFamily="2" charset="-122"/>
              </a:rPr>
              <a:t>= p</a:t>
            </a:r>
            <a:r>
              <a:rPr lang="zh-CN" altLang="en-US" b="1">
                <a:ea typeface="宋体" panose="02010600030101010101" pitchFamily="2" charset="-122"/>
              </a:rPr>
              <a:t>的直接后继的地址；</a:t>
            </a:r>
            <a:endParaRPr lang="zh-CN" altLang="en-US" b="1">
              <a:ea typeface="宋体" panose="02010600030101010101" pitchFamily="2" charset="-122"/>
            </a:endParaRPr>
          </a:p>
          <a:p>
            <a:pPr algn="just" eaLnBrk="1" hangingPunct="1">
              <a:lnSpc>
                <a:spcPct val="130000"/>
              </a:lnSpc>
            </a:pPr>
            <a:r>
              <a:rPr lang="zh-CN" altLang="en-US" b="1">
                <a:ea typeface="宋体" panose="02010600030101010101" pitchFamily="2" charset="-122"/>
              </a:rPr>
              <a:t>  </a:t>
            </a:r>
            <a:r>
              <a:rPr lang="en-US" altLang="zh-CN" b="1">
                <a:ea typeface="宋体" panose="02010600030101010101" pitchFamily="2" charset="-122"/>
              </a:rPr>
              <a:t>p</a:t>
            </a:r>
            <a:r>
              <a:rPr lang="zh-CN" altLang="en-US" b="1">
                <a:ea typeface="宋体" panose="02010600030101010101" pitchFamily="2" charset="-122"/>
              </a:rPr>
              <a:t>指向的结点的指针部分 </a:t>
            </a:r>
            <a:r>
              <a:rPr lang="en-US" altLang="zh-CN" b="1">
                <a:ea typeface="宋体" panose="02010600030101010101" pitchFamily="2" charset="-122"/>
              </a:rPr>
              <a:t>= tmp</a:t>
            </a:r>
            <a:r>
              <a:rPr lang="zh-CN" altLang="en-US" b="1">
                <a:ea typeface="宋体" panose="02010600030101010101" pitchFamily="2" charset="-122"/>
              </a:rPr>
              <a:t>；</a:t>
            </a:r>
            <a:endParaRPr lang="zh-CN" altLang="en-US" b="1">
              <a:ea typeface="宋体" panose="02010600030101010101" pitchFamily="2" charset="-122"/>
            </a:endParaRPr>
          </a:p>
          <a:p>
            <a:pPr algn="just" eaLnBrk="1" hangingPunct="1">
              <a:lnSpc>
                <a:spcPct val="130000"/>
              </a:lnSpc>
            </a:pPr>
            <a:r>
              <a:rPr lang="en-US" altLang="zh-CN" b="1">
                <a:ea typeface="宋体" panose="02010600030101010101" pitchFamily="2" charset="-122"/>
              </a:rPr>
              <a:t>}</a:t>
            </a:r>
            <a:endParaRPr lang="en-US" altLang="zh-CN" b="1"/>
          </a:p>
        </p:txBody>
      </p:sp>
      <p:sp>
        <p:nvSpPr>
          <p:cNvPr id="2" name="日期占位符 1"/>
          <p:cNvSpPr>
            <a:spLocks noGrp="1"/>
          </p:cNvSpPr>
          <p:nvPr>
            <p:ph type="dt" sz="half" idx="10"/>
          </p:nvPr>
        </p:nvSpPr>
        <p:spPr/>
        <p:txBody>
          <a:bodyPr/>
          <a:lstStyle/>
          <a:p>
            <a:pPr>
              <a:defRPr/>
            </a:pPr>
            <a:fld id="{64BEF376-4510-4E5D-AD0B-D2CA2183B9AA}" type="datetime8">
              <a:rPr lang="zh-CN" altLang="en-US" smtClean="0"/>
            </a:fld>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9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9828"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txBox="1">
            <a:spLocks noGrp="1"/>
          </p:cNvSpPr>
          <p:nvPr/>
        </p:nvSpPr>
        <p:spPr bwMode="auto">
          <a:xfrm>
            <a:off x="6553200" y="6243638"/>
            <a:ext cx="2133600" cy="457200"/>
          </a:xfrm>
          <a:prstGeom prst="rect">
            <a:avLst/>
          </a:prstGeom>
          <a:noFill/>
          <a:ln>
            <a:miter lim="800000"/>
          </a:ln>
        </p:spPr>
        <p:txBody>
          <a:bodyPr anchor="b"/>
          <a:lstStyle/>
          <a:p>
            <a:pPr algn="r">
              <a:defRPr/>
            </a:pPr>
            <a:fld id="{EDD7490B-281B-4685-B1D6-1BF1EF5F26F6}" type="slidenum">
              <a:rPr lang="en-US" altLang="zh-CN" sz="1200">
                <a:latin typeface="+mj-lt"/>
              </a:rPr>
            </a:fld>
            <a:endParaRPr lang="en-US" altLang="zh-CN" sz="1200">
              <a:latin typeface="+mj-lt"/>
            </a:endParaRPr>
          </a:p>
        </p:txBody>
      </p:sp>
      <p:sp>
        <p:nvSpPr>
          <p:cNvPr id="35842" name="Text Box 2"/>
          <p:cNvSpPr txBox="1">
            <a:spLocks noChangeArrowheads="1"/>
          </p:cNvSpPr>
          <p:nvPr/>
        </p:nvSpPr>
        <p:spPr bwMode="auto">
          <a:xfrm>
            <a:off x="1528763" y="2708275"/>
            <a:ext cx="1260475" cy="528638"/>
          </a:xfrm>
          <a:prstGeom prst="rect">
            <a:avLst/>
          </a:prstGeom>
          <a:solidFill>
            <a:srgbClr val="FFFFFF"/>
          </a:solidFill>
          <a:ln w="9525">
            <a:solidFill>
              <a:schemeClr val="tx1"/>
            </a:solid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p:txBody>
      </p:sp>
      <p:sp>
        <p:nvSpPr>
          <p:cNvPr id="35843" name="Line 3"/>
          <p:cNvSpPr>
            <a:spLocks noChangeShapeType="1"/>
          </p:cNvSpPr>
          <p:nvPr/>
        </p:nvSpPr>
        <p:spPr bwMode="auto">
          <a:xfrm>
            <a:off x="2366963" y="2708275"/>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4" name="Line 4"/>
          <p:cNvSpPr>
            <a:spLocks noChangeShapeType="1"/>
          </p:cNvSpPr>
          <p:nvPr/>
        </p:nvSpPr>
        <p:spPr bwMode="auto">
          <a:xfrm>
            <a:off x="995363" y="3013075"/>
            <a:ext cx="5334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5" name="Text Box 5"/>
          <p:cNvSpPr txBox="1">
            <a:spLocks noChangeArrowheads="1"/>
          </p:cNvSpPr>
          <p:nvPr/>
        </p:nvSpPr>
        <p:spPr bwMode="auto">
          <a:xfrm>
            <a:off x="3240088" y="2708275"/>
            <a:ext cx="1260475" cy="528638"/>
          </a:xfrm>
          <a:prstGeom prst="rect">
            <a:avLst/>
          </a:prstGeom>
          <a:solidFill>
            <a:srgbClr val="FFFFFF"/>
          </a:solidFill>
          <a:ln w="9525">
            <a:solidFill>
              <a:schemeClr val="tx1"/>
            </a:solid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p:txBody>
      </p:sp>
      <p:sp>
        <p:nvSpPr>
          <p:cNvPr id="35846" name="Line 6"/>
          <p:cNvSpPr>
            <a:spLocks noChangeShapeType="1"/>
          </p:cNvSpPr>
          <p:nvPr/>
        </p:nvSpPr>
        <p:spPr bwMode="auto">
          <a:xfrm>
            <a:off x="4043363" y="2708275"/>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Line 7"/>
          <p:cNvSpPr>
            <a:spLocks noChangeShapeType="1"/>
          </p:cNvSpPr>
          <p:nvPr/>
        </p:nvSpPr>
        <p:spPr bwMode="auto">
          <a:xfrm>
            <a:off x="2595563" y="3013075"/>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Text Box 8"/>
          <p:cNvSpPr txBox="1">
            <a:spLocks noChangeArrowheads="1"/>
          </p:cNvSpPr>
          <p:nvPr/>
        </p:nvSpPr>
        <p:spPr bwMode="auto">
          <a:xfrm>
            <a:off x="4916488" y="2708275"/>
            <a:ext cx="1260475" cy="528638"/>
          </a:xfrm>
          <a:prstGeom prst="rect">
            <a:avLst/>
          </a:prstGeom>
          <a:solidFill>
            <a:schemeClr val="bg1"/>
          </a:solidFill>
          <a:ln w="9525">
            <a:solidFill>
              <a:schemeClr val="tx1"/>
            </a:solid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800">
                <a:latin typeface="Times New Roman" panose="02020603050405020304" pitchFamily="18" charset="0"/>
              </a:rPr>
              <a:t>   x       </a:t>
            </a:r>
            <a:endParaRPr kumimoji="1" lang="en-US" altLang="zh-CN" sz="2800">
              <a:latin typeface="Times New Roman" panose="02020603050405020304" pitchFamily="18" charset="0"/>
            </a:endParaRPr>
          </a:p>
        </p:txBody>
      </p:sp>
      <p:sp>
        <p:nvSpPr>
          <p:cNvPr id="35849" name="Line 9"/>
          <p:cNvSpPr>
            <a:spLocks noChangeShapeType="1"/>
          </p:cNvSpPr>
          <p:nvPr/>
        </p:nvSpPr>
        <p:spPr bwMode="auto">
          <a:xfrm>
            <a:off x="5795963" y="2708275"/>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10"/>
          <p:cNvSpPr>
            <a:spLocks noChangeShapeType="1"/>
          </p:cNvSpPr>
          <p:nvPr/>
        </p:nvSpPr>
        <p:spPr bwMode="auto">
          <a:xfrm>
            <a:off x="4292600" y="3025775"/>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Text Box 11"/>
          <p:cNvSpPr txBox="1">
            <a:spLocks noChangeArrowheads="1"/>
          </p:cNvSpPr>
          <p:nvPr/>
        </p:nvSpPr>
        <p:spPr bwMode="auto">
          <a:xfrm>
            <a:off x="6669088" y="2708275"/>
            <a:ext cx="1260475" cy="528638"/>
          </a:xfrm>
          <a:prstGeom prst="rect">
            <a:avLst/>
          </a:prstGeom>
          <a:solidFill>
            <a:srgbClr val="FFFFFF"/>
          </a:solidFill>
          <a:ln w="9525">
            <a:solidFill>
              <a:schemeClr val="tx1"/>
            </a:solid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p:txBody>
      </p:sp>
      <p:sp>
        <p:nvSpPr>
          <p:cNvPr id="35852" name="Line 12"/>
          <p:cNvSpPr>
            <a:spLocks noChangeShapeType="1"/>
          </p:cNvSpPr>
          <p:nvPr/>
        </p:nvSpPr>
        <p:spPr bwMode="auto">
          <a:xfrm>
            <a:off x="7472363" y="2708275"/>
            <a:ext cx="0" cy="533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13"/>
          <p:cNvSpPr>
            <a:spLocks noChangeShapeType="1"/>
          </p:cNvSpPr>
          <p:nvPr/>
        </p:nvSpPr>
        <p:spPr bwMode="auto">
          <a:xfrm>
            <a:off x="5948363" y="3013075"/>
            <a:ext cx="609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4" name="Line 14"/>
          <p:cNvSpPr>
            <a:spLocks noChangeShapeType="1"/>
          </p:cNvSpPr>
          <p:nvPr/>
        </p:nvSpPr>
        <p:spPr bwMode="auto">
          <a:xfrm>
            <a:off x="7700963" y="3013075"/>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5875" name="Group 35"/>
          <p:cNvGrpSpPr/>
          <p:nvPr/>
        </p:nvGrpSpPr>
        <p:grpSpPr bwMode="auto">
          <a:xfrm>
            <a:off x="1979613" y="3244850"/>
            <a:ext cx="1657350" cy="976313"/>
            <a:chOff x="831" y="1898"/>
            <a:chExt cx="1044" cy="615"/>
          </a:xfrm>
        </p:grpSpPr>
        <p:sp>
          <p:nvSpPr>
            <p:cNvPr id="35855" name="Text Box 15"/>
            <p:cNvSpPr txBox="1">
              <a:spLocks noChangeArrowheads="1"/>
            </p:cNvSpPr>
            <p:nvPr/>
          </p:nvSpPr>
          <p:spPr bwMode="auto">
            <a:xfrm>
              <a:off x="1071" y="2223"/>
              <a:ext cx="590" cy="237"/>
            </a:xfrm>
            <a:prstGeom prst="rect">
              <a:avLst/>
            </a:prstGeom>
            <a:solidFill>
              <a:srgbClr val="FFFFFF"/>
            </a:solidFill>
            <a:ln w="9525">
              <a:solidFill>
                <a:schemeClr val="tx1"/>
              </a:solidFill>
              <a:miter lim="800000"/>
            </a:ln>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a:latin typeface="Times New Roman" panose="02020603050405020304" pitchFamily="18" charset="0"/>
                </a:rPr>
                <a:t>             </a:t>
              </a:r>
              <a:endParaRPr kumimoji="1" lang="en-US" altLang="zh-CN">
                <a:latin typeface="Times New Roman" panose="02020603050405020304" pitchFamily="18" charset="0"/>
              </a:endParaRPr>
            </a:p>
          </p:txBody>
        </p:sp>
        <p:sp>
          <p:nvSpPr>
            <p:cNvPr id="35856" name="Text Box 16"/>
            <p:cNvSpPr txBox="1">
              <a:spLocks noChangeArrowheads="1"/>
            </p:cNvSpPr>
            <p:nvPr/>
          </p:nvSpPr>
          <p:spPr bwMode="auto">
            <a:xfrm>
              <a:off x="831" y="218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800">
                  <a:latin typeface="Times New Roman" panose="02020603050405020304" pitchFamily="18" charset="0"/>
                </a:rPr>
                <a:t>p</a:t>
              </a:r>
              <a:endParaRPr kumimoji="1" lang="en-US" altLang="zh-CN" sz="2800">
                <a:latin typeface="Times New Roman" panose="02020603050405020304" pitchFamily="18" charset="0"/>
              </a:endParaRPr>
            </a:p>
          </p:txBody>
        </p:sp>
        <p:sp>
          <p:nvSpPr>
            <p:cNvPr id="35857" name="Line 17"/>
            <p:cNvSpPr>
              <a:spLocks noChangeShapeType="1"/>
            </p:cNvSpPr>
            <p:nvPr/>
          </p:nvSpPr>
          <p:spPr bwMode="auto">
            <a:xfrm>
              <a:off x="1443" y="2378"/>
              <a:ext cx="4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8" name="Line 18"/>
            <p:cNvSpPr>
              <a:spLocks noChangeShapeType="1"/>
            </p:cNvSpPr>
            <p:nvPr/>
          </p:nvSpPr>
          <p:spPr bwMode="auto">
            <a:xfrm flipV="1">
              <a:off x="1875" y="1898"/>
              <a:ext cx="0" cy="48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 name="Group 20"/>
          <p:cNvGrpSpPr/>
          <p:nvPr/>
        </p:nvGrpSpPr>
        <p:grpSpPr bwMode="auto">
          <a:xfrm>
            <a:off x="4292600" y="3025775"/>
            <a:ext cx="2590800" cy="838200"/>
            <a:chOff x="2667" y="2024"/>
            <a:chExt cx="1632" cy="528"/>
          </a:xfrm>
        </p:grpSpPr>
        <p:sp>
          <p:nvSpPr>
            <p:cNvPr id="35871" name="Line 21"/>
            <p:cNvSpPr>
              <a:spLocks noChangeShapeType="1"/>
            </p:cNvSpPr>
            <p:nvPr/>
          </p:nvSpPr>
          <p:spPr bwMode="auto">
            <a:xfrm>
              <a:off x="2680" y="2024"/>
              <a:ext cx="0" cy="528"/>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2" name="Line 22"/>
            <p:cNvSpPr>
              <a:spLocks noChangeShapeType="1"/>
            </p:cNvSpPr>
            <p:nvPr/>
          </p:nvSpPr>
          <p:spPr bwMode="auto">
            <a:xfrm>
              <a:off x="2667" y="2544"/>
              <a:ext cx="1632" cy="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73" name="Line 23"/>
            <p:cNvSpPr>
              <a:spLocks noChangeShapeType="1"/>
            </p:cNvSpPr>
            <p:nvPr/>
          </p:nvSpPr>
          <p:spPr bwMode="auto">
            <a:xfrm flipV="1">
              <a:off x="4286" y="2160"/>
              <a:ext cx="0" cy="384"/>
            </a:xfrm>
            <a:prstGeom prst="line">
              <a:avLst/>
            </a:prstGeom>
            <a:noFill/>
            <a:ln w="19050">
              <a:solidFill>
                <a:srgbClr val="0000FF"/>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73816" name="Text Box 24"/>
          <p:cNvSpPr txBox="1">
            <a:spLocks noChangeArrowheads="1"/>
          </p:cNvSpPr>
          <p:nvPr/>
        </p:nvSpPr>
        <p:spPr bwMode="auto">
          <a:xfrm>
            <a:off x="1824038" y="4830763"/>
            <a:ext cx="3895618"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800" b="1" dirty="0">
                <a:solidFill>
                  <a:srgbClr val="000000"/>
                </a:solidFill>
                <a:latin typeface="Times New Roman" panose="02020603050405020304" pitchFamily="18" charset="0"/>
              </a:rPr>
              <a:t>p</a:t>
            </a:r>
            <a:r>
              <a:rPr kumimoji="1" lang="en-US" altLang="zh-CN" sz="2800" b="1" dirty="0">
                <a:solidFill>
                  <a:srgbClr val="000000"/>
                </a:solidFill>
                <a:latin typeface="Times New Roman" panose="02020603050405020304" pitchFamily="18" charset="0"/>
                <a:sym typeface="Symbol" panose="05050102010706020507" pitchFamily="18" charset="2"/>
              </a:rPr>
              <a:t> next = </a:t>
            </a:r>
            <a:r>
              <a:rPr kumimoji="1" lang="en-US" altLang="zh-CN" sz="2800" b="1" dirty="0" err="1" smtClean="0">
                <a:solidFill>
                  <a:srgbClr val="000000"/>
                </a:solidFill>
                <a:latin typeface="Times New Roman" panose="02020603050405020304" pitchFamily="18" charset="0"/>
                <a:sym typeface="Symbol" panose="05050102010706020507" pitchFamily="18" charset="2"/>
              </a:rPr>
              <a:t>tmp</a:t>
            </a:r>
            <a:r>
              <a:rPr kumimoji="1" lang="en-US" altLang="zh-CN" sz="2800" b="1" dirty="0" smtClean="0">
                <a:solidFill>
                  <a:srgbClr val="000000"/>
                </a:solidFill>
                <a:latin typeface="Times New Roman" panose="02020603050405020304" pitchFamily="18" charset="0"/>
                <a:sym typeface="Symbol" panose="05050102010706020507" pitchFamily="18" charset="2"/>
              </a:rPr>
              <a:t> </a:t>
            </a:r>
            <a:r>
              <a:rPr kumimoji="1" lang="en-US" altLang="zh-CN" sz="2800" b="1" dirty="0">
                <a:solidFill>
                  <a:srgbClr val="000000"/>
                </a:solidFill>
                <a:latin typeface="Times New Roman" panose="02020603050405020304" pitchFamily="18" charset="0"/>
                <a:sym typeface="Symbol" panose="05050102010706020507" pitchFamily="18" charset="2"/>
              </a:rPr>
              <a:t>next;  </a:t>
            </a:r>
            <a:endParaRPr kumimoji="1" lang="en-US" altLang="zh-CN" sz="2800" b="1" dirty="0">
              <a:solidFill>
                <a:srgbClr val="000000"/>
              </a:solidFill>
              <a:latin typeface="Times New Roman" panose="02020603050405020304" pitchFamily="18" charset="0"/>
              <a:sym typeface="Symbol" panose="05050102010706020507" pitchFamily="18" charset="2"/>
            </a:endParaRPr>
          </a:p>
        </p:txBody>
      </p:sp>
      <p:sp>
        <p:nvSpPr>
          <p:cNvPr id="35862" name="Text Box 26"/>
          <p:cNvSpPr txBox="1">
            <a:spLocks noChangeArrowheads="1"/>
          </p:cNvSpPr>
          <p:nvPr/>
        </p:nvSpPr>
        <p:spPr bwMode="auto">
          <a:xfrm>
            <a:off x="4857750" y="1214438"/>
            <a:ext cx="86637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dirty="0">
                <a:latin typeface="Times New Roman" panose="02020603050405020304" pitchFamily="18" charset="0"/>
              </a:rPr>
              <a:t>tmp</a:t>
            </a:r>
            <a:endParaRPr kumimoji="1" lang="en-US" altLang="zh-CN" sz="2800" dirty="0">
              <a:latin typeface="Times New Roman" panose="02020603050405020304" pitchFamily="18" charset="0"/>
            </a:endParaRPr>
          </a:p>
        </p:txBody>
      </p:sp>
      <p:sp>
        <p:nvSpPr>
          <p:cNvPr id="673819" name="Text Box 27"/>
          <p:cNvSpPr txBox="1">
            <a:spLocks noChangeArrowheads="1"/>
          </p:cNvSpPr>
          <p:nvPr/>
        </p:nvSpPr>
        <p:spPr bwMode="auto">
          <a:xfrm>
            <a:off x="1839913" y="4221163"/>
            <a:ext cx="5684837"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b="1" dirty="0" err="1">
                <a:solidFill>
                  <a:srgbClr val="000000"/>
                </a:solidFill>
                <a:latin typeface="Times New Roman" panose="02020603050405020304" pitchFamily="18" charset="0"/>
              </a:rPr>
              <a:t>tmp</a:t>
            </a:r>
            <a:r>
              <a:rPr kumimoji="1" lang="en-US" altLang="zh-CN" sz="2800" b="1" dirty="0" smtClean="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 </a:t>
            </a:r>
            <a:r>
              <a:rPr kumimoji="1" lang="en-US" altLang="zh-CN" sz="2800" b="1" dirty="0" err="1">
                <a:solidFill>
                  <a:srgbClr val="000000"/>
                </a:solidFill>
                <a:latin typeface="Times New Roman" panose="02020603050405020304" pitchFamily="18" charset="0"/>
              </a:rPr>
              <a:t>p</a:t>
            </a:r>
            <a:r>
              <a:rPr kumimoji="1" lang="en-US" altLang="zh-CN" sz="2800" b="1" dirty="0" err="1">
                <a:solidFill>
                  <a:srgbClr val="000000"/>
                </a:solidFill>
                <a:latin typeface="Times New Roman" panose="02020603050405020304" pitchFamily="18" charset="0"/>
                <a:sym typeface="Symbol" panose="05050102010706020507" pitchFamily="18" charset="2"/>
              </a:rPr>
              <a:t>next</a:t>
            </a:r>
            <a:r>
              <a:rPr kumimoji="1" lang="en-US" altLang="zh-CN" sz="2800" b="1" dirty="0">
                <a:solidFill>
                  <a:srgbClr val="000000"/>
                </a:solidFill>
                <a:latin typeface="Times New Roman" panose="02020603050405020304" pitchFamily="18" charset="0"/>
                <a:sym typeface="Symbol" panose="05050102010706020507" pitchFamily="18" charset="2"/>
              </a:rPr>
              <a:t>;   //</a:t>
            </a:r>
            <a:r>
              <a:rPr kumimoji="1" lang="zh-CN" altLang="en-US" sz="2800" b="1" dirty="0">
                <a:solidFill>
                  <a:srgbClr val="000000"/>
                </a:solidFill>
                <a:latin typeface="Times New Roman" panose="02020603050405020304" pitchFamily="18" charset="0"/>
                <a:sym typeface="Symbol" panose="05050102010706020507" pitchFamily="18" charset="2"/>
              </a:rPr>
              <a:t>要删除</a:t>
            </a:r>
            <a:r>
              <a:rPr kumimoji="1" lang="en-US" altLang="zh-CN" sz="2800" b="1" dirty="0">
                <a:solidFill>
                  <a:srgbClr val="000000"/>
                </a:solidFill>
                <a:latin typeface="Times New Roman" panose="02020603050405020304" pitchFamily="18" charset="0"/>
                <a:sym typeface="Symbol" panose="05050102010706020507" pitchFamily="18" charset="2"/>
              </a:rPr>
              <a:t>p</a:t>
            </a:r>
            <a:r>
              <a:rPr kumimoji="1" lang="zh-CN" altLang="en-US" sz="2800" b="1" dirty="0">
                <a:solidFill>
                  <a:srgbClr val="000000"/>
                </a:solidFill>
                <a:latin typeface="Times New Roman" panose="02020603050405020304" pitchFamily="18" charset="0"/>
                <a:sym typeface="Symbol" panose="05050102010706020507" pitchFamily="18" charset="2"/>
              </a:rPr>
              <a:t>的后继</a:t>
            </a:r>
            <a:endParaRPr kumimoji="1" lang="zh-CN" altLang="en-US" sz="2800" b="1" dirty="0">
              <a:solidFill>
                <a:srgbClr val="000000"/>
              </a:solidFill>
              <a:latin typeface="Times New Roman" panose="02020603050405020304" pitchFamily="18" charset="0"/>
              <a:sym typeface="Symbol" panose="05050102010706020507" pitchFamily="18" charset="2"/>
            </a:endParaRPr>
          </a:p>
        </p:txBody>
      </p:sp>
      <p:sp>
        <p:nvSpPr>
          <p:cNvPr id="673820" name="Line 28"/>
          <p:cNvSpPr>
            <a:spLocks noChangeShapeType="1"/>
          </p:cNvSpPr>
          <p:nvPr/>
        </p:nvSpPr>
        <p:spPr bwMode="auto">
          <a:xfrm>
            <a:off x="5072063" y="1571625"/>
            <a:ext cx="0" cy="99060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3821" name="Text Box 29"/>
          <p:cNvSpPr txBox="1">
            <a:spLocks noChangeArrowheads="1"/>
          </p:cNvSpPr>
          <p:nvPr/>
        </p:nvSpPr>
        <p:spPr bwMode="auto">
          <a:xfrm>
            <a:off x="1763713" y="5445125"/>
            <a:ext cx="2180405"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800" b="1" dirty="0">
                <a:solidFill>
                  <a:srgbClr val="000000"/>
                </a:solidFill>
                <a:latin typeface="Times New Roman" panose="02020603050405020304" pitchFamily="18" charset="0"/>
              </a:rPr>
              <a:t>delete  </a:t>
            </a:r>
            <a:r>
              <a:rPr kumimoji="1" lang="en-US" altLang="zh-CN" sz="2800" b="1" dirty="0" err="1" smtClean="0">
                <a:solidFill>
                  <a:srgbClr val="000000"/>
                </a:solidFill>
                <a:latin typeface="Times New Roman" panose="02020603050405020304" pitchFamily="18" charset="0"/>
              </a:rPr>
              <a:t>tmp</a:t>
            </a:r>
            <a:r>
              <a:rPr kumimoji="1" lang="en-US" altLang="zh-CN" sz="2800" b="1" dirty="0" smtClean="0">
                <a:solidFill>
                  <a:srgbClr val="000000"/>
                </a:solidFill>
                <a:latin typeface="Times New Roman" panose="02020603050405020304" pitchFamily="18" charset="0"/>
              </a:rPr>
              <a:t>;  </a:t>
            </a:r>
            <a:endParaRPr kumimoji="1" lang="en-US" altLang="zh-CN" sz="2800" b="1" dirty="0">
              <a:solidFill>
                <a:srgbClr val="000000"/>
              </a:solidFill>
              <a:latin typeface="Times New Roman" panose="02020603050405020304" pitchFamily="18" charset="0"/>
            </a:endParaRPr>
          </a:p>
        </p:txBody>
      </p:sp>
      <p:sp>
        <p:nvSpPr>
          <p:cNvPr id="673823" name="Text Box 31"/>
          <p:cNvSpPr txBox="1">
            <a:spLocks noChangeArrowheads="1"/>
          </p:cNvSpPr>
          <p:nvPr/>
        </p:nvSpPr>
        <p:spPr bwMode="auto">
          <a:xfrm>
            <a:off x="4716463" y="2565400"/>
            <a:ext cx="1728787" cy="10064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6000">
                <a:latin typeface="Times New Roman" panose="02020603050405020304" pitchFamily="18" charset="0"/>
              </a:rPr>
              <a:t>          </a:t>
            </a:r>
            <a:endParaRPr kumimoji="1" lang="en-US" altLang="zh-CN" sz="6000">
              <a:latin typeface="Times New Roman" panose="02020603050405020304" pitchFamily="18" charset="0"/>
            </a:endParaRPr>
          </a:p>
        </p:txBody>
      </p:sp>
      <p:sp>
        <p:nvSpPr>
          <p:cNvPr id="673824" name="Line 32"/>
          <p:cNvSpPr>
            <a:spLocks noChangeShapeType="1"/>
          </p:cNvSpPr>
          <p:nvPr/>
        </p:nvSpPr>
        <p:spPr bwMode="auto">
          <a:xfrm>
            <a:off x="5072063" y="1928813"/>
            <a:ext cx="0" cy="990600"/>
          </a:xfrm>
          <a:prstGeom prst="line">
            <a:avLst/>
          </a:prstGeom>
          <a:noFill/>
          <a:ln w="88900">
            <a:solidFill>
              <a:srgbClr val="FFFFCC"/>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69" name="Rectangle 35"/>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9184" name="Rectangle 36"/>
          <p:cNvSpPr>
            <a:spLocks noChangeArrowheads="1"/>
          </p:cNvSpPr>
          <p:nvPr/>
        </p:nvSpPr>
        <p:spPr bwMode="auto">
          <a:xfrm>
            <a:off x="1403350" y="333375"/>
            <a:ext cx="6913563" cy="574675"/>
          </a:xfrm>
          <a:prstGeom prst="rect">
            <a:avLst/>
          </a:prstGeom>
          <a:noFill/>
          <a:ln w="9525">
            <a:noFill/>
            <a:miter lim="800000"/>
          </a:ln>
        </p:spPr>
        <p:txBody>
          <a:bodyPr anchor="ctr"/>
          <a:lstStyle/>
          <a:p>
            <a:pPr>
              <a:defRPr/>
            </a:pPr>
            <a:r>
              <a:rPr lang="zh-CN" altLang="en-US" sz="4400" b="1" dirty="0" smtClean="0">
                <a:solidFill>
                  <a:schemeClr val="tx2"/>
                </a:solidFill>
                <a:latin typeface="宋体" panose="02010600030101010101" pitchFamily="2" charset="-122"/>
                <a:ea typeface="+mj-ea"/>
                <a:cs typeface="+mj-cs"/>
              </a:rPr>
              <a:t>删除结点</a:t>
            </a:r>
            <a:r>
              <a:rPr lang="en-US" altLang="zh-CN" sz="4400" b="1" dirty="0" err="1" smtClean="0">
                <a:solidFill>
                  <a:schemeClr val="tx2"/>
                </a:solidFill>
                <a:latin typeface="宋体" panose="02010600030101010101" pitchFamily="2" charset="-122"/>
                <a:ea typeface="+mj-ea"/>
                <a:cs typeface="+mj-cs"/>
              </a:rPr>
              <a:t>tmp</a:t>
            </a:r>
            <a:endParaRPr lang="zh-CN" altLang="en-US" sz="4400" b="1" dirty="0">
              <a:solidFill>
                <a:schemeClr val="tx2"/>
              </a:solidFill>
              <a:latin typeface="宋体" panose="02010600030101010101" pitchFamily="2" charset="-122"/>
              <a:ea typeface="+mj-ea"/>
              <a:cs typeface="+mj-cs"/>
            </a:endParaRPr>
          </a:p>
        </p:txBody>
      </p:sp>
      <p:grpSp>
        <p:nvGrpSpPr>
          <p:cNvPr id="35876" name="Group 36"/>
          <p:cNvGrpSpPr/>
          <p:nvPr/>
        </p:nvGrpSpPr>
        <p:grpSpPr bwMode="auto">
          <a:xfrm>
            <a:off x="4533900" y="2852738"/>
            <a:ext cx="2054225" cy="304800"/>
            <a:chOff x="1920" y="1584"/>
            <a:chExt cx="1056" cy="192"/>
          </a:xfrm>
        </p:grpSpPr>
        <p:sp>
          <p:nvSpPr>
            <p:cNvPr id="35877" name="Line 37"/>
            <p:cNvSpPr>
              <a:spLocks noChangeShapeType="1"/>
            </p:cNvSpPr>
            <p:nvPr/>
          </p:nvSpPr>
          <p:spPr bwMode="auto">
            <a:xfrm flipH="1" flipV="1">
              <a:off x="1920" y="1584"/>
              <a:ext cx="48" cy="192"/>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8" name="Line 38"/>
            <p:cNvSpPr>
              <a:spLocks noChangeShapeType="1"/>
            </p:cNvSpPr>
            <p:nvPr/>
          </p:nvSpPr>
          <p:spPr bwMode="auto">
            <a:xfrm flipH="1" flipV="1">
              <a:off x="2928" y="1584"/>
              <a:ext cx="48" cy="192"/>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9" name="Line 39"/>
            <p:cNvSpPr>
              <a:spLocks noChangeShapeType="1"/>
            </p:cNvSpPr>
            <p:nvPr/>
          </p:nvSpPr>
          <p:spPr bwMode="auto">
            <a:xfrm flipV="1">
              <a:off x="1920" y="1584"/>
              <a:ext cx="48" cy="192"/>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80" name="Line 40"/>
            <p:cNvSpPr>
              <a:spLocks noChangeShapeType="1"/>
            </p:cNvSpPr>
            <p:nvPr/>
          </p:nvSpPr>
          <p:spPr bwMode="auto">
            <a:xfrm flipV="1">
              <a:off x="2928" y="1584"/>
              <a:ext cx="48" cy="192"/>
            </a:xfrm>
            <a:prstGeom prst="line">
              <a:avLst/>
            </a:prstGeom>
            <a:noFill/>
            <a:ln w="2857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3819"/>
                                        </p:tgtEl>
                                        <p:attrNameLst>
                                          <p:attrName>style.visibility</p:attrName>
                                        </p:attrNameLst>
                                      </p:cBhvr>
                                      <p:to>
                                        <p:strVal val="visible"/>
                                      </p:to>
                                    </p:set>
                                    <p:anim calcmode="lin" valueType="num">
                                      <p:cBhvr additive="base">
                                        <p:cTn id="7" dur="500" fill="hold"/>
                                        <p:tgtEl>
                                          <p:spTgt spid="673819"/>
                                        </p:tgtEl>
                                        <p:attrNameLst>
                                          <p:attrName>ppt_x</p:attrName>
                                        </p:attrNameLst>
                                      </p:cBhvr>
                                      <p:tavLst>
                                        <p:tav tm="0">
                                          <p:val>
                                            <p:strVal val="0-#ppt_w/2"/>
                                          </p:val>
                                        </p:tav>
                                        <p:tav tm="100000">
                                          <p:val>
                                            <p:strVal val="#ppt_x"/>
                                          </p:val>
                                        </p:tav>
                                      </p:tavLst>
                                    </p:anim>
                                    <p:anim calcmode="lin" valueType="num">
                                      <p:cBhvr additive="base">
                                        <p:cTn id="8" dur="500" fill="hold"/>
                                        <p:tgtEl>
                                          <p:spTgt spid="6738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3820"/>
                                        </p:tgtEl>
                                        <p:attrNameLst>
                                          <p:attrName>style.visibility</p:attrName>
                                        </p:attrNameLst>
                                      </p:cBhvr>
                                      <p:to>
                                        <p:strVal val="visible"/>
                                      </p:to>
                                    </p:set>
                                    <p:anim calcmode="lin" valueType="num">
                                      <p:cBhvr additive="base">
                                        <p:cTn id="13" dur="500" fill="hold"/>
                                        <p:tgtEl>
                                          <p:spTgt spid="673820"/>
                                        </p:tgtEl>
                                        <p:attrNameLst>
                                          <p:attrName>ppt_x</p:attrName>
                                        </p:attrNameLst>
                                      </p:cBhvr>
                                      <p:tavLst>
                                        <p:tav tm="0">
                                          <p:val>
                                            <p:strVal val="0-#ppt_w/2"/>
                                          </p:val>
                                        </p:tav>
                                        <p:tav tm="100000">
                                          <p:val>
                                            <p:strVal val="#ppt_x"/>
                                          </p:val>
                                        </p:tav>
                                      </p:tavLst>
                                    </p:anim>
                                    <p:anim calcmode="lin" valueType="num">
                                      <p:cBhvr additive="base">
                                        <p:cTn id="14" dur="500" fill="hold"/>
                                        <p:tgtEl>
                                          <p:spTgt spid="6738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3816"/>
                                        </p:tgtEl>
                                        <p:attrNameLst>
                                          <p:attrName>style.visibility</p:attrName>
                                        </p:attrNameLst>
                                      </p:cBhvr>
                                      <p:to>
                                        <p:strVal val="visible"/>
                                      </p:to>
                                    </p:set>
                                    <p:anim calcmode="lin" valueType="num">
                                      <p:cBhvr additive="base">
                                        <p:cTn id="19" dur="500" fill="hold"/>
                                        <p:tgtEl>
                                          <p:spTgt spid="673816"/>
                                        </p:tgtEl>
                                        <p:attrNameLst>
                                          <p:attrName>ppt_x</p:attrName>
                                        </p:attrNameLst>
                                      </p:cBhvr>
                                      <p:tavLst>
                                        <p:tav tm="0">
                                          <p:val>
                                            <p:strVal val="0-#ppt_w/2"/>
                                          </p:val>
                                        </p:tav>
                                        <p:tav tm="100000">
                                          <p:val>
                                            <p:strVal val="#ppt_x"/>
                                          </p:val>
                                        </p:tav>
                                      </p:tavLst>
                                    </p:anim>
                                    <p:anim calcmode="lin" valueType="num">
                                      <p:cBhvr additive="base">
                                        <p:cTn id="20" dur="500" fill="hold"/>
                                        <p:tgtEl>
                                          <p:spTgt spid="6738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heckerboard(across)">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5876"/>
                                        </p:tgtEl>
                                        <p:attrNameLst>
                                          <p:attrName>style.visibility</p:attrName>
                                        </p:attrNameLst>
                                      </p:cBhvr>
                                      <p:to>
                                        <p:strVal val="visible"/>
                                      </p:to>
                                    </p:set>
                                    <p:animEffect transition="in" filter="checkerboard(across)">
                                      <p:cBhvr>
                                        <p:cTn id="30" dur="500"/>
                                        <p:tgtEl>
                                          <p:spTgt spid="35876"/>
                                        </p:tgtEl>
                                      </p:cBhvr>
                                    </p:animEffect>
                                  </p:childTnLst>
                                  <p:subTnLst>
                                    <p:audio>
                                      <p:cMediaNode>
                                        <p:cTn display="0" masterRel="sameClick">
                                          <p:stCondLst>
                                            <p:cond evt="begin" delay="0">
                                              <p:tn val="28"/>
                                            </p:cond>
                                          </p:stCondLst>
                                          <p:endCondLst>
                                            <p:cond evt="onStopAudio" delay="0">
                                              <p:tgtEl>
                                                <p:sldTgt/>
                                              </p:tgtEl>
                                            </p:cond>
                                          </p:endCondLst>
                                        </p:cTn>
                                        <p:tgtEl>
                                          <p:sndTgt r:embed="rId1" name="type.wav"/>
                                        </p:tgtEl>
                                      </p:cMediaNode>
                                    </p:audio>
                                    <p:animClr clrSpc="rgb" dir="cw">
                                      <p:cBhvr override="childStyle">
                                        <p:cTn dur="1" fill="hold" display="0" masterRel="nextClick" afterEffect="1"/>
                                        <p:tgtEl>
                                          <p:spTgt spid="35876"/>
                                        </p:tgtEl>
                                        <p:attrNameLst>
                                          <p:attrName>ppt_c</p:attrName>
                                        </p:attrNameLst>
                                      </p:cBhvr>
                                      <p:to>
                                        <a:srgbClr val="FF3300"/>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73821"/>
                                        </p:tgtEl>
                                        <p:attrNameLst>
                                          <p:attrName>style.visibility</p:attrName>
                                        </p:attrNameLst>
                                      </p:cBhvr>
                                      <p:to>
                                        <p:strVal val="visible"/>
                                      </p:to>
                                    </p:set>
                                    <p:anim calcmode="lin" valueType="num">
                                      <p:cBhvr additive="base">
                                        <p:cTn id="35" dur="500" fill="hold"/>
                                        <p:tgtEl>
                                          <p:spTgt spid="673821"/>
                                        </p:tgtEl>
                                        <p:attrNameLst>
                                          <p:attrName>ppt_x</p:attrName>
                                        </p:attrNameLst>
                                      </p:cBhvr>
                                      <p:tavLst>
                                        <p:tav tm="0">
                                          <p:val>
                                            <p:strVal val="0-#ppt_w/2"/>
                                          </p:val>
                                        </p:tav>
                                        <p:tav tm="100000">
                                          <p:val>
                                            <p:strVal val="#ppt_x"/>
                                          </p:val>
                                        </p:tav>
                                      </p:tavLst>
                                    </p:anim>
                                    <p:anim calcmode="lin" valueType="num">
                                      <p:cBhvr additive="base">
                                        <p:cTn id="36" dur="500" fill="hold"/>
                                        <p:tgtEl>
                                          <p:spTgt spid="67382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73823"/>
                                        </p:tgtEl>
                                        <p:attrNameLst>
                                          <p:attrName>style.visibility</p:attrName>
                                        </p:attrNameLst>
                                      </p:cBhvr>
                                      <p:to>
                                        <p:strVal val="visible"/>
                                      </p:to>
                                    </p:set>
                                    <p:anim calcmode="lin" valueType="num">
                                      <p:cBhvr additive="base">
                                        <p:cTn id="41" dur="500" fill="hold"/>
                                        <p:tgtEl>
                                          <p:spTgt spid="673823"/>
                                        </p:tgtEl>
                                        <p:attrNameLst>
                                          <p:attrName>ppt_x</p:attrName>
                                        </p:attrNameLst>
                                      </p:cBhvr>
                                      <p:tavLst>
                                        <p:tav tm="0">
                                          <p:val>
                                            <p:strVal val="0-#ppt_w/2"/>
                                          </p:val>
                                        </p:tav>
                                        <p:tav tm="100000">
                                          <p:val>
                                            <p:strVal val="#ppt_x"/>
                                          </p:val>
                                        </p:tav>
                                      </p:tavLst>
                                    </p:anim>
                                    <p:anim calcmode="lin" valueType="num">
                                      <p:cBhvr additive="base">
                                        <p:cTn id="42" dur="500" fill="hold"/>
                                        <p:tgtEl>
                                          <p:spTgt spid="67382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673824"/>
                                        </p:tgtEl>
                                        <p:attrNameLst>
                                          <p:attrName>style.visibility</p:attrName>
                                        </p:attrNameLst>
                                      </p:cBhvr>
                                      <p:to>
                                        <p:strVal val="visible"/>
                                      </p:to>
                                    </p:set>
                                    <p:anim calcmode="lin" valueType="num">
                                      <p:cBhvr additive="base">
                                        <p:cTn id="47" dur="500" fill="hold"/>
                                        <p:tgtEl>
                                          <p:spTgt spid="673824"/>
                                        </p:tgtEl>
                                        <p:attrNameLst>
                                          <p:attrName>ppt_x</p:attrName>
                                        </p:attrNameLst>
                                      </p:cBhvr>
                                      <p:tavLst>
                                        <p:tav tm="0">
                                          <p:val>
                                            <p:strVal val="0-#ppt_w/2"/>
                                          </p:val>
                                        </p:tav>
                                        <p:tav tm="100000">
                                          <p:val>
                                            <p:strVal val="#ppt_x"/>
                                          </p:val>
                                        </p:tav>
                                      </p:tavLst>
                                    </p:anim>
                                    <p:anim calcmode="lin" valueType="num">
                                      <p:cBhvr additive="base">
                                        <p:cTn id="48" dur="500" fill="hold"/>
                                        <p:tgtEl>
                                          <p:spTgt spid="6738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6" grpId="0" bldLvl="0" animBg="1" autoUpdateAnimBg="0"/>
      <p:bldP spid="673819" grpId="0" bldLvl="0" animBg="1" autoUpdateAnimBg="0"/>
      <p:bldP spid="673820" grpId="0" bldLvl="0" animBg="1"/>
      <p:bldP spid="673821" grpId="0" bldLvl="0" animBg="1" autoUpdateAnimBg="0"/>
      <p:bldP spid="673823" grpId="0" bldLvl="0" animBg="1" autoUpdateAnimBg="0"/>
      <p:bldP spid="67382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4000" b="1" dirty="0" smtClean="0"/>
              <a:t>删除第</a:t>
            </a:r>
            <a:r>
              <a:rPr lang="en-US" altLang="zh-CN" sz="4000" b="1" dirty="0" smtClean="0"/>
              <a:t>i</a:t>
            </a:r>
            <a:r>
              <a:rPr lang="zh-CN" altLang="en-US" sz="4000" b="1" dirty="0" smtClean="0"/>
              <a:t>个位置的元素</a:t>
            </a:r>
            <a:r>
              <a:rPr lang="en-US" altLang="zh-CN" sz="4000" b="1" dirty="0" smtClean="0"/>
              <a:t>remove</a:t>
            </a:r>
            <a:r>
              <a:rPr lang="zh-CN" altLang="en-US" sz="4000" b="1" dirty="0" smtClean="0"/>
              <a:t>（</a:t>
            </a:r>
            <a:r>
              <a:rPr lang="en-US" altLang="zh-CN" sz="4000" b="1" dirty="0" smtClean="0"/>
              <a:t>i</a:t>
            </a:r>
            <a:r>
              <a:rPr lang="zh-CN" altLang="en-US" sz="4000" b="1" dirty="0" smtClean="0"/>
              <a:t>）</a:t>
            </a:r>
            <a:endParaRPr lang="zh-CN" altLang="en-US" sz="4000" b="1" dirty="0" smtClean="0"/>
          </a:p>
        </p:txBody>
      </p:sp>
      <p:sp>
        <p:nvSpPr>
          <p:cNvPr id="1870852" name="Text Box 4"/>
          <p:cNvSpPr txBox="1">
            <a:spLocks noChangeArrowheads="1"/>
          </p:cNvSpPr>
          <p:nvPr/>
        </p:nvSpPr>
        <p:spPr bwMode="auto">
          <a:xfrm>
            <a:off x="900113" y="1989138"/>
            <a:ext cx="7272337" cy="41036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lnSpc>
                <a:spcPct val="130000"/>
              </a:lnSpc>
            </a:pPr>
            <a:r>
              <a:rPr lang="en-US" altLang="zh-CN" b="1">
                <a:ea typeface="宋体" panose="02010600030101010101" pitchFamily="2" charset="-122"/>
              </a:rPr>
              <a:t>void  remove(i)</a:t>
            </a:r>
            <a:endParaRPr lang="en-US" altLang="zh-CN" b="1">
              <a:ea typeface="宋体" panose="02010600030101010101" pitchFamily="2" charset="-122"/>
            </a:endParaRPr>
          </a:p>
          <a:p>
            <a:pPr algn="just" eaLnBrk="1" hangingPunct="1">
              <a:lnSpc>
                <a:spcPct val="130000"/>
              </a:lnSpc>
            </a:pPr>
            <a:r>
              <a:rPr lang="en-US" altLang="zh-CN" b="1">
                <a:ea typeface="宋体" panose="02010600030101010101" pitchFamily="2" charset="-122"/>
              </a:rPr>
              <a:t>{ for (j = 0, p = head; j &lt; i; ++j)  </a:t>
            </a:r>
            <a:endParaRPr lang="en-US" altLang="zh-CN" b="1">
              <a:ea typeface="宋体" panose="02010600030101010101" pitchFamily="2" charset="-122"/>
            </a:endParaRPr>
          </a:p>
          <a:p>
            <a:pPr algn="just" eaLnBrk="1" hangingPunct="1">
              <a:lnSpc>
                <a:spcPct val="130000"/>
              </a:lnSpc>
            </a:pPr>
            <a:r>
              <a:rPr lang="en-US" altLang="zh-CN" b="1">
                <a:ea typeface="宋体" panose="02010600030101010101" pitchFamily="2" charset="-122"/>
              </a:rPr>
              <a:t>            p= p</a:t>
            </a:r>
            <a:r>
              <a:rPr lang="zh-CN" altLang="en-US" b="1">
                <a:ea typeface="宋体" panose="02010600030101010101" pitchFamily="2" charset="-122"/>
              </a:rPr>
              <a:t>的直接后继的地址；</a:t>
            </a:r>
            <a:endParaRPr lang="zh-CN" altLang="en-US" b="1">
              <a:ea typeface="宋体" panose="02010600030101010101" pitchFamily="2" charset="-122"/>
            </a:endParaRPr>
          </a:p>
          <a:p>
            <a:pPr algn="just" eaLnBrk="1" hangingPunct="1">
              <a:lnSpc>
                <a:spcPct val="130000"/>
              </a:lnSpc>
            </a:pPr>
            <a:r>
              <a:rPr lang="zh-CN" altLang="en-US" b="1">
                <a:ea typeface="宋体" panose="02010600030101010101" pitchFamily="2" charset="-122"/>
              </a:rPr>
              <a:t>   </a:t>
            </a:r>
            <a:r>
              <a:rPr lang="en-US" altLang="zh-CN" b="1">
                <a:ea typeface="宋体" panose="02010600030101010101" pitchFamily="2" charset="-122"/>
              </a:rPr>
              <a:t>tmp = p</a:t>
            </a:r>
            <a:r>
              <a:rPr lang="zh-CN" altLang="en-US" b="1">
                <a:ea typeface="宋体" panose="02010600030101010101" pitchFamily="2" charset="-122"/>
              </a:rPr>
              <a:t>的直接后继的地址；</a:t>
            </a:r>
            <a:endParaRPr lang="zh-CN" altLang="en-US" b="1">
              <a:ea typeface="宋体" panose="02010600030101010101" pitchFamily="2" charset="-122"/>
            </a:endParaRPr>
          </a:p>
          <a:p>
            <a:pPr algn="just" eaLnBrk="1" hangingPunct="1">
              <a:lnSpc>
                <a:spcPct val="130000"/>
              </a:lnSpc>
            </a:pPr>
            <a:r>
              <a:rPr lang="zh-CN" altLang="en-US" b="1">
                <a:ea typeface="宋体" panose="02010600030101010101" pitchFamily="2" charset="-122"/>
              </a:rPr>
              <a:t>   </a:t>
            </a:r>
            <a:r>
              <a:rPr lang="en-US" altLang="zh-CN" b="1">
                <a:ea typeface="宋体" panose="02010600030101010101" pitchFamily="2" charset="-122"/>
              </a:rPr>
              <a:t>p</a:t>
            </a:r>
            <a:r>
              <a:rPr lang="zh-CN" altLang="en-US" b="1">
                <a:ea typeface="宋体" panose="02010600030101010101" pitchFamily="2" charset="-122"/>
              </a:rPr>
              <a:t>的指针部分 </a:t>
            </a:r>
            <a:r>
              <a:rPr lang="en-US" altLang="zh-CN" b="1">
                <a:ea typeface="宋体" panose="02010600030101010101" pitchFamily="2" charset="-122"/>
              </a:rPr>
              <a:t>= tmp</a:t>
            </a:r>
            <a:r>
              <a:rPr lang="zh-CN" altLang="en-US" b="1">
                <a:ea typeface="宋体" panose="02010600030101010101" pitchFamily="2" charset="-122"/>
              </a:rPr>
              <a:t>的直接后继的地址；</a:t>
            </a:r>
            <a:endParaRPr lang="zh-CN" altLang="en-US" b="1">
              <a:ea typeface="宋体" panose="02010600030101010101" pitchFamily="2" charset="-122"/>
            </a:endParaRPr>
          </a:p>
          <a:p>
            <a:pPr algn="just" eaLnBrk="1" hangingPunct="1">
              <a:lnSpc>
                <a:spcPct val="130000"/>
              </a:lnSpc>
            </a:pPr>
            <a:r>
              <a:rPr lang="zh-CN" altLang="en-US" b="1">
                <a:ea typeface="宋体" panose="02010600030101010101" pitchFamily="2" charset="-122"/>
              </a:rPr>
              <a:t>  </a:t>
            </a:r>
            <a:r>
              <a:rPr lang="en-US" altLang="zh-CN" b="1">
                <a:ea typeface="宋体" panose="02010600030101010101" pitchFamily="2" charset="-122"/>
              </a:rPr>
              <a:t>free tmp</a:t>
            </a:r>
            <a:r>
              <a:rPr lang="zh-CN" altLang="en-US" b="1">
                <a:ea typeface="宋体" panose="02010600030101010101" pitchFamily="2" charset="-122"/>
              </a:rPr>
              <a:t>；</a:t>
            </a:r>
            <a:endParaRPr lang="zh-CN" altLang="en-US" b="1">
              <a:ea typeface="宋体" panose="02010600030101010101" pitchFamily="2" charset="-122"/>
            </a:endParaRPr>
          </a:p>
          <a:p>
            <a:pPr algn="just" eaLnBrk="1" hangingPunct="1">
              <a:lnSpc>
                <a:spcPct val="130000"/>
              </a:lnSpc>
            </a:pPr>
            <a:r>
              <a:rPr lang="en-US" altLang="zh-CN" b="1">
                <a:ea typeface="宋体" panose="02010600030101010101" pitchFamily="2" charset="-122"/>
              </a:rPr>
              <a:t>}</a:t>
            </a:r>
            <a:endParaRPr lang="en-US" altLang="zh-CN" b="1"/>
          </a:p>
        </p:txBody>
      </p:sp>
      <p:sp>
        <p:nvSpPr>
          <p:cNvPr id="2" name="日期占位符 1"/>
          <p:cNvSpPr>
            <a:spLocks noGrp="1"/>
          </p:cNvSpPr>
          <p:nvPr>
            <p:ph type="dt" sz="half" idx="10"/>
          </p:nvPr>
        </p:nvSpPr>
        <p:spPr/>
        <p:txBody>
          <a:bodyPr/>
          <a:lstStyle/>
          <a:p>
            <a:pPr>
              <a:defRPr/>
            </a:pPr>
            <a:fld id="{19CA7EB0-925B-432F-9FA2-5003B90E5223}" type="datetime8">
              <a:rPr lang="zh-CN" altLang="en-US" smtClean="0"/>
            </a:fld>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0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085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z="4000" b="1" smtClean="0"/>
              <a:t>访问线性表的第</a:t>
            </a:r>
            <a:r>
              <a:rPr lang="en-US" altLang="zh-CN" sz="4000" b="1" smtClean="0"/>
              <a:t>i</a:t>
            </a:r>
            <a:r>
              <a:rPr lang="zh-CN" altLang="en-US" sz="4000" b="1" smtClean="0"/>
              <a:t>个元素</a:t>
            </a:r>
            <a:r>
              <a:rPr lang="en-US" altLang="zh-CN" sz="4000" b="1" smtClean="0"/>
              <a:t>visit</a:t>
            </a:r>
            <a:r>
              <a:rPr lang="zh-CN" altLang="en-US" sz="4000" b="1" smtClean="0"/>
              <a:t>（</a:t>
            </a:r>
            <a:r>
              <a:rPr lang="en-US" altLang="zh-CN" sz="4000" b="1" smtClean="0"/>
              <a:t>i</a:t>
            </a:r>
            <a:r>
              <a:rPr lang="zh-CN" altLang="en-US" sz="4000" b="1" smtClean="0"/>
              <a:t>） </a:t>
            </a:r>
            <a:endParaRPr lang="zh-CN" altLang="en-US" sz="4000" b="1" smtClean="0"/>
          </a:p>
        </p:txBody>
      </p:sp>
      <p:sp>
        <p:nvSpPr>
          <p:cNvPr id="1872900" name="Text Box 4"/>
          <p:cNvSpPr txBox="1">
            <a:spLocks noChangeArrowheads="1"/>
          </p:cNvSpPr>
          <p:nvPr/>
        </p:nvSpPr>
        <p:spPr bwMode="auto">
          <a:xfrm>
            <a:off x="755650" y="1844675"/>
            <a:ext cx="7200900" cy="4105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lnSpc>
                <a:spcPct val="160000"/>
              </a:lnSpc>
            </a:pPr>
            <a:r>
              <a:rPr lang="en-US" altLang="zh-CN" sz="3200" b="1">
                <a:ea typeface="宋体" panose="02010600030101010101" pitchFamily="2" charset="-122"/>
              </a:rPr>
              <a:t>dataType visit(i)</a:t>
            </a:r>
            <a:endParaRPr lang="en-US" altLang="zh-CN" sz="3200" b="1">
              <a:ea typeface="宋体" panose="02010600030101010101" pitchFamily="2" charset="-122"/>
            </a:endParaRPr>
          </a:p>
          <a:p>
            <a:pPr algn="just" eaLnBrk="1" hangingPunct="1">
              <a:lnSpc>
                <a:spcPct val="160000"/>
              </a:lnSpc>
            </a:pPr>
            <a:r>
              <a:rPr lang="en-US" altLang="zh-CN" sz="3200" b="1">
                <a:ea typeface="宋体" panose="02010600030101010101" pitchFamily="2" charset="-122"/>
              </a:rPr>
              <a:t>{ for (j = 0, p = head; j &lt; i; ++j)  </a:t>
            </a:r>
            <a:endParaRPr lang="en-US" altLang="zh-CN" sz="3200" b="1">
              <a:ea typeface="宋体" panose="02010600030101010101" pitchFamily="2" charset="-122"/>
            </a:endParaRPr>
          </a:p>
          <a:p>
            <a:pPr algn="just" eaLnBrk="1" hangingPunct="1">
              <a:lnSpc>
                <a:spcPct val="160000"/>
              </a:lnSpc>
            </a:pPr>
            <a:r>
              <a:rPr lang="en-US" altLang="zh-CN" sz="3200" b="1">
                <a:ea typeface="宋体" panose="02010600030101010101" pitchFamily="2" charset="-122"/>
              </a:rPr>
              <a:t>   p= p</a:t>
            </a:r>
            <a:r>
              <a:rPr lang="zh-CN" altLang="en-US" sz="3200" b="1">
                <a:ea typeface="宋体" panose="02010600030101010101" pitchFamily="2" charset="-122"/>
              </a:rPr>
              <a:t>的直接后继的地址；</a:t>
            </a:r>
            <a:endParaRPr lang="zh-CN" altLang="en-US" sz="3200" b="1">
              <a:ea typeface="宋体" panose="02010600030101010101" pitchFamily="2" charset="-122"/>
            </a:endParaRPr>
          </a:p>
          <a:p>
            <a:pPr algn="just" eaLnBrk="1" hangingPunct="1">
              <a:lnSpc>
                <a:spcPct val="160000"/>
              </a:lnSpc>
            </a:pPr>
            <a:r>
              <a:rPr lang="zh-CN" altLang="en-US" sz="3200" b="1">
                <a:ea typeface="宋体" panose="02010600030101010101" pitchFamily="2" charset="-122"/>
              </a:rPr>
              <a:t>  </a:t>
            </a:r>
            <a:r>
              <a:rPr lang="en-US" altLang="zh-CN" sz="3200" b="1">
                <a:ea typeface="宋体" panose="02010600030101010101" pitchFamily="2" charset="-122"/>
              </a:rPr>
              <a:t>return  p</a:t>
            </a:r>
            <a:r>
              <a:rPr lang="zh-CN" altLang="en-US" sz="3200" b="1">
                <a:ea typeface="宋体" panose="02010600030101010101" pitchFamily="2" charset="-122"/>
              </a:rPr>
              <a:t>指向的结点的数据部分；</a:t>
            </a:r>
            <a:endParaRPr lang="zh-CN" altLang="en-US" sz="3200" b="1">
              <a:ea typeface="宋体" panose="02010600030101010101" pitchFamily="2" charset="-122"/>
            </a:endParaRPr>
          </a:p>
          <a:p>
            <a:pPr algn="just" eaLnBrk="1" hangingPunct="1">
              <a:lnSpc>
                <a:spcPct val="160000"/>
              </a:lnSpc>
            </a:pPr>
            <a:r>
              <a:rPr lang="en-US" altLang="zh-CN" sz="3200" b="1">
                <a:ea typeface="宋体" panose="02010600030101010101" pitchFamily="2" charset="-122"/>
              </a:rPr>
              <a:t>}</a:t>
            </a:r>
            <a:endParaRPr lang="en-US" altLang="zh-CN" sz="3200" b="1"/>
          </a:p>
        </p:txBody>
      </p:sp>
      <p:sp>
        <p:nvSpPr>
          <p:cNvPr id="2" name="日期占位符 1"/>
          <p:cNvSpPr>
            <a:spLocks noGrp="1"/>
          </p:cNvSpPr>
          <p:nvPr>
            <p:ph type="dt" sz="half" idx="10"/>
          </p:nvPr>
        </p:nvSpPr>
        <p:spPr/>
        <p:txBody>
          <a:bodyPr/>
          <a:lstStyle/>
          <a:p>
            <a:pPr>
              <a:defRPr/>
            </a:pPr>
            <a:fld id="{63E7C0EE-2593-4B46-AFDE-85E8329AF873}" type="datetime8">
              <a:rPr lang="zh-CN" altLang="en-US" smtClean="0"/>
            </a:fld>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2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290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b="1" smtClean="0"/>
              <a:t>遍历运算</a:t>
            </a:r>
            <a:r>
              <a:rPr lang="en-US" altLang="zh-CN" b="1" smtClean="0"/>
              <a:t>traverse()</a:t>
            </a:r>
            <a:endParaRPr lang="en-US" altLang="zh-CN" b="1" smtClean="0"/>
          </a:p>
        </p:txBody>
      </p:sp>
      <p:sp>
        <p:nvSpPr>
          <p:cNvPr id="1873924" name="Text Box 4"/>
          <p:cNvSpPr txBox="1">
            <a:spLocks noChangeArrowheads="1"/>
          </p:cNvSpPr>
          <p:nvPr/>
        </p:nvSpPr>
        <p:spPr bwMode="auto">
          <a:xfrm>
            <a:off x="827088" y="1916113"/>
            <a:ext cx="7416800" cy="46323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30000"/>
              </a:lnSpc>
              <a:spcBef>
                <a:spcPts val="500"/>
              </a:spcBef>
              <a:spcAft>
                <a:spcPts val="250"/>
              </a:spcAft>
            </a:pPr>
            <a:r>
              <a:rPr lang="en-US" altLang="zh-CN" b="1">
                <a:latin typeface="宋体" panose="02010600030101010101" pitchFamily="2" charset="-122"/>
                <a:ea typeface="宋体" panose="02010600030101010101" pitchFamily="2" charset="-122"/>
              </a:rPr>
              <a:t>void traverse()</a:t>
            </a:r>
            <a:endParaRPr lang="en-US" altLang="zh-CN" b="1">
              <a:latin typeface="宋体" panose="02010600030101010101" pitchFamily="2" charset="-122"/>
              <a:ea typeface="宋体" panose="02010600030101010101" pitchFamily="2" charset="-122"/>
            </a:endParaRPr>
          </a:p>
          <a:p>
            <a:pPr eaLnBrk="1" hangingPunct="1">
              <a:lnSpc>
                <a:spcPct val="130000"/>
              </a:lnSpc>
              <a:spcBef>
                <a:spcPts val="500"/>
              </a:spcBef>
              <a:spcAft>
                <a:spcPts val="250"/>
              </a:spcAft>
            </a:pPr>
            <a:r>
              <a:rPr lang="en-US" altLang="zh-CN" b="1">
                <a:latin typeface="宋体" panose="02010600030101010101" pitchFamily="2" charset="-122"/>
                <a:ea typeface="宋体" panose="02010600030101010101" pitchFamily="2" charset="-122"/>
              </a:rPr>
              <a:t>{ p = </a:t>
            </a:r>
            <a:r>
              <a:rPr lang="zh-CN" altLang="en-US" b="1">
                <a:latin typeface="宋体" panose="02010600030101010101" pitchFamily="2" charset="-122"/>
                <a:ea typeface="宋体" panose="02010600030101010101" pitchFamily="2" charset="-122"/>
              </a:rPr>
              <a:t>头结点的直接后继；</a:t>
            </a:r>
            <a:endParaRPr lang="zh-CN" altLang="en-US" b="1">
              <a:latin typeface="宋体" panose="02010600030101010101" pitchFamily="2" charset="-122"/>
              <a:ea typeface="宋体" panose="02010600030101010101" pitchFamily="2" charset="-122"/>
            </a:endParaRPr>
          </a:p>
          <a:p>
            <a:pPr eaLnBrk="1" hangingPunct="1">
              <a:lnSpc>
                <a:spcPct val="130000"/>
              </a:lnSpc>
              <a:spcBef>
                <a:spcPts val="500"/>
              </a:spcBef>
              <a:spcAft>
                <a:spcPts val="250"/>
              </a:spcAft>
            </a:pP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While (p != </a:t>
            </a:r>
            <a:r>
              <a:rPr lang="zh-CN" altLang="en-US" b="1">
                <a:latin typeface="宋体" panose="02010600030101010101" pitchFamily="2" charset="-122"/>
                <a:ea typeface="宋体" panose="02010600030101010101" pitchFamily="2" charset="-122"/>
              </a:rPr>
              <a:t>空指针</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eaLnBrk="1" hangingPunct="1">
              <a:lnSpc>
                <a:spcPct val="130000"/>
              </a:lnSpc>
              <a:spcBef>
                <a:spcPts val="500"/>
              </a:spcBef>
              <a:spcAft>
                <a:spcPts val="250"/>
              </a:spcAft>
            </a:pPr>
            <a:r>
              <a:rPr lang="en-US" altLang="zh-CN" b="1">
                <a:latin typeface="宋体" panose="02010600030101010101" pitchFamily="2" charset="-122"/>
                <a:ea typeface="宋体" panose="02010600030101010101" pitchFamily="2" charset="-122"/>
              </a:rPr>
              <a:t>      { cout &lt;&lt; p</a:t>
            </a:r>
            <a:r>
              <a:rPr lang="zh-CN" altLang="en-US" b="1">
                <a:latin typeface="宋体" panose="02010600030101010101" pitchFamily="2" charset="-122"/>
                <a:ea typeface="宋体" panose="02010600030101010101" pitchFamily="2" charset="-122"/>
              </a:rPr>
              <a:t>指向结点的数据部分；</a:t>
            </a:r>
            <a:endParaRPr lang="zh-CN" altLang="en-US" b="1">
              <a:latin typeface="宋体" panose="02010600030101010101" pitchFamily="2" charset="-122"/>
              <a:ea typeface="宋体" panose="02010600030101010101" pitchFamily="2" charset="-122"/>
            </a:endParaRPr>
          </a:p>
          <a:p>
            <a:pPr eaLnBrk="1" hangingPunct="1">
              <a:lnSpc>
                <a:spcPct val="130000"/>
              </a:lnSpc>
              <a:spcBef>
                <a:spcPts val="500"/>
              </a:spcBef>
              <a:spcAft>
                <a:spcPts val="250"/>
              </a:spcAft>
            </a:pP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p = p</a:t>
            </a:r>
            <a:r>
              <a:rPr lang="zh-CN" altLang="en-US" b="1">
                <a:latin typeface="宋体" panose="02010600030101010101" pitchFamily="2" charset="-122"/>
                <a:ea typeface="宋体" panose="02010600030101010101" pitchFamily="2" charset="-122"/>
              </a:rPr>
              <a:t>的直接后继的地址；</a:t>
            </a:r>
            <a:endParaRPr lang="zh-CN" altLang="en-US" b="1">
              <a:latin typeface="宋体" panose="02010600030101010101" pitchFamily="2" charset="-122"/>
              <a:ea typeface="宋体" panose="02010600030101010101" pitchFamily="2" charset="-122"/>
            </a:endParaRPr>
          </a:p>
          <a:p>
            <a:pPr eaLnBrk="1" hangingPunct="1">
              <a:lnSpc>
                <a:spcPct val="130000"/>
              </a:lnSpc>
              <a:spcBef>
                <a:spcPts val="775"/>
              </a:spcBef>
              <a:spcAft>
                <a:spcPts val="250"/>
              </a:spcAft>
            </a:pPr>
            <a:r>
              <a:rPr lang="zh-CN" altLang="en-US" b="1">
                <a:latin typeface="宋体" panose="02010600030101010101" pitchFamily="2" charset="-122"/>
                <a:ea typeface="宋体" panose="02010600030101010101" pitchFamily="2" charset="-122"/>
              </a:rPr>
              <a:t>      </a:t>
            </a:r>
            <a:r>
              <a:rPr lang="en-US" altLang="zh-CN" b="1">
                <a:latin typeface="宋体" panose="02010600030101010101" pitchFamily="2" charset="-122"/>
                <a:ea typeface="宋体" panose="02010600030101010101" pitchFamily="2" charset="-122"/>
              </a:rPr>
              <a:t>}</a:t>
            </a:r>
            <a:endParaRPr lang="en-US" altLang="zh-CN" b="1">
              <a:latin typeface="宋体" panose="02010600030101010101" pitchFamily="2" charset="-122"/>
              <a:ea typeface="宋体" panose="02010600030101010101" pitchFamily="2" charset="-122"/>
            </a:endParaRPr>
          </a:p>
          <a:p>
            <a:pPr eaLnBrk="1" hangingPunct="1">
              <a:lnSpc>
                <a:spcPct val="130000"/>
              </a:lnSpc>
              <a:spcBef>
                <a:spcPts val="775"/>
              </a:spcBef>
              <a:spcAft>
                <a:spcPts val="250"/>
              </a:spcAft>
            </a:pPr>
            <a:r>
              <a:rPr lang="en-US" altLang="zh-CN" b="1">
                <a:latin typeface="宋体" panose="02010600030101010101" pitchFamily="2" charset="-122"/>
                <a:ea typeface="宋体" panose="02010600030101010101" pitchFamily="2" charset="-122"/>
              </a:rPr>
              <a:t>}</a:t>
            </a:r>
            <a:endParaRPr lang="en-US" altLang="zh-CN" b="1"/>
          </a:p>
        </p:txBody>
      </p:sp>
      <p:sp>
        <p:nvSpPr>
          <p:cNvPr id="2" name="日期占位符 1"/>
          <p:cNvSpPr>
            <a:spLocks noGrp="1"/>
          </p:cNvSpPr>
          <p:nvPr>
            <p:ph type="dt" sz="half" idx="10"/>
          </p:nvPr>
        </p:nvSpPr>
        <p:spPr/>
        <p:txBody>
          <a:bodyPr/>
          <a:lstStyle/>
          <a:p>
            <a:pPr>
              <a:defRPr/>
            </a:pPr>
            <a:fld id="{4AB9FFE2-FFF2-43B5-B436-DC73BC3F3B06}" type="datetime8">
              <a:rPr lang="zh-CN" altLang="en-US" smtClean="0"/>
            </a:fld>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2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9890E27-4379-41FA-889C-08E4042884D9}" type="slidenum">
              <a:rPr lang="en-US" altLang="zh-CN" sz="1200">
                <a:solidFill>
                  <a:srgbClr val="000000"/>
                </a:solidFill>
                <a:latin typeface="Garamond" pitchFamily="18" charset="0"/>
              </a:rPr>
            </a:fld>
            <a:endParaRPr lang="en-US" altLang="zh-CN" sz="1200">
              <a:solidFill>
                <a:srgbClr val="000000"/>
              </a:solidFill>
              <a:latin typeface="Garamond" pitchFamily="18" charset="0"/>
            </a:endParaRPr>
          </a:p>
        </p:txBody>
      </p:sp>
      <p:sp>
        <p:nvSpPr>
          <p:cNvPr id="65539" name="Rectangle 2"/>
          <p:cNvSpPr>
            <a:spLocks noGrp="1" noChangeArrowheads="1"/>
          </p:cNvSpPr>
          <p:nvPr>
            <p:ph type="title" idx="4294967295"/>
          </p:nvPr>
        </p:nvSpPr>
        <p:spPr>
          <a:xfrm>
            <a:off x="468313" y="260350"/>
            <a:ext cx="8675687" cy="865188"/>
          </a:xfrm>
        </p:spPr>
        <p:txBody>
          <a:bodyPr anchor="ctr"/>
          <a:lstStyle/>
          <a:p>
            <a:pPr eaLnBrk="1" hangingPunct="1"/>
            <a:r>
              <a:rPr lang="zh-CN" altLang="en-US" sz="4800" b="0" dirty="0" smtClean="0">
                <a:solidFill>
                  <a:srgbClr val="000000"/>
                </a:solidFill>
                <a:latin typeface="宋体" panose="02010600030101010101" pitchFamily="2" charset="-122"/>
              </a:rPr>
              <a:t>总结：线性表实现方法的比较</a:t>
            </a:r>
            <a:endParaRPr lang="zh-CN" altLang="en-US" sz="4800" b="0" dirty="0" smtClean="0">
              <a:solidFill>
                <a:srgbClr val="000000"/>
              </a:solidFill>
              <a:latin typeface="宋体" panose="02010600030101010101" pitchFamily="2" charset="-122"/>
            </a:endParaRPr>
          </a:p>
        </p:txBody>
      </p:sp>
      <p:sp>
        <p:nvSpPr>
          <p:cNvPr id="65540" name="Rectangle 3"/>
          <p:cNvSpPr>
            <a:spLocks noGrp="1" noChangeArrowheads="1"/>
          </p:cNvSpPr>
          <p:nvPr>
            <p:ph type="body" idx="4294967295"/>
          </p:nvPr>
        </p:nvSpPr>
        <p:spPr>
          <a:xfrm>
            <a:off x="500063" y="1357313"/>
            <a:ext cx="7777162" cy="3313112"/>
          </a:xfrm>
        </p:spPr>
        <p:txBody>
          <a:bodyPr/>
          <a:lstStyle/>
          <a:p>
            <a:pPr eaLnBrk="1" hangingPunct="1"/>
            <a:r>
              <a:rPr lang="zh-CN" altLang="en-US" sz="2800" smtClean="0">
                <a:solidFill>
                  <a:srgbClr val="0000CC"/>
                </a:solidFill>
                <a:latin typeface="宋体" panose="02010600030101010101" pitchFamily="2" charset="-122"/>
              </a:rPr>
              <a:t>顺序表的主要优点</a:t>
            </a:r>
            <a:r>
              <a:rPr lang="zh-CN" altLang="en-US" sz="2800" smtClean="0">
                <a:solidFill>
                  <a:srgbClr val="000000"/>
                </a:solidFill>
              </a:rPr>
              <a:t> </a:t>
            </a:r>
            <a:endParaRPr lang="zh-CN" altLang="en-US" sz="2800" smtClean="0">
              <a:solidFill>
                <a:srgbClr val="000000"/>
              </a:solidFill>
            </a:endParaRPr>
          </a:p>
          <a:p>
            <a:pPr lvl="1" eaLnBrk="1" hangingPunct="1"/>
            <a:r>
              <a:rPr lang="zh-CN" altLang="en-US" sz="2800" smtClean="0">
                <a:solidFill>
                  <a:srgbClr val="000000"/>
                </a:solidFill>
                <a:latin typeface="宋体" panose="02010600030101010101" pitchFamily="2" charset="-122"/>
              </a:rPr>
              <a:t>没有使用指针，</a:t>
            </a:r>
            <a:r>
              <a:rPr lang="zh-CN" altLang="en-US" sz="2800" smtClean="0">
                <a:solidFill>
                  <a:srgbClr val="000066"/>
                </a:solidFill>
                <a:latin typeface="宋体" panose="02010600030101010101" pitchFamily="2" charset="-122"/>
              </a:rPr>
              <a:t>不用花费额外开销</a:t>
            </a:r>
            <a:r>
              <a:rPr lang="zh-CN" altLang="en-US" sz="2800" smtClean="0">
                <a:solidFill>
                  <a:srgbClr val="000000"/>
                </a:solidFill>
              </a:rPr>
              <a:t> </a:t>
            </a:r>
            <a:endParaRPr lang="zh-CN" altLang="en-US" sz="2800" smtClean="0">
              <a:solidFill>
                <a:srgbClr val="000000"/>
              </a:solidFill>
            </a:endParaRPr>
          </a:p>
          <a:p>
            <a:pPr lvl="1" eaLnBrk="1" hangingPunct="1"/>
            <a:r>
              <a:rPr lang="zh-CN" altLang="en-US" sz="2800" smtClean="0">
                <a:solidFill>
                  <a:srgbClr val="000000"/>
                </a:solidFill>
                <a:latin typeface="宋体" panose="02010600030101010101" pitchFamily="2" charset="-122"/>
              </a:rPr>
              <a:t>线性表元素的</a:t>
            </a:r>
            <a:r>
              <a:rPr lang="zh-CN" altLang="en-US" sz="2800" smtClean="0">
                <a:solidFill>
                  <a:srgbClr val="000066"/>
                </a:solidFill>
                <a:latin typeface="宋体" panose="02010600030101010101" pitchFamily="2" charset="-122"/>
              </a:rPr>
              <a:t>读访问非常简洁便利</a:t>
            </a:r>
            <a:r>
              <a:rPr lang="zh-CN" altLang="en-US" sz="2800" smtClean="0">
                <a:solidFill>
                  <a:srgbClr val="000000"/>
                </a:solidFill>
              </a:rPr>
              <a:t> </a:t>
            </a:r>
            <a:endParaRPr lang="zh-CN" altLang="en-US" sz="2800" smtClean="0">
              <a:solidFill>
                <a:srgbClr val="000000"/>
              </a:solidFill>
            </a:endParaRPr>
          </a:p>
          <a:p>
            <a:pPr eaLnBrk="1" hangingPunct="1"/>
            <a:r>
              <a:rPr lang="zh-CN" altLang="en-US" sz="2800" smtClean="0">
                <a:solidFill>
                  <a:srgbClr val="0000CC"/>
                </a:solidFill>
                <a:latin typeface="宋体" panose="02010600030101010101" pitchFamily="2" charset="-122"/>
              </a:rPr>
              <a:t>链表的主要优点</a:t>
            </a:r>
            <a:r>
              <a:rPr lang="zh-CN" altLang="en-US" sz="2800" smtClean="0">
                <a:solidFill>
                  <a:srgbClr val="000000"/>
                </a:solidFill>
              </a:rPr>
              <a:t> </a:t>
            </a:r>
            <a:endParaRPr lang="zh-CN" altLang="en-US" sz="2800" smtClean="0">
              <a:solidFill>
                <a:srgbClr val="000000"/>
              </a:solidFill>
            </a:endParaRPr>
          </a:p>
          <a:p>
            <a:pPr lvl="1" eaLnBrk="1" hangingPunct="1"/>
            <a:r>
              <a:rPr lang="zh-CN" altLang="en-US" sz="2800" smtClean="0">
                <a:solidFill>
                  <a:srgbClr val="000000"/>
                </a:solidFill>
                <a:latin typeface="宋体" panose="02010600030101010101" pitchFamily="2" charset="-122"/>
              </a:rPr>
              <a:t>无需事先了解线性表的</a:t>
            </a:r>
            <a:r>
              <a:rPr lang="zh-CN" altLang="en-US" sz="2800" smtClean="0">
                <a:solidFill>
                  <a:srgbClr val="000066"/>
                </a:solidFill>
                <a:latin typeface="宋体" panose="02010600030101010101" pitchFamily="2" charset="-122"/>
              </a:rPr>
              <a:t>长度</a:t>
            </a:r>
            <a:r>
              <a:rPr lang="zh-CN" altLang="en-US" sz="2800" smtClean="0">
                <a:solidFill>
                  <a:srgbClr val="000066"/>
                </a:solidFill>
              </a:rPr>
              <a:t> </a:t>
            </a:r>
            <a:endParaRPr lang="zh-CN" altLang="en-US" sz="2800" smtClean="0">
              <a:solidFill>
                <a:srgbClr val="000066"/>
              </a:solidFill>
            </a:endParaRPr>
          </a:p>
          <a:p>
            <a:pPr lvl="1" eaLnBrk="1" hangingPunct="1"/>
            <a:r>
              <a:rPr lang="zh-CN" altLang="en-US" sz="2800" smtClean="0">
                <a:solidFill>
                  <a:srgbClr val="000000"/>
                </a:solidFill>
                <a:latin typeface="宋体" panose="02010600030101010101" pitchFamily="2" charset="-122"/>
              </a:rPr>
              <a:t>允许线性表的</a:t>
            </a:r>
            <a:r>
              <a:rPr lang="zh-CN" altLang="en-US" sz="2800" smtClean="0">
                <a:solidFill>
                  <a:srgbClr val="000066"/>
                </a:solidFill>
                <a:latin typeface="宋体" panose="02010600030101010101" pitchFamily="2" charset="-122"/>
              </a:rPr>
              <a:t>长度动态变化</a:t>
            </a:r>
            <a:r>
              <a:rPr lang="zh-CN" altLang="en-US" sz="2800" smtClean="0">
                <a:solidFill>
                  <a:srgbClr val="000000"/>
                </a:solidFill>
              </a:rPr>
              <a:t> </a:t>
            </a:r>
            <a:endParaRPr lang="zh-CN" altLang="en-US" sz="2800" smtClean="0">
              <a:solidFill>
                <a:srgbClr val="000000"/>
              </a:solidFill>
            </a:endParaRPr>
          </a:p>
          <a:p>
            <a:pPr lvl="1" eaLnBrk="1" hangingPunct="1"/>
            <a:r>
              <a:rPr lang="zh-CN" altLang="en-US" sz="2800" smtClean="0">
                <a:solidFill>
                  <a:srgbClr val="000000"/>
                </a:solidFill>
                <a:latin typeface="宋体" panose="02010600030101010101" pitchFamily="2" charset="-122"/>
              </a:rPr>
              <a:t>能够适应</a:t>
            </a:r>
            <a:r>
              <a:rPr lang="zh-CN" altLang="en-US" sz="2800" smtClean="0">
                <a:solidFill>
                  <a:srgbClr val="000066"/>
                </a:solidFill>
                <a:latin typeface="宋体" panose="02010600030101010101" pitchFamily="2" charset="-122"/>
              </a:rPr>
              <a:t>经常插入删除</a:t>
            </a:r>
            <a:r>
              <a:rPr lang="zh-CN" altLang="en-US" sz="2800" smtClean="0">
                <a:solidFill>
                  <a:srgbClr val="000000"/>
                </a:solidFill>
                <a:latin typeface="宋体" panose="02010600030101010101" pitchFamily="2" charset="-122"/>
              </a:rPr>
              <a:t>内部元素的情况</a:t>
            </a:r>
            <a:r>
              <a:rPr lang="zh-CN" altLang="en-US" sz="2800" smtClean="0">
                <a:solidFill>
                  <a:srgbClr val="000000"/>
                </a:solidFill>
              </a:rPr>
              <a:t> </a:t>
            </a:r>
            <a:endParaRPr lang="zh-CN" altLang="en-US" sz="2800" smtClean="0">
              <a:solidFill>
                <a:srgbClr val="000000"/>
              </a:solidFill>
            </a:endParaRPr>
          </a:p>
        </p:txBody>
      </p:sp>
      <p:sp>
        <p:nvSpPr>
          <p:cNvPr id="687108" name="Text Box 4"/>
          <p:cNvSpPr txBox="1">
            <a:spLocks noChangeArrowheads="1"/>
          </p:cNvSpPr>
          <p:nvPr/>
        </p:nvSpPr>
        <p:spPr bwMode="auto">
          <a:xfrm>
            <a:off x="539750" y="5013325"/>
            <a:ext cx="76327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9900"/>
              </a:buClr>
              <a:buSzPct val="65000"/>
              <a:buFont typeface="Wingdings" panose="05000000000000000000" pitchFamily="2" charset="2"/>
              <a:buChar char="n"/>
            </a:pPr>
            <a:r>
              <a:rPr lang="zh-CN" altLang="en-US" sz="2800" b="1">
                <a:solidFill>
                  <a:srgbClr val="000000"/>
                </a:solidFill>
                <a:latin typeface="宋体" panose="02010600030101010101" pitchFamily="2" charset="-122"/>
              </a:rPr>
              <a:t>顺序表是存储静态数据的不二选择</a:t>
            </a:r>
            <a:endParaRPr lang="zh-CN" altLang="en-US" sz="2800" b="1">
              <a:solidFill>
                <a:srgbClr val="000000"/>
              </a:solidFill>
              <a:latin typeface="宋体" panose="02010600030101010101" pitchFamily="2" charset="-122"/>
            </a:endParaRPr>
          </a:p>
          <a:p>
            <a:pPr eaLnBrk="1" hangingPunct="1">
              <a:spcBef>
                <a:spcPct val="20000"/>
              </a:spcBef>
              <a:buClr>
                <a:srgbClr val="CC9900"/>
              </a:buClr>
              <a:buSzPct val="65000"/>
              <a:buFont typeface="Wingdings" panose="05000000000000000000" pitchFamily="2" charset="2"/>
              <a:buChar char="n"/>
            </a:pPr>
            <a:r>
              <a:rPr lang="zh-CN" altLang="en-US" sz="2800" b="1">
                <a:solidFill>
                  <a:srgbClr val="000000"/>
                </a:solidFill>
                <a:latin typeface="宋体" panose="02010600030101010101" pitchFamily="2" charset="-122"/>
              </a:rPr>
              <a:t>链表是存储动态变化数据的良方</a:t>
            </a:r>
            <a:endParaRPr lang="zh-CN" altLang="en-US" sz="2800" b="1">
              <a:solidFill>
                <a:srgbClr val="000000"/>
              </a:solidFill>
              <a:latin typeface="宋体" panose="02010600030101010101" pitchFamily="2" charset="-12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7108"/>
                                        </p:tgtEl>
                                        <p:attrNameLst>
                                          <p:attrName>style.visibility</p:attrName>
                                        </p:attrNameLst>
                                      </p:cBhvr>
                                      <p:to>
                                        <p:strVal val="visible"/>
                                      </p:to>
                                    </p:set>
                                    <p:animEffect transition="in" filter="checkerboard(across)">
                                      <p:cBhvr>
                                        <p:cTn id="7" dur="500"/>
                                        <p:tgtEl>
                                          <p:spTgt spid="68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1.第一章基本概念</a:t>
            </a:r>
            <a:endParaRPr lang="zh-CN" altLang="en-US"/>
          </a:p>
          <a:p>
            <a:r>
              <a:rPr lang="zh-CN" altLang="en-US"/>
              <a:t>2.第二章线性表算法</a:t>
            </a:r>
            <a:endParaRPr lang="zh-CN" altLang="en-US"/>
          </a:p>
          <a:p>
            <a:r>
              <a:rPr lang="zh-CN" altLang="en-US"/>
              <a:t>3.第三四章栈和队列概念和应用</a:t>
            </a:r>
            <a:endParaRPr lang="zh-CN" altLang="en-US"/>
          </a:p>
          <a:p>
            <a:r>
              <a:rPr lang="zh-CN" altLang="en-US"/>
              <a:t>4.第五六章二叉树和树的应用和算法</a:t>
            </a:r>
            <a:endParaRPr lang="zh-CN" altLang="en-US"/>
          </a:p>
          <a:p>
            <a:r>
              <a:rPr lang="zh-CN" altLang="en-US"/>
              <a:t>5.第八章动态查找表应用</a:t>
            </a:r>
            <a:endParaRPr lang="zh-CN" altLang="en-US"/>
          </a:p>
          <a:p>
            <a:r>
              <a:rPr lang="zh-CN" altLang="en-US"/>
              <a:t>6.第九章散列应用</a:t>
            </a:r>
            <a:endParaRPr lang="zh-CN" altLang="en-US"/>
          </a:p>
          <a:p>
            <a:r>
              <a:rPr lang="zh-CN" altLang="en-US"/>
              <a:t>7.第十章排序算法和应用</a:t>
            </a:r>
            <a:endParaRPr lang="zh-CN" altLang="en-US"/>
          </a:p>
          <a:p>
            <a:r>
              <a:rPr lang="zh-CN" altLang="en-US"/>
              <a:t>8.第十二章图应用</a:t>
            </a:r>
            <a:endParaRPr lang="zh-CN" altLang="en-US"/>
          </a:p>
          <a:p>
            <a:r>
              <a:rPr lang="zh-CN" altLang="en-US"/>
              <a:t>9.第十三章最小生成树应用</a:t>
            </a:r>
            <a:endParaRPr lang="zh-CN" altLang="en-US"/>
          </a:p>
        </p:txBody>
      </p:sp>
      <p:sp>
        <p:nvSpPr>
          <p:cNvPr id="4" name="日期占位符 3"/>
          <p:cNvSpPr>
            <a:spLocks noGrp="1"/>
          </p:cNvSpPr>
          <p:nvPr>
            <p:ph type="dt" sz="half" idx="2"/>
          </p:nvPr>
        </p:nvSpPr>
        <p:spPr/>
        <p:txBody>
          <a:bodyPr/>
          <a:p>
            <a:pPr>
              <a:defRPr/>
            </a:pPr>
            <a:fld id="{CAD54F35-621E-47D4-AB00-F148EE34D3C1}" type="datetime8">
              <a:rPr lang="zh-CN" altLang="en-US" smtClean="0"/>
            </a:fld>
            <a:endParaRPr lang="en-US" altLang="zh-CN" dirty="0"/>
          </a:p>
        </p:txBody>
      </p:sp>
      <p:sp>
        <p:nvSpPr>
          <p:cNvPr id="5" name="页脚占位符 4"/>
          <p:cNvSpPr>
            <a:spLocks noGrp="1"/>
          </p:cNvSpPr>
          <p:nvPr>
            <p:ph type="ftr" sz="quarter" idx="3"/>
          </p:nvPr>
        </p:nvSpPr>
        <p:spPr/>
        <p:txBody>
          <a:bodyPr/>
          <a:p>
            <a:pPr>
              <a:defRPr/>
            </a:pPr>
            <a:r>
              <a:rPr lang="zh-CN" altLang="en-US" smtClean="0"/>
              <a:t>吉林大学珠海学院数据结构</a:t>
            </a:r>
            <a:endParaRPr lang="en-US" altLang="zh-CN" dirty="0"/>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17B4CC6-9AAC-4738-AE4D-2D7B6A276837}" type="slidenum">
              <a:rPr lang="en-US" altLang="zh-CN" sz="1200">
                <a:solidFill>
                  <a:srgbClr val="000000"/>
                </a:solidFill>
                <a:latin typeface="Garamond" pitchFamily="18" charset="0"/>
              </a:rPr>
            </a:fld>
            <a:endParaRPr lang="en-US" altLang="zh-CN" sz="1200">
              <a:solidFill>
                <a:srgbClr val="000000"/>
              </a:solidFill>
              <a:latin typeface="Garamond" pitchFamily="18" charset="0"/>
            </a:endParaRPr>
          </a:p>
        </p:txBody>
      </p:sp>
      <p:sp>
        <p:nvSpPr>
          <p:cNvPr id="66564" name="Rectangle 3"/>
          <p:cNvSpPr>
            <a:spLocks noGrp="1" noChangeArrowheads="1"/>
          </p:cNvSpPr>
          <p:nvPr>
            <p:ph type="body" idx="4294967295"/>
          </p:nvPr>
        </p:nvSpPr>
        <p:spPr>
          <a:xfrm>
            <a:off x="500063" y="1428750"/>
            <a:ext cx="8358187" cy="4714875"/>
          </a:xfrm>
        </p:spPr>
        <p:txBody>
          <a:bodyPr/>
          <a:lstStyle/>
          <a:p>
            <a:pPr eaLnBrk="1" hangingPunct="1">
              <a:lnSpc>
                <a:spcPct val="90000"/>
              </a:lnSpc>
            </a:pPr>
            <a:r>
              <a:rPr lang="zh-CN" altLang="en-US" sz="2800" dirty="0" smtClean="0">
                <a:solidFill>
                  <a:srgbClr val="0000CC"/>
                </a:solidFill>
              </a:rPr>
              <a:t>顺序表</a:t>
            </a:r>
            <a:endParaRPr lang="zh-CN" altLang="en-US" sz="2800" dirty="0" smtClean="0">
              <a:solidFill>
                <a:srgbClr val="0000CC"/>
              </a:solidFill>
            </a:endParaRPr>
          </a:p>
          <a:p>
            <a:pPr lvl="1" eaLnBrk="1" hangingPunct="1">
              <a:lnSpc>
                <a:spcPct val="90000"/>
              </a:lnSpc>
            </a:pPr>
            <a:r>
              <a:rPr lang="zh-CN" altLang="en-US" sz="2500" dirty="0" smtClean="0"/>
              <a:t>插入、删除运算时间代价</a:t>
            </a:r>
            <a:r>
              <a:rPr lang="en-US" altLang="zh-CN" sz="2500" dirty="0" smtClean="0"/>
              <a:t>O(n)</a:t>
            </a:r>
            <a:r>
              <a:rPr lang="zh-CN" altLang="en-US" sz="2500" dirty="0" smtClean="0"/>
              <a:t>，按位置查找则可常数时间完成</a:t>
            </a:r>
            <a:r>
              <a:rPr lang="en-US" altLang="zh-CN" sz="2500" dirty="0" smtClean="0"/>
              <a:t>O (1)</a:t>
            </a:r>
            <a:endParaRPr lang="zh-CN" altLang="en-US" sz="2500" dirty="0" smtClean="0"/>
          </a:p>
          <a:p>
            <a:pPr lvl="1" eaLnBrk="1" hangingPunct="1">
              <a:lnSpc>
                <a:spcPct val="90000"/>
              </a:lnSpc>
            </a:pPr>
            <a:r>
              <a:rPr lang="zh-CN" altLang="en-US" sz="2500" dirty="0" smtClean="0"/>
              <a:t>预先申请固定长度的数组</a:t>
            </a:r>
            <a:endParaRPr lang="zh-CN" altLang="en-US" sz="2500" dirty="0" smtClean="0"/>
          </a:p>
          <a:p>
            <a:pPr lvl="1" eaLnBrk="1" hangingPunct="1">
              <a:lnSpc>
                <a:spcPct val="90000"/>
              </a:lnSpc>
            </a:pPr>
            <a:r>
              <a:rPr lang="zh-CN" altLang="en-US" sz="2500" dirty="0" smtClean="0"/>
              <a:t>如果整个数组元素很满，则没有结构性存储开销</a:t>
            </a:r>
            <a:endParaRPr lang="zh-CN" altLang="en-US" sz="2500" dirty="0" smtClean="0"/>
          </a:p>
          <a:p>
            <a:pPr eaLnBrk="1" hangingPunct="1">
              <a:lnSpc>
                <a:spcPct val="90000"/>
              </a:lnSpc>
            </a:pPr>
            <a:r>
              <a:rPr lang="zh-CN" altLang="en-US" sz="2800" dirty="0" smtClean="0">
                <a:solidFill>
                  <a:srgbClr val="0000CC"/>
                </a:solidFill>
              </a:rPr>
              <a:t>链表</a:t>
            </a:r>
            <a:endParaRPr lang="zh-CN" altLang="en-US" sz="2800" dirty="0" smtClean="0">
              <a:solidFill>
                <a:srgbClr val="0000CC"/>
              </a:solidFill>
            </a:endParaRPr>
          </a:p>
          <a:p>
            <a:pPr lvl="1" eaLnBrk="1" hangingPunct="1">
              <a:lnSpc>
                <a:spcPct val="90000"/>
              </a:lnSpc>
            </a:pPr>
            <a:r>
              <a:rPr lang="zh-CN" altLang="en-US" sz="2500" dirty="0" smtClean="0"/>
              <a:t>不考虑查找，则插入、删除运算时间代价</a:t>
            </a:r>
            <a:r>
              <a:rPr lang="en-US" altLang="zh-CN" sz="2500" dirty="0" smtClean="0"/>
              <a:t>O(1)</a:t>
            </a:r>
            <a:r>
              <a:rPr lang="zh-CN" altLang="en-US" sz="2500" dirty="0" smtClean="0"/>
              <a:t>，但找第</a:t>
            </a:r>
            <a:r>
              <a:rPr lang="en-US" altLang="zh-CN" sz="2500" dirty="0" smtClean="0"/>
              <a:t>i</a:t>
            </a:r>
            <a:r>
              <a:rPr lang="zh-CN" altLang="en-US" sz="2500" dirty="0" smtClean="0"/>
              <a:t>个元素运算时间代价</a:t>
            </a:r>
            <a:r>
              <a:rPr lang="en-US" altLang="zh-CN" sz="2500" dirty="0" smtClean="0"/>
              <a:t>O(n)</a:t>
            </a:r>
            <a:endParaRPr lang="en-US" altLang="zh-CN" sz="2500" dirty="0" smtClean="0"/>
          </a:p>
          <a:p>
            <a:pPr lvl="1" eaLnBrk="1" hangingPunct="1">
              <a:lnSpc>
                <a:spcPct val="90000"/>
              </a:lnSpc>
            </a:pPr>
            <a:r>
              <a:rPr lang="zh-CN" altLang="en-US" sz="2500" dirty="0" smtClean="0"/>
              <a:t>存储利用指针，动态地按照需要为表中新的元素分配存储空间</a:t>
            </a:r>
            <a:endParaRPr lang="zh-CN" altLang="en-US" sz="2500" dirty="0" smtClean="0"/>
          </a:p>
          <a:p>
            <a:pPr lvl="1" eaLnBrk="1" hangingPunct="1">
              <a:lnSpc>
                <a:spcPct val="90000"/>
              </a:lnSpc>
            </a:pPr>
            <a:r>
              <a:rPr lang="zh-CN" altLang="en-US" sz="2500" dirty="0" smtClean="0"/>
              <a:t>每个元素都有结构性存储开销</a:t>
            </a:r>
            <a:endParaRPr lang="zh-CN" altLang="en-US" sz="2500" dirty="0" smtClean="0"/>
          </a:p>
        </p:txBody>
      </p:sp>
      <p:sp>
        <p:nvSpPr>
          <p:cNvPr id="5" name="Rectangle 2"/>
          <p:cNvSpPr txBox="1">
            <a:spLocks noChangeArrowheads="1"/>
          </p:cNvSpPr>
          <p:nvPr/>
        </p:nvSpPr>
        <p:spPr bwMode="auto">
          <a:xfrm>
            <a:off x="468313" y="260350"/>
            <a:ext cx="8675687" cy="865188"/>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1" fontAlgn="base" hangingPunct="1">
              <a:lnSpc>
                <a:spcPct val="85000"/>
              </a:lnSpc>
              <a:spcBef>
                <a:spcPct val="0"/>
              </a:spcBef>
              <a:spcAft>
                <a:spcPct val="0"/>
              </a:spcAft>
              <a:defRPr kumimoji="1" sz="4000">
                <a:solidFill>
                  <a:schemeClr val="tx2"/>
                </a:solidFill>
                <a:latin typeface="+mj-lt"/>
                <a:ea typeface="+mj-ea"/>
                <a:cs typeface="+mj-cs"/>
              </a:defRPr>
            </a:lvl1pPr>
            <a:lvl2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2pPr>
            <a:lvl3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3pPr>
            <a:lvl4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4pPr>
            <a:lvl5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5pPr>
            <a:lvl6pPr marL="4572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6pPr>
            <a:lvl7pPr marL="9144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7pPr>
            <a:lvl8pPr marL="13716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8pPr>
            <a:lvl9pPr marL="18288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9pPr>
          </a:lstStyle>
          <a:p>
            <a:r>
              <a:rPr lang="zh-CN" altLang="en-US" sz="4800" smtClean="0">
                <a:solidFill>
                  <a:srgbClr val="000000"/>
                </a:solidFill>
                <a:latin typeface="宋体" panose="02010600030101010101" pitchFamily="2" charset="-122"/>
              </a:rPr>
              <a:t>总结：线性表实现方法的比较</a:t>
            </a:r>
            <a:endParaRPr lang="zh-CN" altLang="en-US" sz="4800" dirty="0" smtClean="0">
              <a:solidFill>
                <a:srgbClr val="000000"/>
              </a:solidFill>
              <a:latin typeface="宋体" panose="02010600030101010101" pitchFamily="2" charset="-122"/>
            </a:endParaRPr>
          </a:p>
        </p:txBody>
      </p:sp>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b="1" smtClean="0"/>
              <a:t>第三章 栈</a:t>
            </a:r>
            <a:endParaRPr lang="zh-CN" altLang="en-US" b="1" smtClean="0"/>
          </a:p>
        </p:txBody>
      </p:sp>
      <p:sp>
        <p:nvSpPr>
          <p:cNvPr id="105475" name="Rectangle 3"/>
          <p:cNvSpPr>
            <a:spLocks noGrp="1" noChangeArrowheads="1"/>
          </p:cNvSpPr>
          <p:nvPr>
            <p:ph idx="1"/>
          </p:nvPr>
        </p:nvSpPr>
        <p:spPr>
          <a:xfrm>
            <a:off x="2097931" y="1851044"/>
            <a:ext cx="4105101" cy="4543425"/>
          </a:xfrm>
        </p:spPr>
        <p:txBody>
          <a:bodyPr/>
          <a:lstStyle/>
          <a:p>
            <a:pPr eaLnBrk="1" hangingPunct="1">
              <a:lnSpc>
                <a:spcPct val="120000"/>
              </a:lnSpc>
            </a:pPr>
            <a:r>
              <a:rPr lang="en-US" altLang="zh-CN" sz="3200" b="1" dirty="0" smtClean="0">
                <a:solidFill>
                  <a:srgbClr val="FF0000"/>
                </a:solidFill>
                <a:latin typeface="楷体_GB2312" pitchFamily="49" charset="-122"/>
                <a:ea typeface="楷体_GB2312" pitchFamily="49" charset="-122"/>
              </a:rPr>
              <a:t>3.1 </a:t>
            </a:r>
            <a:r>
              <a:rPr lang="zh-CN" altLang="en-US" sz="3200" b="1" dirty="0" smtClean="0">
                <a:solidFill>
                  <a:srgbClr val="FF0000"/>
                </a:solidFill>
                <a:latin typeface="楷体_GB2312" pitchFamily="49" charset="-122"/>
                <a:ea typeface="楷体_GB2312" pitchFamily="49" charset="-122"/>
              </a:rPr>
              <a:t>栈的概念</a:t>
            </a:r>
            <a:endParaRPr lang="zh-CN" altLang="en-US" sz="3200" b="1" dirty="0" smtClean="0">
              <a:solidFill>
                <a:srgbClr val="FF0000"/>
              </a:solidFill>
              <a:latin typeface="楷体_GB2312" pitchFamily="49" charset="-122"/>
              <a:ea typeface="楷体_GB2312" pitchFamily="49" charset="-122"/>
            </a:endParaRPr>
          </a:p>
          <a:p>
            <a:pPr eaLnBrk="1" hangingPunct="1">
              <a:lnSpc>
                <a:spcPct val="120000"/>
              </a:lnSpc>
            </a:pPr>
            <a:r>
              <a:rPr lang="en-US" altLang="zh-CN" sz="3200" dirty="0" smtClean="0">
                <a:latin typeface="楷体_GB2312" pitchFamily="49" charset="-122"/>
                <a:ea typeface="楷体_GB2312" pitchFamily="49" charset="-122"/>
              </a:rPr>
              <a:t>3.2 </a:t>
            </a:r>
            <a:r>
              <a:rPr lang="zh-CN" altLang="en-US" sz="3200" b="1" dirty="0" smtClean="0">
                <a:latin typeface="楷体_GB2312" pitchFamily="49" charset="-122"/>
                <a:ea typeface="楷体_GB2312" pitchFamily="49" charset="-122"/>
              </a:rPr>
              <a:t>栈的顺序实现</a:t>
            </a:r>
            <a:endParaRPr lang="zh-CN" altLang="en-US" sz="3200" b="1" dirty="0" smtClean="0">
              <a:latin typeface="楷体_GB2312" pitchFamily="49" charset="-122"/>
              <a:ea typeface="楷体_GB2312" pitchFamily="49" charset="-122"/>
            </a:endParaRPr>
          </a:p>
          <a:p>
            <a:pPr eaLnBrk="1" hangingPunct="1">
              <a:lnSpc>
                <a:spcPct val="120000"/>
              </a:lnSpc>
            </a:pPr>
            <a:r>
              <a:rPr lang="en-US" altLang="zh-CN" sz="3200" b="1" dirty="0" smtClean="0">
                <a:latin typeface="楷体_GB2312" pitchFamily="49" charset="-122"/>
                <a:ea typeface="楷体_GB2312" pitchFamily="49" charset="-122"/>
              </a:rPr>
              <a:t>3.3 </a:t>
            </a:r>
            <a:r>
              <a:rPr lang="zh-CN" altLang="en-US" sz="3200" b="1" dirty="0" smtClean="0">
                <a:latin typeface="楷体_GB2312" pitchFamily="49" charset="-122"/>
                <a:ea typeface="楷体_GB2312" pitchFamily="49" charset="-122"/>
              </a:rPr>
              <a:t>栈的链接实现</a:t>
            </a:r>
            <a:endParaRPr lang="zh-CN" altLang="en-US" sz="3200" b="1" dirty="0" smtClean="0">
              <a:latin typeface="楷体_GB2312" pitchFamily="49" charset="-122"/>
              <a:ea typeface="楷体_GB2312" pitchFamily="49" charset="-122"/>
            </a:endParaRPr>
          </a:p>
          <a:p>
            <a:pPr eaLnBrk="1" hangingPunct="1">
              <a:lnSpc>
                <a:spcPct val="120000"/>
              </a:lnSpc>
            </a:pPr>
            <a:r>
              <a:rPr lang="en-US" altLang="zh-CN" sz="3200" dirty="0" smtClean="0">
                <a:latin typeface="楷体_GB2312" pitchFamily="49" charset="-122"/>
                <a:ea typeface="楷体_GB2312" pitchFamily="49" charset="-122"/>
              </a:rPr>
              <a:t>3.4 </a:t>
            </a:r>
            <a:r>
              <a:rPr lang="zh-CN" altLang="en-US" sz="3200" b="1" dirty="0" smtClean="0">
                <a:latin typeface="楷体_GB2312" pitchFamily="49" charset="-122"/>
                <a:ea typeface="楷体_GB2312" pitchFamily="49" charset="-122"/>
              </a:rPr>
              <a:t>栈类的实现</a:t>
            </a:r>
            <a:endParaRPr lang="zh-CN" altLang="en-US" sz="3200" b="1" dirty="0" smtClean="0">
              <a:latin typeface="楷体_GB2312" pitchFamily="49" charset="-122"/>
              <a:ea typeface="楷体_GB2312" pitchFamily="49" charset="-122"/>
            </a:endParaRPr>
          </a:p>
          <a:p>
            <a:pPr eaLnBrk="1" hangingPunct="1">
              <a:lnSpc>
                <a:spcPct val="120000"/>
              </a:lnSpc>
            </a:pPr>
            <a:r>
              <a:rPr lang="en-US" altLang="zh-CN" sz="3200" b="1" dirty="0" smtClean="0">
                <a:latin typeface="楷体_GB2312" pitchFamily="49" charset="-122"/>
                <a:ea typeface="楷体_GB2312" pitchFamily="49" charset="-122"/>
              </a:rPr>
              <a:t>3.5 STL</a:t>
            </a:r>
            <a:r>
              <a:rPr lang="zh-CN" altLang="en-US" sz="3200" b="1" dirty="0" smtClean="0">
                <a:latin typeface="楷体_GB2312" pitchFamily="49" charset="-122"/>
                <a:ea typeface="楷体_GB2312" pitchFamily="49" charset="-122"/>
              </a:rPr>
              <a:t>中的栈</a:t>
            </a:r>
            <a:endParaRPr lang="zh-CN" altLang="en-US" sz="3200" b="1" dirty="0" smtClean="0">
              <a:latin typeface="楷体_GB2312" pitchFamily="49" charset="-122"/>
              <a:ea typeface="楷体_GB2312" pitchFamily="49" charset="-122"/>
            </a:endParaRPr>
          </a:p>
          <a:p>
            <a:pPr eaLnBrk="1" hangingPunct="1">
              <a:lnSpc>
                <a:spcPct val="120000"/>
              </a:lnSpc>
            </a:pPr>
            <a:r>
              <a:rPr lang="en-US" altLang="zh-CN" sz="3200" b="1" dirty="0" smtClean="0">
                <a:latin typeface="楷体_GB2312" pitchFamily="49" charset="-122"/>
                <a:ea typeface="楷体_GB2312" pitchFamily="49" charset="-122"/>
              </a:rPr>
              <a:t>3.6 </a:t>
            </a:r>
            <a:r>
              <a:rPr lang="zh-CN" altLang="en-US" sz="3200" b="1" dirty="0" smtClean="0">
                <a:latin typeface="楷体_GB2312" pitchFamily="49" charset="-122"/>
                <a:ea typeface="楷体_GB2312" pitchFamily="49" charset="-122"/>
              </a:rPr>
              <a:t>栈的应用</a:t>
            </a:r>
            <a:endParaRPr lang="zh-CN" altLang="en-US" sz="3200" b="1" dirty="0" smtClean="0">
              <a:latin typeface="楷体_GB2312" pitchFamily="49" charset="-122"/>
              <a:ea typeface="楷体_GB2312" pitchFamily="49" charset="-122"/>
            </a:endParaRPr>
          </a:p>
        </p:txBody>
      </p:sp>
      <p:sp>
        <p:nvSpPr>
          <p:cNvPr id="105477" name="AutoShape 4"/>
          <p:cNvSpPr>
            <a:spLocks noChangeArrowheads="1"/>
          </p:cNvSpPr>
          <p:nvPr/>
        </p:nvSpPr>
        <p:spPr bwMode="auto">
          <a:xfrm rot="-5400000" flipH="1" flipV="1">
            <a:off x="6279232" y="1994807"/>
            <a:ext cx="304800" cy="457200"/>
          </a:xfrm>
          <a:prstGeom prst="triangle">
            <a:avLst>
              <a:gd name="adj" fmla="val 50000"/>
            </a:avLst>
          </a:prstGeom>
          <a:solidFill>
            <a:srgbClr val="FF00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8" name="AutoShape 5"/>
          <p:cNvSpPr>
            <a:spLocks noChangeArrowheads="1"/>
          </p:cNvSpPr>
          <p:nvPr/>
        </p:nvSpPr>
        <p:spPr bwMode="auto">
          <a:xfrm rot="-5400000" flipH="1" flipV="1">
            <a:off x="6279232" y="2642507"/>
            <a:ext cx="304800" cy="4572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9" name="AutoShape 6"/>
          <p:cNvSpPr>
            <a:spLocks noChangeArrowheads="1"/>
          </p:cNvSpPr>
          <p:nvPr/>
        </p:nvSpPr>
        <p:spPr bwMode="auto">
          <a:xfrm rot="-5400000" flipH="1" flipV="1">
            <a:off x="6279232" y="4010932"/>
            <a:ext cx="304800" cy="4572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AutoShape 7"/>
          <p:cNvSpPr>
            <a:spLocks noChangeArrowheads="1"/>
          </p:cNvSpPr>
          <p:nvPr/>
        </p:nvSpPr>
        <p:spPr bwMode="auto">
          <a:xfrm rot="-5400000" flipH="1" flipV="1">
            <a:off x="6279232" y="3291795"/>
            <a:ext cx="304800" cy="4572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1" name="AutoShape 8"/>
          <p:cNvSpPr>
            <a:spLocks noChangeArrowheads="1"/>
          </p:cNvSpPr>
          <p:nvPr/>
        </p:nvSpPr>
        <p:spPr bwMode="auto">
          <a:xfrm rot="-5400000" flipH="1" flipV="1">
            <a:off x="6279232" y="4731657"/>
            <a:ext cx="304800" cy="4572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2" name="AutoShape 9"/>
          <p:cNvSpPr>
            <a:spLocks noChangeArrowheads="1"/>
          </p:cNvSpPr>
          <p:nvPr/>
        </p:nvSpPr>
        <p:spPr bwMode="auto">
          <a:xfrm rot="-5400000" flipH="1" flipV="1">
            <a:off x="6279232" y="5379357"/>
            <a:ext cx="304800" cy="457200"/>
          </a:xfrm>
          <a:prstGeom prst="triangle">
            <a:avLst>
              <a:gd name="adj" fmla="val 50000"/>
            </a:avLst>
          </a:prstGeom>
          <a:solidFill>
            <a:srgbClr val="FFFF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2"/>
          </p:nvPr>
        </p:nvSpPr>
        <p:spPr>
          <a:xfrm>
            <a:off x="0" y="6400800"/>
            <a:ext cx="2123728" cy="457200"/>
          </a:xfrm>
        </p:spPr>
        <p:txBody>
          <a:bodyPr/>
          <a:lstStyle/>
          <a:p>
            <a:pPr>
              <a:defRPr/>
            </a:pPr>
            <a:fld id="{1E4CF357-CD21-4E81-B652-8F328E3AA2C3}" type="datetime8">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b="1" smtClean="0"/>
              <a:t>相关概念</a:t>
            </a:r>
            <a:endParaRPr lang="zh-CN" altLang="en-US" b="1" smtClean="0"/>
          </a:p>
        </p:txBody>
      </p:sp>
      <p:grpSp>
        <p:nvGrpSpPr>
          <p:cNvPr id="107524" name="Group 5"/>
          <p:cNvGrpSpPr>
            <a:grpSpLocks noChangeAspect="1"/>
          </p:cNvGrpSpPr>
          <p:nvPr/>
        </p:nvGrpSpPr>
        <p:grpSpPr bwMode="auto">
          <a:xfrm>
            <a:off x="900113" y="3141663"/>
            <a:ext cx="6048375" cy="790575"/>
            <a:chOff x="1830" y="9503"/>
            <a:chExt cx="6741" cy="676"/>
          </a:xfrm>
        </p:grpSpPr>
        <p:sp>
          <p:nvSpPr>
            <p:cNvPr id="107536" name="AutoShape 6"/>
            <p:cNvSpPr>
              <a:spLocks noChangeAspect="1" noChangeArrowheads="1"/>
            </p:cNvSpPr>
            <p:nvPr/>
          </p:nvSpPr>
          <p:spPr bwMode="auto">
            <a:xfrm>
              <a:off x="1830" y="9503"/>
              <a:ext cx="6741"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p>
              <a:endParaRPr lang="zh-CN" altLang="en-US"/>
            </a:p>
          </p:txBody>
        </p:sp>
        <p:sp>
          <p:nvSpPr>
            <p:cNvPr id="107537" name="Rectangle 7"/>
            <p:cNvSpPr>
              <a:spLocks noChangeArrowheads="1"/>
            </p:cNvSpPr>
            <p:nvPr/>
          </p:nvSpPr>
          <p:spPr bwMode="auto">
            <a:xfrm>
              <a:off x="5201" y="9592"/>
              <a:ext cx="675" cy="520"/>
            </a:xfrm>
            <a:prstGeom prst="rect">
              <a:avLst/>
            </a:prstGeom>
            <a:noFill/>
            <a:ln w="38100">
              <a:solidFill>
                <a:schemeClr val="tx1"/>
              </a:solidFill>
              <a:miter lim="800000"/>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p>
              <a:pPr algn="just"/>
              <a:r>
                <a:rPr lang="en-US" altLang="zh-CN" sz="2400" b="1">
                  <a:ea typeface="宋体" panose="02010600030101010101" pitchFamily="2" charset="-122"/>
                </a:rPr>
                <a:t>a</a:t>
              </a:r>
              <a:r>
                <a:rPr lang="en-US" altLang="zh-CN" sz="2400" b="1" baseline="-25000">
                  <a:ea typeface="宋体" panose="02010600030101010101" pitchFamily="2" charset="-122"/>
                </a:rPr>
                <a:t>n-1</a:t>
              </a:r>
              <a:endParaRPr lang="en-US" altLang="zh-CN" sz="2400"/>
            </a:p>
          </p:txBody>
        </p:sp>
        <p:sp>
          <p:nvSpPr>
            <p:cNvPr id="107538" name="Rectangle 8"/>
            <p:cNvSpPr>
              <a:spLocks noChangeArrowheads="1"/>
            </p:cNvSpPr>
            <p:nvPr/>
          </p:nvSpPr>
          <p:spPr bwMode="auto">
            <a:xfrm>
              <a:off x="4525" y="9592"/>
              <a:ext cx="676" cy="520"/>
            </a:xfrm>
            <a:prstGeom prst="rect">
              <a:avLst/>
            </a:prstGeom>
            <a:noFill/>
            <a:ln w="38100">
              <a:solidFill>
                <a:schemeClr val="tx1"/>
              </a:solidFill>
              <a:miter lim="800000"/>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p>
              <a:pPr algn="just"/>
              <a:r>
                <a:rPr lang="en-US" altLang="zh-CN" sz="2400" b="1">
                  <a:ea typeface="宋体" panose="02010600030101010101" pitchFamily="2" charset="-122"/>
                </a:rPr>
                <a:t>a</a:t>
              </a:r>
              <a:r>
                <a:rPr lang="en-US" altLang="zh-CN" sz="2400" b="1" baseline="-25000">
                  <a:ea typeface="宋体" panose="02010600030101010101" pitchFamily="2" charset="-122"/>
                </a:rPr>
                <a:t>n-2</a:t>
              </a:r>
              <a:endParaRPr lang="en-US" altLang="zh-CN" sz="2400"/>
            </a:p>
          </p:txBody>
        </p:sp>
        <p:sp>
          <p:nvSpPr>
            <p:cNvPr id="107539" name="Rectangle 9"/>
            <p:cNvSpPr>
              <a:spLocks noChangeArrowheads="1"/>
            </p:cNvSpPr>
            <p:nvPr/>
          </p:nvSpPr>
          <p:spPr bwMode="auto">
            <a:xfrm>
              <a:off x="3852" y="9592"/>
              <a:ext cx="673" cy="520"/>
            </a:xfrm>
            <a:prstGeom prst="rect">
              <a:avLst/>
            </a:prstGeom>
            <a:noFill/>
            <a:ln w="38100">
              <a:solidFill>
                <a:schemeClr val="tx1"/>
              </a:solidFill>
              <a:miter lim="800000"/>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p>
              <a:pPr algn="just"/>
              <a:r>
                <a:rPr lang="en-US" altLang="zh-CN" sz="2400" b="1">
                  <a:ea typeface="宋体" panose="02010600030101010101" pitchFamily="2" charset="-122"/>
                </a:rPr>
                <a:t>…</a:t>
              </a:r>
              <a:endParaRPr lang="en-US" altLang="zh-CN" sz="2400"/>
            </a:p>
          </p:txBody>
        </p:sp>
        <p:sp>
          <p:nvSpPr>
            <p:cNvPr id="107540" name="Rectangle 10"/>
            <p:cNvSpPr>
              <a:spLocks noChangeArrowheads="1"/>
            </p:cNvSpPr>
            <p:nvPr/>
          </p:nvSpPr>
          <p:spPr bwMode="auto">
            <a:xfrm>
              <a:off x="2520" y="9607"/>
              <a:ext cx="673" cy="520"/>
            </a:xfrm>
            <a:prstGeom prst="rect">
              <a:avLst/>
            </a:prstGeom>
            <a:noFill/>
            <a:ln w="38100">
              <a:solidFill>
                <a:schemeClr val="tx1"/>
              </a:solidFill>
              <a:miter lim="800000"/>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p>
              <a:pPr algn="just"/>
              <a:r>
                <a:rPr lang="en-US" altLang="zh-CN" sz="2400" b="1">
                  <a:ea typeface="宋体" panose="02010600030101010101" pitchFamily="2" charset="-122"/>
                </a:rPr>
                <a:t>a</a:t>
              </a:r>
              <a:r>
                <a:rPr lang="en-US" altLang="zh-CN" sz="2400" b="1" baseline="-25000">
                  <a:ea typeface="宋体" panose="02010600030101010101" pitchFamily="2" charset="-122"/>
                </a:rPr>
                <a:t>1</a:t>
              </a:r>
              <a:endParaRPr lang="en-US" altLang="zh-CN" sz="2400"/>
            </a:p>
          </p:txBody>
        </p:sp>
        <p:sp>
          <p:nvSpPr>
            <p:cNvPr id="107541" name="Rectangle 11"/>
            <p:cNvSpPr>
              <a:spLocks noChangeArrowheads="1"/>
            </p:cNvSpPr>
            <p:nvPr/>
          </p:nvSpPr>
          <p:spPr bwMode="auto">
            <a:xfrm>
              <a:off x="1830" y="9607"/>
              <a:ext cx="675" cy="520"/>
            </a:xfrm>
            <a:prstGeom prst="rect">
              <a:avLst/>
            </a:prstGeom>
            <a:noFill/>
            <a:ln w="38100">
              <a:solidFill>
                <a:schemeClr val="tx1"/>
              </a:solidFill>
              <a:miter lim="800000"/>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p>
              <a:pPr algn="just"/>
              <a:r>
                <a:rPr lang="en-US" altLang="zh-CN" sz="2400" b="1">
                  <a:ea typeface="宋体" panose="02010600030101010101" pitchFamily="2" charset="-122"/>
                </a:rPr>
                <a:t>a</a:t>
              </a:r>
              <a:r>
                <a:rPr lang="en-US" altLang="zh-CN" sz="2400" b="1" baseline="-25000">
                  <a:ea typeface="宋体" panose="02010600030101010101" pitchFamily="2" charset="-122"/>
                </a:rPr>
                <a:t>0</a:t>
              </a:r>
              <a:endParaRPr lang="en-US" altLang="zh-CN" sz="2400"/>
            </a:p>
          </p:txBody>
        </p:sp>
        <p:sp>
          <p:nvSpPr>
            <p:cNvPr id="107542" name="Line 12"/>
            <p:cNvSpPr>
              <a:spLocks noChangeShapeType="1"/>
            </p:cNvSpPr>
            <p:nvPr/>
          </p:nvSpPr>
          <p:spPr bwMode="auto">
            <a:xfrm>
              <a:off x="2504" y="9592"/>
              <a:ext cx="0" cy="5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107543" name="Line 13"/>
            <p:cNvSpPr>
              <a:spLocks noChangeShapeType="1"/>
            </p:cNvSpPr>
            <p:nvPr/>
          </p:nvSpPr>
          <p:spPr bwMode="auto">
            <a:xfrm>
              <a:off x="3179" y="9592"/>
              <a:ext cx="0" cy="5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107544" name="Line 14"/>
            <p:cNvSpPr>
              <a:spLocks noChangeShapeType="1"/>
            </p:cNvSpPr>
            <p:nvPr/>
          </p:nvSpPr>
          <p:spPr bwMode="auto">
            <a:xfrm>
              <a:off x="3852" y="9592"/>
              <a:ext cx="0" cy="5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107545" name="Line 15"/>
            <p:cNvSpPr>
              <a:spLocks noChangeShapeType="1"/>
            </p:cNvSpPr>
            <p:nvPr/>
          </p:nvSpPr>
          <p:spPr bwMode="auto">
            <a:xfrm>
              <a:off x="4525" y="9592"/>
              <a:ext cx="0" cy="5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107546" name="Line 16"/>
            <p:cNvSpPr>
              <a:spLocks noChangeShapeType="1"/>
            </p:cNvSpPr>
            <p:nvPr/>
          </p:nvSpPr>
          <p:spPr bwMode="auto">
            <a:xfrm>
              <a:off x="5201" y="9592"/>
              <a:ext cx="0" cy="5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107547" name="Line 17"/>
            <p:cNvSpPr>
              <a:spLocks noChangeShapeType="1"/>
            </p:cNvSpPr>
            <p:nvPr/>
          </p:nvSpPr>
          <p:spPr bwMode="auto">
            <a:xfrm>
              <a:off x="5876" y="9592"/>
              <a:ext cx="0" cy="52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a:lstStyle/>
            <a:p>
              <a:endParaRPr lang="zh-CN" altLang="en-US"/>
            </a:p>
          </p:txBody>
        </p:sp>
        <p:sp>
          <p:nvSpPr>
            <p:cNvPr id="107548" name="Rectangle 18"/>
            <p:cNvSpPr>
              <a:spLocks noChangeArrowheads="1"/>
            </p:cNvSpPr>
            <p:nvPr/>
          </p:nvSpPr>
          <p:spPr bwMode="auto">
            <a:xfrm>
              <a:off x="3167" y="9592"/>
              <a:ext cx="673" cy="520"/>
            </a:xfrm>
            <a:prstGeom prst="rect">
              <a:avLst/>
            </a:prstGeom>
            <a:noFill/>
            <a:ln w="38100">
              <a:solidFill>
                <a:schemeClr val="tx1"/>
              </a:solidFill>
              <a:miter lim="800000"/>
            </a:ln>
            <a:effectLst/>
            <a:extLst>
              <a:ext uri="{909E8E84-426E-40DD-AFC4-6F175D3DCCD1}">
                <a14:hiddenFill xmlns:a14="http://schemas.microsoft.com/office/drawing/2010/main">
                  <a:solidFill>
                    <a:srgbClr val="CC0099"/>
                  </a:solidFill>
                </a14:hiddenFill>
              </a:ext>
              <a:ext uri="{AF507438-7753-43E0-B8FC-AC1667EBCBE1}">
                <a14:hiddenEffects xmlns:a14="http://schemas.microsoft.com/office/drawing/2010/main">
                  <a:effectLst>
                    <a:outerShdw dist="35921" dir="2700000" algn="ctr" rotWithShape="0">
                      <a:srgbClr val="220011"/>
                    </a:outerShdw>
                  </a:effectLst>
                </a14:hiddenEffects>
              </a:ext>
            </a:extLst>
          </p:spPr>
          <p:txBody>
            <a:bodyPr lIns="58513" tIns="29256" rIns="58513" bIns="29256"/>
            <a:lstStyle/>
            <a:p>
              <a:pPr algn="just"/>
              <a:r>
                <a:rPr lang="en-US" altLang="zh-CN" sz="2400" b="1">
                  <a:ea typeface="宋体" panose="02010600030101010101" pitchFamily="2" charset="-122"/>
                </a:rPr>
                <a:t>…</a:t>
              </a:r>
              <a:endParaRPr lang="en-US" altLang="zh-CN" sz="2400"/>
            </a:p>
          </p:txBody>
        </p:sp>
        <p:sp>
          <p:nvSpPr>
            <p:cNvPr id="107549" name="Line 19"/>
            <p:cNvSpPr>
              <a:spLocks noChangeShapeType="1"/>
            </p:cNvSpPr>
            <p:nvPr/>
          </p:nvSpPr>
          <p:spPr bwMode="auto">
            <a:xfrm>
              <a:off x="5876" y="9576"/>
              <a:ext cx="9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50" name="Line 20"/>
            <p:cNvSpPr>
              <a:spLocks noChangeShapeType="1"/>
            </p:cNvSpPr>
            <p:nvPr/>
          </p:nvSpPr>
          <p:spPr bwMode="auto">
            <a:xfrm>
              <a:off x="5876" y="10110"/>
              <a:ext cx="900"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7525" name="Group 21"/>
          <p:cNvGrpSpPr/>
          <p:nvPr/>
        </p:nvGrpSpPr>
        <p:grpSpPr bwMode="auto">
          <a:xfrm>
            <a:off x="5076825" y="2852738"/>
            <a:ext cx="1727200" cy="1584325"/>
            <a:chOff x="7200" y="5625"/>
            <a:chExt cx="1620" cy="1587"/>
          </a:xfrm>
        </p:grpSpPr>
        <p:sp>
          <p:nvSpPr>
            <p:cNvPr id="107531" name="Text Box 22"/>
            <p:cNvSpPr txBox="1">
              <a:spLocks noChangeArrowheads="1"/>
            </p:cNvSpPr>
            <p:nvPr/>
          </p:nvSpPr>
          <p:spPr bwMode="auto">
            <a:xfrm>
              <a:off x="7920" y="5625"/>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zh-CN" altLang="en-US" sz="2400" b="1"/>
                <a:t>出栈</a:t>
              </a:r>
              <a:endParaRPr lang="zh-CN" altLang="en-US" sz="2400" b="1"/>
            </a:p>
          </p:txBody>
        </p:sp>
        <p:sp>
          <p:nvSpPr>
            <p:cNvPr id="107532" name="Text Box 23"/>
            <p:cNvSpPr txBox="1">
              <a:spLocks noChangeArrowheads="1"/>
            </p:cNvSpPr>
            <p:nvPr/>
          </p:nvSpPr>
          <p:spPr bwMode="auto">
            <a:xfrm>
              <a:off x="7920" y="674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zh-CN" altLang="en-US" sz="2400" b="1"/>
                <a:t>进栈</a:t>
              </a:r>
              <a:endParaRPr lang="zh-CN" altLang="en-US" sz="2400" b="1"/>
            </a:p>
          </p:txBody>
        </p:sp>
        <p:grpSp>
          <p:nvGrpSpPr>
            <p:cNvPr id="107533" name="Group 24"/>
            <p:cNvGrpSpPr/>
            <p:nvPr/>
          </p:nvGrpSpPr>
          <p:grpSpPr bwMode="auto">
            <a:xfrm>
              <a:off x="7200" y="5652"/>
              <a:ext cx="468" cy="1344"/>
              <a:chOff x="7200" y="5652"/>
              <a:chExt cx="468" cy="1344"/>
            </a:xfrm>
          </p:grpSpPr>
          <p:sp>
            <p:nvSpPr>
              <p:cNvPr id="107534" name="Arc 25"/>
              <p:cNvSpPr/>
              <p:nvPr/>
            </p:nvSpPr>
            <p:spPr bwMode="auto">
              <a:xfrm rot="-3370431" flipH="1" flipV="1">
                <a:off x="7074" y="5778"/>
                <a:ext cx="720" cy="468"/>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5" name="Arc 26"/>
              <p:cNvSpPr/>
              <p:nvPr/>
            </p:nvSpPr>
            <p:spPr bwMode="auto">
              <a:xfrm rot="3370431" flipH="1">
                <a:off x="7074" y="6402"/>
                <a:ext cx="720" cy="468"/>
              </a:xfrm>
              <a:custGeom>
                <a:avLst/>
                <a:gdLst>
                  <a:gd name="T0" fmla="*/ 0 w 21600"/>
                  <a:gd name="T1" fmla="*/ 0 h 21600"/>
                  <a:gd name="T2" fmla="*/ 1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07526" name="Group 27"/>
          <p:cNvGrpSpPr/>
          <p:nvPr/>
        </p:nvGrpSpPr>
        <p:grpSpPr bwMode="auto">
          <a:xfrm>
            <a:off x="827088" y="3933825"/>
            <a:ext cx="3816350" cy="863600"/>
            <a:chOff x="2160" y="6556"/>
            <a:chExt cx="4320" cy="936"/>
          </a:xfrm>
        </p:grpSpPr>
        <p:sp>
          <p:nvSpPr>
            <p:cNvPr id="107527" name="Text Box 28"/>
            <p:cNvSpPr txBox="1">
              <a:spLocks noChangeArrowheads="1"/>
            </p:cNvSpPr>
            <p:nvPr/>
          </p:nvSpPr>
          <p:spPr bwMode="auto">
            <a:xfrm>
              <a:off x="216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zh-CN" altLang="en-US" sz="2400" b="1"/>
                <a:t>栈底</a:t>
              </a:r>
              <a:endParaRPr lang="zh-CN" altLang="en-US" sz="2400" b="1"/>
            </a:p>
          </p:txBody>
        </p:sp>
        <p:sp>
          <p:nvSpPr>
            <p:cNvPr id="107528" name="Text Box 29"/>
            <p:cNvSpPr txBox="1">
              <a:spLocks noChangeArrowheads="1"/>
            </p:cNvSpPr>
            <p:nvPr/>
          </p:nvSpPr>
          <p:spPr bwMode="auto">
            <a:xfrm>
              <a:off x="5580" y="7024"/>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zh-CN" altLang="en-US" sz="2400" b="1"/>
                <a:t>栈顶</a:t>
              </a:r>
              <a:endParaRPr lang="zh-CN" altLang="en-US" sz="2400" b="1"/>
            </a:p>
          </p:txBody>
        </p:sp>
        <p:sp>
          <p:nvSpPr>
            <p:cNvPr id="107529" name="Line 30"/>
            <p:cNvSpPr>
              <a:spLocks noChangeShapeType="1"/>
            </p:cNvSpPr>
            <p:nvPr/>
          </p:nvSpPr>
          <p:spPr bwMode="auto">
            <a:xfrm flipV="1">
              <a:off x="2520" y="6556"/>
              <a:ext cx="0" cy="46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0" name="Line 31"/>
            <p:cNvSpPr>
              <a:spLocks noChangeShapeType="1"/>
            </p:cNvSpPr>
            <p:nvPr/>
          </p:nvSpPr>
          <p:spPr bwMode="auto">
            <a:xfrm flipV="1">
              <a:off x="5940" y="6556"/>
              <a:ext cx="0" cy="46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日期占位符 1"/>
          <p:cNvSpPr>
            <a:spLocks noGrp="1"/>
          </p:cNvSpPr>
          <p:nvPr>
            <p:ph type="dt" sz="half" idx="2"/>
          </p:nvPr>
        </p:nvSpPr>
        <p:spPr>
          <a:xfrm>
            <a:off x="0" y="6400800"/>
            <a:ext cx="2123728" cy="457200"/>
          </a:xfrm>
        </p:spPr>
        <p:txBody>
          <a:bodyPr/>
          <a:lstStyle/>
          <a:p>
            <a:pPr>
              <a:defRPr/>
            </a:pPr>
            <a:fld id="{4A125EFF-AD90-4E1D-BF5E-DB4713135AF4}" type="datetime8">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b="1" smtClean="0"/>
              <a:t>相关概念</a:t>
            </a:r>
            <a:endParaRPr lang="zh-CN" altLang="en-US" b="1" smtClean="0"/>
          </a:p>
        </p:txBody>
      </p:sp>
      <p:sp>
        <p:nvSpPr>
          <p:cNvPr id="108547" name="Rectangle 3"/>
          <p:cNvSpPr>
            <a:spLocks noGrp="1" noChangeArrowheads="1"/>
          </p:cNvSpPr>
          <p:nvPr>
            <p:ph idx="1"/>
          </p:nvPr>
        </p:nvSpPr>
        <p:spPr>
          <a:xfrm>
            <a:off x="611188" y="1916113"/>
            <a:ext cx="8281987" cy="4321175"/>
          </a:xfrm>
        </p:spPr>
        <p:txBody>
          <a:bodyPr/>
          <a:lstStyle/>
          <a:p>
            <a:pPr eaLnBrk="1" hangingPunct="1">
              <a:lnSpc>
                <a:spcPct val="110000"/>
              </a:lnSpc>
            </a:pPr>
            <a:r>
              <a:rPr lang="zh-CN" altLang="en-US" b="1" smtClean="0">
                <a:latin typeface="楷体_GB2312" pitchFamily="49" charset="-122"/>
                <a:ea typeface="楷体_GB2312" pitchFamily="49" charset="-122"/>
              </a:rPr>
              <a:t>栈底</a:t>
            </a:r>
            <a:r>
              <a:rPr lang="en-US" altLang="zh-CN" b="1" smtClean="0">
                <a:latin typeface="楷体_GB2312" pitchFamily="49" charset="-122"/>
                <a:ea typeface="楷体_GB2312" pitchFamily="49" charset="-122"/>
              </a:rPr>
              <a:t>(bottom) </a:t>
            </a:r>
            <a:r>
              <a:rPr lang="zh-CN" altLang="en-US" b="1" smtClean="0">
                <a:latin typeface="楷体_GB2312" pitchFamily="49" charset="-122"/>
                <a:ea typeface="楷体_GB2312" pitchFamily="49" charset="-122"/>
              </a:rPr>
              <a:t>：结构的首部</a:t>
            </a: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结点最早到达的部分</a:t>
            </a:r>
            <a:r>
              <a:rPr lang="en-US" altLang="zh-CN" b="1" smtClean="0">
                <a:latin typeface="楷体_GB2312" pitchFamily="49" charset="-122"/>
                <a:ea typeface="楷体_GB2312" pitchFamily="49" charset="-122"/>
              </a:rPr>
              <a:t>) </a:t>
            </a:r>
            <a:endParaRPr lang="en-US" altLang="zh-CN" b="1" smtClean="0">
              <a:latin typeface="楷体_GB2312" pitchFamily="49" charset="-122"/>
              <a:ea typeface="楷体_GB2312" pitchFamily="49" charset="-122"/>
            </a:endParaRPr>
          </a:p>
          <a:p>
            <a:pPr eaLnBrk="1" hangingPunct="1">
              <a:lnSpc>
                <a:spcPct val="110000"/>
              </a:lnSpc>
            </a:pPr>
            <a:r>
              <a:rPr lang="zh-CN" altLang="en-US" b="1" smtClean="0">
                <a:latin typeface="楷体_GB2312" pitchFamily="49" charset="-122"/>
                <a:ea typeface="楷体_GB2312" pitchFamily="49" charset="-122"/>
              </a:rPr>
              <a:t>栈顶（</a:t>
            </a:r>
            <a:r>
              <a:rPr lang="en-US" altLang="zh-CN" b="1" smtClean="0">
                <a:latin typeface="楷体_GB2312" pitchFamily="49" charset="-122"/>
                <a:ea typeface="楷体_GB2312" pitchFamily="49" charset="-122"/>
              </a:rPr>
              <a:t>top</a:t>
            </a:r>
            <a:r>
              <a:rPr lang="zh-CN" altLang="en-US" b="1" smtClean="0">
                <a:latin typeface="楷体_GB2312" pitchFamily="49" charset="-122"/>
                <a:ea typeface="楷体_GB2312" pitchFamily="49" charset="-122"/>
              </a:rPr>
              <a:t>）：结构的尾部</a:t>
            </a:r>
            <a:r>
              <a:rPr lang="en-US" altLang="zh-CN" b="1" smtClean="0">
                <a:latin typeface="楷体_GB2312" pitchFamily="49" charset="-122"/>
                <a:ea typeface="楷体_GB2312" pitchFamily="49" charset="-122"/>
              </a:rPr>
              <a:t>(</a:t>
            </a:r>
            <a:r>
              <a:rPr lang="zh-CN" altLang="en-US" b="1" smtClean="0">
                <a:latin typeface="楷体_GB2312" pitchFamily="49" charset="-122"/>
                <a:ea typeface="楷体_GB2312" pitchFamily="49" charset="-122"/>
              </a:rPr>
              <a:t>结点最晚到达的部分</a:t>
            </a:r>
            <a:r>
              <a:rPr lang="en-US" altLang="zh-CN" b="1" smtClean="0">
                <a:latin typeface="楷体_GB2312" pitchFamily="49" charset="-122"/>
                <a:ea typeface="楷体_GB2312" pitchFamily="49" charset="-122"/>
              </a:rPr>
              <a:t>) </a:t>
            </a:r>
            <a:endParaRPr lang="en-US" altLang="zh-CN" b="1" smtClean="0">
              <a:latin typeface="楷体_GB2312" pitchFamily="49" charset="-122"/>
              <a:ea typeface="楷体_GB2312" pitchFamily="49" charset="-122"/>
            </a:endParaRPr>
          </a:p>
          <a:p>
            <a:pPr eaLnBrk="1" hangingPunct="1">
              <a:lnSpc>
                <a:spcPct val="110000"/>
              </a:lnSpc>
            </a:pPr>
            <a:r>
              <a:rPr lang="zh-CN" altLang="en-US" b="1" smtClean="0">
                <a:latin typeface="楷体_GB2312" pitchFamily="49" charset="-122"/>
                <a:ea typeface="楷体_GB2312" pitchFamily="49" charset="-122"/>
              </a:rPr>
              <a:t>出栈（</a:t>
            </a:r>
            <a:r>
              <a:rPr lang="en-US" altLang="zh-CN" b="1" smtClean="0">
                <a:latin typeface="楷体_GB2312" pitchFamily="49" charset="-122"/>
                <a:ea typeface="楷体_GB2312" pitchFamily="49" charset="-122"/>
              </a:rPr>
              <a:t>Pop</a:t>
            </a:r>
            <a:r>
              <a:rPr lang="zh-CN" altLang="en-US" b="1" smtClean="0">
                <a:latin typeface="楷体_GB2312" pitchFamily="49" charset="-122"/>
                <a:ea typeface="楷体_GB2312" pitchFamily="49" charset="-122"/>
              </a:rPr>
              <a:t>）：结点从栈顶删除 </a:t>
            </a:r>
            <a:endParaRPr lang="zh-CN" altLang="en-US" b="1" smtClean="0">
              <a:latin typeface="楷体_GB2312" pitchFamily="49" charset="-122"/>
              <a:ea typeface="楷体_GB2312" pitchFamily="49" charset="-122"/>
            </a:endParaRPr>
          </a:p>
          <a:p>
            <a:pPr eaLnBrk="1" hangingPunct="1">
              <a:lnSpc>
                <a:spcPct val="110000"/>
              </a:lnSpc>
            </a:pPr>
            <a:r>
              <a:rPr lang="zh-CN" altLang="en-US" b="1" smtClean="0">
                <a:latin typeface="楷体_GB2312" pitchFamily="49" charset="-122"/>
                <a:ea typeface="楷体_GB2312" pitchFamily="49" charset="-122"/>
              </a:rPr>
              <a:t>进栈（</a:t>
            </a:r>
            <a:r>
              <a:rPr lang="en-US" altLang="zh-CN" b="1" smtClean="0">
                <a:latin typeface="楷体_GB2312" pitchFamily="49" charset="-122"/>
                <a:ea typeface="楷体_GB2312" pitchFamily="49" charset="-122"/>
              </a:rPr>
              <a:t>Push</a:t>
            </a:r>
            <a:r>
              <a:rPr lang="zh-CN" altLang="en-US" b="1" smtClean="0">
                <a:latin typeface="楷体_GB2312" pitchFamily="49" charset="-122"/>
                <a:ea typeface="楷体_GB2312" pitchFamily="49" charset="-122"/>
              </a:rPr>
              <a:t>）：结点在栈顶位置插入 </a:t>
            </a:r>
            <a:endParaRPr lang="zh-CN" altLang="en-US" b="1" smtClean="0">
              <a:latin typeface="楷体_GB2312" pitchFamily="49" charset="-122"/>
              <a:ea typeface="楷体_GB2312" pitchFamily="49" charset="-122"/>
            </a:endParaRPr>
          </a:p>
          <a:p>
            <a:pPr eaLnBrk="1" hangingPunct="1">
              <a:lnSpc>
                <a:spcPct val="110000"/>
              </a:lnSpc>
            </a:pPr>
            <a:r>
              <a:rPr lang="zh-CN" altLang="en-US" b="1" smtClean="0">
                <a:latin typeface="楷体_GB2312" pitchFamily="49" charset="-122"/>
                <a:ea typeface="楷体_GB2312" pitchFamily="49" charset="-122"/>
              </a:rPr>
              <a:t>空栈 ：栈中结点个数为零时</a:t>
            </a:r>
            <a:endParaRPr lang="zh-CN" altLang="en-US" b="1" smtClean="0">
              <a:latin typeface="楷体_GB2312" pitchFamily="49" charset="-122"/>
              <a:ea typeface="楷体_GB2312" pitchFamily="49"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0C0B173D-40DF-40EF-A2B4-57E4A844FBBE}" type="datetime8">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b="1" smtClean="0"/>
              <a:t>第四章 队列</a:t>
            </a:r>
            <a:endParaRPr lang="zh-CN" altLang="en-US" b="1" smtClean="0"/>
          </a:p>
        </p:txBody>
      </p:sp>
      <p:sp>
        <p:nvSpPr>
          <p:cNvPr id="204803" name="Rectangle 3"/>
          <p:cNvSpPr>
            <a:spLocks noGrp="1" noChangeArrowheads="1"/>
          </p:cNvSpPr>
          <p:nvPr>
            <p:ph idx="1"/>
          </p:nvPr>
        </p:nvSpPr>
        <p:spPr>
          <a:xfrm>
            <a:off x="1549301" y="1556792"/>
            <a:ext cx="4390851" cy="4546600"/>
          </a:xfrm>
        </p:spPr>
        <p:txBody>
          <a:bodyPr/>
          <a:lstStyle/>
          <a:p>
            <a:pPr eaLnBrk="1" hangingPunct="1">
              <a:lnSpc>
                <a:spcPct val="150000"/>
              </a:lnSpc>
            </a:pPr>
            <a:r>
              <a:rPr lang="en-US" altLang="zh-CN" b="1" dirty="0" smtClean="0">
                <a:solidFill>
                  <a:srgbClr val="FF0000"/>
                </a:solidFill>
                <a:ea typeface="楷体_GB2312" pitchFamily="49" charset="-122"/>
              </a:rPr>
              <a:t>4.1 </a:t>
            </a:r>
            <a:r>
              <a:rPr lang="zh-CN" altLang="en-US" b="1" dirty="0" smtClean="0">
                <a:solidFill>
                  <a:srgbClr val="FF0000"/>
                </a:solidFill>
                <a:ea typeface="楷体_GB2312" pitchFamily="49" charset="-122"/>
              </a:rPr>
              <a:t>队列的概念</a:t>
            </a:r>
            <a:endParaRPr lang="zh-CN" altLang="en-US" b="1" dirty="0" smtClean="0">
              <a:solidFill>
                <a:srgbClr val="FF0000"/>
              </a:solidFill>
              <a:ea typeface="楷体_GB2312" pitchFamily="49" charset="-122"/>
            </a:endParaRPr>
          </a:p>
          <a:p>
            <a:pPr eaLnBrk="1" hangingPunct="1">
              <a:lnSpc>
                <a:spcPct val="150000"/>
              </a:lnSpc>
            </a:pPr>
            <a:r>
              <a:rPr lang="en-US" altLang="zh-CN" b="1" dirty="0" smtClean="0">
                <a:ea typeface="楷体_GB2312" pitchFamily="49" charset="-122"/>
              </a:rPr>
              <a:t>4.2 </a:t>
            </a:r>
            <a:r>
              <a:rPr lang="zh-CN" altLang="en-US" b="1" dirty="0" smtClean="0">
                <a:ea typeface="楷体_GB2312" pitchFamily="49" charset="-122"/>
              </a:rPr>
              <a:t>队列的</a:t>
            </a:r>
            <a:r>
              <a:rPr lang="zh-CN" altLang="en-US" dirty="0">
                <a:ea typeface="楷体_GB2312" pitchFamily="49" charset="-122"/>
              </a:rPr>
              <a:t>顺序</a:t>
            </a:r>
            <a:r>
              <a:rPr lang="zh-CN" altLang="en-US" b="1" dirty="0" smtClean="0">
                <a:ea typeface="楷体_GB2312" pitchFamily="49" charset="-122"/>
              </a:rPr>
              <a:t>实现</a:t>
            </a:r>
            <a:endParaRPr lang="zh-CN" altLang="en-US" b="1" dirty="0" smtClean="0">
              <a:ea typeface="楷体_GB2312" pitchFamily="49" charset="-122"/>
            </a:endParaRPr>
          </a:p>
          <a:p>
            <a:pPr eaLnBrk="1" hangingPunct="1">
              <a:lnSpc>
                <a:spcPct val="150000"/>
              </a:lnSpc>
            </a:pPr>
            <a:r>
              <a:rPr lang="en-US" altLang="zh-CN" b="1" dirty="0" smtClean="0">
                <a:ea typeface="楷体_GB2312" pitchFamily="49" charset="-122"/>
              </a:rPr>
              <a:t>4.3 </a:t>
            </a:r>
            <a:r>
              <a:rPr lang="zh-CN" altLang="en-US" b="1" dirty="0" smtClean="0">
                <a:ea typeface="楷体_GB2312" pitchFamily="49" charset="-122"/>
              </a:rPr>
              <a:t>队列的链接实现</a:t>
            </a:r>
            <a:endParaRPr lang="en-US" altLang="zh-CN" b="1" dirty="0" smtClean="0">
              <a:ea typeface="楷体_GB2312" pitchFamily="49" charset="-122"/>
            </a:endParaRPr>
          </a:p>
          <a:p>
            <a:pPr eaLnBrk="1" hangingPunct="1">
              <a:lnSpc>
                <a:spcPct val="150000"/>
              </a:lnSpc>
            </a:pPr>
            <a:r>
              <a:rPr lang="en-US" altLang="zh-CN" dirty="0" smtClean="0">
                <a:ea typeface="楷体_GB2312" pitchFamily="49" charset="-122"/>
              </a:rPr>
              <a:t>4.4 </a:t>
            </a:r>
            <a:r>
              <a:rPr lang="zh-CN" altLang="en-US" dirty="0" smtClean="0">
                <a:ea typeface="楷体_GB2312" pitchFamily="49" charset="-122"/>
              </a:rPr>
              <a:t>队列类的实现</a:t>
            </a:r>
            <a:endParaRPr lang="zh-CN" altLang="en-US" b="1" dirty="0" smtClean="0">
              <a:ea typeface="楷体_GB2312" pitchFamily="49" charset="-122"/>
            </a:endParaRPr>
          </a:p>
          <a:p>
            <a:pPr eaLnBrk="1" hangingPunct="1">
              <a:lnSpc>
                <a:spcPct val="150000"/>
              </a:lnSpc>
            </a:pPr>
            <a:r>
              <a:rPr lang="en-US" altLang="zh-CN" dirty="0" smtClean="0">
                <a:ea typeface="楷体_GB2312" pitchFamily="49" charset="-122"/>
              </a:rPr>
              <a:t>4.5 </a:t>
            </a:r>
            <a:r>
              <a:rPr lang="en-US" altLang="zh-CN" b="1" dirty="0" smtClean="0">
                <a:ea typeface="楷体_GB2312" pitchFamily="49" charset="-122"/>
              </a:rPr>
              <a:t>STL</a:t>
            </a:r>
            <a:r>
              <a:rPr lang="zh-CN" altLang="en-US" b="1" dirty="0" smtClean="0">
                <a:ea typeface="楷体_GB2312" pitchFamily="49" charset="-122"/>
              </a:rPr>
              <a:t>中的队列</a:t>
            </a:r>
            <a:endParaRPr lang="zh-CN" altLang="en-US" b="1" dirty="0" smtClean="0">
              <a:ea typeface="楷体_GB2312" pitchFamily="49" charset="-122"/>
            </a:endParaRPr>
          </a:p>
          <a:p>
            <a:pPr eaLnBrk="1" hangingPunct="1">
              <a:lnSpc>
                <a:spcPct val="150000"/>
              </a:lnSpc>
            </a:pPr>
            <a:r>
              <a:rPr lang="en-US" altLang="zh-CN" b="1" dirty="0" smtClean="0">
                <a:ea typeface="楷体_GB2312" pitchFamily="49" charset="-122"/>
              </a:rPr>
              <a:t>4.6 </a:t>
            </a:r>
            <a:r>
              <a:rPr lang="zh-CN" altLang="en-US" b="1" dirty="0" smtClean="0">
                <a:ea typeface="楷体_GB2312" pitchFamily="49" charset="-122"/>
              </a:rPr>
              <a:t>队列的应用</a:t>
            </a:r>
            <a:endParaRPr lang="zh-CN" altLang="en-US" b="1" dirty="0" smtClean="0">
              <a:ea typeface="楷体_GB2312" pitchFamily="49" charset="-122"/>
            </a:endParaRPr>
          </a:p>
        </p:txBody>
      </p:sp>
      <p:sp>
        <p:nvSpPr>
          <p:cNvPr id="204805" name="AutoShape 4"/>
          <p:cNvSpPr>
            <a:spLocks noChangeArrowheads="1"/>
          </p:cNvSpPr>
          <p:nvPr/>
        </p:nvSpPr>
        <p:spPr bwMode="auto">
          <a:xfrm rot="-5400000" flipH="1" flipV="1">
            <a:off x="5702113" y="1696616"/>
            <a:ext cx="304800" cy="457200"/>
          </a:xfrm>
          <a:prstGeom prst="triangle">
            <a:avLst>
              <a:gd name="adj" fmla="val 50000"/>
            </a:avLst>
          </a:prstGeom>
          <a:solidFill>
            <a:srgbClr val="FF0000"/>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6" name="AutoShape 5"/>
          <p:cNvSpPr>
            <a:spLocks noChangeArrowheads="1"/>
          </p:cNvSpPr>
          <p:nvPr/>
        </p:nvSpPr>
        <p:spPr bwMode="auto">
          <a:xfrm rot="-5400000" flipH="1" flipV="1">
            <a:off x="5703888" y="2471503"/>
            <a:ext cx="304800" cy="4572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7" name="AutoShape 6"/>
          <p:cNvSpPr>
            <a:spLocks noChangeArrowheads="1"/>
          </p:cNvSpPr>
          <p:nvPr/>
        </p:nvSpPr>
        <p:spPr bwMode="auto">
          <a:xfrm rot="-5400000" flipH="1" flipV="1">
            <a:off x="5703888" y="3172401"/>
            <a:ext cx="304800" cy="4572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8" name="AutoShape 7"/>
          <p:cNvSpPr>
            <a:spLocks noChangeArrowheads="1"/>
          </p:cNvSpPr>
          <p:nvPr/>
        </p:nvSpPr>
        <p:spPr bwMode="auto">
          <a:xfrm rot="-5400000" flipH="1" flipV="1">
            <a:off x="5727700" y="3942666"/>
            <a:ext cx="304800" cy="4572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9" name="AutoShape 8"/>
          <p:cNvSpPr>
            <a:spLocks noChangeArrowheads="1"/>
          </p:cNvSpPr>
          <p:nvPr/>
        </p:nvSpPr>
        <p:spPr bwMode="auto">
          <a:xfrm rot="-5400000" flipH="1" flipV="1">
            <a:off x="5727700" y="4621600"/>
            <a:ext cx="304800" cy="4572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p:cNvSpPr>
            <a:spLocks noGrp="1"/>
          </p:cNvSpPr>
          <p:nvPr>
            <p:ph type="dt" sz="half" idx="2"/>
          </p:nvPr>
        </p:nvSpPr>
        <p:spPr>
          <a:xfrm>
            <a:off x="0" y="6400800"/>
            <a:ext cx="2123728" cy="457200"/>
          </a:xfrm>
        </p:spPr>
        <p:txBody>
          <a:bodyPr/>
          <a:lstStyle/>
          <a:p>
            <a:pPr>
              <a:defRPr/>
            </a:pPr>
            <a:fld id="{2113A6AA-99FC-40B6-B35C-277AF05E7BC5}" type="datetime8">
              <a:rPr lang="zh-CN" altLang="en-US" smtClean="0"/>
            </a:fld>
            <a:endParaRPr lang="en-US" altLang="zh-CN"/>
          </a:p>
        </p:txBody>
      </p:sp>
      <p:sp>
        <p:nvSpPr>
          <p:cNvPr id="10" name="AutoShape 8"/>
          <p:cNvSpPr>
            <a:spLocks noChangeArrowheads="1"/>
          </p:cNvSpPr>
          <p:nvPr/>
        </p:nvSpPr>
        <p:spPr bwMode="auto">
          <a:xfrm rot="-5400000" flipH="1" flipV="1">
            <a:off x="5727700" y="5316366"/>
            <a:ext cx="304800" cy="457200"/>
          </a:xfrm>
          <a:prstGeom prst="triangle">
            <a:avLst>
              <a:gd name="adj" fmla="val 50000"/>
            </a:avLst>
          </a:prstGeom>
          <a:solidFill>
            <a:schemeClr val="tx2"/>
          </a:solidFill>
          <a:ln w="9525">
            <a:solidFill>
              <a:srgbClr val="B2B2B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zh-CN" altLang="en-US" b="1" smtClean="0"/>
              <a:t>队列的基本概念</a:t>
            </a:r>
            <a:endParaRPr lang="zh-CN" altLang="en-US" b="1" smtClean="0"/>
          </a:p>
        </p:txBody>
      </p:sp>
      <p:grpSp>
        <p:nvGrpSpPr>
          <p:cNvPr id="206852" name="Group 20"/>
          <p:cNvGrpSpPr/>
          <p:nvPr/>
        </p:nvGrpSpPr>
        <p:grpSpPr bwMode="auto">
          <a:xfrm>
            <a:off x="1258888" y="1628800"/>
            <a:ext cx="5976937" cy="1455738"/>
            <a:chOff x="1383" y="1525"/>
            <a:chExt cx="3765" cy="917"/>
          </a:xfrm>
        </p:grpSpPr>
        <p:sp>
          <p:nvSpPr>
            <p:cNvPr id="206853" name="Oval 5"/>
            <p:cNvSpPr>
              <a:spLocks noChangeArrowheads="1"/>
            </p:cNvSpPr>
            <p:nvPr/>
          </p:nvSpPr>
          <p:spPr bwMode="auto">
            <a:xfrm>
              <a:off x="3561" y="1570"/>
              <a:ext cx="272" cy="27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4" name="Oval 6"/>
            <p:cNvSpPr>
              <a:spLocks noChangeArrowheads="1"/>
            </p:cNvSpPr>
            <p:nvPr/>
          </p:nvSpPr>
          <p:spPr bwMode="auto">
            <a:xfrm>
              <a:off x="3289" y="1570"/>
              <a:ext cx="272" cy="27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5" name="Oval 7"/>
            <p:cNvSpPr>
              <a:spLocks noChangeArrowheads="1"/>
            </p:cNvSpPr>
            <p:nvPr/>
          </p:nvSpPr>
          <p:spPr bwMode="auto">
            <a:xfrm>
              <a:off x="3017" y="1570"/>
              <a:ext cx="272" cy="27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6" name="Oval 8"/>
            <p:cNvSpPr>
              <a:spLocks noChangeArrowheads="1"/>
            </p:cNvSpPr>
            <p:nvPr/>
          </p:nvSpPr>
          <p:spPr bwMode="auto">
            <a:xfrm>
              <a:off x="2744" y="1570"/>
              <a:ext cx="272" cy="272"/>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7" name="Line 9"/>
            <p:cNvSpPr>
              <a:spLocks noChangeShapeType="1"/>
            </p:cNvSpPr>
            <p:nvPr/>
          </p:nvSpPr>
          <p:spPr bwMode="auto">
            <a:xfrm>
              <a:off x="2608" y="1570"/>
              <a:ext cx="136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8" name="Line 10"/>
            <p:cNvSpPr>
              <a:spLocks noChangeShapeType="1"/>
            </p:cNvSpPr>
            <p:nvPr/>
          </p:nvSpPr>
          <p:spPr bwMode="auto">
            <a:xfrm>
              <a:off x="2608" y="1842"/>
              <a:ext cx="136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59" name="Line 11"/>
            <p:cNvSpPr>
              <a:spLocks noChangeShapeType="1"/>
            </p:cNvSpPr>
            <p:nvPr/>
          </p:nvSpPr>
          <p:spPr bwMode="auto">
            <a:xfrm>
              <a:off x="3923" y="1706"/>
              <a:ext cx="31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0" name="Text Box 12"/>
            <p:cNvSpPr txBox="1">
              <a:spLocks noChangeArrowheads="1"/>
            </p:cNvSpPr>
            <p:nvPr/>
          </p:nvSpPr>
          <p:spPr bwMode="auto">
            <a:xfrm>
              <a:off x="4377" y="1525"/>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a:t>出队</a:t>
              </a:r>
              <a:endParaRPr lang="zh-CN" altLang="en-US" b="1"/>
            </a:p>
          </p:txBody>
        </p:sp>
        <p:sp>
          <p:nvSpPr>
            <p:cNvPr id="206861" name="Line 13"/>
            <p:cNvSpPr>
              <a:spLocks noChangeShapeType="1"/>
            </p:cNvSpPr>
            <p:nvPr/>
          </p:nvSpPr>
          <p:spPr bwMode="auto">
            <a:xfrm>
              <a:off x="1973" y="1706"/>
              <a:ext cx="589"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2" name="Text Box 14"/>
            <p:cNvSpPr txBox="1">
              <a:spLocks noChangeArrowheads="1"/>
            </p:cNvSpPr>
            <p:nvPr/>
          </p:nvSpPr>
          <p:spPr bwMode="auto">
            <a:xfrm>
              <a:off x="1383" y="1570"/>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a:t>入队</a:t>
              </a:r>
              <a:endParaRPr lang="zh-CN" altLang="en-US" b="1"/>
            </a:p>
          </p:txBody>
        </p:sp>
        <p:sp>
          <p:nvSpPr>
            <p:cNvPr id="206863" name="Text Box 15"/>
            <p:cNvSpPr txBox="1">
              <a:spLocks noChangeArrowheads="1"/>
            </p:cNvSpPr>
            <p:nvPr/>
          </p:nvSpPr>
          <p:spPr bwMode="auto">
            <a:xfrm>
              <a:off x="1973" y="2115"/>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a:t>队尾</a:t>
              </a:r>
              <a:endParaRPr lang="zh-CN" altLang="en-US" b="1"/>
            </a:p>
          </p:txBody>
        </p:sp>
        <p:sp>
          <p:nvSpPr>
            <p:cNvPr id="206864" name="Line 16"/>
            <p:cNvSpPr>
              <a:spLocks noChangeShapeType="1"/>
            </p:cNvSpPr>
            <p:nvPr/>
          </p:nvSpPr>
          <p:spPr bwMode="auto">
            <a:xfrm flipV="1">
              <a:off x="2381" y="1842"/>
              <a:ext cx="181" cy="31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865" name="Text Box 17"/>
            <p:cNvSpPr txBox="1">
              <a:spLocks noChangeArrowheads="1"/>
            </p:cNvSpPr>
            <p:nvPr/>
          </p:nvSpPr>
          <p:spPr bwMode="auto">
            <a:xfrm>
              <a:off x="3696" y="2115"/>
              <a:ext cx="63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a:t>队头</a:t>
              </a:r>
              <a:endParaRPr lang="zh-CN" altLang="en-US" b="1"/>
            </a:p>
          </p:txBody>
        </p:sp>
        <p:sp>
          <p:nvSpPr>
            <p:cNvPr id="206866" name="Line 18"/>
            <p:cNvSpPr>
              <a:spLocks noChangeShapeType="1"/>
            </p:cNvSpPr>
            <p:nvPr/>
          </p:nvSpPr>
          <p:spPr bwMode="auto">
            <a:xfrm flipH="1" flipV="1">
              <a:off x="4014" y="1842"/>
              <a:ext cx="91" cy="27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日期占位符 1"/>
          <p:cNvSpPr>
            <a:spLocks noGrp="1"/>
          </p:cNvSpPr>
          <p:nvPr>
            <p:ph type="dt" sz="half" idx="2"/>
          </p:nvPr>
        </p:nvSpPr>
        <p:spPr>
          <a:xfrm>
            <a:off x="0" y="6400800"/>
            <a:ext cx="2123728" cy="457200"/>
          </a:xfrm>
        </p:spPr>
        <p:txBody>
          <a:bodyPr/>
          <a:lstStyle/>
          <a:p>
            <a:pPr>
              <a:defRPr/>
            </a:pPr>
            <a:fld id="{C6EAF3D8-38A3-4C2D-B9F3-2F716E128668}" type="datetime8">
              <a:rPr lang="zh-CN" altLang="en-US" smtClean="0"/>
            </a:fld>
            <a:endParaRPr lang="en-US" altLang="zh-CN"/>
          </a:p>
        </p:txBody>
      </p:sp>
      <p:sp>
        <p:nvSpPr>
          <p:cNvPr id="19" name="Text Box 14"/>
          <p:cNvSpPr txBox="1">
            <a:spLocks noChangeArrowheads="1"/>
          </p:cNvSpPr>
          <p:nvPr/>
        </p:nvSpPr>
        <p:spPr bwMode="auto">
          <a:xfrm>
            <a:off x="1043608" y="4005064"/>
            <a:ext cx="75612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t>允许</a:t>
            </a:r>
            <a:r>
              <a:rPr lang="zh-CN" altLang="en-US" sz="2800" b="1" dirty="0">
                <a:solidFill>
                  <a:srgbClr val="0000FF"/>
                </a:solidFill>
              </a:rPr>
              <a:t>删除</a:t>
            </a:r>
            <a:r>
              <a:rPr lang="zh-CN" altLang="en-US" sz="2800" b="1" dirty="0"/>
              <a:t>的一端称为</a:t>
            </a:r>
            <a:r>
              <a:rPr lang="zh-CN" altLang="en-US" sz="2800" b="1" dirty="0">
                <a:solidFill>
                  <a:srgbClr val="C00000"/>
                </a:solidFill>
              </a:rPr>
              <a:t>队头</a:t>
            </a:r>
            <a:br>
              <a:rPr lang="zh-CN" altLang="en-US" sz="2800" b="1" dirty="0"/>
            </a:br>
            <a:r>
              <a:rPr lang="zh-CN" altLang="en-US" sz="2800" b="1" dirty="0"/>
              <a:t>允许</a:t>
            </a:r>
            <a:r>
              <a:rPr lang="zh-CN" altLang="en-US" sz="2800" b="1" dirty="0">
                <a:solidFill>
                  <a:srgbClr val="0000FF"/>
                </a:solidFill>
              </a:rPr>
              <a:t>插入</a:t>
            </a:r>
            <a:r>
              <a:rPr lang="zh-CN" altLang="en-US" sz="2800" b="1" dirty="0"/>
              <a:t>的一端称为</a:t>
            </a:r>
            <a:r>
              <a:rPr lang="zh-CN" altLang="en-US" sz="2800" b="1" dirty="0">
                <a:solidFill>
                  <a:srgbClr val="C00000"/>
                </a:solidFill>
              </a:rPr>
              <a:t>队尾</a:t>
            </a:r>
            <a:br>
              <a:rPr lang="zh-CN" altLang="en-US" sz="2800" b="1" dirty="0"/>
            </a:br>
            <a:r>
              <a:rPr lang="zh-CN" altLang="en-US" sz="2800" b="1" dirty="0"/>
              <a:t>当队列中没有元素时称为</a:t>
            </a:r>
            <a:r>
              <a:rPr lang="zh-CN" altLang="en-US" sz="2800" b="1" dirty="0">
                <a:solidFill>
                  <a:srgbClr val="C00000"/>
                </a:solidFill>
              </a:rPr>
              <a:t>空队列</a:t>
            </a:r>
            <a:endParaRPr lang="zh-CN" altLang="en-US" sz="2800" b="1" dirty="0">
              <a:solidFill>
                <a:srgbClr val="C00000"/>
              </a:solidFill>
            </a:endParaRPr>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684213" y="116632"/>
            <a:ext cx="7772400" cy="1143000"/>
          </a:xfrm>
        </p:spPr>
        <p:txBody>
          <a:bodyPr/>
          <a:lstStyle/>
          <a:p>
            <a:pPr eaLnBrk="1" hangingPunct="1"/>
            <a:r>
              <a:rPr lang="zh-CN" altLang="en-US" b="1" dirty="0" smtClean="0"/>
              <a:t>队列的基本操作 </a:t>
            </a:r>
            <a:endParaRPr lang="zh-CN" altLang="en-US" b="1" dirty="0" smtClean="0"/>
          </a:p>
        </p:txBody>
      </p:sp>
      <p:sp>
        <p:nvSpPr>
          <p:cNvPr id="207875" name="Rectangle 3"/>
          <p:cNvSpPr>
            <a:spLocks noGrp="1" noChangeArrowheads="1"/>
          </p:cNvSpPr>
          <p:nvPr>
            <p:ph idx="1"/>
          </p:nvPr>
        </p:nvSpPr>
        <p:spPr>
          <a:xfrm>
            <a:off x="179388" y="1341438"/>
            <a:ext cx="8820150" cy="5256212"/>
          </a:xfrm>
        </p:spPr>
        <p:txBody>
          <a:bodyPr/>
          <a:lstStyle/>
          <a:p>
            <a:pPr eaLnBrk="1" hangingPunct="1">
              <a:lnSpc>
                <a:spcPct val="120000"/>
              </a:lnSpc>
            </a:pPr>
            <a:r>
              <a:rPr lang="zh-CN" altLang="en-US" b="1" smtClean="0">
                <a:latin typeface="楷体_GB2312" pitchFamily="49" charset="-122"/>
                <a:ea typeface="楷体_GB2312" pitchFamily="49" charset="-122"/>
              </a:rPr>
              <a:t>创建一个队列</a:t>
            </a:r>
            <a:r>
              <a:rPr lang="en-US" altLang="zh-CN" b="1" smtClean="0">
                <a:latin typeface="楷体_GB2312" pitchFamily="49" charset="-122"/>
                <a:ea typeface="楷体_GB2312" pitchFamily="49" charset="-122"/>
              </a:rPr>
              <a:t>create()</a:t>
            </a:r>
            <a:r>
              <a:rPr lang="zh-CN" altLang="en-US" b="1" smtClean="0">
                <a:latin typeface="楷体_GB2312" pitchFamily="49" charset="-122"/>
                <a:ea typeface="楷体_GB2312" pitchFamily="49" charset="-122"/>
              </a:rPr>
              <a:t>：创建一个空的队列；</a:t>
            </a:r>
            <a:endParaRPr lang="zh-CN" altLang="en-US" b="1" smtClean="0">
              <a:latin typeface="楷体_GB2312" pitchFamily="49" charset="-122"/>
              <a:ea typeface="楷体_GB2312" pitchFamily="49" charset="-122"/>
            </a:endParaRPr>
          </a:p>
          <a:p>
            <a:pPr eaLnBrk="1" hangingPunct="1">
              <a:lnSpc>
                <a:spcPct val="120000"/>
              </a:lnSpc>
            </a:pPr>
            <a:r>
              <a:rPr lang="zh-CN" altLang="en-US" b="1" smtClean="0">
                <a:latin typeface="楷体_GB2312" pitchFamily="49" charset="-122"/>
                <a:ea typeface="楷体_GB2312" pitchFamily="49" charset="-122"/>
              </a:rPr>
              <a:t>入队</a:t>
            </a:r>
            <a:r>
              <a:rPr lang="en-US" altLang="zh-CN" b="1" smtClean="0">
                <a:latin typeface="楷体_GB2312" pitchFamily="49" charset="-122"/>
                <a:ea typeface="楷体_GB2312" pitchFamily="49" charset="-122"/>
              </a:rPr>
              <a:t>enQueue(x)</a:t>
            </a:r>
            <a:r>
              <a:rPr lang="zh-CN" altLang="en-US" b="1" smtClean="0">
                <a:latin typeface="楷体_GB2312" pitchFamily="49" charset="-122"/>
                <a:ea typeface="楷体_GB2312" pitchFamily="49" charset="-122"/>
              </a:rPr>
              <a:t>：将</a:t>
            </a:r>
            <a:r>
              <a:rPr lang="en-US" altLang="zh-CN" b="1" smtClean="0">
                <a:latin typeface="楷体_GB2312" pitchFamily="49" charset="-122"/>
                <a:ea typeface="楷体_GB2312" pitchFamily="49" charset="-122"/>
              </a:rPr>
              <a:t>x</a:t>
            </a:r>
            <a:r>
              <a:rPr lang="zh-CN" altLang="en-US" b="1" smtClean="0">
                <a:latin typeface="楷体_GB2312" pitchFamily="49" charset="-122"/>
                <a:ea typeface="楷体_GB2312" pitchFamily="49" charset="-122"/>
              </a:rPr>
              <a:t>插入队尾，使之成为队尾元素；</a:t>
            </a:r>
            <a:endParaRPr lang="zh-CN" altLang="en-US" b="1" smtClean="0">
              <a:latin typeface="楷体_GB2312" pitchFamily="49" charset="-122"/>
              <a:ea typeface="楷体_GB2312" pitchFamily="49" charset="-122"/>
            </a:endParaRPr>
          </a:p>
          <a:p>
            <a:pPr eaLnBrk="1" hangingPunct="1">
              <a:lnSpc>
                <a:spcPct val="120000"/>
              </a:lnSpc>
            </a:pPr>
            <a:r>
              <a:rPr lang="zh-CN" altLang="en-US" b="1" smtClean="0">
                <a:latin typeface="楷体_GB2312" pitchFamily="49" charset="-122"/>
                <a:ea typeface="楷体_GB2312" pitchFamily="49" charset="-122"/>
              </a:rPr>
              <a:t>出队</a:t>
            </a:r>
            <a:r>
              <a:rPr lang="en-US" altLang="zh-CN" b="1" smtClean="0">
                <a:latin typeface="楷体_GB2312" pitchFamily="49" charset="-122"/>
                <a:ea typeface="楷体_GB2312" pitchFamily="49" charset="-122"/>
              </a:rPr>
              <a:t>deQueue()</a:t>
            </a:r>
            <a:r>
              <a:rPr lang="zh-CN" altLang="en-US" b="1" smtClean="0">
                <a:latin typeface="楷体_GB2312" pitchFamily="49" charset="-122"/>
                <a:ea typeface="楷体_GB2312" pitchFamily="49" charset="-122"/>
              </a:rPr>
              <a:t>：删除队头元素并返回队头元素值；</a:t>
            </a:r>
            <a:endParaRPr lang="zh-CN" altLang="en-US" b="1" smtClean="0">
              <a:latin typeface="楷体_GB2312" pitchFamily="49" charset="-122"/>
              <a:ea typeface="楷体_GB2312" pitchFamily="49" charset="-122"/>
            </a:endParaRPr>
          </a:p>
          <a:p>
            <a:pPr eaLnBrk="1" hangingPunct="1">
              <a:lnSpc>
                <a:spcPct val="120000"/>
              </a:lnSpc>
            </a:pPr>
            <a:r>
              <a:rPr lang="zh-CN" altLang="en-US" b="1" smtClean="0">
                <a:latin typeface="楷体_GB2312" pitchFamily="49" charset="-122"/>
                <a:ea typeface="楷体_GB2312" pitchFamily="49" charset="-122"/>
              </a:rPr>
              <a:t>读队头元素</a:t>
            </a:r>
            <a:r>
              <a:rPr lang="en-US" altLang="zh-CN" b="1" smtClean="0">
                <a:latin typeface="楷体_GB2312" pitchFamily="49" charset="-122"/>
                <a:ea typeface="楷体_GB2312" pitchFamily="49" charset="-122"/>
              </a:rPr>
              <a:t>getHead()</a:t>
            </a:r>
            <a:r>
              <a:rPr lang="zh-CN" altLang="en-US" b="1" smtClean="0">
                <a:latin typeface="楷体_GB2312" pitchFamily="49" charset="-122"/>
                <a:ea typeface="楷体_GB2312" pitchFamily="49" charset="-122"/>
              </a:rPr>
              <a:t>：返回队头元素的值；</a:t>
            </a:r>
            <a:endParaRPr lang="zh-CN" altLang="en-US" b="1" smtClean="0">
              <a:latin typeface="楷体_GB2312" pitchFamily="49" charset="-122"/>
              <a:ea typeface="楷体_GB2312" pitchFamily="49" charset="-122"/>
            </a:endParaRPr>
          </a:p>
          <a:p>
            <a:pPr eaLnBrk="1" hangingPunct="1">
              <a:lnSpc>
                <a:spcPct val="120000"/>
              </a:lnSpc>
            </a:pPr>
            <a:r>
              <a:rPr lang="zh-CN" altLang="en-US" b="1" smtClean="0">
                <a:latin typeface="楷体_GB2312" pitchFamily="49" charset="-122"/>
                <a:ea typeface="楷体_GB2312" pitchFamily="49" charset="-122"/>
              </a:rPr>
              <a:t>判队列空</a:t>
            </a:r>
            <a:r>
              <a:rPr lang="en-US" altLang="zh-CN" b="1" smtClean="0">
                <a:latin typeface="楷体_GB2312" pitchFamily="49" charset="-122"/>
                <a:ea typeface="楷体_GB2312" pitchFamily="49" charset="-122"/>
              </a:rPr>
              <a:t>isEmpty()</a:t>
            </a:r>
            <a:r>
              <a:rPr lang="zh-CN" altLang="en-US" b="1" smtClean="0">
                <a:latin typeface="楷体_GB2312" pitchFamily="49" charset="-122"/>
                <a:ea typeface="楷体_GB2312" pitchFamily="49" charset="-122"/>
              </a:rPr>
              <a:t>：若队列为空，返回</a:t>
            </a:r>
            <a:r>
              <a:rPr lang="en-US" altLang="zh-CN" b="1" smtClean="0">
                <a:latin typeface="楷体_GB2312" pitchFamily="49" charset="-122"/>
                <a:ea typeface="楷体_GB2312" pitchFamily="49" charset="-122"/>
              </a:rPr>
              <a:t>true</a:t>
            </a:r>
            <a:r>
              <a:rPr lang="zh-CN" altLang="en-US" b="1" smtClean="0">
                <a:latin typeface="楷体_GB2312" pitchFamily="49" charset="-122"/>
                <a:ea typeface="楷体_GB2312" pitchFamily="49" charset="-122"/>
              </a:rPr>
              <a:t>，否则返回</a:t>
            </a:r>
            <a:r>
              <a:rPr lang="en-US" altLang="zh-CN" b="1" smtClean="0">
                <a:latin typeface="楷体_GB2312" pitchFamily="49" charset="-122"/>
                <a:ea typeface="楷体_GB2312" pitchFamily="49" charset="-122"/>
              </a:rPr>
              <a:t>false</a:t>
            </a:r>
            <a:r>
              <a:rPr lang="zh-CN" altLang="en-US" b="1" smtClean="0">
                <a:latin typeface="楷体_GB2312" pitchFamily="49" charset="-122"/>
                <a:ea typeface="楷体_GB2312" pitchFamily="49" charset="-122"/>
              </a:rPr>
              <a:t>。 </a:t>
            </a:r>
            <a:endParaRPr lang="zh-CN" altLang="en-US" b="1" smtClean="0">
              <a:latin typeface="楷体_GB2312" pitchFamily="49" charset="-122"/>
              <a:ea typeface="楷体_GB2312" pitchFamily="49"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B54FFA3E-0B88-48F6-84A5-A64BEA7472FF}" type="datetime8">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4213" y="116632"/>
            <a:ext cx="7772400" cy="1143000"/>
          </a:xfrm>
        </p:spPr>
        <p:txBody>
          <a:bodyPr/>
          <a:lstStyle/>
          <a:p>
            <a:pPr eaLnBrk="1" hangingPunct="1"/>
            <a:r>
              <a:rPr lang="zh-CN" altLang="en-US" b="1" dirty="0" smtClean="0"/>
              <a:t>循环队列</a:t>
            </a:r>
            <a:endParaRPr lang="zh-CN" altLang="en-US" b="1" dirty="0" smtClean="0"/>
          </a:p>
        </p:txBody>
      </p:sp>
      <p:sp>
        <p:nvSpPr>
          <p:cNvPr id="216068" name="Text Box 3"/>
          <p:cNvSpPr txBox="1">
            <a:spLocks noChangeArrowheads="1"/>
          </p:cNvSpPr>
          <p:nvPr/>
        </p:nvSpPr>
        <p:spPr bwMode="auto">
          <a:xfrm>
            <a:off x="4067175" y="4149725"/>
            <a:ext cx="3817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lnSpc>
                <a:spcPct val="110000"/>
              </a:lnSpc>
            </a:pPr>
            <a:r>
              <a:rPr kumimoji="0" lang="zh-CN" altLang="en-US" sz="2400" b="1">
                <a:ea typeface="宋体" panose="02010600030101010101" pitchFamily="2" charset="-122"/>
              </a:rPr>
              <a:t>结点</a:t>
            </a:r>
            <a:r>
              <a:rPr kumimoji="0" lang="en-US" altLang="zh-CN" sz="2400" b="1">
                <a:ea typeface="宋体" panose="02010600030101010101" pitchFamily="2" charset="-122"/>
              </a:rPr>
              <a:t>E</a:t>
            </a:r>
            <a:r>
              <a:rPr kumimoji="0" lang="zh-CN" altLang="en-US" sz="2400" b="1">
                <a:ea typeface="宋体" panose="02010600030101010101" pitchFamily="2" charset="-122"/>
              </a:rPr>
              <a:t>进队后</a:t>
            </a:r>
            <a:endParaRPr kumimoji="0" lang="zh-CN" altLang="en-US" sz="2400" b="1">
              <a:latin typeface="Tahoma" panose="020B0604030504040204" pitchFamily="34" charset="0"/>
              <a:ea typeface="宋体" panose="02010600030101010101" pitchFamily="2" charset="-122"/>
            </a:endParaRPr>
          </a:p>
        </p:txBody>
      </p:sp>
      <p:sp>
        <p:nvSpPr>
          <p:cNvPr id="216069" name="Rectangle 5"/>
          <p:cNvSpPr>
            <a:spLocks noChangeArrowheads="1"/>
          </p:cNvSpPr>
          <p:nvPr/>
        </p:nvSpPr>
        <p:spPr bwMode="auto">
          <a:xfrm>
            <a:off x="4427538" y="5373688"/>
            <a:ext cx="2743200" cy="39528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kumimoji="0" lang="zh-CN" altLang="zh-CN" sz="1800">
              <a:latin typeface="Tahoma" panose="020B0604030504040204" pitchFamily="34" charset="0"/>
              <a:ea typeface="宋体" panose="02010600030101010101" pitchFamily="2" charset="-122"/>
            </a:endParaRPr>
          </a:p>
        </p:txBody>
      </p:sp>
      <p:sp>
        <p:nvSpPr>
          <p:cNvPr id="216070" name="Line 6"/>
          <p:cNvSpPr>
            <a:spLocks noChangeShapeType="1"/>
          </p:cNvSpPr>
          <p:nvPr/>
        </p:nvSpPr>
        <p:spPr bwMode="auto">
          <a:xfrm>
            <a:off x="5113338" y="5373688"/>
            <a:ext cx="0" cy="3952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6071" name="Line 7"/>
          <p:cNvSpPr>
            <a:spLocks noChangeShapeType="1"/>
          </p:cNvSpPr>
          <p:nvPr/>
        </p:nvSpPr>
        <p:spPr bwMode="auto">
          <a:xfrm>
            <a:off x="5435600" y="5805488"/>
            <a:ext cx="0" cy="396875"/>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072" name="Line 8"/>
          <p:cNvSpPr>
            <a:spLocks noChangeShapeType="1"/>
          </p:cNvSpPr>
          <p:nvPr/>
        </p:nvSpPr>
        <p:spPr bwMode="auto">
          <a:xfrm>
            <a:off x="5799138" y="5373688"/>
            <a:ext cx="0" cy="3952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6073" name="Line 9"/>
          <p:cNvSpPr>
            <a:spLocks noChangeShapeType="1"/>
          </p:cNvSpPr>
          <p:nvPr/>
        </p:nvSpPr>
        <p:spPr bwMode="auto">
          <a:xfrm>
            <a:off x="6484938" y="5373688"/>
            <a:ext cx="0" cy="3952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6074" name="Line 10"/>
          <p:cNvSpPr>
            <a:spLocks noChangeShapeType="1"/>
          </p:cNvSpPr>
          <p:nvPr/>
        </p:nvSpPr>
        <p:spPr bwMode="auto">
          <a:xfrm>
            <a:off x="4716463" y="5805488"/>
            <a:ext cx="0" cy="396875"/>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075" name="Text Box 11"/>
          <p:cNvSpPr txBox="1">
            <a:spLocks noChangeArrowheads="1"/>
          </p:cNvSpPr>
          <p:nvPr/>
        </p:nvSpPr>
        <p:spPr bwMode="auto">
          <a:xfrm>
            <a:off x="5148263" y="6165850"/>
            <a:ext cx="1220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front</a:t>
            </a:r>
            <a:endParaRPr kumimoji="0" lang="en-US" altLang="zh-CN" sz="2400">
              <a:latin typeface="Tahoma" panose="020B0604030504040204" pitchFamily="34" charset="0"/>
              <a:ea typeface="宋体" panose="02010600030101010101" pitchFamily="2" charset="-122"/>
            </a:endParaRPr>
          </a:p>
        </p:txBody>
      </p:sp>
      <p:sp>
        <p:nvSpPr>
          <p:cNvPr id="216076" name="Text Box 12"/>
          <p:cNvSpPr txBox="1">
            <a:spLocks noChangeArrowheads="1"/>
          </p:cNvSpPr>
          <p:nvPr/>
        </p:nvSpPr>
        <p:spPr bwMode="auto">
          <a:xfrm>
            <a:off x="4284663" y="6165850"/>
            <a:ext cx="9699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rear</a:t>
            </a:r>
            <a:endParaRPr kumimoji="0" lang="en-US" altLang="zh-CN" sz="2400">
              <a:latin typeface="Tahoma" panose="020B0604030504040204" pitchFamily="34" charset="0"/>
              <a:ea typeface="宋体" panose="02010600030101010101" pitchFamily="2" charset="-122"/>
            </a:endParaRPr>
          </a:p>
        </p:txBody>
      </p:sp>
      <p:sp>
        <p:nvSpPr>
          <p:cNvPr id="216077" name="Text Box 13"/>
          <p:cNvSpPr txBox="1">
            <a:spLocks noChangeArrowheads="1"/>
          </p:cNvSpPr>
          <p:nvPr/>
        </p:nvSpPr>
        <p:spPr bwMode="auto">
          <a:xfrm>
            <a:off x="6588125" y="5410200"/>
            <a:ext cx="3429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D</a:t>
            </a:r>
            <a:endParaRPr kumimoji="0" lang="en-US" altLang="zh-CN" sz="2400">
              <a:latin typeface="Tahoma" panose="020B0604030504040204" pitchFamily="34" charset="0"/>
              <a:ea typeface="宋体" panose="02010600030101010101" pitchFamily="2" charset="-122"/>
            </a:endParaRPr>
          </a:p>
        </p:txBody>
      </p:sp>
      <p:sp>
        <p:nvSpPr>
          <p:cNvPr id="216078" name="Text Box 14"/>
          <p:cNvSpPr txBox="1">
            <a:spLocks noChangeArrowheads="1"/>
          </p:cNvSpPr>
          <p:nvPr/>
        </p:nvSpPr>
        <p:spPr bwMode="auto">
          <a:xfrm>
            <a:off x="5913438" y="5410200"/>
            <a:ext cx="3429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C</a:t>
            </a:r>
            <a:endParaRPr kumimoji="0" lang="en-US" altLang="zh-CN" sz="2400">
              <a:latin typeface="Tahoma" panose="020B0604030504040204" pitchFamily="34" charset="0"/>
              <a:ea typeface="宋体" panose="02010600030101010101" pitchFamily="2" charset="-122"/>
            </a:endParaRPr>
          </a:p>
        </p:txBody>
      </p:sp>
      <p:sp>
        <p:nvSpPr>
          <p:cNvPr id="216079" name="Text Box 15"/>
          <p:cNvSpPr txBox="1">
            <a:spLocks noChangeArrowheads="1"/>
          </p:cNvSpPr>
          <p:nvPr/>
        </p:nvSpPr>
        <p:spPr bwMode="auto">
          <a:xfrm>
            <a:off x="4541838" y="5410200"/>
            <a:ext cx="3429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E</a:t>
            </a:r>
            <a:endParaRPr kumimoji="0" lang="en-US" altLang="zh-CN" sz="2400">
              <a:latin typeface="Tahoma" panose="020B0604030504040204" pitchFamily="34" charset="0"/>
              <a:ea typeface="宋体" panose="02010600030101010101" pitchFamily="2" charset="-122"/>
            </a:endParaRPr>
          </a:p>
        </p:txBody>
      </p:sp>
      <p:sp>
        <p:nvSpPr>
          <p:cNvPr id="216080" name="AutoShape 16"/>
          <p:cNvSpPr>
            <a:spLocks noChangeArrowheads="1"/>
          </p:cNvSpPr>
          <p:nvPr/>
        </p:nvSpPr>
        <p:spPr bwMode="auto">
          <a:xfrm>
            <a:off x="2411413" y="3933825"/>
            <a:ext cx="1439862" cy="1295400"/>
          </a:xfrm>
          <a:prstGeom prst="curvedRightArrow">
            <a:avLst>
              <a:gd name="adj1" fmla="val 20000"/>
              <a:gd name="adj2" fmla="val 40000"/>
              <a:gd name="adj3" fmla="val 3705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81" name="Text Box 17"/>
          <p:cNvSpPr txBox="1">
            <a:spLocks noChangeArrowheads="1"/>
          </p:cNvSpPr>
          <p:nvPr/>
        </p:nvSpPr>
        <p:spPr bwMode="auto">
          <a:xfrm>
            <a:off x="611188" y="1628775"/>
            <a:ext cx="7920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a:latin typeface="Arial" panose="020B0604020202020204" pitchFamily="34" charset="0"/>
                <a:ea typeface="黑体" panose="02010609060101010101" pitchFamily="2" charset="-122"/>
              </a:rPr>
              <a:t>从逻辑上认为单元</a:t>
            </a:r>
            <a:r>
              <a:rPr lang="en-US" altLang="zh-CN" b="1">
                <a:latin typeface="Arial" panose="020B0604020202020204" pitchFamily="34" charset="0"/>
                <a:ea typeface="黑体" panose="02010609060101010101" pitchFamily="2" charset="-122"/>
              </a:rPr>
              <a:t>0</a:t>
            </a:r>
            <a:r>
              <a:rPr lang="zh-CN" altLang="en-US" b="1">
                <a:latin typeface="Arial" panose="020B0604020202020204" pitchFamily="34" charset="0"/>
                <a:ea typeface="黑体" panose="02010609060101010101" pitchFamily="2" charset="-122"/>
              </a:rPr>
              <a:t>就是单元</a:t>
            </a:r>
            <a:r>
              <a:rPr lang="en-US" altLang="zh-CN" b="1">
                <a:latin typeface="Arial" panose="020B0604020202020204" pitchFamily="34" charset="0"/>
                <a:ea typeface="黑体" panose="02010609060101010101" pitchFamily="2" charset="-122"/>
              </a:rPr>
              <a:t>MaxSize</a:t>
            </a:r>
            <a:endParaRPr lang="en-US" altLang="zh-CN" b="1">
              <a:latin typeface="Arial" panose="020B0604020202020204" pitchFamily="34" charset="0"/>
              <a:ea typeface="黑体" panose="02010609060101010101" pitchFamily="2" charset="-122"/>
            </a:endParaRPr>
          </a:p>
        </p:txBody>
      </p:sp>
      <p:grpSp>
        <p:nvGrpSpPr>
          <p:cNvPr id="216082" name="Group 30"/>
          <p:cNvGrpSpPr/>
          <p:nvPr/>
        </p:nvGrpSpPr>
        <p:grpSpPr bwMode="auto">
          <a:xfrm>
            <a:off x="827088" y="2636838"/>
            <a:ext cx="3097212" cy="1317625"/>
            <a:chOff x="521" y="1661"/>
            <a:chExt cx="1951" cy="830"/>
          </a:xfrm>
        </p:grpSpPr>
        <p:grpSp>
          <p:nvGrpSpPr>
            <p:cNvPr id="216083" name="Group 19"/>
            <p:cNvGrpSpPr/>
            <p:nvPr/>
          </p:nvGrpSpPr>
          <p:grpSpPr bwMode="auto">
            <a:xfrm>
              <a:off x="521" y="1661"/>
              <a:ext cx="1728" cy="249"/>
              <a:chOff x="748" y="1228"/>
              <a:chExt cx="1728" cy="249"/>
            </a:xfrm>
          </p:grpSpPr>
          <p:sp>
            <p:nvSpPr>
              <p:cNvPr id="216088" name="Rectangle 20"/>
              <p:cNvSpPr>
                <a:spLocks noChangeArrowheads="1"/>
              </p:cNvSpPr>
              <p:nvPr/>
            </p:nvSpPr>
            <p:spPr bwMode="auto">
              <a:xfrm>
                <a:off x="748" y="1228"/>
                <a:ext cx="1728" cy="249"/>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kumimoji="0" lang="zh-CN" altLang="zh-CN" sz="1800">
                  <a:latin typeface="Tahoma" panose="020B0604030504040204" pitchFamily="34" charset="0"/>
                  <a:ea typeface="宋体" panose="02010600030101010101" pitchFamily="2" charset="-122"/>
                </a:endParaRPr>
              </a:p>
            </p:txBody>
          </p:sp>
          <p:sp>
            <p:nvSpPr>
              <p:cNvPr id="216089" name="Line 21"/>
              <p:cNvSpPr>
                <a:spLocks noChangeShapeType="1"/>
              </p:cNvSpPr>
              <p:nvPr/>
            </p:nvSpPr>
            <p:spPr bwMode="auto">
              <a:xfrm>
                <a:off x="1180" y="1228"/>
                <a:ext cx="0" cy="24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6090" name="Line 22"/>
              <p:cNvSpPr>
                <a:spLocks noChangeShapeType="1"/>
              </p:cNvSpPr>
              <p:nvPr/>
            </p:nvSpPr>
            <p:spPr bwMode="auto">
              <a:xfrm>
                <a:off x="1612" y="1228"/>
                <a:ext cx="0" cy="24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6091" name="Line 23"/>
              <p:cNvSpPr>
                <a:spLocks noChangeShapeType="1"/>
              </p:cNvSpPr>
              <p:nvPr/>
            </p:nvSpPr>
            <p:spPr bwMode="auto">
              <a:xfrm>
                <a:off x="2044" y="1228"/>
                <a:ext cx="0" cy="24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6092" name="Text Box 24"/>
              <p:cNvSpPr txBox="1">
                <a:spLocks noChangeArrowheads="1"/>
              </p:cNvSpPr>
              <p:nvPr/>
            </p:nvSpPr>
            <p:spPr bwMode="auto">
              <a:xfrm>
                <a:off x="2116" y="1253"/>
                <a:ext cx="21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D</a:t>
                </a:r>
                <a:endParaRPr kumimoji="0" lang="en-US" altLang="zh-CN" sz="2400">
                  <a:latin typeface="Tahoma" panose="020B0604030504040204" pitchFamily="34" charset="0"/>
                  <a:ea typeface="宋体" panose="02010600030101010101" pitchFamily="2" charset="-122"/>
                </a:endParaRPr>
              </a:p>
            </p:txBody>
          </p:sp>
          <p:sp>
            <p:nvSpPr>
              <p:cNvPr id="216093" name="Text Box 25"/>
              <p:cNvSpPr txBox="1">
                <a:spLocks noChangeArrowheads="1"/>
              </p:cNvSpPr>
              <p:nvPr/>
            </p:nvSpPr>
            <p:spPr bwMode="auto">
              <a:xfrm>
                <a:off x="1701" y="1253"/>
                <a:ext cx="21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C</a:t>
                </a:r>
                <a:endParaRPr kumimoji="0" lang="en-US" altLang="zh-CN" sz="2400">
                  <a:latin typeface="Tahoma" panose="020B0604030504040204" pitchFamily="34" charset="0"/>
                  <a:ea typeface="宋体" panose="02010600030101010101" pitchFamily="2" charset="-122"/>
                </a:endParaRPr>
              </a:p>
            </p:txBody>
          </p:sp>
        </p:grpSp>
        <p:sp>
          <p:nvSpPr>
            <p:cNvPr id="216084" name="Line 26"/>
            <p:cNvSpPr>
              <a:spLocks noChangeShapeType="1"/>
            </p:cNvSpPr>
            <p:nvPr/>
          </p:nvSpPr>
          <p:spPr bwMode="auto">
            <a:xfrm>
              <a:off x="2018" y="1933"/>
              <a:ext cx="0" cy="25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085" name="Line 27"/>
            <p:cNvSpPr>
              <a:spLocks noChangeShapeType="1"/>
            </p:cNvSpPr>
            <p:nvPr/>
          </p:nvSpPr>
          <p:spPr bwMode="auto">
            <a:xfrm>
              <a:off x="1156" y="1933"/>
              <a:ext cx="0" cy="249"/>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6086" name="Text Box 28"/>
            <p:cNvSpPr txBox="1">
              <a:spLocks noChangeArrowheads="1"/>
            </p:cNvSpPr>
            <p:nvPr/>
          </p:nvSpPr>
          <p:spPr bwMode="auto">
            <a:xfrm>
              <a:off x="930" y="2205"/>
              <a:ext cx="773"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front</a:t>
              </a:r>
              <a:endParaRPr kumimoji="0" lang="en-US" altLang="zh-CN" sz="2400">
                <a:latin typeface="Tahoma" panose="020B0604030504040204" pitchFamily="34" charset="0"/>
                <a:ea typeface="宋体" panose="02010600030101010101" pitchFamily="2" charset="-122"/>
              </a:endParaRPr>
            </a:p>
          </p:txBody>
        </p:sp>
        <p:sp>
          <p:nvSpPr>
            <p:cNvPr id="216087" name="Text Box 29"/>
            <p:cNvSpPr txBox="1">
              <a:spLocks noChangeArrowheads="1"/>
            </p:cNvSpPr>
            <p:nvPr/>
          </p:nvSpPr>
          <p:spPr bwMode="auto">
            <a:xfrm>
              <a:off x="1787" y="2160"/>
              <a:ext cx="68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kumimoji="0" lang="en-US" altLang="zh-CN" sz="2400">
                  <a:ea typeface="宋体" panose="02010600030101010101" pitchFamily="2" charset="-122"/>
                </a:rPr>
                <a:t>rear</a:t>
              </a:r>
              <a:endParaRPr kumimoji="0" lang="en-US" altLang="zh-CN" sz="2400">
                <a:latin typeface="Tahoma" panose="020B0604030504040204" pitchFamily="34" charset="0"/>
                <a:ea typeface="宋体" panose="02010600030101010101" pitchFamily="2" charset="-122"/>
              </a:endParaRPr>
            </a:p>
          </p:txBody>
        </p:sp>
      </p:grpSp>
      <p:sp>
        <p:nvSpPr>
          <p:cNvPr id="2" name="日期占位符 1"/>
          <p:cNvSpPr>
            <a:spLocks noGrp="1"/>
          </p:cNvSpPr>
          <p:nvPr>
            <p:ph type="dt" sz="half" idx="2"/>
          </p:nvPr>
        </p:nvSpPr>
        <p:spPr>
          <a:xfrm>
            <a:off x="0" y="6400800"/>
            <a:ext cx="2123728" cy="457200"/>
          </a:xfrm>
        </p:spPr>
        <p:txBody>
          <a:bodyPr/>
          <a:lstStyle/>
          <a:p>
            <a:pPr>
              <a:defRPr/>
            </a:pPr>
            <a:fld id="{67196566-E804-4AF5-92E0-8D2F3DBBDAF8}" type="datetime8">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0" y="5889572"/>
            <a:ext cx="2267744" cy="457200"/>
          </a:xfrm>
        </p:spPr>
        <p:txBody>
          <a:bodyPr/>
          <a:lstStyle/>
          <a:p>
            <a:pPr>
              <a:defRPr/>
            </a:pPr>
            <a:fld id="{8645E9ED-1BF3-428B-A842-AE866FF3D4BA}" type="datetime8">
              <a:rPr lang="zh-CN" altLang="en-US" smtClean="0"/>
            </a:fld>
            <a:endParaRPr lang="en-US" altLang="zh-CN"/>
          </a:p>
        </p:txBody>
      </p:sp>
      <p:sp>
        <p:nvSpPr>
          <p:cNvPr id="66" name="Text Box 58"/>
          <p:cNvSpPr txBox="1">
            <a:spLocks noChangeArrowheads="1"/>
          </p:cNvSpPr>
          <p:nvPr/>
        </p:nvSpPr>
        <p:spPr bwMode="auto">
          <a:xfrm>
            <a:off x="768553" y="1052166"/>
            <a:ext cx="363944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C00000"/>
                </a:solidFill>
                <a:latin typeface="Times New Roman" panose="02020603050405020304" pitchFamily="18" charset="0"/>
                <a:ea typeface="楷体_GB2312" pitchFamily="49" charset="-122"/>
              </a:rPr>
              <a:t>g</a:t>
            </a:r>
            <a:r>
              <a:rPr lang="zh-CN" altLang="en-US" b="1" dirty="0">
                <a:solidFill>
                  <a:srgbClr val="C00000"/>
                </a:solidFill>
                <a:latin typeface="Times New Roman" panose="02020603050405020304" pitchFamily="18" charset="0"/>
                <a:ea typeface="楷体_GB2312" pitchFamily="49" charset="-122"/>
              </a:rPr>
              <a:t>、</a:t>
            </a:r>
            <a:r>
              <a:rPr lang="en-US" altLang="zh-CN" b="1" dirty="0">
                <a:solidFill>
                  <a:srgbClr val="C00000"/>
                </a:solidFill>
                <a:latin typeface="Times New Roman" panose="02020603050405020304" pitchFamily="18" charset="0"/>
                <a:ea typeface="楷体_GB2312" pitchFamily="49" charset="-122"/>
              </a:rPr>
              <a:t>h</a:t>
            </a:r>
            <a:r>
              <a:rPr lang="zh-CN" altLang="en-US" b="1" dirty="0">
                <a:solidFill>
                  <a:srgbClr val="C00000"/>
                </a:solidFill>
                <a:latin typeface="Times New Roman" panose="02020603050405020304" pitchFamily="18" charset="0"/>
                <a:ea typeface="楷体_GB2312" pitchFamily="49" charset="-122"/>
              </a:rPr>
              <a:t>、</a:t>
            </a:r>
            <a:r>
              <a:rPr lang="en-US" altLang="zh-CN" b="1" dirty="0">
                <a:solidFill>
                  <a:srgbClr val="C00000"/>
                </a:solidFill>
                <a:latin typeface="Times New Roman" panose="02020603050405020304" pitchFamily="18" charset="0"/>
                <a:ea typeface="楷体_GB2312" pitchFamily="49" charset="-122"/>
              </a:rPr>
              <a:t>i</a:t>
            </a:r>
            <a:r>
              <a:rPr lang="zh-CN" altLang="en-US" b="1" dirty="0">
                <a:solidFill>
                  <a:srgbClr val="C00000"/>
                </a:solidFill>
                <a:latin typeface="Times New Roman" panose="02020603050405020304" pitchFamily="18" charset="0"/>
                <a:ea typeface="楷体_GB2312" pitchFamily="49" charset="-122"/>
              </a:rPr>
              <a:t>、</a:t>
            </a:r>
            <a:r>
              <a:rPr lang="en-US" altLang="zh-CN" b="1" dirty="0">
                <a:solidFill>
                  <a:srgbClr val="C00000"/>
                </a:solidFill>
                <a:latin typeface="Times New Roman" panose="02020603050405020304" pitchFamily="18" charset="0"/>
                <a:ea typeface="楷体_GB2312" pitchFamily="49" charset="-122"/>
              </a:rPr>
              <a:t>j</a:t>
            </a:r>
            <a:r>
              <a:rPr lang="zh-CN" altLang="en-US" b="1" dirty="0">
                <a:solidFill>
                  <a:srgbClr val="C00000"/>
                </a:solidFill>
                <a:latin typeface="Times New Roman" panose="02020603050405020304" pitchFamily="18" charset="0"/>
                <a:ea typeface="楷体_GB2312" pitchFamily="49" charset="-122"/>
              </a:rPr>
              <a:t>、</a:t>
            </a:r>
            <a:r>
              <a:rPr lang="en-US" altLang="zh-CN" b="1" dirty="0">
                <a:solidFill>
                  <a:srgbClr val="C00000"/>
                </a:solidFill>
                <a:latin typeface="Times New Roman" panose="02020603050405020304" pitchFamily="18" charset="0"/>
                <a:ea typeface="楷体_GB2312" pitchFamily="49" charset="-122"/>
              </a:rPr>
              <a:t>k</a:t>
            </a:r>
            <a:r>
              <a:rPr kumimoji="1" lang="zh-CN" altLang="en-US" sz="2800" b="1" dirty="0" smtClean="0">
                <a:solidFill>
                  <a:srgbClr val="C00000"/>
                </a:solidFill>
                <a:latin typeface="Times New Roman" panose="02020603050405020304" pitchFamily="18" charset="0"/>
                <a:ea typeface="楷体_GB2312" pitchFamily="49" charset="-122"/>
              </a:rPr>
              <a:t>入队</a:t>
            </a:r>
            <a:endParaRPr kumimoji="1" lang="zh-CN" altLang="en-US" sz="2800" b="1" dirty="0">
              <a:solidFill>
                <a:srgbClr val="C00000"/>
              </a:solidFill>
              <a:latin typeface="Times New Roman" panose="02020603050405020304" pitchFamily="18" charset="0"/>
              <a:ea typeface="楷体_GB2312" pitchFamily="49" charset="-122"/>
            </a:endParaRPr>
          </a:p>
        </p:txBody>
      </p:sp>
      <p:grpSp>
        <p:nvGrpSpPr>
          <p:cNvPr id="5" name="组合 4"/>
          <p:cNvGrpSpPr/>
          <p:nvPr/>
        </p:nvGrpSpPr>
        <p:grpSpPr>
          <a:xfrm>
            <a:off x="458136" y="1499841"/>
            <a:ext cx="8820150" cy="3829054"/>
            <a:chOff x="323851" y="476250"/>
            <a:chExt cx="8820150" cy="3829054"/>
          </a:xfrm>
        </p:grpSpPr>
        <p:grpSp>
          <p:nvGrpSpPr>
            <p:cNvPr id="215043" name="Group 94"/>
            <p:cNvGrpSpPr/>
            <p:nvPr/>
          </p:nvGrpSpPr>
          <p:grpSpPr bwMode="auto">
            <a:xfrm>
              <a:off x="323851" y="476250"/>
              <a:ext cx="8820150" cy="3829054"/>
              <a:chOff x="204" y="300"/>
              <a:chExt cx="5556" cy="2412"/>
            </a:xfrm>
          </p:grpSpPr>
          <p:grpSp>
            <p:nvGrpSpPr>
              <p:cNvPr id="215045" name="Group 5"/>
              <p:cNvGrpSpPr/>
              <p:nvPr/>
            </p:nvGrpSpPr>
            <p:grpSpPr bwMode="auto">
              <a:xfrm>
                <a:off x="431" y="663"/>
                <a:ext cx="4896" cy="326"/>
                <a:chOff x="431" y="1389"/>
                <a:chExt cx="4896" cy="326"/>
              </a:xfrm>
            </p:grpSpPr>
            <p:sp>
              <p:nvSpPr>
                <p:cNvPr id="215083" name="Rectangle 6"/>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84" name="Rectangle 7"/>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85" name="Rectangle 8"/>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86" name="Rectangle 9"/>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87" name="Rectangle 10"/>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f</a:t>
                  </a:r>
                  <a:endParaRPr lang="en-US" altLang="zh-CN" dirty="0">
                    <a:ea typeface="宋体" panose="02010600030101010101" pitchFamily="2" charset="-122"/>
                  </a:endParaRPr>
                </a:p>
              </p:txBody>
            </p:sp>
            <p:sp>
              <p:nvSpPr>
                <p:cNvPr id="215088" name="Rectangle 11"/>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a:ea typeface="宋体" panose="02010600030101010101" pitchFamily="2" charset="-122"/>
                    </a:rPr>
                    <a:t>e</a:t>
                  </a:r>
                  <a:endParaRPr lang="en-US" altLang="zh-CN">
                    <a:ea typeface="宋体" panose="02010600030101010101" pitchFamily="2" charset="-122"/>
                  </a:endParaRPr>
                </a:p>
              </p:txBody>
            </p:sp>
            <p:sp>
              <p:nvSpPr>
                <p:cNvPr id="215089" name="Rectangle 12"/>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d</a:t>
                  </a:r>
                  <a:endParaRPr lang="en-US" altLang="zh-CN" dirty="0">
                    <a:ea typeface="宋体" panose="02010600030101010101" pitchFamily="2" charset="-122"/>
                  </a:endParaRPr>
                </a:p>
              </p:txBody>
            </p:sp>
            <p:sp>
              <p:nvSpPr>
                <p:cNvPr id="215090" name="Rectangle 13"/>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215091" name="Rectangle 14"/>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215092" name="Rectangle 15"/>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215093" name="Line 16"/>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4" name="Line 17"/>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5" name="Line 18"/>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6" name="Line 19"/>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7" name="Line 20"/>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8" name="Line 21"/>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099" name="Line 22"/>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0" name="Line 23"/>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1" name="Line 24"/>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2" name="Line 25"/>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3" name="Line 26"/>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4" name="Line 27"/>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5" name="Line 28"/>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5046" name="Text Box 29"/>
              <p:cNvSpPr txBox="1">
                <a:spLocks noChangeArrowheads="1"/>
              </p:cNvSpPr>
              <p:nvPr/>
            </p:nvSpPr>
            <p:spPr bwMode="auto">
              <a:xfrm>
                <a:off x="476" y="345"/>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0</a:t>
                </a:r>
                <a:endParaRPr lang="en-US" altLang="zh-CN" sz="2000" b="1">
                  <a:latin typeface="Arial" panose="020B0604020202020204" pitchFamily="34" charset="0"/>
                  <a:ea typeface="黑体" panose="02010609060101010101" pitchFamily="2" charset="-122"/>
                </a:endParaRPr>
              </a:p>
            </p:txBody>
          </p:sp>
          <p:sp>
            <p:nvSpPr>
              <p:cNvPr id="215047" name="Text Box 30"/>
              <p:cNvSpPr txBox="1">
                <a:spLocks noChangeArrowheads="1"/>
              </p:cNvSpPr>
              <p:nvPr/>
            </p:nvSpPr>
            <p:spPr bwMode="auto">
              <a:xfrm>
                <a:off x="4740" y="300"/>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Maxsize - 1</a:t>
                </a:r>
                <a:endParaRPr lang="en-US" altLang="zh-CN" sz="2000" b="1">
                  <a:latin typeface="Arial" panose="020B0604020202020204" pitchFamily="34" charset="0"/>
                  <a:ea typeface="黑体" panose="02010609060101010101" pitchFamily="2" charset="-122"/>
                </a:endParaRPr>
              </a:p>
            </p:txBody>
          </p:sp>
          <p:sp>
            <p:nvSpPr>
              <p:cNvPr id="215050" name="Text Box 33"/>
              <p:cNvSpPr txBox="1">
                <a:spLocks noChangeArrowheads="1"/>
              </p:cNvSpPr>
              <p:nvPr/>
            </p:nvSpPr>
            <p:spPr bwMode="auto">
              <a:xfrm>
                <a:off x="346" y="1651"/>
                <a:ext cx="49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dirty="0" smtClean="0">
                    <a:solidFill>
                      <a:srgbClr val="C00000"/>
                    </a:solidFill>
                    <a:latin typeface="Arial" panose="020B0604020202020204" pitchFamily="34" charset="0"/>
                    <a:ea typeface="黑体" panose="02010609060101010101" pitchFamily="2" charset="-122"/>
                  </a:rPr>
                  <a:t>若再入队两个元素</a:t>
                </a:r>
                <a:r>
                  <a:rPr lang="en-US" altLang="zh-CN" b="1" dirty="0" smtClean="0">
                    <a:solidFill>
                      <a:srgbClr val="C00000"/>
                    </a:solidFill>
                    <a:latin typeface="Arial" panose="020B0604020202020204" pitchFamily="34" charset="0"/>
                    <a:ea typeface="黑体" panose="02010609060101010101" pitchFamily="2" charset="-122"/>
                  </a:rPr>
                  <a:t>l</a:t>
                </a:r>
                <a:r>
                  <a:rPr lang="zh-CN" altLang="en-US" b="1" dirty="0">
                    <a:solidFill>
                      <a:srgbClr val="C00000"/>
                    </a:solidFill>
                    <a:latin typeface="Arial" panose="020B0604020202020204" pitchFamily="34" charset="0"/>
                    <a:ea typeface="黑体" panose="02010609060101010101" pitchFamily="2" charset="-122"/>
                  </a:rPr>
                  <a:t>、</a:t>
                </a:r>
                <a:r>
                  <a:rPr lang="en-US" altLang="zh-CN" b="1" dirty="0" smtClean="0">
                    <a:solidFill>
                      <a:srgbClr val="C00000"/>
                    </a:solidFill>
                    <a:latin typeface="Arial" panose="020B0604020202020204" pitchFamily="34" charset="0"/>
                    <a:ea typeface="黑体" panose="02010609060101010101" pitchFamily="2" charset="-122"/>
                  </a:rPr>
                  <a:t>m</a:t>
                </a:r>
                <a:r>
                  <a:rPr lang="zh-CN" altLang="en-US" b="1" dirty="0" smtClean="0">
                    <a:solidFill>
                      <a:srgbClr val="C00000"/>
                    </a:solidFill>
                    <a:latin typeface="Arial" panose="020B0604020202020204" pitchFamily="34" charset="0"/>
                    <a:ea typeface="黑体" panose="02010609060101010101" pitchFamily="2" charset="-122"/>
                  </a:rPr>
                  <a:t>，队列满</a:t>
                </a:r>
                <a:r>
                  <a:rPr lang="en-US" altLang="zh-CN" b="1" dirty="0" smtClean="0">
                    <a:solidFill>
                      <a:srgbClr val="C00000"/>
                    </a:solidFill>
                    <a:latin typeface="Arial" panose="020B0604020202020204" pitchFamily="34" charset="0"/>
                    <a:ea typeface="黑体" panose="02010609060101010101" pitchFamily="2" charset="-122"/>
                  </a:rPr>
                  <a:t>front==rear</a:t>
                </a:r>
                <a:endParaRPr lang="zh-CN" altLang="en-US" b="1" dirty="0">
                  <a:solidFill>
                    <a:srgbClr val="C00000"/>
                  </a:solidFill>
                  <a:latin typeface="Arial" panose="020B0604020202020204" pitchFamily="34" charset="0"/>
                  <a:ea typeface="黑体" panose="02010609060101010101" pitchFamily="2" charset="-122"/>
                </a:endParaRPr>
              </a:p>
            </p:txBody>
          </p:sp>
          <p:sp>
            <p:nvSpPr>
              <p:cNvPr id="215051" name="Text Box 62"/>
              <p:cNvSpPr txBox="1">
                <a:spLocks noChangeArrowheads="1"/>
              </p:cNvSpPr>
              <p:nvPr/>
            </p:nvSpPr>
            <p:spPr bwMode="auto">
              <a:xfrm>
                <a:off x="1432" y="135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front</a:t>
                </a:r>
                <a:endParaRPr lang="en-US" altLang="zh-CN" sz="2000" b="1">
                  <a:latin typeface="Arial" panose="020B0604020202020204" pitchFamily="34" charset="0"/>
                  <a:ea typeface="黑体" panose="02010609060101010101" pitchFamily="2" charset="-122"/>
                </a:endParaRPr>
              </a:p>
            </p:txBody>
          </p:sp>
          <p:sp>
            <p:nvSpPr>
              <p:cNvPr id="215052" name="Line 63"/>
              <p:cNvSpPr>
                <a:spLocks noChangeShapeType="1"/>
              </p:cNvSpPr>
              <p:nvPr/>
            </p:nvSpPr>
            <p:spPr bwMode="auto">
              <a:xfrm flipV="1">
                <a:off x="1659" y="989"/>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5053" name="Group 64"/>
              <p:cNvGrpSpPr/>
              <p:nvPr/>
            </p:nvGrpSpPr>
            <p:grpSpPr bwMode="auto">
              <a:xfrm>
                <a:off x="204" y="2386"/>
                <a:ext cx="4896" cy="326"/>
                <a:chOff x="431" y="1389"/>
                <a:chExt cx="4896" cy="326"/>
              </a:xfrm>
            </p:grpSpPr>
            <p:sp>
              <p:nvSpPr>
                <p:cNvPr id="215060" name="Rectangle 6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61" name="Rectangle 6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62" name="Rectangle 6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63" name="Rectangle 6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15067" name="Rectangle 7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215068" name="Rectangle 7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215069" name="Rectangle 7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grpSp>
          <p:sp>
            <p:nvSpPr>
              <p:cNvPr id="215048" name="Text Box 31"/>
              <p:cNvSpPr txBox="1">
                <a:spLocks noChangeArrowheads="1"/>
              </p:cNvSpPr>
              <p:nvPr/>
            </p:nvSpPr>
            <p:spPr bwMode="auto">
              <a:xfrm>
                <a:off x="484" y="1344"/>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rear</a:t>
                </a:r>
                <a:endParaRPr lang="en-US" altLang="zh-CN" sz="2000" b="1">
                  <a:latin typeface="Arial" panose="020B0604020202020204" pitchFamily="34" charset="0"/>
                  <a:ea typeface="黑体" panose="02010609060101010101" pitchFamily="2" charset="-122"/>
                </a:endParaRPr>
              </a:p>
            </p:txBody>
          </p:sp>
          <p:sp>
            <p:nvSpPr>
              <p:cNvPr id="215049" name="Line 32"/>
              <p:cNvSpPr>
                <a:spLocks noChangeShapeType="1"/>
              </p:cNvSpPr>
              <p:nvPr/>
            </p:nvSpPr>
            <p:spPr bwMode="auto">
              <a:xfrm flipV="1">
                <a:off x="712" y="981"/>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7" name="Rectangle 10"/>
            <p:cNvSpPr>
              <a:spLocks noChangeArrowheads="1"/>
            </p:cNvSpPr>
            <p:nvPr/>
          </p:nvSpPr>
          <p:spPr bwMode="auto">
            <a:xfrm>
              <a:off x="5348288"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g</a:t>
              </a:r>
              <a:endParaRPr lang="en-US" altLang="zh-CN" dirty="0">
                <a:ea typeface="宋体" panose="02010600030101010101" pitchFamily="2" charset="-122"/>
              </a:endParaRPr>
            </a:p>
          </p:txBody>
        </p:sp>
        <p:sp>
          <p:nvSpPr>
            <p:cNvPr id="68" name="Rectangle 10"/>
            <p:cNvSpPr>
              <a:spLocks noChangeArrowheads="1"/>
            </p:cNvSpPr>
            <p:nvPr/>
          </p:nvSpPr>
          <p:spPr bwMode="auto">
            <a:xfrm>
              <a:off x="6124575"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h</a:t>
              </a:r>
              <a:endParaRPr lang="en-US" altLang="zh-CN" dirty="0">
                <a:ea typeface="宋体" panose="02010600030101010101" pitchFamily="2" charset="-122"/>
              </a:endParaRPr>
            </a:p>
          </p:txBody>
        </p:sp>
        <p:sp>
          <p:nvSpPr>
            <p:cNvPr id="69" name="Rectangle 10"/>
            <p:cNvSpPr>
              <a:spLocks noChangeArrowheads="1"/>
            </p:cNvSpPr>
            <p:nvPr/>
          </p:nvSpPr>
          <p:spPr bwMode="auto">
            <a:xfrm>
              <a:off x="6914687" y="104614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i</a:t>
              </a:r>
              <a:endParaRPr lang="en-US" altLang="zh-CN" dirty="0">
                <a:ea typeface="宋体" panose="02010600030101010101" pitchFamily="2" charset="-122"/>
              </a:endParaRPr>
            </a:p>
          </p:txBody>
        </p:sp>
        <p:sp>
          <p:nvSpPr>
            <p:cNvPr id="70" name="Rectangle 10"/>
            <p:cNvSpPr>
              <a:spLocks noChangeArrowheads="1"/>
            </p:cNvSpPr>
            <p:nvPr/>
          </p:nvSpPr>
          <p:spPr bwMode="auto">
            <a:xfrm>
              <a:off x="7678739"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j</a:t>
              </a:r>
              <a:endParaRPr lang="en-US" altLang="zh-CN" dirty="0">
                <a:ea typeface="宋体" panose="02010600030101010101" pitchFamily="2" charset="-122"/>
              </a:endParaRPr>
            </a:p>
          </p:txBody>
        </p:sp>
        <p:sp>
          <p:nvSpPr>
            <p:cNvPr id="71" name="Rectangle 10"/>
            <p:cNvSpPr>
              <a:spLocks noChangeArrowheads="1"/>
            </p:cNvSpPr>
            <p:nvPr/>
          </p:nvSpPr>
          <p:spPr bwMode="auto">
            <a:xfrm>
              <a:off x="684213"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k</a:t>
              </a:r>
              <a:endParaRPr lang="en-US" altLang="zh-CN" dirty="0">
                <a:ea typeface="宋体" panose="02010600030101010101" pitchFamily="2" charset="-122"/>
              </a:endParaRPr>
            </a:p>
          </p:txBody>
        </p:sp>
      </p:grpSp>
      <p:sp>
        <p:nvSpPr>
          <p:cNvPr id="75" name="Rectangle 2"/>
          <p:cNvSpPr txBox="1">
            <a:spLocks noChangeArrowheads="1"/>
          </p:cNvSpPr>
          <p:nvPr/>
        </p:nvSpPr>
        <p:spPr>
          <a:xfrm>
            <a:off x="816723" y="332656"/>
            <a:ext cx="7772400" cy="1143000"/>
          </a:xfrm>
          <a:prstGeom prst="rect">
            <a:avLst/>
          </a:prstGeom>
        </p:spPr>
        <p:txBody>
          <a:bodyPr/>
          <a:lstStyle>
            <a:lvl1pPr algn="ctr" rtl="0" eaLnBrk="1" fontAlgn="base" hangingPunct="1">
              <a:lnSpc>
                <a:spcPct val="85000"/>
              </a:lnSpc>
              <a:spcBef>
                <a:spcPct val="0"/>
              </a:spcBef>
              <a:spcAft>
                <a:spcPct val="0"/>
              </a:spcAft>
              <a:defRPr kumimoji="1" sz="4000">
                <a:solidFill>
                  <a:schemeClr val="tx2"/>
                </a:solidFill>
                <a:latin typeface="+mj-lt"/>
                <a:ea typeface="+mj-ea"/>
                <a:cs typeface="+mj-cs"/>
              </a:defRPr>
            </a:lvl1pPr>
            <a:lvl2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2pPr>
            <a:lvl3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3pPr>
            <a:lvl4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4pPr>
            <a:lvl5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5pPr>
            <a:lvl6pPr marL="4572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6pPr>
            <a:lvl7pPr marL="9144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7pPr>
            <a:lvl8pPr marL="13716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8pPr>
            <a:lvl9pPr marL="18288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9pPr>
          </a:lstStyle>
          <a:p>
            <a:r>
              <a:rPr lang="zh-CN" altLang="en-US" b="1" dirty="0" smtClean="0"/>
              <a:t>循环队列</a:t>
            </a:r>
            <a:endParaRPr lang="zh-CN" altLang="en-US" b="1" dirty="0" smtClean="0"/>
          </a:p>
        </p:txBody>
      </p:sp>
      <p:grpSp>
        <p:nvGrpSpPr>
          <p:cNvPr id="7" name="组合 6"/>
          <p:cNvGrpSpPr/>
          <p:nvPr/>
        </p:nvGrpSpPr>
        <p:grpSpPr>
          <a:xfrm>
            <a:off x="376040" y="4393181"/>
            <a:ext cx="8820150" cy="3829054"/>
            <a:chOff x="376040" y="4393181"/>
            <a:chExt cx="8820150" cy="3829054"/>
          </a:xfrm>
        </p:grpSpPr>
        <p:grpSp>
          <p:nvGrpSpPr>
            <p:cNvPr id="76" name="组合 75"/>
            <p:cNvGrpSpPr/>
            <p:nvPr/>
          </p:nvGrpSpPr>
          <p:grpSpPr>
            <a:xfrm>
              <a:off x="376040" y="4393181"/>
              <a:ext cx="8820150" cy="3829054"/>
              <a:chOff x="323851" y="476250"/>
              <a:chExt cx="8820150" cy="3829054"/>
            </a:xfrm>
          </p:grpSpPr>
          <p:grpSp>
            <p:nvGrpSpPr>
              <p:cNvPr id="77" name="Group 94"/>
              <p:cNvGrpSpPr/>
              <p:nvPr/>
            </p:nvGrpSpPr>
            <p:grpSpPr bwMode="auto">
              <a:xfrm>
                <a:off x="323851" y="476250"/>
                <a:ext cx="8820150" cy="3829054"/>
                <a:chOff x="204" y="300"/>
                <a:chExt cx="5556" cy="2412"/>
              </a:xfrm>
            </p:grpSpPr>
            <p:grpSp>
              <p:nvGrpSpPr>
                <p:cNvPr id="83" name="Group 5"/>
                <p:cNvGrpSpPr/>
                <p:nvPr/>
              </p:nvGrpSpPr>
              <p:grpSpPr bwMode="auto">
                <a:xfrm>
                  <a:off x="431" y="663"/>
                  <a:ext cx="4896" cy="326"/>
                  <a:chOff x="431" y="1389"/>
                  <a:chExt cx="4896" cy="326"/>
                </a:xfrm>
              </p:grpSpPr>
              <p:sp>
                <p:nvSpPr>
                  <p:cNvPr id="99" name="Rectangle 6"/>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100" name="Rectangle 7"/>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101" name="Rectangle 8"/>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102" name="Rectangle 9"/>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103" name="Rectangle 10"/>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f</a:t>
                    </a:r>
                    <a:endParaRPr lang="en-US" altLang="zh-CN" dirty="0">
                      <a:ea typeface="宋体" panose="02010600030101010101" pitchFamily="2" charset="-122"/>
                    </a:endParaRPr>
                  </a:p>
                </p:txBody>
              </p:sp>
              <p:sp>
                <p:nvSpPr>
                  <p:cNvPr id="104" name="Rectangle 11"/>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a:ea typeface="宋体" panose="02010600030101010101" pitchFamily="2" charset="-122"/>
                      </a:rPr>
                      <a:t>e</a:t>
                    </a:r>
                    <a:endParaRPr lang="en-US" altLang="zh-CN">
                      <a:ea typeface="宋体" panose="02010600030101010101" pitchFamily="2" charset="-122"/>
                    </a:endParaRPr>
                  </a:p>
                </p:txBody>
              </p:sp>
              <p:sp>
                <p:nvSpPr>
                  <p:cNvPr id="105" name="Rectangle 12"/>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d</a:t>
                    </a:r>
                    <a:endParaRPr lang="en-US" altLang="zh-CN" dirty="0">
                      <a:ea typeface="宋体" panose="02010600030101010101" pitchFamily="2" charset="-122"/>
                    </a:endParaRPr>
                  </a:p>
                </p:txBody>
              </p:sp>
              <p:sp>
                <p:nvSpPr>
                  <p:cNvPr id="106" name="Rectangle 13"/>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107" name="Rectangle 14"/>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108" name="Rectangle 15"/>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109" name="Line 16"/>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0" name="Line 17"/>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 name="Line 18"/>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 name="Line 19"/>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3" name="Line 20"/>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4" name="Line 21"/>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5" name="Line 22"/>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6" name="Line 23"/>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7" name="Line 24"/>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 name="Line 25"/>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 name="Line 26"/>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0" name="Line 27"/>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 name="Line 28"/>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84" name="Text Box 29"/>
                <p:cNvSpPr txBox="1">
                  <a:spLocks noChangeArrowheads="1"/>
                </p:cNvSpPr>
                <p:nvPr/>
              </p:nvSpPr>
              <p:spPr bwMode="auto">
                <a:xfrm>
                  <a:off x="476" y="345"/>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0</a:t>
                  </a:r>
                  <a:endParaRPr lang="en-US" altLang="zh-CN" sz="2000" b="1">
                    <a:latin typeface="Arial" panose="020B0604020202020204" pitchFamily="34" charset="0"/>
                    <a:ea typeface="黑体" panose="02010609060101010101" pitchFamily="2" charset="-122"/>
                  </a:endParaRPr>
                </a:p>
              </p:txBody>
            </p:sp>
            <p:sp>
              <p:nvSpPr>
                <p:cNvPr id="85" name="Text Box 30"/>
                <p:cNvSpPr txBox="1">
                  <a:spLocks noChangeArrowheads="1"/>
                </p:cNvSpPr>
                <p:nvPr/>
              </p:nvSpPr>
              <p:spPr bwMode="auto">
                <a:xfrm>
                  <a:off x="4740" y="300"/>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Maxsize - 1</a:t>
                  </a:r>
                  <a:endParaRPr lang="en-US" altLang="zh-CN" sz="2000" b="1">
                    <a:latin typeface="Arial" panose="020B0604020202020204" pitchFamily="34" charset="0"/>
                    <a:ea typeface="黑体" panose="02010609060101010101" pitchFamily="2" charset="-122"/>
                  </a:endParaRPr>
                </a:p>
              </p:txBody>
            </p:sp>
            <p:sp>
              <p:nvSpPr>
                <p:cNvPr id="87" name="Text Box 62"/>
                <p:cNvSpPr txBox="1">
                  <a:spLocks noChangeArrowheads="1"/>
                </p:cNvSpPr>
                <p:nvPr/>
              </p:nvSpPr>
              <p:spPr bwMode="auto">
                <a:xfrm>
                  <a:off x="1551" y="1275"/>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dirty="0">
                      <a:latin typeface="Arial" panose="020B0604020202020204" pitchFamily="34" charset="0"/>
                      <a:ea typeface="黑体" panose="02010609060101010101" pitchFamily="2" charset="-122"/>
                    </a:rPr>
                    <a:t>front</a:t>
                  </a:r>
                  <a:endParaRPr lang="en-US" altLang="zh-CN" sz="2000" b="1" dirty="0">
                    <a:latin typeface="Arial" panose="020B0604020202020204" pitchFamily="34" charset="0"/>
                    <a:ea typeface="黑体" panose="02010609060101010101" pitchFamily="2" charset="-122"/>
                  </a:endParaRPr>
                </a:p>
              </p:txBody>
            </p:sp>
            <p:sp>
              <p:nvSpPr>
                <p:cNvPr id="88" name="Line 63"/>
                <p:cNvSpPr>
                  <a:spLocks noChangeShapeType="1"/>
                </p:cNvSpPr>
                <p:nvPr/>
              </p:nvSpPr>
              <p:spPr bwMode="auto">
                <a:xfrm flipV="1">
                  <a:off x="1778" y="989"/>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9" name="Group 64"/>
                <p:cNvGrpSpPr/>
                <p:nvPr/>
              </p:nvGrpSpPr>
              <p:grpSpPr bwMode="auto">
                <a:xfrm>
                  <a:off x="204" y="2386"/>
                  <a:ext cx="4896" cy="326"/>
                  <a:chOff x="431" y="1389"/>
                  <a:chExt cx="4896" cy="326"/>
                </a:xfrm>
              </p:grpSpPr>
              <p:sp>
                <p:nvSpPr>
                  <p:cNvPr id="92" name="Rectangle 6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93" name="Rectangle 6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94" name="Rectangle 6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95" name="Rectangle 6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96" name="Rectangle 7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97" name="Rectangle 7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98" name="Rectangle 7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grpSp>
            <p:sp>
              <p:nvSpPr>
                <p:cNvPr id="90" name="Text Box 31"/>
                <p:cNvSpPr txBox="1">
                  <a:spLocks noChangeArrowheads="1"/>
                </p:cNvSpPr>
                <p:nvPr/>
              </p:nvSpPr>
              <p:spPr bwMode="auto">
                <a:xfrm>
                  <a:off x="1304" y="1393"/>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rear</a:t>
                  </a:r>
                  <a:endParaRPr lang="en-US" altLang="zh-CN" sz="2000" b="1">
                    <a:latin typeface="Arial" panose="020B0604020202020204" pitchFamily="34" charset="0"/>
                    <a:ea typeface="黑体" panose="02010609060101010101" pitchFamily="2" charset="-122"/>
                  </a:endParaRPr>
                </a:p>
              </p:txBody>
            </p:sp>
            <p:sp>
              <p:nvSpPr>
                <p:cNvPr id="91" name="Line 32"/>
                <p:cNvSpPr>
                  <a:spLocks noChangeShapeType="1"/>
                </p:cNvSpPr>
                <p:nvPr/>
              </p:nvSpPr>
              <p:spPr bwMode="auto">
                <a:xfrm flipV="1">
                  <a:off x="1532" y="989"/>
                  <a:ext cx="0" cy="481"/>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8" name="Rectangle 10"/>
              <p:cNvSpPr>
                <a:spLocks noChangeArrowheads="1"/>
              </p:cNvSpPr>
              <p:nvPr/>
            </p:nvSpPr>
            <p:spPr bwMode="auto">
              <a:xfrm>
                <a:off x="5348288"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g</a:t>
                </a:r>
                <a:endParaRPr lang="en-US" altLang="zh-CN" dirty="0">
                  <a:ea typeface="宋体" panose="02010600030101010101" pitchFamily="2" charset="-122"/>
                </a:endParaRPr>
              </a:p>
            </p:txBody>
          </p:sp>
          <p:sp>
            <p:nvSpPr>
              <p:cNvPr id="79" name="Rectangle 10"/>
              <p:cNvSpPr>
                <a:spLocks noChangeArrowheads="1"/>
              </p:cNvSpPr>
              <p:nvPr/>
            </p:nvSpPr>
            <p:spPr bwMode="auto">
              <a:xfrm>
                <a:off x="6124575"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h</a:t>
                </a:r>
                <a:endParaRPr lang="en-US" altLang="zh-CN" dirty="0">
                  <a:ea typeface="宋体" panose="02010600030101010101" pitchFamily="2" charset="-122"/>
                </a:endParaRPr>
              </a:p>
            </p:txBody>
          </p:sp>
          <p:sp>
            <p:nvSpPr>
              <p:cNvPr id="80" name="Rectangle 10"/>
              <p:cNvSpPr>
                <a:spLocks noChangeArrowheads="1"/>
              </p:cNvSpPr>
              <p:nvPr/>
            </p:nvSpPr>
            <p:spPr bwMode="auto">
              <a:xfrm>
                <a:off x="6914687" y="104614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i</a:t>
                </a:r>
                <a:endParaRPr lang="en-US" altLang="zh-CN" dirty="0">
                  <a:ea typeface="宋体" panose="02010600030101010101" pitchFamily="2" charset="-122"/>
                </a:endParaRPr>
              </a:p>
            </p:txBody>
          </p:sp>
          <p:sp>
            <p:nvSpPr>
              <p:cNvPr id="81" name="Rectangle 10"/>
              <p:cNvSpPr>
                <a:spLocks noChangeArrowheads="1"/>
              </p:cNvSpPr>
              <p:nvPr/>
            </p:nvSpPr>
            <p:spPr bwMode="auto">
              <a:xfrm>
                <a:off x="7678739"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j</a:t>
                </a:r>
                <a:endParaRPr lang="en-US" altLang="zh-CN" dirty="0">
                  <a:ea typeface="宋体" panose="02010600030101010101" pitchFamily="2" charset="-122"/>
                </a:endParaRPr>
              </a:p>
            </p:txBody>
          </p:sp>
          <p:sp>
            <p:nvSpPr>
              <p:cNvPr id="82" name="Rectangle 10"/>
              <p:cNvSpPr>
                <a:spLocks noChangeArrowheads="1"/>
              </p:cNvSpPr>
              <p:nvPr/>
            </p:nvSpPr>
            <p:spPr bwMode="auto">
              <a:xfrm>
                <a:off x="684213"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k</a:t>
                </a:r>
                <a:endParaRPr lang="en-US" altLang="zh-CN" dirty="0">
                  <a:ea typeface="宋体" panose="02010600030101010101" pitchFamily="2" charset="-122"/>
                </a:endParaRPr>
              </a:p>
            </p:txBody>
          </p:sp>
        </p:grpSp>
        <p:grpSp>
          <p:nvGrpSpPr>
            <p:cNvPr id="6" name="组合 5"/>
            <p:cNvGrpSpPr/>
            <p:nvPr/>
          </p:nvGrpSpPr>
          <p:grpSpPr>
            <a:xfrm>
              <a:off x="1512691" y="4963074"/>
              <a:ext cx="1555749" cy="523896"/>
              <a:chOff x="1512691" y="4963074"/>
              <a:chExt cx="1555749" cy="523896"/>
            </a:xfrm>
          </p:grpSpPr>
          <p:sp>
            <p:nvSpPr>
              <p:cNvPr id="122" name="Rectangle 10"/>
              <p:cNvSpPr>
                <a:spLocks noChangeArrowheads="1"/>
              </p:cNvSpPr>
              <p:nvPr/>
            </p:nvSpPr>
            <p:spPr bwMode="auto">
              <a:xfrm>
                <a:off x="1512691" y="4969444"/>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l</a:t>
                </a:r>
                <a:endParaRPr lang="en-US" altLang="zh-CN" dirty="0">
                  <a:ea typeface="宋体" panose="02010600030101010101" pitchFamily="2" charset="-122"/>
                </a:endParaRPr>
              </a:p>
            </p:txBody>
          </p:sp>
          <p:sp>
            <p:nvSpPr>
              <p:cNvPr id="123" name="Rectangle 10"/>
              <p:cNvSpPr>
                <a:spLocks noChangeArrowheads="1"/>
              </p:cNvSpPr>
              <p:nvPr/>
            </p:nvSpPr>
            <p:spPr bwMode="auto">
              <a:xfrm>
                <a:off x="2290565" y="4963074"/>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m</a:t>
                </a:r>
                <a:endParaRPr lang="en-US" altLang="zh-CN" dirty="0">
                  <a:ea typeface="宋体" panose="02010600030101010101" pitchFamily="2" charset="-122"/>
                </a:endParaRPr>
              </a:p>
            </p:txBody>
          </p:sp>
        </p:grpSp>
      </p:gr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checkerboard(across)">
                                      <p:cBhvr>
                                        <p:cTn id="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a:xfrm>
            <a:off x="0" y="6400800"/>
            <a:ext cx="2267744" cy="457200"/>
          </a:xfrm>
        </p:spPr>
        <p:txBody>
          <a:bodyPr/>
          <a:lstStyle/>
          <a:p>
            <a:pPr>
              <a:defRPr/>
            </a:pPr>
            <a:fld id="{55F398AF-4319-4249-8151-E7C98B19B867}" type="datetime8">
              <a:rPr lang="zh-CN" altLang="en-US" smtClean="0"/>
            </a:fld>
            <a:endParaRPr lang="en-US" altLang="zh-CN"/>
          </a:p>
        </p:txBody>
      </p:sp>
      <p:sp>
        <p:nvSpPr>
          <p:cNvPr id="3" name="Text Box 4"/>
          <p:cNvSpPr txBox="1">
            <a:spLocks noChangeArrowheads="1"/>
          </p:cNvSpPr>
          <p:nvPr/>
        </p:nvSpPr>
        <p:spPr bwMode="auto">
          <a:xfrm>
            <a:off x="683568" y="1124744"/>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ea typeface="幼圆" pitchFamily="49" charset="-122"/>
              </a:rPr>
              <a:t>问题：如何区别队空和队</a:t>
            </a:r>
            <a:r>
              <a:rPr kumimoji="1" lang="zh-CN" altLang="en-US" sz="2800" b="1" dirty="0" smtClean="0">
                <a:latin typeface="Times New Roman" panose="02020603050405020304" pitchFamily="18" charset="0"/>
                <a:ea typeface="幼圆" pitchFamily="49" charset="-122"/>
              </a:rPr>
              <a:t>满？</a:t>
            </a:r>
            <a:endParaRPr kumimoji="1" lang="zh-CN" altLang="en-US" sz="2800" b="1" dirty="0">
              <a:latin typeface="Times New Roman" panose="02020603050405020304" pitchFamily="18" charset="0"/>
              <a:ea typeface="幼圆" pitchFamily="49" charset="-122"/>
            </a:endParaRPr>
          </a:p>
        </p:txBody>
      </p:sp>
      <p:sp>
        <p:nvSpPr>
          <p:cNvPr id="4" name="Rectangle 2"/>
          <p:cNvSpPr txBox="1">
            <a:spLocks noChangeArrowheads="1"/>
          </p:cNvSpPr>
          <p:nvPr/>
        </p:nvSpPr>
        <p:spPr>
          <a:xfrm>
            <a:off x="816723" y="332656"/>
            <a:ext cx="7772400" cy="1143000"/>
          </a:xfrm>
          <a:prstGeom prst="rect">
            <a:avLst/>
          </a:prstGeom>
        </p:spPr>
        <p:txBody>
          <a:bodyPr/>
          <a:lstStyle>
            <a:lvl1pPr algn="ctr" rtl="0" eaLnBrk="1" fontAlgn="base" hangingPunct="1">
              <a:lnSpc>
                <a:spcPct val="85000"/>
              </a:lnSpc>
              <a:spcBef>
                <a:spcPct val="0"/>
              </a:spcBef>
              <a:spcAft>
                <a:spcPct val="0"/>
              </a:spcAft>
              <a:defRPr kumimoji="1" sz="4000">
                <a:solidFill>
                  <a:schemeClr val="tx2"/>
                </a:solidFill>
                <a:latin typeface="+mj-lt"/>
                <a:ea typeface="+mj-ea"/>
                <a:cs typeface="+mj-cs"/>
              </a:defRPr>
            </a:lvl1pPr>
            <a:lvl2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2pPr>
            <a:lvl3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3pPr>
            <a:lvl4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4pPr>
            <a:lvl5pPr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5pPr>
            <a:lvl6pPr marL="4572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6pPr>
            <a:lvl7pPr marL="9144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7pPr>
            <a:lvl8pPr marL="13716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8pPr>
            <a:lvl9pPr marL="1828800" algn="ctr" rtl="0" eaLnBrk="1" fontAlgn="base" hangingPunct="1">
              <a:lnSpc>
                <a:spcPct val="85000"/>
              </a:lnSpc>
              <a:spcBef>
                <a:spcPct val="0"/>
              </a:spcBef>
              <a:spcAft>
                <a:spcPct val="0"/>
              </a:spcAft>
              <a:defRPr kumimoji="1" sz="4000">
                <a:solidFill>
                  <a:schemeClr val="tx2"/>
                </a:solidFill>
                <a:latin typeface="Times New Roman" panose="02020603050405020304" pitchFamily="18" charset="0"/>
                <a:ea typeface="黑体" panose="02010609060101010101" pitchFamily="2" charset="-122"/>
              </a:defRPr>
            </a:lvl9pPr>
          </a:lstStyle>
          <a:p>
            <a:r>
              <a:rPr lang="zh-CN" altLang="en-US" b="1" dirty="0" smtClean="0"/>
              <a:t>循环队列</a:t>
            </a:r>
            <a:endParaRPr lang="zh-CN" altLang="en-US" b="1" dirty="0" smtClean="0"/>
          </a:p>
        </p:txBody>
      </p:sp>
      <p:grpSp>
        <p:nvGrpSpPr>
          <p:cNvPr id="5" name="组合 4"/>
          <p:cNvGrpSpPr/>
          <p:nvPr/>
        </p:nvGrpSpPr>
        <p:grpSpPr>
          <a:xfrm>
            <a:off x="360362" y="2120226"/>
            <a:ext cx="8820150" cy="3829054"/>
            <a:chOff x="376040" y="4393181"/>
            <a:chExt cx="8820150" cy="3829054"/>
          </a:xfrm>
        </p:grpSpPr>
        <p:grpSp>
          <p:nvGrpSpPr>
            <p:cNvPr id="6" name="组合 5"/>
            <p:cNvGrpSpPr/>
            <p:nvPr/>
          </p:nvGrpSpPr>
          <p:grpSpPr>
            <a:xfrm>
              <a:off x="376040" y="4393181"/>
              <a:ext cx="8820150" cy="3829054"/>
              <a:chOff x="323851" y="476250"/>
              <a:chExt cx="8820150" cy="3829054"/>
            </a:xfrm>
          </p:grpSpPr>
          <p:grpSp>
            <p:nvGrpSpPr>
              <p:cNvPr id="10" name="Group 94"/>
              <p:cNvGrpSpPr/>
              <p:nvPr/>
            </p:nvGrpSpPr>
            <p:grpSpPr bwMode="auto">
              <a:xfrm>
                <a:off x="323851" y="476250"/>
                <a:ext cx="8820150" cy="3829054"/>
                <a:chOff x="204" y="300"/>
                <a:chExt cx="5556" cy="2412"/>
              </a:xfrm>
            </p:grpSpPr>
            <p:grpSp>
              <p:nvGrpSpPr>
                <p:cNvPr id="16" name="Group 5"/>
                <p:cNvGrpSpPr/>
                <p:nvPr/>
              </p:nvGrpSpPr>
              <p:grpSpPr bwMode="auto">
                <a:xfrm>
                  <a:off x="431" y="663"/>
                  <a:ext cx="4896" cy="326"/>
                  <a:chOff x="431" y="1389"/>
                  <a:chExt cx="4896" cy="326"/>
                </a:xfrm>
              </p:grpSpPr>
              <p:sp>
                <p:nvSpPr>
                  <p:cNvPr id="31" name="Rectangle 6"/>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32" name="Rectangle 7"/>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33" name="Rectangle 8"/>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34" name="Rectangle 9"/>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35" name="Rectangle 10"/>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f</a:t>
                    </a:r>
                    <a:endParaRPr lang="en-US" altLang="zh-CN" dirty="0">
                      <a:ea typeface="宋体" panose="02010600030101010101" pitchFamily="2" charset="-122"/>
                    </a:endParaRPr>
                  </a:p>
                </p:txBody>
              </p:sp>
              <p:sp>
                <p:nvSpPr>
                  <p:cNvPr id="36" name="Rectangle 11"/>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a:ea typeface="宋体" panose="02010600030101010101" pitchFamily="2" charset="-122"/>
                      </a:rPr>
                      <a:t>e</a:t>
                    </a:r>
                    <a:endParaRPr lang="en-US" altLang="zh-CN">
                      <a:ea typeface="宋体" panose="02010600030101010101" pitchFamily="2" charset="-122"/>
                    </a:endParaRPr>
                  </a:p>
                </p:txBody>
              </p:sp>
              <p:sp>
                <p:nvSpPr>
                  <p:cNvPr id="37" name="Rectangle 12"/>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d</a:t>
                    </a:r>
                    <a:endParaRPr lang="en-US" altLang="zh-CN" dirty="0">
                      <a:ea typeface="宋体" panose="02010600030101010101" pitchFamily="2" charset="-122"/>
                    </a:endParaRPr>
                  </a:p>
                </p:txBody>
              </p:sp>
              <p:sp>
                <p:nvSpPr>
                  <p:cNvPr id="38" name="Rectangle 13"/>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39" name="Rectangle 14"/>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40" name="Rectangle 15"/>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41" name="Line 16"/>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Line 17"/>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Line 18"/>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19"/>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20"/>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21"/>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Line 22"/>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Line 23"/>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Line 24"/>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Line 25"/>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26"/>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Line 27"/>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Line 28"/>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7" name="Text Box 29"/>
                <p:cNvSpPr txBox="1">
                  <a:spLocks noChangeArrowheads="1"/>
                </p:cNvSpPr>
                <p:nvPr/>
              </p:nvSpPr>
              <p:spPr bwMode="auto">
                <a:xfrm>
                  <a:off x="476" y="345"/>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0</a:t>
                  </a:r>
                  <a:endParaRPr lang="en-US" altLang="zh-CN" sz="2000" b="1">
                    <a:latin typeface="Arial" panose="020B0604020202020204" pitchFamily="34" charset="0"/>
                    <a:ea typeface="黑体" panose="02010609060101010101" pitchFamily="2" charset="-122"/>
                  </a:endParaRPr>
                </a:p>
              </p:txBody>
            </p:sp>
            <p:sp>
              <p:nvSpPr>
                <p:cNvPr id="18" name="Text Box 30"/>
                <p:cNvSpPr txBox="1">
                  <a:spLocks noChangeArrowheads="1"/>
                </p:cNvSpPr>
                <p:nvPr/>
              </p:nvSpPr>
              <p:spPr bwMode="auto">
                <a:xfrm>
                  <a:off x="4740" y="300"/>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Maxsize - 1</a:t>
                  </a:r>
                  <a:endParaRPr lang="en-US" altLang="zh-CN" sz="2000" b="1">
                    <a:latin typeface="Arial" panose="020B0604020202020204" pitchFamily="34" charset="0"/>
                    <a:ea typeface="黑体" panose="02010609060101010101" pitchFamily="2" charset="-122"/>
                  </a:endParaRPr>
                </a:p>
              </p:txBody>
            </p:sp>
            <p:sp>
              <p:nvSpPr>
                <p:cNvPr id="19" name="Text Box 62"/>
                <p:cNvSpPr txBox="1">
                  <a:spLocks noChangeArrowheads="1"/>
                </p:cNvSpPr>
                <p:nvPr/>
              </p:nvSpPr>
              <p:spPr bwMode="auto">
                <a:xfrm>
                  <a:off x="1551" y="1275"/>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dirty="0">
                      <a:latin typeface="Arial" panose="020B0604020202020204" pitchFamily="34" charset="0"/>
                      <a:ea typeface="黑体" panose="02010609060101010101" pitchFamily="2" charset="-122"/>
                    </a:rPr>
                    <a:t>front</a:t>
                  </a:r>
                  <a:endParaRPr lang="en-US" altLang="zh-CN" sz="2000" b="1" dirty="0">
                    <a:latin typeface="Arial" panose="020B0604020202020204" pitchFamily="34" charset="0"/>
                    <a:ea typeface="黑体" panose="02010609060101010101" pitchFamily="2" charset="-122"/>
                  </a:endParaRPr>
                </a:p>
              </p:txBody>
            </p:sp>
            <p:sp>
              <p:nvSpPr>
                <p:cNvPr id="20" name="Line 63"/>
                <p:cNvSpPr>
                  <a:spLocks noChangeShapeType="1"/>
                </p:cNvSpPr>
                <p:nvPr/>
              </p:nvSpPr>
              <p:spPr bwMode="auto">
                <a:xfrm flipV="1">
                  <a:off x="1778" y="989"/>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1" name="Group 64"/>
                <p:cNvGrpSpPr/>
                <p:nvPr/>
              </p:nvGrpSpPr>
              <p:grpSpPr bwMode="auto">
                <a:xfrm>
                  <a:off x="204" y="2386"/>
                  <a:ext cx="4896" cy="326"/>
                  <a:chOff x="431" y="1389"/>
                  <a:chExt cx="4896" cy="326"/>
                </a:xfrm>
              </p:grpSpPr>
              <p:sp>
                <p:nvSpPr>
                  <p:cNvPr id="24" name="Rectangle 6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5" name="Rectangle 6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6" name="Rectangle 6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7" name="Rectangle 6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28" name="Rectangle 7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29" name="Rectangle 7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30" name="Rectangle 7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grpSp>
            <p:sp>
              <p:nvSpPr>
                <p:cNvPr id="22" name="Text Box 31"/>
                <p:cNvSpPr txBox="1">
                  <a:spLocks noChangeArrowheads="1"/>
                </p:cNvSpPr>
                <p:nvPr/>
              </p:nvSpPr>
              <p:spPr bwMode="auto">
                <a:xfrm>
                  <a:off x="1304" y="1393"/>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rear</a:t>
                  </a:r>
                  <a:endParaRPr lang="en-US" altLang="zh-CN" sz="2000" b="1">
                    <a:latin typeface="Arial" panose="020B0604020202020204" pitchFamily="34" charset="0"/>
                    <a:ea typeface="黑体" panose="02010609060101010101" pitchFamily="2" charset="-122"/>
                  </a:endParaRPr>
                </a:p>
              </p:txBody>
            </p:sp>
            <p:sp>
              <p:nvSpPr>
                <p:cNvPr id="23" name="Line 32"/>
                <p:cNvSpPr>
                  <a:spLocks noChangeShapeType="1"/>
                </p:cNvSpPr>
                <p:nvPr/>
              </p:nvSpPr>
              <p:spPr bwMode="auto">
                <a:xfrm flipV="1">
                  <a:off x="1532" y="989"/>
                  <a:ext cx="0" cy="481"/>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 name="Rectangle 10"/>
              <p:cNvSpPr>
                <a:spLocks noChangeArrowheads="1"/>
              </p:cNvSpPr>
              <p:nvPr/>
            </p:nvSpPr>
            <p:spPr bwMode="auto">
              <a:xfrm>
                <a:off x="5348288"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g</a:t>
                </a:r>
                <a:endParaRPr lang="en-US" altLang="zh-CN" dirty="0">
                  <a:ea typeface="宋体" panose="02010600030101010101" pitchFamily="2" charset="-122"/>
                </a:endParaRPr>
              </a:p>
            </p:txBody>
          </p:sp>
          <p:sp>
            <p:nvSpPr>
              <p:cNvPr id="12" name="Rectangle 10"/>
              <p:cNvSpPr>
                <a:spLocks noChangeArrowheads="1"/>
              </p:cNvSpPr>
              <p:nvPr/>
            </p:nvSpPr>
            <p:spPr bwMode="auto">
              <a:xfrm>
                <a:off x="6124575"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h</a:t>
                </a:r>
                <a:endParaRPr lang="en-US" altLang="zh-CN" dirty="0">
                  <a:ea typeface="宋体" panose="02010600030101010101" pitchFamily="2" charset="-122"/>
                </a:endParaRPr>
              </a:p>
            </p:txBody>
          </p:sp>
          <p:sp>
            <p:nvSpPr>
              <p:cNvPr id="13" name="Rectangle 10"/>
              <p:cNvSpPr>
                <a:spLocks noChangeArrowheads="1"/>
              </p:cNvSpPr>
              <p:nvPr/>
            </p:nvSpPr>
            <p:spPr bwMode="auto">
              <a:xfrm>
                <a:off x="6914687" y="104614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i</a:t>
                </a:r>
                <a:endParaRPr lang="en-US" altLang="zh-CN" dirty="0">
                  <a:ea typeface="宋体" panose="02010600030101010101" pitchFamily="2" charset="-122"/>
                </a:endParaRPr>
              </a:p>
            </p:txBody>
          </p:sp>
          <p:sp>
            <p:nvSpPr>
              <p:cNvPr id="14" name="Rectangle 10"/>
              <p:cNvSpPr>
                <a:spLocks noChangeArrowheads="1"/>
              </p:cNvSpPr>
              <p:nvPr/>
            </p:nvSpPr>
            <p:spPr bwMode="auto">
              <a:xfrm>
                <a:off x="7678739"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j</a:t>
                </a:r>
                <a:endParaRPr lang="en-US" altLang="zh-CN" dirty="0">
                  <a:ea typeface="宋体" panose="02010600030101010101" pitchFamily="2" charset="-122"/>
                </a:endParaRPr>
              </a:p>
            </p:txBody>
          </p:sp>
          <p:sp>
            <p:nvSpPr>
              <p:cNvPr id="15" name="Rectangle 10"/>
              <p:cNvSpPr>
                <a:spLocks noChangeArrowheads="1"/>
              </p:cNvSpPr>
              <p:nvPr/>
            </p:nvSpPr>
            <p:spPr bwMode="auto">
              <a:xfrm>
                <a:off x="684213"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k</a:t>
                </a:r>
                <a:endParaRPr lang="en-US" altLang="zh-CN" dirty="0">
                  <a:ea typeface="宋体" panose="02010600030101010101" pitchFamily="2" charset="-122"/>
                </a:endParaRPr>
              </a:p>
            </p:txBody>
          </p:sp>
        </p:grpSp>
        <p:grpSp>
          <p:nvGrpSpPr>
            <p:cNvPr id="7" name="组合 6"/>
            <p:cNvGrpSpPr/>
            <p:nvPr/>
          </p:nvGrpSpPr>
          <p:grpSpPr>
            <a:xfrm>
              <a:off x="1512691" y="4963074"/>
              <a:ext cx="1555749" cy="523896"/>
              <a:chOff x="1512691" y="4963074"/>
              <a:chExt cx="1555749" cy="523896"/>
            </a:xfrm>
          </p:grpSpPr>
          <p:sp>
            <p:nvSpPr>
              <p:cNvPr id="8" name="Rectangle 10"/>
              <p:cNvSpPr>
                <a:spLocks noChangeArrowheads="1"/>
              </p:cNvSpPr>
              <p:nvPr/>
            </p:nvSpPr>
            <p:spPr bwMode="auto">
              <a:xfrm>
                <a:off x="1512691" y="4969444"/>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l</a:t>
                </a:r>
                <a:endParaRPr lang="en-US" altLang="zh-CN" dirty="0">
                  <a:ea typeface="宋体" panose="02010600030101010101" pitchFamily="2" charset="-122"/>
                </a:endParaRPr>
              </a:p>
            </p:txBody>
          </p:sp>
          <p:sp>
            <p:nvSpPr>
              <p:cNvPr id="9" name="Rectangle 10"/>
              <p:cNvSpPr>
                <a:spLocks noChangeArrowheads="1"/>
              </p:cNvSpPr>
              <p:nvPr/>
            </p:nvSpPr>
            <p:spPr bwMode="auto">
              <a:xfrm>
                <a:off x="2290565" y="4963074"/>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zh-CN" dirty="0">
                    <a:ea typeface="宋体" panose="02010600030101010101" pitchFamily="2" charset="-122"/>
                  </a:rPr>
                  <a:t>m</a:t>
                </a:r>
                <a:endParaRPr lang="en-US" altLang="zh-CN" dirty="0">
                  <a:ea typeface="宋体" panose="02010600030101010101" pitchFamily="2" charset="-122"/>
                </a:endParaRPr>
              </a:p>
            </p:txBody>
          </p:sp>
        </p:grpSp>
      </p:grpSp>
      <p:grpSp>
        <p:nvGrpSpPr>
          <p:cNvPr id="54" name="组合 53"/>
          <p:cNvGrpSpPr/>
          <p:nvPr/>
        </p:nvGrpSpPr>
        <p:grpSpPr>
          <a:xfrm>
            <a:off x="292848" y="4640506"/>
            <a:ext cx="8820150" cy="3829054"/>
            <a:chOff x="376040" y="4393181"/>
            <a:chExt cx="8820150" cy="3829054"/>
          </a:xfrm>
        </p:grpSpPr>
        <p:grpSp>
          <p:nvGrpSpPr>
            <p:cNvPr id="55" name="组合 54"/>
            <p:cNvGrpSpPr/>
            <p:nvPr/>
          </p:nvGrpSpPr>
          <p:grpSpPr>
            <a:xfrm>
              <a:off x="376040" y="4393181"/>
              <a:ext cx="8820150" cy="3829054"/>
              <a:chOff x="323851" y="476250"/>
              <a:chExt cx="8820150" cy="3829054"/>
            </a:xfrm>
          </p:grpSpPr>
          <p:grpSp>
            <p:nvGrpSpPr>
              <p:cNvPr id="59" name="Group 94"/>
              <p:cNvGrpSpPr/>
              <p:nvPr/>
            </p:nvGrpSpPr>
            <p:grpSpPr bwMode="auto">
              <a:xfrm>
                <a:off x="323851" y="476250"/>
                <a:ext cx="8820150" cy="3829054"/>
                <a:chOff x="204" y="300"/>
                <a:chExt cx="5556" cy="2412"/>
              </a:xfrm>
            </p:grpSpPr>
            <p:grpSp>
              <p:nvGrpSpPr>
                <p:cNvPr id="65" name="Group 5"/>
                <p:cNvGrpSpPr/>
                <p:nvPr/>
              </p:nvGrpSpPr>
              <p:grpSpPr bwMode="auto">
                <a:xfrm>
                  <a:off x="431" y="663"/>
                  <a:ext cx="4896" cy="326"/>
                  <a:chOff x="431" y="1389"/>
                  <a:chExt cx="4896" cy="326"/>
                </a:xfrm>
              </p:grpSpPr>
              <p:sp>
                <p:nvSpPr>
                  <p:cNvPr id="80" name="Rectangle 6"/>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81" name="Rectangle 7"/>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82" name="Rectangle 8"/>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83" name="Rectangle 9"/>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84" name="Rectangle 10"/>
                  <p:cNvSpPr>
                    <a:spLocks noChangeArrowheads="1"/>
                  </p:cNvSpPr>
                  <p:nvPr/>
                </p:nvSpPr>
                <p:spPr bwMode="auto">
                  <a:xfrm>
                    <a:off x="287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85" name="Rectangle 11"/>
                  <p:cNvSpPr>
                    <a:spLocks noChangeArrowheads="1"/>
                  </p:cNvSpPr>
                  <p:nvPr/>
                </p:nvSpPr>
                <p:spPr bwMode="auto">
                  <a:xfrm>
                    <a:off x="2389"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86" name="Rectangle 12"/>
                  <p:cNvSpPr>
                    <a:spLocks noChangeArrowheads="1"/>
                  </p:cNvSpPr>
                  <p:nvPr/>
                </p:nvSpPr>
                <p:spPr bwMode="auto">
                  <a:xfrm>
                    <a:off x="1900"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87" name="Rectangle 13"/>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88" name="Rectangle 14"/>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89" name="Rectangle 15"/>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90" name="Line 16"/>
                  <p:cNvSpPr>
                    <a:spLocks noChangeShapeType="1"/>
                  </p:cNvSpPr>
                  <p:nvPr/>
                </p:nvSpPr>
                <p:spPr bwMode="auto">
                  <a:xfrm>
                    <a:off x="431" y="1389"/>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1" name="Line 17"/>
                  <p:cNvSpPr>
                    <a:spLocks noChangeShapeType="1"/>
                  </p:cNvSpPr>
                  <p:nvPr/>
                </p:nvSpPr>
                <p:spPr bwMode="auto">
                  <a:xfrm>
                    <a:off x="431" y="1715"/>
                    <a:ext cx="4896"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 name="Line 18"/>
                  <p:cNvSpPr>
                    <a:spLocks noChangeShapeType="1"/>
                  </p:cNvSpPr>
                  <p:nvPr/>
                </p:nvSpPr>
                <p:spPr bwMode="auto">
                  <a:xfrm>
                    <a:off x="431"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 name="Line 19"/>
                  <p:cNvSpPr>
                    <a:spLocks noChangeShapeType="1"/>
                  </p:cNvSpPr>
                  <p:nvPr/>
                </p:nvSpPr>
                <p:spPr bwMode="auto">
                  <a:xfrm>
                    <a:off x="921"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Line 20"/>
                  <p:cNvSpPr>
                    <a:spLocks noChangeShapeType="1"/>
                  </p:cNvSpPr>
                  <p:nvPr/>
                </p:nvSpPr>
                <p:spPr bwMode="auto">
                  <a:xfrm>
                    <a:off x="141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 name="Line 21"/>
                  <p:cNvSpPr>
                    <a:spLocks noChangeShapeType="1"/>
                  </p:cNvSpPr>
                  <p:nvPr/>
                </p:nvSpPr>
                <p:spPr bwMode="auto">
                  <a:xfrm>
                    <a:off x="1900"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6" name="Line 22"/>
                  <p:cNvSpPr>
                    <a:spLocks noChangeShapeType="1"/>
                  </p:cNvSpPr>
                  <p:nvPr/>
                </p:nvSpPr>
                <p:spPr bwMode="auto">
                  <a:xfrm>
                    <a:off x="238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23"/>
                  <p:cNvSpPr>
                    <a:spLocks noChangeShapeType="1"/>
                  </p:cNvSpPr>
                  <p:nvPr/>
                </p:nvSpPr>
                <p:spPr bwMode="auto">
                  <a:xfrm>
                    <a:off x="287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8" name="Line 24"/>
                  <p:cNvSpPr>
                    <a:spLocks noChangeShapeType="1"/>
                  </p:cNvSpPr>
                  <p:nvPr/>
                </p:nvSpPr>
                <p:spPr bwMode="auto">
                  <a:xfrm>
                    <a:off x="3369"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 name="Line 25"/>
                  <p:cNvSpPr>
                    <a:spLocks noChangeShapeType="1"/>
                  </p:cNvSpPr>
                  <p:nvPr/>
                </p:nvSpPr>
                <p:spPr bwMode="auto">
                  <a:xfrm>
                    <a:off x="385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0" name="Line 26"/>
                  <p:cNvSpPr>
                    <a:spLocks noChangeShapeType="1"/>
                  </p:cNvSpPr>
                  <p:nvPr/>
                </p:nvSpPr>
                <p:spPr bwMode="auto">
                  <a:xfrm>
                    <a:off x="4348"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1" name="Line 27"/>
                  <p:cNvSpPr>
                    <a:spLocks noChangeShapeType="1"/>
                  </p:cNvSpPr>
                  <p:nvPr/>
                </p:nvSpPr>
                <p:spPr bwMode="auto">
                  <a:xfrm>
                    <a:off x="4837" y="1389"/>
                    <a:ext cx="0" cy="3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 name="Line 28"/>
                  <p:cNvSpPr>
                    <a:spLocks noChangeShapeType="1"/>
                  </p:cNvSpPr>
                  <p:nvPr/>
                </p:nvSpPr>
                <p:spPr bwMode="auto">
                  <a:xfrm>
                    <a:off x="5327" y="1389"/>
                    <a:ext cx="0" cy="326"/>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6" name="Text Box 29"/>
                <p:cNvSpPr txBox="1">
                  <a:spLocks noChangeArrowheads="1"/>
                </p:cNvSpPr>
                <p:nvPr/>
              </p:nvSpPr>
              <p:spPr bwMode="auto">
                <a:xfrm>
                  <a:off x="476" y="345"/>
                  <a:ext cx="3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0</a:t>
                  </a:r>
                  <a:endParaRPr lang="en-US" altLang="zh-CN" sz="2000" b="1">
                    <a:latin typeface="Arial" panose="020B0604020202020204" pitchFamily="34" charset="0"/>
                    <a:ea typeface="黑体" panose="02010609060101010101" pitchFamily="2" charset="-122"/>
                  </a:endParaRPr>
                </a:p>
              </p:txBody>
            </p:sp>
            <p:sp>
              <p:nvSpPr>
                <p:cNvPr id="67" name="Text Box 30"/>
                <p:cNvSpPr txBox="1">
                  <a:spLocks noChangeArrowheads="1"/>
                </p:cNvSpPr>
                <p:nvPr/>
              </p:nvSpPr>
              <p:spPr bwMode="auto">
                <a:xfrm>
                  <a:off x="4740" y="300"/>
                  <a:ext cx="10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Maxsize - 1</a:t>
                  </a:r>
                  <a:endParaRPr lang="en-US" altLang="zh-CN" sz="2000" b="1">
                    <a:latin typeface="Arial" panose="020B0604020202020204" pitchFamily="34" charset="0"/>
                    <a:ea typeface="黑体" panose="02010609060101010101" pitchFamily="2" charset="-122"/>
                  </a:endParaRPr>
                </a:p>
              </p:txBody>
            </p:sp>
            <p:sp>
              <p:nvSpPr>
                <p:cNvPr id="68" name="Text Box 62"/>
                <p:cNvSpPr txBox="1">
                  <a:spLocks noChangeArrowheads="1"/>
                </p:cNvSpPr>
                <p:nvPr/>
              </p:nvSpPr>
              <p:spPr bwMode="auto">
                <a:xfrm>
                  <a:off x="1551" y="1275"/>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dirty="0">
                      <a:latin typeface="Arial" panose="020B0604020202020204" pitchFamily="34" charset="0"/>
                      <a:ea typeface="黑体" panose="02010609060101010101" pitchFamily="2" charset="-122"/>
                    </a:rPr>
                    <a:t>front</a:t>
                  </a:r>
                  <a:endParaRPr lang="en-US" altLang="zh-CN" sz="2000" b="1" dirty="0">
                    <a:latin typeface="Arial" panose="020B0604020202020204" pitchFamily="34" charset="0"/>
                    <a:ea typeface="黑体" panose="02010609060101010101" pitchFamily="2" charset="-122"/>
                  </a:endParaRPr>
                </a:p>
              </p:txBody>
            </p:sp>
            <p:sp>
              <p:nvSpPr>
                <p:cNvPr id="69" name="Line 63"/>
                <p:cNvSpPr>
                  <a:spLocks noChangeShapeType="1"/>
                </p:cNvSpPr>
                <p:nvPr/>
              </p:nvSpPr>
              <p:spPr bwMode="auto">
                <a:xfrm flipV="1">
                  <a:off x="1778" y="989"/>
                  <a:ext cx="0" cy="363"/>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0" name="Group 64"/>
                <p:cNvGrpSpPr/>
                <p:nvPr/>
              </p:nvGrpSpPr>
              <p:grpSpPr bwMode="auto">
                <a:xfrm>
                  <a:off x="204" y="2386"/>
                  <a:ext cx="4896" cy="326"/>
                  <a:chOff x="431" y="1389"/>
                  <a:chExt cx="4896" cy="326"/>
                </a:xfrm>
              </p:grpSpPr>
              <p:sp>
                <p:nvSpPr>
                  <p:cNvPr id="73" name="Rectangle 65"/>
                  <p:cNvSpPr>
                    <a:spLocks noChangeArrowheads="1"/>
                  </p:cNvSpPr>
                  <p:nvPr/>
                </p:nvSpPr>
                <p:spPr bwMode="auto">
                  <a:xfrm>
                    <a:off x="4837"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74" name="Rectangle 66"/>
                  <p:cNvSpPr>
                    <a:spLocks noChangeArrowheads="1"/>
                  </p:cNvSpPr>
                  <p:nvPr/>
                </p:nvSpPr>
                <p:spPr bwMode="auto">
                  <a:xfrm>
                    <a:off x="4348"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75" name="Rectangle 67"/>
                  <p:cNvSpPr>
                    <a:spLocks noChangeArrowheads="1"/>
                  </p:cNvSpPr>
                  <p:nvPr/>
                </p:nvSpPr>
                <p:spPr bwMode="auto">
                  <a:xfrm>
                    <a:off x="3858"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76" name="Rectangle 68"/>
                  <p:cNvSpPr>
                    <a:spLocks noChangeArrowheads="1"/>
                  </p:cNvSpPr>
                  <p:nvPr/>
                </p:nvSpPr>
                <p:spPr bwMode="auto">
                  <a:xfrm>
                    <a:off x="3369"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sp>
                <p:nvSpPr>
                  <p:cNvPr id="77" name="Rectangle 72"/>
                  <p:cNvSpPr>
                    <a:spLocks noChangeArrowheads="1"/>
                  </p:cNvSpPr>
                  <p:nvPr/>
                </p:nvSpPr>
                <p:spPr bwMode="auto">
                  <a:xfrm>
                    <a:off x="1410"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78" name="Rectangle 73"/>
                  <p:cNvSpPr>
                    <a:spLocks noChangeArrowheads="1"/>
                  </p:cNvSpPr>
                  <p:nvPr/>
                </p:nvSpPr>
                <p:spPr bwMode="auto">
                  <a:xfrm>
                    <a:off x="921" y="1389"/>
                    <a:ext cx="489"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79" name="Rectangle 74"/>
                  <p:cNvSpPr>
                    <a:spLocks noChangeArrowheads="1"/>
                  </p:cNvSpPr>
                  <p:nvPr/>
                </p:nvSpPr>
                <p:spPr bwMode="auto">
                  <a:xfrm>
                    <a:off x="431" y="1389"/>
                    <a:ext cx="49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zh-CN" altLang="zh-CN">
                      <a:ea typeface="宋体" panose="02010600030101010101" pitchFamily="2" charset="-122"/>
                    </a:endParaRPr>
                  </a:p>
                </p:txBody>
              </p:sp>
            </p:grpSp>
            <p:sp>
              <p:nvSpPr>
                <p:cNvPr id="71" name="Text Box 31"/>
                <p:cNvSpPr txBox="1">
                  <a:spLocks noChangeArrowheads="1"/>
                </p:cNvSpPr>
                <p:nvPr/>
              </p:nvSpPr>
              <p:spPr bwMode="auto">
                <a:xfrm>
                  <a:off x="1304" y="1393"/>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sz="2000" b="1">
                      <a:latin typeface="Arial" panose="020B0604020202020204" pitchFamily="34" charset="0"/>
                      <a:ea typeface="黑体" panose="02010609060101010101" pitchFamily="2" charset="-122"/>
                    </a:rPr>
                    <a:t>rear</a:t>
                  </a:r>
                  <a:endParaRPr lang="en-US" altLang="zh-CN" sz="2000" b="1">
                    <a:latin typeface="Arial" panose="020B0604020202020204" pitchFamily="34" charset="0"/>
                    <a:ea typeface="黑体" panose="02010609060101010101" pitchFamily="2" charset="-122"/>
                  </a:endParaRPr>
                </a:p>
              </p:txBody>
            </p:sp>
            <p:sp>
              <p:nvSpPr>
                <p:cNvPr id="72" name="Line 32"/>
                <p:cNvSpPr>
                  <a:spLocks noChangeShapeType="1"/>
                </p:cNvSpPr>
                <p:nvPr/>
              </p:nvSpPr>
              <p:spPr bwMode="auto">
                <a:xfrm flipV="1">
                  <a:off x="1532" y="989"/>
                  <a:ext cx="0" cy="481"/>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60" name="Rectangle 10"/>
              <p:cNvSpPr>
                <a:spLocks noChangeArrowheads="1"/>
              </p:cNvSpPr>
              <p:nvPr/>
            </p:nvSpPr>
            <p:spPr bwMode="auto">
              <a:xfrm>
                <a:off x="5348288"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61" name="Rectangle 10"/>
              <p:cNvSpPr>
                <a:spLocks noChangeArrowheads="1"/>
              </p:cNvSpPr>
              <p:nvPr/>
            </p:nvSpPr>
            <p:spPr bwMode="auto">
              <a:xfrm>
                <a:off x="6124575"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62" name="Rectangle 10"/>
              <p:cNvSpPr>
                <a:spLocks noChangeArrowheads="1"/>
              </p:cNvSpPr>
              <p:nvPr/>
            </p:nvSpPr>
            <p:spPr bwMode="auto">
              <a:xfrm>
                <a:off x="6914687" y="104614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63" name="Rectangle 10"/>
              <p:cNvSpPr>
                <a:spLocks noChangeArrowheads="1"/>
              </p:cNvSpPr>
              <p:nvPr/>
            </p:nvSpPr>
            <p:spPr bwMode="auto">
              <a:xfrm>
                <a:off x="7678739"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64" name="Rectangle 10"/>
              <p:cNvSpPr>
                <a:spLocks noChangeArrowheads="1"/>
              </p:cNvSpPr>
              <p:nvPr/>
            </p:nvSpPr>
            <p:spPr bwMode="auto">
              <a:xfrm>
                <a:off x="684213" y="1052513"/>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grpSp>
        <p:grpSp>
          <p:nvGrpSpPr>
            <p:cNvPr id="56" name="组合 55"/>
            <p:cNvGrpSpPr/>
            <p:nvPr/>
          </p:nvGrpSpPr>
          <p:grpSpPr>
            <a:xfrm>
              <a:off x="1512691" y="4963074"/>
              <a:ext cx="1555749" cy="523896"/>
              <a:chOff x="1512691" y="4963074"/>
              <a:chExt cx="1555749" cy="523896"/>
            </a:xfrm>
          </p:grpSpPr>
          <p:sp>
            <p:nvSpPr>
              <p:cNvPr id="57" name="Rectangle 10"/>
              <p:cNvSpPr>
                <a:spLocks noChangeArrowheads="1"/>
              </p:cNvSpPr>
              <p:nvPr/>
            </p:nvSpPr>
            <p:spPr bwMode="auto">
              <a:xfrm>
                <a:off x="1512691" y="4969444"/>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sp>
            <p:nvSpPr>
              <p:cNvPr id="58" name="Rectangle 10"/>
              <p:cNvSpPr>
                <a:spLocks noChangeArrowheads="1"/>
              </p:cNvSpPr>
              <p:nvPr/>
            </p:nvSpPr>
            <p:spPr bwMode="auto">
              <a:xfrm>
                <a:off x="2290565" y="4963074"/>
                <a:ext cx="777875"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altLang="zh-CN" dirty="0">
                  <a:ea typeface="宋体" panose="02010600030101010101" pitchFamily="2" charset="-122"/>
                </a:endParaRPr>
              </a:p>
            </p:txBody>
          </p:sp>
        </p:grpSp>
      </p:grpSp>
      <p:sp>
        <p:nvSpPr>
          <p:cNvPr id="103" name="Text Box 33"/>
          <p:cNvSpPr txBox="1">
            <a:spLocks noChangeArrowheads="1"/>
          </p:cNvSpPr>
          <p:nvPr/>
        </p:nvSpPr>
        <p:spPr bwMode="auto">
          <a:xfrm>
            <a:off x="601465" y="4116630"/>
            <a:ext cx="7793038"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dirty="0" smtClean="0">
                <a:solidFill>
                  <a:srgbClr val="C00000"/>
                </a:solidFill>
                <a:latin typeface="Arial" panose="020B0604020202020204" pitchFamily="34" charset="0"/>
                <a:ea typeface="黑体" panose="02010609060101010101" pitchFamily="2" charset="-122"/>
              </a:rPr>
              <a:t>所有元素全部出队，队列空</a:t>
            </a:r>
            <a:r>
              <a:rPr lang="en-US" altLang="zh-CN" b="1" dirty="0" smtClean="0">
                <a:solidFill>
                  <a:srgbClr val="C00000"/>
                </a:solidFill>
                <a:latin typeface="Arial" panose="020B0604020202020204" pitchFamily="34" charset="0"/>
                <a:ea typeface="黑体" panose="02010609060101010101" pitchFamily="2" charset="-122"/>
              </a:rPr>
              <a:t>front==rear</a:t>
            </a:r>
            <a:endParaRPr lang="zh-CN" altLang="en-US" b="1" dirty="0">
              <a:solidFill>
                <a:srgbClr val="C00000"/>
              </a:solidFill>
              <a:latin typeface="Arial" panose="020B0604020202020204" pitchFamily="34" charset="0"/>
              <a:ea typeface="黑体" panose="02010609060101010101" pitchFamily="2" charset="-122"/>
            </a:endParaRPr>
          </a:p>
        </p:txBody>
      </p:sp>
      <p:sp>
        <p:nvSpPr>
          <p:cNvPr id="104" name="Text Box 33"/>
          <p:cNvSpPr txBox="1">
            <a:spLocks noChangeArrowheads="1"/>
          </p:cNvSpPr>
          <p:nvPr/>
        </p:nvSpPr>
        <p:spPr bwMode="auto">
          <a:xfrm>
            <a:off x="683568" y="1651794"/>
            <a:ext cx="3896519"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1" dirty="0" smtClean="0">
                <a:solidFill>
                  <a:srgbClr val="C00000"/>
                </a:solidFill>
                <a:latin typeface="Arial" panose="020B0604020202020204" pitchFamily="34" charset="0"/>
                <a:ea typeface="黑体" panose="02010609060101010101" pitchFamily="2" charset="-122"/>
              </a:rPr>
              <a:t>队列满</a:t>
            </a:r>
            <a:r>
              <a:rPr lang="en-US" altLang="zh-CN" b="1" dirty="0" smtClean="0">
                <a:solidFill>
                  <a:srgbClr val="C00000"/>
                </a:solidFill>
                <a:latin typeface="Arial" panose="020B0604020202020204" pitchFamily="34" charset="0"/>
                <a:ea typeface="黑体" panose="02010609060101010101" pitchFamily="2" charset="-122"/>
              </a:rPr>
              <a:t>front==rear</a:t>
            </a:r>
            <a:endParaRPr lang="zh-CN" altLang="en-US" b="1" dirty="0">
              <a:solidFill>
                <a:srgbClr val="C00000"/>
              </a:solidFill>
              <a:latin typeface="Arial" panose="020B0604020202020204" pitchFamily="34" charset="0"/>
              <a:ea typeface="黑体" panose="02010609060101010101" pitchFamily="2" charset="-122"/>
            </a:endParaRPr>
          </a:p>
        </p:txBody>
      </p:sp>
      <p:sp>
        <p:nvSpPr>
          <p:cNvPr id="105" name="页脚占位符 104"/>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第一章 基本概念</a:t>
            </a:r>
            <a:endParaRPr lang="zh-CN" altLang="en-US">
              <a:sym typeface="+mn-ea"/>
            </a:endParaRPr>
          </a:p>
        </p:txBody>
      </p:sp>
      <p:sp>
        <p:nvSpPr>
          <p:cNvPr id="3" name="内容占位符 2"/>
          <p:cNvSpPr>
            <a:spLocks noGrp="1"/>
          </p:cNvSpPr>
          <p:nvPr>
            <p:ph idx="1"/>
          </p:nvPr>
        </p:nvSpPr>
        <p:spPr>
          <a:xfrm>
            <a:off x="827405" y="770255"/>
            <a:ext cx="7957820" cy="4740275"/>
          </a:xfrm>
        </p:spPr>
        <p:txBody>
          <a:bodyPr/>
          <a:p>
            <a:endParaRPr lang="zh-CN" altLang="en-US"/>
          </a:p>
          <a:p>
            <a:r>
              <a:rPr lang="zh-CN" altLang="en-US"/>
              <a:t>概念：							（1）数据结构的研究内容：逻辑关系、存储实现、运算实现</a:t>
            </a:r>
            <a:endParaRPr lang="zh-CN" altLang="en-US"/>
          </a:p>
          <a:p>
            <a:r>
              <a:rPr lang="zh-CN" altLang="en-US"/>
              <a:t>（2）四种逻辑结构：集合结构、线性结构、树形结构、图形结构</a:t>
            </a:r>
            <a:endParaRPr lang="zh-CN" altLang="en-US"/>
          </a:p>
          <a:p>
            <a:r>
              <a:rPr lang="zh-CN" altLang="en-US"/>
              <a:t>（3）四种存储结构：顺序存储、链接存储、哈希(散列)存储、索引存储</a:t>
            </a:r>
            <a:endParaRPr lang="zh-CN" altLang="en-US"/>
          </a:p>
          <a:p>
            <a:r>
              <a:rPr lang="zh-CN" altLang="en-US"/>
              <a:t>算法分析：						</a:t>
            </a:r>
            <a:endParaRPr lang="zh-CN" altLang="en-US"/>
          </a:p>
          <a:p>
            <a:r>
              <a:rPr lang="zh-CN" altLang="en-US"/>
              <a:t>会计算：时间复杂度、空间复杂度</a:t>
            </a:r>
            <a:endParaRPr lang="zh-CN" altLang="en-US"/>
          </a:p>
        </p:txBody>
      </p:sp>
      <p:sp>
        <p:nvSpPr>
          <p:cNvPr id="4" name="日期占位符 3"/>
          <p:cNvSpPr>
            <a:spLocks noGrp="1"/>
          </p:cNvSpPr>
          <p:nvPr>
            <p:ph type="dt" sz="half" idx="2"/>
          </p:nvPr>
        </p:nvSpPr>
        <p:spPr/>
        <p:txBody>
          <a:bodyPr/>
          <a:p>
            <a:pPr>
              <a:defRPr/>
            </a:pPr>
            <a:fld id="{CAD54F35-621E-47D4-AB00-F148EE34D3C1}" type="datetime8">
              <a:rPr lang="zh-CN" altLang="en-US" smtClean="0"/>
            </a:fld>
            <a:endParaRPr lang="en-US" altLang="zh-CN" dirty="0"/>
          </a:p>
        </p:txBody>
      </p:sp>
      <p:sp>
        <p:nvSpPr>
          <p:cNvPr id="5" name="页脚占位符 4"/>
          <p:cNvSpPr>
            <a:spLocks noGrp="1"/>
          </p:cNvSpPr>
          <p:nvPr>
            <p:ph type="ftr" sz="quarter" idx="3"/>
          </p:nvPr>
        </p:nvSpPr>
        <p:spPr/>
        <p:txBody>
          <a:bodyPr/>
          <a:p>
            <a:pPr>
              <a:defRPr/>
            </a:pPr>
            <a:r>
              <a:rPr lang="zh-CN" altLang="en-US" smtClean="0"/>
              <a:t>吉林大学珠海学院数据结构</a:t>
            </a:r>
            <a:endParaRPr lang="en-US" altLang="zh-CN" dirty="0"/>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zh-CN" altLang="en-US" b="1" smtClean="0"/>
              <a:t>循环队列</a:t>
            </a:r>
            <a:endParaRPr lang="zh-CN" altLang="en-US" b="1" smtClean="0"/>
          </a:p>
        </p:txBody>
      </p:sp>
      <p:sp>
        <p:nvSpPr>
          <p:cNvPr id="104452" name="Text Box 4"/>
          <p:cNvSpPr txBox="1">
            <a:spLocks noChangeArrowheads="1"/>
          </p:cNvSpPr>
          <p:nvPr/>
        </p:nvSpPr>
        <p:spPr bwMode="auto">
          <a:xfrm>
            <a:off x="539552" y="1823213"/>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latin typeface="Times New Roman" panose="02020603050405020304" pitchFamily="18" charset="0"/>
                <a:ea typeface="幼圆" pitchFamily="49" charset="-122"/>
              </a:rPr>
              <a:t>问题：如何区别队空和队满</a:t>
            </a:r>
            <a:endParaRPr kumimoji="1" lang="zh-CN" altLang="en-US" sz="2800" b="1" dirty="0">
              <a:latin typeface="Times New Roman" panose="02020603050405020304" pitchFamily="18" charset="0"/>
              <a:ea typeface="幼圆" pitchFamily="49" charset="-122"/>
            </a:endParaRPr>
          </a:p>
        </p:txBody>
      </p:sp>
      <p:grpSp>
        <p:nvGrpSpPr>
          <p:cNvPr id="104453" name="Group 5"/>
          <p:cNvGrpSpPr/>
          <p:nvPr/>
        </p:nvGrpSpPr>
        <p:grpSpPr bwMode="auto">
          <a:xfrm>
            <a:off x="0" y="3652840"/>
            <a:ext cx="2447925" cy="1335088"/>
            <a:chOff x="720" y="2688"/>
            <a:chExt cx="1384" cy="841"/>
          </a:xfrm>
        </p:grpSpPr>
        <p:sp>
          <p:nvSpPr>
            <p:cNvPr id="24609" name="Text Box 6"/>
            <p:cNvSpPr txBox="1">
              <a:spLocks noChangeArrowheads="1"/>
            </p:cNvSpPr>
            <p:nvPr/>
          </p:nvSpPr>
          <p:spPr bwMode="auto">
            <a:xfrm>
              <a:off x="720" y="2928"/>
              <a:ext cx="135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smtClean="0">
                  <a:latin typeface="Times New Roman" panose="02020603050405020304" pitchFamily="18" charset="0"/>
                </a:rPr>
                <a:t>如：</a:t>
              </a:r>
              <a:r>
                <a:rPr kumimoji="1" lang="zh-CN" altLang="en-US" sz="2800" b="1" dirty="0" smtClean="0">
                  <a:latin typeface="Times New Roman" panose="02020603050405020304" pitchFamily="18" charset="0"/>
                </a:rPr>
                <a:t>三</a:t>
              </a:r>
              <a:r>
                <a:rPr kumimoji="1" lang="zh-CN" altLang="en-US" sz="2800" b="1" dirty="0">
                  <a:latin typeface="Times New Roman" panose="02020603050405020304" pitchFamily="18" charset="0"/>
                </a:rPr>
                <a:t>种方法</a:t>
              </a:r>
              <a:endParaRPr kumimoji="1" lang="zh-CN" altLang="en-US" sz="2800" b="1" dirty="0">
                <a:latin typeface="Times New Roman" panose="02020603050405020304" pitchFamily="18" charset="0"/>
              </a:endParaRPr>
            </a:p>
          </p:txBody>
        </p:sp>
        <p:sp>
          <p:nvSpPr>
            <p:cNvPr id="24610" name="AutoShape 7"/>
            <p:cNvSpPr/>
            <p:nvPr/>
          </p:nvSpPr>
          <p:spPr bwMode="auto">
            <a:xfrm>
              <a:off x="1912" y="2688"/>
              <a:ext cx="192" cy="816"/>
            </a:xfrm>
            <a:prstGeom prst="leftBrace">
              <a:avLst>
                <a:gd name="adj1" fmla="val 3541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4456" name="Text Box 8"/>
          <p:cNvSpPr txBox="1">
            <a:spLocks noChangeArrowheads="1"/>
          </p:cNvSpPr>
          <p:nvPr/>
        </p:nvSpPr>
        <p:spPr bwMode="auto">
          <a:xfrm>
            <a:off x="2384425" y="3500438"/>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rgbClr val="FF0000"/>
                </a:solidFill>
                <a:latin typeface="Times New Roman" panose="02020603050405020304" pitchFamily="18" charset="0"/>
              </a:rPr>
              <a:t>1.</a:t>
            </a:r>
            <a:r>
              <a:rPr kumimoji="1" lang="zh-CN" altLang="en-US" sz="2800" b="1">
                <a:solidFill>
                  <a:srgbClr val="FF0000"/>
                </a:solidFill>
                <a:latin typeface="Times New Roman" panose="02020603050405020304" pitchFamily="18" charset="0"/>
              </a:rPr>
              <a:t>牺牲一个存储空间</a:t>
            </a:r>
            <a:endParaRPr kumimoji="1" lang="zh-CN" altLang="en-US" sz="2800" b="1">
              <a:solidFill>
                <a:srgbClr val="FF0000"/>
              </a:solidFill>
              <a:latin typeface="Times New Roman" panose="02020603050405020304" pitchFamily="18" charset="0"/>
            </a:endParaRPr>
          </a:p>
        </p:txBody>
      </p:sp>
      <p:sp>
        <p:nvSpPr>
          <p:cNvPr id="104457" name="Text Box 9"/>
          <p:cNvSpPr txBox="1">
            <a:spLocks noChangeArrowheads="1"/>
          </p:cNvSpPr>
          <p:nvPr/>
        </p:nvSpPr>
        <p:spPr bwMode="auto">
          <a:xfrm>
            <a:off x="2384425" y="4033838"/>
            <a:ext cx="547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引入一个标志变量区别空和不空</a:t>
            </a:r>
            <a:endParaRPr kumimoji="1" lang="zh-CN" altLang="en-US" sz="2800" b="1">
              <a:latin typeface="Times New Roman" panose="02020603050405020304" pitchFamily="18" charset="0"/>
            </a:endParaRPr>
          </a:p>
        </p:txBody>
      </p:sp>
      <p:sp>
        <p:nvSpPr>
          <p:cNvPr id="104458" name="Text Box 10"/>
          <p:cNvSpPr txBox="1">
            <a:spLocks noChangeArrowheads="1"/>
          </p:cNvSpPr>
          <p:nvPr/>
        </p:nvSpPr>
        <p:spPr bwMode="auto">
          <a:xfrm>
            <a:off x="2384425" y="4643438"/>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3.</a:t>
            </a:r>
            <a:r>
              <a:rPr kumimoji="1" lang="zh-CN" altLang="en-US" sz="2800" b="1">
                <a:latin typeface="Times New Roman" panose="02020603050405020304" pitchFamily="18" charset="0"/>
              </a:rPr>
              <a:t>使用计数器</a:t>
            </a:r>
            <a:endParaRPr kumimoji="1" lang="zh-CN" altLang="en-US" sz="2800" b="1">
              <a:latin typeface="Times New Roman" panose="02020603050405020304" pitchFamily="18" charset="0"/>
            </a:endParaRPr>
          </a:p>
        </p:txBody>
      </p:sp>
      <p:grpSp>
        <p:nvGrpSpPr>
          <p:cNvPr id="24584" name="Group 11"/>
          <p:cNvGrpSpPr/>
          <p:nvPr/>
        </p:nvGrpSpPr>
        <p:grpSpPr bwMode="auto">
          <a:xfrm>
            <a:off x="6127750" y="260350"/>
            <a:ext cx="2538413" cy="3768725"/>
            <a:chOff x="3488" y="943"/>
            <a:chExt cx="1599" cy="2374"/>
          </a:xfrm>
        </p:grpSpPr>
        <p:grpSp>
          <p:nvGrpSpPr>
            <p:cNvPr id="24586" name="Group 3"/>
            <p:cNvGrpSpPr/>
            <p:nvPr/>
          </p:nvGrpSpPr>
          <p:grpSpPr bwMode="auto">
            <a:xfrm>
              <a:off x="4529" y="988"/>
              <a:ext cx="528" cy="1920"/>
              <a:chOff x="2112" y="1056"/>
              <a:chExt cx="528" cy="1920"/>
            </a:xfrm>
          </p:grpSpPr>
          <p:sp>
            <p:nvSpPr>
              <p:cNvPr id="24601" name="Rectangle 4"/>
              <p:cNvSpPr>
                <a:spLocks noChangeArrowheads="1"/>
              </p:cNvSpPr>
              <p:nvPr/>
            </p:nvSpPr>
            <p:spPr bwMode="auto">
              <a:xfrm>
                <a:off x="2112" y="1056"/>
                <a:ext cx="528" cy="192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sz="1400"/>
              </a:p>
            </p:txBody>
          </p:sp>
          <p:sp>
            <p:nvSpPr>
              <p:cNvPr id="24602" name="Line 5"/>
              <p:cNvSpPr>
                <a:spLocks noChangeShapeType="1"/>
              </p:cNvSpPr>
              <p:nvPr/>
            </p:nvSpPr>
            <p:spPr bwMode="auto">
              <a:xfrm>
                <a:off x="2112" y="273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3" name="Line 6"/>
              <p:cNvSpPr>
                <a:spLocks noChangeShapeType="1"/>
              </p:cNvSpPr>
              <p:nvPr/>
            </p:nvSpPr>
            <p:spPr bwMode="auto">
              <a:xfrm>
                <a:off x="2112" y="249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4" name="Line 7"/>
              <p:cNvSpPr>
                <a:spLocks noChangeShapeType="1"/>
              </p:cNvSpPr>
              <p:nvPr/>
            </p:nvSpPr>
            <p:spPr bwMode="auto">
              <a:xfrm>
                <a:off x="2112" y="225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Line 8"/>
              <p:cNvSpPr>
                <a:spLocks noChangeShapeType="1"/>
              </p:cNvSpPr>
              <p:nvPr/>
            </p:nvSpPr>
            <p:spPr bwMode="auto">
              <a:xfrm>
                <a:off x="2112" y="201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Line 9"/>
              <p:cNvSpPr>
                <a:spLocks noChangeShapeType="1"/>
              </p:cNvSpPr>
              <p:nvPr/>
            </p:nvSpPr>
            <p:spPr bwMode="auto">
              <a:xfrm>
                <a:off x="2112" y="177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7" name="Line 10"/>
              <p:cNvSpPr>
                <a:spLocks noChangeShapeType="1"/>
              </p:cNvSpPr>
              <p:nvPr/>
            </p:nvSpPr>
            <p:spPr bwMode="auto">
              <a:xfrm>
                <a:off x="2112" y="153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8" name="Line 11"/>
              <p:cNvSpPr>
                <a:spLocks noChangeShapeType="1"/>
              </p:cNvSpPr>
              <p:nvPr/>
            </p:nvSpPr>
            <p:spPr bwMode="auto">
              <a:xfrm>
                <a:off x="2112" y="129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87" name="Text Box 21"/>
            <p:cNvSpPr txBox="1">
              <a:spLocks noChangeArrowheads="1"/>
            </p:cNvSpPr>
            <p:nvPr/>
          </p:nvSpPr>
          <p:spPr bwMode="auto">
            <a:xfrm>
              <a:off x="4670" y="94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k</a:t>
              </a:r>
              <a:r>
                <a:rPr kumimoji="1" lang="en-US" altLang="zh-CN" sz="2400" baseline="-25000">
                  <a:latin typeface="Times New Roman" panose="02020603050405020304" pitchFamily="18" charset="0"/>
                </a:rPr>
                <a:t>4</a:t>
              </a:r>
              <a:endParaRPr kumimoji="1" lang="en-US" altLang="zh-CN" sz="2400">
                <a:latin typeface="Times New Roman" panose="02020603050405020304" pitchFamily="18" charset="0"/>
              </a:endParaRPr>
            </a:p>
          </p:txBody>
        </p:sp>
        <p:sp>
          <p:nvSpPr>
            <p:cNvPr id="24588" name="Text Box 22"/>
            <p:cNvSpPr txBox="1">
              <a:spLocks noChangeArrowheads="1"/>
            </p:cNvSpPr>
            <p:nvPr/>
          </p:nvSpPr>
          <p:spPr bwMode="auto">
            <a:xfrm>
              <a:off x="4680" y="118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k</a:t>
              </a:r>
              <a:r>
                <a:rPr kumimoji="1" lang="en-US" altLang="zh-CN" sz="2400" baseline="-25000">
                  <a:latin typeface="Times New Roman" panose="02020603050405020304" pitchFamily="18" charset="0"/>
                </a:rPr>
                <a:t>5</a:t>
              </a:r>
              <a:endParaRPr kumimoji="1" lang="en-US" altLang="zh-CN" sz="2400">
                <a:latin typeface="Times New Roman" panose="02020603050405020304" pitchFamily="18" charset="0"/>
              </a:endParaRPr>
            </a:p>
          </p:txBody>
        </p:sp>
        <p:sp>
          <p:nvSpPr>
            <p:cNvPr id="24589" name="Text Box 23"/>
            <p:cNvSpPr txBox="1">
              <a:spLocks noChangeArrowheads="1"/>
            </p:cNvSpPr>
            <p:nvPr/>
          </p:nvSpPr>
          <p:spPr bwMode="auto">
            <a:xfrm>
              <a:off x="4680" y="142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k</a:t>
              </a:r>
              <a:r>
                <a:rPr kumimoji="1" lang="en-US" altLang="zh-CN" sz="2400" baseline="-25000">
                  <a:latin typeface="Times New Roman" panose="02020603050405020304" pitchFamily="18" charset="0"/>
                </a:rPr>
                <a:t>6</a:t>
              </a:r>
              <a:endParaRPr kumimoji="1" lang="en-US" altLang="zh-CN" sz="2400">
                <a:latin typeface="Times New Roman" panose="02020603050405020304" pitchFamily="18" charset="0"/>
              </a:endParaRPr>
            </a:p>
          </p:txBody>
        </p:sp>
        <p:grpSp>
          <p:nvGrpSpPr>
            <p:cNvPr id="24590" name="Group 24"/>
            <p:cNvGrpSpPr/>
            <p:nvPr/>
          </p:nvGrpSpPr>
          <p:grpSpPr bwMode="auto">
            <a:xfrm>
              <a:off x="3488" y="1715"/>
              <a:ext cx="1041" cy="250"/>
              <a:chOff x="2264" y="2510"/>
              <a:chExt cx="1041" cy="250"/>
            </a:xfrm>
          </p:grpSpPr>
          <p:sp>
            <p:nvSpPr>
              <p:cNvPr id="24599" name="Text Box 25"/>
              <p:cNvSpPr txBox="1">
                <a:spLocks noChangeArrowheads="1"/>
              </p:cNvSpPr>
              <p:nvPr/>
            </p:nvSpPr>
            <p:spPr bwMode="auto">
              <a:xfrm>
                <a:off x="2264" y="2510"/>
                <a:ext cx="5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dirty="0" err="1">
                    <a:latin typeface="Times New Roman" panose="02020603050405020304" pitchFamily="18" charset="0"/>
                  </a:rPr>
                  <a:t>Q.front</a:t>
                </a:r>
                <a:endParaRPr kumimoji="1" lang="en-US" altLang="zh-CN" sz="2400" dirty="0">
                  <a:latin typeface="Times New Roman" panose="02020603050405020304" pitchFamily="18" charset="0"/>
                </a:endParaRPr>
              </a:p>
            </p:txBody>
          </p:sp>
          <p:sp>
            <p:nvSpPr>
              <p:cNvPr id="24600" name="Line 26"/>
              <p:cNvSpPr>
                <a:spLocks noChangeShapeType="1"/>
              </p:cNvSpPr>
              <p:nvPr/>
            </p:nvSpPr>
            <p:spPr bwMode="auto">
              <a:xfrm>
                <a:off x="2825" y="2646"/>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4591" name="Group 27"/>
            <p:cNvGrpSpPr/>
            <p:nvPr/>
          </p:nvGrpSpPr>
          <p:grpSpPr bwMode="auto">
            <a:xfrm>
              <a:off x="3551" y="1419"/>
              <a:ext cx="1000" cy="250"/>
              <a:chOff x="2327" y="1772"/>
              <a:chExt cx="1000" cy="250"/>
            </a:xfrm>
          </p:grpSpPr>
          <p:sp>
            <p:nvSpPr>
              <p:cNvPr id="24597" name="Text Box 28"/>
              <p:cNvSpPr txBox="1">
                <a:spLocks noChangeArrowheads="1"/>
              </p:cNvSpPr>
              <p:nvPr/>
            </p:nvSpPr>
            <p:spPr bwMode="auto">
              <a:xfrm>
                <a:off x="2327" y="1772"/>
                <a:ext cx="5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dirty="0" err="1">
                    <a:latin typeface="Times New Roman" panose="02020603050405020304" pitchFamily="18" charset="0"/>
                  </a:rPr>
                  <a:t>Q.rear</a:t>
                </a:r>
                <a:endParaRPr kumimoji="1" lang="en-US" altLang="zh-CN" sz="2400" dirty="0">
                  <a:latin typeface="Times New Roman" panose="02020603050405020304" pitchFamily="18" charset="0"/>
                </a:endParaRPr>
              </a:p>
            </p:txBody>
          </p:sp>
          <p:sp>
            <p:nvSpPr>
              <p:cNvPr id="24598" name="Line 29"/>
              <p:cNvSpPr>
                <a:spLocks noChangeShapeType="1"/>
              </p:cNvSpPr>
              <p:nvPr/>
            </p:nvSpPr>
            <p:spPr bwMode="auto">
              <a:xfrm>
                <a:off x="2847" y="1931"/>
                <a:ext cx="48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92" name="Text Box 38"/>
            <p:cNvSpPr txBox="1">
              <a:spLocks noChangeArrowheads="1"/>
            </p:cNvSpPr>
            <p:nvPr/>
          </p:nvSpPr>
          <p:spPr bwMode="auto">
            <a:xfrm>
              <a:off x="4392" y="3029"/>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0000"/>
                  </a:solidFill>
                  <a:latin typeface="Times New Roman" panose="02020603050405020304" pitchFamily="18" charset="0"/>
                  <a:ea typeface="楷体_GB2312" pitchFamily="49" charset="-122"/>
                </a:rPr>
                <a:t>队列满</a:t>
              </a:r>
              <a:endParaRPr kumimoji="1" lang="zh-CN" altLang="en-US" sz="2400" b="1">
                <a:solidFill>
                  <a:srgbClr val="FF0000"/>
                </a:solidFill>
                <a:latin typeface="Times New Roman" panose="02020603050405020304" pitchFamily="18" charset="0"/>
                <a:ea typeface="楷体_GB2312" pitchFamily="49" charset="-122"/>
              </a:endParaRPr>
            </a:p>
          </p:txBody>
        </p:sp>
        <p:sp>
          <p:nvSpPr>
            <p:cNvPr id="24593" name="Text Box 40"/>
            <p:cNvSpPr txBox="1">
              <a:spLocks noChangeArrowheads="1"/>
            </p:cNvSpPr>
            <p:nvPr/>
          </p:nvSpPr>
          <p:spPr bwMode="auto">
            <a:xfrm>
              <a:off x="4680" y="190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k</a:t>
              </a:r>
              <a:r>
                <a:rPr kumimoji="1" lang="en-US" altLang="zh-CN" sz="2400" baseline="-25000">
                  <a:latin typeface="Times New Roman" panose="02020603050405020304" pitchFamily="18" charset="0"/>
                </a:rPr>
                <a:t>0</a:t>
              </a:r>
              <a:endParaRPr kumimoji="1" lang="en-US" altLang="zh-CN" sz="2400">
                <a:latin typeface="Times New Roman" panose="02020603050405020304" pitchFamily="18" charset="0"/>
              </a:endParaRPr>
            </a:p>
          </p:txBody>
        </p:sp>
        <p:sp>
          <p:nvSpPr>
            <p:cNvPr id="24594" name="Text Box 41"/>
            <p:cNvSpPr txBox="1">
              <a:spLocks noChangeArrowheads="1"/>
            </p:cNvSpPr>
            <p:nvPr/>
          </p:nvSpPr>
          <p:spPr bwMode="auto">
            <a:xfrm>
              <a:off x="4680" y="214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k</a:t>
              </a:r>
              <a:r>
                <a:rPr kumimoji="1" lang="en-US" altLang="zh-CN" sz="2400" baseline="-25000">
                  <a:latin typeface="Times New Roman" panose="02020603050405020304" pitchFamily="18" charset="0"/>
                </a:rPr>
                <a:t>1</a:t>
              </a:r>
              <a:endParaRPr kumimoji="1" lang="en-US" altLang="zh-CN" sz="2400">
                <a:latin typeface="Times New Roman" panose="02020603050405020304" pitchFamily="18" charset="0"/>
              </a:endParaRPr>
            </a:p>
          </p:txBody>
        </p:sp>
        <p:sp>
          <p:nvSpPr>
            <p:cNvPr id="24595" name="Text Box 42"/>
            <p:cNvSpPr txBox="1">
              <a:spLocks noChangeArrowheads="1"/>
            </p:cNvSpPr>
            <p:nvPr/>
          </p:nvSpPr>
          <p:spPr bwMode="auto">
            <a:xfrm>
              <a:off x="4680" y="238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k</a:t>
              </a:r>
              <a:r>
                <a:rPr kumimoji="1" lang="en-US" altLang="zh-CN" sz="2400" baseline="-25000">
                  <a:latin typeface="Times New Roman" panose="02020603050405020304" pitchFamily="18" charset="0"/>
                </a:rPr>
                <a:t>2</a:t>
              </a:r>
              <a:endParaRPr kumimoji="1" lang="en-US" altLang="zh-CN" sz="2400">
                <a:latin typeface="Times New Roman" panose="02020603050405020304" pitchFamily="18" charset="0"/>
              </a:endParaRPr>
            </a:p>
          </p:txBody>
        </p:sp>
        <p:sp>
          <p:nvSpPr>
            <p:cNvPr id="24596" name="Text Box 43"/>
            <p:cNvSpPr txBox="1">
              <a:spLocks noChangeArrowheads="1"/>
            </p:cNvSpPr>
            <p:nvPr/>
          </p:nvSpPr>
          <p:spPr bwMode="auto">
            <a:xfrm>
              <a:off x="4680" y="262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k</a:t>
              </a:r>
              <a:r>
                <a:rPr kumimoji="1" lang="en-US" altLang="zh-CN" sz="2400" baseline="-25000">
                  <a:latin typeface="Times New Roman" panose="02020603050405020304" pitchFamily="18" charset="0"/>
                </a:rPr>
                <a:t>3</a:t>
              </a:r>
              <a:endParaRPr kumimoji="1" lang="en-US" altLang="zh-CN" sz="2400">
                <a:latin typeface="Times New Roman" panose="02020603050405020304" pitchFamily="18" charset="0"/>
              </a:endParaRPr>
            </a:p>
          </p:txBody>
        </p:sp>
      </p:grpSp>
      <p:sp>
        <p:nvSpPr>
          <p:cNvPr id="24585" name="Line 35"/>
          <p:cNvSpPr>
            <a:spLocks noChangeShapeType="1"/>
          </p:cNvSpPr>
          <p:nvPr/>
        </p:nvSpPr>
        <p:spPr bwMode="auto">
          <a:xfrm>
            <a:off x="5940425" y="3787775"/>
            <a:ext cx="1368425" cy="1588"/>
          </a:xfrm>
          <a:prstGeom prst="line">
            <a:avLst/>
          </a:prstGeom>
          <a:noFill/>
          <a:ln w="254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p:cNvSpPr>
            <a:spLocks noGrp="1"/>
          </p:cNvSpPr>
          <p:nvPr>
            <p:ph type="dt" sz="half" idx="2"/>
          </p:nvPr>
        </p:nvSpPr>
        <p:spPr/>
        <p:txBody>
          <a:bodyPr/>
          <a:lstStyle/>
          <a:p>
            <a:pPr>
              <a:defRPr/>
            </a:pPr>
            <a:fld id="{4459CCA8-C445-491A-B281-0C4F6F908AC9}"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0-#ppt_w/2"/>
                                          </p:val>
                                        </p:tav>
                                        <p:tav tm="100000">
                                          <p:val>
                                            <p:strVal val="#ppt_x"/>
                                          </p:val>
                                        </p:tav>
                                      </p:tavLst>
                                    </p:anim>
                                    <p:anim calcmode="lin" valueType="num">
                                      <p:cBhvr additive="base">
                                        <p:cTn id="8" dur="500" fill="hold"/>
                                        <p:tgtEl>
                                          <p:spTgt spid="1044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hamme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 calcmode="lin" valueType="num">
                                      <p:cBhvr additive="base">
                                        <p:cTn id="13" dur="500" fill="hold"/>
                                        <p:tgtEl>
                                          <p:spTgt spid="104453"/>
                                        </p:tgtEl>
                                        <p:attrNameLst>
                                          <p:attrName>ppt_x</p:attrName>
                                        </p:attrNameLst>
                                      </p:cBhvr>
                                      <p:tavLst>
                                        <p:tav tm="0">
                                          <p:val>
                                            <p:strVal val="0-#ppt_w/2"/>
                                          </p:val>
                                        </p:tav>
                                        <p:tav tm="100000">
                                          <p:val>
                                            <p:strVal val="#ppt_x"/>
                                          </p:val>
                                        </p:tav>
                                      </p:tavLst>
                                    </p:anim>
                                    <p:anim calcmode="lin" valueType="num">
                                      <p:cBhvr additive="base">
                                        <p:cTn id="14"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04456"/>
                                        </p:tgtEl>
                                        <p:attrNameLst>
                                          <p:attrName>style.visibility</p:attrName>
                                        </p:attrNameLst>
                                      </p:cBhvr>
                                      <p:to>
                                        <p:strVal val="visible"/>
                                      </p:to>
                                    </p:set>
                                    <p:animEffect transition="in" filter="checkerboard(across)">
                                      <p:cBhvr>
                                        <p:cTn id="19" dur="500"/>
                                        <p:tgtEl>
                                          <p:spTgt spid="104456"/>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04457"/>
                                        </p:tgtEl>
                                        <p:attrNameLst>
                                          <p:attrName>style.visibility</p:attrName>
                                        </p:attrNameLst>
                                      </p:cBhvr>
                                      <p:to>
                                        <p:strVal val="visible"/>
                                      </p:to>
                                    </p:set>
                                    <p:animEffect transition="in" filter="checkerboard(across)">
                                      <p:cBhvr>
                                        <p:cTn id="24" dur="500"/>
                                        <p:tgtEl>
                                          <p:spTgt spid="104457"/>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04458"/>
                                        </p:tgtEl>
                                        <p:attrNameLst>
                                          <p:attrName>style.visibility</p:attrName>
                                        </p:attrNameLst>
                                      </p:cBhvr>
                                      <p:to>
                                        <p:strVal val="visible"/>
                                      </p:to>
                                    </p:set>
                                    <p:animEffect transition="in" filter="checkerboard(across)">
                                      <p:cBhvr>
                                        <p:cTn id="29" dur="500"/>
                                        <p:tgtEl>
                                          <p:spTgt spid="104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bldLvl="0" animBg="1" autoUpdateAnimBg="0"/>
      <p:bldP spid="104456" grpId="0" bldLvl="0" animBg="1" autoUpdateAnimBg="0"/>
      <p:bldP spid="104457" grpId="0" bldLvl="0" animBg="1" autoUpdateAnimBg="0"/>
      <p:bldP spid="104458" grpId="0" bldLvl="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7091" name="Group 4"/>
          <p:cNvGrpSpPr/>
          <p:nvPr/>
        </p:nvGrpSpPr>
        <p:grpSpPr bwMode="auto">
          <a:xfrm>
            <a:off x="755650" y="476250"/>
            <a:ext cx="5975350" cy="4464050"/>
            <a:chOff x="3465" y="12620"/>
            <a:chExt cx="3915" cy="3120"/>
          </a:xfrm>
        </p:grpSpPr>
        <p:sp>
          <p:nvSpPr>
            <p:cNvPr id="217093" name="Text Box 5"/>
            <p:cNvSpPr txBox="1">
              <a:spLocks noChangeArrowheads="1"/>
            </p:cNvSpPr>
            <p:nvPr/>
          </p:nvSpPr>
          <p:spPr bwMode="auto">
            <a:xfrm>
              <a:off x="5760" y="1262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b="1">
                  <a:ea typeface="宋体" panose="02010600030101010101" pitchFamily="2" charset="-122"/>
                </a:rPr>
                <a:t>MaxSize - 1</a:t>
              </a:r>
              <a:endParaRPr lang="en-US" altLang="zh-CN" sz="2400" b="1"/>
            </a:p>
          </p:txBody>
        </p:sp>
        <p:grpSp>
          <p:nvGrpSpPr>
            <p:cNvPr id="217094" name="Group 6"/>
            <p:cNvGrpSpPr/>
            <p:nvPr/>
          </p:nvGrpSpPr>
          <p:grpSpPr bwMode="auto">
            <a:xfrm>
              <a:off x="4500" y="12932"/>
              <a:ext cx="2880" cy="2184"/>
              <a:chOff x="2340" y="9240"/>
              <a:chExt cx="2880" cy="2184"/>
            </a:xfrm>
          </p:grpSpPr>
          <p:sp>
            <p:nvSpPr>
              <p:cNvPr id="217101" name="AutoShape 7"/>
              <p:cNvSpPr>
                <a:spLocks noChangeArrowheads="1"/>
              </p:cNvSpPr>
              <p:nvPr/>
            </p:nvSpPr>
            <p:spPr bwMode="auto">
              <a:xfrm>
                <a:off x="2340" y="9240"/>
                <a:ext cx="2340" cy="2184"/>
              </a:xfrm>
              <a:custGeom>
                <a:avLst/>
                <a:gdLst>
                  <a:gd name="T0" fmla="*/ 14 w 21600"/>
                  <a:gd name="T1" fmla="*/ 0 h 21600"/>
                  <a:gd name="T2" fmla="*/ 4 w 21600"/>
                  <a:gd name="T3" fmla="*/ 3 h 21600"/>
                  <a:gd name="T4" fmla="*/ 0 w 21600"/>
                  <a:gd name="T5" fmla="*/ 11 h 21600"/>
                  <a:gd name="T6" fmla="*/ 4 w 21600"/>
                  <a:gd name="T7" fmla="*/ 19 h 21600"/>
                  <a:gd name="T8" fmla="*/ 14 w 21600"/>
                  <a:gd name="T9" fmla="*/ 22 h 21600"/>
                  <a:gd name="T10" fmla="*/ 23 w 21600"/>
                  <a:gd name="T11" fmla="*/ 19 h 21600"/>
                  <a:gd name="T12" fmla="*/ 28 w 21600"/>
                  <a:gd name="T13" fmla="*/ 11 h 21600"/>
                  <a:gd name="T14" fmla="*/ 23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6 w 21600"/>
                  <a:gd name="T25" fmla="*/ 3165 h 21600"/>
                  <a:gd name="T26" fmla="*/ 18434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102" name="Line 8"/>
              <p:cNvSpPr>
                <a:spLocks noChangeShapeType="1"/>
              </p:cNvSpPr>
              <p:nvPr/>
            </p:nvSpPr>
            <p:spPr bwMode="auto">
              <a:xfrm>
                <a:off x="3480" y="9240"/>
                <a:ext cx="0" cy="62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103" name="Line 9"/>
              <p:cNvSpPr>
                <a:spLocks noChangeShapeType="1"/>
              </p:cNvSpPr>
              <p:nvPr/>
            </p:nvSpPr>
            <p:spPr bwMode="auto">
              <a:xfrm>
                <a:off x="4140" y="10332"/>
                <a:ext cx="54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104" name="Line 10"/>
              <p:cNvSpPr>
                <a:spLocks noChangeShapeType="1"/>
              </p:cNvSpPr>
              <p:nvPr/>
            </p:nvSpPr>
            <p:spPr bwMode="auto">
              <a:xfrm>
                <a:off x="3960" y="10644"/>
                <a:ext cx="360" cy="4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105" name="Line 11"/>
              <p:cNvSpPr>
                <a:spLocks noChangeShapeType="1"/>
              </p:cNvSpPr>
              <p:nvPr/>
            </p:nvSpPr>
            <p:spPr bwMode="auto">
              <a:xfrm>
                <a:off x="2340" y="10020"/>
                <a:ext cx="540" cy="15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106" name="Line 12"/>
              <p:cNvSpPr>
                <a:spLocks noChangeShapeType="1"/>
              </p:cNvSpPr>
              <p:nvPr/>
            </p:nvSpPr>
            <p:spPr bwMode="auto">
              <a:xfrm flipH="1">
                <a:off x="3780" y="9396"/>
                <a:ext cx="360" cy="4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107" name="Line 13"/>
              <p:cNvSpPr>
                <a:spLocks noChangeShapeType="1"/>
              </p:cNvSpPr>
              <p:nvPr/>
            </p:nvSpPr>
            <p:spPr bwMode="auto">
              <a:xfrm flipV="1">
                <a:off x="3990" y="9783"/>
                <a:ext cx="540" cy="31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108" name="Text Box 14"/>
              <p:cNvSpPr txBox="1">
                <a:spLocks noChangeArrowheads="1"/>
              </p:cNvSpPr>
              <p:nvPr/>
            </p:nvSpPr>
            <p:spPr bwMode="auto">
              <a:xfrm>
                <a:off x="4500" y="92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b="1">
                    <a:ea typeface="宋体" panose="02010600030101010101" pitchFamily="2" charset="-122"/>
                  </a:rPr>
                  <a:t>0</a:t>
                </a:r>
                <a:endParaRPr lang="en-US" altLang="zh-CN" sz="2400" b="1"/>
              </a:p>
            </p:txBody>
          </p:sp>
          <p:sp>
            <p:nvSpPr>
              <p:cNvPr id="217109" name="Text Box 15"/>
              <p:cNvSpPr txBox="1">
                <a:spLocks noChangeArrowheads="1"/>
              </p:cNvSpPr>
              <p:nvPr/>
            </p:nvSpPr>
            <p:spPr bwMode="auto">
              <a:xfrm>
                <a:off x="4680" y="986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b="1">
                    <a:ea typeface="宋体" panose="02010600030101010101" pitchFamily="2" charset="-122"/>
                  </a:rPr>
                  <a:t>1</a:t>
                </a:r>
                <a:endParaRPr lang="en-US" altLang="zh-CN" sz="2400" b="1"/>
              </a:p>
            </p:txBody>
          </p:sp>
          <p:sp>
            <p:nvSpPr>
              <p:cNvPr id="217110" name="Text Box 16"/>
              <p:cNvSpPr txBox="1">
                <a:spLocks noChangeArrowheads="1"/>
              </p:cNvSpPr>
              <p:nvPr/>
            </p:nvSpPr>
            <p:spPr bwMode="auto">
              <a:xfrm>
                <a:off x="4140" y="10488"/>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a:ea typeface="宋体" panose="02010600030101010101" pitchFamily="2" charset="-122"/>
                  </a:rPr>
                  <a:t>…</a:t>
                </a:r>
                <a:endParaRPr lang="en-US" altLang="zh-CN" sz="2400"/>
              </a:p>
            </p:txBody>
          </p:sp>
          <p:sp>
            <p:nvSpPr>
              <p:cNvPr id="217111" name="Line 17"/>
              <p:cNvSpPr>
                <a:spLocks noChangeShapeType="1"/>
              </p:cNvSpPr>
              <p:nvPr/>
            </p:nvSpPr>
            <p:spPr bwMode="auto">
              <a:xfrm>
                <a:off x="3780" y="10800"/>
                <a:ext cx="180" cy="4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112" name="Text Box 18"/>
              <p:cNvSpPr txBox="1">
                <a:spLocks noChangeArrowheads="1"/>
              </p:cNvSpPr>
              <p:nvPr/>
            </p:nvSpPr>
            <p:spPr bwMode="auto">
              <a:xfrm>
                <a:off x="2880" y="9552"/>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lIns="0" tIns="0" rIns="0" bIns="0"/>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a:ea typeface="宋体" panose="02010600030101010101" pitchFamily="2" charset="-122"/>
                  </a:rPr>
                  <a:t>…</a:t>
                </a:r>
                <a:endParaRPr lang="en-US" altLang="zh-CN" sz="2400"/>
              </a:p>
            </p:txBody>
          </p:sp>
          <p:sp>
            <p:nvSpPr>
              <p:cNvPr id="217113" name="Line 19"/>
              <p:cNvSpPr>
                <a:spLocks noChangeShapeType="1"/>
              </p:cNvSpPr>
              <p:nvPr/>
            </p:nvSpPr>
            <p:spPr bwMode="auto">
              <a:xfrm flipH="1">
                <a:off x="2340" y="10020"/>
                <a:ext cx="180" cy="312"/>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14" name="Line 20"/>
              <p:cNvSpPr>
                <a:spLocks noChangeShapeType="1"/>
              </p:cNvSpPr>
              <p:nvPr/>
            </p:nvSpPr>
            <p:spPr bwMode="auto">
              <a:xfrm flipH="1">
                <a:off x="2340" y="10176"/>
                <a:ext cx="36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15" name="Line 21"/>
              <p:cNvSpPr>
                <a:spLocks noChangeShapeType="1"/>
              </p:cNvSpPr>
              <p:nvPr/>
            </p:nvSpPr>
            <p:spPr bwMode="auto">
              <a:xfrm flipH="1">
                <a:off x="2520" y="10332"/>
                <a:ext cx="36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16" name="Line 22"/>
              <p:cNvSpPr>
                <a:spLocks noChangeShapeType="1"/>
              </p:cNvSpPr>
              <p:nvPr/>
            </p:nvSpPr>
            <p:spPr bwMode="auto">
              <a:xfrm flipH="1">
                <a:off x="2700" y="10644"/>
                <a:ext cx="36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17" name="Line 23"/>
              <p:cNvSpPr>
                <a:spLocks noChangeShapeType="1"/>
              </p:cNvSpPr>
              <p:nvPr/>
            </p:nvSpPr>
            <p:spPr bwMode="auto">
              <a:xfrm flipH="1">
                <a:off x="3060" y="10800"/>
                <a:ext cx="180" cy="468"/>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18" name="Line 24"/>
              <p:cNvSpPr>
                <a:spLocks noChangeShapeType="1"/>
              </p:cNvSpPr>
              <p:nvPr/>
            </p:nvSpPr>
            <p:spPr bwMode="auto">
              <a:xfrm flipH="1">
                <a:off x="3240" y="10800"/>
                <a:ext cx="18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19" name="Line 25"/>
              <p:cNvSpPr>
                <a:spLocks noChangeShapeType="1"/>
              </p:cNvSpPr>
              <p:nvPr/>
            </p:nvSpPr>
            <p:spPr bwMode="auto">
              <a:xfrm flipH="1">
                <a:off x="3420" y="10800"/>
                <a:ext cx="18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20" name="Line 26"/>
              <p:cNvSpPr>
                <a:spLocks noChangeShapeType="1"/>
              </p:cNvSpPr>
              <p:nvPr/>
            </p:nvSpPr>
            <p:spPr bwMode="auto">
              <a:xfrm flipH="1">
                <a:off x="3600" y="10800"/>
                <a:ext cx="18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21" name="Line 27"/>
              <p:cNvSpPr>
                <a:spLocks noChangeShapeType="1"/>
              </p:cNvSpPr>
              <p:nvPr/>
            </p:nvSpPr>
            <p:spPr bwMode="auto">
              <a:xfrm flipH="1">
                <a:off x="2520" y="10176"/>
                <a:ext cx="36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22" name="Line 28"/>
              <p:cNvSpPr>
                <a:spLocks noChangeShapeType="1"/>
              </p:cNvSpPr>
              <p:nvPr/>
            </p:nvSpPr>
            <p:spPr bwMode="auto">
              <a:xfrm flipH="1">
                <a:off x="2580" y="10398"/>
                <a:ext cx="36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23" name="Line 29"/>
              <p:cNvSpPr>
                <a:spLocks noChangeShapeType="1"/>
              </p:cNvSpPr>
              <p:nvPr/>
            </p:nvSpPr>
            <p:spPr bwMode="auto">
              <a:xfrm flipH="1">
                <a:off x="2640" y="10488"/>
                <a:ext cx="360" cy="62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24" name="Line 30"/>
              <p:cNvSpPr>
                <a:spLocks noChangeShapeType="1"/>
              </p:cNvSpPr>
              <p:nvPr/>
            </p:nvSpPr>
            <p:spPr bwMode="auto">
              <a:xfrm flipH="1">
                <a:off x="2925" y="10785"/>
                <a:ext cx="180" cy="468"/>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25" name="Line 31"/>
              <p:cNvSpPr>
                <a:spLocks noChangeShapeType="1"/>
              </p:cNvSpPr>
              <p:nvPr/>
            </p:nvSpPr>
            <p:spPr bwMode="auto">
              <a:xfrm flipH="1">
                <a:off x="3780" y="10956"/>
                <a:ext cx="45" cy="468"/>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217126" name="Line 32"/>
              <p:cNvSpPr>
                <a:spLocks noChangeShapeType="1"/>
              </p:cNvSpPr>
              <p:nvPr/>
            </p:nvSpPr>
            <p:spPr bwMode="auto">
              <a:xfrm flipH="1">
                <a:off x="2340" y="10110"/>
                <a:ext cx="270" cy="534"/>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sp>
          <p:nvSpPr>
            <p:cNvPr id="217095" name="Text Box 33"/>
            <p:cNvSpPr txBox="1">
              <a:spLocks noChangeArrowheads="1"/>
            </p:cNvSpPr>
            <p:nvPr/>
          </p:nvSpPr>
          <p:spPr bwMode="auto">
            <a:xfrm>
              <a:off x="5940" y="15272"/>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b="1">
                  <a:ea typeface="宋体" panose="02010600030101010101" pitchFamily="2" charset="-122"/>
                </a:rPr>
                <a:t>front</a:t>
              </a:r>
              <a:endParaRPr lang="en-US" altLang="zh-CN" sz="2400" b="1"/>
            </a:p>
          </p:txBody>
        </p:sp>
        <p:sp>
          <p:nvSpPr>
            <p:cNvPr id="217096" name="Line 34"/>
            <p:cNvSpPr>
              <a:spLocks noChangeShapeType="1"/>
            </p:cNvSpPr>
            <p:nvPr/>
          </p:nvSpPr>
          <p:spPr bwMode="auto">
            <a:xfrm>
              <a:off x="5760" y="14492"/>
              <a:ext cx="0" cy="62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7097" name="Line 35"/>
            <p:cNvSpPr>
              <a:spLocks noChangeShapeType="1"/>
            </p:cNvSpPr>
            <p:nvPr/>
          </p:nvSpPr>
          <p:spPr bwMode="auto">
            <a:xfrm flipV="1">
              <a:off x="6300" y="14804"/>
              <a:ext cx="0" cy="46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7098" name="Text Box 36"/>
            <p:cNvSpPr txBox="1">
              <a:spLocks noChangeArrowheads="1"/>
            </p:cNvSpPr>
            <p:nvPr/>
          </p:nvSpPr>
          <p:spPr bwMode="auto">
            <a:xfrm>
              <a:off x="3465" y="13616"/>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lgn="just" eaLnBrk="1" hangingPunct="1"/>
              <a:r>
                <a:rPr lang="en-US" altLang="zh-CN" sz="2400" b="1">
                  <a:ea typeface="宋体" panose="02010600030101010101" pitchFamily="2" charset="-122"/>
                </a:rPr>
                <a:t>rear</a:t>
              </a:r>
              <a:endParaRPr lang="en-US" altLang="zh-CN" sz="2400" b="1"/>
            </a:p>
          </p:txBody>
        </p:sp>
        <p:sp>
          <p:nvSpPr>
            <p:cNvPr id="217099" name="Line 37"/>
            <p:cNvSpPr>
              <a:spLocks noChangeShapeType="1"/>
            </p:cNvSpPr>
            <p:nvPr/>
          </p:nvSpPr>
          <p:spPr bwMode="auto">
            <a:xfrm>
              <a:off x="4140" y="13868"/>
              <a:ext cx="54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7100" name="Line 38"/>
            <p:cNvSpPr>
              <a:spLocks noChangeShapeType="1"/>
            </p:cNvSpPr>
            <p:nvPr/>
          </p:nvSpPr>
          <p:spPr bwMode="auto">
            <a:xfrm>
              <a:off x="4740" y="13400"/>
              <a:ext cx="360" cy="31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17092" name="Rectangle 39"/>
          <p:cNvSpPr>
            <a:spLocks noChangeArrowheads="1"/>
          </p:cNvSpPr>
          <p:nvPr/>
        </p:nvSpPr>
        <p:spPr bwMode="auto">
          <a:xfrm>
            <a:off x="395288" y="4797425"/>
            <a:ext cx="82819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t>入队操作：</a:t>
            </a:r>
            <a:endParaRPr lang="zh-CN" altLang="en-US" b="1" dirty="0"/>
          </a:p>
          <a:p>
            <a:r>
              <a:rPr lang="en-US" altLang="zh-CN" b="1" dirty="0"/>
              <a:t>rear = (rear + 1) % </a:t>
            </a:r>
            <a:r>
              <a:rPr lang="en-US" altLang="zh-CN" b="1" dirty="0" err="1"/>
              <a:t>MaxSize</a:t>
            </a:r>
            <a:r>
              <a:rPr lang="en-US" altLang="zh-CN" b="1" dirty="0"/>
              <a:t> </a:t>
            </a:r>
            <a:r>
              <a:rPr lang="zh-CN" altLang="en-US" b="1" dirty="0"/>
              <a:t>；</a:t>
            </a:r>
            <a:r>
              <a:rPr lang="en-US" altLang="zh-CN" b="1" dirty="0" err="1"/>
              <a:t>elem</a:t>
            </a:r>
            <a:r>
              <a:rPr lang="en-US" altLang="zh-CN" b="1" dirty="0"/>
              <a:t>[rear] = x</a:t>
            </a:r>
            <a:r>
              <a:rPr lang="zh-CN" altLang="en-US" b="1" dirty="0"/>
              <a:t>。</a:t>
            </a:r>
            <a:endParaRPr lang="zh-CN" altLang="en-US" b="1" dirty="0"/>
          </a:p>
          <a:p>
            <a:r>
              <a:rPr lang="zh-CN" altLang="en-US" b="1" dirty="0"/>
              <a:t>出队操作：</a:t>
            </a:r>
            <a:endParaRPr lang="zh-CN" altLang="en-US" b="1" dirty="0"/>
          </a:p>
          <a:p>
            <a:r>
              <a:rPr lang="en-US" altLang="zh-CN" b="1" dirty="0"/>
              <a:t>front = (front + 1) % </a:t>
            </a:r>
            <a:r>
              <a:rPr lang="en-US" altLang="zh-CN" b="1" dirty="0" err="1"/>
              <a:t>MaxSize</a:t>
            </a:r>
            <a:r>
              <a:rPr lang="zh-CN" altLang="en-US" b="1" dirty="0"/>
              <a:t>。 </a:t>
            </a:r>
            <a:endParaRPr lang="zh-CN" altLang="en-US" b="1" dirty="0"/>
          </a:p>
        </p:txBody>
      </p:sp>
      <p:sp>
        <p:nvSpPr>
          <p:cNvPr id="2" name="日期占位符 1"/>
          <p:cNvSpPr>
            <a:spLocks noGrp="1"/>
          </p:cNvSpPr>
          <p:nvPr>
            <p:ph type="dt" sz="half" idx="2"/>
          </p:nvPr>
        </p:nvSpPr>
        <p:spPr>
          <a:xfrm>
            <a:off x="0" y="6400800"/>
            <a:ext cx="2123728" cy="457200"/>
          </a:xfrm>
        </p:spPr>
        <p:txBody>
          <a:bodyPr/>
          <a:lstStyle/>
          <a:p>
            <a:pPr>
              <a:defRPr/>
            </a:pPr>
            <a:fld id="{7EC27330-9BB1-4DB0-B6D9-04313131353A}" type="datetime8">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250824" y="1557338"/>
            <a:ext cx="8785671" cy="5040312"/>
          </a:xfrm>
        </p:spPr>
        <p:txBody>
          <a:bodyPr/>
          <a:lstStyle/>
          <a:p>
            <a:pPr eaLnBrk="1" hangingPunct="1">
              <a:lnSpc>
                <a:spcPct val="110000"/>
              </a:lnSpc>
            </a:pPr>
            <a:r>
              <a:rPr lang="en-US" altLang="zh-CN" b="1" dirty="0" smtClean="0">
                <a:ea typeface="楷体_GB2312" pitchFamily="49" charset="-122"/>
              </a:rPr>
              <a:t>“</a:t>
            </a:r>
            <a:r>
              <a:rPr lang="zh-CN" altLang="en-US" b="1" dirty="0" smtClean="0">
                <a:latin typeface="楷体_GB2312" pitchFamily="49" charset="-122"/>
                <a:ea typeface="楷体_GB2312" pitchFamily="49" charset="-122"/>
              </a:rPr>
              <a:t>牺牲</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一个单元，规定</a:t>
            </a:r>
            <a:r>
              <a:rPr lang="en-US" altLang="zh-CN" b="1" dirty="0" smtClean="0">
                <a:latin typeface="楷体_GB2312" pitchFamily="49" charset="-122"/>
                <a:ea typeface="楷体_GB2312" pitchFamily="49" charset="-122"/>
              </a:rPr>
              <a:t>front</a:t>
            </a:r>
            <a:r>
              <a:rPr lang="zh-CN" altLang="en-US" b="1" dirty="0" smtClean="0">
                <a:latin typeface="楷体_GB2312" pitchFamily="49" charset="-122"/>
                <a:ea typeface="楷体_GB2312" pitchFamily="49" charset="-122"/>
              </a:rPr>
              <a:t>指向的单元不能存储队列元素，只起到标志作用，表示后面一个是队头元素。</a:t>
            </a:r>
            <a:endParaRPr lang="zh-CN" altLang="en-US" b="1" dirty="0" smtClean="0">
              <a:latin typeface="楷体_GB2312" pitchFamily="49" charset="-122"/>
              <a:ea typeface="楷体_GB2312" pitchFamily="49" charset="-122"/>
            </a:endParaRPr>
          </a:p>
          <a:p>
            <a:pPr eaLnBrk="1" hangingPunct="1">
              <a:lnSpc>
                <a:spcPct val="110000"/>
              </a:lnSpc>
            </a:pPr>
            <a:r>
              <a:rPr lang="zh-CN" altLang="en-US" b="1" dirty="0" smtClean="0">
                <a:latin typeface="楷体_GB2312" pitchFamily="49" charset="-122"/>
                <a:ea typeface="楷体_GB2312" pitchFamily="49" charset="-122"/>
              </a:rPr>
              <a:t>队列满条件：</a:t>
            </a:r>
            <a:r>
              <a:rPr lang="en-US" altLang="zh-CN" dirty="0"/>
              <a:t>(rear + 1) % </a:t>
            </a:r>
            <a:r>
              <a:rPr lang="en-US" altLang="zh-CN" dirty="0" err="1"/>
              <a:t>MaxSize</a:t>
            </a:r>
            <a:r>
              <a:rPr lang="en-US" altLang="zh-CN" dirty="0"/>
              <a:t> == front</a:t>
            </a:r>
            <a:endParaRPr lang="en-US" altLang="zh-CN" dirty="0"/>
          </a:p>
          <a:p>
            <a:pPr eaLnBrk="1" hangingPunct="1">
              <a:lnSpc>
                <a:spcPct val="110000"/>
              </a:lnSpc>
            </a:pPr>
            <a:r>
              <a:rPr lang="zh-CN" altLang="en-US" b="1" dirty="0" smtClean="0">
                <a:latin typeface="楷体_GB2312" pitchFamily="49" charset="-122"/>
                <a:ea typeface="楷体_GB2312" pitchFamily="49" charset="-122"/>
              </a:rPr>
              <a:t>队列为空的条件</a:t>
            </a:r>
            <a:r>
              <a:rPr lang="en-US" altLang="zh-CN" b="1" dirty="0" smtClean="0">
                <a:latin typeface="楷体_GB2312" pitchFamily="49" charset="-122"/>
                <a:ea typeface="楷体_GB2312" pitchFamily="49" charset="-122"/>
              </a:rPr>
              <a:t>:</a:t>
            </a:r>
            <a:r>
              <a:rPr lang="en-US" altLang="zh-CN" dirty="0"/>
              <a:t>front == rear</a:t>
            </a:r>
            <a:endParaRPr lang="en-US" altLang="zh-CN" dirty="0"/>
          </a:p>
          <a:p>
            <a:pPr>
              <a:lnSpc>
                <a:spcPct val="110000"/>
              </a:lnSpc>
            </a:pPr>
            <a:r>
              <a:rPr lang="zh-CN" altLang="en-US" dirty="0" smtClean="0">
                <a:latin typeface="楷体_GB2312" pitchFamily="49" charset="-122"/>
                <a:ea typeface="楷体_GB2312" pitchFamily="49" charset="-122"/>
              </a:rPr>
              <a:t>队列中元素个数：</a:t>
            </a:r>
            <a:r>
              <a:rPr lang="en-US" altLang="zh-CN" dirty="0" smtClean="0"/>
              <a:t> </a:t>
            </a:r>
            <a:r>
              <a:rPr lang="en-US" altLang="zh-CN" dirty="0"/>
              <a:t>(</a:t>
            </a:r>
            <a:r>
              <a:rPr lang="en-US" altLang="zh-CN" dirty="0" err="1" smtClean="0"/>
              <a:t>rear-front+</a:t>
            </a:r>
            <a:r>
              <a:rPr lang="en-US" altLang="zh-CN" dirty="0" err="1" smtClean="0">
                <a:latin typeface="楷体_GB2312" pitchFamily="49" charset="-122"/>
                <a:ea typeface="楷体_GB2312" pitchFamily="49" charset="-122"/>
              </a:rPr>
              <a:t>MaxSize</a:t>
            </a:r>
            <a:r>
              <a:rPr lang="en-US" altLang="zh-CN" dirty="0" smtClean="0"/>
              <a:t>)%</a:t>
            </a:r>
            <a:r>
              <a:rPr lang="en-US" altLang="zh-CN" dirty="0">
                <a:latin typeface="楷体_GB2312" pitchFamily="49" charset="-122"/>
                <a:ea typeface="楷体_GB2312" pitchFamily="49" charset="-122"/>
              </a:rPr>
              <a:t> </a:t>
            </a:r>
            <a:r>
              <a:rPr lang="en-US" altLang="zh-CN" dirty="0" err="1">
                <a:latin typeface="楷体_GB2312" pitchFamily="49" charset="-122"/>
                <a:ea typeface="楷体_GB2312" pitchFamily="49" charset="-122"/>
              </a:rPr>
              <a:t>MaxSize</a:t>
            </a:r>
            <a:r>
              <a:rPr lang="en-US" altLang="zh-CN" dirty="0" smtClean="0"/>
              <a:t> </a:t>
            </a:r>
            <a:endParaRPr lang="zh-CN" altLang="en-US" b="1" dirty="0" smtClean="0">
              <a:latin typeface="楷体_GB2312" pitchFamily="49" charset="-122"/>
              <a:ea typeface="楷体_GB2312" pitchFamily="49"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3589547C-BC8D-45D6-9E36-F179462883F9}" type="datetime8">
              <a:rPr lang="zh-CN" altLang="en-US" smtClean="0"/>
            </a:fld>
            <a:endParaRPr lang="en-US" altLang="zh-CN"/>
          </a:p>
        </p:txBody>
      </p:sp>
      <p:sp>
        <p:nvSpPr>
          <p:cNvPr id="3" name="标题 2"/>
          <p:cNvSpPr>
            <a:spLocks noGrp="1"/>
          </p:cNvSpPr>
          <p:nvPr>
            <p:ph type="title"/>
          </p:nvPr>
        </p:nvSpPr>
        <p:spPr/>
        <p:txBody>
          <a:bodyPr/>
          <a:lstStyle/>
          <a:p>
            <a:endParaRPr lang="zh-CN" altLang="en-US"/>
          </a:p>
        </p:txBody>
      </p:sp>
      <p:sp>
        <p:nvSpPr>
          <p:cNvPr id="4" name="页脚占位符 3"/>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b="1" smtClean="0"/>
              <a:t>第五章 树</a:t>
            </a:r>
            <a:endParaRPr lang="zh-CN" altLang="en-US" b="1" smtClean="0"/>
          </a:p>
        </p:txBody>
      </p:sp>
      <p:sp>
        <p:nvSpPr>
          <p:cNvPr id="7172" name="Rectangle 3"/>
          <p:cNvSpPr>
            <a:spLocks noGrp="1" noChangeArrowheads="1"/>
          </p:cNvSpPr>
          <p:nvPr>
            <p:ph type="body" idx="1"/>
          </p:nvPr>
        </p:nvSpPr>
        <p:spPr>
          <a:xfrm>
            <a:off x="1114896" y="1916113"/>
            <a:ext cx="6121400" cy="3673475"/>
          </a:xfrm>
        </p:spPr>
        <p:txBody>
          <a:bodyPr/>
          <a:lstStyle/>
          <a:p>
            <a:pPr eaLnBrk="1" hangingPunct="1">
              <a:lnSpc>
                <a:spcPct val="130000"/>
              </a:lnSpc>
            </a:pPr>
            <a:r>
              <a:rPr lang="en-US" altLang="zh-CN" sz="3200" b="1" dirty="0" smtClean="0">
                <a:solidFill>
                  <a:srgbClr val="FF0000"/>
                </a:solidFill>
                <a:latin typeface="楷体_GB2312" pitchFamily="49" charset="-122"/>
                <a:ea typeface="楷体_GB2312" pitchFamily="49" charset="-122"/>
              </a:rPr>
              <a:t>5.1 </a:t>
            </a:r>
            <a:r>
              <a:rPr lang="zh-CN" altLang="en-US" sz="3200" b="1" dirty="0" smtClean="0">
                <a:solidFill>
                  <a:srgbClr val="FF0000"/>
                </a:solidFill>
                <a:latin typeface="楷体_GB2312" pitchFamily="49" charset="-122"/>
                <a:ea typeface="楷体_GB2312" pitchFamily="49" charset="-122"/>
              </a:rPr>
              <a:t>树的概念</a:t>
            </a:r>
            <a:endParaRPr lang="zh-CN" altLang="en-US" sz="3200" b="1" dirty="0" smtClean="0">
              <a:solidFill>
                <a:srgbClr val="FF0000"/>
              </a:solidFill>
              <a:latin typeface="楷体_GB2312" pitchFamily="49" charset="-122"/>
              <a:ea typeface="楷体_GB2312" pitchFamily="49" charset="-122"/>
            </a:endParaRPr>
          </a:p>
          <a:p>
            <a:pPr eaLnBrk="1" hangingPunct="1">
              <a:lnSpc>
                <a:spcPct val="130000"/>
              </a:lnSpc>
            </a:pPr>
            <a:r>
              <a:rPr lang="en-US" altLang="zh-CN" sz="3200" b="1" dirty="0" smtClean="0">
                <a:latin typeface="楷体_GB2312" pitchFamily="49" charset="-122"/>
                <a:ea typeface="楷体_GB2312" pitchFamily="49" charset="-122"/>
              </a:rPr>
              <a:t>5.2 </a:t>
            </a:r>
            <a:r>
              <a:rPr lang="zh-CN" altLang="en-US" sz="3200" b="1" dirty="0" smtClean="0">
                <a:latin typeface="楷体_GB2312" pitchFamily="49" charset="-122"/>
                <a:ea typeface="楷体_GB2312" pitchFamily="49" charset="-122"/>
              </a:rPr>
              <a:t>二叉树</a:t>
            </a:r>
            <a:endParaRPr lang="zh-CN" altLang="en-US" sz="3200" b="1" dirty="0" smtClean="0">
              <a:latin typeface="楷体_GB2312" pitchFamily="49" charset="-122"/>
              <a:ea typeface="楷体_GB2312" pitchFamily="49" charset="-122"/>
            </a:endParaRPr>
          </a:p>
          <a:p>
            <a:pPr eaLnBrk="1" hangingPunct="1">
              <a:lnSpc>
                <a:spcPct val="130000"/>
              </a:lnSpc>
            </a:pPr>
            <a:r>
              <a:rPr lang="en-US" altLang="zh-CN" sz="3200" b="1" dirty="0" smtClean="0">
                <a:latin typeface="楷体_GB2312" pitchFamily="49" charset="-122"/>
                <a:ea typeface="楷体_GB2312" pitchFamily="49" charset="-122"/>
              </a:rPr>
              <a:t>5.3 </a:t>
            </a:r>
            <a:r>
              <a:rPr lang="zh-CN" altLang="en-US" sz="3200" b="1" dirty="0" smtClean="0">
                <a:latin typeface="楷体_GB2312" pitchFamily="49" charset="-122"/>
                <a:ea typeface="楷体_GB2312" pitchFamily="49" charset="-122"/>
              </a:rPr>
              <a:t>表达式树</a:t>
            </a:r>
            <a:endParaRPr lang="zh-CN" altLang="en-US" sz="3200" b="1" dirty="0" smtClean="0">
              <a:latin typeface="楷体_GB2312" pitchFamily="49" charset="-122"/>
              <a:ea typeface="楷体_GB2312" pitchFamily="49" charset="-122"/>
            </a:endParaRPr>
          </a:p>
          <a:p>
            <a:pPr eaLnBrk="1" hangingPunct="1">
              <a:lnSpc>
                <a:spcPct val="130000"/>
              </a:lnSpc>
            </a:pPr>
            <a:r>
              <a:rPr lang="en-US" altLang="zh-CN" sz="3200" b="1" dirty="0" smtClean="0">
                <a:latin typeface="楷体_GB2312" pitchFamily="49" charset="-122"/>
                <a:ea typeface="楷体_GB2312" pitchFamily="49" charset="-122"/>
              </a:rPr>
              <a:t>5.4 </a:t>
            </a:r>
            <a:r>
              <a:rPr lang="zh-CN" altLang="en-US" sz="3200" b="1" dirty="0" smtClean="0">
                <a:latin typeface="楷体_GB2312" pitchFamily="49" charset="-122"/>
                <a:ea typeface="楷体_GB2312" pitchFamily="49" charset="-122"/>
              </a:rPr>
              <a:t>哈夫曼树与哈夫曼编码</a:t>
            </a:r>
            <a:endParaRPr lang="zh-CN" altLang="en-US" sz="3200" b="1" dirty="0" smtClean="0">
              <a:latin typeface="楷体_GB2312" pitchFamily="49" charset="-122"/>
              <a:ea typeface="楷体_GB2312" pitchFamily="49" charset="-122"/>
            </a:endParaRPr>
          </a:p>
          <a:p>
            <a:pPr eaLnBrk="1" hangingPunct="1">
              <a:lnSpc>
                <a:spcPct val="130000"/>
              </a:lnSpc>
            </a:pPr>
            <a:r>
              <a:rPr lang="en-US" altLang="zh-CN" sz="3200" b="1" dirty="0" smtClean="0">
                <a:latin typeface="楷体_GB2312" pitchFamily="49" charset="-122"/>
                <a:ea typeface="楷体_GB2312" pitchFamily="49" charset="-122"/>
              </a:rPr>
              <a:t>5.5 </a:t>
            </a:r>
            <a:r>
              <a:rPr lang="zh-CN" altLang="en-US" sz="3200" b="1" dirty="0" smtClean="0">
                <a:latin typeface="楷体_GB2312" pitchFamily="49" charset="-122"/>
                <a:ea typeface="楷体_GB2312" pitchFamily="49" charset="-122"/>
              </a:rPr>
              <a:t>树和森林</a:t>
            </a:r>
            <a:endParaRPr lang="zh-CN" altLang="en-US" sz="3200" b="1" dirty="0" smtClean="0">
              <a:latin typeface="楷体_GB2312" pitchFamily="49" charset="-122"/>
              <a:ea typeface="楷体_GB2312" pitchFamily="49" charset="-122"/>
            </a:endParaRPr>
          </a:p>
        </p:txBody>
      </p:sp>
      <p:sp>
        <p:nvSpPr>
          <p:cNvPr id="7173" name="AutoShape 4"/>
          <p:cNvSpPr>
            <a:spLocks noChangeArrowheads="1"/>
          </p:cNvSpPr>
          <p:nvPr/>
        </p:nvSpPr>
        <p:spPr bwMode="auto">
          <a:xfrm rot="-5400000" flipH="1" flipV="1">
            <a:off x="6711280" y="1949781"/>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7174" name="AutoShape 5"/>
          <p:cNvSpPr>
            <a:spLocks noChangeArrowheads="1"/>
          </p:cNvSpPr>
          <p:nvPr/>
        </p:nvSpPr>
        <p:spPr bwMode="auto">
          <a:xfrm rot="-5400000" flipH="1" flipV="1">
            <a:off x="6711280" y="2741944"/>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7175" name="AutoShape 6"/>
          <p:cNvSpPr>
            <a:spLocks noChangeArrowheads="1"/>
          </p:cNvSpPr>
          <p:nvPr/>
        </p:nvSpPr>
        <p:spPr bwMode="auto">
          <a:xfrm rot="-5400000" flipH="1" flipV="1">
            <a:off x="6711280" y="3478356"/>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7176" name="AutoShape 7"/>
          <p:cNvSpPr>
            <a:spLocks noChangeArrowheads="1"/>
          </p:cNvSpPr>
          <p:nvPr/>
        </p:nvSpPr>
        <p:spPr bwMode="auto">
          <a:xfrm rot="-5400000" flipH="1" flipV="1">
            <a:off x="6711280" y="4222831"/>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7177" name="AutoShape 12"/>
          <p:cNvSpPr>
            <a:spLocks noChangeArrowheads="1"/>
          </p:cNvSpPr>
          <p:nvPr/>
        </p:nvSpPr>
        <p:spPr bwMode="auto">
          <a:xfrm rot="-5400000" flipH="1" flipV="1">
            <a:off x="6711280" y="4977594"/>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2" name="日期占位符 1"/>
          <p:cNvSpPr>
            <a:spLocks noGrp="1"/>
          </p:cNvSpPr>
          <p:nvPr>
            <p:ph type="dt" sz="half" idx="2"/>
          </p:nvPr>
        </p:nvSpPr>
        <p:spPr/>
        <p:txBody>
          <a:bodyPr/>
          <a:lstStyle/>
          <a:p>
            <a:pPr>
              <a:defRPr/>
            </a:pPr>
            <a:fld id="{5544BD8D-A3A6-4581-8CB5-B3D07E3D7FF8}"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B00651F0-7614-40D2-B22F-A67EA4B59E9D}" type="slidenum">
              <a:rPr lang="en-US" altLang="zh-CN"/>
            </a:fld>
            <a:endParaRPr lang="en-US" altLang="zh-CN"/>
          </a:p>
        </p:txBody>
      </p:sp>
      <p:grpSp>
        <p:nvGrpSpPr>
          <p:cNvPr id="9223" name="Group 90"/>
          <p:cNvGrpSpPr/>
          <p:nvPr/>
        </p:nvGrpSpPr>
        <p:grpSpPr bwMode="auto">
          <a:xfrm>
            <a:off x="4210051" y="2744787"/>
            <a:ext cx="4322762" cy="3024187"/>
            <a:chOff x="2925" y="1797"/>
            <a:chExt cx="2723" cy="1905"/>
          </a:xfrm>
          <a:solidFill>
            <a:schemeClr val="bg1"/>
          </a:solidFill>
        </p:grpSpPr>
        <p:sp>
          <p:nvSpPr>
            <p:cNvPr id="9224" name="Oval 65"/>
            <p:cNvSpPr>
              <a:spLocks noChangeArrowheads="1"/>
            </p:cNvSpPr>
            <p:nvPr/>
          </p:nvSpPr>
          <p:spPr bwMode="auto">
            <a:xfrm>
              <a:off x="4195" y="1797"/>
              <a:ext cx="273" cy="272"/>
            </a:xfrm>
            <a:prstGeom prst="ellipse">
              <a:avLst/>
            </a:prstGeom>
            <a:grpFill/>
            <a:ln w="19050">
              <a:solidFill>
                <a:schemeClr val="tx1"/>
              </a:solidFill>
              <a:round/>
            </a:ln>
          </p:spPr>
          <p:txBody>
            <a:bodyPr wrap="none" anchor="ctr"/>
            <a:lstStyle/>
            <a:p>
              <a:pPr algn="ctr"/>
              <a:r>
                <a:rPr lang="en-US" altLang="zh-CN"/>
                <a:t>A</a:t>
              </a:r>
              <a:endParaRPr lang="en-US" altLang="zh-CN"/>
            </a:p>
          </p:txBody>
        </p:sp>
        <p:sp>
          <p:nvSpPr>
            <p:cNvPr id="9225" name="Oval 66"/>
            <p:cNvSpPr>
              <a:spLocks noChangeArrowheads="1"/>
            </p:cNvSpPr>
            <p:nvPr/>
          </p:nvSpPr>
          <p:spPr bwMode="auto">
            <a:xfrm>
              <a:off x="4876" y="2296"/>
              <a:ext cx="273" cy="272"/>
            </a:xfrm>
            <a:prstGeom prst="ellipse">
              <a:avLst/>
            </a:prstGeom>
            <a:grpFill/>
            <a:ln w="19050">
              <a:solidFill>
                <a:schemeClr val="tx1"/>
              </a:solidFill>
              <a:round/>
            </a:ln>
          </p:spPr>
          <p:txBody>
            <a:bodyPr wrap="none" anchor="ctr"/>
            <a:lstStyle/>
            <a:p>
              <a:pPr algn="ctr"/>
              <a:r>
                <a:rPr lang="en-US" altLang="zh-CN"/>
                <a:t>D</a:t>
              </a:r>
              <a:endParaRPr lang="en-US" altLang="zh-CN"/>
            </a:p>
          </p:txBody>
        </p:sp>
        <p:sp>
          <p:nvSpPr>
            <p:cNvPr id="9226" name="Oval 67"/>
            <p:cNvSpPr>
              <a:spLocks noChangeArrowheads="1"/>
            </p:cNvSpPr>
            <p:nvPr/>
          </p:nvSpPr>
          <p:spPr bwMode="auto">
            <a:xfrm>
              <a:off x="4195" y="2296"/>
              <a:ext cx="273" cy="272"/>
            </a:xfrm>
            <a:prstGeom prst="ellipse">
              <a:avLst/>
            </a:prstGeom>
            <a:grpFill/>
            <a:ln w="19050">
              <a:solidFill>
                <a:schemeClr val="tx1"/>
              </a:solidFill>
              <a:round/>
            </a:ln>
          </p:spPr>
          <p:txBody>
            <a:bodyPr wrap="none" anchor="ctr"/>
            <a:lstStyle/>
            <a:p>
              <a:pPr algn="ctr"/>
              <a:r>
                <a:rPr lang="en-US" altLang="zh-CN"/>
                <a:t>C</a:t>
              </a:r>
              <a:endParaRPr lang="en-US" altLang="zh-CN"/>
            </a:p>
          </p:txBody>
        </p:sp>
        <p:sp>
          <p:nvSpPr>
            <p:cNvPr id="9227" name="Oval 68"/>
            <p:cNvSpPr>
              <a:spLocks noChangeArrowheads="1"/>
            </p:cNvSpPr>
            <p:nvPr/>
          </p:nvSpPr>
          <p:spPr bwMode="auto">
            <a:xfrm>
              <a:off x="3424" y="2296"/>
              <a:ext cx="273" cy="272"/>
            </a:xfrm>
            <a:prstGeom prst="ellipse">
              <a:avLst/>
            </a:prstGeom>
            <a:grpFill/>
            <a:ln w="19050">
              <a:solidFill>
                <a:schemeClr val="tx1"/>
              </a:solidFill>
              <a:round/>
            </a:ln>
          </p:spPr>
          <p:txBody>
            <a:bodyPr wrap="none" anchor="ctr"/>
            <a:lstStyle/>
            <a:p>
              <a:pPr algn="ctr"/>
              <a:r>
                <a:rPr lang="en-US" altLang="zh-CN"/>
                <a:t>B</a:t>
              </a:r>
              <a:endParaRPr lang="en-US" altLang="zh-CN"/>
            </a:p>
          </p:txBody>
        </p:sp>
        <p:sp>
          <p:nvSpPr>
            <p:cNvPr id="9228" name="Oval 69"/>
            <p:cNvSpPr>
              <a:spLocks noChangeArrowheads="1"/>
            </p:cNvSpPr>
            <p:nvPr/>
          </p:nvSpPr>
          <p:spPr bwMode="auto">
            <a:xfrm>
              <a:off x="3606" y="2840"/>
              <a:ext cx="273" cy="272"/>
            </a:xfrm>
            <a:prstGeom prst="ellipse">
              <a:avLst/>
            </a:prstGeom>
            <a:grpFill/>
            <a:ln w="19050">
              <a:solidFill>
                <a:schemeClr val="tx1"/>
              </a:solidFill>
              <a:round/>
            </a:ln>
          </p:spPr>
          <p:txBody>
            <a:bodyPr wrap="none" anchor="ctr"/>
            <a:lstStyle/>
            <a:p>
              <a:pPr algn="ctr"/>
              <a:r>
                <a:rPr lang="en-US" altLang="zh-CN"/>
                <a:t>F</a:t>
              </a:r>
              <a:endParaRPr lang="en-US" altLang="zh-CN"/>
            </a:p>
          </p:txBody>
        </p:sp>
        <p:sp>
          <p:nvSpPr>
            <p:cNvPr id="9229" name="Oval 70"/>
            <p:cNvSpPr>
              <a:spLocks noChangeArrowheads="1"/>
            </p:cNvSpPr>
            <p:nvPr/>
          </p:nvSpPr>
          <p:spPr bwMode="auto">
            <a:xfrm>
              <a:off x="3152" y="2840"/>
              <a:ext cx="273" cy="272"/>
            </a:xfrm>
            <a:prstGeom prst="ellipse">
              <a:avLst/>
            </a:prstGeom>
            <a:grpFill/>
            <a:ln w="19050">
              <a:solidFill>
                <a:schemeClr val="tx1"/>
              </a:solidFill>
              <a:round/>
            </a:ln>
          </p:spPr>
          <p:txBody>
            <a:bodyPr wrap="none" anchor="ctr"/>
            <a:lstStyle/>
            <a:p>
              <a:pPr algn="ctr"/>
              <a:r>
                <a:rPr lang="en-US" altLang="zh-CN"/>
                <a:t>E</a:t>
              </a:r>
              <a:endParaRPr lang="en-US" altLang="zh-CN"/>
            </a:p>
          </p:txBody>
        </p:sp>
        <p:sp>
          <p:nvSpPr>
            <p:cNvPr id="9230" name="Oval 71"/>
            <p:cNvSpPr>
              <a:spLocks noChangeArrowheads="1"/>
            </p:cNvSpPr>
            <p:nvPr/>
          </p:nvSpPr>
          <p:spPr bwMode="auto">
            <a:xfrm>
              <a:off x="4195" y="2840"/>
              <a:ext cx="273" cy="272"/>
            </a:xfrm>
            <a:prstGeom prst="ellipse">
              <a:avLst/>
            </a:prstGeom>
            <a:grpFill/>
            <a:ln w="19050">
              <a:solidFill>
                <a:schemeClr val="tx1"/>
              </a:solidFill>
              <a:round/>
            </a:ln>
          </p:spPr>
          <p:txBody>
            <a:bodyPr wrap="none" anchor="ctr"/>
            <a:lstStyle/>
            <a:p>
              <a:pPr algn="ctr"/>
              <a:r>
                <a:rPr lang="en-US" altLang="zh-CN"/>
                <a:t>G</a:t>
              </a:r>
              <a:endParaRPr lang="en-US" altLang="zh-CN"/>
            </a:p>
          </p:txBody>
        </p:sp>
        <p:sp>
          <p:nvSpPr>
            <p:cNvPr id="9231" name="Oval 72"/>
            <p:cNvSpPr>
              <a:spLocks noChangeArrowheads="1"/>
            </p:cNvSpPr>
            <p:nvPr/>
          </p:nvSpPr>
          <p:spPr bwMode="auto">
            <a:xfrm>
              <a:off x="5375" y="2840"/>
              <a:ext cx="273" cy="272"/>
            </a:xfrm>
            <a:prstGeom prst="ellipse">
              <a:avLst/>
            </a:prstGeom>
            <a:grpFill/>
            <a:ln w="19050">
              <a:solidFill>
                <a:schemeClr val="tx1"/>
              </a:solidFill>
              <a:round/>
            </a:ln>
          </p:spPr>
          <p:txBody>
            <a:bodyPr wrap="none" anchor="ctr"/>
            <a:lstStyle/>
            <a:p>
              <a:pPr algn="ctr"/>
              <a:r>
                <a:rPr lang="en-US" altLang="zh-CN"/>
                <a:t>J</a:t>
              </a:r>
              <a:endParaRPr lang="en-US" altLang="zh-CN"/>
            </a:p>
          </p:txBody>
        </p:sp>
        <p:sp>
          <p:nvSpPr>
            <p:cNvPr id="9232" name="Oval 73"/>
            <p:cNvSpPr>
              <a:spLocks noChangeArrowheads="1"/>
            </p:cNvSpPr>
            <p:nvPr/>
          </p:nvSpPr>
          <p:spPr bwMode="auto">
            <a:xfrm>
              <a:off x="5012" y="2840"/>
              <a:ext cx="273" cy="272"/>
            </a:xfrm>
            <a:prstGeom prst="ellipse">
              <a:avLst/>
            </a:prstGeom>
            <a:grpFill/>
            <a:ln w="19050">
              <a:solidFill>
                <a:schemeClr val="tx1"/>
              </a:solidFill>
              <a:round/>
            </a:ln>
          </p:spPr>
          <p:txBody>
            <a:bodyPr wrap="none" anchor="ctr"/>
            <a:lstStyle/>
            <a:p>
              <a:pPr algn="ctr"/>
              <a:r>
                <a:rPr lang="en-US" altLang="zh-CN"/>
                <a:t>I</a:t>
              </a:r>
              <a:endParaRPr lang="en-US" altLang="zh-CN"/>
            </a:p>
          </p:txBody>
        </p:sp>
        <p:sp>
          <p:nvSpPr>
            <p:cNvPr id="9233" name="Oval 74"/>
            <p:cNvSpPr>
              <a:spLocks noChangeArrowheads="1"/>
            </p:cNvSpPr>
            <p:nvPr/>
          </p:nvSpPr>
          <p:spPr bwMode="auto">
            <a:xfrm>
              <a:off x="4604" y="2840"/>
              <a:ext cx="273" cy="272"/>
            </a:xfrm>
            <a:prstGeom prst="ellipse">
              <a:avLst/>
            </a:prstGeom>
            <a:grpFill/>
            <a:ln w="19050">
              <a:solidFill>
                <a:schemeClr val="tx1"/>
              </a:solidFill>
              <a:round/>
            </a:ln>
          </p:spPr>
          <p:txBody>
            <a:bodyPr wrap="none" anchor="ctr"/>
            <a:lstStyle/>
            <a:p>
              <a:pPr algn="ctr"/>
              <a:r>
                <a:rPr lang="en-US" altLang="zh-CN"/>
                <a:t>H</a:t>
              </a:r>
              <a:endParaRPr lang="en-US" altLang="zh-CN"/>
            </a:p>
          </p:txBody>
        </p:sp>
        <p:sp>
          <p:nvSpPr>
            <p:cNvPr id="9234" name="Oval 75"/>
            <p:cNvSpPr>
              <a:spLocks noChangeArrowheads="1"/>
            </p:cNvSpPr>
            <p:nvPr/>
          </p:nvSpPr>
          <p:spPr bwMode="auto">
            <a:xfrm>
              <a:off x="3334" y="3430"/>
              <a:ext cx="273" cy="272"/>
            </a:xfrm>
            <a:prstGeom prst="ellipse">
              <a:avLst/>
            </a:prstGeom>
            <a:grpFill/>
            <a:ln w="19050">
              <a:solidFill>
                <a:schemeClr val="tx1"/>
              </a:solidFill>
              <a:round/>
            </a:ln>
          </p:spPr>
          <p:txBody>
            <a:bodyPr wrap="none" anchor="ctr"/>
            <a:lstStyle/>
            <a:p>
              <a:pPr algn="ctr"/>
              <a:r>
                <a:rPr lang="en-US" altLang="zh-CN"/>
                <a:t>L</a:t>
              </a:r>
              <a:endParaRPr lang="en-US" altLang="zh-CN"/>
            </a:p>
          </p:txBody>
        </p:sp>
        <p:sp>
          <p:nvSpPr>
            <p:cNvPr id="9235" name="Oval 76"/>
            <p:cNvSpPr>
              <a:spLocks noChangeArrowheads="1"/>
            </p:cNvSpPr>
            <p:nvPr/>
          </p:nvSpPr>
          <p:spPr bwMode="auto">
            <a:xfrm>
              <a:off x="2925" y="3430"/>
              <a:ext cx="273" cy="272"/>
            </a:xfrm>
            <a:prstGeom prst="ellipse">
              <a:avLst/>
            </a:prstGeom>
            <a:grpFill/>
            <a:ln w="19050">
              <a:solidFill>
                <a:schemeClr val="tx1"/>
              </a:solidFill>
              <a:round/>
            </a:ln>
          </p:spPr>
          <p:txBody>
            <a:bodyPr wrap="none" anchor="ctr"/>
            <a:lstStyle/>
            <a:p>
              <a:pPr algn="ctr"/>
              <a:r>
                <a:rPr lang="en-US" altLang="zh-CN"/>
                <a:t>K</a:t>
              </a:r>
              <a:endParaRPr lang="en-US" altLang="zh-CN"/>
            </a:p>
          </p:txBody>
        </p:sp>
        <p:sp>
          <p:nvSpPr>
            <p:cNvPr id="9236" name="Oval 77"/>
            <p:cNvSpPr>
              <a:spLocks noChangeArrowheads="1"/>
            </p:cNvSpPr>
            <p:nvPr/>
          </p:nvSpPr>
          <p:spPr bwMode="auto">
            <a:xfrm>
              <a:off x="4422" y="3430"/>
              <a:ext cx="273" cy="272"/>
            </a:xfrm>
            <a:prstGeom prst="ellipse">
              <a:avLst/>
            </a:prstGeom>
            <a:grpFill/>
            <a:ln w="19050">
              <a:solidFill>
                <a:schemeClr val="tx1"/>
              </a:solidFill>
              <a:round/>
            </a:ln>
          </p:spPr>
          <p:txBody>
            <a:bodyPr wrap="none" anchor="ctr"/>
            <a:lstStyle/>
            <a:p>
              <a:pPr algn="ctr"/>
              <a:r>
                <a:rPr lang="en-US" altLang="zh-CN"/>
                <a:t>M</a:t>
              </a:r>
              <a:endParaRPr lang="en-US" altLang="zh-CN"/>
            </a:p>
          </p:txBody>
        </p:sp>
        <p:sp>
          <p:nvSpPr>
            <p:cNvPr id="9237" name="Line 78"/>
            <p:cNvSpPr>
              <a:spLocks noChangeShapeType="1"/>
            </p:cNvSpPr>
            <p:nvPr/>
          </p:nvSpPr>
          <p:spPr bwMode="auto">
            <a:xfrm flipH="1">
              <a:off x="3651" y="1979"/>
              <a:ext cx="544" cy="317"/>
            </a:xfrm>
            <a:prstGeom prst="line">
              <a:avLst/>
            </a:prstGeom>
            <a:grpFill/>
            <a:ln w="19050">
              <a:solidFill>
                <a:schemeClr val="tx1"/>
              </a:solidFill>
              <a:round/>
            </a:ln>
          </p:spPr>
          <p:txBody>
            <a:bodyPr wrap="none"/>
            <a:lstStyle/>
            <a:p>
              <a:endParaRPr lang="zh-CN" altLang="en-US"/>
            </a:p>
          </p:txBody>
        </p:sp>
        <p:sp>
          <p:nvSpPr>
            <p:cNvPr id="9238" name="Line 79"/>
            <p:cNvSpPr>
              <a:spLocks noChangeShapeType="1"/>
            </p:cNvSpPr>
            <p:nvPr/>
          </p:nvSpPr>
          <p:spPr bwMode="auto">
            <a:xfrm>
              <a:off x="4332" y="2069"/>
              <a:ext cx="0" cy="227"/>
            </a:xfrm>
            <a:prstGeom prst="line">
              <a:avLst/>
            </a:prstGeom>
            <a:grpFill/>
            <a:ln w="19050">
              <a:solidFill>
                <a:schemeClr val="tx1"/>
              </a:solidFill>
              <a:round/>
            </a:ln>
          </p:spPr>
          <p:txBody>
            <a:bodyPr wrap="none"/>
            <a:lstStyle/>
            <a:p>
              <a:endParaRPr lang="zh-CN" altLang="en-US"/>
            </a:p>
          </p:txBody>
        </p:sp>
        <p:sp>
          <p:nvSpPr>
            <p:cNvPr id="9239" name="Line 80"/>
            <p:cNvSpPr>
              <a:spLocks noChangeShapeType="1"/>
            </p:cNvSpPr>
            <p:nvPr/>
          </p:nvSpPr>
          <p:spPr bwMode="auto">
            <a:xfrm>
              <a:off x="4468" y="1979"/>
              <a:ext cx="499" cy="317"/>
            </a:xfrm>
            <a:prstGeom prst="line">
              <a:avLst/>
            </a:prstGeom>
            <a:grpFill/>
            <a:ln w="19050">
              <a:solidFill>
                <a:schemeClr val="tx1"/>
              </a:solidFill>
              <a:round/>
            </a:ln>
          </p:spPr>
          <p:txBody>
            <a:bodyPr wrap="none"/>
            <a:lstStyle/>
            <a:p>
              <a:endParaRPr lang="zh-CN" altLang="en-US"/>
            </a:p>
          </p:txBody>
        </p:sp>
        <p:sp>
          <p:nvSpPr>
            <p:cNvPr id="9240" name="Line 81"/>
            <p:cNvSpPr>
              <a:spLocks noChangeShapeType="1"/>
            </p:cNvSpPr>
            <p:nvPr/>
          </p:nvSpPr>
          <p:spPr bwMode="auto">
            <a:xfrm flipH="1">
              <a:off x="3288" y="2568"/>
              <a:ext cx="182" cy="272"/>
            </a:xfrm>
            <a:prstGeom prst="line">
              <a:avLst/>
            </a:prstGeom>
            <a:grpFill/>
            <a:ln w="19050">
              <a:solidFill>
                <a:schemeClr val="tx1"/>
              </a:solidFill>
              <a:round/>
            </a:ln>
          </p:spPr>
          <p:txBody>
            <a:bodyPr wrap="none"/>
            <a:lstStyle/>
            <a:p>
              <a:endParaRPr lang="zh-CN" altLang="en-US"/>
            </a:p>
          </p:txBody>
        </p:sp>
        <p:sp>
          <p:nvSpPr>
            <p:cNvPr id="9241" name="Line 82"/>
            <p:cNvSpPr>
              <a:spLocks noChangeShapeType="1"/>
            </p:cNvSpPr>
            <p:nvPr/>
          </p:nvSpPr>
          <p:spPr bwMode="auto">
            <a:xfrm>
              <a:off x="3651" y="2568"/>
              <a:ext cx="91" cy="272"/>
            </a:xfrm>
            <a:prstGeom prst="line">
              <a:avLst/>
            </a:prstGeom>
            <a:grpFill/>
            <a:ln w="19050">
              <a:solidFill>
                <a:schemeClr val="tx1"/>
              </a:solidFill>
              <a:round/>
            </a:ln>
          </p:spPr>
          <p:txBody>
            <a:bodyPr wrap="none"/>
            <a:lstStyle/>
            <a:p>
              <a:endParaRPr lang="zh-CN" altLang="en-US"/>
            </a:p>
          </p:txBody>
        </p:sp>
        <p:sp>
          <p:nvSpPr>
            <p:cNvPr id="9242" name="Line 83"/>
            <p:cNvSpPr>
              <a:spLocks noChangeShapeType="1"/>
            </p:cNvSpPr>
            <p:nvPr/>
          </p:nvSpPr>
          <p:spPr bwMode="auto">
            <a:xfrm>
              <a:off x="4332" y="2568"/>
              <a:ext cx="0" cy="272"/>
            </a:xfrm>
            <a:prstGeom prst="line">
              <a:avLst/>
            </a:prstGeom>
            <a:grpFill/>
            <a:ln w="19050">
              <a:solidFill>
                <a:schemeClr val="tx1"/>
              </a:solidFill>
              <a:round/>
            </a:ln>
          </p:spPr>
          <p:txBody>
            <a:bodyPr wrap="none"/>
            <a:lstStyle/>
            <a:p>
              <a:endParaRPr lang="zh-CN" altLang="en-US"/>
            </a:p>
          </p:txBody>
        </p:sp>
        <p:sp>
          <p:nvSpPr>
            <p:cNvPr id="9243" name="Line 84"/>
            <p:cNvSpPr>
              <a:spLocks noChangeShapeType="1"/>
            </p:cNvSpPr>
            <p:nvPr/>
          </p:nvSpPr>
          <p:spPr bwMode="auto">
            <a:xfrm flipH="1">
              <a:off x="4785" y="2568"/>
              <a:ext cx="182" cy="318"/>
            </a:xfrm>
            <a:prstGeom prst="line">
              <a:avLst/>
            </a:prstGeom>
            <a:grpFill/>
            <a:ln w="19050">
              <a:solidFill>
                <a:schemeClr val="tx1"/>
              </a:solidFill>
              <a:round/>
            </a:ln>
          </p:spPr>
          <p:txBody>
            <a:bodyPr wrap="none"/>
            <a:lstStyle/>
            <a:p>
              <a:endParaRPr lang="zh-CN" altLang="en-US"/>
            </a:p>
          </p:txBody>
        </p:sp>
        <p:sp>
          <p:nvSpPr>
            <p:cNvPr id="9244" name="Line 85"/>
            <p:cNvSpPr>
              <a:spLocks noChangeShapeType="1"/>
            </p:cNvSpPr>
            <p:nvPr/>
          </p:nvSpPr>
          <p:spPr bwMode="auto">
            <a:xfrm>
              <a:off x="5057" y="2568"/>
              <a:ext cx="46" cy="272"/>
            </a:xfrm>
            <a:prstGeom prst="line">
              <a:avLst/>
            </a:prstGeom>
            <a:grpFill/>
            <a:ln w="19050">
              <a:solidFill>
                <a:schemeClr val="tx1"/>
              </a:solidFill>
              <a:round/>
            </a:ln>
          </p:spPr>
          <p:txBody>
            <a:bodyPr wrap="none"/>
            <a:lstStyle/>
            <a:p>
              <a:endParaRPr lang="zh-CN" altLang="en-US"/>
            </a:p>
          </p:txBody>
        </p:sp>
        <p:sp>
          <p:nvSpPr>
            <p:cNvPr id="9245" name="Line 86"/>
            <p:cNvSpPr>
              <a:spLocks noChangeShapeType="1"/>
            </p:cNvSpPr>
            <p:nvPr/>
          </p:nvSpPr>
          <p:spPr bwMode="auto">
            <a:xfrm>
              <a:off x="5148" y="2523"/>
              <a:ext cx="363" cy="317"/>
            </a:xfrm>
            <a:prstGeom prst="line">
              <a:avLst/>
            </a:prstGeom>
            <a:grpFill/>
            <a:ln w="19050">
              <a:solidFill>
                <a:schemeClr val="tx1"/>
              </a:solidFill>
              <a:round/>
            </a:ln>
          </p:spPr>
          <p:txBody>
            <a:bodyPr wrap="none"/>
            <a:lstStyle/>
            <a:p>
              <a:endParaRPr lang="zh-CN" altLang="en-US"/>
            </a:p>
          </p:txBody>
        </p:sp>
        <p:sp>
          <p:nvSpPr>
            <p:cNvPr id="9246" name="Line 87"/>
            <p:cNvSpPr>
              <a:spLocks noChangeShapeType="1"/>
            </p:cNvSpPr>
            <p:nvPr/>
          </p:nvSpPr>
          <p:spPr bwMode="auto">
            <a:xfrm flipH="1">
              <a:off x="4604" y="3113"/>
              <a:ext cx="136" cy="362"/>
            </a:xfrm>
            <a:prstGeom prst="line">
              <a:avLst/>
            </a:prstGeom>
            <a:grpFill/>
            <a:ln w="19050">
              <a:solidFill>
                <a:schemeClr val="tx1"/>
              </a:solidFill>
              <a:round/>
            </a:ln>
          </p:spPr>
          <p:txBody>
            <a:bodyPr wrap="none"/>
            <a:lstStyle/>
            <a:p>
              <a:endParaRPr lang="zh-CN" altLang="en-US"/>
            </a:p>
          </p:txBody>
        </p:sp>
        <p:sp>
          <p:nvSpPr>
            <p:cNvPr id="9247" name="Line 88"/>
            <p:cNvSpPr>
              <a:spLocks noChangeShapeType="1"/>
            </p:cNvSpPr>
            <p:nvPr/>
          </p:nvSpPr>
          <p:spPr bwMode="auto">
            <a:xfrm flipH="1">
              <a:off x="3107" y="3113"/>
              <a:ext cx="136" cy="362"/>
            </a:xfrm>
            <a:prstGeom prst="line">
              <a:avLst/>
            </a:prstGeom>
            <a:grpFill/>
            <a:ln w="19050">
              <a:solidFill>
                <a:schemeClr val="tx1"/>
              </a:solidFill>
              <a:round/>
            </a:ln>
          </p:spPr>
          <p:txBody>
            <a:bodyPr wrap="none"/>
            <a:lstStyle/>
            <a:p>
              <a:endParaRPr lang="zh-CN" altLang="en-US"/>
            </a:p>
          </p:txBody>
        </p:sp>
        <p:sp>
          <p:nvSpPr>
            <p:cNvPr id="9248" name="Line 89"/>
            <p:cNvSpPr>
              <a:spLocks noChangeShapeType="1"/>
            </p:cNvSpPr>
            <p:nvPr/>
          </p:nvSpPr>
          <p:spPr bwMode="auto">
            <a:xfrm>
              <a:off x="3334" y="3113"/>
              <a:ext cx="136" cy="317"/>
            </a:xfrm>
            <a:prstGeom prst="line">
              <a:avLst/>
            </a:prstGeom>
            <a:grpFill/>
            <a:ln w="19050">
              <a:solidFill>
                <a:schemeClr val="tx1"/>
              </a:solidFill>
              <a:round/>
            </a:ln>
          </p:spPr>
          <p:txBody>
            <a:bodyPr wrap="none"/>
            <a:lstStyle/>
            <a:p>
              <a:endParaRPr lang="zh-CN" altLang="en-US"/>
            </a:p>
          </p:txBody>
        </p:sp>
      </p:grpSp>
      <p:sp>
        <p:nvSpPr>
          <p:cNvPr id="3" name="标题 2"/>
          <p:cNvSpPr>
            <a:spLocks noGrp="1"/>
          </p:cNvSpPr>
          <p:nvPr>
            <p:ph type="title"/>
          </p:nvPr>
        </p:nvSpPr>
        <p:spPr/>
        <p:txBody>
          <a:bodyPr/>
          <a:lstStyle/>
          <a:p>
            <a:r>
              <a:rPr lang="zh-CN" altLang="en-US" dirty="0" smtClean="0"/>
              <a:t>树的术语</a:t>
            </a:r>
            <a:endParaRPr lang="zh-CN" altLang="en-US" dirty="0"/>
          </a:p>
        </p:txBody>
      </p:sp>
      <p:sp>
        <p:nvSpPr>
          <p:cNvPr id="4" name="矩形 3"/>
          <p:cNvSpPr/>
          <p:nvPr/>
        </p:nvSpPr>
        <p:spPr>
          <a:xfrm>
            <a:off x="642942" y="1092953"/>
            <a:ext cx="4572000" cy="5816977"/>
          </a:xfrm>
          <a:prstGeom prst="rect">
            <a:avLst/>
          </a:prstGeom>
        </p:spPr>
        <p:txBody>
          <a:bodyPr>
            <a:spAutoFit/>
          </a:bodyPr>
          <a:lstStyle/>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根结点、叶结点、内部节点</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结点的度和树的度</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儿子结点</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父亲结点</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兄弟结点</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祖先结点</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子孙结点</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结点所处层次</a:t>
            </a:r>
            <a:endParaRPr lang="zh-CN" altLang="en-US" sz="2400" b="1" dirty="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树的</a:t>
            </a:r>
            <a:r>
              <a:rPr lang="zh-CN" altLang="en-US" sz="2400" b="1" dirty="0" smtClean="0">
                <a:latin typeface="楷体_GB2312" pitchFamily="49" charset="-122"/>
              </a:rPr>
              <a:t>高度</a:t>
            </a:r>
            <a:endParaRPr lang="en-US" altLang="zh-CN" sz="2400" b="1" dirty="0" smtClean="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smtClean="0">
                <a:latin typeface="楷体_GB2312" pitchFamily="49" charset="-122"/>
              </a:rPr>
              <a:t>有序树</a:t>
            </a:r>
            <a:endParaRPr lang="en-US" altLang="zh-CN" sz="2400" b="1" dirty="0" smtClean="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smtClean="0">
                <a:latin typeface="楷体_GB2312" pitchFamily="49" charset="-122"/>
              </a:rPr>
              <a:t>无序树</a:t>
            </a:r>
            <a:endParaRPr lang="en-US" altLang="zh-CN" sz="2400" b="1" dirty="0" smtClean="0">
              <a:latin typeface="楷体_GB2312" pitchFamily="49" charset="-122"/>
            </a:endParaRPr>
          </a:p>
          <a:p>
            <a:pPr marL="457200" indent="-457200" eaLnBrk="1" hangingPunct="1">
              <a:lnSpc>
                <a:spcPct val="120000"/>
              </a:lnSpc>
              <a:spcBef>
                <a:spcPct val="10000"/>
              </a:spcBef>
              <a:buSzPct val="200000"/>
              <a:buFont typeface="Arial" panose="020B0604020202020204" pitchFamily="34" charset="0"/>
              <a:buChar char="•"/>
            </a:pPr>
            <a:r>
              <a:rPr lang="zh-CN" altLang="en-US" sz="2400" b="1" dirty="0">
                <a:latin typeface="楷体_GB2312" pitchFamily="49" charset="-122"/>
              </a:rPr>
              <a:t>森林</a:t>
            </a:r>
            <a:endParaRPr lang="zh-CN" altLang="en-US" sz="2400" b="1" dirty="0">
              <a:latin typeface="楷体_GB2312" pitchFamily="49" charset="-122"/>
            </a:endParaRPr>
          </a:p>
        </p:txBody>
      </p:sp>
      <p:sp>
        <p:nvSpPr>
          <p:cNvPr id="2" name="日期占位符 1"/>
          <p:cNvSpPr>
            <a:spLocks noGrp="1"/>
          </p:cNvSpPr>
          <p:nvPr>
            <p:ph type="dt" sz="half" idx="2"/>
          </p:nvPr>
        </p:nvSpPr>
        <p:spPr/>
        <p:txBody>
          <a:bodyPr/>
          <a:lstStyle/>
          <a:p>
            <a:pPr>
              <a:defRPr/>
            </a:pPr>
            <a:fld id="{6A0365D1-155A-4DA2-8A05-8B46F15E6B93}" type="datetime8">
              <a:rPr lang="zh-CN" altLang="en-US" smtClean="0"/>
            </a:fld>
            <a:endParaRPr lang="en-US" altLang="zh-CN" dirty="0"/>
          </a:p>
        </p:txBody>
      </p:sp>
      <p:sp>
        <p:nvSpPr>
          <p:cNvPr id="5" name="页脚占位符 4"/>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F68411BD-9D41-4DF1-8475-5C80B6506D58}" type="slidenum">
              <a:rPr lang="en-US" altLang="zh-CN"/>
            </a:fld>
            <a:endParaRPr lang="en-US" altLang="zh-CN"/>
          </a:p>
        </p:txBody>
      </p:sp>
      <p:sp>
        <p:nvSpPr>
          <p:cNvPr id="13315" name="Rectangle 2"/>
          <p:cNvSpPr>
            <a:spLocks noGrp="1" noChangeArrowheads="1"/>
          </p:cNvSpPr>
          <p:nvPr>
            <p:ph type="title"/>
          </p:nvPr>
        </p:nvSpPr>
        <p:spPr>
          <a:xfrm>
            <a:off x="611188" y="188913"/>
            <a:ext cx="7772400" cy="1143000"/>
          </a:xfrm>
        </p:spPr>
        <p:txBody>
          <a:bodyPr/>
          <a:lstStyle/>
          <a:p>
            <a:pPr eaLnBrk="1" hangingPunct="1"/>
            <a:r>
              <a:rPr lang="zh-CN" altLang="en-US" b="1" smtClean="0"/>
              <a:t>树的常用操作</a:t>
            </a:r>
            <a:endParaRPr lang="zh-CN" altLang="en-US" b="1" smtClean="0"/>
          </a:p>
        </p:txBody>
      </p:sp>
      <p:sp>
        <p:nvSpPr>
          <p:cNvPr id="13316" name="Rectangle 3"/>
          <p:cNvSpPr>
            <a:spLocks noGrp="1" noChangeArrowheads="1"/>
          </p:cNvSpPr>
          <p:nvPr>
            <p:ph type="body" idx="1"/>
          </p:nvPr>
        </p:nvSpPr>
        <p:spPr>
          <a:xfrm>
            <a:off x="468313" y="1268413"/>
            <a:ext cx="8135937" cy="5589587"/>
          </a:xfrm>
        </p:spPr>
        <p:txBody>
          <a:bodyPr/>
          <a:lstStyle/>
          <a:p>
            <a:pPr eaLnBrk="1" hangingPunct="1">
              <a:lnSpc>
                <a:spcPct val="90000"/>
              </a:lnSpc>
            </a:pPr>
            <a:r>
              <a:rPr lang="zh-CN" altLang="en-US" sz="2800" b="1" smtClean="0">
                <a:latin typeface="楷体_GB2312" pitchFamily="49" charset="-122"/>
                <a:ea typeface="楷体_GB2312" pitchFamily="49" charset="-122"/>
              </a:rPr>
              <a:t>建树</a:t>
            </a:r>
            <a:r>
              <a:rPr lang="en-US" altLang="zh-CN" sz="2800" b="1" smtClean="0">
                <a:latin typeface="楷体_GB2312" pitchFamily="49" charset="-122"/>
                <a:ea typeface="楷体_GB2312" pitchFamily="49" charset="-122"/>
              </a:rPr>
              <a:t>create()</a:t>
            </a:r>
            <a:r>
              <a:rPr lang="zh-CN" altLang="en-US" sz="2800" b="1" smtClean="0">
                <a:latin typeface="楷体_GB2312" pitchFamily="49" charset="-122"/>
                <a:ea typeface="楷体_GB2312" pitchFamily="49" charset="-122"/>
              </a:rPr>
              <a:t>：创建一棵空树；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清空</a:t>
            </a:r>
            <a:r>
              <a:rPr lang="en-US" altLang="zh-CN" sz="2800" b="1" smtClean="0">
                <a:latin typeface="楷体_GB2312" pitchFamily="49" charset="-122"/>
                <a:ea typeface="楷体_GB2312" pitchFamily="49" charset="-122"/>
              </a:rPr>
              <a:t>clear()</a:t>
            </a:r>
            <a:r>
              <a:rPr lang="zh-CN" altLang="en-US" sz="2800" b="1" smtClean="0">
                <a:latin typeface="楷体_GB2312" pitchFamily="49" charset="-122"/>
                <a:ea typeface="楷体_GB2312" pitchFamily="49" charset="-122"/>
              </a:rPr>
              <a:t>：删除树中的所有结点；</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判空</a:t>
            </a:r>
            <a:r>
              <a:rPr lang="en-US" altLang="zh-CN" sz="2800" b="1" smtClean="0">
                <a:latin typeface="楷体_GB2312" pitchFamily="49" charset="-122"/>
                <a:ea typeface="楷体_GB2312" pitchFamily="49" charset="-122"/>
              </a:rPr>
              <a:t>IsEmpty()</a:t>
            </a:r>
            <a:r>
              <a:rPr lang="zh-CN" altLang="en-US" sz="2800" b="1" smtClean="0">
                <a:latin typeface="楷体_GB2312" pitchFamily="49" charset="-122"/>
                <a:ea typeface="楷体_GB2312" pitchFamily="49" charset="-122"/>
              </a:rPr>
              <a:t>：判别是否为空树；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找根结点</a:t>
            </a:r>
            <a:r>
              <a:rPr lang="en-US" altLang="zh-CN" sz="2800" b="1" smtClean="0">
                <a:latin typeface="楷体_GB2312" pitchFamily="49" charset="-122"/>
                <a:ea typeface="楷体_GB2312" pitchFamily="49" charset="-122"/>
              </a:rPr>
              <a:t>root()</a:t>
            </a:r>
            <a:r>
              <a:rPr lang="zh-CN" altLang="en-US" sz="2800" b="1" smtClean="0">
                <a:latin typeface="楷体_GB2312" pitchFamily="49" charset="-122"/>
                <a:ea typeface="楷体_GB2312" pitchFamily="49" charset="-122"/>
              </a:rPr>
              <a:t>：找出树的根结点。如果树是空树，则返回一个特殊的标记；</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找父结点</a:t>
            </a:r>
            <a:r>
              <a:rPr lang="en-US" altLang="zh-CN" sz="2800" b="1" smtClean="0">
                <a:latin typeface="楷体_GB2312" pitchFamily="49" charset="-122"/>
                <a:ea typeface="楷体_GB2312" pitchFamily="49" charset="-122"/>
              </a:rPr>
              <a:t>parent(x)</a:t>
            </a:r>
            <a:r>
              <a:rPr lang="zh-CN" altLang="en-US" sz="2800" b="1" smtClean="0">
                <a:latin typeface="楷体_GB2312" pitchFamily="49" charset="-122"/>
                <a:ea typeface="楷体_GB2312" pitchFamily="49" charset="-122"/>
              </a:rPr>
              <a:t>：找出结点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的父结点；</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找子结点</a:t>
            </a:r>
            <a:r>
              <a:rPr lang="en-US" altLang="zh-CN" sz="2800" b="1" smtClean="0">
                <a:latin typeface="楷体_GB2312" pitchFamily="49" charset="-122"/>
                <a:ea typeface="楷体_GB2312" pitchFamily="49" charset="-122"/>
              </a:rPr>
              <a:t>child(x,i)</a:t>
            </a:r>
            <a:r>
              <a:rPr lang="zh-CN" altLang="en-US" sz="2800" b="1" smtClean="0">
                <a:latin typeface="楷体_GB2312" pitchFamily="49" charset="-122"/>
                <a:ea typeface="楷体_GB2312" pitchFamily="49" charset="-122"/>
              </a:rPr>
              <a:t>：找结点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的第</a:t>
            </a:r>
            <a:r>
              <a:rPr lang="en-US" altLang="zh-CN" sz="2800" b="1" smtClean="0">
                <a:latin typeface="楷体_GB2312" pitchFamily="49" charset="-122"/>
                <a:ea typeface="楷体_GB2312" pitchFamily="49" charset="-122"/>
              </a:rPr>
              <a:t>i</a:t>
            </a:r>
            <a:r>
              <a:rPr lang="zh-CN" altLang="en-US" sz="2800" b="1" smtClean="0">
                <a:latin typeface="楷体_GB2312" pitchFamily="49" charset="-122"/>
                <a:ea typeface="楷体_GB2312" pitchFamily="49" charset="-122"/>
              </a:rPr>
              <a:t>个子结点；</a:t>
            </a:r>
            <a:endParaRPr lang="zh-CN" altLang="nb-NO" sz="2800" b="1" smtClean="0">
              <a:latin typeface="楷体_GB2312" pitchFamily="49" charset="-122"/>
              <a:ea typeface="楷体_GB2312" pitchFamily="49" charset="-122"/>
            </a:endParaRPr>
          </a:p>
          <a:p>
            <a:pPr eaLnBrk="1" hangingPunct="1">
              <a:lnSpc>
                <a:spcPct val="90000"/>
              </a:lnSpc>
            </a:pPr>
            <a:r>
              <a:rPr lang="zh-CN" altLang="nb-NO" sz="2800" b="1" smtClean="0">
                <a:latin typeface="楷体_GB2312" pitchFamily="49" charset="-122"/>
                <a:ea typeface="楷体_GB2312" pitchFamily="49" charset="-122"/>
              </a:rPr>
              <a:t>剪枝</a:t>
            </a:r>
            <a:r>
              <a:rPr lang="nb-NO" altLang="zh-CN" sz="2800" b="1" smtClean="0">
                <a:latin typeface="楷体_GB2312" pitchFamily="49" charset="-122"/>
                <a:ea typeface="楷体_GB2312" pitchFamily="49" charset="-122"/>
              </a:rPr>
              <a:t>delete(x,i)</a:t>
            </a:r>
            <a:r>
              <a:rPr lang="zh-CN" altLang="nb-NO" sz="2800" b="1" smtClean="0">
                <a:latin typeface="楷体_GB2312" pitchFamily="49" charset="-122"/>
                <a:ea typeface="楷体_GB2312" pitchFamily="49" charset="-122"/>
              </a:rPr>
              <a:t>：删除结点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的第</a:t>
            </a:r>
            <a:r>
              <a:rPr lang="en-US" altLang="zh-CN" sz="2800" b="1" smtClean="0">
                <a:latin typeface="楷体_GB2312" pitchFamily="49" charset="-122"/>
                <a:ea typeface="楷体_GB2312" pitchFamily="49" charset="-122"/>
              </a:rPr>
              <a:t>i</a:t>
            </a:r>
            <a:r>
              <a:rPr lang="zh-CN" altLang="en-US" sz="2800" b="1" smtClean="0">
                <a:latin typeface="楷体_GB2312" pitchFamily="49" charset="-122"/>
                <a:ea typeface="楷体_GB2312" pitchFamily="49" charset="-122"/>
              </a:rPr>
              <a:t>棵子树；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构建一棵树</a:t>
            </a:r>
            <a:r>
              <a:rPr lang="en-US" altLang="zh-CN" sz="2800" b="1" smtClean="0">
                <a:latin typeface="楷体_GB2312" pitchFamily="49" charset="-122"/>
                <a:ea typeface="楷体_GB2312" pitchFamily="49" charset="-122"/>
              </a:rPr>
              <a:t>MakeTree</a:t>
            </a:r>
            <a:r>
              <a:rPr lang="zh-CN" altLang="en-US" sz="2800" b="1"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x,T1, T2, </a:t>
            </a:r>
            <a:r>
              <a:rPr lang="en-US" altLang="zh-CN" sz="2800" b="1" smtClean="0">
                <a:ea typeface="楷体_GB2312" pitchFamily="49" charset="-122"/>
              </a:rPr>
              <a:t>……</a:t>
            </a:r>
            <a:r>
              <a:rPr lang="en-US" altLang="zh-CN" sz="2800" b="1" smtClean="0">
                <a:latin typeface="楷体_GB2312" pitchFamily="49" charset="-122"/>
                <a:ea typeface="楷体_GB2312" pitchFamily="49" charset="-122"/>
              </a:rPr>
              <a:t>,Tn</a:t>
            </a:r>
            <a:r>
              <a:rPr lang="zh-CN" altLang="en-US" sz="2800" b="1" smtClean="0">
                <a:latin typeface="楷体_GB2312" pitchFamily="49" charset="-122"/>
                <a:ea typeface="楷体_GB2312" pitchFamily="49" charset="-122"/>
              </a:rPr>
              <a:t>）：构建一棵以</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为根结点，以</a:t>
            </a:r>
            <a:r>
              <a:rPr lang="en-US" altLang="zh-CN" sz="2800" b="1" smtClean="0">
                <a:latin typeface="楷体_GB2312" pitchFamily="49" charset="-122"/>
                <a:ea typeface="楷体_GB2312" pitchFamily="49" charset="-122"/>
              </a:rPr>
              <a:t>T1, T2, </a:t>
            </a:r>
            <a:r>
              <a:rPr lang="en-US" altLang="zh-CN" sz="2800" b="1" smtClean="0">
                <a:ea typeface="楷体_GB2312" pitchFamily="49" charset="-122"/>
              </a:rPr>
              <a:t>……</a:t>
            </a:r>
            <a:r>
              <a:rPr lang="en-US" altLang="zh-CN" sz="2800" b="1" smtClean="0">
                <a:latin typeface="楷体_GB2312" pitchFamily="49" charset="-122"/>
                <a:ea typeface="楷体_GB2312" pitchFamily="49" charset="-122"/>
              </a:rPr>
              <a:t>,Tn</a:t>
            </a:r>
            <a:r>
              <a:rPr lang="zh-CN" altLang="en-US" sz="2800" b="1" smtClean="0">
                <a:latin typeface="楷体_GB2312" pitchFamily="49" charset="-122"/>
                <a:ea typeface="楷体_GB2312" pitchFamily="49" charset="-122"/>
              </a:rPr>
              <a:t>为第</a:t>
            </a:r>
            <a:r>
              <a:rPr lang="en-US" altLang="zh-CN" sz="2800" b="1" smtClean="0">
                <a:latin typeface="楷体_GB2312" pitchFamily="49" charset="-122"/>
                <a:ea typeface="楷体_GB2312" pitchFamily="49" charset="-122"/>
              </a:rPr>
              <a:t>i</a:t>
            </a:r>
            <a:r>
              <a:rPr lang="zh-CN" altLang="en-US" sz="2800" b="1" smtClean="0">
                <a:latin typeface="楷体_GB2312" pitchFamily="49" charset="-122"/>
                <a:ea typeface="楷体_GB2312" pitchFamily="49" charset="-122"/>
              </a:rPr>
              <a:t>棵子树的树；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遍历</a:t>
            </a:r>
            <a:r>
              <a:rPr lang="en-US" altLang="zh-CN" sz="2800" b="1" smtClean="0">
                <a:latin typeface="楷体_GB2312" pitchFamily="49" charset="-122"/>
                <a:ea typeface="楷体_GB2312" pitchFamily="49" charset="-122"/>
              </a:rPr>
              <a:t>traverse()</a:t>
            </a:r>
            <a:r>
              <a:rPr lang="zh-CN" altLang="en-US" sz="2800" b="1" smtClean="0">
                <a:latin typeface="楷体_GB2312" pitchFamily="49" charset="-122"/>
                <a:ea typeface="楷体_GB2312" pitchFamily="49" charset="-122"/>
              </a:rPr>
              <a:t>：访问树上的每一个结点。 </a:t>
            </a:r>
            <a:endParaRPr lang="zh-CN" altLang="en-US" sz="2800" b="1" smtClean="0">
              <a:latin typeface="楷体_GB2312" pitchFamily="49" charset="-122"/>
              <a:ea typeface="楷体_GB2312" pitchFamily="49" charset="-122"/>
            </a:endParaRPr>
          </a:p>
        </p:txBody>
      </p:sp>
      <p:sp>
        <p:nvSpPr>
          <p:cNvPr id="2" name="日期占位符 1"/>
          <p:cNvSpPr>
            <a:spLocks noGrp="1"/>
          </p:cNvSpPr>
          <p:nvPr>
            <p:ph type="dt" sz="half" idx="2"/>
          </p:nvPr>
        </p:nvSpPr>
        <p:spPr/>
        <p:txBody>
          <a:bodyPr/>
          <a:lstStyle/>
          <a:p>
            <a:pPr>
              <a:defRPr/>
            </a:pPr>
            <a:fld id="{E32D32D7-2AD6-4C25-BFC9-F99152C9570B}"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5"/>
          <p:cNvSpPr>
            <a:spLocks noGrp="1" noChangeArrowheads="1"/>
          </p:cNvSpPr>
          <p:nvPr>
            <p:ph type="sldNum" sz="quarter" idx="4294967295"/>
          </p:nvPr>
        </p:nvSpPr>
        <p:spPr>
          <a:xfrm>
            <a:off x="6553200" y="6248400"/>
            <a:ext cx="1905000" cy="457200"/>
          </a:xfrm>
          <a:prstGeom prst="rect">
            <a:avLst/>
          </a:prstGeom>
        </p:spPr>
        <p:txBody>
          <a:bodyPr/>
          <a:lstStyle/>
          <a:p>
            <a:pPr>
              <a:defRPr/>
            </a:pPr>
            <a:fld id="{D959E4A9-A9DC-44FF-977F-59EA0966031E}" type="slidenum">
              <a:rPr lang="en-US" altLang="zh-CN"/>
            </a:fld>
            <a:endParaRPr lang="en-US" altLang="zh-CN"/>
          </a:p>
        </p:txBody>
      </p:sp>
      <p:sp>
        <p:nvSpPr>
          <p:cNvPr id="16387" name="Rectangle 2"/>
          <p:cNvSpPr>
            <a:spLocks noGrp="1" noChangeArrowheads="1"/>
          </p:cNvSpPr>
          <p:nvPr>
            <p:ph type="ctrTitle"/>
          </p:nvPr>
        </p:nvSpPr>
        <p:spPr>
          <a:xfrm>
            <a:off x="1219200" y="457200"/>
            <a:ext cx="6627813" cy="838200"/>
          </a:xfrm>
        </p:spPr>
        <p:txBody>
          <a:bodyPr/>
          <a:lstStyle/>
          <a:p>
            <a:pPr eaLnBrk="1" hangingPunct="1"/>
            <a:r>
              <a:rPr lang="zh-CN" altLang="en-US" b="1" smtClean="0">
                <a:latin typeface="宋体" panose="02010600030101010101" pitchFamily="2" charset="-122"/>
              </a:rPr>
              <a:t>二叉树</a:t>
            </a:r>
            <a:r>
              <a:rPr lang="zh-CN" altLang="en-US" b="1" smtClean="0">
                <a:latin typeface="楷体_GB2312" pitchFamily="49" charset="-122"/>
              </a:rPr>
              <a:t>的定义</a:t>
            </a:r>
            <a:r>
              <a:rPr lang="zh-CN" altLang="en-US" b="1" smtClean="0">
                <a:latin typeface="楷体_GB2312" pitchFamily="49" charset="-122"/>
                <a:ea typeface="楷体_GB2312" pitchFamily="49" charset="-122"/>
              </a:rPr>
              <a:t> </a:t>
            </a:r>
            <a:endParaRPr lang="zh-CN" altLang="en-US" b="1" smtClean="0">
              <a:latin typeface="楷体_GB2312" pitchFamily="49" charset="-122"/>
              <a:ea typeface="楷体_GB2312" pitchFamily="49" charset="-122"/>
            </a:endParaRPr>
          </a:p>
        </p:txBody>
      </p:sp>
      <p:sp>
        <p:nvSpPr>
          <p:cNvPr id="16388" name="Rectangle 3"/>
          <p:cNvSpPr>
            <a:spLocks noGrp="1" noChangeArrowheads="1"/>
          </p:cNvSpPr>
          <p:nvPr>
            <p:ph type="subTitle" idx="1"/>
          </p:nvPr>
        </p:nvSpPr>
        <p:spPr>
          <a:xfrm>
            <a:off x="609600" y="1600200"/>
            <a:ext cx="8153400" cy="2836863"/>
          </a:xfrm>
        </p:spPr>
        <p:txBody>
          <a:bodyPr/>
          <a:lstStyle/>
          <a:p>
            <a:pPr algn="l" eaLnBrk="1" hangingPunct="1">
              <a:lnSpc>
                <a:spcPct val="120000"/>
              </a:lnSpc>
            </a:pPr>
            <a:r>
              <a:rPr lang="zh-CN" altLang="en-US" b="1" smtClean="0">
                <a:latin typeface="楷体_GB2312" pitchFamily="49" charset="-122"/>
                <a:ea typeface="楷体_GB2312" pitchFamily="49" charset="-122"/>
              </a:rPr>
              <a:t>二叉树（</a:t>
            </a:r>
            <a:r>
              <a:rPr lang="en-US" altLang="zh-CN" b="1" smtClean="0">
                <a:latin typeface="楷体_GB2312" pitchFamily="49" charset="-122"/>
                <a:ea typeface="楷体_GB2312" pitchFamily="49" charset="-122"/>
                <a:cs typeface="Times New Roman" panose="02020603050405020304" pitchFamily="18" charset="0"/>
              </a:rPr>
              <a:t>Binary Tree</a:t>
            </a:r>
            <a:r>
              <a:rPr lang="zh-CN" altLang="en-US" b="1" smtClean="0">
                <a:latin typeface="楷体_GB2312" pitchFamily="49" charset="-122"/>
                <a:ea typeface="楷体_GB2312" pitchFamily="49" charset="-122"/>
              </a:rPr>
              <a:t>）是结点的有限集合，它或者为空，或者由一个根结点及两棵互不相交的左、右子树构成，而其左、右子树又都是二叉树。     </a:t>
            </a:r>
            <a:endParaRPr lang="zh-CN" altLang="en-US" b="1" smtClean="0">
              <a:latin typeface="楷体_GB2312" pitchFamily="49" charset="-122"/>
              <a:ea typeface="楷体_GB2312" pitchFamily="49" charset="-122"/>
            </a:endParaRPr>
          </a:p>
        </p:txBody>
      </p:sp>
      <p:sp>
        <p:nvSpPr>
          <p:cNvPr id="16389" name="Text Box 4"/>
          <p:cNvSpPr txBox="1">
            <a:spLocks noChangeArrowheads="1"/>
          </p:cNvSpPr>
          <p:nvPr/>
        </p:nvSpPr>
        <p:spPr bwMode="auto">
          <a:xfrm>
            <a:off x="683568" y="3933056"/>
            <a:ext cx="825882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wrap="square">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lnSpc>
                <a:spcPct val="140000"/>
              </a:lnSpc>
              <a:spcBef>
                <a:spcPct val="50000"/>
              </a:spcBef>
            </a:pPr>
            <a:r>
              <a:rPr lang="zh-CN" altLang="en-US" b="1" dirty="0">
                <a:latin typeface="Arial" panose="020B0604020202020204" pitchFamily="34" charset="0"/>
                <a:ea typeface="幼圆" pitchFamily="49" charset="-122"/>
              </a:rPr>
              <a:t>注意：二叉树必须严格区分左右子树。即使只有一棵子树，也要说明它是左子树还是右子树。交换一棵二叉树的左右子树后得到的是另一棵二叉树。</a:t>
            </a:r>
            <a:endParaRPr lang="zh-CN" altLang="en-US" b="1" dirty="0">
              <a:latin typeface="Arial" panose="020B0604020202020204" pitchFamily="34" charset="0"/>
              <a:ea typeface="幼圆" pitchFamily="49" charset="-122"/>
            </a:endParaRPr>
          </a:p>
        </p:txBody>
      </p:sp>
      <p:sp>
        <p:nvSpPr>
          <p:cNvPr id="2" name="日期占位符 1"/>
          <p:cNvSpPr>
            <a:spLocks noGrp="1"/>
          </p:cNvSpPr>
          <p:nvPr>
            <p:ph type="dt" sz="half" idx="2"/>
          </p:nvPr>
        </p:nvSpPr>
        <p:spPr/>
        <p:txBody>
          <a:bodyPr/>
          <a:lstStyle/>
          <a:p>
            <a:pPr>
              <a:defRPr/>
            </a:pPr>
            <a:fld id="{AF1EE37B-A4C4-48E5-B18F-CFC69260BCD9}"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sldNum" sz="quarter" idx="4294967295"/>
          </p:nvPr>
        </p:nvSpPr>
        <p:spPr>
          <a:xfrm>
            <a:off x="6553200" y="6248400"/>
            <a:ext cx="1905000" cy="457200"/>
          </a:xfrm>
          <a:prstGeom prst="rect">
            <a:avLst/>
          </a:prstGeom>
        </p:spPr>
        <p:txBody>
          <a:bodyPr/>
          <a:lstStyle/>
          <a:p>
            <a:pPr>
              <a:defRPr/>
            </a:pPr>
            <a:fld id="{D5974DCE-EC41-42DF-BE37-39096D72003F}" type="slidenum">
              <a:rPr lang="en-US" altLang="zh-CN"/>
            </a:fld>
            <a:endParaRPr lang="en-US" altLang="zh-CN"/>
          </a:p>
        </p:txBody>
      </p:sp>
      <p:sp>
        <p:nvSpPr>
          <p:cNvPr id="26627" name="Rectangle 2"/>
          <p:cNvSpPr>
            <a:spLocks noGrp="1" noChangeArrowheads="1"/>
          </p:cNvSpPr>
          <p:nvPr>
            <p:ph type="subTitle" idx="1"/>
          </p:nvPr>
        </p:nvSpPr>
        <p:spPr>
          <a:xfrm>
            <a:off x="971600" y="1916832"/>
            <a:ext cx="7562800" cy="2971800"/>
          </a:xfrm>
        </p:spPr>
        <p:txBody>
          <a:bodyPr/>
          <a:lstStyle/>
          <a:p>
            <a:pPr algn="just" eaLnBrk="1" hangingPunct="1">
              <a:lnSpc>
                <a:spcPct val="120000"/>
              </a:lnSpc>
            </a:pPr>
            <a:r>
              <a:rPr lang="zh-CN" altLang="en-US" b="1" dirty="0" smtClean="0">
                <a:latin typeface="楷体_GB2312" pitchFamily="49" charset="-122"/>
                <a:ea typeface="楷体_GB2312" pitchFamily="49" charset="-122"/>
              </a:rPr>
              <a:t>对于一棵非空二叉树，如果叶子结点数为</a:t>
            </a:r>
            <a:r>
              <a:rPr lang="en-US" altLang="zh-CN" b="1" dirty="0" smtClean="0">
                <a:latin typeface="楷体_GB2312" pitchFamily="49" charset="-122"/>
                <a:ea typeface="楷体_GB2312" pitchFamily="49" charset="-122"/>
              </a:rPr>
              <a:t>n</a:t>
            </a:r>
            <a:r>
              <a:rPr lang="en-US" altLang="zh-CN" b="1" baseline="-30000" dirty="0" smtClean="0">
                <a:latin typeface="楷体_GB2312" pitchFamily="49" charset="-122"/>
                <a:ea typeface="楷体_GB2312" pitchFamily="49" charset="-122"/>
              </a:rPr>
              <a:t>0</a:t>
            </a:r>
            <a:r>
              <a:rPr lang="zh-CN" altLang="en-US" b="1" dirty="0" smtClean="0">
                <a:latin typeface="楷体_GB2312" pitchFamily="49" charset="-122"/>
                <a:ea typeface="楷体_GB2312" pitchFamily="49" charset="-122"/>
              </a:rPr>
              <a:t>，度数为</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的结点数为</a:t>
            </a:r>
            <a:r>
              <a:rPr lang="en-US" altLang="zh-CN" b="1" dirty="0" smtClean="0">
                <a:latin typeface="楷体_GB2312" pitchFamily="49" charset="-122"/>
                <a:ea typeface="楷体_GB2312" pitchFamily="49" charset="-122"/>
              </a:rPr>
              <a:t>n</a:t>
            </a:r>
            <a:r>
              <a:rPr lang="en-US" altLang="zh-CN" b="1" baseline="-30000"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，则有</a:t>
            </a:r>
            <a:r>
              <a:rPr lang="en-US" altLang="zh-CN" b="1" dirty="0" smtClean="0">
                <a:latin typeface="楷体_GB2312" pitchFamily="49" charset="-122"/>
                <a:ea typeface="楷体_GB2312" pitchFamily="49" charset="-122"/>
              </a:rPr>
              <a:t>:</a:t>
            </a:r>
            <a:endParaRPr lang="en-US" altLang="zh-CN" b="1" dirty="0" smtClean="0">
              <a:latin typeface="楷体_GB2312" pitchFamily="49" charset="-122"/>
              <a:ea typeface="楷体_GB2312" pitchFamily="49" charset="-122"/>
            </a:endParaRPr>
          </a:p>
          <a:p>
            <a:pPr algn="just" eaLnBrk="1" hangingPunct="1">
              <a:lnSpc>
                <a:spcPct val="120000"/>
              </a:lnSpc>
            </a:pPr>
            <a:r>
              <a:rPr lang="en-US" altLang="zh-CN" b="1" dirty="0" smtClean="0">
                <a:latin typeface="楷体_GB2312" pitchFamily="49" charset="-122"/>
                <a:ea typeface="楷体_GB2312" pitchFamily="49" charset="-122"/>
              </a:rPr>
              <a:t> n</a:t>
            </a:r>
            <a:r>
              <a:rPr lang="en-US" altLang="zh-CN" b="1" baseline="-30000" dirty="0" smtClean="0">
                <a:latin typeface="楷体_GB2312" pitchFamily="49" charset="-122"/>
                <a:ea typeface="楷体_GB2312" pitchFamily="49" charset="-122"/>
              </a:rPr>
              <a:t>0</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n</a:t>
            </a:r>
            <a:r>
              <a:rPr lang="en-US" altLang="zh-CN" b="1" baseline="-30000"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1 </a:t>
            </a:r>
            <a:r>
              <a:rPr lang="zh-CN" altLang="en-US" b="1" dirty="0" smtClean="0">
                <a:latin typeface="楷体_GB2312" pitchFamily="49" charset="-122"/>
                <a:ea typeface="楷体_GB2312" pitchFamily="49" charset="-122"/>
              </a:rPr>
              <a:t>成立。    </a:t>
            </a:r>
            <a:endParaRPr lang="zh-CN" altLang="en-US" b="1" dirty="0" smtClean="0">
              <a:latin typeface="楷体_GB2312" pitchFamily="49" charset="-122"/>
              <a:ea typeface="楷体_GB2312" pitchFamily="49" charset="-122"/>
            </a:endParaRPr>
          </a:p>
        </p:txBody>
      </p:sp>
      <p:sp>
        <p:nvSpPr>
          <p:cNvPr id="26628" name="Rectangle 3"/>
          <p:cNvSpPr>
            <a:spLocks noGrp="1" noChangeArrowheads="1"/>
          </p:cNvSpPr>
          <p:nvPr>
            <p:ph type="ctrTitle"/>
          </p:nvPr>
        </p:nvSpPr>
        <p:spPr>
          <a:xfrm>
            <a:off x="467544" y="188640"/>
            <a:ext cx="7772400" cy="1359024"/>
          </a:xfrm>
        </p:spPr>
        <p:txBody>
          <a:bodyPr/>
          <a:lstStyle/>
          <a:p>
            <a:pPr eaLnBrk="1" hangingPunct="1"/>
            <a:r>
              <a:rPr lang="zh-CN" altLang="en-US" sz="4400" b="1" dirty="0" smtClean="0">
                <a:latin typeface="楷体_GB2312" pitchFamily="49" charset="-122"/>
              </a:rPr>
              <a:t>二叉树的性质</a:t>
            </a:r>
            <a:r>
              <a:rPr lang="en-US" altLang="zh-CN" sz="4400" b="1" dirty="0" smtClean="0">
                <a:latin typeface="楷体_GB2312" pitchFamily="49" charset="-122"/>
              </a:rPr>
              <a:t>3</a:t>
            </a:r>
            <a:endParaRPr lang="en-US" altLang="zh-CN" sz="4400" b="1" dirty="0" smtClean="0">
              <a:latin typeface="楷体_GB2312" pitchFamily="49" charset="-122"/>
            </a:endParaRPr>
          </a:p>
        </p:txBody>
      </p:sp>
      <p:sp>
        <p:nvSpPr>
          <p:cNvPr id="2" name="日期占位符 1"/>
          <p:cNvSpPr>
            <a:spLocks noGrp="1"/>
          </p:cNvSpPr>
          <p:nvPr>
            <p:ph type="dt" sz="half" idx="2"/>
          </p:nvPr>
        </p:nvSpPr>
        <p:spPr/>
        <p:txBody>
          <a:bodyPr/>
          <a:lstStyle/>
          <a:p>
            <a:pPr>
              <a:defRPr/>
            </a:pPr>
            <a:fld id="{B3E2BE12-7691-4ADE-B716-432E9B552B5D}"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4294967295"/>
          </p:nvPr>
        </p:nvSpPr>
        <p:spPr>
          <a:xfrm>
            <a:off x="6553200" y="6248400"/>
            <a:ext cx="1905000" cy="457200"/>
          </a:xfrm>
          <a:prstGeom prst="rect">
            <a:avLst/>
          </a:prstGeom>
        </p:spPr>
        <p:txBody>
          <a:bodyPr/>
          <a:lstStyle/>
          <a:p>
            <a:pPr>
              <a:defRPr/>
            </a:pPr>
            <a:fld id="{31B36E34-8E2A-4F3F-9AC5-FE6347A040CD}" type="slidenum">
              <a:rPr lang="en-US" altLang="zh-CN"/>
            </a:fld>
            <a:endParaRPr lang="en-US" altLang="zh-CN"/>
          </a:p>
        </p:txBody>
      </p:sp>
      <p:sp>
        <p:nvSpPr>
          <p:cNvPr id="27651" name="Rectangle 2"/>
          <p:cNvSpPr>
            <a:spLocks noChangeArrowheads="1"/>
          </p:cNvSpPr>
          <p:nvPr/>
        </p:nvSpPr>
        <p:spPr bwMode="auto">
          <a:xfrm>
            <a:off x="228600" y="1196975"/>
            <a:ext cx="86645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a:spAutoFit/>
          </a:bodyPr>
          <a:lstStyle/>
          <a:p>
            <a:pPr>
              <a:spcBef>
                <a:spcPct val="50000"/>
              </a:spcBef>
              <a:buClr>
                <a:schemeClr val="tx1"/>
              </a:buClr>
              <a:buSzPct val="80000"/>
              <a:buFont typeface="Wingdings" panose="05000000000000000000" pitchFamily="2" charset="2"/>
              <a:buNone/>
            </a:pPr>
            <a:r>
              <a:rPr lang="zh-CN" altLang="en-US" b="1" dirty="0">
                <a:latin typeface="宋体" panose="02010600030101010101" pitchFamily="2" charset="-122"/>
              </a:rPr>
              <a:t>证明：设</a:t>
            </a:r>
            <a:r>
              <a:rPr lang="en-US" altLang="zh-CN" b="1" dirty="0">
                <a:latin typeface="宋体" panose="02010600030101010101" pitchFamily="2" charset="-122"/>
              </a:rPr>
              <a:t>n</a:t>
            </a:r>
            <a:r>
              <a:rPr lang="zh-CN" altLang="en-US" b="1" dirty="0">
                <a:latin typeface="宋体" panose="02010600030101010101" pitchFamily="2" charset="-122"/>
              </a:rPr>
              <a:t>为二叉树的结点总数，</a:t>
            </a:r>
            <a:r>
              <a:rPr lang="en-US" altLang="zh-CN" b="1" dirty="0">
                <a:latin typeface="宋体" panose="02010600030101010101" pitchFamily="2" charset="-122"/>
              </a:rPr>
              <a:t>n</a:t>
            </a:r>
            <a:r>
              <a:rPr lang="en-US" altLang="zh-CN" b="1" baseline="-30000" dirty="0">
                <a:latin typeface="宋体" panose="02010600030101010101" pitchFamily="2" charset="-122"/>
              </a:rPr>
              <a:t>1</a:t>
            </a:r>
            <a:r>
              <a:rPr lang="zh-CN" altLang="en-US" b="1" dirty="0">
                <a:latin typeface="宋体" panose="02010600030101010101" pitchFamily="2" charset="-122"/>
              </a:rPr>
              <a:t>为二叉树中度数为</a:t>
            </a:r>
            <a:endParaRPr lang="zh-CN" altLang="en-US" b="1" dirty="0">
              <a:latin typeface="宋体" panose="02010600030101010101" pitchFamily="2" charset="-122"/>
            </a:endParaRPr>
          </a:p>
          <a:p>
            <a:pPr>
              <a:spcBef>
                <a:spcPct val="50000"/>
              </a:spcBef>
              <a:buClr>
                <a:schemeClr val="tx1"/>
              </a:buClr>
              <a:buSzPct val="80000"/>
              <a:buFont typeface="Wingdings" panose="05000000000000000000" pitchFamily="2" charset="2"/>
              <a:buNone/>
            </a:pPr>
            <a:r>
              <a:rPr lang="zh-CN" altLang="en-US" b="1" dirty="0">
                <a:latin typeface="宋体" panose="02010600030101010101" pitchFamily="2" charset="-122"/>
              </a:rPr>
              <a:t>      </a:t>
            </a:r>
            <a:r>
              <a:rPr lang="en-US" altLang="zh-CN" b="1" dirty="0">
                <a:latin typeface="宋体" panose="02010600030101010101" pitchFamily="2" charset="-122"/>
              </a:rPr>
              <a:t>1</a:t>
            </a:r>
            <a:r>
              <a:rPr lang="zh-CN" altLang="en-US" b="1" dirty="0">
                <a:latin typeface="宋体" panose="02010600030101010101" pitchFamily="2" charset="-122"/>
              </a:rPr>
              <a:t>的结点数。</a:t>
            </a:r>
            <a:endParaRPr lang="zh-CN" altLang="en-US" b="1" dirty="0">
              <a:latin typeface="宋体" panose="02010600030101010101" pitchFamily="2" charset="-122"/>
            </a:endParaRPr>
          </a:p>
          <a:p>
            <a:pPr>
              <a:spcBef>
                <a:spcPct val="50000"/>
              </a:spcBef>
              <a:buClr>
                <a:schemeClr val="tx1"/>
              </a:buClr>
              <a:buSzPct val="80000"/>
              <a:buFont typeface="Wingdings" panose="05000000000000000000" pitchFamily="2" charset="2"/>
              <a:buNone/>
            </a:pPr>
            <a:r>
              <a:rPr lang="zh-CN" altLang="en-US" b="1" dirty="0">
                <a:latin typeface="宋体" panose="02010600030101010101" pitchFamily="2" charset="-122"/>
              </a:rPr>
              <a:t>      二叉树中所有结点均小于或等于</a:t>
            </a:r>
            <a:r>
              <a:rPr lang="en-US" altLang="zh-CN" b="1" dirty="0">
                <a:latin typeface="宋体" panose="02010600030101010101" pitchFamily="2" charset="-122"/>
              </a:rPr>
              <a:t>2</a:t>
            </a:r>
            <a:r>
              <a:rPr lang="zh-CN" altLang="en-US" b="1" dirty="0">
                <a:latin typeface="宋体" panose="02010600030101010101" pitchFamily="2" charset="-122"/>
              </a:rPr>
              <a:t>，所以有：</a:t>
            </a:r>
            <a:endParaRPr lang="zh-CN" altLang="en-US" b="1" dirty="0">
              <a:latin typeface="宋体" panose="02010600030101010101" pitchFamily="2" charset="-122"/>
            </a:endParaRPr>
          </a:p>
          <a:p>
            <a:pPr>
              <a:spcBef>
                <a:spcPct val="50000"/>
              </a:spcBef>
              <a:buClr>
                <a:schemeClr val="tx1"/>
              </a:buClr>
              <a:buSzPct val="80000"/>
              <a:buFont typeface="Wingdings" panose="05000000000000000000" pitchFamily="2" charset="2"/>
              <a:buNone/>
            </a:pPr>
            <a:r>
              <a:rPr lang="zh-CN" altLang="en-US" b="1" dirty="0">
                <a:latin typeface="宋体" panose="02010600030101010101" pitchFamily="2" charset="-122"/>
              </a:rPr>
              <a:t>            </a:t>
            </a:r>
            <a:r>
              <a:rPr lang="en-US" altLang="zh-CN" b="1" dirty="0">
                <a:latin typeface="宋体" panose="02010600030101010101" pitchFamily="2" charset="-122"/>
              </a:rPr>
              <a:t>n </a:t>
            </a:r>
            <a:r>
              <a:rPr lang="zh-CN" altLang="en-US" b="1" dirty="0">
                <a:latin typeface="宋体" panose="02010600030101010101" pitchFamily="2" charset="-122"/>
              </a:rPr>
              <a:t>＝ </a:t>
            </a:r>
            <a:r>
              <a:rPr lang="en-US" altLang="zh-CN" b="1" dirty="0">
                <a:latin typeface="宋体" panose="02010600030101010101" pitchFamily="2" charset="-122"/>
              </a:rPr>
              <a:t>n</a:t>
            </a:r>
            <a:r>
              <a:rPr lang="en-US" altLang="zh-CN" b="1" baseline="-30000" dirty="0">
                <a:latin typeface="宋体" panose="02010600030101010101" pitchFamily="2" charset="-122"/>
              </a:rPr>
              <a:t>0 </a:t>
            </a:r>
            <a:r>
              <a:rPr lang="zh-CN" altLang="en-US" b="1" dirty="0">
                <a:latin typeface="宋体" panose="02010600030101010101" pitchFamily="2" charset="-122"/>
              </a:rPr>
              <a:t>＋ </a:t>
            </a:r>
            <a:r>
              <a:rPr lang="en-US" altLang="zh-CN" b="1" dirty="0">
                <a:latin typeface="宋体" panose="02010600030101010101" pitchFamily="2" charset="-122"/>
              </a:rPr>
              <a:t>n</a:t>
            </a:r>
            <a:r>
              <a:rPr lang="en-US" altLang="zh-CN" b="1" baseline="-30000" dirty="0">
                <a:latin typeface="宋体" panose="02010600030101010101" pitchFamily="2" charset="-122"/>
              </a:rPr>
              <a:t>1 </a:t>
            </a:r>
            <a:r>
              <a:rPr lang="zh-CN" altLang="en-US" b="1" dirty="0">
                <a:latin typeface="宋体" panose="02010600030101010101" pitchFamily="2" charset="-122"/>
              </a:rPr>
              <a:t>＋ </a:t>
            </a:r>
            <a:r>
              <a:rPr lang="en-US" altLang="zh-CN" b="1" dirty="0">
                <a:latin typeface="宋体" panose="02010600030101010101" pitchFamily="2" charset="-122"/>
              </a:rPr>
              <a:t>n</a:t>
            </a:r>
            <a:r>
              <a:rPr lang="en-US" altLang="zh-CN" b="1" baseline="-30000" dirty="0">
                <a:latin typeface="宋体" panose="02010600030101010101" pitchFamily="2" charset="-122"/>
              </a:rPr>
              <a:t>2</a:t>
            </a:r>
            <a:r>
              <a:rPr lang="en-US" altLang="zh-CN" b="1" dirty="0">
                <a:latin typeface="宋体" panose="02010600030101010101" pitchFamily="2" charset="-122"/>
              </a:rPr>
              <a:t>                       </a:t>
            </a:r>
            <a:endParaRPr lang="en-US" altLang="zh-CN" b="1" dirty="0">
              <a:latin typeface="宋体" panose="02010600030101010101" pitchFamily="2" charset="-122"/>
            </a:endParaRPr>
          </a:p>
          <a:p>
            <a:pPr>
              <a:spcBef>
                <a:spcPct val="50000"/>
              </a:spcBef>
              <a:buClr>
                <a:schemeClr val="tx1"/>
              </a:buClr>
              <a:buSzPct val="80000"/>
              <a:buFont typeface="Wingdings" panose="05000000000000000000" pitchFamily="2" charset="2"/>
              <a:buNone/>
            </a:pPr>
            <a:r>
              <a:rPr lang="en-US" altLang="zh-CN" b="1" dirty="0">
                <a:latin typeface="宋体" panose="02010600030101010101" pitchFamily="2" charset="-122"/>
              </a:rPr>
              <a:t>      </a:t>
            </a:r>
            <a:r>
              <a:rPr lang="zh-CN" altLang="en-US" b="1" dirty="0">
                <a:latin typeface="宋体" panose="02010600030101010101" pitchFamily="2" charset="-122"/>
              </a:rPr>
              <a:t>再看二叉树中的</a:t>
            </a:r>
            <a:r>
              <a:rPr lang="zh-CN" altLang="en-US" b="1" dirty="0" smtClean="0">
                <a:latin typeface="宋体" panose="02010600030101010101" pitchFamily="2" charset="-122"/>
              </a:rPr>
              <a:t>树枝（分支）总数</a:t>
            </a:r>
            <a:r>
              <a:rPr lang="zh-CN" altLang="en-US" b="1" dirty="0">
                <a:latin typeface="宋体" panose="02010600030101010101" pitchFamily="2" charset="-122"/>
              </a:rPr>
              <a:t>。</a:t>
            </a:r>
            <a:endParaRPr lang="zh-CN" altLang="en-US" b="1" dirty="0">
              <a:latin typeface="宋体" panose="02010600030101010101" pitchFamily="2" charset="-122"/>
            </a:endParaRPr>
          </a:p>
          <a:p>
            <a:pPr>
              <a:spcBef>
                <a:spcPct val="50000"/>
              </a:spcBef>
              <a:buClr>
                <a:schemeClr val="tx1"/>
              </a:buClr>
              <a:buSzPct val="80000"/>
              <a:buFont typeface="Wingdings" panose="05000000000000000000" pitchFamily="2" charset="2"/>
              <a:buNone/>
            </a:pPr>
            <a:r>
              <a:rPr lang="zh-CN" altLang="en-US" b="1" dirty="0">
                <a:latin typeface="宋体" panose="02010600030101010101" pitchFamily="2" charset="-122"/>
              </a:rPr>
              <a:t>      在二叉树中，除根结点外，其余结点都有唯一</a:t>
            </a:r>
            <a:endParaRPr lang="zh-CN" altLang="en-US" b="1" dirty="0">
              <a:latin typeface="宋体" panose="02010600030101010101" pitchFamily="2" charset="-122"/>
            </a:endParaRPr>
          </a:p>
          <a:p>
            <a:pPr>
              <a:spcBef>
                <a:spcPct val="50000"/>
              </a:spcBef>
              <a:buClr>
                <a:schemeClr val="tx1"/>
              </a:buClr>
              <a:buSzPct val="80000"/>
              <a:buFont typeface="Wingdings" panose="05000000000000000000" pitchFamily="2" charset="2"/>
              <a:buNone/>
            </a:pPr>
            <a:r>
              <a:rPr lang="zh-CN" altLang="en-US" b="1" dirty="0">
                <a:latin typeface="宋体" panose="02010600030101010101" pitchFamily="2" charset="-122"/>
              </a:rPr>
              <a:t>      的一个树枝进入本结点。</a:t>
            </a:r>
            <a:endParaRPr lang="zh-CN" altLang="en-US" b="1" dirty="0">
              <a:latin typeface="宋体" panose="02010600030101010101" pitchFamily="2" charset="-122"/>
            </a:endParaRPr>
          </a:p>
        </p:txBody>
      </p:sp>
      <p:sp>
        <p:nvSpPr>
          <p:cNvPr id="27652" name="Text Box 3"/>
          <p:cNvSpPr txBox="1">
            <a:spLocks noChangeArrowheads="1"/>
          </p:cNvSpPr>
          <p:nvPr/>
        </p:nvSpPr>
        <p:spPr bwMode="auto">
          <a:xfrm>
            <a:off x="2286000" y="304800"/>
            <a:ext cx="441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4000" b="1">
                <a:latin typeface="Arial" panose="020B0604020202020204" pitchFamily="34" charset="0"/>
                <a:ea typeface="黑体" panose="02010609060101010101" pitchFamily="2" charset="-122"/>
              </a:rPr>
              <a:t>性质</a:t>
            </a:r>
            <a:r>
              <a:rPr lang="en-US" altLang="zh-CN" sz="4000" b="1">
                <a:latin typeface="Arial" panose="020B0604020202020204" pitchFamily="34" charset="0"/>
                <a:ea typeface="黑体" panose="02010609060101010101" pitchFamily="2" charset="-122"/>
              </a:rPr>
              <a:t>3</a:t>
            </a:r>
            <a:r>
              <a:rPr lang="zh-CN" altLang="en-US" sz="4000" b="1">
                <a:latin typeface="Arial" panose="020B0604020202020204" pitchFamily="34" charset="0"/>
                <a:ea typeface="黑体" panose="02010609060101010101" pitchFamily="2" charset="-122"/>
              </a:rPr>
              <a:t>证明</a:t>
            </a:r>
            <a:endParaRPr lang="zh-CN" altLang="en-US" sz="4000" b="1">
              <a:latin typeface="Arial" panose="020B0604020202020204" pitchFamily="34" charset="0"/>
              <a:ea typeface="黑体" panose="02010609060101010101" pitchFamily="2" charset="-122"/>
            </a:endParaRPr>
          </a:p>
        </p:txBody>
      </p:sp>
      <p:sp>
        <p:nvSpPr>
          <p:cNvPr id="2" name="日期占位符 1"/>
          <p:cNvSpPr>
            <a:spLocks noGrp="1"/>
          </p:cNvSpPr>
          <p:nvPr>
            <p:ph type="dt" sz="half" idx="2"/>
          </p:nvPr>
        </p:nvSpPr>
        <p:spPr/>
        <p:txBody>
          <a:bodyPr/>
          <a:lstStyle/>
          <a:p>
            <a:pPr>
              <a:defRPr/>
            </a:pPr>
            <a:fld id="{00A9C3FC-747D-4BCE-AC4A-48AC93399F19}"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6553200" y="6248400"/>
            <a:ext cx="1905000" cy="457200"/>
          </a:xfrm>
          <a:prstGeom prst="rect">
            <a:avLst/>
          </a:prstGeom>
        </p:spPr>
        <p:txBody>
          <a:bodyPr/>
          <a:lstStyle/>
          <a:p>
            <a:pPr>
              <a:defRPr/>
            </a:pPr>
            <a:fld id="{031EF144-C43D-440B-A257-35A09381AF90}" type="slidenum">
              <a:rPr lang="en-US" altLang="zh-CN"/>
            </a:fld>
            <a:endParaRPr lang="en-US" altLang="zh-CN"/>
          </a:p>
        </p:txBody>
      </p:sp>
      <p:sp>
        <p:nvSpPr>
          <p:cNvPr id="28675" name="Rectangle 4"/>
          <p:cNvSpPr>
            <a:spLocks noChangeArrowheads="1"/>
          </p:cNvSpPr>
          <p:nvPr/>
        </p:nvSpPr>
        <p:spPr bwMode="auto">
          <a:xfrm>
            <a:off x="409316" y="1124744"/>
            <a:ext cx="8281987"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b="1" dirty="0">
                <a:latin typeface="楷体_GB2312" pitchFamily="49" charset="-122"/>
              </a:rPr>
              <a:t>设</a:t>
            </a:r>
            <a:r>
              <a:rPr lang="en-US" altLang="zh-CN" b="1" dirty="0">
                <a:latin typeface="楷体_GB2312" pitchFamily="49" charset="-122"/>
              </a:rPr>
              <a:t>B</a:t>
            </a:r>
            <a:r>
              <a:rPr lang="zh-CN" altLang="en-US" b="1" dirty="0">
                <a:latin typeface="楷体_GB2312" pitchFamily="49" charset="-122"/>
              </a:rPr>
              <a:t>为二叉树中的树枝数，那么有下式成立：</a:t>
            </a:r>
            <a:endParaRPr lang="zh-CN" altLang="en-US" b="1" dirty="0">
              <a:latin typeface="楷体_GB2312" pitchFamily="49" charset="-122"/>
            </a:endParaRPr>
          </a:p>
          <a:p>
            <a:pPr>
              <a:lnSpc>
                <a:spcPct val="140000"/>
              </a:lnSpc>
            </a:pPr>
            <a:r>
              <a:rPr lang="zh-CN" altLang="en-US" b="1" dirty="0">
                <a:latin typeface="楷体_GB2312" pitchFamily="49" charset="-122"/>
              </a:rPr>
              <a:t>            </a:t>
            </a:r>
            <a:r>
              <a:rPr lang="en-US" altLang="zh-CN" b="1" dirty="0">
                <a:latin typeface="楷体_GB2312" pitchFamily="49" charset="-122"/>
              </a:rPr>
              <a:t>B </a:t>
            </a:r>
            <a:r>
              <a:rPr lang="zh-CN" altLang="en-US" b="1" dirty="0">
                <a:latin typeface="楷体_GB2312" pitchFamily="49" charset="-122"/>
              </a:rPr>
              <a:t>＝ </a:t>
            </a:r>
            <a:r>
              <a:rPr lang="en-US" altLang="zh-CN" b="1" dirty="0">
                <a:latin typeface="楷体_GB2312" pitchFamily="49" charset="-122"/>
              </a:rPr>
              <a:t>n</a:t>
            </a:r>
            <a:r>
              <a:rPr lang="zh-CN" altLang="en-US" b="1" dirty="0">
                <a:latin typeface="楷体_GB2312" pitchFamily="49" charset="-122"/>
              </a:rPr>
              <a:t>－</a:t>
            </a:r>
            <a:r>
              <a:rPr lang="en-US" altLang="zh-CN" b="1" dirty="0">
                <a:latin typeface="楷体_GB2312" pitchFamily="49" charset="-122"/>
              </a:rPr>
              <a:t>1                         </a:t>
            </a:r>
            <a:endParaRPr lang="en-US" altLang="zh-CN" b="1" dirty="0">
              <a:latin typeface="楷体_GB2312" pitchFamily="49" charset="-122"/>
            </a:endParaRPr>
          </a:p>
          <a:p>
            <a:pPr>
              <a:lnSpc>
                <a:spcPct val="140000"/>
              </a:lnSpc>
            </a:pPr>
            <a:r>
              <a:rPr lang="zh-CN" altLang="en-US" b="1" dirty="0">
                <a:latin typeface="楷体_GB2312" pitchFamily="49" charset="-122"/>
              </a:rPr>
              <a:t>这些树枝都是由度为</a:t>
            </a:r>
            <a:r>
              <a:rPr lang="en-US" altLang="zh-CN" b="1" dirty="0">
                <a:latin typeface="楷体_GB2312" pitchFamily="49" charset="-122"/>
              </a:rPr>
              <a:t>1</a:t>
            </a:r>
            <a:r>
              <a:rPr lang="zh-CN" altLang="en-US" b="1" dirty="0">
                <a:latin typeface="楷体_GB2312" pitchFamily="49" charset="-122"/>
              </a:rPr>
              <a:t>和度为</a:t>
            </a:r>
            <a:r>
              <a:rPr lang="en-US" altLang="zh-CN" b="1" dirty="0">
                <a:latin typeface="楷体_GB2312" pitchFamily="49" charset="-122"/>
              </a:rPr>
              <a:t>2</a:t>
            </a:r>
            <a:r>
              <a:rPr lang="zh-CN" altLang="en-US" b="1" dirty="0">
                <a:latin typeface="楷体_GB2312" pitchFamily="49" charset="-122"/>
              </a:rPr>
              <a:t>的结点发出的，</a:t>
            </a:r>
            <a:endParaRPr lang="zh-CN" altLang="en-US" b="1" dirty="0">
              <a:latin typeface="楷体_GB2312" pitchFamily="49" charset="-122"/>
            </a:endParaRPr>
          </a:p>
          <a:p>
            <a:pPr>
              <a:lnSpc>
                <a:spcPct val="140000"/>
              </a:lnSpc>
            </a:pPr>
            <a:r>
              <a:rPr lang="zh-CN" altLang="en-US" b="1" dirty="0">
                <a:latin typeface="楷体_GB2312" pitchFamily="49" charset="-122"/>
              </a:rPr>
              <a:t>一个度为</a:t>
            </a:r>
            <a:r>
              <a:rPr lang="en-US" altLang="zh-CN" b="1" dirty="0">
                <a:latin typeface="楷体_GB2312" pitchFamily="49" charset="-122"/>
              </a:rPr>
              <a:t>1</a:t>
            </a:r>
            <a:r>
              <a:rPr lang="zh-CN" altLang="en-US" b="1" dirty="0">
                <a:latin typeface="楷体_GB2312" pitchFamily="49" charset="-122"/>
              </a:rPr>
              <a:t>的结点发出一个树枝，一个度为</a:t>
            </a:r>
            <a:r>
              <a:rPr lang="en-US" altLang="zh-CN" b="1" dirty="0">
                <a:latin typeface="楷体_GB2312" pitchFamily="49" charset="-122"/>
              </a:rPr>
              <a:t>2</a:t>
            </a:r>
            <a:r>
              <a:rPr lang="zh-CN" altLang="en-US" b="1" dirty="0">
                <a:latin typeface="楷体_GB2312" pitchFamily="49" charset="-122"/>
              </a:rPr>
              <a:t>的结点发出两个树枝，所以有：</a:t>
            </a:r>
            <a:endParaRPr lang="zh-CN" altLang="en-US" b="1" dirty="0">
              <a:latin typeface="楷体_GB2312" pitchFamily="49" charset="-122"/>
            </a:endParaRPr>
          </a:p>
          <a:p>
            <a:pPr>
              <a:lnSpc>
                <a:spcPct val="140000"/>
              </a:lnSpc>
            </a:pPr>
            <a:r>
              <a:rPr lang="zh-CN" altLang="en-US" b="1" dirty="0">
                <a:latin typeface="楷体_GB2312" pitchFamily="49" charset="-122"/>
              </a:rPr>
              <a:t>            </a:t>
            </a:r>
            <a:r>
              <a:rPr lang="en-US" altLang="zh-CN" b="1" dirty="0">
                <a:latin typeface="楷体_GB2312" pitchFamily="49" charset="-122"/>
              </a:rPr>
              <a:t>B </a:t>
            </a:r>
            <a:r>
              <a:rPr lang="zh-CN" altLang="en-US" b="1" dirty="0">
                <a:latin typeface="楷体_GB2312" pitchFamily="49" charset="-122"/>
              </a:rPr>
              <a:t>＝ </a:t>
            </a:r>
            <a:r>
              <a:rPr lang="en-US" altLang="zh-CN" b="1" dirty="0">
                <a:latin typeface="楷体_GB2312" pitchFamily="49" charset="-122"/>
              </a:rPr>
              <a:t>n</a:t>
            </a:r>
            <a:r>
              <a:rPr lang="en-US" altLang="zh-CN" b="1" baseline="-25000" dirty="0">
                <a:latin typeface="楷体_GB2312" pitchFamily="49" charset="-122"/>
              </a:rPr>
              <a:t>1</a:t>
            </a:r>
            <a:r>
              <a:rPr lang="zh-CN" altLang="en-US" b="1" dirty="0">
                <a:latin typeface="楷体_GB2312" pitchFamily="49" charset="-122"/>
              </a:rPr>
              <a:t>＋</a:t>
            </a:r>
            <a:r>
              <a:rPr lang="en-US" altLang="zh-CN" b="1" dirty="0">
                <a:latin typeface="楷体_GB2312" pitchFamily="49" charset="-122"/>
              </a:rPr>
              <a:t>2n</a:t>
            </a:r>
            <a:r>
              <a:rPr lang="en-US" altLang="zh-CN" b="1" baseline="-25000" dirty="0">
                <a:latin typeface="楷体_GB2312" pitchFamily="49" charset="-122"/>
              </a:rPr>
              <a:t>2</a:t>
            </a:r>
            <a:r>
              <a:rPr lang="en-US" altLang="zh-CN" b="1" dirty="0">
                <a:latin typeface="楷体_GB2312" pitchFamily="49" charset="-122"/>
              </a:rPr>
              <a:t>                             </a:t>
            </a:r>
            <a:endParaRPr lang="en-US" altLang="zh-CN" b="1" dirty="0">
              <a:latin typeface="楷体_GB2312" pitchFamily="49" charset="-122"/>
            </a:endParaRPr>
          </a:p>
          <a:p>
            <a:pPr>
              <a:lnSpc>
                <a:spcPct val="140000"/>
              </a:lnSpc>
            </a:pPr>
            <a:r>
              <a:rPr lang="zh-CN" altLang="en-US" b="1" dirty="0">
                <a:latin typeface="楷体_GB2312" pitchFamily="49" charset="-122"/>
              </a:rPr>
              <a:t>因此，  </a:t>
            </a:r>
            <a:r>
              <a:rPr lang="en-US" altLang="zh-CN" b="1" dirty="0">
                <a:latin typeface="楷体_GB2312" pitchFamily="49" charset="-122"/>
              </a:rPr>
              <a:t>n</a:t>
            </a:r>
            <a:r>
              <a:rPr lang="en-US" altLang="zh-CN" b="1" baseline="-25000" dirty="0">
                <a:latin typeface="楷体_GB2312" pitchFamily="49" charset="-122"/>
              </a:rPr>
              <a:t>0</a:t>
            </a:r>
            <a:r>
              <a:rPr lang="zh-CN" altLang="en-US" b="1" dirty="0">
                <a:latin typeface="楷体_GB2312" pitchFamily="49" charset="-122"/>
              </a:rPr>
              <a:t>＝</a:t>
            </a:r>
            <a:r>
              <a:rPr lang="en-US" altLang="zh-CN" b="1" dirty="0">
                <a:latin typeface="楷体_GB2312" pitchFamily="49" charset="-122"/>
              </a:rPr>
              <a:t>n</a:t>
            </a:r>
            <a:r>
              <a:rPr lang="en-US" altLang="zh-CN" b="1" baseline="-25000" dirty="0">
                <a:latin typeface="楷体_GB2312" pitchFamily="49" charset="-122"/>
              </a:rPr>
              <a:t>2</a:t>
            </a:r>
            <a:r>
              <a:rPr lang="zh-CN" altLang="en-US" b="1" dirty="0">
                <a:latin typeface="楷体_GB2312" pitchFamily="49" charset="-122"/>
              </a:rPr>
              <a:t>＋</a:t>
            </a:r>
            <a:r>
              <a:rPr lang="en-US" altLang="zh-CN" b="1" dirty="0">
                <a:latin typeface="楷体_GB2312" pitchFamily="49" charset="-122"/>
              </a:rPr>
              <a:t>1</a:t>
            </a:r>
            <a:endParaRPr lang="en-US" altLang="zh-CN" b="1" dirty="0">
              <a:latin typeface="楷体_GB2312" pitchFamily="49" charset="-122"/>
            </a:endParaRPr>
          </a:p>
        </p:txBody>
      </p:sp>
      <p:sp>
        <p:nvSpPr>
          <p:cNvPr id="2" name="日期占位符 1"/>
          <p:cNvSpPr>
            <a:spLocks noGrp="1"/>
          </p:cNvSpPr>
          <p:nvPr>
            <p:ph type="dt" sz="half" idx="2"/>
          </p:nvPr>
        </p:nvSpPr>
        <p:spPr/>
        <p:txBody>
          <a:bodyPr/>
          <a:lstStyle/>
          <a:p>
            <a:pPr>
              <a:defRPr/>
            </a:pPr>
            <a:fld id="{4D46C494-93AB-4F1B-B2E6-D253EBB0532B}"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611560" y="116632"/>
            <a:ext cx="7772400" cy="1143000"/>
          </a:xfrm>
        </p:spPr>
        <p:txBody>
          <a:bodyPr/>
          <a:lstStyle/>
          <a:p>
            <a:pPr eaLnBrk="1" hangingPunct="1"/>
            <a:r>
              <a:rPr lang="zh-CN" altLang="en-US" b="1" dirty="0" smtClean="0"/>
              <a:t>什么是数据结构</a:t>
            </a:r>
            <a:endParaRPr lang="zh-CN" altLang="en-US" b="1" dirty="0" smtClean="0"/>
          </a:p>
        </p:txBody>
      </p:sp>
      <p:sp>
        <p:nvSpPr>
          <p:cNvPr id="6148" name="Rectangle 3"/>
          <p:cNvSpPr>
            <a:spLocks noGrp="1" noChangeArrowheads="1"/>
          </p:cNvSpPr>
          <p:nvPr>
            <p:ph type="body" idx="1"/>
          </p:nvPr>
        </p:nvSpPr>
        <p:spPr>
          <a:xfrm>
            <a:off x="251520" y="1484784"/>
            <a:ext cx="8569325" cy="4752975"/>
          </a:xfrm>
        </p:spPr>
        <p:txBody>
          <a:bodyPr/>
          <a:lstStyle/>
          <a:p>
            <a:pPr eaLnBrk="1" hangingPunct="1">
              <a:lnSpc>
                <a:spcPct val="115000"/>
              </a:lnSpc>
            </a:pPr>
            <a:r>
              <a:rPr lang="zh-CN" altLang="en-US" b="1" dirty="0" smtClean="0">
                <a:latin typeface="华文楷体" pitchFamily="2" charset="-122"/>
                <a:ea typeface="华文楷体" pitchFamily="2" charset="-122"/>
              </a:rPr>
              <a:t>没有标准的定义，但有共识</a:t>
            </a:r>
            <a:endParaRPr lang="zh-CN" altLang="en-US" b="1" dirty="0" smtClean="0">
              <a:latin typeface="华文楷体" pitchFamily="2" charset="-122"/>
              <a:ea typeface="华文楷体" pitchFamily="2" charset="-122"/>
            </a:endParaRPr>
          </a:p>
          <a:p>
            <a:pPr eaLnBrk="1" hangingPunct="1">
              <a:lnSpc>
                <a:spcPct val="115000"/>
              </a:lnSpc>
            </a:pPr>
            <a:r>
              <a:rPr lang="zh-CN" altLang="en-US" b="1" dirty="0" smtClean="0">
                <a:latin typeface="华文楷体" pitchFamily="2" charset="-122"/>
                <a:ea typeface="华文楷体" pitchFamily="2" charset="-122"/>
              </a:rPr>
              <a:t>数据结构：通过抽象的方法研究一组有特定关系的数据的存储与处理</a:t>
            </a:r>
            <a:endParaRPr lang="zh-CN" altLang="en-US" b="1" dirty="0" smtClean="0">
              <a:latin typeface="华文楷体" pitchFamily="2" charset="-122"/>
              <a:ea typeface="华文楷体" pitchFamily="2" charset="-122"/>
            </a:endParaRPr>
          </a:p>
          <a:p>
            <a:pPr eaLnBrk="1" hangingPunct="1">
              <a:lnSpc>
                <a:spcPct val="115000"/>
              </a:lnSpc>
            </a:pPr>
            <a:r>
              <a:rPr lang="zh-CN" altLang="en-US" b="1" dirty="0" smtClean="0">
                <a:solidFill>
                  <a:srgbClr val="FF0000"/>
                </a:solidFill>
                <a:latin typeface="华文楷体" pitchFamily="2" charset="-122"/>
                <a:ea typeface="华文楷体" pitchFamily="2" charset="-122"/>
              </a:rPr>
              <a:t>数据结构的研究内容：</a:t>
            </a:r>
            <a:endParaRPr lang="zh-CN" altLang="en-US" b="1" dirty="0" smtClean="0">
              <a:solidFill>
                <a:srgbClr val="FF0000"/>
              </a:solidFill>
              <a:latin typeface="华文楷体" pitchFamily="2" charset="-122"/>
              <a:ea typeface="华文楷体" pitchFamily="2" charset="-122"/>
            </a:endParaRPr>
          </a:p>
          <a:p>
            <a:pPr lvl="1" eaLnBrk="1" hangingPunct="1">
              <a:lnSpc>
                <a:spcPct val="115000"/>
              </a:lnSpc>
            </a:pPr>
            <a:r>
              <a:rPr lang="zh-CN" altLang="en-US" b="1" dirty="0" smtClean="0">
                <a:latin typeface="华文楷体" pitchFamily="2" charset="-122"/>
                <a:ea typeface="华文楷体" pitchFamily="2" charset="-122"/>
              </a:rPr>
              <a:t>数据之间的逻辑关系，以及这种关系对应的操作</a:t>
            </a:r>
            <a:endParaRPr lang="zh-CN" altLang="en-US" b="1" dirty="0" smtClean="0">
              <a:latin typeface="华文楷体" pitchFamily="2" charset="-122"/>
              <a:ea typeface="华文楷体" pitchFamily="2" charset="-122"/>
            </a:endParaRPr>
          </a:p>
          <a:p>
            <a:pPr lvl="1" eaLnBrk="1" hangingPunct="1">
              <a:lnSpc>
                <a:spcPct val="115000"/>
              </a:lnSpc>
            </a:pPr>
            <a:r>
              <a:rPr lang="zh-CN" altLang="en-US" b="1" dirty="0" smtClean="0">
                <a:latin typeface="华文楷体" pitchFamily="2" charset="-122"/>
                <a:ea typeface="华文楷体" pitchFamily="2" charset="-122"/>
              </a:rPr>
              <a:t>如何存储某种逻辑关系（存储实现）</a:t>
            </a:r>
            <a:endParaRPr lang="zh-CN" altLang="en-US" b="1" dirty="0" smtClean="0">
              <a:latin typeface="华文楷体" pitchFamily="2" charset="-122"/>
              <a:ea typeface="华文楷体" pitchFamily="2" charset="-122"/>
            </a:endParaRPr>
          </a:p>
          <a:p>
            <a:pPr lvl="1" eaLnBrk="1" hangingPunct="1">
              <a:lnSpc>
                <a:spcPct val="115000"/>
              </a:lnSpc>
            </a:pPr>
            <a:r>
              <a:rPr lang="zh-CN" altLang="en-US" b="1" dirty="0" smtClean="0">
                <a:latin typeface="华文楷体" pitchFamily="2" charset="-122"/>
                <a:ea typeface="华文楷体" pitchFamily="2" charset="-122"/>
              </a:rPr>
              <a:t>在这种存储模式下，关系的操作是如何实现的（运算实现）</a:t>
            </a:r>
            <a:endParaRPr lang="zh-CN" altLang="en-US" b="1" dirty="0" smtClean="0">
              <a:latin typeface="华文楷体" pitchFamily="2" charset="-122"/>
              <a:ea typeface="华文楷体" pitchFamily="2"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EC4CEE14-C656-4410-B24F-F43B40654862}" type="datetime8">
              <a:rPr lang="zh-CN" altLang="en-US" smtClean="0"/>
            </a:fld>
            <a:endParaRPr lang="en-US" altLang="zh-CN"/>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86BAB31E-A5E8-410D-95F8-B552B482D05A}" type="slidenum">
              <a:rPr lang="en-US" altLang="zh-CN"/>
            </a:fld>
            <a:endParaRPr lang="en-US" altLang="zh-CN"/>
          </a:p>
        </p:txBody>
      </p:sp>
      <p:sp>
        <p:nvSpPr>
          <p:cNvPr id="33795" name="Rectangle 2"/>
          <p:cNvSpPr>
            <a:spLocks noGrp="1" noChangeArrowheads="1"/>
          </p:cNvSpPr>
          <p:nvPr>
            <p:ph type="title"/>
          </p:nvPr>
        </p:nvSpPr>
        <p:spPr>
          <a:xfrm>
            <a:off x="684213" y="0"/>
            <a:ext cx="7772400" cy="1143000"/>
          </a:xfrm>
        </p:spPr>
        <p:txBody>
          <a:bodyPr/>
          <a:lstStyle/>
          <a:p>
            <a:pPr eaLnBrk="1" hangingPunct="1"/>
            <a:r>
              <a:rPr lang="zh-CN" altLang="en-US" b="1" smtClean="0"/>
              <a:t>二叉树常用操作</a:t>
            </a:r>
            <a:endParaRPr lang="zh-CN" altLang="en-US" b="1" smtClean="0"/>
          </a:p>
        </p:txBody>
      </p:sp>
      <p:sp>
        <p:nvSpPr>
          <p:cNvPr id="33796" name="Rectangle 3"/>
          <p:cNvSpPr>
            <a:spLocks noGrp="1" noChangeArrowheads="1"/>
          </p:cNvSpPr>
          <p:nvPr>
            <p:ph type="body" idx="1"/>
          </p:nvPr>
        </p:nvSpPr>
        <p:spPr>
          <a:xfrm>
            <a:off x="395605" y="866140"/>
            <a:ext cx="8459470" cy="5991860"/>
          </a:xfrm>
        </p:spPr>
        <p:txBody>
          <a:bodyPr/>
          <a:lstStyle/>
          <a:p>
            <a:pPr eaLnBrk="1" hangingPunct="1">
              <a:lnSpc>
                <a:spcPct val="90000"/>
              </a:lnSpc>
            </a:pPr>
            <a:r>
              <a:rPr lang="zh-CN" altLang="en-US" sz="2800" b="1" smtClean="0">
                <a:latin typeface="楷体_GB2312" pitchFamily="49" charset="-122"/>
                <a:ea typeface="楷体_GB2312" pitchFamily="49" charset="-122"/>
              </a:rPr>
              <a:t>建树</a:t>
            </a:r>
            <a:r>
              <a:rPr lang="en-US" altLang="zh-CN" sz="2800" b="1" smtClean="0">
                <a:latin typeface="楷体_GB2312" pitchFamily="49" charset="-122"/>
                <a:ea typeface="楷体_GB2312" pitchFamily="49" charset="-122"/>
              </a:rPr>
              <a:t>create()</a:t>
            </a:r>
            <a:r>
              <a:rPr lang="zh-CN" altLang="en-US" sz="2800" b="1" smtClean="0">
                <a:latin typeface="楷体_GB2312" pitchFamily="49" charset="-122"/>
                <a:ea typeface="楷体_GB2312" pitchFamily="49" charset="-122"/>
              </a:rPr>
              <a:t>：创建一棵空的二叉树；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清空</a:t>
            </a:r>
            <a:r>
              <a:rPr lang="en-US" altLang="zh-CN" sz="2800" b="1" smtClean="0">
                <a:latin typeface="楷体_GB2312" pitchFamily="49" charset="-122"/>
                <a:ea typeface="楷体_GB2312" pitchFamily="49" charset="-122"/>
              </a:rPr>
              <a:t>clear()</a:t>
            </a:r>
            <a:r>
              <a:rPr lang="zh-CN" altLang="en-US" sz="2800" b="1" smtClean="0">
                <a:latin typeface="楷体_GB2312" pitchFamily="49" charset="-122"/>
                <a:ea typeface="楷体_GB2312" pitchFamily="49" charset="-122"/>
              </a:rPr>
              <a:t>：删除二叉树中的所有结点；</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判空</a:t>
            </a:r>
            <a:r>
              <a:rPr lang="en-US" altLang="zh-CN" sz="2800" b="1" smtClean="0">
                <a:latin typeface="楷体_GB2312" pitchFamily="49" charset="-122"/>
                <a:ea typeface="楷体_GB2312" pitchFamily="49" charset="-122"/>
              </a:rPr>
              <a:t>IsEmpty()</a:t>
            </a:r>
            <a:r>
              <a:rPr lang="zh-CN" altLang="en-US" sz="2800" b="1" smtClean="0">
                <a:latin typeface="楷体_GB2312" pitchFamily="49" charset="-122"/>
                <a:ea typeface="楷体_GB2312" pitchFamily="49" charset="-122"/>
              </a:rPr>
              <a:t>：判别二叉树是否为空树；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找根结点</a:t>
            </a:r>
            <a:r>
              <a:rPr lang="en-US" altLang="zh-CN" sz="2800" b="1" smtClean="0">
                <a:latin typeface="楷体_GB2312" pitchFamily="49" charset="-122"/>
                <a:ea typeface="楷体_GB2312" pitchFamily="49" charset="-122"/>
              </a:rPr>
              <a:t>root()</a:t>
            </a:r>
            <a:r>
              <a:rPr lang="zh-CN" altLang="en-US" sz="2800" b="1" smtClean="0">
                <a:latin typeface="楷体_GB2312" pitchFamily="49" charset="-122"/>
                <a:ea typeface="楷体_GB2312" pitchFamily="49" charset="-122"/>
              </a:rPr>
              <a:t>：找出二叉树的根结点。</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找父结点</a:t>
            </a:r>
            <a:r>
              <a:rPr lang="en-US" altLang="zh-CN" sz="2800" b="1" smtClean="0">
                <a:latin typeface="楷体_GB2312" pitchFamily="49" charset="-122"/>
                <a:ea typeface="楷体_GB2312" pitchFamily="49" charset="-122"/>
              </a:rPr>
              <a:t>parent(x)</a:t>
            </a:r>
            <a:r>
              <a:rPr lang="zh-CN" altLang="en-US" sz="2800" b="1" smtClean="0">
                <a:latin typeface="楷体_GB2312" pitchFamily="49" charset="-122"/>
                <a:ea typeface="楷体_GB2312" pitchFamily="49" charset="-122"/>
              </a:rPr>
              <a:t>：找出结点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的父结点；</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找左孩子</a:t>
            </a:r>
            <a:r>
              <a:rPr lang="en-US" altLang="zh-CN" sz="2800" b="1" smtClean="0">
                <a:latin typeface="楷体_GB2312" pitchFamily="49" charset="-122"/>
                <a:ea typeface="楷体_GB2312" pitchFamily="49" charset="-122"/>
              </a:rPr>
              <a:t>lchild(x)</a:t>
            </a:r>
            <a:r>
              <a:rPr lang="zh-CN" altLang="en-US" sz="2800" b="1" smtClean="0">
                <a:latin typeface="楷体_GB2312" pitchFamily="49" charset="-122"/>
                <a:ea typeface="楷体_GB2312" pitchFamily="49" charset="-122"/>
              </a:rPr>
              <a:t>：找结点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的左孩子结点；</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找右孩子</a:t>
            </a:r>
            <a:r>
              <a:rPr lang="en-US" altLang="zh-CN" sz="2800" b="1" smtClean="0">
                <a:latin typeface="楷体_GB2312" pitchFamily="49" charset="-122"/>
                <a:ea typeface="楷体_GB2312" pitchFamily="49" charset="-122"/>
              </a:rPr>
              <a:t>rchild(x)</a:t>
            </a:r>
            <a:r>
              <a:rPr lang="zh-CN" altLang="en-US" sz="2800" b="1" smtClean="0">
                <a:latin typeface="楷体_GB2312" pitchFamily="49" charset="-122"/>
                <a:ea typeface="楷体_GB2312" pitchFamily="49" charset="-122"/>
              </a:rPr>
              <a:t>：找结点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的右孩子结点；</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删除左子树</a:t>
            </a:r>
            <a:r>
              <a:rPr lang="nb-NO" altLang="zh-CN" sz="2800" b="1" smtClean="0">
                <a:latin typeface="楷体_GB2312" pitchFamily="49" charset="-122"/>
                <a:ea typeface="楷体_GB2312" pitchFamily="49" charset="-122"/>
              </a:rPr>
              <a:t>delLeft(x)</a:t>
            </a:r>
            <a:r>
              <a:rPr lang="zh-CN" altLang="nb-NO" sz="2800" b="1" smtClean="0">
                <a:latin typeface="楷体_GB2312" pitchFamily="49" charset="-122"/>
                <a:ea typeface="楷体_GB2312" pitchFamily="49" charset="-122"/>
              </a:rPr>
              <a:t>：删除结点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的左子树；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删除右子树</a:t>
            </a:r>
            <a:r>
              <a:rPr lang="nb-NO" altLang="zh-CN" sz="2800" b="1" smtClean="0">
                <a:latin typeface="楷体_GB2312" pitchFamily="49" charset="-122"/>
                <a:ea typeface="楷体_GB2312" pitchFamily="49" charset="-122"/>
              </a:rPr>
              <a:t>delRight(x)</a:t>
            </a:r>
            <a:r>
              <a:rPr lang="zh-CN" altLang="nb-NO" sz="2800" b="1" smtClean="0">
                <a:latin typeface="楷体_GB2312" pitchFamily="49" charset="-122"/>
                <a:ea typeface="楷体_GB2312" pitchFamily="49" charset="-122"/>
              </a:rPr>
              <a:t>：删除结点</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的右子树；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构建一棵树</a:t>
            </a:r>
            <a:r>
              <a:rPr lang="en-US" altLang="zh-CN" sz="2800" b="1" smtClean="0">
                <a:latin typeface="楷体_GB2312" pitchFamily="49" charset="-122"/>
                <a:ea typeface="楷体_GB2312" pitchFamily="49" charset="-122"/>
              </a:rPr>
              <a:t>MakeTree</a:t>
            </a:r>
            <a:r>
              <a:rPr lang="zh-CN" altLang="en-US" sz="2800" b="1" smtClean="0">
                <a:latin typeface="楷体_GB2312" pitchFamily="49" charset="-122"/>
                <a:ea typeface="楷体_GB2312" pitchFamily="49" charset="-122"/>
              </a:rPr>
              <a:t>（</a:t>
            </a:r>
            <a:r>
              <a:rPr lang="en-US" altLang="zh-CN" sz="2800" b="1" smtClean="0">
                <a:latin typeface="楷体_GB2312" pitchFamily="49" charset="-122"/>
                <a:ea typeface="楷体_GB2312" pitchFamily="49" charset="-122"/>
              </a:rPr>
              <a:t>x,TL, TR</a:t>
            </a:r>
            <a:r>
              <a:rPr lang="zh-CN" altLang="en-US" sz="2800" b="1" smtClean="0">
                <a:latin typeface="楷体_GB2312" pitchFamily="49" charset="-122"/>
                <a:ea typeface="楷体_GB2312" pitchFamily="49" charset="-122"/>
              </a:rPr>
              <a:t>）：构建一棵以</a:t>
            </a:r>
            <a:r>
              <a:rPr lang="en-US" altLang="zh-CN" sz="2800" b="1" smtClean="0">
                <a:latin typeface="楷体_GB2312" pitchFamily="49" charset="-122"/>
                <a:ea typeface="楷体_GB2312" pitchFamily="49" charset="-122"/>
              </a:rPr>
              <a:t>x</a:t>
            </a:r>
            <a:r>
              <a:rPr lang="zh-CN" altLang="en-US" sz="2800" b="1" smtClean="0">
                <a:latin typeface="楷体_GB2312" pitchFamily="49" charset="-122"/>
                <a:ea typeface="楷体_GB2312" pitchFamily="49" charset="-122"/>
              </a:rPr>
              <a:t>为根结点，以</a:t>
            </a:r>
            <a:r>
              <a:rPr lang="en-US" altLang="zh-CN" sz="2800" b="1" smtClean="0">
                <a:latin typeface="楷体_GB2312" pitchFamily="49" charset="-122"/>
                <a:ea typeface="楷体_GB2312" pitchFamily="49" charset="-122"/>
              </a:rPr>
              <a:t>TL</a:t>
            </a:r>
            <a:r>
              <a:rPr lang="zh-CN" altLang="en-US" sz="2800" b="1" smtClean="0">
                <a:latin typeface="楷体_GB2312" pitchFamily="49" charset="-122"/>
                <a:ea typeface="楷体_GB2312" pitchFamily="49" charset="-122"/>
              </a:rPr>
              <a:t>， </a:t>
            </a:r>
            <a:r>
              <a:rPr lang="en-US" altLang="zh-CN" sz="2800" b="1" smtClean="0">
                <a:latin typeface="楷体_GB2312" pitchFamily="49" charset="-122"/>
                <a:ea typeface="楷体_GB2312" pitchFamily="49" charset="-122"/>
              </a:rPr>
              <a:t>TR</a:t>
            </a:r>
            <a:r>
              <a:rPr lang="zh-CN" altLang="en-US" sz="2800" b="1" smtClean="0">
                <a:latin typeface="楷体_GB2312" pitchFamily="49" charset="-122"/>
                <a:ea typeface="楷体_GB2312" pitchFamily="49" charset="-122"/>
              </a:rPr>
              <a:t>为左右子树的二叉树；</a:t>
            </a:r>
            <a:endParaRPr lang="zh-CN" altLang="en-US" sz="2800" b="1" smtClean="0">
              <a:latin typeface="楷体_GB2312" pitchFamily="49" charset="-122"/>
              <a:ea typeface="楷体_GB2312" pitchFamily="49" charset="-122"/>
            </a:endParaRPr>
          </a:p>
          <a:p>
            <a:pPr eaLnBrk="1" hangingPunct="1">
              <a:lnSpc>
                <a:spcPct val="90000"/>
              </a:lnSpc>
            </a:pPr>
            <a:r>
              <a:rPr lang="zh-CN" altLang="en-US" sz="2800" b="1" smtClean="0">
                <a:latin typeface="楷体_GB2312" pitchFamily="49" charset="-122"/>
                <a:ea typeface="楷体_GB2312" pitchFamily="49" charset="-122"/>
              </a:rPr>
              <a:t>遍历</a:t>
            </a:r>
            <a:r>
              <a:rPr lang="en-US" altLang="zh-CN" sz="2800" b="1" smtClean="0">
                <a:latin typeface="楷体_GB2312" pitchFamily="49" charset="-122"/>
                <a:ea typeface="楷体_GB2312" pitchFamily="49" charset="-122"/>
              </a:rPr>
              <a:t>traverse()</a:t>
            </a:r>
            <a:r>
              <a:rPr lang="zh-CN" altLang="en-US" sz="2800" b="1" smtClean="0">
                <a:latin typeface="楷体_GB2312" pitchFamily="49" charset="-122"/>
                <a:ea typeface="楷体_GB2312" pitchFamily="49" charset="-122"/>
              </a:rPr>
              <a:t>：访问二叉树上的每一个结点。</a:t>
            </a:r>
            <a:endParaRPr lang="zh-CN" altLang="en-US" sz="2800" b="1" smtClean="0">
              <a:latin typeface="楷体_GB2312" pitchFamily="49" charset="-122"/>
              <a:ea typeface="楷体_GB2312" pitchFamily="49" charset="-122"/>
            </a:endParaRPr>
          </a:p>
        </p:txBody>
      </p:sp>
      <p:sp>
        <p:nvSpPr>
          <p:cNvPr id="2" name="日期占位符 1"/>
          <p:cNvSpPr>
            <a:spLocks noGrp="1"/>
          </p:cNvSpPr>
          <p:nvPr>
            <p:ph type="dt" sz="half" idx="2"/>
          </p:nvPr>
        </p:nvSpPr>
        <p:spPr/>
        <p:txBody>
          <a:bodyPr/>
          <a:lstStyle/>
          <a:p>
            <a:pPr>
              <a:defRPr/>
            </a:pPr>
            <a:fld id="{F6498FFE-66A7-4882-9447-2D2BA21DDC46}"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FEB9F69C-F002-4841-9EB9-8C6E1CB97926}" type="slidenum">
              <a:rPr lang="en-US" altLang="zh-CN"/>
            </a:fld>
            <a:endParaRPr lang="en-US" altLang="zh-CN"/>
          </a:p>
        </p:txBody>
      </p:sp>
      <p:sp>
        <p:nvSpPr>
          <p:cNvPr id="35843" name="Rectangle 2"/>
          <p:cNvSpPr>
            <a:spLocks noGrp="1" noChangeArrowheads="1"/>
          </p:cNvSpPr>
          <p:nvPr>
            <p:ph type="title"/>
          </p:nvPr>
        </p:nvSpPr>
        <p:spPr>
          <a:xfrm>
            <a:off x="755576" y="188640"/>
            <a:ext cx="7772400" cy="936104"/>
          </a:xfrm>
        </p:spPr>
        <p:txBody>
          <a:bodyPr/>
          <a:lstStyle/>
          <a:p>
            <a:pPr eaLnBrk="1" hangingPunct="1"/>
            <a:r>
              <a:rPr lang="zh-CN" altLang="en-US" b="1" dirty="0" smtClean="0">
                <a:latin typeface="宋体" panose="02010600030101010101" pitchFamily="2" charset="-122"/>
              </a:rPr>
              <a:t>二叉树的遍历</a:t>
            </a:r>
            <a:endParaRPr lang="zh-CN" altLang="en-US" b="1" dirty="0" smtClean="0">
              <a:latin typeface="宋体" panose="02010600030101010101" pitchFamily="2" charset="-122"/>
            </a:endParaRPr>
          </a:p>
        </p:txBody>
      </p:sp>
      <p:sp>
        <p:nvSpPr>
          <p:cNvPr id="35844" name="Rectangle 3"/>
          <p:cNvSpPr>
            <a:spLocks noGrp="1" noChangeArrowheads="1"/>
          </p:cNvSpPr>
          <p:nvPr>
            <p:ph type="body" idx="1"/>
          </p:nvPr>
        </p:nvSpPr>
        <p:spPr>
          <a:xfrm>
            <a:off x="467544" y="1340768"/>
            <a:ext cx="8207375" cy="5300662"/>
          </a:xfrm>
        </p:spPr>
        <p:txBody>
          <a:bodyPr/>
          <a:lstStyle/>
          <a:p>
            <a:pPr eaLnBrk="1" hangingPunct="1">
              <a:lnSpc>
                <a:spcPct val="120000"/>
              </a:lnSpc>
            </a:pPr>
            <a:r>
              <a:rPr lang="zh-CN" altLang="en-US" b="1" dirty="0" smtClean="0">
                <a:ea typeface="楷体_GB2312" pitchFamily="49" charset="-122"/>
              </a:rPr>
              <a:t>二叉树的遍历讨论的是如何访问到树上的每一个结点</a:t>
            </a:r>
            <a:endParaRPr lang="zh-CN" altLang="en-US" b="1" dirty="0" smtClean="0">
              <a:ea typeface="楷体_GB2312" pitchFamily="49" charset="-122"/>
            </a:endParaRPr>
          </a:p>
          <a:p>
            <a:pPr eaLnBrk="1" hangingPunct="1">
              <a:lnSpc>
                <a:spcPct val="120000"/>
              </a:lnSpc>
            </a:pPr>
            <a:r>
              <a:rPr lang="zh-CN" altLang="en-US" b="1" dirty="0" smtClean="0">
                <a:ea typeface="楷体_GB2312" pitchFamily="49" charset="-122"/>
              </a:rPr>
              <a:t>在线性表中，我们可以沿着后继链访问到所有结点。而二叉树是有分叉的，因此在分叉处必须确定下一个要访问的节点：是根结点、左结点还是右结点</a:t>
            </a:r>
            <a:endParaRPr lang="zh-CN" altLang="en-US" b="1" dirty="0" smtClean="0">
              <a:ea typeface="楷体_GB2312" pitchFamily="49" charset="-122"/>
            </a:endParaRPr>
          </a:p>
          <a:p>
            <a:pPr eaLnBrk="1" hangingPunct="1">
              <a:lnSpc>
                <a:spcPct val="120000"/>
              </a:lnSpc>
            </a:pPr>
            <a:r>
              <a:rPr lang="zh-CN" altLang="en-US" b="1" dirty="0" smtClean="0">
                <a:ea typeface="楷体_GB2312" pitchFamily="49" charset="-122"/>
              </a:rPr>
              <a:t>根据不同的选择，有三种遍历的方法：前序、中序和后序</a:t>
            </a:r>
            <a:endParaRPr lang="zh-CN" altLang="en-US" b="1" dirty="0" smtClean="0">
              <a:ea typeface="楷体_GB2312" pitchFamily="49" charset="-122"/>
            </a:endParaRPr>
          </a:p>
        </p:txBody>
      </p:sp>
      <p:sp>
        <p:nvSpPr>
          <p:cNvPr id="2" name="日期占位符 1"/>
          <p:cNvSpPr>
            <a:spLocks noGrp="1"/>
          </p:cNvSpPr>
          <p:nvPr>
            <p:ph type="dt" sz="half" idx="2"/>
          </p:nvPr>
        </p:nvSpPr>
        <p:spPr/>
        <p:txBody>
          <a:bodyPr/>
          <a:lstStyle/>
          <a:p>
            <a:pPr>
              <a:defRPr/>
            </a:pPr>
            <a:fld id="{5F3DBBFF-E84B-4567-9E20-C20CFA9158CA}"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349E26EE-95EE-4C59-B83B-F9E8F7B61670}" type="slidenum">
              <a:rPr lang="en-US" altLang="zh-CN"/>
            </a:fld>
            <a:endParaRPr lang="en-US" altLang="zh-CN"/>
          </a:p>
        </p:txBody>
      </p:sp>
      <p:sp>
        <p:nvSpPr>
          <p:cNvPr id="36867" name="Rectangle 2"/>
          <p:cNvSpPr>
            <a:spLocks noGrp="1" noChangeArrowheads="1"/>
          </p:cNvSpPr>
          <p:nvPr>
            <p:ph type="title"/>
          </p:nvPr>
        </p:nvSpPr>
        <p:spPr/>
        <p:txBody>
          <a:bodyPr/>
          <a:lstStyle/>
          <a:p>
            <a:pPr eaLnBrk="1" hangingPunct="1"/>
            <a:r>
              <a:rPr lang="zh-CN" altLang="en-US" b="1" smtClean="0"/>
              <a:t>前序遍历</a:t>
            </a:r>
            <a:endParaRPr lang="zh-CN" altLang="en-US" b="1" smtClean="0"/>
          </a:p>
        </p:txBody>
      </p:sp>
      <p:sp>
        <p:nvSpPr>
          <p:cNvPr id="36868" name="Rectangle 3"/>
          <p:cNvSpPr>
            <a:spLocks noGrp="1" noChangeArrowheads="1"/>
          </p:cNvSpPr>
          <p:nvPr>
            <p:ph type="body" idx="1"/>
          </p:nvPr>
        </p:nvSpPr>
        <p:spPr/>
        <p:txBody>
          <a:bodyPr/>
          <a:lstStyle/>
          <a:p>
            <a:pPr eaLnBrk="1" hangingPunct="1">
              <a:lnSpc>
                <a:spcPct val="130000"/>
              </a:lnSpc>
            </a:pPr>
            <a:r>
              <a:rPr lang="zh-CN" altLang="zh-CN" b="1" smtClean="0">
                <a:ea typeface="楷体_GB2312" pitchFamily="49" charset="-122"/>
              </a:rPr>
              <a:t>如果二叉树为空，则操作为空</a:t>
            </a:r>
            <a:endParaRPr lang="zh-CN" altLang="en-US" b="1" smtClean="0">
              <a:ea typeface="楷体_GB2312" pitchFamily="49" charset="-122"/>
            </a:endParaRPr>
          </a:p>
          <a:p>
            <a:pPr eaLnBrk="1" hangingPunct="1">
              <a:lnSpc>
                <a:spcPct val="130000"/>
              </a:lnSpc>
            </a:pPr>
            <a:r>
              <a:rPr lang="zh-CN" altLang="zh-CN" b="1" smtClean="0">
                <a:ea typeface="楷体_GB2312" pitchFamily="49" charset="-122"/>
              </a:rPr>
              <a:t>否则</a:t>
            </a:r>
            <a:endParaRPr lang="zh-CN" altLang="en-US" b="1" smtClean="0">
              <a:ea typeface="楷体_GB2312" pitchFamily="49" charset="-122"/>
            </a:endParaRPr>
          </a:p>
          <a:p>
            <a:pPr lvl="1" eaLnBrk="1" hangingPunct="1">
              <a:lnSpc>
                <a:spcPct val="130000"/>
              </a:lnSpc>
            </a:pPr>
            <a:r>
              <a:rPr lang="zh-CN" altLang="zh-CN" b="1" smtClean="0">
                <a:ea typeface="楷体_GB2312" pitchFamily="49" charset="-122"/>
              </a:rPr>
              <a:t>访问根结点</a:t>
            </a:r>
            <a:endParaRPr lang="zh-CN" altLang="en-US" b="1" smtClean="0">
              <a:ea typeface="楷体_GB2312" pitchFamily="49" charset="-122"/>
            </a:endParaRPr>
          </a:p>
          <a:p>
            <a:pPr lvl="1" eaLnBrk="1" hangingPunct="1">
              <a:lnSpc>
                <a:spcPct val="130000"/>
              </a:lnSpc>
            </a:pPr>
            <a:r>
              <a:rPr lang="zh-CN" altLang="zh-CN" b="1" smtClean="0">
                <a:ea typeface="楷体_GB2312" pitchFamily="49" charset="-122"/>
              </a:rPr>
              <a:t>前序遍历左子树</a:t>
            </a:r>
            <a:endParaRPr lang="zh-CN" altLang="en-US" b="1" smtClean="0">
              <a:ea typeface="楷体_GB2312" pitchFamily="49" charset="-122"/>
            </a:endParaRPr>
          </a:p>
          <a:p>
            <a:pPr lvl="1" eaLnBrk="1" hangingPunct="1">
              <a:lnSpc>
                <a:spcPct val="130000"/>
              </a:lnSpc>
            </a:pPr>
            <a:r>
              <a:rPr lang="zh-CN" altLang="zh-CN" b="1" smtClean="0">
                <a:ea typeface="楷体_GB2312" pitchFamily="49" charset="-122"/>
              </a:rPr>
              <a:t>前序遍历右子树</a:t>
            </a:r>
            <a:endParaRPr lang="zh-CN" altLang="en-US" b="1" smtClean="0">
              <a:ea typeface="楷体_GB2312" pitchFamily="49" charset="-122"/>
            </a:endParaRPr>
          </a:p>
        </p:txBody>
      </p:sp>
      <p:sp>
        <p:nvSpPr>
          <p:cNvPr id="2" name="日期占位符 1"/>
          <p:cNvSpPr>
            <a:spLocks noGrp="1"/>
          </p:cNvSpPr>
          <p:nvPr>
            <p:ph type="dt" sz="half" idx="2"/>
          </p:nvPr>
        </p:nvSpPr>
        <p:spPr/>
        <p:txBody>
          <a:bodyPr/>
          <a:lstStyle/>
          <a:p>
            <a:pPr>
              <a:defRPr/>
            </a:pPr>
            <a:fld id="{DAF97F40-60D5-4402-8B9F-1295F68289DC}"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19D235F6-6007-4823-8D86-3878948BC7D2}" type="slidenum">
              <a:rPr lang="en-US" altLang="zh-CN"/>
            </a:fld>
            <a:endParaRPr lang="en-US" altLang="zh-CN"/>
          </a:p>
        </p:txBody>
      </p:sp>
      <p:sp>
        <p:nvSpPr>
          <p:cNvPr id="37891" name="Rectangle 2"/>
          <p:cNvSpPr>
            <a:spLocks noGrp="1" noChangeArrowheads="1"/>
          </p:cNvSpPr>
          <p:nvPr>
            <p:ph type="title"/>
          </p:nvPr>
        </p:nvSpPr>
        <p:spPr/>
        <p:txBody>
          <a:bodyPr/>
          <a:lstStyle/>
          <a:p>
            <a:pPr eaLnBrk="1" hangingPunct="1"/>
            <a:r>
              <a:rPr lang="zh-CN" altLang="en-US" b="1" smtClean="0"/>
              <a:t>中序遍历</a:t>
            </a:r>
            <a:endParaRPr lang="zh-CN" altLang="en-US" b="1" smtClean="0"/>
          </a:p>
        </p:txBody>
      </p:sp>
      <p:sp>
        <p:nvSpPr>
          <p:cNvPr id="37892" name="Rectangle 3"/>
          <p:cNvSpPr>
            <a:spLocks noGrp="1" noChangeArrowheads="1"/>
          </p:cNvSpPr>
          <p:nvPr>
            <p:ph type="body" idx="1"/>
          </p:nvPr>
        </p:nvSpPr>
        <p:spPr/>
        <p:txBody>
          <a:bodyPr/>
          <a:lstStyle/>
          <a:p>
            <a:pPr eaLnBrk="1" hangingPunct="1">
              <a:lnSpc>
                <a:spcPct val="130000"/>
              </a:lnSpc>
            </a:pPr>
            <a:r>
              <a:rPr lang="zh-CN" altLang="zh-CN" b="1" smtClean="0">
                <a:ea typeface="楷体_GB2312" pitchFamily="49" charset="-122"/>
              </a:rPr>
              <a:t>如果二叉树为空，则操作为空</a:t>
            </a:r>
            <a:endParaRPr lang="zh-CN" altLang="en-US" b="1" smtClean="0">
              <a:ea typeface="楷体_GB2312" pitchFamily="49" charset="-122"/>
            </a:endParaRPr>
          </a:p>
          <a:p>
            <a:pPr eaLnBrk="1" hangingPunct="1">
              <a:lnSpc>
                <a:spcPct val="130000"/>
              </a:lnSpc>
            </a:pPr>
            <a:r>
              <a:rPr lang="zh-CN" altLang="zh-CN" b="1" smtClean="0">
                <a:ea typeface="楷体_GB2312" pitchFamily="49" charset="-122"/>
              </a:rPr>
              <a:t>否则</a:t>
            </a:r>
            <a:endParaRPr lang="zh-CN" altLang="en-US" b="1" smtClean="0">
              <a:ea typeface="楷体_GB2312" pitchFamily="49" charset="-122"/>
            </a:endParaRPr>
          </a:p>
          <a:p>
            <a:pPr lvl="1" eaLnBrk="1" hangingPunct="1">
              <a:lnSpc>
                <a:spcPct val="130000"/>
              </a:lnSpc>
            </a:pPr>
            <a:r>
              <a:rPr lang="zh-CN" altLang="zh-CN" b="1" smtClean="0">
                <a:ea typeface="楷体_GB2312" pitchFamily="49" charset="-122"/>
              </a:rPr>
              <a:t>中序遍历左子树</a:t>
            </a:r>
            <a:endParaRPr lang="zh-CN" altLang="en-US" b="1" smtClean="0">
              <a:ea typeface="楷体_GB2312" pitchFamily="49" charset="-122"/>
            </a:endParaRPr>
          </a:p>
          <a:p>
            <a:pPr lvl="1" eaLnBrk="1" hangingPunct="1">
              <a:lnSpc>
                <a:spcPct val="130000"/>
              </a:lnSpc>
            </a:pPr>
            <a:r>
              <a:rPr lang="zh-CN" altLang="zh-CN" b="1" smtClean="0">
                <a:ea typeface="楷体_GB2312" pitchFamily="49" charset="-122"/>
              </a:rPr>
              <a:t>访问根结点</a:t>
            </a:r>
            <a:endParaRPr lang="zh-CN" altLang="en-US" b="1" smtClean="0">
              <a:ea typeface="楷体_GB2312" pitchFamily="49" charset="-122"/>
            </a:endParaRPr>
          </a:p>
          <a:p>
            <a:pPr lvl="1" eaLnBrk="1" hangingPunct="1">
              <a:lnSpc>
                <a:spcPct val="130000"/>
              </a:lnSpc>
            </a:pPr>
            <a:r>
              <a:rPr lang="zh-CN" altLang="zh-CN" b="1" smtClean="0">
                <a:ea typeface="楷体_GB2312" pitchFamily="49" charset="-122"/>
              </a:rPr>
              <a:t>中序遍历右子树</a:t>
            </a:r>
            <a:endParaRPr lang="zh-CN" altLang="en-US" b="1" smtClean="0">
              <a:ea typeface="楷体_GB2312" pitchFamily="49" charset="-122"/>
            </a:endParaRPr>
          </a:p>
        </p:txBody>
      </p:sp>
      <p:sp>
        <p:nvSpPr>
          <p:cNvPr id="2" name="日期占位符 1"/>
          <p:cNvSpPr>
            <a:spLocks noGrp="1"/>
          </p:cNvSpPr>
          <p:nvPr>
            <p:ph type="dt" sz="half" idx="2"/>
          </p:nvPr>
        </p:nvSpPr>
        <p:spPr/>
        <p:txBody>
          <a:bodyPr/>
          <a:lstStyle/>
          <a:p>
            <a:pPr>
              <a:defRPr/>
            </a:pPr>
            <a:fld id="{FFB4F484-C474-458F-8E6E-C07F4ED408B4}"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82E0E27E-57BC-45B8-AED6-32EDF490C49C}" type="slidenum">
              <a:rPr lang="en-US" altLang="zh-CN"/>
            </a:fld>
            <a:endParaRPr lang="en-US" altLang="zh-CN"/>
          </a:p>
        </p:txBody>
      </p:sp>
      <p:sp>
        <p:nvSpPr>
          <p:cNvPr id="38915" name="Rectangle 2"/>
          <p:cNvSpPr>
            <a:spLocks noGrp="1" noChangeArrowheads="1"/>
          </p:cNvSpPr>
          <p:nvPr>
            <p:ph type="title"/>
          </p:nvPr>
        </p:nvSpPr>
        <p:spPr/>
        <p:txBody>
          <a:bodyPr/>
          <a:lstStyle/>
          <a:p>
            <a:pPr eaLnBrk="1" hangingPunct="1"/>
            <a:r>
              <a:rPr lang="zh-CN" altLang="en-US" b="1" smtClean="0"/>
              <a:t>后序遍历</a:t>
            </a:r>
            <a:endParaRPr lang="zh-CN" altLang="en-US" b="1" smtClean="0"/>
          </a:p>
        </p:txBody>
      </p:sp>
      <p:sp>
        <p:nvSpPr>
          <p:cNvPr id="38916" name="Rectangle 3"/>
          <p:cNvSpPr>
            <a:spLocks noGrp="1" noChangeArrowheads="1"/>
          </p:cNvSpPr>
          <p:nvPr>
            <p:ph type="body" idx="1"/>
          </p:nvPr>
        </p:nvSpPr>
        <p:spPr/>
        <p:txBody>
          <a:bodyPr/>
          <a:lstStyle/>
          <a:p>
            <a:pPr eaLnBrk="1" hangingPunct="1">
              <a:lnSpc>
                <a:spcPct val="140000"/>
              </a:lnSpc>
            </a:pPr>
            <a:r>
              <a:rPr lang="zh-CN" altLang="zh-CN" b="1" smtClean="0">
                <a:latin typeface="楷体_GB2312" pitchFamily="49" charset="-122"/>
                <a:ea typeface="楷体_GB2312" pitchFamily="49" charset="-122"/>
              </a:rPr>
              <a:t>如果二叉树为空，则操作为空</a:t>
            </a:r>
            <a:endParaRPr lang="zh-CN" altLang="en-US" b="1" smtClean="0">
              <a:latin typeface="楷体_GB2312" pitchFamily="49" charset="-122"/>
              <a:ea typeface="楷体_GB2312" pitchFamily="49" charset="-122"/>
            </a:endParaRPr>
          </a:p>
          <a:p>
            <a:pPr eaLnBrk="1" hangingPunct="1">
              <a:lnSpc>
                <a:spcPct val="140000"/>
              </a:lnSpc>
            </a:pPr>
            <a:r>
              <a:rPr lang="zh-CN" altLang="zh-CN" b="1" smtClean="0">
                <a:latin typeface="楷体_GB2312" pitchFamily="49" charset="-122"/>
                <a:ea typeface="楷体_GB2312" pitchFamily="49" charset="-122"/>
              </a:rPr>
              <a:t>否则</a:t>
            </a:r>
            <a:endParaRPr lang="zh-CN" altLang="en-US" b="1" smtClean="0">
              <a:latin typeface="楷体_GB2312" pitchFamily="49" charset="-122"/>
              <a:ea typeface="楷体_GB2312" pitchFamily="49" charset="-122"/>
            </a:endParaRPr>
          </a:p>
          <a:p>
            <a:pPr lvl="1" eaLnBrk="1" hangingPunct="1">
              <a:lnSpc>
                <a:spcPct val="140000"/>
              </a:lnSpc>
            </a:pPr>
            <a:r>
              <a:rPr lang="zh-CN" altLang="zh-CN" b="1" smtClean="0">
                <a:latin typeface="楷体_GB2312" pitchFamily="49" charset="-122"/>
                <a:ea typeface="楷体_GB2312" pitchFamily="49" charset="-122"/>
              </a:rPr>
              <a:t>后序遍历左子树</a:t>
            </a:r>
            <a:endParaRPr lang="zh-CN" altLang="en-US" b="1" smtClean="0">
              <a:latin typeface="楷体_GB2312" pitchFamily="49" charset="-122"/>
              <a:ea typeface="楷体_GB2312" pitchFamily="49" charset="-122"/>
            </a:endParaRPr>
          </a:p>
          <a:p>
            <a:pPr lvl="1" eaLnBrk="1" hangingPunct="1">
              <a:lnSpc>
                <a:spcPct val="140000"/>
              </a:lnSpc>
            </a:pPr>
            <a:r>
              <a:rPr lang="zh-CN" altLang="zh-CN" b="1" smtClean="0">
                <a:latin typeface="楷体_GB2312" pitchFamily="49" charset="-122"/>
                <a:ea typeface="楷体_GB2312" pitchFamily="49" charset="-122"/>
              </a:rPr>
              <a:t>后序遍历右子树</a:t>
            </a:r>
            <a:endParaRPr lang="zh-CN" altLang="en-US" b="1" smtClean="0">
              <a:latin typeface="楷体_GB2312" pitchFamily="49" charset="-122"/>
              <a:ea typeface="楷体_GB2312" pitchFamily="49" charset="-122"/>
            </a:endParaRPr>
          </a:p>
          <a:p>
            <a:pPr lvl="1" eaLnBrk="1" hangingPunct="1">
              <a:lnSpc>
                <a:spcPct val="140000"/>
              </a:lnSpc>
            </a:pPr>
            <a:r>
              <a:rPr lang="zh-CN" altLang="zh-CN" b="1" smtClean="0">
                <a:latin typeface="楷体_GB2312" pitchFamily="49" charset="-122"/>
                <a:ea typeface="楷体_GB2312" pitchFamily="49" charset="-122"/>
              </a:rPr>
              <a:t>访问根结点</a:t>
            </a:r>
            <a:endParaRPr lang="zh-CN" altLang="en-US" b="1" smtClean="0">
              <a:latin typeface="楷体_GB2312" pitchFamily="49" charset="-122"/>
              <a:ea typeface="楷体_GB2312" pitchFamily="49" charset="-122"/>
            </a:endParaRPr>
          </a:p>
        </p:txBody>
      </p:sp>
      <p:sp>
        <p:nvSpPr>
          <p:cNvPr id="2" name="日期占位符 1"/>
          <p:cNvSpPr>
            <a:spLocks noGrp="1"/>
          </p:cNvSpPr>
          <p:nvPr>
            <p:ph type="dt" sz="half" idx="2"/>
          </p:nvPr>
        </p:nvSpPr>
        <p:spPr/>
        <p:txBody>
          <a:bodyPr/>
          <a:lstStyle/>
          <a:p>
            <a:pPr>
              <a:defRPr/>
            </a:pPr>
            <a:fld id="{95E1B329-0993-454A-95AB-23752D9C1020}"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E0C25357-8B72-42FD-B7E3-5998F87EE70C}" type="slidenum">
              <a:rPr lang="en-US" altLang="zh-CN"/>
            </a:fld>
            <a:endParaRPr lang="en-US" altLang="zh-CN"/>
          </a:p>
        </p:txBody>
      </p:sp>
      <p:sp>
        <p:nvSpPr>
          <p:cNvPr id="39939" name="Text Box 2"/>
          <p:cNvSpPr txBox="1">
            <a:spLocks noChangeArrowheads="1"/>
          </p:cNvSpPr>
          <p:nvPr/>
        </p:nvSpPr>
        <p:spPr bwMode="auto">
          <a:xfrm>
            <a:off x="3505200" y="13716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spcBef>
                <a:spcPct val="50000"/>
              </a:spcBef>
            </a:pPr>
            <a:r>
              <a:rPr lang="zh-CN" altLang="en-US" sz="2400" b="1">
                <a:latin typeface="Arial" panose="020B0604020202020204" pitchFamily="34" charset="0"/>
                <a:ea typeface="宋体" panose="02010600030101010101" pitchFamily="2" charset="-122"/>
              </a:rPr>
              <a:t>前序：</a:t>
            </a:r>
            <a:r>
              <a:rPr lang="en-US" altLang="zh-CN" sz="2400" b="1">
                <a:latin typeface="Arial" panose="020B0604020202020204" pitchFamily="34" charset="0"/>
                <a:ea typeface="宋体" panose="02010600030101010101" pitchFamily="2" charset="-122"/>
              </a:rPr>
              <a:t>A</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L</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B</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E</a:t>
            </a:r>
            <a:r>
              <a:rPr lang="zh-CN" altLang="en-US" sz="24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C</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D</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W</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X</a:t>
            </a:r>
            <a:endParaRPr lang="en-US" altLang="zh-CN" sz="2400">
              <a:latin typeface="Arial" panose="020B0604020202020204" pitchFamily="34" charset="0"/>
              <a:ea typeface="宋体" panose="02010600030101010101" pitchFamily="2" charset="-122"/>
            </a:endParaRPr>
          </a:p>
        </p:txBody>
      </p:sp>
      <p:sp>
        <p:nvSpPr>
          <p:cNvPr id="39940" name="Text Box 3"/>
          <p:cNvSpPr txBox="1">
            <a:spLocks noChangeArrowheads="1"/>
          </p:cNvSpPr>
          <p:nvPr/>
        </p:nvSpPr>
        <p:spPr bwMode="auto">
          <a:xfrm>
            <a:off x="3581400" y="26670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spcBef>
                <a:spcPct val="50000"/>
              </a:spcBef>
            </a:pPr>
            <a:r>
              <a:rPr lang="zh-CN" altLang="en-US" sz="2400" b="1">
                <a:latin typeface="Arial" panose="020B0604020202020204" pitchFamily="34" charset="0"/>
                <a:ea typeface="宋体" panose="02010600030101010101" pitchFamily="2" charset="-122"/>
              </a:rPr>
              <a:t>中序：</a:t>
            </a:r>
            <a:r>
              <a:rPr lang="en-US" altLang="zh-CN" sz="2400" b="1">
                <a:latin typeface="Arial" panose="020B0604020202020204" pitchFamily="34" charset="0"/>
                <a:ea typeface="宋体" panose="02010600030101010101" pitchFamily="2" charset="-122"/>
              </a:rPr>
              <a:t>B</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L</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E</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A</a:t>
            </a:r>
            <a:r>
              <a:rPr lang="zh-CN" altLang="en-US" sz="24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C</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W</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X</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D</a:t>
            </a:r>
            <a:endParaRPr lang="en-US" altLang="zh-CN" sz="2400">
              <a:latin typeface="Arial" panose="020B0604020202020204" pitchFamily="34" charset="0"/>
              <a:ea typeface="宋体" panose="02010600030101010101" pitchFamily="2" charset="-122"/>
            </a:endParaRPr>
          </a:p>
        </p:txBody>
      </p:sp>
      <p:sp>
        <p:nvSpPr>
          <p:cNvPr id="39941" name="Text Box 4"/>
          <p:cNvSpPr txBox="1">
            <a:spLocks noChangeArrowheads="1"/>
          </p:cNvSpPr>
          <p:nvPr/>
        </p:nvSpPr>
        <p:spPr bwMode="auto">
          <a:xfrm>
            <a:off x="3505200" y="39624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itchFamily="49" charset="-122"/>
              </a:defRPr>
            </a:lvl1pPr>
            <a:lvl2pPr marL="742950" indent="-285750" eaLnBrk="0" hangingPunct="0">
              <a:defRPr kumimoji="1" sz="2800">
                <a:solidFill>
                  <a:schemeClr val="tx1"/>
                </a:solidFill>
                <a:latin typeface="Times New Roman" panose="02020603050405020304" pitchFamily="18" charset="0"/>
                <a:ea typeface="楷体_GB2312" pitchFamily="49" charset="-122"/>
              </a:defRPr>
            </a:lvl2pPr>
            <a:lvl3pPr marL="1143000" indent="-228600" eaLnBrk="0" hangingPunct="0">
              <a:defRPr kumimoji="1" sz="2800">
                <a:solidFill>
                  <a:schemeClr val="tx1"/>
                </a:solidFill>
                <a:latin typeface="Times New Roman" panose="02020603050405020304" pitchFamily="18" charset="0"/>
                <a:ea typeface="楷体_GB2312" pitchFamily="49" charset="-122"/>
              </a:defRPr>
            </a:lvl3pPr>
            <a:lvl4pPr marL="1600200" indent="-228600" eaLnBrk="0" hangingPunct="0">
              <a:defRPr kumimoji="1" sz="2800">
                <a:solidFill>
                  <a:schemeClr val="tx1"/>
                </a:solidFill>
                <a:latin typeface="Times New Roman" panose="02020603050405020304" pitchFamily="18" charset="0"/>
                <a:ea typeface="楷体_GB2312" pitchFamily="49" charset="-122"/>
              </a:defRPr>
            </a:lvl4pPr>
            <a:lvl5pPr marL="2057400" indent="-228600" eaLnBrk="0" hangingPunct="0">
              <a:defRPr kumimoji="1" sz="28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itchFamily="49" charset="-122"/>
              </a:defRPr>
            </a:lvl9pPr>
          </a:lstStyle>
          <a:p>
            <a:pPr>
              <a:spcBef>
                <a:spcPct val="50000"/>
              </a:spcBef>
            </a:pPr>
            <a:r>
              <a:rPr lang="zh-CN" altLang="en-US" sz="2400" b="1">
                <a:latin typeface="Arial" panose="020B0604020202020204" pitchFamily="34" charset="0"/>
                <a:ea typeface="宋体" panose="02010600030101010101" pitchFamily="2" charset="-122"/>
              </a:rPr>
              <a:t>后序：</a:t>
            </a:r>
            <a:r>
              <a:rPr lang="en-US" altLang="zh-CN" sz="2400" b="1">
                <a:latin typeface="Arial" panose="020B0604020202020204" pitchFamily="34" charset="0"/>
                <a:ea typeface="宋体" panose="02010600030101010101" pitchFamily="2" charset="-122"/>
              </a:rPr>
              <a:t>B</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E</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L</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X</a:t>
            </a:r>
            <a:r>
              <a:rPr lang="zh-CN" altLang="en-US" sz="2400" b="1">
                <a:latin typeface="Arial" panose="020B0604020202020204" pitchFamily="34" charset="0"/>
                <a:ea typeface="宋体" panose="02010600030101010101" pitchFamily="2" charset="-122"/>
              </a:rPr>
              <a:t>、 </a:t>
            </a:r>
            <a:r>
              <a:rPr lang="en-US" altLang="zh-CN" sz="2400" b="1">
                <a:latin typeface="Arial" panose="020B0604020202020204" pitchFamily="34" charset="0"/>
                <a:ea typeface="宋体" panose="02010600030101010101" pitchFamily="2" charset="-122"/>
              </a:rPr>
              <a:t>W</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D</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C</a:t>
            </a:r>
            <a:r>
              <a:rPr lang="zh-CN" altLang="en-US" sz="2400" b="1">
                <a:latin typeface="Arial" panose="020B0604020202020204" pitchFamily="34" charset="0"/>
                <a:ea typeface="宋体" panose="02010600030101010101" pitchFamily="2" charset="-122"/>
              </a:rPr>
              <a:t>、</a:t>
            </a:r>
            <a:r>
              <a:rPr lang="en-US" altLang="zh-CN" sz="2400" b="1">
                <a:latin typeface="Arial" panose="020B0604020202020204" pitchFamily="34" charset="0"/>
                <a:ea typeface="宋体" panose="02010600030101010101" pitchFamily="2" charset="-122"/>
              </a:rPr>
              <a:t>A</a:t>
            </a:r>
            <a:endParaRPr lang="en-US" altLang="zh-CN" sz="2400" b="1">
              <a:latin typeface="Arial" panose="020B0604020202020204" pitchFamily="34" charset="0"/>
              <a:ea typeface="宋体" panose="02010600030101010101" pitchFamily="2" charset="-122"/>
            </a:endParaRPr>
          </a:p>
        </p:txBody>
      </p:sp>
      <p:grpSp>
        <p:nvGrpSpPr>
          <p:cNvPr id="39942" name="Group 5"/>
          <p:cNvGrpSpPr/>
          <p:nvPr/>
        </p:nvGrpSpPr>
        <p:grpSpPr bwMode="auto">
          <a:xfrm>
            <a:off x="762000" y="1447800"/>
            <a:ext cx="2743200" cy="4572000"/>
            <a:chOff x="288" y="2256"/>
            <a:chExt cx="1248" cy="2016"/>
          </a:xfrm>
          <a:solidFill>
            <a:schemeClr val="bg1"/>
          </a:solidFill>
        </p:grpSpPr>
        <p:sp>
          <p:nvSpPr>
            <p:cNvPr id="39944" name="Oval 6"/>
            <p:cNvSpPr>
              <a:spLocks noChangeArrowheads="1"/>
            </p:cNvSpPr>
            <p:nvPr/>
          </p:nvSpPr>
          <p:spPr bwMode="auto">
            <a:xfrm>
              <a:off x="288" y="3168"/>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B</a:t>
              </a:r>
              <a:endParaRPr lang="en-US" altLang="zh-CN" sz="2400" b="1" u="sng">
                <a:latin typeface="Arial" panose="020B0604020202020204" pitchFamily="34" charset="0"/>
                <a:ea typeface="宋体" panose="02010600030101010101" pitchFamily="2" charset="-122"/>
              </a:endParaRPr>
            </a:p>
          </p:txBody>
        </p:sp>
        <p:sp>
          <p:nvSpPr>
            <p:cNvPr id="39945" name="Oval 7"/>
            <p:cNvSpPr>
              <a:spLocks noChangeArrowheads="1"/>
            </p:cNvSpPr>
            <p:nvPr/>
          </p:nvSpPr>
          <p:spPr bwMode="auto">
            <a:xfrm>
              <a:off x="1104" y="2736"/>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C</a:t>
              </a:r>
              <a:endParaRPr lang="en-US" altLang="zh-CN" sz="2400" b="1" u="sng">
                <a:latin typeface="Arial" panose="020B0604020202020204" pitchFamily="34" charset="0"/>
                <a:ea typeface="宋体" panose="02010600030101010101" pitchFamily="2" charset="-122"/>
              </a:endParaRPr>
            </a:p>
          </p:txBody>
        </p:sp>
        <p:sp>
          <p:nvSpPr>
            <p:cNvPr id="39946" name="Oval 8"/>
            <p:cNvSpPr>
              <a:spLocks noChangeArrowheads="1"/>
            </p:cNvSpPr>
            <p:nvPr/>
          </p:nvSpPr>
          <p:spPr bwMode="auto">
            <a:xfrm>
              <a:off x="1248" y="3120"/>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D</a:t>
              </a:r>
              <a:endParaRPr lang="en-US" altLang="zh-CN" sz="2400" b="1" u="sng">
                <a:latin typeface="Arial" panose="020B0604020202020204" pitchFamily="34" charset="0"/>
                <a:ea typeface="宋体" panose="02010600030101010101" pitchFamily="2" charset="-122"/>
              </a:endParaRPr>
            </a:p>
          </p:txBody>
        </p:sp>
        <p:sp>
          <p:nvSpPr>
            <p:cNvPr id="39947" name="Oval 9"/>
            <p:cNvSpPr>
              <a:spLocks noChangeArrowheads="1"/>
            </p:cNvSpPr>
            <p:nvPr/>
          </p:nvSpPr>
          <p:spPr bwMode="auto">
            <a:xfrm>
              <a:off x="672" y="3168"/>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E</a:t>
              </a:r>
              <a:endParaRPr lang="en-US" altLang="zh-CN" sz="2400" b="1" u="sng">
                <a:latin typeface="Arial" panose="020B0604020202020204" pitchFamily="34" charset="0"/>
                <a:ea typeface="宋体" panose="02010600030101010101" pitchFamily="2" charset="-122"/>
              </a:endParaRPr>
            </a:p>
          </p:txBody>
        </p:sp>
        <p:sp>
          <p:nvSpPr>
            <p:cNvPr id="39948" name="Oval 10"/>
            <p:cNvSpPr>
              <a:spLocks noChangeArrowheads="1"/>
            </p:cNvSpPr>
            <p:nvPr/>
          </p:nvSpPr>
          <p:spPr bwMode="auto">
            <a:xfrm>
              <a:off x="528" y="2736"/>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L</a:t>
              </a:r>
              <a:endParaRPr lang="en-US" altLang="zh-CN" sz="2400" b="1" u="sng">
                <a:latin typeface="Arial" panose="020B0604020202020204" pitchFamily="34" charset="0"/>
                <a:ea typeface="宋体" panose="02010600030101010101" pitchFamily="2" charset="-122"/>
              </a:endParaRPr>
            </a:p>
          </p:txBody>
        </p:sp>
        <p:sp>
          <p:nvSpPr>
            <p:cNvPr id="39949" name="Line 11"/>
            <p:cNvSpPr>
              <a:spLocks noChangeShapeType="1"/>
            </p:cNvSpPr>
            <p:nvPr/>
          </p:nvSpPr>
          <p:spPr bwMode="auto">
            <a:xfrm flipH="1">
              <a:off x="720" y="2448"/>
              <a:ext cx="192" cy="288"/>
            </a:xfrm>
            <a:prstGeom prst="line">
              <a:avLst/>
            </a:prstGeom>
            <a:grpFill/>
            <a:ln w="38100">
              <a:solidFill>
                <a:schemeClr val="tx1"/>
              </a:solidFill>
              <a:round/>
              <a:headEnd type="none" w="sm" len="sm"/>
              <a:tailEnd type="none" w="sm" len="sm"/>
            </a:ln>
          </p:spPr>
          <p:txBody>
            <a:bodyPr wrap="none" anchor="ctr"/>
            <a:lstStyle/>
            <a:p>
              <a:endParaRPr lang="zh-CN" altLang="en-US" sz="2400"/>
            </a:p>
          </p:txBody>
        </p:sp>
        <p:sp>
          <p:nvSpPr>
            <p:cNvPr id="39950" name="Line 12"/>
            <p:cNvSpPr>
              <a:spLocks noChangeShapeType="1"/>
            </p:cNvSpPr>
            <p:nvPr/>
          </p:nvSpPr>
          <p:spPr bwMode="auto">
            <a:xfrm>
              <a:off x="1056" y="2448"/>
              <a:ext cx="144" cy="288"/>
            </a:xfrm>
            <a:prstGeom prst="line">
              <a:avLst/>
            </a:prstGeom>
            <a:grpFill/>
            <a:ln w="38100">
              <a:solidFill>
                <a:schemeClr val="tx1"/>
              </a:solidFill>
              <a:round/>
              <a:headEnd type="none" w="sm" len="sm"/>
              <a:tailEnd type="none" w="sm" len="sm"/>
            </a:ln>
          </p:spPr>
          <p:txBody>
            <a:bodyPr wrap="none" anchor="ctr"/>
            <a:lstStyle/>
            <a:p>
              <a:endParaRPr lang="zh-CN" altLang="en-US" sz="2400"/>
            </a:p>
          </p:txBody>
        </p:sp>
        <p:sp>
          <p:nvSpPr>
            <p:cNvPr id="39951" name="Line 13"/>
            <p:cNvSpPr>
              <a:spLocks noChangeShapeType="1"/>
            </p:cNvSpPr>
            <p:nvPr/>
          </p:nvSpPr>
          <p:spPr bwMode="auto">
            <a:xfrm>
              <a:off x="1296" y="2976"/>
              <a:ext cx="48" cy="144"/>
            </a:xfrm>
            <a:prstGeom prst="line">
              <a:avLst/>
            </a:prstGeom>
            <a:grpFill/>
            <a:ln w="38100">
              <a:solidFill>
                <a:schemeClr val="tx1"/>
              </a:solidFill>
              <a:round/>
              <a:headEnd type="none" w="sm" len="sm"/>
              <a:tailEnd type="none" w="sm" len="sm"/>
            </a:ln>
          </p:spPr>
          <p:txBody>
            <a:bodyPr wrap="none" anchor="ctr"/>
            <a:lstStyle/>
            <a:p>
              <a:endParaRPr lang="zh-CN" altLang="en-US" sz="2400"/>
            </a:p>
          </p:txBody>
        </p:sp>
        <p:sp>
          <p:nvSpPr>
            <p:cNvPr id="39952" name="Line 14"/>
            <p:cNvSpPr>
              <a:spLocks noChangeShapeType="1"/>
            </p:cNvSpPr>
            <p:nvPr/>
          </p:nvSpPr>
          <p:spPr bwMode="auto">
            <a:xfrm>
              <a:off x="672" y="2976"/>
              <a:ext cx="144" cy="240"/>
            </a:xfrm>
            <a:prstGeom prst="line">
              <a:avLst/>
            </a:prstGeom>
            <a:grpFill/>
            <a:ln w="38100">
              <a:solidFill>
                <a:schemeClr val="tx1"/>
              </a:solidFill>
              <a:round/>
              <a:headEnd type="none" w="sm" len="sm"/>
              <a:tailEnd type="none" w="sm" len="sm"/>
            </a:ln>
          </p:spPr>
          <p:txBody>
            <a:bodyPr wrap="none" anchor="ctr"/>
            <a:lstStyle/>
            <a:p>
              <a:endParaRPr lang="zh-CN" altLang="en-US" sz="2400"/>
            </a:p>
          </p:txBody>
        </p:sp>
        <p:sp>
          <p:nvSpPr>
            <p:cNvPr id="39953" name="Oval 15"/>
            <p:cNvSpPr>
              <a:spLocks noChangeArrowheads="1"/>
            </p:cNvSpPr>
            <p:nvPr/>
          </p:nvSpPr>
          <p:spPr bwMode="auto">
            <a:xfrm>
              <a:off x="816" y="2256"/>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A</a:t>
              </a:r>
              <a:endParaRPr lang="en-US" altLang="zh-CN" sz="2400" b="1" u="sng">
                <a:latin typeface="Arial" panose="020B0604020202020204" pitchFamily="34" charset="0"/>
                <a:ea typeface="宋体" panose="02010600030101010101" pitchFamily="2" charset="-122"/>
              </a:endParaRPr>
            </a:p>
          </p:txBody>
        </p:sp>
        <p:sp>
          <p:nvSpPr>
            <p:cNvPr id="39954" name="Line 16"/>
            <p:cNvSpPr>
              <a:spLocks noChangeShapeType="1"/>
            </p:cNvSpPr>
            <p:nvPr/>
          </p:nvSpPr>
          <p:spPr bwMode="auto">
            <a:xfrm flipH="1">
              <a:off x="480" y="2976"/>
              <a:ext cx="144" cy="192"/>
            </a:xfrm>
            <a:prstGeom prst="line">
              <a:avLst/>
            </a:prstGeom>
            <a:grpFill/>
            <a:ln w="38100">
              <a:solidFill>
                <a:schemeClr val="tx1"/>
              </a:solidFill>
              <a:round/>
              <a:headEnd type="none" w="sm" len="sm"/>
              <a:tailEnd type="none" w="sm" len="sm"/>
            </a:ln>
          </p:spPr>
          <p:txBody>
            <a:bodyPr wrap="none" anchor="ctr"/>
            <a:lstStyle/>
            <a:p>
              <a:endParaRPr lang="zh-CN" altLang="en-US" sz="2400"/>
            </a:p>
          </p:txBody>
        </p:sp>
        <p:sp>
          <p:nvSpPr>
            <p:cNvPr id="39955" name="Oval 17"/>
            <p:cNvSpPr>
              <a:spLocks noChangeArrowheads="1"/>
            </p:cNvSpPr>
            <p:nvPr/>
          </p:nvSpPr>
          <p:spPr bwMode="auto">
            <a:xfrm>
              <a:off x="1152" y="4032"/>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X</a:t>
              </a:r>
              <a:endParaRPr lang="en-US" altLang="zh-CN" sz="2400" b="1" u="sng">
                <a:latin typeface="Arial" panose="020B0604020202020204" pitchFamily="34" charset="0"/>
                <a:ea typeface="宋体" panose="02010600030101010101" pitchFamily="2" charset="-122"/>
              </a:endParaRPr>
            </a:p>
          </p:txBody>
        </p:sp>
        <p:sp>
          <p:nvSpPr>
            <p:cNvPr id="39956" name="Oval 18"/>
            <p:cNvSpPr>
              <a:spLocks noChangeArrowheads="1"/>
            </p:cNvSpPr>
            <p:nvPr/>
          </p:nvSpPr>
          <p:spPr bwMode="auto">
            <a:xfrm>
              <a:off x="960" y="3600"/>
              <a:ext cx="288" cy="240"/>
            </a:xfrm>
            <a:prstGeom prst="ellipse">
              <a:avLst/>
            </a:prstGeom>
            <a:grpFill/>
            <a:ln w="19050">
              <a:solidFill>
                <a:schemeClr val="tx1"/>
              </a:solidFill>
              <a:round/>
              <a:headEnd type="none" w="sm" len="sm"/>
              <a:tailEnd type="none" w="sm" len="sm"/>
            </a:ln>
          </p:spPr>
          <p:txBody>
            <a:bodyPr wrap="none" anchor="ctr"/>
            <a:lstStyle/>
            <a:p>
              <a:pPr algn="ctr" eaLnBrk="0" hangingPunct="0"/>
              <a:r>
                <a:rPr lang="en-US" altLang="zh-CN" sz="2400" b="1">
                  <a:latin typeface="Arial" panose="020B0604020202020204" pitchFamily="34" charset="0"/>
                  <a:ea typeface="宋体" panose="02010600030101010101" pitchFamily="2" charset="-122"/>
                </a:rPr>
                <a:t>W</a:t>
              </a:r>
              <a:endParaRPr lang="en-US" altLang="zh-CN" sz="2400" b="1" u="sng">
                <a:latin typeface="Arial" panose="020B0604020202020204" pitchFamily="34" charset="0"/>
                <a:ea typeface="宋体" panose="02010600030101010101" pitchFamily="2" charset="-122"/>
              </a:endParaRPr>
            </a:p>
          </p:txBody>
        </p:sp>
        <p:sp>
          <p:nvSpPr>
            <p:cNvPr id="39957" name="Line 19"/>
            <p:cNvSpPr>
              <a:spLocks noChangeShapeType="1"/>
            </p:cNvSpPr>
            <p:nvPr/>
          </p:nvSpPr>
          <p:spPr bwMode="auto">
            <a:xfrm>
              <a:off x="1152" y="3840"/>
              <a:ext cx="96" cy="192"/>
            </a:xfrm>
            <a:prstGeom prst="line">
              <a:avLst/>
            </a:prstGeom>
            <a:grpFill/>
            <a:ln w="38100">
              <a:solidFill>
                <a:schemeClr val="tx1"/>
              </a:solidFill>
              <a:round/>
              <a:headEnd type="none" w="sm" len="sm"/>
              <a:tailEnd type="none" w="sm" len="sm"/>
            </a:ln>
          </p:spPr>
          <p:txBody>
            <a:bodyPr wrap="none" anchor="ctr"/>
            <a:lstStyle/>
            <a:p>
              <a:endParaRPr lang="zh-CN" altLang="en-US" sz="2400"/>
            </a:p>
          </p:txBody>
        </p:sp>
        <p:sp>
          <p:nvSpPr>
            <p:cNvPr id="39958" name="Line 20"/>
            <p:cNvSpPr>
              <a:spLocks noChangeShapeType="1"/>
            </p:cNvSpPr>
            <p:nvPr/>
          </p:nvSpPr>
          <p:spPr bwMode="auto">
            <a:xfrm flipH="1">
              <a:off x="1152" y="3312"/>
              <a:ext cx="144" cy="288"/>
            </a:xfrm>
            <a:prstGeom prst="line">
              <a:avLst/>
            </a:prstGeom>
            <a:grpFill/>
            <a:ln w="38100">
              <a:solidFill>
                <a:schemeClr val="tx1"/>
              </a:solidFill>
              <a:round/>
              <a:headEnd type="none" w="sm" len="sm"/>
              <a:tailEnd type="none" w="sm" len="sm"/>
            </a:ln>
          </p:spPr>
          <p:txBody>
            <a:bodyPr wrap="none" anchor="ctr"/>
            <a:lstStyle/>
            <a:p>
              <a:endParaRPr lang="zh-CN" altLang="en-US" sz="2400"/>
            </a:p>
          </p:txBody>
        </p:sp>
      </p:grpSp>
      <p:sp>
        <p:nvSpPr>
          <p:cNvPr id="39943" name="Line 21"/>
          <p:cNvSpPr>
            <a:spLocks noChangeShapeType="1"/>
          </p:cNvSpPr>
          <p:nvPr/>
        </p:nvSpPr>
        <p:spPr bwMode="auto">
          <a:xfrm flipV="1">
            <a:off x="1143000" y="3352800"/>
            <a:ext cx="6096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zh-CN" altLang="en-US"/>
          </a:p>
        </p:txBody>
      </p:sp>
      <p:sp>
        <p:nvSpPr>
          <p:cNvPr id="2" name="日期占位符 1"/>
          <p:cNvSpPr>
            <a:spLocks noGrp="1"/>
          </p:cNvSpPr>
          <p:nvPr>
            <p:ph type="dt" sz="half" idx="2"/>
          </p:nvPr>
        </p:nvSpPr>
        <p:spPr/>
        <p:txBody>
          <a:bodyPr/>
          <a:lstStyle/>
          <a:p>
            <a:pPr>
              <a:defRPr/>
            </a:pPr>
            <a:fld id="{62800C49-A273-4055-A25B-02E3F8075BF9}"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txBox="1">
            <a:spLocks noGrp="1"/>
          </p:cNvSpPr>
          <p:nvPr/>
        </p:nvSpPr>
        <p:spPr bwMode="auto">
          <a:xfrm>
            <a:off x="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200">
                <a:solidFill>
                  <a:schemeClr val="tx2"/>
                </a:solidFill>
                <a:latin typeface="Garamond" pitchFamily="18" charset="0"/>
                <a:ea typeface="宋体" panose="02010600030101010101" pitchFamily="2" charset="-122"/>
              </a:defRPr>
            </a:lvl1pPr>
            <a:lvl2pPr marL="742950" indent="-285750" eaLnBrk="0" hangingPunct="0">
              <a:defRPr sz="4200">
                <a:solidFill>
                  <a:schemeClr val="tx2"/>
                </a:solidFill>
                <a:latin typeface="Garamond" pitchFamily="18" charset="0"/>
                <a:ea typeface="宋体" panose="02010600030101010101" pitchFamily="2" charset="-122"/>
              </a:defRPr>
            </a:lvl2pPr>
            <a:lvl3pPr marL="1143000" indent="-228600" eaLnBrk="0" hangingPunct="0">
              <a:defRPr sz="4200">
                <a:solidFill>
                  <a:schemeClr val="tx2"/>
                </a:solidFill>
                <a:latin typeface="Garamond" pitchFamily="18" charset="0"/>
                <a:ea typeface="宋体" panose="02010600030101010101" pitchFamily="2" charset="-122"/>
              </a:defRPr>
            </a:lvl3pPr>
            <a:lvl4pPr marL="1600200" indent="-228600" eaLnBrk="0" hangingPunct="0">
              <a:defRPr sz="4200">
                <a:solidFill>
                  <a:schemeClr val="tx2"/>
                </a:solidFill>
                <a:latin typeface="Garamond" pitchFamily="18" charset="0"/>
                <a:ea typeface="宋体" panose="02010600030101010101" pitchFamily="2" charset="-122"/>
              </a:defRPr>
            </a:lvl4pPr>
            <a:lvl5pPr marL="2057400" indent="-228600" eaLnBrk="0" hangingPunct="0">
              <a:defRPr sz="4200">
                <a:solidFill>
                  <a:schemeClr val="tx2"/>
                </a:solidFill>
                <a:latin typeface="Garamond" pitchFamily="18" charset="0"/>
                <a:ea typeface="宋体" panose="02010600030101010101"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9pPr>
          </a:lstStyle>
          <a:p>
            <a:fld id="{AA7BEFA0-76A4-4A3D-93BF-4C4236DFD6E0}" type="datetime1">
              <a:rPr lang="zh-CN" altLang="en-US" sz="1400">
                <a:solidFill>
                  <a:schemeClr val="folHlink"/>
                </a:solidFill>
                <a:latin typeface="Times New Roman" panose="02020603050405020304" pitchFamily="18" charset="0"/>
              </a:rPr>
            </a:fld>
            <a:endParaRPr lang="en-US" altLang="zh-CN" sz="1400">
              <a:solidFill>
                <a:schemeClr val="folHlink"/>
              </a:solidFill>
              <a:latin typeface="Times New Roman" panose="02020603050405020304" pitchFamily="18" charset="0"/>
            </a:endParaRPr>
          </a:p>
        </p:txBody>
      </p:sp>
      <p:sp>
        <p:nvSpPr>
          <p:cNvPr id="67587" name="页脚占位符 4"/>
          <p:cNvSpPr txBox="1">
            <a:spLocks noGrp="1"/>
          </p:cNvSpPr>
          <p:nvPr/>
        </p:nvSpPr>
        <p:spPr bwMode="auto">
          <a:xfrm>
            <a:off x="5949950" y="6376988"/>
            <a:ext cx="308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200">
                <a:solidFill>
                  <a:schemeClr val="tx2"/>
                </a:solidFill>
                <a:latin typeface="Garamond" pitchFamily="18" charset="0"/>
                <a:ea typeface="宋体" panose="02010600030101010101" pitchFamily="2" charset="-122"/>
              </a:defRPr>
            </a:lvl1pPr>
            <a:lvl2pPr marL="742950" indent="-285750" eaLnBrk="0" hangingPunct="0">
              <a:defRPr sz="4200">
                <a:solidFill>
                  <a:schemeClr val="tx2"/>
                </a:solidFill>
                <a:latin typeface="Garamond" pitchFamily="18" charset="0"/>
                <a:ea typeface="宋体" panose="02010600030101010101" pitchFamily="2" charset="-122"/>
              </a:defRPr>
            </a:lvl2pPr>
            <a:lvl3pPr marL="1143000" indent="-228600" eaLnBrk="0" hangingPunct="0">
              <a:defRPr sz="4200">
                <a:solidFill>
                  <a:schemeClr val="tx2"/>
                </a:solidFill>
                <a:latin typeface="Garamond" pitchFamily="18" charset="0"/>
                <a:ea typeface="宋体" panose="02010600030101010101" pitchFamily="2" charset="-122"/>
              </a:defRPr>
            </a:lvl3pPr>
            <a:lvl4pPr marL="1600200" indent="-228600" eaLnBrk="0" hangingPunct="0">
              <a:defRPr sz="4200">
                <a:solidFill>
                  <a:schemeClr val="tx2"/>
                </a:solidFill>
                <a:latin typeface="Garamond" pitchFamily="18" charset="0"/>
                <a:ea typeface="宋体" panose="02010600030101010101" pitchFamily="2" charset="-122"/>
              </a:defRPr>
            </a:lvl4pPr>
            <a:lvl5pPr marL="2057400" indent="-228600" eaLnBrk="0" hangingPunct="0">
              <a:defRPr sz="4200">
                <a:solidFill>
                  <a:schemeClr val="tx2"/>
                </a:solidFill>
                <a:latin typeface="Garamond" pitchFamily="18" charset="0"/>
                <a:ea typeface="宋体" panose="02010600030101010101"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anose="02010600030101010101" pitchFamily="2" charset="-122"/>
              </a:defRPr>
            </a:lvl9pPr>
          </a:lstStyle>
          <a:p>
            <a:pPr algn="r"/>
            <a:fld id="{BA2B50DD-9FC9-43AD-A97B-6CD27336E86F}" type="slidenum">
              <a:rPr lang="en-US" altLang="zh-CN" sz="1400">
                <a:solidFill>
                  <a:schemeClr val="folHlink"/>
                </a:solidFill>
                <a:latin typeface="Times New Roman" panose="02020603050405020304" pitchFamily="18" charset="0"/>
              </a:rPr>
            </a:fld>
            <a:endParaRPr lang="en-US" altLang="zh-CN" sz="1400">
              <a:solidFill>
                <a:schemeClr val="folHlink"/>
              </a:solidFill>
              <a:latin typeface="Times New Roman" panose="02020603050405020304" pitchFamily="18" charset="0"/>
            </a:endParaRPr>
          </a:p>
        </p:txBody>
      </p:sp>
      <p:sp>
        <p:nvSpPr>
          <p:cNvPr id="67588" name="Rectangle 2"/>
          <p:cNvSpPr>
            <a:spLocks noGrp="1" noChangeArrowheads="1"/>
          </p:cNvSpPr>
          <p:nvPr>
            <p:ph type="title" idx="4294967295"/>
          </p:nvPr>
        </p:nvSpPr>
        <p:spPr>
          <a:xfrm>
            <a:off x="428625" y="0"/>
            <a:ext cx="8229600" cy="1143000"/>
          </a:xfrm>
        </p:spPr>
        <p:txBody>
          <a:bodyPr/>
          <a:lstStyle/>
          <a:p>
            <a:pPr eaLnBrk="1" hangingPunct="1"/>
            <a:r>
              <a:rPr lang="zh-CN" altLang="en-US" b="1" smtClean="0"/>
              <a:t>二叉树结构的性质</a:t>
            </a:r>
            <a:endParaRPr lang="zh-CN" altLang="en-US" b="1" smtClean="0"/>
          </a:p>
        </p:txBody>
      </p:sp>
      <p:sp>
        <p:nvSpPr>
          <p:cNvPr id="238595" name="Rectangle 3"/>
          <p:cNvSpPr>
            <a:spLocks noGrp="1" noChangeArrowheads="1"/>
          </p:cNvSpPr>
          <p:nvPr>
            <p:ph type="body" idx="4294967295"/>
          </p:nvPr>
        </p:nvSpPr>
        <p:spPr>
          <a:xfrm>
            <a:off x="755650" y="1412875"/>
            <a:ext cx="7958138" cy="5111750"/>
          </a:xfrm>
        </p:spPr>
        <p:txBody>
          <a:bodyPr/>
          <a:lstStyle/>
          <a:p>
            <a:pPr eaLnBrk="1" hangingPunct="1"/>
            <a:r>
              <a:rPr lang="en-US" altLang="zh-CN" b="1" smtClean="0"/>
              <a:t> </a:t>
            </a:r>
            <a:r>
              <a:rPr lang="zh-CN" altLang="en-US" b="1" smtClean="0"/>
              <a:t>已知二叉树的</a:t>
            </a:r>
            <a:r>
              <a:rPr lang="zh-CN" altLang="en-US" b="1" smtClean="0">
                <a:solidFill>
                  <a:srgbClr val="FF0000"/>
                </a:solidFill>
              </a:rPr>
              <a:t>先序序列和中序序列</a:t>
            </a:r>
            <a:r>
              <a:rPr lang="zh-CN" altLang="en-US" b="1" smtClean="0"/>
              <a:t>，可以唯一确定一棵二叉树。</a:t>
            </a:r>
            <a:endParaRPr lang="zh-CN" altLang="en-US" b="1" smtClean="0"/>
          </a:p>
          <a:p>
            <a:pPr eaLnBrk="1" hangingPunct="1"/>
            <a:r>
              <a:rPr lang="zh-CN" altLang="en-US" b="1" smtClean="0"/>
              <a:t> 已知二叉树的</a:t>
            </a:r>
            <a:r>
              <a:rPr lang="zh-CN" altLang="en-US" b="1" smtClean="0">
                <a:solidFill>
                  <a:srgbClr val="FF0000"/>
                </a:solidFill>
              </a:rPr>
              <a:t>后序序列和中序序列</a:t>
            </a:r>
            <a:r>
              <a:rPr lang="zh-CN" altLang="en-US" b="1" smtClean="0"/>
              <a:t>，可以唯一确定一棵二叉树；</a:t>
            </a:r>
            <a:endParaRPr lang="zh-CN" altLang="en-US" b="1" smtClean="0"/>
          </a:p>
          <a:p>
            <a:pPr eaLnBrk="1" hangingPunct="1"/>
            <a:r>
              <a:rPr lang="zh-CN" altLang="en-US" b="1" smtClean="0"/>
              <a:t>  已知二叉树的</a:t>
            </a:r>
            <a:r>
              <a:rPr lang="zh-CN" altLang="en-US" b="1" smtClean="0">
                <a:solidFill>
                  <a:srgbClr val="FF0000"/>
                </a:solidFill>
              </a:rPr>
              <a:t>先序序列和后序序列</a:t>
            </a:r>
            <a:r>
              <a:rPr lang="zh-CN" altLang="en-US" b="1" smtClean="0"/>
              <a:t>，</a:t>
            </a:r>
            <a:r>
              <a:rPr lang="zh-CN" altLang="en-US" b="1" smtClean="0">
                <a:solidFill>
                  <a:srgbClr val="FF3300"/>
                </a:solidFill>
              </a:rPr>
              <a:t>不能</a:t>
            </a:r>
            <a:r>
              <a:rPr lang="zh-CN" altLang="en-US" b="1" smtClean="0"/>
              <a:t>唯一确定一棵二叉树；</a:t>
            </a:r>
            <a:endParaRPr lang="zh-CN" altLang="en-US" b="1" smtClean="0"/>
          </a:p>
          <a:p>
            <a:pPr eaLnBrk="1" hangingPunct="1"/>
            <a:r>
              <a:rPr lang="zh-CN" altLang="en-US" b="1" smtClean="0"/>
              <a:t> 已知二叉树的</a:t>
            </a:r>
            <a:r>
              <a:rPr lang="zh-CN" altLang="en-US" b="1" smtClean="0">
                <a:solidFill>
                  <a:srgbClr val="FF0000"/>
                </a:solidFill>
              </a:rPr>
              <a:t>层次序列和中序序列</a:t>
            </a:r>
            <a:r>
              <a:rPr lang="zh-CN" altLang="en-US" b="1" smtClean="0"/>
              <a:t>，可以唯一确定一棵二叉树。</a:t>
            </a:r>
            <a:endParaRPr lang="zh-CN" altLang="en-US" b="1" smtClean="0"/>
          </a:p>
          <a:p>
            <a:pPr eaLnBrk="1" hangingPunct="1"/>
            <a:endParaRPr lang="en-US" altLang="zh-CN" smtClean="0"/>
          </a:p>
        </p:txBody>
      </p:sp>
      <p:sp>
        <p:nvSpPr>
          <p:cNvPr id="2" name="日期占位符 1"/>
          <p:cNvSpPr>
            <a:spLocks noGrp="1"/>
          </p:cNvSpPr>
          <p:nvPr>
            <p:ph type="dt" sz="half" idx="2"/>
          </p:nvPr>
        </p:nvSpPr>
        <p:spPr/>
        <p:txBody>
          <a:bodyPr/>
          <a:lstStyle/>
          <a:p>
            <a:pPr>
              <a:defRPr/>
            </a:pPr>
            <a:fld id="{9DADE6A3-A374-44A1-B330-A3EBCC4574A0}"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8595">
                                            <p:txEl>
                                              <p:pRg st="0" end="0"/>
                                            </p:txEl>
                                          </p:spTgt>
                                        </p:tgtEl>
                                        <p:attrNameLst>
                                          <p:attrName>style.visibility</p:attrName>
                                        </p:attrNameLst>
                                      </p:cBhvr>
                                      <p:to>
                                        <p:strVal val="visible"/>
                                      </p:to>
                                    </p:set>
                                    <p:anim calcmode="lin" valueType="num">
                                      <p:cBhvr additive="base">
                                        <p:cTn id="7" dur="500" fill="hold"/>
                                        <p:tgtEl>
                                          <p:spTgt spid="238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8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8595">
                                            <p:txEl>
                                              <p:pRg st="1" end="1"/>
                                            </p:txEl>
                                          </p:spTgt>
                                        </p:tgtEl>
                                        <p:attrNameLst>
                                          <p:attrName>style.visibility</p:attrName>
                                        </p:attrNameLst>
                                      </p:cBhvr>
                                      <p:to>
                                        <p:strVal val="visible"/>
                                      </p:to>
                                    </p:set>
                                    <p:anim calcmode="lin" valueType="num">
                                      <p:cBhvr additive="base">
                                        <p:cTn id="13" dur="500" fill="hold"/>
                                        <p:tgtEl>
                                          <p:spTgt spid="2385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8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8595">
                                            <p:txEl>
                                              <p:pRg st="2" end="2"/>
                                            </p:txEl>
                                          </p:spTgt>
                                        </p:tgtEl>
                                        <p:attrNameLst>
                                          <p:attrName>style.visibility</p:attrName>
                                        </p:attrNameLst>
                                      </p:cBhvr>
                                      <p:to>
                                        <p:strVal val="visible"/>
                                      </p:to>
                                    </p:set>
                                    <p:anim calcmode="lin" valueType="num">
                                      <p:cBhvr additive="base">
                                        <p:cTn id="19" dur="500" fill="hold"/>
                                        <p:tgtEl>
                                          <p:spTgt spid="2385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8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8595">
                                            <p:txEl>
                                              <p:pRg st="3" end="3"/>
                                            </p:txEl>
                                          </p:spTgt>
                                        </p:tgtEl>
                                        <p:attrNameLst>
                                          <p:attrName>style.visibility</p:attrName>
                                        </p:attrNameLst>
                                      </p:cBhvr>
                                      <p:to>
                                        <p:strVal val="visible"/>
                                      </p:to>
                                    </p:set>
                                    <p:anim calcmode="lin" valueType="num">
                                      <p:cBhvr additive="base">
                                        <p:cTn id="25" dur="500" fill="hold"/>
                                        <p:tgtEl>
                                          <p:spTgt spid="2385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85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E8CD2B9E-225F-4708-B441-F66CD342F09A}" type="slidenum">
              <a:rPr lang="en-US" altLang="zh-CN"/>
            </a:fld>
            <a:endParaRPr lang="en-US" altLang="zh-CN"/>
          </a:p>
        </p:txBody>
      </p:sp>
      <p:sp>
        <p:nvSpPr>
          <p:cNvPr id="40963" name="Rectangle 2"/>
          <p:cNvSpPr>
            <a:spLocks noGrp="1" noChangeArrowheads="1"/>
          </p:cNvSpPr>
          <p:nvPr>
            <p:ph type="title"/>
          </p:nvPr>
        </p:nvSpPr>
        <p:spPr>
          <a:xfrm>
            <a:off x="990600" y="381000"/>
            <a:ext cx="7685856" cy="674688"/>
          </a:xfrm>
          <a:noFill/>
        </p:spPr>
        <p:txBody>
          <a:bodyPr lIns="92075" tIns="46038" rIns="92075" bIns="46038"/>
          <a:lstStyle/>
          <a:p>
            <a:pPr eaLnBrk="1" hangingPunct="1"/>
            <a:r>
              <a:rPr lang="zh-CN" altLang="en-US" sz="3600" b="1" dirty="0" smtClean="0">
                <a:latin typeface="宋体" panose="02010600030101010101" pitchFamily="2" charset="-122"/>
              </a:rPr>
              <a:t>前序 ＋ 中序 唯一确定一棵二叉树</a:t>
            </a:r>
            <a:endParaRPr lang="zh-CN" altLang="en-US" sz="3600" b="1" dirty="0" smtClean="0">
              <a:latin typeface="宋体" panose="02010600030101010101" pitchFamily="2" charset="-122"/>
            </a:endParaRPr>
          </a:p>
        </p:txBody>
      </p:sp>
      <p:sp>
        <p:nvSpPr>
          <p:cNvPr id="40964" name="Rectangle 3"/>
          <p:cNvSpPr>
            <a:spLocks noChangeArrowheads="1"/>
          </p:cNvSpPr>
          <p:nvPr/>
        </p:nvSpPr>
        <p:spPr bwMode="auto">
          <a:xfrm>
            <a:off x="381000" y="1524000"/>
            <a:ext cx="325913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zh-CN" sz="16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前序</a:t>
            </a:r>
            <a:r>
              <a:rPr lang="en-US" altLang="zh-CN" sz="2000" b="1">
                <a:latin typeface="Arial" panose="020B0604020202020204" pitchFamily="34" charset="0"/>
                <a:ea typeface="宋体" panose="02010600030101010101" pitchFamily="2" charset="-122"/>
              </a:rPr>
              <a:t>: A</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B</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D</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E</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F</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C</a:t>
            </a:r>
            <a:endParaRPr lang="en-US" altLang="zh-CN" sz="2000" b="1">
              <a:latin typeface="Arial" panose="020B0604020202020204" pitchFamily="34" charset="0"/>
              <a:ea typeface="宋体" panose="02010600030101010101" pitchFamily="2" charset="-122"/>
            </a:endParaRPr>
          </a:p>
          <a:p>
            <a:pPr eaLnBrk="0" hangingPunct="0">
              <a:spcBef>
                <a:spcPct val="50000"/>
              </a:spcBef>
            </a:pP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中序</a:t>
            </a:r>
            <a:r>
              <a:rPr lang="en-US" altLang="zh-CN" sz="2000" b="1">
                <a:latin typeface="Arial" panose="020B0604020202020204" pitchFamily="34" charset="0"/>
                <a:ea typeface="宋体" panose="02010600030101010101" pitchFamily="2" charset="-122"/>
              </a:rPr>
              <a:t>: D</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B</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E</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F</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A</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C</a:t>
            </a:r>
            <a:endParaRPr lang="en-US" altLang="zh-CN" sz="2000" b="1">
              <a:latin typeface="Arial" panose="020B0604020202020204" pitchFamily="34" charset="0"/>
              <a:ea typeface="宋体" panose="02010600030101010101" pitchFamily="2" charset="-122"/>
            </a:endParaRPr>
          </a:p>
        </p:txBody>
      </p:sp>
      <p:sp>
        <p:nvSpPr>
          <p:cNvPr id="40965" name="Line 4"/>
          <p:cNvSpPr>
            <a:spLocks noChangeShapeType="1"/>
          </p:cNvSpPr>
          <p:nvPr/>
        </p:nvSpPr>
        <p:spPr bwMode="auto">
          <a:xfrm>
            <a:off x="1371600" y="2335213"/>
            <a:ext cx="1219200" cy="0"/>
          </a:xfrm>
          <a:prstGeom prst="line">
            <a:avLst/>
          </a:prstGeom>
          <a:noFill/>
          <a:ln w="381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6" name="Line 5"/>
          <p:cNvSpPr>
            <a:spLocks noChangeShapeType="1"/>
          </p:cNvSpPr>
          <p:nvPr/>
        </p:nvSpPr>
        <p:spPr bwMode="auto">
          <a:xfrm>
            <a:off x="3352800" y="2335213"/>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7" name="Rectangle 6"/>
          <p:cNvSpPr>
            <a:spLocks noChangeArrowheads="1"/>
          </p:cNvSpPr>
          <p:nvPr/>
        </p:nvSpPr>
        <p:spPr bwMode="auto">
          <a:xfrm>
            <a:off x="533400" y="5513388"/>
            <a:ext cx="23796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前序</a:t>
            </a:r>
            <a:r>
              <a:rPr lang="en-US" altLang="zh-CN" sz="2000" b="1">
                <a:latin typeface="Arial" panose="020B0604020202020204" pitchFamily="34" charset="0"/>
                <a:ea typeface="宋体" panose="02010600030101010101" pitchFamily="2" charset="-122"/>
              </a:rPr>
              <a:t>: B</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D</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E</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F</a:t>
            </a:r>
            <a:endParaRPr lang="en-US" altLang="zh-CN" sz="2000" b="1">
              <a:latin typeface="Arial" panose="020B0604020202020204" pitchFamily="34" charset="0"/>
              <a:ea typeface="宋体" panose="02010600030101010101" pitchFamily="2" charset="-122"/>
            </a:endParaRPr>
          </a:p>
          <a:p>
            <a:pPr eaLnBrk="0" hangingPunct="0">
              <a:spcBef>
                <a:spcPct val="50000"/>
              </a:spcBef>
            </a:pP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中序</a:t>
            </a:r>
            <a:r>
              <a:rPr lang="en-US" altLang="zh-CN" sz="2000" b="1">
                <a:latin typeface="Arial" panose="020B0604020202020204" pitchFamily="34" charset="0"/>
                <a:ea typeface="宋体" panose="02010600030101010101" pitchFamily="2" charset="-122"/>
              </a:rPr>
              <a:t>: D</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B</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E</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F</a:t>
            </a:r>
            <a:endParaRPr lang="en-US" altLang="zh-CN" sz="2000" b="1">
              <a:latin typeface="Arial" panose="020B0604020202020204" pitchFamily="34" charset="0"/>
              <a:ea typeface="宋体" panose="02010600030101010101" pitchFamily="2" charset="-122"/>
            </a:endParaRPr>
          </a:p>
        </p:txBody>
      </p:sp>
      <p:sp>
        <p:nvSpPr>
          <p:cNvPr id="40968" name="Line 7"/>
          <p:cNvSpPr>
            <a:spLocks noChangeShapeType="1"/>
          </p:cNvSpPr>
          <p:nvPr/>
        </p:nvSpPr>
        <p:spPr bwMode="auto">
          <a:xfrm>
            <a:off x="2362200" y="6400800"/>
            <a:ext cx="4572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Rectangle 8"/>
          <p:cNvSpPr>
            <a:spLocks noChangeArrowheads="1"/>
          </p:cNvSpPr>
          <p:nvPr/>
        </p:nvSpPr>
        <p:spPr bwMode="auto">
          <a:xfrm>
            <a:off x="4419600" y="3048000"/>
            <a:ext cx="15001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p>
            <a:pPr eaLnBrk="0" hangingPunct="0">
              <a:spcBef>
                <a:spcPct val="50000"/>
              </a:spcBef>
            </a:pP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前序</a:t>
            </a:r>
            <a:r>
              <a:rPr lang="en-US" altLang="zh-CN" sz="2000" b="1">
                <a:latin typeface="Arial" panose="020B0604020202020204" pitchFamily="34" charset="0"/>
                <a:ea typeface="宋体" panose="02010600030101010101" pitchFamily="2" charset="-122"/>
              </a:rPr>
              <a:t>: E</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F</a:t>
            </a:r>
            <a:endParaRPr lang="en-US" altLang="zh-CN" sz="2000" b="1">
              <a:latin typeface="Arial" panose="020B0604020202020204" pitchFamily="34" charset="0"/>
              <a:ea typeface="宋体" panose="02010600030101010101" pitchFamily="2" charset="-122"/>
            </a:endParaRPr>
          </a:p>
          <a:p>
            <a:pPr eaLnBrk="0" hangingPunct="0">
              <a:spcBef>
                <a:spcPct val="50000"/>
              </a:spcBef>
            </a:pP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中序</a:t>
            </a:r>
            <a:r>
              <a:rPr lang="en-US" altLang="zh-CN" sz="2000" b="1">
                <a:latin typeface="Arial" panose="020B0604020202020204" pitchFamily="34" charset="0"/>
                <a:ea typeface="宋体" panose="02010600030101010101" pitchFamily="2" charset="-122"/>
              </a:rPr>
              <a:t>: E</a:t>
            </a:r>
            <a:r>
              <a:rPr lang="zh-CN" altLang="en-US" sz="2000" b="1">
                <a:latin typeface="Arial" panose="020B0604020202020204" pitchFamily="34" charset="0"/>
                <a:ea typeface="宋体" panose="02010600030101010101" pitchFamily="2" charset="-122"/>
              </a:rPr>
              <a:t>、</a:t>
            </a:r>
            <a:r>
              <a:rPr lang="en-US" altLang="zh-CN" sz="2000" b="1">
                <a:latin typeface="Arial" panose="020B0604020202020204" pitchFamily="34" charset="0"/>
                <a:ea typeface="宋体" panose="02010600030101010101" pitchFamily="2" charset="-122"/>
              </a:rPr>
              <a:t>F</a:t>
            </a:r>
            <a:endParaRPr lang="en-US" altLang="zh-CN" sz="2000" b="1">
              <a:latin typeface="Arial" panose="020B0604020202020204" pitchFamily="34" charset="0"/>
              <a:ea typeface="宋体" panose="02010600030101010101" pitchFamily="2" charset="-122"/>
            </a:endParaRPr>
          </a:p>
        </p:txBody>
      </p:sp>
      <p:grpSp>
        <p:nvGrpSpPr>
          <p:cNvPr id="40970" name="Group 9"/>
          <p:cNvGrpSpPr/>
          <p:nvPr/>
        </p:nvGrpSpPr>
        <p:grpSpPr bwMode="auto">
          <a:xfrm>
            <a:off x="838200" y="2792413"/>
            <a:ext cx="2216150" cy="1066800"/>
            <a:chOff x="576" y="2832"/>
            <a:chExt cx="1396" cy="672"/>
          </a:xfrm>
        </p:grpSpPr>
        <p:sp>
          <p:nvSpPr>
            <p:cNvPr id="41006" name="Rectangle 10"/>
            <p:cNvSpPr>
              <a:spLocks noChangeArrowheads="1"/>
            </p:cNvSpPr>
            <p:nvPr/>
          </p:nvSpPr>
          <p:spPr bwMode="auto">
            <a:xfrm>
              <a:off x="576" y="3216"/>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eaLnBrk="0" hangingPunct="0">
                <a:spcBef>
                  <a:spcPct val="50000"/>
                </a:spcBef>
              </a:pPr>
              <a:r>
                <a:rPr lang="en-US" altLang="zh-CN" sz="1600" b="1">
                  <a:latin typeface="Arial" panose="020B0604020202020204" pitchFamily="34" charset="0"/>
                  <a:ea typeface="宋体" panose="02010600030101010101" pitchFamily="2" charset="-122"/>
                </a:rPr>
                <a:t>D</a:t>
              </a:r>
              <a:r>
                <a:rPr lang="zh-CN" altLang="en-US" sz="1600" b="1">
                  <a:latin typeface="Arial" panose="020B0604020202020204" pitchFamily="34" charset="0"/>
                  <a:ea typeface="宋体" panose="02010600030101010101" pitchFamily="2" charset="-122"/>
                </a:rPr>
                <a:t>、</a:t>
              </a:r>
              <a:r>
                <a:rPr lang="en-US" altLang="zh-CN" sz="1600" b="1">
                  <a:latin typeface="Arial" panose="020B0604020202020204" pitchFamily="34" charset="0"/>
                  <a:ea typeface="宋体" panose="02010600030101010101" pitchFamily="2" charset="-122"/>
                </a:rPr>
                <a:t>B</a:t>
              </a:r>
              <a:r>
                <a:rPr lang="zh-CN" altLang="en-US" sz="1600" b="1">
                  <a:latin typeface="Arial" panose="020B0604020202020204" pitchFamily="34" charset="0"/>
                  <a:ea typeface="宋体" panose="02010600030101010101" pitchFamily="2" charset="-122"/>
                </a:rPr>
                <a:t>、</a:t>
              </a:r>
              <a:r>
                <a:rPr lang="en-US" altLang="zh-CN" sz="1600" b="1">
                  <a:latin typeface="Arial" panose="020B0604020202020204" pitchFamily="34" charset="0"/>
                  <a:ea typeface="宋体" panose="02010600030101010101" pitchFamily="2" charset="-122"/>
                </a:rPr>
                <a:t>E</a:t>
              </a:r>
              <a:r>
                <a:rPr lang="zh-CN" altLang="en-US" sz="1600" b="1">
                  <a:latin typeface="Arial" panose="020B0604020202020204" pitchFamily="34" charset="0"/>
                  <a:ea typeface="宋体" panose="02010600030101010101" pitchFamily="2" charset="-122"/>
                </a:rPr>
                <a:t>、</a:t>
              </a:r>
              <a:r>
                <a:rPr lang="en-US" altLang="zh-CN" sz="1600" b="1">
                  <a:latin typeface="Arial" panose="020B0604020202020204" pitchFamily="34" charset="0"/>
                  <a:ea typeface="宋体" panose="02010600030101010101" pitchFamily="2" charset="-122"/>
                </a:rPr>
                <a:t>F</a:t>
              </a:r>
              <a:endParaRPr lang="en-US" altLang="zh-CN" sz="1600" b="1">
                <a:latin typeface="Arial" panose="020B0604020202020204" pitchFamily="34" charset="0"/>
                <a:ea typeface="宋体" panose="02010600030101010101" pitchFamily="2" charset="-122"/>
              </a:endParaRPr>
            </a:p>
          </p:txBody>
        </p:sp>
        <p:sp>
          <p:nvSpPr>
            <p:cNvPr id="41007" name="Oval 11"/>
            <p:cNvSpPr>
              <a:spLocks noChangeArrowheads="1"/>
            </p:cNvSpPr>
            <p:nvPr/>
          </p:nvSpPr>
          <p:spPr bwMode="auto">
            <a:xfrm>
              <a:off x="1300" y="283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A</a:t>
              </a:r>
              <a:endParaRPr lang="en-US" altLang="zh-CN" sz="1600" b="1" u="sng">
                <a:latin typeface="Arial" panose="020B0604020202020204" pitchFamily="34" charset="0"/>
                <a:ea typeface="宋体" panose="02010600030101010101" pitchFamily="2" charset="-122"/>
              </a:endParaRPr>
            </a:p>
          </p:txBody>
        </p:sp>
        <p:sp>
          <p:nvSpPr>
            <p:cNvPr id="41008" name="Line 12"/>
            <p:cNvSpPr>
              <a:spLocks noChangeShapeType="1"/>
            </p:cNvSpPr>
            <p:nvPr/>
          </p:nvSpPr>
          <p:spPr bwMode="auto">
            <a:xfrm flipV="1">
              <a:off x="1156" y="3024"/>
              <a:ext cx="192"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9" name="Line 13"/>
            <p:cNvSpPr>
              <a:spLocks noChangeShapeType="1"/>
            </p:cNvSpPr>
            <p:nvPr/>
          </p:nvSpPr>
          <p:spPr bwMode="auto">
            <a:xfrm>
              <a:off x="1540" y="3024"/>
              <a:ext cx="192"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0" name="Rectangle 14"/>
            <p:cNvSpPr>
              <a:spLocks noChangeArrowheads="1"/>
            </p:cNvSpPr>
            <p:nvPr/>
          </p:nvSpPr>
          <p:spPr bwMode="auto">
            <a:xfrm>
              <a:off x="1060" y="2976"/>
              <a:ext cx="91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lvl="2" eaLnBrk="0" hangingPunct="0">
                <a:spcBef>
                  <a:spcPct val="50000"/>
                </a:spcBef>
              </a:pPr>
              <a:r>
                <a:rPr lang="en-US" altLang="zh-CN" sz="1600" b="1">
                  <a:latin typeface="Arial" panose="020B0604020202020204" pitchFamily="34" charset="0"/>
                  <a:ea typeface="宋体" panose="02010600030101010101" pitchFamily="2" charset="-122"/>
                </a:rPr>
                <a:t> </a:t>
              </a:r>
              <a:endParaRPr lang="en-US" altLang="zh-CN" sz="1600" b="1">
                <a:latin typeface="Arial" panose="020B0604020202020204" pitchFamily="34" charset="0"/>
                <a:ea typeface="宋体" panose="02010600030101010101" pitchFamily="2" charset="-122"/>
              </a:endParaRPr>
            </a:p>
            <a:p>
              <a:pPr lvl="2" eaLnBrk="0" hangingPunct="0">
                <a:spcBef>
                  <a:spcPct val="50000"/>
                </a:spcBef>
              </a:pPr>
              <a:r>
                <a:rPr lang="en-US" altLang="zh-CN" sz="1600" b="1">
                  <a:latin typeface="Arial" panose="020B0604020202020204" pitchFamily="34" charset="0"/>
                  <a:ea typeface="宋体" panose="02010600030101010101" pitchFamily="2" charset="-122"/>
                </a:rPr>
                <a:t> C</a:t>
              </a:r>
              <a:endParaRPr lang="en-US" altLang="zh-CN" sz="1600" b="1">
                <a:latin typeface="Arial" panose="020B0604020202020204" pitchFamily="34" charset="0"/>
                <a:ea typeface="宋体" panose="02010600030101010101" pitchFamily="2" charset="-122"/>
              </a:endParaRPr>
            </a:p>
          </p:txBody>
        </p:sp>
        <p:sp>
          <p:nvSpPr>
            <p:cNvPr id="41011" name="Freeform 15"/>
            <p:cNvSpPr/>
            <p:nvPr/>
          </p:nvSpPr>
          <p:spPr bwMode="auto">
            <a:xfrm>
              <a:off x="576" y="3168"/>
              <a:ext cx="820" cy="336"/>
            </a:xfrm>
            <a:custGeom>
              <a:avLst/>
              <a:gdLst>
                <a:gd name="T0" fmla="*/ 25 w 820"/>
                <a:gd name="T1" fmla="*/ 79 h 418"/>
                <a:gd name="T2" fmla="*/ 190 w 820"/>
                <a:gd name="T3" fmla="*/ 34 h 418"/>
                <a:gd name="T4" fmla="*/ 347 w 820"/>
                <a:gd name="T5" fmla="*/ 19 h 418"/>
                <a:gd name="T6" fmla="*/ 557 w 820"/>
                <a:gd name="T7" fmla="*/ 11 h 418"/>
                <a:gd name="T8" fmla="*/ 775 w 820"/>
                <a:gd name="T9" fmla="*/ 79 h 418"/>
                <a:gd name="T10" fmla="*/ 820 w 820"/>
                <a:gd name="T11" fmla="*/ 161 h 418"/>
                <a:gd name="T12" fmla="*/ 812 w 820"/>
                <a:gd name="T13" fmla="*/ 214 h 418"/>
                <a:gd name="T14" fmla="*/ 775 w 820"/>
                <a:gd name="T15" fmla="*/ 251 h 418"/>
                <a:gd name="T16" fmla="*/ 617 w 820"/>
                <a:gd name="T17" fmla="*/ 334 h 418"/>
                <a:gd name="T18" fmla="*/ 482 w 820"/>
                <a:gd name="T19" fmla="*/ 364 h 418"/>
                <a:gd name="T20" fmla="*/ 17 w 820"/>
                <a:gd name="T21" fmla="*/ 281 h 418"/>
                <a:gd name="T22" fmla="*/ 2 w 820"/>
                <a:gd name="T23" fmla="*/ 236 h 418"/>
                <a:gd name="T24" fmla="*/ 17 w 820"/>
                <a:gd name="T25" fmla="*/ 146 h 418"/>
                <a:gd name="T26" fmla="*/ 32 w 820"/>
                <a:gd name="T27" fmla="*/ 124 h 418"/>
                <a:gd name="T28" fmla="*/ 25 w 820"/>
                <a:gd name="T29" fmla="*/ 79 h 4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0"/>
                <a:gd name="T46" fmla="*/ 0 h 418"/>
                <a:gd name="T47" fmla="*/ 820 w 820"/>
                <a:gd name="T48" fmla="*/ 418 h 4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0" h="418">
                  <a:moveTo>
                    <a:pt x="25" y="79"/>
                  </a:moveTo>
                  <a:cubicBezTo>
                    <a:pt x="80" y="67"/>
                    <a:pt x="135" y="45"/>
                    <a:pt x="190" y="34"/>
                  </a:cubicBezTo>
                  <a:cubicBezTo>
                    <a:pt x="247" y="23"/>
                    <a:pt x="285" y="23"/>
                    <a:pt x="347" y="19"/>
                  </a:cubicBezTo>
                  <a:cubicBezTo>
                    <a:pt x="417" y="0"/>
                    <a:pt x="486" y="4"/>
                    <a:pt x="557" y="11"/>
                  </a:cubicBezTo>
                  <a:cubicBezTo>
                    <a:pt x="649" y="57"/>
                    <a:pt x="660" y="63"/>
                    <a:pt x="775" y="79"/>
                  </a:cubicBezTo>
                  <a:cubicBezTo>
                    <a:pt x="818" y="139"/>
                    <a:pt x="807" y="110"/>
                    <a:pt x="820" y="161"/>
                  </a:cubicBezTo>
                  <a:cubicBezTo>
                    <a:pt x="817" y="179"/>
                    <a:pt x="817" y="197"/>
                    <a:pt x="812" y="214"/>
                  </a:cubicBezTo>
                  <a:cubicBezTo>
                    <a:pt x="806" y="235"/>
                    <a:pt x="791" y="240"/>
                    <a:pt x="775" y="251"/>
                  </a:cubicBezTo>
                  <a:cubicBezTo>
                    <a:pt x="725" y="287"/>
                    <a:pt x="678" y="323"/>
                    <a:pt x="617" y="334"/>
                  </a:cubicBezTo>
                  <a:cubicBezTo>
                    <a:pt x="574" y="355"/>
                    <a:pt x="529" y="356"/>
                    <a:pt x="482" y="364"/>
                  </a:cubicBezTo>
                  <a:cubicBezTo>
                    <a:pt x="251" y="359"/>
                    <a:pt x="154" y="418"/>
                    <a:pt x="17" y="281"/>
                  </a:cubicBezTo>
                  <a:cubicBezTo>
                    <a:pt x="12" y="266"/>
                    <a:pt x="7" y="251"/>
                    <a:pt x="2" y="236"/>
                  </a:cubicBezTo>
                  <a:cubicBezTo>
                    <a:pt x="0" y="230"/>
                    <a:pt x="7" y="166"/>
                    <a:pt x="17" y="146"/>
                  </a:cubicBezTo>
                  <a:cubicBezTo>
                    <a:pt x="21" y="138"/>
                    <a:pt x="31" y="133"/>
                    <a:pt x="32" y="124"/>
                  </a:cubicBezTo>
                  <a:cubicBezTo>
                    <a:pt x="34" y="109"/>
                    <a:pt x="27" y="94"/>
                    <a:pt x="25" y="79"/>
                  </a:cubicBezTo>
                  <a:close/>
                </a:path>
              </a:pathLst>
            </a:custGeom>
            <a:noFill/>
            <a:ln w="38100" cap="flat" cmpd="sng">
              <a:solidFill>
                <a:schemeClr val="folHlink"/>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12" name="Freeform 16"/>
            <p:cNvSpPr/>
            <p:nvPr/>
          </p:nvSpPr>
          <p:spPr bwMode="auto">
            <a:xfrm>
              <a:off x="1584" y="3182"/>
              <a:ext cx="388" cy="274"/>
            </a:xfrm>
            <a:custGeom>
              <a:avLst/>
              <a:gdLst>
                <a:gd name="T0" fmla="*/ 25 w 820"/>
                <a:gd name="T1" fmla="*/ 79 h 418"/>
                <a:gd name="T2" fmla="*/ 190 w 820"/>
                <a:gd name="T3" fmla="*/ 34 h 418"/>
                <a:gd name="T4" fmla="*/ 347 w 820"/>
                <a:gd name="T5" fmla="*/ 19 h 418"/>
                <a:gd name="T6" fmla="*/ 557 w 820"/>
                <a:gd name="T7" fmla="*/ 11 h 418"/>
                <a:gd name="T8" fmla="*/ 775 w 820"/>
                <a:gd name="T9" fmla="*/ 79 h 418"/>
                <a:gd name="T10" fmla="*/ 820 w 820"/>
                <a:gd name="T11" fmla="*/ 161 h 418"/>
                <a:gd name="T12" fmla="*/ 812 w 820"/>
                <a:gd name="T13" fmla="*/ 214 h 418"/>
                <a:gd name="T14" fmla="*/ 775 w 820"/>
                <a:gd name="T15" fmla="*/ 251 h 418"/>
                <a:gd name="T16" fmla="*/ 617 w 820"/>
                <a:gd name="T17" fmla="*/ 334 h 418"/>
                <a:gd name="T18" fmla="*/ 482 w 820"/>
                <a:gd name="T19" fmla="*/ 364 h 418"/>
                <a:gd name="T20" fmla="*/ 17 w 820"/>
                <a:gd name="T21" fmla="*/ 281 h 418"/>
                <a:gd name="T22" fmla="*/ 2 w 820"/>
                <a:gd name="T23" fmla="*/ 236 h 418"/>
                <a:gd name="T24" fmla="*/ 17 w 820"/>
                <a:gd name="T25" fmla="*/ 146 h 418"/>
                <a:gd name="T26" fmla="*/ 32 w 820"/>
                <a:gd name="T27" fmla="*/ 124 h 418"/>
                <a:gd name="T28" fmla="*/ 25 w 820"/>
                <a:gd name="T29" fmla="*/ 79 h 4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0"/>
                <a:gd name="T46" fmla="*/ 0 h 418"/>
                <a:gd name="T47" fmla="*/ 820 w 820"/>
                <a:gd name="T48" fmla="*/ 418 h 4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0" h="418">
                  <a:moveTo>
                    <a:pt x="25" y="79"/>
                  </a:moveTo>
                  <a:cubicBezTo>
                    <a:pt x="80" y="67"/>
                    <a:pt x="135" y="45"/>
                    <a:pt x="190" y="34"/>
                  </a:cubicBezTo>
                  <a:cubicBezTo>
                    <a:pt x="247" y="23"/>
                    <a:pt x="285" y="23"/>
                    <a:pt x="347" y="19"/>
                  </a:cubicBezTo>
                  <a:cubicBezTo>
                    <a:pt x="417" y="0"/>
                    <a:pt x="486" y="4"/>
                    <a:pt x="557" y="11"/>
                  </a:cubicBezTo>
                  <a:cubicBezTo>
                    <a:pt x="649" y="57"/>
                    <a:pt x="660" y="63"/>
                    <a:pt x="775" y="79"/>
                  </a:cubicBezTo>
                  <a:cubicBezTo>
                    <a:pt x="818" y="139"/>
                    <a:pt x="807" y="110"/>
                    <a:pt x="820" y="161"/>
                  </a:cubicBezTo>
                  <a:cubicBezTo>
                    <a:pt x="817" y="179"/>
                    <a:pt x="817" y="197"/>
                    <a:pt x="812" y="214"/>
                  </a:cubicBezTo>
                  <a:cubicBezTo>
                    <a:pt x="806" y="235"/>
                    <a:pt x="791" y="240"/>
                    <a:pt x="775" y="251"/>
                  </a:cubicBezTo>
                  <a:cubicBezTo>
                    <a:pt x="725" y="287"/>
                    <a:pt x="678" y="323"/>
                    <a:pt x="617" y="334"/>
                  </a:cubicBezTo>
                  <a:cubicBezTo>
                    <a:pt x="574" y="355"/>
                    <a:pt x="529" y="356"/>
                    <a:pt x="482" y="364"/>
                  </a:cubicBezTo>
                  <a:cubicBezTo>
                    <a:pt x="251" y="359"/>
                    <a:pt x="154" y="418"/>
                    <a:pt x="17" y="281"/>
                  </a:cubicBezTo>
                  <a:cubicBezTo>
                    <a:pt x="12" y="266"/>
                    <a:pt x="7" y="251"/>
                    <a:pt x="2" y="236"/>
                  </a:cubicBezTo>
                  <a:cubicBezTo>
                    <a:pt x="0" y="230"/>
                    <a:pt x="7" y="166"/>
                    <a:pt x="17" y="146"/>
                  </a:cubicBezTo>
                  <a:cubicBezTo>
                    <a:pt x="21" y="138"/>
                    <a:pt x="31" y="133"/>
                    <a:pt x="32" y="124"/>
                  </a:cubicBezTo>
                  <a:cubicBezTo>
                    <a:pt x="34" y="109"/>
                    <a:pt x="27" y="94"/>
                    <a:pt x="25" y="79"/>
                  </a:cubicBezTo>
                  <a:close/>
                </a:path>
              </a:pathLst>
            </a:custGeom>
            <a:noFill/>
            <a:ln w="38100" cap="flat" cmpd="sng">
              <a:solidFill>
                <a:schemeClr val="folHlink"/>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0971" name="Group 17"/>
          <p:cNvGrpSpPr/>
          <p:nvPr/>
        </p:nvGrpSpPr>
        <p:grpSpPr bwMode="auto">
          <a:xfrm>
            <a:off x="1143000" y="4038600"/>
            <a:ext cx="2236788" cy="1295400"/>
            <a:chOff x="4015" y="2064"/>
            <a:chExt cx="1409" cy="816"/>
          </a:xfrm>
        </p:grpSpPr>
        <p:sp>
          <p:nvSpPr>
            <p:cNvPr id="41000" name="Oval 18"/>
            <p:cNvSpPr>
              <a:spLocks noChangeArrowheads="1"/>
            </p:cNvSpPr>
            <p:nvPr/>
          </p:nvSpPr>
          <p:spPr bwMode="auto">
            <a:xfrm>
              <a:off x="4800" y="206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A</a:t>
              </a:r>
              <a:endParaRPr lang="en-US" altLang="zh-CN" sz="1600" b="1" u="sng">
                <a:latin typeface="Arial" panose="020B0604020202020204" pitchFamily="34" charset="0"/>
                <a:ea typeface="宋体" panose="02010600030101010101" pitchFamily="2" charset="-122"/>
              </a:endParaRPr>
            </a:p>
          </p:txBody>
        </p:sp>
        <p:sp>
          <p:nvSpPr>
            <p:cNvPr id="41001" name="Line 19"/>
            <p:cNvSpPr>
              <a:spLocks noChangeShapeType="1"/>
            </p:cNvSpPr>
            <p:nvPr/>
          </p:nvSpPr>
          <p:spPr bwMode="auto">
            <a:xfrm flipV="1">
              <a:off x="4656" y="2256"/>
              <a:ext cx="192"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2" name="Line 20"/>
            <p:cNvSpPr>
              <a:spLocks noChangeShapeType="1"/>
            </p:cNvSpPr>
            <p:nvPr/>
          </p:nvSpPr>
          <p:spPr bwMode="auto">
            <a:xfrm>
              <a:off x="5040" y="2256"/>
              <a:ext cx="192"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3" name="Freeform 21"/>
            <p:cNvSpPr/>
            <p:nvPr/>
          </p:nvSpPr>
          <p:spPr bwMode="auto">
            <a:xfrm>
              <a:off x="4015" y="2400"/>
              <a:ext cx="1025" cy="480"/>
            </a:xfrm>
            <a:custGeom>
              <a:avLst/>
              <a:gdLst>
                <a:gd name="T0" fmla="*/ 25 w 820"/>
                <a:gd name="T1" fmla="*/ 79 h 418"/>
                <a:gd name="T2" fmla="*/ 190 w 820"/>
                <a:gd name="T3" fmla="*/ 34 h 418"/>
                <a:gd name="T4" fmla="*/ 347 w 820"/>
                <a:gd name="T5" fmla="*/ 19 h 418"/>
                <a:gd name="T6" fmla="*/ 557 w 820"/>
                <a:gd name="T7" fmla="*/ 11 h 418"/>
                <a:gd name="T8" fmla="*/ 775 w 820"/>
                <a:gd name="T9" fmla="*/ 79 h 418"/>
                <a:gd name="T10" fmla="*/ 820 w 820"/>
                <a:gd name="T11" fmla="*/ 161 h 418"/>
                <a:gd name="T12" fmla="*/ 812 w 820"/>
                <a:gd name="T13" fmla="*/ 214 h 418"/>
                <a:gd name="T14" fmla="*/ 775 w 820"/>
                <a:gd name="T15" fmla="*/ 251 h 418"/>
                <a:gd name="T16" fmla="*/ 617 w 820"/>
                <a:gd name="T17" fmla="*/ 334 h 418"/>
                <a:gd name="T18" fmla="*/ 482 w 820"/>
                <a:gd name="T19" fmla="*/ 364 h 418"/>
                <a:gd name="T20" fmla="*/ 17 w 820"/>
                <a:gd name="T21" fmla="*/ 281 h 418"/>
                <a:gd name="T22" fmla="*/ 2 w 820"/>
                <a:gd name="T23" fmla="*/ 236 h 418"/>
                <a:gd name="T24" fmla="*/ 17 w 820"/>
                <a:gd name="T25" fmla="*/ 146 h 418"/>
                <a:gd name="T26" fmla="*/ 32 w 820"/>
                <a:gd name="T27" fmla="*/ 124 h 418"/>
                <a:gd name="T28" fmla="*/ 25 w 820"/>
                <a:gd name="T29" fmla="*/ 79 h 4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0"/>
                <a:gd name="T46" fmla="*/ 0 h 418"/>
                <a:gd name="T47" fmla="*/ 820 w 820"/>
                <a:gd name="T48" fmla="*/ 418 h 4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0" h="418">
                  <a:moveTo>
                    <a:pt x="25" y="79"/>
                  </a:moveTo>
                  <a:cubicBezTo>
                    <a:pt x="80" y="67"/>
                    <a:pt x="135" y="45"/>
                    <a:pt x="190" y="34"/>
                  </a:cubicBezTo>
                  <a:cubicBezTo>
                    <a:pt x="247" y="23"/>
                    <a:pt x="285" y="23"/>
                    <a:pt x="347" y="19"/>
                  </a:cubicBezTo>
                  <a:cubicBezTo>
                    <a:pt x="417" y="0"/>
                    <a:pt x="486" y="4"/>
                    <a:pt x="557" y="11"/>
                  </a:cubicBezTo>
                  <a:cubicBezTo>
                    <a:pt x="649" y="57"/>
                    <a:pt x="660" y="63"/>
                    <a:pt x="775" y="79"/>
                  </a:cubicBezTo>
                  <a:cubicBezTo>
                    <a:pt x="818" y="139"/>
                    <a:pt x="807" y="110"/>
                    <a:pt x="820" y="161"/>
                  </a:cubicBezTo>
                  <a:cubicBezTo>
                    <a:pt x="817" y="179"/>
                    <a:pt x="817" y="197"/>
                    <a:pt x="812" y="214"/>
                  </a:cubicBezTo>
                  <a:cubicBezTo>
                    <a:pt x="806" y="235"/>
                    <a:pt x="791" y="240"/>
                    <a:pt x="775" y="251"/>
                  </a:cubicBezTo>
                  <a:cubicBezTo>
                    <a:pt x="725" y="287"/>
                    <a:pt x="678" y="323"/>
                    <a:pt x="617" y="334"/>
                  </a:cubicBezTo>
                  <a:cubicBezTo>
                    <a:pt x="574" y="355"/>
                    <a:pt x="529" y="356"/>
                    <a:pt x="482" y="364"/>
                  </a:cubicBezTo>
                  <a:cubicBezTo>
                    <a:pt x="251" y="359"/>
                    <a:pt x="154" y="418"/>
                    <a:pt x="17" y="281"/>
                  </a:cubicBezTo>
                  <a:cubicBezTo>
                    <a:pt x="12" y="266"/>
                    <a:pt x="7" y="251"/>
                    <a:pt x="2" y="236"/>
                  </a:cubicBezTo>
                  <a:cubicBezTo>
                    <a:pt x="0" y="230"/>
                    <a:pt x="7" y="166"/>
                    <a:pt x="17" y="146"/>
                  </a:cubicBezTo>
                  <a:cubicBezTo>
                    <a:pt x="21" y="138"/>
                    <a:pt x="31" y="133"/>
                    <a:pt x="32" y="124"/>
                  </a:cubicBezTo>
                  <a:cubicBezTo>
                    <a:pt x="34" y="109"/>
                    <a:pt x="27" y="94"/>
                    <a:pt x="25" y="79"/>
                  </a:cubicBezTo>
                  <a:close/>
                </a:path>
              </a:pathLst>
            </a:custGeom>
            <a:noFill/>
            <a:ln w="38100" cap="flat" cmpd="sng">
              <a:solidFill>
                <a:schemeClr val="folHlink"/>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04" name="Oval 22"/>
            <p:cNvSpPr>
              <a:spLocks noChangeArrowheads="1"/>
            </p:cNvSpPr>
            <p:nvPr/>
          </p:nvSpPr>
          <p:spPr bwMode="auto">
            <a:xfrm>
              <a:off x="5136" y="244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C</a:t>
              </a:r>
              <a:endParaRPr lang="en-US" altLang="zh-CN" sz="1600" b="1" u="sng">
                <a:latin typeface="Arial" panose="020B0604020202020204" pitchFamily="34" charset="0"/>
                <a:ea typeface="宋体" panose="02010600030101010101" pitchFamily="2" charset="-122"/>
              </a:endParaRPr>
            </a:p>
          </p:txBody>
        </p:sp>
        <p:sp>
          <p:nvSpPr>
            <p:cNvPr id="41005" name="Oval 23"/>
            <p:cNvSpPr>
              <a:spLocks noChangeArrowheads="1"/>
            </p:cNvSpPr>
            <p:nvPr/>
          </p:nvSpPr>
          <p:spPr bwMode="auto">
            <a:xfrm>
              <a:off x="4464" y="244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B</a:t>
              </a:r>
              <a:endParaRPr lang="en-US" altLang="zh-CN" sz="1600" b="1" u="sng">
                <a:latin typeface="Arial" panose="020B0604020202020204" pitchFamily="34" charset="0"/>
                <a:ea typeface="宋体" panose="02010600030101010101" pitchFamily="2" charset="-122"/>
              </a:endParaRPr>
            </a:p>
          </p:txBody>
        </p:sp>
      </p:grpSp>
      <p:sp>
        <p:nvSpPr>
          <p:cNvPr id="40972" name="Line 24"/>
          <p:cNvSpPr>
            <a:spLocks noChangeShapeType="1"/>
          </p:cNvSpPr>
          <p:nvPr/>
        </p:nvSpPr>
        <p:spPr bwMode="auto">
          <a:xfrm>
            <a:off x="2362200" y="5943600"/>
            <a:ext cx="4572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Freeform 25"/>
          <p:cNvSpPr/>
          <p:nvPr/>
        </p:nvSpPr>
        <p:spPr bwMode="auto">
          <a:xfrm>
            <a:off x="7086600" y="2286000"/>
            <a:ext cx="990600" cy="609600"/>
          </a:xfrm>
          <a:custGeom>
            <a:avLst/>
            <a:gdLst>
              <a:gd name="T0" fmla="*/ 25 w 820"/>
              <a:gd name="T1" fmla="*/ 79 h 418"/>
              <a:gd name="T2" fmla="*/ 190 w 820"/>
              <a:gd name="T3" fmla="*/ 34 h 418"/>
              <a:gd name="T4" fmla="*/ 347 w 820"/>
              <a:gd name="T5" fmla="*/ 19 h 418"/>
              <a:gd name="T6" fmla="*/ 557 w 820"/>
              <a:gd name="T7" fmla="*/ 11 h 418"/>
              <a:gd name="T8" fmla="*/ 775 w 820"/>
              <a:gd name="T9" fmla="*/ 79 h 418"/>
              <a:gd name="T10" fmla="*/ 820 w 820"/>
              <a:gd name="T11" fmla="*/ 161 h 418"/>
              <a:gd name="T12" fmla="*/ 812 w 820"/>
              <a:gd name="T13" fmla="*/ 214 h 418"/>
              <a:gd name="T14" fmla="*/ 775 w 820"/>
              <a:gd name="T15" fmla="*/ 251 h 418"/>
              <a:gd name="T16" fmla="*/ 617 w 820"/>
              <a:gd name="T17" fmla="*/ 334 h 418"/>
              <a:gd name="T18" fmla="*/ 482 w 820"/>
              <a:gd name="T19" fmla="*/ 364 h 418"/>
              <a:gd name="T20" fmla="*/ 17 w 820"/>
              <a:gd name="T21" fmla="*/ 281 h 418"/>
              <a:gd name="T22" fmla="*/ 2 w 820"/>
              <a:gd name="T23" fmla="*/ 236 h 418"/>
              <a:gd name="T24" fmla="*/ 17 w 820"/>
              <a:gd name="T25" fmla="*/ 146 h 418"/>
              <a:gd name="T26" fmla="*/ 32 w 820"/>
              <a:gd name="T27" fmla="*/ 124 h 418"/>
              <a:gd name="T28" fmla="*/ 25 w 820"/>
              <a:gd name="T29" fmla="*/ 79 h 4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20"/>
              <a:gd name="T46" fmla="*/ 0 h 418"/>
              <a:gd name="T47" fmla="*/ 820 w 820"/>
              <a:gd name="T48" fmla="*/ 418 h 41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0" h="418">
                <a:moveTo>
                  <a:pt x="25" y="79"/>
                </a:moveTo>
                <a:cubicBezTo>
                  <a:pt x="80" y="67"/>
                  <a:pt x="135" y="45"/>
                  <a:pt x="190" y="34"/>
                </a:cubicBezTo>
                <a:cubicBezTo>
                  <a:pt x="247" y="23"/>
                  <a:pt x="285" y="23"/>
                  <a:pt x="347" y="19"/>
                </a:cubicBezTo>
                <a:cubicBezTo>
                  <a:pt x="417" y="0"/>
                  <a:pt x="486" y="4"/>
                  <a:pt x="557" y="11"/>
                </a:cubicBezTo>
                <a:cubicBezTo>
                  <a:pt x="649" y="57"/>
                  <a:pt x="660" y="63"/>
                  <a:pt x="775" y="79"/>
                </a:cubicBezTo>
                <a:cubicBezTo>
                  <a:pt x="818" y="139"/>
                  <a:pt x="807" y="110"/>
                  <a:pt x="820" y="161"/>
                </a:cubicBezTo>
                <a:cubicBezTo>
                  <a:pt x="817" y="179"/>
                  <a:pt x="817" y="197"/>
                  <a:pt x="812" y="214"/>
                </a:cubicBezTo>
                <a:cubicBezTo>
                  <a:pt x="806" y="235"/>
                  <a:pt x="791" y="240"/>
                  <a:pt x="775" y="251"/>
                </a:cubicBezTo>
                <a:cubicBezTo>
                  <a:pt x="725" y="287"/>
                  <a:pt x="678" y="323"/>
                  <a:pt x="617" y="334"/>
                </a:cubicBezTo>
                <a:cubicBezTo>
                  <a:pt x="574" y="355"/>
                  <a:pt x="529" y="356"/>
                  <a:pt x="482" y="364"/>
                </a:cubicBezTo>
                <a:cubicBezTo>
                  <a:pt x="251" y="359"/>
                  <a:pt x="154" y="418"/>
                  <a:pt x="17" y="281"/>
                </a:cubicBezTo>
                <a:cubicBezTo>
                  <a:pt x="12" y="266"/>
                  <a:pt x="7" y="251"/>
                  <a:pt x="2" y="236"/>
                </a:cubicBezTo>
                <a:cubicBezTo>
                  <a:pt x="0" y="230"/>
                  <a:pt x="7" y="166"/>
                  <a:pt x="17" y="146"/>
                </a:cubicBezTo>
                <a:cubicBezTo>
                  <a:pt x="21" y="138"/>
                  <a:pt x="31" y="133"/>
                  <a:pt x="32" y="124"/>
                </a:cubicBezTo>
                <a:cubicBezTo>
                  <a:pt x="34" y="109"/>
                  <a:pt x="27" y="94"/>
                  <a:pt x="25" y="79"/>
                </a:cubicBezTo>
                <a:close/>
              </a:path>
            </a:pathLst>
          </a:custGeom>
          <a:noFill/>
          <a:ln w="38100" cap="flat" cmpd="sng">
            <a:solidFill>
              <a:schemeClr val="folHlink"/>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0974" name="Group 26"/>
          <p:cNvGrpSpPr/>
          <p:nvPr/>
        </p:nvGrpSpPr>
        <p:grpSpPr bwMode="auto">
          <a:xfrm>
            <a:off x="6019800" y="1295400"/>
            <a:ext cx="2209800" cy="1465263"/>
            <a:chOff x="4032" y="2544"/>
            <a:chExt cx="1392" cy="923"/>
          </a:xfrm>
        </p:grpSpPr>
        <p:sp>
          <p:nvSpPr>
            <p:cNvPr id="40992" name="Line 27"/>
            <p:cNvSpPr>
              <a:spLocks noChangeShapeType="1"/>
            </p:cNvSpPr>
            <p:nvPr/>
          </p:nvSpPr>
          <p:spPr bwMode="auto">
            <a:xfrm>
              <a:off x="4992" y="2736"/>
              <a:ext cx="240"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Oval 28"/>
            <p:cNvSpPr>
              <a:spLocks noChangeArrowheads="1"/>
            </p:cNvSpPr>
            <p:nvPr/>
          </p:nvSpPr>
          <p:spPr bwMode="auto">
            <a:xfrm>
              <a:off x="4848" y="254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A</a:t>
              </a:r>
              <a:endParaRPr lang="en-US" altLang="zh-CN" sz="1600" b="1" u="sng">
                <a:latin typeface="Arial" panose="020B0604020202020204" pitchFamily="34" charset="0"/>
                <a:ea typeface="宋体" panose="02010600030101010101" pitchFamily="2" charset="-122"/>
              </a:endParaRPr>
            </a:p>
          </p:txBody>
        </p:sp>
        <p:sp>
          <p:nvSpPr>
            <p:cNvPr id="40994" name="Oval 29"/>
            <p:cNvSpPr>
              <a:spLocks noChangeArrowheads="1"/>
            </p:cNvSpPr>
            <p:nvPr/>
          </p:nvSpPr>
          <p:spPr bwMode="auto">
            <a:xfrm>
              <a:off x="4656" y="288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B</a:t>
              </a:r>
              <a:endParaRPr lang="en-US" altLang="zh-CN" sz="1600" b="1" u="sng">
                <a:latin typeface="Arial" panose="020B0604020202020204" pitchFamily="34" charset="0"/>
                <a:ea typeface="宋体" panose="02010600030101010101" pitchFamily="2" charset="-122"/>
              </a:endParaRPr>
            </a:p>
          </p:txBody>
        </p:sp>
        <p:sp>
          <p:nvSpPr>
            <p:cNvPr id="40995" name="Oval 30"/>
            <p:cNvSpPr>
              <a:spLocks noChangeArrowheads="1"/>
            </p:cNvSpPr>
            <p:nvPr/>
          </p:nvSpPr>
          <p:spPr bwMode="auto">
            <a:xfrm>
              <a:off x="5136" y="288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C</a:t>
              </a:r>
              <a:endParaRPr lang="en-US" altLang="zh-CN" sz="1600" b="1" u="sng">
                <a:latin typeface="Arial" panose="020B0604020202020204" pitchFamily="34" charset="0"/>
                <a:ea typeface="宋体" panose="02010600030101010101" pitchFamily="2" charset="-122"/>
              </a:endParaRPr>
            </a:p>
          </p:txBody>
        </p:sp>
        <p:sp>
          <p:nvSpPr>
            <p:cNvPr id="40996" name="Oval 31"/>
            <p:cNvSpPr>
              <a:spLocks noChangeArrowheads="1"/>
            </p:cNvSpPr>
            <p:nvPr/>
          </p:nvSpPr>
          <p:spPr bwMode="auto">
            <a:xfrm>
              <a:off x="4320" y="316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D</a:t>
              </a:r>
              <a:endParaRPr lang="en-US" altLang="zh-CN" sz="1600" b="1" u="sng">
                <a:latin typeface="Arial" panose="020B0604020202020204" pitchFamily="34" charset="0"/>
                <a:ea typeface="宋体" panose="02010600030101010101" pitchFamily="2" charset="-122"/>
              </a:endParaRPr>
            </a:p>
          </p:txBody>
        </p:sp>
        <p:sp>
          <p:nvSpPr>
            <p:cNvPr id="40997" name="Line 32"/>
            <p:cNvSpPr>
              <a:spLocks noChangeShapeType="1"/>
            </p:cNvSpPr>
            <p:nvPr/>
          </p:nvSpPr>
          <p:spPr bwMode="auto">
            <a:xfrm flipV="1">
              <a:off x="4848" y="2784"/>
              <a:ext cx="96" cy="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8" name="Line 33"/>
            <p:cNvSpPr>
              <a:spLocks noChangeShapeType="1"/>
            </p:cNvSpPr>
            <p:nvPr/>
          </p:nvSpPr>
          <p:spPr bwMode="auto">
            <a:xfrm flipV="1">
              <a:off x="4560" y="3072"/>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9" name="Rectangle 34"/>
            <p:cNvSpPr>
              <a:spLocks noChangeArrowheads="1"/>
            </p:cNvSpPr>
            <p:nvPr/>
          </p:nvSpPr>
          <p:spPr bwMode="auto">
            <a:xfrm>
              <a:off x="4032" y="3024"/>
              <a:ext cx="1152"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lvl="2" eaLnBrk="0" hangingPunct="0">
                <a:spcBef>
                  <a:spcPct val="50000"/>
                </a:spcBef>
              </a:pPr>
              <a:r>
                <a:rPr lang="en-US" altLang="zh-CN" sz="1600" b="1">
                  <a:latin typeface="Arial" panose="020B0604020202020204" pitchFamily="34" charset="0"/>
                  <a:ea typeface="宋体" panose="02010600030101010101" pitchFamily="2" charset="-122"/>
                </a:rPr>
                <a:t> </a:t>
              </a:r>
              <a:endParaRPr lang="en-US" altLang="zh-CN" sz="1600" b="1">
                <a:latin typeface="Arial" panose="020B0604020202020204" pitchFamily="34" charset="0"/>
                <a:ea typeface="宋体" panose="02010600030101010101" pitchFamily="2" charset="-122"/>
              </a:endParaRPr>
            </a:p>
            <a:p>
              <a:pPr eaLnBrk="0" hangingPunct="0">
                <a:spcBef>
                  <a:spcPct val="50000"/>
                </a:spcBef>
              </a:pPr>
              <a:r>
                <a:rPr lang="en-US" altLang="zh-CN" sz="1600" b="1">
                  <a:latin typeface="Arial" panose="020B0604020202020204" pitchFamily="34" charset="0"/>
                  <a:ea typeface="宋体" panose="02010600030101010101" pitchFamily="2" charset="-122"/>
                </a:rPr>
                <a:t>                    E</a:t>
              </a:r>
              <a:r>
                <a:rPr lang="zh-CN" altLang="en-US" sz="1600" b="1">
                  <a:latin typeface="Arial" panose="020B0604020202020204" pitchFamily="34" charset="0"/>
                  <a:ea typeface="宋体" panose="02010600030101010101" pitchFamily="2" charset="-122"/>
                </a:rPr>
                <a:t>、</a:t>
              </a:r>
              <a:r>
                <a:rPr lang="en-US" altLang="zh-CN" sz="1600" b="1">
                  <a:latin typeface="Arial" panose="020B0604020202020204" pitchFamily="34" charset="0"/>
                  <a:ea typeface="宋体" panose="02010600030101010101" pitchFamily="2" charset="-122"/>
                </a:rPr>
                <a:t>F</a:t>
              </a:r>
              <a:endParaRPr lang="en-US" altLang="zh-CN" sz="1600" b="1">
                <a:latin typeface="Arial" panose="020B0604020202020204" pitchFamily="34" charset="0"/>
                <a:ea typeface="宋体" panose="02010600030101010101" pitchFamily="2" charset="-122"/>
              </a:endParaRPr>
            </a:p>
          </p:txBody>
        </p:sp>
      </p:grpSp>
      <p:sp>
        <p:nvSpPr>
          <p:cNvPr id="40975" name="Line 35"/>
          <p:cNvSpPr>
            <a:spLocks noChangeShapeType="1"/>
          </p:cNvSpPr>
          <p:nvPr/>
        </p:nvSpPr>
        <p:spPr bwMode="auto">
          <a:xfrm>
            <a:off x="1752600" y="1878013"/>
            <a:ext cx="1219200" cy="0"/>
          </a:xfrm>
          <a:prstGeom prst="line">
            <a:avLst/>
          </a:prstGeom>
          <a:noFill/>
          <a:ln w="381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36"/>
          <p:cNvSpPr>
            <a:spLocks noChangeShapeType="1"/>
          </p:cNvSpPr>
          <p:nvPr/>
        </p:nvSpPr>
        <p:spPr bwMode="auto">
          <a:xfrm>
            <a:off x="3352800" y="1878013"/>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37"/>
          <p:cNvSpPr>
            <a:spLocks noChangeShapeType="1"/>
          </p:cNvSpPr>
          <p:nvPr/>
        </p:nvSpPr>
        <p:spPr bwMode="auto">
          <a:xfrm>
            <a:off x="1295400" y="6400800"/>
            <a:ext cx="381000" cy="0"/>
          </a:xfrm>
          <a:prstGeom prst="line">
            <a:avLst/>
          </a:prstGeom>
          <a:noFill/>
          <a:ln w="381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38"/>
          <p:cNvSpPr>
            <a:spLocks noChangeShapeType="1"/>
          </p:cNvSpPr>
          <p:nvPr/>
        </p:nvSpPr>
        <p:spPr bwMode="auto">
          <a:xfrm>
            <a:off x="1752600" y="5943600"/>
            <a:ext cx="381000" cy="0"/>
          </a:xfrm>
          <a:prstGeom prst="line">
            <a:avLst/>
          </a:prstGeom>
          <a:noFill/>
          <a:ln w="381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39"/>
          <p:cNvSpPr>
            <a:spLocks noChangeShapeType="1"/>
          </p:cNvSpPr>
          <p:nvPr/>
        </p:nvSpPr>
        <p:spPr bwMode="auto">
          <a:xfrm>
            <a:off x="7391400" y="2057400"/>
            <a:ext cx="304800" cy="3048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40980" name="Group 40"/>
          <p:cNvGrpSpPr/>
          <p:nvPr/>
        </p:nvGrpSpPr>
        <p:grpSpPr bwMode="auto">
          <a:xfrm>
            <a:off x="5410200" y="3886200"/>
            <a:ext cx="1752600" cy="1981200"/>
            <a:chOff x="3408" y="2448"/>
            <a:chExt cx="1104" cy="1248"/>
          </a:xfrm>
        </p:grpSpPr>
        <p:sp>
          <p:nvSpPr>
            <p:cNvPr id="40981" name="Line 41"/>
            <p:cNvSpPr>
              <a:spLocks noChangeShapeType="1"/>
            </p:cNvSpPr>
            <p:nvPr/>
          </p:nvSpPr>
          <p:spPr bwMode="auto">
            <a:xfrm>
              <a:off x="4128" y="3312"/>
              <a:ext cx="144"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42"/>
            <p:cNvSpPr>
              <a:spLocks noChangeShapeType="1"/>
            </p:cNvSpPr>
            <p:nvPr/>
          </p:nvSpPr>
          <p:spPr bwMode="auto">
            <a:xfrm>
              <a:off x="3936" y="2976"/>
              <a:ext cx="144"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43"/>
            <p:cNvSpPr>
              <a:spLocks noChangeShapeType="1"/>
            </p:cNvSpPr>
            <p:nvPr/>
          </p:nvSpPr>
          <p:spPr bwMode="auto">
            <a:xfrm>
              <a:off x="4080" y="2640"/>
              <a:ext cx="240"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Oval 44"/>
            <p:cNvSpPr>
              <a:spLocks noChangeArrowheads="1"/>
            </p:cNvSpPr>
            <p:nvPr/>
          </p:nvSpPr>
          <p:spPr bwMode="auto">
            <a:xfrm>
              <a:off x="3936" y="3120"/>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E</a:t>
              </a:r>
              <a:endParaRPr lang="en-US" altLang="zh-CN" sz="1600" b="1" u="sng">
                <a:latin typeface="Arial" panose="020B0604020202020204" pitchFamily="34" charset="0"/>
                <a:ea typeface="宋体" panose="02010600030101010101" pitchFamily="2" charset="-122"/>
              </a:endParaRPr>
            </a:p>
          </p:txBody>
        </p:sp>
        <p:sp>
          <p:nvSpPr>
            <p:cNvPr id="40985" name="Oval 45"/>
            <p:cNvSpPr>
              <a:spLocks noChangeArrowheads="1"/>
            </p:cNvSpPr>
            <p:nvPr/>
          </p:nvSpPr>
          <p:spPr bwMode="auto">
            <a:xfrm>
              <a:off x="4176" y="3456"/>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F</a:t>
              </a:r>
              <a:endParaRPr lang="en-US" altLang="zh-CN" sz="1600" b="1" u="sng">
                <a:latin typeface="Arial" panose="020B0604020202020204" pitchFamily="34" charset="0"/>
                <a:ea typeface="宋体" panose="02010600030101010101" pitchFamily="2" charset="-122"/>
              </a:endParaRPr>
            </a:p>
          </p:txBody>
        </p:sp>
        <p:sp>
          <p:nvSpPr>
            <p:cNvPr id="40986" name="Oval 46"/>
            <p:cNvSpPr>
              <a:spLocks noChangeArrowheads="1"/>
            </p:cNvSpPr>
            <p:nvPr/>
          </p:nvSpPr>
          <p:spPr bwMode="auto">
            <a:xfrm>
              <a:off x="3936" y="2448"/>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A</a:t>
              </a:r>
              <a:endParaRPr lang="en-US" altLang="zh-CN" sz="1600" b="1" u="sng">
                <a:latin typeface="Arial" panose="020B0604020202020204" pitchFamily="34" charset="0"/>
                <a:ea typeface="宋体" panose="02010600030101010101" pitchFamily="2" charset="-122"/>
              </a:endParaRPr>
            </a:p>
          </p:txBody>
        </p:sp>
        <p:sp>
          <p:nvSpPr>
            <p:cNvPr id="40987" name="Oval 47"/>
            <p:cNvSpPr>
              <a:spLocks noChangeArrowheads="1"/>
            </p:cNvSpPr>
            <p:nvPr/>
          </p:nvSpPr>
          <p:spPr bwMode="auto">
            <a:xfrm>
              <a:off x="3744" y="278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B</a:t>
              </a:r>
              <a:endParaRPr lang="en-US" altLang="zh-CN" sz="1600" b="1" u="sng">
                <a:latin typeface="Arial" panose="020B0604020202020204" pitchFamily="34" charset="0"/>
                <a:ea typeface="宋体" panose="02010600030101010101" pitchFamily="2" charset="-122"/>
              </a:endParaRPr>
            </a:p>
          </p:txBody>
        </p:sp>
        <p:sp>
          <p:nvSpPr>
            <p:cNvPr id="40988" name="Oval 48"/>
            <p:cNvSpPr>
              <a:spLocks noChangeArrowheads="1"/>
            </p:cNvSpPr>
            <p:nvPr/>
          </p:nvSpPr>
          <p:spPr bwMode="auto">
            <a:xfrm>
              <a:off x="4224" y="2784"/>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C</a:t>
              </a:r>
              <a:endParaRPr lang="en-US" altLang="zh-CN" sz="1600" b="1" u="sng">
                <a:latin typeface="Arial" panose="020B0604020202020204" pitchFamily="34" charset="0"/>
                <a:ea typeface="宋体" panose="02010600030101010101" pitchFamily="2" charset="-122"/>
              </a:endParaRPr>
            </a:p>
          </p:txBody>
        </p:sp>
        <p:sp>
          <p:nvSpPr>
            <p:cNvPr id="40989" name="Oval 49"/>
            <p:cNvSpPr>
              <a:spLocks noChangeArrowheads="1"/>
            </p:cNvSpPr>
            <p:nvPr/>
          </p:nvSpPr>
          <p:spPr bwMode="auto">
            <a:xfrm>
              <a:off x="3408" y="3072"/>
              <a:ext cx="288" cy="240"/>
            </a:xfrm>
            <a:prstGeom prst="ellipse">
              <a:avLst/>
            </a:prstGeom>
            <a:solidFill>
              <a:srgbClr val="FF0000"/>
            </a:solidFill>
            <a:ln w="19050">
              <a:solidFill>
                <a:schemeClr val="tx1"/>
              </a:solidFill>
              <a:round/>
              <a:headEnd type="none" w="sm" len="sm"/>
              <a:tailEnd type="none" w="sm" len="sm"/>
            </a:ln>
          </p:spPr>
          <p:txBody>
            <a:bodyPr wrap="none" anchor="ctr"/>
            <a:lstStyle/>
            <a:p>
              <a:pPr algn="ctr" eaLnBrk="0" hangingPunct="0"/>
              <a:r>
                <a:rPr lang="en-US" altLang="zh-CN" sz="1600" b="1">
                  <a:latin typeface="Arial" panose="020B0604020202020204" pitchFamily="34" charset="0"/>
                  <a:ea typeface="宋体" panose="02010600030101010101" pitchFamily="2" charset="-122"/>
                </a:rPr>
                <a:t>D</a:t>
              </a:r>
              <a:endParaRPr lang="en-US" altLang="zh-CN" sz="1600" b="1" u="sng">
                <a:latin typeface="Arial" panose="020B0604020202020204" pitchFamily="34" charset="0"/>
                <a:ea typeface="宋体" panose="02010600030101010101" pitchFamily="2" charset="-122"/>
              </a:endParaRPr>
            </a:p>
          </p:txBody>
        </p:sp>
        <p:sp>
          <p:nvSpPr>
            <p:cNvPr id="40990" name="Line 50"/>
            <p:cNvSpPr>
              <a:spLocks noChangeShapeType="1"/>
            </p:cNvSpPr>
            <p:nvPr/>
          </p:nvSpPr>
          <p:spPr bwMode="auto">
            <a:xfrm flipV="1">
              <a:off x="3936" y="2688"/>
              <a:ext cx="96" cy="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51"/>
            <p:cNvSpPr>
              <a:spLocks noChangeShapeType="1"/>
            </p:cNvSpPr>
            <p:nvPr/>
          </p:nvSpPr>
          <p:spPr bwMode="auto">
            <a:xfrm flipV="1">
              <a:off x="3648" y="2976"/>
              <a:ext cx="144" cy="14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日期占位符 1"/>
          <p:cNvSpPr>
            <a:spLocks noGrp="1"/>
          </p:cNvSpPr>
          <p:nvPr>
            <p:ph type="dt" sz="half" idx="2"/>
          </p:nvPr>
        </p:nvSpPr>
        <p:spPr/>
        <p:txBody>
          <a:bodyPr/>
          <a:lstStyle/>
          <a:p>
            <a:pPr>
              <a:defRPr/>
            </a:pPr>
            <a:fld id="{739DF03E-C83B-4A0E-91B8-E7E67CED9DBA}"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巩固练习一：</a:t>
            </a:r>
            <a:endParaRPr lang="zh-CN" altLang="en-US"/>
          </a:p>
        </p:txBody>
      </p:sp>
      <p:sp>
        <p:nvSpPr>
          <p:cNvPr id="3" name="内容占位符 2"/>
          <p:cNvSpPr>
            <a:spLocks noGrp="1"/>
          </p:cNvSpPr>
          <p:nvPr>
            <p:ph idx="1"/>
          </p:nvPr>
        </p:nvSpPr>
        <p:spPr/>
        <p:txBody>
          <a:bodyPr/>
          <a:p>
            <a:r>
              <a:rPr lang="zh-CN" altLang="en-US"/>
              <a:t>已知二叉树：</a:t>
            </a:r>
            <a:endParaRPr lang="zh-CN" altLang="en-US"/>
          </a:p>
          <a:p>
            <a:r>
              <a:rPr lang="zh-CN" altLang="en-US"/>
              <a:t>写出前序，中序，后序 </a:t>
            </a:r>
            <a:endParaRPr lang="zh-CN" altLang="en-US"/>
          </a:p>
          <a:p>
            <a:r>
              <a:rPr lang="zh-CN" altLang="en-US"/>
              <a:t>层次</a:t>
            </a:r>
            <a:endParaRPr lang="zh-CN" altLang="en-US"/>
          </a:p>
          <a:p>
            <a:r>
              <a:rPr lang="zh-CN" altLang="en-US"/>
              <a:t>排列顺序</a:t>
            </a:r>
            <a:endParaRPr lang="zh-CN" altLang="en-US"/>
          </a:p>
        </p:txBody>
      </p:sp>
      <p:sp>
        <p:nvSpPr>
          <p:cNvPr id="4" name="日期占位符 3"/>
          <p:cNvSpPr>
            <a:spLocks noGrp="1"/>
          </p:cNvSpPr>
          <p:nvPr>
            <p:ph type="dt" sz="half" idx="2"/>
          </p:nvPr>
        </p:nvSpPr>
        <p:spPr/>
        <p:txBody>
          <a:bodyPr/>
          <a:p>
            <a:pPr>
              <a:defRPr/>
            </a:pPr>
            <a:fld id="{41D47098-3772-4F2E-B9D9-E9C8EFA2AA20}" type="datetime8">
              <a:rPr lang="zh-CN" altLang="en-US" smtClean="0"/>
            </a:fld>
            <a:endParaRPr lang="en-US" altLang="zh-CN" dirty="0"/>
          </a:p>
        </p:txBody>
      </p:sp>
      <p:sp>
        <p:nvSpPr>
          <p:cNvPr id="5" name="页脚占位符 4"/>
          <p:cNvSpPr>
            <a:spLocks noGrp="1"/>
          </p:cNvSpPr>
          <p:nvPr>
            <p:ph type="ftr" sz="quarter" idx="3"/>
          </p:nvPr>
        </p:nvSpPr>
        <p:spPr/>
        <p:txBody>
          <a:bodyPr/>
          <a:p>
            <a:pPr>
              <a:defRPr/>
            </a:pPr>
            <a:r>
              <a:rPr lang="zh-CN" altLang="en-US" smtClean="0"/>
              <a:t>吉林大学珠海学院数据结构</a:t>
            </a:r>
            <a:endParaRPr lang="en-US" altLang="zh-CN" dirty="0"/>
          </a:p>
        </p:txBody>
      </p:sp>
      <p:pic>
        <p:nvPicPr>
          <p:cNvPr id="6" name="图片 5" descr="(ADAQR_M6@8H25(~U6_A(PB"/>
          <p:cNvPicPr>
            <a:picLocks noChangeAspect="1"/>
          </p:cNvPicPr>
          <p:nvPr/>
        </p:nvPicPr>
        <p:blipFill>
          <a:blip r:embed="rId1"/>
          <a:stretch>
            <a:fillRect/>
          </a:stretch>
        </p:blipFill>
        <p:spPr>
          <a:xfrm>
            <a:off x="5095240" y="1207770"/>
            <a:ext cx="3576955" cy="3914140"/>
          </a:xfrm>
          <a:prstGeom prst="rect">
            <a:avLst/>
          </a:prstGeom>
        </p:spPr>
      </p:pic>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练习一答案：</a:t>
            </a:r>
            <a:endParaRPr lang="zh-CN" altLang="en-US"/>
          </a:p>
        </p:txBody>
      </p:sp>
      <p:sp>
        <p:nvSpPr>
          <p:cNvPr id="4" name="日期占位符 3"/>
          <p:cNvSpPr>
            <a:spLocks noGrp="1"/>
          </p:cNvSpPr>
          <p:nvPr>
            <p:ph type="dt" sz="half" idx="2"/>
          </p:nvPr>
        </p:nvSpPr>
        <p:spPr/>
        <p:txBody>
          <a:bodyPr/>
          <a:p>
            <a:pPr>
              <a:defRPr/>
            </a:pPr>
            <a:fld id="{41D47098-3772-4F2E-B9D9-E9C8EFA2AA20}" type="datetime8">
              <a:rPr lang="zh-CN" altLang="en-US" smtClean="0"/>
            </a:fld>
            <a:endParaRPr lang="en-US" altLang="zh-CN" dirty="0"/>
          </a:p>
        </p:txBody>
      </p:sp>
      <p:sp>
        <p:nvSpPr>
          <p:cNvPr id="5" name="页脚占位符 4"/>
          <p:cNvSpPr>
            <a:spLocks noGrp="1"/>
          </p:cNvSpPr>
          <p:nvPr>
            <p:ph type="ftr" sz="quarter" idx="3"/>
          </p:nvPr>
        </p:nvSpPr>
        <p:spPr/>
        <p:txBody>
          <a:bodyPr/>
          <a:p>
            <a:pPr>
              <a:defRPr/>
            </a:pPr>
            <a:r>
              <a:rPr lang="zh-CN" altLang="en-US" smtClean="0"/>
              <a:t>吉林大学珠海学院数据结构</a:t>
            </a:r>
            <a:endParaRPr lang="en-US" altLang="zh-CN" dirty="0"/>
          </a:p>
        </p:txBody>
      </p:sp>
      <p:pic>
        <p:nvPicPr>
          <p:cNvPr id="6" name="内容占位符 5"/>
          <p:cNvPicPr>
            <a:picLocks noChangeAspect="1"/>
          </p:cNvPicPr>
          <p:nvPr>
            <p:ph idx="1"/>
          </p:nvPr>
        </p:nvPicPr>
        <p:blipFill>
          <a:blip r:embed="rId1"/>
          <a:stretch>
            <a:fillRect/>
          </a:stretch>
        </p:blipFill>
        <p:spPr>
          <a:xfrm>
            <a:off x="1150620" y="1550670"/>
            <a:ext cx="7030085" cy="3613150"/>
          </a:xfrm>
          <a:prstGeom prst="rect">
            <a:avLst/>
          </a:prstGeom>
        </p:spPr>
      </p:pic>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4213" y="116632"/>
            <a:ext cx="7772400" cy="1143000"/>
          </a:xfrm>
        </p:spPr>
        <p:txBody>
          <a:bodyPr/>
          <a:lstStyle/>
          <a:p>
            <a:pPr eaLnBrk="1" hangingPunct="1"/>
            <a:r>
              <a:rPr lang="zh-CN" altLang="en-US" b="1" dirty="0" smtClean="0"/>
              <a:t>数据的逻辑结构</a:t>
            </a:r>
            <a:endParaRPr lang="zh-CN" altLang="en-US" b="1" dirty="0" smtClean="0"/>
          </a:p>
        </p:txBody>
      </p:sp>
      <p:sp>
        <p:nvSpPr>
          <p:cNvPr id="7172" name="Rectangle 3"/>
          <p:cNvSpPr>
            <a:spLocks noGrp="1" noChangeArrowheads="1"/>
          </p:cNvSpPr>
          <p:nvPr>
            <p:ph type="body" idx="1"/>
          </p:nvPr>
        </p:nvSpPr>
        <p:spPr>
          <a:xfrm>
            <a:off x="685800" y="1557338"/>
            <a:ext cx="8062913" cy="4967287"/>
          </a:xfrm>
        </p:spPr>
        <p:txBody>
          <a:bodyPr/>
          <a:lstStyle/>
          <a:p>
            <a:pPr eaLnBrk="1" hangingPunct="1">
              <a:lnSpc>
                <a:spcPct val="90000"/>
              </a:lnSpc>
            </a:pPr>
            <a:r>
              <a:rPr lang="zh-CN" altLang="en-US" b="1" dirty="0" smtClean="0">
                <a:solidFill>
                  <a:srgbClr val="FF0000"/>
                </a:solidFill>
                <a:ea typeface="华文楷体" pitchFamily="2" charset="-122"/>
              </a:rPr>
              <a:t>集合结构：</a:t>
            </a:r>
            <a:r>
              <a:rPr lang="zh-CN" altLang="en-US" b="1" dirty="0" smtClean="0">
                <a:ea typeface="华文楷体" pitchFamily="2" charset="-122"/>
              </a:rPr>
              <a:t>元素间的次序是任意的。元素之间除了</a:t>
            </a:r>
            <a:r>
              <a:rPr lang="zh-CN" altLang="en-US" b="1" dirty="0" smtClean="0">
                <a:latin typeface="华文楷体" pitchFamily="2" charset="-122"/>
                <a:ea typeface="华文楷体" pitchFamily="2" charset="-122"/>
              </a:rPr>
              <a:t>“</a:t>
            </a:r>
            <a:r>
              <a:rPr lang="zh-CN" altLang="en-US" b="1" dirty="0" smtClean="0">
                <a:ea typeface="华文楷体" pitchFamily="2" charset="-122"/>
              </a:rPr>
              <a:t>属于同一集合</a:t>
            </a:r>
            <a:r>
              <a:rPr lang="zh-CN" altLang="en-US" b="1" dirty="0" smtClean="0">
                <a:latin typeface="华文楷体" pitchFamily="2" charset="-122"/>
                <a:ea typeface="华文楷体" pitchFamily="2" charset="-122"/>
              </a:rPr>
              <a:t>”</a:t>
            </a:r>
            <a:r>
              <a:rPr lang="zh-CN" altLang="en-US" b="1" dirty="0" smtClean="0">
                <a:ea typeface="华文楷体" pitchFamily="2" charset="-122"/>
              </a:rPr>
              <a:t>的联系外没有其他的关系。</a:t>
            </a:r>
            <a:endParaRPr lang="zh-CN" altLang="en-US" b="1" dirty="0" smtClean="0">
              <a:ea typeface="华文楷体" pitchFamily="2" charset="-122"/>
            </a:endParaRPr>
          </a:p>
          <a:p>
            <a:pPr eaLnBrk="1" hangingPunct="1">
              <a:lnSpc>
                <a:spcPct val="90000"/>
              </a:lnSpc>
            </a:pPr>
            <a:r>
              <a:rPr lang="zh-CN" altLang="en-US" b="1" dirty="0" smtClean="0">
                <a:solidFill>
                  <a:srgbClr val="FF0000"/>
                </a:solidFill>
                <a:ea typeface="华文楷体" pitchFamily="2" charset="-122"/>
              </a:rPr>
              <a:t>线性结构</a:t>
            </a:r>
            <a:r>
              <a:rPr lang="zh-CN" altLang="en-US" b="1" dirty="0" smtClean="0">
                <a:ea typeface="华文楷体" pitchFamily="2" charset="-122"/>
              </a:rPr>
              <a:t>：数据元素的有序序列。除了第一个和最后一个元素外，其余元素都有一个前趋和一个后继，</a:t>
            </a:r>
            <a:r>
              <a:rPr lang="en-US" altLang="zh-CN" b="1" dirty="0" smtClean="0">
                <a:ea typeface="华文楷体" pitchFamily="2" charset="-122"/>
              </a:rPr>
              <a:t>1</a:t>
            </a:r>
            <a:r>
              <a:rPr lang="zh-CN" altLang="en-US" b="1" dirty="0" smtClean="0">
                <a:ea typeface="华文楷体" pitchFamily="2" charset="-122"/>
              </a:rPr>
              <a:t>对</a:t>
            </a:r>
            <a:r>
              <a:rPr lang="en-US" altLang="zh-CN" b="1" dirty="0" smtClean="0">
                <a:ea typeface="华文楷体" pitchFamily="2" charset="-122"/>
              </a:rPr>
              <a:t>1</a:t>
            </a:r>
            <a:endParaRPr lang="zh-CN" altLang="en-US" b="1" dirty="0" smtClean="0">
              <a:ea typeface="华文楷体" pitchFamily="2" charset="-122"/>
            </a:endParaRPr>
          </a:p>
          <a:p>
            <a:pPr eaLnBrk="1" hangingPunct="1">
              <a:lnSpc>
                <a:spcPct val="90000"/>
              </a:lnSpc>
            </a:pPr>
            <a:r>
              <a:rPr lang="zh-CN" altLang="en-US" b="1" dirty="0" smtClean="0">
                <a:solidFill>
                  <a:srgbClr val="FF0000"/>
                </a:solidFill>
                <a:ea typeface="华文楷体" pitchFamily="2" charset="-122"/>
              </a:rPr>
              <a:t>树形结构</a:t>
            </a:r>
            <a:r>
              <a:rPr lang="zh-CN" altLang="en-US" b="1" dirty="0" smtClean="0">
                <a:ea typeface="华文楷体" pitchFamily="2" charset="-122"/>
              </a:rPr>
              <a:t>：除了根元素外，每个节点有且仅有一个前趋，后继数目不限</a:t>
            </a:r>
            <a:r>
              <a:rPr lang="zh-CN" altLang="en-US" dirty="0">
                <a:ea typeface="华文楷体" pitchFamily="2" charset="-122"/>
              </a:rPr>
              <a:t>，</a:t>
            </a:r>
            <a:r>
              <a:rPr lang="en-US" altLang="zh-CN" b="1" dirty="0" smtClean="0">
                <a:ea typeface="华文楷体" pitchFamily="2" charset="-122"/>
              </a:rPr>
              <a:t>1</a:t>
            </a:r>
            <a:r>
              <a:rPr lang="zh-CN" altLang="en-US" b="1" dirty="0" smtClean="0">
                <a:ea typeface="华文楷体" pitchFamily="2" charset="-122"/>
              </a:rPr>
              <a:t>对多</a:t>
            </a:r>
            <a:endParaRPr lang="zh-CN" altLang="en-US" b="1" dirty="0" smtClean="0">
              <a:ea typeface="华文楷体" pitchFamily="2" charset="-122"/>
            </a:endParaRPr>
          </a:p>
          <a:p>
            <a:pPr eaLnBrk="1" hangingPunct="1">
              <a:lnSpc>
                <a:spcPct val="90000"/>
              </a:lnSpc>
            </a:pPr>
            <a:r>
              <a:rPr lang="zh-CN" altLang="en-US" b="1" dirty="0" smtClean="0">
                <a:solidFill>
                  <a:srgbClr val="FF0000"/>
                </a:solidFill>
                <a:ea typeface="华文楷体" pitchFamily="2" charset="-122"/>
              </a:rPr>
              <a:t>图型结构</a:t>
            </a:r>
            <a:r>
              <a:rPr lang="zh-CN" altLang="en-US" b="1" dirty="0" smtClean="0">
                <a:ea typeface="华文楷体" pitchFamily="2" charset="-122"/>
              </a:rPr>
              <a:t>：每个元素的前趋和后继数目都不限，多对多</a:t>
            </a:r>
            <a:endParaRPr lang="zh-CN" altLang="en-US" b="1" dirty="0" smtClean="0">
              <a:ea typeface="华文楷体" pitchFamily="2"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37BF419D-23EE-4884-82EB-A89926F37BFF}" type="datetime8">
              <a:rPr lang="zh-CN" altLang="en-US" smtClean="0"/>
            </a:fld>
            <a:endParaRPr lang="en-US" altLang="zh-CN"/>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F714D3EA-8DA8-4723-97D8-5783328A3A4A}" type="slidenum">
              <a:rPr lang="en-US" altLang="zh-CN"/>
            </a:fld>
            <a:endParaRPr lang="en-US" altLang="zh-CN"/>
          </a:p>
        </p:txBody>
      </p:sp>
      <p:sp>
        <p:nvSpPr>
          <p:cNvPr id="69635" name="Rectangle 2"/>
          <p:cNvSpPr>
            <a:spLocks noGrp="1" noChangeArrowheads="1"/>
          </p:cNvSpPr>
          <p:nvPr>
            <p:ph type="title"/>
          </p:nvPr>
        </p:nvSpPr>
        <p:spPr/>
        <p:txBody>
          <a:bodyPr/>
          <a:lstStyle/>
          <a:p>
            <a:pPr eaLnBrk="1" hangingPunct="1"/>
            <a:r>
              <a:rPr lang="zh-CN" altLang="en-US" b="1" smtClean="0"/>
              <a:t>求规模操作的实现</a:t>
            </a:r>
            <a:endParaRPr lang="zh-CN" altLang="en-US" b="1" smtClean="0"/>
          </a:p>
        </p:txBody>
      </p:sp>
      <p:sp>
        <p:nvSpPr>
          <p:cNvPr id="69636" name="Rectangle 3"/>
          <p:cNvSpPr>
            <a:spLocks noGrp="1" noChangeArrowheads="1"/>
          </p:cNvSpPr>
          <p:nvPr>
            <p:ph type="body" idx="1"/>
          </p:nvPr>
        </p:nvSpPr>
        <p:spPr>
          <a:xfrm>
            <a:off x="395288" y="1981200"/>
            <a:ext cx="8424862" cy="4114800"/>
          </a:xfrm>
        </p:spPr>
        <p:txBody>
          <a:bodyPr/>
          <a:lstStyle/>
          <a:p>
            <a:pPr eaLnBrk="1" hangingPunct="1">
              <a:lnSpc>
                <a:spcPct val="150000"/>
              </a:lnSpc>
            </a:pPr>
            <a:r>
              <a:rPr lang="zh-CN" altLang="en-US" b="1" smtClean="0">
                <a:latin typeface="楷体_GB2312" pitchFamily="49" charset="-122"/>
                <a:ea typeface="楷体_GB2312" pitchFamily="49" charset="-122"/>
              </a:rPr>
              <a:t>用递归的观点来看，二叉树是由根结点和左右子树构成。因此，树的规模应该为：</a:t>
            </a:r>
            <a:endParaRPr lang="zh-CN" altLang="en-US" b="1" smtClean="0">
              <a:latin typeface="楷体_GB2312" pitchFamily="49" charset="-122"/>
              <a:ea typeface="楷体_GB2312" pitchFamily="49" charset="-122"/>
            </a:endParaRPr>
          </a:p>
          <a:p>
            <a:pPr eaLnBrk="1" hangingPunct="1">
              <a:lnSpc>
                <a:spcPct val="150000"/>
              </a:lnSpc>
              <a:buFontTx/>
              <a:buNone/>
            </a:pPr>
            <a:r>
              <a:rPr lang="zh-CN" altLang="en-US" b="1" smtClean="0">
                <a:latin typeface="楷体_GB2312" pitchFamily="49" charset="-122"/>
                <a:ea typeface="楷体_GB2312" pitchFamily="49" charset="-122"/>
              </a:rPr>
              <a:t> 左子树的规模 </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右子树的规模 </a:t>
            </a:r>
            <a:r>
              <a:rPr lang="en-US" altLang="zh-CN" b="1" smtClean="0">
                <a:latin typeface="楷体_GB2312" pitchFamily="49" charset="-122"/>
                <a:ea typeface="楷体_GB2312" pitchFamily="49" charset="-122"/>
              </a:rPr>
              <a:t>+ 1</a:t>
            </a:r>
            <a:r>
              <a:rPr lang="zh-CN" altLang="en-US" b="1" smtClean="0">
                <a:latin typeface="楷体_GB2312" pitchFamily="49" charset="-122"/>
                <a:ea typeface="楷体_GB2312" pitchFamily="49" charset="-122"/>
              </a:rPr>
              <a:t>（根）</a:t>
            </a:r>
            <a:endParaRPr lang="zh-CN" altLang="en-US" b="1" smtClean="0">
              <a:latin typeface="楷体_GB2312" pitchFamily="49" charset="-122"/>
              <a:ea typeface="楷体_GB2312" pitchFamily="49" charset="-122"/>
            </a:endParaRPr>
          </a:p>
        </p:txBody>
      </p:sp>
      <p:sp>
        <p:nvSpPr>
          <p:cNvPr id="2" name="日期占位符 1"/>
          <p:cNvSpPr>
            <a:spLocks noGrp="1"/>
          </p:cNvSpPr>
          <p:nvPr>
            <p:ph type="dt" sz="half" idx="2"/>
          </p:nvPr>
        </p:nvSpPr>
        <p:spPr/>
        <p:txBody>
          <a:bodyPr/>
          <a:lstStyle/>
          <a:p>
            <a:pPr>
              <a:defRPr/>
            </a:pPr>
            <a:fld id="{AC2AF0DB-BFC2-4BA4-A370-DF1D4799262B}"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9B81362B-0279-4A02-A84B-9B51875B81E6}" type="slidenum">
              <a:rPr lang="en-US" altLang="zh-CN"/>
            </a:fld>
            <a:endParaRPr lang="en-US" altLang="zh-CN"/>
          </a:p>
        </p:txBody>
      </p:sp>
      <p:sp>
        <p:nvSpPr>
          <p:cNvPr id="70659" name="Rectangle 2"/>
          <p:cNvSpPr>
            <a:spLocks noGrp="1" noChangeArrowheads="1"/>
          </p:cNvSpPr>
          <p:nvPr>
            <p:ph type="title"/>
          </p:nvPr>
        </p:nvSpPr>
        <p:spPr/>
        <p:txBody>
          <a:bodyPr/>
          <a:lstStyle/>
          <a:p>
            <a:pPr eaLnBrk="1" hangingPunct="1"/>
            <a:r>
              <a:rPr lang="en-US" altLang="zh-CN" b="1" smtClean="0"/>
              <a:t>size ()</a:t>
            </a:r>
            <a:endParaRPr lang="en-US" altLang="zh-CN" b="1" smtClean="0"/>
          </a:p>
        </p:txBody>
      </p:sp>
      <p:sp>
        <p:nvSpPr>
          <p:cNvPr id="70660" name="Rectangle 3"/>
          <p:cNvSpPr>
            <a:spLocks noGrp="1" noChangeArrowheads="1"/>
          </p:cNvSpPr>
          <p:nvPr>
            <p:ph type="body" idx="1"/>
          </p:nvPr>
        </p:nvSpPr>
        <p:spPr>
          <a:xfrm>
            <a:off x="539750" y="1844675"/>
            <a:ext cx="8062913" cy="4114800"/>
          </a:xfrm>
        </p:spPr>
        <p:txBody>
          <a:bodyPr/>
          <a:lstStyle/>
          <a:p>
            <a:pPr marL="609600" indent="-609600" eaLnBrk="1" hangingPunct="1">
              <a:buFontTx/>
              <a:buNone/>
            </a:pPr>
            <a:r>
              <a:rPr lang="en-US" altLang="zh-CN" b="1" smtClean="0"/>
              <a:t> int size() const </a:t>
            </a:r>
            <a:endParaRPr lang="en-US" altLang="zh-CN" b="1" smtClean="0"/>
          </a:p>
          <a:p>
            <a:pPr marL="609600" indent="-609600" eaLnBrk="1" hangingPunct="1">
              <a:buFontTx/>
              <a:buNone/>
            </a:pPr>
            <a:r>
              <a:rPr lang="en-US" altLang="zh-CN" b="1" smtClean="0"/>
              <a:t> { return size(root); } </a:t>
            </a:r>
            <a:endParaRPr lang="en-US" altLang="zh-CN" b="1" smtClean="0"/>
          </a:p>
          <a:p>
            <a:pPr marL="609600" indent="-609600" eaLnBrk="1" hangingPunct="1">
              <a:buFontTx/>
              <a:buNone/>
            </a:pPr>
            <a:endParaRPr lang="en-US" altLang="zh-CN" b="1" smtClean="0"/>
          </a:p>
          <a:p>
            <a:pPr marL="609600" indent="-609600" eaLnBrk="1" hangingPunct="1">
              <a:buFontTx/>
              <a:buNone/>
            </a:pPr>
            <a:r>
              <a:rPr lang="en-US" altLang="zh-CN" b="1" smtClean="0"/>
              <a:t> int size(Node *t) const</a:t>
            </a:r>
            <a:endParaRPr lang="en-US" altLang="zh-CN" b="1" smtClean="0"/>
          </a:p>
          <a:p>
            <a:pPr marL="609600" indent="-609600" eaLnBrk="1" hangingPunct="1">
              <a:buFontTx/>
              <a:buNone/>
            </a:pPr>
            <a:r>
              <a:rPr lang="en-US" altLang="zh-CN" b="1" smtClean="0"/>
              <a:t> { if (t == NULL) return 0;</a:t>
            </a:r>
            <a:endParaRPr lang="en-US" altLang="zh-CN" b="1" smtClean="0"/>
          </a:p>
          <a:p>
            <a:pPr marL="609600" indent="-609600" eaLnBrk="1" hangingPunct="1">
              <a:buFontTx/>
              <a:buNone/>
            </a:pPr>
            <a:r>
              <a:rPr lang="en-US" altLang="zh-CN" b="1" smtClean="0"/>
              <a:t>   return 1 + size(t-&gt;left) + size(t-&gt;right);</a:t>
            </a:r>
            <a:endParaRPr lang="en-US" altLang="zh-CN" b="1" smtClean="0"/>
          </a:p>
          <a:p>
            <a:pPr marL="609600" indent="-609600" eaLnBrk="1" hangingPunct="1">
              <a:buFontTx/>
              <a:buNone/>
            </a:pPr>
            <a:r>
              <a:rPr lang="en-US" altLang="zh-CN" b="1" smtClean="0"/>
              <a:t> } </a:t>
            </a:r>
            <a:endParaRPr lang="en-US" altLang="zh-CN" b="1" smtClean="0"/>
          </a:p>
        </p:txBody>
      </p:sp>
      <p:sp>
        <p:nvSpPr>
          <p:cNvPr id="2" name="日期占位符 1"/>
          <p:cNvSpPr>
            <a:spLocks noGrp="1"/>
          </p:cNvSpPr>
          <p:nvPr>
            <p:ph type="dt" sz="half" idx="2"/>
          </p:nvPr>
        </p:nvSpPr>
        <p:spPr/>
        <p:txBody>
          <a:bodyPr/>
          <a:lstStyle/>
          <a:p>
            <a:pPr>
              <a:defRPr/>
            </a:pPr>
            <a:fld id="{D1A76037-AA8A-46A2-84A6-0BEFA5CBF7C4}"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769D752E-DCC9-4FD8-BD81-3F908C260E93}" type="slidenum">
              <a:rPr lang="en-US" altLang="zh-CN"/>
            </a:fld>
            <a:endParaRPr lang="en-US" altLang="zh-CN"/>
          </a:p>
        </p:txBody>
      </p:sp>
      <p:sp>
        <p:nvSpPr>
          <p:cNvPr id="71683" name="Rectangle 2"/>
          <p:cNvSpPr>
            <a:spLocks noGrp="1" noChangeArrowheads="1"/>
          </p:cNvSpPr>
          <p:nvPr>
            <p:ph type="title"/>
          </p:nvPr>
        </p:nvSpPr>
        <p:spPr>
          <a:xfrm>
            <a:off x="1115616" y="188640"/>
            <a:ext cx="6905625" cy="674688"/>
          </a:xfrm>
          <a:noFill/>
        </p:spPr>
        <p:txBody>
          <a:bodyPr lIns="92075" tIns="46038" rIns="92075" bIns="46038"/>
          <a:lstStyle/>
          <a:p>
            <a:pPr eaLnBrk="1" hangingPunct="1"/>
            <a:r>
              <a:rPr lang="zh-CN" altLang="en-US" b="1" dirty="0" smtClean="0">
                <a:solidFill>
                  <a:schemeClr val="tx1"/>
                </a:solidFill>
                <a:cs typeface="Arial" panose="020B0604020202020204" pitchFamily="34" charset="0"/>
              </a:rPr>
              <a:t>求高度操作</a:t>
            </a:r>
            <a:r>
              <a:rPr lang="zh-CN" altLang="en-US" b="1" dirty="0" smtClean="0">
                <a:solidFill>
                  <a:schemeClr val="tx1"/>
                </a:solidFill>
              </a:rPr>
              <a:t>的实现</a:t>
            </a:r>
            <a:endParaRPr lang="zh-CN" altLang="en-US" b="1" dirty="0" smtClean="0">
              <a:solidFill>
                <a:schemeClr val="tx1"/>
              </a:solidFill>
            </a:endParaRPr>
          </a:p>
        </p:txBody>
      </p:sp>
      <p:sp>
        <p:nvSpPr>
          <p:cNvPr id="71684" name="Rectangle 4"/>
          <p:cNvSpPr>
            <a:spLocks noGrp="1" noChangeArrowheads="1"/>
          </p:cNvSpPr>
          <p:nvPr>
            <p:ph type="body" idx="1"/>
          </p:nvPr>
        </p:nvSpPr>
        <p:spPr/>
        <p:txBody>
          <a:bodyPr/>
          <a:lstStyle/>
          <a:p>
            <a:pPr eaLnBrk="1" hangingPunct="1">
              <a:lnSpc>
                <a:spcPct val="140000"/>
              </a:lnSpc>
            </a:pPr>
            <a:r>
              <a:rPr lang="zh-CN" altLang="en-US" b="1" smtClean="0">
                <a:latin typeface="楷体_GB2312" pitchFamily="49" charset="-122"/>
                <a:ea typeface="楷体_GB2312" pitchFamily="49" charset="-122"/>
              </a:rPr>
              <a:t>用递归的观点来看，二叉树是由根结点和左右子树构成。因此，树的高度应该为：</a:t>
            </a: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a:t>
            </a:r>
            <a:r>
              <a:rPr lang="en-US" altLang="zh-CN" b="1" smtClean="0">
                <a:latin typeface="楷体_GB2312" pitchFamily="49" charset="-122"/>
                <a:ea typeface="楷体_GB2312" pitchFamily="49" charset="-122"/>
              </a:rPr>
              <a:t>max</a:t>
            </a:r>
            <a:r>
              <a:rPr lang="zh-CN" altLang="en-US" b="1" smtClean="0">
                <a:latin typeface="楷体_GB2312" pitchFamily="49" charset="-122"/>
                <a:ea typeface="楷体_GB2312" pitchFamily="49" charset="-122"/>
              </a:rPr>
              <a:t>（左子树高度，右子树高度）</a:t>
            </a:r>
            <a:endParaRPr lang="zh-CN" altLang="en-US" b="1" smtClean="0">
              <a:latin typeface="楷体_GB2312" pitchFamily="49" charset="-122"/>
              <a:ea typeface="楷体_GB2312" pitchFamily="49" charset="-122"/>
            </a:endParaRPr>
          </a:p>
        </p:txBody>
      </p:sp>
      <p:sp>
        <p:nvSpPr>
          <p:cNvPr id="2" name="日期占位符 1"/>
          <p:cNvSpPr>
            <a:spLocks noGrp="1"/>
          </p:cNvSpPr>
          <p:nvPr>
            <p:ph type="dt" sz="half" idx="2"/>
          </p:nvPr>
        </p:nvSpPr>
        <p:spPr/>
        <p:txBody>
          <a:bodyPr/>
          <a:lstStyle/>
          <a:p>
            <a:pPr>
              <a:defRPr/>
            </a:pPr>
            <a:fld id="{B67D7C9A-B76C-4EAD-A663-41B068EE6686}"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A8DA1BE8-B3A1-497E-89C7-03285672F2CA}" type="slidenum">
              <a:rPr lang="en-US" altLang="zh-CN"/>
            </a:fld>
            <a:endParaRPr lang="en-US" altLang="zh-CN"/>
          </a:p>
        </p:txBody>
      </p:sp>
      <p:sp>
        <p:nvSpPr>
          <p:cNvPr id="72707" name="Rectangle 2"/>
          <p:cNvSpPr>
            <a:spLocks noGrp="1" noChangeArrowheads="1"/>
          </p:cNvSpPr>
          <p:nvPr>
            <p:ph type="title"/>
          </p:nvPr>
        </p:nvSpPr>
        <p:spPr>
          <a:xfrm>
            <a:off x="683568" y="188640"/>
            <a:ext cx="7772400" cy="1143000"/>
          </a:xfrm>
        </p:spPr>
        <p:txBody>
          <a:bodyPr/>
          <a:lstStyle/>
          <a:p>
            <a:pPr eaLnBrk="1" hangingPunct="1"/>
            <a:r>
              <a:rPr lang="en-US" altLang="zh-CN" b="1" dirty="0" smtClean="0"/>
              <a:t>height()</a:t>
            </a:r>
            <a:endParaRPr lang="en-US" altLang="zh-CN" b="1" dirty="0" smtClean="0"/>
          </a:p>
        </p:txBody>
      </p:sp>
      <p:sp>
        <p:nvSpPr>
          <p:cNvPr id="72708" name="Rectangle 3"/>
          <p:cNvSpPr>
            <a:spLocks noGrp="1" noChangeArrowheads="1"/>
          </p:cNvSpPr>
          <p:nvPr>
            <p:ph type="body" idx="1"/>
          </p:nvPr>
        </p:nvSpPr>
        <p:spPr>
          <a:xfrm>
            <a:off x="468313" y="1628775"/>
            <a:ext cx="8278812" cy="4895850"/>
          </a:xfrm>
        </p:spPr>
        <p:txBody>
          <a:bodyPr/>
          <a:lstStyle/>
          <a:p>
            <a:pPr marL="609600" indent="-609600" eaLnBrk="1" hangingPunct="1">
              <a:buFontTx/>
              <a:buNone/>
            </a:pPr>
            <a:r>
              <a:rPr lang="en-US" altLang="zh-CN" sz="2800" b="1" smtClean="0"/>
              <a:t>int height() const </a:t>
            </a:r>
            <a:endParaRPr lang="en-US" altLang="zh-CN" sz="2800" b="1" smtClean="0"/>
          </a:p>
          <a:p>
            <a:pPr marL="609600" indent="-609600" eaLnBrk="1" hangingPunct="1">
              <a:buFontTx/>
              <a:buNone/>
            </a:pPr>
            <a:r>
              <a:rPr lang="en-US" altLang="zh-CN" sz="2800" b="1" smtClean="0"/>
              <a:t>{ return height(root); } </a:t>
            </a:r>
            <a:endParaRPr lang="en-US" altLang="zh-CN" sz="2800" b="1" smtClean="0"/>
          </a:p>
          <a:p>
            <a:pPr marL="609600" indent="-609600" eaLnBrk="1" hangingPunct="1">
              <a:buFontTx/>
              <a:buNone/>
            </a:pPr>
            <a:endParaRPr lang="en-US" altLang="zh-CN" sz="2800" b="1" smtClean="0"/>
          </a:p>
          <a:p>
            <a:pPr marL="609600" indent="-609600" eaLnBrk="1" hangingPunct="1">
              <a:buFontTx/>
              <a:buNone/>
            </a:pPr>
            <a:r>
              <a:rPr lang="en-US" altLang="zh-CN" sz="2800" b="1" smtClean="0"/>
              <a:t> int height(Node *t) const</a:t>
            </a:r>
            <a:endParaRPr lang="en-US" altLang="zh-CN" sz="2800" b="1" smtClean="0"/>
          </a:p>
          <a:p>
            <a:pPr marL="609600" indent="-609600" eaLnBrk="1" hangingPunct="1">
              <a:buFontTx/>
              <a:buNone/>
            </a:pPr>
            <a:r>
              <a:rPr lang="en-US" altLang="zh-CN" sz="2800" b="1" smtClean="0"/>
              <a:t>{ if (t == NULL) return 0; </a:t>
            </a:r>
            <a:endParaRPr lang="en-US" altLang="zh-CN" sz="2800" b="1" smtClean="0"/>
          </a:p>
          <a:p>
            <a:pPr marL="609600" indent="-609600" eaLnBrk="1" hangingPunct="1">
              <a:buFontTx/>
              <a:buNone/>
            </a:pPr>
            <a:r>
              <a:rPr lang="en-US" altLang="zh-CN" sz="2800" b="1" smtClean="0"/>
              <a:t>       else {int lt = height(t-&gt;left), rt = height(t-&gt;right);</a:t>
            </a:r>
            <a:endParaRPr lang="en-US" altLang="zh-CN" sz="2800" b="1" smtClean="0"/>
          </a:p>
          <a:p>
            <a:pPr marL="609600" indent="-609600" eaLnBrk="1" hangingPunct="1">
              <a:buFontTx/>
              <a:buNone/>
            </a:pPr>
            <a:r>
              <a:rPr lang="en-US" altLang="zh-CN" sz="2800" b="1" smtClean="0"/>
              <a:t>	          return 1 + ( (lt &gt; rt) ? lt : rt);</a:t>
            </a:r>
            <a:endParaRPr lang="en-US" altLang="zh-CN" sz="2800" b="1" smtClean="0"/>
          </a:p>
          <a:p>
            <a:pPr marL="609600" indent="-609600" eaLnBrk="1" hangingPunct="1">
              <a:buFontTx/>
              <a:buNone/>
            </a:pPr>
            <a:r>
              <a:rPr lang="en-US" altLang="zh-CN" sz="2800" b="1" smtClean="0"/>
              <a:t>		 }</a:t>
            </a:r>
            <a:endParaRPr lang="en-US" altLang="zh-CN" sz="2800" b="1" smtClean="0"/>
          </a:p>
          <a:p>
            <a:pPr marL="609600" indent="-609600" eaLnBrk="1" hangingPunct="1">
              <a:buFontTx/>
              <a:buNone/>
            </a:pPr>
            <a:r>
              <a:rPr lang="en-US" altLang="zh-CN" sz="2800" b="1" smtClean="0"/>
              <a:t>}</a:t>
            </a:r>
            <a:endParaRPr lang="en-US" altLang="zh-CN" sz="2800" b="1" smtClean="0"/>
          </a:p>
        </p:txBody>
      </p:sp>
      <p:sp>
        <p:nvSpPr>
          <p:cNvPr id="2" name="日期占位符 1"/>
          <p:cNvSpPr>
            <a:spLocks noGrp="1"/>
          </p:cNvSpPr>
          <p:nvPr>
            <p:ph type="dt" sz="half" idx="2"/>
          </p:nvPr>
        </p:nvSpPr>
        <p:spPr/>
        <p:txBody>
          <a:bodyPr/>
          <a:lstStyle/>
          <a:p>
            <a:pPr>
              <a:defRPr/>
            </a:pPr>
            <a:fld id="{9DCCBC51-4D3B-46EB-B9F8-1D2605E52B72}"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09A07787-8DC4-43EC-A6AD-B1F5714D9ABE}" type="slidenum">
              <a:rPr lang="en-US" altLang="zh-CN"/>
            </a:fld>
            <a:endParaRPr lang="en-US" altLang="zh-CN"/>
          </a:p>
        </p:txBody>
      </p:sp>
      <p:sp>
        <p:nvSpPr>
          <p:cNvPr id="73731" name="Rectangle 3"/>
          <p:cNvSpPr>
            <a:spLocks noGrp="1" noChangeArrowheads="1"/>
          </p:cNvSpPr>
          <p:nvPr>
            <p:ph type="title"/>
          </p:nvPr>
        </p:nvSpPr>
        <p:spPr>
          <a:xfrm>
            <a:off x="755576" y="116632"/>
            <a:ext cx="7772400" cy="1143000"/>
          </a:xfrm>
        </p:spPr>
        <p:txBody>
          <a:bodyPr/>
          <a:lstStyle/>
          <a:p>
            <a:pPr eaLnBrk="1" hangingPunct="1"/>
            <a:r>
              <a:rPr lang="zh-CN" altLang="en-US" b="1" dirty="0" smtClean="0">
                <a:solidFill>
                  <a:schemeClr val="tx1"/>
                </a:solidFill>
                <a:cs typeface="Times New Roman" panose="02020603050405020304" pitchFamily="18" charset="0"/>
              </a:rPr>
              <a:t>三种遍历</a:t>
            </a:r>
            <a:r>
              <a:rPr lang="zh-CN" altLang="en-US" b="1" dirty="0" smtClean="0">
                <a:solidFill>
                  <a:schemeClr val="tx1"/>
                </a:solidFill>
              </a:rPr>
              <a:t>的实现</a:t>
            </a:r>
            <a:endParaRPr lang="zh-CN" altLang="en-US" b="1" dirty="0" smtClean="0">
              <a:solidFill>
                <a:schemeClr val="tx1"/>
              </a:solidFill>
            </a:endParaRPr>
          </a:p>
        </p:txBody>
      </p:sp>
      <p:sp>
        <p:nvSpPr>
          <p:cNvPr id="73732" name="Rectangle 4"/>
          <p:cNvSpPr>
            <a:spLocks noGrp="1" noChangeArrowheads="1"/>
          </p:cNvSpPr>
          <p:nvPr>
            <p:ph type="body" idx="1"/>
          </p:nvPr>
        </p:nvSpPr>
        <p:spPr/>
        <p:txBody>
          <a:bodyPr/>
          <a:lstStyle/>
          <a:p>
            <a:pPr eaLnBrk="1" hangingPunct="1">
              <a:lnSpc>
                <a:spcPct val="140000"/>
              </a:lnSpc>
            </a:pPr>
            <a:r>
              <a:rPr lang="zh-CN" altLang="en-US" b="1" smtClean="0">
                <a:ea typeface="楷体_GB2312" pitchFamily="49" charset="-122"/>
              </a:rPr>
              <a:t>树的遍历本身就是用递归形式描述的，因此用递归函数实现是很自然的</a:t>
            </a:r>
            <a:endParaRPr lang="zh-CN" altLang="en-US" b="1" smtClean="0">
              <a:ea typeface="楷体_GB2312" pitchFamily="49" charset="-122"/>
            </a:endParaRPr>
          </a:p>
        </p:txBody>
      </p:sp>
      <p:sp>
        <p:nvSpPr>
          <p:cNvPr id="2" name="日期占位符 1"/>
          <p:cNvSpPr>
            <a:spLocks noGrp="1"/>
          </p:cNvSpPr>
          <p:nvPr>
            <p:ph type="dt" sz="half" idx="2"/>
          </p:nvPr>
        </p:nvSpPr>
        <p:spPr/>
        <p:txBody>
          <a:bodyPr/>
          <a:lstStyle/>
          <a:p>
            <a:pPr>
              <a:defRPr/>
            </a:pPr>
            <a:fld id="{0B14D3AD-174E-479E-B312-E0D390A5F7AE}"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C3BD0E99-D300-4647-A01C-64259955AB58}" type="slidenum">
              <a:rPr lang="en-US" altLang="zh-CN"/>
            </a:fld>
            <a:endParaRPr lang="en-US" altLang="zh-CN"/>
          </a:p>
        </p:txBody>
      </p:sp>
      <p:sp>
        <p:nvSpPr>
          <p:cNvPr id="74755" name="Rectangle 2"/>
          <p:cNvSpPr>
            <a:spLocks noGrp="1" noChangeArrowheads="1"/>
          </p:cNvSpPr>
          <p:nvPr>
            <p:ph type="title"/>
          </p:nvPr>
        </p:nvSpPr>
        <p:spPr>
          <a:xfrm>
            <a:off x="684213" y="0"/>
            <a:ext cx="7772400" cy="1143000"/>
          </a:xfrm>
        </p:spPr>
        <p:txBody>
          <a:bodyPr/>
          <a:lstStyle/>
          <a:p>
            <a:pPr eaLnBrk="1" hangingPunct="1"/>
            <a:r>
              <a:rPr lang="en-US" altLang="zh-CN" b="1" smtClean="0"/>
              <a:t>preOrder()</a:t>
            </a:r>
            <a:endParaRPr lang="en-US" altLang="zh-CN" b="1" smtClean="0"/>
          </a:p>
        </p:txBody>
      </p:sp>
      <p:sp>
        <p:nvSpPr>
          <p:cNvPr id="74756" name="Rectangle 3"/>
          <p:cNvSpPr>
            <a:spLocks noGrp="1" noChangeArrowheads="1"/>
          </p:cNvSpPr>
          <p:nvPr>
            <p:ph type="body" idx="1"/>
          </p:nvPr>
        </p:nvSpPr>
        <p:spPr>
          <a:xfrm>
            <a:off x="539750" y="1196975"/>
            <a:ext cx="8064500" cy="5256213"/>
          </a:xfrm>
        </p:spPr>
        <p:txBody>
          <a:bodyPr/>
          <a:lstStyle/>
          <a:p>
            <a:pPr marL="609600" indent="-609600" eaLnBrk="1" hangingPunct="1">
              <a:buFontTx/>
              <a:buNone/>
            </a:pPr>
            <a:r>
              <a:rPr lang="en-US" altLang="zh-CN" sz="2800" b="1" smtClean="0"/>
              <a:t>void preOrder()  const</a:t>
            </a:r>
            <a:endParaRPr lang="en-US" altLang="zh-CN" sz="2800" b="1" smtClean="0"/>
          </a:p>
          <a:p>
            <a:pPr marL="609600" indent="-609600" eaLnBrk="1" hangingPunct="1">
              <a:buFontTx/>
              <a:buNone/>
            </a:pPr>
            <a:r>
              <a:rPr lang="en-US" altLang="zh-CN" sz="2800" b="1" smtClean="0"/>
              <a:t> { if (root != NULL) {</a:t>
            </a:r>
            <a:endParaRPr lang="en-US" altLang="zh-CN" sz="2800" b="1" smtClean="0"/>
          </a:p>
          <a:p>
            <a:pPr marL="609600" indent="-609600" eaLnBrk="1" hangingPunct="1">
              <a:buFontTx/>
              <a:buNone/>
            </a:pPr>
            <a:r>
              <a:rPr lang="en-US" altLang="zh-CN" sz="2800" b="1" smtClean="0"/>
              <a:t>         cout &lt;&lt; "\n</a:t>
            </a:r>
            <a:r>
              <a:rPr lang="zh-CN" altLang="en-US" sz="2800" b="1" smtClean="0"/>
              <a:t>前序遍历：</a:t>
            </a:r>
            <a:r>
              <a:rPr lang="en-US" altLang="zh-CN" sz="2800" b="1" smtClean="0"/>
              <a:t>";  preOrder(root);  }</a:t>
            </a:r>
            <a:endParaRPr lang="en-US" altLang="zh-CN" sz="2800" b="1" smtClean="0"/>
          </a:p>
          <a:p>
            <a:pPr marL="609600" indent="-609600" eaLnBrk="1" hangingPunct="1">
              <a:buFontTx/>
              <a:buNone/>
            </a:pPr>
            <a:r>
              <a:rPr lang="en-US" altLang="zh-CN" sz="2800" b="1" smtClean="0"/>
              <a:t> } </a:t>
            </a:r>
            <a:endParaRPr lang="en-US" altLang="zh-CN" sz="2800" b="1" smtClean="0"/>
          </a:p>
          <a:p>
            <a:pPr marL="609600" indent="-609600" eaLnBrk="1" hangingPunct="1">
              <a:buFontTx/>
              <a:buNone/>
            </a:pPr>
            <a:endParaRPr lang="en-US" altLang="zh-CN" sz="2800" b="1" smtClean="0"/>
          </a:p>
          <a:p>
            <a:pPr marL="609600" indent="-609600" eaLnBrk="1" hangingPunct="1">
              <a:buFontTx/>
              <a:buNone/>
            </a:pPr>
            <a:r>
              <a:rPr lang="en-US" altLang="zh-CN" sz="2800" b="1" smtClean="0"/>
              <a:t> void preOrder(Node *t)  const</a:t>
            </a:r>
            <a:endParaRPr lang="en-US" altLang="zh-CN" sz="2800" b="1" smtClean="0"/>
          </a:p>
          <a:p>
            <a:pPr marL="609600" indent="-609600" eaLnBrk="1" hangingPunct="1">
              <a:buFontTx/>
              <a:buNone/>
            </a:pPr>
            <a:r>
              <a:rPr lang="en-US" altLang="zh-CN" sz="2800" b="1" smtClean="0"/>
              <a:t>  { if (t != NULL) {  cout &lt;&lt; t-&gt;data &lt;&lt; ' ';</a:t>
            </a:r>
            <a:endParaRPr lang="en-US" altLang="zh-CN" sz="2800" b="1" smtClean="0"/>
          </a:p>
          <a:p>
            <a:pPr marL="609600" indent="-609600" eaLnBrk="1" hangingPunct="1">
              <a:buFontTx/>
              <a:buNone/>
            </a:pPr>
            <a:r>
              <a:rPr lang="en-US" altLang="zh-CN" sz="2800" b="1" smtClean="0"/>
              <a:t>  			             preOrder(t-&gt;left);</a:t>
            </a:r>
            <a:endParaRPr lang="en-US" altLang="zh-CN" sz="2800" b="1" smtClean="0"/>
          </a:p>
          <a:p>
            <a:pPr marL="609600" indent="-609600" eaLnBrk="1" hangingPunct="1">
              <a:buFontTx/>
              <a:buNone/>
            </a:pPr>
            <a:r>
              <a:rPr lang="en-US" altLang="zh-CN" sz="2800" b="1" smtClean="0"/>
              <a:t>			             preOrder(t-&gt;right);	  }</a:t>
            </a:r>
            <a:endParaRPr lang="en-US" altLang="zh-CN" sz="2800" b="1" smtClean="0"/>
          </a:p>
          <a:p>
            <a:pPr marL="609600" indent="-609600" eaLnBrk="1" hangingPunct="1">
              <a:buFontTx/>
              <a:buNone/>
            </a:pPr>
            <a:r>
              <a:rPr lang="en-US" altLang="zh-CN" sz="2800" b="1" smtClean="0"/>
              <a:t> }</a:t>
            </a:r>
            <a:endParaRPr lang="en-US" altLang="zh-CN" sz="2800" b="1" smtClean="0"/>
          </a:p>
        </p:txBody>
      </p:sp>
      <p:sp>
        <p:nvSpPr>
          <p:cNvPr id="2" name="日期占位符 1"/>
          <p:cNvSpPr>
            <a:spLocks noGrp="1"/>
          </p:cNvSpPr>
          <p:nvPr>
            <p:ph type="dt" sz="half" idx="2"/>
          </p:nvPr>
        </p:nvSpPr>
        <p:spPr/>
        <p:txBody>
          <a:bodyPr/>
          <a:lstStyle/>
          <a:p>
            <a:pPr>
              <a:defRPr/>
            </a:pPr>
            <a:fld id="{07245AF7-5D00-4AB1-BE0A-F00CEA654CE3}"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25B46970-99D6-437A-891B-1F6C9101C731}" type="slidenum">
              <a:rPr lang="en-US" altLang="zh-CN"/>
            </a:fld>
            <a:endParaRPr lang="en-US" altLang="zh-CN"/>
          </a:p>
        </p:txBody>
      </p:sp>
      <p:sp>
        <p:nvSpPr>
          <p:cNvPr id="75779" name="Rectangle 2"/>
          <p:cNvSpPr>
            <a:spLocks noGrp="1" noChangeArrowheads="1"/>
          </p:cNvSpPr>
          <p:nvPr>
            <p:ph type="title"/>
          </p:nvPr>
        </p:nvSpPr>
        <p:spPr>
          <a:xfrm>
            <a:off x="611560" y="116632"/>
            <a:ext cx="7772400" cy="1143000"/>
          </a:xfrm>
        </p:spPr>
        <p:txBody>
          <a:bodyPr/>
          <a:lstStyle/>
          <a:p>
            <a:pPr eaLnBrk="1" hangingPunct="1"/>
            <a:r>
              <a:rPr lang="en-US" altLang="zh-CN" b="1" dirty="0" err="1" smtClean="0"/>
              <a:t>midOrder</a:t>
            </a:r>
            <a:r>
              <a:rPr lang="en-US" altLang="zh-CN" b="1" dirty="0" smtClean="0"/>
              <a:t>()</a:t>
            </a:r>
            <a:endParaRPr lang="en-US" altLang="zh-CN" b="1" dirty="0" smtClean="0"/>
          </a:p>
        </p:txBody>
      </p:sp>
      <p:sp>
        <p:nvSpPr>
          <p:cNvPr id="75780" name="Rectangle 3"/>
          <p:cNvSpPr>
            <a:spLocks noGrp="1" noChangeArrowheads="1"/>
          </p:cNvSpPr>
          <p:nvPr>
            <p:ph type="body" idx="1"/>
          </p:nvPr>
        </p:nvSpPr>
        <p:spPr>
          <a:xfrm>
            <a:off x="468313" y="1557338"/>
            <a:ext cx="8134350" cy="5111750"/>
          </a:xfrm>
        </p:spPr>
        <p:txBody>
          <a:bodyPr/>
          <a:lstStyle/>
          <a:p>
            <a:pPr marL="609600" indent="-609600" eaLnBrk="1" hangingPunct="1">
              <a:lnSpc>
                <a:spcPct val="90000"/>
              </a:lnSpc>
              <a:buFontTx/>
              <a:buNone/>
            </a:pPr>
            <a:r>
              <a:rPr lang="en-US" altLang="zh-CN" sz="2800" b="1" smtClean="0"/>
              <a:t>void midOrder() const</a:t>
            </a:r>
            <a:endParaRPr lang="en-US" altLang="zh-CN" sz="2800" b="1" smtClean="0"/>
          </a:p>
          <a:p>
            <a:pPr marL="609600" indent="-609600" eaLnBrk="1" hangingPunct="1">
              <a:lnSpc>
                <a:spcPct val="90000"/>
              </a:lnSpc>
              <a:buFontTx/>
              <a:buNone/>
            </a:pPr>
            <a:r>
              <a:rPr lang="en-US" altLang="zh-CN" sz="2800" b="1" smtClean="0"/>
              <a:t> { if (root != NULL) {</a:t>
            </a:r>
            <a:endParaRPr lang="en-US" altLang="zh-CN" sz="2800" b="1" smtClean="0"/>
          </a:p>
          <a:p>
            <a:pPr marL="609600" indent="-609600" eaLnBrk="1" hangingPunct="1">
              <a:lnSpc>
                <a:spcPct val="90000"/>
              </a:lnSpc>
              <a:buFontTx/>
              <a:buNone/>
            </a:pPr>
            <a:r>
              <a:rPr lang="en-US" altLang="zh-CN" sz="2800" b="1" smtClean="0"/>
              <a:t>	  cout &lt;&lt; "\n</a:t>
            </a:r>
            <a:r>
              <a:rPr lang="zh-CN" altLang="en-US" sz="2800" b="1" smtClean="0"/>
              <a:t>中序遍历：</a:t>
            </a:r>
            <a:r>
              <a:rPr lang="en-US" altLang="zh-CN" sz="2800" b="1" smtClean="0"/>
              <a:t>";  midOrder(root);    } </a:t>
            </a:r>
            <a:endParaRPr lang="en-US" altLang="zh-CN" sz="2800" b="1" smtClean="0"/>
          </a:p>
          <a:p>
            <a:pPr marL="609600" indent="-609600" eaLnBrk="1" hangingPunct="1">
              <a:lnSpc>
                <a:spcPct val="90000"/>
              </a:lnSpc>
              <a:buFontTx/>
              <a:buNone/>
            </a:pPr>
            <a:r>
              <a:rPr lang="en-US" altLang="zh-CN" sz="2800" b="1" smtClean="0"/>
              <a:t>  } </a:t>
            </a:r>
            <a:endParaRPr lang="en-US" altLang="zh-CN" sz="2800" b="1" smtClean="0"/>
          </a:p>
          <a:p>
            <a:pPr marL="609600" indent="-609600" eaLnBrk="1" hangingPunct="1">
              <a:lnSpc>
                <a:spcPct val="90000"/>
              </a:lnSpc>
              <a:buFontTx/>
              <a:buNone/>
            </a:pPr>
            <a:endParaRPr lang="en-US" altLang="zh-CN" sz="2800" b="1" smtClean="0"/>
          </a:p>
          <a:p>
            <a:pPr marL="609600" indent="-609600" eaLnBrk="1" hangingPunct="1">
              <a:lnSpc>
                <a:spcPct val="90000"/>
              </a:lnSpc>
              <a:buFontTx/>
              <a:buNone/>
            </a:pPr>
            <a:r>
              <a:rPr lang="en-US" altLang="zh-CN" sz="2800" b="1" smtClean="0"/>
              <a:t>void midOrder(Node *t) const</a:t>
            </a:r>
            <a:endParaRPr lang="en-US" altLang="zh-CN" sz="2800" b="1" smtClean="0"/>
          </a:p>
          <a:p>
            <a:pPr marL="609600" indent="-609600" eaLnBrk="1" hangingPunct="1">
              <a:lnSpc>
                <a:spcPct val="90000"/>
              </a:lnSpc>
              <a:buFontTx/>
              <a:buNone/>
            </a:pPr>
            <a:r>
              <a:rPr lang="en-US" altLang="zh-CN" sz="2800" b="1" smtClean="0"/>
              <a:t>{ if (t != NULL) {  midOrder(t-&gt;left);</a:t>
            </a:r>
            <a:endParaRPr lang="en-US" altLang="zh-CN" sz="2800" b="1" smtClean="0"/>
          </a:p>
          <a:p>
            <a:pPr marL="609600" indent="-609600" eaLnBrk="1" hangingPunct="1">
              <a:lnSpc>
                <a:spcPct val="90000"/>
              </a:lnSpc>
              <a:buFontTx/>
              <a:buNone/>
            </a:pPr>
            <a:r>
              <a:rPr lang="en-US" altLang="zh-CN" sz="2800" b="1" smtClean="0"/>
              <a:t>			           cout &lt;&lt; t-&gt;data &lt;&lt; ' ';</a:t>
            </a:r>
            <a:endParaRPr lang="en-US" altLang="zh-CN" sz="2800" b="1" smtClean="0"/>
          </a:p>
          <a:p>
            <a:pPr marL="609600" indent="-609600" eaLnBrk="1" hangingPunct="1">
              <a:lnSpc>
                <a:spcPct val="90000"/>
              </a:lnSpc>
              <a:buFontTx/>
              <a:buNone/>
            </a:pPr>
            <a:r>
              <a:rPr lang="en-US" altLang="zh-CN" sz="2800" b="1" smtClean="0"/>
              <a:t>                               midOrder(t-&gt;right);}		  </a:t>
            </a:r>
            <a:endParaRPr lang="en-US" altLang="zh-CN" sz="2800" b="1" smtClean="0"/>
          </a:p>
          <a:p>
            <a:pPr marL="609600" indent="-609600" eaLnBrk="1" hangingPunct="1">
              <a:lnSpc>
                <a:spcPct val="90000"/>
              </a:lnSpc>
              <a:buFontTx/>
              <a:buNone/>
            </a:pPr>
            <a:r>
              <a:rPr lang="en-US" altLang="zh-CN" sz="2800" b="1" smtClean="0"/>
              <a:t> } </a:t>
            </a:r>
            <a:endParaRPr lang="en-US" altLang="zh-CN" sz="2800" b="1" smtClean="0"/>
          </a:p>
        </p:txBody>
      </p:sp>
      <p:sp>
        <p:nvSpPr>
          <p:cNvPr id="2" name="日期占位符 1"/>
          <p:cNvSpPr>
            <a:spLocks noGrp="1"/>
          </p:cNvSpPr>
          <p:nvPr>
            <p:ph type="dt" sz="half" idx="2"/>
          </p:nvPr>
        </p:nvSpPr>
        <p:spPr/>
        <p:txBody>
          <a:bodyPr/>
          <a:lstStyle/>
          <a:p>
            <a:pPr>
              <a:defRPr/>
            </a:pPr>
            <a:fld id="{11A0CB80-5279-4DC9-89F0-7882CED626CA}"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E415590A-468E-4209-ABC6-CF03C302DF1D}" type="slidenum">
              <a:rPr lang="en-US" altLang="zh-CN"/>
            </a:fld>
            <a:endParaRPr lang="en-US" altLang="zh-CN"/>
          </a:p>
        </p:txBody>
      </p:sp>
      <p:sp>
        <p:nvSpPr>
          <p:cNvPr id="76803" name="Rectangle 2"/>
          <p:cNvSpPr>
            <a:spLocks noGrp="1" noChangeArrowheads="1"/>
          </p:cNvSpPr>
          <p:nvPr>
            <p:ph type="title"/>
          </p:nvPr>
        </p:nvSpPr>
        <p:spPr>
          <a:xfrm>
            <a:off x="685800" y="260350"/>
            <a:ext cx="7772400" cy="865188"/>
          </a:xfrm>
        </p:spPr>
        <p:txBody>
          <a:bodyPr/>
          <a:lstStyle/>
          <a:p>
            <a:pPr eaLnBrk="1" hangingPunct="1"/>
            <a:r>
              <a:rPr lang="en-US" altLang="zh-CN" b="1" smtClean="0"/>
              <a:t>postOrder()</a:t>
            </a:r>
            <a:endParaRPr lang="en-US" altLang="zh-CN" b="1" smtClean="0"/>
          </a:p>
        </p:txBody>
      </p:sp>
      <p:sp>
        <p:nvSpPr>
          <p:cNvPr id="76804" name="Rectangle 3"/>
          <p:cNvSpPr>
            <a:spLocks noGrp="1" noChangeArrowheads="1"/>
          </p:cNvSpPr>
          <p:nvPr>
            <p:ph type="body" idx="1"/>
          </p:nvPr>
        </p:nvSpPr>
        <p:spPr>
          <a:xfrm>
            <a:off x="323850" y="1125538"/>
            <a:ext cx="8569325" cy="5732462"/>
          </a:xfrm>
        </p:spPr>
        <p:txBody>
          <a:bodyPr/>
          <a:lstStyle/>
          <a:p>
            <a:pPr marL="609600" indent="-609600" eaLnBrk="1" hangingPunct="1">
              <a:lnSpc>
                <a:spcPct val="110000"/>
              </a:lnSpc>
              <a:buFontTx/>
              <a:buNone/>
            </a:pPr>
            <a:r>
              <a:rPr lang="en-US" altLang="zh-CN" sz="2800" b="1" dirty="0" smtClean="0"/>
              <a:t> void </a:t>
            </a:r>
            <a:r>
              <a:rPr lang="en-US" altLang="zh-CN" sz="2800" b="1" dirty="0" err="1" smtClean="0"/>
              <a:t>postOrder</a:t>
            </a:r>
            <a:r>
              <a:rPr lang="en-US" altLang="zh-CN" sz="2800" b="1" dirty="0" smtClean="0"/>
              <a:t>()  </a:t>
            </a:r>
            <a:r>
              <a:rPr lang="en-US" altLang="zh-CN" sz="2800" b="1" dirty="0" err="1" smtClean="0"/>
              <a:t>const</a:t>
            </a:r>
            <a:endParaRPr lang="en-US" altLang="zh-CN" sz="2800" b="1" dirty="0" smtClean="0"/>
          </a:p>
          <a:p>
            <a:pPr marL="609600" indent="-609600" eaLnBrk="1" hangingPunct="1">
              <a:lnSpc>
                <a:spcPct val="110000"/>
              </a:lnSpc>
              <a:buFontTx/>
              <a:buNone/>
            </a:pPr>
            <a:r>
              <a:rPr lang="en-US" altLang="zh-CN" sz="2800" b="1" dirty="0" smtClean="0"/>
              <a:t> { if (root != NULL) {</a:t>
            </a:r>
            <a:endParaRPr lang="en-US" altLang="zh-CN" sz="2800" b="1" dirty="0" smtClean="0"/>
          </a:p>
          <a:p>
            <a:pPr marL="609600" indent="-609600" eaLnBrk="1" hangingPunct="1">
              <a:lnSpc>
                <a:spcPct val="110000"/>
              </a:lnSpc>
              <a:buFontTx/>
              <a:buNone/>
            </a:pPr>
            <a:r>
              <a:rPr lang="en-US" altLang="zh-CN" sz="2800" b="1" dirty="0" smtClean="0"/>
              <a:t>           </a:t>
            </a:r>
            <a:r>
              <a:rPr lang="en-US" altLang="zh-CN" sz="2800" b="1" dirty="0" err="1" smtClean="0"/>
              <a:t>cout</a:t>
            </a:r>
            <a:r>
              <a:rPr lang="en-US" altLang="zh-CN" sz="2800" b="1" dirty="0" smtClean="0"/>
              <a:t> &lt;&lt; "\n</a:t>
            </a:r>
            <a:r>
              <a:rPr lang="zh-CN" altLang="en-US" sz="2800" b="1" dirty="0" smtClean="0"/>
              <a:t>后序遍历：</a:t>
            </a:r>
            <a:r>
              <a:rPr lang="en-US" altLang="zh-CN" sz="2800" b="1" dirty="0" smtClean="0"/>
              <a:t>";  </a:t>
            </a:r>
            <a:r>
              <a:rPr lang="en-US" altLang="zh-CN" sz="2800" b="1" dirty="0" err="1" smtClean="0"/>
              <a:t>postOrder</a:t>
            </a:r>
            <a:r>
              <a:rPr lang="en-US" altLang="zh-CN" sz="2800" b="1" dirty="0" smtClean="0"/>
              <a:t>(root); }</a:t>
            </a:r>
            <a:endParaRPr lang="en-US" altLang="zh-CN" sz="2800" b="1" dirty="0" smtClean="0"/>
          </a:p>
          <a:p>
            <a:pPr marL="609600" indent="-609600" eaLnBrk="1" hangingPunct="1">
              <a:lnSpc>
                <a:spcPct val="110000"/>
              </a:lnSpc>
              <a:buFontTx/>
              <a:buNone/>
            </a:pPr>
            <a:r>
              <a:rPr lang="en-US" altLang="zh-CN" sz="2800" b="1" dirty="0" smtClean="0"/>
              <a:t> } </a:t>
            </a:r>
            <a:endParaRPr lang="en-US" altLang="zh-CN" sz="2800" b="1" dirty="0" smtClean="0"/>
          </a:p>
          <a:p>
            <a:pPr marL="609600" indent="-609600" eaLnBrk="1" hangingPunct="1">
              <a:lnSpc>
                <a:spcPct val="110000"/>
              </a:lnSpc>
              <a:buFontTx/>
              <a:buNone/>
            </a:pPr>
            <a:endParaRPr lang="en-US" altLang="zh-CN" sz="2800" b="1" dirty="0" smtClean="0"/>
          </a:p>
          <a:p>
            <a:pPr marL="609600" indent="-609600" eaLnBrk="1" hangingPunct="1">
              <a:lnSpc>
                <a:spcPct val="110000"/>
              </a:lnSpc>
              <a:buFontTx/>
              <a:buNone/>
            </a:pPr>
            <a:r>
              <a:rPr lang="en-US" altLang="zh-CN" sz="2800" b="1" dirty="0" smtClean="0"/>
              <a:t>void </a:t>
            </a:r>
            <a:r>
              <a:rPr lang="en-US" altLang="zh-CN" sz="2800" b="1" dirty="0" err="1" smtClean="0"/>
              <a:t>postOrder</a:t>
            </a:r>
            <a:r>
              <a:rPr lang="en-US" altLang="zh-CN" sz="2800" b="1" dirty="0" smtClean="0"/>
              <a:t>(Node *t)  </a:t>
            </a:r>
            <a:r>
              <a:rPr lang="en-US" altLang="zh-CN" sz="2800" b="1" dirty="0" err="1" smtClean="0"/>
              <a:t>const</a:t>
            </a:r>
            <a:endParaRPr lang="en-US" altLang="zh-CN" sz="2800" b="1" dirty="0" smtClean="0"/>
          </a:p>
          <a:p>
            <a:pPr marL="609600" indent="-609600" eaLnBrk="1" hangingPunct="1">
              <a:lnSpc>
                <a:spcPct val="110000"/>
              </a:lnSpc>
              <a:buFontTx/>
              <a:buNone/>
            </a:pPr>
            <a:r>
              <a:rPr lang="en-US" altLang="zh-CN" sz="2800" b="1" dirty="0" smtClean="0"/>
              <a:t> { if (t != NULL) {  </a:t>
            </a:r>
            <a:r>
              <a:rPr lang="en-US" altLang="zh-CN" sz="2800" b="1" dirty="0" err="1" smtClean="0"/>
              <a:t>postOrder</a:t>
            </a:r>
            <a:r>
              <a:rPr lang="en-US" altLang="zh-CN" sz="2800" b="1" dirty="0" smtClean="0"/>
              <a:t>(t-&gt;left);			  </a:t>
            </a:r>
            <a:endParaRPr lang="en-US" altLang="zh-CN" sz="2800" b="1" dirty="0" smtClean="0"/>
          </a:p>
          <a:p>
            <a:pPr marL="609600" indent="-609600" eaLnBrk="1" hangingPunct="1">
              <a:lnSpc>
                <a:spcPct val="110000"/>
              </a:lnSpc>
              <a:buFontTx/>
              <a:buNone/>
            </a:pPr>
            <a:r>
              <a:rPr lang="en-US" altLang="zh-CN" sz="2800" b="1" dirty="0" smtClean="0"/>
              <a:t>                                </a:t>
            </a:r>
            <a:r>
              <a:rPr lang="en-US" altLang="zh-CN" sz="2800" b="1" dirty="0" err="1" smtClean="0"/>
              <a:t>postOrder</a:t>
            </a:r>
            <a:r>
              <a:rPr lang="en-US" altLang="zh-CN" sz="2800" b="1" dirty="0" smtClean="0"/>
              <a:t>(t-&gt;right);</a:t>
            </a:r>
            <a:endParaRPr lang="en-US" altLang="zh-CN" sz="2800" b="1" dirty="0" smtClean="0"/>
          </a:p>
          <a:p>
            <a:pPr marL="609600" indent="-609600" eaLnBrk="1" hangingPunct="1">
              <a:lnSpc>
                <a:spcPct val="110000"/>
              </a:lnSpc>
              <a:buFontTx/>
              <a:buNone/>
            </a:pPr>
            <a:r>
              <a:rPr lang="en-US" altLang="zh-CN" sz="2800" b="1" dirty="0" smtClean="0"/>
              <a:t>			            </a:t>
            </a:r>
            <a:r>
              <a:rPr lang="en-US" altLang="zh-CN" sz="2800" b="1" dirty="0" err="1" smtClean="0"/>
              <a:t>cout</a:t>
            </a:r>
            <a:r>
              <a:rPr lang="en-US" altLang="zh-CN" sz="2800" b="1" dirty="0" smtClean="0"/>
              <a:t> &lt;&lt; t-&gt;data &lt;&lt; ' ';   }	</a:t>
            </a:r>
            <a:endParaRPr lang="en-US" altLang="zh-CN" sz="2800" b="1" dirty="0" smtClean="0"/>
          </a:p>
          <a:p>
            <a:pPr marL="609600" indent="-609600" eaLnBrk="1" hangingPunct="1">
              <a:lnSpc>
                <a:spcPct val="110000"/>
              </a:lnSpc>
              <a:buFontTx/>
              <a:buNone/>
            </a:pPr>
            <a:r>
              <a:rPr lang="en-US" altLang="zh-CN" sz="2800" b="1" dirty="0" smtClean="0"/>
              <a:t> } </a:t>
            </a:r>
            <a:endParaRPr lang="en-US" altLang="zh-CN" sz="2800" b="1" dirty="0" smtClean="0"/>
          </a:p>
        </p:txBody>
      </p:sp>
      <p:sp>
        <p:nvSpPr>
          <p:cNvPr id="2" name="日期占位符 1"/>
          <p:cNvSpPr>
            <a:spLocks noGrp="1"/>
          </p:cNvSpPr>
          <p:nvPr>
            <p:ph type="dt" sz="half" idx="2"/>
          </p:nvPr>
        </p:nvSpPr>
        <p:spPr/>
        <p:txBody>
          <a:bodyPr/>
          <a:lstStyle/>
          <a:p>
            <a:pPr>
              <a:defRPr/>
            </a:pPr>
            <a:fld id="{D7BD285D-3EBA-4A34-8DF1-627C8CBB1F16}"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求非叶子节点数</a:t>
            </a:r>
            <a:endParaRPr lang="zh-CN" altLang="en-US"/>
          </a:p>
        </p:txBody>
      </p:sp>
      <p:sp>
        <p:nvSpPr>
          <p:cNvPr id="3" name="内容占位符 2"/>
          <p:cNvSpPr>
            <a:spLocks noGrp="1"/>
          </p:cNvSpPr>
          <p:nvPr>
            <p:ph idx="1"/>
          </p:nvPr>
        </p:nvSpPr>
        <p:spPr>
          <a:xfrm>
            <a:off x="281940" y="1628775"/>
            <a:ext cx="8766810" cy="3881755"/>
          </a:xfrm>
        </p:spPr>
        <p:txBody>
          <a:bodyPr/>
          <a:p>
            <a:r>
              <a:rPr lang="zh-CN" altLang="en-US"/>
              <a:t>BinaryTree&lt;elemType&gt; ::PreOrderNumber(Node&lt;elemType&gt; * root)</a:t>
            </a:r>
            <a:endParaRPr lang="zh-CN" altLang="en-US"/>
          </a:p>
          <a:p>
            <a:r>
              <a:rPr lang="zh-CN" altLang="en-US"/>
              <a:t>{  if (root != NULL) {  if（root-&gt;lchild!=NULL || root-&gt;rchild!=NULL)</a:t>
            </a:r>
            <a:endParaRPr lang="zh-CN" altLang="en-US"/>
          </a:p>
          <a:p>
            <a:r>
              <a:rPr lang="zh-CN" altLang="en-US"/>
              <a:t>       ++number;</a:t>
            </a:r>
            <a:endParaRPr lang="zh-CN" altLang="en-US"/>
          </a:p>
          <a:p>
            <a:r>
              <a:rPr lang="zh-CN" altLang="en-US"/>
              <a:t>   PreOrderNumber(root-&gt;lchild);</a:t>
            </a:r>
            <a:endParaRPr lang="zh-CN" altLang="en-US"/>
          </a:p>
          <a:p>
            <a:r>
              <a:rPr lang="zh-CN" altLang="en-US"/>
              <a:t>   PreOrderNumber(root-&gt;rchild);	  }</a:t>
            </a:r>
            <a:endParaRPr lang="zh-CN" altLang="en-US"/>
          </a:p>
          <a:p>
            <a:r>
              <a:rPr lang="zh-CN" altLang="en-US"/>
              <a:t>    return  number;</a:t>
            </a:r>
            <a:endParaRPr lang="zh-CN" altLang="en-US"/>
          </a:p>
          <a:p>
            <a:r>
              <a:rPr lang="zh-CN" altLang="en-US"/>
              <a:t>}</a:t>
            </a:r>
            <a:endParaRPr lang="zh-CN" altLang="en-US"/>
          </a:p>
        </p:txBody>
      </p:sp>
      <p:sp>
        <p:nvSpPr>
          <p:cNvPr id="4" name="日期占位符 3"/>
          <p:cNvSpPr>
            <a:spLocks noGrp="1"/>
          </p:cNvSpPr>
          <p:nvPr>
            <p:ph type="dt" sz="half" idx="2"/>
          </p:nvPr>
        </p:nvSpPr>
        <p:spPr/>
        <p:txBody>
          <a:bodyPr/>
          <a:p>
            <a:pPr>
              <a:defRPr/>
            </a:pPr>
            <a:fld id="{CAD54F35-621E-47D4-AB00-F148EE34D3C1}" type="datetime8">
              <a:rPr lang="zh-CN" altLang="en-US" smtClean="0"/>
            </a:fld>
            <a:endParaRPr lang="en-US" altLang="zh-CN" dirty="0"/>
          </a:p>
        </p:txBody>
      </p:sp>
      <p:sp>
        <p:nvSpPr>
          <p:cNvPr id="5" name="页脚占位符 4"/>
          <p:cNvSpPr>
            <a:spLocks noGrp="1"/>
          </p:cNvSpPr>
          <p:nvPr>
            <p:ph type="ftr" sz="quarter" idx="3"/>
          </p:nvPr>
        </p:nvSpPr>
        <p:spPr/>
        <p:txBody>
          <a:bodyPr/>
          <a:p>
            <a:pPr>
              <a:defRPr/>
            </a:pPr>
            <a:r>
              <a:rPr lang="zh-CN" altLang="en-US" smtClean="0"/>
              <a:t>吉林大学珠海学院数据结构</a:t>
            </a:r>
            <a:endParaRPr lang="en-US" altLang="zh-CN" dirty="0"/>
          </a:p>
        </p:txBody>
      </p:sp>
    </p:spTree>
  </p:cSld>
  <p:clrMapOvr>
    <a:masterClrMapping/>
  </p:clrMapOvr>
  <p:transition advClick="0"/>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body" idx="4294967295"/>
          </p:nvPr>
        </p:nvSpPr>
        <p:spPr>
          <a:xfrm>
            <a:off x="457200" y="1676400"/>
            <a:ext cx="8077200" cy="4114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90000"/>
              </a:lnSpc>
            </a:pPr>
            <a:r>
              <a:rPr lang="zh-CN" altLang="en-US" b="1" dirty="0" smtClean="0">
                <a:solidFill>
                  <a:srgbClr val="FF0000"/>
                </a:solidFill>
                <a:ea typeface="幼圆" pitchFamily="49" charset="-122"/>
              </a:rPr>
              <a:t>结点的带权的路径长度</a:t>
            </a:r>
            <a:r>
              <a:rPr lang="zh-CN" altLang="en-US" dirty="0" smtClean="0">
                <a:solidFill>
                  <a:srgbClr val="FF0000"/>
                </a:solidFill>
              </a:rPr>
              <a:t>：</a:t>
            </a:r>
            <a:r>
              <a:rPr lang="zh-CN" altLang="en-US" b="1" dirty="0" smtClean="0"/>
              <a:t>该结点到根结点之间的路程长度与该结点上权的乘积</a:t>
            </a:r>
            <a:endParaRPr lang="zh-CN" altLang="en-US" b="1" dirty="0" smtClean="0"/>
          </a:p>
          <a:p>
            <a:pPr algn="just">
              <a:lnSpc>
                <a:spcPct val="90000"/>
              </a:lnSpc>
            </a:pPr>
            <a:r>
              <a:rPr lang="zh-CN" altLang="en-US" b="1" dirty="0" smtClean="0">
                <a:solidFill>
                  <a:srgbClr val="FF0000"/>
                </a:solidFill>
                <a:ea typeface="幼圆" pitchFamily="49" charset="-122"/>
              </a:rPr>
              <a:t>树的带权的路径长度</a:t>
            </a:r>
            <a:r>
              <a:rPr lang="zh-CN" altLang="en-US" dirty="0" smtClean="0"/>
              <a:t>：</a:t>
            </a:r>
            <a:r>
              <a:rPr lang="zh-CN" altLang="en-US" b="1" dirty="0" smtClean="0"/>
              <a:t>树中</a:t>
            </a:r>
            <a:r>
              <a:rPr lang="zh-CN" altLang="en-US" b="1" dirty="0" smtClean="0">
                <a:solidFill>
                  <a:srgbClr val="0000CC"/>
                </a:solidFill>
              </a:rPr>
              <a:t>所有叶子结点的</a:t>
            </a:r>
            <a:r>
              <a:rPr lang="zh-CN" altLang="en-US" b="1" dirty="0" smtClean="0"/>
              <a:t>带权的路径长度的和。通常记为：</a:t>
            </a:r>
            <a:r>
              <a:rPr lang="en-US" altLang="zh-CN" b="1" dirty="0" smtClean="0"/>
              <a:t>WPL(Weighted Path Length)</a:t>
            </a:r>
            <a:r>
              <a:rPr lang="zh-CN" altLang="en-US" b="1" dirty="0" smtClean="0"/>
              <a:t>。</a:t>
            </a:r>
            <a:endParaRPr lang="zh-CN" altLang="en-US" b="1" dirty="0" smtClean="0"/>
          </a:p>
          <a:p>
            <a:pPr algn="just">
              <a:lnSpc>
                <a:spcPct val="90000"/>
              </a:lnSpc>
            </a:pPr>
            <a:r>
              <a:rPr lang="zh-CN" altLang="en-US" b="1" dirty="0" smtClean="0"/>
              <a:t>由</a:t>
            </a:r>
            <a:r>
              <a:rPr lang="en-US" altLang="zh-CN" b="1" dirty="0" smtClean="0"/>
              <a:t>n</a:t>
            </a:r>
            <a:r>
              <a:rPr lang="zh-CN" altLang="en-US" b="1" dirty="0" smtClean="0"/>
              <a:t>个带权值的叶子结点构成的二叉树中</a:t>
            </a:r>
            <a:r>
              <a:rPr lang="zh-CN" altLang="en-US" dirty="0" smtClean="0"/>
              <a:t>，</a:t>
            </a:r>
            <a:r>
              <a:rPr lang="en-US" altLang="zh-CN" b="1" dirty="0" smtClean="0">
                <a:ea typeface="幼圆" pitchFamily="49" charset="-122"/>
              </a:rPr>
              <a:t>WPL</a:t>
            </a:r>
            <a:r>
              <a:rPr lang="zh-CN" altLang="en-US" b="1" dirty="0" smtClean="0"/>
              <a:t>最小的二叉树称为</a:t>
            </a:r>
            <a:r>
              <a:rPr lang="zh-CN" altLang="en-US" b="1" dirty="0" smtClean="0">
                <a:solidFill>
                  <a:srgbClr val="0000CC"/>
                </a:solidFill>
                <a:ea typeface="幼圆" pitchFamily="49" charset="-122"/>
              </a:rPr>
              <a:t>最优二叉树</a:t>
            </a:r>
            <a:r>
              <a:rPr lang="zh-CN" altLang="en-US" dirty="0" smtClean="0"/>
              <a:t>，或</a:t>
            </a:r>
            <a:r>
              <a:rPr lang="zh-CN" altLang="en-US" dirty="0" smtClean="0">
                <a:solidFill>
                  <a:srgbClr val="0000CC"/>
                </a:solidFill>
              </a:rPr>
              <a:t>哈夫曼</a:t>
            </a:r>
            <a:r>
              <a:rPr lang="zh-CN" altLang="en-US" b="1" dirty="0" smtClean="0">
                <a:solidFill>
                  <a:srgbClr val="0000CC"/>
                </a:solidFill>
                <a:ea typeface="幼圆" pitchFamily="49" charset="-122"/>
              </a:rPr>
              <a:t>（ </a:t>
            </a:r>
            <a:r>
              <a:rPr lang="en-US" altLang="zh-CN" b="1" dirty="0" smtClean="0">
                <a:solidFill>
                  <a:srgbClr val="0000CC"/>
                </a:solidFill>
                <a:ea typeface="幼圆" pitchFamily="49" charset="-122"/>
              </a:rPr>
              <a:t>Huffman</a:t>
            </a:r>
            <a:r>
              <a:rPr lang="zh-CN" altLang="en-US" b="1" dirty="0" smtClean="0">
                <a:solidFill>
                  <a:srgbClr val="0000CC"/>
                </a:solidFill>
                <a:ea typeface="幼圆" pitchFamily="49" charset="-122"/>
              </a:rPr>
              <a:t>）树。</a:t>
            </a:r>
            <a:endParaRPr lang="zh-CN" altLang="en-US" b="1" dirty="0" smtClean="0">
              <a:solidFill>
                <a:srgbClr val="0000CC"/>
              </a:solidFill>
              <a:ea typeface="幼圆" pitchFamily="49" charset="-122"/>
            </a:endParaRPr>
          </a:p>
        </p:txBody>
      </p:sp>
      <p:sp>
        <p:nvSpPr>
          <p:cNvPr id="43011" name="Rectangle 3"/>
          <p:cNvSpPr>
            <a:spLocks noGrp="1" noChangeArrowheads="1"/>
          </p:cNvSpPr>
          <p:nvPr>
            <p:ph type="title" idx="4294967295"/>
          </p:nvPr>
        </p:nvSpPr>
        <p:spPr>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dirty="0" smtClean="0">
                <a:latin typeface="华文新魏" pitchFamily="2" charset="-122"/>
              </a:rPr>
              <a:t>哈夫曼树的概念</a:t>
            </a:r>
            <a:endParaRPr lang="zh-CN" altLang="en-US" dirty="0" smtClean="0">
              <a:latin typeface="华文新魏" pitchFamily="2" charset="-122"/>
            </a:endParaRPr>
          </a:p>
        </p:txBody>
      </p:sp>
      <p:sp>
        <p:nvSpPr>
          <p:cNvPr id="6" name="云形标注 5"/>
          <p:cNvSpPr>
            <a:spLocks noChangeArrowheads="1"/>
          </p:cNvSpPr>
          <p:nvPr/>
        </p:nvSpPr>
        <p:spPr bwMode="auto">
          <a:xfrm>
            <a:off x="4284663" y="5949950"/>
            <a:ext cx="3743325" cy="908050"/>
          </a:xfrm>
          <a:prstGeom prst="cloudCallout">
            <a:avLst>
              <a:gd name="adj1" fmla="val 21713"/>
              <a:gd name="adj2" fmla="val -156292"/>
            </a:avLst>
          </a:prstGeom>
          <a:solidFill>
            <a:srgbClr val="CCFFCC"/>
          </a:solidFill>
          <a:ln w="25400" algn="ctr">
            <a:solidFill>
              <a:srgbClr val="956F00"/>
            </a:solidFill>
            <a:round/>
          </a:ln>
        </p:spPr>
        <p:txBody>
          <a:bodyPr anchor="ctr"/>
          <a:lstStyle/>
          <a:p>
            <a:pPr algn="ctr" eaLnBrk="0" hangingPunct="0"/>
            <a:r>
              <a:rPr lang="zh-CN" altLang="en-US" sz="2800" b="1">
                <a:solidFill>
                  <a:schemeClr val="tx1"/>
                </a:solidFill>
                <a:latin typeface="Arial" panose="020B0604020202020204" pitchFamily="34" charset="0"/>
              </a:rPr>
              <a:t>常用该定义！</a:t>
            </a:r>
            <a:endParaRPr lang="zh-CN" altLang="en-US" sz="2800" b="1">
              <a:solidFill>
                <a:schemeClr val="tx1"/>
              </a:solidFill>
              <a:latin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 calcmode="lin" valueType="num">
                                      <p:cBhvr additive="base">
                                        <p:cTn id="7" dur="500" fill="hold"/>
                                        <p:tgtEl>
                                          <p:spTgt spid="860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1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8">
                                            <p:txEl>
                                              <p:pRg st="1" end="1"/>
                                            </p:txEl>
                                          </p:spTgt>
                                        </p:tgtEl>
                                        <p:attrNameLst>
                                          <p:attrName>style.visibility</p:attrName>
                                        </p:attrNameLst>
                                      </p:cBhvr>
                                      <p:to>
                                        <p:strVal val="visible"/>
                                      </p:to>
                                    </p:set>
                                    <p:anim calcmode="lin" valueType="num">
                                      <p:cBhvr additive="base">
                                        <p:cTn id="13" dur="500" fill="hold"/>
                                        <p:tgtEl>
                                          <p:spTgt spid="8601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typ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8">
                                            <p:txEl>
                                              <p:pRg st="2" end="2"/>
                                            </p:txEl>
                                          </p:spTgt>
                                        </p:tgtEl>
                                        <p:attrNameLst>
                                          <p:attrName>style.visibility</p:attrName>
                                        </p:attrNameLst>
                                      </p:cBhvr>
                                      <p:to>
                                        <p:strVal val="visible"/>
                                      </p:to>
                                    </p:set>
                                    <p:anim calcmode="lin" valueType="num">
                                      <p:cBhvr additive="base">
                                        <p:cTn id="19" dur="500" fill="hold"/>
                                        <p:tgtEl>
                                          <p:spTgt spid="8601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iterate type="lt">
                                    <p:tmPct val="10000"/>
                                  </p:iterate>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build="p"/>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83568" y="125760"/>
            <a:ext cx="7772400" cy="1143000"/>
          </a:xfrm>
        </p:spPr>
        <p:txBody>
          <a:bodyPr/>
          <a:lstStyle/>
          <a:p>
            <a:pPr eaLnBrk="1" hangingPunct="1"/>
            <a:r>
              <a:rPr lang="zh-CN" altLang="en-US" b="1" dirty="0" smtClean="0"/>
              <a:t>数据结构的操作</a:t>
            </a:r>
            <a:endParaRPr lang="zh-CN" altLang="en-US" b="1" dirty="0" smtClean="0"/>
          </a:p>
        </p:txBody>
      </p:sp>
      <p:sp>
        <p:nvSpPr>
          <p:cNvPr id="9220" name="Rectangle 3"/>
          <p:cNvSpPr>
            <a:spLocks noGrp="1" noChangeArrowheads="1"/>
          </p:cNvSpPr>
          <p:nvPr>
            <p:ph type="body" idx="1"/>
          </p:nvPr>
        </p:nvSpPr>
        <p:spPr>
          <a:xfrm>
            <a:off x="395288" y="1412776"/>
            <a:ext cx="8353425" cy="5086350"/>
          </a:xfrm>
        </p:spPr>
        <p:txBody>
          <a:bodyPr/>
          <a:lstStyle/>
          <a:p>
            <a:pPr eaLnBrk="1" hangingPunct="1">
              <a:lnSpc>
                <a:spcPct val="110000"/>
              </a:lnSpc>
            </a:pPr>
            <a:r>
              <a:rPr lang="zh-CN" altLang="en-US" sz="2400" b="1" dirty="0" smtClean="0">
                <a:ea typeface="楷体_GB2312" pitchFamily="49" charset="-122"/>
              </a:rPr>
              <a:t>创建：创建一个数据结构</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清除：删除数据结构</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插入：在数据结构指定的位置上插入一个新元素</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删除：将数据结构中的某个元素删去</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搜索：在数据结构中搜索满足特定条件的元素</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更新：修改数据结构中的某个元素的值</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访问：访问数据结构中的某个元素</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遍历：按照某种次序访问数据结构中的每一元素，使每个元素恰好被访问一次</a:t>
            </a:r>
            <a:endParaRPr lang="zh-CN" altLang="en-US" sz="2400" b="1" dirty="0" smtClean="0">
              <a:ea typeface="楷体_GB2312" pitchFamily="49" charset="-122"/>
            </a:endParaRPr>
          </a:p>
          <a:p>
            <a:pPr eaLnBrk="1" hangingPunct="1">
              <a:lnSpc>
                <a:spcPct val="110000"/>
              </a:lnSpc>
            </a:pPr>
            <a:r>
              <a:rPr lang="zh-CN" altLang="en-US" sz="2400" b="1" dirty="0" smtClean="0">
                <a:ea typeface="楷体_GB2312" pitchFamily="49" charset="-122"/>
              </a:rPr>
              <a:t>每一种数据结构的特定操作</a:t>
            </a:r>
            <a:endParaRPr lang="zh-CN" altLang="en-US" sz="2400" b="1" dirty="0" smtClean="0">
              <a:ea typeface="楷体_GB2312" pitchFamily="49"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5E8529FA-4A7E-4853-8D68-DE1C56EFED30}" type="datetime8">
              <a:rPr lang="zh-CN" altLang="en-US" smtClean="0"/>
            </a:fld>
            <a:endParaRPr lang="en-US" altLang="zh-CN"/>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3B684D70-5D80-49D0-A39D-BF76A5C7F8AE}" type="slidenum">
              <a:rPr lang="en-US" altLang="zh-CN"/>
            </a:fld>
            <a:endParaRPr lang="en-US" altLang="zh-CN"/>
          </a:p>
        </p:txBody>
      </p:sp>
      <p:sp>
        <p:nvSpPr>
          <p:cNvPr id="134147" name="Rectangle 2"/>
          <p:cNvSpPr>
            <a:spLocks noGrp="1" noChangeArrowheads="1"/>
          </p:cNvSpPr>
          <p:nvPr>
            <p:ph type="title"/>
          </p:nvPr>
        </p:nvSpPr>
        <p:spPr/>
        <p:txBody>
          <a:bodyPr/>
          <a:lstStyle/>
          <a:p>
            <a:pPr eaLnBrk="1" hangingPunct="1"/>
            <a:r>
              <a:rPr lang="zh-CN" altLang="en-US" b="1" smtClean="0"/>
              <a:t>哈夫曼树 </a:t>
            </a:r>
            <a:endParaRPr lang="zh-CN" altLang="en-US" b="1" smtClean="0"/>
          </a:p>
        </p:txBody>
      </p:sp>
      <p:sp>
        <p:nvSpPr>
          <p:cNvPr id="134148" name="Rectangle 3"/>
          <p:cNvSpPr>
            <a:spLocks noGrp="1" noChangeArrowheads="1"/>
          </p:cNvSpPr>
          <p:nvPr>
            <p:ph type="body" idx="1"/>
          </p:nvPr>
        </p:nvSpPr>
        <p:spPr>
          <a:xfrm>
            <a:off x="611560" y="1484784"/>
            <a:ext cx="8134350" cy="4114800"/>
          </a:xfrm>
        </p:spPr>
        <p:txBody>
          <a:bodyPr/>
          <a:lstStyle/>
          <a:p>
            <a:pPr eaLnBrk="1" hangingPunct="1">
              <a:lnSpc>
                <a:spcPct val="130000"/>
              </a:lnSpc>
            </a:pPr>
            <a:r>
              <a:rPr lang="zh-CN" altLang="en-US" b="1" dirty="0" smtClean="0">
                <a:ea typeface="楷体_GB2312" pitchFamily="49" charset="-122"/>
              </a:rPr>
              <a:t>哈夫曼树是一棵</a:t>
            </a:r>
            <a:r>
              <a:rPr lang="zh-CN" altLang="en-US" b="1" dirty="0" smtClean="0">
                <a:solidFill>
                  <a:srgbClr val="FF0000"/>
                </a:solidFill>
                <a:ea typeface="楷体_GB2312" pitchFamily="49" charset="-122"/>
              </a:rPr>
              <a:t>最小代价</a:t>
            </a:r>
            <a:r>
              <a:rPr lang="zh-CN" altLang="en-US" b="1" dirty="0" smtClean="0">
                <a:ea typeface="楷体_GB2312" pitchFamily="49" charset="-122"/>
              </a:rPr>
              <a:t>的二叉树，在这棵树上，所有的字符都包含在叶结点上。</a:t>
            </a:r>
            <a:endParaRPr lang="zh-CN" altLang="en-US" b="1" dirty="0" smtClean="0">
              <a:ea typeface="楷体_GB2312" pitchFamily="49" charset="-122"/>
            </a:endParaRPr>
          </a:p>
          <a:p>
            <a:pPr eaLnBrk="1" hangingPunct="1">
              <a:lnSpc>
                <a:spcPct val="130000"/>
              </a:lnSpc>
            </a:pPr>
            <a:r>
              <a:rPr lang="zh-CN" altLang="en-US" b="1" dirty="0" smtClean="0">
                <a:ea typeface="楷体_GB2312" pitchFamily="49" charset="-122"/>
              </a:rPr>
              <a:t>要使得整棵树的代价最小，显然权值大的叶子应当尽量靠近树根，权值小的叶子可以适当离树根远一些。</a:t>
            </a:r>
            <a:endParaRPr lang="zh-CN" altLang="en-US" b="1" dirty="0" smtClean="0">
              <a:ea typeface="楷体_GB2312" pitchFamily="49" charset="-122"/>
            </a:endParaRPr>
          </a:p>
        </p:txBody>
      </p:sp>
      <p:sp>
        <p:nvSpPr>
          <p:cNvPr id="2" name="日期占位符 1"/>
          <p:cNvSpPr>
            <a:spLocks noGrp="1"/>
          </p:cNvSpPr>
          <p:nvPr>
            <p:ph type="dt" sz="half" idx="2"/>
          </p:nvPr>
        </p:nvSpPr>
        <p:spPr/>
        <p:txBody>
          <a:bodyPr/>
          <a:lstStyle/>
          <a:p>
            <a:pPr>
              <a:defRPr/>
            </a:pPr>
            <a:fld id="{84D0E092-0028-48A5-AE34-E2BAA19B7A28}"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chor="ctr"/>
          <a:lstStyle/>
          <a:p>
            <a:r>
              <a:rPr lang="en-US" altLang="zh-CN" dirty="0" smtClean="0">
                <a:latin typeface="Times New Roman" panose="02020603050405020304" pitchFamily="18" charset="0"/>
              </a:rPr>
              <a:t>Huffman</a:t>
            </a:r>
            <a:r>
              <a:rPr lang="zh-CN" altLang="en-US" dirty="0" smtClean="0">
                <a:latin typeface="Times New Roman" panose="02020603050405020304" pitchFamily="18" charset="0"/>
              </a:rPr>
              <a:t>树</a:t>
            </a:r>
            <a:endParaRPr lang="zh-CN" altLang="en-US" dirty="0" smtClean="0">
              <a:latin typeface="Times New Roman" panose="02020603050405020304" pitchFamily="18" charset="0"/>
            </a:endParaRPr>
          </a:p>
        </p:txBody>
      </p:sp>
      <p:sp>
        <p:nvSpPr>
          <p:cNvPr id="18436" name="Rectangle 3"/>
          <p:cNvSpPr>
            <a:spLocks noGrp="1" noChangeArrowheads="1"/>
          </p:cNvSpPr>
          <p:nvPr>
            <p:ph type="body" idx="1"/>
          </p:nvPr>
        </p:nvSpPr>
        <p:spPr>
          <a:xfrm>
            <a:off x="611188" y="1125538"/>
            <a:ext cx="7921625" cy="5303837"/>
          </a:xfrm>
        </p:spPr>
        <p:txBody>
          <a:bodyPr/>
          <a:lstStyle/>
          <a:p>
            <a:pPr>
              <a:lnSpc>
                <a:spcPct val="90000"/>
              </a:lnSpc>
              <a:buFont typeface="Wingdings" panose="05000000000000000000" pitchFamily="2" charset="2"/>
              <a:buNone/>
            </a:pPr>
            <a:r>
              <a:rPr lang="zh-CN" altLang="en-US" sz="2400" b="1" dirty="0" smtClean="0"/>
              <a:t>下图表示了三棵具有</a:t>
            </a:r>
            <a:r>
              <a:rPr lang="en-US" altLang="zh-CN" sz="2400" b="1" dirty="0" smtClean="0"/>
              <a:t>4</a:t>
            </a:r>
            <a:r>
              <a:rPr lang="zh-CN" altLang="en-US" sz="2400" b="1" dirty="0" smtClean="0"/>
              <a:t>个</a:t>
            </a:r>
            <a:r>
              <a:rPr lang="zh-CN" altLang="en-US" sz="2400" dirty="0" smtClean="0"/>
              <a:t>叶</a:t>
            </a:r>
            <a:r>
              <a:rPr lang="zh-CN" altLang="en-US" sz="2400" b="1" dirty="0" smtClean="0"/>
              <a:t>结点的二叉树，各叶结点的权值分别为</a:t>
            </a:r>
            <a:r>
              <a:rPr lang="en-US" altLang="zh-CN" sz="2400" b="1" dirty="0" smtClean="0"/>
              <a:t>6</a:t>
            </a:r>
            <a:r>
              <a:rPr lang="zh-CN" altLang="en-US" sz="2400" b="1" dirty="0" smtClean="0"/>
              <a:t>，</a:t>
            </a:r>
            <a:r>
              <a:rPr lang="en-US" altLang="zh-CN" sz="2400" b="1" dirty="0" smtClean="0"/>
              <a:t>2</a:t>
            </a:r>
            <a:r>
              <a:rPr lang="zh-CN" altLang="en-US" sz="2400" b="1" dirty="0" smtClean="0"/>
              <a:t>，</a:t>
            </a:r>
            <a:r>
              <a:rPr lang="en-US" altLang="zh-CN" sz="2400" b="1" dirty="0" smtClean="0"/>
              <a:t>3</a:t>
            </a:r>
            <a:r>
              <a:rPr lang="zh-CN" altLang="en-US" sz="2400" b="1" dirty="0" smtClean="0"/>
              <a:t>，</a:t>
            </a:r>
            <a:r>
              <a:rPr lang="en-US" altLang="zh-CN" sz="2400" b="1" dirty="0" smtClean="0"/>
              <a:t>4</a:t>
            </a:r>
            <a:r>
              <a:rPr lang="zh-CN" altLang="en-US" sz="2400" b="1" dirty="0" smtClean="0"/>
              <a:t>。</a:t>
            </a:r>
            <a:endParaRPr lang="en-US" altLang="zh-CN" sz="2400" b="1" dirty="0" smtClean="0"/>
          </a:p>
          <a:p>
            <a:pPr>
              <a:lnSpc>
                <a:spcPct val="90000"/>
              </a:lnSpc>
              <a:buFont typeface="Wingdings" panose="05000000000000000000" pitchFamily="2" charset="2"/>
              <a:buNone/>
            </a:pPr>
            <a:endParaRPr lang="en-US" altLang="zh-CN" sz="2400" b="1" dirty="0" smtClean="0"/>
          </a:p>
          <a:p>
            <a:pPr>
              <a:lnSpc>
                <a:spcPct val="90000"/>
              </a:lnSpc>
              <a:buFont typeface="Wingdings" panose="05000000000000000000" pitchFamily="2" charset="2"/>
              <a:buNone/>
            </a:pPr>
            <a:endParaRPr lang="en-US" altLang="zh-CN" sz="1900" b="1" dirty="0" smtClean="0"/>
          </a:p>
          <a:p>
            <a:pPr>
              <a:lnSpc>
                <a:spcPct val="90000"/>
              </a:lnSpc>
              <a:buFont typeface="Wingdings" panose="05000000000000000000" pitchFamily="2" charset="2"/>
              <a:buNone/>
            </a:pPr>
            <a:endParaRPr lang="en-US" altLang="zh-CN" sz="1900" b="1" dirty="0" smtClean="0"/>
          </a:p>
          <a:p>
            <a:pPr>
              <a:lnSpc>
                <a:spcPct val="90000"/>
              </a:lnSpc>
              <a:buFont typeface="Wingdings" panose="05000000000000000000" pitchFamily="2" charset="2"/>
              <a:buNone/>
            </a:pPr>
            <a:endParaRPr lang="en-US" altLang="zh-CN" sz="1900" b="1" dirty="0" smtClean="0"/>
          </a:p>
          <a:p>
            <a:pPr>
              <a:lnSpc>
                <a:spcPct val="90000"/>
              </a:lnSpc>
              <a:buFont typeface="Wingdings" panose="05000000000000000000" pitchFamily="2" charset="2"/>
              <a:buNone/>
            </a:pPr>
            <a:endParaRPr lang="en-US" altLang="zh-CN" sz="1900" b="1" dirty="0" smtClean="0"/>
          </a:p>
          <a:p>
            <a:pPr>
              <a:lnSpc>
                <a:spcPct val="90000"/>
              </a:lnSpc>
              <a:buFont typeface="Wingdings" panose="05000000000000000000" pitchFamily="2" charset="2"/>
              <a:buNone/>
            </a:pPr>
            <a:endParaRPr lang="zh-CN" altLang="en-US" sz="1900" b="1" dirty="0" smtClean="0"/>
          </a:p>
          <a:p>
            <a:pPr>
              <a:lnSpc>
                <a:spcPct val="90000"/>
              </a:lnSpc>
              <a:buFont typeface="Wingdings" panose="05000000000000000000" pitchFamily="2" charset="2"/>
              <a:buNone/>
            </a:pPr>
            <a:r>
              <a:rPr lang="zh-CN" altLang="en-US" sz="1900" b="1" dirty="0" smtClean="0">
                <a:latin typeface="楷体_GB2312" pitchFamily="49" charset="-122"/>
                <a:ea typeface="楷体_GB2312" pitchFamily="49" charset="-122"/>
              </a:rPr>
              <a:t>它们的带权外部路径长度分别为：</a:t>
            </a:r>
            <a:endParaRPr lang="zh-CN" altLang="pt-BR" sz="1900" b="1" dirty="0" smtClean="0">
              <a:latin typeface="楷体_GB2312" pitchFamily="49" charset="-122"/>
              <a:ea typeface="楷体_GB2312" pitchFamily="49" charset="-122"/>
            </a:endParaRPr>
          </a:p>
          <a:p>
            <a:pPr>
              <a:lnSpc>
                <a:spcPct val="90000"/>
              </a:lnSpc>
              <a:buFont typeface="Wingdings" panose="05000000000000000000" pitchFamily="2" charset="2"/>
              <a:buNone/>
            </a:pPr>
            <a:r>
              <a:rPr lang="pt-BR" altLang="zh-CN" sz="1900" b="1" dirty="0" smtClean="0">
                <a:latin typeface="楷体_GB2312" pitchFamily="49" charset="-122"/>
                <a:ea typeface="楷体_GB2312" pitchFamily="49" charset="-122"/>
              </a:rPr>
              <a:t>(a) 6×2 + 2×2 + 3×2 + 4×2 = 30</a:t>
            </a:r>
            <a:endParaRPr lang="pt-BR" altLang="zh-CN" sz="1900" b="1" dirty="0" smtClean="0">
              <a:latin typeface="楷体_GB2312" pitchFamily="49" charset="-122"/>
              <a:ea typeface="楷体_GB2312" pitchFamily="49" charset="-122"/>
            </a:endParaRPr>
          </a:p>
          <a:p>
            <a:pPr>
              <a:lnSpc>
                <a:spcPct val="90000"/>
              </a:lnSpc>
              <a:buFont typeface="Wingdings" panose="05000000000000000000" pitchFamily="2" charset="2"/>
              <a:buNone/>
            </a:pPr>
            <a:r>
              <a:rPr lang="pt-BR" altLang="zh-CN" sz="1900" b="1" dirty="0" smtClean="0">
                <a:latin typeface="楷体_GB2312" pitchFamily="49" charset="-122"/>
                <a:ea typeface="楷体_GB2312" pitchFamily="49" charset="-122"/>
              </a:rPr>
              <a:t>(b) 6×2 + 2×3 + 3×3 + 4×1 = 31</a:t>
            </a:r>
            <a:endParaRPr lang="en-US" altLang="zh-CN" sz="1900" b="1" dirty="0" smtClean="0">
              <a:latin typeface="楷体_GB2312" pitchFamily="49" charset="-122"/>
              <a:ea typeface="楷体_GB2312" pitchFamily="49" charset="-122"/>
            </a:endParaRPr>
          </a:p>
          <a:p>
            <a:pPr>
              <a:lnSpc>
                <a:spcPct val="90000"/>
              </a:lnSpc>
              <a:buFont typeface="Wingdings" panose="05000000000000000000" pitchFamily="2" charset="2"/>
              <a:buNone/>
            </a:pPr>
            <a:r>
              <a:rPr lang="en-US" altLang="zh-CN" sz="1900" b="1" dirty="0" smtClean="0">
                <a:latin typeface="楷体_GB2312" pitchFamily="49" charset="-122"/>
                <a:ea typeface="楷体_GB2312" pitchFamily="49" charset="-122"/>
              </a:rPr>
              <a:t>(c) 6×1 + 2×3 + 3×3 + 4×2 = 29</a:t>
            </a:r>
            <a:endParaRPr lang="en-US" altLang="zh-CN" sz="1900" b="1" dirty="0" smtClean="0">
              <a:latin typeface="楷体_GB2312" pitchFamily="49" charset="-122"/>
              <a:ea typeface="楷体_GB2312" pitchFamily="49" charset="-122"/>
            </a:endParaRPr>
          </a:p>
          <a:p>
            <a:pPr>
              <a:lnSpc>
                <a:spcPct val="90000"/>
              </a:lnSpc>
              <a:buFont typeface="Wingdings" panose="05000000000000000000" pitchFamily="2" charset="2"/>
              <a:buNone/>
            </a:pPr>
            <a:r>
              <a:rPr lang="zh-CN" altLang="en-US" sz="1900" b="1" dirty="0" smtClean="0">
                <a:latin typeface="楷体_GB2312" pitchFamily="49" charset="-122"/>
                <a:ea typeface="楷体_GB2312" pitchFamily="49" charset="-122"/>
              </a:rPr>
              <a:t>其中，图</a:t>
            </a:r>
            <a:r>
              <a:rPr lang="en-US" altLang="zh-CN" sz="1900" b="1" dirty="0" smtClean="0">
                <a:latin typeface="楷体_GB2312" pitchFamily="49" charset="-122"/>
                <a:ea typeface="楷体_GB2312" pitchFamily="49" charset="-122"/>
              </a:rPr>
              <a:t> (c)</a:t>
            </a:r>
            <a:r>
              <a:rPr lang="zh-CN" altLang="en-US" sz="1900" b="1" dirty="0" smtClean="0">
                <a:latin typeface="楷体_GB2312" pitchFamily="49" charset="-122"/>
                <a:ea typeface="楷体_GB2312" pitchFamily="49" charset="-122"/>
              </a:rPr>
              <a:t>中所示的二叉树外部带权路径长度最小。可以验证，</a:t>
            </a:r>
            <a:endParaRPr lang="zh-CN" altLang="en-US" sz="1900" b="1" dirty="0" smtClean="0">
              <a:latin typeface="楷体_GB2312" pitchFamily="49" charset="-122"/>
              <a:ea typeface="楷体_GB2312" pitchFamily="49" charset="-122"/>
            </a:endParaRPr>
          </a:p>
          <a:p>
            <a:pPr>
              <a:lnSpc>
                <a:spcPct val="90000"/>
              </a:lnSpc>
              <a:buFont typeface="Wingdings" panose="05000000000000000000" pitchFamily="2" charset="2"/>
              <a:buNone/>
            </a:pPr>
            <a:r>
              <a:rPr lang="zh-CN" altLang="en-US" sz="1900" b="1" dirty="0" smtClean="0">
                <a:latin typeface="楷体_GB2312" pitchFamily="49" charset="-122"/>
                <a:ea typeface="楷体_GB2312" pitchFamily="49" charset="-122"/>
              </a:rPr>
              <a:t>它就是一棵</a:t>
            </a:r>
            <a:r>
              <a:rPr lang="en-US" altLang="zh-CN" sz="1900" b="1" dirty="0" smtClean="0">
                <a:latin typeface="楷体_GB2312" pitchFamily="49" charset="-122"/>
                <a:ea typeface="楷体_GB2312" pitchFamily="49" charset="-122"/>
              </a:rPr>
              <a:t>Huffman</a:t>
            </a:r>
            <a:r>
              <a:rPr lang="zh-CN" altLang="en-US" sz="1900" b="1" dirty="0" smtClean="0">
                <a:latin typeface="楷体_GB2312" pitchFamily="49" charset="-122"/>
                <a:ea typeface="楷体_GB2312" pitchFamily="49" charset="-122"/>
              </a:rPr>
              <a:t>树，也就是说，这棵树在所有的具有</a:t>
            </a:r>
            <a:r>
              <a:rPr lang="en-US" altLang="zh-CN" sz="1900" b="1" dirty="0" smtClean="0">
                <a:latin typeface="楷体_GB2312" pitchFamily="49" charset="-122"/>
                <a:ea typeface="楷体_GB2312" pitchFamily="49" charset="-122"/>
              </a:rPr>
              <a:t>6</a:t>
            </a:r>
            <a:r>
              <a:rPr lang="zh-CN" altLang="en-US" sz="1900" b="1" dirty="0" smtClean="0">
                <a:latin typeface="楷体_GB2312" pitchFamily="49" charset="-122"/>
                <a:ea typeface="楷体_GB2312" pitchFamily="49" charset="-122"/>
              </a:rPr>
              <a:t>，</a:t>
            </a:r>
            <a:r>
              <a:rPr lang="en-US" altLang="zh-CN" sz="1900" b="1" dirty="0" smtClean="0">
                <a:latin typeface="楷体_GB2312" pitchFamily="49" charset="-122"/>
                <a:ea typeface="楷体_GB2312" pitchFamily="49" charset="-122"/>
              </a:rPr>
              <a:t>2</a:t>
            </a:r>
            <a:r>
              <a:rPr lang="zh-CN" altLang="en-US" sz="1900" b="1" dirty="0" smtClean="0">
                <a:latin typeface="楷体_GB2312" pitchFamily="49" charset="-122"/>
                <a:ea typeface="楷体_GB2312" pitchFamily="49" charset="-122"/>
              </a:rPr>
              <a:t>，</a:t>
            </a:r>
            <a:r>
              <a:rPr lang="en-US" altLang="zh-CN" sz="1900" b="1" dirty="0" smtClean="0">
                <a:latin typeface="楷体_GB2312" pitchFamily="49" charset="-122"/>
                <a:ea typeface="楷体_GB2312" pitchFamily="49" charset="-122"/>
              </a:rPr>
              <a:t>3</a:t>
            </a:r>
            <a:r>
              <a:rPr lang="zh-CN" altLang="en-US" sz="1900" b="1" dirty="0" smtClean="0">
                <a:latin typeface="楷体_GB2312" pitchFamily="49" charset="-122"/>
                <a:ea typeface="楷体_GB2312" pitchFamily="49" charset="-122"/>
              </a:rPr>
              <a:t>，</a:t>
            </a:r>
            <a:endParaRPr lang="zh-CN" altLang="en-US" sz="1900" b="1" dirty="0" smtClean="0">
              <a:latin typeface="楷体_GB2312" pitchFamily="49" charset="-122"/>
              <a:ea typeface="楷体_GB2312" pitchFamily="49" charset="-122"/>
            </a:endParaRPr>
          </a:p>
          <a:p>
            <a:pPr>
              <a:lnSpc>
                <a:spcPct val="90000"/>
              </a:lnSpc>
              <a:buNone/>
            </a:pPr>
            <a:r>
              <a:rPr lang="en-US" altLang="zh-CN" sz="1900" b="1" dirty="0" smtClean="0">
                <a:latin typeface="楷体_GB2312" pitchFamily="49" charset="-122"/>
                <a:ea typeface="楷体_GB2312" pitchFamily="49" charset="-122"/>
              </a:rPr>
              <a:t>4</a:t>
            </a:r>
            <a:r>
              <a:rPr lang="zh-CN" altLang="en-US" sz="1900" b="1" dirty="0" smtClean="0">
                <a:latin typeface="楷体_GB2312" pitchFamily="49" charset="-122"/>
                <a:ea typeface="楷体_GB2312" pitchFamily="49" charset="-122"/>
              </a:rPr>
              <a:t>权值的叶结点的二叉树中</a:t>
            </a:r>
            <a:r>
              <a:rPr lang="zh-CN" altLang="en-US" sz="1900" dirty="0">
                <a:latin typeface="楷体_GB2312" pitchFamily="49" charset="-122"/>
                <a:ea typeface="楷体_GB2312" pitchFamily="49" charset="-122"/>
              </a:rPr>
              <a:t>带权的路径长度最小</a:t>
            </a:r>
            <a:r>
              <a:rPr lang="zh-CN" altLang="en-US" sz="1900" b="1" dirty="0" smtClean="0">
                <a:latin typeface="楷体_GB2312" pitchFamily="49" charset="-122"/>
                <a:ea typeface="楷体_GB2312" pitchFamily="49" charset="-122"/>
              </a:rPr>
              <a:t>。</a:t>
            </a:r>
            <a:endParaRPr lang="zh-CN" altLang="en-US" sz="1900" b="1" dirty="0" smtClean="0">
              <a:latin typeface="楷体_GB2312" pitchFamily="49" charset="-122"/>
              <a:ea typeface="楷体_GB2312" pitchFamily="49" charset="-122"/>
            </a:endParaRPr>
          </a:p>
        </p:txBody>
      </p:sp>
      <p:graphicFrame>
        <p:nvGraphicFramePr>
          <p:cNvPr id="18434" name="Object 6"/>
          <p:cNvGraphicFramePr>
            <a:graphicFrameLocks noChangeAspect="1"/>
          </p:cNvGraphicFramePr>
          <p:nvPr/>
        </p:nvGraphicFramePr>
        <p:xfrm>
          <a:off x="785813" y="2071688"/>
          <a:ext cx="6743700" cy="1925637"/>
        </p:xfrm>
        <a:graphic>
          <a:graphicData uri="http://schemas.openxmlformats.org/presentationml/2006/ole">
            <mc:AlternateContent xmlns:mc="http://schemas.openxmlformats.org/markup-compatibility/2006">
              <mc:Choice xmlns:v="urn:schemas-microsoft-com:vml" Requires="v">
                <p:oleObj spid="_x0000_s2069" name="Visio" r:id="rId1" imgW="7247890" imgH="3269615" progId="Visio.Drawing.11">
                  <p:embed/>
                </p:oleObj>
              </mc:Choice>
              <mc:Fallback>
                <p:oleObj name="Visio" r:id="rId1" imgW="7247890" imgH="3269615" progId="Visio.Drawing.11">
                  <p:embed/>
                  <p:pic>
                    <p:nvPicPr>
                      <p:cNvPr id="0" name="图片 20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2071688"/>
                        <a:ext cx="67437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pPr>
              <a:defRPr/>
            </a:pPr>
            <a:fld id="{5DFFFEEE-469A-42A5-8272-CE103634AA4A}"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 calcmode="lin" valueType="num">
                                      <p:cBhvr additive="base">
                                        <p:cTn id="7" dur="500" fill="hold"/>
                                        <p:tgtEl>
                                          <p:spTgt spid="1843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gtEl>
                                        <p:attrNameLst>
                                          <p:attrName>style.visibility</p:attrName>
                                        </p:attrNameLst>
                                      </p:cBhvr>
                                      <p:to>
                                        <p:strVal val="visible"/>
                                      </p:to>
                                    </p:set>
                                    <p:anim calcmode="lin" valueType="num">
                                      <p:cBhvr additive="base">
                                        <p:cTn id="13" dur="500" fill="hold"/>
                                        <p:tgtEl>
                                          <p:spTgt spid="18434"/>
                                        </p:tgtEl>
                                        <p:attrNameLst>
                                          <p:attrName>ppt_x</p:attrName>
                                        </p:attrNameLst>
                                      </p:cBhvr>
                                      <p:tavLst>
                                        <p:tav tm="0">
                                          <p:val>
                                            <p:strVal val="#ppt_x"/>
                                          </p:val>
                                        </p:tav>
                                        <p:tav tm="100000">
                                          <p:val>
                                            <p:strVal val="#ppt_x"/>
                                          </p:val>
                                        </p:tav>
                                      </p:tavLst>
                                    </p:anim>
                                    <p:anim calcmode="lin" valueType="num">
                                      <p:cBhvr additive="base">
                                        <p:cTn id="14"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6">
                                            <p:txEl>
                                              <p:pRg st="7" end="7"/>
                                            </p:txEl>
                                          </p:spTgt>
                                        </p:tgtEl>
                                        <p:attrNameLst>
                                          <p:attrName>style.visibility</p:attrName>
                                        </p:attrNameLst>
                                      </p:cBhvr>
                                      <p:to>
                                        <p:strVal val="visible"/>
                                      </p:to>
                                    </p:set>
                                    <p:anim calcmode="lin" valueType="num">
                                      <p:cBhvr additive="base">
                                        <p:cTn id="19" dur="500" fill="hold"/>
                                        <p:tgtEl>
                                          <p:spTgt spid="1843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6">
                                            <p:txEl>
                                              <p:pRg st="8" end="8"/>
                                            </p:txEl>
                                          </p:spTgt>
                                        </p:tgtEl>
                                        <p:attrNameLst>
                                          <p:attrName>style.visibility</p:attrName>
                                        </p:attrNameLst>
                                      </p:cBhvr>
                                      <p:to>
                                        <p:strVal val="visible"/>
                                      </p:to>
                                    </p:set>
                                    <p:anim calcmode="lin" valueType="num">
                                      <p:cBhvr additive="base">
                                        <p:cTn id="25" dur="500" fill="hold"/>
                                        <p:tgtEl>
                                          <p:spTgt spid="1843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6">
                                            <p:txEl>
                                              <p:pRg st="9" end="9"/>
                                            </p:txEl>
                                          </p:spTgt>
                                        </p:tgtEl>
                                        <p:attrNameLst>
                                          <p:attrName>style.visibility</p:attrName>
                                        </p:attrNameLst>
                                      </p:cBhvr>
                                      <p:to>
                                        <p:strVal val="visible"/>
                                      </p:to>
                                    </p:set>
                                    <p:anim calcmode="lin" valueType="num">
                                      <p:cBhvr additive="base">
                                        <p:cTn id="31" dur="500" fill="hold"/>
                                        <p:tgtEl>
                                          <p:spTgt spid="18436">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436">
                                            <p:txEl>
                                              <p:pRg st="10" end="10"/>
                                            </p:txEl>
                                          </p:spTgt>
                                        </p:tgtEl>
                                        <p:attrNameLst>
                                          <p:attrName>style.visibility</p:attrName>
                                        </p:attrNameLst>
                                      </p:cBhvr>
                                      <p:to>
                                        <p:strVal val="visible"/>
                                      </p:to>
                                    </p:set>
                                    <p:anim calcmode="lin" valueType="num">
                                      <p:cBhvr additive="base">
                                        <p:cTn id="37" dur="500" fill="hold"/>
                                        <p:tgtEl>
                                          <p:spTgt spid="18436">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43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436">
                                            <p:txEl>
                                              <p:pRg st="11" end="11"/>
                                            </p:txEl>
                                          </p:spTgt>
                                        </p:tgtEl>
                                        <p:attrNameLst>
                                          <p:attrName>style.visibility</p:attrName>
                                        </p:attrNameLst>
                                      </p:cBhvr>
                                      <p:to>
                                        <p:strVal val="visible"/>
                                      </p:to>
                                    </p:set>
                                    <p:anim calcmode="lin" valueType="num">
                                      <p:cBhvr additive="base">
                                        <p:cTn id="43" dur="500" fill="hold"/>
                                        <p:tgtEl>
                                          <p:spTgt spid="18436">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43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436">
                                            <p:txEl>
                                              <p:pRg st="12" end="12"/>
                                            </p:txEl>
                                          </p:spTgt>
                                        </p:tgtEl>
                                        <p:attrNameLst>
                                          <p:attrName>style.visibility</p:attrName>
                                        </p:attrNameLst>
                                      </p:cBhvr>
                                      <p:to>
                                        <p:strVal val="visible"/>
                                      </p:to>
                                    </p:set>
                                    <p:anim calcmode="lin" valueType="num">
                                      <p:cBhvr additive="base">
                                        <p:cTn id="49" dur="500" fill="hold"/>
                                        <p:tgtEl>
                                          <p:spTgt spid="18436">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843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436">
                                            <p:txEl>
                                              <p:pRg st="13" end="13"/>
                                            </p:txEl>
                                          </p:spTgt>
                                        </p:tgtEl>
                                        <p:attrNameLst>
                                          <p:attrName>style.visibility</p:attrName>
                                        </p:attrNameLst>
                                      </p:cBhvr>
                                      <p:to>
                                        <p:strVal val="visible"/>
                                      </p:to>
                                    </p:set>
                                    <p:anim calcmode="lin" valueType="num">
                                      <p:cBhvr additive="base">
                                        <p:cTn id="55" dur="500" fill="hold"/>
                                        <p:tgtEl>
                                          <p:spTgt spid="18436">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843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r>
              <a:rPr lang="zh-CN" altLang="en-US" smtClean="0">
                <a:latin typeface="华文新魏" pitchFamily="2" charset="-122"/>
              </a:rPr>
              <a:t>哈夫曼树的性质</a:t>
            </a:r>
            <a:endParaRPr lang="zh-CN" altLang="en-US" smtClean="0">
              <a:latin typeface="华文新魏" pitchFamily="2" charset="-122"/>
            </a:endParaRPr>
          </a:p>
        </p:txBody>
      </p:sp>
      <p:sp>
        <p:nvSpPr>
          <p:cNvPr id="88067" name="Rectangle 3"/>
          <p:cNvSpPr>
            <a:spLocks noGrp="1" noChangeArrowheads="1"/>
          </p:cNvSpPr>
          <p:nvPr>
            <p:ph type="body" idx="4294967295"/>
          </p:nvPr>
        </p:nvSpPr>
        <p:spPr>
          <a:xfrm>
            <a:off x="755650" y="1557338"/>
            <a:ext cx="7958138" cy="3881437"/>
          </a:xfrm>
        </p:spPr>
        <p:txBody>
          <a:bodyPr/>
          <a:lstStyle/>
          <a:p>
            <a:r>
              <a:rPr lang="en-US" altLang="zh-CN" smtClean="0"/>
              <a:t>1</a:t>
            </a:r>
            <a:r>
              <a:rPr lang="zh-CN" altLang="en-US" smtClean="0"/>
              <a:t>、</a:t>
            </a:r>
            <a:r>
              <a:rPr lang="zh-CN" altLang="en-US" b="1" smtClean="0"/>
              <a:t>哈夫曼树只有度为</a:t>
            </a:r>
            <a:r>
              <a:rPr lang="en-US" altLang="zh-CN" b="1" smtClean="0"/>
              <a:t>0</a:t>
            </a:r>
            <a:r>
              <a:rPr lang="zh-CN" altLang="en-US" b="1" smtClean="0"/>
              <a:t>和</a:t>
            </a:r>
            <a:r>
              <a:rPr lang="en-US" altLang="zh-CN" b="1" smtClean="0"/>
              <a:t>2</a:t>
            </a:r>
            <a:r>
              <a:rPr lang="zh-CN" altLang="en-US" b="1" smtClean="0"/>
              <a:t>的结点，无度为</a:t>
            </a:r>
            <a:r>
              <a:rPr lang="en-US" altLang="zh-CN" b="1" smtClean="0"/>
              <a:t>1</a:t>
            </a:r>
            <a:r>
              <a:rPr lang="zh-CN" altLang="en-US" b="1" smtClean="0"/>
              <a:t>的结点；</a:t>
            </a:r>
            <a:endParaRPr lang="zh-CN" altLang="en-US" b="1" smtClean="0"/>
          </a:p>
          <a:p>
            <a:r>
              <a:rPr lang="en-US" altLang="zh-CN" b="1" smtClean="0"/>
              <a:t>2</a:t>
            </a:r>
            <a:r>
              <a:rPr lang="zh-CN" altLang="en-US" b="1" smtClean="0"/>
              <a:t>、权值大的结点离根结点近；</a:t>
            </a:r>
            <a:endParaRPr lang="zh-CN" altLang="en-US" b="1" smtClean="0"/>
          </a:p>
          <a:p>
            <a:r>
              <a:rPr lang="en-US" altLang="zh-CN" b="1" smtClean="0"/>
              <a:t>3</a:t>
            </a:r>
            <a:r>
              <a:rPr lang="zh-CN" altLang="en-US" b="1" smtClean="0"/>
              <a:t>、</a:t>
            </a:r>
            <a:r>
              <a:rPr lang="en-US" altLang="zh-CN" b="1" smtClean="0"/>
              <a:t>n</a:t>
            </a:r>
            <a:r>
              <a:rPr lang="zh-CN" altLang="en-US" b="1" smtClean="0"/>
              <a:t>个叶子的哈夫曼树的形态一般不唯一，但</a:t>
            </a:r>
            <a:r>
              <a:rPr lang="en-US" altLang="zh-CN" b="1" smtClean="0"/>
              <a:t>WPL</a:t>
            </a:r>
            <a:r>
              <a:rPr lang="zh-CN" altLang="en-US" b="1" smtClean="0"/>
              <a:t>是相同的；</a:t>
            </a:r>
            <a:endParaRPr lang="zh-CN" altLang="en-US" b="1" smtClean="0"/>
          </a:p>
          <a:p>
            <a:r>
              <a:rPr lang="en-US" altLang="zh-CN" b="1" smtClean="0"/>
              <a:t>4</a:t>
            </a:r>
            <a:r>
              <a:rPr lang="zh-CN" altLang="en-US" b="1" smtClean="0"/>
              <a:t>、</a:t>
            </a:r>
            <a:r>
              <a:rPr lang="en-US" altLang="zh-CN" b="1" smtClean="0"/>
              <a:t>n</a:t>
            </a:r>
            <a:r>
              <a:rPr lang="zh-CN" altLang="en-US" b="1" smtClean="0"/>
              <a:t>个叶子的哈夫曼树共有</a:t>
            </a:r>
            <a:r>
              <a:rPr lang="en-US" altLang="zh-CN" b="1" smtClean="0"/>
              <a:t>2n-1</a:t>
            </a:r>
            <a:r>
              <a:rPr lang="zh-CN" altLang="en-US" b="1" smtClean="0"/>
              <a:t>个结点。</a:t>
            </a:r>
            <a:endParaRPr lang="zh-CN" altLang="en-US" b="1" smtClean="0"/>
          </a:p>
        </p:txBody>
      </p:sp>
      <p:sp>
        <p:nvSpPr>
          <p:cNvPr id="2" name="日期占位符 1"/>
          <p:cNvSpPr>
            <a:spLocks noGrp="1"/>
          </p:cNvSpPr>
          <p:nvPr>
            <p:ph type="dt" sz="half" idx="2"/>
          </p:nvPr>
        </p:nvSpPr>
        <p:spPr/>
        <p:txBody>
          <a:bodyPr/>
          <a:lstStyle/>
          <a:p>
            <a:pPr>
              <a:defRPr/>
            </a:pPr>
            <a:fld id="{BD0F197C-6930-4664-A62B-D1DF3AC24A19}"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additive="base">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806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typ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additive="base">
                                        <p:cTn id="19"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additive="base">
                                        <p:cTn id="25"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806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281361C4-DD84-4DB0-9DC9-764AB4B9CE14}" type="slidenum">
              <a:rPr lang="en-US" altLang="zh-CN"/>
            </a:fld>
            <a:endParaRPr lang="en-US" altLang="zh-CN"/>
          </a:p>
        </p:txBody>
      </p:sp>
      <p:sp>
        <p:nvSpPr>
          <p:cNvPr id="18435" name="Rectangle 4"/>
          <p:cNvSpPr>
            <a:spLocks noGrp="1" noChangeArrowheads="1"/>
          </p:cNvSpPr>
          <p:nvPr>
            <p:ph type="title"/>
          </p:nvPr>
        </p:nvSpPr>
        <p:spPr/>
        <p:txBody>
          <a:bodyPr/>
          <a:lstStyle/>
          <a:p>
            <a:pPr eaLnBrk="1" hangingPunct="1"/>
            <a:r>
              <a:rPr lang="zh-CN" altLang="en-US" sz="4400" dirty="0" smtClean="0"/>
              <a:t>第</a:t>
            </a:r>
            <a:r>
              <a:rPr lang="en-US" altLang="zh-CN" sz="4400" dirty="0" smtClean="0"/>
              <a:t>7</a:t>
            </a:r>
            <a:r>
              <a:rPr lang="zh-CN" altLang="en-US" sz="4400" dirty="0" smtClean="0"/>
              <a:t>章 集合与静态查找表 </a:t>
            </a:r>
            <a:endParaRPr lang="zh-CN" altLang="en-US" sz="4400" dirty="0" smtClean="0"/>
          </a:p>
        </p:txBody>
      </p:sp>
      <p:sp>
        <p:nvSpPr>
          <p:cNvPr id="18436" name="Rectangle 6"/>
          <p:cNvSpPr>
            <a:spLocks noGrp="1" noChangeArrowheads="1"/>
          </p:cNvSpPr>
          <p:nvPr>
            <p:ph type="body" idx="1"/>
          </p:nvPr>
        </p:nvSpPr>
        <p:spPr>
          <a:xfrm>
            <a:off x="1692275" y="1916113"/>
            <a:ext cx="4392613" cy="4681537"/>
          </a:xfrm>
        </p:spPr>
        <p:txBody>
          <a:bodyPr/>
          <a:lstStyle/>
          <a:p>
            <a:pPr eaLnBrk="1" hangingPunct="1">
              <a:lnSpc>
                <a:spcPct val="110000"/>
              </a:lnSpc>
            </a:pPr>
            <a:r>
              <a:rPr lang="en-US" altLang="zh-CN" b="1" dirty="0" smtClean="0">
                <a:solidFill>
                  <a:srgbClr val="FF0000"/>
                </a:solidFill>
                <a:latin typeface="楷体_GB2312" pitchFamily="49" charset="-122"/>
                <a:ea typeface="楷体_GB2312" pitchFamily="49" charset="-122"/>
              </a:rPr>
              <a:t>7.1 </a:t>
            </a:r>
            <a:r>
              <a:rPr lang="zh-CN" altLang="en-US" b="1" dirty="0" smtClean="0">
                <a:solidFill>
                  <a:srgbClr val="FF0000"/>
                </a:solidFill>
                <a:latin typeface="楷体_GB2312" pitchFamily="49" charset="-122"/>
                <a:ea typeface="楷体_GB2312" pitchFamily="49" charset="-122"/>
              </a:rPr>
              <a:t>集合的基本概念</a:t>
            </a:r>
            <a:endParaRPr lang="zh-CN" altLang="en-US" b="1" dirty="0" smtClean="0">
              <a:solidFill>
                <a:srgbClr val="FF0000"/>
              </a:solidFill>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7.2 </a:t>
            </a:r>
            <a:r>
              <a:rPr lang="zh-CN" altLang="en-US" b="1" dirty="0" smtClean="0">
                <a:latin typeface="楷体_GB2312" pitchFamily="49" charset="-122"/>
                <a:ea typeface="楷体_GB2312" pitchFamily="49" charset="-122"/>
              </a:rPr>
              <a:t>查找的基本概念</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7.3 </a:t>
            </a:r>
            <a:r>
              <a:rPr lang="zh-CN" altLang="en-US" b="1" dirty="0" smtClean="0">
                <a:latin typeface="楷体_GB2312" pitchFamily="49" charset="-122"/>
                <a:ea typeface="楷体_GB2312" pitchFamily="49" charset="-122"/>
              </a:rPr>
              <a:t>无序表的查找</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7.4 </a:t>
            </a:r>
            <a:r>
              <a:rPr lang="zh-CN" altLang="en-US" b="1" dirty="0" smtClean="0">
                <a:latin typeface="楷体_GB2312" pitchFamily="49" charset="-122"/>
                <a:ea typeface="楷体_GB2312" pitchFamily="49" charset="-122"/>
              </a:rPr>
              <a:t>有序表的查找</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7.5 STL</a:t>
            </a:r>
            <a:r>
              <a:rPr lang="zh-CN" altLang="en-US" b="1" dirty="0" smtClean="0">
                <a:latin typeface="楷体_GB2312" pitchFamily="49" charset="-122"/>
                <a:ea typeface="楷体_GB2312" pitchFamily="49" charset="-122"/>
              </a:rPr>
              <a:t>中的静态表</a:t>
            </a:r>
            <a:endParaRPr lang="zh-CN" altLang="en-US" b="1" dirty="0" smtClean="0">
              <a:latin typeface="楷体_GB2312" pitchFamily="49" charset="-122"/>
              <a:ea typeface="楷体_GB2312" pitchFamily="49" charset="-122"/>
            </a:endParaRPr>
          </a:p>
        </p:txBody>
      </p:sp>
      <p:sp>
        <p:nvSpPr>
          <p:cNvPr id="18437" name="AutoShape 7"/>
          <p:cNvSpPr>
            <a:spLocks noChangeArrowheads="1"/>
          </p:cNvSpPr>
          <p:nvPr/>
        </p:nvSpPr>
        <p:spPr bwMode="auto">
          <a:xfrm rot="-5400000" flipH="1" flipV="1">
            <a:off x="6063208" y="2057400"/>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18438" name="AutoShape 8"/>
          <p:cNvSpPr>
            <a:spLocks noChangeArrowheads="1"/>
          </p:cNvSpPr>
          <p:nvPr/>
        </p:nvSpPr>
        <p:spPr bwMode="auto">
          <a:xfrm rot="-5400000" flipH="1" flipV="1">
            <a:off x="6063208" y="270510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18439" name="AutoShape 9"/>
          <p:cNvSpPr>
            <a:spLocks noChangeArrowheads="1"/>
          </p:cNvSpPr>
          <p:nvPr/>
        </p:nvSpPr>
        <p:spPr bwMode="auto">
          <a:xfrm rot="-5400000" flipH="1" flipV="1">
            <a:off x="6063208" y="3335338"/>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18440" name="AutoShape 10"/>
          <p:cNvSpPr>
            <a:spLocks noChangeArrowheads="1"/>
          </p:cNvSpPr>
          <p:nvPr/>
        </p:nvSpPr>
        <p:spPr bwMode="auto">
          <a:xfrm rot="-5400000" flipH="1" flipV="1">
            <a:off x="6063208" y="3984625"/>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18441" name="AutoShape 11"/>
          <p:cNvSpPr>
            <a:spLocks noChangeArrowheads="1"/>
          </p:cNvSpPr>
          <p:nvPr/>
        </p:nvSpPr>
        <p:spPr bwMode="auto">
          <a:xfrm rot="-5400000" flipH="1" flipV="1">
            <a:off x="6063208" y="4560888"/>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2" name="日期占位符 1"/>
          <p:cNvSpPr>
            <a:spLocks noGrp="1"/>
          </p:cNvSpPr>
          <p:nvPr>
            <p:ph type="dt" sz="half" idx="2"/>
          </p:nvPr>
        </p:nvSpPr>
        <p:spPr/>
        <p:txBody>
          <a:bodyPr/>
          <a:lstStyle/>
          <a:p>
            <a:pPr>
              <a:defRPr/>
            </a:pPr>
            <a:fld id="{901CE66D-08FE-4C9B-92AB-A884B4A8E41C}" type="datetime8">
              <a:rPr lang="zh-CN" altLang="en-US" smtClean="0"/>
            </a:fld>
            <a:endParaRPr lang="en-US" altLang="zh-CN" dirty="0"/>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nvSpPr>
        <p:spPr bwMode="auto">
          <a:xfrm>
            <a:off x="6553200" y="6243638"/>
            <a:ext cx="2133600" cy="457200"/>
          </a:xfrm>
          <a:prstGeom prst="rect">
            <a:avLst/>
          </a:prstGeom>
          <a:noFill/>
          <a:ln>
            <a:miter lim="800000"/>
          </a:ln>
        </p:spPr>
        <p:txBody>
          <a:bodyPr anchor="b"/>
          <a:lstStyle/>
          <a:p>
            <a:pPr algn="r">
              <a:defRPr/>
            </a:pPr>
            <a:fld id="{92EF4F3B-F219-4C22-996E-85750232A881}" type="slidenum">
              <a:rPr lang="en-US" altLang="zh-CN" sz="1200">
                <a:solidFill>
                  <a:schemeClr val="tx1"/>
                </a:solidFill>
                <a:latin typeface="+mj-lt"/>
              </a:rPr>
            </a:fld>
            <a:endParaRPr lang="en-US" altLang="zh-CN" sz="1200">
              <a:solidFill>
                <a:schemeClr val="tx1"/>
              </a:solidFill>
              <a:latin typeface="+mj-lt"/>
            </a:endParaRPr>
          </a:p>
        </p:txBody>
      </p:sp>
      <p:sp>
        <p:nvSpPr>
          <p:cNvPr id="18435" name="标题 1"/>
          <p:cNvSpPr txBox="1"/>
          <p:nvPr/>
        </p:nvSpPr>
        <p:spPr bwMode="auto">
          <a:xfrm>
            <a:off x="448821" y="332656"/>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200" b="1" dirty="0">
                <a:solidFill>
                  <a:schemeClr val="tx2"/>
                </a:solidFill>
                <a:latin typeface="Garamond" pitchFamily="18" charset="0"/>
              </a:rPr>
              <a:t>平均检索长度（</a:t>
            </a:r>
            <a:r>
              <a:rPr lang="en-US" altLang="zh-CN" sz="4200" b="1" dirty="0">
                <a:solidFill>
                  <a:schemeClr val="tx2"/>
                </a:solidFill>
                <a:latin typeface="Garamond" pitchFamily="18" charset="0"/>
              </a:rPr>
              <a:t>ASL</a:t>
            </a:r>
            <a:r>
              <a:rPr lang="zh-CN" altLang="en-US" sz="4200" b="1" dirty="0">
                <a:solidFill>
                  <a:schemeClr val="tx2"/>
                </a:solidFill>
                <a:latin typeface="Garamond" pitchFamily="18" charset="0"/>
              </a:rPr>
              <a:t>）</a:t>
            </a:r>
            <a:endParaRPr lang="zh-CN" altLang="en-US" sz="4200" b="1" dirty="0">
              <a:solidFill>
                <a:schemeClr val="tx2"/>
              </a:solidFill>
              <a:latin typeface="Garamond" pitchFamily="18" charset="0"/>
            </a:endParaRPr>
          </a:p>
        </p:txBody>
      </p:sp>
      <p:sp>
        <p:nvSpPr>
          <p:cNvPr id="18436" name="内容占位符 2"/>
          <p:cNvSpPr txBox="1"/>
          <p:nvPr/>
        </p:nvSpPr>
        <p:spPr bwMode="auto">
          <a:xfrm>
            <a:off x="755650" y="1628775"/>
            <a:ext cx="7704138"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69925" indent="-32575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80000"/>
              </a:lnSpc>
              <a:spcBef>
                <a:spcPct val="20000"/>
              </a:spcBef>
              <a:buClr>
                <a:schemeClr val="accent1"/>
              </a:buClr>
              <a:buSzPct val="65000"/>
              <a:buFont typeface="Wingdings" panose="05000000000000000000" pitchFamily="2" charset="2"/>
              <a:buChar char="n"/>
            </a:pPr>
            <a:r>
              <a:rPr lang="zh-CN" altLang="en-US" sz="3000" b="1" dirty="0"/>
              <a:t>关键码的比较：检索运算的主要操作</a:t>
            </a:r>
            <a:endParaRPr lang="zh-CN" altLang="en-US" sz="3000" b="1" dirty="0"/>
          </a:p>
          <a:p>
            <a:pPr algn="l" eaLnBrk="1" hangingPunct="1">
              <a:lnSpc>
                <a:spcPct val="80000"/>
              </a:lnSpc>
              <a:spcBef>
                <a:spcPct val="20000"/>
              </a:spcBef>
              <a:buClr>
                <a:schemeClr val="accent1"/>
              </a:buClr>
              <a:buSzPct val="65000"/>
              <a:buFont typeface="Wingdings" panose="05000000000000000000" pitchFamily="2" charset="2"/>
              <a:buChar char="n"/>
            </a:pPr>
            <a:r>
              <a:rPr lang="zh-CN" altLang="en-US" sz="3000" b="1" dirty="0">
                <a:solidFill>
                  <a:srgbClr val="FF0000"/>
                </a:solidFill>
              </a:rPr>
              <a:t>平均检索长度</a:t>
            </a:r>
            <a:r>
              <a:rPr lang="en-US" altLang="zh-CN" sz="2800" b="1" dirty="0">
                <a:solidFill>
                  <a:srgbClr val="FF0000"/>
                </a:solidFill>
              </a:rPr>
              <a:t>(Average Search Length)</a:t>
            </a:r>
            <a:endParaRPr lang="en-US" altLang="zh-CN" sz="2800" b="1" dirty="0">
              <a:solidFill>
                <a:srgbClr val="FF0000"/>
              </a:solidFill>
            </a:endParaRPr>
          </a:p>
          <a:p>
            <a:pPr lvl="1" algn="l" eaLnBrk="1" hangingPunct="1">
              <a:lnSpc>
                <a:spcPct val="80000"/>
              </a:lnSpc>
              <a:spcBef>
                <a:spcPct val="20000"/>
              </a:spcBef>
              <a:buClr>
                <a:schemeClr val="accent2"/>
              </a:buClr>
              <a:buSzPct val="60000"/>
              <a:buFont typeface="Wingdings" panose="05000000000000000000" pitchFamily="2" charset="2"/>
              <a:buChar char="q"/>
            </a:pPr>
            <a:r>
              <a:rPr lang="zh-CN" altLang="en-US" sz="2800" b="1" dirty="0"/>
              <a:t>检索过程中对关键码的平均比较次数</a:t>
            </a:r>
            <a:endParaRPr lang="zh-CN" altLang="en-US" sz="2800" b="1" dirty="0"/>
          </a:p>
          <a:p>
            <a:pPr lvl="1" algn="l" eaLnBrk="1" hangingPunct="1">
              <a:lnSpc>
                <a:spcPct val="80000"/>
              </a:lnSpc>
              <a:spcBef>
                <a:spcPct val="20000"/>
              </a:spcBef>
              <a:buClr>
                <a:schemeClr val="accent2"/>
              </a:buClr>
              <a:buSzPct val="60000"/>
              <a:buFont typeface="Wingdings" panose="05000000000000000000" pitchFamily="2" charset="2"/>
              <a:buChar char="q"/>
            </a:pPr>
            <a:r>
              <a:rPr lang="zh-CN" altLang="en-US" sz="2800" b="1" dirty="0"/>
              <a:t>衡量检索算法优劣的时间标准</a:t>
            </a:r>
            <a:endParaRPr lang="zh-CN" altLang="en-US" sz="2800" b="1" dirty="0"/>
          </a:p>
        </p:txBody>
      </p:sp>
      <p:sp>
        <p:nvSpPr>
          <p:cNvPr id="5" name="AutoShape 8"/>
          <p:cNvSpPr>
            <a:spLocks noChangeArrowheads="1"/>
          </p:cNvSpPr>
          <p:nvPr/>
        </p:nvSpPr>
        <p:spPr bwMode="auto">
          <a:xfrm>
            <a:off x="571500" y="4868863"/>
            <a:ext cx="3429000" cy="1079500"/>
          </a:xfrm>
          <a:prstGeom prst="wedgeRectCallout">
            <a:avLst>
              <a:gd name="adj1" fmla="val 23727"/>
              <a:gd name="adj2" fmla="val -92694"/>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marL="342900" indent="-342900">
              <a:buFont typeface="Wingdings" panose="05000000000000000000" pitchFamily="2" charset="2"/>
              <a:buChar char="n"/>
            </a:pPr>
            <a:r>
              <a:rPr lang="en-US" altLang="zh-CN" sz="2800" i="1">
                <a:solidFill>
                  <a:schemeClr val="tx1"/>
                </a:solidFill>
                <a:latin typeface="Times New Roman" panose="02020603050405020304" pitchFamily="18" charset="0"/>
                <a:ea typeface="隶书" pitchFamily="49" charset="-122"/>
                <a:cs typeface="Times New Roman" panose="02020603050405020304" pitchFamily="18" charset="0"/>
              </a:rPr>
              <a:t>ASL</a:t>
            </a:r>
            <a:r>
              <a:rPr lang="zh-CN" altLang="en-US" sz="2800">
                <a:solidFill>
                  <a:schemeClr val="tx1"/>
                </a:solidFill>
                <a:latin typeface="隶书" pitchFamily="49" charset="-122"/>
                <a:ea typeface="隶书" pitchFamily="49" charset="-122"/>
                <a:cs typeface="Times New Roman" panose="02020603050405020304" pitchFamily="18" charset="0"/>
              </a:rPr>
              <a:t>是存储结构中对象总数</a:t>
            </a:r>
            <a:r>
              <a:rPr lang="en-US" altLang="zh-CN" sz="2800">
                <a:solidFill>
                  <a:schemeClr val="tx1"/>
                </a:solidFill>
                <a:latin typeface="隶书" pitchFamily="49" charset="-122"/>
                <a:ea typeface="隶书" pitchFamily="49" charset="-122"/>
                <a:cs typeface="Times New Roman" panose="02020603050405020304" pitchFamily="18" charset="0"/>
              </a:rPr>
              <a:t>n</a:t>
            </a:r>
            <a:r>
              <a:rPr lang="zh-CN" altLang="en-US" sz="2800">
                <a:solidFill>
                  <a:schemeClr val="tx1"/>
                </a:solidFill>
                <a:latin typeface="隶书" pitchFamily="49" charset="-122"/>
                <a:ea typeface="隶书" pitchFamily="49" charset="-122"/>
                <a:cs typeface="Times New Roman" panose="02020603050405020304" pitchFamily="18" charset="0"/>
              </a:rPr>
              <a:t>的函数</a:t>
            </a:r>
            <a:endParaRPr lang="zh-CN" altLang="en-US" sz="2800">
              <a:solidFill>
                <a:schemeClr val="tx1"/>
              </a:solidFill>
              <a:latin typeface="隶书" pitchFamily="49" charset="-122"/>
              <a:ea typeface="隶书" pitchFamily="49" charset="-122"/>
              <a:cs typeface="Times New Roman" panose="02020603050405020304" pitchFamily="18" charset="0"/>
            </a:endParaRPr>
          </a:p>
        </p:txBody>
      </p:sp>
      <p:sp>
        <p:nvSpPr>
          <p:cNvPr id="6" name="AutoShape 9"/>
          <p:cNvSpPr>
            <a:spLocks noChangeArrowheads="1"/>
          </p:cNvSpPr>
          <p:nvPr/>
        </p:nvSpPr>
        <p:spPr bwMode="auto">
          <a:xfrm>
            <a:off x="3071813" y="4868863"/>
            <a:ext cx="3286125" cy="1079500"/>
          </a:xfrm>
          <a:prstGeom prst="wedgeRectCallout">
            <a:avLst>
              <a:gd name="adj1" fmla="val 13977"/>
              <a:gd name="adj2" fmla="val -94144"/>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marL="342900" indent="-342900">
              <a:buFont typeface="Wingdings" panose="05000000000000000000" pitchFamily="2" charset="2"/>
              <a:buChar char="n"/>
            </a:pPr>
            <a:r>
              <a:rPr lang="en-US" altLang="en-US" sz="2800" i="1">
                <a:solidFill>
                  <a:schemeClr val="tx1"/>
                </a:solidFill>
                <a:latin typeface="Times New Roman" panose="02020603050405020304" pitchFamily="18" charset="0"/>
                <a:ea typeface="隶书" pitchFamily="49" charset="-122"/>
                <a:cs typeface="Times New Roman" panose="02020603050405020304" pitchFamily="18" charset="0"/>
              </a:rPr>
              <a:t>P</a:t>
            </a:r>
            <a:r>
              <a:rPr lang="en-US" altLang="en-US" sz="2800" i="1" baseline="-25000">
                <a:solidFill>
                  <a:schemeClr val="tx1"/>
                </a:solidFill>
                <a:latin typeface="Times New Roman" panose="02020603050405020304" pitchFamily="18" charset="0"/>
                <a:ea typeface="隶书" pitchFamily="49" charset="-122"/>
                <a:cs typeface="Times New Roman" panose="02020603050405020304" pitchFamily="18" charset="0"/>
              </a:rPr>
              <a:t>i</a:t>
            </a:r>
            <a:r>
              <a:rPr lang="en-US" altLang="en-US" sz="2800" baseline="-25000">
                <a:solidFill>
                  <a:schemeClr val="tx1"/>
                </a:solidFill>
                <a:latin typeface="隶书" pitchFamily="49" charset="-122"/>
                <a:ea typeface="隶书" pitchFamily="49" charset="-122"/>
                <a:cs typeface="Times New Roman" panose="02020603050405020304" pitchFamily="18" charset="0"/>
              </a:rPr>
              <a:t> </a:t>
            </a:r>
            <a:r>
              <a:rPr lang="en-US" altLang="en-US" sz="2800">
                <a:solidFill>
                  <a:schemeClr val="tx1"/>
                </a:solidFill>
                <a:latin typeface="隶书" pitchFamily="49" charset="-122"/>
                <a:ea typeface="隶书" pitchFamily="49" charset="-122"/>
                <a:cs typeface="Times New Roman" panose="02020603050405020304" pitchFamily="18" charset="0"/>
              </a:rPr>
              <a:t>为检索第 </a:t>
            </a:r>
            <a:r>
              <a:rPr lang="en-US" altLang="en-US" sz="2800" i="1">
                <a:solidFill>
                  <a:schemeClr val="tx1"/>
                </a:solidFill>
                <a:latin typeface="Times New Roman" panose="02020603050405020304" pitchFamily="18" charset="0"/>
                <a:ea typeface="隶书" pitchFamily="49" charset="-122"/>
                <a:cs typeface="Times New Roman" panose="02020603050405020304" pitchFamily="18" charset="0"/>
              </a:rPr>
              <a:t>i </a:t>
            </a:r>
            <a:r>
              <a:rPr lang="en-US" altLang="en-US" sz="2800">
                <a:solidFill>
                  <a:schemeClr val="tx1"/>
                </a:solidFill>
                <a:latin typeface="隶书" pitchFamily="49" charset="-122"/>
                <a:ea typeface="隶书" pitchFamily="49" charset="-122"/>
                <a:cs typeface="Times New Roman" panose="02020603050405020304" pitchFamily="18" charset="0"/>
              </a:rPr>
              <a:t>个元素的概率</a:t>
            </a:r>
            <a:endParaRPr lang="en-US" altLang="en-US" sz="2800">
              <a:solidFill>
                <a:schemeClr val="tx1"/>
              </a:solidFill>
              <a:latin typeface="隶书" pitchFamily="49" charset="-122"/>
              <a:ea typeface="隶书" pitchFamily="49" charset="-122"/>
              <a:cs typeface="Times New Roman" panose="02020603050405020304" pitchFamily="18" charset="0"/>
            </a:endParaRPr>
          </a:p>
        </p:txBody>
      </p:sp>
      <p:sp>
        <p:nvSpPr>
          <p:cNvPr id="7" name="AutoShape 10"/>
          <p:cNvSpPr>
            <a:spLocks noChangeArrowheads="1"/>
          </p:cNvSpPr>
          <p:nvPr/>
        </p:nvSpPr>
        <p:spPr bwMode="auto">
          <a:xfrm>
            <a:off x="4643438" y="4868863"/>
            <a:ext cx="3759200" cy="1285875"/>
          </a:xfrm>
          <a:prstGeom prst="wedgeRectCallout">
            <a:avLst>
              <a:gd name="adj1" fmla="val -23051"/>
              <a:gd name="adj2" fmla="val -85375"/>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pPr marL="342900" indent="-342900">
              <a:buFont typeface="Wingdings" panose="05000000000000000000" pitchFamily="2" charset="2"/>
              <a:buChar char="n"/>
            </a:pPr>
            <a:r>
              <a:rPr lang="en-US" altLang="en-US" sz="2800" i="1">
                <a:solidFill>
                  <a:schemeClr val="tx1"/>
                </a:solidFill>
                <a:latin typeface="Times New Roman" panose="02020603050405020304" pitchFamily="18" charset="0"/>
                <a:ea typeface="隶书" pitchFamily="49" charset="-122"/>
                <a:cs typeface="Times New Roman" panose="02020603050405020304" pitchFamily="18" charset="0"/>
              </a:rPr>
              <a:t>C</a:t>
            </a:r>
            <a:r>
              <a:rPr lang="en-US" altLang="en-US" sz="2800" i="1" baseline="-25000">
                <a:solidFill>
                  <a:schemeClr val="tx1"/>
                </a:solidFill>
                <a:latin typeface="Times New Roman" panose="02020603050405020304" pitchFamily="18" charset="0"/>
                <a:ea typeface="隶书" pitchFamily="49" charset="-122"/>
                <a:cs typeface="Times New Roman" panose="02020603050405020304" pitchFamily="18" charset="0"/>
              </a:rPr>
              <a:t>i</a:t>
            </a:r>
            <a:r>
              <a:rPr lang="en-US" altLang="en-US" sz="2800">
                <a:solidFill>
                  <a:schemeClr val="tx1"/>
                </a:solidFill>
                <a:latin typeface="隶书" pitchFamily="49" charset="-122"/>
                <a:ea typeface="隶书" pitchFamily="49" charset="-122"/>
                <a:cs typeface="Times New Roman" panose="02020603050405020304" pitchFamily="18" charset="0"/>
              </a:rPr>
              <a:t> 为找到第 </a:t>
            </a:r>
            <a:r>
              <a:rPr lang="en-US" altLang="en-US" sz="2800" i="1">
                <a:solidFill>
                  <a:schemeClr val="tx1"/>
                </a:solidFill>
                <a:latin typeface="Times New Roman" panose="02020603050405020304" pitchFamily="18" charset="0"/>
                <a:ea typeface="隶书" pitchFamily="49" charset="-122"/>
                <a:cs typeface="Times New Roman" panose="02020603050405020304" pitchFamily="18" charset="0"/>
              </a:rPr>
              <a:t>i </a:t>
            </a:r>
            <a:r>
              <a:rPr lang="en-US" altLang="en-US" sz="2800">
                <a:solidFill>
                  <a:schemeClr val="tx1"/>
                </a:solidFill>
                <a:latin typeface="隶书" pitchFamily="49" charset="-122"/>
                <a:ea typeface="隶书" pitchFamily="49" charset="-122"/>
                <a:cs typeface="Times New Roman" panose="02020603050405020304" pitchFamily="18" charset="0"/>
              </a:rPr>
              <a:t>个元素所需的关键码值与给定值的比较次数</a:t>
            </a:r>
            <a:endParaRPr lang="en-US" altLang="en-US" sz="2800">
              <a:solidFill>
                <a:schemeClr val="tx1"/>
              </a:solidFill>
              <a:latin typeface="隶书" pitchFamily="49" charset="-122"/>
              <a:ea typeface="隶书" pitchFamily="49" charset="-122"/>
              <a:cs typeface="Times New Roman" panose="02020603050405020304" pitchFamily="18" charset="0"/>
            </a:endParaRPr>
          </a:p>
        </p:txBody>
      </p:sp>
      <p:graphicFrame>
        <p:nvGraphicFramePr>
          <p:cNvPr id="18440" name="Object 3"/>
          <p:cNvGraphicFramePr>
            <a:graphicFrameLocks noChangeAspect="1"/>
          </p:cNvGraphicFramePr>
          <p:nvPr/>
        </p:nvGraphicFramePr>
        <p:xfrm>
          <a:off x="2500313" y="3500438"/>
          <a:ext cx="3571875" cy="1050925"/>
        </p:xfrm>
        <a:graphic>
          <a:graphicData uri="http://schemas.openxmlformats.org/presentationml/2006/ole">
            <mc:AlternateContent xmlns:mc="http://schemas.openxmlformats.org/markup-compatibility/2006">
              <mc:Choice xmlns:v="urn:schemas-microsoft-com:vml" Requires="v">
                <p:oleObj spid="_x0000_s606245" name="Equation" r:id="rId1" imgW="761365" imgH="368300" progId="">
                  <p:embed/>
                </p:oleObj>
              </mc:Choice>
              <mc:Fallback>
                <p:oleObj name="Equation" r:id="rId1" imgW="761365" imgH="368300" progId="">
                  <p:embed/>
                  <p:pic>
                    <p:nvPicPr>
                      <p:cNvPr id="0" name="图片 6062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313" y="3500438"/>
                        <a:ext cx="357187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日期占位符 2"/>
          <p:cNvSpPr>
            <a:spLocks noGrp="1"/>
          </p:cNvSpPr>
          <p:nvPr>
            <p:ph type="dt" sz="half" idx="10"/>
          </p:nvPr>
        </p:nvSpPr>
        <p:spPr/>
        <p:txBody>
          <a:bodyPr/>
          <a:lstStyle/>
          <a:p>
            <a:fld id="{A336BCB3-F37F-4732-8C7A-857BE0508AC9}" type="datetime8">
              <a:rPr lang="zh-CN" altLang="en-US" smtClean="0"/>
            </a:fld>
            <a:endParaRPr lang="en-US" altLang="zh-CN"/>
          </a:p>
        </p:txBody>
      </p:sp>
      <p:sp>
        <p:nvSpPr>
          <p:cNvPr id="4" name="页脚占位符 3"/>
          <p:cNvSpPr>
            <a:spLocks noGrp="1"/>
          </p:cNvSpPr>
          <p:nvPr>
            <p:ph type="ftr" sz="quarter" idx="11"/>
          </p:nvPr>
        </p:nvSpPr>
        <p:spPr/>
        <p:txBody>
          <a:bodyPr/>
          <a:lstStyle/>
          <a:p>
            <a:r>
              <a:rPr lang="zh-CN" altLang="en-US" smtClean="0"/>
              <a:t>吉林大学珠海学院数据结构</a:t>
            </a:r>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xit" presetSubtype="0" fill="hold" grpId="1" nodeType="with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xit" presetSubtype="0" fill="hold" grpId="1" nodeType="withEffect">
                                  <p:stCondLst>
                                    <p:cond delay="0"/>
                                  </p:stCondLst>
                                  <p:childTnLst>
                                    <p:animEffect transition="out" filter="fade">
                                      <p:cBhvr>
                                        <p:cTn id="30" dur="1000"/>
                                        <p:tgtEl>
                                          <p:spTgt spid="6"/>
                                        </p:tgtEl>
                                      </p:cBhvr>
                                    </p:animEffect>
                                    <p:anim calcmode="lin" valueType="num">
                                      <p:cBhvr>
                                        <p:cTn id="31" dur="1000"/>
                                        <p:tgtEl>
                                          <p:spTgt spid="6"/>
                                        </p:tgtEl>
                                        <p:attrNameLst>
                                          <p:attrName>ppt_x</p:attrName>
                                        </p:attrNameLst>
                                      </p:cBhvr>
                                      <p:tavLst>
                                        <p:tav tm="0">
                                          <p:val>
                                            <p:strVal val="ppt_x"/>
                                          </p:val>
                                        </p:tav>
                                        <p:tav tm="100000">
                                          <p:val>
                                            <p:strVal val="ppt_x"/>
                                          </p:val>
                                        </p:tav>
                                      </p:tavLst>
                                    </p:anim>
                                    <p:anim calcmode="lin" valueType="num">
                                      <p:cBhvr>
                                        <p:cTn id="32" dur="1000"/>
                                        <p:tgtEl>
                                          <p:spTgt spid="6"/>
                                        </p:tgtEl>
                                        <p:attrNameLst>
                                          <p:attrName>ppt_y</p:attrName>
                                        </p:attrNameLst>
                                      </p:cBhvr>
                                      <p:tavLst>
                                        <p:tav tm="0">
                                          <p:val>
                                            <p:strVal val="ppt_y"/>
                                          </p:val>
                                        </p:tav>
                                        <p:tav tm="100000">
                                          <p:val>
                                            <p:strVal val="ppt_y+.1"/>
                                          </p:val>
                                        </p:tav>
                                      </p:tavLst>
                                    </p:anim>
                                    <p:set>
                                      <p:cBhvr>
                                        <p:cTn id="33"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P spid="6" grpId="0" bldLvl="0" animBg="1"/>
      <p:bldP spid="6" grpId="1" bldLvl="0" animBg="1"/>
      <p:bldP spid="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nvSpPr>
        <p:spPr bwMode="auto">
          <a:xfrm>
            <a:off x="6553200" y="6243638"/>
            <a:ext cx="2133600" cy="457200"/>
          </a:xfrm>
          <a:prstGeom prst="rect">
            <a:avLst/>
          </a:prstGeom>
          <a:noFill/>
          <a:ln>
            <a:miter lim="800000"/>
          </a:ln>
        </p:spPr>
        <p:txBody>
          <a:bodyPr anchor="b"/>
          <a:lstStyle/>
          <a:p>
            <a:pPr algn="r">
              <a:defRPr/>
            </a:pPr>
            <a:fld id="{43B44D05-F457-423A-828D-BA1927FB0700}" type="slidenum">
              <a:rPr lang="en-US" altLang="zh-CN" sz="1200">
                <a:latin typeface="+mj-lt"/>
              </a:rPr>
            </a:fld>
            <a:endParaRPr lang="en-US" altLang="zh-CN" sz="1200">
              <a:latin typeface="+mj-lt"/>
            </a:endParaRPr>
          </a:p>
        </p:txBody>
      </p:sp>
      <p:sp>
        <p:nvSpPr>
          <p:cNvPr id="19459" name="标题 1"/>
          <p:cNvSpPr txBox="1"/>
          <p:nvPr/>
        </p:nvSpPr>
        <p:spPr bwMode="auto">
          <a:xfrm>
            <a:off x="395288" y="332656"/>
            <a:ext cx="75247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200" b="1" dirty="0">
                <a:solidFill>
                  <a:schemeClr val="tx2"/>
                </a:solidFill>
                <a:latin typeface="Garamond" pitchFamily="18" charset="0"/>
              </a:rPr>
              <a:t>平均检索长度的例子</a:t>
            </a:r>
            <a:endParaRPr lang="zh-CN" altLang="en-US" sz="4200" b="1" dirty="0">
              <a:solidFill>
                <a:schemeClr val="tx2"/>
              </a:solidFill>
              <a:latin typeface="Garamond" pitchFamily="18" charset="0"/>
            </a:endParaRPr>
          </a:p>
        </p:txBody>
      </p:sp>
      <p:sp>
        <p:nvSpPr>
          <p:cNvPr id="4" name="内容占位符 2"/>
          <p:cNvSpPr txBox="1"/>
          <p:nvPr/>
        </p:nvSpPr>
        <p:spPr bwMode="auto">
          <a:xfrm>
            <a:off x="755650" y="1628775"/>
            <a:ext cx="7704138"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669925" indent="-32575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buClr>
                <a:schemeClr val="accent1"/>
              </a:buClr>
              <a:buSzPct val="65000"/>
              <a:buFont typeface="Wingdings" panose="05000000000000000000" pitchFamily="2" charset="2"/>
              <a:buChar char="n"/>
            </a:pPr>
            <a:r>
              <a:rPr lang="zh-CN" altLang="en-US" sz="3000" b="1" dirty="0">
                <a:latin typeface="Times New Roman" panose="02020603050405020304" pitchFamily="18" charset="0"/>
                <a:cs typeface="Times New Roman" panose="02020603050405020304" pitchFamily="18" charset="0"/>
              </a:rPr>
              <a:t>假设线性表为（</a:t>
            </a:r>
            <a:r>
              <a:rPr lang="en-US" altLang="zh-CN" sz="3000" b="1" dirty="0">
                <a:latin typeface="Times New Roman" panose="02020603050405020304" pitchFamily="18" charset="0"/>
                <a:cs typeface="Times New Roman" panose="02020603050405020304" pitchFamily="18" charset="0"/>
              </a:rPr>
              <a:t>a, b, c</a:t>
            </a:r>
            <a:r>
              <a:rPr lang="zh-CN" altLang="en-US" sz="3000" b="1" dirty="0">
                <a:latin typeface="Times New Roman" panose="02020603050405020304" pitchFamily="18" charset="0"/>
                <a:cs typeface="Times New Roman" panose="02020603050405020304" pitchFamily="18" charset="0"/>
              </a:rPr>
              <a:t>）检索</a:t>
            </a:r>
            <a:r>
              <a:rPr lang="en-US" altLang="zh-CN" sz="3000" b="1" dirty="0">
                <a:latin typeface="Times New Roman" panose="02020603050405020304" pitchFamily="18" charset="0"/>
                <a:cs typeface="Times New Roman" panose="02020603050405020304" pitchFamily="18" charset="0"/>
              </a:rPr>
              <a:t>a</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c</a:t>
            </a:r>
            <a:r>
              <a:rPr lang="zh-CN" altLang="en-US" sz="3000" b="1" dirty="0">
                <a:latin typeface="Times New Roman" panose="02020603050405020304" pitchFamily="18" charset="0"/>
                <a:cs typeface="Times New Roman" panose="02020603050405020304" pitchFamily="18" charset="0"/>
              </a:rPr>
              <a:t>的概率分别为</a:t>
            </a:r>
            <a:r>
              <a:rPr lang="en-US" altLang="zh-CN" sz="3000" b="1" dirty="0">
                <a:latin typeface="Times New Roman" panose="02020603050405020304" pitchFamily="18" charset="0"/>
                <a:cs typeface="Times New Roman" panose="02020603050405020304" pitchFamily="18" charset="0"/>
              </a:rPr>
              <a:t>0.4</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0.1</a:t>
            </a:r>
            <a:r>
              <a:rPr lang="zh-CN" altLang="en-US" sz="3000" b="1"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0.5</a:t>
            </a:r>
            <a:endParaRPr lang="en-US" altLang="zh-CN" sz="3000" b="1" dirty="0">
              <a:latin typeface="Times New Roman" panose="02020603050405020304" pitchFamily="18" charset="0"/>
              <a:cs typeface="Times New Roman" panose="02020603050405020304" pitchFamily="18" charset="0"/>
            </a:endParaRPr>
          </a:p>
          <a:p>
            <a:pPr lvl="1" algn="l" eaLnBrk="1" hangingPunct="1">
              <a:spcBef>
                <a:spcPct val="20000"/>
              </a:spcBef>
              <a:buClr>
                <a:schemeClr val="accent2"/>
              </a:buClr>
              <a:buSzPct val="60000"/>
              <a:buFont typeface="Wingdings" panose="05000000000000000000" pitchFamily="2" charset="2"/>
              <a:buChar char="q"/>
            </a:pPr>
            <a:r>
              <a:rPr lang="zh-CN" altLang="en-US" sz="2800" b="1" dirty="0">
                <a:latin typeface="Times New Roman" panose="02020603050405020304" pitchFamily="18" charset="0"/>
                <a:cs typeface="Times New Roman" panose="02020603050405020304" pitchFamily="18" charset="0"/>
              </a:rPr>
              <a:t>顺序检索算法的平均检索长度为</a:t>
            </a:r>
            <a:r>
              <a:rPr lang="en-US" altLang="zh-CN" sz="2800" b="1" dirty="0">
                <a:latin typeface="Times New Roman" panose="02020603050405020304" pitchFamily="18" charset="0"/>
                <a:cs typeface="Times New Roman" panose="02020603050405020304" pitchFamily="18" charset="0"/>
              </a:rPr>
              <a:t>0.4×1+0.1×2+0.5×3 = 2.1</a:t>
            </a:r>
            <a:endParaRPr lang="en-US" altLang="zh-CN" sz="2800" b="1" dirty="0">
              <a:latin typeface="Times New Roman" panose="02020603050405020304" pitchFamily="18" charset="0"/>
              <a:cs typeface="Times New Roman" panose="02020603050405020304" pitchFamily="18" charset="0"/>
            </a:endParaRPr>
          </a:p>
          <a:p>
            <a:pPr lvl="1" algn="l" eaLnBrk="1" hangingPunct="1">
              <a:spcBef>
                <a:spcPct val="20000"/>
              </a:spcBef>
              <a:buClr>
                <a:schemeClr val="accent2"/>
              </a:buClr>
              <a:buSzPct val="60000"/>
              <a:buFont typeface="Wingdings" panose="05000000000000000000" pitchFamily="2" charset="2"/>
              <a:buChar char="q"/>
            </a:pPr>
            <a:r>
              <a:rPr lang="zh-CN" altLang="en-US" sz="2800" b="1" dirty="0">
                <a:latin typeface="Times New Roman" panose="02020603050405020304" pitchFamily="18" charset="0"/>
                <a:cs typeface="Times New Roman" panose="02020603050405020304" pitchFamily="18" charset="0"/>
              </a:rPr>
              <a:t>即平均需要</a:t>
            </a:r>
            <a:r>
              <a:rPr lang="en-US" altLang="zh-CN" sz="2800" b="1" dirty="0">
                <a:latin typeface="Times New Roman" panose="02020603050405020304" pitchFamily="18" charset="0"/>
                <a:cs typeface="Times New Roman" panose="02020603050405020304" pitchFamily="18" charset="0"/>
              </a:rPr>
              <a:t>2.1</a:t>
            </a:r>
            <a:r>
              <a:rPr lang="zh-CN" altLang="en-US" sz="2800" b="1" dirty="0">
                <a:latin typeface="Times New Roman" panose="02020603050405020304" pitchFamily="18" charset="0"/>
                <a:cs typeface="Times New Roman" panose="02020603050405020304" pitchFamily="18" charset="0"/>
              </a:rPr>
              <a:t>次给定值与表中关键码值的比较才能找到待查元素</a:t>
            </a:r>
            <a:endParaRPr lang="zh-CN" altLang="en-US" sz="2800" b="1" dirty="0">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half" idx="10"/>
          </p:nvPr>
        </p:nvSpPr>
        <p:spPr/>
        <p:txBody>
          <a:bodyPr/>
          <a:lstStyle/>
          <a:p>
            <a:fld id="{6D7FD693-9C52-4461-857E-0294A21648C8}" type="datetime8">
              <a:rPr lang="zh-CN" altLang="en-US" smtClean="0"/>
            </a:fld>
            <a:endParaRPr lang="en-US" altLang="zh-CN"/>
          </a:p>
        </p:txBody>
      </p:sp>
      <p:sp>
        <p:nvSpPr>
          <p:cNvPr id="5" name="页脚占位符 4"/>
          <p:cNvSpPr>
            <a:spLocks noGrp="1"/>
          </p:cNvSpPr>
          <p:nvPr>
            <p:ph type="ftr" sz="quarter" idx="11"/>
          </p:nvPr>
        </p:nvSpPr>
        <p:spPr/>
        <p:txBody>
          <a:bodyPr/>
          <a:lstStyle/>
          <a:p>
            <a:r>
              <a:rPr lang="zh-CN" altLang="en-US" smtClean="0"/>
              <a:t>吉林大学珠海学院数据结构</a:t>
            </a:r>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FCBACF92-F290-4DBA-AC64-D120756CC1BB}" type="slidenum">
              <a:rPr lang="en-US" altLang="zh-CN"/>
            </a:fld>
            <a:endParaRPr lang="en-US" altLang="zh-CN"/>
          </a:p>
        </p:txBody>
      </p:sp>
      <p:sp>
        <p:nvSpPr>
          <p:cNvPr id="44035" name="Rectangle 2"/>
          <p:cNvSpPr>
            <a:spLocks noGrp="1" noChangeArrowheads="1"/>
          </p:cNvSpPr>
          <p:nvPr>
            <p:ph type="title"/>
          </p:nvPr>
        </p:nvSpPr>
        <p:spPr>
          <a:xfrm>
            <a:off x="684213" y="188913"/>
            <a:ext cx="7772400" cy="1008062"/>
          </a:xfrm>
        </p:spPr>
        <p:txBody>
          <a:bodyPr/>
          <a:lstStyle/>
          <a:p>
            <a:pPr eaLnBrk="1" hangingPunct="1"/>
            <a:r>
              <a:rPr lang="zh-CN" altLang="en-US" b="1" dirty="0" smtClean="0"/>
              <a:t>第</a:t>
            </a:r>
            <a:r>
              <a:rPr lang="en-US" altLang="zh-CN" b="1" dirty="0" smtClean="0"/>
              <a:t>8</a:t>
            </a:r>
            <a:r>
              <a:rPr lang="zh-CN" altLang="en-US" b="1" dirty="0" smtClean="0"/>
              <a:t>章 动态查找表</a:t>
            </a:r>
            <a:endParaRPr lang="zh-CN" altLang="en-US" b="1" dirty="0" smtClean="0"/>
          </a:p>
        </p:txBody>
      </p:sp>
      <p:sp>
        <p:nvSpPr>
          <p:cNvPr id="44036" name="Rectangle 3"/>
          <p:cNvSpPr>
            <a:spLocks noGrp="1" noChangeArrowheads="1"/>
          </p:cNvSpPr>
          <p:nvPr>
            <p:ph type="body" idx="1"/>
          </p:nvPr>
        </p:nvSpPr>
        <p:spPr>
          <a:xfrm>
            <a:off x="1908175" y="2060575"/>
            <a:ext cx="4176713" cy="4752975"/>
          </a:xfrm>
        </p:spPr>
        <p:txBody>
          <a:bodyPr/>
          <a:lstStyle/>
          <a:p>
            <a:pPr eaLnBrk="1" hangingPunct="1">
              <a:lnSpc>
                <a:spcPct val="110000"/>
              </a:lnSpc>
            </a:pPr>
            <a:r>
              <a:rPr lang="zh-CN" altLang="en-US" b="1" dirty="0" smtClean="0">
                <a:solidFill>
                  <a:srgbClr val="FF0000"/>
                </a:solidFill>
                <a:latin typeface="楷体_GB2312" pitchFamily="49" charset="-122"/>
                <a:ea typeface="楷体_GB2312" pitchFamily="49" charset="-122"/>
              </a:rPr>
              <a:t>二叉查找树</a:t>
            </a:r>
            <a:endParaRPr lang="zh-CN" altLang="en-US" b="1" dirty="0" smtClean="0">
              <a:solidFill>
                <a:srgbClr val="FF0000"/>
              </a:solidFill>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AVL</a:t>
            </a:r>
            <a:r>
              <a:rPr lang="zh-CN" altLang="en-US" b="1" dirty="0" smtClean="0">
                <a:latin typeface="楷体_GB2312" pitchFamily="49" charset="-122"/>
                <a:ea typeface="楷体_GB2312" pitchFamily="49" charset="-122"/>
              </a:rPr>
              <a:t>树</a:t>
            </a:r>
            <a:endParaRPr lang="zh-CN" altLang="en-US" b="1" dirty="0" smtClean="0">
              <a:latin typeface="楷体_GB2312" pitchFamily="49" charset="-122"/>
              <a:ea typeface="楷体_GB2312" pitchFamily="49" charset="-122"/>
            </a:endParaRPr>
          </a:p>
          <a:p>
            <a:pPr eaLnBrk="1" hangingPunct="1">
              <a:lnSpc>
                <a:spcPct val="110000"/>
              </a:lnSpc>
            </a:pPr>
            <a:r>
              <a:rPr lang="zh-CN" altLang="en-US" b="1" dirty="0" smtClean="0">
                <a:latin typeface="楷体_GB2312" pitchFamily="49" charset="-122"/>
                <a:ea typeface="楷体_GB2312" pitchFamily="49" charset="-122"/>
              </a:rPr>
              <a:t>红黑树</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AA</a:t>
            </a:r>
            <a:r>
              <a:rPr lang="zh-CN" altLang="en-US" b="1" dirty="0" smtClean="0">
                <a:latin typeface="楷体_GB2312" pitchFamily="49" charset="-122"/>
                <a:ea typeface="楷体_GB2312" pitchFamily="49" charset="-122"/>
              </a:rPr>
              <a:t>树</a:t>
            </a:r>
            <a:endParaRPr lang="zh-CN" altLang="en-US" b="1" dirty="0" smtClean="0">
              <a:latin typeface="楷体_GB2312" pitchFamily="49" charset="-122"/>
              <a:ea typeface="楷体_GB2312" pitchFamily="49" charset="-122"/>
            </a:endParaRPr>
          </a:p>
          <a:p>
            <a:pPr eaLnBrk="1" hangingPunct="1">
              <a:lnSpc>
                <a:spcPct val="110000"/>
              </a:lnSpc>
            </a:pPr>
            <a:r>
              <a:rPr lang="zh-CN" altLang="en-US" b="1" dirty="0" smtClean="0">
                <a:latin typeface="楷体_GB2312" pitchFamily="49" charset="-122"/>
                <a:ea typeface="楷体_GB2312" pitchFamily="49" charset="-122"/>
              </a:rPr>
              <a:t>伸展树</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B</a:t>
            </a:r>
            <a:r>
              <a:rPr lang="zh-CN" altLang="en-US" b="1" dirty="0" smtClean="0">
                <a:latin typeface="楷体_GB2312" pitchFamily="49" charset="-122"/>
                <a:ea typeface="楷体_GB2312" pitchFamily="49" charset="-122"/>
              </a:rPr>
              <a:t>树和</a:t>
            </a:r>
            <a:r>
              <a:rPr lang="en-US" altLang="zh-CN" b="1" dirty="0" smtClean="0">
                <a:latin typeface="楷体_GB2312" pitchFamily="49" charset="-122"/>
                <a:ea typeface="楷体_GB2312" pitchFamily="49" charset="-122"/>
              </a:rPr>
              <a:t>B+</a:t>
            </a:r>
            <a:r>
              <a:rPr lang="zh-CN" altLang="en-US" b="1" dirty="0" smtClean="0">
                <a:latin typeface="楷体_GB2312" pitchFamily="49" charset="-122"/>
                <a:ea typeface="楷体_GB2312" pitchFamily="49" charset="-122"/>
              </a:rPr>
              <a:t>树</a:t>
            </a:r>
            <a:endParaRPr lang="zh-CN" altLang="en-US" b="1" dirty="0" smtClean="0">
              <a:latin typeface="楷体_GB2312" pitchFamily="49" charset="-122"/>
              <a:ea typeface="楷体_GB2312" pitchFamily="49" charset="-122"/>
            </a:endParaRPr>
          </a:p>
          <a:p>
            <a:pPr eaLnBrk="1" hangingPunct="1">
              <a:lnSpc>
                <a:spcPct val="110000"/>
              </a:lnSpc>
            </a:pPr>
            <a:r>
              <a:rPr lang="en-US" altLang="zh-CN" b="1" dirty="0" smtClean="0">
                <a:latin typeface="楷体_GB2312" pitchFamily="49" charset="-122"/>
                <a:ea typeface="楷体_GB2312" pitchFamily="49" charset="-122"/>
              </a:rPr>
              <a:t>STL</a:t>
            </a:r>
            <a:r>
              <a:rPr lang="zh-CN" altLang="en-US" b="1" dirty="0" smtClean="0">
                <a:latin typeface="楷体_GB2312" pitchFamily="49" charset="-122"/>
                <a:ea typeface="楷体_GB2312" pitchFamily="49" charset="-122"/>
              </a:rPr>
              <a:t>中的动态查找表</a:t>
            </a:r>
            <a:endParaRPr lang="zh-CN" altLang="en-US" b="1" dirty="0" smtClean="0">
              <a:latin typeface="楷体_GB2312" pitchFamily="49" charset="-122"/>
              <a:ea typeface="楷体_GB2312" pitchFamily="49" charset="-122"/>
            </a:endParaRPr>
          </a:p>
        </p:txBody>
      </p:sp>
      <p:sp>
        <p:nvSpPr>
          <p:cNvPr id="44037" name="AutoShape 4"/>
          <p:cNvSpPr>
            <a:spLocks noChangeArrowheads="1"/>
          </p:cNvSpPr>
          <p:nvPr/>
        </p:nvSpPr>
        <p:spPr bwMode="auto">
          <a:xfrm rot="-5400000" flipH="1" flipV="1">
            <a:off x="6088063" y="2184400"/>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44038" name="AutoShape 5"/>
          <p:cNvSpPr>
            <a:spLocks noChangeArrowheads="1"/>
          </p:cNvSpPr>
          <p:nvPr/>
        </p:nvSpPr>
        <p:spPr bwMode="auto">
          <a:xfrm rot="-5400000" flipH="1" flipV="1">
            <a:off x="6088063" y="2687638"/>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4039" name="AutoShape 6"/>
          <p:cNvSpPr>
            <a:spLocks noChangeArrowheads="1"/>
          </p:cNvSpPr>
          <p:nvPr/>
        </p:nvSpPr>
        <p:spPr bwMode="auto">
          <a:xfrm rot="-5400000" flipH="1" flipV="1">
            <a:off x="6088063" y="326390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4040" name="AutoShape 7"/>
          <p:cNvSpPr>
            <a:spLocks noChangeArrowheads="1"/>
          </p:cNvSpPr>
          <p:nvPr/>
        </p:nvSpPr>
        <p:spPr bwMode="auto">
          <a:xfrm rot="-5400000" flipH="1" flipV="1">
            <a:off x="6088063" y="3856038"/>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4041" name="AutoShape 8"/>
          <p:cNvSpPr>
            <a:spLocks noChangeArrowheads="1"/>
          </p:cNvSpPr>
          <p:nvPr/>
        </p:nvSpPr>
        <p:spPr bwMode="auto">
          <a:xfrm rot="-5400000" flipH="1" flipV="1">
            <a:off x="6088063" y="443230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4042" name="AutoShape 9"/>
          <p:cNvSpPr>
            <a:spLocks noChangeArrowheads="1"/>
          </p:cNvSpPr>
          <p:nvPr/>
        </p:nvSpPr>
        <p:spPr bwMode="auto">
          <a:xfrm rot="-5400000" flipH="1" flipV="1">
            <a:off x="6088063" y="5008563"/>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4043" name="AutoShape 10"/>
          <p:cNvSpPr>
            <a:spLocks noChangeArrowheads="1"/>
          </p:cNvSpPr>
          <p:nvPr/>
        </p:nvSpPr>
        <p:spPr bwMode="auto">
          <a:xfrm rot="-5400000" flipH="1" flipV="1">
            <a:off x="6088063" y="5584825"/>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4044" name="AutoShape 11"/>
          <p:cNvSpPr>
            <a:spLocks noChangeArrowheads="1"/>
          </p:cNvSpPr>
          <p:nvPr/>
        </p:nvSpPr>
        <p:spPr bwMode="auto">
          <a:xfrm rot="-5400000" flipH="1" flipV="1">
            <a:off x="6088063" y="608965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4045" name="Text Box 12"/>
          <p:cNvSpPr txBox="1">
            <a:spLocks noChangeArrowheads="1"/>
          </p:cNvSpPr>
          <p:nvPr/>
        </p:nvSpPr>
        <p:spPr bwMode="auto">
          <a:xfrm>
            <a:off x="395288" y="1196975"/>
            <a:ext cx="84248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dirty="0">
                <a:latin typeface="Times New Roman" panose="02020603050405020304" pitchFamily="18" charset="0"/>
                <a:ea typeface="楷体_GB2312" pitchFamily="49" charset="-122"/>
              </a:rPr>
              <a:t>既要支持快速查找，又要支持插入删除，通常选用树作为存储的载体</a:t>
            </a:r>
            <a:endParaRPr lang="zh-CN" altLang="en-US" dirty="0">
              <a:latin typeface="Times New Roman" panose="02020603050405020304" pitchFamily="18" charset="0"/>
              <a:ea typeface="楷体_GB2312" pitchFamily="49" charset="-122"/>
            </a:endParaRPr>
          </a:p>
        </p:txBody>
      </p:sp>
      <p:sp>
        <p:nvSpPr>
          <p:cNvPr id="2" name="日期占位符 1"/>
          <p:cNvSpPr>
            <a:spLocks noGrp="1"/>
          </p:cNvSpPr>
          <p:nvPr>
            <p:ph type="dt" sz="half" idx="2"/>
          </p:nvPr>
        </p:nvSpPr>
        <p:spPr>
          <a:xfrm>
            <a:off x="107950" y="6373813"/>
            <a:ext cx="1905000" cy="457200"/>
          </a:xfrm>
          <a:prstGeom prst="rect">
            <a:avLst/>
          </a:prstGeom>
        </p:spPr>
        <p:txBody>
          <a:bodyPr/>
          <a:lstStyle/>
          <a:p>
            <a:fld id="{FF6AA37D-6F49-4F6C-9052-A6F65FE2CF67}" type="datetime1">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A7A27374-4968-4066-8D42-0F3B115483AF}" type="slidenum">
              <a:rPr lang="en-US" altLang="zh-CN"/>
            </a:fld>
            <a:endParaRPr lang="en-US" altLang="zh-CN"/>
          </a:p>
        </p:txBody>
      </p:sp>
      <p:sp>
        <p:nvSpPr>
          <p:cNvPr id="45059" name="Rectangle 2"/>
          <p:cNvSpPr>
            <a:spLocks noGrp="1" noChangeArrowheads="1"/>
          </p:cNvSpPr>
          <p:nvPr>
            <p:ph type="title"/>
          </p:nvPr>
        </p:nvSpPr>
        <p:spPr/>
        <p:txBody>
          <a:bodyPr/>
          <a:lstStyle/>
          <a:p>
            <a:pPr eaLnBrk="1" hangingPunct="1"/>
            <a:r>
              <a:rPr lang="zh-CN" altLang="en-US" b="1" smtClean="0">
                <a:latin typeface="楷体_GB2312" pitchFamily="49" charset="-122"/>
                <a:ea typeface="楷体_GB2312" pitchFamily="49" charset="-122"/>
              </a:rPr>
              <a:t>二叉查找树</a:t>
            </a:r>
            <a:endParaRPr lang="zh-CN" altLang="en-US" b="1" smtClean="0">
              <a:latin typeface="楷体_GB2312" pitchFamily="49" charset="-122"/>
              <a:ea typeface="楷体_GB2312" pitchFamily="49" charset="-122"/>
            </a:endParaRPr>
          </a:p>
        </p:txBody>
      </p:sp>
      <p:sp>
        <p:nvSpPr>
          <p:cNvPr id="45060" name="Rectangle 3"/>
          <p:cNvSpPr>
            <a:spLocks noGrp="1" noChangeArrowheads="1"/>
          </p:cNvSpPr>
          <p:nvPr>
            <p:ph type="body" idx="1"/>
          </p:nvPr>
        </p:nvSpPr>
        <p:spPr>
          <a:xfrm>
            <a:off x="1835150" y="1981200"/>
            <a:ext cx="4537075" cy="4114800"/>
          </a:xfrm>
        </p:spPr>
        <p:txBody>
          <a:bodyPr/>
          <a:lstStyle/>
          <a:p>
            <a:pPr eaLnBrk="1" hangingPunct="1">
              <a:lnSpc>
                <a:spcPct val="140000"/>
              </a:lnSpc>
            </a:pPr>
            <a:r>
              <a:rPr lang="zh-CN" altLang="en-US" b="1" dirty="0" smtClean="0">
                <a:solidFill>
                  <a:srgbClr val="FF0000"/>
                </a:solidFill>
                <a:latin typeface="楷体_GB2312" pitchFamily="49" charset="-122"/>
                <a:ea typeface="楷体_GB2312" pitchFamily="49" charset="-122"/>
              </a:rPr>
              <a:t>二叉查找树的定义</a:t>
            </a:r>
            <a:endParaRPr lang="zh-CN" altLang="en-US" b="1" dirty="0" smtClean="0">
              <a:solidFill>
                <a:srgbClr val="FF0000"/>
              </a:solidFill>
              <a:latin typeface="楷体_GB2312" pitchFamily="49" charset="-122"/>
              <a:ea typeface="楷体_GB2312" pitchFamily="49" charset="-122"/>
            </a:endParaRPr>
          </a:p>
          <a:p>
            <a:pPr eaLnBrk="1" hangingPunct="1">
              <a:lnSpc>
                <a:spcPct val="140000"/>
              </a:lnSpc>
            </a:pPr>
            <a:r>
              <a:rPr lang="zh-CN" altLang="en-US" b="1" dirty="0" smtClean="0">
                <a:latin typeface="楷体_GB2312" pitchFamily="49" charset="-122"/>
                <a:ea typeface="楷体_GB2312" pitchFamily="49" charset="-122"/>
              </a:rPr>
              <a:t>二叉查找树的操作</a:t>
            </a:r>
            <a:endParaRPr lang="zh-CN" altLang="en-US" b="1" dirty="0" smtClean="0">
              <a:latin typeface="楷体_GB2312" pitchFamily="49" charset="-122"/>
              <a:ea typeface="楷体_GB2312" pitchFamily="49" charset="-122"/>
            </a:endParaRPr>
          </a:p>
          <a:p>
            <a:pPr eaLnBrk="1" hangingPunct="1">
              <a:lnSpc>
                <a:spcPct val="140000"/>
              </a:lnSpc>
            </a:pPr>
            <a:r>
              <a:rPr lang="zh-CN" altLang="en-US" b="1" dirty="0" smtClean="0">
                <a:latin typeface="楷体_GB2312" pitchFamily="49" charset="-122"/>
                <a:ea typeface="楷体_GB2312" pitchFamily="49" charset="-122"/>
              </a:rPr>
              <a:t>二叉查找树的性能</a:t>
            </a:r>
            <a:endParaRPr lang="zh-CN" altLang="en-US" b="1" dirty="0" smtClean="0">
              <a:latin typeface="楷体_GB2312" pitchFamily="49" charset="-122"/>
              <a:ea typeface="楷体_GB2312" pitchFamily="49" charset="-122"/>
            </a:endParaRPr>
          </a:p>
          <a:p>
            <a:pPr eaLnBrk="1" hangingPunct="1">
              <a:lnSpc>
                <a:spcPct val="140000"/>
              </a:lnSpc>
            </a:pPr>
            <a:r>
              <a:rPr lang="zh-CN" altLang="en-US" b="1" dirty="0" smtClean="0">
                <a:latin typeface="楷体_GB2312" pitchFamily="49" charset="-122"/>
                <a:ea typeface="楷体_GB2312" pitchFamily="49" charset="-122"/>
              </a:rPr>
              <a:t>二叉查找树类的实现 </a:t>
            </a:r>
            <a:endParaRPr lang="zh-CN" altLang="en-US" b="1" dirty="0" smtClean="0">
              <a:latin typeface="楷体_GB2312" pitchFamily="49" charset="-122"/>
              <a:ea typeface="楷体_GB2312" pitchFamily="49" charset="-122"/>
            </a:endParaRPr>
          </a:p>
        </p:txBody>
      </p:sp>
      <p:sp>
        <p:nvSpPr>
          <p:cNvPr id="45061" name="AutoShape 4"/>
          <p:cNvSpPr>
            <a:spLocks noChangeArrowheads="1"/>
          </p:cNvSpPr>
          <p:nvPr/>
        </p:nvSpPr>
        <p:spPr bwMode="auto">
          <a:xfrm rot="-5400000" flipH="1" flipV="1">
            <a:off x="6232525" y="2273300"/>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45062" name="AutoShape 5"/>
          <p:cNvSpPr>
            <a:spLocks noChangeArrowheads="1"/>
          </p:cNvSpPr>
          <p:nvPr/>
        </p:nvSpPr>
        <p:spPr bwMode="auto">
          <a:xfrm rot="-5400000" flipH="1" flipV="1">
            <a:off x="6232525" y="304800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5063" name="AutoShape 6"/>
          <p:cNvSpPr>
            <a:spLocks noChangeArrowheads="1"/>
          </p:cNvSpPr>
          <p:nvPr/>
        </p:nvSpPr>
        <p:spPr bwMode="auto">
          <a:xfrm rot="-5400000" flipH="1" flipV="1">
            <a:off x="6232525" y="3840163"/>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45064" name="AutoShape 7"/>
          <p:cNvSpPr>
            <a:spLocks noChangeArrowheads="1"/>
          </p:cNvSpPr>
          <p:nvPr/>
        </p:nvSpPr>
        <p:spPr bwMode="auto">
          <a:xfrm rot="-5400000" flipH="1" flipV="1">
            <a:off x="6232525" y="4560888"/>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2" name="日期占位符 1"/>
          <p:cNvSpPr>
            <a:spLocks noGrp="1"/>
          </p:cNvSpPr>
          <p:nvPr>
            <p:ph type="dt" sz="half" idx="2"/>
          </p:nvPr>
        </p:nvSpPr>
        <p:spPr>
          <a:xfrm>
            <a:off x="107950" y="6373813"/>
            <a:ext cx="1905000" cy="457200"/>
          </a:xfrm>
          <a:prstGeom prst="rect">
            <a:avLst/>
          </a:prstGeom>
        </p:spPr>
        <p:txBody>
          <a:bodyPr/>
          <a:lstStyle/>
          <a:p>
            <a:fld id="{5BC33E90-9F92-40DC-958D-2DA60787CB64}" type="datetime1">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63F91E43-882A-4398-8957-A0106C001C08}" type="slidenum">
              <a:rPr lang="en-US" altLang="zh-CN"/>
            </a:fld>
            <a:endParaRPr lang="en-US" altLang="zh-CN"/>
          </a:p>
        </p:txBody>
      </p:sp>
      <p:sp>
        <p:nvSpPr>
          <p:cNvPr id="46083" name="Rectangle 2"/>
          <p:cNvSpPr>
            <a:spLocks noGrp="1" noChangeArrowheads="1"/>
          </p:cNvSpPr>
          <p:nvPr>
            <p:ph type="title"/>
          </p:nvPr>
        </p:nvSpPr>
        <p:spPr>
          <a:xfrm>
            <a:off x="684213" y="116632"/>
            <a:ext cx="7772400" cy="1143000"/>
          </a:xfrm>
        </p:spPr>
        <p:txBody>
          <a:bodyPr/>
          <a:lstStyle/>
          <a:p>
            <a:pPr eaLnBrk="1" hangingPunct="1"/>
            <a:r>
              <a:rPr lang="zh-CN" altLang="en-US" b="1" dirty="0" smtClean="0"/>
              <a:t>二叉查找树</a:t>
            </a:r>
            <a:endParaRPr lang="zh-CN" altLang="en-US" b="1" dirty="0" smtClean="0"/>
          </a:p>
        </p:txBody>
      </p:sp>
      <p:sp>
        <p:nvSpPr>
          <p:cNvPr id="46084" name="Rectangle 3"/>
          <p:cNvSpPr>
            <a:spLocks noGrp="1" noChangeArrowheads="1"/>
          </p:cNvSpPr>
          <p:nvPr>
            <p:ph type="body" idx="1"/>
          </p:nvPr>
        </p:nvSpPr>
        <p:spPr>
          <a:xfrm>
            <a:off x="611188" y="3284538"/>
            <a:ext cx="7772400" cy="3098800"/>
          </a:xfrm>
        </p:spPr>
        <p:txBody>
          <a:bodyPr/>
          <a:lstStyle/>
          <a:p>
            <a:pPr eaLnBrk="1" hangingPunct="1">
              <a:lnSpc>
                <a:spcPct val="120000"/>
              </a:lnSpc>
            </a:pPr>
            <a:r>
              <a:rPr lang="zh-CN" altLang="en-US" sz="2800" b="1" smtClean="0">
                <a:latin typeface="楷体_GB2312" pitchFamily="49" charset="-122"/>
                <a:ea typeface="楷体_GB2312" pitchFamily="49" charset="-122"/>
              </a:rPr>
              <a:t>如果</a:t>
            </a:r>
            <a:r>
              <a:rPr lang="en-US" altLang="zh-CN" sz="2800" b="1" smtClean="0">
                <a:latin typeface="楷体_GB2312" pitchFamily="49" charset="-122"/>
                <a:ea typeface="楷体_GB2312" pitchFamily="49" charset="-122"/>
              </a:rPr>
              <a:t>p</a:t>
            </a:r>
            <a:r>
              <a:rPr lang="zh-CN" altLang="en-US" sz="2800" b="1" smtClean="0">
                <a:latin typeface="楷体_GB2312" pitchFamily="49" charset="-122"/>
                <a:ea typeface="楷体_GB2312" pitchFamily="49" charset="-122"/>
              </a:rPr>
              <a:t>的左子树若非空，则左子树上的所有结点的关键字值均小于</a:t>
            </a:r>
            <a:r>
              <a:rPr lang="en-US" altLang="zh-CN" sz="2800" b="1" smtClean="0">
                <a:latin typeface="楷体_GB2312" pitchFamily="49" charset="-122"/>
                <a:ea typeface="楷体_GB2312" pitchFamily="49" charset="-122"/>
              </a:rPr>
              <a:t>p</a:t>
            </a:r>
            <a:r>
              <a:rPr lang="zh-CN" altLang="en-US" sz="2800" b="1" smtClean="0">
                <a:latin typeface="楷体_GB2312" pitchFamily="49" charset="-122"/>
                <a:ea typeface="楷体_GB2312" pitchFamily="49" charset="-122"/>
              </a:rPr>
              <a:t>结点的关键字值。</a:t>
            </a:r>
            <a:endParaRPr lang="zh-CN" altLang="en-US" sz="2800" b="1" smtClean="0">
              <a:latin typeface="楷体_GB2312" pitchFamily="49" charset="-122"/>
              <a:ea typeface="楷体_GB2312" pitchFamily="49" charset="-122"/>
            </a:endParaRPr>
          </a:p>
          <a:p>
            <a:pPr eaLnBrk="1" hangingPunct="1">
              <a:lnSpc>
                <a:spcPct val="120000"/>
              </a:lnSpc>
            </a:pPr>
            <a:r>
              <a:rPr lang="zh-CN" altLang="en-US" sz="2800" b="1" smtClean="0">
                <a:latin typeface="楷体_GB2312" pitchFamily="49" charset="-122"/>
                <a:ea typeface="楷体_GB2312" pitchFamily="49" charset="-122"/>
              </a:rPr>
              <a:t>如果</a:t>
            </a:r>
            <a:r>
              <a:rPr lang="en-US" altLang="zh-CN" sz="2800" b="1" smtClean="0">
                <a:latin typeface="楷体_GB2312" pitchFamily="49" charset="-122"/>
                <a:ea typeface="楷体_GB2312" pitchFamily="49" charset="-122"/>
              </a:rPr>
              <a:t>p</a:t>
            </a:r>
            <a:r>
              <a:rPr lang="zh-CN" altLang="en-US" sz="2800" b="1" smtClean="0">
                <a:latin typeface="楷体_GB2312" pitchFamily="49" charset="-122"/>
                <a:ea typeface="楷体_GB2312" pitchFamily="49" charset="-122"/>
              </a:rPr>
              <a:t>的右子树若非空，则右子树上的所有结点的关键字值均大于</a:t>
            </a:r>
            <a:r>
              <a:rPr lang="en-US" altLang="zh-CN" sz="2800" b="1" smtClean="0">
                <a:latin typeface="楷体_GB2312" pitchFamily="49" charset="-122"/>
                <a:ea typeface="楷体_GB2312" pitchFamily="49" charset="-122"/>
              </a:rPr>
              <a:t>p</a:t>
            </a:r>
            <a:r>
              <a:rPr lang="zh-CN" altLang="en-US" sz="2800" b="1" smtClean="0">
                <a:latin typeface="楷体_GB2312" pitchFamily="49" charset="-122"/>
                <a:ea typeface="楷体_GB2312" pitchFamily="49" charset="-122"/>
              </a:rPr>
              <a:t>结点的关键字值。</a:t>
            </a:r>
            <a:endParaRPr lang="zh-CN" altLang="en-US" sz="2800" b="1" smtClean="0">
              <a:latin typeface="楷体_GB2312" pitchFamily="49" charset="-122"/>
              <a:ea typeface="楷体_GB2312" pitchFamily="49" charset="-122"/>
            </a:endParaRPr>
          </a:p>
          <a:p>
            <a:pPr eaLnBrk="1" hangingPunct="1">
              <a:lnSpc>
                <a:spcPct val="120000"/>
              </a:lnSpc>
            </a:pPr>
            <a:r>
              <a:rPr lang="zh-CN" altLang="en-US" sz="2800" b="1" smtClean="0">
                <a:latin typeface="楷体_GB2312" pitchFamily="49" charset="-122"/>
                <a:ea typeface="楷体_GB2312" pitchFamily="49" charset="-122"/>
              </a:rPr>
              <a:t>结点</a:t>
            </a:r>
            <a:r>
              <a:rPr lang="en-US" altLang="zh-CN" sz="2800" b="1" smtClean="0">
                <a:latin typeface="楷体_GB2312" pitchFamily="49" charset="-122"/>
                <a:ea typeface="楷体_GB2312" pitchFamily="49" charset="-122"/>
              </a:rPr>
              <a:t>p</a:t>
            </a:r>
            <a:r>
              <a:rPr lang="zh-CN" altLang="en-US" sz="2800" b="1" smtClean="0">
                <a:latin typeface="楷体_GB2312" pitchFamily="49" charset="-122"/>
                <a:ea typeface="楷体_GB2312" pitchFamily="49" charset="-122"/>
              </a:rPr>
              <a:t>的左右子树同样是二叉查找树。</a:t>
            </a:r>
            <a:endParaRPr lang="zh-CN" altLang="en-US" sz="2800" b="1" smtClean="0">
              <a:latin typeface="楷体_GB2312" pitchFamily="49" charset="-122"/>
              <a:ea typeface="楷体_GB2312" pitchFamily="49" charset="-122"/>
            </a:endParaRPr>
          </a:p>
        </p:txBody>
      </p:sp>
      <p:sp>
        <p:nvSpPr>
          <p:cNvPr id="46085" name="Text Box 4"/>
          <p:cNvSpPr txBox="1">
            <a:spLocks noChangeArrowheads="1"/>
          </p:cNvSpPr>
          <p:nvPr/>
        </p:nvSpPr>
        <p:spPr bwMode="auto">
          <a:xfrm>
            <a:off x="684213" y="1484313"/>
            <a:ext cx="80645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dirty="0">
                <a:latin typeface="楷体_GB2312" pitchFamily="49" charset="-122"/>
                <a:ea typeface="楷体_GB2312" pitchFamily="49" charset="-122"/>
              </a:rPr>
              <a:t>二叉查找树是二叉树在查找方面的重要应用。二叉查找树或者为空，或者具有如下性质：对任意一个结点</a:t>
            </a:r>
            <a:r>
              <a:rPr lang="en-US" altLang="zh-CN" dirty="0">
                <a:latin typeface="楷体_GB2312" pitchFamily="49" charset="-122"/>
                <a:ea typeface="楷体_GB2312" pitchFamily="49" charset="-122"/>
              </a:rPr>
              <a:t>p</a:t>
            </a:r>
            <a:r>
              <a:rPr lang="zh-CN" altLang="en-US" dirty="0">
                <a:latin typeface="楷体_GB2312" pitchFamily="49" charset="-122"/>
                <a:ea typeface="楷体_GB2312" pitchFamily="49" charset="-122"/>
              </a:rPr>
              <a:t>而言</a:t>
            </a:r>
            <a:endParaRPr lang="zh-CN" altLang="en-US" dirty="0">
              <a:latin typeface="楷体_GB2312" pitchFamily="49" charset="-122"/>
              <a:ea typeface="楷体_GB2312" pitchFamily="49" charset="-122"/>
            </a:endParaRPr>
          </a:p>
        </p:txBody>
      </p:sp>
      <p:sp>
        <p:nvSpPr>
          <p:cNvPr id="2" name="日期占位符 1"/>
          <p:cNvSpPr>
            <a:spLocks noGrp="1"/>
          </p:cNvSpPr>
          <p:nvPr>
            <p:ph type="dt" sz="half" idx="2"/>
          </p:nvPr>
        </p:nvSpPr>
        <p:spPr>
          <a:xfrm>
            <a:off x="107950" y="6373813"/>
            <a:ext cx="1905000" cy="457200"/>
          </a:xfrm>
          <a:prstGeom prst="rect">
            <a:avLst/>
          </a:prstGeom>
        </p:spPr>
        <p:txBody>
          <a:bodyPr/>
          <a:lstStyle/>
          <a:p>
            <a:fld id="{44A1B250-7CBE-4ABC-B335-18DB3227B6EC}" type="datetime1">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p:cNvSpPr>
            <a:spLocks noGrp="1"/>
          </p:cNvSpPr>
          <p:nvPr>
            <p:ph type="sldNum" sz="quarter" idx="4294967295"/>
          </p:nvPr>
        </p:nvSpPr>
        <p:spPr>
          <a:xfrm>
            <a:off x="6626225" y="6021288"/>
            <a:ext cx="1905000" cy="457200"/>
          </a:xfrm>
          <a:prstGeom prst="rect">
            <a:avLst/>
          </a:prstGeom>
        </p:spPr>
        <p:txBody>
          <a:bodyPr/>
          <a:lstStyle/>
          <a:p>
            <a:pPr>
              <a:defRPr/>
            </a:pPr>
            <a:fld id="{98F7A366-1BA7-42CA-9AD9-1475EC65A2AA}" type="slidenum">
              <a:rPr lang="en-US" altLang="zh-CN"/>
            </a:fld>
            <a:endParaRPr lang="en-US" altLang="zh-CN" dirty="0"/>
          </a:p>
        </p:txBody>
      </p:sp>
      <p:sp>
        <p:nvSpPr>
          <p:cNvPr id="54275" name="Rectangle 2"/>
          <p:cNvSpPr>
            <a:spLocks noChangeArrowheads="1"/>
          </p:cNvSpPr>
          <p:nvPr/>
        </p:nvSpPr>
        <p:spPr bwMode="auto">
          <a:xfrm>
            <a:off x="395288" y="260648"/>
            <a:ext cx="8135937" cy="936347"/>
          </a:xfrm>
          <a:prstGeom prst="rect">
            <a:avLst/>
          </a:prstGeom>
          <a:solidFill>
            <a:schemeClr val="bg1"/>
          </a:solidFill>
          <a:ln>
            <a:noFill/>
          </a:ln>
        </p:spPr>
        <p:txBody>
          <a:bodyPr>
            <a:spAutoFit/>
          </a:bodyPr>
          <a:lstStyle/>
          <a:p>
            <a:pPr>
              <a:lnSpc>
                <a:spcPct val="120000"/>
              </a:lnSpc>
            </a:pPr>
            <a:r>
              <a:rPr lang="zh-CN" altLang="zh-CN" sz="2400" dirty="0">
                <a:solidFill>
                  <a:schemeClr val="tx1"/>
                </a:solidFill>
              </a:rPr>
              <a:t>将数的序列：122、99、250、110、300、280 作为二叉</a:t>
            </a:r>
            <a:r>
              <a:rPr lang="zh-CN" altLang="en-US" sz="2400" dirty="0">
                <a:solidFill>
                  <a:schemeClr val="tx1"/>
                </a:solidFill>
              </a:rPr>
              <a:t>查找</a:t>
            </a:r>
            <a:r>
              <a:rPr lang="zh-CN" altLang="zh-CN" sz="2400" dirty="0">
                <a:solidFill>
                  <a:schemeClr val="tx1"/>
                </a:solidFill>
              </a:rPr>
              <a:t>树的结点的关键字值，生成二叉</a:t>
            </a:r>
            <a:r>
              <a:rPr lang="zh-CN" altLang="en-US" sz="2400" dirty="0">
                <a:solidFill>
                  <a:schemeClr val="tx1"/>
                </a:solidFill>
              </a:rPr>
              <a:t>查找</a:t>
            </a:r>
            <a:r>
              <a:rPr lang="zh-CN" altLang="zh-CN" sz="2400" dirty="0">
                <a:solidFill>
                  <a:schemeClr val="tx1"/>
                </a:solidFill>
              </a:rPr>
              <a:t>树。</a:t>
            </a:r>
            <a:endParaRPr lang="zh-CN" altLang="en-US" sz="2400" dirty="0">
              <a:solidFill>
                <a:schemeClr val="tx1"/>
              </a:solidFill>
            </a:endParaRPr>
          </a:p>
        </p:txBody>
      </p:sp>
      <p:sp>
        <p:nvSpPr>
          <p:cNvPr id="1680387" name="Oval 3"/>
          <p:cNvSpPr>
            <a:spLocks noChangeArrowheads="1"/>
          </p:cNvSpPr>
          <p:nvPr/>
        </p:nvSpPr>
        <p:spPr bwMode="auto">
          <a:xfrm>
            <a:off x="5964684" y="1263651"/>
            <a:ext cx="877887" cy="6524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a:solidFill>
                  <a:schemeClr val="tx1"/>
                </a:solidFill>
              </a:rPr>
              <a:t>122</a:t>
            </a:r>
            <a:endParaRPr lang="en-US" altLang="zh-CN" u="sng">
              <a:solidFill>
                <a:schemeClr val="tx1"/>
              </a:solidFill>
            </a:endParaRPr>
          </a:p>
        </p:txBody>
      </p:sp>
      <p:sp>
        <p:nvSpPr>
          <p:cNvPr id="1680388" name="Oval 4"/>
          <p:cNvSpPr>
            <a:spLocks noChangeArrowheads="1"/>
          </p:cNvSpPr>
          <p:nvPr/>
        </p:nvSpPr>
        <p:spPr bwMode="auto">
          <a:xfrm>
            <a:off x="7428359" y="2438401"/>
            <a:ext cx="876300" cy="6524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a:solidFill>
                  <a:schemeClr val="tx1"/>
                </a:solidFill>
              </a:rPr>
              <a:t>250</a:t>
            </a:r>
            <a:endParaRPr lang="en-US" altLang="zh-CN" u="sng">
              <a:solidFill>
                <a:schemeClr val="tx1"/>
              </a:solidFill>
            </a:endParaRPr>
          </a:p>
        </p:txBody>
      </p:sp>
      <p:sp>
        <p:nvSpPr>
          <p:cNvPr id="1680389" name="Oval 5"/>
          <p:cNvSpPr>
            <a:spLocks noChangeArrowheads="1"/>
          </p:cNvSpPr>
          <p:nvPr/>
        </p:nvSpPr>
        <p:spPr bwMode="auto">
          <a:xfrm>
            <a:off x="8158609" y="3613151"/>
            <a:ext cx="877887" cy="6524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a:solidFill>
                  <a:schemeClr val="tx1"/>
                </a:solidFill>
              </a:rPr>
              <a:t>300</a:t>
            </a:r>
            <a:endParaRPr lang="en-US" altLang="zh-CN" u="sng">
              <a:solidFill>
                <a:schemeClr val="tx1"/>
              </a:solidFill>
            </a:endParaRPr>
          </a:p>
        </p:txBody>
      </p:sp>
      <p:sp>
        <p:nvSpPr>
          <p:cNvPr id="1680390" name="Oval 6"/>
          <p:cNvSpPr>
            <a:spLocks noChangeArrowheads="1"/>
          </p:cNvSpPr>
          <p:nvPr/>
        </p:nvSpPr>
        <p:spPr bwMode="auto">
          <a:xfrm>
            <a:off x="5088384" y="3743326"/>
            <a:ext cx="876300" cy="6524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a:solidFill>
                  <a:schemeClr val="tx1"/>
                </a:solidFill>
              </a:rPr>
              <a:t>110</a:t>
            </a:r>
            <a:endParaRPr lang="en-US" altLang="zh-CN" u="sng">
              <a:solidFill>
                <a:schemeClr val="tx1"/>
              </a:solidFill>
            </a:endParaRPr>
          </a:p>
        </p:txBody>
      </p:sp>
      <p:sp>
        <p:nvSpPr>
          <p:cNvPr id="1680391" name="Oval 7"/>
          <p:cNvSpPr>
            <a:spLocks noChangeArrowheads="1"/>
          </p:cNvSpPr>
          <p:nvPr/>
        </p:nvSpPr>
        <p:spPr bwMode="auto">
          <a:xfrm>
            <a:off x="7574409" y="4787901"/>
            <a:ext cx="877887" cy="6524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a:solidFill>
                  <a:schemeClr val="tx1"/>
                </a:solidFill>
              </a:rPr>
              <a:t>280</a:t>
            </a:r>
            <a:endParaRPr lang="en-US" altLang="zh-CN" u="sng">
              <a:solidFill>
                <a:schemeClr val="tx1"/>
              </a:solidFill>
            </a:endParaRPr>
          </a:p>
        </p:txBody>
      </p:sp>
      <p:sp>
        <p:nvSpPr>
          <p:cNvPr id="1680392" name="Oval 8"/>
          <p:cNvSpPr>
            <a:spLocks noChangeArrowheads="1"/>
          </p:cNvSpPr>
          <p:nvPr/>
        </p:nvSpPr>
        <p:spPr bwMode="auto">
          <a:xfrm>
            <a:off x="4356546" y="2568576"/>
            <a:ext cx="877888" cy="6524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a:solidFill>
                  <a:schemeClr val="tx1"/>
                </a:solidFill>
              </a:rPr>
              <a:t>99</a:t>
            </a:r>
            <a:endParaRPr lang="en-US" altLang="zh-CN" u="sng">
              <a:solidFill>
                <a:schemeClr val="tx1"/>
              </a:solidFill>
            </a:endParaRPr>
          </a:p>
        </p:txBody>
      </p:sp>
      <p:sp>
        <p:nvSpPr>
          <p:cNvPr id="1680393" name="Line 9"/>
          <p:cNvSpPr>
            <a:spLocks noChangeShapeType="1"/>
          </p:cNvSpPr>
          <p:nvPr/>
        </p:nvSpPr>
        <p:spPr bwMode="auto">
          <a:xfrm flipH="1">
            <a:off x="5088384" y="1785938"/>
            <a:ext cx="1023937" cy="91281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1680394" name="Line 10"/>
          <p:cNvSpPr>
            <a:spLocks noChangeShapeType="1"/>
          </p:cNvSpPr>
          <p:nvPr/>
        </p:nvSpPr>
        <p:spPr bwMode="auto">
          <a:xfrm>
            <a:off x="6696521" y="1785938"/>
            <a:ext cx="877888" cy="78263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1680395" name="Line 11"/>
          <p:cNvSpPr>
            <a:spLocks noChangeShapeType="1"/>
          </p:cNvSpPr>
          <p:nvPr/>
        </p:nvSpPr>
        <p:spPr bwMode="auto">
          <a:xfrm>
            <a:off x="8012559" y="2960688"/>
            <a:ext cx="585787" cy="6524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1680396" name="Line 12"/>
          <p:cNvSpPr>
            <a:spLocks noChangeShapeType="1"/>
          </p:cNvSpPr>
          <p:nvPr/>
        </p:nvSpPr>
        <p:spPr bwMode="auto">
          <a:xfrm flipH="1">
            <a:off x="8158609" y="4265613"/>
            <a:ext cx="439737" cy="522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1680397" name="Line 13"/>
          <p:cNvSpPr>
            <a:spLocks noChangeShapeType="1"/>
          </p:cNvSpPr>
          <p:nvPr/>
        </p:nvSpPr>
        <p:spPr bwMode="auto">
          <a:xfrm>
            <a:off x="4942334" y="3221038"/>
            <a:ext cx="438150" cy="522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chemeClr val="tx1"/>
              </a:solidFill>
            </a:endParaRPr>
          </a:p>
        </p:txBody>
      </p:sp>
      <p:sp>
        <p:nvSpPr>
          <p:cNvPr id="16" name="Rectangle 2"/>
          <p:cNvSpPr>
            <a:spLocks noChangeArrowheads="1"/>
          </p:cNvSpPr>
          <p:nvPr/>
        </p:nvSpPr>
        <p:spPr bwMode="auto">
          <a:xfrm>
            <a:off x="407616" y="4287839"/>
            <a:ext cx="81359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algn="l">
              <a:lnSpc>
                <a:spcPct val="120000"/>
              </a:lnSpc>
            </a:pPr>
            <a:r>
              <a:rPr lang="zh-CN" altLang="en-US" sz="2400" dirty="0" smtClean="0">
                <a:solidFill>
                  <a:schemeClr val="tx1"/>
                </a:solidFill>
              </a:rPr>
              <a:t>请写出该二叉查找树的中序遍历序列，</a:t>
            </a:r>
            <a:endParaRPr lang="en-US" altLang="zh-CN" sz="2400" dirty="0" smtClean="0">
              <a:solidFill>
                <a:schemeClr val="tx1"/>
              </a:solidFill>
            </a:endParaRPr>
          </a:p>
          <a:p>
            <a:pPr algn="l">
              <a:lnSpc>
                <a:spcPct val="120000"/>
              </a:lnSpc>
            </a:pPr>
            <a:r>
              <a:rPr lang="zh-CN" altLang="en-US" sz="2400" dirty="0" smtClean="0">
                <a:solidFill>
                  <a:schemeClr val="tx1"/>
                </a:solidFill>
              </a:rPr>
              <a:t>并观察</a:t>
            </a:r>
            <a:r>
              <a:rPr lang="zh-CN" altLang="en-US" dirty="0" smtClean="0">
                <a:solidFill>
                  <a:schemeClr val="tx1"/>
                </a:solidFill>
              </a:rPr>
              <a:t>数列的</a:t>
            </a:r>
            <a:r>
              <a:rPr lang="zh-CN" altLang="en-US" sz="2400" dirty="0" smtClean="0">
                <a:solidFill>
                  <a:schemeClr val="tx1"/>
                </a:solidFill>
              </a:rPr>
              <a:t>特点</a:t>
            </a:r>
            <a:r>
              <a:rPr lang="zh-CN" altLang="zh-CN" sz="2400" dirty="0" smtClean="0">
                <a:solidFill>
                  <a:schemeClr val="tx1"/>
                </a:solidFill>
              </a:rPr>
              <a:t>。</a:t>
            </a:r>
            <a:endParaRPr lang="en-US" altLang="zh-CN" sz="2400" dirty="0" smtClean="0">
              <a:solidFill>
                <a:schemeClr val="tx1"/>
              </a:solidFill>
            </a:endParaRPr>
          </a:p>
          <a:p>
            <a:pPr algn="l">
              <a:lnSpc>
                <a:spcPct val="120000"/>
              </a:lnSpc>
            </a:pPr>
            <a:r>
              <a:rPr lang="en-US" altLang="zh-CN" dirty="0" smtClean="0">
                <a:solidFill>
                  <a:schemeClr val="tx1"/>
                </a:solidFill>
              </a:rPr>
              <a:t>99</a:t>
            </a:r>
            <a:r>
              <a:rPr lang="zh-CN" altLang="en-US" dirty="0" smtClean="0">
                <a:solidFill>
                  <a:schemeClr val="tx1"/>
                </a:solidFill>
              </a:rPr>
              <a:t>，</a:t>
            </a:r>
            <a:r>
              <a:rPr lang="en-US" altLang="zh-CN" dirty="0" smtClean="0">
                <a:solidFill>
                  <a:schemeClr val="tx1"/>
                </a:solidFill>
              </a:rPr>
              <a:t>110</a:t>
            </a:r>
            <a:r>
              <a:rPr lang="zh-CN" altLang="en-US" dirty="0" smtClean="0">
                <a:solidFill>
                  <a:schemeClr val="tx1"/>
                </a:solidFill>
              </a:rPr>
              <a:t>，</a:t>
            </a:r>
            <a:r>
              <a:rPr lang="en-US" altLang="zh-CN" dirty="0" smtClean="0">
                <a:solidFill>
                  <a:schemeClr val="tx1"/>
                </a:solidFill>
              </a:rPr>
              <a:t>122</a:t>
            </a:r>
            <a:r>
              <a:rPr lang="zh-CN" altLang="en-US" dirty="0" smtClean="0">
                <a:solidFill>
                  <a:schemeClr val="tx1"/>
                </a:solidFill>
              </a:rPr>
              <a:t>，</a:t>
            </a:r>
            <a:r>
              <a:rPr lang="en-US" altLang="zh-CN" dirty="0" smtClean="0">
                <a:solidFill>
                  <a:schemeClr val="tx1"/>
                </a:solidFill>
              </a:rPr>
              <a:t>250</a:t>
            </a:r>
            <a:r>
              <a:rPr lang="zh-CN" altLang="en-US" dirty="0" smtClean="0">
                <a:solidFill>
                  <a:schemeClr val="tx1"/>
                </a:solidFill>
              </a:rPr>
              <a:t>，</a:t>
            </a:r>
            <a:r>
              <a:rPr lang="en-US" altLang="zh-CN" dirty="0" smtClean="0">
                <a:solidFill>
                  <a:schemeClr val="tx1"/>
                </a:solidFill>
              </a:rPr>
              <a:t>280</a:t>
            </a:r>
            <a:r>
              <a:rPr lang="zh-CN" altLang="en-US" dirty="0" smtClean="0">
                <a:solidFill>
                  <a:schemeClr val="tx1"/>
                </a:solidFill>
              </a:rPr>
              <a:t>，</a:t>
            </a:r>
            <a:r>
              <a:rPr lang="en-US" altLang="zh-CN" dirty="0" smtClean="0">
                <a:solidFill>
                  <a:schemeClr val="tx1"/>
                </a:solidFill>
              </a:rPr>
              <a:t>300</a:t>
            </a:r>
            <a:endParaRPr lang="en-US" altLang="zh-CN" dirty="0" smtClean="0">
              <a:solidFill>
                <a:schemeClr val="tx1"/>
              </a:solidFill>
            </a:endParaRPr>
          </a:p>
          <a:p>
            <a:pPr algn="l">
              <a:lnSpc>
                <a:spcPct val="120000"/>
              </a:lnSpc>
            </a:pPr>
            <a:r>
              <a:rPr lang="zh-CN" altLang="en-US" sz="2400" dirty="0" smtClean="0">
                <a:solidFill>
                  <a:schemeClr val="tx1"/>
                </a:solidFill>
              </a:rPr>
              <a:t>上述序列是一个有序序列，因此有的书上也称二叉查找树为二叉排序树</a:t>
            </a:r>
            <a:endParaRPr lang="zh-CN" altLang="en-US" sz="2400" dirty="0">
              <a:solidFill>
                <a:schemeClr val="tx1"/>
              </a:solidFill>
            </a:endParaRPr>
          </a:p>
        </p:txBody>
      </p:sp>
      <p:sp>
        <p:nvSpPr>
          <p:cNvPr id="2" name="日期占位符 1"/>
          <p:cNvSpPr>
            <a:spLocks noGrp="1"/>
          </p:cNvSpPr>
          <p:nvPr>
            <p:ph type="dt" sz="half" idx="2"/>
          </p:nvPr>
        </p:nvSpPr>
        <p:spPr>
          <a:xfrm>
            <a:off x="107950" y="6373813"/>
            <a:ext cx="1905000" cy="457200"/>
          </a:xfrm>
        </p:spPr>
        <p:txBody>
          <a:bodyPr/>
          <a:lstStyle/>
          <a:p>
            <a:fld id="{BF780534-5A35-4C5F-AD19-8FC6953480C6}" type="datetime1">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0387"/>
                                        </p:tgtEl>
                                        <p:attrNameLst>
                                          <p:attrName>style.visibility</p:attrName>
                                        </p:attrNameLst>
                                      </p:cBhvr>
                                      <p:to>
                                        <p:strVal val="visible"/>
                                      </p:to>
                                    </p:set>
                                    <p:animEffect transition="in" filter="blinds(horizontal)">
                                      <p:cBhvr>
                                        <p:cTn id="7" dur="500"/>
                                        <p:tgtEl>
                                          <p:spTgt spid="16803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80392"/>
                                        </p:tgtEl>
                                        <p:attrNameLst>
                                          <p:attrName>style.visibility</p:attrName>
                                        </p:attrNameLst>
                                      </p:cBhvr>
                                      <p:to>
                                        <p:strVal val="visible"/>
                                      </p:to>
                                    </p:set>
                                    <p:animEffect transition="in" filter="blinds(horizontal)">
                                      <p:cBhvr>
                                        <p:cTn id="12" dur="500"/>
                                        <p:tgtEl>
                                          <p:spTgt spid="168039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80393"/>
                                        </p:tgtEl>
                                        <p:attrNameLst>
                                          <p:attrName>style.visibility</p:attrName>
                                        </p:attrNameLst>
                                      </p:cBhvr>
                                      <p:to>
                                        <p:strVal val="visible"/>
                                      </p:to>
                                    </p:set>
                                    <p:animEffect transition="in" filter="blinds(horizontal)">
                                      <p:cBhvr>
                                        <p:cTn id="15" dur="500"/>
                                        <p:tgtEl>
                                          <p:spTgt spid="168039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680388"/>
                                        </p:tgtEl>
                                        <p:attrNameLst>
                                          <p:attrName>style.visibility</p:attrName>
                                        </p:attrNameLst>
                                      </p:cBhvr>
                                      <p:to>
                                        <p:strVal val="visible"/>
                                      </p:to>
                                    </p:set>
                                    <p:animEffect transition="in" filter="blinds(horizontal)">
                                      <p:cBhvr>
                                        <p:cTn id="20" dur="500"/>
                                        <p:tgtEl>
                                          <p:spTgt spid="168038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80394"/>
                                        </p:tgtEl>
                                        <p:attrNameLst>
                                          <p:attrName>style.visibility</p:attrName>
                                        </p:attrNameLst>
                                      </p:cBhvr>
                                      <p:to>
                                        <p:strVal val="visible"/>
                                      </p:to>
                                    </p:set>
                                    <p:animEffect transition="in" filter="blinds(horizontal)">
                                      <p:cBhvr>
                                        <p:cTn id="23" dur="500"/>
                                        <p:tgtEl>
                                          <p:spTgt spid="168039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80390"/>
                                        </p:tgtEl>
                                        <p:attrNameLst>
                                          <p:attrName>style.visibility</p:attrName>
                                        </p:attrNameLst>
                                      </p:cBhvr>
                                      <p:to>
                                        <p:strVal val="visible"/>
                                      </p:to>
                                    </p:set>
                                    <p:animEffect transition="in" filter="blinds(horizontal)">
                                      <p:cBhvr>
                                        <p:cTn id="28" dur="500"/>
                                        <p:tgtEl>
                                          <p:spTgt spid="168039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80397"/>
                                        </p:tgtEl>
                                        <p:attrNameLst>
                                          <p:attrName>style.visibility</p:attrName>
                                        </p:attrNameLst>
                                      </p:cBhvr>
                                      <p:to>
                                        <p:strVal val="visible"/>
                                      </p:to>
                                    </p:set>
                                    <p:animEffect transition="in" filter="blinds(horizontal)">
                                      <p:cBhvr>
                                        <p:cTn id="31" dur="500"/>
                                        <p:tgtEl>
                                          <p:spTgt spid="168039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80389"/>
                                        </p:tgtEl>
                                        <p:attrNameLst>
                                          <p:attrName>style.visibility</p:attrName>
                                        </p:attrNameLst>
                                      </p:cBhvr>
                                      <p:to>
                                        <p:strVal val="visible"/>
                                      </p:to>
                                    </p:set>
                                    <p:animEffect transition="in" filter="blinds(horizontal)">
                                      <p:cBhvr>
                                        <p:cTn id="36" dur="500"/>
                                        <p:tgtEl>
                                          <p:spTgt spid="168038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80395"/>
                                        </p:tgtEl>
                                        <p:attrNameLst>
                                          <p:attrName>style.visibility</p:attrName>
                                        </p:attrNameLst>
                                      </p:cBhvr>
                                      <p:to>
                                        <p:strVal val="visible"/>
                                      </p:to>
                                    </p:set>
                                    <p:animEffect transition="in" filter="blinds(horizontal)">
                                      <p:cBhvr>
                                        <p:cTn id="39" dur="500"/>
                                        <p:tgtEl>
                                          <p:spTgt spid="1680395"/>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680391"/>
                                        </p:tgtEl>
                                        <p:attrNameLst>
                                          <p:attrName>style.visibility</p:attrName>
                                        </p:attrNameLst>
                                      </p:cBhvr>
                                      <p:to>
                                        <p:strVal val="visible"/>
                                      </p:to>
                                    </p:set>
                                    <p:animEffect transition="in" filter="blinds(horizontal)">
                                      <p:cBhvr>
                                        <p:cTn id="44" dur="500"/>
                                        <p:tgtEl>
                                          <p:spTgt spid="168039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680396"/>
                                        </p:tgtEl>
                                        <p:attrNameLst>
                                          <p:attrName>style.visibility</p:attrName>
                                        </p:attrNameLst>
                                      </p:cBhvr>
                                      <p:to>
                                        <p:strVal val="visible"/>
                                      </p:to>
                                    </p:set>
                                    <p:animEffect transition="in" filter="blinds(horizontal)">
                                      <p:cBhvr>
                                        <p:cTn id="47" dur="500"/>
                                        <p:tgtEl>
                                          <p:spTgt spid="1680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387" grpId="0" bldLvl="0" animBg="1"/>
      <p:bldP spid="1680388" grpId="0" bldLvl="0" animBg="1"/>
      <p:bldP spid="1680389" grpId="0" bldLvl="0" animBg="1"/>
      <p:bldP spid="1680390" grpId="0" bldLvl="0" animBg="1"/>
      <p:bldP spid="1680391" grpId="0" bldLvl="0" animBg="1"/>
      <p:bldP spid="1680392" grpId="0" bldLvl="0" animBg="1"/>
      <p:bldP spid="1680393" grpId="0" bldLvl="0" animBg="1"/>
      <p:bldP spid="1680394" grpId="0" bldLvl="0" animBg="1"/>
      <p:bldP spid="1680395" grpId="0" bldLvl="0" animBg="1"/>
      <p:bldP spid="1680396" grpId="0" bldLvl="0" animBg="1"/>
      <p:bldP spid="168039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755576" y="188640"/>
            <a:ext cx="7772400" cy="1143000"/>
          </a:xfrm>
        </p:spPr>
        <p:txBody>
          <a:bodyPr/>
          <a:lstStyle/>
          <a:p>
            <a:pPr eaLnBrk="1" hangingPunct="1"/>
            <a:r>
              <a:rPr lang="zh-CN" altLang="en-US" b="1" dirty="0" smtClean="0"/>
              <a:t>数据结构的存储实现</a:t>
            </a:r>
            <a:endParaRPr lang="zh-CN" altLang="en-US" b="1" dirty="0" smtClean="0"/>
          </a:p>
        </p:txBody>
      </p:sp>
      <p:sp>
        <p:nvSpPr>
          <p:cNvPr id="10244" name="Rectangle 3"/>
          <p:cNvSpPr>
            <a:spLocks noGrp="1" noChangeArrowheads="1"/>
          </p:cNvSpPr>
          <p:nvPr>
            <p:ph type="body" idx="1"/>
          </p:nvPr>
        </p:nvSpPr>
        <p:spPr>
          <a:xfrm>
            <a:off x="539552" y="1412776"/>
            <a:ext cx="8280400" cy="4679950"/>
          </a:xfrm>
        </p:spPr>
        <p:txBody>
          <a:bodyPr/>
          <a:lstStyle/>
          <a:p>
            <a:pPr eaLnBrk="1" hangingPunct="1"/>
            <a:r>
              <a:rPr lang="zh-CN" altLang="en-US" b="1" dirty="0" smtClean="0">
                <a:latin typeface="楷体_GB2312" pitchFamily="49" charset="-122"/>
                <a:ea typeface="楷体_GB2312" pitchFamily="49" charset="-122"/>
              </a:rPr>
              <a:t>包括两个部分：</a:t>
            </a:r>
            <a:endParaRPr lang="zh-CN" altLang="en-US" b="1" dirty="0" smtClean="0">
              <a:latin typeface="楷体_GB2312" pitchFamily="49" charset="-122"/>
              <a:ea typeface="楷体_GB2312" pitchFamily="49" charset="-122"/>
            </a:endParaRPr>
          </a:p>
          <a:p>
            <a:pPr lvl="1" eaLnBrk="1" hangingPunct="1"/>
            <a:r>
              <a:rPr lang="zh-CN" altLang="en-US" b="1" dirty="0" smtClean="0">
                <a:latin typeface="楷体_GB2312" pitchFamily="49" charset="-122"/>
                <a:ea typeface="楷体_GB2312" pitchFamily="49" charset="-122"/>
              </a:rPr>
              <a:t>数据</a:t>
            </a:r>
            <a:r>
              <a:rPr lang="zh-CN" altLang="en-US" b="1" dirty="0" smtClean="0">
                <a:solidFill>
                  <a:srgbClr val="FF0000"/>
                </a:solidFill>
                <a:latin typeface="楷体_GB2312" pitchFamily="49" charset="-122"/>
                <a:ea typeface="楷体_GB2312" pitchFamily="49" charset="-122"/>
              </a:rPr>
              <a:t>元素的存储</a:t>
            </a:r>
            <a:endParaRPr lang="zh-CN" altLang="en-US" b="1" dirty="0" smtClean="0">
              <a:solidFill>
                <a:srgbClr val="FF0000"/>
              </a:solidFill>
              <a:latin typeface="楷体_GB2312" pitchFamily="49" charset="-122"/>
              <a:ea typeface="楷体_GB2312" pitchFamily="49" charset="-122"/>
            </a:endParaRPr>
          </a:p>
          <a:p>
            <a:pPr lvl="1" eaLnBrk="1" hangingPunct="1"/>
            <a:r>
              <a:rPr lang="zh-CN" altLang="en-US" b="1" dirty="0" smtClean="0">
                <a:latin typeface="楷体_GB2312" pitchFamily="49" charset="-122"/>
                <a:ea typeface="楷体_GB2312" pitchFamily="49" charset="-122"/>
              </a:rPr>
              <a:t>数据元素之间的</a:t>
            </a:r>
            <a:r>
              <a:rPr lang="zh-CN" altLang="en-US" b="1" dirty="0" smtClean="0">
                <a:solidFill>
                  <a:srgbClr val="FF0000"/>
                </a:solidFill>
                <a:latin typeface="楷体_GB2312" pitchFamily="49" charset="-122"/>
                <a:ea typeface="楷体_GB2312" pitchFamily="49" charset="-122"/>
              </a:rPr>
              <a:t>关系的存储 </a:t>
            </a:r>
            <a:endParaRPr lang="zh-CN" altLang="en-US" b="1" dirty="0" smtClean="0">
              <a:solidFill>
                <a:srgbClr val="FF0000"/>
              </a:solidFill>
              <a:latin typeface="楷体_GB2312" pitchFamily="49" charset="-122"/>
              <a:ea typeface="楷体_GB2312" pitchFamily="49" charset="-122"/>
            </a:endParaRPr>
          </a:p>
          <a:p>
            <a:pPr eaLnBrk="1" hangingPunct="1"/>
            <a:r>
              <a:rPr lang="zh-CN" altLang="en-US" b="1" dirty="0" smtClean="0">
                <a:latin typeface="楷体_GB2312" pitchFamily="49" charset="-122"/>
                <a:ea typeface="楷体_GB2312" pitchFamily="49" charset="-122"/>
              </a:rPr>
              <a:t>物理结构由三个部分组成：</a:t>
            </a:r>
            <a:endParaRPr lang="zh-CN" altLang="en-US" b="1" dirty="0" smtClean="0">
              <a:latin typeface="楷体_GB2312" pitchFamily="49" charset="-122"/>
              <a:ea typeface="楷体_GB2312" pitchFamily="49" charset="-122"/>
            </a:endParaRPr>
          </a:p>
          <a:p>
            <a:pPr lvl="1" eaLnBrk="1" hangingPunct="1"/>
            <a:r>
              <a:rPr lang="zh-CN" altLang="en-US" b="1" dirty="0" smtClean="0">
                <a:latin typeface="楷体_GB2312" pitchFamily="49" charset="-122"/>
                <a:ea typeface="楷体_GB2312" pitchFamily="49" charset="-122"/>
              </a:rPr>
              <a:t>存储结点，每个存储结点存放一个数据元素；</a:t>
            </a:r>
            <a:endParaRPr lang="zh-CN" altLang="en-US" b="1" dirty="0" smtClean="0">
              <a:latin typeface="楷体_GB2312" pitchFamily="49" charset="-122"/>
              <a:ea typeface="楷体_GB2312" pitchFamily="49" charset="-122"/>
            </a:endParaRPr>
          </a:p>
          <a:p>
            <a:pPr lvl="1" eaLnBrk="1" hangingPunct="1"/>
            <a:r>
              <a:rPr lang="zh-CN" altLang="en-US" b="1" dirty="0" smtClean="0">
                <a:latin typeface="楷体_GB2312" pitchFamily="49" charset="-122"/>
                <a:ea typeface="楷体_GB2312" pitchFamily="49" charset="-122"/>
              </a:rPr>
              <a:t>数据元素之间的关系的存储，也就是逻辑结构的机内表示；</a:t>
            </a:r>
            <a:endParaRPr lang="zh-CN" altLang="en-US" b="1" dirty="0" smtClean="0">
              <a:latin typeface="楷体_GB2312" pitchFamily="49" charset="-122"/>
              <a:ea typeface="楷体_GB2312" pitchFamily="49" charset="-122"/>
            </a:endParaRPr>
          </a:p>
          <a:p>
            <a:pPr lvl="1" eaLnBrk="1" hangingPunct="1"/>
            <a:r>
              <a:rPr lang="zh-CN" altLang="en-US" b="1" dirty="0" smtClean="0">
                <a:latin typeface="楷体_GB2312" pitchFamily="49" charset="-122"/>
                <a:ea typeface="楷体_GB2312" pitchFamily="49" charset="-122"/>
              </a:rPr>
              <a:t>附加信息，便于运算实现而设置的一些</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哑结点</a:t>
            </a:r>
            <a:r>
              <a:rPr lang="zh-CN" altLang="en-US" b="1" dirty="0" smtClean="0">
                <a:ea typeface="楷体_GB2312" pitchFamily="49" charset="-122"/>
              </a:rPr>
              <a:t>”</a:t>
            </a:r>
            <a:r>
              <a:rPr lang="zh-CN" altLang="en-US" b="1" dirty="0" smtClean="0">
                <a:latin typeface="楷体_GB2312" pitchFamily="49" charset="-122"/>
                <a:ea typeface="楷体_GB2312" pitchFamily="49" charset="-122"/>
              </a:rPr>
              <a:t>，如链表中的头结点。 </a:t>
            </a:r>
            <a:endParaRPr lang="zh-CN" altLang="en-US" b="1" dirty="0" smtClean="0">
              <a:latin typeface="楷体_GB2312" pitchFamily="49" charset="-122"/>
              <a:ea typeface="楷体_GB2312" pitchFamily="49"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90B4FCF6-0BD4-4EAE-A0B4-D02B30BA52BA}" type="datetime8">
              <a:rPr lang="zh-CN" altLang="en-US" smtClean="0"/>
            </a:fld>
            <a:endParaRPr lang="en-US" altLang="zh-CN"/>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A2B194AA-7D64-403D-B6B8-8ED55C095F27}" type="slidenum">
              <a:rPr lang="en-US" altLang="zh-CN"/>
            </a:fld>
            <a:endParaRPr lang="en-US" altLang="zh-CN"/>
          </a:p>
        </p:txBody>
      </p:sp>
      <p:sp>
        <p:nvSpPr>
          <p:cNvPr id="63491" name="Rectangle 2"/>
          <p:cNvSpPr>
            <a:spLocks noGrp="1" noChangeArrowheads="1"/>
          </p:cNvSpPr>
          <p:nvPr>
            <p:ph type="title"/>
          </p:nvPr>
        </p:nvSpPr>
        <p:spPr/>
        <p:txBody>
          <a:bodyPr/>
          <a:lstStyle/>
          <a:p>
            <a:pPr eaLnBrk="1" hangingPunct="1"/>
            <a:r>
              <a:rPr lang="zh-CN" altLang="en-US" b="1" smtClean="0"/>
              <a:t>删除操作</a:t>
            </a:r>
            <a:endParaRPr lang="zh-CN" altLang="en-US" b="1" smtClean="0"/>
          </a:p>
        </p:txBody>
      </p:sp>
      <p:sp>
        <p:nvSpPr>
          <p:cNvPr id="63492" name="Rectangle 3"/>
          <p:cNvSpPr>
            <a:spLocks noGrp="1" noChangeArrowheads="1"/>
          </p:cNvSpPr>
          <p:nvPr>
            <p:ph type="body" idx="1"/>
          </p:nvPr>
        </p:nvSpPr>
        <p:spPr>
          <a:xfrm>
            <a:off x="1476375" y="2133600"/>
            <a:ext cx="5041900" cy="3962400"/>
          </a:xfrm>
        </p:spPr>
        <p:txBody>
          <a:bodyPr/>
          <a:lstStyle/>
          <a:p>
            <a:pPr eaLnBrk="1" hangingPunct="1">
              <a:lnSpc>
                <a:spcPct val="130000"/>
              </a:lnSpc>
            </a:pPr>
            <a:r>
              <a:rPr lang="zh-CN" altLang="en-US" b="1" smtClean="0">
                <a:ea typeface="楷体_GB2312" pitchFamily="49" charset="-122"/>
              </a:rPr>
              <a:t>删除叶结点</a:t>
            </a:r>
            <a:endParaRPr lang="zh-CN" altLang="en-US" b="1" smtClean="0">
              <a:ea typeface="楷体_GB2312" pitchFamily="49" charset="-122"/>
            </a:endParaRPr>
          </a:p>
          <a:p>
            <a:pPr eaLnBrk="1" hangingPunct="1">
              <a:lnSpc>
                <a:spcPct val="130000"/>
              </a:lnSpc>
            </a:pPr>
            <a:r>
              <a:rPr lang="zh-CN" altLang="en-US" b="1" smtClean="0">
                <a:ea typeface="楷体_GB2312" pitchFamily="49" charset="-122"/>
              </a:rPr>
              <a:t>删除有一个儿子的结点</a:t>
            </a:r>
            <a:endParaRPr lang="zh-CN" altLang="en-US" b="1" smtClean="0">
              <a:ea typeface="楷体_GB2312" pitchFamily="49" charset="-122"/>
            </a:endParaRPr>
          </a:p>
          <a:p>
            <a:pPr eaLnBrk="1" hangingPunct="1">
              <a:lnSpc>
                <a:spcPct val="130000"/>
              </a:lnSpc>
            </a:pPr>
            <a:r>
              <a:rPr lang="zh-CN" altLang="en-US" b="1" smtClean="0">
                <a:ea typeface="楷体_GB2312" pitchFamily="49" charset="-122"/>
              </a:rPr>
              <a:t>删除有两个儿子的结点</a:t>
            </a:r>
            <a:endParaRPr lang="zh-CN" altLang="en-US" b="1" smtClean="0">
              <a:ea typeface="楷体_GB2312" pitchFamily="49" charset="-122"/>
            </a:endParaRPr>
          </a:p>
        </p:txBody>
      </p:sp>
      <p:sp>
        <p:nvSpPr>
          <p:cNvPr id="63493" name="AutoShape 4"/>
          <p:cNvSpPr>
            <a:spLocks noChangeArrowheads="1"/>
          </p:cNvSpPr>
          <p:nvPr/>
        </p:nvSpPr>
        <p:spPr bwMode="auto">
          <a:xfrm rot="-5400000" flipH="1" flipV="1">
            <a:off x="6376988" y="2400300"/>
            <a:ext cx="304800" cy="457200"/>
          </a:xfrm>
          <a:prstGeom prst="triangle">
            <a:avLst>
              <a:gd name="adj" fmla="val 50000"/>
            </a:avLst>
          </a:prstGeom>
          <a:solidFill>
            <a:srgbClr val="FF99CC"/>
          </a:solidFill>
          <a:ln w="9525">
            <a:solidFill>
              <a:srgbClr val="B2B2B2"/>
            </a:solidFill>
            <a:miter lim="800000"/>
          </a:ln>
        </p:spPr>
        <p:txBody>
          <a:bodyPr wrap="none" anchor="ctr"/>
          <a:lstStyle/>
          <a:p>
            <a:endParaRPr lang="zh-CN" altLang="en-US"/>
          </a:p>
        </p:txBody>
      </p:sp>
      <p:sp>
        <p:nvSpPr>
          <p:cNvPr id="63494" name="AutoShape 5"/>
          <p:cNvSpPr>
            <a:spLocks noChangeArrowheads="1"/>
          </p:cNvSpPr>
          <p:nvPr/>
        </p:nvSpPr>
        <p:spPr bwMode="auto">
          <a:xfrm rot="-5400000" flipH="1" flipV="1">
            <a:off x="6376988" y="3065463"/>
            <a:ext cx="304800" cy="457200"/>
          </a:xfrm>
          <a:prstGeom prst="triangle">
            <a:avLst>
              <a:gd name="adj" fmla="val 50000"/>
            </a:avLst>
          </a:prstGeom>
          <a:solidFill>
            <a:srgbClr val="FF99CC"/>
          </a:solidFill>
          <a:ln w="9525">
            <a:solidFill>
              <a:srgbClr val="B2B2B2"/>
            </a:solidFill>
            <a:miter lim="800000"/>
          </a:ln>
        </p:spPr>
        <p:txBody>
          <a:bodyPr wrap="none" anchor="ctr"/>
          <a:lstStyle/>
          <a:p>
            <a:endParaRPr lang="zh-CN" altLang="en-US"/>
          </a:p>
        </p:txBody>
      </p:sp>
      <p:sp>
        <p:nvSpPr>
          <p:cNvPr id="63495" name="AutoShape 6"/>
          <p:cNvSpPr>
            <a:spLocks noChangeArrowheads="1"/>
          </p:cNvSpPr>
          <p:nvPr/>
        </p:nvSpPr>
        <p:spPr bwMode="auto">
          <a:xfrm rot="-5400000" flipH="1" flipV="1">
            <a:off x="6376988" y="3784600"/>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2" name="日期占位符 1"/>
          <p:cNvSpPr>
            <a:spLocks noGrp="1"/>
          </p:cNvSpPr>
          <p:nvPr>
            <p:ph type="dt" sz="half" idx="2"/>
          </p:nvPr>
        </p:nvSpPr>
        <p:spPr>
          <a:xfrm>
            <a:off x="107950" y="6373813"/>
            <a:ext cx="1905000" cy="457200"/>
          </a:xfrm>
          <a:prstGeom prst="rect">
            <a:avLst/>
          </a:prstGeom>
        </p:spPr>
        <p:txBody>
          <a:bodyPr/>
          <a:lstStyle/>
          <a:p>
            <a:fld id="{C13C68D3-2B83-4A03-B374-C1CD02FC2D65}" type="datetime1">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2066E8CE-DA56-41FE-9940-0F35E1DC737B}" type="slidenum">
              <a:rPr lang="en-US" altLang="zh-CN"/>
            </a:fld>
            <a:endParaRPr lang="en-US" altLang="zh-CN"/>
          </a:p>
        </p:txBody>
      </p:sp>
      <p:sp>
        <p:nvSpPr>
          <p:cNvPr id="64515" name="Rectangle 2"/>
          <p:cNvSpPr>
            <a:spLocks noGrp="1" noChangeArrowheads="1"/>
          </p:cNvSpPr>
          <p:nvPr>
            <p:ph type="title"/>
          </p:nvPr>
        </p:nvSpPr>
        <p:spPr/>
        <p:txBody>
          <a:bodyPr/>
          <a:lstStyle/>
          <a:p>
            <a:pPr eaLnBrk="1" hangingPunct="1"/>
            <a:r>
              <a:rPr lang="zh-CN" altLang="en-US" b="1" smtClean="0"/>
              <a:t>被删结点有两个儿子</a:t>
            </a:r>
            <a:endParaRPr lang="zh-CN" altLang="en-US" b="1" smtClean="0"/>
          </a:p>
        </p:txBody>
      </p:sp>
      <p:sp>
        <p:nvSpPr>
          <p:cNvPr id="64516" name="Rectangle 3"/>
          <p:cNvSpPr>
            <a:spLocks noGrp="1" noChangeArrowheads="1"/>
          </p:cNvSpPr>
          <p:nvPr>
            <p:ph type="body" idx="1"/>
          </p:nvPr>
        </p:nvSpPr>
        <p:spPr>
          <a:xfrm>
            <a:off x="684213" y="2565400"/>
            <a:ext cx="7772400" cy="3743325"/>
          </a:xfrm>
        </p:spPr>
        <p:txBody>
          <a:bodyPr/>
          <a:lstStyle/>
          <a:p>
            <a:pPr eaLnBrk="1" hangingPunct="1">
              <a:lnSpc>
                <a:spcPct val="130000"/>
              </a:lnSpc>
            </a:pPr>
            <a:r>
              <a:rPr lang="zh-CN" altLang="en-US" sz="2800" b="1" dirty="0" smtClean="0">
                <a:latin typeface="楷体_GB2312" pitchFamily="49" charset="-122"/>
                <a:ea typeface="楷体_GB2312" pitchFamily="49" charset="-122"/>
              </a:rPr>
              <a:t>通常的做法：选取</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  替身</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取代被删结点。有资格充当该替身的是谁哪？</a:t>
            </a:r>
            <a:endParaRPr lang="zh-CN" altLang="en-US" sz="2800" b="1" dirty="0" smtClean="0">
              <a:latin typeface="楷体_GB2312" pitchFamily="49" charset="-122"/>
              <a:ea typeface="楷体_GB2312" pitchFamily="49" charset="-122"/>
            </a:endParaRPr>
          </a:p>
          <a:p>
            <a:pPr eaLnBrk="1" hangingPunct="1">
              <a:lnSpc>
                <a:spcPct val="130000"/>
              </a:lnSpc>
            </a:pPr>
            <a:r>
              <a:rPr lang="zh-CN" altLang="en-US" sz="2800" b="1" dirty="0" smtClean="0">
                <a:solidFill>
                  <a:srgbClr val="FF0000"/>
                </a:solidFill>
                <a:latin typeface="楷体_GB2312" pitchFamily="49" charset="-122"/>
                <a:ea typeface="楷体_GB2312" pitchFamily="49" charset="-122"/>
              </a:rPr>
              <a:t>替身的要求：维持二叉查找树的特性不变。</a:t>
            </a:r>
            <a:r>
              <a:rPr lang="zh-CN" altLang="en-US" sz="2800" b="1" dirty="0" smtClean="0">
                <a:latin typeface="楷体_GB2312" pitchFamily="49" charset="-122"/>
                <a:ea typeface="楷体_GB2312" pitchFamily="49" charset="-122"/>
              </a:rPr>
              <a:t>因此，只有在中序周游中紧靠着被删结点的结点才有资格作为</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替身</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，即， </a:t>
            </a:r>
            <a:r>
              <a:rPr lang="zh-CN" altLang="en-US" sz="2800" b="1" dirty="0" smtClean="0">
                <a:solidFill>
                  <a:srgbClr val="FF0000"/>
                </a:solidFill>
                <a:latin typeface="楷体_GB2312" pitchFamily="49" charset="-122"/>
                <a:ea typeface="楷体_GB2312" pitchFamily="49" charset="-122"/>
              </a:rPr>
              <a:t>左子树中最大的结点 或 右子树中最小的结点。      </a:t>
            </a:r>
            <a:endParaRPr lang="zh-CN" altLang="en-US" sz="2800" b="1" dirty="0" smtClean="0">
              <a:solidFill>
                <a:srgbClr val="FF0000"/>
              </a:solidFill>
              <a:latin typeface="楷体_GB2312" pitchFamily="49" charset="-122"/>
              <a:ea typeface="楷体_GB2312" pitchFamily="49" charset="-122"/>
            </a:endParaRPr>
          </a:p>
        </p:txBody>
      </p:sp>
      <p:sp>
        <p:nvSpPr>
          <p:cNvPr id="64517" name="Text Box 4"/>
          <p:cNvSpPr txBox="1">
            <a:spLocks noChangeArrowheads="1"/>
          </p:cNvSpPr>
          <p:nvPr/>
        </p:nvSpPr>
        <p:spPr bwMode="auto">
          <a:xfrm>
            <a:off x="827088" y="1700213"/>
            <a:ext cx="7777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幼圆" pitchFamily="49" charset="-122"/>
              </a:rPr>
              <a:t>删除这个结点会使其他结点从树上脱离。</a:t>
            </a:r>
            <a:endParaRPr lang="zh-CN" altLang="en-US">
              <a:ea typeface="幼圆" pitchFamily="49" charset="-122"/>
            </a:endParaRPr>
          </a:p>
        </p:txBody>
      </p:sp>
      <p:sp>
        <p:nvSpPr>
          <p:cNvPr id="2" name="日期占位符 1"/>
          <p:cNvSpPr>
            <a:spLocks noGrp="1"/>
          </p:cNvSpPr>
          <p:nvPr>
            <p:ph type="dt" sz="half" idx="2"/>
          </p:nvPr>
        </p:nvSpPr>
        <p:spPr>
          <a:xfrm>
            <a:off x="107950" y="6373813"/>
            <a:ext cx="1905000" cy="457200"/>
          </a:xfrm>
          <a:prstGeom prst="rect">
            <a:avLst/>
          </a:prstGeom>
        </p:spPr>
        <p:txBody>
          <a:bodyPr/>
          <a:lstStyle/>
          <a:p>
            <a:fld id="{B9D28F4E-4CAA-4FE7-9910-AA02E1532BDC}" type="datetime1">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3621A99F-59B7-4048-A3EF-2ED88D05F0A5}" type="slidenum">
              <a:rPr lang="en-US" altLang="zh-CN"/>
            </a:fld>
            <a:endParaRPr lang="en-US" altLang="zh-CN"/>
          </a:p>
        </p:txBody>
      </p:sp>
      <p:sp>
        <p:nvSpPr>
          <p:cNvPr id="65539" name="Rectangle 2"/>
          <p:cNvSpPr>
            <a:spLocks noChangeArrowheads="1"/>
          </p:cNvSpPr>
          <p:nvPr/>
        </p:nvSpPr>
        <p:spPr bwMode="auto">
          <a:xfrm>
            <a:off x="0" y="1219200"/>
            <a:ext cx="876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lvl="1">
              <a:buFontTx/>
              <a:buChar char="•"/>
            </a:pPr>
            <a:endParaRPr lang="zh-CN" altLang="zh-CN" sz="1600">
              <a:solidFill>
                <a:schemeClr val="folHlink"/>
              </a:solidFill>
            </a:endParaRPr>
          </a:p>
        </p:txBody>
      </p:sp>
      <p:sp>
        <p:nvSpPr>
          <p:cNvPr id="65540" name="Line 5"/>
          <p:cNvSpPr>
            <a:spLocks noChangeShapeType="1"/>
          </p:cNvSpPr>
          <p:nvPr/>
        </p:nvSpPr>
        <p:spPr bwMode="auto">
          <a:xfrm>
            <a:off x="5991225" y="4005263"/>
            <a:ext cx="414338" cy="43656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1" name="Line 9"/>
          <p:cNvSpPr>
            <a:spLocks noChangeShapeType="1"/>
          </p:cNvSpPr>
          <p:nvPr/>
        </p:nvSpPr>
        <p:spPr bwMode="auto">
          <a:xfrm>
            <a:off x="5473700" y="3219450"/>
            <a:ext cx="414338" cy="4365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2" name="Line 10"/>
          <p:cNvSpPr>
            <a:spLocks noChangeShapeType="1"/>
          </p:cNvSpPr>
          <p:nvPr/>
        </p:nvSpPr>
        <p:spPr bwMode="auto">
          <a:xfrm>
            <a:off x="6510338" y="2346325"/>
            <a:ext cx="414337" cy="4365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3" name="Oval 11"/>
          <p:cNvSpPr>
            <a:spLocks noChangeArrowheads="1"/>
          </p:cNvSpPr>
          <p:nvPr/>
        </p:nvSpPr>
        <p:spPr bwMode="auto">
          <a:xfrm>
            <a:off x="4021138" y="2085975"/>
            <a:ext cx="622300" cy="434975"/>
          </a:xfrm>
          <a:prstGeom prst="ellipse">
            <a:avLst/>
          </a:prstGeom>
          <a:solidFill>
            <a:srgbClr val="FF0000"/>
          </a:solidFill>
          <a:ln w="38100">
            <a:solidFill>
              <a:schemeClr val="tx1"/>
            </a:solidFill>
            <a:round/>
            <a:headEnd type="none" w="sm" len="sm"/>
            <a:tailEnd type="none" w="sm" len="sm"/>
          </a:ln>
        </p:spPr>
        <p:txBody>
          <a:bodyPr wrap="none" anchor="ctr"/>
          <a:lstStyle/>
          <a:p>
            <a:pPr algn="ctr">
              <a:spcBef>
                <a:spcPct val="0"/>
              </a:spcBef>
            </a:pPr>
            <a:endParaRPr lang="zh-CN" altLang="zh-CN" sz="2400" u="sng"/>
          </a:p>
        </p:txBody>
      </p:sp>
      <p:sp>
        <p:nvSpPr>
          <p:cNvPr id="65544" name="Oval 12"/>
          <p:cNvSpPr>
            <a:spLocks noChangeArrowheads="1"/>
          </p:cNvSpPr>
          <p:nvPr/>
        </p:nvSpPr>
        <p:spPr bwMode="auto">
          <a:xfrm>
            <a:off x="5057775" y="2870200"/>
            <a:ext cx="622300" cy="436563"/>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250</a:t>
            </a:r>
            <a:endParaRPr lang="en-US" altLang="zh-CN" sz="2400" u="sng">
              <a:solidFill>
                <a:srgbClr val="002448"/>
              </a:solidFill>
            </a:endParaRPr>
          </a:p>
        </p:txBody>
      </p:sp>
      <p:sp>
        <p:nvSpPr>
          <p:cNvPr id="65545" name="Oval 13"/>
          <p:cNvSpPr>
            <a:spLocks noChangeArrowheads="1"/>
          </p:cNvSpPr>
          <p:nvPr/>
        </p:nvSpPr>
        <p:spPr bwMode="auto">
          <a:xfrm>
            <a:off x="5576888" y="3656013"/>
            <a:ext cx="622300" cy="436562"/>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300</a:t>
            </a:r>
            <a:endParaRPr lang="en-US" altLang="zh-CN" sz="2400" u="sng">
              <a:solidFill>
                <a:srgbClr val="002448"/>
              </a:solidFill>
            </a:endParaRPr>
          </a:p>
        </p:txBody>
      </p:sp>
      <p:sp>
        <p:nvSpPr>
          <p:cNvPr id="1693710" name="Oval 14"/>
          <p:cNvSpPr>
            <a:spLocks noChangeArrowheads="1"/>
          </p:cNvSpPr>
          <p:nvPr/>
        </p:nvSpPr>
        <p:spPr bwMode="auto">
          <a:xfrm>
            <a:off x="3398838" y="3743325"/>
            <a:ext cx="622300" cy="436563"/>
          </a:xfrm>
          <a:prstGeom prst="ellipse">
            <a:avLst/>
          </a:prstGeom>
          <a:solidFill>
            <a:srgbClr val="FF0000"/>
          </a:solidFill>
          <a:ln w="38100">
            <a:solidFill>
              <a:schemeClr val="tx1"/>
            </a:solidFill>
            <a:round/>
            <a:headEnd type="none" w="sm" len="sm"/>
            <a:tailEnd type="none" w="sm" len="sm"/>
          </a:ln>
        </p:spPr>
        <p:txBody>
          <a:bodyPr wrap="none" anchor="ctr"/>
          <a:lstStyle/>
          <a:p>
            <a:pPr algn="ctr">
              <a:spcBef>
                <a:spcPct val="0"/>
              </a:spcBef>
            </a:pPr>
            <a:endParaRPr lang="zh-CN" altLang="zh-CN" sz="2400" u="sng"/>
          </a:p>
        </p:txBody>
      </p:sp>
      <p:sp>
        <p:nvSpPr>
          <p:cNvPr id="65547" name="Oval 15"/>
          <p:cNvSpPr>
            <a:spLocks noChangeArrowheads="1"/>
          </p:cNvSpPr>
          <p:nvPr/>
        </p:nvSpPr>
        <p:spPr bwMode="auto">
          <a:xfrm>
            <a:off x="4540250" y="3656013"/>
            <a:ext cx="622300" cy="436562"/>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200</a:t>
            </a:r>
            <a:endParaRPr lang="en-US" altLang="zh-CN" sz="2400" u="sng">
              <a:solidFill>
                <a:srgbClr val="002448"/>
              </a:solidFill>
            </a:endParaRPr>
          </a:p>
        </p:txBody>
      </p:sp>
      <p:sp>
        <p:nvSpPr>
          <p:cNvPr id="65548" name="Oval 16"/>
          <p:cNvSpPr>
            <a:spLocks noChangeArrowheads="1"/>
          </p:cNvSpPr>
          <p:nvPr/>
        </p:nvSpPr>
        <p:spPr bwMode="auto">
          <a:xfrm>
            <a:off x="2881313" y="2957513"/>
            <a:ext cx="620712" cy="436562"/>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99</a:t>
            </a:r>
            <a:endParaRPr lang="en-US" altLang="zh-CN" sz="2400" u="sng">
              <a:solidFill>
                <a:srgbClr val="002448"/>
              </a:solidFill>
            </a:endParaRPr>
          </a:p>
        </p:txBody>
      </p:sp>
      <p:sp>
        <p:nvSpPr>
          <p:cNvPr id="65549" name="Line 17"/>
          <p:cNvSpPr>
            <a:spLocks noChangeShapeType="1"/>
          </p:cNvSpPr>
          <p:nvPr/>
        </p:nvSpPr>
        <p:spPr bwMode="auto">
          <a:xfrm flipH="1">
            <a:off x="3398838" y="2433638"/>
            <a:ext cx="725487" cy="61118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0" name="Line 18"/>
          <p:cNvSpPr>
            <a:spLocks noChangeShapeType="1"/>
          </p:cNvSpPr>
          <p:nvPr/>
        </p:nvSpPr>
        <p:spPr bwMode="auto">
          <a:xfrm>
            <a:off x="4540250" y="2433638"/>
            <a:ext cx="622300" cy="52387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19"/>
          <p:cNvSpPr>
            <a:spLocks noChangeShapeType="1"/>
          </p:cNvSpPr>
          <p:nvPr/>
        </p:nvSpPr>
        <p:spPr bwMode="auto">
          <a:xfrm flipH="1">
            <a:off x="4954588" y="3306763"/>
            <a:ext cx="311150" cy="3492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20"/>
          <p:cNvSpPr>
            <a:spLocks noChangeShapeType="1"/>
          </p:cNvSpPr>
          <p:nvPr/>
        </p:nvSpPr>
        <p:spPr bwMode="auto">
          <a:xfrm>
            <a:off x="3295650" y="3394075"/>
            <a:ext cx="311150" cy="3492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3717" name="Oval 21"/>
          <p:cNvSpPr>
            <a:spLocks noChangeArrowheads="1"/>
          </p:cNvSpPr>
          <p:nvPr/>
        </p:nvSpPr>
        <p:spPr bwMode="auto">
          <a:xfrm>
            <a:off x="2881313" y="4529138"/>
            <a:ext cx="620712" cy="434975"/>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105</a:t>
            </a:r>
            <a:endParaRPr lang="en-US" altLang="zh-CN" sz="2400" u="sng">
              <a:solidFill>
                <a:srgbClr val="002448"/>
              </a:solidFill>
            </a:endParaRPr>
          </a:p>
        </p:txBody>
      </p:sp>
      <p:sp>
        <p:nvSpPr>
          <p:cNvPr id="1693718" name="Line 22"/>
          <p:cNvSpPr>
            <a:spLocks noChangeShapeType="1"/>
          </p:cNvSpPr>
          <p:nvPr/>
        </p:nvSpPr>
        <p:spPr bwMode="auto">
          <a:xfrm flipH="1">
            <a:off x="3295650" y="4179888"/>
            <a:ext cx="311150" cy="3492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Oval 23"/>
          <p:cNvSpPr>
            <a:spLocks noChangeArrowheads="1"/>
          </p:cNvSpPr>
          <p:nvPr/>
        </p:nvSpPr>
        <p:spPr bwMode="auto">
          <a:xfrm>
            <a:off x="6199188" y="4441825"/>
            <a:ext cx="622300" cy="434975"/>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330</a:t>
            </a:r>
            <a:endParaRPr lang="en-US" altLang="zh-CN" sz="2400" u="sng">
              <a:solidFill>
                <a:srgbClr val="002448"/>
              </a:solidFill>
            </a:endParaRPr>
          </a:p>
        </p:txBody>
      </p:sp>
      <p:sp>
        <p:nvSpPr>
          <p:cNvPr id="65556" name="Oval 24"/>
          <p:cNvSpPr>
            <a:spLocks noChangeArrowheads="1"/>
          </p:cNvSpPr>
          <p:nvPr/>
        </p:nvSpPr>
        <p:spPr bwMode="auto">
          <a:xfrm>
            <a:off x="5680075" y="5226050"/>
            <a:ext cx="622300" cy="436563"/>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316</a:t>
            </a:r>
            <a:endParaRPr lang="en-US" altLang="zh-CN" sz="2400" u="sng">
              <a:solidFill>
                <a:srgbClr val="002448"/>
              </a:solidFill>
            </a:endParaRPr>
          </a:p>
        </p:txBody>
      </p:sp>
      <p:sp>
        <p:nvSpPr>
          <p:cNvPr id="65557" name="Line 25"/>
          <p:cNvSpPr>
            <a:spLocks noChangeShapeType="1"/>
          </p:cNvSpPr>
          <p:nvPr/>
        </p:nvSpPr>
        <p:spPr bwMode="auto">
          <a:xfrm flipH="1">
            <a:off x="6094413" y="4876800"/>
            <a:ext cx="311150" cy="34925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26"/>
          <p:cNvSpPr>
            <a:spLocks noChangeShapeType="1"/>
          </p:cNvSpPr>
          <p:nvPr/>
        </p:nvSpPr>
        <p:spPr bwMode="auto">
          <a:xfrm flipH="1">
            <a:off x="4540250" y="1562100"/>
            <a:ext cx="725488" cy="6111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Oval 27"/>
          <p:cNvSpPr>
            <a:spLocks noChangeArrowheads="1"/>
          </p:cNvSpPr>
          <p:nvPr/>
        </p:nvSpPr>
        <p:spPr bwMode="auto">
          <a:xfrm>
            <a:off x="5057775" y="1212850"/>
            <a:ext cx="622300" cy="436563"/>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400</a:t>
            </a:r>
            <a:endParaRPr lang="en-US" altLang="zh-CN" sz="2400" u="sng">
              <a:solidFill>
                <a:srgbClr val="002448"/>
              </a:solidFill>
            </a:endParaRPr>
          </a:p>
        </p:txBody>
      </p:sp>
      <p:sp>
        <p:nvSpPr>
          <p:cNvPr id="65560" name="Oval 28"/>
          <p:cNvSpPr>
            <a:spLocks noChangeArrowheads="1"/>
          </p:cNvSpPr>
          <p:nvPr/>
        </p:nvSpPr>
        <p:spPr bwMode="auto">
          <a:xfrm>
            <a:off x="6094413" y="1998663"/>
            <a:ext cx="622300" cy="434975"/>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450</a:t>
            </a:r>
            <a:endParaRPr lang="en-US" altLang="zh-CN" sz="2400" u="sng">
              <a:solidFill>
                <a:srgbClr val="002448"/>
              </a:solidFill>
            </a:endParaRPr>
          </a:p>
        </p:txBody>
      </p:sp>
      <p:sp>
        <p:nvSpPr>
          <p:cNvPr id="65561" name="Oval 29"/>
          <p:cNvSpPr>
            <a:spLocks noChangeArrowheads="1"/>
          </p:cNvSpPr>
          <p:nvPr/>
        </p:nvSpPr>
        <p:spPr bwMode="auto">
          <a:xfrm>
            <a:off x="6613525" y="2782888"/>
            <a:ext cx="622300" cy="436562"/>
          </a:xfrm>
          <a:prstGeom prst="ellipse">
            <a:avLst/>
          </a:prstGeom>
          <a:no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500</a:t>
            </a:r>
            <a:endParaRPr lang="en-US" altLang="zh-CN" sz="2400" u="sng">
              <a:solidFill>
                <a:srgbClr val="002448"/>
              </a:solidFill>
            </a:endParaRPr>
          </a:p>
        </p:txBody>
      </p:sp>
      <p:sp>
        <p:nvSpPr>
          <p:cNvPr id="65562" name="Line 30"/>
          <p:cNvSpPr>
            <a:spLocks noChangeShapeType="1"/>
          </p:cNvSpPr>
          <p:nvPr/>
        </p:nvSpPr>
        <p:spPr bwMode="auto">
          <a:xfrm>
            <a:off x="5576888" y="1562100"/>
            <a:ext cx="622300" cy="52387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3" name="AutoShape 31"/>
          <p:cNvSpPr>
            <a:spLocks noChangeArrowheads="1"/>
          </p:cNvSpPr>
          <p:nvPr/>
        </p:nvSpPr>
        <p:spPr bwMode="auto">
          <a:xfrm rot="3104375">
            <a:off x="3273425" y="1720850"/>
            <a:ext cx="873125" cy="206375"/>
          </a:xfrm>
          <a:prstGeom prst="rightArrow">
            <a:avLst>
              <a:gd name="adj1" fmla="val 50000"/>
              <a:gd name="adj2" fmla="val 105769"/>
            </a:avLst>
          </a:prstGeom>
          <a:solidFill>
            <a:schemeClr val="accent1"/>
          </a:solidFill>
          <a:ln w="38100">
            <a:solidFill>
              <a:srgbClr val="000000"/>
            </a:solidFill>
            <a:miter lim="800000"/>
          </a:ln>
        </p:spPr>
        <p:txBody>
          <a:bodyPr wrap="none" anchor="ctr"/>
          <a:lstStyle/>
          <a:p>
            <a:endParaRPr lang="zh-CN" altLang="en-US"/>
          </a:p>
        </p:txBody>
      </p:sp>
      <p:sp>
        <p:nvSpPr>
          <p:cNvPr id="1693728" name="AutoShape 32"/>
          <p:cNvSpPr>
            <a:spLocks noChangeArrowheads="1"/>
          </p:cNvSpPr>
          <p:nvPr/>
        </p:nvSpPr>
        <p:spPr bwMode="auto">
          <a:xfrm rot="1261653">
            <a:off x="2362200" y="3656013"/>
            <a:ext cx="1036638" cy="174625"/>
          </a:xfrm>
          <a:prstGeom prst="rightArrow">
            <a:avLst>
              <a:gd name="adj1" fmla="val 50000"/>
              <a:gd name="adj2" fmla="val 148409"/>
            </a:avLst>
          </a:prstGeom>
          <a:solidFill>
            <a:schemeClr val="accent1"/>
          </a:solidFill>
          <a:ln w="38100">
            <a:solidFill>
              <a:srgbClr val="000000"/>
            </a:solidFill>
            <a:miter lim="800000"/>
          </a:ln>
        </p:spPr>
        <p:txBody>
          <a:bodyPr wrap="none" anchor="ctr"/>
          <a:lstStyle/>
          <a:p>
            <a:endParaRPr lang="zh-CN" altLang="en-US"/>
          </a:p>
        </p:txBody>
      </p:sp>
      <p:sp>
        <p:nvSpPr>
          <p:cNvPr id="65565" name="Text Box 34"/>
          <p:cNvSpPr txBox="1">
            <a:spLocks noChangeArrowheads="1"/>
          </p:cNvSpPr>
          <p:nvPr/>
        </p:nvSpPr>
        <p:spPr bwMode="auto">
          <a:xfrm>
            <a:off x="2776538" y="1125538"/>
            <a:ext cx="1658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zh-CN" altLang="en-US" sz="2400"/>
              <a:t>被删结点</a:t>
            </a:r>
            <a:endParaRPr lang="zh-CN" altLang="en-US" sz="2400"/>
          </a:p>
        </p:txBody>
      </p:sp>
      <p:sp>
        <p:nvSpPr>
          <p:cNvPr id="1693731" name="Text Box 35"/>
          <p:cNvSpPr txBox="1">
            <a:spLocks noChangeArrowheads="1"/>
          </p:cNvSpPr>
          <p:nvPr/>
        </p:nvSpPr>
        <p:spPr bwMode="auto">
          <a:xfrm>
            <a:off x="1547813" y="3284538"/>
            <a:ext cx="93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zh-CN" altLang="en-US" sz="2400"/>
              <a:t>替身</a:t>
            </a:r>
            <a:endParaRPr lang="zh-CN" altLang="en-US" sz="2400"/>
          </a:p>
        </p:txBody>
      </p:sp>
      <p:sp>
        <p:nvSpPr>
          <p:cNvPr id="65567" name="Text Box 60"/>
          <p:cNvSpPr txBox="1">
            <a:spLocks noChangeArrowheads="1"/>
          </p:cNvSpPr>
          <p:nvPr/>
        </p:nvSpPr>
        <p:spPr bwMode="auto">
          <a:xfrm>
            <a:off x="611188" y="5661025"/>
            <a:ext cx="7848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a:t>做法：将替身</a:t>
            </a:r>
            <a:r>
              <a:rPr lang="en-US" altLang="zh-CN" sz="2400"/>
              <a:t>110</a:t>
            </a:r>
            <a:r>
              <a:rPr lang="zh-CN" altLang="en-US" sz="2400"/>
              <a:t>的数据字段复制到被删结点的数据字段。 将结点 </a:t>
            </a:r>
            <a:r>
              <a:rPr lang="en-US" altLang="zh-CN" sz="2400"/>
              <a:t>110 </a:t>
            </a:r>
            <a:r>
              <a:rPr lang="zh-CN" altLang="en-US" sz="2400"/>
              <a:t>的左儿子作为 </a:t>
            </a:r>
            <a:r>
              <a:rPr lang="en-US" altLang="zh-CN" sz="2400"/>
              <a:t>99 </a:t>
            </a:r>
            <a:r>
              <a:rPr lang="zh-CN" altLang="en-US" sz="2400"/>
              <a:t>的右儿子。</a:t>
            </a:r>
            <a:endParaRPr lang="zh-CN" altLang="en-US" sz="2400"/>
          </a:p>
        </p:txBody>
      </p:sp>
      <p:sp>
        <p:nvSpPr>
          <p:cNvPr id="65568" name="Text Box 61"/>
          <p:cNvSpPr txBox="1">
            <a:spLocks noChangeArrowheads="1"/>
          </p:cNvSpPr>
          <p:nvPr/>
        </p:nvSpPr>
        <p:spPr bwMode="auto">
          <a:xfrm>
            <a:off x="250825" y="188913"/>
            <a:ext cx="467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2" charset="-122"/>
              </a:rPr>
              <a:t>用左子树中的最大值做替身</a:t>
            </a:r>
            <a:endParaRPr lang="zh-CN" altLang="en-US">
              <a:ea typeface="黑体" panose="02010609060101010101" pitchFamily="2" charset="-122"/>
            </a:endParaRPr>
          </a:p>
        </p:txBody>
      </p:sp>
      <p:sp>
        <p:nvSpPr>
          <p:cNvPr id="1693758" name="Text Box 62"/>
          <p:cNvSpPr txBox="1">
            <a:spLocks noChangeArrowheads="1"/>
          </p:cNvSpPr>
          <p:nvPr/>
        </p:nvSpPr>
        <p:spPr bwMode="auto">
          <a:xfrm>
            <a:off x="3952875" y="2060575"/>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en-US" altLang="zh-CN" sz="2400"/>
              <a:t>122</a:t>
            </a:r>
            <a:endParaRPr lang="en-US" altLang="zh-CN" sz="2400"/>
          </a:p>
        </p:txBody>
      </p:sp>
      <p:sp>
        <p:nvSpPr>
          <p:cNvPr id="1693759" name="Text Box 63"/>
          <p:cNvSpPr txBox="1">
            <a:spLocks noChangeArrowheads="1"/>
          </p:cNvSpPr>
          <p:nvPr/>
        </p:nvSpPr>
        <p:spPr bwMode="auto">
          <a:xfrm>
            <a:off x="3348038" y="3716338"/>
            <a:ext cx="79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en-US" altLang="zh-CN" sz="2400"/>
              <a:t>110</a:t>
            </a:r>
            <a:endParaRPr lang="en-US" altLang="zh-CN" sz="2400"/>
          </a:p>
        </p:txBody>
      </p:sp>
      <p:sp>
        <p:nvSpPr>
          <p:cNvPr id="2" name="日期占位符 1"/>
          <p:cNvSpPr>
            <a:spLocks noGrp="1"/>
          </p:cNvSpPr>
          <p:nvPr>
            <p:ph type="dt" sz="half" idx="2"/>
          </p:nvPr>
        </p:nvSpPr>
        <p:spPr>
          <a:xfrm>
            <a:off x="107950" y="6373813"/>
            <a:ext cx="1905000" cy="457200"/>
          </a:xfrm>
          <a:prstGeom prst="rect">
            <a:avLst/>
          </a:prstGeom>
        </p:spPr>
        <p:txBody>
          <a:bodyPr/>
          <a:lstStyle/>
          <a:p>
            <a:fld id="{A24AB3E8-974F-40D8-B828-F060D0E423A8}" type="datetime1">
              <a:rPr lang="zh-CN" altLang="en-US" smtClean="0"/>
            </a:fld>
            <a:endParaRPr lang="en-US" altLang="zh-CN"/>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693758"/>
                                        </p:tgtEl>
                                      </p:cBhvr>
                                    </p:animEffect>
                                    <p:set>
                                      <p:cBhvr>
                                        <p:cTn id="7" dur="1" fill="hold">
                                          <p:stCondLst>
                                            <p:cond delay="499"/>
                                          </p:stCondLst>
                                        </p:cTn>
                                        <p:tgtEl>
                                          <p:spTgt spid="169375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5E-6 -1.48148E-6 L 0.06702 -0.24329 " pathEditMode="relative" rAng="0" ptsTypes="AA">
                                      <p:cBhvr>
                                        <p:cTn id="11" dur="2000" fill="hold"/>
                                        <p:tgtEl>
                                          <p:spTgt spid="1693759"/>
                                        </p:tgtEl>
                                        <p:attrNameLst>
                                          <p:attrName>ppt_x</p:attrName>
                                          <p:attrName>ppt_y</p:attrName>
                                        </p:attrNameLst>
                                      </p:cBhvr>
                                      <p:rCtr x="3351" y="-12176"/>
                                    </p:animMotion>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693710"/>
                                        </p:tgtEl>
                                      </p:cBhvr>
                                    </p:animEffect>
                                    <p:set>
                                      <p:cBhvr>
                                        <p:cTn id="16" dur="1" fill="hold">
                                          <p:stCondLst>
                                            <p:cond delay="499"/>
                                          </p:stCondLst>
                                        </p:cTn>
                                        <p:tgtEl>
                                          <p:spTgt spid="1693710"/>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693718"/>
                                        </p:tgtEl>
                                      </p:cBhvr>
                                    </p:animEffect>
                                    <p:set>
                                      <p:cBhvr>
                                        <p:cTn id="19" dur="1" fill="hold">
                                          <p:stCondLst>
                                            <p:cond delay="499"/>
                                          </p:stCondLst>
                                        </p:cTn>
                                        <p:tgtEl>
                                          <p:spTgt spid="169371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 presetClass="exit" presetSubtype="10" fill="hold" grpId="0" nodeType="clickEffect">
                                  <p:stCondLst>
                                    <p:cond delay="0"/>
                                  </p:stCondLst>
                                  <p:childTnLst>
                                    <p:animEffect transition="out" filter="blinds(horizontal)">
                                      <p:cBhvr>
                                        <p:cTn id="23" dur="500"/>
                                        <p:tgtEl>
                                          <p:spTgt spid="1693728"/>
                                        </p:tgtEl>
                                      </p:cBhvr>
                                    </p:animEffect>
                                    <p:set>
                                      <p:cBhvr>
                                        <p:cTn id="24" dur="1" fill="hold">
                                          <p:stCondLst>
                                            <p:cond delay="499"/>
                                          </p:stCondLst>
                                        </p:cTn>
                                        <p:tgtEl>
                                          <p:spTgt spid="1693728"/>
                                        </p:tgtEl>
                                        <p:attrNameLst>
                                          <p:attrName>style.visibility</p:attrName>
                                        </p:attrNameLst>
                                      </p:cBhvr>
                                      <p:to>
                                        <p:strVal val="hidden"/>
                                      </p:to>
                                    </p:set>
                                  </p:childTnLst>
                                </p:cTn>
                              </p:par>
                              <p:par>
                                <p:cTn id="25" presetID="3" presetClass="exit" presetSubtype="10" fill="hold" grpId="0" nodeType="withEffect">
                                  <p:stCondLst>
                                    <p:cond delay="0"/>
                                  </p:stCondLst>
                                  <p:childTnLst>
                                    <p:animEffect transition="out" filter="blinds(horizontal)">
                                      <p:cBhvr>
                                        <p:cTn id="26" dur="500"/>
                                        <p:tgtEl>
                                          <p:spTgt spid="1693731"/>
                                        </p:tgtEl>
                                      </p:cBhvr>
                                    </p:animEffect>
                                    <p:set>
                                      <p:cBhvr>
                                        <p:cTn id="27" dur="1" fill="hold">
                                          <p:stCondLst>
                                            <p:cond delay="499"/>
                                          </p:stCondLst>
                                        </p:cTn>
                                        <p:tgtEl>
                                          <p:spTgt spid="169373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0" nodeType="clickEffect">
                                  <p:stCondLst>
                                    <p:cond delay="0"/>
                                  </p:stCondLst>
                                  <p:childTnLst>
                                    <p:animMotion origin="layout" path="M -0.0026 -0.02245 L 0.06042 -0.1169 " pathEditMode="relative" ptsTypes="AA">
                                      <p:cBhvr>
                                        <p:cTn id="31" dur="2000" fill="hold"/>
                                        <p:tgtEl>
                                          <p:spTgt spid="169371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3710" grpId="0" bldLvl="0" animBg="1"/>
      <p:bldP spid="1693717" grpId="0" bldLvl="0" animBg="1"/>
      <p:bldP spid="1693718" grpId="0" bldLvl="0" animBg="1"/>
      <p:bldP spid="1693728" grpId="0" bldLvl="0" animBg="1"/>
      <p:bldP spid="1693731" grpId="0"/>
      <p:bldP spid="1693758" grpId="0"/>
      <p:bldP spid="169375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A6430F76-839D-469B-BE38-A906D3BB7482}" type="slidenum">
              <a:rPr lang="en-US" altLang="zh-CN"/>
            </a:fld>
            <a:endParaRPr lang="en-US" altLang="zh-CN"/>
          </a:p>
        </p:txBody>
      </p:sp>
      <p:sp>
        <p:nvSpPr>
          <p:cNvPr id="66563" name="Rectangle 2"/>
          <p:cNvSpPr>
            <a:spLocks noChangeArrowheads="1"/>
          </p:cNvSpPr>
          <p:nvPr/>
        </p:nvSpPr>
        <p:spPr bwMode="auto">
          <a:xfrm>
            <a:off x="0" y="1219200"/>
            <a:ext cx="876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lvl="1">
              <a:buFontTx/>
              <a:buChar char="•"/>
            </a:pPr>
            <a:endParaRPr lang="zh-CN" altLang="zh-CN" sz="1600">
              <a:solidFill>
                <a:schemeClr val="folHlink"/>
              </a:solidFill>
            </a:endParaRPr>
          </a:p>
        </p:txBody>
      </p:sp>
      <p:sp>
        <p:nvSpPr>
          <p:cNvPr id="66564" name="Rectangle 3"/>
          <p:cNvSpPr>
            <a:spLocks noChangeArrowheads="1"/>
          </p:cNvSpPr>
          <p:nvPr/>
        </p:nvSpPr>
        <p:spPr bwMode="auto">
          <a:xfrm>
            <a:off x="0" y="1981200"/>
            <a:ext cx="914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p>
            <a:pPr lvl="4"/>
            <a:r>
              <a:rPr lang="en-US" altLang="zh-CN" sz="1600" b="0" dirty="0"/>
              <a:t> </a:t>
            </a:r>
            <a:r>
              <a:rPr lang="en-US" altLang="zh-CN" sz="1600" b="0" dirty="0">
                <a:solidFill>
                  <a:schemeClr val="folHlink"/>
                </a:solidFill>
              </a:rPr>
              <a:t>     </a:t>
            </a:r>
            <a:endParaRPr lang="en-US" altLang="zh-CN" sz="1600" dirty="0">
              <a:solidFill>
                <a:schemeClr val="folHlink"/>
              </a:solidFill>
            </a:endParaRPr>
          </a:p>
        </p:txBody>
      </p:sp>
      <p:sp>
        <p:nvSpPr>
          <p:cNvPr id="66565" name="Line 8"/>
          <p:cNvSpPr>
            <a:spLocks noChangeShapeType="1"/>
          </p:cNvSpPr>
          <p:nvPr/>
        </p:nvSpPr>
        <p:spPr bwMode="auto">
          <a:xfrm>
            <a:off x="6230938" y="3141663"/>
            <a:ext cx="422275" cy="44926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6" name="Line 9"/>
          <p:cNvSpPr>
            <a:spLocks noChangeShapeType="1"/>
          </p:cNvSpPr>
          <p:nvPr/>
        </p:nvSpPr>
        <p:spPr bwMode="auto">
          <a:xfrm>
            <a:off x="7288213" y="2241550"/>
            <a:ext cx="422275" cy="4492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7" name="Oval 10"/>
          <p:cNvSpPr>
            <a:spLocks noChangeArrowheads="1"/>
          </p:cNvSpPr>
          <p:nvPr/>
        </p:nvSpPr>
        <p:spPr bwMode="auto">
          <a:xfrm>
            <a:off x="4751388" y="1971675"/>
            <a:ext cx="633412" cy="449263"/>
          </a:xfrm>
          <a:prstGeom prst="ellipse">
            <a:avLst/>
          </a:prstGeom>
          <a:solidFill>
            <a:srgbClr val="FF0000"/>
          </a:solidFill>
          <a:ln w="38100">
            <a:solidFill>
              <a:schemeClr val="tx1"/>
            </a:solidFill>
            <a:round/>
            <a:headEnd type="none" w="sm" len="sm"/>
            <a:tailEnd type="none" w="sm" len="sm"/>
          </a:ln>
        </p:spPr>
        <p:txBody>
          <a:bodyPr wrap="none" anchor="ctr"/>
          <a:lstStyle/>
          <a:p>
            <a:pPr algn="ctr">
              <a:spcBef>
                <a:spcPct val="0"/>
              </a:spcBef>
            </a:pPr>
            <a:endParaRPr lang="zh-CN" altLang="zh-CN" sz="2400" u="sng"/>
          </a:p>
        </p:txBody>
      </p:sp>
      <p:sp>
        <p:nvSpPr>
          <p:cNvPr id="66568" name="Oval 11"/>
          <p:cNvSpPr>
            <a:spLocks noChangeArrowheads="1"/>
          </p:cNvSpPr>
          <p:nvPr/>
        </p:nvSpPr>
        <p:spPr bwMode="auto">
          <a:xfrm>
            <a:off x="5807075" y="2781300"/>
            <a:ext cx="635000" cy="449263"/>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250</a:t>
            </a:r>
            <a:endParaRPr lang="en-US" altLang="zh-CN" sz="2400" u="sng">
              <a:solidFill>
                <a:srgbClr val="002448"/>
              </a:solidFill>
            </a:endParaRPr>
          </a:p>
        </p:txBody>
      </p:sp>
      <p:sp>
        <p:nvSpPr>
          <p:cNvPr id="66569" name="Oval 12"/>
          <p:cNvSpPr>
            <a:spLocks noChangeArrowheads="1"/>
          </p:cNvSpPr>
          <p:nvPr/>
        </p:nvSpPr>
        <p:spPr bwMode="auto">
          <a:xfrm>
            <a:off x="6335713" y="3590925"/>
            <a:ext cx="635000" cy="450850"/>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300</a:t>
            </a:r>
            <a:endParaRPr lang="en-US" altLang="zh-CN" sz="2400" u="sng">
              <a:solidFill>
                <a:srgbClr val="002448"/>
              </a:solidFill>
            </a:endParaRPr>
          </a:p>
        </p:txBody>
      </p:sp>
      <p:sp>
        <p:nvSpPr>
          <p:cNvPr id="66570" name="Oval 13"/>
          <p:cNvSpPr>
            <a:spLocks noChangeArrowheads="1"/>
          </p:cNvSpPr>
          <p:nvPr/>
        </p:nvSpPr>
        <p:spPr bwMode="auto">
          <a:xfrm>
            <a:off x="4116388" y="3681413"/>
            <a:ext cx="635000" cy="4492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110</a:t>
            </a:r>
            <a:endParaRPr lang="en-US" altLang="zh-CN" sz="2400" u="sng">
              <a:solidFill>
                <a:srgbClr val="002448"/>
              </a:solidFill>
            </a:endParaRPr>
          </a:p>
        </p:txBody>
      </p:sp>
      <p:sp>
        <p:nvSpPr>
          <p:cNvPr id="1695758" name="Oval 14"/>
          <p:cNvSpPr>
            <a:spLocks noChangeArrowheads="1"/>
          </p:cNvSpPr>
          <p:nvPr/>
        </p:nvSpPr>
        <p:spPr bwMode="auto">
          <a:xfrm>
            <a:off x="5280025" y="3590925"/>
            <a:ext cx="633413" cy="450850"/>
          </a:xfrm>
          <a:prstGeom prst="ellipse">
            <a:avLst/>
          </a:prstGeom>
          <a:solidFill>
            <a:srgbClr val="FF0000"/>
          </a:solidFill>
          <a:ln w="38100">
            <a:solidFill>
              <a:schemeClr val="tx1"/>
            </a:solidFill>
            <a:round/>
            <a:headEnd type="none" w="sm" len="sm"/>
            <a:tailEnd type="none" w="sm" len="sm"/>
          </a:ln>
        </p:spPr>
        <p:txBody>
          <a:bodyPr wrap="none" anchor="ctr"/>
          <a:lstStyle/>
          <a:p>
            <a:pPr algn="ctr">
              <a:spcBef>
                <a:spcPct val="0"/>
              </a:spcBef>
            </a:pPr>
            <a:endParaRPr lang="zh-CN" altLang="zh-CN" sz="2400" u="sng"/>
          </a:p>
        </p:txBody>
      </p:sp>
      <p:sp>
        <p:nvSpPr>
          <p:cNvPr id="66572" name="Oval 15"/>
          <p:cNvSpPr>
            <a:spLocks noChangeArrowheads="1"/>
          </p:cNvSpPr>
          <p:nvPr/>
        </p:nvSpPr>
        <p:spPr bwMode="auto">
          <a:xfrm>
            <a:off x="3587750" y="2871788"/>
            <a:ext cx="635000" cy="4492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99</a:t>
            </a:r>
            <a:endParaRPr lang="en-US" altLang="zh-CN" sz="2400" u="sng">
              <a:solidFill>
                <a:srgbClr val="002448"/>
              </a:solidFill>
            </a:endParaRPr>
          </a:p>
        </p:txBody>
      </p:sp>
      <p:sp>
        <p:nvSpPr>
          <p:cNvPr id="66573" name="Line 16"/>
          <p:cNvSpPr>
            <a:spLocks noChangeShapeType="1"/>
          </p:cNvSpPr>
          <p:nvPr/>
        </p:nvSpPr>
        <p:spPr bwMode="auto">
          <a:xfrm flipH="1">
            <a:off x="4116388" y="2330450"/>
            <a:ext cx="739775" cy="63023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Line 17"/>
          <p:cNvSpPr>
            <a:spLocks noChangeShapeType="1"/>
          </p:cNvSpPr>
          <p:nvPr/>
        </p:nvSpPr>
        <p:spPr bwMode="auto">
          <a:xfrm>
            <a:off x="5280025" y="2330450"/>
            <a:ext cx="633413" cy="54133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5762" name="Line 18"/>
          <p:cNvSpPr>
            <a:spLocks noChangeShapeType="1"/>
          </p:cNvSpPr>
          <p:nvPr/>
        </p:nvSpPr>
        <p:spPr bwMode="auto">
          <a:xfrm flipH="1">
            <a:off x="5702300" y="3230563"/>
            <a:ext cx="317500" cy="36036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Line 19"/>
          <p:cNvSpPr>
            <a:spLocks noChangeShapeType="1"/>
          </p:cNvSpPr>
          <p:nvPr/>
        </p:nvSpPr>
        <p:spPr bwMode="auto">
          <a:xfrm>
            <a:off x="4010025" y="3321050"/>
            <a:ext cx="317500" cy="3603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Oval 20"/>
          <p:cNvSpPr>
            <a:spLocks noChangeArrowheads="1"/>
          </p:cNvSpPr>
          <p:nvPr/>
        </p:nvSpPr>
        <p:spPr bwMode="auto">
          <a:xfrm>
            <a:off x="3587750" y="4491038"/>
            <a:ext cx="635000" cy="4492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105</a:t>
            </a:r>
            <a:endParaRPr lang="en-US" altLang="zh-CN" sz="2400" u="sng">
              <a:solidFill>
                <a:srgbClr val="002448"/>
              </a:solidFill>
            </a:endParaRPr>
          </a:p>
        </p:txBody>
      </p:sp>
      <p:sp>
        <p:nvSpPr>
          <p:cNvPr id="66578" name="Line 21"/>
          <p:cNvSpPr>
            <a:spLocks noChangeShapeType="1"/>
          </p:cNvSpPr>
          <p:nvPr/>
        </p:nvSpPr>
        <p:spPr bwMode="auto">
          <a:xfrm flipH="1">
            <a:off x="4010025" y="4130675"/>
            <a:ext cx="317500" cy="3603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Oval 22"/>
          <p:cNvSpPr>
            <a:spLocks noChangeArrowheads="1"/>
          </p:cNvSpPr>
          <p:nvPr/>
        </p:nvSpPr>
        <p:spPr bwMode="auto">
          <a:xfrm>
            <a:off x="7077075" y="4400550"/>
            <a:ext cx="633413" cy="450850"/>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330</a:t>
            </a:r>
            <a:endParaRPr lang="en-US" altLang="zh-CN" sz="2400" u="sng">
              <a:solidFill>
                <a:srgbClr val="002448"/>
              </a:solidFill>
            </a:endParaRPr>
          </a:p>
        </p:txBody>
      </p:sp>
      <p:sp>
        <p:nvSpPr>
          <p:cNvPr id="66580" name="Line 23"/>
          <p:cNvSpPr>
            <a:spLocks noChangeShapeType="1"/>
          </p:cNvSpPr>
          <p:nvPr/>
        </p:nvSpPr>
        <p:spPr bwMode="auto">
          <a:xfrm>
            <a:off x="6864350" y="3951288"/>
            <a:ext cx="423863" cy="44926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Oval 24"/>
          <p:cNvSpPr>
            <a:spLocks noChangeArrowheads="1"/>
          </p:cNvSpPr>
          <p:nvPr/>
        </p:nvSpPr>
        <p:spPr bwMode="auto">
          <a:xfrm>
            <a:off x="6548438" y="5211763"/>
            <a:ext cx="633412" cy="4492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316</a:t>
            </a:r>
            <a:endParaRPr lang="en-US" altLang="zh-CN" sz="2400" u="sng">
              <a:solidFill>
                <a:srgbClr val="002448"/>
              </a:solidFill>
            </a:endParaRPr>
          </a:p>
        </p:txBody>
      </p:sp>
      <p:sp>
        <p:nvSpPr>
          <p:cNvPr id="66582" name="Line 25"/>
          <p:cNvSpPr>
            <a:spLocks noChangeShapeType="1"/>
          </p:cNvSpPr>
          <p:nvPr/>
        </p:nvSpPr>
        <p:spPr bwMode="auto">
          <a:xfrm flipH="1">
            <a:off x="6970713" y="4851400"/>
            <a:ext cx="317500" cy="36036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26"/>
          <p:cNvSpPr>
            <a:spLocks noChangeShapeType="1"/>
          </p:cNvSpPr>
          <p:nvPr/>
        </p:nvSpPr>
        <p:spPr bwMode="auto">
          <a:xfrm flipH="1">
            <a:off x="5280025" y="1430338"/>
            <a:ext cx="739775" cy="63023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Oval 27"/>
          <p:cNvSpPr>
            <a:spLocks noChangeArrowheads="1"/>
          </p:cNvSpPr>
          <p:nvPr/>
        </p:nvSpPr>
        <p:spPr bwMode="auto">
          <a:xfrm>
            <a:off x="5807075" y="1071563"/>
            <a:ext cx="635000" cy="4492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400</a:t>
            </a:r>
            <a:endParaRPr lang="en-US" altLang="zh-CN" sz="2400" u="sng">
              <a:solidFill>
                <a:srgbClr val="002448"/>
              </a:solidFill>
            </a:endParaRPr>
          </a:p>
        </p:txBody>
      </p:sp>
      <p:sp>
        <p:nvSpPr>
          <p:cNvPr id="66585" name="Oval 28"/>
          <p:cNvSpPr>
            <a:spLocks noChangeArrowheads="1"/>
          </p:cNvSpPr>
          <p:nvPr/>
        </p:nvSpPr>
        <p:spPr bwMode="auto">
          <a:xfrm>
            <a:off x="6864350" y="1881188"/>
            <a:ext cx="635000" cy="449262"/>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450</a:t>
            </a:r>
            <a:endParaRPr lang="en-US" altLang="zh-CN" sz="2400" u="sng">
              <a:solidFill>
                <a:srgbClr val="002448"/>
              </a:solidFill>
            </a:endParaRPr>
          </a:p>
        </p:txBody>
      </p:sp>
      <p:sp>
        <p:nvSpPr>
          <p:cNvPr id="66586" name="Oval 29"/>
          <p:cNvSpPr>
            <a:spLocks noChangeArrowheads="1"/>
          </p:cNvSpPr>
          <p:nvPr/>
        </p:nvSpPr>
        <p:spPr bwMode="auto">
          <a:xfrm>
            <a:off x="7392988" y="2690813"/>
            <a:ext cx="635000" cy="450850"/>
          </a:xfrm>
          <a:prstGeom prst="ellipse">
            <a:avLst/>
          </a:prstGeom>
          <a:solidFill>
            <a:schemeClr val="bg1"/>
          </a:solidFill>
          <a:ln w="38100">
            <a:solidFill>
              <a:schemeClr val="tx1"/>
            </a:solidFill>
            <a:round/>
            <a:headEnd type="none" w="sm" len="sm"/>
            <a:tailEnd type="none" w="sm" len="sm"/>
          </a:ln>
        </p:spPr>
        <p:txBody>
          <a:bodyPr wrap="none" anchor="ctr"/>
          <a:lstStyle/>
          <a:p>
            <a:pPr algn="ctr">
              <a:spcBef>
                <a:spcPct val="0"/>
              </a:spcBef>
            </a:pPr>
            <a:r>
              <a:rPr lang="en-US" altLang="zh-CN" sz="2400">
                <a:solidFill>
                  <a:srgbClr val="002448"/>
                </a:solidFill>
              </a:rPr>
              <a:t>500</a:t>
            </a:r>
            <a:endParaRPr lang="en-US" altLang="zh-CN" sz="2400" u="sng">
              <a:solidFill>
                <a:srgbClr val="002448"/>
              </a:solidFill>
            </a:endParaRPr>
          </a:p>
        </p:txBody>
      </p:sp>
      <p:sp>
        <p:nvSpPr>
          <p:cNvPr id="66587" name="Line 30"/>
          <p:cNvSpPr>
            <a:spLocks noChangeShapeType="1"/>
          </p:cNvSpPr>
          <p:nvPr/>
        </p:nvSpPr>
        <p:spPr bwMode="auto">
          <a:xfrm>
            <a:off x="6335713" y="1430338"/>
            <a:ext cx="635000" cy="54133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AutoShape 31"/>
          <p:cNvSpPr>
            <a:spLocks noChangeArrowheads="1"/>
          </p:cNvSpPr>
          <p:nvPr/>
        </p:nvSpPr>
        <p:spPr bwMode="auto">
          <a:xfrm rot="3104375">
            <a:off x="3983037" y="1595438"/>
            <a:ext cx="900113" cy="211138"/>
          </a:xfrm>
          <a:prstGeom prst="rightArrow">
            <a:avLst>
              <a:gd name="adj1" fmla="val 50000"/>
              <a:gd name="adj2" fmla="val 106579"/>
            </a:avLst>
          </a:prstGeom>
          <a:solidFill>
            <a:schemeClr val="accent1"/>
          </a:solidFill>
          <a:ln w="38100">
            <a:solidFill>
              <a:srgbClr val="000000"/>
            </a:solidFill>
            <a:miter lim="800000"/>
          </a:ln>
        </p:spPr>
        <p:txBody>
          <a:bodyPr wrap="none" anchor="ctr"/>
          <a:lstStyle/>
          <a:p>
            <a:endParaRPr lang="zh-CN" altLang="en-US"/>
          </a:p>
        </p:txBody>
      </p:sp>
      <p:sp>
        <p:nvSpPr>
          <p:cNvPr id="1695777" name="AutoShape 33"/>
          <p:cNvSpPr>
            <a:spLocks noChangeArrowheads="1"/>
          </p:cNvSpPr>
          <p:nvPr/>
        </p:nvSpPr>
        <p:spPr bwMode="auto">
          <a:xfrm rot="-7570283">
            <a:off x="5501481" y="4299744"/>
            <a:ext cx="1057275" cy="179388"/>
          </a:xfrm>
          <a:prstGeom prst="rightArrow">
            <a:avLst>
              <a:gd name="adj1" fmla="val 50000"/>
              <a:gd name="adj2" fmla="val 147345"/>
            </a:avLst>
          </a:prstGeom>
          <a:solidFill>
            <a:schemeClr val="accent1"/>
          </a:solidFill>
          <a:ln w="38100">
            <a:solidFill>
              <a:srgbClr val="000000"/>
            </a:solidFill>
            <a:miter lim="800000"/>
          </a:ln>
        </p:spPr>
        <p:txBody>
          <a:bodyPr wrap="none" anchor="ctr"/>
          <a:lstStyle/>
          <a:p>
            <a:endParaRPr lang="zh-CN" altLang="en-US"/>
          </a:p>
        </p:txBody>
      </p:sp>
      <p:sp>
        <p:nvSpPr>
          <p:cNvPr id="1695780" name="Text Box 36"/>
          <p:cNvSpPr txBox="1">
            <a:spLocks noChangeArrowheads="1"/>
          </p:cNvSpPr>
          <p:nvPr/>
        </p:nvSpPr>
        <p:spPr bwMode="auto">
          <a:xfrm>
            <a:off x="5651500" y="4724400"/>
            <a:ext cx="95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zh-CN" altLang="en-US" sz="2400"/>
              <a:t>替身</a:t>
            </a:r>
            <a:endParaRPr lang="zh-CN" altLang="en-US" sz="2400"/>
          </a:p>
        </p:txBody>
      </p:sp>
      <p:sp>
        <p:nvSpPr>
          <p:cNvPr id="66592" name="Text Box 37"/>
          <p:cNvSpPr txBox="1">
            <a:spLocks noChangeArrowheads="1"/>
          </p:cNvSpPr>
          <p:nvPr/>
        </p:nvSpPr>
        <p:spPr bwMode="auto">
          <a:xfrm>
            <a:off x="395288" y="5816600"/>
            <a:ext cx="79930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400" dirty="0"/>
              <a:t>做法：将替身的数据字段复制到被删结点的数据字段。将结点 </a:t>
            </a:r>
            <a:r>
              <a:rPr lang="en-US" altLang="zh-CN" sz="2400" dirty="0"/>
              <a:t>200 </a:t>
            </a:r>
            <a:r>
              <a:rPr lang="zh-CN" altLang="en-US" sz="2400" dirty="0"/>
              <a:t>的右儿子作为</a:t>
            </a:r>
            <a:r>
              <a:rPr lang="en-US" altLang="zh-CN" sz="2400" dirty="0"/>
              <a:t>200 </a:t>
            </a:r>
            <a:r>
              <a:rPr lang="zh-CN" altLang="en-US" sz="2400" dirty="0"/>
              <a:t>的父结点的左儿子。</a:t>
            </a:r>
            <a:endParaRPr lang="zh-CN" altLang="en-US" sz="2400" dirty="0"/>
          </a:p>
        </p:txBody>
      </p:sp>
      <p:sp>
        <p:nvSpPr>
          <p:cNvPr id="66593" name="Text Box 61"/>
          <p:cNvSpPr txBox="1">
            <a:spLocks noChangeArrowheads="1"/>
          </p:cNvSpPr>
          <p:nvPr/>
        </p:nvSpPr>
        <p:spPr bwMode="auto">
          <a:xfrm>
            <a:off x="250825" y="26035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2" charset="-122"/>
              </a:rPr>
              <a:t>用右子树的最小值做替身</a:t>
            </a:r>
            <a:endParaRPr lang="zh-CN" altLang="en-US">
              <a:ea typeface="黑体" panose="02010609060101010101" pitchFamily="2" charset="-122"/>
            </a:endParaRPr>
          </a:p>
        </p:txBody>
      </p:sp>
      <p:sp>
        <p:nvSpPr>
          <p:cNvPr id="1695806" name="Text Box 62"/>
          <p:cNvSpPr txBox="1">
            <a:spLocks noChangeArrowheads="1"/>
          </p:cNvSpPr>
          <p:nvPr/>
        </p:nvSpPr>
        <p:spPr bwMode="auto">
          <a:xfrm>
            <a:off x="4673600" y="1973263"/>
            <a:ext cx="71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en-US" altLang="zh-CN" sz="2400"/>
              <a:t>122</a:t>
            </a:r>
            <a:endParaRPr lang="en-US" altLang="zh-CN" sz="2400"/>
          </a:p>
        </p:txBody>
      </p:sp>
      <p:sp>
        <p:nvSpPr>
          <p:cNvPr id="1695807" name="Text Box 63"/>
          <p:cNvSpPr txBox="1">
            <a:spLocks noChangeArrowheads="1"/>
          </p:cNvSpPr>
          <p:nvPr/>
        </p:nvSpPr>
        <p:spPr bwMode="auto">
          <a:xfrm>
            <a:off x="5248275" y="3587750"/>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en-US" altLang="zh-CN" sz="2400"/>
              <a:t>200</a:t>
            </a:r>
            <a:endParaRPr lang="en-US" altLang="zh-CN" sz="2400"/>
          </a:p>
        </p:txBody>
      </p:sp>
      <p:sp>
        <p:nvSpPr>
          <p:cNvPr id="66590" name="Text Box 34"/>
          <p:cNvSpPr txBox="1">
            <a:spLocks noChangeArrowheads="1"/>
          </p:cNvSpPr>
          <p:nvPr/>
        </p:nvSpPr>
        <p:spPr bwMode="auto">
          <a:xfrm>
            <a:off x="3481388" y="981075"/>
            <a:ext cx="169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r>
              <a:rPr lang="zh-CN" altLang="en-US" sz="2400" dirty="0"/>
              <a:t>被删结点</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695806"/>
                                        </p:tgtEl>
                                      </p:cBhvr>
                                    </p:animEffect>
                                    <p:set>
                                      <p:cBhvr>
                                        <p:cTn id="7" dur="1" fill="hold">
                                          <p:stCondLst>
                                            <p:cond delay="499"/>
                                          </p:stCondLst>
                                        </p:cTn>
                                        <p:tgtEl>
                                          <p:spTgt spid="169580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94444E-6 -1.48148E-6 L -0.05816 -0.23495 " pathEditMode="relative" rAng="0" ptsTypes="AA">
                                      <p:cBhvr>
                                        <p:cTn id="11" dur="2000" fill="hold"/>
                                        <p:tgtEl>
                                          <p:spTgt spid="1695807"/>
                                        </p:tgtEl>
                                        <p:attrNameLst>
                                          <p:attrName>ppt_x</p:attrName>
                                          <p:attrName>ppt_y</p:attrName>
                                        </p:attrNameLst>
                                      </p:cBhvr>
                                      <p:rCtr x="-2917" y="-11759"/>
                                    </p:animMotion>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695758"/>
                                        </p:tgtEl>
                                      </p:cBhvr>
                                    </p:animEffect>
                                    <p:set>
                                      <p:cBhvr>
                                        <p:cTn id="16" dur="1" fill="hold">
                                          <p:stCondLst>
                                            <p:cond delay="499"/>
                                          </p:stCondLst>
                                        </p:cTn>
                                        <p:tgtEl>
                                          <p:spTgt spid="1695758"/>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1695777"/>
                                        </p:tgtEl>
                                      </p:cBhvr>
                                    </p:animEffect>
                                    <p:set>
                                      <p:cBhvr>
                                        <p:cTn id="19" dur="1" fill="hold">
                                          <p:stCondLst>
                                            <p:cond delay="499"/>
                                          </p:stCondLst>
                                        </p:cTn>
                                        <p:tgtEl>
                                          <p:spTgt spid="1695777"/>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1695780"/>
                                        </p:tgtEl>
                                      </p:cBhvr>
                                    </p:animEffect>
                                    <p:set>
                                      <p:cBhvr>
                                        <p:cTn id="22" dur="1" fill="hold">
                                          <p:stCondLst>
                                            <p:cond delay="499"/>
                                          </p:stCondLst>
                                        </p:cTn>
                                        <p:tgtEl>
                                          <p:spTgt spid="169578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695762"/>
                                        </p:tgtEl>
                                      </p:cBhvr>
                                    </p:animEffect>
                                    <p:set>
                                      <p:cBhvr>
                                        <p:cTn id="27" dur="1" fill="hold">
                                          <p:stCondLst>
                                            <p:cond delay="499"/>
                                          </p:stCondLst>
                                        </p:cTn>
                                        <p:tgtEl>
                                          <p:spTgt spid="16957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758" grpId="0" bldLvl="0" animBg="1"/>
      <p:bldP spid="1695762" grpId="0" bldLvl="0" animBg="1"/>
      <p:bldP spid="1695777" grpId="0" bldLvl="0" animBg="1"/>
      <p:bldP spid="1695780" grpId="0"/>
      <p:bldP spid="1695806" grpId="0"/>
      <p:bldP spid="169580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p:cNvSpPr>
            <a:spLocks noGrp="1" noChangeArrowheads="1"/>
          </p:cNvSpPr>
          <p:nvPr>
            <p:ph type="title"/>
          </p:nvPr>
        </p:nvSpPr>
        <p:spPr>
          <a:xfrm>
            <a:off x="649288" y="116632"/>
            <a:ext cx="7772400" cy="1143000"/>
          </a:xfrm>
        </p:spPr>
        <p:txBody>
          <a:bodyPr/>
          <a:lstStyle/>
          <a:p>
            <a:pPr eaLnBrk="1" hangingPunct="1"/>
            <a:r>
              <a:rPr lang="zh-CN" altLang="en-US" b="1" dirty="0" smtClean="0"/>
              <a:t>第</a:t>
            </a:r>
            <a:r>
              <a:rPr lang="en-US" altLang="zh-CN" b="1" dirty="0" smtClean="0"/>
              <a:t>9</a:t>
            </a:r>
            <a:r>
              <a:rPr lang="zh-CN" altLang="en-US" b="1" dirty="0" smtClean="0"/>
              <a:t>章  </a:t>
            </a:r>
            <a:r>
              <a:rPr lang="zh-CN" altLang="en-US" b="1" dirty="0"/>
              <a:t>散列表</a:t>
            </a:r>
            <a:endParaRPr lang="zh-CN" altLang="en-US" b="1" dirty="0" smtClean="0"/>
          </a:p>
        </p:txBody>
      </p:sp>
      <p:sp>
        <p:nvSpPr>
          <p:cNvPr id="265220" name="Rectangle 3"/>
          <p:cNvSpPr>
            <a:spLocks noGrp="1" noChangeArrowheads="1"/>
          </p:cNvSpPr>
          <p:nvPr>
            <p:ph type="body" idx="1"/>
          </p:nvPr>
        </p:nvSpPr>
        <p:spPr>
          <a:xfrm>
            <a:off x="1835150" y="3645024"/>
            <a:ext cx="3529013" cy="2924175"/>
          </a:xfrm>
        </p:spPr>
        <p:txBody>
          <a:bodyPr/>
          <a:lstStyle/>
          <a:p>
            <a:pPr eaLnBrk="1" hangingPunct="1">
              <a:lnSpc>
                <a:spcPct val="130000"/>
              </a:lnSpc>
            </a:pPr>
            <a:r>
              <a:rPr lang="zh-CN" altLang="en-US" sz="2800" b="1" dirty="0" smtClean="0">
                <a:solidFill>
                  <a:srgbClr val="FF0000"/>
                </a:solidFill>
                <a:ea typeface="楷体_GB2312" pitchFamily="49" charset="-122"/>
              </a:rPr>
              <a:t>基本概念</a:t>
            </a:r>
            <a:endParaRPr lang="zh-CN" altLang="en-US" sz="2800" b="1" dirty="0" smtClean="0">
              <a:solidFill>
                <a:srgbClr val="FF0000"/>
              </a:solidFill>
              <a:ea typeface="楷体_GB2312" pitchFamily="49" charset="-122"/>
            </a:endParaRPr>
          </a:p>
          <a:p>
            <a:pPr eaLnBrk="1" hangingPunct="1">
              <a:lnSpc>
                <a:spcPct val="130000"/>
              </a:lnSpc>
            </a:pPr>
            <a:r>
              <a:rPr lang="zh-CN" altLang="en-US" sz="2800" b="1" dirty="0" smtClean="0">
                <a:ea typeface="楷体_GB2312" pitchFamily="49" charset="-122"/>
              </a:rPr>
              <a:t>哈希函数</a:t>
            </a:r>
            <a:endParaRPr lang="zh-CN" altLang="en-US" sz="2800" b="1" dirty="0" smtClean="0">
              <a:ea typeface="楷体_GB2312" pitchFamily="49" charset="-122"/>
            </a:endParaRPr>
          </a:p>
          <a:p>
            <a:pPr eaLnBrk="1" hangingPunct="1">
              <a:lnSpc>
                <a:spcPct val="130000"/>
              </a:lnSpc>
            </a:pPr>
            <a:r>
              <a:rPr lang="zh-CN" altLang="en-US" sz="2800" b="1" dirty="0" smtClean="0">
                <a:ea typeface="楷体_GB2312" pitchFamily="49" charset="-122"/>
              </a:rPr>
              <a:t>冲突解决</a:t>
            </a:r>
            <a:endParaRPr lang="zh-CN" altLang="en-US" sz="2800" b="1" dirty="0" smtClean="0">
              <a:ea typeface="楷体_GB2312" pitchFamily="49" charset="-122"/>
            </a:endParaRPr>
          </a:p>
          <a:p>
            <a:pPr eaLnBrk="1" hangingPunct="1">
              <a:lnSpc>
                <a:spcPct val="130000"/>
              </a:lnSpc>
            </a:pPr>
            <a:r>
              <a:rPr lang="zh-CN" altLang="en-US" sz="2800" b="1" dirty="0" smtClean="0">
                <a:ea typeface="楷体_GB2312" pitchFamily="49" charset="-122"/>
              </a:rPr>
              <a:t>哈希表类的实现</a:t>
            </a:r>
            <a:endParaRPr lang="zh-CN" altLang="en-US" sz="2800" b="1" dirty="0" smtClean="0">
              <a:ea typeface="楷体_GB2312" pitchFamily="49" charset="-122"/>
            </a:endParaRPr>
          </a:p>
        </p:txBody>
      </p:sp>
      <p:sp>
        <p:nvSpPr>
          <p:cNvPr id="265221" name="Text Box 4"/>
          <p:cNvSpPr txBox="1">
            <a:spLocks noChangeArrowheads="1"/>
          </p:cNvSpPr>
          <p:nvPr/>
        </p:nvSpPr>
        <p:spPr bwMode="auto">
          <a:xfrm>
            <a:off x="395288" y="1268760"/>
            <a:ext cx="8280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dirty="0">
                <a:latin typeface="幼圆" pitchFamily="49" charset="-122"/>
                <a:ea typeface="幼圆" pitchFamily="49" charset="-122"/>
              </a:rPr>
              <a:t>哈希法，也称散列法。它不用比较的办法，而是直接根据所求结点的关键字值 </a:t>
            </a:r>
            <a:r>
              <a:rPr lang="en-US" altLang="zh-CN" dirty="0">
                <a:latin typeface="幼圆" pitchFamily="49" charset="-122"/>
                <a:ea typeface="幼圆" pitchFamily="49" charset="-122"/>
              </a:rPr>
              <a:t>KEY </a:t>
            </a:r>
            <a:r>
              <a:rPr lang="zh-CN" altLang="en-US" dirty="0">
                <a:latin typeface="幼圆" pitchFamily="49" charset="-122"/>
                <a:ea typeface="幼圆" pitchFamily="49" charset="-122"/>
              </a:rPr>
              <a:t>找到这个结点。因此，它的时间复杂性为 </a:t>
            </a:r>
            <a:r>
              <a:rPr lang="en-US" altLang="zh-CN" dirty="0">
                <a:latin typeface="幼圆" pitchFamily="49" charset="-122"/>
                <a:ea typeface="幼圆" pitchFamily="49" charset="-122"/>
              </a:rPr>
              <a:t>O(1)</a:t>
            </a:r>
            <a:r>
              <a:rPr lang="zh-CN" altLang="en-US" dirty="0">
                <a:latin typeface="幼圆" pitchFamily="49" charset="-122"/>
                <a:ea typeface="幼圆" pitchFamily="49" charset="-122"/>
              </a:rPr>
              <a:t>，</a:t>
            </a:r>
            <a:r>
              <a:rPr lang="zh-CN" altLang="zh-CN" dirty="0">
                <a:latin typeface="幼圆" pitchFamily="49" charset="-122"/>
                <a:ea typeface="幼圆" pitchFamily="49" charset="-122"/>
              </a:rPr>
              <a:t>优于任何其它的查找算法。但它不支持有关有序操作。</a:t>
            </a:r>
            <a:endParaRPr lang="zh-CN" altLang="en-US" dirty="0">
              <a:latin typeface="幼圆" pitchFamily="49" charset="-122"/>
              <a:ea typeface="幼圆" pitchFamily="49" charset="-122"/>
            </a:endParaRPr>
          </a:p>
        </p:txBody>
      </p:sp>
      <p:sp>
        <p:nvSpPr>
          <p:cNvPr id="265222" name="AutoShape 5"/>
          <p:cNvSpPr>
            <a:spLocks noChangeArrowheads="1"/>
          </p:cNvSpPr>
          <p:nvPr/>
        </p:nvSpPr>
        <p:spPr bwMode="auto">
          <a:xfrm rot="-5400000" flipH="1" flipV="1">
            <a:off x="5368925" y="3784848"/>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265223" name="AutoShape 6"/>
          <p:cNvSpPr>
            <a:spLocks noChangeArrowheads="1"/>
          </p:cNvSpPr>
          <p:nvPr/>
        </p:nvSpPr>
        <p:spPr bwMode="auto">
          <a:xfrm rot="-5400000" flipH="1" flipV="1">
            <a:off x="5368925" y="448811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265224" name="AutoShape 7"/>
          <p:cNvSpPr>
            <a:spLocks noChangeArrowheads="1"/>
          </p:cNvSpPr>
          <p:nvPr/>
        </p:nvSpPr>
        <p:spPr bwMode="auto">
          <a:xfrm rot="-5400000" flipH="1" flipV="1">
            <a:off x="5368925" y="5080248"/>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265225" name="AutoShape 9"/>
          <p:cNvSpPr>
            <a:spLocks noChangeArrowheads="1"/>
          </p:cNvSpPr>
          <p:nvPr/>
        </p:nvSpPr>
        <p:spPr bwMode="auto">
          <a:xfrm rot="-5400000" flipH="1" flipV="1">
            <a:off x="5368925" y="565651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idx="4294967295"/>
          </p:nvPr>
        </p:nvSpPr>
        <p:spPr/>
        <p:txBody>
          <a:bodyPr anchor="t"/>
          <a:lstStyle/>
          <a:p>
            <a:pPr eaLnBrk="1" hangingPunct="1"/>
            <a:r>
              <a:rPr lang="zh-CN" altLang="en-US" smtClean="0"/>
              <a:t>几个重要概念</a:t>
            </a:r>
            <a:endParaRPr lang="zh-CN" altLang="en-US" smtClean="0"/>
          </a:p>
        </p:txBody>
      </p:sp>
      <p:sp>
        <p:nvSpPr>
          <p:cNvPr id="3" name="内容占位符 2"/>
          <p:cNvSpPr>
            <a:spLocks noGrp="1"/>
          </p:cNvSpPr>
          <p:nvPr>
            <p:ph idx="4294967295"/>
          </p:nvPr>
        </p:nvSpPr>
        <p:spPr>
          <a:xfrm>
            <a:off x="533400" y="1052736"/>
            <a:ext cx="8610600" cy="3881438"/>
          </a:xfrm>
        </p:spPr>
        <p:txBody>
          <a:bodyPr/>
          <a:lstStyle/>
          <a:p>
            <a:pPr eaLnBrk="1" hangingPunct="1"/>
            <a:r>
              <a:rPr lang="zh-CN" altLang="en-US" sz="2800" b="1" dirty="0" smtClean="0">
                <a:solidFill>
                  <a:srgbClr val="FF0000"/>
                </a:solidFill>
                <a:cs typeface="Times New Roman" panose="02020603050405020304" pitchFamily="18" charset="0"/>
              </a:rPr>
              <a:t>负载因子</a:t>
            </a:r>
            <a:r>
              <a:rPr lang="zh-CN" altLang="en-US" sz="2800" b="1" dirty="0" smtClean="0">
                <a:solidFill>
                  <a:srgbClr val="35742A"/>
                </a:solidFill>
                <a:cs typeface="Times New Roman" panose="02020603050405020304" pitchFamily="18" charset="0"/>
              </a:rPr>
              <a:t> </a:t>
            </a:r>
            <a:r>
              <a:rPr lang="en-US" altLang="zh-CN" sz="2800" b="1" i="1" dirty="0" smtClean="0">
                <a:cs typeface="Times New Roman" panose="02020603050405020304" pitchFamily="18" charset="0"/>
              </a:rPr>
              <a:t>α</a:t>
            </a:r>
            <a:r>
              <a:rPr lang="en-US" altLang="zh-CN" sz="2800" b="1" dirty="0" smtClean="0">
                <a:cs typeface="Times New Roman" panose="02020603050405020304" pitchFamily="18" charset="0"/>
              </a:rPr>
              <a:t>=</a:t>
            </a:r>
            <a:r>
              <a:rPr lang="en-US" altLang="zh-CN" sz="2800" b="1" i="1" dirty="0" smtClean="0">
                <a:cs typeface="Times New Roman" panose="02020603050405020304" pitchFamily="18" charset="0"/>
              </a:rPr>
              <a:t>n</a:t>
            </a:r>
            <a:r>
              <a:rPr lang="en-US" altLang="zh-CN" sz="2800" b="1" dirty="0" smtClean="0">
                <a:cs typeface="Times New Roman" panose="02020603050405020304" pitchFamily="18" charset="0"/>
              </a:rPr>
              <a:t>/</a:t>
            </a:r>
            <a:r>
              <a:rPr lang="en-US" altLang="zh-CN" sz="2800" b="1" i="1" dirty="0" smtClean="0">
                <a:cs typeface="Times New Roman" panose="02020603050405020304" pitchFamily="18" charset="0"/>
              </a:rPr>
              <a:t>m</a:t>
            </a:r>
            <a:endParaRPr lang="en-US" altLang="zh-CN" sz="2800" b="1" i="1" dirty="0" smtClean="0">
              <a:cs typeface="Times New Roman" panose="02020603050405020304" pitchFamily="18" charset="0"/>
            </a:endParaRPr>
          </a:p>
          <a:p>
            <a:pPr marL="669925" lvl="1" indent="-325755" eaLnBrk="1" hangingPunct="1"/>
            <a:r>
              <a:rPr lang="zh-CN" altLang="en-US" b="1" dirty="0" smtClean="0">
                <a:cs typeface="Times New Roman" panose="02020603050405020304" pitchFamily="18" charset="0"/>
              </a:rPr>
              <a:t>散列表的空间大小为</a:t>
            </a:r>
            <a:r>
              <a:rPr lang="en-US" altLang="zh-CN" b="1" i="1" dirty="0" smtClean="0">
                <a:cs typeface="Times New Roman" panose="02020603050405020304" pitchFamily="18" charset="0"/>
              </a:rPr>
              <a:t>m</a:t>
            </a:r>
            <a:endParaRPr lang="en-US" altLang="zh-CN" b="1" i="1" dirty="0" smtClean="0">
              <a:cs typeface="Times New Roman" panose="02020603050405020304" pitchFamily="18" charset="0"/>
            </a:endParaRPr>
          </a:p>
          <a:p>
            <a:pPr marL="669925" lvl="1" indent="-325755" eaLnBrk="1" hangingPunct="1"/>
            <a:r>
              <a:rPr lang="zh-CN" altLang="en-US" b="1" dirty="0" smtClean="0">
                <a:cs typeface="Times New Roman" panose="02020603050405020304" pitchFamily="18" charset="0"/>
              </a:rPr>
              <a:t>填入表中的结点数为</a:t>
            </a:r>
            <a:r>
              <a:rPr lang="en-US" altLang="zh-CN" b="1" i="1" dirty="0" smtClean="0">
                <a:cs typeface="Times New Roman" panose="02020603050405020304" pitchFamily="18" charset="0"/>
              </a:rPr>
              <a:t>n</a:t>
            </a:r>
            <a:endParaRPr lang="en-US" altLang="zh-CN" b="1" i="1" dirty="0" smtClean="0">
              <a:cs typeface="Times New Roman" panose="02020603050405020304" pitchFamily="18" charset="0"/>
            </a:endParaRPr>
          </a:p>
          <a:p>
            <a:pPr eaLnBrk="1" hangingPunct="1"/>
            <a:r>
              <a:rPr lang="zh-CN" altLang="en-US" sz="2800" b="1" dirty="0" smtClean="0">
                <a:solidFill>
                  <a:srgbClr val="FF0000"/>
                </a:solidFill>
                <a:cs typeface="Times New Roman" panose="02020603050405020304" pitchFamily="18" charset="0"/>
              </a:rPr>
              <a:t>冲突</a:t>
            </a:r>
            <a:endParaRPr lang="zh-CN" altLang="en-US" sz="2800" b="1" dirty="0" smtClean="0">
              <a:solidFill>
                <a:srgbClr val="FF0000"/>
              </a:solidFill>
              <a:cs typeface="Times New Roman" panose="02020603050405020304" pitchFamily="18" charset="0"/>
            </a:endParaRPr>
          </a:p>
          <a:p>
            <a:pPr marL="669925" lvl="1" indent="-325755" eaLnBrk="1" hangingPunct="1"/>
            <a:r>
              <a:rPr lang="zh-CN" altLang="en-US" b="1" dirty="0" smtClean="0">
                <a:cs typeface="Times New Roman" panose="02020603050405020304" pitchFamily="18" charset="0"/>
              </a:rPr>
              <a:t>某个散列函数对于不相等的关键码计算出了相同的散列地址</a:t>
            </a:r>
            <a:endParaRPr lang="zh-CN" altLang="en-US" b="1" dirty="0" smtClean="0">
              <a:cs typeface="Times New Roman" panose="02020603050405020304" pitchFamily="18" charset="0"/>
            </a:endParaRPr>
          </a:p>
          <a:p>
            <a:pPr marL="669925" lvl="1" indent="-325755" eaLnBrk="1" hangingPunct="1"/>
            <a:r>
              <a:rPr lang="zh-CN" altLang="en-US" b="1" dirty="0" smtClean="0">
                <a:cs typeface="Times New Roman" panose="02020603050405020304" pitchFamily="18" charset="0"/>
              </a:rPr>
              <a:t>在实际应用中，不产生冲突的散列函数极少存在</a:t>
            </a:r>
            <a:endParaRPr lang="zh-CN" altLang="en-US" b="1" dirty="0" smtClean="0">
              <a:solidFill>
                <a:srgbClr val="D60093"/>
              </a:solidFill>
              <a:cs typeface="Times New Roman" panose="02020603050405020304" pitchFamily="18" charset="0"/>
            </a:endParaRPr>
          </a:p>
          <a:p>
            <a:pPr eaLnBrk="1" hangingPunct="1"/>
            <a:r>
              <a:rPr lang="zh-CN" altLang="en-US" sz="2800" b="1" dirty="0" smtClean="0">
                <a:solidFill>
                  <a:srgbClr val="FF0000"/>
                </a:solidFill>
                <a:cs typeface="Times New Roman" panose="02020603050405020304" pitchFamily="18" charset="0"/>
              </a:rPr>
              <a:t>同义词</a:t>
            </a:r>
            <a:endParaRPr lang="zh-CN" altLang="en-US" sz="2800" b="1" dirty="0" smtClean="0">
              <a:solidFill>
                <a:srgbClr val="FF0000"/>
              </a:solidFill>
              <a:cs typeface="Times New Roman" panose="02020603050405020304" pitchFamily="18" charset="0"/>
            </a:endParaRPr>
          </a:p>
          <a:p>
            <a:pPr marL="669925" lvl="1" indent="-325755" eaLnBrk="1" hangingPunct="1"/>
            <a:r>
              <a:rPr lang="zh-CN" altLang="en-US" b="1" dirty="0" smtClean="0">
                <a:cs typeface="Times New Roman" panose="02020603050405020304" pitchFamily="18" charset="0"/>
              </a:rPr>
              <a:t>发生冲突的两个关键码</a:t>
            </a:r>
            <a:endParaRPr lang="zh-CN" altLang="en-US" b="1" dirty="0" smtClean="0">
              <a:solidFill>
                <a:srgbClr val="D60093"/>
              </a:solidFill>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smtClean="0"/>
              <a:t>吉林大学珠海学院数据结构</a:t>
            </a:r>
            <a:endParaRPr lang="en-US" altLang="zh-CN"/>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p:cNvSpPr>
            <a:spLocks noGrp="1" noChangeArrowheads="1"/>
          </p:cNvSpPr>
          <p:nvPr>
            <p:ph type="title"/>
          </p:nvPr>
        </p:nvSpPr>
        <p:spPr>
          <a:xfrm>
            <a:off x="649288" y="116632"/>
            <a:ext cx="7772400" cy="1143000"/>
          </a:xfrm>
        </p:spPr>
        <p:txBody>
          <a:bodyPr/>
          <a:lstStyle/>
          <a:p>
            <a:pPr eaLnBrk="1" hangingPunct="1"/>
            <a:r>
              <a:rPr lang="zh-CN" altLang="en-US" b="1" dirty="0" smtClean="0"/>
              <a:t>第</a:t>
            </a:r>
            <a:r>
              <a:rPr lang="en-US" altLang="zh-CN" b="1" dirty="0" smtClean="0"/>
              <a:t>9</a:t>
            </a:r>
            <a:r>
              <a:rPr lang="zh-CN" altLang="en-US" b="1" dirty="0" smtClean="0"/>
              <a:t>章  </a:t>
            </a:r>
            <a:r>
              <a:rPr lang="zh-CN" altLang="en-US" b="1" dirty="0"/>
              <a:t>散列表</a:t>
            </a:r>
            <a:endParaRPr lang="zh-CN" altLang="en-US" b="1" dirty="0" smtClean="0"/>
          </a:p>
        </p:txBody>
      </p:sp>
      <p:sp>
        <p:nvSpPr>
          <p:cNvPr id="265220" name="Rectangle 3"/>
          <p:cNvSpPr>
            <a:spLocks noGrp="1" noChangeArrowheads="1"/>
          </p:cNvSpPr>
          <p:nvPr>
            <p:ph type="body" idx="1"/>
          </p:nvPr>
        </p:nvSpPr>
        <p:spPr>
          <a:xfrm>
            <a:off x="1835150" y="3789040"/>
            <a:ext cx="3529013" cy="2924175"/>
          </a:xfrm>
        </p:spPr>
        <p:txBody>
          <a:bodyPr/>
          <a:lstStyle/>
          <a:p>
            <a:pPr eaLnBrk="1" hangingPunct="1">
              <a:lnSpc>
                <a:spcPct val="130000"/>
              </a:lnSpc>
            </a:pPr>
            <a:r>
              <a:rPr lang="zh-CN" altLang="en-US" sz="2800" b="1" dirty="0" smtClean="0">
                <a:ea typeface="楷体_GB2312" pitchFamily="49" charset="-122"/>
              </a:rPr>
              <a:t>基本概念</a:t>
            </a:r>
            <a:endParaRPr lang="zh-CN" altLang="en-US" sz="2800" b="1" dirty="0" smtClean="0">
              <a:ea typeface="楷体_GB2312" pitchFamily="49" charset="-122"/>
            </a:endParaRPr>
          </a:p>
          <a:p>
            <a:pPr eaLnBrk="1" hangingPunct="1">
              <a:lnSpc>
                <a:spcPct val="130000"/>
              </a:lnSpc>
            </a:pPr>
            <a:r>
              <a:rPr lang="zh-CN" altLang="en-US" sz="2800" b="1" dirty="0" smtClean="0">
                <a:solidFill>
                  <a:srgbClr val="FF0000"/>
                </a:solidFill>
                <a:ea typeface="楷体_GB2312" pitchFamily="49" charset="-122"/>
              </a:rPr>
              <a:t>哈希函数</a:t>
            </a:r>
            <a:endParaRPr lang="zh-CN" altLang="en-US" sz="2800" b="1" dirty="0" smtClean="0">
              <a:solidFill>
                <a:srgbClr val="FF0000"/>
              </a:solidFill>
              <a:ea typeface="楷体_GB2312" pitchFamily="49" charset="-122"/>
            </a:endParaRPr>
          </a:p>
          <a:p>
            <a:pPr eaLnBrk="1" hangingPunct="1">
              <a:lnSpc>
                <a:spcPct val="130000"/>
              </a:lnSpc>
            </a:pPr>
            <a:r>
              <a:rPr lang="zh-CN" altLang="en-US" sz="2800" b="1" dirty="0" smtClean="0">
                <a:ea typeface="楷体_GB2312" pitchFamily="49" charset="-122"/>
              </a:rPr>
              <a:t>冲突解决</a:t>
            </a:r>
            <a:endParaRPr lang="zh-CN" altLang="en-US" sz="2800" b="1" dirty="0" smtClean="0">
              <a:ea typeface="楷体_GB2312" pitchFamily="49" charset="-122"/>
            </a:endParaRPr>
          </a:p>
          <a:p>
            <a:pPr eaLnBrk="1" hangingPunct="1">
              <a:lnSpc>
                <a:spcPct val="130000"/>
              </a:lnSpc>
            </a:pPr>
            <a:r>
              <a:rPr lang="zh-CN" altLang="en-US" sz="2800" b="1" dirty="0" smtClean="0">
                <a:ea typeface="楷体_GB2312" pitchFamily="49" charset="-122"/>
              </a:rPr>
              <a:t>哈希表类的实现</a:t>
            </a:r>
            <a:endParaRPr lang="zh-CN" altLang="en-US" sz="2800" b="1" dirty="0" smtClean="0">
              <a:ea typeface="楷体_GB2312" pitchFamily="49" charset="-122"/>
            </a:endParaRPr>
          </a:p>
        </p:txBody>
      </p:sp>
      <p:sp>
        <p:nvSpPr>
          <p:cNvPr id="265221" name="Text Box 4"/>
          <p:cNvSpPr txBox="1">
            <a:spLocks noChangeArrowheads="1"/>
          </p:cNvSpPr>
          <p:nvPr/>
        </p:nvSpPr>
        <p:spPr bwMode="auto">
          <a:xfrm>
            <a:off x="395288" y="1412875"/>
            <a:ext cx="8280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dirty="0">
                <a:latin typeface="幼圆" pitchFamily="49" charset="-122"/>
                <a:ea typeface="幼圆" pitchFamily="49" charset="-122"/>
              </a:rPr>
              <a:t>哈希法，也称散列法。它不用比较的办法，而是直接根据所求结点的关键字值 </a:t>
            </a:r>
            <a:r>
              <a:rPr lang="en-US" altLang="zh-CN" dirty="0">
                <a:latin typeface="幼圆" pitchFamily="49" charset="-122"/>
                <a:ea typeface="幼圆" pitchFamily="49" charset="-122"/>
              </a:rPr>
              <a:t>KEY </a:t>
            </a:r>
            <a:r>
              <a:rPr lang="zh-CN" altLang="en-US" dirty="0">
                <a:latin typeface="幼圆" pitchFamily="49" charset="-122"/>
                <a:ea typeface="幼圆" pitchFamily="49" charset="-122"/>
              </a:rPr>
              <a:t>找到这个结点。因此，它的时间复杂性为 </a:t>
            </a:r>
            <a:r>
              <a:rPr lang="en-US" altLang="zh-CN" dirty="0">
                <a:latin typeface="幼圆" pitchFamily="49" charset="-122"/>
                <a:ea typeface="幼圆" pitchFamily="49" charset="-122"/>
              </a:rPr>
              <a:t>O(1)</a:t>
            </a:r>
            <a:r>
              <a:rPr lang="zh-CN" altLang="en-US" dirty="0">
                <a:latin typeface="幼圆" pitchFamily="49" charset="-122"/>
                <a:ea typeface="幼圆" pitchFamily="49" charset="-122"/>
              </a:rPr>
              <a:t>，</a:t>
            </a:r>
            <a:r>
              <a:rPr lang="zh-CN" altLang="zh-CN" dirty="0">
                <a:latin typeface="幼圆" pitchFamily="49" charset="-122"/>
                <a:ea typeface="幼圆" pitchFamily="49" charset="-122"/>
              </a:rPr>
              <a:t>优于任何其它的查找算法。但它不支持有关有序操作。</a:t>
            </a:r>
            <a:endParaRPr lang="zh-CN" altLang="en-US" dirty="0">
              <a:latin typeface="幼圆" pitchFamily="49" charset="-122"/>
              <a:ea typeface="幼圆" pitchFamily="49" charset="-122"/>
            </a:endParaRPr>
          </a:p>
        </p:txBody>
      </p:sp>
      <p:sp>
        <p:nvSpPr>
          <p:cNvPr id="265222" name="AutoShape 5"/>
          <p:cNvSpPr>
            <a:spLocks noChangeArrowheads="1"/>
          </p:cNvSpPr>
          <p:nvPr/>
        </p:nvSpPr>
        <p:spPr bwMode="auto">
          <a:xfrm rot="-5400000" flipH="1" flipV="1">
            <a:off x="5368925" y="3928864"/>
            <a:ext cx="304800" cy="4572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265223" name="AutoShape 6"/>
          <p:cNvSpPr>
            <a:spLocks noChangeArrowheads="1"/>
          </p:cNvSpPr>
          <p:nvPr/>
        </p:nvSpPr>
        <p:spPr bwMode="auto">
          <a:xfrm rot="-5400000" flipH="1" flipV="1">
            <a:off x="5368925" y="4632126"/>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265224" name="AutoShape 7"/>
          <p:cNvSpPr>
            <a:spLocks noChangeArrowheads="1"/>
          </p:cNvSpPr>
          <p:nvPr/>
        </p:nvSpPr>
        <p:spPr bwMode="auto">
          <a:xfrm rot="-5400000" flipH="1" flipV="1">
            <a:off x="5368925" y="5224264"/>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265225" name="AutoShape 9"/>
          <p:cNvSpPr>
            <a:spLocks noChangeArrowheads="1"/>
          </p:cNvSpPr>
          <p:nvPr/>
        </p:nvSpPr>
        <p:spPr bwMode="auto">
          <a:xfrm rot="-5400000" flipH="1" flipV="1">
            <a:off x="5368925" y="5800526"/>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smtClean="0">
                <a:latin typeface="华文新魏" pitchFamily="2" charset="-122"/>
              </a:rPr>
              <a:t>构造散列函数的方法 </a:t>
            </a:r>
            <a:endParaRPr lang="zh-CN" altLang="en-US" smtClean="0">
              <a:latin typeface="华文新魏" pitchFamily="2" charset="-122"/>
            </a:endParaRPr>
          </a:p>
        </p:txBody>
      </p:sp>
      <p:sp>
        <p:nvSpPr>
          <p:cNvPr id="17411" name="Rectangle 3"/>
          <p:cNvSpPr>
            <a:spLocks noGrp="1" noChangeArrowheads="1"/>
          </p:cNvSpPr>
          <p:nvPr>
            <p:ph type="body" idx="1"/>
          </p:nvPr>
        </p:nvSpPr>
        <p:spPr>
          <a:xfrm>
            <a:off x="1979613" y="1557338"/>
            <a:ext cx="5562600" cy="3881437"/>
          </a:xfrm>
        </p:spPr>
        <p:txBody>
          <a:bodyPr/>
          <a:lstStyle/>
          <a:p>
            <a:pPr eaLnBrk="1" hangingPunct="1"/>
            <a:r>
              <a:rPr lang="zh-CN" altLang="en-US" b="1" dirty="0" smtClean="0">
                <a:latin typeface="幼圆" pitchFamily="49" charset="-122"/>
                <a:ea typeface="幼圆" pitchFamily="49" charset="-122"/>
              </a:rPr>
              <a:t>直接定址法 </a:t>
            </a:r>
            <a:endParaRPr lang="zh-CN" altLang="en-US" b="1" dirty="0" smtClean="0">
              <a:latin typeface="幼圆" pitchFamily="49" charset="-122"/>
              <a:ea typeface="幼圆" pitchFamily="49" charset="-122"/>
            </a:endParaRPr>
          </a:p>
          <a:p>
            <a:pPr eaLnBrk="1" hangingPunct="1"/>
            <a:r>
              <a:rPr lang="zh-CN" altLang="en-US" b="1" dirty="0" smtClean="0">
                <a:latin typeface="幼圆" pitchFamily="49" charset="-122"/>
                <a:ea typeface="幼圆" pitchFamily="49" charset="-122"/>
              </a:rPr>
              <a:t>数值分析法 </a:t>
            </a:r>
            <a:endParaRPr lang="zh-CN" altLang="en-US" b="1" dirty="0" smtClean="0">
              <a:latin typeface="幼圆" pitchFamily="49" charset="-122"/>
              <a:ea typeface="幼圆" pitchFamily="49" charset="-122"/>
            </a:endParaRPr>
          </a:p>
          <a:p>
            <a:pPr eaLnBrk="1" hangingPunct="1"/>
            <a:r>
              <a:rPr lang="zh-CN" altLang="en-US" b="1" dirty="0" smtClean="0">
                <a:solidFill>
                  <a:srgbClr val="FF0000"/>
                </a:solidFill>
                <a:latin typeface="幼圆" pitchFamily="49" charset="-122"/>
                <a:ea typeface="幼圆" pitchFamily="49" charset="-122"/>
              </a:rPr>
              <a:t>平方取中法 </a:t>
            </a:r>
            <a:endParaRPr lang="zh-CN" altLang="en-US" b="1" dirty="0" smtClean="0">
              <a:solidFill>
                <a:srgbClr val="FF0000"/>
              </a:solidFill>
              <a:latin typeface="幼圆" pitchFamily="49" charset="-122"/>
              <a:ea typeface="幼圆" pitchFamily="49" charset="-122"/>
            </a:endParaRPr>
          </a:p>
          <a:p>
            <a:pPr eaLnBrk="1" hangingPunct="1"/>
            <a:r>
              <a:rPr lang="zh-CN" altLang="en-US" b="1" dirty="0" smtClean="0">
                <a:latin typeface="幼圆" pitchFamily="49" charset="-122"/>
                <a:ea typeface="幼圆" pitchFamily="49" charset="-122"/>
              </a:rPr>
              <a:t>折叠法 </a:t>
            </a:r>
            <a:endParaRPr lang="zh-CN" altLang="en-US" b="1" dirty="0" smtClean="0">
              <a:latin typeface="幼圆" pitchFamily="49" charset="-122"/>
              <a:ea typeface="幼圆" pitchFamily="49" charset="-122"/>
            </a:endParaRPr>
          </a:p>
          <a:p>
            <a:pPr eaLnBrk="1" hangingPunct="1"/>
            <a:r>
              <a:rPr lang="zh-CN" altLang="en-US" b="1" dirty="0" smtClean="0">
                <a:solidFill>
                  <a:srgbClr val="FF0000"/>
                </a:solidFill>
                <a:latin typeface="幼圆" pitchFamily="49" charset="-122"/>
                <a:ea typeface="幼圆" pitchFamily="49" charset="-122"/>
              </a:rPr>
              <a:t>除留余数法 </a:t>
            </a:r>
            <a:endParaRPr lang="zh-CN" altLang="en-US" b="1" dirty="0" smtClean="0">
              <a:solidFill>
                <a:srgbClr val="FF0000"/>
              </a:solidFill>
              <a:latin typeface="幼圆" pitchFamily="49" charset="-122"/>
              <a:ea typeface="幼圆"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lick.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lick.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lick.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lick.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autoUpdateAnimBg="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b="1" smtClean="0">
                <a:solidFill>
                  <a:schemeClr val="folHlink"/>
                </a:solidFill>
                <a:latin typeface="幼圆" pitchFamily="49" charset="-122"/>
                <a:ea typeface="幼圆" pitchFamily="49" charset="-122"/>
              </a:rPr>
              <a:t>除留余数法</a:t>
            </a:r>
            <a:r>
              <a:rPr lang="zh-CN" altLang="en-US" smtClean="0">
                <a:solidFill>
                  <a:schemeClr val="folHlink"/>
                </a:solidFill>
                <a:latin typeface="幼圆" pitchFamily="49" charset="-122"/>
                <a:ea typeface="幼圆" pitchFamily="49" charset="-122"/>
              </a:rPr>
              <a:t> </a:t>
            </a:r>
            <a:endParaRPr lang="zh-CN" altLang="en-US" smtClean="0">
              <a:solidFill>
                <a:schemeClr val="folHlink"/>
              </a:solidFill>
              <a:latin typeface="幼圆" pitchFamily="49" charset="-122"/>
              <a:ea typeface="幼圆" pitchFamily="49" charset="-122"/>
            </a:endParaRPr>
          </a:p>
        </p:txBody>
      </p:sp>
      <p:sp>
        <p:nvSpPr>
          <p:cNvPr id="27652" name="Rectangle 3"/>
          <p:cNvSpPr>
            <a:spLocks noGrp="1" noChangeArrowheads="1"/>
          </p:cNvSpPr>
          <p:nvPr>
            <p:ph type="body" idx="1"/>
          </p:nvPr>
        </p:nvSpPr>
        <p:spPr>
          <a:xfrm>
            <a:off x="755650" y="1341438"/>
            <a:ext cx="7958138" cy="1862137"/>
          </a:xfrm>
        </p:spPr>
        <p:txBody>
          <a:bodyPr/>
          <a:lstStyle/>
          <a:p>
            <a:pPr eaLnBrk="1" hangingPunct="1"/>
            <a:r>
              <a:rPr lang="zh-CN" altLang="en-US" b="1" dirty="0" smtClean="0"/>
              <a:t>除留余数法采用</a:t>
            </a:r>
            <a:r>
              <a:rPr lang="zh-CN" altLang="en-US" b="1" dirty="0" smtClean="0">
                <a:solidFill>
                  <a:srgbClr val="FF0000"/>
                </a:solidFill>
              </a:rPr>
              <a:t>取模运算</a:t>
            </a:r>
            <a:r>
              <a:rPr lang="en-US" altLang="zh-CN" b="1" dirty="0" smtClean="0"/>
              <a:t>(%)</a:t>
            </a:r>
            <a:r>
              <a:rPr lang="zh-CN" altLang="en-US" b="1" dirty="0" smtClean="0"/>
              <a:t>，把关键字除以某个不大于散列表表长的整数得到的余数作为散列地址。散列函数形式为：</a:t>
            </a:r>
            <a:endParaRPr lang="zh-CN" altLang="en-US" b="1" dirty="0" smtClean="0"/>
          </a:p>
          <a:p>
            <a:pPr eaLnBrk="1" hangingPunct="1"/>
            <a:r>
              <a:rPr lang="en-US" altLang="zh-CN" b="1" dirty="0" smtClean="0"/>
              <a:t>H(key)=key</a:t>
            </a:r>
            <a:r>
              <a:rPr lang="zh-CN" altLang="en-US" b="1" dirty="0" smtClean="0"/>
              <a:t>％</a:t>
            </a:r>
            <a:r>
              <a:rPr lang="en-US" altLang="zh-CN" b="1" dirty="0" smtClean="0"/>
              <a:t>p        </a:t>
            </a:r>
            <a:r>
              <a:rPr lang="en-US" altLang="zh-CN" b="1" dirty="0" err="1" smtClean="0"/>
              <a:t>p≤m</a:t>
            </a:r>
            <a:endParaRPr lang="en-US" altLang="zh-CN" b="1" dirty="0" smtClean="0"/>
          </a:p>
        </p:txBody>
      </p:sp>
      <p:sp>
        <p:nvSpPr>
          <p:cNvPr id="31748" name="Text Box 4"/>
          <p:cNvSpPr txBox="1">
            <a:spLocks noChangeArrowheads="1"/>
          </p:cNvSpPr>
          <p:nvPr/>
        </p:nvSpPr>
        <p:spPr bwMode="auto">
          <a:xfrm>
            <a:off x="1066800" y="3581400"/>
            <a:ext cx="7559675"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2800" b="1">
                <a:solidFill>
                  <a:srgbClr val="FF0000"/>
                </a:solidFill>
                <a:latin typeface="Arial" panose="020B0604020202020204" pitchFamily="34" charset="0"/>
              </a:rPr>
              <a:t>注意：如果</a:t>
            </a:r>
            <a:r>
              <a:rPr lang="en-US" altLang="zh-CN" sz="2800" b="1">
                <a:solidFill>
                  <a:srgbClr val="FF0000"/>
                </a:solidFill>
                <a:latin typeface="Arial" panose="020B0604020202020204" pitchFamily="34" charset="0"/>
              </a:rPr>
              <a:t>p</a:t>
            </a:r>
            <a:r>
              <a:rPr lang="zh-CN" altLang="en-US" sz="2800" b="1">
                <a:solidFill>
                  <a:srgbClr val="FF0000"/>
                </a:solidFill>
                <a:latin typeface="Arial" panose="020B0604020202020204" pitchFamily="34" charset="0"/>
              </a:rPr>
              <a:t>选不好，就容易产生同义词。</a:t>
            </a:r>
            <a:endParaRPr lang="zh-CN" altLang="en-US" sz="2800" b="1">
              <a:solidFill>
                <a:srgbClr val="FF0000"/>
              </a:solidFill>
              <a:latin typeface="Arial" panose="020B0604020202020204" pitchFamily="34" charset="0"/>
            </a:endParaRPr>
          </a:p>
          <a:p>
            <a:pPr algn="l" eaLnBrk="1" hangingPunct="1"/>
            <a:r>
              <a:rPr lang="zh-CN" altLang="en-US" sz="2800" b="1">
                <a:solidFill>
                  <a:srgbClr val="000000"/>
                </a:solidFill>
                <a:latin typeface="Arial" panose="020B0604020202020204" pitchFamily="34" charset="0"/>
              </a:rPr>
              <a:t>特点：以关键码除以</a:t>
            </a:r>
            <a:r>
              <a:rPr lang="en-US" altLang="zh-CN" sz="2800" b="1">
                <a:solidFill>
                  <a:srgbClr val="000000"/>
                </a:solidFill>
                <a:latin typeface="Arial" panose="020B0604020202020204" pitchFamily="34" charset="0"/>
              </a:rPr>
              <a:t>p</a:t>
            </a:r>
            <a:r>
              <a:rPr lang="zh-CN" altLang="en-US" sz="2800" b="1">
                <a:solidFill>
                  <a:srgbClr val="000000"/>
                </a:solidFill>
                <a:latin typeface="Arial" panose="020B0604020202020204" pitchFamily="34" charset="0"/>
              </a:rPr>
              <a:t>的余数作为哈希地址。</a:t>
            </a:r>
            <a:endParaRPr lang="zh-CN" altLang="en-US" sz="2800" b="1">
              <a:solidFill>
                <a:srgbClr val="000000"/>
              </a:solidFill>
              <a:latin typeface="Arial" panose="020B0604020202020204" pitchFamily="34" charset="0"/>
            </a:endParaRPr>
          </a:p>
          <a:p>
            <a:pPr algn="l" eaLnBrk="1" hangingPunct="1"/>
            <a:r>
              <a:rPr lang="zh-CN" altLang="en-US" sz="2800" b="1">
                <a:solidFill>
                  <a:srgbClr val="000000"/>
                </a:solidFill>
                <a:latin typeface="Arial" panose="020B0604020202020204" pitchFamily="34" charset="0"/>
              </a:rPr>
              <a:t>关键：如何选取合适的</a:t>
            </a:r>
            <a:r>
              <a:rPr lang="en-US" altLang="zh-CN" sz="2800" b="1">
                <a:solidFill>
                  <a:srgbClr val="000000"/>
                </a:solidFill>
                <a:latin typeface="Arial" panose="020B0604020202020204" pitchFamily="34" charset="0"/>
              </a:rPr>
              <a:t>p</a:t>
            </a:r>
            <a:r>
              <a:rPr lang="zh-CN" altLang="en-US" sz="2800" b="1">
                <a:solidFill>
                  <a:srgbClr val="000000"/>
                </a:solidFill>
                <a:latin typeface="Arial" panose="020B0604020202020204" pitchFamily="34" charset="0"/>
              </a:rPr>
              <a:t>？</a:t>
            </a:r>
            <a:endParaRPr lang="zh-CN" altLang="en-US" sz="2800" b="1">
              <a:solidFill>
                <a:srgbClr val="000000"/>
              </a:solidFill>
              <a:latin typeface="Arial" panose="020B0604020202020204" pitchFamily="34" charset="0"/>
            </a:endParaRPr>
          </a:p>
          <a:p>
            <a:pPr algn="l" eaLnBrk="1" hangingPunct="1"/>
            <a:r>
              <a:rPr lang="zh-CN" altLang="en-US" sz="2800" b="1">
                <a:solidFill>
                  <a:srgbClr val="0000CC"/>
                </a:solidFill>
                <a:latin typeface="Arial" panose="020B0604020202020204" pitchFamily="34" charset="0"/>
              </a:rPr>
              <a:t>技巧：若设计的哈希表长为</a:t>
            </a:r>
            <a:r>
              <a:rPr lang="en-US" altLang="zh-CN" sz="2800" b="1">
                <a:solidFill>
                  <a:srgbClr val="0000CC"/>
                </a:solidFill>
                <a:latin typeface="Arial" panose="020B0604020202020204" pitchFamily="34" charset="0"/>
              </a:rPr>
              <a:t>m</a:t>
            </a:r>
            <a:r>
              <a:rPr lang="zh-CN" altLang="en-US" sz="2800" b="1">
                <a:solidFill>
                  <a:srgbClr val="0000CC"/>
                </a:solidFill>
                <a:latin typeface="Arial" panose="020B0604020202020204" pitchFamily="34" charset="0"/>
              </a:rPr>
              <a:t>，则一般取</a:t>
            </a:r>
            <a:r>
              <a:rPr lang="en-US" altLang="zh-CN" sz="2800" b="1">
                <a:solidFill>
                  <a:srgbClr val="0000CC"/>
                </a:solidFill>
                <a:latin typeface="Arial" panose="020B0604020202020204" pitchFamily="34" charset="0"/>
              </a:rPr>
              <a:t>p≤m</a:t>
            </a:r>
            <a:r>
              <a:rPr lang="zh-CN" altLang="en-US" sz="2800" b="1">
                <a:solidFill>
                  <a:srgbClr val="0000CC"/>
                </a:solidFill>
                <a:latin typeface="Arial" panose="020B0604020202020204" pitchFamily="34" charset="0"/>
              </a:rPr>
              <a:t>的最大质数</a:t>
            </a:r>
            <a:endParaRPr lang="zh-CN" altLang="en-US" sz="2800" b="1">
              <a:solidFill>
                <a:srgbClr val="0000CC"/>
              </a:solidFill>
              <a:latin typeface="Arial" panose="020B0604020202020204" pitchFamily="34" charset="0"/>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ox(in)">
                                      <p:cBhvr>
                                        <p:cTn id="7" dur="500"/>
                                        <p:tgtEl>
                                          <p:spTgt spid="31748"/>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2"/>
          <p:cNvSpPr>
            <a:spLocks noGrp="1" noChangeArrowheads="1"/>
          </p:cNvSpPr>
          <p:nvPr>
            <p:ph type="title"/>
          </p:nvPr>
        </p:nvSpPr>
        <p:spPr>
          <a:xfrm>
            <a:off x="649288" y="116632"/>
            <a:ext cx="7772400" cy="1143000"/>
          </a:xfrm>
        </p:spPr>
        <p:txBody>
          <a:bodyPr/>
          <a:lstStyle/>
          <a:p>
            <a:pPr eaLnBrk="1" hangingPunct="1"/>
            <a:r>
              <a:rPr lang="zh-CN" altLang="en-US" b="1" dirty="0" smtClean="0"/>
              <a:t>第</a:t>
            </a:r>
            <a:r>
              <a:rPr lang="en-US" altLang="zh-CN" b="1" dirty="0" smtClean="0"/>
              <a:t>9</a:t>
            </a:r>
            <a:r>
              <a:rPr lang="zh-CN" altLang="en-US" b="1" dirty="0" smtClean="0"/>
              <a:t>章  </a:t>
            </a:r>
            <a:r>
              <a:rPr lang="zh-CN" altLang="en-US" b="1" dirty="0"/>
              <a:t>散列表</a:t>
            </a:r>
            <a:endParaRPr lang="zh-CN" altLang="en-US" b="1" dirty="0" smtClean="0"/>
          </a:p>
        </p:txBody>
      </p:sp>
      <p:sp>
        <p:nvSpPr>
          <p:cNvPr id="265220" name="Rectangle 3"/>
          <p:cNvSpPr>
            <a:spLocks noGrp="1" noChangeArrowheads="1"/>
          </p:cNvSpPr>
          <p:nvPr>
            <p:ph type="body" idx="1"/>
          </p:nvPr>
        </p:nvSpPr>
        <p:spPr>
          <a:xfrm>
            <a:off x="1835150" y="3933825"/>
            <a:ext cx="3529013" cy="2924175"/>
          </a:xfrm>
        </p:spPr>
        <p:txBody>
          <a:bodyPr/>
          <a:lstStyle/>
          <a:p>
            <a:pPr eaLnBrk="1" hangingPunct="1">
              <a:lnSpc>
                <a:spcPct val="130000"/>
              </a:lnSpc>
            </a:pPr>
            <a:r>
              <a:rPr lang="zh-CN" altLang="en-US" sz="2800" b="1" dirty="0" smtClean="0">
                <a:ea typeface="楷体_GB2312" pitchFamily="49" charset="-122"/>
              </a:rPr>
              <a:t>基本概念</a:t>
            </a:r>
            <a:endParaRPr lang="zh-CN" altLang="en-US" sz="2800" b="1" dirty="0" smtClean="0">
              <a:ea typeface="楷体_GB2312" pitchFamily="49" charset="-122"/>
            </a:endParaRPr>
          </a:p>
          <a:p>
            <a:pPr eaLnBrk="1" hangingPunct="1">
              <a:lnSpc>
                <a:spcPct val="130000"/>
              </a:lnSpc>
            </a:pPr>
            <a:r>
              <a:rPr lang="zh-CN" altLang="en-US" sz="2800" b="1" dirty="0" smtClean="0">
                <a:ea typeface="楷体_GB2312" pitchFamily="49" charset="-122"/>
              </a:rPr>
              <a:t>哈希函数</a:t>
            </a:r>
            <a:endParaRPr lang="zh-CN" altLang="en-US" sz="2800" b="1" dirty="0" smtClean="0">
              <a:ea typeface="楷体_GB2312" pitchFamily="49" charset="-122"/>
            </a:endParaRPr>
          </a:p>
          <a:p>
            <a:pPr eaLnBrk="1" hangingPunct="1">
              <a:lnSpc>
                <a:spcPct val="130000"/>
              </a:lnSpc>
            </a:pPr>
            <a:r>
              <a:rPr lang="zh-CN" altLang="en-US" sz="2800" b="1" dirty="0" smtClean="0">
                <a:solidFill>
                  <a:srgbClr val="FF0000"/>
                </a:solidFill>
                <a:ea typeface="楷体_GB2312" pitchFamily="49" charset="-122"/>
              </a:rPr>
              <a:t>冲突解决</a:t>
            </a:r>
            <a:endParaRPr lang="zh-CN" altLang="en-US" sz="2800" b="1" dirty="0" smtClean="0">
              <a:solidFill>
                <a:srgbClr val="FF0000"/>
              </a:solidFill>
              <a:ea typeface="楷体_GB2312" pitchFamily="49" charset="-122"/>
            </a:endParaRPr>
          </a:p>
          <a:p>
            <a:pPr eaLnBrk="1" hangingPunct="1">
              <a:lnSpc>
                <a:spcPct val="130000"/>
              </a:lnSpc>
            </a:pPr>
            <a:r>
              <a:rPr lang="zh-CN" altLang="en-US" sz="2800" b="1" dirty="0" smtClean="0">
                <a:ea typeface="楷体_GB2312" pitchFamily="49" charset="-122"/>
              </a:rPr>
              <a:t>哈希表类的实现</a:t>
            </a:r>
            <a:endParaRPr lang="zh-CN" altLang="en-US" sz="2800" b="1" dirty="0" smtClean="0">
              <a:ea typeface="楷体_GB2312" pitchFamily="49" charset="-122"/>
            </a:endParaRPr>
          </a:p>
        </p:txBody>
      </p:sp>
      <p:sp>
        <p:nvSpPr>
          <p:cNvPr id="265221" name="Text Box 4"/>
          <p:cNvSpPr txBox="1">
            <a:spLocks noChangeArrowheads="1"/>
          </p:cNvSpPr>
          <p:nvPr/>
        </p:nvSpPr>
        <p:spPr bwMode="auto">
          <a:xfrm>
            <a:off x="395288" y="1412875"/>
            <a:ext cx="8280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b="1">
                <a:solidFill>
                  <a:schemeClr val="tx1"/>
                </a:solidFill>
                <a:latin typeface="Arial" panose="020B0604020202020204" pitchFamily="34" charset="0"/>
                <a:ea typeface="宋体" panose="02010600030101010101" pitchFamily="2" charset="-122"/>
              </a:defRPr>
            </a:lvl1pPr>
            <a:lvl2pPr marL="742950" indent="-285750">
              <a:defRPr kumimoji="1" sz="2800" b="1">
                <a:solidFill>
                  <a:schemeClr val="tx1"/>
                </a:solidFill>
                <a:latin typeface="Arial" panose="020B0604020202020204" pitchFamily="34" charset="0"/>
                <a:ea typeface="宋体" panose="02010600030101010101" pitchFamily="2" charset="-122"/>
              </a:defRPr>
            </a:lvl2pPr>
            <a:lvl3pPr marL="1143000" indent="-228600">
              <a:defRPr kumimoji="1" sz="2800" b="1">
                <a:solidFill>
                  <a:schemeClr val="tx1"/>
                </a:solidFill>
                <a:latin typeface="Arial" panose="020B0604020202020204" pitchFamily="34" charset="0"/>
                <a:ea typeface="宋体" panose="02010600030101010101" pitchFamily="2" charset="-122"/>
              </a:defRPr>
            </a:lvl3pPr>
            <a:lvl4pPr marL="1600200" indent="-228600">
              <a:defRPr kumimoji="1" sz="2800" b="1">
                <a:solidFill>
                  <a:schemeClr val="tx1"/>
                </a:solidFill>
                <a:latin typeface="Arial" panose="020B0604020202020204" pitchFamily="34" charset="0"/>
                <a:ea typeface="宋体" panose="02010600030101010101" pitchFamily="2" charset="-122"/>
              </a:defRPr>
            </a:lvl4pPr>
            <a:lvl5pPr marL="2057400" indent="-228600">
              <a:defRPr kumimoji="1"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8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dirty="0">
                <a:latin typeface="幼圆" pitchFamily="49" charset="-122"/>
                <a:ea typeface="幼圆" pitchFamily="49" charset="-122"/>
              </a:rPr>
              <a:t>哈希法，也称散列法。它不用比较的办法，而是直接根据所求结点的关键字值 </a:t>
            </a:r>
            <a:r>
              <a:rPr lang="en-US" altLang="zh-CN" dirty="0">
                <a:latin typeface="幼圆" pitchFamily="49" charset="-122"/>
                <a:ea typeface="幼圆" pitchFamily="49" charset="-122"/>
              </a:rPr>
              <a:t>KEY </a:t>
            </a:r>
            <a:r>
              <a:rPr lang="zh-CN" altLang="en-US" dirty="0">
                <a:latin typeface="幼圆" pitchFamily="49" charset="-122"/>
                <a:ea typeface="幼圆" pitchFamily="49" charset="-122"/>
              </a:rPr>
              <a:t>找到这个结点。因此，它的时间复杂性为 </a:t>
            </a:r>
            <a:r>
              <a:rPr lang="en-US" altLang="zh-CN" dirty="0">
                <a:latin typeface="幼圆" pitchFamily="49" charset="-122"/>
                <a:ea typeface="幼圆" pitchFamily="49" charset="-122"/>
              </a:rPr>
              <a:t>O(1)</a:t>
            </a:r>
            <a:r>
              <a:rPr lang="zh-CN" altLang="en-US" dirty="0">
                <a:latin typeface="幼圆" pitchFamily="49" charset="-122"/>
                <a:ea typeface="幼圆" pitchFamily="49" charset="-122"/>
              </a:rPr>
              <a:t>，</a:t>
            </a:r>
            <a:r>
              <a:rPr lang="zh-CN" altLang="zh-CN" dirty="0">
                <a:latin typeface="幼圆" pitchFamily="49" charset="-122"/>
                <a:ea typeface="幼圆" pitchFamily="49" charset="-122"/>
              </a:rPr>
              <a:t>优于任何其它的查找算法。但它不支持有关有序操作。</a:t>
            </a:r>
            <a:endParaRPr lang="zh-CN" altLang="en-US" dirty="0">
              <a:latin typeface="幼圆" pitchFamily="49" charset="-122"/>
              <a:ea typeface="幼圆" pitchFamily="49" charset="-122"/>
            </a:endParaRPr>
          </a:p>
        </p:txBody>
      </p:sp>
      <p:sp>
        <p:nvSpPr>
          <p:cNvPr id="265222" name="AutoShape 5"/>
          <p:cNvSpPr>
            <a:spLocks noChangeArrowheads="1"/>
          </p:cNvSpPr>
          <p:nvPr/>
        </p:nvSpPr>
        <p:spPr bwMode="auto">
          <a:xfrm rot="-5400000" flipH="1" flipV="1">
            <a:off x="5368925" y="4129088"/>
            <a:ext cx="304800" cy="4572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265223" name="AutoShape 6"/>
          <p:cNvSpPr>
            <a:spLocks noChangeArrowheads="1"/>
          </p:cNvSpPr>
          <p:nvPr/>
        </p:nvSpPr>
        <p:spPr bwMode="auto">
          <a:xfrm rot="-5400000" flipH="1" flipV="1">
            <a:off x="5368925" y="4832350"/>
            <a:ext cx="304800" cy="4572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265224" name="AutoShape 7"/>
          <p:cNvSpPr>
            <a:spLocks noChangeArrowheads="1"/>
          </p:cNvSpPr>
          <p:nvPr/>
        </p:nvSpPr>
        <p:spPr bwMode="auto">
          <a:xfrm rot="-5400000" flipH="1" flipV="1">
            <a:off x="5368925" y="5424488"/>
            <a:ext cx="304800" cy="4572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265225" name="AutoShape 9"/>
          <p:cNvSpPr>
            <a:spLocks noChangeArrowheads="1"/>
          </p:cNvSpPr>
          <p:nvPr/>
        </p:nvSpPr>
        <p:spPr bwMode="auto">
          <a:xfrm rot="-5400000" flipH="1" flipV="1">
            <a:off x="5368925" y="6000750"/>
            <a:ext cx="304800" cy="457200"/>
          </a:xfrm>
          <a:prstGeom prst="triangle">
            <a:avLst>
              <a:gd name="adj" fmla="val 50000"/>
            </a:avLst>
          </a:prstGeom>
          <a:solidFill>
            <a:schemeClr val="tx2"/>
          </a:solidFill>
          <a:ln w="9525">
            <a:solidFill>
              <a:srgbClr val="B2B2B2"/>
            </a:solidFill>
            <a:miter lim="800000"/>
          </a:ln>
        </p:spPr>
        <p:txBody>
          <a:bodyPr wrap="none" anchor="ctr"/>
          <a:lstStyle/>
          <a:p>
            <a:endParaRPr lang="zh-CN" altLang="en-US"/>
          </a:p>
        </p:txBody>
      </p:sp>
      <p:sp>
        <p:nvSpPr>
          <p:cNvPr id="3" name="页脚占位符 2"/>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755650" y="0"/>
            <a:ext cx="7772400" cy="1143000"/>
          </a:xfrm>
        </p:spPr>
        <p:txBody>
          <a:bodyPr/>
          <a:lstStyle/>
          <a:p>
            <a:pPr eaLnBrk="1" hangingPunct="1"/>
            <a:r>
              <a:rPr lang="zh-CN" altLang="en-US" b="1" dirty="0" smtClean="0">
                <a:ea typeface="楷体_GB2312" pitchFamily="49" charset="-122"/>
              </a:rPr>
              <a:t>关系的存储</a:t>
            </a:r>
            <a:endParaRPr lang="zh-CN" altLang="en-US" b="1" dirty="0" smtClean="0">
              <a:ea typeface="楷体_GB2312" pitchFamily="49" charset="-122"/>
            </a:endParaRPr>
          </a:p>
        </p:txBody>
      </p:sp>
      <p:sp>
        <p:nvSpPr>
          <p:cNvPr id="12292" name="Rectangle 3"/>
          <p:cNvSpPr>
            <a:spLocks noGrp="1" noChangeArrowheads="1"/>
          </p:cNvSpPr>
          <p:nvPr>
            <p:ph type="body" idx="1"/>
          </p:nvPr>
        </p:nvSpPr>
        <p:spPr>
          <a:xfrm>
            <a:off x="323850" y="1196975"/>
            <a:ext cx="8496300" cy="4114800"/>
          </a:xfrm>
        </p:spPr>
        <p:txBody>
          <a:bodyPr/>
          <a:lstStyle/>
          <a:p>
            <a:pPr marL="609600" indent="-609600" eaLnBrk="1" hangingPunct="1">
              <a:lnSpc>
                <a:spcPct val="105000"/>
              </a:lnSpc>
            </a:pPr>
            <a:r>
              <a:rPr lang="zh-CN" altLang="en-US" sz="2800" b="1" dirty="0" smtClean="0">
                <a:solidFill>
                  <a:srgbClr val="FF0000"/>
                </a:solidFill>
                <a:latin typeface="楷体_GB2312" pitchFamily="49" charset="-122"/>
                <a:ea typeface="楷体_GB2312" pitchFamily="49" charset="-122"/>
              </a:rPr>
              <a:t>顺序存储</a:t>
            </a:r>
            <a:r>
              <a:rPr lang="zh-CN" altLang="en-US" sz="2800" b="1" dirty="0" smtClean="0">
                <a:latin typeface="楷体_GB2312" pitchFamily="49" charset="-122"/>
                <a:ea typeface="楷体_GB2312" pitchFamily="49" charset="-122"/>
              </a:rPr>
              <a:t>：用存储的位置表示元素之间的关系。  主要用数组实现。</a:t>
            </a:r>
            <a:endParaRPr lang="zh-CN" altLang="en-US" sz="2800" b="1" dirty="0" smtClean="0">
              <a:latin typeface="楷体_GB2312" pitchFamily="49" charset="-122"/>
              <a:ea typeface="楷体_GB2312" pitchFamily="49" charset="-122"/>
            </a:endParaRPr>
          </a:p>
          <a:p>
            <a:pPr marL="609600" indent="-609600" eaLnBrk="1" hangingPunct="1">
              <a:lnSpc>
                <a:spcPct val="105000"/>
              </a:lnSpc>
            </a:pPr>
            <a:r>
              <a:rPr lang="zh-CN" altLang="en-US" sz="2800" b="1" dirty="0" smtClean="0">
                <a:solidFill>
                  <a:srgbClr val="FF0000"/>
                </a:solidFill>
                <a:latin typeface="楷体_GB2312" pitchFamily="49" charset="-122"/>
                <a:ea typeface="楷体_GB2312" pitchFamily="49" charset="-122"/>
              </a:rPr>
              <a:t>链接存储</a:t>
            </a:r>
            <a:r>
              <a:rPr lang="zh-CN" altLang="en-US" sz="2800" b="1" dirty="0" smtClean="0">
                <a:latin typeface="楷体_GB2312" pitchFamily="49" charset="-122"/>
                <a:ea typeface="楷体_GB2312" pitchFamily="49" charset="-122"/>
              </a:rPr>
              <a:t>：用指针显式地指出元素之间的关系，如单链表就是表示线性关系的</a:t>
            </a:r>
            <a:endParaRPr lang="zh-CN" altLang="en-US" sz="2800" b="1" dirty="0" smtClean="0">
              <a:latin typeface="楷体_GB2312" pitchFamily="49" charset="-122"/>
              <a:ea typeface="楷体_GB2312" pitchFamily="49" charset="-122"/>
            </a:endParaRPr>
          </a:p>
          <a:p>
            <a:pPr marL="609600" indent="-609600" eaLnBrk="1" hangingPunct="1">
              <a:lnSpc>
                <a:spcPct val="105000"/>
              </a:lnSpc>
            </a:pPr>
            <a:r>
              <a:rPr lang="zh-CN" altLang="en-US" sz="2800" b="1" dirty="0" smtClean="0">
                <a:solidFill>
                  <a:srgbClr val="FF0000"/>
                </a:solidFill>
                <a:latin typeface="楷体_GB2312" pitchFamily="49" charset="-122"/>
                <a:ea typeface="楷体_GB2312" pitchFamily="49" charset="-122"/>
              </a:rPr>
              <a:t>哈希存储方式</a:t>
            </a:r>
            <a:r>
              <a:rPr lang="zh-CN" altLang="en-US" sz="2800" b="1" dirty="0" smtClean="0">
                <a:latin typeface="楷体_GB2312" pitchFamily="49" charset="-122"/>
                <a:ea typeface="楷体_GB2312" pitchFamily="49" charset="-122"/>
              </a:rPr>
              <a:t>：是专用于集合结构的数据存放方式。在哈希存储中，各个结点均匀地分布在一块连续的存储区域中，用一个哈希函数将数据元素和存储位置关联起来。</a:t>
            </a:r>
            <a:endParaRPr lang="zh-CN" altLang="en-US" sz="2800" b="1" dirty="0" smtClean="0">
              <a:latin typeface="楷体_GB2312" pitchFamily="49" charset="-122"/>
              <a:ea typeface="楷体_GB2312" pitchFamily="49" charset="-122"/>
            </a:endParaRPr>
          </a:p>
          <a:p>
            <a:pPr marL="609600" indent="-609600" eaLnBrk="1" hangingPunct="1">
              <a:lnSpc>
                <a:spcPct val="105000"/>
              </a:lnSpc>
            </a:pPr>
            <a:r>
              <a:rPr lang="zh-CN" altLang="en-US" sz="2800" b="1" dirty="0" smtClean="0">
                <a:solidFill>
                  <a:srgbClr val="FF0000"/>
                </a:solidFill>
                <a:latin typeface="楷体_GB2312" pitchFamily="49" charset="-122"/>
                <a:ea typeface="楷体_GB2312" pitchFamily="49" charset="-122"/>
              </a:rPr>
              <a:t>索引存储方式</a:t>
            </a:r>
            <a:r>
              <a:rPr lang="zh-CN" altLang="en-US" sz="2800" b="1" dirty="0" smtClean="0">
                <a:latin typeface="楷体_GB2312" pitchFamily="49" charset="-122"/>
                <a:ea typeface="楷体_GB2312" pitchFamily="49" charset="-122"/>
              </a:rPr>
              <a:t>：所有的存储结点按照生成的次序连续存放。另外设置一个索引区域表示结点之间的关系。 </a:t>
            </a:r>
            <a:endParaRPr lang="zh-CN" altLang="en-US" sz="2800" b="1" dirty="0" smtClean="0">
              <a:latin typeface="楷体_GB2312" pitchFamily="49" charset="-122"/>
              <a:ea typeface="楷体_GB2312" pitchFamily="49" charset="-122"/>
            </a:endParaRPr>
          </a:p>
        </p:txBody>
      </p:sp>
      <p:sp>
        <p:nvSpPr>
          <p:cNvPr id="2" name="日期占位符 1"/>
          <p:cNvSpPr>
            <a:spLocks noGrp="1"/>
          </p:cNvSpPr>
          <p:nvPr>
            <p:ph type="dt" sz="half" idx="2"/>
          </p:nvPr>
        </p:nvSpPr>
        <p:spPr>
          <a:xfrm>
            <a:off x="0" y="6400800"/>
            <a:ext cx="2123728" cy="457200"/>
          </a:xfrm>
        </p:spPr>
        <p:txBody>
          <a:bodyPr/>
          <a:lstStyle/>
          <a:p>
            <a:pPr>
              <a:defRPr/>
            </a:pPr>
            <a:fld id="{D37FA63D-371D-4BE3-AAF5-70E302C610ED}" type="datetime8">
              <a:rPr lang="zh-CN" altLang="en-US" smtClean="0"/>
            </a:fld>
            <a:endParaRPr lang="en-US" altLang="zh-CN"/>
          </a:p>
        </p:txBody>
      </p:sp>
      <p:sp>
        <p:nvSpPr>
          <p:cNvPr id="3" name="页脚占位符 2"/>
          <p:cNvSpPr>
            <a:spLocks noGrp="1"/>
          </p:cNvSpPr>
          <p:nvPr>
            <p:ph type="ftr" sz="quarter" idx="3"/>
          </p:nvPr>
        </p:nvSpPr>
        <p:spPr>
          <a:xfrm>
            <a:off x="3722688" y="6357938"/>
            <a:ext cx="2361480" cy="457200"/>
          </a:xfrm>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23850" y="1268413"/>
            <a:ext cx="8820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solidFill>
                  <a:srgbClr val="002448"/>
                </a:solidFill>
                <a:latin typeface="宋体" panose="02010600030101010101" pitchFamily="2" charset="-122"/>
              </a:rPr>
              <a:t>有</a:t>
            </a:r>
            <a:r>
              <a:rPr lang="en-US" altLang="zh-CN" b="1">
                <a:solidFill>
                  <a:srgbClr val="002448"/>
                </a:solidFill>
                <a:latin typeface="宋体" panose="02010600030101010101" pitchFamily="2" charset="-122"/>
              </a:rPr>
              <a:t>6</a:t>
            </a:r>
            <a:r>
              <a:rPr lang="zh-CN" altLang="en-US" b="1">
                <a:solidFill>
                  <a:srgbClr val="002448"/>
                </a:solidFill>
                <a:latin typeface="宋体" panose="02010600030101010101" pitchFamily="2" charset="-122"/>
              </a:rPr>
              <a:t>个元素的关键码分别为：（</a:t>
            </a:r>
            <a:r>
              <a:rPr lang="en-US" altLang="zh-CN" b="1">
                <a:solidFill>
                  <a:srgbClr val="002448"/>
                </a:solidFill>
                <a:latin typeface="宋体" panose="02010600030101010101" pitchFamily="2" charset="-122"/>
              </a:rPr>
              <a:t>14</a:t>
            </a:r>
            <a:r>
              <a:rPr lang="zh-CN" altLang="en-US" b="1">
                <a:solidFill>
                  <a:srgbClr val="002448"/>
                </a:solidFill>
                <a:latin typeface="宋体" panose="02010600030101010101" pitchFamily="2" charset="-122"/>
              </a:rPr>
              <a:t>，</a:t>
            </a:r>
            <a:r>
              <a:rPr lang="en-US" altLang="zh-CN" b="1">
                <a:solidFill>
                  <a:srgbClr val="002448"/>
                </a:solidFill>
                <a:latin typeface="宋体" panose="02010600030101010101" pitchFamily="2" charset="-122"/>
              </a:rPr>
              <a:t>23</a:t>
            </a:r>
            <a:r>
              <a:rPr lang="zh-CN" altLang="en-US" b="1">
                <a:solidFill>
                  <a:srgbClr val="002448"/>
                </a:solidFill>
                <a:latin typeface="宋体" panose="02010600030101010101" pitchFamily="2" charset="-122"/>
              </a:rPr>
              <a:t>，</a:t>
            </a:r>
            <a:r>
              <a:rPr lang="en-US" altLang="zh-CN" b="1">
                <a:solidFill>
                  <a:srgbClr val="002448"/>
                </a:solidFill>
                <a:latin typeface="宋体" panose="02010600030101010101" pitchFamily="2" charset="-122"/>
              </a:rPr>
              <a:t>39</a:t>
            </a:r>
            <a:r>
              <a:rPr lang="zh-CN" altLang="en-US" b="1">
                <a:solidFill>
                  <a:srgbClr val="002448"/>
                </a:solidFill>
                <a:latin typeface="宋体" panose="02010600030101010101" pitchFamily="2" charset="-122"/>
              </a:rPr>
              <a:t>，</a:t>
            </a:r>
            <a:r>
              <a:rPr lang="en-US" altLang="zh-CN" b="1">
                <a:solidFill>
                  <a:srgbClr val="002448"/>
                </a:solidFill>
                <a:latin typeface="宋体" panose="02010600030101010101" pitchFamily="2" charset="-122"/>
              </a:rPr>
              <a:t>9</a:t>
            </a:r>
            <a:r>
              <a:rPr lang="zh-CN" altLang="en-US" b="1">
                <a:solidFill>
                  <a:srgbClr val="002448"/>
                </a:solidFill>
                <a:latin typeface="宋体" panose="02010600030101010101" pitchFamily="2" charset="-122"/>
              </a:rPr>
              <a:t>，</a:t>
            </a:r>
            <a:r>
              <a:rPr lang="en-US" altLang="zh-CN" b="1">
                <a:solidFill>
                  <a:srgbClr val="002448"/>
                </a:solidFill>
                <a:latin typeface="宋体" panose="02010600030101010101" pitchFamily="2" charset="-122"/>
              </a:rPr>
              <a:t>25</a:t>
            </a:r>
            <a:r>
              <a:rPr lang="zh-CN" altLang="en-US" b="1">
                <a:solidFill>
                  <a:srgbClr val="002448"/>
                </a:solidFill>
                <a:latin typeface="宋体" panose="02010600030101010101" pitchFamily="2" charset="-122"/>
              </a:rPr>
              <a:t>，</a:t>
            </a:r>
            <a:r>
              <a:rPr lang="en-US" altLang="zh-CN" b="1">
                <a:solidFill>
                  <a:srgbClr val="002448"/>
                </a:solidFill>
                <a:latin typeface="宋体" panose="02010600030101010101" pitchFamily="2" charset="-122"/>
              </a:rPr>
              <a:t>11</a:t>
            </a:r>
            <a:r>
              <a:rPr lang="zh-CN" altLang="en-US" b="1">
                <a:solidFill>
                  <a:srgbClr val="002448"/>
                </a:solidFill>
                <a:latin typeface="宋体" panose="02010600030101010101" pitchFamily="2" charset="-122"/>
              </a:rPr>
              <a:t>）</a:t>
            </a:r>
            <a:endParaRPr lang="zh-CN" altLang="en-US" b="1">
              <a:solidFill>
                <a:srgbClr val="002448"/>
              </a:solidFill>
              <a:latin typeface="宋体" panose="02010600030101010101" pitchFamily="2" charset="-122"/>
            </a:endParaRPr>
          </a:p>
          <a:p>
            <a:pPr algn="just"/>
            <a:r>
              <a:rPr lang="zh-CN" altLang="en-US" b="1">
                <a:solidFill>
                  <a:srgbClr val="002448"/>
                </a:solidFill>
                <a:latin typeface="宋体" panose="02010600030101010101" pitchFamily="2" charset="-122"/>
              </a:rPr>
              <a:t>选取关键码与元素位置间的函数为</a:t>
            </a:r>
            <a:r>
              <a:rPr lang="en-US" altLang="zh-CN" b="1">
                <a:solidFill>
                  <a:srgbClr val="002448"/>
                </a:solidFill>
                <a:latin typeface="宋体" panose="02010600030101010101" pitchFamily="2" charset="-122"/>
              </a:rPr>
              <a:t>H(k)=k  mod  7</a:t>
            </a:r>
            <a:endParaRPr lang="en-US" altLang="zh-CN" b="1">
              <a:solidFill>
                <a:srgbClr val="002448"/>
              </a:solidFill>
              <a:latin typeface="宋体" panose="02010600030101010101" pitchFamily="2" charset="-122"/>
            </a:endParaRPr>
          </a:p>
        </p:txBody>
      </p:sp>
      <p:sp>
        <p:nvSpPr>
          <p:cNvPr id="125955" name="Rectangle 3"/>
          <p:cNvSpPr>
            <a:spLocks noChangeArrowheads="1"/>
          </p:cNvSpPr>
          <p:nvPr/>
        </p:nvSpPr>
        <p:spPr bwMode="auto">
          <a:xfrm>
            <a:off x="352755" y="2708275"/>
            <a:ext cx="61366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002448"/>
                </a:solidFill>
                <a:latin typeface="宋体" panose="02010600030101010101" pitchFamily="2" charset="-122"/>
              </a:rPr>
              <a:t>通过哈希函数对</a:t>
            </a:r>
            <a:r>
              <a:rPr lang="en-US" altLang="zh-CN" sz="2800" b="1">
                <a:solidFill>
                  <a:srgbClr val="002448"/>
                </a:solidFill>
                <a:latin typeface="宋体" panose="02010600030101010101" pitchFamily="2" charset="-122"/>
              </a:rPr>
              <a:t>6</a:t>
            </a:r>
            <a:r>
              <a:rPr lang="zh-CN" altLang="en-US" sz="2800" b="1">
                <a:solidFill>
                  <a:srgbClr val="002448"/>
                </a:solidFill>
                <a:latin typeface="宋体" panose="02010600030101010101" pitchFamily="2" charset="-122"/>
              </a:rPr>
              <a:t>个元素建立哈希表：</a:t>
            </a:r>
            <a:endParaRPr lang="zh-CN" altLang="en-US" sz="2800" b="1">
              <a:solidFill>
                <a:srgbClr val="002448"/>
              </a:solidFill>
              <a:latin typeface="宋体" panose="02010600030101010101" pitchFamily="2" charset="-122"/>
            </a:endParaRPr>
          </a:p>
        </p:txBody>
      </p:sp>
      <p:sp>
        <p:nvSpPr>
          <p:cNvPr id="125956" name="Rectangle 4"/>
          <p:cNvSpPr>
            <a:spLocks noChangeArrowheads="1"/>
          </p:cNvSpPr>
          <p:nvPr/>
        </p:nvSpPr>
        <p:spPr bwMode="auto">
          <a:xfrm>
            <a:off x="3470275" y="4516438"/>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anose="05000000000000000000" pitchFamily="2" charset="2"/>
              <a:buNone/>
            </a:pPr>
            <a:r>
              <a:rPr lang="en-US" altLang="zh-CN" sz="1800" b="1">
                <a:solidFill>
                  <a:srgbClr val="002448"/>
                </a:solidFill>
              </a:rPr>
              <a:t>25</a:t>
            </a:r>
            <a:endParaRPr lang="en-US" altLang="zh-CN" sz="1800" b="1">
              <a:solidFill>
                <a:srgbClr val="002448"/>
              </a:solidFill>
            </a:endParaRPr>
          </a:p>
        </p:txBody>
      </p:sp>
      <p:sp>
        <p:nvSpPr>
          <p:cNvPr id="125957" name="Rectangle 5"/>
          <p:cNvSpPr>
            <a:spLocks noChangeArrowheads="1"/>
          </p:cNvSpPr>
          <p:nvPr/>
        </p:nvSpPr>
        <p:spPr bwMode="auto">
          <a:xfrm>
            <a:off x="3429000" y="3962400"/>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anose="05000000000000000000" pitchFamily="2" charset="2"/>
              <a:buNone/>
            </a:pPr>
            <a:r>
              <a:rPr lang="en-US" altLang="zh-CN" sz="1800" b="1">
                <a:solidFill>
                  <a:srgbClr val="002448"/>
                </a:solidFill>
              </a:rPr>
              <a:t>39</a:t>
            </a:r>
            <a:endParaRPr lang="en-US" altLang="zh-CN" sz="1800" b="1">
              <a:solidFill>
                <a:srgbClr val="002448"/>
              </a:solidFill>
            </a:endParaRPr>
          </a:p>
        </p:txBody>
      </p:sp>
      <p:sp>
        <p:nvSpPr>
          <p:cNvPr id="125958" name="Rectangle 6"/>
          <p:cNvSpPr>
            <a:spLocks noChangeArrowheads="1"/>
          </p:cNvSpPr>
          <p:nvPr/>
        </p:nvSpPr>
        <p:spPr bwMode="auto">
          <a:xfrm>
            <a:off x="2438400" y="3962400"/>
            <a:ext cx="4905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anose="05000000000000000000" pitchFamily="2" charset="2"/>
              <a:buNone/>
            </a:pPr>
            <a:r>
              <a:rPr lang="en-US" altLang="zh-CN" sz="1800" b="1">
                <a:solidFill>
                  <a:srgbClr val="002448"/>
                </a:solidFill>
              </a:rPr>
              <a:t>23</a:t>
            </a:r>
            <a:endParaRPr lang="en-US" altLang="zh-CN" sz="1800" b="1">
              <a:solidFill>
                <a:srgbClr val="002448"/>
              </a:solidFill>
            </a:endParaRPr>
          </a:p>
        </p:txBody>
      </p:sp>
      <p:sp>
        <p:nvSpPr>
          <p:cNvPr id="125959" name="Rectangle 7"/>
          <p:cNvSpPr>
            <a:spLocks noChangeArrowheads="1"/>
          </p:cNvSpPr>
          <p:nvPr/>
        </p:nvSpPr>
        <p:spPr bwMode="auto">
          <a:xfrm>
            <a:off x="2438400" y="4495800"/>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anose="05000000000000000000" pitchFamily="2" charset="2"/>
              <a:buNone/>
            </a:pPr>
            <a:r>
              <a:rPr lang="en-US" altLang="zh-CN" sz="1800" b="1">
                <a:solidFill>
                  <a:srgbClr val="002448"/>
                </a:solidFill>
              </a:rPr>
              <a:t>9</a:t>
            </a:r>
            <a:endParaRPr lang="en-US" altLang="zh-CN" sz="1800" b="1">
              <a:solidFill>
                <a:srgbClr val="002448"/>
              </a:solidFill>
            </a:endParaRPr>
          </a:p>
        </p:txBody>
      </p:sp>
      <p:sp>
        <p:nvSpPr>
          <p:cNvPr id="125960" name="Rectangle 8"/>
          <p:cNvSpPr>
            <a:spLocks noChangeArrowheads="1"/>
          </p:cNvSpPr>
          <p:nvPr/>
        </p:nvSpPr>
        <p:spPr bwMode="auto">
          <a:xfrm>
            <a:off x="1371600" y="3962400"/>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anose="05000000000000000000" pitchFamily="2" charset="2"/>
              <a:buNone/>
            </a:pPr>
            <a:r>
              <a:rPr lang="en-US" altLang="zh-CN" sz="1800" b="1">
                <a:solidFill>
                  <a:srgbClr val="002448"/>
                </a:solidFill>
              </a:rPr>
              <a:t>14</a:t>
            </a:r>
            <a:endParaRPr lang="en-US" altLang="zh-CN" sz="1800" b="1">
              <a:solidFill>
                <a:srgbClr val="002448"/>
              </a:solidFill>
            </a:endParaRPr>
          </a:p>
        </p:txBody>
      </p:sp>
      <p:sp>
        <p:nvSpPr>
          <p:cNvPr id="29706" name="Rectangle 9"/>
          <p:cNvSpPr>
            <a:spLocks noGrp="1" noChangeArrowheads="1"/>
          </p:cNvSpPr>
          <p:nvPr>
            <p:ph type="title"/>
          </p:nvPr>
        </p:nvSpPr>
        <p:spPr>
          <a:xfrm>
            <a:off x="2411413" y="333375"/>
            <a:ext cx="3887787" cy="533400"/>
          </a:xfrm>
          <a:extLst>
            <a:ext uri="{909E8E84-426E-40DD-AFC4-6F175D3DCCD1}">
              <a14:hiddenFill xmlns:a14="http://schemas.microsoft.com/office/drawing/2010/main">
                <a:solidFill>
                  <a:schemeClr val="accent1"/>
                </a:solidFill>
              </a14:hiddenFill>
            </a:ext>
          </a:extLst>
        </p:spPr>
        <p:txBody>
          <a:bodyPr lIns="92075" tIns="46038" rIns="92075" bIns="46038"/>
          <a:lstStyle/>
          <a:p>
            <a:pPr algn="l" eaLnBrk="1" hangingPunct="1"/>
            <a:r>
              <a:rPr lang="zh-CN" altLang="en-US" b="1" smtClean="0">
                <a:solidFill>
                  <a:schemeClr val="tx1"/>
                </a:solidFill>
              </a:rPr>
              <a:t>冲突现象举例：</a:t>
            </a:r>
            <a:endParaRPr lang="zh-CN" altLang="en-US" b="1" smtClean="0">
              <a:solidFill>
                <a:schemeClr val="tx1"/>
              </a:solidFill>
            </a:endParaRPr>
          </a:p>
        </p:txBody>
      </p:sp>
      <p:sp>
        <p:nvSpPr>
          <p:cNvPr id="125962" name="AutoShape 10"/>
          <p:cNvSpPr>
            <a:spLocks noChangeArrowheads="1"/>
          </p:cNvSpPr>
          <p:nvPr/>
        </p:nvSpPr>
        <p:spPr bwMode="auto">
          <a:xfrm>
            <a:off x="7235825" y="3733800"/>
            <a:ext cx="1908175" cy="1279525"/>
          </a:xfrm>
          <a:prstGeom prst="wedgeRoundRectCallout">
            <a:avLst>
              <a:gd name="adj1" fmla="val -69884"/>
              <a:gd name="adj2" fmla="val -142431"/>
              <a:gd name="adj3" fmla="val 16667"/>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sz="2400" b="1">
                <a:solidFill>
                  <a:srgbClr val="002448"/>
                </a:solidFill>
                <a:latin typeface="宋体" panose="02010600030101010101" pitchFamily="2" charset="-122"/>
              </a:rPr>
              <a:t>6</a:t>
            </a:r>
            <a:r>
              <a:rPr lang="zh-CN" altLang="en-US" sz="2400" b="1">
                <a:solidFill>
                  <a:srgbClr val="002448"/>
                </a:solidFill>
                <a:latin typeface="宋体" panose="02010600030101010101" pitchFamily="2" charset="-122"/>
              </a:rPr>
              <a:t>个元素用</a:t>
            </a:r>
            <a:r>
              <a:rPr lang="en-US" altLang="zh-CN" sz="2400" b="1">
                <a:solidFill>
                  <a:srgbClr val="002448"/>
                </a:solidFill>
                <a:latin typeface="宋体" panose="02010600030101010101" pitchFamily="2" charset="-122"/>
              </a:rPr>
              <a:t>7</a:t>
            </a:r>
            <a:r>
              <a:rPr lang="zh-CN" altLang="en-US" sz="2400" b="1">
                <a:solidFill>
                  <a:srgbClr val="002448"/>
                </a:solidFill>
                <a:latin typeface="宋体" panose="02010600030101010101" pitchFamily="2" charset="-122"/>
              </a:rPr>
              <a:t>个地址应该足够</a:t>
            </a:r>
            <a:r>
              <a:rPr lang="en-US" altLang="zh-CN" sz="2400" b="1">
                <a:solidFill>
                  <a:srgbClr val="002448"/>
                </a:solidFill>
                <a:latin typeface="宋体" panose="02010600030101010101" pitchFamily="2" charset="-122"/>
              </a:rPr>
              <a:t>!</a:t>
            </a:r>
            <a:endParaRPr lang="en-US" altLang="zh-CN" sz="2400" b="1">
              <a:solidFill>
                <a:srgbClr val="002448"/>
              </a:solidFill>
              <a:effectLst>
                <a:outerShdw blurRad="38100" dist="38100" dir="2700000" algn="tl">
                  <a:srgbClr val="C0C0C0"/>
                </a:outerShdw>
              </a:effectLst>
              <a:latin typeface="宋体" panose="02010600030101010101" pitchFamily="2" charset="-122"/>
            </a:endParaRPr>
          </a:p>
        </p:txBody>
      </p:sp>
      <p:sp>
        <p:nvSpPr>
          <p:cNvPr id="125963" name="AutoShape 11"/>
          <p:cNvSpPr>
            <a:spLocks noChangeArrowheads="1"/>
          </p:cNvSpPr>
          <p:nvPr/>
        </p:nvSpPr>
        <p:spPr bwMode="auto">
          <a:xfrm>
            <a:off x="533400" y="5867400"/>
            <a:ext cx="2057400" cy="381000"/>
          </a:xfrm>
          <a:prstGeom prst="wedgeRoundRectCallout">
            <a:avLst>
              <a:gd name="adj1" fmla="val 7949"/>
              <a:gd name="adj2" fmla="val -431667"/>
              <a:gd name="adj3" fmla="val 16667"/>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sz="2000" b="1">
                <a:solidFill>
                  <a:srgbClr val="002448"/>
                </a:solidFill>
                <a:ea typeface="楷体_GB2312" pitchFamily="49" charset="-122"/>
              </a:rPr>
              <a:t>H(14)=14%7=0</a:t>
            </a:r>
            <a:endParaRPr lang="en-US" altLang="zh-CN" sz="2800" b="1">
              <a:solidFill>
                <a:srgbClr val="002448"/>
              </a:solidFill>
              <a:effectLst>
                <a:outerShdw blurRad="38100" dist="38100" dir="2700000" algn="tl">
                  <a:srgbClr val="C0C0C0"/>
                </a:outerShdw>
              </a:effectLst>
              <a:ea typeface="楷体_GB2312" pitchFamily="49" charset="-122"/>
            </a:endParaRPr>
          </a:p>
        </p:txBody>
      </p:sp>
      <p:sp>
        <p:nvSpPr>
          <p:cNvPr id="125964" name="Rectangle 12"/>
          <p:cNvSpPr>
            <a:spLocks noChangeArrowheads="1"/>
          </p:cNvSpPr>
          <p:nvPr/>
        </p:nvSpPr>
        <p:spPr bwMode="auto">
          <a:xfrm>
            <a:off x="3470275" y="4897438"/>
            <a:ext cx="4921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anose="05000000000000000000" pitchFamily="2" charset="2"/>
              <a:buNone/>
            </a:pPr>
            <a:r>
              <a:rPr lang="en-US" altLang="zh-CN" sz="1800" b="1">
                <a:solidFill>
                  <a:srgbClr val="002448"/>
                </a:solidFill>
              </a:rPr>
              <a:t>11</a:t>
            </a:r>
            <a:endParaRPr lang="en-US" altLang="zh-CN" sz="1800" b="1">
              <a:solidFill>
                <a:srgbClr val="002448"/>
              </a:solidFill>
            </a:endParaRPr>
          </a:p>
        </p:txBody>
      </p:sp>
      <p:sp>
        <p:nvSpPr>
          <p:cNvPr id="125965" name="AutoShape 13"/>
          <p:cNvSpPr>
            <a:spLocks noChangeArrowheads="1"/>
          </p:cNvSpPr>
          <p:nvPr/>
        </p:nvSpPr>
        <p:spPr bwMode="auto">
          <a:xfrm>
            <a:off x="5508625" y="5486400"/>
            <a:ext cx="2159000" cy="685800"/>
          </a:xfrm>
          <a:prstGeom prst="wedgeRoundRectCallout">
            <a:avLst>
              <a:gd name="adj1" fmla="val -127134"/>
              <a:gd name="adj2" fmla="val -180787"/>
              <a:gd name="adj3" fmla="val 16667"/>
            </a:avLst>
          </a:prstGeom>
          <a:noFill/>
          <a:ln w="25400">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a:solidFill>
                  <a:srgbClr val="002448"/>
                </a:solidFill>
                <a:latin typeface="Arial" panose="020B0604020202020204" pitchFamily="34" charset="0"/>
                <a:ea typeface="楷体_GB2312" pitchFamily="49" charset="-122"/>
              </a:rPr>
              <a:t>H(25)=25%7=4</a:t>
            </a:r>
            <a:endParaRPr lang="en-US" altLang="zh-CN" sz="2000" b="1">
              <a:solidFill>
                <a:srgbClr val="002448"/>
              </a:solidFill>
              <a:latin typeface="Arial" panose="020B0604020202020204" pitchFamily="34" charset="0"/>
              <a:ea typeface="楷体_GB2312" pitchFamily="49" charset="-122"/>
            </a:endParaRPr>
          </a:p>
          <a:p>
            <a:r>
              <a:rPr lang="en-US" altLang="zh-CN" sz="2000" b="1">
                <a:solidFill>
                  <a:srgbClr val="002448"/>
                </a:solidFill>
                <a:latin typeface="Arial" panose="020B0604020202020204" pitchFamily="34" charset="0"/>
                <a:ea typeface="楷体_GB2312" pitchFamily="49" charset="-122"/>
              </a:rPr>
              <a:t>H(11)=11%7=4</a:t>
            </a:r>
            <a:endParaRPr lang="en-US" altLang="zh-CN" sz="2000" b="1">
              <a:solidFill>
                <a:srgbClr val="002448"/>
              </a:solidFill>
              <a:latin typeface="Arial" panose="020B0604020202020204" pitchFamily="34" charset="0"/>
              <a:ea typeface="楷体_GB2312" pitchFamily="49" charset="-122"/>
            </a:endParaRPr>
          </a:p>
        </p:txBody>
      </p:sp>
      <p:sp>
        <p:nvSpPr>
          <p:cNvPr id="125966" name="Text Box 14"/>
          <p:cNvSpPr txBox="1">
            <a:spLocks noChangeArrowheads="1"/>
          </p:cNvSpPr>
          <p:nvPr/>
        </p:nvSpPr>
        <p:spPr bwMode="auto">
          <a:xfrm>
            <a:off x="3200400" y="5715000"/>
            <a:ext cx="1803400" cy="62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50000"/>
              </a:spcBef>
              <a:defRPr/>
            </a:pPr>
            <a:r>
              <a:rPr lang="zh-CN" altLang="en-US" sz="2800" b="1">
                <a:solidFill>
                  <a:srgbClr val="002448"/>
                </a:solidFill>
                <a:effectLst>
                  <a:outerShdw blurRad="38100" dist="38100" dir="2700000" algn="tl">
                    <a:srgbClr val="C0C0C0"/>
                  </a:outerShdw>
                </a:effectLst>
              </a:rPr>
              <a:t>有冲突！</a:t>
            </a:r>
            <a:endParaRPr lang="zh-CN" altLang="en-US" sz="2800" b="1">
              <a:solidFill>
                <a:srgbClr val="002448"/>
              </a:solidFill>
              <a:effectLst>
                <a:outerShdw blurRad="38100" dist="38100" dir="2700000" algn="tl">
                  <a:srgbClr val="C0C0C0"/>
                </a:outerShdw>
              </a:effectLst>
            </a:endParaRPr>
          </a:p>
        </p:txBody>
      </p:sp>
      <p:grpSp>
        <p:nvGrpSpPr>
          <p:cNvPr id="125967" name="Group 15"/>
          <p:cNvGrpSpPr/>
          <p:nvPr/>
        </p:nvGrpSpPr>
        <p:grpSpPr bwMode="auto">
          <a:xfrm>
            <a:off x="1371600" y="3429000"/>
            <a:ext cx="3505200" cy="965200"/>
            <a:chOff x="3024" y="1936"/>
            <a:chExt cx="2208" cy="608"/>
          </a:xfrm>
        </p:grpSpPr>
        <p:sp>
          <p:nvSpPr>
            <p:cNvPr id="29713" name="Rectangle 16"/>
            <p:cNvSpPr>
              <a:spLocks noChangeArrowheads="1"/>
            </p:cNvSpPr>
            <p:nvPr/>
          </p:nvSpPr>
          <p:spPr bwMode="auto">
            <a:xfrm>
              <a:off x="3024" y="1936"/>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sz="2400" b="1">
                  <a:solidFill>
                    <a:srgbClr val="002448"/>
                  </a:solidFill>
                </a:rPr>
                <a:t> 0     1     2    3    4    5    6</a:t>
              </a:r>
              <a:endParaRPr lang="en-US" altLang="zh-CN" sz="2400" b="1">
                <a:solidFill>
                  <a:srgbClr val="002448"/>
                </a:solidFill>
              </a:endParaRPr>
            </a:p>
          </p:txBody>
        </p:sp>
        <p:sp>
          <p:nvSpPr>
            <p:cNvPr id="29714" name="Line 17"/>
            <p:cNvSpPr>
              <a:spLocks noChangeShapeType="1"/>
            </p:cNvSpPr>
            <p:nvPr/>
          </p:nvSpPr>
          <p:spPr bwMode="auto">
            <a:xfrm>
              <a:off x="3024" y="2256"/>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15" name="Line 18"/>
            <p:cNvSpPr>
              <a:spLocks noChangeShapeType="1"/>
            </p:cNvSpPr>
            <p:nvPr/>
          </p:nvSpPr>
          <p:spPr bwMode="auto">
            <a:xfrm>
              <a:off x="3024" y="2272"/>
              <a:ext cx="0" cy="27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16" name="Line 19"/>
            <p:cNvSpPr>
              <a:spLocks noChangeShapeType="1"/>
            </p:cNvSpPr>
            <p:nvPr/>
          </p:nvSpPr>
          <p:spPr bwMode="auto">
            <a:xfrm>
              <a:off x="4272" y="2256"/>
              <a:ext cx="0" cy="2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17" name="Line 20"/>
            <p:cNvSpPr>
              <a:spLocks noChangeShapeType="1"/>
            </p:cNvSpPr>
            <p:nvPr/>
          </p:nvSpPr>
          <p:spPr bwMode="auto">
            <a:xfrm flipV="1">
              <a:off x="3024" y="2544"/>
              <a:ext cx="216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18" name="Line 21"/>
            <p:cNvSpPr>
              <a:spLocks noChangeShapeType="1"/>
            </p:cNvSpPr>
            <p:nvPr/>
          </p:nvSpPr>
          <p:spPr bwMode="auto">
            <a:xfrm>
              <a:off x="5184" y="2256"/>
              <a:ext cx="0" cy="27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19" name="Line 22"/>
            <p:cNvSpPr>
              <a:spLocks noChangeShapeType="1"/>
            </p:cNvSpPr>
            <p:nvPr/>
          </p:nvSpPr>
          <p:spPr bwMode="auto">
            <a:xfrm>
              <a:off x="4608" y="2256"/>
              <a:ext cx="0" cy="27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20" name="Line 23"/>
            <p:cNvSpPr>
              <a:spLocks noChangeShapeType="1"/>
            </p:cNvSpPr>
            <p:nvPr/>
          </p:nvSpPr>
          <p:spPr bwMode="auto">
            <a:xfrm>
              <a:off x="4896" y="2256"/>
              <a:ext cx="0" cy="27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21" name="Line 24"/>
            <p:cNvSpPr>
              <a:spLocks noChangeShapeType="1"/>
            </p:cNvSpPr>
            <p:nvPr/>
          </p:nvSpPr>
          <p:spPr bwMode="auto">
            <a:xfrm>
              <a:off x="3984" y="2256"/>
              <a:ext cx="0" cy="27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22" name="Line 25"/>
            <p:cNvSpPr>
              <a:spLocks noChangeShapeType="1"/>
            </p:cNvSpPr>
            <p:nvPr/>
          </p:nvSpPr>
          <p:spPr bwMode="auto">
            <a:xfrm>
              <a:off x="3648" y="2256"/>
              <a:ext cx="0" cy="27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sp>
          <p:nvSpPr>
            <p:cNvPr id="29723" name="Line 26"/>
            <p:cNvSpPr>
              <a:spLocks noChangeShapeType="1"/>
            </p:cNvSpPr>
            <p:nvPr/>
          </p:nvSpPr>
          <p:spPr bwMode="auto">
            <a:xfrm>
              <a:off x="3360" y="2256"/>
              <a:ext cx="0" cy="27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2448"/>
                </a:solidFill>
              </a:endParaRPr>
            </a:p>
          </p:txBody>
        </p:sp>
      </p:gr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25954">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2595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2595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5962"/>
                                        </p:tgtEl>
                                        <p:attrNameLst>
                                          <p:attrName>style.visibility</p:attrName>
                                        </p:attrNameLst>
                                      </p:cBhvr>
                                      <p:to>
                                        <p:strVal val="visible"/>
                                      </p:to>
                                    </p:set>
                                    <p:anim calcmode="lin" valueType="num">
                                      <p:cBhvr additive="base">
                                        <p:cTn id="19" dur="500" fill="hold"/>
                                        <p:tgtEl>
                                          <p:spTgt spid="125962"/>
                                        </p:tgtEl>
                                        <p:attrNameLst>
                                          <p:attrName>ppt_x</p:attrName>
                                        </p:attrNameLst>
                                      </p:cBhvr>
                                      <p:tavLst>
                                        <p:tav tm="0">
                                          <p:val>
                                            <p:strVal val="1+#ppt_w/2"/>
                                          </p:val>
                                        </p:tav>
                                        <p:tav tm="100000">
                                          <p:val>
                                            <p:strVal val="#ppt_x"/>
                                          </p:val>
                                        </p:tav>
                                      </p:tavLst>
                                    </p:anim>
                                    <p:anim calcmode="lin" valueType="num">
                                      <p:cBhvr additive="base">
                                        <p:cTn id="20" dur="500" fill="hold"/>
                                        <p:tgtEl>
                                          <p:spTgt spid="1259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259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125967"/>
                                        </p:tgtEl>
                                        <p:attrNameLst>
                                          <p:attrName>style.visibility</p:attrName>
                                        </p:attrNameLst>
                                      </p:cBhvr>
                                      <p:to>
                                        <p:strVal val="visible"/>
                                      </p:to>
                                    </p:set>
                                    <p:animEffect transition="in" filter="barn(outVertical)">
                                      <p:cBhvr>
                                        <p:cTn id="29" dur="500"/>
                                        <p:tgtEl>
                                          <p:spTgt spid="12596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75"/>
                                  </p:iterate>
                                  <p:childTnLst>
                                    <p:set>
                                      <p:cBhvr>
                                        <p:cTn id="33" dur="1" fill="hold">
                                          <p:stCondLst>
                                            <p:cond delay="74"/>
                                          </p:stCondLst>
                                        </p:cTn>
                                        <p:tgtEl>
                                          <p:spTgt spid="12596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125960"/>
                                        </p:tgtEl>
                                        <p:attrNameLst>
                                          <p:attrName>style.visibility</p:attrName>
                                        </p:attrNameLst>
                                      </p:cBhvr>
                                      <p:to>
                                        <p:strVal val="visible"/>
                                      </p:to>
                                    </p:set>
                                    <p:anim calcmode="lin" valueType="num">
                                      <p:cBhvr>
                                        <p:cTn id="38" dur="500" fill="hold"/>
                                        <p:tgtEl>
                                          <p:spTgt spid="125960"/>
                                        </p:tgtEl>
                                        <p:attrNameLst>
                                          <p:attrName>ppt_w</p:attrName>
                                        </p:attrNameLst>
                                      </p:cBhvr>
                                      <p:tavLst>
                                        <p:tav tm="0">
                                          <p:val>
                                            <p:fltVal val="0"/>
                                          </p:val>
                                        </p:tav>
                                        <p:tav tm="100000">
                                          <p:val>
                                            <p:strVal val="#ppt_w"/>
                                          </p:val>
                                        </p:tav>
                                      </p:tavLst>
                                    </p:anim>
                                    <p:anim calcmode="lin" valueType="num">
                                      <p:cBhvr>
                                        <p:cTn id="39" dur="500" fill="hold"/>
                                        <p:tgtEl>
                                          <p:spTgt spid="12596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25958"/>
                                        </p:tgtEl>
                                        <p:attrNameLst>
                                          <p:attrName>style.visibility</p:attrName>
                                        </p:attrNameLst>
                                      </p:cBhvr>
                                      <p:to>
                                        <p:strVal val="visible"/>
                                      </p:to>
                                    </p:set>
                                    <p:anim calcmode="lin" valueType="num">
                                      <p:cBhvr>
                                        <p:cTn id="44" dur="500" fill="hold"/>
                                        <p:tgtEl>
                                          <p:spTgt spid="125958"/>
                                        </p:tgtEl>
                                        <p:attrNameLst>
                                          <p:attrName>ppt_w</p:attrName>
                                        </p:attrNameLst>
                                      </p:cBhvr>
                                      <p:tavLst>
                                        <p:tav tm="0">
                                          <p:val>
                                            <p:fltVal val="0"/>
                                          </p:val>
                                        </p:tav>
                                        <p:tav tm="100000">
                                          <p:val>
                                            <p:strVal val="#ppt_w"/>
                                          </p:val>
                                        </p:tav>
                                      </p:tavLst>
                                    </p:anim>
                                    <p:anim calcmode="lin" valueType="num">
                                      <p:cBhvr>
                                        <p:cTn id="45" dur="500" fill="hold"/>
                                        <p:tgtEl>
                                          <p:spTgt spid="125958"/>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125957"/>
                                        </p:tgtEl>
                                        <p:attrNameLst>
                                          <p:attrName>style.visibility</p:attrName>
                                        </p:attrNameLst>
                                      </p:cBhvr>
                                      <p:to>
                                        <p:strVal val="visible"/>
                                      </p:to>
                                    </p:set>
                                    <p:anim calcmode="lin" valueType="num">
                                      <p:cBhvr>
                                        <p:cTn id="50" dur="500" fill="hold"/>
                                        <p:tgtEl>
                                          <p:spTgt spid="125957"/>
                                        </p:tgtEl>
                                        <p:attrNameLst>
                                          <p:attrName>ppt_w</p:attrName>
                                        </p:attrNameLst>
                                      </p:cBhvr>
                                      <p:tavLst>
                                        <p:tav tm="0">
                                          <p:val>
                                            <p:fltVal val="0"/>
                                          </p:val>
                                        </p:tav>
                                        <p:tav tm="100000">
                                          <p:val>
                                            <p:strVal val="#ppt_w"/>
                                          </p:val>
                                        </p:tav>
                                      </p:tavLst>
                                    </p:anim>
                                    <p:anim calcmode="lin" valueType="num">
                                      <p:cBhvr>
                                        <p:cTn id="51" dur="500" fill="hold"/>
                                        <p:tgtEl>
                                          <p:spTgt spid="125957"/>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125959"/>
                                        </p:tgtEl>
                                        <p:attrNameLst>
                                          <p:attrName>style.visibility</p:attrName>
                                        </p:attrNameLst>
                                      </p:cBhvr>
                                      <p:to>
                                        <p:strVal val="visible"/>
                                      </p:to>
                                    </p:set>
                                    <p:anim calcmode="lin" valueType="num">
                                      <p:cBhvr>
                                        <p:cTn id="56" dur="500" fill="hold"/>
                                        <p:tgtEl>
                                          <p:spTgt spid="125959"/>
                                        </p:tgtEl>
                                        <p:attrNameLst>
                                          <p:attrName>ppt_w</p:attrName>
                                        </p:attrNameLst>
                                      </p:cBhvr>
                                      <p:tavLst>
                                        <p:tav tm="0">
                                          <p:val>
                                            <p:fltVal val="0"/>
                                          </p:val>
                                        </p:tav>
                                        <p:tav tm="100000">
                                          <p:val>
                                            <p:strVal val="#ppt_w"/>
                                          </p:val>
                                        </p:tav>
                                      </p:tavLst>
                                    </p:anim>
                                    <p:anim calcmode="lin" valueType="num">
                                      <p:cBhvr>
                                        <p:cTn id="57" dur="500" fill="hold"/>
                                        <p:tgtEl>
                                          <p:spTgt spid="12595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75"/>
                                  </p:iterate>
                                  <p:childTnLst>
                                    <p:set>
                                      <p:cBhvr>
                                        <p:cTn id="61" dur="1" fill="hold">
                                          <p:stCondLst>
                                            <p:cond delay="74"/>
                                          </p:stCondLst>
                                        </p:cTn>
                                        <p:tgtEl>
                                          <p:spTgt spid="12596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125956"/>
                                        </p:tgtEl>
                                        <p:attrNameLst>
                                          <p:attrName>style.visibility</p:attrName>
                                        </p:attrNameLst>
                                      </p:cBhvr>
                                      <p:to>
                                        <p:strVal val="visible"/>
                                      </p:to>
                                    </p:set>
                                    <p:anim calcmode="lin" valueType="num">
                                      <p:cBhvr>
                                        <p:cTn id="66" dur="500" fill="hold"/>
                                        <p:tgtEl>
                                          <p:spTgt spid="125956"/>
                                        </p:tgtEl>
                                        <p:attrNameLst>
                                          <p:attrName>ppt_w</p:attrName>
                                        </p:attrNameLst>
                                      </p:cBhvr>
                                      <p:tavLst>
                                        <p:tav tm="0">
                                          <p:val>
                                            <p:fltVal val="0"/>
                                          </p:val>
                                        </p:tav>
                                        <p:tav tm="100000">
                                          <p:val>
                                            <p:strVal val="#ppt_w"/>
                                          </p:val>
                                        </p:tav>
                                      </p:tavLst>
                                    </p:anim>
                                    <p:anim calcmode="lin" valueType="num">
                                      <p:cBhvr>
                                        <p:cTn id="67" dur="500" fill="hold"/>
                                        <p:tgtEl>
                                          <p:spTgt spid="125956"/>
                                        </p:tgtEl>
                                        <p:attrNameLst>
                                          <p:attrName>ppt_h</p:attrName>
                                        </p:attrNameLst>
                                      </p:cBhvr>
                                      <p:tavLst>
                                        <p:tav tm="0">
                                          <p:val>
                                            <p:fltVal val="0"/>
                                          </p:val>
                                        </p:tav>
                                        <p:tav tm="100000">
                                          <p:val>
                                            <p:strVal val="#ppt_h"/>
                                          </p:val>
                                        </p:tav>
                                      </p:tavLst>
                                    </p:anim>
                                  </p:childTnLst>
                                </p:cTn>
                              </p:par>
                            </p:childTnLst>
                          </p:cTn>
                        </p:par>
                        <p:par>
                          <p:cTn id="68" fill="hold">
                            <p:stCondLst>
                              <p:cond delay="500"/>
                            </p:stCondLst>
                            <p:childTnLst>
                              <p:par>
                                <p:cTn id="69" presetID="23" presetClass="entr" presetSubtype="16" fill="hold" grpId="0" nodeType="afterEffect">
                                  <p:stCondLst>
                                    <p:cond delay="0"/>
                                  </p:stCondLst>
                                  <p:childTnLst>
                                    <p:set>
                                      <p:cBhvr>
                                        <p:cTn id="70" dur="1" fill="hold">
                                          <p:stCondLst>
                                            <p:cond delay="0"/>
                                          </p:stCondLst>
                                        </p:cTn>
                                        <p:tgtEl>
                                          <p:spTgt spid="125964"/>
                                        </p:tgtEl>
                                        <p:attrNameLst>
                                          <p:attrName>style.visibility</p:attrName>
                                        </p:attrNameLst>
                                      </p:cBhvr>
                                      <p:to>
                                        <p:strVal val="visible"/>
                                      </p:to>
                                    </p:set>
                                    <p:anim calcmode="lin" valueType="num">
                                      <p:cBhvr>
                                        <p:cTn id="71" dur="500" fill="hold"/>
                                        <p:tgtEl>
                                          <p:spTgt spid="125964"/>
                                        </p:tgtEl>
                                        <p:attrNameLst>
                                          <p:attrName>ppt_w</p:attrName>
                                        </p:attrNameLst>
                                      </p:cBhvr>
                                      <p:tavLst>
                                        <p:tav tm="0">
                                          <p:val>
                                            <p:fltVal val="0"/>
                                          </p:val>
                                        </p:tav>
                                        <p:tav tm="100000">
                                          <p:val>
                                            <p:strVal val="#ppt_w"/>
                                          </p:val>
                                        </p:tav>
                                      </p:tavLst>
                                    </p:anim>
                                    <p:anim calcmode="lin" valueType="num">
                                      <p:cBhvr>
                                        <p:cTn id="72" dur="500" fill="hold"/>
                                        <p:tgtEl>
                                          <p:spTgt spid="125964"/>
                                        </p:tgtEl>
                                        <p:attrNameLst>
                                          <p:attrName>ppt_h</p:attrName>
                                        </p:attrNameLst>
                                      </p:cBhvr>
                                      <p:tavLst>
                                        <p:tav tm="0">
                                          <p:val>
                                            <p:fltVal val="0"/>
                                          </p:val>
                                        </p:tav>
                                        <p:tav tm="100000">
                                          <p:val>
                                            <p:strVal val="#ppt_h"/>
                                          </p:val>
                                        </p:tav>
                                      </p:tavLst>
                                    </p:anim>
                                  </p:childTnLst>
                                </p:cTn>
                              </p:par>
                            </p:childTnLst>
                          </p:cTn>
                        </p:par>
                        <p:par>
                          <p:cTn id="73" fill="hold">
                            <p:stCondLst>
                              <p:cond delay="1000"/>
                            </p:stCondLst>
                            <p:childTnLst>
                              <p:par>
                                <p:cTn id="74" presetID="23" presetClass="entr" presetSubtype="16" fill="hold" grpId="0" nodeType="afterEffect">
                                  <p:stCondLst>
                                    <p:cond delay="0"/>
                                  </p:stCondLst>
                                  <p:childTnLst>
                                    <p:set>
                                      <p:cBhvr>
                                        <p:cTn id="75" dur="1" fill="hold">
                                          <p:stCondLst>
                                            <p:cond delay="0"/>
                                          </p:stCondLst>
                                        </p:cTn>
                                        <p:tgtEl>
                                          <p:spTgt spid="125966"/>
                                        </p:tgtEl>
                                        <p:attrNameLst>
                                          <p:attrName>style.visibility</p:attrName>
                                        </p:attrNameLst>
                                      </p:cBhvr>
                                      <p:to>
                                        <p:strVal val="visible"/>
                                      </p:to>
                                    </p:set>
                                    <p:anim calcmode="lin" valueType="num">
                                      <p:cBhvr>
                                        <p:cTn id="76" dur="500" fill="hold"/>
                                        <p:tgtEl>
                                          <p:spTgt spid="125966"/>
                                        </p:tgtEl>
                                        <p:attrNameLst>
                                          <p:attrName>ppt_w</p:attrName>
                                        </p:attrNameLst>
                                      </p:cBhvr>
                                      <p:tavLst>
                                        <p:tav tm="0">
                                          <p:val>
                                            <p:fltVal val="0"/>
                                          </p:val>
                                        </p:tav>
                                        <p:tav tm="100000">
                                          <p:val>
                                            <p:strVal val="#ppt_w"/>
                                          </p:val>
                                        </p:tav>
                                      </p:tavLst>
                                    </p:anim>
                                    <p:anim calcmode="lin" valueType="num">
                                      <p:cBhvr>
                                        <p:cTn id="77" dur="500" fill="hold"/>
                                        <p:tgtEl>
                                          <p:spTgt spid="1259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build="p"/>
      <p:bldP spid="125955" grpId="0" bldLvl="0" animBg="1" autoUpdateAnimBg="0"/>
      <p:bldP spid="125956" grpId="0" bldLvl="0" animBg="1" autoUpdateAnimBg="0"/>
      <p:bldP spid="125957" grpId="0" bldLvl="0" animBg="1" autoUpdateAnimBg="0"/>
      <p:bldP spid="125958" grpId="0" bldLvl="0" animBg="1" autoUpdateAnimBg="0"/>
      <p:bldP spid="125959" grpId="0" bldLvl="0" animBg="1" autoUpdateAnimBg="0"/>
      <p:bldP spid="125960" grpId="0" bldLvl="0" animBg="1" autoUpdateAnimBg="0"/>
      <p:bldP spid="125962" grpId="0" bldLvl="0" animBg="1" autoUpdateAnimBg="0"/>
      <p:bldP spid="125963" grpId="0" bldLvl="0" animBg="1" autoUpdateAnimBg="0"/>
      <p:bldP spid="125964" grpId="0" bldLvl="0" animBg="1" autoUpdateAnimBg="0"/>
      <p:bldP spid="125965" grpId="0" bldLvl="0" animBg="1" autoUpdateAnimBg="0"/>
      <p:bldP spid="125966" grpId="0" bldLvl="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smtClean="0">
                <a:latin typeface="华文新魏" pitchFamily="2" charset="-122"/>
              </a:rPr>
              <a:t>哈希冲突的解决方法 </a:t>
            </a:r>
            <a:endParaRPr lang="zh-CN" altLang="en-US" smtClean="0">
              <a:latin typeface="华文新魏" pitchFamily="2" charset="-122"/>
            </a:endParaRPr>
          </a:p>
        </p:txBody>
      </p:sp>
      <p:sp>
        <p:nvSpPr>
          <p:cNvPr id="33795" name="Rectangle 3"/>
          <p:cNvSpPr>
            <a:spLocks noGrp="1" noChangeArrowheads="1"/>
          </p:cNvSpPr>
          <p:nvPr>
            <p:ph type="body" idx="1"/>
          </p:nvPr>
        </p:nvSpPr>
        <p:spPr>
          <a:xfrm>
            <a:off x="838200" y="1524000"/>
            <a:ext cx="7662863" cy="3333750"/>
          </a:xfrm>
        </p:spPr>
        <p:txBody>
          <a:bodyPr/>
          <a:lstStyle/>
          <a:p>
            <a:pPr eaLnBrk="1" hangingPunct="1"/>
            <a:r>
              <a:rPr lang="zh-CN" altLang="en-US" b="1" dirty="0" smtClean="0">
                <a:latin typeface="幼圆" pitchFamily="49" charset="-122"/>
                <a:ea typeface="幼圆" pitchFamily="49" charset="-122"/>
              </a:rPr>
              <a:t>主要介绍：</a:t>
            </a:r>
            <a:endParaRPr lang="zh-CN" altLang="en-US" b="1" dirty="0" smtClean="0">
              <a:latin typeface="幼圆" pitchFamily="49" charset="-122"/>
              <a:ea typeface="幼圆" pitchFamily="49" charset="-122"/>
            </a:endParaRPr>
          </a:p>
          <a:p>
            <a:pPr eaLnBrk="1" hangingPunct="1"/>
            <a:r>
              <a:rPr lang="zh-CN" altLang="en-US" b="1" dirty="0" smtClean="0">
                <a:solidFill>
                  <a:schemeClr val="folHlink"/>
                </a:solidFill>
                <a:latin typeface="幼圆" pitchFamily="49" charset="-122"/>
                <a:ea typeface="幼圆" pitchFamily="49" charset="-122"/>
              </a:rPr>
              <a:t>闭散列法（开放地址法）</a:t>
            </a:r>
            <a:endParaRPr lang="zh-CN" altLang="en-US" b="1" dirty="0" smtClean="0">
              <a:solidFill>
                <a:schemeClr val="folHlink"/>
              </a:solidFill>
              <a:latin typeface="幼圆" pitchFamily="49" charset="-122"/>
              <a:ea typeface="幼圆" pitchFamily="49" charset="-122"/>
            </a:endParaRPr>
          </a:p>
          <a:p>
            <a:pPr lvl="1" eaLnBrk="1" hangingPunct="1"/>
            <a:r>
              <a:rPr lang="zh-CN" altLang="en-US" sz="2800" b="1" dirty="0" smtClean="0">
                <a:latin typeface="宋体" panose="02010600030101010101" pitchFamily="2" charset="-122"/>
              </a:rPr>
              <a:t>当发生冲突时，在冲突位置的前后附近寻找可以存放记录的空闲单元。</a:t>
            </a:r>
            <a:r>
              <a:rPr lang="zh-CN" altLang="en-US" sz="2800" b="1" dirty="0" smtClean="0">
                <a:solidFill>
                  <a:schemeClr val="folHlink"/>
                </a:solidFill>
                <a:latin typeface="幼圆" pitchFamily="49" charset="-122"/>
                <a:ea typeface="幼圆" pitchFamily="49" charset="-122"/>
              </a:rPr>
              <a:t> </a:t>
            </a:r>
            <a:endParaRPr lang="zh-CN" altLang="en-US" sz="2800" b="1" dirty="0" smtClean="0">
              <a:solidFill>
                <a:schemeClr val="folHlink"/>
              </a:solidFill>
              <a:latin typeface="幼圆" pitchFamily="49" charset="-122"/>
              <a:ea typeface="幼圆" pitchFamily="49" charset="-122"/>
            </a:endParaRPr>
          </a:p>
          <a:p>
            <a:pPr eaLnBrk="1" hangingPunct="1"/>
            <a:r>
              <a:rPr lang="zh-CN" altLang="en-US" b="1" dirty="0" smtClean="0">
                <a:solidFill>
                  <a:schemeClr val="folHlink"/>
                </a:solidFill>
                <a:latin typeface="幼圆" pitchFamily="49" charset="-122"/>
                <a:ea typeface="幼圆" pitchFamily="49" charset="-122"/>
              </a:rPr>
              <a:t>开散列法（链地址法） </a:t>
            </a:r>
            <a:endParaRPr lang="zh-CN" altLang="en-US" b="1" dirty="0" smtClean="0">
              <a:solidFill>
                <a:schemeClr val="folHlink"/>
              </a:solidFill>
              <a:latin typeface="幼圆" pitchFamily="49" charset="-122"/>
              <a:ea typeface="幼圆"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anim calcmode="lin" valueType="num">
                                      <p:cBhvr additive="base">
                                        <p:cTn id="11"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1" name="type.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795">
                                            <p:txEl>
                                              <p:pRg st="3" end="3"/>
                                            </p:txEl>
                                          </p:spTgt>
                                        </p:tgtEl>
                                        <p:attrNameLst>
                                          <p:attrName>style.visibility</p:attrName>
                                        </p:attrNameLst>
                                      </p:cBhvr>
                                      <p:to>
                                        <p:strVal val="visible"/>
                                      </p:to>
                                    </p:set>
                                    <p:anim calcmode="lin" valueType="num">
                                      <p:cBhvr additive="base">
                                        <p:cTn id="17"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build="p"/>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b="1" smtClean="0">
                <a:latin typeface="华文新魏" pitchFamily="2" charset="-122"/>
              </a:rPr>
              <a:t>闭散列法</a:t>
            </a:r>
            <a:r>
              <a:rPr lang="zh-CN" altLang="en-US" smtClean="0">
                <a:latin typeface="华文新魏" pitchFamily="2" charset="-122"/>
              </a:rPr>
              <a:t> </a:t>
            </a:r>
            <a:endParaRPr lang="zh-CN" altLang="en-US" smtClean="0">
              <a:latin typeface="华文新魏" pitchFamily="2" charset="-122"/>
            </a:endParaRPr>
          </a:p>
        </p:txBody>
      </p:sp>
      <p:sp>
        <p:nvSpPr>
          <p:cNvPr id="35843" name="Rectangle 3"/>
          <p:cNvSpPr>
            <a:spLocks noGrp="1" noChangeArrowheads="1"/>
          </p:cNvSpPr>
          <p:nvPr>
            <p:ph type="body" idx="1"/>
          </p:nvPr>
        </p:nvSpPr>
        <p:spPr>
          <a:xfrm>
            <a:off x="179388" y="1295400"/>
            <a:ext cx="8964612" cy="5229225"/>
          </a:xfrm>
        </p:spPr>
        <p:txBody>
          <a:bodyPr/>
          <a:lstStyle/>
          <a:p>
            <a:pPr eaLnBrk="1" hangingPunct="1">
              <a:lnSpc>
                <a:spcPct val="110000"/>
              </a:lnSpc>
            </a:pPr>
            <a:r>
              <a:rPr lang="zh-CN" altLang="en-US" b="1" dirty="0" smtClean="0">
                <a:solidFill>
                  <a:srgbClr val="FF0000"/>
                </a:solidFill>
                <a:ea typeface="幼圆" pitchFamily="49" charset="-122"/>
              </a:rPr>
              <a:t>基本思想</a:t>
            </a:r>
            <a:r>
              <a:rPr lang="zh-CN" altLang="en-US" b="1" dirty="0" smtClean="0">
                <a:solidFill>
                  <a:srgbClr val="FF0000"/>
                </a:solidFill>
              </a:rPr>
              <a:t>：</a:t>
            </a:r>
            <a:r>
              <a:rPr lang="zh-CN" altLang="en-US" b="1" dirty="0" smtClean="0">
                <a:solidFill>
                  <a:srgbClr val="FF0000"/>
                </a:solidFill>
                <a:latin typeface="宋体" panose="02010600030101010101" pitchFamily="2" charset="-122"/>
              </a:rPr>
              <a:t>所有元素存储在散列表数组中</a:t>
            </a:r>
            <a:r>
              <a:rPr lang="zh-CN" altLang="en-US" b="1" dirty="0" smtClean="0">
                <a:solidFill>
                  <a:srgbClr val="002448"/>
                </a:solidFill>
                <a:latin typeface="宋体" panose="02010600030101010101" pitchFamily="2" charset="-122"/>
              </a:rPr>
              <a:t>。元素经散列函数计算出来的地址称为基地址。若插入元素</a:t>
            </a:r>
            <a:r>
              <a:rPr lang="en-US" altLang="zh-CN" b="1" dirty="0" smtClean="0">
                <a:solidFill>
                  <a:srgbClr val="002448"/>
                </a:solidFill>
              </a:rPr>
              <a:t>x</a:t>
            </a:r>
            <a:r>
              <a:rPr lang="zh-CN" altLang="en-US" b="1" dirty="0" smtClean="0">
                <a:solidFill>
                  <a:srgbClr val="002448"/>
                </a:solidFill>
                <a:latin typeface="宋体" panose="02010600030101010101" pitchFamily="2" charset="-122"/>
              </a:rPr>
              <a:t>，而</a:t>
            </a:r>
            <a:r>
              <a:rPr lang="en-US" altLang="zh-CN" b="1" dirty="0" smtClean="0">
                <a:solidFill>
                  <a:srgbClr val="002448"/>
                </a:solidFill>
              </a:rPr>
              <a:t>x</a:t>
            </a:r>
            <a:r>
              <a:rPr lang="zh-CN" altLang="en-US" b="1" dirty="0" smtClean="0">
                <a:solidFill>
                  <a:srgbClr val="002448"/>
                </a:solidFill>
                <a:latin typeface="宋体" panose="02010600030101010101" pitchFamily="2" charset="-122"/>
              </a:rPr>
              <a:t>的基地址已被某个同义词占用，则根据某种策略将</a:t>
            </a:r>
            <a:r>
              <a:rPr lang="en-US" altLang="zh-CN" b="1" dirty="0" smtClean="0">
                <a:solidFill>
                  <a:srgbClr val="002448"/>
                </a:solidFill>
              </a:rPr>
              <a:t>x</a:t>
            </a:r>
            <a:r>
              <a:rPr lang="zh-CN" altLang="en-US" b="1" dirty="0" smtClean="0">
                <a:solidFill>
                  <a:srgbClr val="002448"/>
                </a:solidFill>
                <a:latin typeface="宋体" panose="02010600030101010101" pitchFamily="2" charset="-122"/>
              </a:rPr>
              <a:t>存储在数组的另一个位置。</a:t>
            </a:r>
            <a:endParaRPr lang="zh-CN" altLang="en-US" b="1" dirty="0" smtClean="0">
              <a:solidFill>
                <a:srgbClr val="002448"/>
              </a:solidFill>
              <a:latin typeface="宋体" panose="02010600030101010101" pitchFamily="2" charset="-122"/>
            </a:endParaRPr>
          </a:p>
          <a:p>
            <a:pPr eaLnBrk="1" hangingPunct="1">
              <a:lnSpc>
                <a:spcPct val="110000"/>
              </a:lnSpc>
            </a:pPr>
            <a:r>
              <a:rPr lang="zh-CN" altLang="en-US" sz="2400" b="1" dirty="0" smtClean="0">
                <a:solidFill>
                  <a:srgbClr val="002448"/>
                </a:solidFill>
                <a:ea typeface="幼圆" pitchFamily="49" charset="-122"/>
              </a:rPr>
              <a:t>探测</a:t>
            </a:r>
            <a:r>
              <a:rPr lang="zh-CN" altLang="en-US" sz="2400" b="1" dirty="0" smtClean="0">
                <a:solidFill>
                  <a:srgbClr val="002448"/>
                </a:solidFill>
                <a:latin typeface="宋体" panose="02010600030101010101" pitchFamily="2" charset="-122"/>
              </a:rPr>
              <a:t>：寻找</a:t>
            </a:r>
            <a:r>
              <a:rPr lang="zh-CN" altLang="en-US" sz="2400" b="1" dirty="0" smtClean="0">
                <a:solidFill>
                  <a:srgbClr val="002448"/>
                </a:solidFill>
              </a:rPr>
              <a:t>“</a:t>
            </a:r>
            <a:r>
              <a:rPr lang="zh-CN" altLang="en-US" sz="2400" b="1" dirty="0" smtClean="0">
                <a:solidFill>
                  <a:srgbClr val="002448"/>
                </a:solidFill>
                <a:latin typeface="宋体" panose="02010600030101010101" pitchFamily="2" charset="-122"/>
              </a:rPr>
              <a:t>下一个</a:t>
            </a:r>
            <a:r>
              <a:rPr lang="zh-CN" altLang="en-US" sz="2400" b="1" dirty="0" smtClean="0">
                <a:solidFill>
                  <a:srgbClr val="002448"/>
                </a:solidFill>
              </a:rPr>
              <a:t>”</a:t>
            </a:r>
            <a:r>
              <a:rPr lang="zh-CN" altLang="en-US" sz="2400" b="1" dirty="0" smtClean="0">
                <a:solidFill>
                  <a:srgbClr val="002448"/>
                </a:solidFill>
                <a:latin typeface="宋体" panose="02010600030101010101" pitchFamily="2" charset="-122"/>
              </a:rPr>
              <a:t>空位的过程称为探测</a:t>
            </a:r>
            <a:endParaRPr lang="zh-CN" altLang="en-US" sz="2400" b="1" dirty="0" smtClean="0">
              <a:solidFill>
                <a:srgbClr val="002448"/>
              </a:solidFill>
            </a:endParaRPr>
          </a:p>
          <a:p>
            <a:pPr eaLnBrk="1" hangingPunct="1">
              <a:lnSpc>
                <a:spcPct val="110000"/>
              </a:lnSpc>
            </a:pPr>
            <a:r>
              <a:rPr lang="zh-CN" altLang="en-US" sz="2400" b="1" dirty="0" smtClean="0">
                <a:solidFill>
                  <a:srgbClr val="002448"/>
                </a:solidFill>
                <a:ea typeface="幼圆" pitchFamily="49" charset="-122"/>
              </a:rPr>
              <a:t>探测地址：</a:t>
            </a:r>
            <a:r>
              <a:rPr lang="en-US" altLang="zh-CN" sz="2400" b="1" dirty="0" smtClean="0">
                <a:solidFill>
                  <a:srgbClr val="002448"/>
                </a:solidFill>
                <a:ea typeface="幼圆" pitchFamily="49" charset="-122"/>
              </a:rPr>
              <a:t>Hi</a:t>
            </a:r>
            <a:r>
              <a:rPr lang="zh-CN" altLang="en-US" sz="2400" b="1" dirty="0" smtClean="0">
                <a:solidFill>
                  <a:srgbClr val="002448"/>
                </a:solidFill>
                <a:ea typeface="幼圆" pitchFamily="49" charset="-122"/>
              </a:rPr>
              <a:t>＝</a:t>
            </a:r>
            <a:r>
              <a:rPr lang="en-US" altLang="zh-CN" sz="2400" b="1" dirty="0" smtClean="0">
                <a:solidFill>
                  <a:srgbClr val="002448"/>
                </a:solidFill>
                <a:ea typeface="幼圆" pitchFamily="49" charset="-122"/>
              </a:rPr>
              <a:t>( H(key)+d</a:t>
            </a:r>
            <a:r>
              <a:rPr lang="en-US" altLang="zh-CN" sz="2400" b="1" baseline="-25000" dirty="0" smtClean="0">
                <a:solidFill>
                  <a:srgbClr val="002448"/>
                </a:solidFill>
                <a:ea typeface="幼圆" pitchFamily="49" charset="-122"/>
              </a:rPr>
              <a:t>i</a:t>
            </a:r>
            <a:r>
              <a:rPr lang="en-US" altLang="zh-CN" sz="2400" b="1" dirty="0" smtClean="0">
                <a:solidFill>
                  <a:srgbClr val="002448"/>
                </a:solidFill>
                <a:ea typeface="幼圆" pitchFamily="49" charset="-122"/>
              </a:rPr>
              <a:t>) </a:t>
            </a:r>
            <a:r>
              <a:rPr lang="zh-CN" altLang="en-US" sz="2400" b="1" dirty="0" smtClean="0">
                <a:solidFill>
                  <a:srgbClr val="002448"/>
                </a:solidFill>
                <a:ea typeface="幼圆" pitchFamily="49" charset="-122"/>
              </a:rPr>
              <a:t>％ </a:t>
            </a:r>
            <a:r>
              <a:rPr lang="en-US" altLang="zh-CN" sz="2400" b="1" dirty="0" smtClean="0">
                <a:solidFill>
                  <a:srgbClr val="002448"/>
                </a:solidFill>
                <a:ea typeface="幼圆" pitchFamily="49" charset="-122"/>
              </a:rPr>
              <a:t>m</a:t>
            </a:r>
            <a:r>
              <a:rPr lang="en-US" altLang="zh-CN" sz="2400" b="1" dirty="0" smtClean="0">
                <a:solidFill>
                  <a:srgbClr val="002448"/>
                </a:solidFill>
              </a:rPr>
              <a:t>   </a:t>
            </a:r>
            <a:endParaRPr lang="en-US" altLang="zh-CN" sz="2400" b="1" dirty="0" smtClean="0">
              <a:solidFill>
                <a:srgbClr val="002448"/>
              </a:solidFill>
            </a:endParaRPr>
          </a:p>
          <a:p>
            <a:pPr eaLnBrk="1" hangingPunct="1">
              <a:lnSpc>
                <a:spcPct val="110000"/>
              </a:lnSpc>
            </a:pPr>
            <a:r>
              <a:rPr lang="en-US" altLang="zh-CN" sz="2400" b="1" dirty="0" smtClean="0">
                <a:solidFill>
                  <a:srgbClr val="002448"/>
                </a:solidFill>
              </a:rPr>
              <a:t>               i=1,2,…,k (k</a:t>
            </a:r>
            <a:r>
              <a:rPr lang="en-US" altLang="zh-CN" sz="2400" b="1" dirty="0" smtClean="0">
                <a:solidFill>
                  <a:srgbClr val="002448"/>
                </a:solidFill>
                <a:latin typeface="宋体" panose="02010600030101010101" pitchFamily="2" charset="-122"/>
              </a:rPr>
              <a:t>≤</a:t>
            </a:r>
            <a:r>
              <a:rPr lang="en-US" altLang="zh-CN" sz="2400" b="1" dirty="0" smtClean="0">
                <a:solidFill>
                  <a:srgbClr val="002448"/>
                </a:solidFill>
              </a:rPr>
              <a:t>m-1)   m</a:t>
            </a:r>
            <a:r>
              <a:rPr lang="zh-CN" altLang="en-US" sz="2400" b="1" dirty="0" smtClean="0">
                <a:solidFill>
                  <a:srgbClr val="002448"/>
                </a:solidFill>
              </a:rPr>
              <a:t>为表长， </a:t>
            </a:r>
            <a:r>
              <a:rPr lang="en-US" altLang="zh-CN" sz="2400" b="1" dirty="0" smtClean="0">
                <a:solidFill>
                  <a:srgbClr val="002448"/>
                </a:solidFill>
                <a:ea typeface="幼圆" pitchFamily="49" charset="-122"/>
              </a:rPr>
              <a:t>d</a:t>
            </a:r>
            <a:r>
              <a:rPr lang="en-US" altLang="zh-CN" sz="2400" b="1" baseline="-25000" dirty="0" smtClean="0">
                <a:solidFill>
                  <a:srgbClr val="002448"/>
                </a:solidFill>
                <a:ea typeface="幼圆" pitchFamily="49" charset="-122"/>
              </a:rPr>
              <a:t>i</a:t>
            </a:r>
            <a:r>
              <a:rPr lang="zh-CN" altLang="en-US" sz="2400" b="1" dirty="0" smtClean="0">
                <a:solidFill>
                  <a:srgbClr val="002448"/>
                </a:solidFill>
                <a:latin typeface="宋体" panose="02010600030101010101" pitchFamily="2" charset="-122"/>
              </a:rPr>
              <a:t>为</a:t>
            </a:r>
            <a:r>
              <a:rPr lang="zh-CN" altLang="en-US" sz="2400" b="1" dirty="0" smtClean="0">
                <a:solidFill>
                  <a:srgbClr val="002448"/>
                </a:solidFill>
              </a:rPr>
              <a:t>增量</a:t>
            </a:r>
            <a:endParaRPr lang="zh-CN" altLang="en-US" sz="2400" b="1" dirty="0" smtClean="0">
              <a:solidFill>
                <a:srgbClr val="002448"/>
              </a:solidFill>
            </a:endParaRPr>
          </a:p>
          <a:p>
            <a:pPr eaLnBrk="1" hangingPunct="1">
              <a:lnSpc>
                <a:spcPct val="110000"/>
              </a:lnSpc>
            </a:pPr>
            <a:r>
              <a:rPr lang="zh-CN" altLang="en-US" sz="2400" b="1" dirty="0" smtClean="0">
                <a:solidFill>
                  <a:srgbClr val="002448"/>
                </a:solidFill>
                <a:latin typeface="宋体" panose="02010600030101010101" pitchFamily="2" charset="-122"/>
              </a:rPr>
              <a:t>线性探测再散列 </a:t>
            </a:r>
            <a:r>
              <a:rPr lang="en-US" altLang="zh-CN" sz="2400" b="1" dirty="0" smtClean="0">
                <a:solidFill>
                  <a:srgbClr val="002448"/>
                </a:solidFill>
                <a:latin typeface="宋体" panose="02010600030101010101" pitchFamily="2" charset="-122"/>
              </a:rPr>
              <a:t>(</a:t>
            </a:r>
            <a:r>
              <a:rPr lang="en-US" altLang="zh-CN" sz="2400" b="1" dirty="0" smtClean="0">
                <a:solidFill>
                  <a:srgbClr val="002448"/>
                </a:solidFill>
                <a:ea typeface="幼圆" pitchFamily="49" charset="-122"/>
              </a:rPr>
              <a:t>d</a:t>
            </a:r>
            <a:r>
              <a:rPr lang="en-US" altLang="zh-CN" sz="2400" b="1" baseline="-25000" dirty="0" smtClean="0">
                <a:solidFill>
                  <a:srgbClr val="002448"/>
                </a:solidFill>
                <a:ea typeface="幼圆" pitchFamily="49" charset="-122"/>
              </a:rPr>
              <a:t>i</a:t>
            </a:r>
            <a:r>
              <a:rPr lang="en-US" altLang="zh-CN" sz="2400" b="1" dirty="0" smtClean="0">
                <a:solidFill>
                  <a:srgbClr val="002448"/>
                </a:solidFill>
                <a:latin typeface="宋体" panose="02010600030101010101" pitchFamily="2" charset="-122"/>
              </a:rPr>
              <a:t>=1,2,3,</a:t>
            </a:r>
            <a:r>
              <a:rPr lang="en-US" altLang="zh-CN" sz="2400" b="1" dirty="0" smtClean="0">
                <a:solidFill>
                  <a:srgbClr val="002448"/>
                </a:solidFill>
              </a:rPr>
              <a:t>…</a:t>
            </a:r>
            <a:r>
              <a:rPr lang="en-US" altLang="zh-CN" sz="2400" b="1" dirty="0" smtClean="0">
                <a:solidFill>
                  <a:srgbClr val="002448"/>
                </a:solidFill>
                <a:latin typeface="宋体" panose="02010600030101010101" pitchFamily="2" charset="-122"/>
              </a:rPr>
              <a:t>,m-1)</a:t>
            </a:r>
            <a:endParaRPr lang="en-US" altLang="zh-CN" sz="2400" b="1" dirty="0" smtClean="0">
              <a:solidFill>
                <a:srgbClr val="002448"/>
              </a:solidFill>
              <a:latin typeface="宋体" panose="02010600030101010101" pitchFamily="2" charset="-122"/>
            </a:endParaRPr>
          </a:p>
          <a:p>
            <a:pPr eaLnBrk="1" hangingPunct="1">
              <a:lnSpc>
                <a:spcPct val="110000"/>
              </a:lnSpc>
            </a:pPr>
            <a:r>
              <a:rPr lang="zh-CN" altLang="en-US" sz="2400" b="1" dirty="0" smtClean="0">
                <a:solidFill>
                  <a:srgbClr val="002448"/>
                </a:solidFill>
                <a:latin typeface="宋体" panose="02010600030101010101" pitchFamily="2" charset="-122"/>
              </a:rPr>
              <a:t>二次探测再散列 </a:t>
            </a:r>
            <a:r>
              <a:rPr lang="en-US" altLang="zh-CN" sz="2400" b="1" dirty="0" smtClean="0">
                <a:solidFill>
                  <a:srgbClr val="002448"/>
                </a:solidFill>
                <a:latin typeface="宋体" panose="02010600030101010101" pitchFamily="2" charset="-122"/>
              </a:rPr>
              <a:t>(</a:t>
            </a:r>
            <a:r>
              <a:rPr lang="en-US" altLang="zh-CN" sz="2400" b="1" dirty="0" smtClean="0">
                <a:solidFill>
                  <a:srgbClr val="002448"/>
                </a:solidFill>
              </a:rPr>
              <a:t>d</a:t>
            </a:r>
            <a:r>
              <a:rPr lang="en-US" altLang="zh-CN" sz="2400" b="1" baseline="-30000" dirty="0" smtClean="0">
                <a:solidFill>
                  <a:srgbClr val="002448"/>
                </a:solidFill>
              </a:rPr>
              <a:t>i</a:t>
            </a:r>
            <a:r>
              <a:rPr lang="en-US" altLang="zh-CN" sz="2400" b="1" dirty="0" smtClean="0">
                <a:solidFill>
                  <a:srgbClr val="002448"/>
                </a:solidFill>
                <a:latin typeface="宋体" panose="02010600030101010101" pitchFamily="2" charset="-122"/>
              </a:rPr>
              <a:t>=</a:t>
            </a:r>
            <a:r>
              <a:rPr lang="en-US" altLang="zh-CN" sz="2400" b="1" dirty="0" smtClean="0">
                <a:solidFill>
                  <a:srgbClr val="002448"/>
                </a:solidFill>
              </a:rPr>
              <a:t>1</a:t>
            </a:r>
            <a:r>
              <a:rPr lang="en-US" altLang="zh-CN" sz="2400" b="1" baseline="30000" dirty="0" smtClean="0">
                <a:solidFill>
                  <a:srgbClr val="002448"/>
                </a:solidFill>
              </a:rPr>
              <a:t>2</a:t>
            </a:r>
            <a:r>
              <a:rPr lang="zh-CN" altLang="en-US" sz="2400" b="1" dirty="0" smtClean="0">
                <a:solidFill>
                  <a:srgbClr val="002448"/>
                </a:solidFill>
                <a:latin typeface="宋体" panose="02010600030101010101" pitchFamily="2" charset="-122"/>
              </a:rPr>
              <a:t>，</a:t>
            </a:r>
            <a:r>
              <a:rPr lang="en-US" altLang="zh-CN" sz="2400" b="1" dirty="0" smtClean="0">
                <a:solidFill>
                  <a:srgbClr val="002448"/>
                </a:solidFill>
              </a:rPr>
              <a:t>-1</a:t>
            </a:r>
            <a:r>
              <a:rPr lang="en-US" altLang="zh-CN" sz="2400" b="1" baseline="30000" dirty="0" smtClean="0">
                <a:solidFill>
                  <a:srgbClr val="002448"/>
                </a:solidFill>
              </a:rPr>
              <a:t>2</a:t>
            </a:r>
            <a:r>
              <a:rPr lang="zh-CN" altLang="en-US" sz="2400" b="1" dirty="0" smtClean="0">
                <a:solidFill>
                  <a:srgbClr val="002448"/>
                </a:solidFill>
                <a:latin typeface="宋体" panose="02010600030101010101" pitchFamily="2" charset="-122"/>
              </a:rPr>
              <a:t>，</a:t>
            </a:r>
            <a:r>
              <a:rPr lang="en-US" altLang="zh-CN" sz="2400" b="1" dirty="0" smtClean="0">
                <a:solidFill>
                  <a:srgbClr val="002448"/>
                </a:solidFill>
              </a:rPr>
              <a:t>2</a:t>
            </a:r>
            <a:r>
              <a:rPr lang="en-US" altLang="zh-CN" sz="2400" b="1" baseline="30000" dirty="0" smtClean="0">
                <a:solidFill>
                  <a:srgbClr val="002448"/>
                </a:solidFill>
              </a:rPr>
              <a:t>2</a:t>
            </a:r>
            <a:r>
              <a:rPr lang="zh-CN" altLang="en-US" sz="2400" b="1" dirty="0" smtClean="0">
                <a:solidFill>
                  <a:srgbClr val="002448"/>
                </a:solidFill>
                <a:latin typeface="宋体" panose="02010600030101010101" pitchFamily="2" charset="-122"/>
              </a:rPr>
              <a:t>，</a:t>
            </a:r>
            <a:r>
              <a:rPr lang="en-US" altLang="zh-CN" sz="2400" b="1" dirty="0" smtClean="0">
                <a:solidFill>
                  <a:srgbClr val="002448"/>
                </a:solidFill>
              </a:rPr>
              <a:t>-2</a:t>
            </a:r>
            <a:r>
              <a:rPr lang="en-US" altLang="zh-CN" sz="2400" b="1" baseline="30000" dirty="0" smtClean="0">
                <a:solidFill>
                  <a:srgbClr val="002448"/>
                </a:solidFill>
              </a:rPr>
              <a:t>2</a:t>
            </a:r>
            <a:r>
              <a:rPr lang="zh-CN" altLang="en-US" sz="2400" b="1" dirty="0" smtClean="0">
                <a:solidFill>
                  <a:srgbClr val="002448"/>
                </a:solidFill>
                <a:latin typeface="宋体" panose="02010600030101010101" pitchFamily="2" charset="-122"/>
              </a:rPr>
              <a:t>，</a:t>
            </a:r>
            <a:r>
              <a:rPr lang="en-US" altLang="zh-CN" sz="2400" b="1" dirty="0" smtClean="0">
                <a:solidFill>
                  <a:srgbClr val="002448"/>
                </a:solidFill>
              </a:rPr>
              <a:t>…</a:t>
            </a:r>
            <a:r>
              <a:rPr lang="zh-CN" altLang="en-US" sz="2400" b="1" dirty="0" smtClean="0">
                <a:solidFill>
                  <a:srgbClr val="002448"/>
                </a:solidFill>
                <a:latin typeface="宋体" panose="02010600030101010101" pitchFamily="2" charset="-122"/>
              </a:rPr>
              <a:t>，</a:t>
            </a:r>
            <a:r>
              <a:rPr lang="en-US" altLang="zh-CN" sz="2400" b="1" dirty="0" smtClean="0">
                <a:solidFill>
                  <a:srgbClr val="002448"/>
                </a:solidFill>
              </a:rPr>
              <a:t>k</a:t>
            </a:r>
            <a:r>
              <a:rPr lang="en-US" altLang="zh-CN" sz="2400" b="1" baseline="30000" dirty="0" smtClean="0">
                <a:solidFill>
                  <a:srgbClr val="002448"/>
                </a:solidFill>
              </a:rPr>
              <a:t>2  </a:t>
            </a:r>
            <a:r>
              <a:rPr lang="en-US" altLang="zh-CN" sz="2400" b="1" dirty="0" smtClean="0">
                <a:solidFill>
                  <a:srgbClr val="002448"/>
                </a:solidFill>
              </a:rPr>
              <a:t>k</a:t>
            </a:r>
            <a:r>
              <a:rPr lang="en-US" altLang="zh-CN" sz="2400" b="1" dirty="0" smtClean="0">
                <a:solidFill>
                  <a:srgbClr val="002448"/>
                </a:solidFill>
                <a:latin typeface="宋体" panose="02010600030101010101" pitchFamily="2" charset="-122"/>
              </a:rPr>
              <a:t>≤</a:t>
            </a:r>
            <a:r>
              <a:rPr lang="en-US" altLang="zh-CN" sz="2400" b="1" dirty="0" smtClean="0">
                <a:solidFill>
                  <a:srgbClr val="002448"/>
                </a:solidFill>
                <a:latin typeface="宋体" panose="02010600030101010101" pitchFamily="2" charset="-122"/>
                <a:sym typeface="Symbol" panose="05050102010706020507" pitchFamily="18" charset="2"/>
              </a:rPr>
              <a:t></a:t>
            </a:r>
            <a:r>
              <a:rPr lang="en-US" altLang="zh-CN" sz="2400" b="1" dirty="0" smtClean="0">
                <a:solidFill>
                  <a:srgbClr val="002448"/>
                </a:solidFill>
              </a:rPr>
              <a:t>m/2</a:t>
            </a:r>
            <a:r>
              <a:rPr lang="en-US" altLang="zh-CN" sz="2400" b="1" dirty="0" smtClean="0">
                <a:solidFill>
                  <a:srgbClr val="002448"/>
                </a:solidFill>
                <a:latin typeface="宋体" panose="02010600030101010101" pitchFamily="2" charset="-122"/>
                <a:sym typeface="Symbol" panose="05050102010706020507" pitchFamily="18" charset="2"/>
              </a:rPr>
              <a:t></a:t>
            </a:r>
            <a:r>
              <a:rPr lang="en-US" altLang="zh-CN" sz="2400" b="1" dirty="0" smtClean="0">
                <a:solidFill>
                  <a:srgbClr val="002448"/>
                </a:solidFill>
                <a:latin typeface="宋体" panose="02010600030101010101" pitchFamily="2" charset="-122"/>
              </a:rPr>
              <a:t>)</a:t>
            </a:r>
            <a:r>
              <a:rPr lang="en-US" altLang="zh-CN" sz="2400" b="1" dirty="0" smtClean="0">
                <a:solidFill>
                  <a:srgbClr val="002448"/>
                </a:solidFill>
              </a:rPr>
              <a:t> </a:t>
            </a:r>
            <a:endParaRPr lang="en-US" altLang="zh-CN" sz="2400" b="1" dirty="0" smtClean="0">
              <a:solidFill>
                <a:srgbClr val="002448"/>
              </a:solidFill>
              <a:latin typeface="宋体" panose="02010600030101010101" pitchFamily="2" charset="-122"/>
            </a:endParaRPr>
          </a:p>
          <a:p>
            <a:pPr eaLnBrk="1" hangingPunct="1">
              <a:lnSpc>
                <a:spcPct val="110000"/>
              </a:lnSpc>
            </a:pPr>
            <a:r>
              <a:rPr lang="zh-CN" altLang="en-US" sz="2400" b="1" dirty="0" smtClean="0">
                <a:solidFill>
                  <a:srgbClr val="002448"/>
                </a:solidFill>
                <a:latin typeface="宋体" panose="02010600030101010101" pitchFamily="2" charset="-122"/>
              </a:rPr>
              <a:t>双重散列法（随机数法）</a:t>
            </a:r>
            <a:r>
              <a:rPr lang="zh-CN" altLang="en-US" sz="2400" b="1" dirty="0" smtClean="0">
                <a:solidFill>
                  <a:srgbClr val="002448"/>
                </a:solidFill>
              </a:rPr>
              <a:t> </a:t>
            </a:r>
            <a:endParaRPr lang="zh-CN" altLang="en-US" sz="2400" b="1" dirty="0" smtClean="0">
              <a:solidFill>
                <a:srgbClr val="002448"/>
              </a:solidFill>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hamme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hammer.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hammer.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hammer.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843">
                                            <p:txEl>
                                              <p:pRg st="4" end="4"/>
                                            </p:txEl>
                                          </p:spTgt>
                                        </p:tgtEl>
                                        <p:attrNameLst>
                                          <p:attrName>style.visibility</p:attrName>
                                        </p:attrNameLst>
                                      </p:cBhvr>
                                      <p:to>
                                        <p:strVal val="visible"/>
                                      </p:to>
                                    </p:set>
                                    <p:anim calcmode="lin" valueType="num">
                                      <p:cBhvr additive="base">
                                        <p:cTn id="31" dur="500" fill="hold"/>
                                        <p:tgtEl>
                                          <p:spTgt spid="358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8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hammer.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843">
                                            <p:txEl>
                                              <p:pRg st="5" end="5"/>
                                            </p:txEl>
                                          </p:spTgt>
                                        </p:tgtEl>
                                        <p:attrNameLst>
                                          <p:attrName>style.visibility</p:attrName>
                                        </p:attrNameLst>
                                      </p:cBhvr>
                                      <p:to>
                                        <p:strVal val="visible"/>
                                      </p:to>
                                    </p:set>
                                    <p:anim calcmode="lin" valueType="num">
                                      <p:cBhvr additive="base">
                                        <p:cTn id="37" dur="500" fill="hold"/>
                                        <p:tgtEl>
                                          <p:spTgt spid="358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8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hammer.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843">
                                            <p:txEl>
                                              <p:pRg st="6" end="6"/>
                                            </p:txEl>
                                          </p:spTgt>
                                        </p:tgtEl>
                                        <p:attrNameLst>
                                          <p:attrName>style.visibility</p:attrName>
                                        </p:attrNameLst>
                                      </p:cBhvr>
                                      <p:to>
                                        <p:strVal val="visible"/>
                                      </p:to>
                                    </p:set>
                                    <p:anim calcmode="lin" valueType="num">
                                      <p:cBhvr additive="base">
                                        <p:cTn id="43" dur="500" fill="hold"/>
                                        <p:tgtEl>
                                          <p:spTgt spid="358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8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zh-CN" altLang="en-US" sz="4400" dirty="0" smtClean="0">
                <a:latin typeface="宋体" panose="02010600030101010101" pitchFamily="2" charset="-122"/>
              </a:rPr>
              <a:t>线性探测法</a:t>
            </a:r>
            <a:endParaRPr lang="zh-CN" altLang="en-US" sz="4400" dirty="0" smtClean="0">
              <a:latin typeface="宋体" panose="02010600030101010101" pitchFamily="2" charset="-122"/>
            </a:endParaRPr>
          </a:p>
        </p:txBody>
      </p:sp>
      <p:sp>
        <p:nvSpPr>
          <p:cNvPr id="32772" name="Rectangle 3"/>
          <p:cNvSpPr>
            <a:spLocks noGrp="1" noChangeArrowheads="1"/>
          </p:cNvSpPr>
          <p:nvPr>
            <p:ph type="body" idx="1"/>
          </p:nvPr>
        </p:nvSpPr>
        <p:spPr>
          <a:xfrm>
            <a:off x="457200" y="1295400"/>
            <a:ext cx="8299450" cy="3881438"/>
          </a:xfrm>
        </p:spPr>
        <p:txBody>
          <a:bodyPr/>
          <a:lstStyle/>
          <a:p>
            <a:pPr algn="just" eaLnBrk="1" hangingPunct="1">
              <a:lnSpc>
                <a:spcPct val="110000"/>
              </a:lnSpc>
            </a:pPr>
            <a:r>
              <a:rPr lang="zh-CN" altLang="en-US" sz="2800" b="1" dirty="0" smtClean="0">
                <a:solidFill>
                  <a:schemeClr val="folHlink"/>
                </a:solidFill>
                <a:ea typeface="幼圆" pitchFamily="49" charset="-122"/>
              </a:rPr>
              <a:t>基本思想</a:t>
            </a:r>
            <a:r>
              <a:rPr lang="zh-CN" altLang="en-US" sz="2800" b="1" dirty="0" smtClean="0"/>
              <a:t>：当发生冲突时，从</a:t>
            </a:r>
            <a:r>
              <a:rPr lang="zh-CN" altLang="en-US" sz="2800" b="1" dirty="0" smtClean="0">
                <a:latin typeface="宋体" panose="02010600030101010101" pitchFamily="2" charset="-122"/>
              </a:rPr>
              <a:t>冲突位置的下一个单元顺序寻找可存放记录的空单元，只要找到一个空位，就把元素放入此空位中。顺序查找时，我们把散列表看成一个</a:t>
            </a:r>
            <a:r>
              <a:rPr lang="zh-CN" altLang="en-US" sz="2800" b="1" dirty="0" smtClean="0">
                <a:solidFill>
                  <a:srgbClr val="FF0000"/>
                </a:solidFill>
                <a:latin typeface="宋体" panose="02010600030101010101" pitchFamily="2" charset="-122"/>
              </a:rPr>
              <a:t>循环表</a:t>
            </a:r>
            <a:r>
              <a:rPr lang="zh-CN" altLang="en-US" sz="2800" b="1" dirty="0" smtClean="0">
                <a:latin typeface="宋体" panose="02010600030101010101" pitchFamily="2" charset="-122"/>
              </a:rPr>
              <a:t>，即如果到最后一个位置也没有找到空单元，则回到表头开始继续查找。此时，如果仍然未找到空位，则说明散列表已满，需要进行溢出处理。</a:t>
            </a:r>
            <a:r>
              <a:rPr lang="zh-CN" altLang="en-US" sz="2800" b="1" dirty="0" smtClean="0"/>
              <a:t> </a:t>
            </a:r>
            <a:endParaRPr lang="zh-CN" altLang="en-US" sz="2800" b="1" dirty="0" smtClean="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zh-CN" altLang="en-US" sz="3600" smtClean="0">
                <a:solidFill>
                  <a:srgbClr val="000000"/>
                </a:solidFill>
                <a:latin typeface="宋体" panose="02010600030101010101" pitchFamily="2" charset="-122"/>
              </a:rPr>
              <a:t>线性探测法示例</a:t>
            </a:r>
            <a:endParaRPr lang="zh-CN" altLang="en-US" sz="3600" smtClean="0">
              <a:solidFill>
                <a:srgbClr val="000000"/>
              </a:solidFill>
              <a:latin typeface="宋体" panose="02010600030101010101" pitchFamily="2" charset="-122"/>
            </a:endParaRPr>
          </a:p>
        </p:txBody>
      </p:sp>
      <p:sp>
        <p:nvSpPr>
          <p:cNvPr id="33796" name="Text Box 3"/>
          <p:cNvSpPr txBox="1">
            <a:spLocks noChangeArrowheads="1"/>
          </p:cNvSpPr>
          <p:nvPr/>
        </p:nvSpPr>
        <p:spPr bwMode="auto">
          <a:xfrm>
            <a:off x="179388" y="1196975"/>
            <a:ext cx="87852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00"/>
                </a:solidFill>
                <a:latin typeface="宋体" panose="02010600030101010101" pitchFamily="2" charset="-122"/>
              </a:rPr>
              <a:t>关键字为</a:t>
            </a:r>
            <a:r>
              <a:rPr lang="en-US" altLang="zh-CN" sz="2800" b="1">
                <a:solidFill>
                  <a:srgbClr val="000000"/>
                </a:solidFill>
              </a:rPr>
              <a:t>(13,19,39,24,28,57,76,51,84)</a:t>
            </a:r>
            <a:r>
              <a:rPr lang="zh-CN" altLang="en-US" sz="2800" b="1">
                <a:solidFill>
                  <a:srgbClr val="000000"/>
                </a:solidFill>
                <a:latin typeface="宋体" panose="02010600030101010101" pitchFamily="2" charset="-122"/>
              </a:rPr>
              <a:t>，散列表长</a:t>
            </a:r>
            <a:r>
              <a:rPr lang="en-US" altLang="zh-CN" sz="2800" b="1">
                <a:solidFill>
                  <a:srgbClr val="000000"/>
                </a:solidFill>
              </a:rPr>
              <a:t>m=13</a:t>
            </a:r>
            <a:r>
              <a:rPr lang="zh-CN" altLang="en-US" sz="2800" b="1">
                <a:solidFill>
                  <a:srgbClr val="000000"/>
                </a:solidFill>
                <a:latin typeface="宋体" panose="02010600030101010101" pitchFamily="2" charset="-122"/>
              </a:rPr>
              <a:t>，散列函数为</a:t>
            </a:r>
            <a:r>
              <a:rPr lang="en-US" altLang="zh-CN" sz="2800" b="1">
                <a:solidFill>
                  <a:srgbClr val="000000"/>
                </a:solidFill>
              </a:rPr>
              <a:t>H(key)=key%11</a:t>
            </a:r>
            <a:r>
              <a:rPr lang="en-US" altLang="zh-CN" sz="2800">
                <a:solidFill>
                  <a:srgbClr val="000000"/>
                </a:solidFill>
              </a:rPr>
              <a:t> </a:t>
            </a:r>
            <a:endParaRPr lang="en-US" altLang="zh-CN" sz="2800">
              <a:solidFill>
                <a:srgbClr val="000000"/>
              </a:solidFill>
            </a:endParaRPr>
          </a:p>
        </p:txBody>
      </p:sp>
      <p:grpSp>
        <p:nvGrpSpPr>
          <p:cNvPr id="39940" name="Group 4"/>
          <p:cNvGrpSpPr/>
          <p:nvPr/>
        </p:nvGrpSpPr>
        <p:grpSpPr bwMode="auto">
          <a:xfrm>
            <a:off x="609600" y="2362200"/>
            <a:ext cx="8534400" cy="1219200"/>
            <a:chOff x="384" y="1680"/>
            <a:chExt cx="5376" cy="768"/>
          </a:xfrm>
        </p:grpSpPr>
        <p:sp>
          <p:nvSpPr>
            <p:cNvPr id="33960" name="Text Box 5"/>
            <p:cNvSpPr txBox="1">
              <a:spLocks noChangeArrowheads="1"/>
            </p:cNvSpPr>
            <p:nvPr/>
          </p:nvSpPr>
          <p:spPr bwMode="auto">
            <a:xfrm>
              <a:off x="480" y="1680"/>
              <a:ext cx="5280"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solidFill>
                    <a:schemeClr val="folHlink"/>
                  </a:solidFill>
                </a:rPr>
                <a:t>0        1       2        3       4         5       6        7       8       9        10     11     12</a:t>
              </a:r>
              <a:endParaRPr kumimoji="0" lang="en-US" altLang="zh-CN" sz="2000" b="1">
                <a:solidFill>
                  <a:schemeClr val="folHlink"/>
                </a:solidFill>
              </a:endParaRPr>
            </a:p>
          </p:txBody>
        </p:sp>
        <p:grpSp>
          <p:nvGrpSpPr>
            <p:cNvPr id="33961" name="Group 6"/>
            <p:cNvGrpSpPr/>
            <p:nvPr/>
          </p:nvGrpSpPr>
          <p:grpSpPr bwMode="auto">
            <a:xfrm>
              <a:off x="384" y="1917"/>
              <a:ext cx="5040" cy="531"/>
              <a:chOff x="-3" y="-3"/>
              <a:chExt cx="3490" cy="870"/>
            </a:xfrm>
          </p:grpSpPr>
          <p:grpSp>
            <p:nvGrpSpPr>
              <p:cNvPr id="33962" name="Group 7"/>
              <p:cNvGrpSpPr/>
              <p:nvPr/>
            </p:nvGrpSpPr>
            <p:grpSpPr bwMode="auto">
              <a:xfrm>
                <a:off x="0" y="0"/>
                <a:ext cx="3484" cy="864"/>
                <a:chOff x="0" y="0"/>
                <a:chExt cx="3484" cy="864"/>
              </a:xfrm>
            </p:grpSpPr>
            <p:grpSp>
              <p:nvGrpSpPr>
                <p:cNvPr id="33964" name="Group 8"/>
                <p:cNvGrpSpPr/>
                <p:nvPr/>
              </p:nvGrpSpPr>
              <p:grpSpPr bwMode="auto">
                <a:xfrm>
                  <a:off x="0" y="0"/>
                  <a:ext cx="268" cy="480"/>
                  <a:chOff x="0" y="0"/>
                  <a:chExt cx="268" cy="480"/>
                </a:xfrm>
              </p:grpSpPr>
              <p:sp>
                <p:nvSpPr>
                  <p:cNvPr id="34040" name="Rectangle 9"/>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41" name="Rectangle 10"/>
                  <p:cNvSpPr>
                    <a:spLocks noChangeArrowheads="1"/>
                  </p:cNvSpPr>
                  <p:nvPr/>
                </p:nvSpPr>
                <p:spPr bwMode="auto">
                  <a:xfrm>
                    <a:off x="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65" name="Group 11"/>
                <p:cNvGrpSpPr/>
                <p:nvPr/>
              </p:nvGrpSpPr>
              <p:grpSpPr bwMode="auto">
                <a:xfrm>
                  <a:off x="268" y="0"/>
                  <a:ext cx="268" cy="480"/>
                  <a:chOff x="268" y="0"/>
                  <a:chExt cx="268" cy="480"/>
                </a:xfrm>
              </p:grpSpPr>
              <p:sp>
                <p:nvSpPr>
                  <p:cNvPr id="34038" name="Rectangle 12"/>
                  <p:cNvSpPr>
                    <a:spLocks noChangeArrowheads="1"/>
                  </p:cNvSpPr>
                  <p:nvPr/>
                </p:nvSpPr>
                <p:spPr bwMode="auto">
                  <a:xfrm>
                    <a:off x="31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39" name="Rectangle 13"/>
                  <p:cNvSpPr>
                    <a:spLocks noChangeArrowheads="1"/>
                  </p:cNvSpPr>
                  <p:nvPr/>
                </p:nvSpPr>
                <p:spPr bwMode="auto">
                  <a:xfrm>
                    <a:off x="26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66" name="Group 14"/>
                <p:cNvGrpSpPr/>
                <p:nvPr/>
              </p:nvGrpSpPr>
              <p:grpSpPr bwMode="auto">
                <a:xfrm>
                  <a:off x="536" y="0"/>
                  <a:ext cx="268" cy="480"/>
                  <a:chOff x="536" y="0"/>
                  <a:chExt cx="268" cy="480"/>
                </a:xfrm>
              </p:grpSpPr>
              <p:sp>
                <p:nvSpPr>
                  <p:cNvPr id="34036" name="Rectangle 15"/>
                  <p:cNvSpPr>
                    <a:spLocks noChangeArrowheads="1"/>
                  </p:cNvSpPr>
                  <p:nvPr/>
                </p:nvSpPr>
                <p:spPr bwMode="auto">
                  <a:xfrm>
                    <a:off x="57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37" name="Rectangle 16"/>
                  <p:cNvSpPr>
                    <a:spLocks noChangeArrowheads="1"/>
                  </p:cNvSpPr>
                  <p:nvPr/>
                </p:nvSpPr>
                <p:spPr bwMode="auto">
                  <a:xfrm>
                    <a:off x="53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67" name="Group 17"/>
                <p:cNvGrpSpPr/>
                <p:nvPr/>
              </p:nvGrpSpPr>
              <p:grpSpPr bwMode="auto">
                <a:xfrm>
                  <a:off x="804" y="0"/>
                  <a:ext cx="268" cy="480"/>
                  <a:chOff x="804" y="0"/>
                  <a:chExt cx="268" cy="480"/>
                </a:xfrm>
              </p:grpSpPr>
              <p:sp>
                <p:nvSpPr>
                  <p:cNvPr id="34034" name="Rectangle 18"/>
                  <p:cNvSpPr>
                    <a:spLocks noChangeArrowheads="1"/>
                  </p:cNvSpPr>
                  <p:nvPr/>
                </p:nvSpPr>
                <p:spPr bwMode="auto">
                  <a:xfrm>
                    <a:off x="84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35" name="Rectangle 19"/>
                  <p:cNvSpPr>
                    <a:spLocks noChangeArrowheads="1"/>
                  </p:cNvSpPr>
                  <p:nvPr/>
                </p:nvSpPr>
                <p:spPr bwMode="auto">
                  <a:xfrm>
                    <a:off x="80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68" name="Group 20"/>
                <p:cNvGrpSpPr/>
                <p:nvPr/>
              </p:nvGrpSpPr>
              <p:grpSpPr bwMode="auto">
                <a:xfrm>
                  <a:off x="1072" y="0"/>
                  <a:ext cx="268" cy="480"/>
                  <a:chOff x="1072" y="0"/>
                  <a:chExt cx="268" cy="480"/>
                </a:xfrm>
              </p:grpSpPr>
              <p:sp>
                <p:nvSpPr>
                  <p:cNvPr id="34032" name="Rectangle 21"/>
                  <p:cNvSpPr>
                    <a:spLocks noChangeArrowheads="1"/>
                  </p:cNvSpPr>
                  <p:nvPr/>
                </p:nvSpPr>
                <p:spPr bwMode="auto">
                  <a:xfrm>
                    <a:off x="111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33" name="Rectangle 22"/>
                  <p:cNvSpPr>
                    <a:spLocks noChangeArrowheads="1"/>
                  </p:cNvSpPr>
                  <p:nvPr/>
                </p:nvSpPr>
                <p:spPr bwMode="auto">
                  <a:xfrm>
                    <a:off x="107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69" name="Group 23"/>
                <p:cNvGrpSpPr/>
                <p:nvPr/>
              </p:nvGrpSpPr>
              <p:grpSpPr bwMode="auto">
                <a:xfrm>
                  <a:off x="1340" y="0"/>
                  <a:ext cx="268" cy="480"/>
                  <a:chOff x="1340" y="0"/>
                  <a:chExt cx="268" cy="480"/>
                </a:xfrm>
              </p:grpSpPr>
              <p:sp>
                <p:nvSpPr>
                  <p:cNvPr id="34030" name="Rectangle 24"/>
                  <p:cNvSpPr>
                    <a:spLocks noChangeArrowheads="1"/>
                  </p:cNvSpPr>
                  <p:nvPr/>
                </p:nvSpPr>
                <p:spPr bwMode="auto">
                  <a:xfrm>
                    <a:off x="138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31" name="Rectangle 25"/>
                  <p:cNvSpPr>
                    <a:spLocks noChangeArrowheads="1"/>
                  </p:cNvSpPr>
                  <p:nvPr/>
                </p:nvSpPr>
                <p:spPr bwMode="auto">
                  <a:xfrm>
                    <a:off x="134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0" name="Group 26"/>
                <p:cNvGrpSpPr/>
                <p:nvPr/>
              </p:nvGrpSpPr>
              <p:grpSpPr bwMode="auto">
                <a:xfrm>
                  <a:off x="1608" y="0"/>
                  <a:ext cx="268" cy="480"/>
                  <a:chOff x="1608" y="0"/>
                  <a:chExt cx="268" cy="480"/>
                </a:xfrm>
              </p:grpSpPr>
              <p:sp>
                <p:nvSpPr>
                  <p:cNvPr id="34028" name="Rectangle 27"/>
                  <p:cNvSpPr>
                    <a:spLocks noChangeArrowheads="1"/>
                  </p:cNvSpPr>
                  <p:nvPr/>
                </p:nvSpPr>
                <p:spPr bwMode="auto">
                  <a:xfrm>
                    <a:off x="165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29" name="Rectangle 28"/>
                  <p:cNvSpPr>
                    <a:spLocks noChangeArrowheads="1"/>
                  </p:cNvSpPr>
                  <p:nvPr/>
                </p:nvSpPr>
                <p:spPr bwMode="auto">
                  <a:xfrm>
                    <a:off x="160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1" name="Group 29"/>
                <p:cNvGrpSpPr/>
                <p:nvPr/>
              </p:nvGrpSpPr>
              <p:grpSpPr bwMode="auto">
                <a:xfrm>
                  <a:off x="1876" y="0"/>
                  <a:ext cx="268" cy="480"/>
                  <a:chOff x="1876" y="0"/>
                  <a:chExt cx="268" cy="480"/>
                </a:xfrm>
              </p:grpSpPr>
              <p:sp>
                <p:nvSpPr>
                  <p:cNvPr id="34026" name="Rectangle 30"/>
                  <p:cNvSpPr>
                    <a:spLocks noChangeArrowheads="1"/>
                  </p:cNvSpPr>
                  <p:nvPr/>
                </p:nvSpPr>
                <p:spPr bwMode="auto">
                  <a:xfrm>
                    <a:off x="191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27" name="Rectangle 31"/>
                  <p:cNvSpPr>
                    <a:spLocks noChangeArrowheads="1"/>
                  </p:cNvSpPr>
                  <p:nvPr/>
                </p:nvSpPr>
                <p:spPr bwMode="auto">
                  <a:xfrm>
                    <a:off x="187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2" name="Group 32"/>
                <p:cNvGrpSpPr/>
                <p:nvPr/>
              </p:nvGrpSpPr>
              <p:grpSpPr bwMode="auto">
                <a:xfrm>
                  <a:off x="2144" y="0"/>
                  <a:ext cx="268" cy="480"/>
                  <a:chOff x="2144" y="0"/>
                  <a:chExt cx="268" cy="480"/>
                </a:xfrm>
              </p:grpSpPr>
              <p:sp>
                <p:nvSpPr>
                  <p:cNvPr id="34024" name="Rectangle 33"/>
                  <p:cNvSpPr>
                    <a:spLocks noChangeArrowheads="1"/>
                  </p:cNvSpPr>
                  <p:nvPr/>
                </p:nvSpPr>
                <p:spPr bwMode="auto">
                  <a:xfrm>
                    <a:off x="218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25" name="Rectangle 34"/>
                  <p:cNvSpPr>
                    <a:spLocks noChangeArrowheads="1"/>
                  </p:cNvSpPr>
                  <p:nvPr/>
                </p:nvSpPr>
                <p:spPr bwMode="auto">
                  <a:xfrm>
                    <a:off x="214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3" name="Group 35"/>
                <p:cNvGrpSpPr/>
                <p:nvPr/>
              </p:nvGrpSpPr>
              <p:grpSpPr bwMode="auto">
                <a:xfrm>
                  <a:off x="2412" y="0"/>
                  <a:ext cx="268" cy="480"/>
                  <a:chOff x="2412" y="0"/>
                  <a:chExt cx="268" cy="480"/>
                </a:xfrm>
              </p:grpSpPr>
              <p:sp>
                <p:nvSpPr>
                  <p:cNvPr id="34022" name="Rectangle 36"/>
                  <p:cNvSpPr>
                    <a:spLocks noChangeArrowheads="1"/>
                  </p:cNvSpPr>
                  <p:nvPr/>
                </p:nvSpPr>
                <p:spPr bwMode="auto">
                  <a:xfrm>
                    <a:off x="245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23" name="Rectangle 37"/>
                  <p:cNvSpPr>
                    <a:spLocks noChangeArrowheads="1"/>
                  </p:cNvSpPr>
                  <p:nvPr/>
                </p:nvSpPr>
                <p:spPr bwMode="auto">
                  <a:xfrm>
                    <a:off x="241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4" name="Group 38"/>
                <p:cNvGrpSpPr/>
                <p:nvPr/>
              </p:nvGrpSpPr>
              <p:grpSpPr bwMode="auto">
                <a:xfrm>
                  <a:off x="2680" y="0"/>
                  <a:ext cx="268" cy="480"/>
                  <a:chOff x="2680" y="0"/>
                  <a:chExt cx="268" cy="480"/>
                </a:xfrm>
              </p:grpSpPr>
              <p:sp>
                <p:nvSpPr>
                  <p:cNvPr id="34020" name="Rectangle 39"/>
                  <p:cNvSpPr>
                    <a:spLocks noChangeArrowheads="1"/>
                  </p:cNvSpPr>
                  <p:nvPr/>
                </p:nvSpPr>
                <p:spPr bwMode="auto">
                  <a:xfrm>
                    <a:off x="272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21" name="Rectangle 40"/>
                  <p:cNvSpPr>
                    <a:spLocks noChangeArrowheads="1"/>
                  </p:cNvSpPr>
                  <p:nvPr/>
                </p:nvSpPr>
                <p:spPr bwMode="auto">
                  <a:xfrm>
                    <a:off x="268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5" name="Group 41"/>
                <p:cNvGrpSpPr/>
                <p:nvPr/>
              </p:nvGrpSpPr>
              <p:grpSpPr bwMode="auto">
                <a:xfrm>
                  <a:off x="2948" y="0"/>
                  <a:ext cx="268" cy="480"/>
                  <a:chOff x="2948" y="0"/>
                  <a:chExt cx="268" cy="480"/>
                </a:xfrm>
              </p:grpSpPr>
              <p:sp>
                <p:nvSpPr>
                  <p:cNvPr id="34018" name="Rectangle 42"/>
                  <p:cNvSpPr>
                    <a:spLocks noChangeArrowheads="1"/>
                  </p:cNvSpPr>
                  <p:nvPr/>
                </p:nvSpPr>
                <p:spPr bwMode="auto">
                  <a:xfrm>
                    <a:off x="299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19" name="Rectangle 43"/>
                  <p:cNvSpPr>
                    <a:spLocks noChangeArrowheads="1"/>
                  </p:cNvSpPr>
                  <p:nvPr/>
                </p:nvSpPr>
                <p:spPr bwMode="auto">
                  <a:xfrm>
                    <a:off x="294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6" name="Group 44"/>
                <p:cNvGrpSpPr/>
                <p:nvPr/>
              </p:nvGrpSpPr>
              <p:grpSpPr bwMode="auto">
                <a:xfrm>
                  <a:off x="3216" y="0"/>
                  <a:ext cx="268" cy="480"/>
                  <a:chOff x="3216" y="0"/>
                  <a:chExt cx="268" cy="480"/>
                </a:xfrm>
              </p:grpSpPr>
              <p:sp>
                <p:nvSpPr>
                  <p:cNvPr id="34016" name="Rectangle 45"/>
                  <p:cNvSpPr>
                    <a:spLocks noChangeArrowheads="1"/>
                  </p:cNvSpPr>
                  <p:nvPr/>
                </p:nvSpPr>
                <p:spPr bwMode="auto">
                  <a:xfrm>
                    <a:off x="325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17" name="Rectangle 46"/>
                  <p:cNvSpPr>
                    <a:spLocks noChangeArrowheads="1"/>
                  </p:cNvSpPr>
                  <p:nvPr/>
                </p:nvSpPr>
                <p:spPr bwMode="auto">
                  <a:xfrm>
                    <a:off x="321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7" name="Group 47"/>
                <p:cNvGrpSpPr/>
                <p:nvPr/>
              </p:nvGrpSpPr>
              <p:grpSpPr bwMode="auto">
                <a:xfrm>
                  <a:off x="0" y="480"/>
                  <a:ext cx="268" cy="384"/>
                  <a:chOff x="0" y="480"/>
                  <a:chExt cx="268" cy="384"/>
                </a:xfrm>
              </p:grpSpPr>
              <p:sp>
                <p:nvSpPr>
                  <p:cNvPr id="34014" name="Rectangle 48"/>
                  <p:cNvSpPr>
                    <a:spLocks noChangeArrowheads="1"/>
                  </p:cNvSpPr>
                  <p:nvPr/>
                </p:nvSpPr>
                <p:spPr bwMode="auto">
                  <a:xfrm>
                    <a:off x="4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15" name="Rectangle 49"/>
                  <p:cNvSpPr>
                    <a:spLocks noChangeArrowheads="1"/>
                  </p:cNvSpPr>
                  <p:nvPr/>
                </p:nvSpPr>
                <p:spPr bwMode="auto">
                  <a:xfrm>
                    <a:off x="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8" name="Group 50"/>
                <p:cNvGrpSpPr/>
                <p:nvPr/>
              </p:nvGrpSpPr>
              <p:grpSpPr bwMode="auto">
                <a:xfrm>
                  <a:off x="268" y="480"/>
                  <a:ext cx="268" cy="384"/>
                  <a:chOff x="268" y="480"/>
                  <a:chExt cx="268" cy="384"/>
                </a:xfrm>
              </p:grpSpPr>
              <p:sp>
                <p:nvSpPr>
                  <p:cNvPr id="34012" name="Rectangle 51"/>
                  <p:cNvSpPr>
                    <a:spLocks noChangeArrowheads="1"/>
                  </p:cNvSpPr>
                  <p:nvPr/>
                </p:nvSpPr>
                <p:spPr bwMode="auto">
                  <a:xfrm>
                    <a:off x="31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13" name="Rectangle 52"/>
                  <p:cNvSpPr>
                    <a:spLocks noChangeArrowheads="1"/>
                  </p:cNvSpPr>
                  <p:nvPr/>
                </p:nvSpPr>
                <p:spPr bwMode="auto">
                  <a:xfrm>
                    <a:off x="26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79" name="Group 53"/>
                <p:cNvGrpSpPr/>
                <p:nvPr/>
              </p:nvGrpSpPr>
              <p:grpSpPr bwMode="auto">
                <a:xfrm>
                  <a:off x="536" y="480"/>
                  <a:ext cx="268" cy="384"/>
                  <a:chOff x="536" y="480"/>
                  <a:chExt cx="268" cy="384"/>
                </a:xfrm>
              </p:grpSpPr>
              <p:sp>
                <p:nvSpPr>
                  <p:cNvPr id="34010" name="Rectangle 54"/>
                  <p:cNvSpPr>
                    <a:spLocks noChangeArrowheads="1"/>
                  </p:cNvSpPr>
                  <p:nvPr/>
                </p:nvSpPr>
                <p:spPr bwMode="auto">
                  <a:xfrm>
                    <a:off x="57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11" name="Rectangle 55"/>
                  <p:cNvSpPr>
                    <a:spLocks noChangeArrowheads="1"/>
                  </p:cNvSpPr>
                  <p:nvPr/>
                </p:nvSpPr>
                <p:spPr bwMode="auto">
                  <a:xfrm>
                    <a:off x="53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0" name="Group 56"/>
                <p:cNvGrpSpPr/>
                <p:nvPr/>
              </p:nvGrpSpPr>
              <p:grpSpPr bwMode="auto">
                <a:xfrm>
                  <a:off x="804" y="480"/>
                  <a:ext cx="268" cy="384"/>
                  <a:chOff x="804" y="480"/>
                  <a:chExt cx="268" cy="384"/>
                </a:xfrm>
              </p:grpSpPr>
              <p:sp>
                <p:nvSpPr>
                  <p:cNvPr id="34008" name="Rectangle 57"/>
                  <p:cNvSpPr>
                    <a:spLocks noChangeArrowheads="1"/>
                  </p:cNvSpPr>
                  <p:nvPr/>
                </p:nvSpPr>
                <p:spPr bwMode="auto">
                  <a:xfrm>
                    <a:off x="84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09" name="Rectangle 58"/>
                  <p:cNvSpPr>
                    <a:spLocks noChangeArrowheads="1"/>
                  </p:cNvSpPr>
                  <p:nvPr/>
                </p:nvSpPr>
                <p:spPr bwMode="auto">
                  <a:xfrm>
                    <a:off x="80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1" name="Group 59"/>
                <p:cNvGrpSpPr/>
                <p:nvPr/>
              </p:nvGrpSpPr>
              <p:grpSpPr bwMode="auto">
                <a:xfrm>
                  <a:off x="1072" y="480"/>
                  <a:ext cx="268" cy="384"/>
                  <a:chOff x="1072" y="480"/>
                  <a:chExt cx="268" cy="384"/>
                </a:xfrm>
              </p:grpSpPr>
              <p:sp>
                <p:nvSpPr>
                  <p:cNvPr id="34006" name="Rectangle 60"/>
                  <p:cNvSpPr>
                    <a:spLocks noChangeArrowheads="1"/>
                  </p:cNvSpPr>
                  <p:nvPr/>
                </p:nvSpPr>
                <p:spPr bwMode="auto">
                  <a:xfrm>
                    <a:off x="111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07" name="Rectangle 61"/>
                  <p:cNvSpPr>
                    <a:spLocks noChangeArrowheads="1"/>
                  </p:cNvSpPr>
                  <p:nvPr/>
                </p:nvSpPr>
                <p:spPr bwMode="auto">
                  <a:xfrm>
                    <a:off x="107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2" name="Group 62"/>
                <p:cNvGrpSpPr/>
                <p:nvPr/>
              </p:nvGrpSpPr>
              <p:grpSpPr bwMode="auto">
                <a:xfrm>
                  <a:off x="1340" y="480"/>
                  <a:ext cx="268" cy="384"/>
                  <a:chOff x="1340" y="480"/>
                  <a:chExt cx="268" cy="384"/>
                </a:xfrm>
              </p:grpSpPr>
              <p:sp>
                <p:nvSpPr>
                  <p:cNvPr id="34004" name="Rectangle 63"/>
                  <p:cNvSpPr>
                    <a:spLocks noChangeArrowheads="1"/>
                  </p:cNvSpPr>
                  <p:nvPr/>
                </p:nvSpPr>
                <p:spPr bwMode="auto">
                  <a:xfrm>
                    <a:off x="138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05" name="Rectangle 64"/>
                  <p:cNvSpPr>
                    <a:spLocks noChangeArrowheads="1"/>
                  </p:cNvSpPr>
                  <p:nvPr/>
                </p:nvSpPr>
                <p:spPr bwMode="auto">
                  <a:xfrm>
                    <a:off x="134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3" name="Group 65"/>
                <p:cNvGrpSpPr/>
                <p:nvPr/>
              </p:nvGrpSpPr>
              <p:grpSpPr bwMode="auto">
                <a:xfrm>
                  <a:off x="1608" y="480"/>
                  <a:ext cx="268" cy="384"/>
                  <a:chOff x="1608" y="480"/>
                  <a:chExt cx="268" cy="384"/>
                </a:xfrm>
              </p:grpSpPr>
              <p:sp>
                <p:nvSpPr>
                  <p:cNvPr id="34002" name="Rectangle 66"/>
                  <p:cNvSpPr>
                    <a:spLocks noChangeArrowheads="1"/>
                  </p:cNvSpPr>
                  <p:nvPr/>
                </p:nvSpPr>
                <p:spPr bwMode="auto">
                  <a:xfrm>
                    <a:off x="165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03" name="Rectangle 67"/>
                  <p:cNvSpPr>
                    <a:spLocks noChangeArrowheads="1"/>
                  </p:cNvSpPr>
                  <p:nvPr/>
                </p:nvSpPr>
                <p:spPr bwMode="auto">
                  <a:xfrm>
                    <a:off x="160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4" name="Group 68"/>
                <p:cNvGrpSpPr/>
                <p:nvPr/>
              </p:nvGrpSpPr>
              <p:grpSpPr bwMode="auto">
                <a:xfrm>
                  <a:off x="1876" y="480"/>
                  <a:ext cx="268" cy="384"/>
                  <a:chOff x="1876" y="480"/>
                  <a:chExt cx="268" cy="384"/>
                </a:xfrm>
              </p:grpSpPr>
              <p:sp>
                <p:nvSpPr>
                  <p:cNvPr id="34000" name="Rectangle 69"/>
                  <p:cNvSpPr>
                    <a:spLocks noChangeArrowheads="1"/>
                  </p:cNvSpPr>
                  <p:nvPr/>
                </p:nvSpPr>
                <p:spPr bwMode="auto">
                  <a:xfrm>
                    <a:off x="191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001" name="Rectangle 70"/>
                  <p:cNvSpPr>
                    <a:spLocks noChangeArrowheads="1"/>
                  </p:cNvSpPr>
                  <p:nvPr/>
                </p:nvSpPr>
                <p:spPr bwMode="auto">
                  <a:xfrm>
                    <a:off x="187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5" name="Group 71"/>
                <p:cNvGrpSpPr/>
                <p:nvPr/>
              </p:nvGrpSpPr>
              <p:grpSpPr bwMode="auto">
                <a:xfrm>
                  <a:off x="2144" y="480"/>
                  <a:ext cx="268" cy="384"/>
                  <a:chOff x="2144" y="480"/>
                  <a:chExt cx="268" cy="384"/>
                </a:xfrm>
              </p:grpSpPr>
              <p:sp>
                <p:nvSpPr>
                  <p:cNvPr id="33998" name="Rectangle 72"/>
                  <p:cNvSpPr>
                    <a:spLocks noChangeArrowheads="1"/>
                  </p:cNvSpPr>
                  <p:nvPr/>
                </p:nvSpPr>
                <p:spPr bwMode="auto">
                  <a:xfrm>
                    <a:off x="218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99" name="Rectangle 73"/>
                  <p:cNvSpPr>
                    <a:spLocks noChangeArrowheads="1"/>
                  </p:cNvSpPr>
                  <p:nvPr/>
                </p:nvSpPr>
                <p:spPr bwMode="auto">
                  <a:xfrm>
                    <a:off x="214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6" name="Group 74"/>
                <p:cNvGrpSpPr/>
                <p:nvPr/>
              </p:nvGrpSpPr>
              <p:grpSpPr bwMode="auto">
                <a:xfrm>
                  <a:off x="2412" y="480"/>
                  <a:ext cx="268" cy="384"/>
                  <a:chOff x="2412" y="480"/>
                  <a:chExt cx="268" cy="384"/>
                </a:xfrm>
              </p:grpSpPr>
              <p:sp>
                <p:nvSpPr>
                  <p:cNvPr id="33996" name="Rectangle 75"/>
                  <p:cNvSpPr>
                    <a:spLocks noChangeArrowheads="1"/>
                  </p:cNvSpPr>
                  <p:nvPr/>
                </p:nvSpPr>
                <p:spPr bwMode="auto">
                  <a:xfrm>
                    <a:off x="245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97" name="Rectangle 76"/>
                  <p:cNvSpPr>
                    <a:spLocks noChangeArrowheads="1"/>
                  </p:cNvSpPr>
                  <p:nvPr/>
                </p:nvSpPr>
                <p:spPr bwMode="auto">
                  <a:xfrm>
                    <a:off x="241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7" name="Group 77"/>
                <p:cNvGrpSpPr/>
                <p:nvPr/>
              </p:nvGrpSpPr>
              <p:grpSpPr bwMode="auto">
                <a:xfrm>
                  <a:off x="2680" y="480"/>
                  <a:ext cx="268" cy="384"/>
                  <a:chOff x="2680" y="480"/>
                  <a:chExt cx="268" cy="384"/>
                </a:xfrm>
              </p:grpSpPr>
              <p:sp>
                <p:nvSpPr>
                  <p:cNvPr id="33994" name="Rectangle 78"/>
                  <p:cNvSpPr>
                    <a:spLocks noChangeArrowheads="1"/>
                  </p:cNvSpPr>
                  <p:nvPr/>
                </p:nvSpPr>
                <p:spPr bwMode="auto">
                  <a:xfrm>
                    <a:off x="272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95" name="Rectangle 79"/>
                  <p:cNvSpPr>
                    <a:spLocks noChangeArrowheads="1"/>
                  </p:cNvSpPr>
                  <p:nvPr/>
                </p:nvSpPr>
                <p:spPr bwMode="auto">
                  <a:xfrm>
                    <a:off x="268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8" name="Group 80"/>
                <p:cNvGrpSpPr/>
                <p:nvPr/>
              </p:nvGrpSpPr>
              <p:grpSpPr bwMode="auto">
                <a:xfrm>
                  <a:off x="2948" y="480"/>
                  <a:ext cx="268" cy="384"/>
                  <a:chOff x="2948" y="480"/>
                  <a:chExt cx="268" cy="384"/>
                </a:xfrm>
              </p:grpSpPr>
              <p:sp>
                <p:nvSpPr>
                  <p:cNvPr id="33992" name="Rectangle 81"/>
                  <p:cNvSpPr>
                    <a:spLocks noChangeArrowheads="1"/>
                  </p:cNvSpPr>
                  <p:nvPr/>
                </p:nvSpPr>
                <p:spPr bwMode="auto">
                  <a:xfrm>
                    <a:off x="299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93" name="Rectangle 82"/>
                  <p:cNvSpPr>
                    <a:spLocks noChangeArrowheads="1"/>
                  </p:cNvSpPr>
                  <p:nvPr/>
                </p:nvSpPr>
                <p:spPr bwMode="auto">
                  <a:xfrm>
                    <a:off x="294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89" name="Group 83"/>
                <p:cNvGrpSpPr/>
                <p:nvPr/>
              </p:nvGrpSpPr>
              <p:grpSpPr bwMode="auto">
                <a:xfrm>
                  <a:off x="3216" y="480"/>
                  <a:ext cx="268" cy="384"/>
                  <a:chOff x="3216" y="480"/>
                  <a:chExt cx="268" cy="384"/>
                </a:xfrm>
              </p:grpSpPr>
              <p:sp>
                <p:nvSpPr>
                  <p:cNvPr id="33990" name="Rectangle 84"/>
                  <p:cNvSpPr>
                    <a:spLocks noChangeArrowheads="1"/>
                  </p:cNvSpPr>
                  <p:nvPr/>
                </p:nvSpPr>
                <p:spPr bwMode="auto">
                  <a:xfrm>
                    <a:off x="325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91" name="Rectangle 85"/>
                  <p:cNvSpPr>
                    <a:spLocks noChangeArrowheads="1"/>
                  </p:cNvSpPr>
                  <p:nvPr/>
                </p:nvSpPr>
                <p:spPr bwMode="auto">
                  <a:xfrm>
                    <a:off x="321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3963" name="Rectangle 86"/>
              <p:cNvSpPr>
                <a:spLocks noChangeArrowheads="1"/>
              </p:cNvSpPr>
              <p:nvPr/>
            </p:nvSpPr>
            <p:spPr bwMode="auto">
              <a:xfrm>
                <a:off x="-3" y="-3"/>
                <a:ext cx="3490" cy="87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grpSp>
        <p:nvGrpSpPr>
          <p:cNvPr id="40023" name="Group 87"/>
          <p:cNvGrpSpPr/>
          <p:nvPr/>
        </p:nvGrpSpPr>
        <p:grpSpPr bwMode="auto">
          <a:xfrm>
            <a:off x="611188" y="3860800"/>
            <a:ext cx="7988300" cy="847725"/>
            <a:chOff x="-3" y="-3"/>
            <a:chExt cx="3490" cy="870"/>
          </a:xfrm>
        </p:grpSpPr>
        <p:grpSp>
          <p:nvGrpSpPr>
            <p:cNvPr id="33880" name="Group 88"/>
            <p:cNvGrpSpPr/>
            <p:nvPr/>
          </p:nvGrpSpPr>
          <p:grpSpPr bwMode="auto">
            <a:xfrm>
              <a:off x="0" y="0"/>
              <a:ext cx="3484" cy="864"/>
              <a:chOff x="0" y="0"/>
              <a:chExt cx="3484" cy="864"/>
            </a:xfrm>
          </p:grpSpPr>
          <p:grpSp>
            <p:nvGrpSpPr>
              <p:cNvPr id="33882" name="Group 89"/>
              <p:cNvGrpSpPr/>
              <p:nvPr/>
            </p:nvGrpSpPr>
            <p:grpSpPr bwMode="auto">
              <a:xfrm>
                <a:off x="0" y="0"/>
                <a:ext cx="268" cy="480"/>
                <a:chOff x="0" y="0"/>
                <a:chExt cx="268" cy="480"/>
              </a:xfrm>
            </p:grpSpPr>
            <p:sp>
              <p:nvSpPr>
                <p:cNvPr id="33958" name="Rectangle 9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59" name="Rectangle 91"/>
                <p:cNvSpPr>
                  <a:spLocks noChangeArrowheads="1"/>
                </p:cNvSpPr>
                <p:nvPr/>
              </p:nvSpPr>
              <p:spPr bwMode="auto">
                <a:xfrm>
                  <a:off x="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83" name="Group 92"/>
              <p:cNvGrpSpPr/>
              <p:nvPr/>
            </p:nvGrpSpPr>
            <p:grpSpPr bwMode="auto">
              <a:xfrm>
                <a:off x="268" y="0"/>
                <a:ext cx="268" cy="480"/>
                <a:chOff x="268" y="0"/>
                <a:chExt cx="268" cy="480"/>
              </a:xfrm>
            </p:grpSpPr>
            <p:sp>
              <p:nvSpPr>
                <p:cNvPr id="33956" name="Rectangle 93"/>
                <p:cNvSpPr>
                  <a:spLocks noChangeArrowheads="1"/>
                </p:cNvSpPr>
                <p:nvPr/>
              </p:nvSpPr>
              <p:spPr bwMode="auto">
                <a:xfrm>
                  <a:off x="31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57" name="Rectangle 94"/>
                <p:cNvSpPr>
                  <a:spLocks noChangeArrowheads="1"/>
                </p:cNvSpPr>
                <p:nvPr/>
              </p:nvSpPr>
              <p:spPr bwMode="auto">
                <a:xfrm>
                  <a:off x="26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84" name="Group 95"/>
              <p:cNvGrpSpPr/>
              <p:nvPr/>
            </p:nvGrpSpPr>
            <p:grpSpPr bwMode="auto">
              <a:xfrm>
                <a:off x="536" y="0"/>
                <a:ext cx="268" cy="480"/>
                <a:chOff x="536" y="0"/>
                <a:chExt cx="268" cy="480"/>
              </a:xfrm>
            </p:grpSpPr>
            <p:sp>
              <p:nvSpPr>
                <p:cNvPr id="33954" name="Rectangle 96"/>
                <p:cNvSpPr>
                  <a:spLocks noChangeArrowheads="1"/>
                </p:cNvSpPr>
                <p:nvPr/>
              </p:nvSpPr>
              <p:spPr bwMode="auto">
                <a:xfrm>
                  <a:off x="57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55" name="Rectangle 97"/>
                <p:cNvSpPr>
                  <a:spLocks noChangeArrowheads="1"/>
                </p:cNvSpPr>
                <p:nvPr/>
              </p:nvSpPr>
              <p:spPr bwMode="auto">
                <a:xfrm>
                  <a:off x="53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85" name="Group 98"/>
              <p:cNvGrpSpPr/>
              <p:nvPr/>
            </p:nvGrpSpPr>
            <p:grpSpPr bwMode="auto">
              <a:xfrm>
                <a:off x="804" y="0"/>
                <a:ext cx="268" cy="480"/>
                <a:chOff x="804" y="0"/>
                <a:chExt cx="268" cy="480"/>
              </a:xfrm>
            </p:grpSpPr>
            <p:sp>
              <p:nvSpPr>
                <p:cNvPr id="33952" name="Rectangle 99"/>
                <p:cNvSpPr>
                  <a:spLocks noChangeArrowheads="1"/>
                </p:cNvSpPr>
                <p:nvPr/>
              </p:nvSpPr>
              <p:spPr bwMode="auto">
                <a:xfrm>
                  <a:off x="84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24</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3953" name="Rectangle 100"/>
                <p:cNvSpPr>
                  <a:spLocks noChangeArrowheads="1"/>
                </p:cNvSpPr>
                <p:nvPr/>
              </p:nvSpPr>
              <p:spPr bwMode="auto">
                <a:xfrm>
                  <a:off x="80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86" name="Group 101"/>
              <p:cNvGrpSpPr/>
              <p:nvPr/>
            </p:nvGrpSpPr>
            <p:grpSpPr bwMode="auto">
              <a:xfrm>
                <a:off x="1072" y="0"/>
                <a:ext cx="268" cy="480"/>
                <a:chOff x="1072" y="0"/>
                <a:chExt cx="268" cy="480"/>
              </a:xfrm>
            </p:grpSpPr>
            <p:sp>
              <p:nvSpPr>
                <p:cNvPr id="33950" name="Rectangle 102"/>
                <p:cNvSpPr>
                  <a:spLocks noChangeArrowheads="1"/>
                </p:cNvSpPr>
                <p:nvPr/>
              </p:nvSpPr>
              <p:spPr bwMode="auto">
                <a:xfrm>
                  <a:off x="111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51" name="Rectangle 103"/>
                <p:cNvSpPr>
                  <a:spLocks noChangeArrowheads="1"/>
                </p:cNvSpPr>
                <p:nvPr/>
              </p:nvSpPr>
              <p:spPr bwMode="auto">
                <a:xfrm>
                  <a:off x="107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87" name="Group 104"/>
              <p:cNvGrpSpPr/>
              <p:nvPr/>
            </p:nvGrpSpPr>
            <p:grpSpPr bwMode="auto">
              <a:xfrm>
                <a:off x="1340" y="0"/>
                <a:ext cx="268" cy="480"/>
                <a:chOff x="1340" y="0"/>
                <a:chExt cx="268" cy="480"/>
              </a:xfrm>
            </p:grpSpPr>
            <p:sp>
              <p:nvSpPr>
                <p:cNvPr id="33948" name="Rectangle 105"/>
                <p:cNvSpPr>
                  <a:spLocks noChangeArrowheads="1"/>
                </p:cNvSpPr>
                <p:nvPr/>
              </p:nvSpPr>
              <p:spPr bwMode="auto">
                <a:xfrm>
                  <a:off x="138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49" name="Rectangle 106"/>
                <p:cNvSpPr>
                  <a:spLocks noChangeArrowheads="1"/>
                </p:cNvSpPr>
                <p:nvPr/>
              </p:nvSpPr>
              <p:spPr bwMode="auto">
                <a:xfrm>
                  <a:off x="134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88" name="Group 107"/>
              <p:cNvGrpSpPr/>
              <p:nvPr/>
            </p:nvGrpSpPr>
            <p:grpSpPr bwMode="auto">
              <a:xfrm>
                <a:off x="1608" y="0"/>
                <a:ext cx="268" cy="480"/>
                <a:chOff x="1608" y="0"/>
                <a:chExt cx="268" cy="480"/>
              </a:xfrm>
            </p:grpSpPr>
            <p:sp>
              <p:nvSpPr>
                <p:cNvPr id="33946" name="Rectangle 108"/>
                <p:cNvSpPr>
                  <a:spLocks noChangeArrowheads="1"/>
                </p:cNvSpPr>
                <p:nvPr/>
              </p:nvSpPr>
              <p:spPr bwMode="auto">
                <a:xfrm>
                  <a:off x="165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47" name="Rectangle 109"/>
                <p:cNvSpPr>
                  <a:spLocks noChangeArrowheads="1"/>
                </p:cNvSpPr>
                <p:nvPr/>
              </p:nvSpPr>
              <p:spPr bwMode="auto">
                <a:xfrm>
                  <a:off x="160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89" name="Group 110"/>
              <p:cNvGrpSpPr/>
              <p:nvPr/>
            </p:nvGrpSpPr>
            <p:grpSpPr bwMode="auto">
              <a:xfrm>
                <a:off x="1876" y="0"/>
                <a:ext cx="268" cy="480"/>
                <a:chOff x="1876" y="0"/>
                <a:chExt cx="268" cy="480"/>
              </a:xfrm>
            </p:grpSpPr>
            <p:sp>
              <p:nvSpPr>
                <p:cNvPr id="33944" name="Rectangle 111"/>
                <p:cNvSpPr>
                  <a:spLocks noChangeArrowheads="1"/>
                </p:cNvSpPr>
                <p:nvPr/>
              </p:nvSpPr>
              <p:spPr bwMode="auto">
                <a:xfrm>
                  <a:off x="191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altLang="zh-CN" sz="1800" b="1">
                    <a:solidFill>
                      <a:srgbClr val="FF0000"/>
                    </a:solidFill>
                  </a:endParaRPr>
                </a:p>
                <a:p>
                  <a:pPr algn="just" eaLnBrk="0" hangingPunct="0"/>
                  <a:endParaRPr lang="en-US" altLang="zh-CN" sz="4000" b="1">
                    <a:solidFill>
                      <a:schemeClr val="folHlink"/>
                    </a:solidFill>
                  </a:endParaRPr>
                </a:p>
              </p:txBody>
            </p:sp>
            <p:sp>
              <p:nvSpPr>
                <p:cNvPr id="33945" name="Rectangle 112"/>
                <p:cNvSpPr>
                  <a:spLocks noChangeArrowheads="1"/>
                </p:cNvSpPr>
                <p:nvPr/>
              </p:nvSpPr>
              <p:spPr bwMode="auto">
                <a:xfrm>
                  <a:off x="187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0" name="Group 113"/>
              <p:cNvGrpSpPr/>
              <p:nvPr/>
            </p:nvGrpSpPr>
            <p:grpSpPr bwMode="auto">
              <a:xfrm>
                <a:off x="2144" y="0"/>
                <a:ext cx="268" cy="480"/>
                <a:chOff x="2144" y="0"/>
                <a:chExt cx="268" cy="480"/>
              </a:xfrm>
            </p:grpSpPr>
            <p:sp>
              <p:nvSpPr>
                <p:cNvPr id="33942" name="Rectangle 114"/>
                <p:cNvSpPr>
                  <a:spLocks noChangeArrowheads="1"/>
                </p:cNvSpPr>
                <p:nvPr/>
              </p:nvSpPr>
              <p:spPr bwMode="auto">
                <a:xfrm>
                  <a:off x="218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43" name="Rectangle 115"/>
                <p:cNvSpPr>
                  <a:spLocks noChangeArrowheads="1"/>
                </p:cNvSpPr>
                <p:nvPr/>
              </p:nvSpPr>
              <p:spPr bwMode="auto">
                <a:xfrm>
                  <a:off x="214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1" name="Group 116"/>
              <p:cNvGrpSpPr/>
              <p:nvPr/>
            </p:nvGrpSpPr>
            <p:grpSpPr bwMode="auto">
              <a:xfrm>
                <a:off x="2412" y="0"/>
                <a:ext cx="268" cy="480"/>
                <a:chOff x="2412" y="0"/>
                <a:chExt cx="268" cy="480"/>
              </a:xfrm>
            </p:grpSpPr>
            <p:sp>
              <p:nvSpPr>
                <p:cNvPr id="33940" name="Rectangle 117"/>
                <p:cNvSpPr>
                  <a:spLocks noChangeArrowheads="1"/>
                </p:cNvSpPr>
                <p:nvPr/>
              </p:nvSpPr>
              <p:spPr bwMode="auto">
                <a:xfrm>
                  <a:off x="245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41" name="Rectangle 118"/>
                <p:cNvSpPr>
                  <a:spLocks noChangeArrowheads="1"/>
                </p:cNvSpPr>
                <p:nvPr/>
              </p:nvSpPr>
              <p:spPr bwMode="auto">
                <a:xfrm>
                  <a:off x="241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2" name="Group 119"/>
              <p:cNvGrpSpPr/>
              <p:nvPr/>
            </p:nvGrpSpPr>
            <p:grpSpPr bwMode="auto">
              <a:xfrm>
                <a:off x="2680" y="0"/>
                <a:ext cx="268" cy="480"/>
                <a:chOff x="2680" y="0"/>
                <a:chExt cx="268" cy="480"/>
              </a:xfrm>
            </p:grpSpPr>
            <p:sp>
              <p:nvSpPr>
                <p:cNvPr id="33938" name="Rectangle 120"/>
                <p:cNvSpPr>
                  <a:spLocks noChangeArrowheads="1"/>
                </p:cNvSpPr>
                <p:nvPr/>
              </p:nvSpPr>
              <p:spPr bwMode="auto">
                <a:xfrm>
                  <a:off x="272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39" name="Rectangle 121"/>
                <p:cNvSpPr>
                  <a:spLocks noChangeArrowheads="1"/>
                </p:cNvSpPr>
                <p:nvPr/>
              </p:nvSpPr>
              <p:spPr bwMode="auto">
                <a:xfrm>
                  <a:off x="268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3" name="Group 122"/>
              <p:cNvGrpSpPr/>
              <p:nvPr/>
            </p:nvGrpSpPr>
            <p:grpSpPr bwMode="auto">
              <a:xfrm>
                <a:off x="2948" y="0"/>
                <a:ext cx="268" cy="480"/>
                <a:chOff x="2948" y="0"/>
                <a:chExt cx="268" cy="480"/>
              </a:xfrm>
            </p:grpSpPr>
            <p:sp>
              <p:nvSpPr>
                <p:cNvPr id="33936" name="Rectangle 123"/>
                <p:cNvSpPr>
                  <a:spLocks noChangeArrowheads="1"/>
                </p:cNvSpPr>
                <p:nvPr/>
              </p:nvSpPr>
              <p:spPr bwMode="auto">
                <a:xfrm>
                  <a:off x="299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37" name="Rectangle 124"/>
                <p:cNvSpPr>
                  <a:spLocks noChangeArrowheads="1"/>
                </p:cNvSpPr>
                <p:nvPr/>
              </p:nvSpPr>
              <p:spPr bwMode="auto">
                <a:xfrm>
                  <a:off x="294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4" name="Group 125"/>
              <p:cNvGrpSpPr/>
              <p:nvPr/>
            </p:nvGrpSpPr>
            <p:grpSpPr bwMode="auto">
              <a:xfrm>
                <a:off x="3216" y="0"/>
                <a:ext cx="268" cy="480"/>
                <a:chOff x="3216" y="0"/>
                <a:chExt cx="268" cy="480"/>
              </a:xfrm>
            </p:grpSpPr>
            <p:sp>
              <p:nvSpPr>
                <p:cNvPr id="33934" name="Rectangle 126"/>
                <p:cNvSpPr>
                  <a:spLocks noChangeArrowheads="1"/>
                </p:cNvSpPr>
                <p:nvPr/>
              </p:nvSpPr>
              <p:spPr bwMode="auto">
                <a:xfrm>
                  <a:off x="325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35" name="Rectangle 127"/>
                <p:cNvSpPr>
                  <a:spLocks noChangeArrowheads="1"/>
                </p:cNvSpPr>
                <p:nvPr/>
              </p:nvSpPr>
              <p:spPr bwMode="auto">
                <a:xfrm>
                  <a:off x="321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5" name="Group 128"/>
              <p:cNvGrpSpPr/>
              <p:nvPr/>
            </p:nvGrpSpPr>
            <p:grpSpPr bwMode="auto">
              <a:xfrm>
                <a:off x="0" y="480"/>
                <a:ext cx="268" cy="384"/>
                <a:chOff x="0" y="480"/>
                <a:chExt cx="268" cy="384"/>
              </a:xfrm>
            </p:grpSpPr>
            <p:sp>
              <p:nvSpPr>
                <p:cNvPr id="33932" name="Rectangle 129"/>
                <p:cNvSpPr>
                  <a:spLocks noChangeArrowheads="1"/>
                </p:cNvSpPr>
                <p:nvPr/>
              </p:nvSpPr>
              <p:spPr bwMode="auto">
                <a:xfrm>
                  <a:off x="4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33" name="Rectangle 130"/>
                <p:cNvSpPr>
                  <a:spLocks noChangeArrowheads="1"/>
                </p:cNvSpPr>
                <p:nvPr/>
              </p:nvSpPr>
              <p:spPr bwMode="auto">
                <a:xfrm>
                  <a:off x="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6" name="Group 131"/>
              <p:cNvGrpSpPr/>
              <p:nvPr/>
            </p:nvGrpSpPr>
            <p:grpSpPr bwMode="auto">
              <a:xfrm>
                <a:off x="268" y="480"/>
                <a:ext cx="268" cy="384"/>
                <a:chOff x="268" y="480"/>
                <a:chExt cx="268" cy="384"/>
              </a:xfrm>
            </p:grpSpPr>
            <p:sp>
              <p:nvSpPr>
                <p:cNvPr id="33930" name="Rectangle 132"/>
                <p:cNvSpPr>
                  <a:spLocks noChangeArrowheads="1"/>
                </p:cNvSpPr>
                <p:nvPr/>
              </p:nvSpPr>
              <p:spPr bwMode="auto">
                <a:xfrm>
                  <a:off x="31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31" name="Rectangle 133"/>
                <p:cNvSpPr>
                  <a:spLocks noChangeArrowheads="1"/>
                </p:cNvSpPr>
                <p:nvPr/>
              </p:nvSpPr>
              <p:spPr bwMode="auto">
                <a:xfrm>
                  <a:off x="26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7" name="Group 134"/>
              <p:cNvGrpSpPr/>
              <p:nvPr/>
            </p:nvGrpSpPr>
            <p:grpSpPr bwMode="auto">
              <a:xfrm>
                <a:off x="536" y="480"/>
                <a:ext cx="268" cy="384"/>
                <a:chOff x="536" y="480"/>
                <a:chExt cx="268" cy="384"/>
              </a:xfrm>
            </p:grpSpPr>
            <p:sp>
              <p:nvSpPr>
                <p:cNvPr id="33928" name="Rectangle 135"/>
                <p:cNvSpPr>
                  <a:spLocks noChangeArrowheads="1"/>
                </p:cNvSpPr>
                <p:nvPr/>
              </p:nvSpPr>
              <p:spPr bwMode="auto">
                <a:xfrm>
                  <a:off x="57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29" name="Rectangle 136"/>
                <p:cNvSpPr>
                  <a:spLocks noChangeArrowheads="1"/>
                </p:cNvSpPr>
                <p:nvPr/>
              </p:nvSpPr>
              <p:spPr bwMode="auto">
                <a:xfrm>
                  <a:off x="53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8" name="Group 137"/>
              <p:cNvGrpSpPr/>
              <p:nvPr/>
            </p:nvGrpSpPr>
            <p:grpSpPr bwMode="auto">
              <a:xfrm>
                <a:off x="804" y="480"/>
                <a:ext cx="268" cy="384"/>
                <a:chOff x="804" y="480"/>
                <a:chExt cx="268" cy="384"/>
              </a:xfrm>
            </p:grpSpPr>
            <p:sp>
              <p:nvSpPr>
                <p:cNvPr id="33926" name="Rectangle 138"/>
                <p:cNvSpPr>
                  <a:spLocks noChangeArrowheads="1"/>
                </p:cNvSpPr>
                <p:nvPr/>
              </p:nvSpPr>
              <p:spPr bwMode="auto">
                <a:xfrm>
                  <a:off x="84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2</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3927" name="Rectangle 139"/>
                <p:cNvSpPr>
                  <a:spLocks noChangeArrowheads="1"/>
                </p:cNvSpPr>
                <p:nvPr/>
              </p:nvSpPr>
              <p:spPr bwMode="auto">
                <a:xfrm>
                  <a:off x="80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99" name="Group 140"/>
              <p:cNvGrpSpPr/>
              <p:nvPr/>
            </p:nvGrpSpPr>
            <p:grpSpPr bwMode="auto">
              <a:xfrm>
                <a:off x="1072" y="480"/>
                <a:ext cx="268" cy="384"/>
                <a:chOff x="1072" y="480"/>
                <a:chExt cx="268" cy="384"/>
              </a:xfrm>
            </p:grpSpPr>
            <p:sp>
              <p:nvSpPr>
                <p:cNvPr id="33924" name="Rectangle 141"/>
                <p:cNvSpPr>
                  <a:spLocks noChangeArrowheads="1"/>
                </p:cNvSpPr>
                <p:nvPr/>
              </p:nvSpPr>
              <p:spPr bwMode="auto">
                <a:xfrm>
                  <a:off x="111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25" name="Rectangle 142"/>
                <p:cNvSpPr>
                  <a:spLocks noChangeArrowheads="1"/>
                </p:cNvSpPr>
                <p:nvPr/>
              </p:nvSpPr>
              <p:spPr bwMode="auto">
                <a:xfrm>
                  <a:off x="107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0" name="Group 143"/>
              <p:cNvGrpSpPr/>
              <p:nvPr/>
            </p:nvGrpSpPr>
            <p:grpSpPr bwMode="auto">
              <a:xfrm>
                <a:off x="1340" y="480"/>
                <a:ext cx="268" cy="384"/>
                <a:chOff x="1340" y="480"/>
                <a:chExt cx="268" cy="384"/>
              </a:xfrm>
            </p:grpSpPr>
            <p:sp>
              <p:nvSpPr>
                <p:cNvPr id="33922" name="Rectangle 144"/>
                <p:cNvSpPr>
                  <a:spLocks noChangeArrowheads="1"/>
                </p:cNvSpPr>
                <p:nvPr/>
              </p:nvSpPr>
              <p:spPr bwMode="auto">
                <a:xfrm>
                  <a:off x="138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23" name="Rectangle 145"/>
                <p:cNvSpPr>
                  <a:spLocks noChangeArrowheads="1"/>
                </p:cNvSpPr>
                <p:nvPr/>
              </p:nvSpPr>
              <p:spPr bwMode="auto">
                <a:xfrm>
                  <a:off x="134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1" name="Group 146"/>
              <p:cNvGrpSpPr/>
              <p:nvPr/>
            </p:nvGrpSpPr>
            <p:grpSpPr bwMode="auto">
              <a:xfrm>
                <a:off x="1608" y="480"/>
                <a:ext cx="268" cy="384"/>
                <a:chOff x="1608" y="480"/>
                <a:chExt cx="268" cy="384"/>
              </a:xfrm>
            </p:grpSpPr>
            <p:sp>
              <p:nvSpPr>
                <p:cNvPr id="33920" name="Rectangle 147"/>
                <p:cNvSpPr>
                  <a:spLocks noChangeArrowheads="1"/>
                </p:cNvSpPr>
                <p:nvPr/>
              </p:nvSpPr>
              <p:spPr bwMode="auto">
                <a:xfrm>
                  <a:off x="165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21" name="Rectangle 148"/>
                <p:cNvSpPr>
                  <a:spLocks noChangeArrowheads="1"/>
                </p:cNvSpPr>
                <p:nvPr/>
              </p:nvSpPr>
              <p:spPr bwMode="auto">
                <a:xfrm>
                  <a:off x="160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2" name="Group 149"/>
              <p:cNvGrpSpPr/>
              <p:nvPr/>
            </p:nvGrpSpPr>
            <p:grpSpPr bwMode="auto">
              <a:xfrm>
                <a:off x="1876" y="480"/>
                <a:ext cx="268" cy="384"/>
                <a:chOff x="1876" y="480"/>
                <a:chExt cx="268" cy="384"/>
              </a:xfrm>
            </p:grpSpPr>
            <p:sp>
              <p:nvSpPr>
                <p:cNvPr id="33918" name="Rectangle 150"/>
                <p:cNvSpPr>
                  <a:spLocks noChangeArrowheads="1"/>
                </p:cNvSpPr>
                <p:nvPr/>
              </p:nvSpPr>
              <p:spPr bwMode="auto">
                <a:xfrm>
                  <a:off x="191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altLang="zh-CN" sz="1800" b="1">
                    <a:solidFill>
                      <a:srgbClr val="FF0000"/>
                    </a:solidFill>
                  </a:endParaRPr>
                </a:p>
                <a:p>
                  <a:pPr algn="just" eaLnBrk="0" hangingPunct="0"/>
                  <a:endParaRPr lang="en-US" altLang="zh-CN" sz="4000" b="1">
                    <a:solidFill>
                      <a:schemeClr val="folHlink"/>
                    </a:solidFill>
                  </a:endParaRPr>
                </a:p>
              </p:txBody>
            </p:sp>
            <p:sp>
              <p:nvSpPr>
                <p:cNvPr id="33919" name="Rectangle 151"/>
                <p:cNvSpPr>
                  <a:spLocks noChangeArrowheads="1"/>
                </p:cNvSpPr>
                <p:nvPr/>
              </p:nvSpPr>
              <p:spPr bwMode="auto">
                <a:xfrm>
                  <a:off x="187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3" name="Group 152"/>
              <p:cNvGrpSpPr/>
              <p:nvPr/>
            </p:nvGrpSpPr>
            <p:grpSpPr bwMode="auto">
              <a:xfrm>
                <a:off x="2144" y="480"/>
                <a:ext cx="268" cy="384"/>
                <a:chOff x="2144" y="480"/>
                <a:chExt cx="268" cy="384"/>
              </a:xfrm>
            </p:grpSpPr>
            <p:sp>
              <p:nvSpPr>
                <p:cNvPr id="33916" name="Rectangle 153"/>
                <p:cNvSpPr>
                  <a:spLocks noChangeArrowheads="1"/>
                </p:cNvSpPr>
                <p:nvPr/>
              </p:nvSpPr>
              <p:spPr bwMode="auto">
                <a:xfrm>
                  <a:off x="218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17" name="Rectangle 154"/>
                <p:cNvSpPr>
                  <a:spLocks noChangeArrowheads="1"/>
                </p:cNvSpPr>
                <p:nvPr/>
              </p:nvSpPr>
              <p:spPr bwMode="auto">
                <a:xfrm>
                  <a:off x="214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4" name="Group 155"/>
              <p:cNvGrpSpPr/>
              <p:nvPr/>
            </p:nvGrpSpPr>
            <p:grpSpPr bwMode="auto">
              <a:xfrm>
                <a:off x="2412" y="480"/>
                <a:ext cx="268" cy="384"/>
                <a:chOff x="2412" y="480"/>
                <a:chExt cx="268" cy="384"/>
              </a:xfrm>
            </p:grpSpPr>
            <p:sp>
              <p:nvSpPr>
                <p:cNvPr id="33914" name="Rectangle 156"/>
                <p:cNvSpPr>
                  <a:spLocks noChangeArrowheads="1"/>
                </p:cNvSpPr>
                <p:nvPr/>
              </p:nvSpPr>
              <p:spPr bwMode="auto">
                <a:xfrm>
                  <a:off x="245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15" name="Rectangle 157"/>
                <p:cNvSpPr>
                  <a:spLocks noChangeArrowheads="1"/>
                </p:cNvSpPr>
                <p:nvPr/>
              </p:nvSpPr>
              <p:spPr bwMode="auto">
                <a:xfrm>
                  <a:off x="241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5" name="Group 158"/>
              <p:cNvGrpSpPr/>
              <p:nvPr/>
            </p:nvGrpSpPr>
            <p:grpSpPr bwMode="auto">
              <a:xfrm>
                <a:off x="2680" y="480"/>
                <a:ext cx="268" cy="384"/>
                <a:chOff x="2680" y="480"/>
                <a:chExt cx="268" cy="384"/>
              </a:xfrm>
            </p:grpSpPr>
            <p:sp>
              <p:nvSpPr>
                <p:cNvPr id="33912" name="Rectangle 159"/>
                <p:cNvSpPr>
                  <a:spLocks noChangeArrowheads="1"/>
                </p:cNvSpPr>
                <p:nvPr/>
              </p:nvSpPr>
              <p:spPr bwMode="auto">
                <a:xfrm>
                  <a:off x="272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13" name="Rectangle 160"/>
                <p:cNvSpPr>
                  <a:spLocks noChangeArrowheads="1"/>
                </p:cNvSpPr>
                <p:nvPr/>
              </p:nvSpPr>
              <p:spPr bwMode="auto">
                <a:xfrm>
                  <a:off x="268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6" name="Group 161"/>
              <p:cNvGrpSpPr/>
              <p:nvPr/>
            </p:nvGrpSpPr>
            <p:grpSpPr bwMode="auto">
              <a:xfrm>
                <a:off x="2948" y="480"/>
                <a:ext cx="268" cy="384"/>
                <a:chOff x="2948" y="480"/>
                <a:chExt cx="268" cy="384"/>
              </a:xfrm>
            </p:grpSpPr>
            <p:sp>
              <p:nvSpPr>
                <p:cNvPr id="33910" name="Rectangle 162"/>
                <p:cNvSpPr>
                  <a:spLocks noChangeArrowheads="1"/>
                </p:cNvSpPr>
                <p:nvPr/>
              </p:nvSpPr>
              <p:spPr bwMode="auto">
                <a:xfrm>
                  <a:off x="299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11" name="Rectangle 163"/>
                <p:cNvSpPr>
                  <a:spLocks noChangeArrowheads="1"/>
                </p:cNvSpPr>
                <p:nvPr/>
              </p:nvSpPr>
              <p:spPr bwMode="auto">
                <a:xfrm>
                  <a:off x="294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907" name="Group 164"/>
              <p:cNvGrpSpPr/>
              <p:nvPr/>
            </p:nvGrpSpPr>
            <p:grpSpPr bwMode="auto">
              <a:xfrm>
                <a:off x="3216" y="480"/>
                <a:ext cx="268" cy="384"/>
                <a:chOff x="3216" y="480"/>
                <a:chExt cx="268" cy="384"/>
              </a:xfrm>
            </p:grpSpPr>
            <p:sp>
              <p:nvSpPr>
                <p:cNvPr id="33908" name="Rectangle 165"/>
                <p:cNvSpPr>
                  <a:spLocks noChangeArrowheads="1"/>
                </p:cNvSpPr>
                <p:nvPr/>
              </p:nvSpPr>
              <p:spPr bwMode="auto">
                <a:xfrm>
                  <a:off x="325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909" name="Rectangle 166"/>
                <p:cNvSpPr>
                  <a:spLocks noChangeArrowheads="1"/>
                </p:cNvSpPr>
                <p:nvPr/>
              </p:nvSpPr>
              <p:spPr bwMode="auto">
                <a:xfrm>
                  <a:off x="321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3881" name="Rectangle 167"/>
            <p:cNvSpPr>
              <a:spLocks noChangeArrowheads="1"/>
            </p:cNvSpPr>
            <p:nvPr/>
          </p:nvSpPr>
          <p:spPr bwMode="auto">
            <a:xfrm>
              <a:off x="-3" y="-3"/>
              <a:ext cx="3490" cy="87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0104" name="Group 168"/>
          <p:cNvGrpSpPr/>
          <p:nvPr/>
        </p:nvGrpSpPr>
        <p:grpSpPr bwMode="auto">
          <a:xfrm>
            <a:off x="635000" y="5006975"/>
            <a:ext cx="7975600" cy="860425"/>
            <a:chOff x="-3" y="-3"/>
            <a:chExt cx="3490" cy="870"/>
          </a:xfrm>
        </p:grpSpPr>
        <p:grpSp>
          <p:nvGrpSpPr>
            <p:cNvPr id="33800" name="Group 169"/>
            <p:cNvGrpSpPr/>
            <p:nvPr/>
          </p:nvGrpSpPr>
          <p:grpSpPr bwMode="auto">
            <a:xfrm>
              <a:off x="0" y="0"/>
              <a:ext cx="3484" cy="864"/>
              <a:chOff x="0" y="0"/>
              <a:chExt cx="3484" cy="864"/>
            </a:xfrm>
          </p:grpSpPr>
          <p:grpSp>
            <p:nvGrpSpPr>
              <p:cNvPr id="33802" name="Group 170"/>
              <p:cNvGrpSpPr/>
              <p:nvPr/>
            </p:nvGrpSpPr>
            <p:grpSpPr bwMode="auto">
              <a:xfrm>
                <a:off x="0" y="0"/>
                <a:ext cx="268" cy="480"/>
                <a:chOff x="0" y="0"/>
                <a:chExt cx="268" cy="480"/>
              </a:xfrm>
            </p:grpSpPr>
            <p:sp>
              <p:nvSpPr>
                <p:cNvPr id="33878" name="Rectangle 171"/>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79" name="Rectangle 172"/>
                <p:cNvSpPr>
                  <a:spLocks noChangeArrowheads="1"/>
                </p:cNvSpPr>
                <p:nvPr/>
              </p:nvSpPr>
              <p:spPr bwMode="auto">
                <a:xfrm>
                  <a:off x="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3" name="Group 173"/>
              <p:cNvGrpSpPr/>
              <p:nvPr/>
            </p:nvGrpSpPr>
            <p:grpSpPr bwMode="auto">
              <a:xfrm>
                <a:off x="268" y="0"/>
                <a:ext cx="268" cy="480"/>
                <a:chOff x="268" y="0"/>
                <a:chExt cx="268" cy="480"/>
              </a:xfrm>
            </p:grpSpPr>
            <p:sp>
              <p:nvSpPr>
                <p:cNvPr id="33876" name="Rectangle 174"/>
                <p:cNvSpPr>
                  <a:spLocks noChangeArrowheads="1"/>
                </p:cNvSpPr>
                <p:nvPr/>
              </p:nvSpPr>
              <p:spPr bwMode="auto">
                <a:xfrm>
                  <a:off x="31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77" name="Rectangle 175"/>
                <p:cNvSpPr>
                  <a:spLocks noChangeArrowheads="1"/>
                </p:cNvSpPr>
                <p:nvPr/>
              </p:nvSpPr>
              <p:spPr bwMode="auto">
                <a:xfrm>
                  <a:off x="26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4" name="Group 176"/>
              <p:cNvGrpSpPr/>
              <p:nvPr/>
            </p:nvGrpSpPr>
            <p:grpSpPr bwMode="auto">
              <a:xfrm>
                <a:off x="536" y="0"/>
                <a:ext cx="268" cy="480"/>
                <a:chOff x="536" y="0"/>
                <a:chExt cx="268" cy="480"/>
              </a:xfrm>
            </p:grpSpPr>
            <p:sp>
              <p:nvSpPr>
                <p:cNvPr id="33874" name="Rectangle 177"/>
                <p:cNvSpPr>
                  <a:spLocks noChangeArrowheads="1"/>
                </p:cNvSpPr>
                <p:nvPr/>
              </p:nvSpPr>
              <p:spPr bwMode="auto">
                <a:xfrm>
                  <a:off x="57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75" name="Rectangle 178"/>
                <p:cNvSpPr>
                  <a:spLocks noChangeArrowheads="1"/>
                </p:cNvSpPr>
                <p:nvPr/>
              </p:nvSpPr>
              <p:spPr bwMode="auto">
                <a:xfrm>
                  <a:off x="53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5" name="Group 179"/>
              <p:cNvGrpSpPr/>
              <p:nvPr/>
            </p:nvGrpSpPr>
            <p:grpSpPr bwMode="auto">
              <a:xfrm>
                <a:off x="804" y="0"/>
                <a:ext cx="268" cy="480"/>
                <a:chOff x="804" y="0"/>
                <a:chExt cx="268" cy="480"/>
              </a:xfrm>
            </p:grpSpPr>
            <p:sp>
              <p:nvSpPr>
                <p:cNvPr id="33872" name="Rectangle 180"/>
                <p:cNvSpPr>
                  <a:spLocks noChangeArrowheads="1"/>
                </p:cNvSpPr>
                <p:nvPr/>
              </p:nvSpPr>
              <p:spPr bwMode="auto">
                <a:xfrm>
                  <a:off x="84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24</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73" name="Rectangle 181"/>
                <p:cNvSpPr>
                  <a:spLocks noChangeArrowheads="1"/>
                </p:cNvSpPr>
                <p:nvPr/>
              </p:nvSpPr>
              <p:spPr bwMode="auto">
                <a:xfrm>
                  <a:off x="80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6" name="Group 182"/>
              <p:cNvGrpSpPr/>
              <p:nvPr/>
            </p:nvGrpSpPr>
            <p:grpSpPr bwMode="auto">
              <a:xfrm>
                <a:off x="1072" y="0"/>
                <a:ext cx="268" cy="480"/>
                <a:chOff x="1072" y="0"/>
                <a:chExt cx="268" cy="480"/>
              </a:xfrm>
            </p:grpSpPr>
            <p:sp>
              <p:nvSpPr>
                <p:cNvPr id="33870" name="Rectangle 183"/>
                <p:cNvSpPr>
                  <a:spLocks noChangeArrowheads="1"/>
                </p:cNvSpPr>
                <p:nvPr/>
              </p:nvSpPr>
              <p:spPr bwMode="auto">
                <a:xfrm>
                  <a:off x="111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altLang="zh-CN" sz="1800" b="1">
                    <a:solidFill>
                      <a:srgbClr val="FF0000"/>
                    </a:solidFill>
                  </a:endParaRPr>
                </a:p>
                <a:p>
                  <a:pPr algn="just" eaLnBrk="0" hangingPunct="0"/>
                  <a:endParaRPr lang="en-US" altLang="zh-CN" sz="4000" b="1">
                    <a:solidFill>
                      <a:schemeClr val="folHlink"/>
                    </a:solidFill>
                  </a:endParaRPr>
                </a:p>
              </p:txBody>
            </p:sp>
            <p:sp>
              <p:nvSpPr>
                <p:cNvPr id="33871" name="Rectangle 184"/>
                <p:cNvSpPr>
                  <a:spLocks noChangeArrowheads="1"/>
                </p:cNvSpPr>
                <p:nvPr/>
              </p:nvSpPr>
              <p:spPr bwMode="auto">
                <a:xfrm>
                  <a:off x="107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7" name="Group 185"/>
              <p:cNvGrpSpPr/>
              <p:nvPr/>
            </p:nvGrpSpPr>
            <p:grpSpPr bwMode="auto">
              <a:xfrm>
                <a:off x="1340" y="0"/>
                <a:ext cx="268" cy="480"/>
                <a:chOff x="1340" y="0"/>
                <a:chExt cx="268" cy="480"/>
              </a:xfrm>
            </p:grpSpPr>
            <p:sp>
              <p:nvSpPr>
                <p:cNvPr id="33868" name="Rectangle 186"/>
                <p:cNvSpPr>
                  <a:spLocks noChangeArrowheads="1"/>
                </p:cNvSpPr>
                <p:nvPr/>
              </p:nvSpPr>
              <p:spPr bwMode="auto">
                <a:xfrm>
                  <a:off x="138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69" name="Rectangle 187"/>
                <p:cNvSpPr>
                  <a:spLocks noChangeArrowheads="1"/>
                </p:cNvSpPr>
                <p:nvPr/>
              </p:nvSpPr>
              <p:spPr bwMode="auto">
                <a:xfrm>
                  <a:off x="134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8" name="Group 188"/>
              <p:cNvGrpSpPr/>
              <p:nvPr/>
            </p:nvGrpSpPr>
            <p:grpSpPr bwMode="auto">
              <a:xfrm>
                <a:off x="1608" y="0"/>
                <a:ext cx="268" cy="480"/>
                <a:chOff x="1608" y="0"/>
                <a:chExt cx="268" cy="480"/>
              </a:xfrm>
            </p:grpSpPr>
            <p:sp>
              <p:nvSpPr>
                <p:cNvPr id="33866" name="Rectangle 189"/>
                <p:cNvSpPr>
                  <a:spLocks noChangeArrowheads="1"/>
                </p:cNvSpPr>
                <p:nvPr/>
              </p:nvSpPr>
              <p:spPr bwMode="auto">
                <a:xfrm>
                  <a:off x="165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67" name="Rectangle 190"/>
                <p:cNvSpPr>
                  <a:spLocks noChangeArrowheads="1"/>
                </p:cNvSpPr>
                <p:nvPr/>
              </p:nvSpPr>
              <p:spPr bwMode="auto">
                <a:xfrm>
                  <a:off x="160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09" name="Group 191"/>
              <p:cNvGrpSpPr/>
              <p:nvPr/>
            </p:nvGrpSpPr>
            <p:grpSpPr bwMode="auto">
              <a:xfrm>
                <a:off x="1876" y="0"/>
                <a:ext cx="268" cy="480"/>
                <a:chOff x="1876" y="0"/>
                <a:chExt cx="268" cy="480"/>
              </a:xfrm>
            </p:grpSpPr>
            <p:sp>
              <p:nvSpPr>
                <p:cNvPr id="33864" name="Rectangle 192"/>
                <p:cNvSpPr>
                  <a:spLocks noChangeArrowheads="1"/>
                </p:cNvSpPr>
                <p:nvPr/>
              </p:nvSpPr>
              <p:spPr bwMode="auto">
                <a:xfrm>
                  <a:off x="191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28</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3865" name="Rectangle 193"/>
                <p:cNvSpPr>
                  <a:spLocks noChangeArrowheads="1"/>
                </p:cNvSpPr>
                <p:nvPr/>
              </p:nvSpPr>
              <p:spPr bwMode="auto">
                <a:xfrm>
                  <a:off x="187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0" name="Group 194"/>
              <p:cNvGrpSpPr/>
              <p:nvPr/>
            </p:nvGrpSpPr>
            <p:grpSpPr bwMode="auto">
              <a:xfrm>
                <a:off x="2144" y="0"/>
                <a:ext cx="268" cy="480"/>
                <a:chOff x="2144" y="0"/>
                <a:chExt cx="268" cy="480"/>
              </a:xfrm>
            </p:grpSpPr>
            <p:sp>
              <p:nvSpPr>
                <p:cNvPr id="33862" name="Rectangle 195"/>
                <p:cNvSpPr>
                  <a:spLocks noChangeArrowheads="1"/>
                </p:cNvSpPr>
                <p:nvPr/>
              </p:nvSpPr>
              <p:spPr bwMode="auto">
                <a:xfrm>
                  <a:off x="218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63" name="Rectangle 196"/>
                <p:cNvSpPr>
                  <a:spLocks noChangeArrowheads="1"/>
                </p:cNvSpPr>
                <p:nvPr/>
              </p:nvSpPr>
              <p:spPr bwMode="auto">
                <a:xfrm>
                  <a:off x="214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1" name="Group 197"/>
              <p:cNvGrpSpPr/>
              <p:nvPr/>
            </p:nvGrpSpPr>
            <p:grpSpPr bwMode="auto">
              <a:xfrm>
                <a:off x="2412" y="0"/>
                <a:ext cx="268" cy="480"/>
                <a:chOff x="2412" y="0"/>
                <a:chExt cx="268" cy="480"/>
              </a:xfrm>
            </p:grpSpPr>
            <p:sp>
              <p:nvSpPr>
                <p:cNvPr id="33860" name="Rectangle 198"/>
                <p:cNvSpPr>
                  <a:spLocks noChangeArrowheads="1"/>
                </p:cNvSpPr>
                <p:nvPr/>
              </p:nvSpPr>
              <p:spPr bwMode="auto">
                <a:xfrm>
                  <a:off x="245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61" name="Rectangle 199"/>
                <p:cNvSpPr>
                  <a:spLocks noChangeArrowheads="1"/>
                </p:cNvSpPr>
                <p:nvPr/>
              </p:nvSpPr>
              <p:spPr bwMode="auto">
                <a:xfrm>
                  <a:off x="241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2" name="Group 200"/>
              <p:cNvGrpSpPr/>
              <p:nvPr/>
            </p:nvGrpSpPr>
            <p:grpSpPr bwMode="auto">
              <a:xfrm>
                <a:off x="2680" y="0"/>
                <a:ext cx="268" cy="480"/>
                <a:chOff x="2680" y="0"/>
                <a:chExt cx="268" cy="480"/>
              </a:xfrm>
            </p:grpSpPr>
            <p:sp>
              <p:nvSpPr>
                <p:cNvPr id="33858" name="Rectangle 201"/>
                <p:cNvSpPr>
                  <a:spLocks noChangeArrowheads="1"/>
                </p:cNvSpPr>
                <p:nvPr/>
              </p:nvSpPr>
              <p:spPr bwMode="auto">
                <a:xfrm>
                  <a:off x="272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59" name="Rectangle 202"/>
                <p:cNvSpPr>
                  <a:spLocks noChangeArrowheads="1"/>
                </p:cNvSpPr>
                <p:nvPr/>
              </p:nvSpPr>
              <p:spPr bwMode="auto">
                <a:xfrm>
                  <a:off x="268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3" name="Group 203"/>
              <p:cNvGrpSpPr/>
              <p:nvPr/>
            </p:nvGrpSpPr>
            <p:grpSpPr bwMode="auto">
              <a:xfrm>
                <a:off x="2948" y="0"/>
                <a:ext cx="268" cy="480"/>
                <a:chOff x="2948" y="0"/>
                <a:chExt cx="268" cy="480"/>
              </a:xfrm>
            </p:grpSpPr>
            <p:sp>
              <p:nvSpPr>
                <p:cNvPr id="33856" name="Rectangle 204"/>
                <p:cNvSpPr>
                  <a:spLocks noChangeArrowheads="1"/>
                </p:cNvSpPr>
                <p:nvPr/>
              </p:nvSpPr>
              <p:spPr bwMode="auto">
                <a:xfrm>
                  <a:off x="299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57" name="Rectangle 205"/>
                <p:cNvSpPr>
                  <a:spLocks noChangeArrowheads="1"/>
                </p:cNvSpPr>
                <p:nvPr/>
              </p:nvSpPr>
              <p:spPr bwMode="auto">
                <a:xfrm>
                  <a:off x="294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4" name="Group 206"/>
              <p:cNvGrpSpPr/>
              <p:nvPr/>
            </p:nvGrpSpPr>
            <p:grpSpPr bwMode="auto">
              <a:xfrm>
                <a:off x="3216" y="0"/>
                <a:ext cx="268" cy="480"/>
                <a:chOff x="3216" y="0"/>
                <a:chExt cx="268" cy="480"/>
              </a:xfrm>
            </p:grpSpPr>
            <p:sp>
              <p:nvSpPr>
                <p:cNvPr id="33854" name="Rectangle 207"/>
                <p:cNvSpPr>
                  <a:spLocks noChangeArrowheads="1"/>
                </p:cNvSpPr>
                <p:nvPr/>
              </p:nvSpPr>
              <p:spPr bwMode="auto">
                <a:xfrm>
                  <a:off x="325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55" name="Rectangle 208"/>
                <p:cNvSpPr>
                  <a:spLocks noChangeArrowheads="1"/>
                </p:cNvSpPr>
                <p:nvPr/>
              </p:nvSpPr>
              <p:spPr bwMode="auto">
                <a:xfrm>
                  <a:off x="321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5" name="Group 209"/>
              <p:cNvGrpSpPr/>
              <p:nvPr/>
            </p:nvGrpSpPr>
            <p:grpSpPr bwMode="auto">
              <a:xfrm>
                <a:off x="0" y="480"/>
                <a:ext cx="268" cy="384"/>
                <a:chOff x="0" y="480"/>
                <a:chExt cx="268" cy="384"/>
              </a:xfrm>
            </p:grpSpPr>
            <p:sp>
              <p:nvSpPr>
                <p:cNvPr id="33852" name="Rectangle 210"/>
                <p:cNvSpPr>
                  <a:spLocks noChangeArrowheads="1"/>
                </p:cNvSpPr>
                <p:nvPr/>
              </p:nvSpPr>
              <p:spPr bwMode="auto">
                <a:xfrm>
                  <a:off x="4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53" name="Rectangle 211"/>
                <p:cNvSpPr>
                  <a:spLocks noChangeArrowheads="1"/>
                </p:cNvSpPr>
                <p:nvPr/>
              </p:nvSpPr>
              <p:spPr bwMode="auto">
                <a:xfrm>
                  <a:off x="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6" name="Group 212"/>
              <p:cNvGrpSpPr/>
              <p:nvPr/>
            </p:nvGrpSpPr>
            <p:grpSpPr bwMode="auto">
              <a:xfrm>
                <a:off x="268" y="480"/>
                <a:ext cx="268" cy="384"/>
                <a:chOff x="268" y="480"/>
                <a:chExt cx="268" cy="384"/>
              </a:xfrm>
            </p:grpSpPr>
            <p:sp>
              <p:nvSpPr>
                <p:cNvPr id="33850" name="Rectangle 213"/>
                <p:cNvSpPr>
                  <a:spLocks noChangeArrowheads="1"/>
                </p:cNvSpPr>
                <p:nvPr/>
              </p:nvSpPr>
              <p:spPr bwMode="auto">
                <a:xfrm>
                  <a:off x="31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51" name="Rectangle 214"/>
                <p:cNvSpPr>
                  <a:spLocks noChangeArrowheads="1"/>
                </p:cNvSpPr>
                <p:nvPr/>
              </p:nvSpPr>
              <p:spPr bwMode="auto">
                <a:xfrm>
                  <a:off x="26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7" name="Group 215"/>
              <p:cNvGrpSpPr/>
              <p:nvPr/>
            </p:nvGrpSpPr>
            <p:grpSpPr bwMode="auto">
              <a:xfrm>
                <a:off x="536" y="480"/>
                <a:ext cx="268" cy="384"/>
                <a:chOff x="536" y="480"/>
                <a:chExt cx="268" cy="384"/>
              </a:xfrm>
            </p:grpSpPr>
            <p:sp>
              <p:nvSpPr>
                <p:cNvPr id="33848" name="Rectangle 216"/>
                <p:cNvSpPr>
                  <a:spLocks noChangeArrowheads="1"/>
                </p:cNvSpPr>
                <p:nvPr/>
              </p:nvSpPr>
              <p:spPr bwMode="auto">
                <a:xfrm>
                  <a:off x="57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49" name="Rectangle 217"/>
                <p:cNvSpPr>
                  <a:spLocks noChangeArrowheads="1"/>
                </p:cNvSpPr>
                <p:nvPr/>
              </p:nvSpPr>
              <p:spPr bwMode="auto">
                <a:xfrm>
                  <a:off x="53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8" name="Group 218"/>
              <p:cNvGrpSpPr/>
              <p:nvPr/>
            </p:nvGrpSpPr>
            <p:grpSpPr bwMode="auto">
              <a:xfrm>
                <a:off x="804" y="480"/>
                <a:ext cx="268" cy="384"/>
                <a:chOff x="804" y="480"/>
                <a:chExt cx="268" cy="384"/>
              </a:xfrm>
            </p:grpSpPr>
            <p:sp>
              <p:nvSpPr>
                <p:cNvPr id="33846" name="Rectangle 219"/>
                <p:cNvSpPr>
                  <a:spLocks noChangeArrowheads="1"/>
                </p:cNvSpPr>
                <p:nvPr/>
              </p:nvSpPr>
              <p:spPr bwMode="auto">
                <a:xfrm>
                  <a:off x="84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47" name="Rectangle 220"/>
                <p:cNvSpPr>
                  <a:spLocks noChangeArrowheads="1"/>
                </p:cNvSpPr>
                <p:nvPr/>
              </p:nvSpPr>
              <p:spPr bwMode="auto">
                <a:xfrm>
                  <a:off x="80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19" name="Group 221"/>
              <p:cNvGrpSpPr/>
              <p:nvPr/>
            </p:nvGrpSpPr>
            <p:grpSpPr bwMode="auto">
              <a:xfrm>
                <a:off x="1072" y="480"/>
                <a:ext cx="268" cy="384"/>
                <a:chOff x="1072" y="480"/>
                <a:chExt cx="268" cy="384"/>
              </a:xfrm>
            </p:grpSpPr>
            <p:sp>
              <p:nvSpPr>
                <p:cNvPr id="33844" name="Rectangle 222"/>
                <p:cNvSpPr>
                  <a:spLocks noChangeArrowheads="1"/>
                </p:cNvSpPr>
                <p:nvPr/>
              </p:nvSpPr>
              <p:spPr bwMode="auto">
                <a:xfrm>
                  <a:off x="111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zh-CN" altLang="zh-CN" sz="4000" b="1">
                    <a:solidFill>
                      <a:schemeClr val="folHlink"/>
                    </a:solidFill>
                  </a:endParaRPr>
                </a:p>
              </p:txBody>
            </p:sp>
            <p:sp>
              <p:nvSpPr>
                <p:cNvPr id="33845" name="Rectangle 223"/>
                <p:cNvSpPr>
                  <a:spLocks noChangeArrowheads="1"/>
                </p:cNvSpPr>
                <p:nvPr/>
              </p:nvSpPr>
              <p:spPr bwMode="auto">
                <a:xfrm>
                  <a:off x="107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0" name="Group 224"/>
              <p:cNvGrpSpPr/>
              <p:nvPr/>
            </p:nvGrpSpPr>
            <p:grpSpPr bwMode="auto">
              <a:xfrm>
                <a:off x="1340" y="480"/>
                <a:ext cx="268" cy="384"/>
                <a:chOff x="1340" y="480"/>
                <a:chExt cx="268" cy="384"/>
              </a:xfrm>
            </p:grpSpPr>
            <p:sp>
              <p:nvSpPr>
                <p:cNvPr id="33842" name="Rectangle 225"/>
                <p:cNvSpPr>
                  <a:spLocks noChangeArrowheads="1"/>
                </p:cNvSpPr>
                <p:nvPr/>
              </p:nvSpPr>
              <p:spPr bwMode="auto">
                <a:xfrm>
                  <a:off x="138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43" name="Rectangle 226"/>
                <p:cNvSpPr>
                  <a:spLocks noChangeArrowheads="1"/>
                </p:cNvSpPr>
                <p:nvPr/>
              </p:nvSpPr>
              <p:spPr bwMode="auto">
                <a:xfrm>
                  <a:off x="134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1" name="Group 227"/>
              <p:cNvGrpSpPr/>
              <p:nvPr/>
            </p:nvGrpSpPr>
            <p:grpSpPr bwMode="auto">
              <a:xfrm>
                <a:off x="1608" y="480"/>
                <a:ext cx="268" cy="384"/>
                <a:chOff x="1608" y="480"/>
                <a:chExt cx="268" cy="384"/>
              </a:xfrm>
            </p:grpSpPr>
            <p:sp>
              <p:nvSpPr>
                <p:cNvPr id="33840" name="Rectangle 228"/>
                <p:cNvSpPr>
                  <a:spLocks noChangeArrowheads="1"/>
                </p:cNvSpPr>
                <p:nvPr/>
              </p:nvSpPr>
              <p:spPr bwMode="auto">
                <a:xfrm>
                  <a:off x="165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41" name="Rectangle 229"/>
                <p:cNvSpPr>
                  <a:spLocks noChangeArrowheads="1"/>
                </p:cNvSpPr>
                <p:nvPr/>
              </p:nvSpPr>
              <p:spPr bwMode="auto">
                <a:xfrm>
                  <a:off x="160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2" name="Group 230"/>
              <p:cNvGrpSpPr/>
              <p:nvPr/>
            </p:nvGrpSpPr>
            <p:grpSpPr bwMode="auto">
              <a:xfrm>
                <a:off x="1876" y="480"/>
                <a:ext cx="268" cy="384"/>
                <a:chOff x="1876" y="480"/>
                <a:chExt cx="268" cy="384"/>
              </a:xfrm>
            </p:grpSpPr>
            <p:sp>
              <p:nvSpPr>
                <p:cNvPr id="33838" name="Rectangle 231"/>
                <p:cNvSpPr>
                  <a:spLocks noChangeArrowheads="1"/>
                </p:cNvSpPr>
                <p:nvPr/>
              </p:nvSpPr>
              <p:spPr bwMode="auto">
                <a:xfrm>
                  <a:off x="191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2</a:t>
                  </a:r>
                  <a:endParaRPr lang="en-US" altLang="zh-CN" sz="1800" b="1">
                    <a:solidFill>
                      <a:srgbClr val="FF0000"/>
                    </a:solidFill>
                  </a:endParaRPr>
                </a:p>
                <a:p>
                  <a:pPr algn="just" eaLnBrk="0" hangingPunct="0"/>
                  <a:endParaRPr lang="en-US" altLang="zh-CN" sz="4000" b="1">
                    <a:solidFill>
                      <a:srgbClr val="FF0000"/>
                    </a:solidFill>
                  </a:endParaRPr>
                </a:p>
              </p:txBody>
            </p:sp>
            <p:sp>
              <p:nvSpPr>
                <p:cNvPr id="33839" name="Rectangle 232"/>
                <p:cNvSpPr>
                  <a:spLocks noChangeArrowheads="1"/>
                </p:cNvSpPr>
                <p:nvPr/>
              </p:nvSpPr>
              <p:spPr bwMode="auto">
                <a:xfrm>
                  <a:off x="187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3" name="Group 233"/>
              <p:cNvGrpSpPr/>
              <p:nvPr/>
            </p:nvGrpSpPr>
            <p:grpSpPr bwMode="auto">
              <a:xfrm>
                <a:off x="2144" y="480"/>
                <a:ext cx="268" cy="384"/>
                <a:chOff x="2144" y="480"/>
                <a:chExt cx="268" cy="384"/>
              </a:xfrm>
            </p:grpSpPr>
            <p:sp>
              <p:nvSpPr>
                <p:cNvPr id="33836" name="Rectangle 234"/>
                <p:cNvSpPr>
                  <a:spLocks noChangeArrowheads="1"/>
                </p:cNvSpPr>
                <p:nvPr/>
              </p:nvSpPr>
              <p:spPr bwMode="auto">
                <a:xfrm>
                  <a:off x="218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37" name="Rectangle 235"/>
                <p:cNvSpPr>
                  <a:spLocks noChangeArrowheads="1"/>
                </p:cNvSpPr>
                <p:nvPr/>
              </p:nvSpPr>
              <p:spPr bwMode="auto">
                <a:xfrm>
                  <a:off x="214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4" name="Group 236"/>
              <p:cNvGrpSpPr/>
              <p:nvPr/>
            </p:nvGrpSpPr>
            <p:grpSpPr bwMode="auto">
              <a:xfrm>
                <a:off x="2412" y="480"/>
                <a:ext cx="268" cy="384"/>
                <a:chOff x="2412" y="480"/>
                <a:chExt cx="268" cy="384"/>
              </a:xfrm>
            </p:grpSpPr>
            <p:sp>
              <p:nvSpPr>
                <p:cNvPr id="33834" name="Rectangle 237"/>
                <p:cNvSpPr>
                  <a:spLocks noChangeArrowheads="1"/>
                </p:cNvSpPr>
                <p:nvPr/>
              </p:nvSpPr>
              <p:spPr bwMode="auto">
                <a:xfrm>
                  <a:off x="245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35" name="Rectangle 238"/>
                <p:cNvSpPr>
                  <a:spLocks noChangeArrowheads="1"/>
                </p:cNvSpPr>
                <p:nvPr/>
              </p:nvSpPr>
              <p:spPr bwMode="auto">
                <a:xfrm>
                  <a:off x="241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5" name="Group 239"/>
              <p:cNvGrpSpPr/>
              <p:nvPr/>
            </p:nvGrpSpPr>
            <p:grpSpPr bwMode="auto">
              <a:xfrm>
                <a:off x="2680" y="480"/>
                <a:ext cx="268" cy="384"/>
                <a:chOff x="2680" y="480"/>
                <a:chExt cx="268" cy="384"/>
              </a:xfrm>
            </p:grpSpPr>
            <p:sp>
              <p:nvSpPr>
                <p:cNvPr id="33832" name="Rectangle 240"/>
                <p:cNvSpPr>
                  <a:spLocks noChangeArrowheads="1"/>
                </p:cNvSpPr>
                <p:nvPr/>
              </p:nvSpPr>
              <p:spPr bwMode="auto">
                <a:xfrm>
                  <a:off x="272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33" name="Rectangle 241"/>
                <p:cNvSpPr>
                  <a:spLocks noChangeArrowheads="1"/>
                </p:cNvSpPr>
                <p:nvPr/>
              </p:nvSpPr>
              <p:spPr bwMode="auto">
                <a:xfrm>
                  <a:off x="268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6" name="Group 242"/>
              <p:cNvGrpSpPr/>
              <p:nvPr/>
            </p:nvGrpSpPr>
            <p:grpSpPr bwMode="auto">
              <a:xfrm>
                <a:off x="2948" y="480"/>
                <a:ext cx="268" cy="384"/>
                <a:chOff x="2948" y="480"/>
                <a:chExt cx="268" cy="384"/>
              </a:xfrm>
            </p:grpSpPr>
            <p:sp>
              <p:nvSpPr>
                <p:cNvPr id="33830" name="Rectangle 243"/>
                <p:cNvSpPr>
                  <a:spLocks noChangeArrowheads="1"/>
                </p:cNvSpPr>
                <p:nvPr/>
              </p:nvSpPr>
              <p:spPr bwMode="auto">
                <a:xfrm>
                  <a:off x="299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31" name="Rectangle 244"/>
                <p:cNvSpPr>
                  <a:spLocks noChangeArrowheads="1"/>
                </p:cNvSpPr>
                <p:nvPr/>
              </p:nvSpPr>
              <p:spPr bwMode="auto">
                <a:xfrm>
                  <a:off x="294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827" name="Group 245"/>
              <p:cNvGrpSpPr/>
              <p:nvPr/>
            </p:nvGrpSpPr>
            <p:grpSpPr bwMode="auto">
              <a:xfrm>
                <a:off x="3216" y="480"/>
                <a:ext cx="268" cy="384"/>
                <a:chOff x="3216" y="480"/>
                <a:chExt cx="268" cy="384"/>
              </a:xfrm>
            </p:grpSpPr>
            <p:sp>
              <p:nvSpPr>
                <p:cNvPr id="33828" name="Rectangle 246"/>
                <p:cNvSpPr>
                  <a:spLocks noChangeArrowheads="1"/>
                </p:cNvSpPr>
                <p:nvPr/>
              </p:nvSpPr>
              <p:spPr bwMode="auto">
                <a:xfrm>
                  <a:off x="325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3829" name="Rectangle 247"/>
                <p:cNvSpPr>
                  <a:spLocks noChangeArrowheads="1"/>
                </p:cNvSpPr>
                <p:nvPr/>
              </p:nvSpPr>
              <p:spPr bwMode="auto">
                <a:xfrm>
                  <a:off x="321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3801" name="Rectangle 248"/>
            <p:cNvSpPr>
              <a:spLocks noChangeArrowheads="1"/>
            </p:cNvSpPr>
            <p:nvPr/>
          </p:nvSpPr>
          <p:spPr bwMode="auto">
            <a:xfrm>
              <a:off x="-3" y="-3"/>
              <a:ext cx="3490" cy="87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0-#ppt_w/2"/>
                                          </p:val>
                                        </p:tav>
                                        <p:tav tm="100000">
                                          <p:val>
                                            <p:strVal val="#ppt_x"/>
                                          </p:val>
                                        </p:tav>
                                      </p:tavLst>
                                    </p:anim>
                                    <p:anim calcmode="lin" valueType="num">
                                      <p:cBhvr additive="base">
                                        <p:cTn id="8" dur="500" fill="hold"/>
                                        <p:tgtEl>
                                          <p:spTgt spid="399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023"/>
                                        </p:tgtEl>
                                        <p:attrNameLst>
                                          <p:attrName>style.visibility</p:attrName>
                                        </p:attrNameLst>
                                      </p:cBhvr>
                                      <p:to>
                                        <p:strVal val="visible"/>
                                      </p:to>
                                    </p:set>
                                    <p:anim calcmode="lin" valueType="num">
                                      <p:cBhvr additive="base">
                                        <p:cTn id="13" dur="500" fill="hold"/>
                                        <p:tgtEl>
                                          <p:spTgt spid="40023"/>
                                        </p:tgtEl>
                                        <p:attrNameLst>
                                          <p:attrName>ppt_x</p:attrName>
                                        </p:attrNameLst>
                                      </p:cBhvr>
                                      <p:tavLst>
                                        <p:tav tm="0">
                                          <p:val>
                                            <p:strVal val="0-#ppt_w/2"/>
                                          </p:val>
                                        </p:tav>
                                        <p:tav tm="100000">
                                          <p:val>
                                            <p:strVal val="#ppt_x"/>
                                          </p:val>
                                        </p:tav>
                                      </p:tavLst>
                                    </p:anim>
                                    <p:anim calcmode="lin" valueType="num">
                                      <p:cBhvr additive="base">
                                        <p:cTn id="14" dur="500" fill="hold"/>
                                        <p:tgtEl>
                                          <p:spTgt spid="400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0104"/>
                                        </p:tgtEl>
                                        <p:attrNameLst>
                                          <p:attrName>style.visibility</p:attrName>
                                        </p:attrNameLst>
                                      </p:cBhvr>
                                      <p:to>
                                        <p:strVal val="visible"/>
                                      </p:to>
                                    </p:set>
                                    <p:anim calcmode="lin" valueType="num">
                                      <p:cBhvr additive="base">
                                        <p:cTn id="19" dur="500" fill="hold"/>
                                        <p:tgtEl>
                                          <p:spTgt spid="40104"/>
                                        </p:tgtEl>
                                        <p:attrNameLst>
                                          <p:attrName>ppt_x</p:attrName>
                                        </p:attrNameLst>
                                      </p:cBhvr>
                                      <p:tavLst>
                                        <p:tav tm="0">
                                          <p:val>
                                            <p:strVal val="0-#ppt_w/2"/>
                                          </p:val>
                                        </p:tav>
                                        <p:tav tm="100000">
                                          <p:val>
                                            <p:strVal val="#ppt_x"/>
                                          </p:val>
                                        </p:tav>
                                      </p:tavLst>
                                    </p:anim>
                                    <p:anim calcmode="lin" valueType="num">
                                      <p:cBhvr additive="base">
                                        <p:cTn id="20" dur="500" fill="hold"/>
                                        <p:tgtEl>
                                          <p:spTgt spid="401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95288" y="228600"/>
            <a:ext cx="8355012" cy="914400"/>
          </a:xfrm>
        </p:spPr>
        <p:txBody>
          <a:bodyPr/>
          <a:lstStyle/>
          <a:p>
            <a:pPr eaLnBrk="1" hangingPunct="1"/>
            <a:r>
              <a:rPr lang="zh-CN" altLang="en-US" sz="3600" smtClean="0">
                <a:latin typeface="宋体" panose="02010600030101010101" pitchFamily="2" charset="-122"/>
              </a:rPr>
              <a:t>线性探测法示例</a:t>
            </a:r>
            <a:r>
              <a:rPr lang="en-US" altLang="zh-CN" sz="3600" smtClean="0">
                <a:latin typeface="宋体" panose="02010600030101010101" pitchFamily="2" charset="-122"/>
              </a:rPr>
              <a:t>(</a:t>
            </a:r>
            <a:r>
              <a:rPr lang="zh-CN" altLang="en-US" sz="3600" smtClean="0">
                <a:latin typeface="宋体" panose="02010600030101010101" pitchFamily="2" charset="-122"/>
              </a:rPr>
              <a:t>续</a:t>
            </a:r>
            <a:r>
              <a:rPr lang="en-US" altLang="zh-CN" sz="3600" smtClean="0">
                <a:latin typeface="宋体" panose="02010600030101010101" pitchFamily="2" charset="-122"/>
              </a:rPr>
              <a:t>)</a:t>
            </a:r>
            <a:r>
              <a:rPr lang="zh-CN" altLang="en-US" sz="3600" smtClean="0">
                <a:latin typeface="宋体" panose="02010600030101010101" pitchFamily="2" charset="-122"/>
              </a:rPr>
              <a:t>－</a:t>
            </a:r>
            <a:r>
              <a:rPr lang="zh-CN" altLang="en-US" sz="2400" smtClean="0">
                <a:solidFill>
                  <a:srgbClr val="FF0000"/>
                </a:solidFill>
                <a:latin typeface="宋体" panose="02010600030101010101" pitchFamily="2" charset="-122"/>
              </a:rPr>
              <a:t>继续插入</a:t>
            </a:r>
            <a:br>
              <a:rPr lang="zh-CN" altLang="en-US" sz="2400" smtClean="0">
                <a:solidFill>
                  <a:srgbClr val="FF0000"/>
                </a:solidFill>
                <a:latin typeface="宋体" panose="02010600030101010101" pitchFamily="2" charset="-122"/>
              </a:rPr>
            </a:br>
            <a:r>
              <a:rPr lang="zh-CN" altLang="en-US" sz="2400" smtClean="0">
                <a:solidFill>
                  <a:srgbClr val="FF0000"/>
                </a:solidFill>
                <a:latin typeface="宋体" panose="02010600030101010101" pitchFamily="2" charset="-122"/>
              </a:rPr>
              <a:t>                             </a:t>
            </a:r>
            <a:r>
              <a:rPr lang="en-US" altLang="zh-CN" sz="2400" smtClean="0">
                <a:solidFill>
                  <a:srgbClr val="FF0000"/>
                </a:solidFill>
                <a:latin typeface="宋体" panose="02010600030101010101" pitchFamily="2" charset="-122"/>
              </a:rPr>
              <a:t>57,76,51,84</a:t>
            </a:r>
            <a:endParaRPr lang="en-US" altLang="zh-CN" sz="2400" smtClean="0">
              <a:solidFill>
                <a:srgbClr val="FF0000"/>
              </a:solidFill>
              <a:latin typeface="宋体" panose="02010600030101010101" pitchFamily="2" charset="-122"/>
            </a:endParaRPr>
          </a:p>
        </p:txBody>
      </p:sp>
      <p:grpSp>
        <p:nvGrpSpPr>
          <p:cNvPr id="41987" name="Group 3"/>
          <p:cNvGrpSpPr/>
          <p:nvPr/>
        </p:nvGrpSpPr>
        <p:grpSpPr bwMode="auto">
          <a:xfrm>
            <a:off x="838200" y="1765300"/>
            <a:ext cx="7924800" cy="762000"/>
            <a:chOff x="-3" y="-3"/>
            <a:chExt cx="3490" cy="870"/>
          </a:xfrm>
        </p:grpSpPr>
        <p:grpSp>
          <p:nvGrpSpPr>
            <p:cNvPr id="35065" name="Group 4"/>
            <p:cNvGrpSpPr/>
            <p:nvPr/>
          </p:nvGrpSpPr>
          <p:grpSpPr bwMode="auto">
            <a:xfrm>
              <a:off x="0" y="0"/>
              <a:ext cx="3484" cy="864"/>
              <a:chOff x="0" y="0"/>
              <a:chExt cx="3484" cy="864"/>
            </a:xfrm>
          </p:grpSpPr>
          <p:grpSp>
            <p:nvGrpSpPr>
              <p:cNvPr id="35067" name="Group 5"/>
              <p:cNvGrpSpPr/>
              <p:nvPr/>
            </p:nvGrpSpPr>
            <p:grpSpPr bwMode="auto">
              <a:xfrm>
                <a:off x="0" y="0"/>
                <a:ext cx="268" cy="480"/>
                <a:chOff x="0" y="0"/>
                <a:chExt cx="268" cy="480"/>
              </a:xfrm>
            </p:grpSpPr>
            <p:sp>
              <p:nvSpPr>
                <p:cNvPr id="35143" name="Rectangle 6"/>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44" name="Rectangle 7"/>
                <p:cNvSpPr>
                  <a:spLocks noChangeArrowheads="1"/>
                </p:cNvSpPr>
                <p:nvPr/>
              </p:nvSpPr>
              <p:spPr bwMode="auto">
                <a:xfrm>
                  <a:off x="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68" name="Group 8"/>
              <p:cNvGrpSpPr/>
              <p:nvPr/>
            </p:nvGrpSpPr>
            <p:grpSpPr bwMode="auto">
              <a:xfrm>
                <a:off x="268" y="0"/>
                <a:ext cx="268" cy="480"/>
                <a:chOff x="268" y="0"/>
                <a:chExt cx="268" cy="480"/>
              </a:xfrm>
            </p:grpSpPr>
            <p:sp>
              <p:nvSpPr>
                <p:cNvPr id="35141" name="Rectangle 9"/>
                <p:cNvSpPr>
                  <a:spLocks noChangeArrowheads="1"/>
                </p:cNvSpPr>
                <p:nvPr/>
              </p:nvSpPr>
              <p:spPr bwMode="auto">
                <a:xfrm>
                  <a:off x="31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42" name="Rectangle 10"/>
                <p:cNvSpPr>
                  <a:spLocks noChangeArrowheads="1"/>
                </p:cNvSpPr>
                <p:nvPr/>
              </p:nvSpPr>
              <p:spPr bwMode="auto">
                <a:xfrm>
                  <a:off x="26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69" name="Group 11"/>
              <p:cNvGrpSpPr/>
              <p:nvPr/>
            </p:nvGrpSpPr>
            <p:grpSpPr bwMode="auto">
              <a:xfrm>
                <a:off x="536" y="0"/>
                <a:ext cx="268" cy="480"/>
                <a:chOff x="536" y="0"/>
                <a:chExt cx="268" cy="480"/>
              </a:xfrm>
            </p:grpSpPr>
            <p:sp>
              <p:nvSpPr>
                <p:cNvPr id="35139" name="Rectangle 12"/>
                <p:cNvSpPr>
                  <a:spLocks noChangeArrowheads="1"/>
                </p:cNvSpPr>
                <p:nvPr/>
              </p:nvSpPr>
              <p:spPr bwMode="auto">
                <a:xfrm>
                  <a:off x="57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40" name="Rectangle 13"/>
                <p:cNvSpPr>
                  <a:spLocks noChangeArrowheads="1"/>
                </p:cNvSpPr>
                <p:nvPr/>
              </p:nvSpPr>
              <p:spPr bwMode="auto">
                <a:xfrm>
                  <a:off x="53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0" name="Group 14"/>
              <p:cNvGrpSpPr/>
              <p:nvPr/>
            </p:nvGrpSpPr>
            <p:grpSpPr bwMode="auto">
              <a:xfrm>
                <a:off x="804" y="0"/>
                <a:ext cx="268" cy="480"/>
                <a:chOff x="804" y="0"/>
                <a:chExt cx="268" cy="480"/>
              </a:xfrm>
            </p:grpSpPr>
            <p:sp>
              <p:nvSpPr>
                <p:cNvPr id="35137" name="Rectangle 15"/>
                <p:cNvSpPr>
                  <a:spLocks noChangeArrowheads="1"/>
                </p:cNvSpPr>
                <p:nvPr/>
              </p:nvSpPr>
              <p:spPr bwMode="auto">
                <a:xfrm>
                  <a:off x="84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24</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38" name="Rectangle 16"/>
                <p:cNvSpPr>
                  <a:spLocks noChangeArrowheads="1"/>
                </p:cNvSpPr>
                <p:nvPr/>
              </p:nvSpPr>
              <p:spPr bwMode="auto">
                <a:xfrm>
                  <a:off x="80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1" name="Group 17"/>
              <p:cNvGrpSpPr/>
              <p:nvPr/>
            </p:nvGrpSpPr>
            <p:grpSpPr bwMode="auto">
              <a:xfrm>
                <a:off x="1072" y="0"/>
                <a:ext cx="268" cy="480"/>
                <a:chOff x="1072" y="0"/>
                <a:chExt cx="268" cy="480"/>
              </a:xfrm>
            </p:grpSpPr>
            <p:sp>
              <p:nvSpPr>
                <p:cNvPr id="35135" name="Rectangle 18"/>
                <p:cNvSpPr>
                  <a:spLocks noChangeArrowheads="1"/>
                </p:cNvSpPr>
                <p:nvPr/>
              </p:nvSpPr>
              <p:spPr bwMode="auto">
                <a:xfrm>
                  <a:off x="111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57</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5136" name="Rectangle 19"/>
                <p:cNvSpPr>
                  <a:spLocks noChangeArrowheads="1"/>
                </p:cNvSpPr>
                <p:nvPr/>
              </p:nvSpPr>
              <p:spPr bwMode="auto">
                <a:xfrm>
                  <a:off x="107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2" name="Group 20"/>
              <p:cNvGrpSpPr/>
              <p:nvPr/>
            </p:nvGrpSpPr>
            <p:grpSpPr bwMode="auto">
              <a:xfrm>
                <a:off x="1340" y="0"/>
                <a:ext cx="268" cy="480"/>
                <a:chOff x="1340" y="0"/>
                <a:chExt cx="268" cy="480"/>
              </a:xfrm>
            </p:grpSpPr>
            <p:sp>
              <p:nvSpPr>
                <p:cNvPr id="35133" name="Rectangle 21"/>
                <p:cNvSpPr>
                  <a:spLocks noChangeArrowheads="1"/>
                </p:cNvSpPr>
                <p:nvPr/>
              </p:nvSpPr>
              <p:spPr bwMode="auto">
                <a:xfrm>
                  <a:off x="138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34" name="Rectangle 22"/>
                <p:cNvSpPr>
                  <a:spLocks noChangeArrowheads="1"/>
                </p:cNvSpPr>
                <p:nvPr/>
              </p:nvSpPr>
              <p:spPr bwMode="auto">
                <a:xfrm>
                  <a:off x="134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3" name="Group 23"/>
              <p:cNvGrpSpPr/>
              <p:nvPr/>
            </p:nvGrpSpPr>
            <p:grpSpPr bwMode="auto">
              <a:xfrm>
                <a:off x="1608" y="0"/>
                <a:ext cx="268" cy="480"/>
                <a:chOff x="1608" y="0"/>
                <a:chExt cx="268" cy="480"/>
              </a:xfrm>
            </p:grpSpPr>
            <p:sp>
              <p:nvSpPr>
                <p:cNvPr id="35131" name="Rectangle 24"/>
                <p:cNvSpPr>
                  <a:spLocks noChangeArrowheads="1"/>
                </p:cNvSpPr>
                <p:nvPr/>
              </p:nvSpPr>
              <p:spPr bwMode="auto">
                <a:xfrm>
                  <a:off x="165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32" name="Rectangle 25"/>
                <p:cNvSpPr>
                  <a:spLocks noChangeArrowheads="1"/>
                </p:cNvSpPr>
                <p:nvPr/>
              </p:nvSpPr>
              <p:spPr bwMode="auto">
                <a:xfrm>
                  <a:off x="160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4" name="Group 26"/>
              <p:cNvGrpSpPr/>
              <p:nvPr/>
            </p:nvGrpSpPr>
            <p:grpSpPr bwMode="auto">
              <a:xfrm>
                <a:off x="1876" y="0"/>
                <a:ext cx="268" cy="480"/>
                <a:chOff x="1876" y="0"/>
                <a:chExt cx="268" cy="480"/>
              </a:xfrm>
            </p:grpSpPr>
            <p:sp>
              <p:nvSpPr>
                <p:cNvPr id="35129" name="Rectangle 27"/>
                <p:cNvSpPr>
                  <a:spLocks noChangeArrowheads="1"/>
                </p:cNvSpPr>
                <p:nvPr/>
              </p:nvSpPr>
              <p:spPr bwMode="auto">
                <a:xfrm>
                  <a:off x="191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28</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30" name="Rectangle 28"/>
                <p:cNvSpPr>
                  <a:spLocks noChangeArrowheads="1"/>
                </p:cNvSpPr>
                <p:nvPr/>
              </p:nvSpPr>
              <p:spPr bwMode="auto">
                <a:xfrm>
                  <a:off x="187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5" name="Group 29"/>
              <p:cNvGrpSpPr/>
              <p:nvPr/>
            </p:nvGrpSpPr>
            <p:grpSpPr bwMode="auto">
              <a:xfrm>
                <a:off x="2144" y="0"/>
                <a:ext cx="268" cy="480"/>
                <a:chOff x="2144" y="0"/>
                <a:chExt cx="268" cy="480"/>
              </a:xfrm>
            </p:grpSpPr>
            <p:sp>
              <p:nvSpPr>
                <p:cNvPr id="35127" name="Rectangle 30"/>
                <p:cNvSpPr>
                  <a:spLocks noChangeArrowheads="1"/>
                </p:cNvSpPr>
                <p:nvPr/>
              </p:nvSpPr>
              <p:spPr bwMode="auto">
                <a:xfrm>
                  <a:off x="218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28" name="Rectangle 31"/>
                <p:cNvSpPr>
                  <a:spLocks noChangeArrowheads="1"/>
                </p:cNvSpPr>
                <p:nvPr/>
              </p:nvSpPr>
              <p:spPr bwMode="auto">
                <a:xfrm>
                  <a:off x="214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6" name="Group 32"/>
              <p:cNvGrpSpPr/>
              <p:nvPr/>
            </p:nvGrpSpPr>
            <p:grpSpPr bwMode="auto">
              <a:xfrm>
                <a:off x="2412" y="0"/>
                <a:ext cx="268" cy="480"/>
                <a:chOff x="2412" y="0"/>
                <a:chExt cx="268" cy="480"/>
              </a:xfrm>
            </p:grpSpPr>
            <p:sp>
              <p:nvSpPr>
                <p:cNvPr id="35125" name="Rectangle 33"/>
                <p:cNvSpPr>
                  <a:spLocks noChangeArrowheads="1"/>
                </p:cNvSpPr>
                <p:nvPr/>
              </p:nvSpPr>
              <p:spPr bwMode="auto">
                <a:xfrm>
                  <a:off x="245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26" name="Rectangle 34"/>
                <p:cNvSpPr>
                  <a:spLocks noChangeArrowheads="1"/>
                </p:cNvSpPr>
                <p:nvPr/>
              </p:nvSpPr>
              <p:spPr bwMode="auto">
                <a:xfrm>
                  <a:off x="241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7" name="Group 35"/>
              <p:cNvGrpSpPr/>
              <p:nvPr/>
            </p:nvGrpSpPr>
            <p:grpSpPr bwMode="auto">
              <a:xfrm>
                <a:off x="2680" y="0"/>
                <a:ext cx="268" cy="480"/>
                <a:chOff x="2680" y="0"/>
                <a:chExt cx="268" cy="480"/>
              </a:xfrm>
            </p:grpSpPr>
            <p:sp>
              <p:nvSpPr>
                <p:cNvPr id="35123" name="Rectangle 36"/>
                <p:cNvSpPr>
                  <a:spLocks noChangeArrowheads="1"/>
                </p:cNvSpPr>
                <p:nvPr/>
              </p:nvSpPr>
              <p:spPr bwMode="auto">
                <a:xfrm>
                  <a:off x="272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24" name="Rectangle 37"/>
                <p:cNvSpPr>
                  <a:spLocks noChangeArrowheads="1"/>
                </p:cNvSpPr>
                <p:nvPr/>
              </p:nvSpPr>
              <p:spPr bwMode="auto">
                <a:xfrm>
                  <a:off x="268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8" name="Group 38"/>
              <p:cNvGrpSpPr/>
              <p:nvPr/>
            </p:nvGrpSpPr>
            <p:grpSpPr bwMode="auto">
              <a:xfrm>
                <a:off x="2948" y="0"/>
                <a:ext cx="268" cy="480"/>
                <a:chOff x="2948" y="0"/>
                <a:chExt cx="268" cy="480"/>
              </a:xfrm>
            </p:grpSpPr>
            <p:sp>
              <p:nvSpPr>
                <p:cNvPr id="35121" name="Rectangle 39"/>
                <p:cNvSpPr>
                  <a:spLocks noChangeArrowheads="1"/>
                </p:cNvSpPr>
                <p:nvPr/>
              </p:nvSpPr>
              <p:spPr bwMode="auto">
                <a:xfrm>
                  <a:off x="299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22" name="Rectangle 40"/>
                <p:cNvSpPr>
                  <a:spLocks noChangeArrowheads="1"/>
                </p:cNvSpPr>
                <p:nvPr/>
              </p:nvSpPr>
              <p:spPr bwMode="auto">
                <a:xfrm>
                  <a:off x="294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79" name="Group 41"/>
              <p:cNvGrpSpPr/>
              <p:nvPr/>
            </p:nvGrpSpPr>
            <p:grpSpPr bwMode="auto">
              <a:xfrm>
                <a:off x="3216" y="0"/>
                <a:ext cx="268" cy="480"/>
                <a:chOff x="3216" y="0"/>
                <a:chExt cx="268" cy="480"/>
              </a:xfrm>
            </p:grpSpPr>
            <p:sp>
              <p:nvSpPr>
                <p:cNvPr id="35119" name="Rectangle 42"/>
                <p:cNvSpPr>
                  <a:spLocks noChangeArrowheads="1"/>
                </p:cNvSpPr>
                <p:nvPr/>
              </p:nvSpPr>
              <p:spPr bwMode="auto">
                <a:xfrm>
                  <a:off x="325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20" name="Rectangle 43"/>
                <p:cNvSpPr>
                  <a:spLocks noChangeArrowheads="1"/>
                </p:cNvSpPr>
                <p:nvPr/>
              </p:nvSpPr>
              <p:spPr bwMode="auto">
                <a:xfrm>
                  <a:off x="321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0" name="Group 44"/>
              <p:cNvGrpSpPr/>
              <p:nvPr/>
            </p:nvGrpSpPr>
            <p:grpSpPr bwMode="auto">
              <a:xfrm>
                <a:off x="0" y="480"/>
                <a:ext cx="268" cy="384"/>
                <a:chOff x="0" y="480"/>
                <a:chExt cx="268" cy="384"/>
              </a:xfrm>
            </p:grpSpPr>
            <p:sp>
              <p:nvSpPr>
                <p:cNvPr id="35117" name="Rectangle 45"/>
                <p:cNvSpPr>
                  <a:spLocks noChangeArrowheads="1"/>
                </p:cNvSpPr>
                <p:nvPr/>
              </p:nvSpPr>
              <p:spPr bwMode="auto">
                <a:xfrm>
                  <a:off x="4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18" name="Rectangle 46"/>
                <p:cNvSpPr>
                  <a:spLocks noChangeArrowheads="1"/>
                </p:cNvSpPr>
                <p:nvPr/>
              </p:nvSpPr>
              <p:spPr bwMode="auto">
                <a:xfrm>
                  <a:off x="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1" name="Group 47"/>
              <p:cNvGrpSpPr/>
              <p:nvPr/>
            </p:nvGrpSpPr>
            <p:grpSpPr bwMode="auto">
              <a:xfrm>
                <a:off x="268" y="480"/>
                <a:ext cx="268" cy="384"/>
                <a:chOff x="268" y="480"/>
                <a:chExt cx="268" cy="384"/>
              </a:xfrm>
            </p:grpSpPr>
            <p:sp>
              <p:nvSpPr>
                <p:cNvPr id="35115" name="Rectangle 48"/>
                <p:cNvSpPr>
                  <a:spLocks noChangeArrowheads="1"/>
                </p:cNvSpPr>
                <p:nvPr/>
              </p:nvSpPr>
              <p:spPr bwMode="auto">
                <a:xfrm>
                  <a:off x="31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16" name="Rectangle 49"/>
                <p:cNvSpPr>
                  <a:spLocks noChangeArrowheads="1"/>
                </p:cNvSpPr>
                <p:nvPr/>
              </p:nvSpPr>
              <p:spPr bwMode="auto">
                <a:xfrm>
                  <a:off x="26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2" name="Group 50"/>
              <p:cNvGrpSpPr/>
              <p:nvPr/>
            </p:nvGrpSpPr>
            <p:grpSpPr bwMode="auto">
              <a:xfrm>
                <a:off x="536" y="480"/>
                <a:ext cx="268" cy="384"/>
                <a:chOff x="536" y="480"/>
                <a:chExt cx="268" cy="384"/>
              </a:xfrm>
            </p:grpSpPr>
            <p:sp>
              <p:nvSpPr>
                <p:cNvPr id="35113" name="Rectangle 51"/>
                <p:cNvSpPr>
                  <a:spLocks noChangeArrowheads="1"/>
                </p:cNvSpPr>
                <p:nvPr/>
              </p:nvSpPr>
              <p:spPr bwMode="auto">
                <a:xfrm>
                  <a:off x="57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14" name="Rectangle 52"/>
                <p:cNvSpPr>
                  <a:spLocks noChangeArrowheads="1"/>
                </p:cNvSpPr>
                <p:nvPr/>
              </p:nvSpPr>
              <p:spPr bwMode="auto">
                <a:xfrm>
                  <a:off x="53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3" name="Group 53"/>
              <p:cNvGrpSpPr/>
              <p:nvPr/>
            </p:nvGrpSpPr>
            <p:grpSpPr bwMode="auto">
              <a:xfrm>
                <a:off x="804" y="480"/>
                <a:ext cx="268" cy="384"/>
                <a:chOff x="804" y="480"/>
                <a:chExt cx="268" cy="384"/>
              </a:xfrm>
            </p:grpSpPr>
            <p:sp>
              <p:nvSpPr>
                <p:cNvPr id="35111" name="Rectangle 54"/>
                <p:cNvSpPr>
                  <a:spLocks noChangeArrowheads="1"/>
                </p:cNvSpPr>
                <p:nvPr/>
              </p:nvSpPr>
              <p:spPr bwMode="auto">
                <a:xfrm>
                  <a:off x="84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12" name="Rectangle 55"/>
                <p:cNvSpPr>
                  <a:spLocks noChangeArrowheads="1"/>
                </p:cNvSpPr>
                <p:nvPr/>
              </p:nvSpPr>
              <p:spPr bwMode="auto">
                <a:xfrm>
                  <a:off x="80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4" name="Group 56"/>
              <p:cNvGrpSpPr/>
              <p:nvPr/>
            </p:nvGrpSpPr>
            <p:grpSpPr bwMode="auto">
              <a:xfrm>
                <a:off x="1072" y="480"/>
                <a:ext cx="268" cy="384"/>
                <a:chOff x="1072" y="480"/>
                <a:chExt cx="268" cy="384"/>
              </a:xfrm>
            </p:grpSpPr>
            <p:sp>
              <p:nvSpPr>
                <p:cNvPr id="35109" name="Rectangle 57"/>
                <p:cNvSpPr>
                  <a:spLocks noChangeArrowheads="1"/>
                </p:cNvSpPr>
                <p:nvPr/>
              </p:nvSpPr>
              <p:spPr bwMode="auto">
                <a:xfrm>
                  <a:off x="111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3</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5110" name="Rectangle 58"/>
                <p:cNvSpPr>
                  <a:spLocks noChangeArrowheads="1"/>
                </p:cNvSpPr>
                <p:nvPr/>
              </p:nvSpPr>
              <p:spPr bwMode="auto">
                <a:xfrm>
                  <a:off x="107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5" name="Group 59"/>
              <p:cNvGrpSpPr/>
              <p:nvPr/>
            </p:nvGrpSpPr>
            <p:grpSpPr bwMode="auto">
              <a:xfrm>
                <a:off x="1340" y="480"/>
                <a:ext cx="268" cy="384"/>
                <a:chOff x="1340" y="480"/>
                <a:chExt cx="268" cy="384"/>
              </a:xfrm>
            </p:grpSpPr>
            <p:sp>
              <p:nvSpPr>
                <p:cNvPr id="35107" name="Rectangle 60"/>
                <p:cNvSpPr>
                  <a:spLocks noChangeArrowheads="1"/>
                </p:cNvSpPr>
                <p:nvPr/>
              </p:nvSpPr>
              <p:spPr bwMode="auto">
                <a:xfrm>
                  <a:off x="138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08" name="Rectangle 61"/>
                <p:cNvSpPr>
                  <a:spLocks noChangeArrowheads="1"/>
                </p:cNvSpPr>
                <p:nvPr/>
              </p:nvSpPr>
              <p:spPr bwMode="auto">
                <a:xfrm>
                  <a:off x="134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6" name="Group 62"/>
              <p:cNvGrpSpPr/>
              <p:nvPr/>
            </p:nvGrpSpPr>
            <p:grpSpPr bwMode="auto">
              <a:xfrm>
                <a:off x="1608" y="480"/>
                <a:ext cx="268" cy="384"/>
                <a:chOff x="1608" y="480"/>
                <a:chExt cx="268" cy="384"/>
              </a:xfrm>
            </p:grpSpPr>
            <p:sp>
              <p:nvSpPr>
                <p:cNvPr id="35105" name="Rectangle 63"/>
                <p:cNvSpPr>
                  <a:spLocks noChangeArrowheads="1"/>
                </p:cNvSpPr>
                <p:nvPr/>
              </p:nvSpPr>
              <p:spPr bwMode="auto">
                <a:xfrm>
                  <a:off x="165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06" name="Rectangle 64"/>
                <p:cNvSpPr>
                  <a:spLocks noChangeArrowheads="1"/>
                </p:cNvSpPr>
                <p:nvPr/>
              </p:nvSpPr>
              <p:spPr bwMode="auto">
                <a:xfrm>
                  <a:off x="160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7" name="Group 65"/>
              <p:cNvGrpSpPr/>
              <p:nvPr/>
            </p:nvGrpSpPr>
            <p:grpSpPr bwMode="auto">
              <a:xfrm>
                <a:off x="1876" y="480"/>
                <a:ext cx="268" cy="384"/>
                <a:chOff x="1876" y="480"/>
                <a:chExt cx="268" cy="384"/>
              </a:xfrm>
            </p:grpSpPr>
            <p:sp>
              <p:nvSpPr>
                <p:cNvPr id="35103" name="Rectangle 66"/>
                <p:cNvSpPr>
                  <a:spLocks noChangeArrowheads="1"/>
                </p:cNvSpPr>
                <p:nvPr/>
              </p:nvSpPr>
              <p:spPr bwMode="auto">
                <a:xfrm>
                  <a:off x="191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04" name="Rectangle 67"/>
                <p:cNvSpPr>
                  <a:spLocks noChangeArrowheads="1"/>
                </p:cNvSpPr>
                <p:nvPr/>
              </p:nvSpPr>
              <p:spPr bwMode="auto">
                <a:xfrm>
                  <a:off x="187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8" name="Group 68"/>
              <p:cNvGrpSpPr/>
              <p:nvPr/>
            </p:nvGrpSpPr>
            <p:grpSpPr bwMode="auto">
              <a:xfrm>
                <a:off x="2144" y="480"/>
                <a:ext cx="268" cy="384"/>
                <a:chOff x="2144" y="480"/>
                <a:chExt cx="268" cy="384"/>
              </a:xfrm>
            </p:grpSpPr>
            <p:sp>
              <p:nvSpPr>
                <p:cNvPr id="35101" name="Rectangle 69"/>
                <p:cNvSpPr>
                  <a:spLocks noChangeArrowheads="1"/>
                </p:cNvSpPr>
                <p:nvPr/>
              </p:nvSpPr>
              <p:spPr bwMode="auto">
                <a:xfrm>
                  <a:off x="218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02" name="Rectangle 70"/>
                <p:cNvSpPr>
                  <a:spLocks noChangeArrowheads="1"/>
                </p:cNvSpPr>
                <p:nvPr/>
              </p:nvSpPr>
              <p:spPr bwMode="auto">
                <a:xfrm>
                  <a:off x="214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89" name="Group 71"/>
              <p:cNvGrpSpPr/>
              <p:nvPr/>
            </p:nvGrpSpPr>
            <p:grpSpPr bwMode="auto">
              <a:xfrm>
                <a:off x="2412" y="480"/>
                <a:ext cx="268" cy="384"/>
                <a:chOff x="2412" y="480"/>
                <a:chExt cx="268" cy="384"/>
              </a:xfrm>
            </p:grpSpPr>
            <p:sp>
              <p:nvSpPr>
                <p:cNvPr id="35099" name="Rectangle 72"/>
                <p:cNvSpPr>
                  <a:spLocks noChangeArrowheads="1"/>
                </p:cNvSpPr>
                <p:nvPr/>
              </p:nvSpPr>
              <p:spPr bwMode="auto">
                <a:xfrm>
                  <a:off x="245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100" name="Rectangle 73"/>
                <p:cNvSpPr>
                  <a:spLocks noChangeArrowheads="1"/>
                </p:cNvSpPr>
                <p:nvPr/>
              </p:nvSpPr>
              <p:spPr bwMode="auto">
                <a:xfrm>
                  <a:off x="241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90" name="Group 74"/>
              <p:cNvGrpSpPr/>
              <p:nvPr/>
            </p:nvGrpSpPr>
            <p:grpSpPr bwMode="auto">
              <a:xfrm>
                <a:off x="2680" y="480"/>
                <a:ext cx="268" cy="384"/>
                <a:chOff x="2680" y="480"/>
                <a:chExt cx="268" cy="384"/>
              </a:xfrm>
            </p:grpSpPr>
            <p:sp>
              <p:nvSpPr>
                <p:cNvPr id="35097" name="Rectangle 75"/>
                <p:cNvSpPr>
                  <a:spLocks noChangeArrowheads="1"/>
                </p:cNvSpPr>
                <p:nvPr/>
              </p:nvSpPr>
              <p:spPr bwMode="auto">
                <a:xfrm>
                  <a:off x="272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98" name="Rectangle 76"/>
                <p:cNvSpPr>
                  <a:spLocks noChangeArrowheads="1"/>
                </p:cNvSpPr>
                <p:nvPr/>
              </p:nvSpPr>
              <p:spPr bwMode="auto">
                <a:xfrm>
                  <a:off x="268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91" name="Group 77"/>
              <p:cNvGrpSpPr/>
              <p:nvPr/>
            </p:nvGrpSpPr>
            <p:grpSpPr bwMode="auto">
              <a:xfrm>
                <a:off x="2948" y="480"/>
                <a:ext cx="268" cy="384"/>
                <a:chOff x="2948" y="480"/>
                <a:chExt cx="268" cy="384"/>
              </a:xfrm>
            </p:grpSpPr>
            <p:sp>
              <p:nvSpPr>
                <p:cNvPr id="35095" name="Rectangle 78"/>
                <p:cNvSpPr>
                  <a:spLocks noChangeArrowheads="1"/>
                </p:cNvSpPr>
                <p:nvPr/>
              </p:nvSpPr>
              <p:spPr bwMode="auto">
                <a:xfrm>
                  <a:off x="299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96" name="Rectangle 79"/>
                <p:cNvSpPr>
                  <a:spLocks noChangeArrowheads="1"/>
                </p:cNvSpPr>
                <p:nvPr/>
              </p:nvSpPr>
              <p:spPr bwMode="auto">
                <a:xfrm>
                  <a:off x="294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92" name="Group 80"/>
              <p:cNvGrpSpPr/>
              <p:nvPr/>
            </p:nvGrpSpPr>
            <p:grpSpPr bwMode="auto">
              <a:xfrm>
                <a:off x="3216" y="480"/>
                <a:ext cx="268" cy="384"/>
                <a:chOff x="3216" y="480"/>
                <a:chExt cx="268" cy="384"/>
              </a:xfrm>
            </p:grpSpPr>
            <p:sp>
              <p:nvSpPr>
                <p:cNvPr id="35093" name="Rectangle 81"/>
                <p:cNvSpPr>
                  <a:spLocks noChangeArrowheads="1"/>
                </p:cNvSpPr>
                <p:nvPr/>
              </p:nvSpPr>
              <p:spPr bwMode="auto">
                <a:xfrm>
                  <a:off x="325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94" name="Rectangle 82"/>
                <p:cNvSpPr>
                  <a:spLocks noChangeArrowheads="1"/>
                </p:cNvSpPr>
                <p:nvPr/>
              </p:nvSpPr>
              <p:spPr bwMode="auto">
                <a:xfrm>
                  <a:off x="321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5066" name="Rectangle 83"/>
            <p:cNvSpPr>
              <a:spLocks noChangeArrowheads="1"/>
            </p:cNvSpPr>
            <p:nvPr/>
          </p:nvSpPr>
          <p:spPr bwMode="auto">
            <a:xfrm>
              <a:off x="-3" y="-3"/>
              <a:ext cx="3490" cy="87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21" name="Text Box 84"/>
          <p:cNvSpPr txBox="1">
            <a:spLocks noChangeArrowheads="1"/>
          </p:cNvSpPr>
          <p:nvPr/>
        </p:nvSpPr>
        <p:spPr bwMode="auto">
          <a:xfrm>
            <a:off x="990600" y="1295400"/>
            <a:ext cx="79248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b="1">
                <a:solidFill>
                  <a:schemeClr val="folHlink"/>
                </a:solidFill>
              </a:rPr>
              <a:t>0        1       2        3       4         5       6        7       8       9        10     11     12</a:t>
            </a:r>
            <a:endParaRPr kumimoji="0" lang="en-US" altLang="zh-CN" sz="2000" b="1">
              <a:solidFill>
                <a:schemeClr val="folHlink"/>
              </a:solidFill>
            </a:endParaRPr>
          </a:p>
        </p:txBody>
      </p:sp>
      <p:grpSp>
        <p:nvGrpSpPr>
          <p:cNvPr id="42069" name="Group 85"/>
          <p:cNvGrpSpPr/>
          <p:nvPr/>
        </p:nvGrpSpPr>
        <p:grpSpPr bwMode="auto">
          <a:xfrm>
            <a:off x="850900" y="2852738"/>
            <a:ext cx="7912100" cy="919162"/>
            <a:chOff x="-3" y="-3"/>
            <a:chExt cx="3490" cy="870"/>
          </a:xfrm>
        </p:grpSpPr>
        <p:grpSp>
          <p:nvGrpSpPr>
            <p:cNvPr id="34985" name="Group 86"/>
            <p:cNvGrpSpPr/>
            <p:nvPr/>
          </p:nvGrpSpPr>
          <p:grpSpPr bwMode="auto">
            <a:xfrm>
              <a:off x="0" y="0"/>
              <a:ext cx="3484" cy="864"/>
              <a:chOff x="0" y="0"/>
              <a:chExt cx="3484" cy="864"/>
            </a:xfrm>
          </p:grpSpPr>
          <p:grpSp>
            <p:nvGrpSpPr>
              <p:cNvPr id="34987" name="Group 87"/>
              <p:cNvGrpSpPr/>
              <p:nvPr/>
            </p:nvGrpSpPr>
            <p:grpSpPr bwMode="auto">
              <a:xfrm>
                <a:off x="0" y="0"/>
                <a:ext cx="268" cy="480"/>
                <a:chOff x="0" y="0"/>
                <a:chExt cx="268" cy="480"/>
              </a:xfrm>
            </p:grpSpPr>
            <p:sp>
              <p:nvSpPr>
                <p:cNvPr id="35063" name="Rectangle 88"/>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64" name="Rectangle 89"/>
                <p:cNvSpPr>
                  <a:spLocks noChangeArrowheads="1"/>
                </p:cNvSpPr>
                <p:nvPr/>
              </p:nvSpPr>
              <p:spPr bwMode="auto">
                <a:xfrm>
                  <a:off x="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88" name="Group 90"/>
              <p:cNvGrpSpPr/>
              <p:nvPr/>
            </p:nvGrpSpPr>
            <p:grpSpPr bwMode="auto">
              <a:xfrm>
                <a:off x="268" y="0"/>
                <a:ext cx="268" cy="480"/>
                <a:chOff x="268" y="0"/>
                <a:chExt cx="268" cy="480"/>
              </a:xfrm>
            </p:grpSpPr>
            <p:sp>
              <p:nvSpPr>
                <p:cNvPr id="35061" name="Rectangle 91"/>
                <p:cNvSpPr>
                  <a:spLocks noChangeArrowheads="1"/>
                </p:cNvSpPr>
                <p:nvPr/>
              </p:nvSpPr>
              <p:spPr bwMode="auto">
                <a:xfrm>
                  <a:off x="31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62" name="Rectangle 92"/>
                <p:cNvSpPr>
                  <a:spLocks noChangeArrowheads="1"/>
                </p:cNvSpPr>
                <p:nvPr/>
              </p:nvSpPr>
              <p:spPr bwMode="auto">
                <a:xfrm>
                  <a:off x="26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89" name="Group 93"/>
              <p:cNvGrpSpPr/>
              <p:nvPr/>
            </p:nvGrpSpPr>
            <p:grpSpPr bwMode="auto">
              <a:xfrm>
                <a:off x="536" y="0"/>
                <a:ext cx="268" cy="480"/>
                <a:chOff x="536" y="0"/>
                <a:chExt cx="268" cy="480"/>
              </a:xfrm>
            </p:grpSpPr>
            <p:sp>
              <p:nvSpPr>
                <p:cNvPr id="35059" name="Rectangle 94"/>
                <p:cNvSpPr>
                  <a:spLocks noChangeArrowheads="1"/>
                </p:cNvSpPr>
                <p:nvPr/>
              </p:nvSpPr>
              <p:spPr bwMode="auto">
                <a:xfrm>
                  <a:off x="57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60" name="Rectangle 95"/>
                <p:cNvSpPr>
                  <a:spLocks noChangeArrowheads="1"/>
                </p:cNvSpPr>
                <p:nvPr/>
              </p:nvSpPr>
              <p:spPr bwMode="auto">
                <a:xfrm>
                  <a:off x="53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0" name="Group 96"/>
              <p:cNvGrpSpPr/>
              <p:nvPr/>
            </p:nvGrpSpPr>
            <p:grpSpPr bwMode="auto">
              <a:xfrm>
                <a:off x="804" y="0"/>
                <a:ext cx="268" cy="480"/>
                <a:chOff x="804" y="0"/>
                <a:chExt cx="268" cy="480"/>
              </a:xfrm>
            </p:grpSpPr>
            <p:sp>
              <p:nvSpPr>
                <p:cNvPr id="35057" name="Rectangle 97"/>
                <p:cNvSpPr>
                  <a:spLocks noChangeArrowheads="1"/>
                </p:cNvSpPr>
                <p:nvPr/>
              </p:nvSpPr>
              <p:spPr bwMode="auto">
                <a:xfrm>
                  <a:off x="84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24</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58" name="Rectangle 98"/>
                <p:cNvSpPr>
                  <a:spLocks noChangeArrowheads="1"/>
                </p:cNvSpPr>
                <p:nvPr/>
              </p:nvSpPr>
              <p:spPr bwMode="auto">
                <a:xfrm>
                  <a:off x="80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1" name="Group 99"/>
              <p:cNvGrpSpPr/>
              <p:nvPr/>
            </p:nvGrpSpPr>
            <p:grpSpPr bwMode="auto">
              <a:xfrm>
                <a:off x="1072" y="0"/>
                <a:ext cx="268" cy="480"/>
                <a:chOff x="1072" y="0"/>
                <a:chExt cx="268" cy="480"/>
              </a:xfrm>
            </p:grpSpPr>
            <p:sp>
              <p:nvSpPr>
                <p:cNvPr id="35055" name="Rectangle 100"/>
                <p:cNvSpPr>
                  <a:spLocks noChangeArrowheads="1"/>
                </p:cNvSpPr>
                <p:nvPr/>
              </p:nvSpPr>
              <p:spPr bwMode="auto">
                <a:xfrm>
                  <a:off x="111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57</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56" name="Rectangle 101"/>
                <p:cNvSpPr>
                  <a:spLocks noChangeArrowheads="1"/>
                </p:cNvSpPr>
                <p:nvPr/>
              </p:nvSpPr>
              <p:spPr bwMode="auto">
                <a:xfrm>
                  <a:off x="107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2" name="Group 102"/>
              <p:cNvGrpSpPr/>
              <p:nvPr/>
            </p:nvGrpSpPr>
            <p:grpSpPr bwMode="auto">
              <a:xfrm>
                <a:off x="1340" y="0"/>
                <a:ext cx="268" cy="480"/>
                <a:chOff x="1340" y="0"/>
                <a:chExt cx="268" cy="480"/>
              </a:xfrm>
            </p:grpSpPr>
            <p:sp>
              <p:nvSpPr>
                <p:cNvPr id="35053" name="Rectangle 103"/>
                <p:cNvSpPr>
                  <a:spLocks noChangeArrowheads="1"/>
                </p:cNvSpPr>
                <p:nvPr/>
              </p:nvSpPr>
              <p:spPr bwMode="auto">
                <a:xfrm>
                  <a:off x="138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54" name="Rectangle 104"/>
                <p:cNvSpPr>
                  <a:spLocks noChangeArrowheads="1"/>
                </p:cNvSpPr>
                <p:nvPr/>
              </p:nvSpPr>
              <p:spPr bwMode="auto">
                <a:xfrm>
                  <a:off x="134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3" name="Group 105"/>
              <p:cNvGrpSpPr/>
              <p:nvPr/>
            </p:nvGrpSpPr>
            <p:grpSpPr bwMode="auto">
              <a:xfrm>
                <a:off x="1608" y="0"/>
                <a:ext cx="268" cy="480"/>
                <a:chOff x="1608" y="0"/>
                <a:chExt cx="268" cy="480"/>
              </a:xfrm>
            </p:grpSpPr>
            <p:sp>
              <p:nvSpPr>
                <p:cNvPr id="35051" name="Rectangle 106"/>
                <p:cNvSpPr>
                  <a:spLocks noChangeArrowheads="1"/>
                </p:cNvSpPr>
                <p:nvPr/>
              </p:nvSpPr>
              <p:spPr bwMode="auto">
                <a:xfrm>
                  <a:off x="165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52" name="Rectangle 107"/>
                <p:cNvSpPr>
                  <a:spLocks noChangeArrowheads="1"/>
                </p:cNvSpPr>
                <p:nvPr/>
              </p:nvSpPr>
              <p:spPr bwMode="auto">
                <a:xfrm>
                  <a:off x="160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4" name="Group 108"/>
              <p:cNvGrpSpPr/>
              <p:nvPr/>
            </p:nvGrpSpPr>
            <p:grpSpPr bwMode="auto">
              <a:xfrm>
                <a:off x="1876" y="0"/>
                <a:ext cx="268" cy="480"/>
                <a:chOff x="1876" y="0"/>
                <a:chExt cx="268" cy="480"/>
              </a:xfrm>
            </p:grpSpPr>
            <p:sp>
              <p:nvSpPr>
                <p:cNvPr id="35049" name="Rectangle 109"/>
                <p:cNvSpPr>
                  <a:spLocks noChangeArrowheads="1"/>
                </p:cNvSpPr>
                <p:nvPr/>
              </p:nvSpPr>
              <p:spPr bwMode="auto">
                <a:xfrm>
                  <a:off x="191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28</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50" name="Rectangle 110"/>
                <p:cNvSpPr>
                  <a:spLocks noChangeArrowheads="1"/>
                </p:cNvSpPr>
                <p:nvPr/>
              </p:nvSpPr>
              <p:spPr bwMode="auto">
                <a:xfrm>
                  <a:off x="187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5" name="Group 111"/>
              <p:cNvGrpSpPr/>
              <p:nvPr/>
            </p:nvGrpSpPr>
            <p:grpSpPr bwMode="auto">
              <a:xfrm>
                <a:off x="2144" y="0"/>
                <a:ext cx="268" cy="480"/>
                <a:chOff x="2144" y="0"/>
                <a:chExt cx="268" cy="480"/>
              </a:xfrm>
            </p:grpSpPr>
            <p:sp>
              <p:nvSpPr>
                <p:cNvPr id="35047" name="Rectangle 112"/>
                <p:cNvSpPr>
                  <a:spLocks noChangeArrowheads="1"/>
                </p:cNvSpPr>
                <p:nvPr/>
              </p:nvSpPr>
              <p:spPr bwMode="auto">
                <a:xfrm>
                  <a:off x="218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48" name="Rectangle 113"/>
                <p:cNvSpPr>
                  <a:spLocks noChangeArrowheads="1"/>
                </p:cNvSpPr>
                <p:nvPr/>
              </p:nvSpPr>
              <p:spPr bwMode="auto">
                <a:xfrm>
                  <a:off x="214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6" name="Group 114"/>
              <p:cNvGrpSpPr/>
              <p:nvPr/>
            </p:nvGrpSpPr>
            <p:grpSpPr bwMode="auto">
              <a:xfrm>
                <a:off x="2412" y="0"/>
                <a:ext cx="268" cy="480"/>
                <a:chOff x="2412" y="0"/>
                <a:chExt cx="268" cy="480"/>
              </a:xfrm>
            </p:grpSpPr>
            <p:sp>
              <p:nvSpPr>
                <p:cNvPr id="35045" name="Rectangle 115"/>
                <p:cNvSpPr>
                  <a:spLocks noChangeArrowheads="1"/>
                </p:cNvSpPr>
                <p:nvPr/>
              </p:nvSpPr>
              <p:spPr bwMode="auto">
                <a:xfrm>
                  <a:off x="245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46" name="Rectangle 116"/>
                <p:cNvSpPr>
                  <a:spLocks noChangeArrowheads="1"/>
                </p:cNvSpPr>
                <p:nvPr/>
              </p:nvSpPr>
              <p:spPr bwMode="auto">
                <a:xfrm>
                  <a:off x="241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7" name="Group 117"/>
              <p:cNvGrpSpPr/>
              <p:nvPr/>
            </p:nvGrpSpPr>
            <p:grpSpPr bwMode="auto">
              <a:xfrm>
                <a:off x="2680" y="0"/>
                <a:ext cx="268" cy="480"/>
                <a:chOff x="2680" y="0"/>
                <a:chExt cx="268" cy="480"/>
              </a:xfrm>
            </p:grpSpPr>
            <p:sp>
              <p:nvSpPr>
                <p:cNvPr id="35043" name="Rectangle 118"/>
                <p:cNvSpPr>
                  <a:spLocks noChangeArrowheads="1"/>
                </p:cNvSpPr>
                <p:nvPr/>
              </p:nvSpPr>
              <p:spPr bwMode="auto">
                <a:xfrm>
                  <a:off x="272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76</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5044" name="Rectangle 119"/>
                <p:cNvSpPr>
                  <a:spLocks noChangeArrowheads="1"/>
                </p:cNvSpPr>
                <p:nvPr/>
              </p:nvSpPr>
              <p:spPr bwMode="auto">
                <a:xfrm>
                  <a:off x="268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8" name="Group 120"/>
              <p:cNvGrpSpPr/>
              <p:nvPr/>
            </p:nvGrpSpPr>
            <p:grpSpPr bwMode="auto">
              <a:xfrm>
                <a:off x="2948" y="0"/>
                <a:ext cx="268" cy="480"/>
                <a:chOff x="2948" y="0"/>
                <a:chExt cx="268" cy="480"/>
              </a:xfrm>
            </p:grpSpPr>
            <p:sp>
              <p:nvSpPr>
                <p:cNvPr id="35041" name="Rectangle 121"/>
                <p:cNvSpPr>
                  <a:spLocks noChangeArrowheads="1"/>
                </p:cNvSpPr>
                <p:nvPr/>
              </p:nvSpPr>
              <p:spPr bwMode="auto">
                <a:xfrm>
                  <a:off x="299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42" name="Rectangle 122"/>
                <p:cNvSpPr>
                  <a:spLocks noChangeArrowheads="1"/>
                </p:cNvSpPr>
                <p:nvPr/>
              </p:nvSpPr>
              <p:spPr bwMode="auto">
                <a:xfrm>
                  <a:off x="294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99" name="Group 123"/>
              <p:cNvGrpSpPr/>
              <p:nvPr/>
            </p:nvGrpSpPr>
            <p:grpSpPr bwMode="auto">
              <a:xfrm>
                <a:off x="3216" y="0"/>
                <a:ext cx="268" cy="480"/>
                <a:chOff x="3216" y="0"/>
                <a:chExt cx="268" cy="480"/>
              </a:xfrm>
            </p:grpSpPr>
            <p:sp>
              <p:nvSpPr>
                <p:cNvPr id="35039" name="Rectangle 124"/>
                <p:cNvSpPr>
                  <a:spLocks noChangeArrowheads="1"/>
                </p:cNvSpPr>
                <p:nvPr/>
              </p:nvSpPr>
              <p:spPr bwMode="auto">
                <a:xfrm>
                  <a:off x="325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40" name="Rectangle 125"/>
                <p:cNvSpPr>
                  <a:spLocks noChangeArrowheads="1"/>
                </p:cNvSpPr>
                <p:nvPr/>
              </p:nvSpPr>
              <p:spPr bwMode="auto">
                <a:xfrm>
                  <a:off x="321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0" name="Group 126"/>
              <p:cNvGrpSpPr/>
              <p:nvPr/>
            </p:nvGrpSpPr>
            <p:grpSpPr bwMode="auto">
              <a:xfrm>
                <a:off x="0" y="480"/>
                <a:ext cx="268" cy="384"/>
                <a:chOff x="0" y="480"/>
                <a:chExt cx="268" cy="384"/>
              </a:xfrm>
            </p:grpSpPr>
            <p:sp>
              <p:nvSpPr>
                <p:cNvPr id="35037" name="Rectangle 127"/>
                <p:cNvSpPr>
                  <a:spLocks noChangeArrowheads="1"/>
                </p:cNvSpPr>
                <p:nvPr/>
              </p:nvSpPr>
              <p:spPr bwMode="auto">
                <a:xfrm>
                  <a:off x="4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38" name="Rectangle 128"/>
                <p:cNvSpPr>
                  <a:spLocks noChangeArrowheads="1"/>
                </p:cNvSpPr>
                <p:nvPr/>
              </p:nvSpPr>
              <p:spPr bwMode="auto">
                <a:xfrm>
                  <a:off x="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1" name="Group 129"/>
              <p:cNvGrpSpPr/>
              <p:nvPr/>
            </p:nvGrpSpPr>
            <p:grpSpPr bwMode="auto">
              <a:xfrm>
                <a:off x="268" y="480"/>
                <a:ext cx="268" cy="384"/>
                <a:chOff x="268" y="480"/>
                <a:chExt cx="268" cy="384"/>
              </a:xfrm>
            </p:grpSpPr>
            <p:sp>
              <p:nvSpPr>
                <p:cNvPr id="35035" name="Rectangle 130"/>
                <p:cNvSpPr>
                  <a:spLocks noChangeArrowheads="1"/>
                </p:cNvSpPr>
                <p:nvPr/>
              </p:nvSpPr>
              <p:spPr bwMode="auto">
                <a:xfrm>
                  <a:off x="31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36" name="Rectangle 131"/>
                <p:cNvSpPr>
                  <a:spLocks noChangeArrowheads="1"/>
                </p:cNvSpPr>
                <p:nvPr/>
              </p:nvSpPr>
              <p:spPr bwMode="auto">
                <a:xfrm>
                  <a:off x="26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2" name="Group 132"/>
              <p:cNvGrpSpPr/>
              <p:nvPr/>
            </p:nvGrpSpPr>
            <p:grpSpPr bwMode="auto">
              <a:xfrm>
                <a:off x="536" y="480"/>
                <a:ext cx="268" cy="384"/>
                <a:chOff x="536" y="480"/>
                <a:chExt cx="268" cy="384"/>
              </a:xfrm>
            </p:grpSpPr>
            <p:sp>
              <p:nvSpPr>
                <p:cNvPr id="35033" name="Rectangle 133"/>
                <p:cNvSpPr>
                  <a:spLocks noChangeArrowheads="1"/>
                </p:cNvSpPr>
                <p:nvPr/>
              </p:nvSpPr>
              <p:spPr bwMode="auto">
                <a:xfrm>
                  <a:off x="57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34" name="Rectangle 134"/>
                <p:cNvSpPr>
                  <a:spLocks noChangeArrowheads="1"/>
                </p:cNvSpPr>
                <p:nvPr/>
              </p:nvSpPr>
              <p:spPr bwMode="auto">
                <a:xfrm>
                  <a:off x="53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3" name="Group 135"/>
              <p:cNvGrpSpPr/>
              <p:nvPr/>
            </p:nvGrpSpPr>
            <p:grpSpPr bwMode="auto">
              <a:xfrm>
                <a:off x="804" y="480"/>
                <a:ext cx="268" cy="384"/>
                <a:chOff x="804" y="480"/>
                <a:chExt cx="268" cy="384"/>
              </a:xfrm>
            </p:grpSpPr>
            <p:sp>
              <p:nvSpPr>
                <p:cNvPr id="35031" name="Rectangle 136"/>
                <p:cNvSpPr>
                  <a:spLocks noChangeArrowheads="1"/>
                </p:cNvSpPr>
                <p:nvPr/>
              </p:nvSpPr>
              <p:spPr bwMode="auto">
                <a:xfrm>
                  <a:off x="84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32" name="Rectangle 137"/>
                <p:cNvSpPr>
                  <a:spLocks noChangeArrowheads="1"/>
                </p:cNvSpPr>
                <p:nvPr/>
              </p:nvSpPr>
              <p:spPr bwMode="auto">
                <a:xfrm>
                  <a:off x="80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4" name="Group 138"/>
              <p:cNvGrpSpPr/>
              <p:nvPr/>
            </p:nvGrpSpPr>
            <p:grpSpPr bwMode="auto">
              <a:xfrm>
                <a:off x="1072" y="480"/>
                <a:ext cx="268" cy="384"/>
                <a:chOff x="1072" y="480"/>
                <a:chExt cx="268" cy="384"/>
              </a:xfrm>
            </p:grpSpPr>
            <p:sp>
              <p:nvSpPr>
                <p:cNvPr id="35029" name="Rectangle 139"/>
                <p:cNvSpPr>
                  <a:spLocks noChangeArrowheads="1"/>
                </p:cNvSpPr>
                <p:nvPr/>
              </p:nvSpPr>
              <p:spPr bwMode="auto">
                <a:xfrm>
                  <a:off x="111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30" name="Rectangle 140"/>
                <p:cNvSpPr>
                  <a:spLocks noChangeArrowheads="1"/>
                </p:cNvSpPr>
                <p:nvPr/>
              </p:nvSpPr>
              <p:spPr bwMode="auto">
                <a:xfrm>
                  <a:off x="107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5" name="Group 141"/>
              <p:cNvGrpSpPr/>
              <p:nvPr/>
            </p:nvGrpSpPr>
            <p:grpSpPr bwMode="auto">
              <a:xfrm>
                <a:off x="1340" y="480"/>
                <a:ext cx="268" cy="384"/>
                <a:chOff x="1340" y="480"/>
                <a:chExt cx="268" cy="384"/>
              </a:xfrm>
            </p:grpSpPr>
            <p:sp>
              <p:nvSpPr>
                <p:cNvPr id="35027" name="Rectangle 142"/>
                <p:cNvSpPr>
                  <a:spLocks noChangeArrowheads="1"/>
                </p:cNvSpPr>
                <p:nvPr/>
              </p:nvSpPr>
              <p:spPr bwMode="auto">
                <a:xfrm>
                  <a:off x="138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28" name="Rectangle 143"/>
                <p:cNvSpPr>
                  <a:spLocks noChangeArrowheads="1"/>
                </p:cNvSpPr>
                <p:nvPr/>
              </p:nvSpPr>
              <p:spPr bwMode="auto">
                <a:xfrm>
                  <a:off x="134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6" name="Group 144"/>
              <p:cNvGrpSpPr/>
              <p:nvPr/>
            </p:nvGrpSpPr>
            <p:grpSpPr bwMode="auto">
              <a:xfrm>
                <a:off x="1608" y="480"/>
                <a:ext cx="268" cy="384"/>
                <a:chOff x="1608" y="480"/>
                <a:chExt cx="268" cy="384"/>
              </a:xfrm>
            </p:grpSpPr>
            <p:sp>
              <p:nvSpPr>
                <p:cNvPr id="35025" name="Rectangle 145"/>
                <p:cNvSpPr>
                  <a:spLocks noChangeArrowheads="1"/>
                </p:cNvSpPr>
                <p:nvPr/>
              </p:nvSpPr>
              <p:spPr bwMode="auto">
                <a:xfrm>
                  <a:off x="165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26" name="Rectangle 146"/>
                <p:cNvSpPr>
                  <a:spLocks noChangeArrowheads="1"/>
                </p:cNvSpPr>
                <p:nvPr/>
              </p:nvSpPr>
              <p:spPr bwMode="auto">
                <a:xfrm>
                  <a:off x="160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7" name="Group 147"/>
              <p:cNvGrpSpPr/>
              <p:nvPr/>
            </p:nvGrpSpPr>
            <p:grpSpPr bwMode="auto">
              <a:xfrm>
                <a:off x="1876" y="480"/>
                <a:ext cx="268" cy="384"/>
                <a:chOff x="1876" y="480"/>
                <a:chExt cx="268" cy="384"/>
              </a:xfrm>
            </p:grpSpPr>
            <p:sp>
              <p:nvSpPr>
                <p:cNvPr id="35023" name="Rectangle 148"/>
                <p:cNvSpPr>
                  <a:spLocks noChangeArrowheads="1"/>
                </p:cNvSpPr>
                <p:nvPr/>
              </p:nvSpPr>
              <p:spPr bwMode="auto">
                <a:xfrm>
                  <a:off x="191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24" name="Rectangle 149"/>
                <p:cNvSpPr>
                  <a:spLocks noChangeArrowheads="1"/>
                </p:cNvSpPr>
                <p:nvPr/>
              </p:nvSpPr>
              <p:spPr bwMode="auto">
                <a:xfrm>
                  <a:off x="187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8" name="Group 150"/>
              <p:cNvGrpSpPr/>
              <p:nvPr/>
            </p:nvGrpSpPr>
            <p:grpSpPr bwMode="auto">
              <a:xfrm>
                <a:off x="2144" y="480"/>
                <a:ext cx="268" cy="384"/>
                <a:chOff x="2144" y="480"/>
                <a:chExt cx="268" cy="384"/>
              </a:xfrm>
            </p:grpSpPr>
            <p:sp>
              <p:nvSpPr>
                <p:cNvPr id="35021" name="Rectangle 151"/>
                <p:cNvSpPr>
                  <a:spLocks noChangeArrowheads="1"/>
                </p:cNvSpPr>
                <p:nvPr/>
              </p:nvSpPr>
              <p:spPr bwMode="auto">
                <a:xfrm>
                  <a:off x="218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22" name="Rectangle 152"/>
                <p:cNvSpPr>
                  <a:spLocks noChangeArrowheads="1"/>
                </p:cNvSpPr>
                <p:nvPr/>
              </p:nvSpPr>
              <p:spPr bwMode="auto">
                <a:xfrm>
                  <a:off x="214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09" name="Group 153"/>
              <p:cNvGrpSpPr/>
              <p:nvPr/>
            </p:nvGrpSpPr>
            <p:grpSpPr bwMode="auto">
              <a:xfrm>
                <a:off x="2412" y="480"/>
                <a:ext cx="268" cy="384"/>
                <a:chOff x="2412" y="480"/>
                <a:chExt cx="268" cy="384"/>
              </a:xfrm>
            </p:grpSpPr>
            <p:sp>
              <p:nvSpPr>
                <p:cNvPr id="35019" name="Rectangle 154"/>
                <p:cNvSpPr>
                  <a:spLocks noChangeArrowheads="1"/>
                </p:cNvSpPr>
                <p:nvPr/>
              </p:nvSpPr>
              <p:spPr bwMode="auto">
                <a:xfrm>
                  <a:off x="245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20" name="Rectangle 155"/>
                <p:cNvSpPr>
                  <a:spLocks noChangeArrowheads="1"/>
                </p:cNvSpPr>
                <p:nvPr/>
              </p:nvSpPr>
              <p:spPr bwMode="auto">
                <a:xfrm>
                  <a:off x="241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10" name="Group 156"/>
              <p:cNvGrpSpPr/>
              <p:nvPr/>
            </p:nvGrpSpPr>
            <p:grpSpPr bwMode="auto">
              <a:xfrm>
                <a:off x="2680" y="480"/>
                <a:ext cx="268" cy="384"/>
                <a:chOff x="2680" y="480"/>
                <a:chExt cx="268" cy="384"/>
              </a:xfrm>
            </p:grpSpPr>
            <p:sp>
              <p:nvSpPr>
                <p:cNvPr id="35017" name="Rectangle 157"/>
                <p:cNvSpPr>
                  <a:spLocks noChangeArrowheads="1"/>
                </p:cNvSpPr>
                <p:nvPr/>
              </p:nvSpPr>
              <p:spPr bwMode="auto">
                <a:xfrm>
                  <a:off x="272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1</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5018" name="Rectangle 158"/>
                <p:cNvSpPr>
                  <a:spLocks noChangeArrowheads="1"/>
                </p:cNvSpPr>
                <p:nvPr/>
              </p:nvSpPr>
              <p:spPr bwMode="auto">
                <a:xfrm>
                  <a:off x="268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11" name="Group 159"/>
              <p:cNvGrpSpPr/>
              <p:nvPr/>
            </p:nvGrpSpPr>
            <p:grpSpPr bwMode="auto">
              <a:xfrm>
                <a:off x="2948" y="480"/>
                <a:ext cx="268" cy="384"/>
                <a:chOff x="2948" y="480"/>
                <a:chExt cx="268" cy="384"/>
              </a:xfrm>
            </p:grpSpPr>
            <p:sp>
              <p:nvSpPr>
                <p:cNvPr id="35015" name="Rectangle 160"/>
                <p:cNvSpPr>
                  <a:spLocks noChangeArrowheads="1"/>
                </p:cNvSpPr>
                <p:nvPr/>
              </p:nvSpPr>
              <p:spPr bwMode="auto">
                <a:xfrm>
                  <a:off x="299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16" name="Rectangle 161"/>
                <p:cNvSpPr>
                  <a:spLocks noChangeArrowheads="1"/>
                </p:cNvSpPr>
                <p:nvPr/>
              </p:nvSpPr>
              <p:spPr bwMode="auto">
                <a:xfrm>
                  <a:off x="294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5012" name="Group 162"/>
              <p:cNvGrpSpPr/>
              <p:nvPr/>
            </p:nvGrpSpPr>
            <p:grpSpPr bwMode="auto">
              <a:xfrm>
                <a:off x="3216" y="480"/>
                <a:ext cx="268" cy="384"/>
                <a:chOff x="3216" y="480"/>
                <a:chExt cx="268" cy="384"/>
              </a:xfrm>
            </p:grpSpPr>
            <p:sp>
              <p:nvSpPr>
                <p:cNvPr id="35013" name="Rectangle 163"/>
                <p:cNvSpPr>
                  <a:spLocks noChangeArrowheads="1"/>
                </p:cNvSpPr>
                <p:nvPr/>
              </p:nvSpPr>
              <p:spPr bwMode="auto">
                <a:xfrm>
                  <a:off x="325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5014" name="Rectangle 164"/>
                <p:cNvSpPr>
                  <a:spLocks noChangeArrowheads="1"/>
                </p:cNvSpPr>
                <p:nvPr/>
              </p:nvSpPr>
              <p:spPr bwMode="auto">
                <a:xfrm>
                  <a:off x="321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4986" name="Rectangle 165"/>
            <p:cNvSpPr>
              <a:spLocks noChangeArrowheads="1"/>
            </p:cNvSpPr>
            <p:nvPr/>
          </p:nvSpPr>
          <p:spPr bwMode="auto">
            <a:xfrm>
              <a:off x="-3" y="-3"/>
              <a:ext cx="3490" cy="87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150" name="Group 166"/>
          <p:cNvGrpSpPr/>
          <p:nvPr/>
        </p:nvGrpSpPr>
        <p:grpSpPr bwMode="auto">
          <a:xfrm>
            <a:off x="850900" y="4079875"/>
            <a:ext cx="7912100" cy="923925"/>
            <a:chOff x="-3" y="-3"/>
            <a:chExt cx="3490" cy="870"/>
          </a:xfrm>
        </p:grpSpPr>
        <p:grpSp>
          <p:nvGrpSpPr>
            <p:cNvPr id="34905" name="Group 167"/>
            <p:cNvGrpSpPr/>
            <p:nvPr/>
          </p:nvGrpSpPr>
          <p:grpSpPr bwMode="auto">
            <a:xfrm>
              <a:off x="0" y="0"/>
              <a:ext cx="3484" cy="864"/>
              <a:chOff x="0" y="0"/>
              <a:chExt cx="3484" cy="864"/>
            </a:xfrm>
          </p:grpSpPr>
          <p:grpSp>
            <p:nvGrpSpPr>
              <p:cNvPr id="34907" name="Group 168"/>
              <p:cNvGrpSpPr/>
              <p:nvPr/>
            </p:nvGrpSpPr>
            <p:grpSpPr bwMode="auto">
              <a:xfrm>
                <a:off x="0" y="0"/>
                <a:ext cx="268" cy="480"/>
                <a:chOff x="0" y="0"/>
                <a:chExt cx="268" cy="480"/>
              </a:xfrm>
            </p:grpSpPr>
            <p:sp>
              <p:nvSpPr>
                <p:cNvPr id="34983" name="Rectangle 169"/>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84" name="Rectangle 170"/>
                <p:cNvSpPr>
                  <a:spLocks noChangeArrowheads="1"/>
                </p:cNvSpPr>
                <p:nvPr/>
              </p:nvSpPr>
              <p:spPr bwMode="auto">
                <a:xfrm>
                  <a:off x="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08" name="Group 171"/>
              <p:cNvGrpSpPr/>
              <p:nvPr/>
            </p:nvGrpSpPr>
            <p:grpSpPr bwMode="auto">
              <a:xfrm>
                <a:off x="268" y="0"/>
                <a:ext cx="268" cy="480"/>
                <a:chOff x="268" y="0"/>
                <a:chExt cx="268" cy="480"/>
              </a:xfrm>
            </p:grpSpPr>
            <p:sp>
              <p:nvSpPr>
                <p:cNvPr id="34981" name="Rectangle 172"/>
                <p:cNvSpPr>
                  <a:spLocks noChangeArrowheads="1"/>
                </p:cNvSpPr>
                <p:nvPr/>
              </p:nvSpPr>
              <p:spPr bwMode="auto">
                <a:xfrm>
                  <a:off x="31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82" name="Rectangle 173"/>
                <p:cNvSpPr>
                  <a:spLocks noChangeArrowheads="1"/>
                </p:cNvSpPr>
                <p:nvPr/>
              </p:nvSpPr>
              <p:spPr bwMode="auto">
                <a:xfrm>
                  <a:off x="26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09" name="Group 174"/>
              <p:cNvGrpSpPr/>
              <p:nvPr/>
            </p:nvGrpSpPr>
            <p:grpSpPr bwMode="auto">
              <a:xfrm>
                <a:off x="536" y="0"/>
                <a:ext cx="268" cy="480"/>
                <a:chOff x="536" y="0"/>
                <a:chExt cx="268" cy="480"/>
              </a:xfrm>
            </p:grpSpPr>
            <p:sp>
              <p:nvSpPr>
                <p:cNvPr id="34979" name="Rectangle 175"/>
                <p:cNvSpPr>
                  <a:spLocks noChangeArrowheads="1"/>
                </p:cNvSpPr>
                <p:nvPr/>
              </p:nvSpPr>
              <p:spPr bwMode="auto">
                <a:xfrm>
                  <a:off x="57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80" name="Rectangle 176"/>
                <p:cNvSpPr>
                  <a:spLocks noChangeArrowheads="1"/>
                </p:cNvSpPr>
                <p:nvPr/>
              </p:nvSpPr>
              <p:spPr bwMode="auto">
                <a:xfrm>
                  <a:off x="53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0" name="Group 177"/>
              <p:cNvGrpSpPr/>
              <p:nvPr/>
            </p:nvGrpSpPr>
            <p:grpSpPr bwMode="auto">
              <a:xfrm>
                <a:off x="804" y="0"/>
                <a:ext cx="268" cy="480"/>
                <a:chOff x="804" y="0"/>
                <a:chExt cx="268" cy="480"/>
              </a:xfrm>
            </p:grpSpPr>
            <p:sp>
              <p:nvSpPr>
                <p:cNvPr id="34977" name="Rectangle 178"/>
                <p:cNvSpPr>
                  <a:spLocks noChangeArrowheads="1"/>
                </p:cNvSpPr>
                <p:nvPr/>
              </p:nvSpPr>
              <p:spPr bwMode="auto">
                <a:xfrm>
                  <a:off x="84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24</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78" name="Rectangle 179"/>
                <p:cNvSpPr>
                  <a:spLocks noChangeArrowheads="1"/>
                </p:cNvSpPr>
                <p:nvPr/>
              </p:nvSpPr>
              <p:spPr bwMode="auto">
                <a:xfrm>
                  <a:off x="80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1" name="Group 180"/>
              <p:cNvGrpSpPr/>
              <p:nvPr/>
            </p:nvGrpSpPr>
            <p:grpSpPr bwMode="auto">
              <a:xfrm>
                <a:off x="1072" y="0"/>
                <a:ext cx="268" cy="480"/>
                <a:chOff x="1072" y="0"/>
                <a:chExt cx="268" cy="480"/>
              </a:xfrm>
            </p:grpSpPr>
            <p:sp>
              <p:nvSpPr>
                <p:cNvPr id="34975" name="Rectangle 181"/>
                <p:cNvSpPr>
                  <a:spLocks noChangeArrowheads="1"/>
                </p:cNvSpPr>
                <p:nvPr/>
              </p:nvSpPr>
              <p:spPr bwMode="auto">
                <a:xfrm>
                  <a:off x="111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57</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76" name="Rectangle 182"/>
                <p:cNvSpPr>
                  <a:spLocks noChangeArrowheads="1"/>
                </p:cNvSpPr>
                <p:nvPr/>
              </p:nvSpPr>
              <p:spPr bwMode="auto">
                <a:xfrm>
                  <a:off x="107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2" name="Group 183"/>
              <p:cNvGrpSpPr/>
              <p:nvPr/>
            </p:nvGrpSpPr>
            <p:grpSpPr bwMode="auto">
              <a:xfrm>
                <a:off x="1340" y="0"/>
                <a:ext cx="268" cy="480"/>
                <a:chOff x="1340" y="0"/>
                <a:chExt cx="268" cy="480"/>
              </a:xfrm>
            </p:grpSpPr>
            <p:sp>
              <p:nvSpPr>
                <p:cNvPr id="34973" name="Rectangle 184"/>
                <p:cNvSpPr>
                  <a:spLocks noChangeArrowheads="1"/>
                </p:cNvSpPr>
                <p:nvPr/>
              </p:nvSpPr>
              <p:spPr bwMode="auto">
                <a:xfrm>
                  <a:off x="138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74" name="Rectangle 185"/>
                <p:cNvSpPr>
                  <a:spLocks noChangeArrowheads="1"/>
                </p:cNvSpPr>
                <p:nvPr/>
              </p:nvSpPr>
              <p:spPr bwMode="auto">
                <a:xfrm>
                  <a:off x="134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3" name="Group 186"/>
              <p:cNvGrpSpPr/>
              <p:nvPr/>
            </p:nvGrpSpPr>
            <p:grpSpPr bwMode="auto">
              <a:xfrm>
                <a:off x="1608" y="0"/>
                <a:ext cx="268" cy="480"/>
                <a:chOff x="1608" y="0"/>
                <a:chExt cx="268" cy="480"/>
              </a:xfrm>
            </p:grpSpPr>
            <p:sp>
              <p:nvSpPr>
                <p:cNvPr id="34971" name="Rectangle 187"/>
                <p:cNvSpPr>
                  <a:spLocks noChangeArrowheads="1"/>
                </p:cNvSpPr>
                <p:nvPr/>
              </p:nvSpPr>
              <p:spPr bwMode="auto">
                <a:xfrm>
                  <a:off x="165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72" name="Rectangle 188"/>
                <p:cNvSpPr>
                  <a:spLocks noChangeArrowheads="1"/>
                </p:cNvSpPr>
                <p:nvPr/>
              </p:nvSpPr>
              <p:spPr bwMode="auto">
                <a:xfrm>
                  <a:off x="160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4" name="Group 189"/>
              <p:cNvGrpSpPr/>
              <p:nvPr/>
            </p:nvGrpSpPr>
            <p:grpSpPr bwMode="auto">
              <a:xfrm>
                <a:off x="1876" y="0"/>
                <a:ext cx="268" cy="480"/>
                <a:chOff x="1876" y="0"/>
                <a:chExt cx="268" cy="480"/>
              </a:xfrm>
            </p:grpSpPr>
            <p:sp>
              <p:nvSpPr>
                <p:cNvPr id="34969" name="Rectangle 190"/>
                <p:cNvSpPr>
                  <a:spLocks noChangeArrowheads="1"/>
                </p:cNvSpPr>
                <p:nvPr/>
              </p:nvSpPr>
              <p:spPr bwMode="auto">
                <a:xfrm>
                  <a:off x="191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28</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70" name="Rectangle 191"/>
                <p:cNvSpPr>
                  <a:spLocks noChangeArrowheads="1"/>
                </p:cNvSpPr>
                <p:nvPr/>
              </p:nvSpPr>
              <p:spPr bwMode="auto">
                <a:xfrm>
                  <a:off x="187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5" name="Group 192"/>
              <p:cNvGrpSpPr/>
              <p:nvPr/>
            </p:nvGrpSpPr>
            <p:grpSpPr bwMode="auto">
              <a:xfrm>
                <a:off x="2144" y="0"/>
                <a:ext cx="268" cy="480"/>
                <a:chOff x="2144" y="0"/>
                <a:chExt cx="268" cy="480"/>
              </a:xfrm>
            </p:grpSpPr>
            <p:sp>
              <p:nvSpPr>
                <p:cNvPr id="34967" name="Rectangle 193"/>
                <p:cNvSpPr>
                  <a:spLocks noChangeArrowheads="1"/>
                </p:cNvSpPr>
                <p:nvPr/>
              </p:nvSpPr>
              <p:spPr bwMode="auto">
                <a:xfrm>
                  <a:off x="218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68" name="Rectangle 194"/>
                <p:cNvSpPr>
                  <a:spLocks noChangeArrowheads="1"/>
                </p:cNvSpPr>
                <p:nvPr/>
              </p:nvSpPr>
              <p:spPr bwMode="auto">
                <a:xfrm>
                  <a:off x="214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6" name="Group 195"/>
              <p:cNvGrpSpPr/>
              <p:nvPr/>
            </p:nvGrpSpPr>
            <p:grpSpPr bwMode="auto">
              <a:xfrm>
                <a:off x="2412" y="0"/>
                <a:ext cx="268" cy="480"/>
                <a:chOff x="2412" y="0"/>
                <a:chExt cx="268" cy="480"/>
              </a:xfrm>
            </p:grpSpPr>
            <p:sp>
              <p:nvSpPr>
                <p:cNvPr id="34965" name="Rectangle 196"/>
                <p:cNvSpPr>
                  <a:spLocks noChangeArrowheads="1"/>
                </p:cNvSpPr>
                <p:nvPr/>
              </p:nvSpPr>
              <p:spPr bwMode="auto">
                <a:xfrm>
                  <a:off x="245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51</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4966" name="Rectangle 197"/>
                <p:cNvSpPr>
                  <a:spLocks noChangeArrowheads="1"/>
                </p:cNvSpPr>
                <p:nvPr/>
              </p:nvSpPr>
              <p:spPr bwMode="auto">
                <a:xfrm>
                  <a:off x="241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7" name="Group 198"/>
              <p:cNvGrpSpPr/>
              <p:nvPr/>
            </p:nvGrpSpPr>
            <p:grpSpPr bwMode="auto">
              <a:xfrm>
                <a:off x="2680" y="0"/>
                <a:ext cx="268" cy="480"/>
                <a:chOff x="2680" y="0"/>
                <a:chExt cx="268" cy="480"/>
              </a:xfrm>
            </p:grpSpPr>
            <p:sp>
              <p:nvSpPr>
                <p:cNvPr id="34963" name="Rectangle 199"/>
                <p:cNvSpPr>
                  <a:spLocks noChangeArrowheads="1"/>
                </p:cNvSpPr>
                <p:nvPr/>
              </p:nvSpPr>
              <p:spPr bwMode="auto">
                <a:xfrm>
                  <a:off x="272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76</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64" name="Rectangle 200"/>
                <p:cNvSpPr>
                  <a:spLocks noChangeArrowheads="1"/>
                </p:cNvSpPr>
                <p:nvPr/>
              </p:nvSpPr>
              <p:spPr bwMode="auto">
                <a:xfrm>
                  <a:off x="268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8" name="Group 201"/>
              <p:cNvGrpSpPr/>
              <p:nvPr/>
            </p:nvGrpSpPr>
            <p:grpSpPr bwMode="auto">
              <a:xfrm>
                <a:off x="2948" y="0"/>
                <a:ext cx="268" cy="480"/>
                <a:chOff x="2948" y="0"/>
                <a:chExt cx="268" cy="480"/>
              </a:xfrm>
            </p:grpSpPr>
            <p:sp>
              <p:nvSpPr>
                <p:cNvPr id="34961" name="Rectangle 202"/>
                <p:cNvSpPr>
                  <a:spLocks noChangeArrowheads="1"/>
                </p:cNvSpPr>
                <p:nvPr/>
              </p:nvSpPr>
              <p:spPr bwMode="auto">
                <a:xfrm>
                  <a:off x="299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62" name="Rectangle 203"/>
                <p:cNvSpPr>
                  <a:spLocks noChangeArrowheads="1"/>
                </p:cNvSpPr>
                <p:nvPr/>
              </p:nvSpPr>
              <p:spPr bwMode="auto">
                <a:xfrm>
                  <a:off x="294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19" name="Group 204"/>
              <p:cNvGrpSpPr/>
              <p:nvPr/>
            </p:nvGrpSpPr>
            <p:grpSpPr bwMode="auto">
              <a:xfrm>
                <a:off x="3216" y="0"/>
                <a:ext cx="268" cy="480"/>
                <a:chOff x="3216" y="0"/>
                <a:chExt cx="268" cy="480"/>
              </a:xfrm>
            </p:grpSpPr>
            <p:sp>
              <p:nvSpPr>
                <p:cNvPr id="34959" name="Rectangle 205"/>
                <p:cNvSpPr>
                  <a:spLocks noChangeArrowheads="1"/>
                </p:cNvSpPr>
                <p:nvPr/>
              </p:nvSpPr>
              <p:spPr bwMode="auto">
                <a:xfrm>
                  <a:off x="325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60" name="Rectangle 206"/>
                <p:cNvSpPr>
                  <a:spLocks noChangeArrowheads="1"/>
                </p:cNvSpPr>
                <p:nvPr/>
              </p:nvSpPr>
              <p:spPr bwMode="auto">
                <a:xfrm>
                  <a:off x="321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0" name="Group 207"/>
              <p:cNvGrpSpPr/>
              <p:nvPr/>
            </p:nvGrpSpPr>
            <p:grpSpPr bwMode="auto">
              <a:xfrm>
                <a:off x="0" y="480"/>
                <a:ext cx="268" cy="384"/>
                <a:chOff x="0" y="480"/>
                <a:chExt cx="268" cy="384"/>
              </a:xfrm>
            </p:grpSpPr>
            <p:sp>
              <p:nvSpPr>
                <p:cNvPr id="34957" name="Rectangle 208"/>
                <p:cNvSpPr>
                  <a:spLocks noChangeArrowheads="1"/>
                </p:cNvSpPr>
                <p:nvPr/>
              </p:nvSpPr>
              <p:spPr bwMode="auto">
                <a:xfrm>
                  <a:off x="4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58" name="Rectangle 209"/>
                <p:cNvSpPr>
                  <a:spLocks noChangeArrowheads="1"/>
                </p:cNvSpPr>
                <p:nvPr/>
              </p:nvSpPr>
              <p:spPr bwMode="auto">
                <a:xfrm>
                  <a:off x="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1" name="Group 210"/>
              <p:cNvGrpSpPr/>
              <p:nvPr/>
            </p:nvGrpSpPr>
            <p:grpSpPr bwMode="auto">
              <a:xfrm>
                <a:off x="268" y="480"/>
                <a:ext cx="268" cy="384"/>
                <a:chOff x="268" y="480"/>
                <a:chExt cx="268" cy="384"/>
              </a:xfrm>
            </p:grpSpPr>
            <p:sp>
              <p:nvSpPr>
                <p:cNvPr id="34955" name="Rectangle 211"/>
                <p:cNvSpPr>
                  <a:spLocks noChangeArrowheads="1"/>
                </p:cNvSpPr>
                <p:nvPr/>
              </p:nvSpPr>
              <p:spPr bwMode="auto">
                <a:xfrm>
                  <a:off x="31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56" name="Rectangle 212"/>
                <p:cNvSpPr>
                  <a:spLocks noChangeArrowheads="1"/>
                </p:cNvSpPr>
                <p:nvPr/>
              </p:nvSpPr>
              <p:spPr bwMode="auto">
                <a:xfrm>
                  <a:off x="26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2" name="Group 213"/>
              <p:cNvGrpSpPr/>
              <p:nvPr/>
            </p:nvGrpSpPr>
            <p:grpSpPr bwMode="auto">
              <a:xfrm>
                <a:off x="536" y="480"/>
                <a:ext cx="268" cy="384"/>
                <a:chOff x="536" y="480"/>
                <a:chExt cx="268" cy="384"/>
              </a:xfrm>
            </p:grpSpPr>
            <p:sp>
              <p:nvSpPr>
                <p:cNvPr id="34953" name="Rectangle 214"/>
                <p:cNvSpPr>
                  <a:spLocks noChangeArrowheads="1"/>
                </p:cNvSpPr>
                <p:nvPr/>
              </p:nvSpPr>
              <p:spPr bwMode="auto">
                <a:xfrm>
                  <a:off x="57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54" name="Rectangle 215"/>
                <p:cNvSpPr>
                  <a:spLocks noChangeArrowheads="1"/>
                </p:cNvSpPr>
                <p:nvPr/>
              </p:nvSpPr>
              <p:spPr bwMode="auto">
                <a:xfrm>
                  <a:off x="53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3" name="Group 216"/>
              <p:cNvGrpSpPr/>
              <p:nvPr/>
            </p:nvGrpSpPr>
            <p:grpSpPr bwMode="auto">
              <a:xfrm>
                <a:off x="804" y="480"/>
                <a:ext cx="268" cy="384"/>
                <a:chOff x="804" y="480"/>
                <a:chExt cx="268" cy="384"/>
              </a:xfrm>
            </p:grpSpPr>
            <p:sp>
              <p:nvSpPr>
                <p:cNvPr id="34951" name="Rectangle 217"/>
                <p:cNvSpPr>
                  <a:spLocks noChangeArrowheads="1"/>
                </p:cNvSpPr>
                <p:nvPr/>
              </p:nvSpPr>
              <p:spPr bwMode="auto">
                <a:xfrm>
                  <a:off x="84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52" name="Rectangle 218"/>
                <p:cNvSpPr>
                  <a:spLocks noChangeArrowheads="1"/>
                </p:cNvSpPr>
                <p:nvPr/>
              </p:nvSpPr>
              <p:spPr bwMode="auto">
                <a:xfrm>
                  <a:off x="80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4" name="Group 219"/>
              <p:cNvGrpSpPr/>
              <p:nvPr/>
            </p:nvGrpSpPr>
            <p:grpSpPr bwMode="auto">
              <a:xfrm>
                <a:off x="1072" y="480"/>
                <a:ext cx="268" cy="384"/>
                <a:chOff x="1072" y="480"/>
                <a:chExt cx="268" cy="384"/>
              </a:xfrm>
            </p:grpSpPr>
            <p:sp>
              <p:nvSpPr>
                <p:cNvPr id="34949" name="Rectangle 220"/>
                <p:cNvSpPr>
                  <a:spLocks noChangeArrowheads="1"/>
                </p:cNvSpPr>
                <p:nvPr/>
              </p:nvSpPr>
              <p:spPr bwMode="auto">
                <a:xfrm>
                  <a:off x="111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50" name="Rectangle 221"/>
                <p:cNvSpPr>
                  <a:spLocks noChangeArrowheads="1"/>
                </p:cNvSpPr>
                <p:nvPr/>
              </p:nvSpPr>
              <p:spPr bwMode="auto">
                <a:xfrm>
                  <a:off x="107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5" name="Group 222"/>
              <p:cNvGrpSpPr/>
              <p:nvPr/>
            </p:nvGrpSpPr>
            <p:grpSpPr bwMode="auto">
              <a:xfrm>
                <a:off x="1340" y="480"/>
                <a:ext cx="268" cy="384"/>
                <a:chOff x="1340" y="480"/>
                <a:chExt cx="268" cy="384"/>
              </a:xfrm>
            </p:grpSpPr>
            <p:sp>
              <p:nvSpPr>
                <p:cNvPr id="34947" name="Rectangle 223"/>
                <p:cNvSpPr>
                  <a:spLocks noChangeArrowheads="1"/>
                </p:cNvSpPr>
                <p:nvPr/>
              </p:nvSpPr>
              <p:spPr bwMode="auto">
                <a:xfrm>
                  <a:off x="138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48" name="Rectangle 224"/>
                <p:cNvSpPr>
                  <a:spLocks noChangeArrowheads="1"/>
                </p:cNvSpPr>
                <p:nvPr/>
              </p:nvSpPr>
              <p:spPr bwMode="auto">
                <a:xfrm>
                  <a:off x="134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6" name="Group 225"/>
              <p:cNvGrpSpPr/>
              <p:nvPr/>
            </p:nvGrpSpPr>
            <p:grpSpPr bwMode="auto">
              <a:xfrm>
                <a:off x="1608" y="480"/>
                <a:ext cx="268" cy="384"/>
                <a:chOff x="1608" y="480"/>
                <a:chExt cx="268" cy="384"/>
              </a:xfrm>
            </p:grpSpPr>
            <p:sp>
              <p:nvSpPr>
                <p:cNvPr id="34945" name="Rectangle 226"/>
                <p:cNvSpPr>
                  <a:spLocks noChangeArrowheads="1"/>
                </p:cNvSpPr>
                <p:nvPr/>
              </p:nvSpPr>
              <p:spPr bwMode="auto">
                <a:xfrm>
                  <a:off x="165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46" name="Rectangle 227"/>
                <p:cNvSpPr>
                  <a:spLocks noChangeArrowheads="1"/>
                </p:cNvSpPr>
                <p:nvPr/>
              </p:nvSpPr>
              <p:spPr bwMode="auto">
                <a:xfrm>
                  <a:off x="160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7" name="Group 228"/>
              <p:cNvGrpSpPr/>
              <p:nvPr/>
            </p:nvGrpSpPr>
            <p:grpSpPr bwMode="auto">
              <a:xfrm>
                <a:off x="1876" y="480"/>
                <a:ext cx="268" cy="384"/>
                <a:chOff x="1876" y="480"/>
                <a:chExt cx="268" cy="384"/>
              </a:xfrm>
            </p:grpSpPr>
            <p:sp>
              <p:nvSpPr>
                <p:cNvPr id="34943" name="Rectangle 229"/>
                <p:cNvSpPr>
                  <a:spLocks noChangeArrowheads="1"/>
                </p:cNvSpPr>
                <p:nvPr/>
              </p:nvSpPr>
              <p:spPr bwMode="auto">
                <a:xfrm>
                  <a:off x="191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44" name="Rectangle 230"/>
                <p:cNvSpPr>
                  <a:spLocks noChangeArrowheads="1"/>
                </p:cNvSpPr>
                <p:nvPr/>
              </p:nvSpPr>
              <p:spPr bwMode="auto">
                <a:xfrm>
                  <a:off x="187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8" name="Group 231"/>
              <p:cNvGrpSpPr/>
              <p:nvPr/>
            </p:nvGrpSpPr>
            <p:grpSpPr bwMode="auto">
              <a:xfrm>
                <a:off x="2144" y="480"/>
                <a:ext cx="268" cy="384"/>
                <a:chOff x="2144" y="480"/>
                <a:chExt cx="268" cy="384"/>
              </a:xfrm>
            </p:grpSpPr>
            <p:sp>
              <p:nvSpPr>
                <p:cNvPr id="34941" name="Rectangle 232"/>
                <p:cNvSpPr>
                  <a:spLocks noChangeArrowheads="1"/>
                </p:cNvSpPr>
                <p:nvPr/>
              </p:nvSpPr>
              <p:spPr bwMode="auto">
                <a:xfrm>
                  <a:off x="218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42" name="Rectangle 233"/>
                <p:cNvSpPr>
                  <a:spLocks noChangeArrowheads="1"/>
                </p:cNvSpPr>
                <p:nvPr/>
              </p:nvSpPr>
              <p:spPr bwMode="auto">
                <a:xfrm>
                  <a:off x="214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29" name="Group 234"/>
              <p:cNvGrpSpPr/>
              <p:nvPr/>
            </p:nvGrpSpPr>
            <p:grpSpPr bwMode="auto">
              <a:xfrm>
                <a:off x="2412" y="480"/>
                <a:ext cx="268" cy="384"/>
                <a:chOff x="2412" y="480"/>
                <a:chExt cx="268" cy="384"/>
              </a:xfrm>
            </p:grpSpPr>
            <p:sp>
              <p:nvSpPr>
                <p:cNvPr id="34939" name="Rectangle 235"/>
                <p:cNvSpPr>
                  <a:spLocks noChangeArrowheads="1"/>
                </p:cNvSpPr>
                <p:nvPr/>
              </p:nvSpPr>
              <p:spPr bwMode="auto">
                <a:xfrm>
                  <a:off x="245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3</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4940" name="Rectangle 236"/>
                <p:cNvSpPr>
                  <a:spLocks noChangeArrowheads="1"/>
                </p:cNvSpPr>
                <p:nvPr/>
              </p:nvSpPr>
              <p:spPr bwMode="auto">
                <a:xfrm>
                  <a:off x="241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30" name="Group 237"/>
              <p:cNvGrpSpPr/>
              <p:nvPr/>
            </p:nvGrpSpPr>
            <p:grpSpPr bwMode="auto">
              <a:xfrm>
                <a:off x="2680" y="480"/>
                <a:ext cx="268" cy="384"/>
                <a:chOff x="2680" y="480"/>
                <a:chExt cx="268" cy="384"/>
              </a:xfrm>
            </p:grpSpPr>
            <p:sp>
              <p:nvSpPr>
                <p:cNvPr id="34937" name="Rectangle 238"/>
                <p:cNvSpPr>
                  <a:spLocks noChangeArrowheads="1"/>
                </p:cNvSpPr>
                <p:nvPr/>
              </p:nvSpPr>
              <p:spPr bwMode="auto">
                <a:xfrm>
                  <a:off x="272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38" name="Rectangle 239"/>
                <p:cNvSpPr>
                  <a:spLocks noChangeArrowheads="1"/>
                </p:cNvSpPr>
                <p:nvPr/>
              </p:nvSpPr>
              <p:spPr bwMode="auto">
                <a:xfrm>
                  <a:off x="268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31" name="Group 240"/>
              <p:cNvGrpSpPr/>
              <p:nvPr/>
            </p:nvGrpSpPr>
            <p:grpSpPr bwMode="auto">
              <a:xfrm>
                <a:off x="2948" y="480"/>
                <a:ext cx="268" cy="384"/>
                <a:chOff x="2948" y="480"/>
                <a:chExt cx="268" cy="384"/>
              </a:xfrm>
            </p:grpSpPr>
            <p:sp>
              <p:nvSpPr>
                <p:cNvPr id="34935" name="Rectangle 241"/>
                <p:cNvSpPr>
                  <a:spLocks noChangeArrowheads="1"/>
                </p:cNvSpPr>
                <p:nvPr/>
              </p:nvSpPr>
              <p:spPr bwMode="auto">
                <a:xfrm>
                  <a:off x="299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36" name="Rectangle 242"/>
                <p:cNvSpPr>
                  <a:spLocks noChangeArrowheads="1"/>
                </p:cNvSpPr>
                <p:nvPr/>
              </p:nvSpPr>
              <p:spPr bwMode="auto">
                <a:xfrm>
                  <a:off x="294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932" name="Group 243"/>
              <p:cNvGrpSpPr/>
              <p:nvPr/>
            </p:nvGrpSpPr>
            <p:grpSpPr bwMode="auto">
              <a:xfrm>
                <a:off x="3216" y="480"/>
                <a:ext cx="268" cy="384"/>
                <a:chOff x="3216" y="480"/>
                <a:chExt cx="268" cy="384"/>
              </a:xfrm>
            </p:grpSpPr>
            <p:sp>
              <p:nvSpPr>
                <p:cNvPr id="34933" name="Rectangle 244"/>
                <p:cNvSpPr>
                  <a:spLocks noChangeArrowheads="1"/>
                </p:cNvSpPr>
                <p:nvPr/>
              </p:nvSpPr>
              <p:spPr bwMode="auto">
                <a:xfrm>
                  <a:off x="325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34" name="Rectangle 245"/>
                <p:cNvSpPr>
                  <a:spLocks noChangeArrowheads="1"/>
                </p:cNvSpPr>
                <p:nvPr/>
              </p:nvSpPr>
              <p:spPr bwMode="auto">
                <a:xfrm>
                  <a:off x="321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4906" name="Rectangle 246"/>
            <p:cNvSpPr>
              <a:spLocks noChangeArrowheads="1"/>
            </p:cNvSpPr>
            <p:nvPr/>
          </p:nvSpPr>
          <p:spPr bwMode="auto">
            <a:xfrm>
              <a:off x="-3" y="-3"/>
              <a:ext cx="3490" cy="87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2231" name="Group 247"/>
          <p:cNvGrpSpPr/>
          <p:nvPr/>
        </p:nvGrpSpPr>
        <p:grpSpPr bwMode="auto">
          <a:xfrm>
            <a:off x="827088" y="5300663"/>
            <a:ext cx="7912100" cy="923925"/>
            <a:chOff x="-3" y="-3"/>
            <a:chExt cx="3490" cy="870"/>
          </a:xfrm>
        </p:grpSpPr>
        <p:grpSp>
          <p:nvGrpSpPr>
            <p:cNvPr id="34825" name="Group 248"/>
            <p:cNvGrpSpPr/>
            <p:nvPr/>
          </p:nvGrpSpPr>
          <p:grpSpPr bwMode="auto">
            <a:xfrm>
              <a:off x="0" y="0"/>
              <a:ext cx="3484" cy="864"/>
              <a:chOff x="0" y="0"/>
              <a:chExt cx="3484" cy="864"/>
            </a:xfrm>
          </p:grpSpPr>
          <p:grpSp>
            <p:nvGrpSpPr>
              <p:cNvPr id="34827" name="Group 249"/>
              <p:cNvGrpSpPr/>
              <p:nvPr/>
            </p:nvGrpSpPr>
            <p:grpSpPr bwMode="auto">
              <a:xfrm>
                <a:off x="0" y="0"/>
                <a:ext cx="268" cy="480"/>
                <a:chOff x="0" y="0"/>
                <a:chExt cx="268" cy="480"/>
              </a:xfrm>
            </p:grpSpPr>
            <p:sp>
              <p:nvSpPr>
                <p:cNvPr id="34903" name="Rectangle 250"/>
                <p:cNvSpPr>
                  <a:spLocks noChangeArrowheads="1"/>
                </p:cNvSpPr>
                <p:nvPr/>
              </p:nvSpPr>
              <p:spPr bwMode="auto">
                <a:xfrm>
                  <a:off x="4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04" name="Rectangle 251"/>
                <p:cNvSpPr>
                  <a:spLocks noChangeArrowheads="1"/>
                </p:cNvSpPr>
                <p:nvPr/>
              </p:nvSpPr>
              <p:spPr bwMode="auto">
                <a:xfrm>
                  <a:off x="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28" name="Group 252"/>
              <p:cNvGrpSpPr/>
              <p:nvPr/>
            </p:nvGrpSpPr>
            <p:grpSpPr bwMode="auto">
              <a:xfrm>
                <a:off x="268" y="0"/>
                <a:ext cx="268" cy="480"/>
                <a:chOff x="268" y="0"/>
                <a:chExt cx="268" cy="480"/>
              </a:xfrm>
            </p:grpSpPr>
            <p:sp>
              <p:nvSpPr>
                <p:cNvPr id="34901" name="Rectangle 253"/>
                <p:cNvSpPr>
                  <a:spLocks noChangeArrowheads="1"/>
                </p:cNvSpPr>
                <p:nvPr/>
              </p:nvSpPr>
              <p:spPr bwMode="auto">
                <a:xfrm>
                  <a:off x="31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02" name="Rectangle 254"/>
                <p:cNvSpPr>
                  <a:spLocks noChangeArrowheads="1"/>
                </p:cNvSpPr>
                <p:nvPr/>
              </p:nvSpPr>
              <p:spPr bwMode="auto">
                <a:xfrm>
                  <a:off x="26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29" name="Group 255"/>
              <p:cNvGrpSpPr/>
              <p:nvPr/>
            </p:nvGrpSpPr>
            <p:grpSpPr bwMode="auto">
              <a:xfrm>
                <a:off x="536" y="0"/>
                <a:ext cx="268" cy="480"/>
                <a:chOff x="536" y="0"/>
                <a:chExt cx="268" cy="480"/>
              </a:xfrm>
            </p:grpSpPr>
            <p:sp>
              <p:nvSpPr>
                <p:cNvPr id="34899" name="Rectangle 256"/>
                <p:cNvSpPr>
                  <a:spLocks noChangeArrowheads="1"/>
                </p:cNvSpPr>
                <p:nvPr/>
              </p:nvSpPr>
              <p:spPr bwMode="auto">
                <a:xfrm>
                  <a:off x="57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900" name="Rectangle 257"/>
                <p:cNvSpPr>
                  <a:spLocks noChangeArrowheads="1"/>
                </p:cNvSpPr>
                <p:nvPr/>
              </p:nvSpPr>
              <p:spPr bwMode="auto">
                <a:xfrm>
                  <a:off x="53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0" name="Group 258"/>
              <p:cNvGrpSpPr/>
              <p:nvPr/>
            </p:nvGrpSpPr>
            <p:grpSpPr bwMode="auto">
              <a:xfrm>
                <a:off x="804" y="0"/>
                <a:ext cx="268" cy="480"/>
                <a:chOff x="804" y="0"/>
                <a:chExt cx="268" cy="480"/>
              </a:xfrm>
            </p:grpSpPr>
            <p:sp>
              <p:nvSpPr>
                <p:cNvPr id="34897" name="Rectangle 259"/>
                <p:cNvSpPr>
                  <a:spLocks noChangeArrowheads="1"/>
                </p:cNvSpPr>
                <p:nvPr/>
              </p:nvSpPr>
              <p:spPr bwMode="auto">
                <a:xfrm>
                  <a:off x="84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24</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98" name="Rectangle 260"/>
                <p:cNvSpPr>
                  <a:spLocks noChangeArrowheads="1"/>
                </p:cNvSpPr>
                <p:nvPr/>
              </p:nvSpPr>
              <p:spPr bwMode="auto">
                <a:xfrm>
                  <a:off x="80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1" name="Group 261"/>
              <p:cNvGrpSpPr/>
              <p:nvPr/>
            </p:nvGrpSpPr>
            <p:grpSpPr bwMode="auto">
              <a:xfrm>
                <a:off x="1072" y="0"/>
                <a:ext cx="268" cy="480"/>
                <a:chOff x="1072" y="0"/>
                <a:chExt cx="268" cy="480"/>
              </a:xfrm>
            </p:grpSpPr>
            <p:sp>
              <p:nvSpPr>
                <p:cNvPr id="34895" name="Rectangle 262"/>
                <p:cNvSpPr>
                  <a:spLocks noChangeArrowheads="1"/>
                </p:cNvSpPr>
                <p:nvPr/>
              </p:nvSpPr>
              <p:spPr bwMode="auto">
                <a:xfrm>
                  <a:off x="111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57</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96" name="Rectangle 263"/>
                <p:cNvSpPr>
                  <a:spLocks noChangeArrowheads="1"/>
                </p:cNvSpPr>
                <p:nvPr/>
              </p:nvSpPr>
              <p:spPr bwMode="auto">
                <a:xfrm>
                  <a:off x="107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2" name="Group 264"/>
              <p:cNvGrpSpPr/>
              <p:nvPr/>
            </p:nvGrpSpPr>
            <p:grpSpPr bwMode="auto">
              <a:xfrm>
                <a:off x="1340" y="0"/>
                <a:ext cx="268" cy="480"/>
                <a:chOff x="1340" y="0"/>
                <a:chExt cx="268" cy="480"/>
              </a:xfrm>
            </p:grpSpPr>
            <p:sp>
              <p:nvSpPr>
                <p:cNvPr id="34893" name="Rectangle 265"/>
                <p:cNvSpPr>
                  <a:spLocks noChangeArrowheads="1"/>
                </p:cNvSpPr>
                <p:nvPr/>
              </p:nvSpPr>
              <p:spPr bwMode="auto">
                <a:xfrm>
                  <a:off x="138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94" name="Rectangle 266"/>
                <p:cNvSpPr>
                  <a:spLocks noChangeArrowheads="1"/>
                </p:cNvSpPr>
                <p:nvPr/>
              </p:nvSpPr>
              <p:spPr bwMode="auto">
                <a:xfrm>
                  <a:off x="134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3" name="Group 267"/>
              <p:cNvGrpSpPr/>
              <p:nvPr/>
            </p:nvGrpSpPr>
            <p:grpSpPr bwMode="auto">
              <a:xfrm>
                <a:off x="1608" y="0"/>
                <a:ext cx="268" cy="480"/>
                <a:chOff x="1608" y="0"/>
                <a:chExt cx="268" cy="480"/>
              </a:xfrm>
            </p:grpSpPr>
            <p:sp>
              <p:nvSpPr>
                <p:cNvPr id="34891" name="Rectangle 268"/>
                <p:cNvSpPr>
                  <a:spLocks noChangeArrowheads="1"/>
                </p:cNvSpPr>
                <p:nvPr/>
              </p:nvSpPr>
              <p:spPr bwMode="auto">
                <a:xfrm>
                  <a:off x="165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92" name="Rectangle 269"/>
                <p:cNvSpPr>
                  <a:spLocks noChangeArrowheads="1"/>
                </p:cNvSpPr>
                <p:nvPr/>
              </p:nvSpPr>
              <p:spPr bwMode="auto">
                <a:xfrm>
                  <a:off x="160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4" name="Group 270"/>
              <p:cNvGrpSpPr/>
              <p:nvPr/>
            </p:nvGrpSpPr>
            <p:grpSpPr bwMode="auto">
              <a:xfrm>
                <a:off x="1876" y="0"/>
                <a:ext cx="268" cy="480"/>
                <a:chOff x="1876" y="0"/>
                <a:chExt cx="268" cy="480"/>
              </a:xfrm>
            </p:grpSpPr>
            <p:sp>
              <p:nvSpPr>
                <p:cNvPr id="34889" name="Rectangle 271"/>
                <p:cNvSpPr>
                  <a:spLocks noChangeArrowheads="1"/>
                </p:cNvSpPr>
                <p:nvPr/>
              </p:nvSpPr>
              <p:spPr bwMode="auto">
                <a:xfrm>
                  <a:off x="191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28</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90" name="Rectangle 272"/>
                <p:cNvSpPr>
                  <a:spLocks noChangeArrowheads="1"/>
                </p:cNvSpPr>
                <p:nvPr/>
              </p:nvSpPr>
              <p:spPr bwMode="auto">
                <a:xfrm>
                  <a:off x="187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5" name="Group 273"/>
              <p:cNvGrpSpPr/>
              <p:nvPr/>
            </p:nvGrpSpPr>
            <p:grpSpPr bwMode="auto">
              <a:xfrm>
                <a:off x="2144" y="0"/>
                <a:ext cx="268" cy="480"/>
                <a:chOff x="2144" y="0"/>
                <a:chExt cx="268" cy="480"/>
              </a:xfrm>
            </p:grpSpPr>
            <p:sp>
              <p:nvSpPr>
                <p:cNvPr id="34887" name="Rectangle 274"/>
                <p:cNvSpPr>
                  <a:spLocks noChangeArrowheads="1"/>
                </p:cNvSpPr>
                <p:nvPr/>
              </p:nvSpPr>
              <p:spPr bwMode="auto">
                <a:xfrm>
                  <a:off x="2187"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19</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88" name="Rectangle 275"/>
                <p:cNvSpPr>
                  <a:spLocks noChangeArrowheads="1"/>
                </p:cNvSpPr>
                <p:nvPr/>
              </p:nvSpPr>
              <p:spPr bwMode="auto">
                <a:xfrm>
                  <a:off x="2144"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6" name="Group 276"/>
              <p:cNvGrpSpPr/>
              <p:nvPr/>
            </p:nvGrpSpPr>
            <p:grpSpPr bwMode="auto">
              <a:xfrm>
                <a:off x="2412" y="0"/>
                <a:ext cx="268" cy="480"/>
                <a:chOff x="2412" y="0"/>
                <a:chExt cx="268" cy="480"/>
              </a:xfrm>
            </p:grpSpPr>
            <p:sp>
              <p:nvSpPr>
                <p:cNvPr id="34885" name="Rectangle 277"/>
                <p:cNvSpPr>
                  <a:spLocks noChangeArrowheads="1"/>
                </p:cNvSpPr>
                <p:nvPr/>
              </p:nvSpPr>
              <p:spPr bwMode="auto">
                <a:xfrm>
                  <a:off x="2455"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51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86" name="Rectangle 278"/>
                <p:cNvSpPr>
                  <a:spLocks noChangeArrowheads="1"/>
                </p:cNvSpPr>
                <p:nvPr/>
              </p:nvSpPr>
              <p:spPr bwMode="auto">
                <a:xfrm>
                  <a:off x="2412"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7" name="Group 279"/>
              <p:cNvGrpSpPr/>
              <p:nvPr/>
            </p:nvGrpSpPr>
            <p:grpSpPr bwMode="auto">
              <a:xfrm>
                <a:off x="2680" y="0"/>
                <a:ext cx="268" cy="480"/>
                <a:chOff x="2680" y="0"/>
                <a:chExt cx="268" cy="480"/>
              </a:xfrm>
            </p:grpSpPr>
            <p:sp>
              <p:nvSpPr>
                <p:cNvPr id="34883" name="Rectangle 280"/>
                <p:cNvSpPr>
                  <a:spLocks noChangeArrowheads="1"/>
                </p:cNvSpPr>
                <p:nvPr/>
              </p:nvSpPr>
              <p:spPr bwMode="auto">
                <a:xfrm>
                  <a:off x="2723"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76</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84" name="Rectangle 281"/>
                <p:cNvSpPr>
                  <a:spLocks noChangeArrowheads="1"/>
                </p:cNvSpPr>
                <p:nvPr/>
              </p:nvSpPr>
              <p:spPr bwMode="auto">
                <a:xfrm>
                  <a:off x="2680"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8" name="Group 282"/>
              <p:cNvGrpSpPr/>
              <p:nvPr/>
            </p:nvGrpSpPr>
            <p:grpSpPr bwMode="auto">
              <a:xfrm>
                <a:off x="2948" y="0"/>
                <a:ext cx="268" cy="480"/>
                <a:chOff x="2948" y="0"/>
                <a:chExt cx="268" cy="480"/>
              </a:xfrm>
            </p:grpSpPr>
            <p:sp>
              <p:nvSpPr>
                <p:cNvPr id="34881" name="Rectangle 283"/>
                <p:cNvSpPr>
                  <a:spLocks noChangeArrowheads="1"/>
                </p:cNvSpPr>
                <p:nvPr/>
              </p:nvSpPr>
              <p:spPr bwMode="auto">
                <a:xfrm>
                  <a:off x="2991"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84</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4882" name="Rectangle 284"/>
                <p:cNvSpPr>
                  <a:spLocks noChangeArrowheads="1"/>
                </p:cNvSpPr>
                <p:nvPr/>
              </p:nvSpPr>
              <p:spPr bwMode="auto">
                <a:xfrm>
                  <a:off x="2948"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39" name="Group 285"/>
              <p:cNvGrpSpPr/>
              <p:nvPr/>
            </p:nvGrpSpPr>
            <p:grpSpPr bwMode="auto">
              <a:xfrm>
                <a:off x="3216" y="0"/>
                <a:ext cx="268" cy="480"/>
                <a:chOff x="3216" y="0"/>
                <a:chExt cx="268" cy="480"/>
              </a:xfrm>
            </p:grpSpPr>
            <p:sp>
              <p:nvSpPr>
                <p:cNvPr id="34879" name="Rectangle 286"/>
                <p:cNvSpPr>
                  <a:spLocks noChangeArrowheads="1"/>
                </p:cNvSpPr>
                <p:nvPr/>
              </p:nvSpPr>
              <p:spPr bwMode="auto">
                <a:xfrm>
                  <a:off x="3259" y="0"/>
                  <a:ext cx="18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80" name="Rectangle 287"/>
                <p:cNvSpPr>
                  <a:spLocks noChangeArrowheads="1"/>
                </p:cNvSpPr>
                <p:nvPr/>
              </p:nvSpPr>
              <p:spPr bwMode="auto">
                <a:xfrm>
                  <a:off x="3216" y="0"/>
                  <a:ext cx="26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0" name="Group 288"/>
              <p:cNvGrpSpPr/>
              <p:nvPr/>
            </p:nvGrpSpPr>
            <p:grpSpPr bwMode="auto">
              <a:xfrm>
                <a:off x="0" y="480"/>
                <a:ext cx="268" cy="384"/>
                <a:chOff x="0" y="480"/>
                <a:chExt cx="268" cy="384"/>
              </a:xfrm>
            </p:grpSpPr>
            <p:sp>
              <p:nvSpPr>
                <p:cNvPr id="34877" name="Rectangle 289"/>
                <p:cNvSpPr>
                  <a:spLocks noChangeArrowheads="1"/>
                </p:cNvSpPr>
                <p:nvPr/>
              </p:nvSpPr>
              <p:spPr bwMode="auto">
                <a:xfrm>
                  <a:off x="4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dirty="0">
                      <a:solidFill>
                        <a:schemeClr val="folHlink"/>
                      </a:solidFill>
                    </a:rPr>
                    <a:t> </a:t>
                  </a:r>
                  <a:endParaRPr lang="en-US" altLang="zh-CN" sz="1800" b="1" dirty="0">
                    <a:solidFill>
                      <a:schemeClr val="folHlink"/>
                    </a:solidFill>
                  </a:endParaRPr>
                </a:p>
                <a:p>
                  <a:pPr algn="just" eaLnBrk="0" hangingPunct="0"/>
                  <a:endParaRPr lang="en-US" altLang="zh-CN" sz="4000" b="1" dirty="0">
                    <a:solidFill>
                      <a:schemeClr val="folHlink"/>
                    </a:solidFill>
                  </a:endParaRPr>
                </a:p>
              </p:txBody>
            </p:sp>
            <p:sp>
              <p:nvSpPr>
                <p:cNvPr id="34878" name="Rectangle 290"/>
                <p:cNvSpPr>
                  <a:spLocks noChangeArrowheads="1"/>
                </p:cNvSpPr>
                <p:nvPr/>
              </p:nvSpPr>
              <p:spPr bwMode="auto">
                <a:xfrm>
                  <a:off x="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1" name="Group 291"/>
              <p:cNvGrpSpPr/>
              <p:nvPr/>
            </p:nvGrpSpPr>
            <p:grpSpPr bwMode="auto">
              <a:xfrm>
                <a:off x="268" y="480"/>
                <a:ext cx="268" cy="384"/>
                <a:chOff x="268" y="480"/>
                <a:chExt cx="268" cy="384"/>
              </a:xfrm>
            </p:grpSpPr>
            <p:sp>
              <p:nvSpPr>
                <p:cNvPr id="34875" name="Rectangle 292"/>
                <p:cNvSpPr>
                  <a:spLocks noChangeArrowheads="1"/>
                </p:cNvSpPr>
                <p:nvPr/>
              </p:nvSpPr>
              <p:spPr bwMode="auto">
                <a:xfrm>
                  <a:off x="31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76" name="Rectangle 293"/>
                <p:cNvSpPr>
                  <a:spLocks noChangeArrowheads="1"/>
                </p:cNvSpPr>
                <p:nvPr/>
              </p:nvSpPr>
              <p:spPr bwMode="auto">
                <a:xfrm>
                  <a:off x="26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2" name="Group 294"/>
              <p:cNvGrpSpPr/>
              <p:nvPr/>
            </p:nvGrpSpPr>
            <p:grpSpPr bwMode="auto">
              <a:xfrm>
                <a:off x="536" y="480"/>
                <a:ext cx="268" cy="384"/>
                <a:chOff x="536" y="480"/>
                <a:chExt cx="268" cy="384"/>
              </a:xfrm>
            </p:grpSpPr>
            <p:sp>
              <p:nvSpPr>
                <p:cNvPr id="34873" name="Rectangle 295"/>
                <p:cNvSpPr>
                  <a:spLocks noChangeArrowheads="1"/>
                </p:cNvSpPr>
                <p:nvPr/>
              </p:nvSpPr>
              <p:spPr bwMode="auto">
                <a:xfrm>
                  <a:off x="57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74" name="Rectangle 296"/>
                <p:cNvSpPr>
                  <a:spLocks noChangeArrowheads="1"/>
                </p:cNvSpPr>
                <p:nvPr/>
              </p:nvSpPr>
              <p:spPr bwMode="auto">
                <a:xfrm>
                  <a:off x="53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3" name="Group 297"/>
              <p:cNvGrpSpPr/>
              <p:nvPr/>
            </p:nvGrpSpPr>
            <p:grpSpPr bwMode="auto">
              <a:xfrm>
                <a:off x="804" y="480"/>
                <a:ext cx="268" cy="384"/>
                <a:chOff x="804" y="480"/>
                <a:chExt cx="268" cy="384"/>
              </a:xfrm>
            </p:grpSpPr>
            <p:sp>
              <p:nvSpPr>
                <p:cNvPr id="34871" name="Rectangle 298"/>
                <p:cNvSpPr>
                  <a:spLocks noChangeArrowheads="1"/>
                </p:cNvSpPr>
                <p:nvPr/>
              </p:nvSpPr>
              <p:spPr bwMode="auto">
                <a:xfrm>
                  <a:off x="84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72" name="Rectangle 299"/>
                <p:cNvSpPr>
                  <a:spLocks noChangeArrowheads="1"/>
                </p:cNvSpPr>
                <p:nvPr/>
              </p:nvSpPr>
              <p:spPr bwMode="auto">
                <a:xfrm>
                  <a:off x="80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4" name="Group 300"/>
              <p:cNvGrpSpPr/>
              <p:nvPr/>
            </p:nvGrpSpPr>
            <p:grpSpPr bwMode="auto">
              <a:xfrm>
                <a:off x="1072" y="480"/>
                <a:ext cx="268" cy="384"/>
                <a:chOff x="1072" y="480"/>
                <a:chExt cx="268" cy="384"/>
              </a:xfrm>
            </p:grpSpPr>
            <p:sp>
              <p:nvSpPr>
                <p:cNvPr id="34869" name="Rectangle 301"/>
                <p:cNvSpPr>
                  <a:spLocks noChangeArrowheads="1"/>
                </p:cNvSpPr>
                <p:nvPr/>
              </p:nvSpPr>
              <p:spPr bwMode="auto">
                <a:xfrm>
                  <a:off x="111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70" name="Rectangle 302"/>
                <p:cNvSpPr>
                  <a:spLocks noChangeArrowheads="1"/>
                </p:cNvSpPr>
                <p:nvPr/>
              </p:nvSpPr>
              <p:spPr bwMode="auto">
                <a:xfrm>
                  <a:off x="107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5" name="Group 303"/>
              <p:cNvGrpSpPr/>
              <p:nvPr/>
            </p:nvGrpSpPr>
            <p:grpSpPr bwMode="auto">
              <a:xfrm>
                <a:off x="1340" y="480"/>
                <a:ext cx="268" cy="384"/>
                <a:chOff x="1340" y="480"/>
                <a:chExt cx="268" cy="384"/>
              </a:xfrm>
            </p:grpSpPr>
            <p:sp>
              <p:nvSpPr>
                <p:cNvPr id="34867" name="Rectangle 304"/>
                <p:cNvSpPr>
                  <a:spLocks noChangeArrowheads="1"/>
                </p:cNvSpPr>
                <p:nvPr/>
              </p:nvSpPr>
              <p:spPr bwMode="auto">
                <a:xfrm>
                  <a:off x="138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68" name="Rectangle 305"/>
                <p:cNvSpPr>
                  <a:spLocks noChangeArrowheads="1"/>
                </p:cNvSpPr>
                <p:nvPr/>
              </p:nvSpPr>
              <p:spPr bwMode="auto">
                <a:xfrm>
                  <a:off x="134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6" name="Group 306"/>
              <p:cNvGrpSpPr/>
              <p:nvPr/>
            </p:nvGrpSpPr>
            <p:grpSpPr bwMode="auto">
              <a:xfrm>
                <a:off x="1608" y="480"/>
                <a:ext cx="268" cy="384"/>
                <a:chOff x="1608" y="480"/>
                <a:chExt cx="268" cy="384"/>
              </a:xfrm>
            </p:grpSpPr>
            <p:sp>
              <p:nvSpPr>
                <p:cNvPr id="34865" name="Rectangle 307"/>
                <p:cNvSpPr>
                  <a:spLocks noChangeArrowheads="1"/>
                </p:cNvSpPr>
                <p:nvPr/>
              </p:nvSpPr>
              <p:spPr bwMode="auto">
                <a:xfrm>
                  <a:off x="165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66" name="Rectangle 308"/>
                <p:cNvSpPr>
                  <a:spLocks noChangeArrowheads="1"/>
                </p:cNvSpPr>
                <p:nvPr/>
              </p:nvSpPr>
              <p:spPr bwMode="auto">
                <a:xfrm>
                  <a:off x="160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7" name="Group 309"/>
              <p:cNvGrpSpPr/>
              <p:nvPr/>
            </p:nvGrpSpPr>
            <p:grpSpPr bwMode="auto">
              <a:xfrm>
                <a:off x="1876" y="480"/>
                <a:ext cx="268" cy="384"/>
                <a:chOff x="1876" y="480"/>
                <a:chExt cx="268" cy="384"/>
              </a:xfrm>
            </p:grpSpPr>
            <p:sp>
              <p:nvSpPr>
                <p:cNvPr id="34863" name="Rectangle 310"/>
                <p:cNvSpPr>
                  <a:spLocks noChangeArrowheads="1"/>
                </p:cNvSpPr>
                <p:nvPr/>
              </p:nvSpPr>
              <p:spPr bwMode="auto">
                <a:xfrm>
                  <a:off x="191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2</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64" name="Rectangle 311"/>
                <p:cNvSpPr>
                  <a:spLocks noChangeArrowheads="1"/>
                </p:cNvSpPr>
                <p:nvPr/>
              </p:nvSpPr>
              <p:spPr bwMode="auto">
                <a:xfrm>
                  <a:off x="187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8" name="Group 312"/>
              <p:cNvGrpSpPr/>
              <p:nvPr/>
            </p:nvGrpSpPr>
            <p:grpSpPr bwMode="auto">
              <a:xfrm>
                <a:off x="2144" y="480"/>
                <a:ext cx="268" cy="384"/>
                <a:chOff x="2144" y="480"/>
                <a:chExt cx="268" cy="384"/>
              </a:xfrm>
            </p:grpSpPr>
            <p:sp>
              <p:nvSpPr>
                <p:cNvPr id="34861" name="Rectangle 313"/>
                <p:cNvSpPr>
                  <a:spLocks noChangeArrowheads="1"/>
                </p:cNvSpPr>
                <p:nvPr/>
              </p:nvSpPr>
              <p:spPr bwMode="auto">
                <a:xfrm>
                  <a:off x="2187"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62" name="Rectangle 314"/>
                <p:cNvSpPr>
                  <a:spLocks noChangeArrowheads="1"/>
                </p:cNvSpPr>
                <p:nvPr/>
              </p:nvSpPr>
              <p:spPr bwMode="auto">
                <a:xfrm>
                  <a:off x="2144"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9" name="Group 315"/>
              <p:cNvGrpSpPr/>
              <p:nvPr/>
            </p:nvGrpSpPr>
            <p:grpSpPr bwMode="auto">
              <a:xfrm>
                <a:off x="2412" y="480"/>
                <a:ext cx="268" cy="384"/>
                <a:chOff x="2412" y="480"/>
                <a:chExt cx="268" cy="384"/>
              </a:xfrm>
            </p:grpSpPr>
            <p:sp>
              <p:nvSpPr>
                <p:cNvPr id="34859" name="Rectangle 316"/>
                <p:cNvSpPr>
                  <a:spLocks noChangeArrowheads="1"/>
                </p:cNvSpPr>
                <p:nvPr/>
              </p:nvSpPr>
              <p:spPr bwMode="auto">
                <a:xfrm>
                  <a:off x="2455"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3</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60" name="Rectangle 317"/>
                <p:cNvSpPr>
                  <a:spLocks noChangeArrowheads="1"/>
                </p:cNvSpPr>
                <p:nvPr/>
              </p:nvSpPr>
              <p:spPr bwMode="auto">
                <a:xfrm>
                  <a:off x="2412"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50" name="Group 318"/>
              <p:cNvGrpSpPr/>
              <p:nvPr/>
            </p:nvGrpSpPr>
            <p:grpSpPr bwMode="auto">
              <a:xfrm>
                <a:off x="2680" y="480"/>
                <a:ext cx="268" cy="384"/>
                <a:chOff x="2680" y="480"/>
                <a:chExt cx="268" cy="384"/>
              </a:xfrm>
            </p:grpSpPr>
            <p:sp>
              <p:nvSpPr>
                <p:cNvPr id="34857" name="Rectangle 319"/>
                <p:cNvSpPr>
                  <a:spLocks noChangeArrowheads="1"/>
                </p:cNvSpPr>
                <p:nvPr/>
              </p:nvSpPr>
              <p:spPr bwMode="auto">
                <a:xfrm>
                  <a:off x="2723"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1</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58" name="Rectangle 320"/>
                <p:cNvSpPr>
                  <a:spLocks noChangeArrowheads="1"/>
                </p:cNvSpPr>
                <p:nvPr/>
              </p:nvSpPr>
              <p:spPr bwMode="auto">
                <a:xfrm>
                  <a:off x="2680"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51" name="Group 321"/>
              <p:cNvGrpSpPr/>
              <p:nvPr/>
            </p:nvGrpSpPr>
            <p:grpSpPr bwMode="auto">
              <a:xfrm>
                <a:off x="2948" y="480"/>
                <a:ext cx="268" cy="384"/>
                <a:chOff x="2948" y="480"/>
                <a:chExt cx="268" cy="384"/>
              </a:xfrm>
            </p:grpSpPr>
            <p:sp>
              <p:nvSpPr>
                <p:cNvPr id="34855" name="Rectangle 322"/>
                <p:cNvSpPr>
                  <a:spLocks noChangeArrowheads="1"/>
                </p:cNvSpPr>
                <p:nvPr/>
              </p:nvSpPr>
              <p:spPr bwMode="auto">
                <a:xfrm>
                  <a:off x="2991"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rgbClr val="FF0000"/>
                      </a:solidFill>
                    </a:rPr>
                    <a:t>5</a:t>
                  </a:r>
                  <a:endParaRPr lang="en-US" altLang="zh-CN" sz="1800" b="1">
                    <a:solidFill>
                      <a:srgbClr val="FF0000"/>
                    </a:solidFill>
                  </a:endParaRPr>
                </a:p>
                <a:p>
                  <a:pPr algn="just" eaLnBrk="0" hangingPunct="0"/>
                  <a:endParaRPr lang="en-US" altLang="zh-CN" sz="4000" b="1">
                    <a:solidFill>
                      <a:schemeClr val="folHlink"/>
                    </a:solidFill>
                  </a:endParaRPr>
                </a:p>
              </p:txBody>
            </p:sp>
            <p:sp>
              <p:nvSpPr>
                <p:cNvPr id="34856" name="Rectangle 323"/>
                <p:cNvSpPr>
                  <a:spLocks noChangeArrowheads="1"/>
                </p:cNvSpPr>
                <p:nvPr/>
              </p:nvSpPr>
              <p:spPr bwMode="auto">
                <a:xfrm>
                  <a:off x="2948"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52" name="Group 324"/>
              <p:cNvGrpSpPr/>
              <p:nvPr/>
            </p:nvGrpSpPr>
            <p:grpSpPr bwMode="auto">
              <a:xfrm>
                <a:off x="3216" y="480"/>
                <a:ext cx="268" cy="384"/>
                <a:chOff x="3216" y="480"/>
                <a:chExt cx="268" cy="384"/>
              </a:xfrm>
            </p:grpSpPr>
            <p:sp>
              <p:nvSpPr>
                <p:cNvPr id="34853" name="Rectangle 325"/>
                <p:cNvSpPr>
                  <a:spLocks noChangeArrowheads="1"/>
                </p:cNvSpPr>
                <p:nvPr/>
              </p:nvSpPr>
              <p:spPr bwMode="auto">
                <a:xfrm>
                  <a:off x="3259" y="480"/>
                  <a:ext cx="18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US" altLang="zh-CN" sz="1800" b="1">
                      <a:solidFill>
                        <a:schemeClr val="folHlink"/>
                      </a:solidFill>
                    </a:rPr>
                    <a:t> </a:t>
                  </a:r>
                  <a:endParaRPr lang="en-US" altLang="zh-CN" sz="1800" b="1">
                    <a:solidFill>
                      <a:schemeClr val="folHlink"/>
                    </a:solidFill>
                  </a:endParaRPr>
                </a:p>
                <a:p>
                  <a:pPr algn="just" eaLnBrk="0" hangingPunct="0"/>
                  <a:endParaRPr lang="en-US" altLang="zh-CN" sz="4000" b="1">
                    <a:solidFill>
                      <a:schemeClr val="folHlink"/>
                    </a:solidFill>
                  </a:endParaRPr>
                </a:p>
              </p:txBody>
            </p:sp>
            <p:sp>
              <p:nvSpPr>
                <p:cNvPr id="34854" name="Rectangle 326"/>
                <p:cNvSpPr>
                  <a:spLocks noChangeArrowheads="1"/>
                </p:cNvSpPr>
                <p:nvPr/>
              </p:nvSpPr>
              <p:spPr bwMode="auto">
                <a:xfrm>
                  <a:off x="3216" y="480"/>
                  <a:ext cx="26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
          <p:nvSpPr>
            <p:cNvPr id="34826" name="Rectangle 327"/>
            <p:cNvSpPr>
              <a:spLocks noChangeArrowheads="1"/>
            </p:cNvSpPr>
            <p:nvPr/>
          </p:nvSpPr>
          <p:spPr bwMode="auto">
            <a:xfrm>
              <a:off x="-3" y="-3"/>
              <a:ext cx="3490" cy="870"/>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2069"/>
                                        </p:tgtEl>
                                        <p:attrNameLst>
                                          <p:attrName>style.visibility</p:attrName>
                                        </p:attrNameLst>
                                      </p:cBhvr>
                                      <p:to>
                                        <p:strVal val="visible"/>
                                      </p:to>
                                    </p:set>
                                    <p:anim calcmode="lin" valueType="num">
                                      <p:cBhvr additive="base">
                                        <p:cTn id="13" dur="500" fill="hold"/>
                                        <p:tgtEl>
                                          <p:spTgt spid="42069"/>
                                        </p:tgtEl>
                                        <p:attrNameLst>
                                          <p:attrName>ppt_x</p:attrName>
                                        </p:attrNameLst>
                                      </p:cBhvr>
                                      <p:tavLst>
                                        <p:tav tm="0">
                                          <p:val>
                                            <p:strVal val="0-#ppt_w/2"/>
                                          </p:val>
                                        </p:tav>
                                        <p:tav tm="100000">
                                          <p:val>
                                            <p:strVal val="#ppt_x"/>
                                          </p:val>
                                        </p:tav>
                                      </p:tavLst>
                                    </p:anim>
                                    <p:anim calcmode="lin" valueType="num">
                                      <p:cBhvr additive="base">
                                        <p:cTn id="14" dur="500" fill="hold"/>
                                        <p:tgtEl>
                                          <p:spTgt spid="420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2150"/>
                                        </p:tgtEl>
                                        <p:attrNameLst>
                                          <p:attrName>style.visibility</p:attrName>
                                        </p:attrNameLst>
                                      </p:cBhvr>
                                      <p:to>
                                        <p:strVal val="visible"/>
                                      </p:to>
                                    </p:set>
                                    <p:anim calcmode="lin" valueType="num">
                                      <p:cBhvr additive="base">
                                        <p:cTn id="19" dur="500" fill="hold"/>
                                        <p:tgtEl>
                                          <p:spTgt spid="42150"/>
                                        </p:tgtEl>
                                        <p:attrNameLst>
                                          <p:attrName>ppt_x</p:attrName>
                                        </p:attrNameLst>
                                      </p:cBhvr>
                                      <p:tavLst>
                                        <p:tav tm="0">
                                          <p:val>
                                            <p:strVal val="0-#ppt_w/2"/>
                                          </p:val>
                                        </p:tav>
                                        <p:tav tm="100000">
                                          <p:val>
                                            <p:strVal val="#ppt_x"/>
                                          </p:val>
                                        </p:tav>
                                      </p:tavLst>
                                    </p:anim>
                                    <p:anim calcmode="lin" valueType="num">
                                      <p:cBhvr additive="base">
                                        <p:cTn id="20" dur="500" fill="hold"/>
                                        <p:tgtEl>
                                          <p:spTgt spid="4215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2231"/>
                                        </p:tgtEl>
                                        <p:attrNameLst>
                                          <p:attrName>style.visibility</p:attrName>
                                        </p:attrNameLst>
                                      </p:cBhvr>
                                      <p:to>
                                        <p:strVal val="visible"/>
                                      </p:to>
                                    </p:set>
                                    <p:anim calcmode="lin" valueType="num">
                                      <p:cBhvr additive="base">
                                        <p:cTn id="25" dur="500" fill="hold"/>
                                        <p:tgtEl>
                                          <p:spTgt spid="42231"/>
                                        </p:tgtEl>
                                        <p:attrNameLst>
                                          <p:attrName>ppt_x</p:attrName>
                                        </p:attrNameLst>
                                      </p:cBhvr>
                                      <p:tavLst>
                                        <p:tav tm="0">
                                          <p:val>
                                            <p:strVal val="0-#ppt_w/2"/>
                                          </p:val>
                                        </p:tav>
                                        <p:tav tm="100000">
                                          <p:val>
                                            <p:strVal val="#ppt_x"/>
                                          </p:val>
                                        </p:tav>
                                      </p:tavLst>
                                    </p:anim>
                                    <p:anim calcmode="lin" valueType="num">
                                      <p:cBhvr additive="base">
                                        <p:cTn id="26" dur="500" fill="hold"/>
                                        <p:tgtEl>
                                          <p:spTgt spid="422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smtClean="0"/>
              <a:t>装填因子</a:t>
            </a:r>
            <a:endParaRPr lang="zh-CN" altLang="en-US" smtClean="0"/>
          </a:p>
        </p:txBody>
      </p:sp>
      <p:graphicFrame>
        <p:nvGraphicFramePr>
          <p:cNvPr id="47108" name="Object 3"/>
          <p:cNvGraphicFramePr>
            <a:graphicFrameLocks noChangeAspect="1"/>
          </p:cNvGraphicFramePr>
          <p:nvPr/>
        </p:nvGraphicFramePr>
        <p:xfrm>
          <a:off x="611188" y="1557338"/>
          <a:ext cx="7561262" cy="754062"/>
        </p:xfrm>
        <a:graphic>
          <a:graphicData uri="http://schemas.openxmlformats.org/presentationml/2006/ole">
            <mc:AlternateContent xmlns:mc="http://schemas.openxmlformats.org/markup-compatibility/2006">
              <mc:Choice xmlns:v="urn:schemas-microsoft-com:vml" Requires="v">
                <p:oleObj spid="_x0000_s615448" name="公式" r:id="rId1" imgW="2057400" imgH="203200" progId="Equation.3">
                  <p:embed/>
                </p:oleObj>
              </mc:Choice>
              <mc:Fallback>
                <p:oleObj name="公式" r:id="rId1" imgW="2057400" imgH="203200" progId="Equation.3">
                  <p:embed/>
                  <p:pic>
                    <p:nvPicPr>
                      <p:cNvPr id="0" name="图片 6154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557338"/>
                        <a:ext cx="7561262"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Text Box 4"/>
          <p:cNvSpPr txBox="1">
            <a:spLocks noChangeArrowheads="1"/>
          </p:cNvSpPr>
          <p:nvPr/>
        </p:nvSpPr>
        <p:spPr bwMode="auto">
          <a:xfrm>
            <a:off x="611188" y="2708275"/>
            <a:ext cx="820896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6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6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6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6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6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t>装填因子越小，发生冲突的可能性越小</a:t>
            </a:r>
            <a:r>
              <a:rPr lang="zh-CN" altLang="en-US" sz="3200" b="1" dirty="0" smtClean="0"/>
              <a:t>，</a:t>
            </a:r>
            <a:endParaRPr lang="en-US" altLang="zh-CN" sz="3200" b="1" dirty="0" smtClean="0"/>
          </a:p>
          <a:p>
            <a:pPr eaLnBrk="1" hangingPunct="1">
              <a:spcBef>
                <a:spcPct val="50000"/>
              </a:spcBef>
            </a:pPr>
            <a:r>
              <a:rPr lang="zh-CN" altLang="en-US" sz="3200" b="1" dirty="0" smtClean="0"/>
              <a:t>装填</a:t>
            </a:r>
            <a:r>
              <a:rPr lang="zh-CN" altLang="en-US" sz="3200" b="1" dirty="0"/>
              <a:t>因子越大，发生的冲突的可能性越大</a:t>
            </a:r>
            <a:endParaRPr lang="zh-CN" altLang="en-US" sz="3200" b="1" dirty="0"/>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D1A50C30-E318-4C27-9067-644187479BBD}" type="slidenum">
              <a:rPr lang="en-US" altLang="zh-CN"/>
            </a:fld>
            <a:endParaRPr lang="en-US" altLang="zh-CN"/>
          </a:p>
        </p:txBody>
      </p:sp>
      <p:sp>
        <p:nvSpPr>
          <p:cNvPr id="317443" name="Rectangle 2"/>
          <p:cNvSpPr>
            <a:spLocks noGrp="1" noChangeArrowheads="1"/>
          </p:cNvSpPr>
          <p:nvPr>
            <p:ph type="title"/>
          </p:nvPr>
        </p:nvSpPr>
        <p:spPr>
          <a:xfrm>
            <a:off x="683568" y="116632"/>
            <a:ext cx="7772400" cy="1143000"/>
          </a:xfrm>
        </p:spPr>
        <p:txBody>
          <a:bodyPr/>
          <a:lstStyle/>
          <a:p>
            <a:pPr eaLnBrk="1" hangingPunct="1"/>
            <a:r>
              <a:rPr lang="zh-CN" altLang="en-US" b="1" dirty="0" smtClean="0"/>
              <a:t>第</a:t>
            </a:r>
            <a:r>
              <a:rPr lang="en-US" altLang="zh-CN" b="1" dirty="0" smtClean="0"/>
              <a:t>10</a:t>
            </a:r>
            <a:r>
              <a:rPr lang="zh-CN" altLang="en-US" b="1" dirty="0" smtClean="0"/>
              <a:t>章 排序</a:t>
            </a:r>
            <a:endParaRPr lang="zh-CN" altLang="en-US" b="1" dirty="0" smtClean="0"/>
          </a:p>
        </p:txBody>
      </p:sp>
      <p:sp>
        <p:nvSpPr>
          <p:cNvPr id="317444" name="Rectangle 3"/>
          <p:cNvSpPr>
            <a:spLocks noGrp="1" noChangeArrowheads="1"/>
          </p:cNvSpPr>
          <p:nvPr>
            <p:ph type="body" idx="1"/>
          </p:nvPr>
        </p:nvSpPr>
        <p:spPr>
          <a:xfrm>
            <a:off x="2411413" y="1773238"/>
            <a:ext cx="2733675" cy="4683125"/>
          </a:xfrm>
        </p:spPr>
        <p:txBody>
          <a:bodyPr/>
          <a:lstStyle/>
          <a:p>
            <a:pPr eaLnBrk="1" hangingPunct="1">
              <a:lnSpc>
                <a:spcPct val="120000"/>
              </a:lnSpc>
            </a:pPr>
            <a:r>
              <a:rPr lang="en-US" altLang="zh-CN" sz="2800" b="1" dirty="0" smtClean="0">
                <a:solidFill>
                  <a:srgbClr val="FF0000"/>
                </a:solidFill>
                <a:ea typeface="楷体_GB2312" pitchFamily="49" charset="-122"/>
              </a:rPr>
              <a:t>10.1 </a:t>
            </a:r>
            <a:r>
              <a:rPr lang="zh-CN" altLang="en-US" sz="2800" b="1" dirty="0" smtClean="0">
                <a:solidFill>
                  <a:srgbClr val="FF0000"/>
                </a:solidFill>
                <a:ea typeface="楷体_GB2312" pitchFamily="49" charset="-122"/>
              </a:rPr>
              <a:t>引言</a:t>
            </a:r>
            <a:endParaRPr lang="zh-CN" altLang="en-US" sz="2800" b="1" dirty="0" smtClean="0">
              <a:solidFill>
                <a:srgbClr val="FF0000"/>
              </a:solidFill>
              <a:ea typeface="楷体_GB2312" pitchFamily="49" charset="-122"/>
            </a:endParaRPr>
          </a:p>
          <a:p>
            <a:pPr eaLnBrk="1" hangingPunct="1">
              <a:lnSpc>
                <a:spcPct val="120000"/>
              </a:lnSpc>
            </a:pPr>
            <a:r>
              <a:rPr lang="en-US" altLang="zh-CN" sz="2800" b="1" dirty="0" smtClean="0">
                <a:ea typeface="楷体_GB2312" pitchFamily="49" charset="-122"/>
              </a:rPr>
              <a:t>10.2 </a:t>
            </a:r>
            <a:r>
              <a:rPr lang="zh-CN" altLang="en-US" sz="2800" b="1" dirty="0" smtClean="0">
                <a:ea typeface="楷体_GB2312" pitchFamily="49" charset="-122"/>
              </a:rPr>
              <a:t>插入排序</a:t>
            </a:r>
            <a:endParaRPr lang="zh-CN" altLang="en-US" sz="2800" b="1" dirty="0" smtClean="0">
              <a:ea typeface="楷体_GB2312" pitchFamily="49" charset="-122"/>
            </a:endParaRPr>
          </a:p>
          <a:p>
            <a:pPr eaLnBrk="1" hangingPunct="1">
              <a:lnSpc>
                <a:spcPct val="120000"/>
              </a:lnSpc>
            </a:pPr>
            <a:r>
              <a:rPr lang="en-US" altLang="zh-CN" sz="2800" b="1" dirty="0" smtClean="0">
                <a:ea typeface="楷体_GB2312" pitchFamily="49" charset="-122"/>
              </a:rPr>
              <a:t>10.3 </a:t>
            </a:r>
            <a:r>
              <a:rPr lang="zh-CN" altLang="en-US" sz="2800" b="1" dirty="0" smtClean="0">
                <a:ea typeface="楷体_GB2312" pitchFamily="49" charset="-122"/>
              </a:rPr>
              <a:t>选择排序</a:t>
            </a:r>
            <a:endParaRPr lang="zh-CN" altLang="en-US" sz="2800" b="1" dirty="0" smtClean="0">
              <a:ea typeface="楷体_GB2312" pitchFamily="49" charset="-122"/>
            </a:endParaRPr>
          </a:p>
          <a:p>
            <a:pPr eaLnBrk="1" hangingPunct="1">
              <a:lnSpc>
                <a:spcPct val="120000"/>
              </a:lnSpc>
            </a:pPr>
            <a:r>
              <a:rPr lang="en-US" altLang="zh-CN" sz="2800" b="1" dirty="0" smtClean="0">
                <a:ea typeface="楷体_GB2312" pitchFamily="49" charset="-122"/>
              </a:rPr>
              <a:t>10.4 </a:t>
            </a:r>
            <a:r>
              <a:rPr lang="zh-CN" altLang="en-US" sz="2800" b="1" dirty="0" smtClean="0">
                <a:ea typeface="楷体_GB2312" pitchFamily="49" charset="-122"/>
              </a:rPr>
              <a:t>交换排序</a:t>
            </a:r>
            <a:endParaRPr lang="zh-CN" altLang="en-US" sz="2800" b="1" dirty="0" smtClean="0">
              <a:ea typeface="楷体_GB2312" pitchFamily="49" charset="-122"/>
            </a:endParaRPr>
          </a:p>
          <a:p>
            <a:pPr eaLnBrk="1" hangingPunct="1">
              <a:lnSpc>
                <a:spcPct val="120000"/>
              </a:lnSpc>
            </a:pPr>
            <a:r>
              <a:rPr lang="en-US" altLang="zh-CN" sz="2800" b="1" dirty="0" smtClean="0">
                <a:ea typeface="楷体_GB2312" pitchFamily="49" charset="-122"/>
              </a:rPr>
              <a:t>10.5 </a:t>
            </a:r>
            <a:r>
              <a:rPr lang="zh-CN" altLang="en-US" sz="2800" b="1" dirty="0" smtClean="0">
                <a:ea typeface="楷体_GB2312" pitchFamily="49" charset="-122"/>
              </a:rPr>
              <a:t>归并排序</a:t>
            </a:r>
            <a:endParaRPr lang="zh-CN" altLang="en-US" sz="2800" b="1" dirty="0" smtClean="0">
              <a:ea typeface="楷体_GB2312" pitchFamily="49" charset="-122"/>
            </a:endParaRPr>
          </a:p>
          <a:p>
            <a:pPr eaLnBrk="1" hangingPunct="1">
              <a:lnSpc>
                <a:spcPct val="120000"/>
              </a:lnSpc>
            </a:pPr>
            <a:r>
              <a:rPr lang="en-US" altLang="zh-CN" sz="2800" b="1" dirty="0" smtClean="0">
                <a:ea typeface="楷体_GB2312" pitchFamily="49" charset="-122"/>
              </a:rPr>
              <a:t>10.6 </a:t>
            </a:r>
            <a:r>
              <a:rPr lang="zh-CN" altLang="en-US" sz="2800" b="1" dirty="0" smtClean="0">
                <a:ea typeface="楷体_GB2312" pitchFamily="49" charset="-122"/>
              </a:rPr>
              <a:t>外排序</a:t>
            </a:r>
            <a:endParaRPr lang="zh-CN" altLang="en-US" sz="2800" b="1" dirty="0" smtClean="0">
              <a:ea typeface="楷体_GB2312" pitchFamily="49" charset="-122"/>
            </a:endParaRPr>
          </a:p>
        </p:txBody>
      </p:sp>
      <p:sp>
        <p:nvSpPr>
          <p:cNvPr id="317445" name="AutoShape 5"/>
          <p:cNvSpPr>
            <a:spLocks noChangeArrowheads="1"/>
          </p:cNvSpPr>
          <p:nvPr/>
        </p:nvSpPr>
        <p:spPr bwMode="auto">
          <a:xfrm rot="-5400000" flipH="1" flipV="1">
            <a:off x="5506988" y="1845469"/>
            <a:ext cx="290512" cy="431800"/>
          </a:xfrm>
          <a:prstGeom prst="triangle">
            <a:avLst>
              <a:gd name="adj" fmla="val 50000"/>
            </a:avLst>
          </a:prstGeom>
          <a:solidFill>
            <a:srgbClr val="FF0000"/>
          </a:solidFill>
          <a:ln w="9525">
            <a:solidFill>
              <a:srgbClr val="B2B2B2"/>
            </a:solidFill>
            <a:miter lim="800000"/>
          </a:ln>
        </p:spPr>
        <p:txBody>
          <a:bodyPr wrap="none" anchor="ctr"/>
          <a:lstStyle/>
          <a:p>
            <a:endParaRPr lang="zh-CN" altLang="en-US"/>
          </a:p>
        </p:txBody>
      </p:sp>
      <p:sp>
        <p:nvSpPr>
          <p:cNvPr id="317446" name="AutoShape 6"/>
          <p:cNvSpPr>
            <a:spLocks noChangeArrowheads="1"/>
          </p:cNvSpPr>
          <p:nvPr/>
        </p:nvSpPr>
        <p:spPr bwMode="auto">
          <a:xfrm rot="-5400000" flipH="1" flipV="1">
            <a:off x="5506987" y="2494757"/>
            <a:ext cx="290513"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317447" name="AutoShape 8"/>
          <p:cNvSpPr>
            <a:spLocks noChangeArrowheads="1"/>
          </p:cNvSpPr>
          <p:nvPr/>
        </p:nvSpPr>
        <p:spPr bwMode="auto">
          <a:xfrm rot="-5400000" flipH="1" flipV="1">
            <a:off x="5506988" y="3071019"/>
            <a:ext cx="290512"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317448" name="AutoShape 9"/>
          <p:cNvSpPr>
            <a:spLocks noChangeArrowheads="1"/>
          </p:cNvSpPr>
          <p:nvPr/>
        </p:nvSpPr>
        <p:spPr bwMode="auto">
          <a:xfrm rot="-5400000" flipH="1" flipV="1">
            <a:off x="5506988" y="3715544"/>
            <a:ext cx="290512"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317449" name="AutoShape 10"/>
          <p:cNvSpPr>
            <a:spLocks noChangeArrowheads="1"/>
          </p:cNvSpPr>
          <p:nvPr/>
        </p:nvSpPr>
        <p:spPr bwMode="auto">
          <a:xfrm rot="-5400000" flipH="1" flipV="1">
            <a:off x="5506987" y="4291807"/>
            <a:ext cx="290513"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317450" name="AutoShape 11"/>
          <p:cNvSpPr>
            <a:spLocks noChangeArrowheads="1"/>
          </p:cNvSpPr>
          <p:nvPr/>
        </p:nvSpPr>
        <p:spPr bwMode="auto">
          <a:xfrm rot="-5400000" flipH="1" flipV="1">
            <a:off x="5506988" y="4871244"/>
            <a:ext cx="290512" cy="431800"/>
          </a:xfrm>
          <a:prstGeom prst="triangle">
            <a:avLst>
              <a:gd name="adj" fmla="val 50000"/>
            </a:avLst>
          </a:prstGeom>
          <a:solidFill>
            <a:srgbClr val="FFFF00"/>
          </a:solidFill>
          <a:ln w="9525">
            <a:solidFill>
              <a:srgbClr val="B2B2B2"/>
            </a:solidFill>
            <a:miter lim="800000"/>
          </a:ln>
        </p:spPr>
        <p:txBody>
          <a:bodyPr wrap="none" anchor="ctr"/>
          <a:lstStyle/>
          <a:p>
            <a:endParaRPr lang="zh-CN" altLang="en-US"/>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pPr>
              <a:defRPr/>
            </a:pPr>
            <a:fld id="{0C324900-A2B1-4EB8-ACC6-7DE227DC89AD}" type="slidenum">
              <a:rPr lang="en-US" altLang="zh-CN"/>
            </a:fld>
            <a:endParaRPr lang="en-US" altLang="zh-CN"/>
          </a:p>
        </p:txBody>
      </p:sp>
      <p:sp>
        <p:nvSpPr>
          <p:cNvPr id="320515" name="Rectangle 2"/>
          <p:cNvSpPr>
            <a:spLocks noGrp="1" noChangeArrowheads="1"/>
          </p:cNvSpPr>
          <p:nvPr>
            <p:ph type="title"/>
          </p:nvPr>
        </p:nvSpPr>
        <p:spPr>
          <a:xfrm>
            <a:off x="683568" y="116632"/>
            <a:ext cx="7772400" cy="1143000"/>
          </a:xfrm>
        </p:spPr>
        <p:txBody>
          <a:bodyPr/>
          <a:lstStyle/>
          <a:p>
            <a:pPr eaLnBrk="1" hangingPunct="1"/>
            <a:r>
              <a:rPr lang="zh-CN" altLang="en-US" sz="4800" b="1" smtClean="0">
                <a:latin typeface="宋体" panose="02010600030101010101" pitchFamily="2" charset="-122"/>
              </a:rPr>
              <a:t>插入排序</a:t>
            </a:r>
            <a:endParaRPr lang="zh-CN" altLang="en-US" sz="4800" b="1" smtClean="0">
              <a:latin typeface="宋体" panose="02010600030101010101" pitchFamily="2" charset="-122"/>
            </a:endParaRPr>
          </a:p>
        </p:txBody>
      </p:sp>
      <p:sp>
        <p:nvSpPr>
          <p:cNvPr id="320516" name="Rectangle 3"/>
          <p:cNvSpPr>
            <a:spLocks noGrp="1" noChangeArrowheads="1"/>
          </p:cNvSpPr>
          <p:nvPr>
            <p:ph type="body" idx="1"/>
          </p:nvPr>
        </p:nvSpPr>
        <p:spPr>
          <a:xfrm>
            <a:off x="685800" y="1447800"/>
            <a:ext cx="7772400" cy="5092700"/>
          </a:xfrm>
        </p:spPr>
        <p:txBody>
          <a:bodyPr/>
          <a:lstStyle/>
          <a:p>
            <a:pPr eaLnBrk="1" hangingPunct="1">
              <a:lnSpc>
                <a:spcPct val="140000"/>
              </a:lnSpc>
            </a:pPr>
            <a:r>
              <a:rPr lang="zh-CN" altLang="en-US" b="1" smtClean="0">
                <a:latin typeface="楷体_GB2312" pitchFamily="49" charset="-122"/>
                <a:ea typeface="楷体_GB2312" pitchFamily="49" charset="-122"/>
              </a:rPr>
              <a:t>基本原理：</a:t>
            </a:r>
            <a:endParaRPr lang="zh-CN" altLang="en-US" b="1" smtClean="0">
              <a:latin typeface="楷体_GB2312" pitchFamily="49" charset="-122"/>
              <a:ea typeface="楷体_GB2312" pitchFamily="49" charset="-122"/>
            </a:endParaRPr>
          </a:p>
          <a:p>
            <a:pPr eaLnBrk="1" hangingPunct="1">
              <a:lnSpc>
                <a:spcPct val="140000"/>
              </a:lnSpc>
              <a:buFontTx/>
              <a:buNone/>
            </a:pPr>
            <a:r>
              <a:rPr lang="zh-CN" altLang="en-US" b="1" smtClean="0">
                <a:latin typeface="楷体_GB2312" pitchFamily="49" charset="-122"/>
                <a:ea typeface="楷体_GB2312" pitchFamily="49" charset="-122"/>
              </a:rPr>
              <a:t>    首先将由第一个数据元素组成的序列看成是有序的，然后将剩余的</a:t>
            </a:r>
            <a:r>
              <a:rPr lang="en-US" altLang="zh-CN" b="1" smtClean="0">
                <a:latin typeface="楷体_GB2312" pitchFamily="49" charset="-122"/>
                <a:ea typeface="楷体_GB2312" pitchFamily="49" charset="-122"/>
              </a:rPr>
              <a:t>n-1</a:t>
            </a:r>
            <a:r>
              <a:rPr lang="zh-CN" altLang="en-US" b="1" smtClean="0">
                <a:latin typeface="楷体_GB2312" pitchFamily="49" charset="-122"/>
                <a:ea typeface="楷体_GB2312" pitchFamily="49" charset="-122"/>
              </a:rPr>
              <a:t>个元素依次插入到前面的已排好序的子序列中去，使得每次插入后的子序列也是有序的。</a:t>
            </a:r>
            <a:r>
              <a:rPr lang="zh-CN" altLang="en-US" smtClean="0">
                <a:latin typeface="楷体_GB2312" pitchFamily="49" charset="-122"/>
                <a:ea typeface="楷体_GB2312" pitchFamily="49" charset="-122"/>
              </a:rPr>
              <a:t>  </a:t>
            </a:r>
            <a:endParaRPr lang="zh-CN" altLang="en-US" smtClean="0">
              <a:latin typeface="楷体_GB2312" pitchFamily="49" charset="-122"/>
              <a:ea typeface="楷体_GB2312" pitchFamily="49" charset="-122"/>
            </a:endParaRPr>
          </a:p>
        </p:txBody>
      </p:sp>
      <p:sp>
        <p:nvSpPr>
          <p:cNvPr id="2" name="页脚占位符 1"/>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灯片编号占位符 3"/>
          <p:cNvSpPr>
            <a:spLocks noGrp="1"/>
          </p:cNvSpPr>
          <p:nvPr>
            <p:ph type="sldNum" sz="quarter" idx="4294967295"/>
          </p:nvPr>
        </p:nvSpPr>
        <p:spPr>
          <a:xfrm>
            <a:off x="6553200" y="6248400"/>
            <a:ext cx="1905000" cy="457200"/>
          </a:xfrm>
          <a:prstGeom prst="rect">
            <a:avLst/>
          </a:prstGeom>
        </p:spPr>
        <p:txBody>
          <a:bodyPr/>
          <a:lstStyle/>
          <a:p>
            <a:pPr>
              <a:defRPr/>
            </a:pPr>
            <a:fld id="{81E8ADF7-94D1-48F2-AE7D-03DEB20EAF70}" type="slidenum">
              <a:rPr lang="en-US" altLang="zh-CN">
                <a:solidFill>
                  <a:srgbClr val="000000"/>
                </a:solidFill>
              </a:rPr>
            </a:fld>
            <a:endParaRPr lang="en-US" altLang="zh-CN">
              <a:solidFill>
                <a:srgbClr val="000000"/>
              </a:solidFill>
            </a:endParaRPr>
          </a:p>
        </p:txBody>
      </p:sp>
      <p:sp>
        <p:nvSpPr>
          <p:cNvPr id="321539" name="Rectangle 104"/>
          <p:cNvSpPr>
            <a:spLocks noChangeArrowheads="1"/>
          </p:cNvSpPr>
          <p:nvPr/>
        </p:nvSpPr>
        <p:spPr bwMode="auto">
          <a:xfrm>
            <a:off x="8115300" y="908050"/>
            <a:ext cx="84931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540" name="Rectangle 103"/>
          <p:cNvSpPr>
            <a:spLocks noChangeArrowheads="1"/>
          </p:cNvSpPr>
          <p:nvPr/>
        </p:nvSpPr>
        <p:spPr bwMode="auto">
          <a:xfrm>
            <a:off x="7267575" y="908050"/>
            <a:ext cx="8477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541" name="Rectangle 102"/>
          <p:cNvSpPr>
            <a:spLocks noChangeArrowheads="1"/>
          </p:cNvSpPr>
          <p:nvPr/>
        </p:nvSpPr>
        <p:spPr bwMode="auto">
          <a:xfrm>
            <a:off x="6416675" y="908050"/>
            <a:ext cx="8509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542" name="Rectangle 101"/>
          <p:cNvSpPr>
            <a:spLocks noChangeArrowheads="1"/>
          </p:cNvSpPr>
          <p:nvPr/>
        </p:nvSpPr>
        <p:spPr bwMode="auto">
          <a:xfrm>
            <a:off x="5567363" y="908050"/>
            <a:ext cx="84931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543" name="Rectangle 100"/>
          <p:cNvSpPr>
            <a:spLocks noChangeArrowheads="1"/>
          </p:cNvSpPr>
          <p:nvPr/>
        </p:nvSpPr>
        <p:spPr bwMode="auto">
          <a:xfrm>
            <a:off x="4719638" y="908050"/>
            <a:ext cx="8477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544" name="Rectangle 99"/>
          <p:cNvSpPr>
            <a:spLocks noChangeArrowheads="1"/>
          </p:cNvSpPr>
          <p:nvPr/>
        </p:nvSpPr>
        <p:spPr bwMode="auto">
          <a:xfrm>
            <a:off x="3870325" y="908050"/>
            <a:ext cx="849313"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545" name="Rectangle 98"/>
          <p:cNvSpPr>
            <a:spLocks noChangeArrowheads="1"/>
          </p:cNvSpPr>
          <p:nvPr/>
        </p:nvSpPr>
        <p:spPr bwMode="auto">
          <a:xfrm>
            <a:off x="3019425" y="908050"/>
            <a:ext cx="8509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546" name="Rectangle 97"/>
          <p:cNvSpPr>
            <a:spLocks noChangeArrowheads="1"/>
          </p:cNvSpPr>
          <p:nvPr/>
        </p:nvSpPr>
        <p:spPr bwMode="auto">
          <a:xfrm>
            <a:off x="2171700" y="908050"/>
            <a:ext cx="8477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547" name="Rectangle 96"/>
          <p:cNvSpPr>
            <a:spLocks noChangeArrowheads="1"/>
          </p:cNvSpPr>
          <p:nvPr/>
        </p:nvSpPr>
        <p:spPr bwMode="auto">
          <a:xfrm>
            <a:off x="1322388" y="908050"/>
            <a:ext cx="849312" cy="94456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548" name="Rectangle 95"/>
          <p:cNvSpPr>
            <a:spLocks noChangeArrowheads="1"/>
          </p:cNvSpPr>
          <p:nvPr/>
        </p:nvSpPr>
        <p:spPr bwMode="auto">
          <a:xfrm>
            <a:off x="323850" y="908050"/>
            <a:ext cx="998538"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solidFill>
                  <a:srgbClr val="000000"/>
                </a:solidFill>
                <a:latin typeface="Times New Roman" panose="02020603050405020304" pitchFamily="18" charset="0"/>
                <a:cs typeface="Times New Roman" panose="02020603050405020304" pitchFamily="18" charset="0"/>
              </a:rPr>
              <a:t>初始时</a:t>
            </a:r>
            <a:endParaRPr lang="zh-CN" altLang="en-US">
              <a:solidFill>
                <a:srgbClr val="000000"/>
              </a:solidFill>
              <a:latin typeface="Times New Roman" panose="02020603050405020304" pitchFamily="18" charset="0"/>
            </a:endParaRPr>
          </a:p>
        </p:txBody>
      </p:sp>
      <p:sp>
        <p:nvSpPr>
          <p:cNvPr id="321549" name="Line 193"/>
          <p:cNvSpPr>
            <a:spLocks noChangeShapeType="1"/>
          </p:cNvSpPr>
          <p:nvPr/>
        </p:nvSpPr>
        <p:spPr bwMode="auto">
          <a:xfrm>
            <a:off x="1322388"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0" name="Line 196"/>
          <p:cNvSpPr>
            <a:spLocks noChangeShapeType="1"/>
          </p:cNvSpPr>
          <p:nvPr/>
        </p:nvSpPr>
        <p:spPr bwMode="auto">
          <a:xfrm>
            <a:off x="2171700"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1" name="Line 199"/>
          <p:cNvSpPr>
            <a:spLocks noChangeShapeType="1"/>
          </p:cNvSpPr>
          <p:nvPr/>
        </p:nvSpPr>
        <p:spPr bwMode="auto">
          <a:xfrm>
            <a:off x="3019425"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2" name="Line 202"/>
          <p:cNvSpPr>
            <a:spLocks noChangeShapeType="1"/>
          </p:cNvSpPr>
          <p:nvPr/>
        </p:nvSpPr>
        <p:spPr bwMode="auto">
          <a:xfrm>
            <a:off x="3870325"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3" name="Line 205"/>
          <p:cNvSpPr>
            <a:spLocks noChangeShapeType="1"/>
          </p:cNvSpPr>
          <p:nvPr/>
        </p:nvSpPr>
        <p:spPr bwMode="auto">
          <a:xfrm>
            <a:off x="4719638"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4" name="Line 208"/>
          <p:cNvSpPr>
            <a:spLocks noChangeShapeType="1"/>
          </p:cNvSpPr>
          <p:nvPr/>
        </p:nvSpPr>
        <p:spPr bwMode="auto">
          <a:xfrm>
            <a:off x="5567363"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5" name="Line 211"/>
          <p:cNvSpPr>
            <a:spLocks noChangeShapeType="1"/>
          </p:cNvSpPr>
          <p:nvPr/>
        </p:nvSpPr>
        <p:spPr bwMode="auto">
          <a:xfrm>
            <a:off x="6416675"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6" name="Line 214"/>
          <p:cNvSpPr>
            <a:spLocks noChangeShapeType="1"/>
          </p:cNvSpPr>
          <p:nvPr/>
        </p:nvSpPr>
        <p:spPr bwMode="auto">
          <a:xfrm>
            <a:off x="7267575"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57" name="Line 217"/>
          <p:cNvSpPr>
            <a:spLocks noChangeShapeType="1"/>
          </p:cNvSpPr>
          <p:nvPr/>
        </p:nvSpPr>
        <p:spPr bwMode="auto">
          <a:xfrm>
            <a:off x="8115300" y="908050"/>
            <a:ext cx="0" cy="54260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nvGrpSpPr>
          <p:cNvPr id="2" name="Group 783"/>
          <p:cNvGrpSpPr/>
          <p:nvPr/>
        </p:nvGrpSpPr>
        <p:grpSpPr bwMode="auto">
          <a:xfrm>
            <a:off x="323850" y="1852613"/>
            <a:ext cx="8640763" cy="560387"/>
            <a:chOff x="204" y="1167"/>
            <a:chExt cx="5443" cy="353"/>
          </a:xfrm>
        </p:grpSpPr>
        <p:sp>
          <p:nvSpPr>
            <p:cNvPr id="321646" name="Rectangle 114"/>
            <p:cNvSpPr>
              <a:spLocks noChangeArrowheads="1"/>
            </p:cNvSpPr>
            <p:nvPr/>
          </p:nvSpPr>
          <p:spPr bwMode="auto">
            <a:xfrm>
              <a:off x="5112" y="1167"/>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647" name="Rectangle 113"/>
            <p:cNvSpPr>
              <a:spLocks noChangeArrowheads="1"/>
            </p:cNvSpPr>
            <p:nvPr/>
          </p:nvSpPr>
          <p:spPr bwMode="auto">
            <a:xfrm>
              <a:off x="4578" y="1167"/>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648" name="Rectangle 112"/>
            <p:cNvSpPr>
              <a:spLocks noChangeArrowheads="1"/>
            </p:cNvSpPr>
            <p:nvPr/>
          </p:nvSpPr>
          <p:spPr bwMode="auto">
            <a:xfrm>
              <a:off x="4042" y="1167"/>
              <a:ext cx="53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649" name="Rectangle 111"/>
            <p:cNvSpPr>
              <a:spLocks noChangeArrowheads="1"/>
            </p:cNvSpPr>
            <p:nvPr/>
          </p:nvSpPr>
          <p:spPr bwMode="auto">
            <a:xfrm>
              <a:off x="3507" y="1167"/>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650" name="Rectangle 110"/>
            <p:cNvSpPr>
              <a:spLocks noChangeArrowheads="1"/>
            </p:cNvSpPr>
            <p:nvPr/>
          </p:nvSpPr>
          <p:spPr bwMode="auto">
            <a:xfrm>
              <a:off x="2973" y="1167"/>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651" name="Rectangle 109"/>
            <p:cNvSpPr>
              <a:spLocks noChangeArrowheads="1"/>
            </p:cNvSpPr>
            <p:nvPr/>
          </p:nvSpPr>
          <p:spPr bwMode="auto">
            <a:xfrm>
              <a:off x="2438" y="1167"/>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652" name="Rectangle 108"/>
            <p:cNvSpPr>
              <a:spLocks noChangeArrowheads="1"/>
            </p:cNvSpPr>
            <p:nvPr/>
          </p:nvSpPr>
          <p:spPr bwMode="auto">
            <a:xfrm>
              <a:off x="1902" y="1167"/>
              <a:ext cx="53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653" name="Rectangle 107"/>
            <p:cNvSpPr>
              <a:spLocks noChangeArrowheads="1"/>
            </p:cNvSpPr>
            <p:nvPr/>
          </p:nvSpPr>
          <p:spPr bwMode="auto">
            <a:xfrm>
              <a:off x="1368" y="1167"/>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654" name="Rectangle 106"/>
            <p:cNvSpPr>
              <a:spLocks noChangeArrowheads="1"/>
            </p:cNvSpPr>
            <p:nvPr/>
          </p:nvSpPr>
          <p:spPr bwMode="auto">
            <a:xfrm>
              <a:off x="833" y="1167"/>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655" name="Rectangle 105"/>
            <p:cNvSpPr>
              <a:spLocks noChangeArrowheads="1"/>
            </p:cNvSpPr>
            <p:nvPr/>
          </p:nvSpPr>
          <p:spPr bwMode="auto">
            <a:xfrm>
              <a:off x="204" y="1167"/>
              <a:ext cx="62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a:t>
              </a:r>
              <a:endParaRPr lang="en-US" altLang="zh-CN">
                <a:solidFill>
                  <a:srgbClr val="000000"/>
                </a:solidFill>
                <a:latin typeface="Times New Roman" panose="02020603050405020304" pitchFamily="18" charset="0"/>
              </a:endParaRPr>
            </a:p>
          </p:txBody>
        </p:sp>
        <p:sp>
          <p:nvSpPr>
            <p:cNvPr id="321656" name="Line 191"/>
            <p:cNvSpPr>
              <a:spLocks noChangeShapeType="1"/>
            </p:cNvSpPr>
            <p:nvPr/>
          </p:nvSpPr>
          <p:spPr bwMode="auto">
            <a:xfrm>
              <a:off x="204" y="1167"/>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657" name="Line 221"/>
            <p:cNvSpPr>
              <a:spLocks noChangeShapeType="1"/>
            </p:cNvSpPr>
            <p:nvPr/>
          </p:nvSpPr>
          <p:spPr bwMode="auto">
            <a:xfrm>
              <a:off x="204" y="1520"/>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3" name="Group 784"/>
          <p:cNvGrpSpPr/>
          <p:nvPr/>
        </p:nvGrpSpPr>
        <p:grpSpPr bwMode="auto">
          <a:xfrm>
            <a:off x="323850" y="2413000"/>
            <a:ext cx="8640763" cy="560388"/>
            <a:chOff x="204" y="1520"/>
            <a:chExt cx="5443" cy="353"/>
          </a:xfrm>
        </p:grpSpPr>
        <p:sp>
          <p:nvSpPr>
            <p:cNvPr id="321635" name="Rectangle 124"/>
            <p:cNvSpPr>
              <a:spLocks noChangeArrowheads="1"/>
            </p:cNvSpPr>
            <p:nvPr/>
          </p:nvSpPr>
          <p:spPr bwMode="auto">
            <a:xfrm>
              <a:off x="5112" y="1520"/>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636" name="Rectangle 123"/>
            <p:cNvSpPr>
              <a:spLocks noChangeArrowheads="1"/>
            </p:cNvSpPr>
            <p:nvPr/>
          </p:nvSpPr>
          <p:spPr bwMode="auto">
            <a:xfrm>
              <a:off x="4578" y="1520"/>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637" name="Rectangle 122"/>
            <p:cNvSpPr>
              <a:spLocks noChangeArrowheads="1"/>
            </p:cNvSpPr>
            <p:nvPr/>
          </p:nvSpPr>
          <p:spPr bwMode="auto">
            <a:xfrm>
              <a:off x="4042" y="1520"/>
              <a:ext cx="53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638" name="Rectangle 121"/>
            <p:cNvSpPr>
              <a:spLocks noChangeArrowheads="1"/>
            </p:cNvSpPr>
            <p:nvPr/>
          </p:nvSpPr>
          <p:spPr bwMode="auto">
            <a:xfrm>
              <a:off x="3507" y="1520"/>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639" name="Rectangle 120"/>
            <p:cNvSpPr>
              <a:spLocks noChangeArrowheads="1"/>
            </p:cNvSpPr>
            <p:nvPr/>
          </p:nvSpPr>
          <p:spPr bwMode="auto">
            <a:xfrm>
              <a:off x="2973" y="1520"/>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640" name="Rectangle 119"/>
            <p:cNvSpPr>
              <a:spLocks noChangeArrowheads="1"/>
            </p:cNvSpPr>
            <p:nvPr/>
          </p:nvSpPr>
          <p:spPr bwMode="auto">
            <a:xfrm>
              <a:off x="2438" y="1520"/>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641" name="Rectangle 118"/>
            <p:cNvSpPr>
              <a:spLocks noChangeArrowheads="1"/>
            </p:cNvSpPr>
            <p:nvPr/>
          </p:nvSpPr>
          <p:spPr bwMode="auto">
            <a:xfrm>
              <a:off x="1902" y="1520"/>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642" name="Rectangle 117"/>
            <p:cNvSpPr>
              <a:spLocks noChangeArrowheads="1"/>
            </p:cNvSpPr>
            <p:nvPr/>
          </p:nvSpPr>
          <p:spPr bwMode="auto">
            <a:xfrm>
              <a:off x="1368" y="1520"/>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643" name="Rectangle 116"/>
            <p:cNvSpPr>
              <a:spLocks noChangeArrowheads="1"/>
            </p:cNvSpPr>
            <p:nvPr/>
          </p:nvSpPr>
          <p:spPr bwMode="auto">
            <a:xfrm>
              <a:off x="833" y="1520"/>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644" name="Rectangle 115"/>
            <p:cNvSpPr>
              <a:spLocks noChangeArrowheads="1"/>
            </p:cNvSpPr>
            <p:nvPr/>
          </p:nvSpPr>
          <p:spPr bwMode="auto">
            <a:xfrm>
              <a:off x="204" y="1520"/>
              <a:ext cx="62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a:t>
              </a:r>
              <a:endParaRPr lang="en-US" altLang="zh-CN">
                <a:solidFill>
                  <a:srgbClr val="000000"/>
                </a:solidFill>
                <a:latin typeface="Times New Roman" panose="02020603050405020304" pitchFamily="18" charset="0"/>
              </a:endParaRPr>
            </a:p>
          </p:txBody>
        </p:sp>
        <p:sp>
          <p:nvSpPr>
            <p:cNvPr id="321645" name="Line 269"/>
            <p:cNvSpPr>
              <a:spLocks noChangeShapeType="1"/>
            </p:cNvSpPr>
            <p:nvPr/>
          </p:nvSpPr>
          <p:spPr bwMode="auto">
            <a:xfrm>
              <a:off x="204" y="1873"/>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4" name="Group 785"/>
          <p:cNvGrpSpPr/>
          <p:nvPr/>
        </p:nvGrpSpPr>
        <p:grpSpPr bwMode="auto">
          <a:xfrm>
            <a:off x="323850" y="2973388"/>
            <a:ext cx="8640763" cy="560387"/>
            <a:chOff x="204" y="1873"/>
            <a:chExt cx="5443" cy="353"/>
          </a:xfrm>
        </p:grpSpPr>
        <p:sp>
          <p:nvSpPr>
            <p:cNvPr id="321624" name="Rectangle 134"/>
            <p:cNvSpPr>
              <a:spLocks noChangeArrowheads="1"/>
            </p:cNvSpPr>
            <p:nvPr/>
          </p:nvSpPr>
          <p:spPr bwMode="auto">
            <a:xfrm>
              <a:off x="5112" y="1873"/>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625" name="Rectangle 133"/>
            <p:cNvSpPr>
              <a:spLocks noChangeArrowheads="1"/>
            </p:cNvSpPr>
            <p:nvPr/>
          </p:nvSpPr>
          <p:spPr bwMode="auto">
            <a:xfrm>
              <a:off x="4578" y="1873"/>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626" name="Rectangle 132"/>
            <p:cNvSpPr>
              <a:spLocks noChangeArrowheads="1"/>
            </p:cNvSpPr>
            <p:nvPr/>
          </p:nvSpPr>
          <p:spPr bwMode="auto">
            <a:xfrm>
              <a:off x="4042" y="1873"/>
              <a:ext cx="53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627" name="Rectangle 131"/>
            <p:cNvSpPr>
              <a:spLocks noChangeArrowheads="1"/>
            </p:cNvSpPr>
            <p:nvPr/>
          </p:nvSpPr>
          <p:spPr bwMode="auto">
            <a:xfrm>
              <a:off x="3507" y="1873"/>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628" name="Rectangle 130"/>
            <p:cNvSpPr>
              <a:spLocks noChangeArrowheads="1"/>
            </p:cNvSpPr>
            <p:nvPr/>
          </p:nvSpPr>
          <p:spPr bwMode="auto">
            <a:xfrm>
              <a:off x="2973" y="1873"/>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629" name="Rectangle 129"/>
            <p:cNvSpPr>
              <a:spLocks noChangeArrowheads="1"/>
            </p:cNvSpPr>
            <p:nvPr/>
          </p:nvSpPr>
          <p:spPr bwMode="auto">
            <a:xfrm>
              <a:off x="2438" y="1873"/>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630" name="Rectangle 128"/>
            <p:cNvSpPr>
              <a:spLocks noChangeArrowheads="1"/>
            </p:cNvSpPr>
            <p:nvPr/>
          </p:nvSpPr>
          <p:spPr bwMode="auto">
            <a:xfrm>
              <a:off x="1902" y="1873"/>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631" name="Rectangle 127"/>
            <p:cNvSpPr>
              <a:spLocks noChangeArrowheads="1"/>
            </p:cNvSpPr>
            <p:nvPr/>
          </p:nvSpPr>
          <p:spPr bwMode="auto">
            <a:xfrm>
              <a:off x="1368" y="1873"/>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632" name="Rectangle 126"/>
            <p:cNvSpPr>
              <a:spLocks noChangeArrowheads="1"/>
            </p:cNvSpPr>
            <p:nvPr/>
          </p:nvSpPr>
          <p:spPr bwMode="auto">
            <a:xfrm>
              <a:off x="833" y="1873"/>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633" name="Rectangle 125"/>
            <p:cNvSpPr>
              <a:spLocks noChangeArrowheads="1"/>
            </p:cNvSpPr>
            <p:nvPr/>
          </p:nvSpPr>
          <p:spPr bwMode="auto">
            <a:xfrm>
              <a:off x="204" y="1873"/>
              <a:ext cx="62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a:t>
              </a:r>
              <a:endParaRPr lang="en-US" altLang="zh-CN">
                <a:solidFill>
                  <a:srgbClr val="000000"/>
                </a:solidFill>
                <a:latin typeface="Times New Roman" panose="02020603050405020304" pitchFamily="18" charset="0"/>
              </a:endParaRPr>
            </a:p>
          </p:txBody>
        </p:sp>
        <p:sp>
          <p:nvSpPr>
            <p:cNvPr id="321634" name="Line 317"/>
            <p:cNvSpPr>
              <a:spLocks noChangeShapeType="1"/>
            </p:cNvSpPr>
            <p:nvPr/>
          </p:nvSpPr>
          <p:spPr bwMode="auto">
            <a:xfrm>
              <a:off x="204" y="2226"/>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5" name="Group 786"/>
          <p:cNvGrpSpPr/>
          <p:nvPr/>
        </p:nvGrpSpPr>
        <p:grpSpPr bwMode="auto">
          <a:xfrm>
            <a:off x="323850" y="3533775"/>
            <a:ext cx="8640763" cy="558800"/>
            <a:chOff x="204" y="2226"/>
            <a:chExt cx="5443" cy="352"/>
          </a:xfrm>
        </p:grpSpPr>
        <p:sp>
          <p:nvSpPr>
            <p:cNvPr id="321613" name="Rectangle 144"/>
            <p:cNvSpPr>
              <a:spLocks noChangeArrowheads="1"/>
            </p:cNvSpPr>
            <p:nvPr/>
          </p:nvSpPr>
          <p:spPr bwMode="auto">
            <a:xfrm>
              <a:off x="5112" y="2226"/>
              <a:ext cx="53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614" name="Rectangle 143"/>
            <p:cNvSpPr>
              <a:spLocks noChangeArrowheads="1"/>
            </p:cNvSpPr>
            <p:nvPr/>
          </p:nvSpPr>
          <p:spPr bwMode="auto">
            <a:xfrm>
              <a:off x="4578" y="2226"/>
              <a:ext cx="53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615" name="Rectangle 142"/>
            <p:cNvSpPr>
              <a:spLocks noChangeArrowheads="1"/>
            </p:cNvSpPr>
            <p:nvPr/>
          </p:nvSpPr>
          <p:spPr bwMode="auto">
            <a:xfrm>
              <a:off x="4042" y="2226"/>
              <a:ext cx="53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616" name="Rectangle 141"/>
            <p:cNvSpPr>
              <a:spLocks noChangeArrowheads="1"/>
            </p:cNvSpPr>
            <p:nvPr/>
          </p:nvSpPr>
          <p:spPr bwMode="auto">
            <a:xfrm>
              <a:off x="3507" y="2226"/>
              <a:ext cx="53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617" name="Rectangle 140"/>
            <p:cNvSpPr>
              <a:spLocks noChangeArrowheads="1"/>
            </p:cNvSpPr>
            <p:nvPr/>
          </p:nvSpPr>
          <p:spPr bwMode="auto">
            <a:xfrm>
              <a:off x="2973" y="2226"/>
              <a:ext cx="534" cy="35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618" name="Rectangle 139"/>
            <p:cNvSpPr>
              <a:spLocks noChangeArrowheads="1"/>
            </p:cNvSpPr>
            <p:nvPr/>
          </p:nvSpPr>
          <p:spPr bwMode="auto">
            <a:xfrm>
              <a:off x="2438" y="2226"/>
              <a:ext cx="535" cy="35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619" name="Rectangle 138"/>
            <p:cNvSpPr>
              <a:spLocks noChangeArrowheads="1"/>
            </p:cNvSpPr>
            <p:nvPr/>
          </p:nvSpPr>
          <p:spPr bwMode="auto">
            <a:xfrm>
              <a:off x="1902" y="2226"/>
              <a:ext cx="536" cy="35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620" name="Rectangle 137"/>
            <p:cNvSpPr>
              <a:spLocks noChangeArrowheads="1"/>
            </p:cNvSpPr>
            <p:nvPr/>
          </p:nvSpPr>
          <p:spPr bwMode="auto">
            <a:xfrm>
              <a:off x="1368" y="2226"/>
              <a:ext cx="534" cy="35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621" name="Rectangle 136"/>
            <p:cNvSpPr>
              <a:spLocks noChangeArrowheads="1"/>
            </p:cNvSpPr>
            <p:nvPr/>
          </p:nvSpPr>
          <p:spPr bwMode="auto">
            <a:xfrm>
              <a:off x="833" y="2226"/>
              <a:ext cx="535" cy="35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622" name="Rectangle 135"/>
            <p:cNvSpPr>
              <a:spLocks noChangeArrowheads="1"/>
            </p:cNvSpPr>
            <p:nvPr/>
          </p:nvSpPr>
          <p:spPr bwMode="auto">
            <a:xfrm>
              <a:off x="204" y="2226"/>
              <a:ext cx="62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a:t>
              </a:r>
              <a:endParaRPr lang="en-US" altLang="zh-CN">
                <a:solidFill>
                  <a:srgbClr val="000000"/>
                </a:solidFill>
                <a:latin typeface="Times New Roman" panose="02020603050405020304" pitchFamily="18" charset="0"/>
              </a:endParaRPr>
            </a:p>
          </p:txBody>
        </p:sp>
        <p:sp>
          <p:nvSpPr>
            <p:cNvPr id="321623" name="Line 365"/>
            <p:cNvSpPr>
              <a:spLocks noChangeShapeType="1"/>
            </p:cNvSpPr>
            <p:nvPr/>
          </p:nvSpPr>
          <p:spPr bwMode="auto">
            <a:xfrm>
              <a:off x="204" y="2578"/>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6" name="Group 787"/>
          <p:cNvGrpSpPr/>
          <p:nvPr/>
        </p:nvGrpSpPr>
        <p:grpSpPr bwMode="auto">
          <a:xfrm>
            <a:off x="323850" y="4092575"/>
            <a:ext cx="8640763" cy="560388"/>
            <a:chOff x="204" y="2578"/>
            <a:chExt cx="5443" cy="353"/>
          </a:xfrm>
        </p:grpSpPr>
        <p:sp>
          <p:nvSpPr>
            <p:cNvPr id="321602" name="Rectangle 154"/>
            <p:cNvSpPr>
              <a:spLocks noChangeArrowheads="1"/>
            </p:cNvSpPr>
            <p:nvPr/>
          </p:nvSpPr>
          <p:spPr bwMode="auto">
            <a:xfrm>
              <a:off x="5112" y="2578"/>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603" name="Rectangle 153"/>
            <p:cNvSpPr>
              <a:spLocks noChangeArrowheads="1"/>
            </p:cNvSpPr>
            <p:nvPr/>
          </p:nvSpPr>
          <p:spPr bwMode="auto">
            <a:xfrm>
              <a:off x="4578" y="2578"/>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604" name="Rectangle 152"/>
            <p:cNvSpPr>
              <a:spLocks noChangeArrowheads="1"/>
            </p:cNvSpPr>
            <p:nvPr/>
          </p:nvSpPr>
          <p:spPr bwMode="auto">
            <a:xfrm>
              <a:off x="4042" y="2578"/>
              <a:ext cx="536"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605" name="Rectangle 151"/>
            <p:cNvSpPr>
              <a:spLocks noChangeArrowheads="1"/>
            </p:cNvSpPr>
            <p:nvPr/>
          </p:nvSpPr>
          <p:spPr bwMode="auto">
            <a:xfrm>
              <a:off x="3507" y="2578"/>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606" name="Rectangle 150"/>
            <p:cNvSpPr>
              <a:spLocks noChangeArrowheads="1"/>
            </p:cNvSpPr>
            <p:nvPr/>
          </p:nvSpPr>
          <p:spPr bwMode="auto">
            <a:xfrm>
              <a:off x="2973" y="2578"/>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607" name="Rectangle 149"/>
            <p:cNvSpPr>
              <a:spLocks noChangeArrowheads="1"/>
            </p:cNvSpPr>
            <p:nvPr/>
          </p:nvSpPr>
          <p:spPr bwMode="auto">
            <a:xfrm>
              <a:off x="2438" y="2578"/>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608" name="Rectangle 148"/>
            <p:cNvSpPr>
              <a:spLocks noChangeArrowheads="1"/>
            </p:cNvSpPr>
            <p:nvPr/>
          </p:nvSpPr>
          <p:spPr bwMode="auto">
            <a:xfrm>
              <a:off x="1902" y="2578"/>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609" name="Rectangle 147"/>
            <p:cNvSpPr>
              <a:spLocks noChangeArrowheads="1"/>
            </p:cNvSpPr>
            <p:nvPr/>
          </p:nvSpPr>
          <p:spPr bwMode="auto">
            <a:xfrm>
              <a:off x="1368" y="2578"/>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610" name="Rectangle 146"/>
            <p:cNvSpPr>
              <a:spLocks noChangeArrowheads="1"/>
            </p:cNvSpPr>
            <p:nvPr/>
          </p:nvSpPr>
          <p:spPr bwMode="auto">
            <a:xfrm>
              <a:off x="833" y="2578"/>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611" name="Rectangle 145"/>
            <p:cNvSpPr>
              <a:spLocks noChangeArrowheads="1"/>
            </p:cNvSpPr>
            <p:nvPr/>
          </p:nvSpPr>
          <p:spPr bwMode="auto">
            <a:xfrm>
              <a:off x="204" y="2578"/>
              <a:ext cx="62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a:t>
              </a:r>
              <a:endParaRPr lang="en-US" altLang="zh-CN">
                <a:solidFill>
                  <a:srgbClr val="000000"/>
                </a:solidFill>
                <a:latin typeface="Times New Roman" panose="02020603050405020304" pitchFamily="18" charset="0"/>
              </a:endParaRPr>
            </a:p>
          </p:txBody>
        </p:sp>
        <p:sp>
          <p:nvSpPr>
            <p:cNvPr id="321612" name="Line 413"/>
            <p:cNvSpPr>
              <a:spLocks noChangeShapeType="1"/>
            </p:cNvSpPr>
            <p:nvPr/>
          </p:nvSpPr>
          <p:spPr bwMode="auto">
            <a:xfrm>
              <a:off x="204" y="2931"/>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7" name="Group 788"/>
          <p:cNvGrpSpPr/>
          <p:nvPr/>
        </p:nvGrpSpPr>
        <p:grpSpPr bwMode="auto">
          <a:xfrm>
            <a:off x="323850" y="4652963"/>
            <a:ext cx="8640763" cy="560387"/>
            <a:chOff x="204" y="2931"/>
            <a:chExt cx="5443" cy="353"/>
          </a:xfrm>
        </p:grpSpPr>
        <p:sp>
          <p:nvSpPr>
            <p:cNvPr id="321591" name="Rectangle 164"/>
            <p:cNvSpPr>
              <a:spLocks noChangeArrowheads="1"/>
            </p:cNvSpPr>
            <p:nvPr/>
          </p:nvSpPr>
          <p:spPr bwMode="auto">
            <a:xfrm>
              <a:off x="5112" y="2931"/>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592" name="Rectangle 163"/>
            <p:cNvSpPr>
              <a:spLocks noChangeArrowheads="1"/>
            </p:cNvSpPr>
            <p:nvPr/>
          </p:nvSpPr>
          <p:spPr bwMode="auto">
            <a:xfrm>
              <a:off x="4578" y="2931"/>
              <a:ext cx="5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593" name="Rectangle 162"/>
            <p:cNvSpPr>
              <a:spLocks noChangeArrowheads="1"/>
            </p:cNvSpPr>
            <p:nvPr/>
          </p:nvSpPr>
          <p:spPr bwMode="auto">
            <a:xfrm>
              <a:off x="4042" y="2931"/>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594" name="Rectangle 161"/>
            <p:cNvSpPr>
              <a:spLocks noChangeArrowheads="1"/>
            </p:cNvSpPr>
            <p:nvPr/>
          </p:nvSpPr>
          <p:spPr bwMode="auto">
            <a:xfrm>
              <a:off x="3507" y="2931"/>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595" name="Rectangle 160"/>
            <p:cNvSpPr>
              <a:spLocks noChangeArrowheads="1"/>
            </p:cNvSpPr>
            <p:nvPr/>
          </p:nvSpPr>
          <p:spPr bwMode="auto">
            <a:xfrm>
              <a:off x="2973" y="2931"/>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596" name="Rectangle 159"/>
            <p:cNvSpPr>
              <a:spLocks noChangeArrowheads="1"/>
            </p:cNvSpPr>
            <p:nvPr/>
          </p:nvSpPr>
          <p:spPr bwMode="auto">
            <a:xfrm>
              <a:off x="2438" y="2931"/>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597" name="Rectangle 158"/>
            <p:cNvSpPr>
              <a:spLocks noChangeArrowheads="1"/>
            </p:cNvSpPr>
            <p:nvPr/>
          </p:nvSpPr>
          <p:spPr bwMode="auto">
            <a:xfrm>
              <a:off x="1902" y="2931"/>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598" name="Rectangle 157"/>
            <p:cNvSpPr>
              <a:spLocks noChangeArrowheads="1"/>
            </p:cNvSpPr>
            <p:nvPr/>
          </p:nvSpPr>
          <p:spPr bwMode="auto">
            <a:xfrm>
              <a:off x="1368" y="2931"/>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599" name="Rectangle 156"/>
            <p:cNvSpPr>
              <a:spLocks noChangeArrowheads="1"/>
            </p:cNvSpPr>
            <p:nvPr/>
          </p:nvSpPr>
          <p:spPr bwMode="auto">
            <a:xfrm>
              <a:off x="833" y="2931"/>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600" name="Rectangle 155"/>
            <p:cNvSpPr>
              <a:spLocks noChangeArrowheads="1"/>
            </p:cNvSpPr>
            <p:nvPr/>
          </p:nvSpPr>
          <p:spPr bwMode="auto">
            <a:xfrm>
              <a:off x="204" y="2931"/>
              <a:ext cx="62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a:t>
              </a:r>
              <a:endParaRPr lang="en-US" altLang="zh-CN">
                <a:solidFill>
                  <a:srgbClr val="000000"/>
                </a:solidFill>
                <a:latin typeface="Times New Roman" panose="02020603050405020304" pitchFamily="18" charset="0"/>
              </a:endParaRPr>
            </a:p>
          </p:txBody>
        </p:sp>
        <p:sp>
          <p:nvSpPr>
            <p:cNvPr id="321601" name="Line 461"/>
            <p:cNvSpPr>
              <a:spLocks noChangeShapeType="1"/>
            </p:cNvSpPr>
            <p:nvPr/>
          </p:nvSpPr>
          <p:spPr bwMode="auto">
            <a:xfrm>
              <a:off x="204" y="3284"/>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grpSp>
        <p:nvGrpSpPr>
          <p:cNvPr id="8" name="Group 789"/>
          <p:cNvGrpSpPr/>
          <p:nvPr/>
        </p:nvGrpSpPr>
        <p:grpSpPr bwMode="auto">
          <a:xfrm>
            <a:off x="323850" y="5213350"/>
            <a:ext cx="8640763" cy="560388"/>
            <a:chOff x="204" y="3284"/>
            <a:chExt cx="5443" cy="353"/>
          </a:xfrm>
        </p:grpSpPr>
        <p:sp>
          <p:nvSpPr>
            <p:cNvPr id="321580" name="Rectangle 174"/>
            <p:cNvSpPr>
              <a:spLocks noChangeArrowheads="1"/>
            </p:cNvSpPr>
            <p:nvPr/>
          </p:nvSpPr>
          <p:spPr bwMode="auto">
            <a:xfrm>
              <a:off x="5112" y="3284"/>
              <a:ext cx="53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581" name="Rectangle 173"/>
            <p:cNvSpPr>
              <a:spLocks noChangeArrowheads="1"/>
            </p:cNvSpPr>
            <p:nvPr/>
          </p:nvSpPr>
          <p:spPr bwMode="auto">
            <a:xfrm>
              <a:off x="4578" y="3284"/>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582" name="Rectangle 172"/>
            <p:cNvSpPr>
              <a:spLocks noChangeArrowheads="1"/>
            </p:cNvSpPr>
            <p:nvPr/>
          </p:nvSpPr>
          <p:spPr bwMode="auto">
            <a:xfrm>
              <a:off x="4042" y="3284"/>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583" name="Rectangle 171"/>
            <p:cNvSpPr>
              <a:spLocks noChangeArrowheads="1"/>
            </p:cNvSpPr>
            <p:nvPr/>
          </p:nvSpPr>
          <p:spPr bwMode="auto">
            <a:xfrm>
              <a:off x="3507" y="3284"/>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584" name="Rectangle 170"/>
            <p:cNvSpPr>
              <a:spLocks noChangeArrowheads="1"/>
            </p:cNvSpPr>
            <p:nvPr/>
          </p:nvSpPr>
          <p:spPr bwMode="auto">
            <a:xfrm>
              <a:off x="2973" y="3284"/>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585" name="Rectangle 169"/>
            <p:cNvSpPr>
              <a:spLocks noChangeArrowheads="1"/>
            </p:cNvSpPr>
            <p:nvPr/>
          </p:nvSpPr>
          <p:spPr bwMode="auto">
            <a:xfrm>
              <a:off x="2438" y="3284"/>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586" name="Rectangle 168"/>
            <p:cNvSpPr>
              <a:spLocks noChangeArrowheads="1"/>
            </p:cNvSpPr>
            <p:nvPr/>
          </p:nvSpPr>
          <p:spPr bwMode="auto">
            <a:xfrm>
              <a:off x="1902" y="3284"/>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587" name="Rectangle 167"/>
            <p:cNvSpPr>
              <a:spLocks noChangeArrowheads="1"/>
            </p:cNvSpPr>
            <p:nvPr/>
          </p:nvSpPr>
          <p:spPr bwMode="auto">
            <a:xfrm>
              <a:off x="1368" y="3284"/>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588" name="Rectangle 166"/>
            <p:cNvSpPr>
              <a:spLocks noChangeArrowheads="1"/>
            </p:cNvSpPr>
            <p:nvPr/>
          </p:nvSpPr>
          <p:spPr bwMode="auto">
            <a:xfrm>
              <a:off x="833" y="3284"/>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589" name="Rectangle 165"/>
            <p:cNvSpPr>
              <a:spLocks noChangeArrowheads="1"/>
            </p:cNvSpPr>
            <p:nvPr/>
          </p:nvSpPr>
          <p:spPr bwMode="auto">
            <a:xfrm>
              <a:off x="204" y="3284"/>
              <a:ext cx="62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7</a:t>
              </a:r>
              <a:endParaRPr lang="en-US" altLang="zh-CN">
                <a:solidFill>
                  <a:srgbClr val="000000"/>
                </a:solidFill>
                <a:latin typeface="Times New Roman" panose="02020603050405020304" pitchFamily="18" charset="0"/>
              </a:endParaRPr>
            </a:p>
          </p:txBody>
        </p:sp>
        <p:sp>
          <p:nvSpPr>
            <p:cNvPr id="321590" name="Line 509"/>
            <p:cNvSpPr>
              <a:spLocks noChangeShapeType="1"/>
            </p:cNvSpPr>
            <p:nvPr/>
          </p:nvSpPr>
          <p:spPr bwMode="auto">
            <a:xfrm>
              <a:off x="204" y="3637"/>
              <a:ext cx="544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sp>
        <p:nvSpPr>
          <p:cNvPr id="321565" name="Line 185"/>
          <p:cNvSpPr>
            <a:spLocks noChangeShapeType="1"/>
          </p:cNvSpPr>
          <p:nvPr/>
        </p:nvSpPr>
        <p:spPr bwMode="auto">
          <a:xfrm>
            <a:off x="323850" y="908050"/>
            <a:ext cx="8640763"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66" name="Line 187"/>
          <p:cNvSpPr>
            <a:spLocks noChangeShapeType="1"/>
          </p:cNvSpPr>
          <p:nvPr/>
        </p:nvSpPr>
        <p:spPr bwMode="auto">
          <a:xfrm>
            <a:off x="323850" y="908050"/>
            <a:ext cx="0" cy="5426075"/>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sp>
        <p:nvSpPr>
          <p:cNvPr id="321567" name="Line 188"/>
          <p:cNvSpPr>
            <a:spLocks noChangeShapeType="1"/>
          </p:cNvSpPr>
          <p:nvPr/>
        </p:nvSpPr>
        <p:spPr bwMode="auto">
          <a:xfrm>
            <a:off x="8964613" y="908050"/>
            <a:ext cx="0" cy="5426075"/>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nvGrpSpPr>
          <p:cNvPr id="9" name="Group 790"/>
          <p:cNvGrpSpPr/>
          <p:nvPr/>
        </p:nvGrpSpPr>
        <p:grpSpPr bwMode="auto">
          <a:xfrm>
            <a:off x="323850" y="5773738"/>
            <a:ext cx="8640763" cy="560387"/>
            <a:chOff x="204" y="3637"/>
            <a:chExt cx="5443" cy="353"/>
          </a:xfrm>
        </p:grpSpPr>
        <p:sp>
          <p:nvSpPr>
            <p:cNvPr id="321569" name="Rectangle 184"/>
            <p:cNvSpPr>
              <a:spLocks noChangeArrowheads="1"/>
            </p:cNvSpPr>
            <p:nvPr/>
          </p:nvSpPr>
          <p:spPr bwMode="auto">
            <a:xfrm>
              <a:off x="5112" y="3637"/>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93</a:t>
              </a:r>
              <a:endParaRPr lang="en-US" altLang="zh-CN">
                <a:solidFill>
                  <a:srgbClr val="000000"/>
                </a:solidFill>
                <a:latin typeface="Times New Roman" panose="02020603050405020304" pitchFamily="18" charset="0"/>
              </a:endParaRPr>
            </a:p>
          </p:txBody>
        </p:sp>
        <p:sp>
          <p:nvSpPr>
            <p:cNvPr id="321570" name="Rectangle 183"/>
            <p:cNvSpPr>
              <a:spLocks noChangeArrowheads="1"/>
            </p:cNvSpPr>
            <p:nvPr/>
          </p:nvSpPr>
          <p:spPr bwMode="auto">
            <a:xfrm>
              <a:off x="4578" y="3637"/>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88</a:t>
              </a:r>
              <a:endParaRPr lang="en-US" altLang="zh-CN">
                <a:solidFill>
                  <a:srgbClr val="000000"/>
                </a:solidFill>
                <a:latin typeface="Times New Roman" panose="02020603050405020304" pitchFamily="18" charset="0"/>
              </a:endParaRPr>
            </a:p>
          </p:txBody>
        </p:sp>
        <p:sp>
          <p:nvSpPr>
            <p:cNvPr id="321571" name="Rectangle 182"/>
            <p:cNvSpPr>
              <a:spLocks noChangeArrowheads="1"/>
            </p:cNvSpPr>
            <p:nvPr/>
          </p:nvSpPr>
          <p:spPr bwMode="auto">
            <a:xfrm>
              <a:off x="4042" y="3637"/>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87</a:t>
              </a:r>
              <a:endParaRPr lang="en-US" altLang="zh-CN">
                <a:solidFill>
                  <a:srgbClr val="000000"/>
                </a:solidFill>
                <a:latin typeface="Times New Roman" panose="02020603050405020304" pitchFamily="18" charset="0"/>
              </a:endParaRPr>
            </a:p>
          </p:txBody>
        </p:sp>
        <p:sp>
          <p:nvSpPr>
            <p:cNvPr id="321572" name="Rectangle 181"/>
            <p:cNvSpPr>
              <a:spLocks noChangeArrowheads="1"/>
            </p:cNvSpPr>
            <p:nvPr/>
          </p:nvSpPr>
          <p:spPr bwMode="auto">
            <a:xfrm>
              <a:off x="3507" y="3637"/>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66</a:t>
              </a:r>
              <a:endParaRPr lang="en-US" altLang="zh-CN">
                <a:solidFill>
                  <a:srgbClr val="000000"/>
                </a:solidFill>
                <a:latin typeface="Times New Roman" panose="02020603050405020304" pitchFamily="18" charset="0"/>
              </a:endParaRPr>
            </a:p>
          </p:txBody>
        </p:sp>
        <p:sp>
          <p:nvSpPr>
            <p:cNvPr id="321573" name="Rectangle 180"/>
            <p:cNvSpPr>
              <a:spLocks noChangeArrowheads="1"/>
            </p:cNvSpPr>
            <p:nvPr/>
          </p:nvSpPr>
          <p:spPr bwMode="auto">
            <a:xfrm>
              <a:off x="2973" y="3637"/>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54</a:t>
              </a:r>
              <a:endParaRPr lang="en-US" altLang="zh-CN">
                <a:solidFill>
                  <a:srgbClr val="000000"/>
                </a:solidFill>
                <a:latin typeface="Times New Roman" panose="02020603050405020304" pitchFamily="18" charset="0"/>
              </a:endParaRPr>
            </a:p>
          </p:txBody>
        </p:sp>
        <p:sp>
          <p:nvSpPr>
            <p:cNvPr id="321574" name="Rectangle 179"/>
            <p:cNvSpPr>
              <a:spLocks noChangeArrowheads="1"/>
            </p:cNvSpPr>
            <p:nvPr/>
          </p:nvSpPr>
          <p:spPr bwMode="auto">
            <a:xfrm>
              <a:off x="2438" y="3637"/>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45</a:t>
              </a:r>
              <a:endParaRPr lang="en-US" altLang="zh-CN">
                <a:solidFill>
                  <a:srgbClr val="000000"/>
                </a:solidFill>
                <a:latin typeface="Times New Roman" panose="02020603050405020304" pitchFamily="18" charset="0"/>
              </a:endParaRPr>
            </a:p>
          </p:txBody>
        </p:sp>
        <p:sp>
          <p:nvSpPr>
            <p:cNvPr id="321575" name="Rectangle 178"/>
            <p:cNvSpPr>
              <a:spLocks noChangeArrowheads="1"/>
            </p:cNvSpPr>
            <p:nvPr/>
          </p:nvSpPr>
          <p:spPr bwMode="auto">
            <a:xfrm>
              <a:off x="1902" y="3637"/>
              <a:ext cx="536"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34</a:t>
              </a:r>
              <a:endParaRPr lang="en-US" altLang="zh-CN">
                <a:solidFill>
                  <a:srgbClr val="000000"/>
                </a:solidFill>
                <a:latin typeface="Times New Roman" panose="02020603050405020304" pitchFamily="18" charset="0"/>
              </a:endParaRPr>
            </a:p>
          </p:txBody>
        </p:sp>
        <p:sp>
          <p:nvSpPr>
            <p:cNvPr id="321576" name="Rectangle 177"/>
            <p:cNvSpPr>
              <a:spLocks noChangeArrowheads="1"/>
            </p:cNvSpPr>
            <p:nvPr/>
          </p:nvSpPr>
          <p:spPr bwMode="auto">
            <a:xfrm>
              <a:off x="1368" y="3637"/>
              <a:ext cx="534"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27</a:t>
              </a:r>
              <a:endParaRPr lang="en-US" altLang="zh-CN">
                <a:solidFill>
                  <a:srgbClr val="000000"/>
                </a:solidFill>
                <a:latin typeface="Times New Roman" panose="02020603050405020304" pitchFamily="18" charset="0"/>
              </a:endParaRPr>
            </a:p>
          </p:txBody>
        </p:sp>
        <p:sp>
          <p:nvSpPr>
            <p:cNvPr id="321577" name="Rectangle 176"/>
            <p:cNvSpPr>
              <a:spLocks noChangeArrowheads="1"/>
            </p:cNvSpPr>
            <p:nvPr/>
          </p:nvSpPr>
          <p:spPr bwMode="auto">
            <a:xfrm>
              <a:off x="833" y="3637"/>
              <a:ext cx="535" cy="353"/>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12</a:t>
              </a:r>
              <a:endParaRPr lang="en-US" altLang="zh-CN">
                <a:solidFill>
                  <a:srgbClr val="000000"/>
                </a:solidFill>
                <a:latin typeface="Times New Roman" panose="02020603050405020304" pitchFamily="18" charset="0"/>
              </a:endParaRPr>
            </a:p>
          </p:txBody>
        </p:sp>
        <p:sp>
          <p:nvSpPr>
            <p:cNvPr id="321578" name="Rectangle 175"/>
            <p:cNvSpPr>
              <a:spLocks noChangeArrowheads="1"/>
            </p:cNvSpPr>
            <p:nvPr/>
          </p:nvSpPr>
          <p:spPr bwMode="auto">
            <a:xfrm>
              <a:off x="204" y="3637"/>
              <a:ext cx="62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a:solidFill>
                    <a:srgbClr val="000000"/>
                  </a:solidFill>
                  <a:latin typeface="Times New Roman" panose="02020603050405020304" pitchFamily="18" charset="0"/>
                  <a:cs typeface="Times New Roman" panose="02020603050405020304" pitchFamily="18" charset="0"/>
                </a:rPr>
                <a:t>8</a:t>
              </a:r>
              <a:endParaRPr lang="en-US" altLang="zh-CN">
                <a:solidFill>
                  <a:srgbClr val="000000"/>
                </a:solidFill>
                <a:latin typeface="Times New Roman" panose="02020603050405020304" pitchFamily="18" charset="0"/>
              </a:endParaRPr>
            </a:p>
          </p:txBody>
        </p:sp>
        <p:sp>
          <p:nvSpPr>
            <p:cNvPr id="321579" name="Line 186"/>
            <p:cNvSpPr>
              <a:spLocks noChangeShapeType="1"/>
            </p:cNvSpPr>
            <p:nvPr/>
          </p:nvSpPr>
          <p:spPr bwMode="auto">
            <a:xfrm>
              <a:off x="204" y="3990"/>
              <a:ext cx="5443" cy="0"/>
            </a:xfrm>
            <a:prstGeom prst="line">
              <a:avLst/>
            </a:prstGeom>
            <a:noFill/>
            <a:ln w="12700" cap="sq">
              <a:solidFill>
                <a:schemeClr val="tx1"/>
              </a:solidFill>
              <a:round/>
            </a:ln>
            <a:extLst>
              <a:ext uri="{909E8E84-426E-40DD-AFC4-6F175D3DCCD1}">
                <a14:hiddenFill xmlns:a14="http://schemas.microsoft.com/office/drawing/2010/main">
                  <a:noFill/>
                </a14:hiddenFill>
              </a:ext>
            </a:extLst>
          </p:spPr>
          <p:txBody>
            <a:bodyPr/>
            <a:lstStyle/>
            <a:p>
              <a:endParaRPr lang="zh-CN" altLang="en-US">
                <a:solidFill>
                  <a:srgbClr val="000000"/>
                </a:solidFill>
              </a:endParaRPr>
            </a:p>
          </p:txBody>
        </p:sp>
      </p:grpSp>
      <p:sp>
        <p:nvSpPr>
          <p:cNvPr id="10" name="页脚占位符 9"/>
          <p:cNvSpPr>
            <a:spLocks noGrp="1"/>
          </p:cNvSpPr>
          <p:nvPr>
            <p:ph type="ftr" sz="quarter" idx="3"/>
          </p:nvPr>
        </p:nvSpPr>
        <p:spPr/>
        <p:txBody>
          <a:bodyPr/>
          <a:lstStyle/>
          <a:p>
            <a:pPr>
              <a:defRPr/>
            </a:pPr>
            <a:r>
              <a:rPr lang="zh-CN" altLang="en-US" smtClean="0"/>
              <a:t>吉林大学珠海学院数据结构</a:t>
            </a:r>
            <a:endParaRPr lang="en-US" altLang="zh-CN"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DS02_第2章线性表3</Template>
  <TotalTime>0</TotalTime>
  <Words>22455</Words>
  <Application>WPS 演示</Application>
  <PresentationFormat>全屏显示(4:3)</PresentationFormat>
  <Paragraphs>3741</Paragraphs>
  <Slides>148</Slides>
  <Notes>21</Notes>
  <HiddenSlides>0</HiddenSlides>
  <MMClips>0</MMClips>
  <ScaleCrop>false</ScaleCrop>
  <HeadingPairs>
    <vt:vector size="8" baseType="variant">
      <vt:variant>
        <vt:lpstr>已用的字体</vt:lpstr>
      </vt:variant>
      <vt:variant>
        <vt:i4>26</vt:i4>
      </vt:variant>
      <vt:variant>
        <vt:lpstr>主题</vt:lpstr>
      </vt:variant>
      <vt:variant>
        <vt:i4>1</vt:i4>
      </vt:variant>
      <vt:variant>
        <vt:lpstr>嵌入 OLE 服务器</vt:lpstr>
      </vt:variant>
      <vt:variant>
        <vt:i4>9</vt:i4>
      </vt:variant>
      <vt:variant>
        <vt:lpstr>幻灯片标题</vt:lpstr>
      </vt:variant>
      <vt:variant>
        <vt:i4>148</vt:i4>
      </vt:variant>
    </vt:vector>
  </HeadingPairs>
  <TitlesOfParts>
    <vt:vector size="184" baseType="lpstr">
      <vt:lpstr>Arial</vt:lpstr>
      <vt:lpstr>宋体</vt:lpstr>
      <vt:lpstr>Wingdings</vt:lpstr>
      <vt:lpstr>Times New Roman</vt:lpstr>
      <vt:lpstr>楷体_GB2312</vt:lpstr>
      <vt:lpstr>黑体</vt:lpstr>
      <vt:lpstr>华文楷体</vt:lpstr>
      <vt:lpstr>隶书</vt:lpstr>
      <vt:lpstr>Garamond</vt:lpstr>
      <vt:lpstr>新宋体</vt:lpstr>
      <vt:lpstr>微软雅黑</vt:lpstr>
      <vt:lpstr>Arial Unicode MS</vt:lpstr>
      <vt:lpstr>Arial Unicode MS</vt:lpstr>
      <vt:lpstr>Verdana</vt:lpstr>
      <vt:lpstr>Lucida Fax</vt:lpstr>
      <vt:lpstr>楷体</vt:lpstr>
      <vt:lpstr>Arial Narrow</vt:lpstr>
      <vt:lpstr>Symbol</vt:lpstr>
      <vt:lpstr>Tahoma</vt:lpstr>
      <vt:lpstr>幼圆</vt:lpstr>
      <vt:lpstr>华文新魏</vt:lpstr>
      <vt:lpstr>Times New Roman</vt:lpstr>
      <vt:lpstr>楷体_GB2312</vt:lpstr>
      <vt:lpstr>Segoe Print</vt:lpstr>
      <vt:lpstr>Calibri</vt:lpstr>
      <vt:lpstr>Courier New</vt:lpstr>
      <vt:lpstr>Straight Edge</vt:lpstr>
      <vt:lpstr>Visio.Drawing.11</vt:lpstr>
      <vt:lpstr>Equation.3</vt:lpstr>
      <vt:lpstr>Equation.3</vt:lpstr>
      <vt:lpstr>Equation.3</vt:lpstr>
      <vt:lpstr>Equation.3</vt:lpstr>
      <vt:lpstr>Equation.3</vt:lpstr>
      <vt:lpstr>Visio.Drawing.11</vt:lpstr>
      <vt:lpstr>Visio.Drawing.11</vt:lpstr>
      <vt:lpstr>Equation.3</vt:lpstr>
      <vt:lpstr>数据结构</vt:lpstr>
      <vt:lpstr>PowerPoint 演示文稿</vt:lpstr>
      <vt:lpstr>PowerPoint 演示文稿</vt:lpstr>
      <vt:lpstr>PowerPoint 演示文稿</vt:lpstr>
      <vt:lpstr>什么是数据结构</vt:lpstr>
      <vt:lpstr>数据的逻辑结构</vt:lpstr>
      <vt:lpstr>数据结构的操作</vt:lpstr>
      <vt:lpstr>数据结构的存储实现</vt:lpstr>
      <vt:lpstr>关系的存储</vt:lpstr>
      <vt:lpstr>PowerPoint 演示文稿</vt:lpstr>
      <vt:lpstr>算法分析</vt:lpstr>
      <vt:lpstr>第一部分  线性表</vt:lpstr>
      <vt:lpstr>PowerPoint 演示文稿</vt:lpstr>
      <vt:lpstr>插入：insert(i, x) 运算的实现</vt:lpstr>
      <vt:lpstr>PowerPoint 演示文稿</vt:lpstr>
      <vt:lpstr>顺序表的删除图示</vt:lpstr>
      <vt:lpstr>删除：remove（i） 运算的实现</vt:lpstr>
      <vt:lpstr>算法举例2：顺序表的逆置</vt:lpstr>
      <vt:lpstr>总结:线性表的顺序实现</vt:lpstr>
      <vt:lpstr>线性表的链接存储结构</vt:lpstr>
      <vt:lpstr>单链表</vt:lpstr>
      <vt:lpstr>单链表的几个概念</vt:lpstr>
      <vt:lpstr>清除一个线性表clear() </vt:lpstr>
      <vt:lpstr>在第i个位置插入一个元素insert(i, x)</vt:lpstr>
      <vt:lpstr>PowerPoint 演示文稿</vt:lpstr>
      <vt:lpstr>删除第i个位置的元素remove（i）</vt:lpstr>
      <vt:lpstr>访问线性表的第i个元素visit（i） </vt:lpstr>
      <vt:lpstr>遍历运算traverse()</vt:lpstr>
      <vt:lpstr>总结：线性表实现方法的比较</vt:lpstr>
      <vt:lpstr>PowerPoint 演示文稿</vt:lpstr>
      <vt:lpstr>第三章 栈</vt:lpstr>
      <vt:lpstr>相关概念</vt:lpstr>
      <vt:lpstr>相关概念</vt:lpstr>
      <vt:lpstr>第四章 队列</vt:lpstr>
      <vt:lpstr>队列的基本概念</vt:lpstr>
      <vt:lpstr>队列的基本操作 </vt:lpstr>
      <vt:lpstr>循环队列</vt:lpstr>
      <vt:lpstr>PowerPoint 演示文稿</vt:lpstr>
      <vt:lpstr>PowerPoint 演示文稿</vt:lpstr>
      <vt:lpstr>循环队列</vt:lpstr>
      <vt:lpstr>PowerPoint 演示文稿</vt:lpstr>
      <vt:lpstr>PowerPoint 演示文稿</vt:lpstr>
      <vt:lpstr>第五章 树</vt:lpstr>
      <vt:lpstr>树的术语</vt:lpstr>
      <vt:lpstr>树的常用操作</vt:lpstr>
      <vt:lpstr>二叉树的定义 </vt:lpstr>
      <vt:lpstr>二叉树的性质3</vt:lpstr>
      <vt:lpstr>PowerPoint 演示文稿</vt:lpstr>
      <vt:lpstr>PowerPoint 演示文稿</vt:lpstr>
      <vt:lpstr>二叉树常用操作</vt:lpstr>
      <vt:lpstr>二叉树的遍历</vt:lpstr>
      <vt:lpstr>前序遍历</vt:lpstr>
      <vt:lpstr>中序遍历</vt:lpstr>
      <vt:lpstr>后序遍历</vt:lpstr>
      <vt:lpstr>PowerPoint 演示文稿</vt:lpstr>
      <vt:lpstr>二叉树结构的性质</vt:lpstr>
      <vt:lpstr>前序 ＋ 中序 唯一确定一棵二叉树</vt:lpstr>
      <vt:lpstr>巩固练习一：</vt:lpstr>
      <vt:lpstr>练习一答案：</vt:lpstr>
      <vt:lpstr>求规模操作的实现</vt:lpstr>
      <vt:lpstr>size ()</vt:lpstr>
      <vt:lpstr>求高度操作的实现</vt:lpstr>
      <vt:lpstr>height()</vt:lpstr>
      <vt:lpstr>三种遍历的实现</vt:lpstr>
      <vt:lpstr>preOrder()</vt:lpstr>
      <vt:lpstr>midOrder()</vt:lpstr>
      <vt:lpstr>postOrder()</vt:lpstr>
      <vt:lpstr>PowerPoint 演示文稿</vt:lpstr>
      <vt:lpstr>哈夫曼树的概念</vt:lpstr>
      <vt:lpstr>哈夫曼树 </vt:lpstr>
      <vt:lpstr>Huffman树</vt:lpstr>
      <vt:lpstr>哈夫曼树的性质</vt:lpstr>
      <vt:lpstr>第7章 集合与静态查找表 </vt:lpstr>
      <vt:lpstr>PowerPoint 演示文稿</vt:lpstr>
      <vt:lpstr>PowerPoint 演示文稿</vt:lpstr>
      <vt:lpstr>第8章 动态查找表</vt:lpstr>
      <vt:lpstr>二叉查找树</vt:lpstr>
      <vt:lpstr>二叉查找树</vt:lpstr>
      <vt:lpstr>PowerPoint 演示文稿</vt:lpstr>
      <vt:lpstr>删除操作</vt:lpstr>
      <vt:lpstr>被删结点有两个儿子</vt:lpstr>
      <vt:lpstr>PowerPoint 演示文稿</vt:lpstr>
      <vt:lpstr>PowerPoint 演示文稿</vt:lpstr>
      <vt:lpstr>第9章  散列表</vt:lpstr>
      <vt:lpstr>几个重要概念</vt:lpstr>
      <vt:lpstr>第9章  散列表</vt:lpstr>
      <vt:lpstr>构造散列函数的方法 </vt:lpstr>
      <vt:lpstr>除留余数法 </vt:lpstr>
      <vt:lpstr>第9章  散列表</vt:lpstr>
      <vt:lpstr>冲突现象举例：</vt:lpstr>
      <vt:lpstr>哈希冲突的解决方法 </vt:lpstr>
      <vt:lpstr>闭散列法 </vt:lpstr>
      <vt:lpstr>线性探测法</vt:lpstr>
      <vt:lpstr>线性探测法示例</vt:lpstr>
      <vt:lpstr>线性探测法示例(续)－继续插入                              57,76,51,84</vt:lpstr>
      <vt:lpstr>装填因子</vt:lpstr>
      <vt:lpstr>第10章 排序</vt:lpstr>
      <vt:lpstr>插入排序</vt:lpstr>
      <vt:lpstr>PowerPoint 演示文稿</vt:lpstr>
      <vt:lpstr>几种常见的插入排序</vt:lpstr>
      <vt:lpstr>直接插入排序</vt:lpstr>
      <vt:lpstr>直接插入排序</vt:lpstr>
      <vt:lpstr>直接插入排序算法</vt:lpstr>
      <vt:lpstr>算法分析</vt:lpstr>
      <vt:lpstr>选择排序</vt:lpstr>
      <vt:lpstr>直接选择排序</vt:lpstr>
      <vt:lpstr>直接选择排序示例 </vt:lpstr>
      <vt:lpstr>直接选择排序示例</vt:lpstr>
      <vt:lpstr>PowerPoint 演示文稿</vt:lpstr>
      <vt:lpstr>冒泡排序</vt:lpstr>
      <vt:lpstr>PowerPoint 演示文稿</vt:lpstr>
      <vt:lpstr>冒泡排序法的实现 </vt:lpstr>
      <vt:lpstr>快速排序</vt:lpstr>
      <vt:lpstr>归并排序 </vt:lpstr>
      <vt:lpstr>归并排序示例1</vt:lpstr>
      <vt:lpstr>归并两个有序序列 </vt:lpstr>
      <vt:lpstr>PowerPoint 演示文稿</vt:lpstr>
      <vt:lpstr>自测题  写出一趟排序结果</vt:lpstr>
      <vt:lpstr>第12章  图的基本概念</vt:lpstr>
      <vt:lpstr>图的定义</vt:lpstr>
      <vt:lpstr>图的基本术语</vt:lpstr>
      <vt:lpstr>图的存储</vt:lpstr>
      <vt:lpstr>邻接矩阵—有向图</vt:lpstr>
      <vt:lpstr>邻接矩阵—有向图</vt:lpstr>
      <vt:lpstr>邻接矩阵—无向图</vt:lpstr>
      <vt:lpstr>加权的邻接矩阵—有向图</vt:lpstr>
      <vt:lpstr>邻接表</vt:lpstr>
      <vt:lpstr>无向图的邻接表</vt:lpstr>
      <vt:lpstr>图的遍历</vt:lpstr>
      <vt:lpstr>深度优先搜索</vt:lpstr>
      <vt:lpstr>广度优先搜索 BFS </vt:lpstr>
      <vt:lpstr>第13章  最小生成树</vt:lpstr>
      <vt:lpstr>最小生成树</vt:lpstr>
      <vt:lpstr>Kruskal 算法</vt:lpstr>
      <vt:lpstr>PowerPoint 演示文稿</vt:lpstr>
      <vt:lpstr>Prim算法</vt:lpstr>
      <vt:lpstr>PowerPoint 演示文稿</vt:lpstr>
      <vt:lpstr>Prim算法的伪代码</vt:lpstr>
      <vt:lpstr>prim算法运行过程中startNode和lowCost数组的变化 </vt:lpstr>
      <vt:lpstr>总结 </vt:lpstr>
      <vt:lpstr>第14章 最短路径问题 </vt:lpstr>
      <vt:lpstr>单源最短路径</vt:lpstr>
      <vt:lpstr>PowerPoint 演示文稿</vt:lpstr>
      <vt:lpstr>PowerPoint 演示文稿</vt:lpstr>
      <vt:lpstr>所有节点对的最短路径问题</vt:lpstr>
      <vt:lpstr>Floyd 算法</vt:lpstr>
      <vt:lpstr>每对顶点之间的最短路径－Floyd算法 </vt:lpstr>
      <vt:lpstr>              求最短路径－Floyd算法 </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user</dc:creator>
  <cp:lastModifiedBy>Administrator</cp:lastModifiedBy>
  <cp:revision>413</cp:revision>
  <dcterms:created xsi:type="dcterms:W3CDTF">2006-12-13T11:38:00Z</dcterms:created>
  <dcterms:modified xsi:type="dcterms:W3CDTF">2017-06-21T23:25:44Z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