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3" autoAdjust="0"/>
    <p:restoredTop sz="94660"/>
  </p:normalViewPr>
  <p:slideViewPr>
    <p:cSldViewPr snapToGrid="0">
      <p:cViewPr varScale="1">
        <p:scale>
          <a:sx n="77" d="100"/>
          <a:sy n="77" d="100"/>
        </p:scale>
        <p:origin x="45" y="1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1ED9-9C64-4CE4-82A0-B1DE6D358FDB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7F16A-994E-4B1C-9DAC-3E1F8CD4A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304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1ED9-9C64-4CE4-82A0-B1DE6D358FDB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7F16A-994E-4B1C-9DAC-3E1F8CD4A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951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1ED9-9C64-4CE4-82A0-B1DE6D358FDB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7F16A-994E-4B1C-9DAC-3E1F8CD4A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431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59298E33-132F-4FFD-A378-ED9567BD1CD0}"/>
              </a:ext>
            </a:extLst>
          </p:cNvPr>
          <p:cNvSpPr/>
          <p:nvPr userDrawn="1"/>
        </p:nvSpPr>
        <p:spPr>
          <a:xfrm>
            <a:off x="0" y="230190"/>
            <a:ext cx="9144000" cy="75227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337" y="230190"/>
            <a:ext cx="8787319" cy="752272"/>
          </a:xfrm>
        </p:spPr>
        <p:txBody>
          <a:bodyPr>
            <a:normAutofit/>
          </a:bodyPr>
          <a:lstStyle>
            <a:lvl1pPr>
              <a:defRPr sz="3600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406" y="1161341"/>
            <a:ext cx="8411183" cy="5016129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6406" y="6356351"/>
            <a:ext cx="1345662" cy="365125"/>
          </a:xfrm>
        </p:spPr>
        <p:txBody>
          <a:bodyPr/>
          <a:lstStyle/>
          <a:p>
            <a:fld id="{D3BF1ED9-9C64-4CE4-82A0-B1DE6D358FDB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4196" y="6356351"/>
            <a:ext cx="5395608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932" y="6356351"/>
            <a:ext cx="1345656" cy="365125"/>
          </a:xfrm>
        </p:spPr>
        <p:txBody>
          <a:bodyPr/>
          <a:lstStyle/>
          <a:p>
            <a:fld id="{3C97F16A-994E-4B1C-9DAC-3E1F8CD4A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562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1ED9-9C64-4CE4-82A0-B1DE6D358FDB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7F16A-994E-4B1C-9DAC-3E1F8CD4A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13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1ED9-9C64-4CE4-82A0-B1DE6D358FDB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7F16A-994E-4B1C-9DAC-3E1F8CD4A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75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1ED9-9C64-4CE4-82A0-B1DE6D358FDB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7F16A-994E-4B1C-9DAC-3E1F8CD4A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414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1ED9-9C64-4CE4-82A0-B1DE6D358FDB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7F16A-994E-4B1C-9DAC-3E1F8CD4A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49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1ED9-9C64-4CE4-82A0-B1DE6D358FDB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7F16A-994E-4B1C-9DAC-3E1F8CD4A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955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1ED9-9C64-4CE4-82A0-B1DE6D358FDB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7F16A-994E-4B1C-9DAC-3E1F8CD4A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880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1ED9-9C64-4CE4-82A0-B1DE6D358FDB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7F16A-994E-4B1C-9DAC-3E1F8CD4A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82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F1ED9-9C64-4CE4-82A0-B1DE6D358FDB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7F16A-994E-4B1C-9DAC-3E1F8CD4A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854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luok7@mail2.sysu.edu.c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gjsf_2020@126.com" TargetMode="External"/><Relationship Id="rId2" Type="http://schemas.openxmlformats.org/officeDocument/2006/relationships/hyperlink" Target="https://docs.qq.com/sheet/DUld6dWl4aGN0dFZ6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511.06581.pdf" TargetMode="External"/><Relationship Id="rId2" Type="http://schemas.openxmlformats.org/officeDocument/2006/relationships/hyperlink" Target="https://arxiv.org/pdf/1511.05952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4008BE4-2CE0-4A6D-82C9-1D6F30827A76}"/>
              </a:ext>
            </a:extLst>
          </p:cNvPr>
          <p:cNvSpPr/>
          <p:nvPr/>
        </p:nvSpPr>
        <p:spPr>
          <a:xfrm>
            <a:off x="0" y="2076893"/>
            <a:ext cx="9144000" cy="193512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4294ADF-03ED-4846-8378-DA6E0BFE5E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Mid-term Assignments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7618C1-A3FD-499B-8712-6ACBCB22F5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altLang="zh-CN" sz="2800" i="1" dirty="0">
                <a:solidFill>
                  <a:schemeClr val="bg2">
                    <a:lumMod val="25000"/>
                  </a:schemeClr>
                </a:solidFill>
              </a:rPr>
              <a:t>Advanced Algorithm, Fall, 2020</a:t>
            </a:r>
            <a:endParaRPr lang="zh-CN" altLang="en-US" sz="2800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637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DB449-E776-47F1-800D-43F6EA1E2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lt"/>
              </a:rPr>
              <a:t>Breakout: A Quick Overview</a:t>
            </a:r>
            <a:endParaRPr lang="zh-CN" altLang="en-US" dirty="0">
              <a:latin typeface="+mj-lt"/>
            </a:endParaRPr>
          </a:p>
        </p:txBody>
      </p:sp>
      <p:pic>
        <p:nvPicPr>
          <p:cNvPr id="4" name="download">
            <a:hlinkClick r:id="" action="ppaction://media"/>
            <a:extLst>
              <a:ext uri="{FF2B5EF4-FFF2-40B4-BE49-F238E27FC236}">
                <a16:creationId xmlns:a16="http://schemas.microsoft.com/office/drawing/2014/main" id="{2616C969-ADA7-4747-A815-6EF89AECB700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662238" y="1165225"/>
            <a:ext cx="3819525" cy="50085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75C8290-C52A-4BB5-AEB5-5FA2273E1FF7}"/>
              </a:ext>
            </a:extLst>
          </p:cNvPr>
          <p:cNvSpPr txBox="1"/>
          <p:nvPr/>
        </p:nvSpPr>
        <p:spPr>
          <a:xfrm>
            <a:off x="1857567" y="6258478"/>
            <a:ext cx="541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olidFill>
                  <a:schemeClr val="bg2">
                    <a:lumMod val="25000"/>
                  </a:schemeClr>
                </a:solidFill>
              </a:rPr>
              <a:t>A Breakout Game Played by a Clever Double-DQN Agent</a:t>
            </a:r>
            <a:endParaRPr lang="zh-CN" altLang="en-US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28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2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DB449-E776-47F1-800D-43F6EA1E2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lt"/>
              </a:rPr>
              <a:t>Breakout: Game Description</a:t>
            </a:r>
            <a:endParaRPr lang="zh-CN" altLang="en-US" dirty="0">
              <a:latin typeface="+mj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75C8290-C52A-4BB5-AEB5-5FA2273E1FF7}"/>
              </a:ext>
            </a:extLst>
          </p:cNvPr>
          <p:cNvSpPr txBox="1"/>
          <p:nvPr/>
        </p:nvSpPr>
        <p:spPr>
          <a:xfrm>
            <a:off x="178338" y="5715805"/>
            <a:ext cx="8787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chemeClr val="bg2">
                    <a:lumMod val="25000"/>
                  </a:schemeClr>
                </a:solidFill>
              </a:rPr>
              <a:t>* FYI, the dropping is by default triggered by a FIRE action. But for simplicity, in the adopted version, it is modified to be triggered automatically and thus the number of actions is reduced from 4 to 3.</a:t>
            </a:r>
            <a:endParaRPr lang="zh-CN" altLang="en-US" i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813AB5-F522-48D3-B0E8-871C1DA9F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</a:rPr>
              <a:t>In a Breakout game:</a:t>
            </a:r>
          </a:p>
          <a:p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</a:rPr>
              <a:t>A player is given </a:t>
            </a:r>
            <a:r>
              <a:rPr lang="en-US" altLang="zh-CN" sz="2600" u="sng" dirty="0">
                <a:solidFill>
                  <a:schemeClr val="bg2">
                    <a:lumMod val="25000"/>
                  </a:schemeClr>
                </a:solidFill>
              </a:rPr>
              <a:t>a paddle that it can move horizontally</a:t>
            </a:r>
          </a:p>
          <a:p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</a:rPr>
              <a:t>At the beginning of each turn, </a:t>
            </a:r>
            <a:r>
              <a:rPr lang="en-US" altLang="zh-CN" sz="2600" u="sng" dirty="0">
                <a:solidFill>
                  <a:schemeClr val="bg2">
                    <a:lumMod val="25000"/>
                  </a:schemeClr>
                </a:solidFill>
              </a:rPr>
              <a:t>a ball drops down automatically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</a:rPr>
              <a:t> from somewhere in the screen*</a:t>
            </a:r>
          </a:p>
          <a:p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</a:rPr>
              <a:t>The paddle can be used to </a:t>
            </a:r>
            <a:r>
              <a:rPr lang="en-US" altLang="zh-CN" sz="2600" u="sng" dirty="0">
                <a:solidFill>
                  <a:schemeClr val="bg2">
                    <a:lumMod val="25000"/>
                  </a:schemeClr>
                </a:solidFill>
              </a:rPr>
              <a:t>bounce back the ball</a:t>
            </a:r>
          </a:p>
          <a:p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</a:rPr>
              <a:t>There are </a:t>
            </a:r>
            <a:r>
              <a:rPr lang="en-US" altLang="zh-CN" sz="2600" u="sng" dirty="0">
                <a:solidFill>
                  <a:schemeClr val="bg2">
                    <a:lumMod val="25000"/>
                  </a:schemeClr>
                </a:solidFill>
              </a:rPr>
              <a:t>layers of bricks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</a:rPr>
              <a:t> in the upper part of the screen</a:t>
            </a:r>
          </a:p>
          <a:p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</a:rPr>
              <a:t>The player is </a:t>
            </a:r>
            <a:r>
              <a:rPr lang="en-US" altLang="zh-CN" sz="2600" u="sng" dirty="0">
                <a:solidFill>
                  <a:schemeClr val="bg2">
                    <a:lumMod val="25000"/>
                  </a:schemeClr>
                </a:solidFill>
              </a:rPr>
              <a:t>awarded to destroy as many bricks as possible by hitting the bricks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</a:rPr>
              <a:t> with the bouncy ball</a:t>
            </a:r>
          </a:p>
          <a:p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</a:rPr>
              <a:t>The player is given 5 turns in each game</a:t>
            </a:r>
            <a:endParaRPr lang="zh-CN" altLang="en-US" sz="2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99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DB449-E776-47F1-800D-43F6EA1E2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lt"/>
              </a:rPr>
              <a:t>Breakout: Assignments</a:t>
            </a:r>
            <a:endParaRPr lang="zh-CN" altLang="en-US" dirty="0">
              <a:latin typeface="+mj-lt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813AB5-F522-48D3-B0E8-871C1DA9F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406" y="1161341"/>
            <a:ext cx="8411183" cy="546646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</a:rPr>
              <a:t>In this mid-term project, you will be given a full implementation of a Double-DQN agent, and the assignments include:</a:t>
            </a:r>
          </a:p>
          <a:p>
            <a:r>
              <a:rPr lang="en-US" altLang="zh-CN" sz="2600" u="sng" dirty="0">
                <a:solidFill>
                  <a:schemeClr val="bg2">
                    <a:lumMod val="25000"/>
                  </a:schemeClr>
                </a:solidFill>
              </a:rPr>
              <a:t>Team up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</a:rPr>
              <a:t> with another one registered in this course</a:t>
            </a:r>
          </a:p>
          <a:p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</a:rPr>
              <a:t>Read through the implementation and </a:t>
            </a:r>
            <a:r>
              <a:rPr lang="en-US" altLang="zh-CN" sz="2600" u="sng" dirty="0">
                <a:solidFill>
                  <a:schemeClr val="bg2">
                    <a:lumMod val="25000"/>
                  </a:schemeClr>
                </a:solidFill>
              </a:rPr>
              <a:t>explain in detail in your team report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</a:rPr>
              <a:t> what each component is responsible for and how the components are connected together</a:t>
            </a:r>
          </a:p>
          <a:p>
            <a:r>
              <a:rPr lang="en-US" altLang="zh-CN" sz="2600" u="sng" dirty="0">
                <a:solidFill>
                  <a:schemeClr val="bg2">
                    <a:lumMod val="25000"/>
                  </a:schemeClr>
                </a:solidFill>
              </a:rPr>
              <a:t>Pick one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</a:rPr>
              <a:t> of the questions below that you together with your teammate should research into:</a:t>
            </a:r>
          </a:p>
          <a:p>
            <a:pPr lvl="1"/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</a:rPr>
              <a:t>Can you boost the training speed using </a:t>
            </a:r>
            <a:r>
              <a:rPr lang="en-US" altLang="zh-CN" sz="2200" u="sng" dirty="0">
                <a:solidFill>
                  <a:schemeClr val="bg2">
                    <a:lumMod val="25000"/>
                  </a:schemeClr>
                </a:solidFill>
              </a:rPr>
              <a:t>Prioritized Experience Replay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</a:rPr>
              <a:t>?</a:t>
            </a:r>
          </a:p>
          <a:p>
            <a:pPr lvl="1"/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</a:rPr>
              <a:t>Can you improve the performance using </a:t>
            </a:r>
            <a:r>
              <a:rPr lang="en-US" altLang="zh-CN" sz="2200" u="sng" dirty="0">
                <a:solidFill>
                  <a:schemeClr val="bg2">
                    <a:lumMod val="25000"/>
                  </a:schemeClr>
                </a:solidFill>
              </a:rPr>
              <a:t>Dueling DQN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</a:rPr>
              <a:t>?</a:t>
            </a:r>
          </a:p>
          <a:p>
            <a:pPr lvl="1"/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</a:rPr>
              <a:t>Can you </a:t>
            </a:r>
            <a:r>
              <a:rPr lang="en-US" altLang="zh-CN" sz="2200" u="sng" dirty="0">
                <a:solidFill>
                  <a:schemeClr val="bg2">
                    <a:lumMod val="25000"/>
                  </a:schemeClr>
                </a:solidFill>
              </a:rPr>
              <a:t>stabilize the movement of the paddle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</a:rPr>
              <a:t> (avoid high-</a:t>
            </a:r>
            <a:r>
              <a:rPr lang="en-US" altLang="zh-CN" sz="2200" dirty="0" err="1">
                <a:solidFill>
                  <a:schemeClr val="bg2">
                    <a:lumMod val="25000"/>
                  </a:schemeClr>
                </a:solidFill>
              </a:rPr>
              <a:t>freq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</a:rPr>
              <a:t> paddle shaking effects) so that the agent plays more like a human player?</a:t>
            </a:r>
            <a:endParaRPr lang="en-US" altLang="zh-CN" sz="2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</a:rPr>
              <a:t>(See more in the next slide)</a:t>
            </a:r>
          </a:p>
        </p:txBody>
      </p:sp>
    </p:spTree>
    <p:extLst>
      <p:ext uri="{BB962C8B-B14F-4D97-AF65-F5344CB8AC3E}">
        <p14:creationId xmlns:p14="http://schemas.microsoft.com/office/powerpoint/2010/main" val="90532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DB449-E776-47F1-800D-43F6EA1E2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lt"/>
              </a:rPr>
              <a:t>Breakout: Assignments (Cont’d)</a:t>
            </a:r>
            <a:endParaRPr lang="zh-CN" altLang="en-US" dirty="0">
              <a:latin typeface="+mj-lt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813AB5-F522-48D3-B0E8-871C1DA9F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406" y="1161341"/>
            <a:ext cx="8411183" cy="5466469"/>
          </a:xfrm>
        </p:spPr>
        <p:txBody>
          <a:bodyPr>
            <a:normAutofit/>
          </a:bodyPr>
          <a:lstStyle/>
          <a:p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</a:rPr>
              <a:t>Explain your work and exhibit the performance gain (or explain why things won’t work) in your team report</a:t>
            </a:r>
          </a:p>
          <a:p>
            <a:r>
              <a:rPr lang="en-US" altLang="zh-CN" sz="2600" b="1" dirty="0">
                <a:solidFill>
                  <a:srgbClr val="C00000"/>
                </a:solidFill>
              </a:rPr>
              <a:t>Important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</a:rPr>
              <a:t>: all enhancements should base on the given implementation</a:t>
            </a:r>
          </a:p>
          <a:p>
            <a:r>
              <a:rPr lang="en-US" altLang="zh-CN" sz="2600" b="1" dirty="0">
                <a:solidFill>
                  <a:srgbClr val="C00000"/>
                </a:solidFill>
              </a:rPr>
              <a:t>Bonus 1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</a:rPr>
              <a:t>: Report bugs you find in the given implementation or suggestions that help improve the quality of the implementation (you can directly email to 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hlinkClick r:id="rId2"/>
              </a:rPr>
              <a:t>luok7@mail2.sysu.edu.cn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</a:rPr>
              <a:t> without waiting for the final submission)</a:t>
            </a:r>
          </a:p>
          <a:p>
            <a:r>
              <a:rPr lang="en-US" altLang="zh-CN" sz="2600" b="1" dirty="0">
                <a:solidFill>
                  <a:srgbClr val="C00000"/>
                </a:solidFill>
              </a:rPr>
              <a:t>Bonus 2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</a:rPr>
              <a:t>: Open-source your project in GitHub, </a:t>
            </a:r>
            <a:r>
              <a:rPr lang="en-US" altLang="zh-CN" sz="2600" dirty="0" err="1">
                <a:solidFill>
                  <a:schemeClr val="bg2">
                    <a:lumMod val="25000"/>
                  </a:schemeClr>
                </a:solidFill>
              </a:rPr>
              <a:t>Gitee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</a:rPr>
              <a:t>, or any other similar platforms and include a reference link in your team report</a:t>
            </a:r>
          </a:p>
          <a:p>
            <a:r>
              <a:rPr lang="en-US" altLang="zh-CN" sz="2600" b="1" dirty="0">
                <a:solidFill>
                  <a:srgbClr val="C00000"/>
                </a:solidFill>
              </a:rPr>
              <a:t>Bonus 3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</a:rPr>
              <a:t>: Compose your report in English</a:t>
            </a:r>
            <a:endParaRPr lang="zh-CN" altLang="en-US" sz="26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42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DB449-E776-47F1-800D-43F6EA1E2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j-lt"/>
              </a:rPr>
              <a:t>Breakout: 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</a:rPr>
              <a:t>Important Dates and Events</a:t>
            </a:r>
            <a:endParaRPr lang="zh-CN" altLang="en-US" dirty="0">
              <a:latin typeface="+mj-lt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813AB5-F522-48D3-B0E8-871C1DA9F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406" y="1161341"/>
            <a:ext cx="8411183" cy="54664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600" b="1" i="1" dirty="0">
                <a:solidFill>
                  <a:schemeClr val="bg2">
                    <a:lumMod val="25000"/>
                  </a:schemeClr>
                </a:solidFill>
              </a:rPr>
              <a:t>(please follow the WeChat group announcements)</a:t>
            </a:r>
          </a:p>
          <a:p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</a:rPr>
              <a:t>Base implementation would be released before 2020.11.01</a:t>
            </a:r>
          </a:p>
          <a:p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</a:rPr>
              <a:t>Form your two-member team before </a:t>
            </a:r>
            <a:r>
              <a:rPr lang="en-US" altLang="zh-CN" sz="2600" b="1" dirty="0">
                <a:solidFill>
                  <a:srgbClr val="C00000"/>
                </a:solidFill>
              </a:rPr>
              <a:t>2020.11.01, 23:59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hlinkClick r:id="rId2"/>
              </a:rPr>
              <a:t>https://docs.qq.com/sheet/DUld6dWl4aGN0dFZ6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</a:rPr>
              <a:t> )</a:t>
            </a:r>
          </a:p>
          <a:p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</a:rPr>
              <a:t>Each team would be given a cluster account for training your enhanced agent, hopefully before 2020.11.04</a:t>
            </a:r>
          </a:p>
          <a:p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</a:rPr>
              <a:t>Submit your final report to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hlinkClick r:id="rId3"/>
              </a:rPr>
              <a:t>gjsf_2020@126.com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</a:rPr>
              <a:t> before </a:t>
            </a:r>
            <a:r>
              <a:rPr lang="en-US" altLang="zh-CN" sz="2600" b="1" dirty="0">
                <a:solidFill>
                  <a:srgbClr val="C00000"/>
                </a:solidFill>
              </a:rPr>
              <a:t>2020.11.15, 23:59 (2 weeks)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</a:rPr>
              <a:t> with topic “{student number 1}+{name 1}+{student number 2}+{name 2}”</a:t>
            </a:r>
          </a:p>
        </p:txBody>
      </p:sp>
    </p:spTree>
    <p:extLst>
      <p:ext uri="{BB962C8B-B14F-4D97-AF65-F5344CB8AC3E}">
        <p14:creationId xmlns:p14="http://schemas.microsoft.com/office/powerpoint/2010/main" val="183180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DB449-E776-47F1-800D-43F6EA1E2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lt"/>
              </a:rPr>
              <a:t>Breakout: Others</a:t>
            </a:r>
            <a:endParaRPr lang="zh-CN" altLang="en-US" dirty="0">
              <a:latin typeface="+mj-lt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813AB5-F522-48D3-B0E8-871C1DA9F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406" y="1161341"/>
            <a:ext cx="8411183" cy="54664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600" b="1" dirty="0">
                <a:solidFill>
                  <a:schemeClr val="bg2">
                    <a:lumMod val="25000"/>
                  </a:schemeClr>
                </a:solidFill>
              </a:rPr>
              <a:t>References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</a:rPr>
              <a:t>Prioritized Experience Replay: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hlinkClick r:id="rId2"/>
              </a:rPr>
              <a:t>https://arxiv.org/pdf/1511.05952.pdf</a:t>
            </a:r>
            <a:endParaRPr lang="en-US" altLang="zh-CN" sz="2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</a:rPr>
              <a:t>Dueling DQN: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hlinkClick r:id="rId3"/>
              </a:rPr>
              <a:t>https://arxiv.org/pdf/1511.06581.pdf</a:t>
            </a:r>
            <a:endParaRPr lang="en-US" altLang="zh-CN" sz="26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zh-CN" sz="26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600" b="1" dirty="0">
                <a:solidFill>
                  <a:schemeClr val="bg2">
                    <a:lumMod val="25000"/>
                  </a:schemeClr>
                </a:solidFill>
              </a:rPr>
              <a:t>Authorship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</a:rPr>
              <a:t>You are encouraged to include an authorship matrix in your team report and here is a template:</a:t>
            </a:r>
          </a:p>
          <a:p>
            <a:endParaRPr lang="en-US" altLang="zh-CN" sz="2600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157161D-2914-459E-A6F0-8106994B4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142895"/>
              </p:ext>
            </p:extLst>
          </p:nvPr>
        </p:nvGraphicFramePr>
        <p:xfrm>
          <a:off x="1150762" y="4856126"/>
          <a:ext cx="6842468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0617">
                  <a:extLst>
                    <a:ext uri="{9D8B030D-6E8A-4147-A177-3AD203B41FA5}">
                      <a16:colId xmlns:a16="http://schemas.microsoft.com/office/drawing/2014/main" val="3188218298"/>
                    </a:ext>
                  </a:extLst>
                </a:gridCol>
                <a:gridCol w="1710617">
                  <a:extLst>
                    <a:ext uri="{9D8B030D-6E8A-4147-A177-3AD203B41FA5}">
                      <a16:colId xmlns:a16="http://schemas.microsoft.com/office/drawing/2014/main" val="2004416642"/>
                    </a:ext>
                  </a:extLst>
                </a:gridCol>
                <a:gridCol w="1710617">
                  <a:extLst>
                    <a:ext uri="{9D8B030D-6E8A-4147-A177-3AD203B41FA5}">
                      <a16:colId xmlns:a16="http://schemas.microsoft.com/office/drawing/2014/main" val="2344152218"/>
                    </a:ext>
                  </a:extLst>
                </a:gridCol>
                <a:gridCol w="1710617">
                  <a:extLst>
                    <a:ext uri="{9D8B030D-6E8A-4147-A177-3AD203B41FA5}">
                      <a16:colId xmlns:a16="http://schemas.microsoft.com/office/drawing/2014/main" val="1617114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Member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Ideas (%)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Coding (%)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Writing (%)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69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Student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357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Student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882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039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</TotalTime>
  <Words>565</Words>
  <Application>Microsoft Office PowerPoint</Application>
  <PresentationFormat>全屏显示(4:3)</PresentationFormat>
  <Paragraphs>53</Paragraphs>
  <Slides>7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Calibri Light</vt:lpstr>
      <vt:lpstr>Office 主题​​</vt:lpstr>
      <vt:lpstr>Mid-term Assignments</vt:lpstr>
      <vt:lpstr>Breakout: A Quick Overview</vt:lpstr>
      <vt:lpstr>Breakout: Game Description</vt:lpstr>
      <vt:lpstr>Breakout: Assignments</vt:lpstr>
      <vt:lpstr>Breakout: Assignments (Cont’d)</vt:lpstr>
      <vt:lpstr>Breakout: Important Dates and Events</vt:lpstr>
      <vt:lpstr>Breakout: Others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罗柯</dc:creator>
  <cp:lastModifiedBy>罗柯</cp:lastModifiedBy>
  <cp:revision>66</cp:revision>
  <dcterms:created xsi:type="dcterms:W3CDTF">2020-10-28T01:15:43Z</dcterms:created>
  <dcterms:modified xsi:type="dcterms:W3CDTF">2020-10-28T04:50:27Z</dcterms:modified>
</cp:coreProperties>
</file>