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58" r:id="rId4"/>
    <p:sldId id="279" r:id="rId5"/>
    <p:sldId id="277" r:id="rId6"/>
    <p:sldId id="278" r:id="rId7"/>
    <p:sldId id="259" r:id="rId8"/>
    <p:sldId id="264" r:id="rId9"/>
    <p:sldId id="260" r:id="rId10"/>
    <p:sldId id="284" r:id="rId11"/>
    <p:sldId id="285" r:id="rId12"/>
    <p:sldId id="286" r:id="rId13"/>
    <p:sldId id="287" r:id="rId14"/>
    <p:sldId id="288" r:id="rId15"/>
    <p:sldId id="274" r:id="rId16"/>
    <p:sldId id="280" r:id="rId17"/>
    <p:sldId id="282" r:id="rId18"/>
    <p:sldId id="283" r:id="rId19"/>
    <p:sldId id="275" r:id="rId20"/>
    <p:sldId id="281" r:id="rId21"/>
    <p:sldId id="271" r:id="rId22"/>
    <p:sldId id="265" r:id="rId23"/>
    <p:sldId id="268" r:id="rId24"/>
    <p:sldId id="267" r:id="rId25"/>
    <p:sldId id="266" r:id="rId26"/>
    <p:sldId id="269" r:id="rId27"/>
    <p:sldId id="270" r:id="rId28"/>
    <p:sldId id="262" r:id="rId29"/>
    <p:sldId id="263" r:id="rId30"/>
    <p:sldId id="276" r:id="rId3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69298" autoAdjust="0"/>
  </p:normalViewPr>
  <p:slideViewPr>
    <p:cSldViewPr>
      <p:cViewPr varScale="1">
        <p:scale>
          <a:sx n="146" d="100"/>
          <a:sy n="146" d="100"/>
        </p:scale>
        <p:origin x="-102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B45D-6C29-4B63-A1E1-05AE76F6CCEE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A05A2-CDCD-443F-85B0-2D4D73D6D8B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3145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Benutzen </a:t>
            </a:r>
            <a:r>
              <a:rPr lang="de-DE" sz="1200" dirty="0" err="1" smtClean="0"/>
              <a:t>Retrofit</a:t>
            </a:r>
            <a:r>
              <a:rPr lang="de-DE" sz="1200" dirty="0" smtClean="0"/>
              <a:t> um API zu konsumieren </a:t>
            </a:r>
            <a:r>
              <a:rPr lang="de-DE" sz="1200" dirty="0" smtClean="0">
                <a:sym typeface="Wingdings" panose="05000000000000000000" pitchFamily="2" charset="2"/>
              </a:rPr>
              <a:t> Generiert</a:t>
            </a:r>
            <a:r>
              <a:rPr lang="de-DE" sz="1200" baseline="0" dirty="0" smtClean="0">
                <a:sym typeface="Wingdings" panose="05000000000000000000" pitchFamily="2" charset="2"/>
              </a:rPr>
              <a:t> aus Interface Consumer</a:t>
            </a:r>
            <a:endParaRPr lang="de-D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/>
              <a:t>RetrofitServiceManager</a:t>
            </a:r>
            <a:r>
              <a:rPr lang="de-DE" sz="1200" dirty="0" smtClean="0"/>
              <a:t> managt Verbindungen zu unterschiedlichen REST-Schnittstellen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ConnectionManager</a:t>
            </a:r>
            <a:r>
              <a:rPr lang="de-DE" sz="1200" baseline="0" dirty="0" smtClean="0"/>
              <a:t> stellt sicher, dass Android über Internet-Verbindung verfügt und managt </a:t>
            </a:r>
            <a:r>
              <a:rPr lang="de-DE" sz="1200" baseline="0" dirty="0" err="1" smtClean="0"/>
              <a:t>Lifcycle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Retrofit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*Consumer Interfaces dienen zur Generierung der REST-Schnittstelle durch </a:t>
            </a:r>
            <a:r>
              <a:rPr lang="de-DE" sz="1200" baseline="0" dirty="0" err="1" smtClean="0"/>
              <a:t>Retrofit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632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Events steuern</a:t>
            </a:r>
            <a:r>
              <a:rPr lang="de-DE" baseline="0" dirty="0" smtClean="0"/>
              <a:t> Alarm-Zyklus: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Signalisieren Beginn eines Alarms </a:t>
            </a:r>
            <a:r>
              <a:rPr lang="de-DE" baseline="0" dirty="0" smtClean="0">
                <a:sym typeface="Wingdings" panose="05000000000000000000" pitchFamily="2" charset="2"/>
              </a:rPr>
              <a:t> keine parallelen Alarme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Signalisieren Ende eines Alarms  Beendigung der Services, Statusanzeige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Activities</a:t>
            </a:r>
            <a:r>
              <a:rPr lang="de-DE" baseline="0" dirty="0" smtClean="0"/>
              <a:t> bzw. Fragmente lauschen auf Events zur Anzeige von Änderungen (z.B. Daten neu geladen)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Bei Statusänderung von beobachteten</a:t>
            </a:r>
            <a:r>
              <a:rPr lang="de-DE" baseline="0" dirty="0" smtClean="0"/>
              <a:t> Knoten wird Event ausgelöst um Service zu benachrichtigen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Manuelles Laden von </a:t>
            </a:r>
            <a:r>
              <a:rPr lang="de-DE" baseline="0" dirty="0" err="1" smtClean="0"/>
              <a:t>Benuter</a:t>
            </a:r>
            <a:r>
              <a:rPr lang="de-DE" baseline="0" dirty="0" smtClean="0"/>
              <a:t> über *</a:t>
            </a:r>
            <a:r>
              <a:rPr lang="de-DE" baseline="0" dirty="0" err="1" smtClean="0"/>
              <a:t>Loader</a:t>
            </a:r>
            <a:r>
              <a:rPr lang="de-DE" baseline="0" dirty="0" smtClean="0"/>
              <a:t> angestoßen </a:t>
            </a:r>
            <a:r>
              <a:rPr lang="de-DE" baseline="0" dirty="0" smtClean="0">
                <a:sym typeface="Wingdings" panose="05000000000000000000" pitchFamily="2" charset="2"/>
              </a:rPr>
              <a:t> Nutzen ebenfalls Event-Mechanismus</a:t>
            </a: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0336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 ermöglicht übersichtliche 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Objekte direkt bei</a:t>
            </a:r>
            <a:r>
              <a:rPr lang="de-DE" baseline="0" dirty="0" smtClean="0"/>
              <a:t> Erstellung eines anderen Objektes </a:t>
            </a:r>
            <a:r>
              <a:rPr lang="de-DE" baseline="0" dirty="0" err="1" smtClean="0"/>
              <a:t>injeziert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Kette bis ans Ende aufgelöst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Definition der Klasse muss eindeutig sein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bei Interfaces muss genaue Implementierung angegeben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Injetion</a:t>
            </a:r>
            <a:r>
              <a:rPr lang="de-DE" baseline="0" dirty="0" smtClean="0">
                <a:sym typeface="Wingdings" panose="05000000000000000000" pitchFamily="2" charset="2"/>
              </a:rPr>
              <a:t> kann Objekte über Feld, Methoden-Parameter oder in </a:t>
            </a:r>
            <a:r>
              <a:rPr lang="de-DE" baseline="0" dirty="0" err="1" smtClean="0">
                <a:sym typeface="Wingdings" panose="05000000000000000000" pitchFamily="2" charset="2"/>
              </a:rPr>
              <a:t>Construktor</a:t>
            </a:r>
            <a:r>
              <a:rPr lang="de-DE" baseline="0" dirty="0" smtClean="0">
                <a:sym typeface="Wingdings" panose="05000000000000000000" pitchFamily="2" charset="2"/>
              </a:rPr>
              <a:t> bereitstellen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Views</a:t>
            </a:r>
            <a:r>
              <a:rPr lang="de-DE" baseline="0" dirty="0" smtClean="0"/>
              <a:t> und Android-Abhängigkeiten problemlos </a:t>
            </a:r>
            <a:r>
              <a:rPr lang="de-DE" baseline="0" dirty="0" err="1" smtClean="0"/>
              <a:t>injezierbar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kein </a:t>
            </a:r>
            <a:r>
              <a:rPr lang="de-DE" baseline="0" dirty="0" err="1" smtClean="0">
                <a:sym typeface="Wingdings" panose="05000000000000000000" pitchFamily="2" charset="2"/>
              </a:rPr>
              <a:t>casten</a:t>
            </a:r>
            <a:r>
              <a:rPr lang="de-DE" baseline="0" dirty="0" smtClean="0">
                <a:sym typeface="Wingdings" panose="05000000000000000000" pitchFamily="2" charset="2"/>
              </a:rPr>
              <a:t> mehr notwendig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IOC-Container übernimmt </a:t>
            </a:r>
            <a:r>
              <a:rPr lang="de-DE" baseline="0" dirty="0" err="1" smtClean="0">
                <a:sym typeface="Wingdings" panose="05000000000000000000" pitchFamily="2" charset="2"/>
              </a:rPr>
              <a:t>Lifesycle</a:t>
            </a:r>
            <a:r>
              <a:rPr lang="de-DE" baseline="0" dirty="0" smtClean="0">
                <a:sym typeface="Wingdings" panose="05000000000000000000" pitchFamily="2" charset="2"/>
              </a:rPr>
              <a:t> der Objekte  besseres Speichermanagement, minimiert Risiko von Memory-</a:t>
            </a:r>
            <a:r>
              <a:rPr lang="de-DE" baseline="0" dirty="0" err="1" smtClean="0">
                <a:sym typeface="Wingdings" panose="05000000000000000000" pitchFamily="2" charset="2"/>
              </a:rPr>
              <a:t>Leaks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9520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Beinhaltet</a:t>
            </a:r>
            <a:r>
              <a:rPr lang="de-DE" baseline="0" dirty="0" smtClean="0"/>
              <a:t> Unit </a:t>
            </a:r>
            <a:r>
              <a:rPr lang="de-DE" baseline="0" dirty="0" err="1" smtClean="0"/>
              <a:t>Testing</a:t>
            </a:r>
            <a:endParaRPr lang="de-DE" baseline="0" dirty="0" smtClean="0"/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Am besten sogar Test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Development (später mehr dazu)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Große Abhängigkeit (z.B. der </a:t>
            </a:r>
            <a:r>
              <a:rPr lang="de-DE" dirty="0" err="1" smtClean="0"/>
              <a:t>Context</a:t>
            </a:r>
            <a:r>
              <a:rPr lang="de-DE" dirty="0" smtClean="0"/>
              <a:t>, spezielle Services, Strings usw.)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(oft)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</a:p>
          <a:p>
            <a:pPr lvl="2"/>
            <a:endParaRPr lang="de-DE" dirty="0" smtClean="0"/>
          </a:p>
          <a:p>
            <a:pPr lvl="0">
              <a:buFont typeface="Wingdings"/>
              <a:buChar char="è"/>
            </a:pPr>
            <a:r>
              <a:rPr lang="de-DE" dirty="0" smtClean="0">
                <a:sym typeface="Wingdings" pitchFamily="2" charset="2"/>
              </a:rPr>
              <a:t>Folgen: Keine Tests, nur</a:t>
            </a:r>
            <a:r>
              <a:rPr lang="de-DE" baseline="0" dirty="0" smtClean="0">
                <a:sym typeface="Wingdings" pitchFamily="2" charset="2"/>
              </a:rPr>
              <a:t> sporadische Funktionstest am Gerät</a:t>
            </a:r>
          </a:p>
          <a:p>
            <a:pPr lvl="0">
              <a:buFont typeface="Wingdings"/>
              <a:buChar char="è"/>
            </a:pPr>
            <a:r>
              <a:rPr lang="de-DE" baseline="0" dirty="0" smtClean="0">
                <a:sym typeface="Wingdings" pitchFamily="2" charset="2"/>
              </a:rPr>
              <a:t>Umfrage: Wer hat in seiner </a:t>
            </a:r>
            <a:r>
              <a:rPr lang="de-DE" baseline="0" dirty="0" err="1" smtClean="0">
                <a:sym typeface="Wingdings" pitchFamily="2" charset="2"/>
              </a:rPr>
              <a:t>Android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App</a:t>
            </a:r>
            <a:r>
              <a:rPr lang="de-DE" baseline="0" dirty="0" smtClean="0">
                <a:sym typeface="Wingdings" pitchFamily="2" charset="2"/>
              </a:rPr>
              <a:t> Tests eingebaut?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	</a:t>
            </a:r>
            <a:r>
              <a:rPr lang="de-DE" dirty="0" err="1" smtClean="0"/>
              <a:t>given</a:t>
            </a:r>
            <a:r>
              <a:rPr lang="de-DE" dirty="0" smtClean="0"/>
              <a:t>, Variablen</a:t>
            </a:r>
            <a:r>
              <a:rPr lang="de-DE" baseline="0" dirty="0" smtClean="0"/>
              <a:t> und Objekte initialisieren, Mocks erstellen usw.</a:t>
            </a:r>
            <a:endParaRPr lang="de-DE" dirty="0" smtClean="0"/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	Aufruf der Funktion und</a:t>
            </a:r>
            <a:r>
              <a:rPr lang="de-DE" baseline="0" dirty="0" smtClean="0"/>
              <a:t> oft</a:t>
            </a:r>
            <a:r>
              <a:rPr lang="de-DE" dirty="0" smtClean="0"/>
              <a:t> Speicherung des Rückgabewertes (</a:t>
            </a:r>
            <a:r>
              <a:rPr lang="de-DE" dirty="0" err="1" smtClean="0"/>
              <a:t>when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Ausgabe wird überprüft </a:t>
            </a:r>
          </a:p>
          <a:p>
            <a:pPr lvl="2"/>
            <a:r>
              <a:rPr lang="de-DE" dirty="0" smtClean="0"/>
              <a:t>	Abgleich der Ausgabe/des</a:t>
            </a:r>
            <a:r>
              <a:rPr lang="de-DE" baseline="0" dirty="0" smtClean="0"/>
              <a:t> Verhaltens mit Soll-Wert </a:t>
            </a:r>
            <a:r>
              <a:rPr lang="de-DE" dirty="0" smtClean="0"/>
              <a:t>(</a:t>
            </a:r>
            <a:r>
              <a:rPr lang="de-DE" dirty="0" err="1" smtClean="0"/>
              <a:t>then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r>
              <a:rPr lang="de-DE" dirty="0" smtClean="0"/>
              <a:t>	bei</a:t>
            </a:r>
            <a:r>
              <a:rPr lang="de-DE" baseline="0" dirty="0" smtClean="0"/>
              <a:t> Änderungen können Fehler an anderen Stellen sofort erkannt werden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Grundätzlich</a:t>
            </a:r>
            <a:r>
              <a:rPr lang="de-DE" dirty="0" smtClean="0"/>
              <a:t> Test</a:t>
            </a:r>
            <a:r>
              <a:rPr lang="de-DE" baseline="0" dirty="0" smtClean="0"/>
              <a:t> des Vertrages (Design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)</a:t>
            </a:r>
          </a:p>
          <a:p>
            <a:pPr lvl="1"/>
            <a:r>
              <a:rPr lang="de-DE" baseline="0" dirty="0" smtClean="0"/>
              <a:t>	Test des Verhaltens nach außen (Rückgabe bei bestimmter Eingabe)</a:t>
            </a:r>
          </a:p>
          <a:p>
            <a:pPr lvl="1"/>
            <a:r>
              <a:rPr lang="de-DE" baseline="0" dirty="0" smtClean="0"/>
              <a:t>	eher Blackbox Test, vor allem bei TDD (nächste Folie)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Sind Platzhalter während des Modultests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Mocks implementieren die Schnittstellen, auf die zugegriffen wird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Ausgabe wird vor Test genau definiert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„Wenn</a:t>
            </a:r>
            <a:r>
              <a:rPr lang="de-DE" baseline="0" dirty="0" smtClean="0"/>
              <a:t> der und der Aufruf kommt, liefere das zurück“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Motivation: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Es ist nicht immer möglich in jedem Test alle Objekte zu erzeugen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 sind zu kompliziert,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</a:t>
            </a:r>
            <a:r>
              <a:rPr lang="de-DE" baseline="0" dirty="0" smtClean="0"/>
              <a:t> k</a:t>
            </a:r>
            <a:r>
              <a:rPr lang="de-DE" dirty="0" smtClean="0"/>
              <a:t>önnen bestimmtes Verhalten nicht immer</a:t>
            </a:r>
            <a:r>
              <a:rPr lang="de-DE" baseline="0" dirty="0" smtClean="0"/>
              <a:t> nachbilden (z.B. Fehlfunktionen)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Objekte sind noch nicht vorhanden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…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Tests First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Grundsätzlich</a:t>
            </a:r>
            <a:r>
              <a:rPr lang="de-DE" baseline="0" dirty="0" smtClean="0"/>
              <a:t> wird der Test vor dem Code geschrieben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baseline="0" dirty="0" err="1" smtClean="0"/>
              <a:t>Microiteration</a:t>
            </a:r>
            <a:r>
              <a:rPr lang="de-DE" baseline="0" dirty="0" smtClean="0"/>
              <a:t> (nach Kent Beck):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Funktionalität</a:t>
            </a:r>
            <a:r>
              <a:rPr lang="de-DE" baseline="0" dirty="0" smtClean="0"/>
              <a:t> ist dabei noch nicht vorhanden, Test schlägt fehl</a:t>
            </a:r>
            <a:endParaRPr lang="de-DE" dirty="0" smtClean="0"/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</a:p>
          <a:p>
            <a:pPr marL="1828800" lvl="3" indent="-514350">
              <a:buFont typeface="Arial" pitchFamily="34" charset="0"/>
              <a:buChar char="•"/>
            </a:pPr>
            <a:r>
              <a:rPr lang="de-DE" dirty="0" err="1" smtClean="0"/>
              <a:t>Refactoring</a:t>
            </a:r>
            <a:endParaRPr lang="de-DE" dirty="0" smtClean="0"/>
          </a:p>
          <a:p>
            <a:pPr marL="1828800" lvl="3" indent="-514350">
              <a:buFont typeface="Arial" pitchFamily="34" charset="0"/>
              <a:buChar char="•"/>
            </a:pPr>
            <a:endParaRPr lang="de-DE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dirty="0" smtClean="0"/>
              <a:t>Wiederholung der Schritte</a:t>
            </a:r>
            <a:r>
              <a:rPr lang="de-DE" baseline="0" dirty="0" smtClean="0"/>
              <a:t> bis alle Funktionalitäten umgesetzt wurden, Unit ist dann „fertig“ und wird zusammen mit Tests gespeichert.</a:t>
            </a:r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Tests werden für kommende Änderungen noch gebraucht</a:t>
            </a:r>
          </a:p>
          <a:p>
            <a:pPr marL="457200" lvl="0" indent="-514350">
              <a:buFont typeface="Arial" pitchFamily="34" charset="0"/>
              <a:buChar char="•"/>
            </a:pPr>
            <a:endParaRPr lang="de-DE" baseline="0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Motivation: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Herkömmliche Vorgehen haben nur eine mangelhafte Codeabdeckung durch Tests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Systeme werden meist so entworfen, dass schwer getestet werden kann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Programmierer haben nach Codeerstellung „Betriebsblindheit“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Tests haben oft nicht die gleiche Relevanz wie Code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„Der Kunde sieht davon nichts“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Am Ende ist oft keine Zeit mehr dafür da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Ziel: Abhängigkeiten aus Programmcode entfernen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Umsetzung: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err="1" smtClean="0"/>
              <a:t>Objecte</a:t>
            </a:r>
            <a:r>
              <a:rPr lang="de-DE" dirty="0" smtClean="0"/>
              <a:t> werden nicht im Code erzeugt, sondern z.B. Übergeben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3">
              <a:buFont typeface="Arial" pitchFamily="34" charset="0"/>
              <a:buChar char="•"/>
            </a:pPr>
            <a:r>
              <a:rPr lang="de-DE" dirty="0" smtClean="0"/>
              <a:t>Programmcode</a:t>
            </a:r>
            <a:r>
              <a:rPr lang="de-DE" baseline="0" dirty="0" smtClean="0"/>
              <a:t> kümmert sich nur über das „was zu tun ist“, die Koordination und zeitlicher Verlauf ist ausgelagert</a:t>
            </a:r>
          </a:p>
          <a:p>
            <a:pPr lvl="3">
              <a:buFont typeface="Arial" pitchFamily="34" charset="0"/>
              <a:buChar char="•"/>
            </a:pPr>
            <a:endParaRPr lang="de-DE" baseline="0" dirty="0" smtClean="0"/>
          </a:p>
          <a:p>
            <a:pPr lvl="0">
              <a:buFont typeface="Arial" pitchFamily="34" charset="0"/>
              <a:buNone/>
            </a:pPr>
            <a:r>
              <a:rPr lang="de-DE" baseline="0" dirty="0" smtClean="0">
                <a:sym typeface="Wingdings" pitchFamily="2" charset="2"/>
              </a:rPr>
              <a:t> Unterstützt Unit-</a:t>
            </a:r>
            <a:r>
              <a:rPr lang="de-DE" baseline="0" dirty="0" err="1" smtClean="0">
                <a:sym typeface="Wingdings" pitchFamily="2" charset="2"/>
              </a:rPr>
              <a:t>Testing</a:t>
            </a:r>
            <a:r>
              <a:rPr lang="de-DE" baseline="0" dirty="0" smtClean="0">
                <a:sym typeface="Wingdings" pitchFamily="2" charset="2"/>
              </a:rPr>
              <a:t>, Mocks können einfach </a:t>
            </a:r>
            <a:r>
              <a:rPr lang="de-DE" baseline="0" dirty="0" err="1" smtClean="0">
                <a:sym typeface="Wingdings" pitchFamily="2" charset="2"/>
              </a:rPr>
              <a:t>Injected</a:t>
            </a:r>
            <a:r>
              <a:rPr lang="de-DE" baseline="0" dirty="0" smtClean="0">
                <a:sym typeface="Wingdings" pitchFamily="2" charset="2"/>
              </a:rPr>
              <a:t> werden und Implementierungen getauscht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212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  <a:r>
              <a:rPr lang="de-DE" baseline="0" dirty="0" smtClean="0"/>
              <a:t> </a:t>
            </a:r>
          </a:p>
          <a:p>
            <a:pPr lvl="1"/>
            <a:r>
              <a:rPr lang="de-DE" baseline="0" dirty="0" smtClean="0"/>
              <a:t>	Siehe Brasilien, China, arabischer Frühling </a:t>
            </a:r>
            <a:r>
              <a:rPr lang="de-DE" baseline="0" dirty="0" err="1" smtClean="0"/>
              <a:t>usw</a:t>
            </a:r>
            <a:r>
              <a:rPr lang="de-DE" baseline="0" dirty="0" smtClean="0"/>
              <a:t> usw.</a:t>
            </a:r>
            <a:endParaRPr lang="de-DE" dirty="0" smtClean="0"/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	</a:t>
            </a:r>
            <a:r>
              <a:rPr lang="de-DE" dirty="0" err="1" smtClean="0"/>
              <a:t>Snowden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	Wohlhabende Digital</a:t>
            </a:r>
            <a:r>
              <a:rPr lang="de-DE" baseline="0" dirty="0" smtClean="0"/>
              <a:t> natives haben das Netz als Zuhause, arme und vor allem ältere Menschen sind vom Internet ausgeschlossen</a:t>
            </a:r>
            <a:endParaRPr lang="de-DE" dirty="0" smtClean="0"/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/>
              <a:t>	Deutschland ist Schlusslicht in der EU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Mockito</a:t>
            </a:r>
            <a:r>
              <a:rPr lang="de-DE" dirty="0" smtClean="0"/>
              <a:t> ist bekanntestes </a:t>
            </a:r>
            <a:r>
              <a:rPr lang="de-DE" dirty="0" err="1" smtClean="0"/>
              <a:t>Mocking</a:t>
            </a:r>
            <a:r>
              <a:rPr lang="de-DE" dirty="0" smtClean="0"/>
              <a:t>-Framework</a:t>
            </a:r>
            <a:r>
              <a:rPr lang="de-DE" baseline="0" dirty="0" smtClean="0"/>
              <a:t> für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Ermöglicht einfaches Imitieren von Klassen oder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Verhalten durch Benutzer </a:t>
            </a:r>
            <a:r>
              <a:rPr lang="de-DE" baseline="0" dirty="0" err="1" smtClean="0"/>
              <a:t>spezifizeirt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15337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Roboguice</a:t>
            </a:r>
            <a:r>
              <a:rPr lang="de-DE" dirty="0" smtClean="0"/>
              <a:t> für 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Mocks direkt</a:t>
            </a:r>
            <a:r>
              <a:rPr lang="de-DE" baseline="0" dirty="0" smtClean="0"/>
              <a:t> in getestete Klasse </a:t>
            </a:r>
            <a:r>
              <a:rPr lang="de-DE" baseline="0" dirty="0" err="1" smtClean="0"/>
              <a:t>injeziert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Abhängigkeiten können einfach durch Mocks ausgetauscht werden</a:t>
            </a:r>
            <a:r>
              <a:rPr lang="de-DE" baseline="0" dirty="0" smtClean="0"/>
              <a:t> durch Überschreiben des </a:t>
            </a:r>
            <a:r>
              <a:rPr lang="de-DE" baseline="0" dirty="0" err="1" smtClean="0"/>
              <a:t>Injectors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RoboGuice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Bindings</a:t>
            </a:r>
            <a:r>
              <a:rPr lang="de-DE" baseline="0" dirty="0" smtClean="0"/>
              <a:t> sehr flexibel: Objekte, Klassen oder Typdefinition können gebunden werden, auch Provider Notation möglich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80471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Robolectric</a:t>
            </a:r>
            <a:r>
              <a:rPr lang="de-DE" dirty="0" smtClean="0"/>
              <a:t> kann nahezu alle Android-Abhängigkeiten</a:t>
            </a:r>
            <a:r>
              <a:rPr lang="de-DE" baseline="0" dirty="0" smtClean="0"/>
              <a:t> emulieren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Android Abhängigkeiten im Test nutzbar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Schattenklassen ermöglichen tatsächliche Interaktion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nicht bloß Mocks, sondern tatsächliche Funktionalität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Arbeitet wesentliche schneller als vollständige Simulation einer Android-Umgebung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Ausführung direkt auf </a:t>
            </a:r>
            <a:r>
              <a:rPr lang="de-DE" baseline="0" dirty="0" err="1" smtClean="0">
                <a:sym typeface="Wingdings" panose="05000000000000000000" pitchFamily="2" charset="2"/>
              </a:rPr>
              <a:t>Build</a:t>
            </a:r>
            <a:r>
              <a:rPr lang="de-DE" baseline="0" dirty="0" smtClean="0">
                <a:sym typeface="Wingdings" panose="05000000000000000000" pitchFamily="2" charset="2"/>
              </a:rPr>
              <a:t>-Server möglich für </a:t>
            </a:r>
            <a:r>
              <a:rPr lang="de-DE" baseline="0" dirty="0" err="1" smtClean="0">
                <a:sym typeface="Wingdings" panose="05000000000000000000" pitchFamily="2" charset="2"/>
              </a:rPr>
              <a:t>Continious</a:t>
            </a:r>
            <a:r>
              <a:rPr lang="de-DE" baseline="0" dirty="0" smtClean="0">
                <a:sym typeface="Wingdings" panose="05000000000000000000" pitchFamily="2" charset="2"/>
              </a:rPr>
              <a:t>-Integration  Automatisierte Tests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94514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49927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19071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Der </a:t>
            </a:r>
            <a:r>
              <a:rPr lang="de-DE" sz="1800" dirty="0" err="1" smtClean="0"/>
              <a:t>Freifunk</a:t>
            </a:r>
            <a:r>
              <a:rPr lang="de-DE" sz="1800" baseline="0" dirty="0" smtClean="0"/>
              <a:t> Router</a:t>
            </a:r>
            <a:endParaRPr lang="de-DE" sz="1800" dirty="0" smtClean="0"/>
          </a:p>
          <a:p>
            <a:endParaRPr lang="de-DE" dirty="0" smtClean="0"/>
          </a:p>
          <a:p>
            <a:r>
              <a:rPr lang="de-DE" dirty="0" smtClean="0"/>
              <a:t>-Es werden handelsübliche</a:t>
            </a:r>
            <a:r>
              <a:rPr lang="de-DE" baseline="0" dirty="0" smtClean="0"/>
              <a:t> WLAN-Router genutzt (802.11 </a:t>
            </a:r>
            <a:r>
              <a:rPr lang="de-DE" baseline="0" dirty="0" err="1" smtClean="0"/>
              <a:t>abg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-Eigene Firmware wird aufgespielt (</a:t>
            </a:r>
            <a:r>
              <a:rPr lang="de-DE" baseline="0" dirty="0" err="1" smtClean="0"/>
              <a:t>openWRT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-Es gibt diese Router überall, im Büro, am Fenster (siehe Bild) oder auf der grünen Wiese (siehe Bild)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</a:t>
            </a:r>
            <a:r>
              <a:rPr lang="de-DE" dirty="0" err="1" smtClean="0"/>
              <a:t>Mesh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Mesh</a:t>
            </a:r>
            <a:r>
              <a:rPr lang="de-DE" dirty="0" smtClean="0"/>
              <a:t> bedeutet, Router</a:t>
            </a:r>
            <a:r>
              <a:rPr lang="de-DE" baseline="0" dirty="0" smtClean="0"/>
              <a:t> verbinden sich dynamisch je nach Verfügbarkeit untereinander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Keine </a:t>
            </a:r>
            <a:r>
              <a:rPr lang="de-DE" baseline="0" dirty="0" err="1" smtClean="0"/>
              <a:t>Hirarchie</a:t>
            </a:r>
            <a:r>
              <a:rPr lang="de-DE" baseline="0" dirty="0" smtClean="0"/>
              <a:t>, keine Ordnung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Technisch ein Ad-Hoc Netz (noch bis 802.11s) über das ein Layer2 Netz läuft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Meshviewer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Netz ist durch </a:t>
            </a:r>
            <a:r>
              <a:rPr lang="de-DE" dirty="0" err="1" smtClean="0"/>
              <a:t>Mesh</a:t>
            </a:r>
            <a:r>
              <a:rPr lang="de-DE" dirty="0" smtClean="0"/>
              <a:t> hoch dynamisch, es fallen immer Router aus, kommen dazu, Verbindungen</a:t>
            </a:r>
            <a:r>
              <a:rPr lang="de-DE" baseline="0" dirty="0" smtClean="0"/>
              <a:t> fallen weg und neue kommen dazu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err="1" smtClean="0"/>
              <a:t>Meshviewer</a:t>
            </a:r>
            <a:r>
              <a:rPr lang="de-DE" baseline="0" dirty="0" smtClean="0"/>
              <a:t> ist Webanwendung für Diagnose und </a:t>
            </a:r>
            <a:r>
              <a:rPr lang="de-DE" baseline="0" dirty="0" err="1" smtClean="0"/>
              <a:t>übersicht</a:t>
            </a:r>
            <a:endParaRPr lang="de-DE" baseline="0" dirty="0" smtClean="0"/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 smtClean="0"/>
              <a:t>visualisiert JSON</a:t>
            </a:r>
          </a:p>
          <a:p>
            <a:pPr lvl="1"/>
            <a:endParaRPr lang="de-DE" dirty="0" smtClean="0"/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: Mobil eher schlecht nutzbar, kein Alarm</a:t>
            </a:r>
          </a:p>
          <a:p>
            <a:pPr lvl="0">
              <a:buFont typeface="Arial" pitchFamily="34" charset="0"/>
              <a:buChar char="•"/>
            </a:pPr>
            <a:r>
              <a:rPr lang="de-DE" b="1" baseline="0" dirty="0" smtClean="0"/>
              <a:t>Idee: Das als </a:t>
            </a:r>
            <a:r>
              <a:rPr lang="de-DE" b="1" baseline="0" dirty="0" err="1" smtClean="0"/>
              <a:t>App</a:t>
            </a:r>
            <a:r>
              <a:rPr lang="de-DE" b="1" baseline="0" dirty="0" smtClean="0"/>
              <a:t> umsetzen!</a:t>
            </a:r>
            <a:endParaRPr lang="de-DE" b="1" dirty="0" smtClean="0"/>
          </a:p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Screenshot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Knoten werden angezeigt mit Verbindungen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Clients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Statistiken lassen sich durch Klick auf Namen abrufen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Gut für Übersicht/Orientierung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err="1" smtClean="0"/>
              <a:t>Verwrwendete</a:t>
            </a:r>
            <a:r>
              <a:rPr lang="de-DE" sz="1200" baseline="0" dirty="0" smtClean="0"/>
              <a:t> Design-Ansätze in der App: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Übliches Android-</a:t>
            </a:r>
            <a:r>
              <a:rPr lang="de-DE" sz="1200" baseline="0" dirty="0" err="1" smtClean="0"/>
              <a:t>Loader</a:t>
            </a:r>
            <a:r>
              <a:rPr lang="de-DE" sz="1200" baseline="0" dirty="0" smtClean="0"/>
              <a:t> Pattern im Zusammenspiel mit Adapter (</a:t>
            </a:r>
            <a:r>
              <a:rPr lang="de-DE" sz="1200" baseline="0" dirty="0" err="1" smtClean="0"/>
              <a:t>notify</a:t>
            </a:r>
            <a:r>
              <a:rPr lang="de-DE" sz="120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AlarmManager</a:t>
            </a:r>
            <a:r>
              <a:rPr lang="de-DE" sz="1200" baseline="0" dirty="0" smtClean="0"/>
              <a:t> für globales einstellen eines Alarms </a:t>
            </a:r>
            <a:r>
              <a:rPr lang="de-DE" sz="1200" baseline="0" dirty="0" smtClean="0">
                <a:sym typeface="Wingdings" panose="05000000000000000000" pitchFamily="2" charset="2"/>
              </a:rPr>
              <a:t> regelmäßig Service anstoßen, auch wenn Gerät schläft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REST – API um die Daten von Freifunkt zu lesen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>
                <a:sym typeface="Wingdings" panose="05000000000000000000" pitchFamily="2" charset="2"/>
              </a:rPr>
              <a:t>EventBus</a:t>
            </a:r>
            <a:r>
              <a:rPr lang="de-DE" sz="1200" baseline="0" dirty="0" smtClean="0">
                <a:sym typeface="Wingdings" panose="05000000000000000000" pitchFamily="2" charset="2"/>
              </a:rPr>
              <a:t> zur Steuerung des Update-</a:t>
            </a:r>
            <a:r>
              <a:rPr lang="de-DE" sz="1200" baseline="0" dirty="0" err="1" smtClean="0">
                <a:sym typeface="Wingdings" panose="05000000000000000000" pitchFamily="2" charset="2"/>
              </a:rPr>
              <a:t>Zyklusses</a:t>
            </a:r>
            <a:r>
              <a:rPr lang="de-DE" sz="1200" baseline="0" dirty="0" smtClean="0">
                <a:sym typeface="Wingdings" panose="05000000000000000000" pitchFamily="2" charset="2"/>
              </a:rPr>
              <a:t> in der App und zur </a:t>
            </a:r>
            <a:r>
              <a:rPr lang="de-DE" sz="1200" baseline="0" dirty="0" err="1" smtClean="0">
                <a:sym typeface="Wingdings" panose="05000000000000000000" pitchFamily="2" charset="2"/>
              </a:rPr>
              <a:t>Benachrichtung</a:t>
            </a:r>
            <a:r>
              <a:rPr lang="de-DE" sz="1200" baseline="0" dirty="0" smtClean="0">
                <a:sym typeface="Wingdings" panose="05000000000000000000" pitchFamily="2" charset="2"/>
              </a:rPr>
              <a:t> der Anzeigeschicht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DI für saubere, übersichtliche Klassen + leichtes Testen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3896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TabLayout</a:t>
            </a:r>
            <a:r>
              <a:rPr lang="de-DE" baseline="0" dirty="0" smtClean="0"/>
              <a:t> beinhaltet mehrere Fragmente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ViewPager</a:t>
            </a:r>
            <a:r>
              <a:rPr lang="de-DE" baseline="0" dirty="0" smtClean="0">
                <a:sym typeface="Wingdings" panose="05000000000000000000" pitchFamily="2" charset="2"/>
              </a:rPr>
              <a:t> managt Fragmente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Fragment erhält Daten über </a:t>
            </a: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Adpater</a:t>
            </a:r>
            <a:r>
              <a:rPr lang="de-DE" baseline="0" dirty="0" smtClean="0">
                <a:sym typeface="Wingdings" panose="05000000000000000000" pitchFamily="2" charset="2"/>
              </a:rPr>
              <a:t> hält geladene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r>
              <a:rPr lang="de-DE" baseline="0" dirty="0" smtClean="0">
                <a:sym typeface="Wingdings" panose="05000000000000000000" pitchFamily="2" charset="2"/>
              </a:rPr>
              <a:t> bekommen Daten von </a:t>
            </a: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-Implementationen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 nutzt REST-API um Daten zu 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Daten regelmäßig</a:t>
            </a:r>
            <a:r>
              <a:rPr lang="de-DE" baseline="0" dirty="0" smtClean="0"/>
              <a:t> geladen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Zyklus für neu-laden durch Android-Alarm </a:t>
            </a:r>
            <a:r>
              <a:rPr lang="de-DE" baseline="0" dirty="0" err="1" smtClean="0"/>
              <a:t>kontolliert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5976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Alarm über</a:t>
            </a:r>
            <a:r>
              <a:rPr lang="de-DE" baseline="0" dirty="0" smtClean="0"/>
              <a:t> Controller bei </a:t>
            </a:r>
            <a:r>
              <a:rPr lang="de-DE" baseline="0" dirty="0" err="1" smtClean="0"/>
              <a:t>AlarmManager</a:t>
            </a:r>
            <a:r>
              <a:rPr lang="de-DE" baseline="0" dirty="0" smtClean="0"/>
              <a:t> angemeldet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AlarmReceiver</a:t>
            </a:r>
            <a:r>
              <a:rPr lang="de-DE" baseline="0" dirty="0" smtClean="0"/>
              <a:t> erhält regelmäßigen Alarm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Receiver startet Service zum neu-laden der Freifunk-Daten und zum Erzeugen von </a:t>
            </a:r>
            <a:r>
              <a:rPr lang="de-DE" baseline="0" dirty="0" err="1" smtClean="0"/>
              <a:t>Notifiacations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Notification</a:t>
            </a:r>
            <a:r>
              <a:rPr lang="de-DE" baseline="0" dirty="0" smtClean="0"/>
              <a:t> erzeugt falls sich beobachtete Knoten verändern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BootUpReceiver</a:t>
            </a:r>
            <a:r>
              <a:rPr lang="de-DE" baseline="0" dirty="0" smtClean="0"/>
              <a:t> registriert Alarm bei System-Start von Android (erfordert Berechtigung)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087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Testgetriebene_Entwicklung" TargetMode="External"/><Relationship Id="rId3" Type="http://schemas.openxmlformats.org/officeDocument/2006/relationships/hyperlink" Target="http://download.berlin.freifunk.net/pdf/vortrag/freifunk-praesentation-aktuell.pdf" TargetMode="External"/><Relationship Id="rId7" Type="http://schemas.openxmlformats.org/officeDocument/2006/relationships/hyperlink" Target="https://de.wikipedia.org/wiki/Modultes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esign_by_contract" TargetMode="External"/><Relationship Id="rId5" Type="http://schemas.openxmlformats.org/officeDocument/2006/relationships/hyperlink" Target="https://de.wikipedia.org/wiki/Mock-Objekt" TargetMode="External"/><Relationship Id="rId4" Type="http://schemas.openxmlformats.org/officeDocument/2006/relationships/hyperlink" Target="https://funkforum.global.ssl.fastly.net/uploads/default/184/a706b6746741fe49.pdf" TargetMode="External"/><Relationship Id="rId9" Type="http://schemas.openxmlformats.org/officeDocument/2006/relationships/hyperlink" Target="https://github.com/FreifunkBremen/log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Mesh</a:t>
            </a:r>
            <a:r>
              <a:rPr lang="de-DE" dirty="0" smtClean="0"/>
              <a:t> Viewer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499742"/>
            <a:ext cx="6400800" cy="1314450"/>
          </a:xfrm>
        </p:spPr>
        <p:txBody>
          <a:bodyPr/>
          <a:lstStyle/>
          <a:p>
            <a:r>
              <a:rPr lang="de-DE" dirty="0" smtClean="0"/>
              <a:t>Mobile Computing</a:t>
            </a:r>
          </a:p>
          <a:p>
            <a:r>
              <a:rPr lang="de-DE" sz="1400" dirty="0" smtClean="0"/>
              <a:t>Martin </a:t>
            </a:r>
            <a:r>
              <a:rPr lang="de-DE" sz="1400" dirty="0" err="1" smtClean="0"/>
              <a:t>Suckau</a:t>
            </a:r>
            <a:endParaRPr lang="de-DE" sz="1400" dirty="0" smtClean="0"/>
          </a:p>
          <a:p>
            <a:r>
              <a:rPr lang="de-DE" sz="1400" dirty="0" err="1" smtClean="0"/>
              <a:t>Jelto</a:t>
            </a:r>
            <a:r>
              <a:rPr lang="de-DE" sz="1400" dirty="0" smtClean="0"/>
              <a:t> </a:t>
            </a:r>
            <a:r>
              <a:rPr lang="de-DE" sz="1400" dirty="0" err="1" smtClean="0"/>
              <a:t>Wodstrcil</a:t>
            </a:r>
            <a:endParaRPr lang="de-DE" sz="1400" dirty="0"/>
          </a:p>
        </p:txBody>
      </p:sp>
      <p:pic>
        <p:nvPicPr>
          <p:cNvPr id="8195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061603"/>
            <a:ext cx="4608513" cy="2102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Loader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00150"/>
            <a:ext cx="5508104" cy="3675855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0151"/>
            <a:ext cx="303467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ViewPager</a:t>
            </a:r>
            <a:r>
              <a:rPr lang="de-DE" sz="1800" dirty="0" smtClean="0"/>
              <a:t> blättert durch Fragmente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Fragmente beinhalten Adapter und </a:t>
            </a:r>
            <a:r>
              <a:rPr lang="de-DE" sz="1800" dirty="0" err="1" smtClean="0"/>
              <a:t>Loader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Loader</a:t>
            </a:r>
            <a:r>
              <a:rPr lang="de-DE" sz="1800" dirty="0" smtClean="0"/>
              <a:t> </a:t>
            </a:r>
            <a:r>
              <a:rPr lang="de-DE" sz="1800" dirty="0" err="1" smtClean="0"/>
              <a:t>läd</a:t>
            </a:r>
            <a:r>
              <a:rPr lang="de-DE" sz="1800" dirty="0" smtClean="0"/>
              <a:t> </a:t>
            </a:r>
            <a:r>
              <a:rPr lang="de-DE" sz="1800" dirty="0" err="1" smtClean="0"/>
              <a:t>Checkable</a:t>
            </a:r>
            <a:r>
              <a:rPr lang="de-DE" sz="1800" dirty="0" smtClean="0"/>
              <a:t> und aktualisiert Adapter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nutzt REST-API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710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AlarmManager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3598"/>
            <a:ext cx="3034678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AlarmController</a:t>
            </a:r>
            <a:r>
              <a:rPr lang="de-DE" sz="1800" dirty="0" smtClean="0"/>
              <a:t> registriert Alarm bei </a:t>
            </a:r>
            <a:r>
              <a:rPr lang="de-DE" sz="1800" dirty="0" err="1" smtClean="0"/>
              <a:t>AlarmManager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Android löst Alarm aus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AlarmReceiver</a:t>
            </a:r>
            <a:r>
              <a:rPr lang="de-DE" sz="1800" dirty="0"/>
              <a:t> </a:t>
            </a:r>
            <a:r>
              <a:rPr lang="de-DE" sz="1800" dirty="0" smtClean="0"/>
              <a:t>startet Services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Services laden Daten neu und erzeugen Benachrichtigungen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" y="1203598"/>
            <a:ext cx="5517192" cy="3812777"/>
          </a:xfrm>
        </p:spPr>
      </p:pic>
    </p:spTree>
    <p:extLst>
      <p:ext uri="{BB962C8B-B14F-4D97-AF65-F5344CB8AC3E}">
        <p14:creationId xmlns:p14="http://schemas.microsoft.com/office/powerpoint/2010/main" xmlns="" val="34982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34380" y="2715766"/>
            <a:ext cx="8075240" cy="15303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erfragt Verbindung zu API über </a:t>
            </a:r>
            <a:r>
              <a:rPr lang="de-DE" sz="1800" dirty="0" err="1" smtClean="0"/>
              <a:t>RetrofitServiceManager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ConnectionManager</a:t>
            </a:r>
            <a:r>
              <a:rPr lang="de-DE" sz="1800" dirty="0" smtClean="0"/>
              <a:t> checkt Verbindung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*Consumer stellen Verbindung zu REST-API her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703" y="1258728"/>
            <a:ext cx="5328594" cy="1261539"/>
          </a:xfrm>
        </p:spPr>
      </p:pic>
    </p:spTree>
    <p:extLst>
      <p:ext uri="{BB962C8B-B14F-4D97-AF65-F5344CB8AC3E}">
        <p14:creationId xmlns:p14="http://schemas.microsoft.com/office/powerpoint/2010/main" xmlns="" val="6173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EventBus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44075" y="1203598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Events steuern Service-Zyklus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Events lösen Anzeige auf </a:t>
            </a:r>
            <a:r>
              <a:rPr lang="de-DE" sz="1800" dirty="0" err="1" smtClean="0"/>
              <a:t>Activity</a:t>
            </a:r>
            <a:r>
              <a:rPr lang="de-DE" sz="1800" dirty="0" smtClean="0"/>
              <a:t> aus</a:t>
            </a:r>
          </a:p>
          <a:p>
            <a:pPr>
              <a:lnSpc>
                <a:spcPct val="150000"/>
              </a:lnSpc>
            </a:pPr>
            <a:r>
              <a:rPr lang="de-DE" sz="1800" dirty="0" err="1"/>
              <a:t>Checkable</a:t>
            </a:r>
            <a:r>
              <a:rPr lang="de-DE" sz="1800" dirty="0"/>
              <a:t> lösen Events bei Knotenänderung aus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*</a:t>
            </a:r>
            <a:r>
              <a:rPr lang="de-DE" sz="1800" dirty="0" err="1"/>
              <a:t>Loader</a:t>
            </a:r>
            <a:r>
              <a:rPr lang="de-DE" sz="1800" dirty="0"/>
              <a:t> feuern Event bei Fertigstellung</a:t>
            </a:r>
          </a:p>
          <a:p>
            <a:pPr>
              <a:lnSpc>
                <a:spcPct val="150000"/>
              </a:lnSpc>
            </a:pP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376" y="1226569"/>
            <a:ext cx="5519480" cy="3793453"/>
          </a:xfrm>
        </p:spPr>
      </p:pic>
    </p:spTree>
    <p:extLst>
      <p:ext uri="{BB962C8B-B14F-4D97-AF65-F5344CB8AC3E}">
        <p14:creationId xmlns:p14="http://schemas.microsoft.com/office/powerpoint/2010/main" xmlns="" val="12817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31475" y="1221797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Injeziert</a:t>
            </a:r>
            <a:r>
              <a:rPr lang="de-DE" sz="1800" dirty="0" smtClean="0"/>
              <a:t> Objekte direkt in anderes Objekt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Definition muss eindeutig sein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Entweder als Feld, Parameter oder in </a:t>
            </a:r>
            <a:r>
              <a:rPr lang="de-DE" sz="1800" dirty="0" err="1" smtClean="0"/>
              <a:t>Construktor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Views und Android-Manager ohne </a:t>
            </a:r>
            <a:r>
              <a:rPr lang="de-DE" sz="1800" dirty="0" err="1" smtClean="0"/>
              <a:t>casten</a:t>
            </a: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995686"/>
            <a:ext cx="410445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0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Große Abhängigkeit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Ausgabe wird überprüft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/>
            <a:r>
              <a:rPr lang="de-DE" dirty="0" smtClean="0"/>
              <a:t>Sind Platzhalter während des Modultests</a:t>
            </a:r>
          </a:p>
          <a:p>
            <a:pPr lvl="1"/>
            <a:r>
              <a:rPr lang="de-DE" dirty="0" smtClean="0"/>
              <a:t>Mocks implementieren die Schnittstellen, auf die zugegriffen wird</a:t>
            </a:r>
          </a:p>
          <a:p>
            <a:pPr lvl="1"/>
            <a:r>
              <a:rPr lang="de-DE" dirty="0" smtClean="0"/>
              <a:t>Ausgabe wird vor Test genau definiert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pPr lvl="1"/>
            <a:r>
              <a:rPr lang="de-DE" dirty="0" smtClean="0"/>
              <a:t>„Tests </a:t>
            </a:r>
            <a:r>
              <a:rPr lang="de-DE" dirty="0" err="1" smtClean="0"/>
              <a:t>first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Entwicklung in </a:t>
            </a:r>
            <a:r>
              <a:rPr lang="de-DE" dirty="0" err="1" smtClean="0"/>
              <a:t>Microiterationen</a:t>
            </a:r>
            <a:r>
              <a:rPr lang="de-DE" dirty="0" smtClean="0"/>
              <a:t>: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</a:p>
          <a:p>
            <a:r>
              <a:rPr lang="de-DE" dirty="0" err="1" smtClean="0"/>
              <a:t>Meshviewer</a:t>
            </a:r>
            <a:endParaRPr lang="de-DE" dirty="0" smtClean="0"/>
          </a:p>
          <a:p>
            <a:r>
              <a:rPr lang="de-DE" dirty="0" smtClean="0"/>
              <a:t>Design App</a:t>
            </a:r>
          </a:p>
          <a:p>
            <a:r>
              <a:rPr lang="de-DE" dirty="0" smtClean="0"/>
              <a:t>Themenschwerpunkt Testen</a:t>
            </a:r>
          </a:p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Verwendete Frameworks</a:t>
            </a:r>
          </a:p>
          <a:p>
            <a:r>
              <a:rPr lang="de-DE" dirty="0" smtClean="0"/>
              <a:t>Ausblicke</a:t>
            </a:r>
          </a:p>
          <a:p>
            <a:r>
              <a:rPr lang="de-DE" dirty="0" smtClean="0"/>
              <a:t>Demo &amp; Fragen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/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/>
            <a:r>
              <a:rPr lang="de-DE" dirty="0" smtClean="0"/>
              <a:t>Ziel: Abhängigkeiten aus Programmcode entfernen</a:t>
            </a:r>
          </a:p>
          <a:p>
            <a:pPr lvl="1"/>
            <a:r>
              <a:rPr lang="de-DE" dirty="0" smtClean="0"/>
              <a:t>Umsetzung:</a:t>
            </a:r>
          </a:p>
          <a:p>
            <a:pPr lvl="2"/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lvl="2"/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2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/>
              <a:t>Retrofit</a:t>
            </a:r>
            <a:endParaRPr lang="de-DE" dirty="0" smtClean="0"/>
          </a:p>
          <a:p>
            <a:r>
              <a:rPr lang="de-DE" dirty="0" err="1" smtClean="0"/>
              <a:t>Greenrobot</a:t>
            </a:r>
            <a:endParaRPr lang="de-DE" dirty="0" smtClean="0"/>
          </a:p>
          <a:p>
            <a:r>
              <a:rPr lang="de-DE" dirty="0" err="1" smtClean="0"/>
              <a:t>Guava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Retrofit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Greenrobot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Guava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Mockito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67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Mocking</a:t>
            </a:r>
            <a:r>
              <a:rPr lang="de-DE" sz="1800" dirty="0" smtClean="0"/>
              <a:t>-Framework für Java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Einfache und saubere 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0284" y="2628456"/>
            <a:ext cx="402223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0284" y="3408340"/>
            <a:ext cx="572514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0284" y="4728772"/>
            <a:ext cx="44748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20224" y="4078097"/>
            <a:ext cx="741682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.getNotificationSound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anyBoolean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6399" y="227668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26399" y="3039366"/>
            <a:ext cx="217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Verhalten definieren: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26399" y="3702707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Masken verwenden: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69423" y="4359440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Aufruf sicherstellen:</a:t>
            </a:r>
            <a:endParaRPr lang="de-DE" dirty="0"/>
          </a:p>
        </p:txBody>
      </p:sp>
      <p:pic>
        <p:nvPicPr>
          <p:cNvPr id="4106" name="Picture 10" descr="https://avatars3.githubusercontent.com/u/2054056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721"/>
            <a:ext cx="816025" cy="8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Roboguice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3075805"/>
            <a:ext cx="7715200" cy="15188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Mocks direkt in Testobjekt injiziert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Abhängigkeiten leicht eliminiert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Bindung an Objekte, Klassen oder Typdefinitionen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87724" y="1491630"/>
            <a:ext cx="4968552" cy="1368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camo.githubusercontent.com/188d770fdd6c2220b3fff68c5e8f932acbc22de0/687474703a2f2f662e636c2e6c792f6974656d732f3147334b316e324c33673435326e3369314d32712f726f626f67756963652d3230307078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4577"/>
            <a:ext cx="888033" cy="8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Robolectric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3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Bietet Android-</a:t>
            </a:r>
            <a:r>
              <a:rPr lang="de-DE" sz="1800" dirty="0" err="1" smtClean="0"/>
              <a:t>Abhängkeiten</a:t>
            </a:r>
            <a:r>
              <a:rPr lang="de-DE" sz="1800" dirty="0" smtClean="0"/>
              <a:t> im Test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Tests mit Android-API ohne Gerät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Shadow-Klassen emulieren Android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800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https://3.bp.blogspot.com/-OS_j4j-MKJw/VBR2GiWqpHI/AAAAAAAAACM/KW0_FpQltZM/s1600/Robolectric-FINAL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824" y="205979"/>
            <a:ext cx="898526" cy="8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3230539"/>
            <a:ext cx="68772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Shadows.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shadowOf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RuntimeEnvironment.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3846092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.getApplicationContext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NotificationService.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9552" y="4612781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.getNextStartedService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isEqualToComparingOnlyGivenFields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0" y="2861207"/>
            <a:ext cx="38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Shadows</a:t>
            </a:r>
            <a:r>
              <a:rPr lang="de-DE" dirty="0"/>
              <a:t> </a:t>
            </a:r>
            <a:r>
              <a:rPr lang="de-DE" dirty="0" smtClean="0"/>
              <a:t>konstruieren Schattenklassen: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0664" y="3529211"/>
            <a:ext cx="386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als Android-Klasse verwenden: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60664" y="4266722"/>
            <a:ext cx="392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bildet Android-Verhalten nach: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AssertJ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Vereinfacht </a:t>
            </a:r>
            <a:r>
              <a:rPr lang="de-DE" sz="1800" dirty="0" err="1" smtClean="0"/>
              <a:t>Asserts</a:t>
            </a:r>
            <a:r>
              <a:rPr lang="de-DE" sz="1800" dirty="0" smtClean="0"/>
              <a:t> in Unit-Tests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Bietet </a:t>
            </a:r>
            <a:r>
              <a:rPr lang="de-DE" sz="1800" dirty="0" err="1" smtClean="0"/>
              <a:t>Fluent</a:t>
            </a:r>
            <a:r>
              <a:rPr lang="de-DE" sz="1800" dirty="0" smtClean="0"/>
              <a:t>-API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Besser lesbare Tests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2961508"/>
            <a:ext cx="302433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hasSize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hasNoVisibleItems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4151152"/>
            <a:ext cx="7031704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shadowActivity.getNextStartedActivity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intent.getParcelableExtra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0" y="2592176"/>
            <a:ext cx="252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Lesbare Android-</a:t>
            </a:r>
            <a:r>
              <a:rPr lang="de-DE" dirty="0" err="1" smtClean="0"/>
              <a:t>Asserts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57199" y="3781820"/>
            <a:ext cx="37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Komfortable Null und </a:t>
            </a:r>
            <a:r>
              <a:rPr lang="de-DE" dirty="0" err="1" smtClean="0"/>
              <a:t>Equals</a:t>
            </a:r>
            <a:r>
              <a:rPr lang="de-DE" dirty="0" smtClean="0"/>
              <a:t>-Prüfung: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Liefert Umgebung für Unit-Tests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Führt registrierte Tests durch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Wertet Testergebnisse aus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571750"/>
            <a:ext cx="713913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testChangeNodeAlarmNegative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classUnderTest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.changeNodeAlarm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shadowAlarmManager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.getNextScheduledAlarm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setInexactRepeating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Portierung/Generalisierung der </a:t>
            </a:r>
            <a:r>
              <a:rPr lang="de-DE" dirty="0" err="1" smtClean="0"/>
              <a:t>App</a:t>
            </a:r>
            <a:r>
              <a:rPr lang="de-DE" dirty="0" smtClean="0"/>
              <a:t> auf andere Communities (z.B. Hamburg, Oldenburg usw.)</a:t>
            </a:r>
          </a:p>
          <a:p>
            <a:r>
              <a:rPr lang="de-DE" dirty="0" smtClean="0"/>
              <a:t>Funktionen </a:t>
            </a:r>
            <a:r>
              <a:rPr lang="de-DE" dirty="0" err="1" smtClean="0"/>
              <a:t>Node</a:t>
            </a:r>
            <a:r>
              <a:rPr lang="de-DE" dirty="0" smtClean="0"/>
              <a:t>-Finder</a:t>
            </a:r>
          </a:p>
          <a:p>
            <a:r>
              <a:rPr lang="de-DE" dirty="0" smtClean="0"/>
              <a:t>Netzabdeckung messen</a:t>
            </a:r>
          </a:p>
          <a:p>
            <a:r>
              <a:rPr lang="de-DE" dirty="0" smtClean="0"/>
              <a:t>Öffentliches </a:t>
            </a:r>
            <a:r>
              <a:rPr lang="de-DE" dirty="0" err="1" smtClean="0"/>
              <a:t>Git</a:t>
            </a:r>
            <a:r>
              <a:rPr lang="de-DE" dirty="0" smtClean="0"/>
              <a:t>-Repository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653648"/>
            <a:ext cx="8229600" cy="857250"/>
          </a:xfrm>
        </p:spPr>
        <p:txBody>
          <a:bodyPr/>
          <a:lstStyle/>
          <a:p>
            <a:r>
              <a:rPr lang="de-DE" dirty="0" smtClean="0"/>
              <a:t>Demo &amp; Fragen</a:t>
            </a:r>
            <a:endParaRPr lang="de-DE" dirty="0"/>
          </a:p>
        </p:txBody>
      </p:sp>
      <p:pic>
        <p:nvPicPr>
          <p:cNvPr id="3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098" y="2643758"/>
            <a:ext cx="5524424" cy="2520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Ehrenamtliche Initiative, die ein </a:t>
            </a:r>
            <a:r>
              <a:rPr lang="de-DE" sz="2000" b="1" dirty="0" smtClean="0"/>
              <a:t>freies</a:t>
            </a:r>
            <a:r>
              <a:rPr lang="de-DE" sz="2000" dirty="0" smtClean="0"/>
              <a:t> </a:t>
            </a:r>
            <a:r>
              <a:rPr lang="de-DE" sz="2000" b="1" dirty="0" smtClean="0"/>
              <a:t>Kommunikationsnetzwerk</a:t>
            </a:r>
            <a:r>
              <a:rPr lang="de-DE" sz="2000" dirty="0" smtClean="0"/>
              <a:t> aufbauen möchte</a:t>
            </a:r>
          </a:p>
          <a:p>
            <a:r>
              <a:rPr lang="de-DE" sz="2000" b="1" dirty="0" smtClean="0"/>
              <a:t>frei</a:t>
            </a:r>
            <a:r>
              <a:rPr lang="de-DE" sz="2000" dirty="0" smtClean="0"/>
              <a:t> bedeutet:</a:t>
            </a:r>
          </a:p>
          <a:p>
            <a:pPr lvl="1"/>
            <a:r>
              <a:rPr lang="de-DE" sz="2000" dirty="0" smtClean="0"/>
              <a:t>öffentlich (jedem/jeder zugänglich)</a:t>
            </a:r>
          </a:p>
          <a:p>
            <a:pPr lvl="1"/>
            <a:r>
              <a:rPr lang="de-DE" sz="2000" dirty="0" smtClean="0"/>
              <a:t>nicht kommerziell</a:t>
            </a:r>
          </a:p>
          <a:p>
            <a:pPr lvl="1"/>
            <a:r>
              <a:rPr lang="de-DE" sz="2000" dirty="0" smtClean="0"/>
              <a:t>im Besitz der Gemeinschaft</a:t>
            </a:r>
          </a:p>
          <a:p>
            <a:pPr lvl="1"/>
            <a:r>
              <a:rPr lang="de-DE" sz="2000" dirty="0" smtClean="0"/>
              <a:t>unzensiert</a:t>
            </a:r>
          </a:p>
          <a:p>
            <a:r>
              <a:rPr lang="de-DE" sz="2000" b="1" dirty="0" smtClean="0"/>
              <a:t>Netzwerk</a:t>
            </a:r>
            <a:r>
              <a:rPr lang="de-DE" sz="2000" dirty="0" smtClean="0"/>
              <a:t>:</a:t>
            </a:r>
          </a:p>
          <a:p>
            <a:pPr lvl="1"/>
            <a:r>
              <a:rPr lang="de-DE" sz="2000" dirty="0" smtClean="0"/>
              <a:t>Kommunikation zwischen Menschen durch Verwendung von Computern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>
                <a:hlinkClick r:id="rId3"/>
              </a:rPr>
              <a:t>http://download.berlin.freifunk.net/pdf/vortrag/freifunk-praesentation-aktuell.pdf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https://funkforum.global.ssl.fastly.net/uploads/default/184/a706b6746741fe49.pdf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https://de.wikipedia.org/wiki/Mock-Objekt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https://de.wikipedia.org/wiki/Design_by_contract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https://de.wikipedia.org/wiki/Modultest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de.wikipedia.org/wiki/Testgetriebene_Entwicklung</a:t>
            </a:r>
            <a:endParaRPr lang="de-DE" dirty="0" smtClean="0"/>
          </a:p>
          <a:p>
            <a:r>
              <a:rPr lang="de-DE" dirty="0" smtClean="0">
                <a:hlinkClick r:id="rId9"/>
              </a:rPr>
              <a:t>https://</a:t>
            </a:r>
            <a:r>
              <a:rPr lang="de-DE" dirty="0" smtClean="0">
                <a:hlinkClick r:id="rId9"/>
              </a:rPr>
              <a:t>github.com/FreifunkBremen/logo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pic>
        <p:nvPicPr>
          <p:cNvPr id="6" name="Grafik 5" descr="IMG_20150124_1047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03357" y="2652561"/>
            <a:ext cx="2374681" cy="17810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Grafik 6" descr="IMG_20150423_1718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337265"/>
            <a:ext cx="2232248" cy="1674186"/>
          </a:xfrm>
          <a:prstGeom prst="rect">
            <a:avLst/>
          </a:prstGeom>
        </p:spPr>
      </p:pic>
      <p:pic>
        <p:nvPicPr>
          <p:cNvPr id="5" name="Inhaltsplatzhalter 4" descr="IMG_20141017_225641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843808" y="1491630"/>
            <a:ext cx="3168352" cy="2376265"/>
          </a:xfrm>
        </p:spPr>
      </p:pic>
      <p:sp>
        <p:nvSpPr>
          <p:cNvPr id="8" name="Ellipse 7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freifunk.net//wp-content/uploads/2013/09/Meshin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11710"/>
            <a:ext cx="3563888" cy="204787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Aktueller Stand:</a:t>
            </a:r>
          </a:p>
          <a:p>
            <a:pPr lvl="1"/>
            <a:r>
              <a:rPr lang="de-DE" dirty="0" smtClean="0"/>
              <a:t>Zurzeit ca. 600 Router und 6 VPN-Server</a:t>
            </a:r>
          </a:p>
        </p:txBody>
      </p:sp>
      <p:sp>
        <p:nvSpPr>
          <p:cNvPr id="5" name="Ellipse 4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Webanwendung (+ Backend)</a:t>
            </a:r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/>
              <a:t>v</a:t>
            </a:r>
            <a:r>
              <a:rPr lang="de-DE" dirty="0" smtClean="0"/>
              <a:t>isualisiert JSON</a:t>
            </a:r>
          </a:p>
          <a:p>
            <a:r>
              <a:rPr lang="de-DE" dirty="0" smtClean="0"/>
              <a:t>Mobil bedingt nutzbar, keine Alarmfunktion (</a:t>
            </a:r>
            <a:r>
              <a:rPr lang="de-DE" dirty="0" err="1" smtClean="0"/>
              <a:t>Nodewatcher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Lässt sich das nicht auch als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umsetzen?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37513"/>
            <a:ext cx="7416824" cy="332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– </a:t>
            </a:r>
            <a:r>
              <a:rPr lang="de-DE" dirty="0" err="1" smtClean="0"/>
              <a:t>Loader</a:t>
            </a:r>
            <a:endParaRPr lang="de-DE" dirty="0" smtClean="0"/>
          </a:p>
          <a:p>
            <a:r>
              <a:rPr lang="de-DE" dirty="0" smtClean="0"/>
              <a:t>Android – </a:t>
            </a:r>
            <a:r>
              <a:rPr lang="de-DE" dirty="0" err="1" smtClean="0"/>
              <a:t>AlarmManager</a:t>
            </a:r>
            <a:endParaRPr lang="de-DE" dirty="0" smtClean="0"/>
          </a:p>
          <a:p>
            <a:r>
              <a:rPr lang="de-DE" dirty="0" smtClean="0"/>
              <a:t>REST-API</a:t>
            </a:r>
            <a:endParaRPr lang="de-DE" dirty="0"/>
          </a:p>
          <a:p>
            <a:r>
              <a:rPr lang="de-DE" dirty="0" err="1" smtClean="0"/>
              <a:t>EventBus</a:t>
            </a:r>
            <a:endParaRPr lang="de-DE" dirty="0" smtClean="0"/>
          </a:p>
          <a:p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1618</Words>
  <Application>Microsoft Office PowerPoint</Application>
  <PresentationFormat>Bildschirmpräsentation (16:9)</PresentationFormat>
  <Paragraphs>374</Paragraphs>
  <Slides>30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Larissa-Design</vt:lpstr>
      <vt:lpstr>Mobile Mesh Viewer</vt:lpstr>
      <vt:lpstr>Gliederung</vt:lpstr>
      <vt:lpstr>Freifunk Bremen</vt:lpstr>
      <vt:lpstr>Freifunk Bremen</vt:lpstr>
      <vt:lpstr>Freifunk Bremen</vt:lpstr>
      <vt:lpstr>Freifunk Bremen</vt:lpstr>
      <vt:lpstr>Meshviewer</vt:lpstr>
      <vt:lpstr>Meshviewer</vt:lpstr>
      <vt:lpstr>Design</vt:lpstr>
      <vt:lpstr>Loader</vt:lpstr>
      <vt:lpstr>AlarmManager</vt:lpstr>
      <vt:lpstr>API</vt:lpstr>
      <vt:lpstr>EventBus</vt:lpstr>
      <vt:lpstr>Dependency Injection</vt:lpstr>
      <vt:lpstr>Themenschwerpunkt Testen Motivation</vt:lpstr>
      <vt:lpstr>Themenschwerpunkt Testen Motivation</vt:lpstr>
      <vt:lpstr>Themenschwerpunkt Testen Grundlagen</vt:lpstr>
      <vt:lpstr>Themenschwerpunkt Testen Grundlagen</vt:lpstr>
      <vt:lpstr>Themenschwerpunkt Testen Grundlagen</vt:lpstr>
      <vt:lpstr>Themenschwerpunkt Testen Grundlagen</vt:lpstr>
      <vt:lpstr>Verwendete Frameworks</vt:lpstr>
      <vt:lpstr>Verwendete Frameworks</vt:lpstr>
      <vt:lpstr>Themenschwerpunkt Testen Mockito</vt:lpstr>
      <vt:lpstr>Themenschwerpunkt Testen Roboguice</vt:lpstr>
      <vt:lpstr>Themenschwerpunkt Testen Robolectric</vt:lpstr>
      <vt:lpstr>Themenschwerpunkt Testen AssertJ</vt:lpstr>
      <vt:lpstr>Themenschwerpunkt Testen jUnit</vt:lpstr>
      <vt:lpstr>Ausblicke</vt:lpstr>
      <vt:lpstr>Demo &amp; Fragen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Mesh Viewer</dc:title>
  <dc:creator>anon</dc:creator>
  <cp:lastModifiedBy>anon</cp:lastModifiedBy>
  <cp:revision>65</cp:revision>
  <dcterms:created xsi:type="dcterms:W3CDTF">2016-05-23T10:24:21Z</dcterms:created>
  <dcterms:modified xsi:type="dcterms:W3CDTF">2016-06-15T11:58:53Z</dcterms:modified>
</cp:coreProperties>
</file>