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77" r:id="rId6"/>
    <p:sldId id="278" r:id="rId7"/>
    <p:sldId id="259" r:id="rId8"/>
    <p:sldId id="264" r:id="rId9"/>
    <p:sldId id="260" r:id="rId10"/>
    <p:sldId id="274" r:id="rId11"/>
    <p:sldId id="280" r:id="rId12"/>
    <p:sldId id="282" r:id="rId13"/>
    <p:sldId id="283" r:id="rId14"/>
    <p:sldId id="275" r:id="rId15"/>
    <p:sldId id="281" r:id="rId16"/>
    <p:sldId id="271" r:id="rId17"/>
    <p:sldId id="265" r:id="rId18"/>
    <p:sldId id="267" r:id="rId19"/>
    <p:sldId id="270" r:id="rId20"/>
    <p:sldId id="268" r:id="rId21"/>
    <p:sldId id="266" r:id="rId22"/>
    <p:sldId id="269" r:id="rId23"/>
    <p:sldId id="262" r:id="rId24"/>
    <p:sldId id="263" r:id="rId25"/>
    <p:sldId id="276" r:id="rId26"/>
    <p:sldId id="272" r:id="rId2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69298" autoAdjust="0"/>
  </p:normalViewPr>
  <p:slideViewPr>
    <p:cSldViewPr>
      <p:cViewPr>
        <p:scale>
          <a:sx n="70" d="100"/>
          <a:sy n="70" d="100"/>
        </p:scale>
        <p:origin x="-1434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B45D-6C29-4B63-A1E1-05AE76F6CCEE}" type="datetimeFigureOut">
              <a:rPr lang="de-DE" smtClean="0"/>
              <a:t>13.06.2016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A05A2-CDCD-443F-85B0-2D4D73D6D8B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  <a:r>
              <a:rPr lang="de-DE" baseline="0" dirty="0" smtClean="0"/>
              <a:t> </a:t>
            </a:r>
          </a:p>
          <a:p>
            <a:pPr lvl="1"/>
            <a:r>
              <a:rPr lang="de-DE" baseline="0" dirty="0" smtClean="0"/>
              <a:t>	Siehe Brasilien, China, arabischer Frühling </a:t>
            </a:r>
            <a:r>
              <a:rPr lang="de-DE" baseline="0" dirty="0" err="1" smtClean="0"/>
              <a:t>usw</a:t>
            </a:r>
            <a:r>
              <a:rPr lang="de-DE" baseline="0" dirty="0" smtClean="0"/>
              <a:t> usw.</a:t>
            </a:r>
            <a:endParaRPr lang="de-DE" dirty="0" smtClean="0"/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	</a:t>
            </a:r>
            <a:r>
              <a:rPr lang="de-DE" dirty="0" err="1" smtClean="0"/>
              <a:t>Snowden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	Wohlhabende Digital</a:t>
            </a:r>
            <a:r>
              <a:rPr lang="de-DE" baseline="0" dirty="0" smtClean="0"/>
              <a:t> natives haben das Netz als Zuhause, arme und vor allem ältere Menschen sind vom Internet ausgeschlossen</a:t>
            </a:r>
            <a:endParaRPr lang="de-DE" dirty="0" smtClean="0"/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/>
              <a:t>	Deutschland ist Schlusslicht in der EU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Tests First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Grundsätzlich</a:t>
            </a:r>
            <a:r>
              <a:rPr lang="de-DE" baseline="0" dirty="0" smtClean="0"/>
              <a:t> wird der Test vor dem Code geschrieben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baseline="0" dirty="0" err="1" smtClean="0"/>
              <a:t>Microiteration</a:t>
            </a:r>
            <a:r>
              <a:rPr lang="de-DE" baseline="0" dirty="0" smtClean="0"/>
              <a:t> (nach Kent Beck):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Funktionalität</a:t>
            </a:r>
            <a:r>
              <a:rPr lang="de-DE" baseline="0" dirty="0" smtClean="0"/>
              <a:t> ist dabei noch nicht vorhanden, Test schlägt fehl</a:t>
            </a:r>
            <a:endParaRPr lang="de-DE" dirty="0" smtClean="0"/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</a:p>
          <a:p>
            <a:pPr marL="1828800" lvl="3" indent="-514350">
              <a:buFont typeface="Arial" pitchFamily="34" charset="0"/>
              <a:buChar char="•"/>
            </a:pPr>
            <a:r>
              <a:rPr lang="de-DE" dirty="0" err="1" smtClean="0"/>
              <a:t>Refactoring</a:t>
            </a:r>
            <a:endParaRPr lang="de-DE" dirty="0" smtClean="0"/>
          </a:p>
          <a:p>
            <a:pPr marL="1828800" lvl="3" indent="-514350">
              <a:buFont typeface="Arial" pitchFamily="34" charset="0"/>
              <a:buChar char="•"/>
            </a:pPr>
            <a:endParaRPr lang="de-DE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dirty="0" smtClean="0"/>
              <a:t>Wiederholung der Schritte</a:t>
            </a:r>
            <a:r>
              <a:rPr lang="de-DE" baseline="0" dirty="0" smtClean="0"/>
              <a:t> bis alle Funktionalitäten umgesetzt wurden, Unit ist dann „fertig“ und wird zusammen mit Tests gespeichert.</a:t>
            </a:r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Tests werden für kommende Änderungen noch gebraucht</a:t>
            </a:r>
          </a:p>
          <a:p>
            <a:pPr marL="457200" lvl="0" indent="-514350">
              <a:buFont typeface="Arial" pitchFamily="34" charset="0"/>
              <a:buChar char="•"/>
            </a:pPr>
            <a:endParaRPr lang="de-DE" baseline="0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Motivation: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Herkömmliche Vorgehen haben nur eine mangelhafte Codeabdeckung durch Tests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Systeme werden meist so entworfen, dass schwer getestet werden kann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Programmierer haben nach Codeerstellung „Betriebsblindheit“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Tests haben oft nicht die gleiche Relevanz wie Code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„Der Kunde sieht davon nichts“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Am Ende ist oft keine Zeit mehr dafür da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Ziel: Abhängigkeiten aus Programmcode entfernen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Umsetzung: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err="1" smtClean="0"/>
              <a:t>Objecte</a:t>
            </a:r>
            <a:r>
              <a:rPr lang="de-DE" dirty="0" smtClean="0"/>
              <a:t> werden nicht im Code erzeugt, sondern z.B. Übergeben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3">
              <a:buFont typeface="Arial" pitchFamily="34" charset="0"/>
              <a:buChar char="•"/>
            </a:pPr>
            <a:r>
              <a:rPr lang="de-DE" dirty="0" smtClean="0"/>
              <a:t>Programmcode</a:t>
            </a:r>
            <a:r>
              <a:rPr lang="de-DE" baseline="0" dirty="0" smtClean="0"/>
              <a:t> kümmert sich nur über das „was zu tun ist“, die Koordination und zeitlicher Verlauf ist ausgelagert</a:t>
            </a:r>
          </a:p>
          <a:p>
            <a:pPr lvl="3">
              <a:buFont typeface="Arial" pitchFamily="34" charset="0"/>
              <a:buChar char="•"/>
            </a:pPr>
            <a:endParaRPr lang="de-DE" baseline="0" dirty="0" smtClean="0"/>
          </a:p>
          <a:p>
            <a:pPr lvl="0">
              <a:buFont typeface="Arial" pitchFamily="34" charset="0"/>
              <a:buNone/>
            </a:pPr>
            <a:r>
              <a:rPr lang="de-DE" baseline="0" dirty="0" smtClean="0">
                <a:sym typeface="Wingdings" pitchFamily="2" charset="2"/>
              </a:rPr>
              <a:t> Unterstützt Unit-</a:t>
            </a:r>
            <a:r>
              <a:rPr lang="de-DE" baseline="0" dirty="0" err="1" smtClean="0">
                <a:sym typeface="Wingdings" pitchFamily="2" charset="2"/>
              </a:rPr>
              <a:t>Testing</a:t>
            </a:r>
            <a:r>
              <a:rPr lang="de-DE" baseline="0" dirty="0" smtClean="0">
                <a:sym typeface="Wingdings" pitchFamily="2" charset="2"/>
              </a:rPr>
              <a:t>, Mocks können einfach </a:t>
            </a:r>
            <a:r>
              <a:rPr lang="de-DE" baseline="0" dirty="0" err="1" smtClean="0">
                <a:sym typeface="Wingdings" pitchFamily="2" charset="2"/>
              </a:rPr>
              <a:t>Injected</a:t>
            </a:r>
            <a:r>
              <a:rPr lang="de-DE" baseline="0" dirty="0" smtClean="0">
                <a:sym typeface="Wingdings" pitchFamily="2" charset="2"/>
              </a:rPr>
              <a:t> werden und Implementierungen getauscht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Der </a:t>
            </a:r>
            <a:r>
              <a:rPr lang="de-DE" sz="1800" dirty="0" err="1" smtClean="0"/>
              <a:t>Freifunk</a:t>
            </a:r>
            <a:r>
              <a:rPr lang="de-DE" sz="1800" baseline="0" dirty="0" smtClean="0"/>
              <a:t> Router</a:t>
            </a:r>
            <a:endParaRPr lang="de-DE" sz="1800" dirty="0" smtClean="0"/>
          </a:p>
          <a:p>
            <a:endParaRPr lang="de-DE" dirty="0" smtClean="0"/>
          </a:p>
          <a:p>
            <a:r>
              <a:rPr lang="de-DE" dirty="0" smtClean="0"/>
              <a:t>-Es werden handelsübliche</a:t>
            </a:r>
            <a:r>
              <a:rPr lang="de-DE" baseline="0" dirty="0" smtClean="0"/>
              <a:t> WLAN-Router genutzt (802.11 </a:t>
            </a:r>
            <a:r>
              <a:rPr lang="de-DE" baseline="0" dirty="0" err="1" smtClean="0"/>
              <a:t>abg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-Eigene Firmware wird aufgespielt (</a:t>
            </a:r>
            <a:r>
              <a:rPr lang="de-DE" baseline="0" dirty="0" err="1" smtClean="0"/>
              <a:t>openWRT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-Es gibt diese Router überall, im Büro, am Fenster (siehe Bild) oder auf der grünen Wiese (siehe Bild)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Mesh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Mesh</a:t>
            </a:r>
            <a:r>
              <a:rPr lang="de-DE" dirty="0" smtClean="0"/>
              <a:t> bedeutet, Router</a:t>
            </a:r>
            <a:r>
              <a:rPr lang="de-DE" baseline="0" dirty="0" smtClean="0"/>
              <a:t> verbinden sich dynamisch je nach Verfügbarkeit untereinander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Hirarchie</a:t>
            </a:r>
            <a:r>
              <a:rPr lang="de-DE" baseline="0" dirty="0" smtClean="0"/>
              <a:t>, keine Ordnung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Technisch ein Ad-Hoc Netz (noch bis 802.11s) über das ein Layer2 Netz läuft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Meshviewer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Netz ist durch </a:t>
            </a:r>
            <a:r>
              <a:rPr lang="de-DE" dirty="0" err="1" smtClean="0"/>
              <a:t>Mesh</a:t>
            </a:r>
            <a:r>
              <a:rPr lang="de-DE" dirty="0" smtClean="0"/>
              <a:t> hoch dynamisch, es fallen immer Router aus, kommen dazu, Verbindungen</a:t>
            </a:r>
            <a:r>
              <a:rPr lang="de-DE" baseline="0" dirty="0" smtClean="0"/>
              <a:t> fallen weg und neue kommen dazu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err="1" smtClean="0"/>
              <a:t>Meshviewer</a:t>
            </a:r>
            <a:r>
              <a:rPr lang="de-DE" baseline="0" dirty="0" smtClean="0"/>
              <a:t> ist Webanwendung für Diagnose und </a:t>
            </a:r>
            <a:r>
              <a:rPr lang="de-DE" baseline="0" dirty="0" err="1" smtClean="0"/>
              <a:t>übersicht</a:t>
            </a:r>
            <a:endParaRPr lang="de-DE" baseline="0" dirty="0" smtClean="0"/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 smtClean="0"/>
              <a:t>visualisiert JSON</a:t>
            </a:r>
          </a:p>
          <a:p>
            <a:pPr lvl="1"/>
            <a:endParaRPr lang="de-DE" dirty="0" smtClean="0"/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: Mobil eher schlecht nutzbar, kein Alarm</a:t>
            </a:r>
          </a:p>
          <a:p>
            <a:pPr lvl="0">
              <a:buFont typeface="Arial" pitchFamily="34" charset="0"/>
              <a:buChar char="•"/>
            </a:pPr>
            <a:r>
              <a:rPr lang="de-DE" b="1" baseline="0" dirty="0" smtClean="0"/>
              <a:t>Idee: Das als </a:t>
            </a:r>
            <a:r>
              <a:rPr lang="de-DE" b="1" baseline="0" dirty="0" err="1" smtClean="0"/>
              <a:t>App</a:t>
            </a:r>
            <a:r>
              <a:rPr lang="de-DE" b="1" baseline="0" dirty="0" smtClean="0"/>
              <a:t> umsetzen!</a:t>
            </a:r>
            <a:endParaRPr lang="de-DE" b="1" dirty="0" smtClean="0"/>
          </a:p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Screenshot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Knoten werden angezeigt mit Verbindungen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Clients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Statistiken lassen sich durch Klick auf Namen abrufen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Gut für Übersicht/Orientierung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Beinhaltet</a:t>
            </a:r>
            <a:r>
              <a:rPr lang="de-DE" baseline="0" dirty="0" smtClean="0"/>
              <a:t> Unit </a:t>
            </a:r>
            <a:r>
              <a:rPr lang="de-DE" baseline="0" dirty="0" err="1" smtClean="0"/>
              <a:t>Testing</a:t>
            </a:r>
            <a:endParaRPr lang="de-DE" baseline="0" dirty="0" smtClean="0"/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Am besten sogar Test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Development (später mehr dazu)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Große Abhängigkeit (z.B. der </a:t>
            </a:r>
            <a:r>
              <a:rPr lang="de-DE" dirty="0" err="1" smtClean="0"/>
              <a:t>Context</a:t>
            </a:r>
            <a:r>
              <a:rPr lang="de-DE" dirty="0" smtClean="0"/>
              <a:t>, spezielle Services, Strings usw.)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(oft)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</a:p>
          <a:p>
            <a:pPr lvl="2"/>
            <a:endParaRPr lang="de-DE" dirty="0" smtClean="0"/>
          </a:p>
          <a:p>
            <a:pPr lvl="0">
              <a:buFont typeface="Wingdings"/>
              <a:buChar char="è"/>
            </a:pPr>
            <a:r>
              <a:rPr lang="de-DE" dirty="0" smtClean="0">
                <a:sym typeface="Wingdings" pitchFamily="2" charset="2"/>
              </a:rPr>
              <a:t>Folgen: Keine Tests, nur</a:t>
            </a:r>
            <a:r>
              <a:rPr lang="de-DE" baseline="0" dirty="0" smtClean="0">
                <a:sym typeface="Wingdings" pitchFamily="2" charset="2"/>
              </a:rPr>
              <a:t> sporadische Funktionstest am Gerät</a:t>
            </a:r>
          </a:p>
          <a:p>
            <a:pPr lvl="0">
              <a:buFont typeface="Wingdings"/>
              <a:buChar char="è"/>
            </a:pPr>
            <a:r>
              <a:rPr lang="de-DE" baseline="0" dirty="0" smtClean="0">
                <a:sym typeface="Wingdings" pitchFamily="2" charset="2"/>
              </a:rPr>
              <a:t>Umfrage: Wer hat in seiner </a:t>
            </a:r>
            <a:r>
              <a:rPr lang="de-DE" baseline="0" dirty="0" err="1" smtClean="0">
                <a:sym typeface="Wingdings" pitchFamily="2" charset="2"/>
              </a:rPr>
              <a:t>Android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App</a:t>
            </a:r>
            <a:r>
              <a:rPr lang="de-DE" baseline="0" dirty="0" smtClean="0">
                <a:sym typeface="Wingdings" pitchFamily="2" charset="2"/>
              </a:rPr>
              <a:t> Tests eingebaut?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	</a:t>
            </a:r>
            <a:r>
              <a:rPr lang="de-DE" dirty="0" err="1" smtClean="0"/>
              <a:t>given</a:t>
            </a:r>
            <a:r>
              <a:rPr lang="de-DE" dirty="0" smtClean="0"/>
              <a:t>, Variablen</a:t>
            </a:r>
            <a:r>
              <a:rPr lang="de-DE" baseline="0" dirty="0" smtClean="0"/>
              <a:t> und Objekte initialisieren, Mocks erstellen usw.</a:t>
            </a:r>
            <a:endParaRPr lang="de-DE" dirty="0" smtClean="0"/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	Aufruf der Funktion und</a:t>
            </a:r>
            <a:r>
              <a:rPr lang="de-DE" baseline="0" dirty="0" smtClean="0"/>
              <a:t> oft</a:t>
            </a:r>
            <a:r>
              <a:rPr lang="de-DE" dirty="0" smtClean="0"/>
              <a:t> Speicherung des Rückgabewertes (</a:t>
            </a:r>
            <a:r>
              <a:rPr lang="de-DE" dirty="0" err="1" smtClean="0"/>
              <a:t>when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Ausgabe wird überprüft </a:t>
            </a:r>
          </a:p>
          <a:p>
            <a:pPr lvl="2"/>
            <a:r>
              <a:rPr lang="de-DE" dirty="0" smtClean="0"/>
              <a:t>	Abgleich der Ausgabe/des</a:t>
            </a:r>
            <a:r>
              <a:rPr lang="de-DE" baseline="0" dirty="0" smtClean="0"/>
              <a:t> Verhaltens mit Soll-Wert </a:t>
            </a:r>
            <a:r>
              <a:rPr lang="de-DE" dirty="0" smtClean="0"/>
              <a:t>(</a:t>
            </a:r>
            <a:r>
              <a:rPr lang="de-DE" dirty="0" err="1" smtClean="0"/>
              <a:t>then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r>
              <a:rPr lang="de-DE" dirty="0" smtClean="0"/>
              <a:t>	bei</a:t>
            </a:r>
            <a:r>
              <a:rPr lang="de-DE" baseline="0" dirty="0" smtClean="0"/>
              <a:t> Änderungen können Fehler an anderen Stellen sofort erkannt werden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Grundätzlich</a:t>
            </a:r>
            <a:r>
              <a:rPr lang="de-DE" dirty="0" smtClean="0"/>
              <a:t> Test</a:t>
            </a:r>
            <a:r>
              <a:rPr lang="de-DE" baseline="0" dirty="0" smtClean="0"/>
              <a:t> des Vertrages (Design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)</a:t>
            </a:r>
          </a:p>
          <a:p>
            <a:pPr lvl="1"/>
            <a:r>
              <a:rPr lang="de-DE" baseline="0" dirty="0" smtClean="0"/>
              <a:t>	Test des Verhaltens nach außen (Rückgabe bei bestimmter Eingabe)</a:t>
            </a:r>
          </a:p>
          <a:p>
            <a:pPr lvl="1"/>
            <a:r>
              <a:rPr lang="de-DE" baseline="0" dirty="0" smtClean="0"/>
              <a:t>	eher Blackbox Test, vor allem bei TDD (nächste Folie)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Sind Platzhalter während des Modultests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Mocks implementieren die Schnittstellen, auf die zugegriffen wird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Ausgabe wird vor Test genau definiert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„Wenn</a:t>
            </a:r>
            <a:r>
              <a:rPr lang="de-DE" baseline="0" dirty="0" smtClean="0"/>
              <a:t> der und der Aufruf kommt, liefere das zurück“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Motivation: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Es ist nicht immer möglich in jedem Test alle Objekte zu erzeugen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 sind zu kompliziert,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</a:t>
            </a:r>
            <a:r>
              <a:rPr lang="de-DE" baseline="0" dirty="0" smtClean="0"/>
              <a:t> k</a:t>
            </a:r>
            <a:r>
              <a:rPr lang="de-DE" dirty="0" smtClean="0"/>
              <a:t>önnen bestimmtes Verhalten nicht immer</a:t>
            </a:r>
            <a:r>
              <a:rPr lang="de-DE" baseline="0" dirty="0" smtClean="0"/>
              <a:t> nachbilden (z.B. Fehlfunktionen)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Objekte sind noch nicht vorhanden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…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4877-5350-4836-9D5A-45258BA98B9F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Testgetriebene_Entwicklung" TargetMode="External"/><Relationship Id="rId3" Type="http://schemas.openxmlformats.org/officeDocument/2006/relationships/hyperlink" Target="http://download.berlin.freifunk.net/pdf/vortrag/freifunk-praesentation-aktuell.pdf" TargetMode="External"/><Relationship Id="rId7" Type="http://schemas.openxmlformats.org/officeDocument/2006/relationships/hyperlink" Target="https://de.wikipedia.org/wiki/Modultes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esign_by_contract" TargetMode="External"/><Relationship Id="rId5" Type="http://schemas.openxmlformats.org/officeDocument/2006/relationships/hyperlink" Target="https://de.wikipedia.org/wiki/Mock-Objekt" TargetMode="External"/><Relationship Id="rId4" Type="http://schemas.openxmlformats.org/officeDocument/2006/relationships/hyperlink" Target="https://funkforum.global.ssl.fastly.net/uploads/default/184/a706b6746741fe49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Mesh</a:t>
            </a:r>
            <a:r>
              <a:rPr lang="de-DE" dirty="0" smtClean="0"/>
              <a:t> Viewer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314450"/>
          </a:xfrm>
        </p:spPr>
        <p:txBody>
          <a:bodyPr/>
          <a:lstStyle/>
          <a:p>
            <a:r>
              <a:rPr lang="de-DE" dirty="0" smtClean="0"/>
              <a:t>Mobile Computing</a:t>
            </a:r>
          </a:p>
          <a:p>
            <a:r>
              <a:rPr lang="de-DE" sz="1400" dirty="0" smtClean="0"/>
              <a:t>Martin </a:t>
            </a:r>
            <a:r>
              <a:rPr lang="de-DE" sz="1400" dirty="0" err="1" smtClean="0"/>
              <a:t>Suckau</a:t>
            </a:r>
            <a:endParaRPr lang="de-DE" sz="1400" dirty="0" smtClean="0"/>
          </a:p>
          <a:p>
            <a:r>
              <a:rPr lang="de-DE" sz="1400" dirty="0" err="1" smtClean="0"/>
              <a:t>Jelto</a:t>
            </a:r>
            <a:r>
              <a:rPr lang="de-DE" sz="1400" dirty="0" smtClean="0"/>
              <a:t> </a:t>
            </a:r>
            <a:r>
              <a:rPr lang="de-DE" sz="1400" dirty="0" err="1" smtClean="0"/>
              <a:t>Wodstrcil</a:t>
            </a:r>
            <a:endParaRPr lang="de-DE" sz="1400" dirty="0"/>
          </a:p>
        </p:txBody>
      </p:sp>
      <p:pic>
        <p:nvPicPr>
          <p:cNvPr id="8195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61603"/>
            <a:ext cx="4608513" cy="210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Große Abhängigkeit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Ausgabe wird überprüft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/>
            <a:r>
              <a:rPr lang="de-DE" dirty="0" smtClean="0"/>
              <a:t>Sind Platzhalter während des Modultests</a:t>
            </a:r>
          </a:p>
          <a:p>
            <a:pPr lvl="1"/>
            <a:r>
              <a:rPr lang="de-DE" dirty="0" smtClean="0"/>
              <a:t>Mocks implementieren die Schnittstellen, auf die zugegriffen wird</a:t>
            </a:r>
          </a:p>
          <a:p>
            <a:pPr lvl="1"/>
            <a:r>
              <a:rPr lang="de-DE" dirty="0" smtClean="0"/>
              <a:t>Ausgabe wird vor Test genau definiert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pPr lvl="1"/>
            <a:r>
              <a:rPr lang="de-DE" dirty="0" smtClean="0"/>
              <a:t>„Tests </a:t>
            </a:r>
            <a:r>
              <a:rPr lang="de-DE" dirty="0" err="1" smtClean="0"/>
              <a:t>first</a:t>
            </a:r>
            <a:r>
              <a:rPr lang="de-DE" dirty="0" smtClean="0"/>
              <a:t>“</a:t>
            </a:r>
            <a:endParaRPr lang="de-DE" dirty="0" smtClean="0"/>
          </a:p>
          <a:p>
            <a:pPr lvl="1"/>
            <a:r>
              <a:rPr lang="de-DE" dirty="0" smtClean="0"/>
              <a:t>Entwicklung in </a:t>
            </a:r>
            <a:r>
              <a:rPr lang="de-DE" dirty="0" err="1" smtClean="0"/>
              <a:t>Microiterationen</a:t>
            </a:r>
            <a:r>
              <a:rPr lang="de-DE" dirty="0" smtClean="0"/>
              <a:t>: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/>
            <a:r>
              <a:rPr lang="de-DE" dirty="0" smtClean="0"/>
              <a:t>Ziel: Abhängigkeiten aus Programmcode entfernen</a:t>
            </a:r>
          </a:p>
          <a:p>
            <a:pPr lvl="1"/>
            <a:r>
              <a:rPr lang="de-DE" dirty="0" smtClean="0"/>
              <a:t>Umsetzung:</a:t>
            </a:r>
          </a:p>
          <a:p>
            <a:pPr lvl="2"/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2"/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2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/>
              <a:t>Greenrobot</a:t>
            </a:r>
            <a:endParaRPr lang="de-DE" dirty="0" smtClean="0"/>
          </a:p>
          <a:p>
            <a:r>
              <a:rPr lang="de-DE" dirty="0" err="1" smtClean="0"/>
              <a:t>Guava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Greenrobot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Guava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Roboguice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</a:p>
          <a:p>
            <a:r>
              <a:rPr lang="de-DE" dirty="0" err="1" smtClean="0"/>
              <a:t>Meshviewer</a:t>
            </a:r>
            <a:endParaRPr lang="de-DE" dirty="0" smtClean="0"/>
          </a:p>
          <a:p>
            <a:r>
              <a:rPr lang="de-DE" dirty="0" smtClean="0"/>
              <a:t>Architektur </a:t>
            </a:r>
            <a:r>
              <a:rPr lang="de-DE" dirty="0" err="1" smtClean="0"/>
              <a:t>App</a:t>
            </a:r>
            <a:endParaRPr lang="de-DE" dirty="0" smtClean="0"/>
          </a:p>
          <a:p>
            <a:r>
              <a:rPr lang="de-DE" dirty="0" smtClean="0"/>
              <a:t>Themenschwerpunkt Testen</a:t>
            </a:r>
          </a:p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Verwendete Frameworks</a:t>
            </a:r>
          </a:p>
          <a:p>
            <a:r>
              <a:rPr lang="de-DE" dirty="0" smtClean="0"/>
              <a:t>Ausblicke</a:t>
            </a:r>
          </a:p>
          <a:p>
            <a:r>
              <a:rPr lang="de-DE" dirty="0" smtClean="0"/>
              <a:t>Demo &amp; Fragen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Mockito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Robolectric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AssertJ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Portierung/Generalisierung der </a:t>
            </a:r>
            <a:r>
              <a:rPr lang="de-DE" dirty="0" err="1" smtClean="0"/>
              <a:t>App</a:t>
            </a:r>
            <a:r>
              <a:rPr lang="de-DE" dirty="0" smtClean="0"/>
              <a:t> auf andere Communities (z.B. Hamburg, Oldenburg usw.)</a:t>
            </a:r>
          </a:p>
          <a:p>
            <a:r>
              <a:rPr lang="de-DE" dirty="0" smtClean="0"/>
              <a:t>Funktionen </a:t>
            </a:r>
            <a:r>
              <a:rPr lang="de-DE" dirty="0" err="1" smtClean="0"/>
              <a:t>Node</a:t>
            </a:r>
            <a:r>
              <a:rPr lang="de-DE" dirty="0" smtClean="0"/>
              <a:t>-Finder</a:t>
            </a:r>
          </a:p>
          <a:p>
            <a:r>
              <a:rPr lang="de-DE" dirty="0" smtClean="0"/>
              <a:t>Netzabdeckung messen</a:t>
            </a:r>
          </a:p>
          <a:p>
            <a:r>
              <a:rPr lang="de-DE" dirty="0" smtClean="0"/>
              <a:t>Öffentliches </a:t>
            </a:r>
            <a:r>
              <a:rPr lang="de-DE" dirty="0" err="1" smtClean="0"/>
              <a:t>Git</a:t>
            </a:r>
            <a:r>
              <a:rPr lang="de-DE" dirty="0" smtClean="0"/>
              <a:t>-Repository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53648"/>
            <a:ext cx="8229600" cy="857250"/>
          </a:xfrm>
        </p:spPr>
        <p:txBody>
          <a:bodyPr/>
          <a:lstStyle/>
          <a:p>
            <a:r>
              <a:rPr lang="de-DE" dirty="0" smtClean="0"/>
              <a:t>Demo &amp; Fragen</a:t>
            </a:r>
            <a:endParaRPr lang="de-DE" dirty="0"/>
          </a:p>
        </p:txBody>
      </p:sp>
      <p:pic>
        <p:nvPicPr>
          <p:cNvPr id="3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098" y="2643758"/>
            <a:ext cx="5524424" cy="2520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download.berlin.freifunk.net/pdf/vortrag/freifunk-praesentation-aktuell.pdf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funkforum.global.ssl.fastly.net/uploads/default/184/a706b6746741fe49.pdf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de.wikipedia.org/wiki/Mock-Objekt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de.wikipedia.org/wiki/Design_by_contract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de.wikipedia.org/wiki/Modultest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de.wikipedia.org/wiki/Testgetriebene_Entwicklung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Todos</a:t>
            </a:r>
            <a:r>
              <a:rPr lang="de-DE" dirty="0" smtClean="0"/>
              <a:t>: </a:t>
            </a:r>
            <a:r>
              <a:rPr lang="de-DE" dirty="0" err="1" smtClean="0"/>
              <a:t>aktivity</a:t>
            </a:r>
            <a:r>
              <a:rPr lang="de-DE" dirty="0" smtClean="0"/>
              <a:t> über uns</a:t>
            </a:r>
          </a:p>
          <a:p>
            <a:r>
              <a:rPr lang="de-DE" dirty="0" smtClean="0"/>
              <a:t>Viper? </a:t>
            </a:r>
            <a:r>
              <a:rPr lang="de-DE" dirty="0" err="1" smtClean="0"/>
              <a:t>Appinhalt</a:t>
            </a:r>
            <a:r>
              <a:rPr lang="de-DE" dirty="0" smtClean="0"/>
              <a:t> auf </a:t>
            </a:r>
            <a:r>
              <a:rPr lang="de-DE" dirty="0" err="1" smtClean="0"/>
              <a:t>bildschirm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Ehrenamtliche Initiative, die ein </a:t>
            </a:r>
            <a:r>
              <a:rPr lang="de-DE" sz="2000" b="1" dirty="0" smtClean="0"/>
              <a:t>freies</a:t>
            </a:r>
            <a:r>
              <a:rPr lang="de-DE" sz="2000" dirty="0" smtClean="0"/>
              <a:t> </a:t>
            </a:r>
            <a:r>
              <a:rPr lang="de-DE" sz="2000" b="1" dirty="0" smtClean="0"/>
              <a:t>Kommunikationsnetzwerk</a:t>
            </a:r>
            <a:r>
              <a:rPr lang="de-DE" sz="2000" dirty="0" smtClean="0"/>
              <a:t> aufbauen möchte</a:t>
            </a:r>
          </a:p>
          <a:p>
            <a:r>
              <a:rPr lang="de-DE" sz="2000" b="1" dirty="0" smtClean="0"/>
              <a:t>f</a:t>
            </a:r>
            <a:r>
              <a:rPr lang="de-DE" sz="2000" b="1" dirty="0" smtClean="0"/>
              <a:t>rei</a:t>
            </a:r>
            <a:r>
              <a:rPr lang="de-DE" sz="2000" dirty="0" smtClean="0"/>
              <a:t> bedeutet:</a:t>
            </a:r>
          </a:p>
          <a:p>
            <a:pPr lvl="1"/>
            <a:r>
              <a:rPr lang="de-DE" sz="2000" dirty="0" smtClean="0"/>
              <a:t>ö</a:t>
            </a:r>
            <a:r>
              <a:rPr lang="de-DE" sz="2000" dirty="0" smtClean="0"/>
              <a:t>ffentlich (jedem/jeder zugänglich)</a:t>
            </a:r>
          </a:p>
          <a:p>
            <a:pPr lvl="1"/>
            <a:r>
              <a:rPr lang="de-DE" sz="2000" dirty="0" smtClean="0"/>
              <a:t>nicht kommerziell</a:t>
            </a:r>
          </a:p>
          <a:p>
            <a:pPr lvl="1"/>
            <a:r>
              <a:rPr lang="de-DE" sz="2000" dirty="0" smtClean="0"/>
              <a:t>i</a:t>
            </a:r>
            <a:r>
              <a:rPr lang="de-DE" sz="2000" dirty="0" smtClean="0"/>
              <a:t>m Besitz der Gemeinschaft</a:t>
            </a:r>
          </a:p>
          <a:p>
            <a:pPr lvl="1"/>
            <a:r>
              <a:rPr lang="de-DE" sz="2000" dirty="0" smtClean="0"/>
              <a:t>u</a:t>
            </a:r>
            <a:r>
              <a:rPr lang="de-DE" sz="2000" dirty="0" smtClean="0"/>
              <a:t>nzensiert</a:t>
            </a:r>
          </a:p>
          <a:p>
            <a:r>
              <a:rPr lang="de-DE" sz="2000" b="1" dirty="0" smtClean="0"/>
              <a:t>Netzwerk</a:t>
            </a:r>
            <a:r>
              <a:rPr lang="de-DE" sz="2000" dirty="0" smtClean="0"/>
              <a:t>:</a:t>
            </a:r>
          </a:p>
          <a:p>
            <a:pPr lvl="1"/>
            <a:r>
              <a:rPr lang="de-DE" sz="2000" dirty="0" smtClean="0"/>
              <a:t>Kommunikation zwischen Menschen durch Verwendung von Computern</a:t>
            </a:r>
            <a:endParaRPr lang="de-DE" sz="2000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pic>
        <p:nvPicPr>
          <p:cNvPr id="6" name="Grafik 5" descr="IMG_20150124_1047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03357" y="2652561"/>
            <a:ext cx="2374681" cy="1781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Grafik 6" descr="IMG_20150423_1718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337265"/>
            <a:ext cx="2232248" cy="1674186"/>
          </a:xfrm>
          <a:prstGeom prst="rect">
            <a:avLst/>
          </a:prstGeom>
        </p:spPr>
      </p:pic>
      <p:pic>
        <p:nvPicPr>
          <p:cNvPr id="5" name="Inhaltsplatzhalter 4" descr="IMG_20141017_225641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843808" y="1491630"/>
            <a:ext cx="3168352" cy="2376265"/>
          </a:xfrm>
        </p:spPr>
      </p:pic>
      <p:sp>
        <p:nvSpPr>
          <p:cNvPr id="8" name="Ellipse 7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freifunk.net//wp-content/uploads/2013/09/Meshi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11710"/>
            <a:ext cx="3563888" cy="204787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Aktueller Stand:</a:t>
            </a:r>
          </a:p>
          <a:p>
            <a:pPr lvl="1"/>
            <a:r>
              <a:rPr lang="de-DE" dirty="0" smtClean="0"/>
              <a:t>Zurzeit ca. 600 </a:t>
            </a:r>
            <a:r>
              <a:rPr lang="de-DE" dirty="0" smtClean="0"/>
              <a:t>Router und </a:t>
            </a:r>
            <a:r>
              <a:rPr lang="de-DE" dirty="0" smtClean="0"/>
              <a:t>6 VPN-Server</a:t>
            </a:r>
            <a:endParaRPr lang="de-DE" dirty="0" smtClean="0"/>
          </a:p>
        </p:txBody>
      </p:sp>
      <p:sp>
        <p:nvSpPr>
          <p:cNvPr id="5" name="Ellipse 4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Webanwendung (+ Backend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isualisiert JSON</a:t>
            </a:r>
          </a:p>
          <a:p>
            <a:r>
              <a:rPr lang="de-DE" dirty="0" smtClean="0"/>
              <a:t>Mobil bedingt nutzbar, keine Alarmfunktion (</a:t>
            </a:r>
            <a:r>
              <a:rPr lang="de-DE" dirty="0" err="1" smtClean="0"/>
              <a:t>Nodewatcher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Lässt sich das nicht auch als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umsetzen?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37513"/>
            <a:ext cx="7416824" cy="332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953</Words>
  <Application>Microsoft Office PowerPoint</Application>
  <PresentationFormat>Bildschirmpräsentation (16:9)</PresentationFormat>
  <Paragraphs>244</Paragraphs>
  <Slides>26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Mobile Mesh Viewer</vt:lpstr>
      <vt:lpstr>Gliederung</vt:lpstr>
      <vt:lpstr>Freifunk Bremen</vt:lpstr>
      <vt:lpstr>Freifunk Bremen</vt:lpstr>
      <vt:lpstr>Freifunk Bremen</vt:lpstr>
      <vt:lpstr>Freifunk Bremen</vt:lpstr>
      <vt:lpstr>Meshviewer</vt:lpstr>
      <vt:lpstr>Meshviewer</vt:lpstr>
      <vt:lpstr>Architektur</vt:lpstr>
      <vt:lpstr>Themenschwerpunkt Testen Motivation</vt:lpstr>
      <vt:lpstr>Themenschwerpunkt Testen Motivation</vt:lpstr>
      <vt:lpstr>Themenschwerpunkt Testen Grundlagen</vt:lpstr>
      <vt:lpstr>Themenschwerpunkt Testen Grundlagen</vt:lpstr>
      <vt:lpstr>Themenschwerpunkt Testen Grundlagen</vt:lpstr>
      <vt:lpstr>Themenschwerpunkt Testen Grundlagen</vt:lpstr>
      <vt:lpstr>Verwendete Frameworks</vt:lpstr>
      <vt:lpstr>Verwendete Frameworks</vt:lpstr>
      <vt:lpstr>Themenschwerpunkt Testen Roboguice</vt:lpstr>
      <vt:lpstr>Themenschwerpunkt Testen jUnit</vt:lpstr>
      <vt:lpstr>Themenschwerpunkt Testen Mockito</vt:lpstr>
      <vt:lpstr>Themenschwerpunkt Testen Robolectric</vt:lpstr>
      <vt:lpstr>Themenschwerpunkt Testen AssertJ</vt:lpstr>
      <vt:lpstr>Ausblicke</vt:lpstr>
      <vt:lpstr>Demo &amp; Fragen</vt:lpstr>
      <vt:lpstr>Quellen</vt:lpstr>
      <vt:lpstr>Folie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Mesh Viewer</dc:title>
  <dc:creator>anon</dc:creator>
  <cp:lastModifiedBy>anon</cp:lastModifiedBy>
  <cp:revision>49</cp:revision>
  <dcterms:created xsi:type="dcterms:W3CDTF">2016-05-23T10:24:21Z</dcterms:created>
  <dcterms:modified xsi:type="dcterms:W3CDTF">2016-06-13T12:28:57Z</dcterms:modified>
</cp:coreProperties>
</file>