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58" r:id="rId4"/>
    <p:sldId id="279" r:id="rId5"/>
    <p:sldId id="277" r:id="rId6"/>
    <p:sldId id="278" r:id="rId7"/>
    <p:sldId id="259" r:id="rId8"/>
    <p:sldId id="264" r:id="rId9"/>
    <p:sldId id="260" r:id="rId10"/>
    <p:sldId id="284" r:id="rId11"/>
    <p:sldId id="285" r:id="rId12"/>
    <p:sldId id="286" r:id="rId13"/>
    <p:sldId id="287" r:id="rId14"/>
    <p:sldId id="288" r:id="rId15"/>
    <p:sldId id="274" r:id="rId16"/>
    <p:sldId id="280" r:id="rId17"/>
    <p:sldId id="282" r:id="rId18"/>
    <p:sldId id="283" r:id="rId19"/>
    <p:sldId id="275" r:id="rId20"/>
    <p:sldId id="281" r:id="rId21"/>
    <p:sldId id="271" r:id="rId22"/>
    <p:sldId id="265" r:id="rId23"/>
    <p:sldId id="268" r:id="rId24"/>
    <p:sldId id="267" r:id="rId25"/>
    <p:sldId id="266" r:id="rId26"/>
    <p:sldId id="269" r:id="rId27"/>
    <p:sldId id="270" r:id="rId28"/>
    <p:sldId id="262" r:id="rId29"/>
    <p:sldId id="263" r:id="rId30"/>
    <p:sldId id="276" r:id="rId31"/>
    <p:sldId id="272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69298" autoAdjust="0"/>
  </p:normalViewPr>
  <p:slideViewPr>
    <p:cSldViewPr>
      <p:cViewPr varScale="1">
        <p:scale>
          <a:sx n="105" d="100"/>
          <a:sy n="105" d="100"/>
        </p:scale>
        <p:origin x="186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RetrofitServiceManager</a:t>
            </a:r>
            <a:r>
              <a:rPr lang="de-DE" sz="1200" dirty="0" smtClean="0"/>
              <a:t> managt Verbindungen zu unterschiedlichen REST-Schnittstellen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ConnectionManager</a:t>
            </a:r>
            <a:r>
              <a:rPr lang="de-DE" sz="1200" baseline="0" dirty="0" smtClean="0"/>
              <a:t> stellt sicher, dass Android über Internet-Verbindung verfügt und managt </a:t>
            </a:r>
            <a:r>
              <a:rPr lang="de-DE" sz="1200" baseline="0" dirty="0" err="1" smtClean="0"/>
              <a:t>Lifcycle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Retrofit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*Consumer Interfaces dienen zur Generierung der REST-Schnittstelle durch </a:t>
            </a:r>
            <a:r>
              <a:rPr lang="de-DE" sz="1200" baseline="0" dirty="0" err="1" smtClean="0"/>
              <a:t>Retrofit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2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Events steuern</a:t>
            </a:r>
            <a:r>
              <a:rPr lang="de-DE" baseline="0" dirty="0" smtClean="0"/>
              <a:t> Alarm-Zyklus: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Signalisieren Beginn eines Alarms </a:t>
            </a:r>
            <a:r>
              <a:rPr lang="de-DE" baseline="0" dirty="0" smtClean="0">
                <a:sym typeface="Wingdings" panose="05000000000000000000" pitchFamily="2" charset="2"/>
              </a:rPr>
              <a:t> keine parallelen Alarme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Signalisieren Ende eines Alarms  Beendigung der Services, Statusanzeige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Activities</a:t>
            </a:r>
            <a:r>
              <a:rPr lang="de-DE" baseline="0" dirty="0" smtClean="0"/>
              <a:t> bzw. Fragmente lauschen auf Events zur Anzeige von Änderungen (z.B. Daten neu geladen)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Events steuern Ablauf von Broadcasts innerhalb der Anwendung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 Statusänderung von beobachteten</a:t>
            </a:r>
            <a:r>
              <a:rPr lang="de-DE" baseline="0" dirty="0" smtClean="0"/>
              <a:t> Knoten wird Event ausgelöst um Service zu benachrichtigen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6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 ermöglicht übersichtliche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Views</a:t>
            </a:r>
            <a:r>
              <a:rPr lang="de-DE" baseline="0" dirty="0" smtClean="0"/>
              <a:t> und Android-Abhängigkeiten problemlos </a:t>
            </a:r>
            <a:r>
              <a:rPr lang="de-DE" baseline="0" dirty="0" err="1" smtClean="0"/>
              <a:t>injezierbar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kein </a:t>
            </a:r>
            <a:r>
              <a:rPr lang="de-DE" baseline="0" dirty="0" err="1" smtClean="0">
                <a:sym typeface="Wingdings" panose="05000000000000000000" pitchFamily="2" charset="2"/>
              </a:rPr>
              <a:t>casten</a:t>
            </a:r>
            <a:r>
              <a:rPr lang="de-DE" baseline="0" dirty="0" smtClean="0">
                <a:sym typeface="Wingdings" panose="05000000000000000000" pitchFamily="2" charset="2"/>
              </a:rPr>
              <a:t> mehr 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IOC-Container übernimmt </a:t>
            </a:r>
            <a:r>
              <a:rPr lang="de-DE" baseline="0" dirty="0" err="1" smtClean="0">
                <a:sym typeface="Wingdings" panose="05000000000000000000" pitchFamily="2" charset="2"/>
              </a:rPr>
              <a:t>Lifesycle</a:t>
            </a:r>
            <a:r>
              <a:rPr lang="de-DE" baseline="0" dirty="0" smtClean="0">
                <a:sym typeface="Wingdings" panose="05000000000000000000" pitchFamily="2" charset="2"/>
              </a:rPr>
              <a:t> der Objekte  besseres Speichermanagement, minimiert Risiko von Memory-</a:t>
            </a:r>
            <a:r>
              <a:rPr lang="de-DE" baseline="0" dirty="0" err="1" smtClean="0">
                <a:sym typeface="Wingdings" panose="05000000000000000000" pitchFamily="2" charset="2"/>
              </a:rPr>
              <a:t>Leaks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20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</a:t>
            </a:r>
            <a:r>
              <a:rPr lang="de-DE" dirty="0" err="1" smtClean="0"/>
              <a:t>given</a:t>
            </a:r>
            <a:r>
              <a:rPr lang="de-DE" dirty="0" smtClean="0"/>
              <a:t>, Variablen</a:t>
            </a:r>
            <a:r>
              <a:rPr lang="de-DE" baseline="0" dirty="0" smtClean="0"/>
              <a:t> und Objekte initialisieren, Mocks erstellen usw.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err="1" smtClean="0"/>
              <a:t>Objecte</a:t>
            </a:r>
            <a:r>
              <a:rPr lang="de-DE" dirty="0" smtClean="0"/>
              <a:t> werden nicht im Code erzeugt, sondern z.B. Übergeben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Mockito</a:t>
            </a:r>
            <a:r>
              <a:rPr lang="de-DE" dirty="0" smtClean="0"/>
              <a:t> ist bekanntestes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  <a:r>
              <a:rPr lang="de-DE" baseline="0" dirty="0" smtClean="0"/>
              <a:t> für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Ermöglicht einfaches Imitieren von Klassen oder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Verhalten durch Benutzer </a:t>
            </a:r>
            <a:r>
              <a:rPr lang="de-DE" baseline="0" dirty="0" err="1" smtClean="0"/>
              <a:t>spezifizeirt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3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Roboguice</a:t>
            </a:r>
            <a:r>
              <a:rPr lang="de-DE" dirty="0" smtClean="0"/>
              <a:t> für 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Abhängigkeiten können einfach durch Mocks ausgetauscht werden</a:t>
            </a:r>
            <a:r>
              <a:rPr lang="de-DE" baseline="0" dirty="0" smtClean="0"/>
              <a:t> durch Überschreiben des </a:t>
            </a:r>
            <a:r>
              <a:rPr lang="de-DE" baseline="0" dirty="0" err="1" smtClean="0"/>
              <a:t>Injectors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RoboGuice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Bindings</a:t>
            </a:r>
            <a:r>
              <a:rPr lang="de-DE" baseline="0" dirty="0" smtClean="0"/>
              <a:t> sehr flexibel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71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Robolectric</a:t>
            </a:r>
            <a:r>
              <a:rPr lang="de-DE" dirty="0" smtClean="0"/>
              <a:t> kann nahezu alle Android-Abhängigkeiten</a:t>
            </a:r>
            <a:r>
              <a:rPr lang="de-DE" baseline="0" dirty="0" smtClean="0"/>
              <a:t> emulieren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Schattenklassen ermöglichen tatsächliche Interaktion </a:t>
            </a:r>
            <a:r>
              <a:rPr lang="de-DE" baseline="0" dirty="0" smtClean="0">
                <a:sym typeface="Wingdings" panose="05000000000000000000" pitchFamily="2" charset="2"/>
              </a:rPr>
              <a:t> nicht bloß Mocks, </a:t>
            </a:r>
            <a:r>
              <a:rPr lang="de-DE" baseline="0" dirty="0" err="1" smtClean="0">
                <a:sym typeface="Wingdings" panose="05000000000000000000" pitchFamily="2" charset="2"/>
              </a:rPr>
              <a:t>sonder</a:t>
            </a:r>
            <a:r>
              <a:rPr lang="de-DE" baseline="0" dirty="0" smtClean="0">
                <a:sym typeface="Wingdings" panose="05000000000000000000" pitchFamily="2" charset="2"/>
              </a:rPr>
              <a:t> tatsächliche 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Arbeitet wesentliche schneller als vollständige Simulation einer Android-Umgebung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Ausführung direkt auf </a:t>
            </a:r>
            <a:r>
              <a:rPr lang="de-DE" baseline="0" dirty="0" err="1" smtClean="0">
                <a:sym typeface="Wingdings" panose="05000000000000000000" pitchFamily="2" charset="2"/>
              </a:rPr>
              <a:t>Build</a:t>
            </a:r>
            <a:r>
              <a:rPr lang="de-DE" baseline="0" dirty="0" smtClean="0">
                <a:sym typeface="Wingdings" panose="05000000000000000000" pitchFamily="2" charset="2"/>
              </a:rPr>
              <a:t>-Server möglich für </a:t>
            </a:r>
            <a:r>
              <a:rPr lang="de-DE" baseline="0" dirty="0" err="1" smtClean="0">
                <a:sym typeface="Wingdings" panose="05000000000000000000" pitchFamily="2" charset="2"/>
              </a:rPr>
              <a:t>Continious</a:t>
            </a:r>
            <a:r>
              <a:rPr lang="de-DE" baseline="0" dirty="0" smtClean="0">
                <a:sym typeface="Wingdings" panose="05000000000000000000" pitchFamily="2" charset="2"/>
              </a:rPr>
              <a:t>-Integration  Automatisierte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14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927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71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200" dirty="0" err="1" smtClean="0"/>
              <a:t>Verwrwendete</a:t>
            </a:r>
            <a:r>
              <a:rPr lang="de-DE" sz="1200" baseline="0" dirty="0" smtClean="0"/>
              <a:t> Design-Ansätze in der App: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Übliches Android-</a:t>
            </a:r>
            <a:r>
              <a:rPr lang="de-DE" sz="1200" baseline="0" dirty="0" err="1" smtClean="0"/>
              <a:t>Loader</a:t>
            </a:r>
            <a:r>
              <a:rPr lang="de-DE" sz="1200" baseline="0" dirty="0" smtClean="0"/>
              <a:t> Pattern im Zusammenspiel mit Adapter (</a:t>
            </a:r>
            <a:r>
              <a:rPr lang="de-DE" sz="1200" baseline="0" dirty="0" err="1" smtClean="0"/>
              <a:t>notify</a:t>
            </a:r>
            <a:r>
              <a:rPr lang="de-DE" sz="120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AlarmManager</a:t>
            </a:r>
            <a:r>
              <a:rPr lang="de-DE" sz="1200" baseline="0" dirty="0" smtClean="0"/>
              <a:t> für globales einstellen eines Alarms </a:t>
            </a:r>
            <a:r>
              <a:rPr lang="de-DE" sz="1200" baseline="0" dirty="0" smtClean="0">
                <a:sym typeface="Wingdings" panose="05000000000000000000" pitchFamily="2" charset="2"/>
              </a:rPr>
              <a:t> regelmäßig Service anstoßen, auch wenn Gerät schläft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REST – API um die Daten von Freifunkt zu 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>
                <a:sym typeface="Wingdings" panose="05000000000000000000" pitchFamily="2" charset="2"/>
              </a:rPr>
              <a:t>EventBus</a:t>
            </a:r>
            <a:r>
              <a:rPr lang="de-DE" sz="1200" baseline="0" dirty="0" smtClean="0">
                <a:sym typeface="Wingdings" panose="05000000000000000000" pitchFamily="2" charset="2"/>
              </a:rPr>
              <a:t> zur Steuerung des Update-</a:t>
            </a:r>
            <a:r>
              <a:rPr lang="de-DE" sz="1200" baseline="0" dirty="0" err="1" smtClean="0">
                <a:sym typeface="Wingdings" panose="05000000000000000000" pitchFamily="2" charset="2"/>
              </a:rPr>
              <a:t>Zyklusses</a:t>
            </a:r>
            <a:r>
              <a:rPr lang="de-DE" sz="1200" baseline="0" dirty="0" smtClean="0">
                <a:sym typeface="Wingdings" panose="05000000000000000000" pitchFamily="2" charset="2"/>
              </a:rPr>
              <a:t> in der App und zur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Benachrichtung</a:t>
            </a:r>
            <a:r>
              <a:rPr lang="de-DE" sz="1200" baseline="0" dirty="0" smtClean="0">
                <a:sym typeface="Wingdings" panose="05000000000000000000" pitchFamily="2" charset="2"/>
              </a:rPr>
              <a:t> der Anzeigeschicht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DI für saubere, übersichtliche Klassen + leichtes Testen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6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TabLayout</a:t>
            </a:r>
            <a:r>
              <a:rPr lang="de-DE" baseline="0" dirty="0" smtClean="0"/>
              <a:t> beinhaltet mehrere Fragmente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ViewPager</a:t>
            </a:r>
            <a:r>
              <a:rPr lang="de-DE" baseline="0" dirty="0" smtClean="0">
                <a:sym typeface="Wingdings" panose="05000000000000000000" pitchFamily="2" charset="2"/>
              </a:rPr>
              <a:t> managt Fragmente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Fragment erhält Daten über </a:t>
            </a: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Adpater</a:t>
            </a:r>
            <a:r>
              <a:rPr lang="de-DE" baseline="0" dirty="0" smtClean="0">
                <a:sym typeface="Wingdings" panose="05000000000000000000" pitchFamily="2" charset="2"/>
              </a:rPr>
              <a:t> hält geladene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r>
              <a:rPr lang="de-DE" baseline="0" dirty="0" smtClean="0">
                <a:sym typeface="Wingdings" panose="05000000000000000000" pitchFamily="2" charset="2"/>
              </a:rPr>
              <a:t> bekommen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-Implementationen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 nutzt REST-API um Daten zu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Daten regelmäßig</a:t>
            </a:r>
            <a:r>
              <a:rPr lang="de-DE" baseline="0" dirty="0" smtClean="0"/>
              <a:t>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Zyklus für neu-laden durch Android-Alarm </a:t>
            </a:r>
            <a:r>
              <a:rPr lang="de-DE" baseline="0" dirty="0" err="1" smtClean="0"/>
              <a:t>kontolliert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7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Alarm über</a:t>
            </a:r>
            <a:r>
              <a:rPr lang="de-DE" baseline="0" dirty="0" smtClean="0"/>
              <a:t> Controller bei </a:t>
            </a:r>
            <a:r>
              <a:rPr lang="de-DE" baseline="0" dirty="0" err="1" smtClean="0"/>
              <a:t>AlarmManager</a:t>
            </a:r>
            <a:r>
              <a:rPr lang="de-DE" baseline="0" dirty="0" smtClean="0"/>
              <a:t> angemeldet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AlarmReceiver</a:t>
            </a:r>
            <a:r>
              <a:rPr lang="de-DE" baseline="0" dirty="0" smtClean="0"/>
              <a:t> erhält regelmäßigen Alarm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Receiver startet Service zum neu-laden der Freifunk-Daten und zum Erzeugen von </a:t>
            </a:r>
            <a:r>
              <a:rPr lang="de-DE" baseline="0" dirty="0" err="1" smtClean="0"/>
              <a:t>Notifiacations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Notification</a:t>
            </a:r>
            <a:r>
              <a:rPr lang="de-DE" baseline="0" dirty="0" smtClean="0"/>
              <a:t> erzeugt falls sich beobachtete Knoten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BootUpReceiver</a:t>
            </a:r>
            <a:r>
              <a:rPr lang="de-DE" baseline="0" dirty="0" smtClean="0"/>
              <a:t> registriert Alarm bei System-Start von Android (erfordert Berechtigung)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7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5508104" cy="36758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0151"/>
            <a:ext cx="303467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ViewPager</a:t>
            </a:r>
            <a:r>
              <a:rPr lang="de-DE" sz="1800" dirty="0" smtClean="0"/>
              <a:t> blättert durch Fragmente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Fragmente beinhalten Adapter und </a:t>
            </a:r>
            <a:r>
              <a:rPr lang="de-DE" sz="1800" dirty="0" err="1" smtClean="0"/>
              <a:t>Loader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Loader</a:t>
            </a:r>
            <a:r>
              <a:rPr lang="de-DE" sz="1800" dirty="0" smtClean="0"/>
              <a:t> </a:t>
            </a:r>
            <a:r>
              <a:rPr lang="de-DE" sz="1800" dirty="0" err="1" smtClean="0"/>
              <a:t>läd</a:t>
            </a:r>
            <a:r>
              <a:rPr lang="de-DE" sz="1800" dirty="0" smtClean="0"/>
              <a:t> </a:t>
            </a:r>
            <a:r>
              <a:rPr lang="de-DE" sz="1800" dirty="0" err="1" smtClean="0"/>
              <a:t>Checkable</a:t>
            </a:r>
            <a:r>
              <a:rPr lang="de-DE" sz="1800" dirty="0" smtClean="0"/>
              <a:t> und aktualisiert Adapter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nutzt REST-API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AlarmManager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3598"/>
            <a:ext cx="3034678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AlarmController</a:t>
            </a:r>
            <a:r>
              <a:rPr lang="de-DE" sz="1800" dirty="0" smtClean="0"/>
              <a:t> registriert Alarm bei </a:t>
            </a:r>
            <a:r>
              <a:rPr lang="de-DE" sz="1800" dirty="0" err="1" smtClean="0"/>
              <a:t>AlarmManager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Android löst Alarm aus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AlarmReceiver</a:t>
            </a:r>
            <a:r>
              <a:rPr lang="de-DE" sz="1800" dirty="0"/>
              <a:t> </a:t>
            </a:r>
            <a:r>
              <a:rPr lang="de-DE" sz="1800" dirty="0" smtClean="0"/>
              <a:t>startet Services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Services laden Daten neu und erzeugen Benachrichtigungen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063229"/>
            <a:ext cx="5517192" cy="3812777"/>
          </a:xfrm>
        </p:spPr>
      </p:pic>
    </p:spTree>
    <p:extLst>
      <p:ext uri="{BB962C8B-B14F-4D97-AF65-F5344CB8AC3E}">
        <p14:creationId xmlns:p14="http://schemas.microsoft.com/office/powerpoint/2010/main" val="3498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34380" y="2715766"/>
            <a:ext cx="8075240" cy="1530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erfragt Verbindung zu API über </a:t>
            </a:r>
            <a:r>
              <a:rPr lang="de-DE" sz="1800" dirty="0" err="1" smtClean="0"/>
              <a:t>RetrofitServiceManager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ConnectionManager</a:t>
            </a:r>
            <a:r>
              <a:rPr lang="de-DE" sz="1800" dirty="0" smtClean="0"/>
              <a:t> checkt Verbindung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*Consumer stellen Verbindung zu REST-API her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258728"/>
            <a:ext cx="5328594" cy="1261539"/>
          </a:xfrm>
        </p:spPr>
      </p:pic>
    </p:spTree>
    <p:extLst>
      <p:ext uri="{BB962C8B-B14F-4D97-AF65-F5344CB8AC3E}">
        <p14:creationId xmlns:p14="http://schemas.microsoft.com/office/powerpoint/2010/main" val="617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EventBus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44075" y="1203598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Events steuern Service-Zyklus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Events lösen Anzeige auf </a:t>
            </a:r>
            <a:r>
              <a:rPr lang="de-DE" sz="1800" dirty="0" err="1" smtClean="0"/>
              <a:t>Activity</a:t>
            </a:r>
            <a:r>
              <a:rPr lang="de-DE" sz="1800" dirty="0" smtClean="0"/>
              <a:t> aus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Checkable</a:t>
            </a:r>
            <a:r>
              <a:rPr lang="de-DE" sz="1800" dirty="0"/>
              <a:t> lösen Events bei Knotenänderung aus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*</a:t>
            </a:r>
            <a:r>
              <a:rPr lang="de-DE" sz="1800" dirty="0" err="1"/>
              <a:t>Loader</a:t>
            </a:r>
            <a:r>
              <a:rPr lang="de-DE" sz="1800" dirty="0"/>
              <a:t> feuern Event bei Fertigstellung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6" y="1063229"/>
            <a:ext cx="5519480" cy="3793453"/>
          </a:xfrm>
        </p:spPr>
      </p:pic>
    </p:spTree>
    <p:extLst>
      <p:ext uri="{BB962C8B-B14F-4D97-AF65-F5344CB8AC3E}">
        <p14:creationId xmlns:p14="http://schemas.microsoft.com/office/powerpoint/2010/main" val="1281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31475" y="1221797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Injeziert</a:t>
            </a:r>
            <a:r>
              <a:rPr lang="de-DE" sz="1800" dirty="0" smtClean="0"/>
              <a:t> Objekte direkt in anderes Objekt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Definition muss eindeutig sein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Entweder als Feld, Parameter oder in </a:t>
            </a:r>
            <a:r>
              <a:rPr lang="de-DE" sz="1800" dirty="0" err="1" smtClean="0"/>
              <a:t>Construktor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Views und Android-Manager ohne </a:t>
            </a:r>
            <a:r>
              <a:rPr lang="de-DE" sz="1800" dirty="0" err="1" smtClean="0"/>
              <a:t>casten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995686"/>
            <a:ext cx="41044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Platzhalter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Design </a:t>
            </a:r>
            <a:r>
              <a:rPr lang="de-DE" dirty="0" smtClean="0"/>
              <a:t>App</a:t>
            </a:r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Mocking</a:t>
            </a:r>
            <a:r>
              <a:rPr lang="de-DE" sz="1800" dirty="0" smtClean="0"/>
              <a:t>-Framework für Java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Einfache und saubere 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284" y="2628456"/>
            <a:ext cx="402223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284" y="3408340"/>
            <a:ext cx="572514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0284" y="4728772"/>
            <a:ext cx="44748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0224" y="4078097"/>
            <a:ext cx="741682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.getNotificationSound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anyBoolean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6399" y="227668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6399" y="3039366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Verhalten definieren: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6399" y="3702707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Masken verwenden: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9423" y="435944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sicherstellen:</a:t>
            </a:r>
            <a:endParaRPr lang="de-DE" dirty="0"/>
          </a:p>
        </p:txBody>
      </p:sp>
      <p:pic>
        <p:nvPicPr>
          <p:cNvPr id="4106" name="Picture 10" descr="https://avatars3.githubusercontent.com/u/2054056?v=3&amp;s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721"/>
            <a:ext cx="816025" cy="8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3075805"/>
            <a:ext cx="7715200" cy="1518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Mocks direkt in Testobjekt injiziert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Abhängigkeiten leicht eliminiert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Bindung an Objekte, Klassen oder Typdefinitionen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491630"/>
            <a:ext cx="4968552" cy="1368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amo.githubusercontent.com/188d770fdd6c2220b3fff68c5e8f932acbc22de0/687474703a2f2f662e636c2e6c792f6974656d732f3147334b316e324c33673435326e3369314d32712f726f626f67756963652d3230307078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577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Bietet Android-</a:t>
            </a:r>
            <a:r>
              <a:rPr lang="de-DE" sz="1800" dirty="0" err="1" smtClean="0"/>
              <a:t>Abhängkeiten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Tests mit Android-API ohne Gerät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Schadow-Klassen emulieren Android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https://3.bp.blogspot.com/-OS_j4j-MKJw/VBR2GiWqpHI/AAAAAAAAACM/KW0_FpQltZM/s1600/Robolectric-FINAL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4" y="205979"/>
            <a:ext cx="898526" cy="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230539"/>
            <a:ext cx="68772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shadowOf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RuntimeEnvironment.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846092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.getApplicationContext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552" y="4612781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.getNextStartedService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isEqualToComparingOnlyGivenFields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2861207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Shadows</a:t>
            </a:r>
            <a:r>
              <a:rPr lang="de-DE" dirty="0"/>
              <a:t> </a:t>
            </a:r>
            <a:r>
              <a:rPr lang="de-DE" dirty="0" smtClean="0"/>
              <a:t>konstruieren Schattenklassen: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0664" y="3529211"/>
            <a:ext cx="38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als Android-Klasse verwenden: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0664" y="4266722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bildet Android-Verhalten nach: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Vereinfacht </a:t>
            </a:r>
            <a:r>
              <a:rPr lang="de-DE" sz="1800" dirty="0" err="1" smtClean="0"/>
              <a:t>Asserts</a:t>
            </a:r>
            <a:r>
              <a:rPr lang="de-DE" sz="1800" dirty="0" smtClean="0"/>
              <a:t> in Unit-Tests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err="1" smtClean="0"/>
              <a:t>Fluent</a:t>
            </a:r>
            <a:r>
              <a:rPr lang="de-DE" sz="1800" dirty="0" smtClean="0"/>
              <a:t>-API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Besser lesbare Tests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961508"/>
            <a:ext cx="302433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hasNoVisibleItems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4151152"/>
            <a:ext cx="703170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shadowActivity.getNextStartedActivity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259217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Lesbare Android-</a:t>
            </a:r>
            <a:r>
              <a:rPr lang="de-DE" dirty="0" err="1" smtClean="0"/>
              <a:t>Asserts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7199" y="3781820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Komfortable Null und </a:t>
            </a:r>
            <a:r>
              <a:rPr lang="de-DE" dirty="0" err="1" smtClean="0"/>
              <a:t>Equals</a:t>
            </a:r>
            <a:r>
              <a:rPr lang="de-DE" dirty="0" smtClean="0"/>
              <a:t>-Prüfung: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Liefert Umgebung für Unit-Tests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Führt registrierte Tests durch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Wertet Testergebnisse aus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1750"/>
            <a:ext cx="71391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testChangeNodeAlarmNegative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classUnderTest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.changeNodeAlarm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shadowAlarmManager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.getNextScheduledAlarm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im Besitz der Gemeinschaft</a:t>
            </a:r>
          </a:p>
          <a:p>
            <a:pPr lvl="1"/>
            <a:r>
              <a:rPr lang="de-DE" sz="2000" dirty="0" smtClean="0"/>
              <a:t>unzensiert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https://de.wikipedia.org/wiki/Testgetriebene_Entwicklung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Todos</a:t>
            </a:r>
            <a:r>
              <a:rPr lang="de-DE" dirty="0" smtClean="0"/>
              <a:t>: </a:t>
            </a:r>
            <a:r>
              <a:rPr lang="de-DE" dirty="0" err="1" smtClean="0"/>
              <a:t>aktivity</a:t>
            </a:r>
            <a:r>
              <a:rPr lang="de-DE" dirty="0" smtClean="0"/>
              <a:t> über uns</a:t>
            </a:r>
          </a:p>
          <a:p>
            <a:r>
              <a:rPr lang="de-DE" dirty="0" smtClean="0"/>
              <a:t>Viper? </a:t>
            </a:r>
            <a:r>
              <a:rPr lang="de-DE" dirty="0" err="1" smtClean="0"/>
              <a:t>Appinhalt</a:t>
            </a:r>
            <a:r>
              <a:rPr lang="de-DE" dirty="0" smtClean="0"/>
              <a:t> auf </a:t>
            </a:r>
            <a:r>
              <a:rPr lang="de-DE" dirty="0" err="1" smtClean="0"/>
              <a:t>bildschirm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Router und 6 VPN-Server</a:t>
            </a:r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– </a:t>
            </a:r>
            <a:r>
              <a:rPr lang="de-DE" dirty="0" err="1" smtClean="0"/>
              <a:t>Loader</a:t>
            </a:r>
            <a:endParaRPr lang="de-DE" dirty="0" smtClean="0"/>
          </a:p>
          <a:p>
            <a:r>
              <a:rPr lang="de-DE" dirty="0" smtClean="0"/>
              <a:t>Android – </a:t>
            </a:r>
            <a:r>
              <a:rPr lang="de-DE" dirty="0" err="1" smtClean="0"/>
              <a:t>AlarmManager</a:t>
            </a:r>
            <a:endParaRPr lang="de-DE" dirty="0" smtClean="0"/>
          </a:p>
          <a:p>
            <a:r>
              <a:rPr lang="de-DE" dirty="0" smtClean="0"/>
              <a:t>REST-API</a:t>
            </a:r>
            <a:endParaRPr lang="de-DE" dirty="0"/>
          </a:p>
          <a:p>
            <a:r>
              <a:rPr lang="de-DE" dirty="0" err="1" smtClean="0"/>
              <a:t>EventBus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1540</Words>
  <Application>Microsoft Office PowerPoint</Application>
  <PresentationFormat>Bildschirmpräsentation (16:9)</PresentationFormat>
  <Paragraphs>364</Paragraphs>
  <Slides>31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Design</vt:lpstr>
      <vt:lpstr>Loader</vt:lpstr>
      <vt:lpstr>AlarmManager</vt:lpstr>
      <vt:lpstr>API</vt:lpstr>
      <vt:lpstr>EventBus</vt:lpstr>
      <vt:lpstr>Dependency Injection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Mockito</vt:lpstr>
      <vt:lpstr>Themenschwerpunkt Testen Roboguice</vt:lpstr>
      <vt:lpstr>Themenschwerpunkt Testen Robolectric</vt:lpstr>
      <vt:lpstr>Themenschwerpunkt Testen AssertJ</vt:lpstr>
      <vt:lpstr>Themenschwerpunkt Testen jUnit</vt:lpstr>
      <vt:lpstr>Ausblicke</vt:lpstr>
      <vt:lpstr>Demo &amp; Fragen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Rainer</cp:lastModifiedBy>
  <cp:revision>61</cp:revision>
  <dcterms:created xsi:type="dcterms:W3CDTF">2016-05-23T10:24:21Z</dcterms:created>
  <dcterms:modified xsi:type="dcterms:W3CDTF">2016-06-14T15:46:01Z</dcterms:modified>
</cp:coreProperties>
</file>