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3" r:id="rId27"/>
    <p:sldId id="28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7878"/>
    <a:srgbClr val="F7B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4T08:01:27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0,'51'1,"0"1,60 12,-49-3,-7 0,108 7,-131-16,48 9,23 3,-58-13,10 1,78 12,-72-6,0-4,91-4,-78-1,-60 2,0 1,-1 0,1 1,-1 0,0 1,20 9,-17-6,-1-2,1 0,1-1,18 3,262-3,-157-7,2965 3,-3076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4T08:01:28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1,'4'0,"7"0,12 0,5 0,4 0,5 0,2 0,-1 0,-3 0,3 0,0 0,-2 0,-3 0,4 0,-1 0,-1 0,-7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4T08:01:30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31,'186'-15,"-3"1,1909 13,-963 3,-1083 0,59 10,34 2,292-14,-416 1,0 1,0 0,0 1,0 1,28 11,-26-8,1-1,0-1,30 5,243-7,-152-5,-137 2,60-1,0 3,82 14,-75-8,1-2,126-7,-75-1,601 2,-677 2,58 10,35 2,-19-15,51 3,-81 11,-62-7,40 2,4-6,-47-3,0 2,0 0,0 2,0 0,38 11,-30-4,1-2,-1-1,1-2,43 2,136-7,-88-3,-63 4,94 15,-53-6,192-7,-149-5,1085 2,-1215-1,0-1,0-1,0 0,0-1,28-11,-26 9,0 0,1 1,29-5,-16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4T08:01:33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1 118,'0'-1,"1"0,-1-1,1 1,0 0,0-1,-1 1,1 0,0 0,0-1,0 1,0 0,0 0,1 0,-1 1,0-1,0 0,1 0,-1 1,0-1,2 0,31-13,-34 14,21-6,0 1,1 0,-1 2,32-1,91 5,-68 1,574-2,-632-1,0-1,0-1,0-1,-1 0,20-8,-12 4,41-8,7 9,1 3,84 7,-30-1,1041-2,-1125 2,58 11,35 1,-55-14,-46-2,1 2,-1 2,46 8,-36-2,0-3,86-2,-13 0,-29 10,-60-8,34 3,157-8,24 1,-156 12,-60-7,36 2,393-5,-233-6,716 3,-921 2,0 0,-1 1,1 1,-1 1,20 8,-16-6,0 0,48 7,246-11,-166-5,1114 2,-1230 1,61 12,-58-7,46 2,627-6,-342-4,717 2,-1051 1,60 12,-57-7,47 2,631-6,-345-4,603 2,-956-1,1 0,-1-1,1 0,-1-2,0 0,0-1,-1-1,0-1,23-11,-29 12,0 1,1 0,0 1,0 1,18-4,-1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35:22.8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69,'383'0,"-364"-1,-1-2,1 0,-1-1,1 0,24-11,-18 6,0 2,30-6,37 5,175 7,-118 4,1128-3,-1245 1,1 3,33 7,47 4,-72-11,40 9,-42-6,47 3,-27-8,-3-1,94 16,-78-8,1-3,134-7,-84-1,4414 1,-2282 2,-2219-1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5T06:35:27.4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70,'1910'0,"-1896"-1,0-1,0 0,0-1,0 0,-1-1,23-11,-18 8,0 0,35-6,16 5,0 4,109 6,-48 1,1026-3,-1123 2,0 1,35 8,46 5,385-14,-258-4,540 2,-735 2,67 12,16 1,343-12,-243-5,305 2,-501 2,-1 1,35 8,49 4,353-12,-241-5,1419 2,-1614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6BE96-B98F-4C8D-A575-330A8070C8D1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6546-6F45-4777-A1C6-64373D4A8B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57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379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3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9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8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FC2-EF6B-4C4F-AFD3-491F5116F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Internship Project:</a:t>
            </a:r>
            <a:br>
              <a:rPr lang="en-SG" dirty="0"/>
            </a:br>
            <a:r>
              <a:rPr lang="en-SG" dirty="0"/>
              <a:t>Question-Answering(QA)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C4FD8-D182-4159-8A01-793A4DD1A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He Cheng Hui</a:t>
            </a:r>
          </a:p>
        </p:txBody>
      </p:sp>
    </p:spTree>
    <p:extLst>
      <p:ext uri="{BB962C8B-B14F-4D97-AF65-F5344CB8AC3E}">
        <p14:creationId xmlns:p14="http://schemas.microsoft.com/office/powerpoint/2010/main" val="17965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5F95-4781-4E3E-A0CA-85F1E69F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&amp; Results: Pre-haystack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14FC0-3363-4614-9B68-F1C71DC0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10" y="1692275"/>
            <a:ext cx="6306430" cy="2772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C69395-27AA-41CE-A62A-1E862522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08339"/>
            <a:ext cx="5273040" cy="725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96B47-95F3-456B-8701-57ED0D2B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391869"/>
            <a:ext cx="5273041" cy="691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8E5C8-E9AF-4629-AD08-012DE104B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52160"/>
            <a:ext cx="5273040" cy="705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161CF-00DD-4C1C-8322-AC0840440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960" y="4675293"/>
            <a:ext cx="5273040" cy="658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4608B5-6F77-4590-9A86-1824ED0BF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958" y="5386789"/>
            <a:ext cx="5273041" cy="679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719EFC-A564-450B-AD93-7555DACEA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960" y="6152160"/>
            <a:ext cx="5273040" cy="6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73">
            <a:extLst>
              <a:ext uri="{FF2B5EF4-FFF2-40B4-BE49-F238E27FC236}">
                <a16:creationId xmlns:a16="http://schemas.microsoft.com/office/drawing/2014/main" id="{4F5598C4-8A9A-4495-A89E-E64FAFD0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95877"/>
              </p:ext>
            </p:extLst>
          </p:nvPr>
        </p:nvGraphicFramePr>
        <p:xfrm>
          <a:off x="10757429" y="1666875"/>
          <a:ext cx="1237270" cy="2860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7270">
                  <a:extLst>
                    <a:ext uri="{9D8B030D-6E8A-4147-A177-3AD203B41FA5}">
                      <a16:colId xmlns:a16="http://schemas.microsoft.com/office/drawing/2014/main" val="4026606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dirty="0" err="1"/>
                        <a:t>Avg</a:t>
                      </a:r>
                      <a:r>
                        <a:rPr lang="en-SG" b="1" dirty="0"/>
                        <a:t> time per Q (s)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3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b="1" dirty="0"/>
                        <a:t>26.9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1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2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20.9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4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22.1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2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78201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2616719F-7DDC-4113-8BD0-C3A7A67A3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0299"/>
              </p:ext>
            </p:extLst>
          </p:nvPr>
        </p:nvGraphicFramePr>
        <p:xfrm>
          <a:off x="210967" y="2319020"/>
          <a:ext cx="8128000" cy="221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26606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dirty="0">
                          <a:highlight>
                            <a:srgbClr val="00FF00"/>
                          </a:highlight>
                        </a:rPr>
                        <a:t>Roberta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1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Bert-sqaud2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2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Bert-finetuned squad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err="1"/>
                        <a:t>Distilbert</a:t>
                      </a:r>
                      <a:r>
                        <a:rPr lang="en-SG" b="1" dirty="0"/>
                        <a:t>-uncased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4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err="1"/>
                        <a:t>Distilbert</a:t>
                      </a:r>
                      <a:r>
                        <a:rPr lang="en-SG" b="1" dirty="0"/>
                        <a:t>-cased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2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>
                          <a:highlight>
                            <a:srgbClr val="00FFFF"/>
                          </a:highlight>
                        </a:rPr>
                        <a:t>Albert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782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F4D497-1A7A-4C6E-86CD-68065183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&amp; Results: Pre-haystack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156E7D-877A-40D7-9004-7ABFC0FD4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63932"/>
              </p:ext>
            </p:extLst>
          </p:nvPr>
        </p:nvGraphicFramePr>
        <p:xfrm>
          <a:off x="2621280" y="1938940"/>
          <a:ext cx="81280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488597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07906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047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26198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5572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47410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252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03387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43911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361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Q1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Q2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Q3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Q4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Q5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Q6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Q7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Q8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Q9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Q10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6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8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1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1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69087"/>
                  </a:ext>
                </a:extLst>
              </a:tr>
            </a:tbl>
          </a:graphicData>
        </a:graphic>
      </p:graphicFrame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EC633E3A-701B-4DBC-9AD4-7A6DD7FAD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379" y="2225039"/>
            <a:ext cx="555731" cy="555731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F36B0FB3-8A82-4FD4-B075-A29369312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8098" y="3390369"/>
            <a:ext cx="464291" cy="464291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C8C61B0-5A61-45D4-9E07-2AC45601C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6247" y="3738031"/>
            <a:ext cx="464291" cy="464291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B187AA4-855A-44B0-8C66-FF976ECE8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3233" y="2270758"/>
            <a:ext cx="464291" cy="4642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E90C66-AE20-4A11-AE92-25C83A6C9749}"/>
              </a:ext>
            </a:extLst>
          </p:cNvPr>
          <p:cNvSpPr/>
          <p:nvPr/>
        </p:nvSpPr>
        <p:spPr>
          <a:xfrm>
            <a:off x="3636137" y="3547321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B691DA47-8509-4975-A61A-98E7A7311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1856" y="3758672"/>
            <a:ext cx="464291" cy="464291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D31D47AC-B021-4FDB-88FC-C413D96D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47" y="2275253"/>
            <a:ext cx="464291" cy="464291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308B408F-4D84-4172-9E63-8DE93CE3C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033" y="3390369"/>
            <a:ext cx="464291" cy="464291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4C412936-5410-407A-B37B-F24FAA743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4182" y="3738031"/>
            <a:ext cx="464291" cy="464291"/>
          </a:xfrm>
          <a:prstGeom prst="rect">
            <a:avLst/>
          </a:prstGeom>
        </p:spPr>
      </p:pic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FAE1BDF4-5DD0-4846-A1E4-AD976F831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8359" y="2270758"/>
            <a:ext cx="464291" cy="464291"/>
          </a:xfrm>
          <a:prstGeom prst="rect">
            <a:avLst/>
          </a:prstGeom>
        </p:spPr>
      </p:pic>
      <p:pic>
        <p:nvPicPr>
          <p:cNvPr id="36" name="Graphic 35" descr="Close with solid fill">
            <a:extLst>
              <a:ext uri="{FF2B5EF4-FFF2-40B4-BE49-F238E27FC236}">
                <a16:creationId xmlns:a16="http://schemas.microsoft.com/office/drawing/2014/main" id="{B62BB5C7-1A9E-4C48-81C8-E52258996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1745" y="3385874"/>
            <a:ext cx="464291" cy="464291"/>
          </a:xfrm>
          <a:prstGeom prst="rect">
            <a:avLst/>
          </a:prstGeom>
        </p:spPr>
      </p:pic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03DD264E-8479-4D39-B012-1CCE167BB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9894" y="3733536"/>
            <a:ext cx="464291" cy="464291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E9BF9FD3-8661-4A7F-B3EE-7A5F2366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1793" y="3409792"/>
            <a:ext cx="464291" cy="464291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532E8FD9-6D8D-4C3A-99B0-3E39B9337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9942" y="3757454"/>
            <a:ext cx="464291" cy="46429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C213BE15-2A0D-4546-ABEF-A3AA7C151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4229" y="2237449"/>
            <a:ext cx="555731" cy="55573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2AEB58D-21DA-43D3-9D3C-24388AFAF59D}"/>
              </a:ext>
            </a:extLst>
          </p:cNvPr>
          <p:cNvSpPr/>
          <p:nvPr/>
        </p:nvSpPr>
        <p:spPr>
          <a:xfrm>
            <a:off x="6886391" y="2436732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7" name="Graphic 46" descr="Close with solid fill">
            <a:extLst>
              <a:ext uri="{FF2B5EF4-FFF2-40B4-BE49-F238E27FC236}">
                <a16:creationId xmlns:a16="http://schemas.microsoft.com/office/drawing/2014/main" id="{90C2B4CF-8EE4-4A15-9D98-96FB41DF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8880" y="3727217"/>
            <a:ext cx="464291" cy="46429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54A2FB-913B-43AB-8F8F-23A6865E1E05}"/>
              </a:ext>
            </a:extLst>
          </p:cNvPr>
          <p:cNvSpPr/>
          <p:nvPr/>
        </p:nvSpPr>
        <p:spPr>
          <a:xfrm>
            <a:off x="6893955" y="3520100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9032F6-4A9F-460B-B231-29CEB8449585}"/>
              </a:ext>
            </a:extLst>
          </p:cNvPr>
          <p:cNvSpPr/>
          <p:nvPr/>
        </p:nvSpPr>
        <p:spPr>
          <a:xfrm>
            <a:off x="7688553" y="2445648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4678A293-0921-4012-AF48-E97579F44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9669" y="3381690"/>
            <a:ext cx="464291" cy="46429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7B7B0AB-4D2A-4D6A-8216-4CB3022B3EA8}"/>
              </a:ext>
            </a:extLst>
          </p:cNvPr>
          <p:cNvSpPr/>
          <p:nvPr/>
        </p:nvSpPr>
        <p:spPr>
          <a:xfrm>
            <a:off x="7699669" y="3880780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4" name="Graphic 53" descr="Close with solid fill">
            <a:extLst>
              <a:ext uri="{FF2B5EF4-FFF2-40B4-BE49-F238E27FC236}">
                <a16:creationId xmlns:a16="http://schemas.microsoft.com/office/drawing/2014/main" id="{9BB79FE0-52F3-4BC4-BFEA-111D19E65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8395" y="2277449"/>
            <a:ext cx="464291" cy="464291"/>
          </a:xfrm>
          <a:prstGeom prst="rect">
            <a:avLst/>
          </a:prstGeom>
        </p:spPr>
      </p:pic>
      <p:pic>
        <p:nvPicPr>
          <p:cNvPr id="57" name="Graphic 56" descr="Close with solid fill">
            <a:extLst>
              <a:ext uri="{FF2B5EF4-FFF2-40B4-BE49-F238E27FC236}">
                <a16:creationId xmlns:a16="http://schemas.microsoft.com/office/drawing/2014/main" id="{ECEFF039-14E8-4078-BF79-F162D2944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1781" y="3392565"/>
            <a:ext cx="464291" cy="46429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A3FA525-4688-473A-A032-0C0A1B98E171}"/>
              </a:ext>
            </a:extLst>
          </p:cNvPr>
          <p:cNvSpPr/>
          <p:nvPr/>
        </p:nvSpPr>
        <p:spPr>
          <a:xfrm>
            <a:off x="8531781" y="3887099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8C29F769-EB0F-4458-A6EE-F0935D66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3551" y="2237449"/>
            <a:ext cx="555731" cy="55573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99DCAE05-729A-49D2-AF6C-2AA49D24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1699" y="3325049"/>
            <a:ext cx="555731" cy="555731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417BF87F-C726-41CD-AF48-2D6DB915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3549" y="3700383"/>
            <a:ext cx="555731" cy="555731"/>
          </a:xfrm>
          <a:prstGeom prst="rect">
            <a:avLst/>
          </a:prstGeom>
        </p:spPr>
      </p:pic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3943CA62-8B0A-41F9-BF92-C8287FF6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7251" y="2237449"/>
            <a:ext cx="555731" cy="555731"/>
          </a:xfrm>
          <a:prstGeom prst="rect">
            <a:avLst/>
          </a:prstGeom>
        </p:spPr>
      </p:pic>
      <p:pic>
        <p:nvPicPr>
          <p:cNvPr id="67" name="Graphic 66" descr="Close with solid fill">
            <a:extLst>
              <a:ext uri="{FF2B5EF4-FFF2-40B4-BE49-F238E27FC236}">
                <a16:creationId xmlns:a16="http://schemas.microsoft.com/office/drawing/2014/main" id="{29612439-D923-494C-B759-CFBF03E77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6850" y="3375273"/>
            <a:ext cx="464291" cy="464291"/>
          </a:xfrm>
          <a:prstGeom prst="rect">
            <a:avLst/>
          </a:prstGeom>
        </p:spPr>
      </p:pic>
      <p:pic>
        <p:nvPicPr>
          <p:cNvPr id="68" name="Graphic 67" descr="Close with solid fill">
            <a:extLst>
              <a:ext uri="{FF2B5EF4-FFF2-40B4-BE49-F238E27FC236}">
                <a16:creationId xmlns:a16="http://schemas.microsoft.com/office/drawing/2014/main" id="{709152B1-8041-41BD-B90F-B12649662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5661" y="3779786"/>
            <a:ext cx="464291" cy="464291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30B98063-49A9-4AC2-819B-76FE64EFCF6F}"/>
              </a:ext>
            </a:extLst>
          </p:cNvPr>
          <p:cNvGrpSpPr/>
          <p:nvPr/>
        </p:nvGrpSpPr>
        <p:grpSpPr>
          <a:xfrm>
            <a:off x="908693" y="4532154"/>
            <a:ext cx="8232688" cy="369332"/>
            <a:chOff x="1080367" y="4715388"/>
            <a:chExt cx="8232688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2F60CA-6CE2-41CA-950C-4A156B0DE707}"/>
                </a:ext>
              </a:extLst>
            </p:cNvPr>
            <p:cNvSpPr/>
            <p:nvPr/>
          </p:nvSpPr>
          <p:spPr>
            <a:xfrm>
              <a:off x="1080367" y="4840478"/>
              <a:ext cx="555731" cy="15716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3FB324E-F494-4548-9077-02192C66B79F}"/>
                </a:ext>
              </a:extLst>
            </p:cNvPr>
            <p:cNvSpPr txBox="1"/>
            <p:nvPr/>
          </p:nvSpPr>
          <p:spPr>
            <a:xfrm flipH="1">
              <a:off x="1636098" y="4715388"/>
              <a:ext cx="7676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- Refers to this model giving a partially correct answer to the question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C4A7BF4-C648-4C0F-9B98-B9FE01655757}"/>
              </a:ext>
            </a:extLst>
          </p:cNvPr>
          <p:cNvSpPr txBox="1"/>
          <p:nvPr/>
        </p:nvSpPr>
        <p:spPr>
          <a:xfrm flipH="1">
            <a:off x="822734" y="4897043"/>
            <a:ext cx="83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OOM - Refers to this model giving an Out-Of-Memory error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4D00C6-4723-4733-842D-431F7AA32B22}"/>
              </a:ext>
            </a:extLst>
          </p:cNvPr>
          <p:cNvSpPr txBox="1"/>
          <p:nvPr/>
        </p:nvSpPr>
        <p:spPr>
          <a:xfrm>
            <a:off x="2291463" y="5775324"/>
            <a:ext cx="788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NOTE</a:t>
            </a:r>
            <a:r>
              <a:rPr lang="en-SG" dirty="0"/>
              <a:t>: All models were tested on 10 questions set by me and run on GPU. 36 News articles from the HTX News section are used as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23591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3079-90AA-4451-ABC4-FE7747DF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&amp; Results: Pre-haystack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32BCD-0BE5-47E4-AACB-860858A454CA}"/>
              </a:ext>
            </a:extLst>
          </p:cNvPr>
          <p:cNvGrpSpPr/>
          <p:nvPr/>
        </p:nvGrpSpPr>
        <p:grpSpPr>
          <a:xfrm>
            <a:off x="635456" y="1991360"/>
            <a:ext cx="4782545" cy="2875280"/>
            <a:chOff x="856255" y="1991360"/>
            <a:chExt cx="4782545" cy="28752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53B832-A282-41F1-847F-234A5BACF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809"/>
            <a:stretch/>
          </p:blipFill>
          <p:spPr>
            <a:xfrm>
              <a:off x="856255" y="1991360"/>
              <a:ext cx="4782545" cy="287528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D6B0C8-6019-4514-92C4-469F5CF4A72B}"/>
                    </a:ext>
                  </a:extLst>
                </p14:cNvPr>
                <p14:cNvContentPartPr/>
                <p14:nvPr/>
              </p14:nvContentPartPr>
              <p14:xfrm>
                <a:off x="1381360" y="4348480"/>
                <a:ext cx="1826640" cy="62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D6B0C8-6019-4514-92C4-469F5CF4A7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7360" y="4240480"/>
                  <a:ext cx="193428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1F1B24-04F6-408A-9F3F-327C854F6BF2}"/>
                  </a:ext>
                </a:extLst>
              </p14:cNvPr>
              <p14:cNvContentPartPr/>
              <p14:nvPr/>
            </p14:nvContentPartPr>
            <p14:xfrm>
              <a:off x="7274200" y="4327600"/>
              <a:ext cx="1908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1F1B24-04F6-408A-9F3F-327C854F6B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0560" y="4219960"/>
                <a:ext cx="29844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8DBEEC7-032F-465A-BA30-D6065C76F399}"/>
              </a:ext>
            </a:extLst>
          </p:cNvPr>
          <p:cNvGrpSpPr/>
          <p:nvPr/>
        </p:nvGrpSpPr>
        <p:grpSpPr>
          <a:xfrm>
            <a:off x="6337545" y="1991360"/>
            <a:ext cx="5263239" cy="2875280"/>
            <a:chOff x="6553202" y="1991360"/>
            <a:chExt cx="5263239" cy="28752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C38F06-1C55-4ABF-A4A0-3E3E8E2F7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9230"/>
            <a:stretch/>
          </p:blipFill>
          <p:spPr>
            <a:xfrm>
              <a:off x="6553202" y="1991360"/>
              <a:ext cx="5263239" cy="287528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7F0B01-CA5B-4E2A-920B-4167932BFB7C}"/>
                    </a:ext>
                  </a:extLst>
                </p14:cNvPr>
                <p14:cNvContentPartPr/>
                <p14:nvPr/>
              </p14:nvContentPartPr>
              <p14:xfrm>
                <a:off x="7010320" y="4286560"/>
                <a:ext cx="3670920" cy="9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7F0B01-CA5B-4E2A-920B-4167932BFB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56320" y="4178920"/>
                  <a:ext cx="3778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3C5C36-25C2-45D4-8D2E-5395EE1C1A2E}"/>
                    </a:ext>
                  </a:extLst>
                </p14:cNvPr>
                <p14:cNvContentPartPr/>
                <p14:nvPr/>
              </p14:nvContentPartPr>
              <p14:xfrm>
                <a:off x="6949120" y="4600120"/>
                <a:ext cx="4780440" cy="84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3C5C36-25C2-45D4-8D2E-5395EE1C1A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480" y="4492480"/>
                  <a:ext cx="48880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520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B9D6-91F7-44AB-8BDF-C0BE2F69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&amp; Results: haystack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AD5F8-E3F3-4128-9348-05F20280FDAD}"/>
              </a:ext>
            </a:extLst>
          </p:cNvPr>
          <p:cNvSpPr/>
          <p:nvPr/>
        </p:nvSpPr>
        <p:spPr>
          <a:xfrm>
            <a:off x="2651931" y="2054481"/>
            <a:ext cx="6580229" cy="39591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D00A73-EEDE-4F0E-9534-D0E3BBA7C530}"/>
              </a:ext>
            </a:extLst>
          </p:cNvPr>
          <p:cNvSpPr/>
          <p:nvPr/>
        </p:nvSpPr>
        <p:spPr>
          <a:xfrm>
            <a:off x="3038914" y="2342783"/>
            <a:ext cx="2217906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Retriever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C287C54A-6358-40C7-959F-4ACC24FA765B}"/>
              </a:ext>
            </a:extLst>
          </p:cNvPr>
          <p:cNvSpPr/>
          <p:nvPr/>
        </p:nvSpPr>
        <p:spPr>
          <a:xfrm>
            <a:off x="4031135" y="3899468"/>
            <a:ext cx="233463" cy="49365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3B4D526-7FF6-427A-859E-3A57638CB8B8}"/>
              </a:ext>
            </a:extLst>
          </p:cNvPr>
          <p:cNvSpPr/>
          <p:nvPr/>
        </p:nvSpPr>
        <p:spPr>
          <a:xfrm>
            <a:off x="5625550" y="2744588"/>
            <a:ext cx="603115" cy="442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A8ECCA-0F91-432F-ACC0-7CE94AC4A5C6}"/>
              </a:ext>
            </a:extLst>
          </p:cNvPr>
          <p:cNvSpPr/>
          <p:nvPr/>
        </p:nvSpPr>
        <p:spPr>
          <a:xfrm>
            <a:off x="6599826" y="2347139"/>
            <a:ext cx="2217906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Reader</a:t>
            </a:r>
          </a:p>
          <a:p>
            <a:pPr algn="ctr"/>
            <a:r>
              <a:rPr lang="en-SG" b="1" dirty="0">
                <a:solidFill>
                  <a:schemeClr val="bg1"/>
                </a:solidFill>
              </a:rPr>
              <a:t>Model</a:t>
            </a:r>
            <a:r>
              <a:rPr lang="en-SG" dirty="0">
                <a:solidFill>
                  <a:schemeClr val="bg1"/>
                </a:solidFill>
              </a:rPr>
              <a:t>: Roberta-base-squad2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BCF40E2-F782-4F06-84B5-0F92F2318ABD}"/>
              </a:ext>
            </a:extLst>
          </p:cNvPr>
          <p:cNvSpPr/>
          <p:nvPr/>
        </p:nvSpPr>
        <p:spPr>
          <a:xfrm>
            <a:off x="3107007" y="4570599"/>
            <a:ext cx="2149813" cy="1272166"/>
          </a:xfrm>
          <a:prstGeom prst="flowChartMagneticDisk">
            <a:avLst/>
          </a:prstGeom>
          <a:solidFill>
            <a:srgbClr val="F7B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Database</a:t>
            </a:r>
            <a:r>
              <a:rPr lang="en-SG" dirty="0">
                <a:solidFill>
                  <a:schemeClr val="bg1"/>
                </a:solidFill>
              </a:rPr>
              <a:t> / </a:t>
            </a:r>
            <a:r>
              <a:rPr lang="en-SG" b="1" dirty="0">
                <a:solidFill>
                  <a:schemeClr val="bg1"/>
                </a:solidFill>
              </a:rPr>
              <a:t>Knowledge base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(a collection of documents)</a:t>
            </a:r>
          </a:p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E1047-CDD8-4B06-BCC7-0E3EF0D39A35}"/>
              </a:ext>
            </a:extLst>
          </p:cNvPr>
          <p:cNvSpPr txBox="1"/>
          <p:nvPr/>
        </p:nvSpPr>
        <p:spPr>
          <a:xfrm>
            <a:off x="2550160" y="1666875"/>
            <a:ext cx="36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Haystack Framework</a:t>
            </a:r>
          </a:p>
        </p:txBody>
      </p:sp>
    </p:spTree>
    <p:extLst>
      <p:ext uri="{BB962C8B-B14F-4D97-AF65-F5344CB8AC3E}">
        <p14:creationId xmlns:p14="http://schemas.microsoft.com/office/powerpoint/2010/main" val="224331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179B-B84F-44DB-B167-C396EFC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838180" cy="655637"/>
          </a:xfrm>
        </p:spPr>
        <p:txBody>
          <a:bodyPr>
            <a:normAutofit fontScale="90000"/>
          </a:bodyPr>
          <a:lstStyle/>
          <a:p>
            <a:r>
              <a:rPr lang="en-SG" dirty="0"/>
              <a:t>Testing &amp; Results: haystack-Document store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13EAA98-0CCF-4EDD-8A4B-6B2A695EC509}"/>
              </a:ext>
            </a:extLst>
          </p:cNvPr>
          <p:cNvSpPr/>
          <p:nvPr/>
        </p:nvSpPr>
        <p:spPr>
          <a:xfrm>
            <a:off x="411480" y="2062480"/>
            <a:ext cx="11369040" cy="45923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9E8C-C885-417A-9260-B1863C35617C}"/>
              </a:ext>
            </a:extLst>
          </p:cNvPr>
          <p:cNvSpPr txBox="1"/>
          <p:nvPr/>
        </p:nvSpPr>
        <p:spPr>
          <a:xfrm>
            <a:off x="4325620" y="2443480"/>
            <a:ext cx="35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Document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ABCAE-0ADD-4409-81B6-0D9835E388C3}"/>
              </a:ext>
            </a:extLst>
          </p:cNvPr>
          <p:cNvSpPr txBox="1"/>
          <p:nvPr/>
        </p:nvSpPr>
        <p:spPr>
          <a:xfrm>
            <a:off x="1686560" y="4173974"/>
            <a:ext cx="2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Elasticsearch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D3621-A142-47F5-9ADA-2F75343C4F86}"/>
              </a:ext>
            </a:extLst>
          </p:cNvPr>
          <p:cNvSpPr txBox="1"/>
          <p:nvPr/>
        </p:nvSpPr>
        <p:spPr>
          <a:xfrm>
            <a:off x="3456940" y="4952722"/>
            <a:ext cx="2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Milvus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93C7D-6373-4009-B631-23645CF92E2A}"/>
              </a:ext>
            </a:extLst>
          </p:cNvPr>
          <p:cNvSpPr txBox="1"/>
          <p:nvPr/>
        </p:nvSpPr>
        <p:spPr>
          <a:xfrm>
            <a:off x="4776470" y="4062422"/>
            <a:ext cx="2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FAISS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C8969-67D1-428A-843E-042DAFA4A740}"/>
              </a:ext>
            </a:extLst>
          </p:cNvPr>
          <p:cNvSpPr txBox="1"/>
          <p:nvPr/>
        </p:nvSpPr>
        <p:spPr>
          <a:xfrm>
            <a:off x="5638800" y="5707547"/>
            <a:ext cx="2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In Memory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CD257-C79F-4440-851B-77B17DAB7456}"/>
              </a:ext>
            </a:extLst>
          </p:cNvPr>
          <p:cNvSpPr txBox="1"/>
          <p:nvPr/>
        </p:nvSpPr>
        <p:spPr>
          <a:xfrm>
            <a:off x="8890000" y="3849621"/>
            <a:ext cx="2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SQL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C5555-87F9-427C-AC34-314DC360D8B8}"/>
              </a:ext>
            </a:extLst>
          </p:cNvPr>
          <p:cNvSpPr txBox="1"/>
          <p:nvPr/>
        </p:nvSpPr>
        <p:spPr>
          <a:xfrm>
            <a:off x="7051040" y="4688859"/>
            <a:ext cx="2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chemeClr val="bg1"/>
                </a:solidFill>
              </a:rPr>
              <a:t>Weaviate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0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179B-B84F-44DB-B167-C396EFC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838180" cy="655637"/>
          </a:xfrm>
        </p:spPr>
        <p:txBody>
          <a:bodyPr>
            <a:normAutofit fontScale="90000"/>
          </a:bodyPr>
          <a:lstStyle/>
          <a:p>
            <a:r>
              <a:rPr lang="en-SG" dirty="0"/>
              <a:t>Testing &amp; Results: haystack-Document store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13EAA98-0CCF-4EDD-8A4B-6B2A695EC509}"/>
              </a:ext>
            </a:extLst>
          </p:cNvPr>
          <p:cNvSpPr/>
          <p:nvPr/>
        </p:nvSpPr>
        <p:spPr>
          <a:xfrm>
            <a:off x="411480" y="2062480"/>
            <a:ext cx="11369040" cy="45923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9E8C-C885-417A-9260-B1863C35617C}"/>
              </a:ext>
            </a:extLst>
          </p:cNvPr>
          <p:cNvSpPr txBox="1"/>
          <p:nvPr/>
        </p:nvSpPr>
        <p:spPr>
          <a:xfrm>
            <a:off x="4325620" y="2443480"/>
            <a:ext cx="35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Document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ABCAE-0ADD-4409-81B6-0D9835E388C3}"/>
              </a:ext>
            </a:extLst>
          </p:cNvPr>
          <p:cNvSpPr txBox="1"/>
          <p:nvPr/>
        </p:nvSpPr>
        <p:spPr>
          <a:xfrm>
            <a:off x="4776470" y="3756860"/>
            <a:ext cx="2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Elasticsearch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BFA20-BE70-404D-A442-6B4FFA9E0CE2}"/>
              </a:ext>
            </a:extLst>
          </p:cNvPr>
          <p:cNvSpPr txBox="1"/>
          <p:nvPr/>
        </p:nvSpPr>
        <p:spPr>
          <a:xfrm>
            <a:off x="4011930" y="4358640"/>
            <a:ext cx="4168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Near real-time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Good accuracy with sparse retrievers that look at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Basic support for dense retrievers that uses vector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Used by many tech companies like Grab, GitHub &amp; Facebook</a:t>
            </a:r>
          </a:p>
        </p:txBody>
      </p:sp>
      <p:pic>
        <p:nvPicPr>
          <p:cNvPr id="12" name="Picture 2" descr="Elastic Elasticsearch Logo PNG Transparent – Brands Logos">
            <a:extLst>
              <a:ext uri="{FF2B5EF4-FFF2-40B4-BE49-F238E27FC236}">
                <a16:creationId xmlns:a16="http://schemas.microsoft.com/office/drawing/2014/main" id="{4F2E8BD8-72CC-4126-93B6-FEC9FCB9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20" y="3485416"/>
            <a:ext cx="1023574" cy="102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2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179B-B84F-44DB-B167-C396EFC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838180" cy="655637"/>
          </a:xfrm>
        </p:spPr>
        <p:txBody>
          <a:bodyPr>
            <a:normAutofit fontScale="90000"/>
          </a:bodyPr>
          <a:lstStyle/>
          <a:p>
            <a:r>
              <a:rPr lang="en-SG" dirty="0"/>
              <a:t>Testing &amp; Results: haystack-Document store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13EAA98-0CCF-4EDD-8A4B-6B2A695EC509}"/>
              </a:ext>
            </a:extLst>
          </p:cNvPr>
          <p:cNvSpPr/>
          <p:nvPr/>
        </p:nvSpPr>
        <p:spPr>
          <a:xfrm>
            <a:off x="411480" y="2062480"/>
            <a:ext cx="11369040" cy="45923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9E8C-C885-417A-9260-B1863C35617C}"/>
              </a:ext>
            </a:extLst>
          </p:cNvPr>
          <p:cNvSpPr txBox="1"/>
          <p:nvPr/>
        </p:nvSpPr>
        <p:spPr>
          <a:xfrm>
            <a:off x="4325620" y="2443480"/>
            <a:ext cx="35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Document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ABCAE-0ADD-4409-81B6-0D9835E388C3}"/>
              </a:ext>
            </a:extLst>
          </p:cNvPr>
          <p:cNvSpPr txBox="1"/>
          <p:nvPr/>
        </p:nvSpPr>
        <p:spPr>
          <a:xfrm>
            <a:off x="4776470" y="3756860"/>
            <a:ext cx="2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</a:rPr>
              <a:t>Elasticsearch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9116-7FB2-43CA-AB85-4F343E12C0C3}"/>
              </a:ext>
            </a:extLst>
          </p:cNvPr>
          <p:cNvSpPr txBox="1"/>
          <p:nvPr/>
        </p:nvSpPr>
        <p:spPr>
          <a:xfrm>
            <a:off x="8827770" y="4218525"/>
            <a:ext cx="263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err="1">
                <a:solidFill>
                  <a:schemeClr val="bg1"/>
                </a:solidFill>
              </a:rPr>
              <a:t>Faiss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9EE1C-0660-4942-AF29-7B75A5CA0CE3}"/>
              </a:ext>
            </a:extLst>
          </p:cNvPr>
          <p:cNvSpPr txBox="1"/>
          <p:nvPr/>
        </p:nvSpPr>
        <p:spPr>
          <a:xfrm>
            <a:off x="8827770" y="4774137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Fast and accurate dense retriever that uses vector embeddings</a:t>
            </a:r>
          </a:p>
        </p:txBody>
      </p:sp>
      <p:pic>
        <p:nvPicPr>
          <p:cNvPr id="5122" name="Picture 2" descr="Elastic Elasticsearch Logo PNG Transparent – Brands Logos">
            <a:extLst>
              <a:ext uri="{FF2B5EF4-FFF2-40B4-BE49-F238E27FC236}">
                <a16:creationId xmlns:a16="http://schemas.microsoft.com/office/drawing/2014/main" id="{E3D30D77-2D07-4270-952F-8736AD9E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20" y="3485416"/>
            <a:ext cx="1023574" cy="102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BFA20-BE70-404D-A442-6B4FFA9E0CE2}"/>
              </a:ext>
            </a:extLst>
          </p:cNvPr>
          <p:cNvSpPr txBox="1"/>
          <p:nvPr/>
        </p:nvSpPr>
        <p:spPr>
          <a:xfrm>
            <a:off x="4011930" y="4358640"/>
            <a:ext cx="4168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Near real-time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Good accuracy with sparse retrievers that look at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Basic support for dense retrievers that uses vector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Used by many tech companies like Grab, GitHub &amp; Facebook</a:t>
            </a:r>
          </a:p>
        </p:txBody>
      </p:sp>
      <p:pic>
        <p:nvPicPr>
          <p:cNvPr id="5124" name="Picture 4" descr="Colloquium: Machine Learning at Facebook | Center for Statistics and  Machine Learning">
            <a:extLst>
              <a:ext uri="{FF2B5EF4-FFF2-40B4-BE49-F238E27FC236}">
                <a16:creationId xmlns:a16="http://schemas.microsoft.com/office/drawing/2014/main" id="{2593E0B5-2224-4F61-8819-DF6A2BF4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5" y="4015744"/>
            <a:ext cx="711419" cy="7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25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959B-3E20-4BFD-ABBD-75F2A305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411460" cy="655637"/>
          </a:xfrm>
        </p:spPr>
        <p:txBody>
          <a:bodyPr>
            <a:normAutofit fontScale="90000"/>
          </a:bodyPr>
          <a:lstStyle/>
          <a:p>
            <a:r>
              <a:rPr lang="en-SG" dirty="0"/>
              <a:t>Testing &amp; Results: haystack-pre-processing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806AD-9291-4A3E-A82C-CD473A8B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34" y="1666875"/>
            <a:ext cx="9290331" cy="4502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45007-60D6-44DC-8855-9D79CF255A9C}"/>
              </a:ext>
            </a:extLst>
          </p:cNvPr>
          <p:cNvSpPr txBox="1"/>
          <p:nvPr/>
        </p:nvSpPr>
        <p:spPr>
          <a:xfrm>
            <a:off x="0" y="6488668"/>
            <a:ext cx="118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Picture source: https://www.htx.gov.sg/</a:t>
            </a:r>
          </a:p>
        </p:txBody>
      </p:sp>
    </p:spTree>
    <p:extLst>
      <p:ext uri="{BB962C8B-B14F-4D97-AF65-F5344CB8AC3E}">
        <p14:creationId xmlns:p14="http://schemas.microsoft.com/office/powerpoint/2010/main" val="291555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06B5-A27D-4BD5-B33F-DEACD714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Testing &amp; Results: haystack-Retriever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DC268-20EA-406C-AF45-66EF38F3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31" y="1870329"/>
            <a:ext cx="7383738" cy="31173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2BEBEF-81D0-4EF4-A81B-4636F36AE52F}"/>
              </a:ext>
            </a:extLst>
          </p:cNvPr>
          <p:cNvSpPr/>
          <p:nvPr/>
        </p:nvSpPr>
        <p:spPr>
          <a:xfrm>
            <a:off x="2314937" y="2734519"/>
            <a:ext cx="1088020" cy="46298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2A412E-BB3C-4A3D-BAA1-F6E18BEAF53F}"/>
              </a:ext>
            </a:extLst>
          </p:cNvPr>
          <p:cNvSpPr/>
          <p:nvPr/>
        </p:nvSpPr>
        <p:spPr>
          <a:xfrm>
            <a:off x="2314937" y="4524684"/>
            <a:ext cx="1088020" cy="46298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9B623-9344-4553-8B59-30FDE057E258}"/>
              </a:ext>
            </a:extLst>
          </p:cNvPr>
          <p:cNvSpPr txBox="1"/>
          <p:nvPr/>
        </p:nvSpPr>
        <p:spPr>
          <a:xfrm>
            <a:off x="0" y="6488668"/>
            <a:ext cx="118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Picture source: https://haystack.deepset.ai/docs/latest/retrievermd</a:t>
            </a:r>
          </a:p>
        </p:txBody>
      </p:sp>
    </p:spTree>
    <p:extLst>
      <p:ext uri="{BB962C8B-B14F-4D97-AF65-F5344CB8AC3E}">
        <p14:creationId xmlns:p14="http://schemas.microsoft.com/office/powerpoint/2010/main" val="359936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06B5-A27D-4BD5-B33F-DEACD714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Testing &amp; Results: haystack-Retriever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DC268-20EA-406C-AF45-66EF38F3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31" y="1870329"/>
            <a:ext cx="7383738" cy="31173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2BEBEF-81D0-4EF4-A81B-4636F36AE52F}"/>
              </a:ext>
            </a:extLst>
          </p:cNvPr>
          <p:cNvSpPr/>
          <p:nvPr/>
        </p:nvSpPr>
        <p:spPr>
          <a:xfrm>
            <a:off x="2314937" y="2734519"/>
            <a:ext cx="1088020" cy="46298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2A412E-BB3C-4A3D-BAA1-F6E18BEAF53F}"/>
              </a:ext>
            </a:extLst>
          </p:cNvPr>
          <p:cNvSpPr/>
          <p:nvPr/>
        </p:nvSpPr>
        <p:spPr>
          <a:xfrm>
            <a:off x="2314937" y="4524684"/>
            <a:ext cx="1088020" cy="46298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9B623-9344-4553-8B59-30FDE057E258}"/>
              </a:ext>
            </a:extLst>
          </p:cNvPr>
          <p:cNvSpPr txBox="1"/>
          <p:nvPr/>
        </p:nvSpPr>
        <p:spPr>
          <a:xfrm>
            <a:off x="0" y="6488668"/>
            <a:ext cx="118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Picture source: https://haystack.deepset.ai/docs/latest/retrievermd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94555F33-771C-4325-9AD8-1B928DAD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8401" y="2612141"/>
            <a:ext cx="555731" cy="55573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8D4BF46-213D-4FC3-A90E-4802B72BB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5808" y="4402306"/>
            <a:ext cx="555731" cy="5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4AAB-B2FE-401F-BFCB-520CBC16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 QA system?</a:t>
            </a:r>
          </a:p>
        </p:txBody>
      </p:sp>
      <p:pic>
        <p:nvPicPr>
          <p:cNvPr id="1026" name="Picture 2" descr="Question Answering System in Python using BERT NLP - Pragnakalp: AI NLP  Chatbot development company from India providing services to USA, UK,  Singapore, Dubai, Malaysia, Germany &amp;amp; other countries">
            <a:extLst>
              <a:ext uri="{FF2B5EF4-FFF2-40B4-BE49-F238E27FC236}">
                <a16:creationId xmlns:a16="http://schemas.microsoft.com/office/drawing/2014/main" id="{DF0EB25C-A3E1-4CD9-9E00-FC1B48B51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8"/>
          <a:stretch/>
        </p:blipFill>
        <p:spPr bwMode="auto">
          <a:xfrm>
            <a:off x="2302486" y="1665083"/>
            <a:ext cx="7587027" cy="36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2BB0-F40C-4D74-A26C-CB04403A37D1}"/>
              </a:ext>
            </a:extLst>
          </p:cNvPr>
          <p:cNvSpPr txBox="1"/>
          <p:nvPr/>
        </p:nvSpPr>
        <p:spPr>
          <a:xfrm>
            <a:off x="0" y="6488668"/>
            <a:ext cx="118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Picture source: https://www.pragnakalp.com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E9B98-22E9-44D8-A2DC-B3F689E698CB}"/>
              </a:ext>
            </a:extLst>
          </p:cNvPr>
          <p:cNvSpPr txBox="1"/>
          <p:nvPr/>
        </p:nvSpPr>
        <p:spPr>
          <a:xfrm>
            <a:off x="2199314" y="5368481"/>
            <a:ext cx="769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Natural Language Processing (NLP): Field of AI that gives machines the ability to read, understand and even reply in human languages</a:t>
            </a:r>
          </a:p>
        </p:txBody>
      </p:sp>
    </p:spTree>
    <p:extLst>
      <p:ext uri="{BB962C8B-B14F-4D97-AF65-F5344CB8AC3E}">
        <p14:creationId xmlns:p14="http://schemas.microsoft.com/office/powerpoint/2010/main" val="78960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06B5-A27D-4BD5-B33F-DEACD714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Testing &amp; Results: haystack-Retriever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9B623-9344-4553-8B59-30FDE057E258}"/>
              </a:ext>
            </a:extLst>
          </p:cNvPr>
          <p:cNvSpPr txBox="1"/>
          <p:nvPr/>
        </p:nvSpPr>
        <p:spPr>
          <a:xfrm>
            <a:off x="0" y="6488668"/>
            <a:ext cx="118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Picture source: https://haystack.deepset.ai/docs/latest/retrievermd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5FAB8-93E3-48D4-9CF9-80E908C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63" y="1666875"/>
            <a:ext cx="7823474" cy="38749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62457A-0486-4499-8A06-69BBE29B0FFD}"/>
                  </a:ext>
                </a:extLst>
              </p14:cNvPr>
              <p14:cNvContentPartPr/>
              <p14:nvPr/>
            </p14:nvContentPartPr>
            <p14:xfrm>
              <a:off x="2766085" y="4118874"/>
              <a:ext cx="3768480" cy="37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62457A-0486-4499-8A06-69BBE29B0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2085" y="4011234"/>
                <a:ext cx="38761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4E97304-A04E-4546-9EF0-435E24F8637A}"/>
                  </a:ext>
                </a:extLst>
              </p14:cNvPr>
              <p14:cNvContentPartPr/>
              <p14:nvPr/>
            </p14:nvContentPartPr>
            <p14:xfrm>
              <a:off x="2777605" y="4650594"/>
              <a:ext cx="3469680" cy="37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E97304-A04E-4546-9EF0-435E24F863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3605" y="4542954"/>
                <a:ext cx="357732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23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0443F32D-EEB2-464A-A636-B74614E5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978"/>
              </p:ext>
            </p:extLst>
          </p:nvPr>
        </p:nvGraphicFramePr>
        <p:xfrm>
          <a:off x="235772" y="3417426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82352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 err="1"/>
                        <a:t>TransformersReader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8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err="1"/>
                        <a:t>FarmReader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569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4C06B5-A27D-4BD5-B33F-DEACD714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Testing &amp; Results: haystack-Reader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B90AB94-E5B3-4DE5-BDCA-C97CF5DB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73270"/>
              </p:ext>
            </p:extLst>
          </p:nvPr>
        </p:nvGraphicFramePr>
        <p:xfrm>
          <a:off x="2526737" y="3046589"/>
          <a:ext cx="8128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88704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27155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2031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46520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11552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4134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1382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2148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95326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24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Q6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Q7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Q8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Q9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Q10</a:t>
                      </a:r>
                    </a:p>
                  </a:txBody>
                  <a:tcPr>
                    <a:solidFill>
                      <a:srgbClr val="B3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2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2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16825"/>
                  </a:ext>
                </a:extLst>
              </a:tr>
            </a:tbl>
          </a:graphicData>
        </a:graphic>
      </p:graphicFrame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64E957F6-CBF3-40A6-A82E-3F621C79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405" y="3320116"/>
            <a:ext cx="555731" cy="555731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17178DA6-E71A-4BC7-AFEB-C62F7AE32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4337" y="3370702"/>
            <a:ext cx="464291" cy="4642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85CC5B-A1A9-47AA-897F-4D66D8139982}"/>
              </a:ext>
            </a:extLst>
          </p:cNvPr>
          <p:cNvSpPr/>
          <p:nvPr/>
        </p:nvSpPr>
        <p:spPr>
          <a:xfrm>
            <a:off x="4308028" y="3519401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98A6FBDF-EF32-43CF-A8A5-1835970E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3483" y="3709289"/>
            <a:ext cx="555731" cy="555731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DABD17B8-6CB7-433A-A46B-FC0FC0732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4336" y="3764906"/>
            <a:ext cx="464291" cy="464291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DEC0840-4646-4B8B-8B25-6D0258601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3749" y="3746652"/>
            <a:ext cx="464291" cy="464291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4EE35FD8-D2FF-40E4-A1C6-046555F9F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663" y="3755008"/>
            <a:ext cx="464291" cy="4642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B43037-08D5-4F76-857C-262DA819754F}"/>
              </a:ext>
            </a:extLst>
          </p:cNvPr>
          <p:cNvSpPr/>
          <p:nvPr/>
        </p:nvSpPr>
        <p:spPr>
          <a:xfrm>
            <a:off x="5112942" y="3527757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59501DFD-DA60-471C-AF1B-17F0A30C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3483" y="3324983"/>
            <a:ext cx="555731" cy="555731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F698EB2C-03F7-4757-A842-400107E17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404" y="3700931"/>
            <a:ext cx="555731" cy="5557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28818E9-5D37-4622-9A24-D75415B78B31}"/>
              </a:ext>
            </a:extLst>
          </p:cNvPr>
          <p:cNvSpPr/>
          <p:nvPr/>
        </p:nvSpPr>
        <p:spPr>
          <a:xfrm>
            <a:off x="6746636" y="3519399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D2718C-6D6B-482E-AC3A-76911116D7EF}"/>
              </a:ext>
            </a:extLst>
          </p:cNvPr>
          <p:cNvSpPr/>
          <p:nvPr/>
        </p:nvSpPr>
        <p:spPr>
          <a:xfrm>
            <a:off x="6763585" y="3908571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79F7D8-61A3-47C8-BAAA-E8EB5B56E704}"/>
              </a:ext>
            </a:extLst>
          </p:cNvPr>
          <p:cNvSpPr/>
          <p:nvPr/>
        </p:nvSpPr>
        <p:spPr>
          <a:xfrm>
            <a:off x="7560918" y="3527757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95238-2124-42A7-B0D8-B8A34414ED98}"/>
              </a:ext>
            </a:extLst>
          </p:cNvPr>
          <p:cNvSpPr/>
          <p:nvPr/>
        </p:nvSpPr>
        <p:spPr>
          <a:xfrm>
            <a:off x="7577867" y="3916929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7026A1-9F05-45AB-8F88-73784BD384B0}"/>
              </a:ext>
            </a:extLst>
          </p:cNvPr>
          <p:cNvSpPr/>
          <p:nvPr/>
        </p:nvSpPr>
        <p:spPr>
          <a:xfrm>
            <a:off x="8358251" y="3519399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157975-248B-4620-95B0-A1DFF8E0AC4C}"/>
              </a:ext>
            </a:extLst>
          </p:cNvPr>
          <p:cNvSpPr/>
          <p:nvPr/>
        </p:nvSpPr>
        <p:spPr>
          <a:xfrm>
            <a:off x="8375200" y="3908571"/>
            <a:ext cx="555731" cy="1571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4C75FF7E-1D21-434F-9C44-B7DBA0B8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2534" y="3335938"/>
            <a:ext cx="555731" cy="55573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C08633E9-C8B8-45EA-9A39-377A2329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2533" y="3716753"/>
            <a:ext cx="555731" cy="55573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88805FA3-9B71-4589-A6CF-CCE29C2A2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1539" y="3320116"/>
            <a:ext cx="555731" cy="55573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6F160988-43B2-4AD6-A033-DD358A144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1538" y="3700931"/>
            <a:ext cx="555731" cy="555731"/>
          </a:xfrm>
          <a:prstGeom prst="rect">
            <a:avLst/>
          </a:prstGeom>
        </p:spPr>
      </p:pic>
      <p:graphicFrame>
        <p:nvGraphicFramePr>
          <p:cNvPr id="35" name="Table 73">
            <a:extLst>
              <a:ext uri="{FF2B5EF4-FFF2-40B4-BE49-F238E27FC236}">
                <a16:creationId xmlns:a16="http://schemas.microsoft.com/office/drawing/2014/main" id="{7626D9F7-6FFD-4563-B9E9-0C7FF1B2F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94308"/>
              </p:ext>
            </p:extLst>
          </p:nvPr>
        </p:nvGraphicFramePr>
        <p:xfrm>
          <a:off x="10647036" y="2788549"/>
          <a:ext cx="1237270" cy="1376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7270">
                  <a:extLst>
                    <a:ext uri="{9D8B030D-6E8A-4147-A177-3AD203B41FA5}">
                      <a16:colId xmlns:a16="http://schemas.microsoft.com/office/drawing/2014/main" val="4026606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dirty="0" err="1"/>
                        <a:t>Avg</a:t>
                      </a:r>
                      <a:r>
                        <a:rPr lang="en-SG" b="1" dirty="0"/>
                        <a:t> time per Q (s)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3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b="1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1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2093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12CE2B9-C09A-4F31-B2D2-C6E45EE8CB57}"/>
              </a:ext>
            </a:extLst>
          </p:cNvPr>
          <p:cNvSpPr txBox="1"/>
          <p:nvPr/>
        </p:nvSpPr>
        <p:spPr>
          <a:xfrm>
            <a:off x="2250375" y="5538823"/>
            <a:ext cx="788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NOTE</a:t>
            </a:r>
            <a:r>
              <a:rPr lang="en-SG" dirty="0"/>
              <a:t>: All models were tested on the same 10 questions set by me and run on GPU. 46 News articles from the HTX Website are used as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27481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78AD-F793-42CC-AB82-7241BA05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&amp; Results: haystack-Ranker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5F1BB-9672-4110-84A4-ABB5D4BB5808}"/>
              </a:ext>
            </a:extLst>
          </p:cNvPr>
          <p:cNvSpPr/>
          <p:nvPr/>
        </p:nvSpPr>
        <p:spPr>
          <a:xfrm>
            <a:off x="2651931" y="2054481"/>
            <a:ext cx="6580229" cy="39591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EC063-42CD-4FE4-AFC6-72167221B5FD}"/>
              </a:ext>
            </a:extLst>
          </p:cNvPr>
          <p:cNvSpPr/>
          <p:nvPr/>
        </p:nvSpPr>
        <p:spPr>
          <a:xfrm>
            <a:off x="3038914" y="2342783"/>
            <a:ext cx="2217906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Retriever: </a:t>
            </a:r>
            <a:r>
              <a:rPr lang="en-SG" dirty="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A34FF6B1-0C13-45AA-A3B8-23EC44E2BB7B}"/>
              </a:ext>
            </a:extLst>
          </p:cNvPr>
          <p:cNvSpPr/>
          <p:nvPr/>
        </p:nvSpPr>
        <p:spPr>
          <a:xfrm>
            <a:off x="4031135" y="3899468"/>
            <a:ext cx="233463" cy="49365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3BF926-FAE8-4344-AB55-AE91010AB6F3}"/>
              </a:ext>
            </a:extLst>
          </p:cNvPr>
          <p:cNvSpPr/>
          <p:nvPr/>
        </p:nvSpPr>
        <p:spPr>
          <a:xfrm>
            <a:off x="5625550" y="2744588"/>
            <a:ext cx="603115" cy="442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6E9537-F308-4843-B397-8F185D62381C}"/>
              </a:ext>
            </a:extLst>
          </p:cNvPr>
          <p:cNvSpPr/>
          <p:nvPr/>
        </p:nvSpPr>
        <p:spPr>
          <a:xfrm>
            <a:off x="6599826" y="2347139"/>
            <a:ext cx="2416852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Reader: </a:t>
            </a:r>
            <a:r>
              <a:rPr lang="en-SG" dirty="0" err="1">
                <a:solidFill>
                  <a:schemeClr val="bg1"/>
                </a:solidFill>
              </a:rPr>
              <a:t>TransformersReader</a:t>
            </a:r>
            <a:endParaRPr lang="en-SG" dirty="0">
              <a:solidFill>
                <a:schemeClr val="bg1"/>
              </a:solidFill>
            </a:endParaRPr>
          </a:p>
          <a:p>
            <a:pPr algn="ctr"/>
            <a:r>
              <a:rPr lang="en-SG" b="1" dirty="0">
                <a:solidFill>
                  <a:schemeClr val="bg1"/>
                </a:solidFill>
              </a:rPr>
              <a:t>Model</a:t>
            </a:r>
            <a:r>
              <a:rPr lang="en-SG" dirty="0">
                <a:solidFill>
                  <a:schemeClr val="bg1"/>
                </a:solidFill>
              </a:rPr>
              <a:t>: Roberta-base-squad2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EA37E9A8-49C6-4639-95EB-24FC06169A70}"/>
              </a:ext>
            </a:extLst>
          </p:cNvPr>
          <p:cNvSpPr/>
          <p:nvPr/>
        </p:nvSpPr>
        <p:spPr>
          <a:xfrm>
            <a:off x="3107007" y="4570599"/>
            <a:ext cx="2149813" cy="1272166"/>
          </a:xfrm>
          <a:prstGeom prst="flowChartMagneticDisk">
            <a:avLst/>
          </a:prstGeom>
          <a:solidFill>
            <a:srgbClr val="F7B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Document Store: </a:t>
            </a:r>
            <a:r>
              <a:rPr lang="en-SG" dirty="0">
                <a:solidFill>
                  <a:schemeClr val="bg1"/>
                </a:solidFill>
              </a:rPr>
              <a:t>Elasticsearch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95908-D443-4242-91E6-E33AECCF53D1}"/>
              </a:ext>
            </a:extLst>
          </p:cNvPr>
          <p:cNvSpPr txBox="1"/>
          <p:nvPr/>
        </p:nvSpPr>
        <p:spPr>
          <a:xfrm>
            <a:off x="2550160" y="1666875"/>
            <a:ext cx="36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Haystack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B0A4E-F5C8-4467-83BB-FC2C01832875}"/>
              </a:ext>
            </a:extLst>
          </p:cNvPr>
          <p:cNvSpPr txBox="1"/>
          <p:nvPr/>
        </p:nvSpPr>
        <p:spPr>
          <a:xfrm>
            <a:off x="521846" y="3576302"/>
            <a:ext cx="157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General QA pipeline</a:t>
            </a:r>
          </a:p>
        </p:txBody>
      </p:sp>
    </p:spTree>
    <p:extLst>
      <p:ext uri="{BB962C8B-B14F-4D97-AF65-F5344CB8AC3E}">
        <p14:creationId xmlns:p14="http://schemas.microsoft.com/office/powerpoint/2010/main" val="71931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78AD-F793-42CC-AB82-7241BA05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&amp; Results: haystack-Ranker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5F1BB-9672-4110-84A4-ABB5D4BB5808}"/>
              </a:ext>
            </a:extLst>
          </p:cNvPr>
          <p:cNvSpPr/>
          <p:nvPr/>
        </p:nvSpPr>
        <p:spPr>
          <a:xfrm>
            <a:off x="2651931" y="2054481"/>
            <a:ext cx="6580229" cy="39591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EC063-42CD-4FE4-AFC6-72167221B5FD}"/>
              </a:ext>
            </a:extLst>
          </p:cNvPr>
          <p:cNvSpPr/>
          <p:nvPr/>
        </p:nvSpPr>
        <p:spPr>
          <a:xfrm>
            <a:off x="3038914" y="2342783"/>
            <a:ext cx="2217906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Retriever: </a:t>
            </a:r>
            <a:r>
              <a:rPr lang="en-SG" dirty="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A34FF6B1-0C13-45AA-A3B8-23EC44E2BB7B}"/>
              </a:ext>
            </a:extLst>
          </p:cNvPr>
          <p:cNvSpPr/>
          <p:nvPr/>
        </p:nvSpPr>
        <p:spPr>
          <a:xfrm>
            <a:off x="4031135" y="3899468"/>
            <a:ext cx="233463" cy="49365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3BF926-FAE8-4344-AB55-AE91010AB6F3}"/>
              </a:ext>
            </a:extLst>
          </p:cNvPr>
          <p:cNvSpPr/>
          <p:nvPr/>
        </p:nvSpPr>
        <p:spPr>
          <a:xfrm rot="2994943">
            <a:off x="5306239" y="3656396"/>
            <a:ext cx="1263465" cy="3113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6E9537-F308-4843-B397-8F185D62381C}"/>
              </a:ext>
            </a:extLst>
          </p:cNvPr>
          <p:cNvSpPr/>
          <p:nvPr/>
        </p:nvSpPr>
        <p:spPr>
          <a:xfrm>
            <a:off x="6599826" y="2347139"/>
            <a:ext cx="2416852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Reader: </a:t>
            </a:r>
            <a:r>
              <a:rPr lang="en-SG" dirty="0" err="1">
                <a:solidFill>
                  <a:schemeClr val="bg1"/>
                </a:solidFill>
              </a:rPr>
              <a:t>TransformersReader</a:t>
            </a:r>
            <a:endParaRPr lang="en-SG" dirty="0">
              <a:solidFill>
                <a:schemeClr val="bg1"/>
              </a:solidFill>
            </a:endParaRPr>
          </a:p>
          <a:p>
            <a:pPr algn="ctr"/>
            <a:r>
              <a:rPr lang="en-SG" b="1" dirty="0">
                <a:solidFill>
                  <a:schemeClr val="bg1"/>
                </a:solidFill>
              </a:rPr>
              <a:t>Model</a:t>
            </a:r>
            <a:r>
              <a:rPr lang="en-SG" dirty="0">
                <a:solidFill>
                  <a:schemeClr val="bg1"/>
                </a:solidFill>
              </a:rPr>
              <a:t>: Roberta-base-squad2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EA37E9A8-49C6-4639-95EB-24FC06169A70}"/>
              </a:ext>
            </a:extLst>
          </p:cNvPr>
          <p:cNvSpPr/>
          <p:nvPr/>
        </p:nvSpPr>
        <p:spPr>
          <a:xfrm>
            <a:off x="3107007" y="4570599"/>
            <a:ext cx="2149813" cy="1272166"/>
          </a:xfrm>
          <a:prstGeom prst="flowChartMagneticDisk">
            <a:avLst/>
          </a:prstGeom>
          <a:solidFill>
            <a:srgbClr val="F7B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Document Store: </a:t>
            </a:r>
            <a:r>
              <a:rPr lang="en-SG" dirty="0">
                <a:solidFill>
                  <a:schemeClr val="bg1"/>
                </a:solidFill>
              </a:rPr>
              <a:t>Elasticsearch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95908-D443-4242-91E6-E33AECCF53D1}"/>
              </a:ext>
            </a:extLst>
          </p:cNvPr>
          <p:cNvSpPr txBox="1"/>
          <p:nvPr/>
        </p:nvSpPr>
        <p:spPr>
          <a:xfrm>
            <a:off x="2550160" y="1666875"/>
            <a:ext cx="36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Haystack Framework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AB944E-9915-4ACB-8BFF-21ED9338C2D7}"/>
              </a:ext>
            </a:extLst>
          </p:cNvPr>
          <p:cNvSpPr/>
          <p:nvPr/>
        </p:nvSpPr>
        <p:spPr>
          <a:xfrm>
            <a:off x="6599826" y="4302143"/>
            <a:ext cx="2416852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Ranker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F689F0-9325-49EA-964D-AE9AF8AE0DD7}"/>
              </a:ext>
            </a:extLst>
          </p:cNvPr>
          <p:cNvSpPr/>
          <p:nvPr/>
        </p:nvSpPr>
        <p:spPr>
          <a:xfrm rot="16200000">
            <a:off x="7664121" y="3840718"/>
            <a:ext cx="369333" cy="3912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CC274-EE78-411C-87DE-83FC96D1A7AE}"/>
              </a:ext>
            </a:extLst>
          </p:cNvPr>
          <p:cNvSpPr txBox="1"/>
          <p:nvPr/>
        </p:nvSpPr>
        <p:spPr>
          <a:xfrm>
            <a:off x="550821" y="3295395"/>
            <a:ext cx="1574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Customised QA pipeline with added Ranker component</a:t>
            </a:r>
          </a:p>
        </p:txBody>
      </p:sp>
    </p:spTree>
    <p:extLst>
      <p:ext uri="{BB962C8B-B14F-4D97-AF65-F5344CB8AC3E}">
        <p14:creationId xmlns:p14="http://schemas.microsoft.com/office/powerpoint/2010/main" val="321465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78AD-F793-42CC-AB82-7241BA05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&amp; Results: haystack-Ranker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5F1BB-9672-4110-84A4-ABB5D4BB5808}"/>
              </a:ext>
            </a:extLst>
          </p:cNvPr>
          <p:cNvSpPr/>
          <p:nvPr/>
        </p:nvSpPr>
        <p:spPr>
          <a:xfrm>
            <a:off x="2651931" y="2054481"/>
            <a:ext cx="6580229" cy="39591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EC063-42CD-4FE4-AFC6-72167221B5FD}"/>
              </a:ext>
            </a:extLst>
          </p:cNvPr>
          <p:cNvSpPr/>
          <p:nvPr/>
        </p:nvSpPr>
        <p:spPr>
          <a:xfrm>
            <a:off x="3038914" y="2342783"/>
            <a:ext cx="2217906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Retriever: </a:t>
            </a:r>
            <a:r>
              <a:rPr lang="en-SG" dirty="0">
                <a:solidFill>
                  <a:schemeClr val="bg1"/>
                </a:solidFill>
              </a:rPr>
              <a:t>BM25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A34FF6B1-0C13-45AA-A3B8-23EC44E2BB7B}"/>
              </a:ext>
            </a:extLst>
          </p:cNvPr>
          <p:cNvSpPr/>
          <p:nvPr/>
        </p:nvSpPr>
        <p:spPr>
          <a:xfrm>
            <a:off x="4031135" y="3899468"/>
            <a:ext cx="233463" cy="49365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3BF926-FAE8-4344-AB55-AE91010AB6F3}"/>
              </a:ext>
            </a:extLst>
          </p:cNvPr>
          <p:cNvSpPr/>
          <p:nvPr/>
        </p:nvSpPr>
        <p:spPr>
          <a:xfrm rot="2994943">
            <a:off x="5306239" y="3656396"/>
            <a:ext cx="1263465" cy="3113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6E9537-F308-4843-B397-8F185D62381C}"/>
              </a:ext>
            </a:extLst>
          </p:cNvPr>
          <p:cNvSpPr/>
          <p:nvPr/>
        </p:nvSpPr>
        <p:spPr>
          <a:xfrm>
            <a:off x="6599826" y="2347139"/>
            <a:ext cx="2416852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Reader: </a:t>
            </a:r>
            <a:r>
              <a:rPr lang="en-SG" dirty="0" err="1">
                <a:solidFill>
                  <a:schemeClr val="bg1"/>
                </a:solidFill>
              </a:rPr>
              <a:t>TransformersReader</a:t>
            </a:r>
            <a:endParaRPr lang="en-SG" dirty="0">
              <a:solidFill>
                <a:schemeClr val="bg1"/>
              </a:solidFill>
            </a:endParaRPr>
          </a:p>
          <a:p>
            <a:pPr algn="ctr"/>
            <a:r>
              <a:rPr lang="en-SG" b="1" dirty="0">
                <a:solidFill>
                  <a:schemeClr val="bg1"/>
                </a:solidFill>
              </a:rPr>
              <a:t>Model</a:t>
            </a:r>
            <a:r>
              <a:rPr lang="en-SG" dirty="0">
                <a:solidFill>
                  <a:schemeClr val="bg1"/>
                </a:solidFill>
              </a:rPr>
              <a:t>: Roberta-base-squad2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EA37E9A8-49C6-4639-95EB-24FC06169A70}"/>
              </a:ext>
            </a:extLst>
          </p:cNvPr>
          <p:cNvSpPr/>
          <p:nvPr/>
        </p:nvSpPr>
        <p:spPr>
          <a:xfrm>
            <a:off x="3107007" y="4570599"/>
            <a:ext cx="2149813" cy="1272166"/>
          </a:xfrm>
          <a:prstGeom prst="flowChartMagneticDisk">
            <a:avLst/>
          </a:prstGeom>
          <a:solidFill>
            <a:srgbClr val="F7B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Document Store: </a:t>
            </a:r>
            <a:r>
              <a:rPr lang="en-SG" dirty="0">
                <a:solidFill>
                  <a:schemeClr val="bg1"/>
                </a:solidFill>
              </a:rPr>
              <a:t>Elasticsearch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95908-D443-4242-91E6-E33AECCF53D1}"/>
              </a:ext>
            </a:extLst>
          </p:cNvPr>
          <p:cNvSpPr txBox="1"/>
          <p:nvPr/>
        </p:nvSpPr>
        <p:spPr>
          <a:xfrm>
            <a:off x="2550160" y="1666875"/>
            <a:ext cx="36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Haystack Framework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AB944E-9915-4ACB-8BFF-21ED9338C2D7}"/>
              </a:ext>
            </a:extLst>
          </p:cNvPr>
          <p:cNvSpPr/>
          <p:nvPr/>
        </p:nvSpPr>
        <p:spPr>
          <a:xfrm>
            <a:off x="6599826" y="4302143"/>
            <a:ext cx="2416852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Ranker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F689F0-9325-49EA-964D-AE9AF8AE0DD7}"/>
              </a:ext>
            </a:extLst>
          </p:cNvPr>
          <p:cNvSpPr/>
          <p:nvPr/>
        </p:nvSpPr>
        <p:spPr>
          <a:xfrm rot="16200000">
            <a:off x="7664121" y="3840718"/>
            <a:ext cx="369333" cy="3912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173A28-E24D-4B3E-9B3B-CC5F2FA500E1}"/>
              </a:ext>
            </a:extLst>
          </p:cNvPr>
          <p:cNvSpPr/>
          <p:nvPr/>
        </p:nvSpPr>
        <p:spPr>
          <a:xfrm>
            <a:off x="3038914" y="2592730"/>
            <a:ext cx="2227554" cy="9445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94567D-96E0-4C54-B739-D1906B6C8249}"/>
              </a:ext>
            </a:extLst>
          </p:cNvPr>
          <p:cNvSpPr/>
          <p:nvPr/>
        </p:nvSpPr>
        <p:spPr>
          <a:xfrm>
            <a:off x="6599827" y="4608609"/>
            <a:ext cx="2416852" cy="1005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448704-A69F-4570-AF38-7FDD8E0AC8CF}"/>
              </a:ext>
            </a:extLst>
          </p:cNvPr>
          <p:cNvCxnSpPr>
            <a:stCxn id="3" idx="2"/>
          </p:cNvCxnSpPr>
          <p:nvPr/>
        </p:nvCxnSpPr>
        <p:spPr>
          <a:xfrm flipH="1">
            <a:off x="1909823" y="3065027"/>
            <a:ext cx="1129091" cy="254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05823-DABA-477A-8391-B910E73E17E3}"/>
              </a:ext>
            </a:extLst>
          </p:cNvPr>
          <p:cNvSpPr txBox="1"/>
          <p:nvPr/>
        </p:nvSpPr>
        <p:spPr>
          <a:xfrm>
            <a:off x="150471" y="2696901"/>
            <a:ext cx="1759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Lato"/>
              </a:rPr>
              <a:t>BM25 (sparse retriever) does not consider semantics of the documents and the query but </a:t>
            </a:r>
            <a:r>
              <a:rPr lang="en-US" b="1" i="0" u="sng" dirty="0">
                <a:effectLst/>
                <a:latin typeface="Lato"/>
              </a:rPr>
              <a:t>only their keywords. </a:t>
            </a:r>
            <a:endParaRPr lang="en-SG" b="1" u="sn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802789-F47F-4032-ACD7-E6F4A5AE0EFB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9016679" y="5111166"/>
            <a:ext cx="10417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38933B-C7F4-42D7-A488-24F29D617A7A}"/>
              </a:ext>
            </a:extLst>
          </p:cNvPr>
          <p:cNvSpPr txBox="1"/>
          <p:nvPr/>
        </p:nvSpPr>
        <p:spPr>
          <a:xfrm>
            <a:off x="10058400" y="4251198"/>
            <a:ext cx="1983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Lato"/>
              </a:rPr>
              <a:t>The Ranker can </a:t>
            </a:r>
            <a:r>
              <a:rPr lang="en-US" b="1" i="0" u="sng" dirty="0">
                <a:effectLst/>
                <a:latin typeface="Lato"/>
              </a:rPr>
              <a:t>re-rank the results </a:t>
            </a:r>
            <a:r>
              <a:rPr lang="en-US" b="0" i="0" dirty="0">
                <a:effectLst/>
                <a:latin typeface="Lato"/>
              </a:rPr>
              <a:t>of the retriever step by </a:t>
            </a:r>
            <a:r>
              <a:rPr lang="en-US" b="1" i="0" u="sng" dirty="0">
                <a:effectLst/>
                <a:latin typeface="Lato"/>
              </a:rPr>
              <a:t>taking semantics into account.</a:t>
            </a:r>
            <a:endParaRPr lang="en-SG" b="1" u="sng" dirty="0"/>
          </a:p>
        </p:txBody>
      </p:sp>
    </p:spTree>
    <p:extLst>
      <p:ext uri="{BB962C8B-B14F-4D97-AF65-F5344CB8AC3E}">
        <p14:creationId xmlns:p14="http://schemas.microsoft.com/office/powerpoint/2010/main" val="2469561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E44C-0DB5-4E75-89E2-8759C1C3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D537-C76F-4C2C-BC4B-A388A380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Further Testing</a:t>
            </a:r>
          </a:p>
          <a:p>
            <a:r>
              <a:rPr lang="en-SG" dirty="0"/>
              <a:t>Long Form Question Answering (LFQA)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4801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E44C-0DB5-4E75-89E2-8759C1C3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D537-C76F-4C2C-BC4B-A388A380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Further Testing</a:t>
            </a:r>
          </a:p>
          <a:p>
            <a:r>
              <a:rPr lang="en-SG" dirty="0"/>
              <a:t>Long Form Question Answering (LFQA)</a:t>
            </a:r>
          </a:p>
          <a:p>
            <a:pPr marL="0" indent="0">
              <a:buNone/>
            </a:pP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D67DFE-4B4F-4F39-8FEF-1A7F4C5D78B5}"/>
              </a:ext>
            </a:extLst>
          </p:cNvPr>
          <p:cNvGrpSpPr/>
          <p:nvPr/>
        </p:nvGrpSpPr>
        <p:grpSpPr>
          <a:xfrm>
            <a:off x="1898248" y="2960063"/>
            <a:ext cx="3798597" cy="2932737"/>
            <a:chOff x="1643605" y="3740183"/>
            <a:chExt cx="3798597" cy="2932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732259-E0FB-4CD3-8E95-D3249CBB5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907" t="15064"/>
            <a:stretch/>
          </p:blipFill>
          <p:spPr>
            <a:xfrm>
              <a:off x="1643605" y="4237454"/>
              <a:ext cx="3798597" cy="2435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83BD9E-735A-4A8F-8367-9832CE491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605" y="3740183"/>
              <a:ext cx="3798597" cy="49727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B6691C-B25A-4B2B-8FDF-52FF6EE4B3A3}"/>
              </a:ext>
            </a:extLst>
          </p:cNvPr>
          <p:cNvGrpSpPr/>
          <p:nvPr/>
        </p:nvGrpSpPr>
        <p:grpSpPr>
          <a:xfrm>
            <a:off x="6946320" y="2407559"/>
            <a:ext cx="4248743" cy="3485241"/>
            <a:chOff x="7166239" y="3024359"/>
            <a:chExt cx="4248743" cy="34852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889DF5-1714-49F2-9C10-6E2DF77D9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6239" y="3413543"/>
              <a:ext cx="4248743" cy="30960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A9D16D-21CA-4101-A69C-B33C169C3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6239" y="3024359"/>
              <a:ext cx="4248743" cy="40464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A50EC0-D444-4FA6-BD76-0D55B9EA404F}"/>
              </a:ext>
            </a:extLst>
          </p:cNvPr>
          <p:cNvSpPr txBox="1"/>
          <p:nvPr/>
        </p:nvSpPr>
        <p:spPr>
          <a:xfrm>
            <a:off x="0" y="6488668"/>
            <a:ext cx="118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Pictures source: https://vimeo.com/384783066</a:t>
            </a:r>
          </a:p>
        </p:txBody>
      </p:sp>
    </p:spTree>
    <p:extLst>
      <p:ext uri="{BB962C8B-B14F-4D97-AF65-F5344CB8AC3E}">
        <p14:creationId xmlns:p14="http://schemas.microsoft.com/office/powerpoint/2010/main" val="213787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E44C-0DB5-4E75-89E2-8759C1C3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D537-C76F-4C2C-BC4B-A388A380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Further Testing</a:t>
            </a:r>
          </a:p>
          <a:p>
            <a:r>
              <a:rPr lang="en-SG" dirty="0"/>
              <a:t>Long Form Question Answering (LFQA)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7D6B2-68C6-4552-9235-87CDC0A9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17" y="2919154"/>
            <a:ext cx="5941365" cy="3395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C5300745-2BFC-4525-AECF-EB979FA2C6F1}"/>
              </a:ext>
            </a:extLst>
          </p:cNvPr>
          <p:cNvSpPr/>
          <p:nvPr/>
        </p:nvSpPr>
        <p:spPr>
          <a:xfrm>
            <a:off x="2720051" y="3900668"/>
            <a:ext cx="312517" cy="1946094"/>
          </a:xfrm>
          <a:prstGeom prst="leftBrac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BAED9-F9FD-4737-99CB-6BE9383FDF8A}"/>
              </a:ext>
            </a:extLst>
          </p:cNvPr>
          <p:cNvSpPr txBox="1"/>
          <p:nvPr/>
        </p:nvSpPr>
        <p:spPr>
          <a:xfrm>
            <a:off x="0" y="6488668"/>
            <a:ext cx="118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Picture source: https://vimeo.com/384783066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1645F-38E2-48A7-B189-7BCC8D48E758}"/>
              </a:ext>
            </a:extLst>
          </p:cNvPr>
          <p:cNvSpPr txBox="1"/>
          <p:nvPr/>
        </p:nvSpPr>
        <p:spPr>
          <a:xfrm>
            <a:off x="745849" y="455054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(Some) Current QA datasets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50BD304-66B4-4243-878E-C5F47914AA9A}"/>
              </a:ext>
            </a:extLst>
          </p:cNvPr>
          <p:cNvSpPr/>
          <p:nvPr/>
        </p:nvSpPr>
        <p:spPr>
          <a:xfrm>
            <a:off x="2720051" y="3429000"/>
            <a:ext cx="312517" cy="307794"/>
          </a:xfrm>
          <a:prstGeom prst="leftBrac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A4770-32EE-47F7-9C88-2CCC67694423}"/>
              </a:ext>
            </a:extLst>
          </p:cNvPr>
          <p:cNvSpPr txBox="1"/>
          <p:nvPr/>
        </p:nvSpPr>
        <p:spPr>
          <a:xfrm>
            <a:off x="594933" y="3274573"/>
            <a:ext cx="212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Explain Like I’m Five LFQA dataset</a:t>
            </a:r>
          </a:p>
        </p:txBody>
      </p:sp>
    </p:spTree>
    <p:extLst>
      <p:ext uri="{BB962C8B-B14F-4D97-AF65-F5344CB8AC3E}">
        <p14:creationId xmlns:p14="http://schemas.microsoft.com/office/powerpoint/2010/main" val="725207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39BE2D-7BB6-49C1-B492-1FFD6443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0299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4AAB-B2FE-401F-BFCB-520CBC16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 of QA system</a:t>
            </a:r>
          </a:p>
        </p:txBody>
      </p:sp>
      <p:pic>
        <p:nvPicPr>
          <p:cNvPr id="2050" name="Picture 2" descr="Free icon - Free vector icons - Free SVG, PSD, PNG, EPS, Ai &amp;amp; Icon Font">
            <a:extLst>
              <a:ext uri="{FF2B5EF4-FFF2-40B4-BE49-F238E27FC236}">
                <a16:creationId xmlns:a16="http://schemas.microsoft.com/office/drawing/2014/main" id="{B2C57C97-23DE-49E6-A88E-D134A902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13" y="2403926"/>
            <a:ext cx="2620045" cy="26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y be an image of 11 people and people smiling">
            <a:extLst>
              <a:ext uri="{FF2B5EF4-FFF2-40B4-BE49-F238E27FC236}">
                <a16:creationId xmlns:a16="http://schemas.microsoft.com/office/drawing/2014/main" id="{A45D784E-66DA-4786-BA79-5D934288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44" y="2138894"/>
            <a:ext cx="3500120" cy="315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4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CC8-BF33-4AF8-A57A-1782F3DA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 of QA system</a:t>
            </a:r>
          </a:p>
        </p:txBody>
      </p:sp>
      <p:pic>
        <p:nvPicPr>
          <p:cNvPr id="3090" name="Picture 18" descr="Answer premium icon">
            <a:extLst>
              <a:ext uri="{FF2B5EF4-FFF2-40B4-BE49-F238E27FC236}">
                <a16:creationId xmlns:a16="http://schemas.microsoft.com/office/drawing/2014/main" id="{12DC70E5-3DA5-4847-A30A-7CE73A68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34825" y="2340830"/>
            <a:ext cx="1627114" cy="16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Question mark free icon">
            <a:extLst>
              <a:ext uri="{FF2B5EF4-FFF2-40B4-BE49-F238E27FC236}">
                <a16:creationId xmlns:a16="http://schemas.microsoft.com/office/drawing/2014/main" id="{4112A758-42E2-4046-B218-92B52F28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3" y="2340830"/>
            <a:ext cx="1627114" cy="16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554411D-9939-4B9E-930E-CAE0A41FE523}"/>
              </a:ext>
            </a:extLst>
          </p:cNvPr>
          <p:cNvSpPr/>
          <p:nvPr/>
        </p:nvSpPr>
        <p:spPr>
          <a:xfrm>
            <a:off x="1899041" y="2725812"/>
            <a:ext cx="603115" cy="442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133EC4-CB91-450E-AFAF-E09CCA0FDCE7}"/>
              </a:ext>
            </a:extLst>
          </p:cNvPr>
          <p:cNvSpPr/>
          <p:nvPr/>
        </p:nvSpPr>
        <p:spPr>
          <a:xfrm>
            <a:off x="9381935" y="2742635"/>
            <a:ext cx="603115" cy="442609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FC45B-4437-45CC-8B09-40904BC5ED19}"/>
              </a:ext>
            </a:extLst>
          </p:cNvPr>
          <p:cNvSpPr/>
          <p:nvPr/>
        </p:nvSpPr>
        <p:spPr>
          <a:xfrm>
            <a:off x="2651931" y="2052530"/>
            <a:ext cx="6580229" cy="3949428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0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67380D-146E-4FA1-AE69-9D850C925C81}"/>
              </a:ext>
            </a:extLst>
          </p:cNvPr>
          <p:cNvSpPr/>
          <p:nvPr/>
        </p:nvSpPr>
        <p:spPr>
          <a:xfrm>
            <a:off x="5402708" y="2056985"/>
            <a:ext cx="3829452" cy="39591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E7CC8-BF33-4AF8-A57A-1782F3DA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 of QA system</a:t>
            </a:r>
          </a:p>
        </p:txBody>
      </p:sp>
      <p:pic>
        <p:nvPicPr>
          <p:cNvPr id="3090" name="Picture 18" descr="Answer premium icon">
            <a:extLst>
              <a:ext uri="{FF2B5EF4-FFF2-40B4-BE49-F238E27FC236}">
                <a16:creationId xmlns:a16="http://schemas.microsoft.com/office/drawing/2014/main" id="{12DC70E5-3DA5-4847-A30A-7CE73A68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34825" y="2336898"/>
            <a:ext cx="1627114" cy="16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Question mark free icon">
            <a:extLst>
              <a:ext uri="{FF2B5EF4-FFF2-40B4-BE49-F238E27FC236}">
                <a16:creationId xmlns:a16="http://schemas.microsoft.com/office/drawing/2014/main" id="{4112A758-42E2-4046-B218-92B52F28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3" y="2336898"/>
            <a:ext cx="1627114" cy="16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554411D-9939-4B9E-930E-CAE0A41FE523}"/>
              </a:ext>
            </a:extLst>
          </p:cNvPr>
          <p:cNvSpPr/>
          <p:nvPr/>
        </p:nvSpPr>
        <p:spPr>
          <a:xfrm>
            <a:off x="1899041" y="2730269"/>
            <a:ext cx="603115" cy="442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133EC4-CB91-450E-AFAF-E09CCA0FDCE7}"/>
              </a:ext>
            </a:extLst>
          </p:cNvPr>
          <p:cNvSpPr/>
          <p:nvPr/>
        </p:nvSpPr>
        <p:spPr>
          <a:xfrm>
            <a:off x="9381935" y="2747092"/>
            <a:ext cx="603115" cy="442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FC45B-4437-45CC-8B09-40904BC5ED19}"/>
              </a:ext>
            </a:extLst>
          </p:cNvPr>
          <p:cNvSpPr/>
          <p:nvPr/>
        </p:nvSpPr>
        <p:spPr>
          <a:xfrm>
            <a:off x="2651931" y="2056985"/>
            <a:ext cx="6580229" cy="39591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2DEB3D-6D98-408E-8084-096894C21881}"/>
              </a:ext>
            </a:extLst>
          </p:cNvPr>
          <p:cNvSpPr/>
          <p:nvPr/>
        </p:nvSpPr>
        <p:spPr>
          <a:xfrm>
            <a:off x="3035027" y="2345287"/>
            <a:ext cx="2217906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Retriever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6ADC167B-B36D-4897-A509-4A11DA04B8C4}"/>
              </a:ext>
            </a:extLst>
          </p:cNvPr>
          <p:cNvSpPr/>
          <p:nvPr/>
        </p:nvSpPr>
        <p:spPr>
          <a:xfrm>
            <a:off x="4027248" y="3901972"/>
            <a:ext cx="233463" cy="49365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1F75979-2531-489D-82FD-BCE24E611682}"/>
              </a:ext>
            </a:extLst>
          </p:cNvPr>
          <p:cNvSpPr/>
          <p:nvPr/>
        </p:nvSpPr>
        <p:spPr>
          <a:xfrm>
            <a:off x="3103120" y="4573103"/>
            <a:ext cx="2149813" cy="1272166"/>
          </a:xfrm>
          <a:prstGeom prst="flowChartMagneticDisk">
            <a:avLst/>
          </a:prstGeom>
          <a:solidFill>
            <a:srgbClr val="F7B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Database</a:t>
            </a:r>
            <a:r>
              <a:rPr lang="en-SG" dirty="0">
                <a:solidFill>
                  <a:schemeClr val="bg1"/>
                </a:solidFill>
              </a:rPr>
              <a:t> / </a:t>
            </a:r>
            <a:r>
              <a:rPr lang="en-SG" b="1" dirty="0">
                <a:solidFill>
                  <a:schemeClr val="bg1"/>
                </a:solidFill>
              </a:rPr>
              <a:t>Knowledge base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(a collection of documents)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550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CC8-BF33-4AF8-A57A-1782F3DA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 of QA system</a:t>
            </a:r>
          </a:p>
        </p:txBody>
      </p:sp>
      <p:pic>
        <p:nvPicPr>
          <p:cNvPr id="3090" name="Picture 18" descr="Answer premium icon">
            <a:extLst>
              <a:ext uri="{FF2B5EF4-FFF2-40B4-BE49-F238E27FC236}">
                <a16:creationId xmlns:a16="http://schemas.microsoft.com/office/drawing/2014/main" id="{12DC70E5-3DA5-4847-A30A-7CE73A68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34825" y="2332623"/>
            <a:ext cx="1627114" cy="16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Question mark free icon">
            <a:extLst>
              <a:ext uri="{FF2B5EF4-FFF2-40B4-BE49-F238E27FC236}">
                <a16:creationId xmlns:a16="http://schemas.microsoft.com/office/drawing/2014/main" id="{4112A758-42E2-4046-B218-92B52F28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3" y="2332623"/>
            <a:ext cx="1627114" cy="16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554411D-9939-4B9E-930E-CAE0A41FE523}"/>
              </a:ext>
            </a:extLst>
          </p:cNvPr>
          <p:cNvSpPr/>
          <p:nvPr/>
        </p:nvSpPr>
        <p:spPr>
          <a:xfrm>
            <a:off x="1899041" y="2727765"/>
            <a:ext cx="603115" cy="442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133EC4-CB91-450E-AFAF-E09CCA0FDCE7}"/>
              </a:ext>
            </a:extLst>
          </p:cNvPr>
          <p:cNvSpPr/>
          <p:nvPr/>
        </p:nvSpPr>
        <p:spPr>
          <a:xfrm>
            <a:off x="9381935" y="2744588"/>
            <a:ext cx="603115" cy="442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FC45B-4437-45CC-8B09-40904BC5ED19}"/>
              </a:ext>
            </a:extLst>
          </p:cNvPr>
          <p:cNvSpPr/>
          <p:nvPr/>
        </p:nvSpPr>
        <p:spPr>
          <a:xfrm>
            <a:off x="2651931" y="2054481"/>
            <a:ext cx="6580229" cy="39591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2DEB3D-6D98-408E-8084-096894C21881}"/>
              </a:ext>
            </a:extLst>
          </p:cNvPr>
          <p:cNvSpPr/>
          <p:nvPr/>
        </p:nvSpPr>
        <p:spPr>
          <a:xfrm>
            <a:off x="3038914" y="2342783"/>
            <a:ext cx="2217906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Retriever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6ADC167B-B36D-4897-A509-4A11DA04B8C4}"/>
              </a:ext>
            </a:extLst>
          </p:cNvPr>
          <p:cNvSpPr/>
          <p:nvPr/>
        </p:nvSpPr>
        <p:spPr>
          <a:xfrm>
            <a:off x="4031135" y="3899468"/>
            <a:ext cx="233463" cy="49365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EB8B75-1D4F-40EB-A0E4-3EA8E7548FE5}"/>
              </a:ext>
            </a:extLst>
          </p:cNvPr>
          <p:cNvSpPr/>
          <p:nvPr/>
        </p:nvSpPr>
        <p:spPr>
          <a:xfrm>
            <a:off x="5625550" y="2744588"/>
            <a:ext cx="603115" cy="442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01575A-1F17-4A9F-80C6-68578150D748}"/>
              </a:ext>
            </a:extLst>
          </p:cNvPr>
          <p:cNvSpPr/>
          <p:nvPr/>
        </p:nvSpPr>
        <p:spPr>
          <a:xfrm>
            <a:off x="6599826" y="2347139"/>
            <a:ext cx="2217906" cy="1486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Reader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11269B7-8651-4386-B047-8EF8D26771DF}"/>
              </a:ext>
            </a:extLst>
          </p:cNvPr>
          <p:cNvSpPr/>
          <p:nvPr/>
        </p:nvSpPr>
        <p:spPr>
          <a:xfrm>
            <a:off x="3107007" y="4570599"/>
            <a:ext cx="2149813" cy="1272166"/>
          </a:xfrm>
          <a:prstGeom prst="flowChartMagneticDisk">
            <a:avLst/>
          </a:prstGeom>
          <a:solidFill>
            <a:srgbClr val="F7B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Database</a:t>
            </a:r>
            <a:r>
              <a:rPr lang="en-SG" dirty="0">
                <a:solidFill>
                  <a:schemeClr val="bg1"/>
                </a:solidFill>
              </a:rPr>
              <a:t> / </a:t>
            </a:r>
            <a:r>
              <a:rPr lang="en-SG" b="1" dirty="0">
                <a:solidFill>
                  <a:schemeClr val="bg1"/>
                </a:solidFill>
              </a:rPr>
              <a:t>Knowledge base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(a collection of documents)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196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CC8-BF33-4AF8-A57A-1782F3DA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Introducing Haystack</a:t>
            </a:r>
          </a:p>
        </p:txBody>
      </p:sp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53970BF8-987E-4A95-9600-36899D34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11" y="1766396"/>
            <a:ext cx="7935427" cy="260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006C8E-F53B-441C-8255-F4E850630C78}"/>
              </a:ext>
            </a:extLst>
          </p:cNvPr>
          <p:cNvSpPr txBox="1"/>
          <p:nvPr/>
        </p:nvSpPr>
        <p:spPr>
          <a:xfrm>
            <a:off x="0" y="6488668"/>
            <a:ext cx="118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Picture source: https://github.com/deepset-ai/haystack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DEEBC1-A4FF-4FA4-9371-B438DFF96D76}"/>
              </a:ext>
            </a:extLst>
          </p:cNvPr>
          <p:cNvSpPr txBox="1"/>
          <p:nvPr/>
        </p:nvSpPr>
        <p:spPr>
          <a:xfrm>
            <a:off x="2125111" y="4473862"/>
            <a:ext cx="7935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0" i="0" dirty="0">
                <a:effectLst/>
                <a:latin typeface="Lato"/>
              </a:rPr>
              <a:t>Haystack is an </a:t>
            </a:r>
            <a:r>
              <a:rPr lang="en-US" b="1" i="0" u="sng" dirty="0">
                <a:effectLst/>
                <a:latin typeface="Lato"/>
              </a:rPr>
              <a:t>open-source framework for building search systems</a:t>
            </a:r>
            <a:r>
              <a:rPr lang="en-US" b="0" i="0" u="sng" dirty="0">
                <a:effectLst/>
                <a:latin typeface="Lato"/>
              </a:rPr>
              <a:t> </a:t>
            </a:r>
            <a:r>
              <a:rPr lang="en-US" b="0" i="0" dirty="0">
                <a:effectLst/>
                <a:latin typeface="Lato"/>
              </a:rPr>
              <a:t>that work intelligently over large document collections. Recent advances in NLP have </a:t>
            </a:r>
            <a:r>
              <a:rPr lang="en-US" b="1" i="0" u="sng" dirty="0">
                <a:effectLst/>
                <a:latin typeface="Lato"/>
              </a:rPr>
              <a:t>enabled the application of question answering, retrieval and summarization to real world settings</a:t>
            </a:r>
            <a:r>
              <a:rPr lang="en-US" b="0" i="0" dirty="0">
                <a:effectLst/>
                <a:latin typeface="Lato"/>
              </a:rPr>
              <a:t> and Haystack is designed to be the bridge between research and industry.</a:t>
            </a:r>
          </a:p>
          <a:p>
            <a:br>
              <a:rPr lang="en-US" b="0" i="0" dirty="0">
                <a:effectLst/>
                <a:latin typeface="Lato"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751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6C2E-AC85-4FC5-AD2F-E80E8D40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Demo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F6D544-9F48-4433-A1CA-CC6C57438A1E}"/>
              </a:ext>
            </a:extLst>
          </p:cNvPr>
          <p:cNvGrpSpPr/>
          <p:nvPr/>
        </p:nvGrpSpPr>
        <p:grpSpPr>
          <a:xfrm>
            <a:off x="2872727" y="2240676"/>
            <a:ext cx="6440195" cy="1454560"/>
            <a:chOff x="525882" y="1934455"/>
            <a:chExt cx="6440195" cy="14545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09DA8-EDA7-48B9-845A-1106B4DEC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963" y="1934455"/>
              <a:ext cx="6373114" cy="103837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DBA3D4F-64EE-40B6-B412-30918597DAE0}"/>
                </a:ext>
              </a:extLst>
            </p:cNvPr>
            <p:cNvSpPr/>
            <p:nvPr/>
          </p:nvSpPr>
          <p:spPr>
            <a:xfrm rot="17263476" flipV="1">
              <a:off x="203745" y="2636672"/>
              <a:ext cx="1074480" cy="430206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BB40C8-1F2A-47F3-B5C8-D3C04200D749}"/>
              </a:ext>
            </a:extLst>
          </p:cNvPr>
          <p:cNvSpPr txBox="1"/>
          <p:nvPr/>
        </p:nvSpPr>
        <p:spPr>
          <a:xfrm>
            <a:off x="1079500" y="1666875"/>
            <a:ext cx="1002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https://colab.research.google.com/drive/1usrI9eyKYbE-pEwMVstulL35RjHDbFXY?usp=sharing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0B4367-3F4B-41C6-820A-76FA97E3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15" y="3868693"/>
            <a:ext cx="8939410" cy="264486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AAA086-05FB-410D-8D52-C16233C111B5}"/>
              </a:ext>
            </a:extLst>
          </p:cNvPr>
          <p:cNvSpPr/>
          <p:nvPr/>
        </p:nvSpPr>
        <p:spPr>
          <a:xfrm rot="19593951">
            <a:off x="1578924" y="4331345"/>
            <a:ext cx="650240" cy="284480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D5F23D-3C9C-4384-86C2-D2117EC4F9D6}"/>
              </a:ext>
            </a:extLst>
          </p:cNvPr>
          <p:cNvSpPr/>
          <p:nvPr/>
        </p:nvSpPr>
        <p:spPr>
          <a:xfrm rot="1523266">
            <a:off x="1573906" y="4931233"/>
            <a:ext cx="650240" cy="284480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63E35-DC1A-4D5F-8DB6-30145F014A17}"/>
              </a:ext>
            </a:extLst>
          </p:cNvPr>
          <p:cNvSpPr txBox="1"/>
          <p:nvPr/>
        </p:nvSpPr>
        <p:spPr>
          <a:xfrm>
            <a:off x="416559" y="4360129"/>
            <a:ext cx="112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Only run either one </a:t>
            </a:r>
          </a:p>
        </p:txBody>
      </p:sp>
    </p:spTree>
    <p:extLst>
      <p:ext uri="{BB962C8B-B14F-4D97-AF65-F5344CB8AC3E}">
        <p14:creationId xmlns:p14="http://schemas.microsoft.com/office/powerpoint/2010/main" val="41095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5F95-4781-4E3E-A0CA-85F1E69F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&amp; Results: Pre-haystack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14FC0-3363-4614-9B68-F1C71DC0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10" y="1692275"/>
            <a:ext cx="6306430" cy="2772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B35E96-A4A3-4430-A543-DD27CA3E96FE}"/>
              </a:ext>
            </a:extLst>
          </p:cNvPr>
          <p:cNvSpPr txBox="1"/>
          <p:nvPr/>
        </p:nvSpPr>
        <p:spPr>
          <a:xfrm>
            <a:off x="0" y="6488668"/>
            <a:ext cx="1189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Picture source: https://huggingface.co/</a:t>
            </a:r>
          </a:p>
        </p:txBody>
      </p:sp>
    </p:spTree>
    <p:extLst>
      <p:ext uri="{BB962C8B-B14F-4D97-AF65-F5344CB8AC3E}">
        <p14:creationId xmlns:p14="http://schemas.microsoft.com/office/powerpoint/2010/main" val="395044993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392020"/>
      </a:dk2>
      <a:lt2>
        <a:srgbClr val="E3E2E8"/>
      </a:lt2>
      <a:accent1>
        <a:srgbClr val="9EA64C"/>
      </a:accent1>
      <a:accent2>
        <a:srgbClr val="CC982C"/>
      </a:accent2>
      <a:accent3>
        <a:srgbClr val="ED8562"/>
      </a:accent3>
      <a:accent4>
        <a:srgbClr val="EB4E68"/>
      </a:accent4>
      <a:accent5>
        <a:srgbClr val="EE6EB9"/>
      </a:accent5>
      <a:accent6>
        <a:srgbClr val="EB4EEA"/>
      </a:accent6>
      <a:hlink>
        <a:srgbClr val="6F69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763</Words>
  <Application>Microsoft Office PowerPoint</Application>
  <PresentationFormat>Widescreen</PresentationFormat>
  <Paragraphs>178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Lato</vt:lpstr>
      <vt:lpstr>Arial</vt:lpstr>
      <vt:lpstr>Avenir Next LT Pro Light</vt:lpstr>
      <vt:lpstr>Calibri</vt:lpstr>
      <vt:lpstr>Rockwell Nova Light</vt:lpstr>
      <vt:lpstr>Wingdings</vt:lpstr>
      <vt:lpstr>LeafVTI</vt:lpstr>
      <vt:lpstr>Internship Project: Question-Answering(QA) system</vt:lpstr>
      <vt:lpstr>What is a QA system?</vt:lpstr>
      <vt:lpstr>Examples of QA system</vt:lpstr>
      <vt:lpstr>overview of QA system</vt:lpstr>
      <vt:lpstr>overview of QA system</vt:lpstr>
      <vt:lpstr>overview of QA system</vt:lpstr>
      <vt:lpstr>Introducing Haystack</vt:lpstr>
      <vt:lpstr>Demo</vt:lpstr>
      <vt:lpstr>Testing &amp; Results: Pre-haystack</vt:lpstr>
      <vt:lpstr>Testing &amp; Results: Pre-haystack</vt:lpstr>
      <vt:lpstr>Testing &amp; Results: Pre-haystack</vt:lpstr>
      <vt:lpstr>Testing &amp; Results: Pre-haystack</vt:lpstr>
      <vt:lpstr>Testing &amp; Results: haystack</vt:lpstr>
      <vt:lpstr>Testing &amp; Results: haystack-Document store</vt:lpstr>
      <vt:lpstr>Testing &amp; Results: haystack-Document store</vt:lpstr>
      <vt:lpstr>Testing &amp; Results: haystack-Document store</vt:lpstr>
      <vt:lpstr>Testing &amp; Results: haystack-pre-processing</vt:lpstr>
      <vt:lpstr>Testing &amp; Results: haystack-Retriever</vt:lpstr>
      <vt:lpstr>Testing &amp; Results: haystack-Retriever</vt:lpstr>
      <vt:lpstr>Testing &amp; Results: haystack-Retriever</vt:lpstr>
      <vt:lpstr>Testing &amp; Results: haystack-Reader</vt:lpstr>
      <vt:lpstr>Testing &amp; Results: haystack-Ranker</vt:lpstr>
      <vt:lpstr>Testing &amp; Results: haystack-Ranker</vt:lpstr>
      <vt:lpstr>Testing &amp; Results: haystack-Ranker</vt:lpstr>
      <vt:lpstr>Future works</vt:lpstr>
      <vt:lpstr>Future works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Project: Question-Answering(QA) system</dc:title>
  <dc:creator>He Cheng Hui</dc:creator>
  <cp:lastModifiedBy>He Cheng Hui</cp:lastModifiedBy>
  <cp:revision>14</cp:revision>
  <dcterms:created xsi:type="dcterms:W3CDTF">2021-07-24T04:22:25Z</dcterms:created>
  <dcterms:modified xsi:type="dcterms:W3CDTF">2021-07-26T08:09:53Z</dcterms:modified>
</cp:coreProperties>
</file>