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 Cheng Hui" initials="HCH" lastIdx="1" clrIdx="0">
    <p:extLst>
      <p:ext uri="{19B8F6BF-5375-455C-9EA6-DF929625EA0E}">
        <p15:presenceInfo xmlns:p15="http://schemas.microsoft.com/office/powerpoint/2012/main" userId="dad73cf3c43183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54" autoAdjust="0"/>
  </p:normalViewPr>
  <p:slideViewPr>
    <p:cSldViewPr snapToGrid="0">
      <p:cViewPr varScale="1">
        <p:scale>
          <a:sx n="70" d="100"/>
          <a:sy n="70" d="100"/>
        </p:scale>
        <p:origin x="11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572AD-1C29-475D-B490-BDBB27503904}" type="datetimeFigureOut">
              <a:rPr lang="en-SG" smtClean="0"/>
              <a:t>4/8/2021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51CC8-8935-4AB1-8444-9320ED567555}" type="slidenum">
              <a:rPr lang="en-SG" smtClean="0"/>
              <a:t>‹#›</a:t>
            </a:fld>
            <a:endParaRPr lang="en-SG"/>
          </a:p>
        </p:txBody>
      </p:sp>
    </p:spTree>
    <p:extLst>
      <p:ext uri="{BB962C8B-B14F-4D97-AF65-F5344CB8AC3E}">
        <p14:creationId xmlns:p14="http://schemas.microsoft.com/office/powerpoint/2010/main" val="222606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now I will share like a short summary, an “in conclusion” of my work to recap and a quick introduction to Ming </a:t>
            </a:r>
            <a:r>
              <a:rPr lang="en-SG" dirty="0" err="1"/>
              <a:t>En</a:t>
            </a:r>
            <a:r>
              <a:rPr lang="en-SG" dirty="0"/>
              <a:t>. At the start, when I was looking for potential open source QA software, I came across Haystack and </a:t>
            </a:r>
            <a:r>
              <a:rPr lang="en-SG" dirty="0" err="1"/>
              <a:t>DeepPavlov</a:t>
            </a:r>
            <a:r>
              <a:rPr lang="en-SG" dirty="0"/>
              <a:t>.</a:t>
            </a:r>
          </a:p>
        </p:txBody>
      </p:sp>
      <p:sp>
        <p:nvSpPr>
          <p:cNvPr id="4" name="Slide Number Placeholder 3"/>
          <p:cNvSpPr>
            <a:spLocks noGrp="1"/>
          </p:cNvSpPr>
          <p:nvPr>
            <p:ph type="sldNum" sz="quarter" idx="5"/>
          </p:nvPr>
        </p:nvSpPr>
        <p:spPr/>
        <p:txBody>
          <a:bodyPr/>
          <a:lstStyle/>
          <a:p>
            <a:fld id="{BC551CC8-8935-4AB1-8444-9320ED567555}" type="slidenum">
              <a:rPr lang="en-SG" smtClean="0"/>
              <a:t>1</a:t>
            </a:fld>
            <a:endParaRPr lang="en-SG"/>
          </a:p>
        </p:txBody>
      </p:sp>
    </p:spTree>
    <p:extLst>
      <p:ext uri="{BB962C8B-B14F-4D97-AF65-F5344CB8AC3E}">
        <p14:creationId xmlns:p14="http://schemas.microsoft.com/office/powerpoint/2010/main" val="3127162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first configuration I tested is to add a Ranker component after joining results from both retrievers. However, the result is still not as good and thus I tried adding the Ranker to after the BM25 retriever instead.</a:t>
            </a:r>
          </a:p>
        </p:txBody>
      </p:sp>
      <p:sp>
        <p:nvSpPr>
          <p:cNvPr id="4" name="Slide Number Placeholder 3"/>
          <p:cNvSpPr>
            <a:spLocks noGrp="1"/>
          </p:cNvSpPr>
          <p:nvPr>
            <p:ph type="sldNum" sz="quarter" idx="5"/>
          </p:nvPr>
        </p:nvSpPr>
        <p:spPr/>
        <p:txBody>
          <a:bodyPr/>
          <a:lstStyle/>
          <a:p>
            <a:fld id="{BC551CC8-8935-4AB1-8444-9320ED567555}" type="slidenum">
              <a:rPr lang="en-SG" smtClean="0"/>
              <a:t>10</a:t>
            </a:fld>
            <a:endParaRPr lang="en-SG"/>
          </a:p>
        </p:txBody>
      </p:sp>
    </p:spTree>
    <p:extLst>
      <p:ext uri="{BB962C8B-B14F-4D97-AF65-F5344CB8AC3E}">
        <p14:creationId xmlns:p14="http://schemas.microsoft.com/office/powerpoint/2010/main" val="3431756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second configuration was able to achieve almost the same result as the default Extractive QA if you remember what I shared before this summary.</a:t>
            </a:r>
          </a:p>
        </p:txBody>
      </p:sp>
      <p:sp>
        <p:nvSpPr>
          <p:cNvPr id="4" name="Slide Number Placeholder 3"/>
          <p:cNvSpPr>
            <a:spLocks noGrp="1"/>
          </p:cNvSpPr>
          <p:nvPr>
            <p:ph type="sldNum" sz="quarter" idx="5"/>
          </p:nvPr>
        </p:nvSpPr>
        <p:spPr/>
        <p:txBody>
          <a:bodyPr/>
          <a:lstStyle/>
          <a:p>
            <a:fld id="{BC551CC8-8935-4AB1-8444-9320ED567555}" type="slidenum">
              <a:rPr lang="en-SG" smtClean="0"/>
              <a:t>11</a:t>
            </a:fld>
            <a:endParaRPr lang="en-SG"/>
          </a:p>
        </p:txBody>
      </p:sp>
    </p:spTree>
    <p:extLst>
      <p:ext uri="{BB962C8B-B14F-4D97-AF65-F5344CB8AC3E}">
        <p14:creationId xmlns:p14="http://schemas.microsoft.com/office/powerpoint/2010/main" val="4189389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would like to end off with some possible future work for Ming </a:t>
            </a:r>
            <a:r>
              <a:rPr lang="en-SG" dirty="0" err="1"/>
              <a:t>En</a:t>
            </a:r>
            <a:r>
              <a:rPr lang="en-SG" dirty="0"/>
              <a:t> that would be taking over this QA project. Testing Albert with better hardware. As mentioned earlier, the Albert QA model might be able to output better answers and as a proof of concept, I tested it on Google </a:t>
            </a:r>
            <a:r>
              <a:rPr lang="en-SG" dirty="0" err="1"/>
              <a:t>Colab</a:t>
            </a:r>
            <a:r>
              <a:rPr lang="en-SG" dirty="0"/>
              <a:t> with their </a:t>
            </a:r>
            <a:r>
              <a:rPr lang="en-SG" dirty="0" err="1"/>
              <a:t>Telsa</a:t>
            </a:r>
            <a:r>
              <a:rPr lang="en-SG" dirty="0"/>
              <a:t> K80 GPU, which is much stronger than my laptop 1060. The results from </a:t>
            </a:r>
            <a:r>
              <a:rPr lang="en-SG" dirty="0" err="1"/>
              <a:t>TransformersReader</a:t>
            </a:r>
            <a:r>
              <a:rPr lang="en-SG" dirty="0"/>
              <a:t> is similar but the kicker comes when paired with </a:t>
            </a:r>
            <a:r>
              <a:rPr lang="en-SG" dirty="0" err="1"/>
              <a:t>FARMReader</a:t>
            </a:r>
            <a:r>
              <a:rPr lang="en-SG" dirty="0"/>
              <a:t>. With </a:t>
            </a:r>
            <a:r>
              <a:rPr lang="en-SG" dirty="0" err="1"/>
              <a:t>FARMReader</a:t>
            </a:r>
            <a:r>
              <a:rPr lang="en-SG" dirty="0"/>
              <a:t>, it was able to fully answer 1 of the questions that the best previously can only answer partially. I was </a:t>
            </a:r>
            <a:r>
              <a:rPr lang="en-SG" dirty="0" err="1"/>
              <a:t>stucked</a:t>
            </a:r>
            <a:r>
              <a:rPr lang="en-SG" dirty="0"/>
              <a:t> on Q4 due to a out-of-memory error so I think that there is potential in trying out Albert with better hardware. Long-form QA is a point I mentioned in my internship presentation where the QA system would be able to output longer answers like the one you see just now. From testing, looks like </a:t>
            </a:r>
            <a:r>
              <a:rPr lang="en-SG" dirty="0" err="1"/>
              <a:t>FARMReader</a:t>
            </a:r>
            <a:r>
              <a:rPr lang="en-SG" dirty="0"/>
              <a:t> is capable of long answers but would need tweaking like using a Ranker alongside to make it usable. Lastly, I have no touched on training but could be something to invest into down the workflow when the team decide to commit to using </a:t>
            </a:r>
            <a:r>
              <a:rPr lang="en-SG" dirty="0" err="1"/>
              <a:t>Hatysatck</a:t>
            </a:r>
            <a:r>
              <a:rPr lang="en-SG" dirty="0"/>
              <a:t>.</a:t>
            </a:r>
          </a:p>
        </p:txBody>
      </p:sp>
      <p:sp>
        <p:nvSpPr>
          <p:cNvPr id="4" name="Slide Number Placeholder 3"/>
          <p:cNvSpPr>
            <a:spLocks noGrp="1"/>
          </p:cNvSpPr>
          <p:nvPr>
            <p:ph type="sldNum" sz="quarter" idx="5"/>
          </p:nvPr>
        </p:nvSpPr>
        <p:spPr/>
        <p:txBody>
          <a:bodyPr/>
          <a:lstStyle/>
          <a:p>
            <a:fld id="{BC551CC8-8935-4AB1-8444-9320ED567555}" type="slidenum">
              <a:rPr lang="en-SG" smtClean="0"/>
              <a:t>12</a:t>
            </a:fld>
            <a:endParaRPr lang="en-SG"/>
          </a:p>
        </p:txBody>
      </p:sp>
    </p:spTree>
    <p:extLst>
      <p:ext uri="{BB962C8B-B14F-4D97-AF65-F5344CB8AC3E}">
        <p14:creationId xmlns:p14="http://schemas.microsoft.com/office/powerpoint/2010/main" val="38746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chose Haystack over </a:t>
            </a:r>
            <a:r>
              <a:rPr lang="en-SG" dirty="0" err="1"/>
              <a:t>DeepPavlov</a:t>
            </a:r>
            <a:r>
              <a:rPr lang="en-SG" dirty="0"/>
              <a:t> mainly due to support for custom datasets and does not take up too much storage when setting up.</a:t>
            </a:r>
          </a:p>
        </p:txBody>
      </p:sp>
      <p:sp>
        <p:nvSpPr>
          <p:cNvPr id="4" name="Slide Number Placeholder 3"/>
          <p:cNvSpPr>
            <a:spLocks noGrp="1"/>
          </p:cNvSpPr>
          <p:nvPr>
            <p:ph type="sldNum" sz="quarter" idx="5"/>
          </p:nvPr>
        </p:nvSpPr>
        <p:spPr/>
        <p:txBody>
          <a:bodyPr/>
          <a:lstStyle/>
          <a:p>
            <a:fld id="{BC551CC8-8935-4AB1-8444-9320ED567555}" type="slidenum">
              <a:rPr lang="en-SG" smtClean="0"/>
              <a:t>2</a:t>
            </a:fld>
            <a:endParaRPr lang="en-SG"/>
          </a:p>
        </p:txBody>
      </p:sp>
    </p:spTree>
    <p:extLst>
      <p:ext uri="{BB962C8B-B14F-4D97-AF65-F5344CB8AC3E}">
        <p14:creationId xmlns:p14="http://schemas.microsoft.com/office/powerpoint/2010/main" val="1832230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One of the benefits of using Haystack that I observed throughout this internship is its customisability. From the pipelines to the components, </a:t>
            </a:r>
            <a:r>
              <a:rPr lang="en-SG" dirty="0" err="1"/>
              <a:t>theres</a:t>
            </a:r>
            <a:r>
              <a:rPr lang="en-SG" dirty="0"/>
              <a:t> always options to choose from. In my internship, I mainly test out 3 configurations. </a:t>
            </a:r>
            <a:r>
              <a:rPr lang="en-SG" dirty="0" err="1"/>
              <a:t>ExtractiveQA</a:t>
            </a:r>
            <a:r>
              <a:rPr lang="en-SG" dirty="0"/>
              <a:t>, which is Haystack’s vanilla QA framework and consist of just a retriever and reader model. Then we began looking into custom pipelines with the addition of a Ranker component. Lastly, we venture into custom pipelines with multiple retrievers.</a:t>
            </a:r>
          </a:p>
        </p:txBody>
      </p:sp>
      <p:sp>
        <p:nvSpPr>
          <p:cNvPr id="4" name="Slide Number Placeholder 3"/>
          <p:cNvSpPr>
            <a:spLocks noGrp="1"/>
          </p:cNvSpPr>
          <p:nvPr>
            <p:ph type="sldNum" sz="quarter" idx="5"/>
          </p:nvPr>
        </p:nvSpPr>
        <p:spPr/>
        <p:txBody>
          <a:bodyPr/>
          <a:lstStyle/>
          <a:p>
            <a:fld id="{BC551CC8-8935-4AB1-8444-9320ED567555}" type="slidenum">
              <a:rPr lang="en-SG" smtClean="0"/>
              <a:t>3</a:t>
            </a:fld>
            <a:endParaRPr lang="en-SG"/>
          </a:p>
        </p:txBody>
      </p:sp>
    </p:spTree>
    <p:extLst>
      <p:ext uri="{BB962C8B-B14F-4D97-AF65-F5344CB8AC3E}">
        <p14:creationId xmlns:p14="http://schemas.microsoft.com/office/powerpoint/2010/main" val="247924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While looking into the default QA pipeline, I tested out the options available for the retriever and reader component.</a:t>
            </a:r>
          </a:p>
        </p:txBody>
      </p:sp>
      <p:sp>
        <p:nvSpPr>
          <p:cNvPr id="4" name="Slide Number Placeholder 3"/>
          <p:cNvSpPr>
            <a:spLocks noGrp="1"/>
          </p:cNvSpPr>
          <p:nvPr>
            <p:ph type="sldNum" sz="quarter" idx="5"/>
          </p:nvPr>
        </p:nvSpPr>
        <p:spPr/>
        <p:txBody>
          <a:bodyPr/>
          <a:lstStyle/>
          <a:p>
            <a:fld id="{BC551CC8-8935-4AB1-8444-9320ED567555}" type="slidenum">
              <a:rPr lang="en-SG" smtClean="0"/>
              <a:t>4</a:t>
            </a:fld>
            <a:endParaRPr lang="en-SG"/>
          </a:p>
        </p:txBody>
      </p:sp>
    </p:spTree>
    <p:extLst>
      <p:ext uri="{BB962C8B-B14F-4D97-AF65-F5344CB8AC3E}">
        <p14:creationId xmlns:p14="http://schemas.microsoft.com/office/powerpoint/2010/main" val="139571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Using 10 questions set by me, the best results came from the following configuration of BM25 retriever and </a:t>
            </a:r>
            <a:r>
              <a:rPr lang="en-SG" dirty="0" err="1"/>
              <a:t>TransformersReader</a:t>
            </a:r>
            <a:r>
              <a:rPr lang="en-SG" dirty="0"/>
              <a:t>.</a:t>
            </a:r>
          </a:p>
        </p:txBody>
      </p:sp>
      <p:sp>
        <p:nvSpPr>
          <p:cNvPr id="4" name="Slide Number Placeholder 3"/>
          <p:cNvSpPr>
            <a:spLocks noGrp="1"/>
          </p:cNvSpPr>
          <p:nvPr>
            <p:ph type="sldNum" sz="quarter" idx="5"/>
          </p:nvPr>
        </p:nvSpPr>
        <p:spPr/>
        <p:txBody>
          <a:bodyPr/>
          <a:lstStyle/>
          <a:p>
            <a:fld id="{BC551CC8-8935-4AB1-8444-9320ED567555}" type="slidenum">
              <a:rPr lang="en-SG" smtClean="0"/>
              <a:t>5</a:t>
            </a:fld>
            <a:endParaRPr lang="en-SG"/>
          </a:p>
        </p:txBody>
      </p:sp>
    </p:spTree>
    <p:extLst>
      <p:ext uri="{BB962C8B-B14F-4D97-AF65-F5344CB8AC3E}">
        <p14:creationId xmlns:p14="http://schemas.microsoft.com/office/powerpoint/2010/main" val="126808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model used for the Reader component was chosen after a test among the top 6 most downloaded QA models from </a:t>
            </a:r>
            <a:r>
              <a:rPr lang="en-SG" dirty="0" err="1"/>
              <a:t>huggingface</a:t>
            </a:r>
            <a:r>
              <a:rPr lang="en-SG" dirty="0"/>
              <a:t>. The Roberta variant performed the best on my laptop and is also coined an “all-rounder” model by the development team in Haystack. However, that model is not as accurate as the Albert model. However, due to the large computational power required, I am unable to run the model.</a:t>
            </a:r>
          </a:p>
        </p:txBody>
      </p:sp>
      <p:sp>
        <p:nvSpPr>
          <p:cNvPr id="4" name="Slide Number Placeholder 3"/>
          <p:cNvSpPr>
            <a:spLocks noGrp="1"/>
          </p:cNvSpPr>
          <p:nvPr>
            <p:ph type="sldNum" sz="quarter" idx="5"/>
          </p:nvPr>
        </p:nvSpPr>
        <p:spPr/>
        <p:txBody>
          <a:bodyPr/>
          <a:lstStyle/>
          <a:p>
            <a:fld id="{BC551CC8-8935-4AB1-8444-9320ED567555}" type="slidenum">
              <a:rPr lang="en-SG" smtClean="0"/>
              <a:t>6</a:t>
            </a:fld>
            <a:endParaRPr lang="en-SG"/>
          </a:p>
        </p:txBody>
      </p:sp>
    </p:spTree>
    <p:extLst>
      <p:ext uri="{BB962C8B-B14F-4D97-AF65-F5344CB8AC3E}">
        <p14:creationId xmlns:p14="http://schemas.microsoft.com/office/powerpoint/2010/main" val="280923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While the previous configuration works, Haystack advertised better Retriever results using DPR and FAISS document store. However, my testing actually shows worse result than using the previous configuration.</a:t>
            </a:r>
          </a:p>
        </p:txBody>
      </p:sp>
      <p:sp>
        <p:nvSpPr>
          <p:cNvPr id="4" name="Slide Number Placeholder 3"/>
          <p:cNvSpPr>
            <a:spLocks noGrp="1"/>
          </p:cNvSpPr>
          <p:nvPr>
            <p:ph type="sldNum" sz="quarter" idx="5"/>
          </p:nvPr>
        </p:nvSpPr>
        <p:spPr/>
        <p:txBody>
          <a:bodyPr/>
          <a:lstStyle/>
          <a:p>
            <a:fld id="{BC551CC8-8935-4AB1-8444-9320ED567555}" type="slidenum">
              <a:rPr lang="en-SG" smtClean="0"/>
              <a:t>7</a:t>
            </a:fld>
            <a:endParaRPr lang="en-SG"/>
          </a:p>
        </p:txBody>
      </p:sp>
    </p:spTree>
    <p:extLst>
      <p:ext uri="{BB962C8B-B14F-4D97-AF65-F5344CB8AC3E}">
        <p14:creationId xmlns:p14="http://schemas.microsoft.com/office/powerpoint/2010/main" val="199731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Next, we began customising our pipeline with the addition of a Ranker component. From my testing, both Ranker types does not show any noticeable differences in their answers.</a:t>
            </a:r>
          </a:p>
        </p:txBody>
      </p:sp>
      <p:sp>
        <p:nvSpPr>
          <p:cNvPr id="4" name="Slide Number Placeholder 3"/>
          <p:cNvSpPr>
            <a:spLocks noGrp="1"/>
          </p:cNvSpPr>
          <p:nvPr>
            <p:ph type="sldNum" sz="quarter" idx="5"/>
          </p:nvPr>
        </p:nvSpPr>
        <p:spPr/>
        <p:txBody>
          <a:bodyPr/>
          <a:lstStyle/>
          <a:p>
            <a:fld id="{BC551CC8-8935-4AB1-8444-9320ED567555}" type="slidenum">
              <a:rPr lang="en-SG" smtClean="0"/>
              <a:t>8</a:t>
            </a:fld>
            <a:endParaRPr lang="en-SG"/>
          </a:p>
        </p:txBody>
      </p:sp>
    </p:spTree>
    <p:extLst>
      <p:ext uri="{BB962C8B-B14F-4D97-AF65-F5344CB8AC3E}">
        <p14:creationId xmlns:p14="http://schemas.microsoft.com/office/powerpoint/2010/main" val="1935244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Lastly, I continued looking into custom pipelines and found that Haystack can actually use both retrievers instead of choosing one. In the </a:t>
            </a:r>
            <a:r>
              <a:rPr lang="en-SG" dirty="0" err="1"/>
              <a:t>JoinResults</a:t>
            </a:r>
            <a:r>
              <a:rPr lang="en-SG" dirty="0"/>
              <a:t> component, it is possible to choose how the scores of the retrieved documents are sorted and aggregated, by changing the setting of the </a:t>
            </a:r>
            <a:r>
              <a:rPr lang="en-SG" dirty="0" err="1"/>
              <a:t>JoinMode</a:t>
            </a:r>
            <a:r>
              <a:rPr lang="en-SG" dirty="0"/>
              <a:t> argument.  For this as well, testing shows no change in answer when using either settings. Furthermore, the answers given by this configuration is not as good as the default Extractive QA pipeline, hence I went to test other configurations.</a:t>
            </a:r>
          </a:p>
        </p:txBody>
      </p:sp>
      <p:sp>
        <p:nvSpPr>
          <p:cNvPr id="4" name="Slide Number Placeholder 3"/>
          <p:cNvSpPr>
            <a:spLocks noGrp="1"/>
          </p:cNvSpPr>
          <p:nvPr>
            <p:ph type="sldNum" sz="quarter" idx="5"/>
          </p:nvPr>
        </p:nvSpPr>
        <p:spPr/>
        <p:txBody>
          <a:bodyPr/>
          <a:lstStyle/>
          <a:p>
            <a:fld id="{BC551CC8-8935-4AB1-8444-9320ED567555}" type="slidenum">
              <a:rPr lang="en-SG" smtClean="0"/>
              <a:t>9</a:t>
            </a:fld>
            <a:endParaRPr lang="en-SG"/>
          </a:p>
        </p:txBody>
      </p:sp>
    </p:spTree>
    <p:extLst>
      <p:ext uri="{BB962C8B-B14F-4D97-AF65-F5344CB8AC3E}">
        <p14:creationId xmlns:p14="http://schemas.microsoft.com/office/powerpoint/2010/main" val="15811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2308-B5A8-4B15-877D-9BB109D87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B6BB1B0A-493B-4ED5-977E-2BBB2A6D8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0ADC3CD-DE6E-404A-A7D9-46C159DF5367}"/>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5" name="Footer Placeholder 4">
            <a:extLst>
              <a:ext uri="{FF2B5EF4-FFF2-40B4-BE49-F238E27FC236}">
                <a16:creationId xmlns:a16="http://schemas.microsoft.com/office/drawing/2014/main" id="{F488C8D3-07EB-405F-9C7D-A2FBD9BB232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214115-3D0C-4395-B40C-FC23211BDDBE}"/>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103189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3E52-2A3F-48DE-B64F-3AC97EB6C0D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73DD95D-ADCE-446E-B558-2A5285810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3F105B6-4550-43B8-98CA-1A4C9F0CAE93}"/>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5" name="Footer Placeholder 4">
            <a:extLst>
              <a:ext uri="{FF2B5EF4-FFF2-40B4-BE49-F238E27FC236}">
                <a16:creationId xmlns:a16="http://schemas.microsoft.com/office/drawing/2014/main" id="{CB14E361-A8D3-478F-A8AC-E3E754B55BB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8214B6-ECB7-48F9-9865-592CA8C67E0E}"/>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387021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75A14-B358-41E2-952D-61056A9571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3BC533E-2455-477A-80B3-A24D36F285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A2310E-76F7-4202-ABAE-1373162C997C}"/>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5" name="Footer Placeholder 4">
            <a:extLst>
              <a:ext uri="{FF2B5EF4-FFF2-40B4-BE49-F238E27FC236}">
                <a16:creationId xmlns:a16="http://schemas.microsoft.com/office/drawing/2014/main" id="{ECEC7235-90C5-4524-9D87-2CC9583F720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0CC446-E063-41BD-8929-F1FFE34E2E16}"/>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360797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474A-E30A-4C4F-A241-17AEC823860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C41BD4-F04A-4140-B605-6204793143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18F3C89-758D-48D0-A79C-6E800424EA75}"/>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5" name="Footer Placeholder 4">
            <a:extLst>
              <a:ext uri="{FF2B5EF4-FFF2-40B4-BE49-F238E27FC236}">
                <a16:creationId xmlns:a16="http://schemas.microsoft.com/office/drawing/2014/main" id="{F1230D7B-82C0-472D-80E7-9D70B23F7D7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61CC471-229E-422A-8C4A-89A2CC479B4B}"/>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320742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72F3-7CEA-45AD-9E51-ADF33C5A4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C97219A-5C57-49B6-B478-C09FFE16B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9A6407-3179-4415-8CCE-933FA65EF29F}"/>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5" name="Footer Placeholder 4">
            <a:extLst>
              <a:ext uri="{FF2B5EF4-FFF2-40B4-BE49-F238E27FC236}">
                <a16:creationId xmlns:a16="http://schemas.microsoft.com/office/drawing/2014/main" id="{E651DE62-B6A8-49BB-86D8-9240AC2DF22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C1FB58F-D991-4FAF-846B-2B930DCE36CE}"/>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9363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CA1F-836E-40D4-874A-8CDA95A5CC0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B68231C-2213-4456-9607-35A27713CC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C32669C-2FFC-43D9-BBB7-9E2BC1993F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4213A23-F427-42C6-8D5E-0C5440A29E47}"/>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6" name="Footer Placeholder 5">
            <a:extLst>
              <a:ext uri="{FF2B5EF4-FFF2-40B4-BE49-F238E27FC236}">
                <a16:creationId xmlns:a16="http://schemas.microsoft.com/office/drawing/2014/main" id="{170D0F87-44A6-4904-8D34-E22E188F746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D225FEF-B229-414C-9C8C-157DC2F8A646}"/>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3724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39DC-D1C2-4E5F-BBEA-C90FD164570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D4337BD-7B32-430C-B369-9A79CF8F1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689C58-6303-4092-9C56-114F3A595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5DE765A-2A24-4ABA-A2B4-E364502D66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74E0E0-1A23-4CA5-B52A-0AB11C15F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FDD8795-5683-4E97-83A9-1927D5DC91F5}"/>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8" name="Footer Placeholder 7">
            <a:extLst>
              <a:ext uri="{FF2B5EF4-FFF2-40B4-BE49-F238E27FC236}">
                <a16:creationId xmlns:a16="http://schemas.microsoft.com/office/drawing/2014/main" id="{359AD918-8C82-4ABA-B8B1-E2FD344A60B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18C22F9-3524-419D-A385-2D1D47FDFAE3}"/>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341652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9CBF-92E2-4ACE-826A-FC6D043A4F1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477855E-A02A-430F-BC07-962486DFE928}"/>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4" name="Footer Placeholder 3">
            <a:extLst>
              <a:ext uri="{FF2B5EF4-FFF2-40B4-BE49-F238E27FC236}">
                <a16:creationId xmlns:a16="http://schemas.microsoft.com/office/drawing/2014/main" id="{8E34FE2C-8458-4BAE-9D20-2440B7E34E7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5C93A81-7562-4687-822C-CB2E33F4310F}"/>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3537492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6752E-9055-4BF1-8D24-D9086231CE3B}"/>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3" name="Footer Placeholder 2">
            <a:extLst>
              <a:ext uri="{FF2B5EF4-FFF2-40B4-BE49-F238E27FC236}">
                <a16:creationId xmlns:a16="http://schemas.microsoft.com/office/drawing/2014/main" id="{EE626999-87FF-4B0E-9036-E34CEC07E07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C47F3EF-CB29-4206-9019-FFEB396E5801}"/>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62202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4269-EB4E-42BB-A1FB-B8AEC56BD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8170EA0-5BC5-44C0-B0FF-965D85598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00AAF60-E66C-480A-908B-5B9323BFC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EF795-7D13-43B3-A952-A513B9483CA8}"/>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6" name="Footer Placeholder 5">
            <a:extLst>
              <a:ext uri="{FF2B5EF4-FFF2-40B4-BE49-F238E27FC236}">
                <a16:creationId xmlns:a16="http://schemas.microsoft.com/office/drawing/2014/main" id="{1854C639-7B74-42DD-B8BE-A47E9A4D8DF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0B57B66-17BD-4841-A3ED-2380463B8D2E}"/>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76406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6D74-3418-4EFD-9876-BC49AA333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64BAA2C-2E3B-4965-AA79-B6C9933B40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3F38ED3-1120-499E-AADC-689981495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40B7F-5438-4955-8464-C0A1BA5022B2}"/>
              </a:ext>
            </a:extLst>
          </p:cNvPr>
          <p:cNvSpPr>
            <a:spLocks noGrp="1"/>
          </p:cNvSpPr>
          <p:nvPr>
            <p:ph type="dt" sz="half" idx="10"/>
          </p:nvPr>
        </p:nvSpPr>
        <p:spPr/>
        <p:txBody>
          <a:bodyPr/>
          <a:lstStyle/>
          <a:p>
            <a:fld id="{7DEECF95-54DD-41A3-ABF1-C3EEB7A240B2}" type="datetimeFigureOut">
              <a:rPr lang="en-SG" smtClean="0"/>
              <a:t>4/8/2021</a:t>
            </a:fld>
            <a:endParaRPr lang="en-SG"/>
          </a:p>
        </p:txBody>
      </p:sp>
      <p:sp>
        <p:nvSpPr>
          <p:cNvPr id="6" name="Footer Placeholder 5">
            <a:extLst>
              <a:ext uri="{FF2B5EF4-FFF2-40B4-BE49-F238E27FC236}">
                <a16:creationId xmlns:a16="http://schemas.microsoft.com/office/drawing/2014/main" id="{65145B22-994E-412F-9ADA-1C88FEC1EBF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C73F7C8-8005-4C0D-898A-1FF7959123DF}"/>
              </a:ext>
            </a:extLst>
          </p:cNvPr>
          <p:cNvSpPr>
            <a:spLocks noGrp="1"/>
          </p:cNvSpPr>
          <p:nvPr>
            <p:ph type="sldNum" sz="quarter" idx="12"/>
          </p:nvPr>
        </p:nvSpPr>
        <p:spPr/>
        <p:txBody>
          <a:bodyPr/>
          <a:lstStyle/>
          <a:p>
            <a:fld id="{65D1DCDD-E1E3-4405-BC15-26995E54B9E3}" type="slidenum">
              <a:rPr lang="en-SG" smtClean="0"/>
              <a:t>‹#›</a:t>
            </a:fld>
            <a:endParaRPr lang="en-SG"/>
          </a:p>
        </p:txBody>
      </p:sp>
    </p:spTree>
    <p:extLst>
      <p:ext uri="{BB962C8B-B14F-4D97-AF65-F5344CB8AC3E}">
        <p14:creationId xmlns:p14="http://schemas.microsoft.com/office/powerpoint/2010/main" val="166557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65664-9531-4836-AACD-C17A6C83D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780F06A-378C-4FC1-8A05-55BC3561C0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7BA8E89-A89A-45A6-AC1B-F0E38368F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ECF95-54DD-41A3-ABF1-C3EEB7A240B2}" type="datetimeFigureOut">
              <a:rPr lang="en-SG" smtClean="0"/>
              <a:t>4/8/2021</a:t>
            </a:fld>
            <a:endParaRPr lang="en-SG"/>
          </a:p>
        </p:txBody>
      </p:sp>
      <p:sp>
        <p:nvSpPr>
          <p:cNvPr id="5" name="Footer Placeholder 4">
            <a:extLst>
              <a:ext uri="{FF2B5EF4-FFF2-40B4-BE49-F238E27FC236}">
                <a16:creationId xmlns:a16="http://schemas.microsoft.com/office/drawing/2014/main" id="{E2574047-66E9-4519-849A-F772A556E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BDB747B-53DC-47E5-BAFB-FFF2A5E6B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1DCDD-E1E3-4405-BC15-26995E54B9E3}" type="slidenum">
              <a:rPr lang="en-SG" smtClean="0"/>
              <a:t>‹#›</a:t>
            </a:fld>
            <a:endParaRPr lang="en-SG"/>
          </a:p>
        </p:txBody>
      </p:sp>
    </p:spTree>
    <p:extLst>
      <p:ext uri="{BB962C8B-B14F-4D97-AF65-F5344CB8AC3E}">
        <p14:creationId xmlns:p14="http://schemas.microsoft.com/office/powerpoint/2010/main" val="894997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1B6A13-27F5-4AAB-A52E-2EAE2EA75BD7}"/>
              </a:ext>
            </a:extLst>
          </p:cNvPr>
          <p:cNvSpPr txBox="1"/>
          <p:nvPr/>
        </p:nvSpPr>
        <p:spPr>
          <a:xfrm>
            <a:off x="3415992" y="1759540"/>
            <a:ext cx="2062976" cy="523220"/>
          </a:xfrm>
          <a:prstGeom prst="rect">
            <a:avLst/>
          </a:prstGeom>
          <a:noFill/>
        </p:spPr>
        <p:txBody>
          <a:bodyPr wrap="square" rtlCol="0">
            <a:spAutoFit/>
          </a:bodyPr>
          <a:lstStyle/>
          <a:p>
            <a:r>
              <a:rPr lang="en-SG" sz="2800" b="1" dirty="0"/>
              <a:t>Haystack</a:t>
            </a:r>
          </a:p>
        </p:txBody>
      </p:sp>
      <p:sp>
        <p:nvSpPr>
          <p:cNvPr id="5" name="TextBox 4">
            <a:extLst>
              <a:ext uri="{FF2B5EF4-FFF2-40B4-BE49-F238E27FC236}">
                <a16:creationId xmlns:a16="http://schemas.microsoft.com/office/drawing/2014/main" id="{13899A91-27A2-43D3-ACB0-4A658E7114F4}"/>
              </a:ext>
            </a:extLst>
          </p:cNvPr>
          <p:cNvSpPr txBox="1"/>
          <p:nvPr/>
        </p:nvSpPr>
        <p:spPr>
          <a:xfrm>
            <a:off x="6713033" y="1759540"/>
            <a:ext cx="2062976" cy="523220"/>
          </a:xfrm>
          <a:prstGeom prst="rect">
            <a:avLst/>
          </a:prstGeom>
          <a:noFill/>
        </p:spPr>
        <p:txBody>
          <a:bodyPr wrap="square" rtlCol="0">
            <a:spAutoFit/>
          </a:bodyPr>
          <a:lstStyle/>
          <a:p>
            <a:r>
              <a:rPr lang="en-SG" sz="2800" b="1" dirty="0" err="1"/>
              <a:t>DeepPavlov</a:t>
            </a:r>
            <a:endParaRPr lang="en-SG" sz="2800" b="1" dirty="0"/>
          </a:p>
        </p:txBody>
      </p:sp>
      <p:pic>
        <p:nvPicPr>
          <p:cNvPr id="1026" name="Picture 2">
            <a:extLst>
              <a:ext uri="{FF2B5EF4-FFF2-40B4-BE49-F238E27FC236}">
                <a16:creationId xmlns:a16="http://schemas.microsoft.com/office/drawing/2014/main" id="{4BD162FE-F7E0-42CB-8B95-5EE5AB89D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033" y="2282760"/>
            <a:ext cx="1888624" cy="18886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extLst>
              <a:ext uri="{FF2B5EF4-FFF2-40B4-BE49-F238E27FC236}">
                <a16:creationId xmlns:a16="http://schemas.microsoft.com/office/drawing/2014/main" id="{B36022E2-9E88-4058-BCBD-CDEE84B883B8}"/>
              </a:ext>
            </a:extLst>
          </p:cNvPr>
          <p:cNvPicPr>
            <a:picLocks noChangeAspect="1"/>
          </p:cNvPicPr>
          <p:nvPr/>
        </p:nvPicPr>
        <p:blipFill>
          <a:blip r:embed="rId4"/>
          <a:stretch>
            <a:fillRect/>
          </a:stretch>
        </p:blipFill>
        <p:spPr>
          <a:xfrm>
            <a:off x="3268813" y="2285171"/>
            <a:ext cx="1695687" cy="1886213"/>
          </a:xfrm>
          <a:prstGeom prst="rect">
            <a:avLst/>
          </a:prstGeom>
        </p:spPr>
      </p:pic>
      <p:sp>
        <p:nvSpPr>
          <p:cNvPr id="11" name="TextBox 10">
            <a:extLst>
              <a:ext uri="{FF2B5EF4-FFF2-40B4-BE49-F238E27FC236}">
                <a16:creationId xmlns:a16="http://schemas.microsoft.com/office/drawing/2014/main" id="{DA0F7983-5678-42B1-BA65-369C10BE1FE4}"/>
              </a:ext>
            </a:extLst>
          </p:cNvPr>
          <p:cNvSpPr txBox="1"/>
          <p:nvPr/>
        </p:nvSpPr>
        <p:spPr>
          <a:xfrm>
            <a:off x="5596399" y="3021980"/>
            <a:ext cx="602166" cy="369332"/>
          </a:xfrm>
          <a:prstGeom prst="rect">
            <a:avLst/>
          </a:prstGeom>
          <a:noFill/>
        </p:spPr>
        <p:txBody>
          <a:bodyPr wrap="square" rtlCol="0">
            <a:spAutoFit/>
          </a:bodyPr>
          <a:lstStyle/>
          <a:p>
            <a:r>
              <a:rPr lang="en-SG" dirty="0"/>
              <a:t>V.S</a:t>
            </a:r>
          </a:p>
        </p:txBody>
      </p:sp>
    </p:spTree>
    <p:extLst>
      <p:ext uri="{BB962C8B-B14F-4D97-AF65-F5344CB8AC3E}">
        <p14:creationId xmlns:p14="http://schemas.microsoft.com/office/powerpoint/2010/main" val="37240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E748-AB40-4083-8DA1-FFDC2C7ED1CE}"/>
              </a:ext>
            </a:extLst>
          </p:cNvPr>
          <p:cNvSpPr>
            <a:spLocks noGrp="1"/>
          </p:cNvSpPr>
          <p:nvPr>
            <p:ph type="title"/>
          </p:nvPr>
        </p:nvSpPr>
        <p:spPr/>
        <p:txBody>
          <a:bodyPr/>
          <a:lstStyle/>
          <a:p>
            <a:r>
              <a:rPr lang="en-SG" sz="4400" dirty="0"/>
              <a:t>3. Custom Pipeline with Multiple Retriever</a:t>
            </a:r>
            <a:endParaRPr lang="en-SG" dirty="0"/>
          </a:p>
        </p:txBody>
      </p:sp>
      <p:pic>
        <p:nvPicPr>
          <p:cNvPr id="6" name="Picture 5" descr="Diagram&#10;&#10;Description automatically generated">
            <a:extLst>
              <a:ext uri="{FF2B5EF4-FFF2-40B4-BE49-F238E27FC236}">
                <a16:creationId xmlns:a16="http://schemas.microsoft.com/office/drawing/2014/main" id="{DAAF9F9E-2F7B-4717-89FA-B363B7BB6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4" y="1522853"/>
            <a:ext cx="4042794" cy="4714662"/>
          </a:xfrm>
          <a:prstGeom prst="rect">
            <a:avLst/>
          </a:prstGeom>
        </p:spPr>
      </p:pic>
      <p:pic>
        <p:nvPicPr>
          <p:cNvPr id="5" name="Picture 4" descr="Diagram&#10;&#10;Description automatically generated">
            <a:extLst>
              <a:ext uri="{FF2B5EF4-FFF2-40B4-BE49-F238E27FC236}">
                <a16:creationId xmlns:a16="http://schemas.microsoft.com/office/drawing/2014/main" id="{23D65430-2119-4D70-8B41-069A45BB7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0779" y="1522853"/>
            <a:ext cx="3258108" cy="4882495"/>
          </a:xfrm>
          <a:prstGeom prst="rect">
            <a:avLst/>
          </a:prstGeom>
        </p:spPr>
      </p:pic>
      <p:cxnSp>
        <p:nvCxnSpPr>
          <p:cNvPr id="10" name="Straight Connector 9">
            <a:extLst>
              <a:ext uri="{FF2B5EF4-FFF2-40B4-BE49-F238E27FC236}">
                <a16:creationId xmlns:a16="http://schemas.microsoft.com/office/drawing/2014/main" id="{C77A38D6-9647-4038-A48D-6BF62A6DEFAD}"/>
              </a:ext>
            </a:extLst>
          </p:cNvPr>
          <p:cNvCxnSpPr/>
          <p:nvPr/>
        </p:nvCxnSpPr>
        <p:spPr>
          <a:xfrm>
            <a:off x="4735286" y="16002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0A9BB50-73CA-4300-9A47-E33AB0D95CE6}"/>
              </a:ext>
            </a:extLst>
          </p:cNvPr>
          <p:cNvCxnSpPr>
            <a:cxnSpLocks/>
          </p:cNvCxnSpPr>
          <p:nvPr/>
        </p:nvCxnSpPr>
        <p:spPr>
          <a:xfrm>
            <a:off x="8949479" y="1436914"/>
            <a:ext cx="0" cy="5421086"/>
          </a:xfrm>
          <a:prstGeom prst="line">
            <a:avLst/>
          </a:prstGeom>
          <a:ln w="762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CE85DB0-D71B-4969-8E9B-476313078D94}"/>
              </a:ext>
            </a:extLst>
          </p:cNvPr>
          <p:cNvSpPr txBox="1"/>
          <p:nvPr/>
        </p:nvSpPr>
        <p:spPr>
          <a:xfrm>
            <a:off x="1957291" y="6309463"/>
            <a:ext cx="990600" cy="461665"/>
          </a:xfrm>
          <a:prstGeom prst="rect">
            <a:avLst/>
          </a:prstGeom>
          <a:noFill/>
        </p:spPr>
        <p:txBody>
          <a:bodyPr wrap="square" rtlCol="0">
            <a:spAutoFit/>
          </a:bodyPr>
          <a:lstStyle/>
          <a:p>
            <a:r>
              <a:rPr lang="en-SG" sz="2400" dirty="0">
                <a:highlight>
                  <a:srgbClr val="00FF00"/>
                </a:highlight>
              </a:rPr>
              <a:t>Initial</a:t>
            </a:r>
          </a:p>
        </p:txBody>
      </p:sp>
      <p:sp>
        <p:nvSpPr>
          <p:cNvPr id="14" name="TextBox 13">
            <a:extLst>
              <a:ext uri="{FF2B5EF4-FFF2-40B4-BE49-F238E27FC236}">
                <a16:creationId xmlns:a16="http://schemas.microsoft.com/office/drawing/2014/main" id="{73D2D470-1A56-4940-9241-23336747AC45}"/>
              </a:ext>
            </a:extLst>
          </p:cNvPr>
          <p:cNvSpPr txBox="1"/>
          <p:nvPr/>
        </p:nvSpPr>
        <p:spPr>
          <a:xfrm>
            <a:off x="6510758" y="6405348"/>
            <a:ext cx="478150" cy="461665"/>
          </a:xfrm>
          <a:prstGeom prst="rect">
            <a:avLst/>
          </a:prstGeom>
          <a:noFill/>
        </p:spPr>
        <p:txBody>
          <a:bodyPr wrap="square" rtlCol="0">
            <a:spAutoFit/>
          </a:bodyPr>
          <a:lstStyle/>
          <a:p>
            <a:r>
              <a:rPr lang="en-SG" sz="2400" dirty="0">
                <a:highlight>
                  <a:srgbClr val="00FF00"/>
                </a:highlight>
              </a:rPr>
              <a:t>1</a:t>
            </a:r>
          </a:p>
        </p:txBody>
      </p:sp>
    </p:spTree>
    <p:extLst>
      <p:ext uri="{BB962C8B-B14F-4D97-AF65-F5344CB8AC3E}">
        <p14:creationId xmlns:p14="http://schemas.microsoft.com/office/powerpoint/2010/main" val="250463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E748-AB40-4083-8DA1-FFDC2C7ED1CE}"/>
              </a:ext>
            </a:extLst>
          </p:cNvPr>
          <p:cNvSpPr>
            <a:spLocks noGrp="1"/>
          </p:cNvSpPr>
          <p:nvPr>
            <p:ph type="title"/>
          </p:nvPr>
        </p:nvSpPr>
        <p:spPr/>
        <p:txBody>
          <a:bodyPr/>
          <a:lstStyle/>
          <a:p>
            <a:r>
              <a:rPr lang="en-SG" sz="4400" dirty="0"/>
              <a:t>3. Custom Pipeline with Multiple Retriever</a:t>
            </a:r>
            <a:endParaRPr lang="en-SG" dirty="0"/>
          </a:p>
        </p:txBody>
      </p:sp>
      <p:pic>
        <p:nvPicPr>
          <p:cNvPr id="6" name="Picture 5" descr="Diagram&#10;&#10;Description automatically generated">
            <a:extLst>
              <a:ext uri="{FF2B5EF4-FFF2-40B4-BE49-F238E27FC236}">
                <a16:creationId xmlns:a16="http://schemas.microsoft.com/office/drawing/2014/main" id="{DAAF9F9E-2F7B-4717-89FA-B363B7BB6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4" y="1522853"/>
            <a:ext cx="4042794" cy="4714662"/>
          </a:xfrm>
          <a:prstGeom prst="rect">
            <a:avLst/>
          </a:prstGeom>
        </p:spPr>
      </p:pic>
      <p:pic>
        <p:nvPicPr>
          <p:cNvPr id="5" name="Picture 4" descr="Diagram&#10;&#10;Description automatically generated">
            <a:extLst>
              <a:ext uri="{FF2B5EF4-FFF2-40B4-BE49-F238E27FC236}">
                <a16:creationId xmlns:a16="http://schemas.microsoft.com/office/drawing/2014/main" id="{23D65430-2119-4D70-8B41-069A45BB7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0779" y="1522853"/>
            <a:ext cx="3258108" cy="4882495"/>
          </a:xfrm>
          <a:prstGeom prst="rect">
            <a:avLst/>
          </a:prstGeom>
        </p:spPr>
      </p:pic>
      <p:pic>
        <p:nvPicPr>
          <p:cNvPr id="8" name="Picture 7" descr="Diagram&#10;&#10;Description automatically generated">
            <a:extLst>
              <a:ext uri="{FF2B5EF4-FFF2-40B4-BE49-F238E27FC236}">
                <a16:creationId xmlns:a16="http://schemas.microsoft.com/office/drawing/2014/main" id="{229AD293-36D4-4EC7-A874-1AAA14F66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5679" y="1522853"/>
            <a:ext cx="2867025" cy="5248275"/>
          </a:xfrm>
          <a:prstGeom prst="rect">
            <a:avLst/>
          </a:prstGeom>
        </p:spPr>
      </p:pic>
      <p:cxnSp>
        <p:nvCxnSpPr>
          <p:cNvPr id="10" name="Straight Connector 9">
            <a:extLst>
              <a:ext uri="{FF2B5EF4-FFF2-40B4-BE49-F238E27FC236}">
                <a16:creationId xmlns:a16="http://schemas.microsoft.com/office/drawing/2014/main" id="{C77A38D6-9647-4038-A48D-6BF62A6DEFAD}"/>
              </a:ext>
            </a:extLst>
          </p:cNvPr>
          <p:cNvCxnSpPr/>
          <p:nvPr/>
        </p:nvCxnSpPr>
        <p:spPr>
          <a:xfrm>
            <a:off x="4735286" y="16002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0A9BB50-73CA-4300-9A47-E33AB0D95CE6}"/>
              </a:ext>
            </a:extLst>
          </p:cNvPr>
          <p:cNvCxnSpPr>
            <a:cxnSpLocks/>
          </p:cNvCxnSpPr>
          <p:nvPr/>
        </p:nvCxnSpPr>
        <p:spPr>
          <a:xfrm>
            <a:off x="8949479" y="1436914"/>
            <a:ext cx="0" cy="5421086"/>
          </a:xfrm>
          <a:prstGeom prst="line">
            <a:avLst/>
          </a:prstGeom>
          <a:ln w="762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CE85DB0-D71B-4969-8E9B-476313078D94}"/>
              </a:ext>
            </a:extLst>
          </p:cNvPr>
          <p:cNvSpPr txBox="1"/>
          <p:nvPr/>
        </p:nvSpPr>
        <p:spPr>
          <a:xfrm>
            <a:off x="1957291" y="6309463"/>
            <a:ext cx="990600" cy="461665"/>
          </a:xfrm>
          <a:prstGeom prst="rect">
            <a:avLst/>
          </a:prstGeom>
          <a:noFill/>
        </p:spPr>
        <p:txBody>
          <a:bodyPr wrap="square" rtlCol="0">
            <a:spAutoFit/>
          </a:bodyPr>
          <a:lstStyle/>
          <a:p>
            <a:r>
              <a:rPr lang="en-SG" sz="2400" dirty="0">
                <a:highlight>
                  <a:srgbClr val="00FF00"/>
                </a:highlight>
              </a:rPr>
              <a:t>Initial</a:t>
            </a:r>
          </a:p>
        </p:txBody>
      </p:sp>
      <p:sp>
        <p:nvSpPr>
          <p:cNvPr id="14" name="TextBox 13">
            <a:extLst>
              <a:ext uri="{FF2B5EF4-FFF2-40B4-BE49-F238E27FC236}">
                <a16:creationId xmlns:a16="http://schemas.microsoft.com/office/drawing/2014/main" id="{73D2D470-1A56-4940-9241-23336747AC45}"/>
              </a:ext>
            </a:extLst>
          </p:cNvPr>
          <p:cNvSpPr txBox="1"/>
          <p:nvPr/>
        </p:nvSpPr>
        <p:spPr>
          <a:xfrm>
            <a:off x="6510758" y="6405348"/>
            <a:ext cx="478150" cy="461665"/>
          </a:xfrm>
          <a:prstGeom prst="rect">
            <a:avLst/>
          </a:prstGeom>
          <a:noFill/>
        </p:spPr>
        <p:txBody>
          <a:bodyPr wrap="square" rtlCol="0">
            <a:spAutoFit/>
          </a:bodyPr>
          <a:lstStyle/>
          <a:p>
            <a:r>
              <a:rPr lang="en-SG" sz="2400" dirty="0">
                <a:highlight>
                  <a:srgbClr val="00FF00"/>
                </a:highlight>
              </a:rPr>
              <a:t>1</a:t>
            </a:r>
          </a:p>
        </p:txBody>
      </p:sp>
      <p:sp>
        <p:nvSpPr>
          <p:cNvPr id="15" name="TextBox 14">
            <a:extLst>
              <a:ext uri="{FF2B5EF4-FFF2-40B4-BE49-F238E27FC236}">
                <a16:creationId xmlns:a16="http://schemas.microsoft.com/office/drawing/2014/main" id="{D8F5E370-543B-4D34-BC83-91C258004D12}"/>
              </a:ext>
            </a:extLst>
          </p:cNvPr>
          <p:cNvSpPr txBox="1"/>
          <p:nvPr/>
        </p:nvSpPr>
        <p:spPr>
          <a:xfrm>
            <a:off x="11353800" y="6327129"/>
            <a:ext cx="478150" cy="461665"/>
          </a:xfrm>
          <a:prstGeom prst="rect">
            <a:avLst/>
          </a:prstGeom>
          <a:noFill/>
        </p:spPr>
        <p:txBody>
          <a:bodyPr wrap="square" rtlCol="0">
            <a:spAutoFit/>
          </a:bodyPr>
          <a:lstStyle/>
          <a:p>
            <a:r>
              <a:rPr lang="en-SG" sz="2400" dirty="0">
                <a:highlight>
                  <a:srgbClr val="00FF00"/>
                </a:highlight>
              </a:rPr>
              <a:t>2</a:t>
            </a:r>
          </a:p>
        </p:txBody>
      </p:sp>
    </p:spTree>
    <p:extLst>
      <p:ext uri="{BB962C8B-B14F-4D97-AF65-F5344CB8AC3E}">
        <p14:creationId xmlns:p14="http://schemas.microsoft.com/office/powerpoint/2010/main" val="403641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1ED7-E9A9-4E67-B3AB-344964AEED9D}"/>
              </a:ext>
            </a:extLst>
          </p:cNvPr>
          <p:cNvSpPr>
            <a:spLocks noGrp="1"/>
          </p:cNvSpPr>
          <p:nvPr>
            <p:ph type="title"/>
          </p:nvPr>
        </p:nvSpPr>
        <p:spPr/>
        <p:txBody>
          <a:bodyPr/>
          <a:lstStyle/>
          <a:p>
            <a:r>
              <a:rPr lang="en-SG" dirty="0"/>
              <a:t>Possible Future Work</a:t>
            </a:r>
          </a:p>
        </p:txBody>
      </p:sp>
      <p:sp>
        <p:nvSpPr>
          <p:cNvPr id="3" name="Content Placeholder 2">
            <a:extLst>
              <a:ext uri="{FF2B5EF4-FFF2-40B4-BE49-F238E27FC236}">
                <a16:creationId xmlns:a16="http://schemas.microsoft.com/office/drawing/2014/main" id="{21D4DDF0-41DB-4999-86CA-EB2A667F41E6}"/>
              </a:ext>
            </a:extLst>
          </p:cNvPr>
          <p:cNvSpPr>
            <a:spLocks noGrp="1"/>
          </p:cNvSpPr>
          <p:nvPr>
            <p:ph idx="1"/>
          </p:nvPr>
        </p:nvSpPr>
        <p:spPr/>
        <p:txBody>
          <a:bodyPr/>
          <a:lstStyle/>
          <a:p>
            <a:r>
              <a:rPr lang="en-SG" dirty="0"/>
              <a:t>Test Albert with better hardware</a:t>
            </a:r>
          </a:p>
          <a:p>
            <a:r>
              <a:rPr lang="en-SG" dirty="0"/>
              <a:t>Long-Form QA (with </a:t>
            </a:r>
            <a:r>
              <a:rPr lang="en-SG" dirty="0" err="1"/>
              <a:t>FARMReader</a:t>
            </a:r>
            <a:r>
              <a:rPr lang="en-SG" dirty="0"/>
              <a:t>?)</a:t>
            </a:r>
          </a:p>
          <a:p>
            <a:r>
              <a:rPr lang="en-SG" dirty="0"/>
              <a:t>Training Retriever and Reader model</a:t>
            </a:r>
          </a:p>
        </p:txBody>
      </p:sp>
    </p:spTree>
    <p:extLst>
      <p:ext uri="{BB962C8B-B14F-4D97-AF65-F5344CB8AC3E}">
        <p14:creationId xmlns:p14="http://schemas.microsoft.com/office/powerpoint/2010/main" val="228809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98419ED7-2FEF-4A00-8DA8-0467662E422D}"/>
              </a:ext>
            </a:extLst>
          </p:cNvPr>
          <p:cNvPicPr>
            <a:picLocks noChangeAspect="1"/>
          </p:cNvPicPr>
          <p:nvPr/>
        </p:nvPicPr>
        <p:blipFill>
          <a:blip r:embed="rId3"/>
          <a:stretch>
            <a:fillRect/>
          </a:stretch>
        </p:blipFill>
        <p:spPr>
          <a:xfrm>
            <a:off x="3268813" y="2285171"/>
            <a:ext cx="1695687" cy="1886213"/>
          </a:xfrm>
          <a:prstGeom prst="rect">
            <a:avLst/>
          </a:prstGeom>
        </p:spPr>
      </p:pic>
      <p:pic>
        <p:nvPicPr>
          <p:cNvPr id="1026" name="Picture 2">
            <a:extLst>
              <a:ext uri="{FF2B5EF4-FFF2-40B4-BE49-F238E27FC236}">
                <a16:creationId xmlns:a16="http://schemas.microsoft.com/office/drawing/2014/main" id="{4BD162FE-F7E0-42CB-8B95-5EE5AB89D8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033" y="2282760"/>
            <a:ext cx="1888624" cy="1888624"/>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Checkmark with solid fill">
            <a:extLst>
              <a:ext uri="{FF2B5EF4-FFF2-40B4-BE49-F238E27FC236}">
                <a16:creationId xmlns:a16="http://schemas.microsoft.com/office/drawing/2014/main" id="{EC404414-F2FC-49DB-BC40-608E63FA3A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54151" y="4829033"/>
            <a:ext cx="429323" cy="429323"/>
          </a:xfrm>
          <a:prstGeom prst="rect">
            <a:avLst/>
          </a:prstGeom>
        </p:spPr>
      </p:pic>
      <p:sp>
        <p:nvSpPr>
          <p:cNvPr id="6" name="TextBox 5">
            <a:extLst>
              <a:ext uri="{FF2B5EF4-FFF2-40B4-BE49-F238E27FC236}">
                <a16:creationId xmlns:a16="http://schemas.microsoft.com/office/drawing/2014/main" id="{797D04DD-C6A5-474D-8708-2F3BA16FD80E}"/>
              </a:ext>
            </a:extLst>
          </p:cNvPr>
          <p:cNvSpPr txBox="1"/>
          <p:nvPr/>
        </p:nvSpPr>
        <p:spPr>
          <a:xfrm>
            <a:off x="3546088" y="4720530"/>
            <a:ext cx="1884556" cy="646331"/>
          </a:xfrm>
          <a:prstGeom prst="rect">
            <a:avLst/>
          </a:prstGeom>
          <a:noFill/>
        </p:spPr>
        <p:txBody>
          <a:bodyPr wrap="square" rtlCol="0">
            <a:spAutoFit/>
          </a:bodyPr>
          <a:lstStyle/>
          <a:p>
            <a:r>
              <a:rPr lang="en-SG" dirty="0"/>
              <a:t>Support for custom datasets</a:t>
            </a:r>
          </a:p>
        </p:txBody>
      </p:sp>
      <p:pic>
        <p:nvPicPr>
          <p:cNvPr id="9" name="Graphic 8" descr="Checkmark with solid fill">
            <a:extLst>
              <a:ext uri="{FF2B5EF4-FFF2-40B4-BE49-F238E27FC236}">
                <a16:creationId xmlns:a16="http://schemas.microsoft.com/office/drawing/2014/main" id="{21F9558F-8B5B-43DC-8880-DFD0408083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54150" y="5523443"/>
            <a:ext cx="429323" cy="429323"/>
          </a:xfrm>
          <a:prstGeom prst="rect">
            <a:avLst/>
          </a:prstGeom>
        </p:spPr>
      </p:pic>
      <p:sp>
        <p:nvSpPr>
          <p:cNvPr id="10" name="TextBox 9">
            <a:extLst>
              <a:ext uri="{FF2B5EF4-FFF2-40B4-BE49-F238E27FC236}">
                <a16:creationId xmlns:a16="http://schemas.microsoft.com/office/drawing/2014/main" id="{2CF02A2E-A44E-4CF7-B9C3-6FA5DBCBA266}"/>
              </a:ext>
            </a:extLst>
          </p:cNvPr>
          <p:cNvSpPr txBox="1"/>
          <p:nvPr/>
        </p:nvSpPr>
        <p:spPr>
          <a:xfrm>
            <a:off x="3546088" y="5523443"/>
            <a:ext cx="1884556" cy="646331"/>
          </a:xfrm>
          <a:prstGeom prst="rect">
            <a:avLst/>
          </a:prstGeom>
          <a:noFill/>
        </p:spPr>
        <p:txBody>
          <a:bodyPr wrap="square" rtlCol="0">
            <a:spAutoFit/>
          </a:bodyPr>
          <a:lstStyle/>
          <a:p>
            <a:r>
              <a:rPr lang="en-SG" dirty="0"/>
              <a:t>Does not take up much storage</a:t>
            </a:r>
          </a:p>
        </p:txBody>
      </p:sp>
      <p:sp>
        <p:nvSpPr>
          <p:cNvPr id="11" name="TextBox 10">
            <a:extLst>
              <a:ext uri="{FF2B5EF4-FFF2-40B4-BE49-F238E27FC236}">
                <a16:creationId xmlns:a16="http://schemas.microsoft.com/office/drawing/2014/main" id="{3BDFD041-086A-4EAE-A1ED-F5EE49410C40}"/>
              </a:ext>
            </a:extLst>
          </p:cNvPr>
          <p:cNvSpPr txBox="1"/>
          <p:nvPr/>
        </p:nvSpPr>
        <p:spPr>
          <a:xfrm>
            <a:off x="3415992" y="1759540"/>
            <a:ext cx="2062976" cy="523220"/>
          </a:xfrm>
          <a:prstGeom prst="rect">
            <a:avLst/>
          </a:prstGeom>
          <a:noFill/>
        </p:spPr>
        <p:txBody>
          <a:bodyPr wrap="square" rtlCol="0">
            <a:spAutoFit/>
          </a:bodyPr>
          <a:lstStyle/>
          <a:p>
            <a:r>
              <a:rPr lang="en-SG" sz="2800" b="1" dirty="0"/>
              <a:t>Haystack</a:t>
            </a:r>
          </a:p>
        </p:txBody>
      </p:sp>
      <p:sp>
        <p:nvSpPr>
          <p:cNvPr id="12" name="TextBox 11">
            <a:extLst>
              <a:ext uri="{FF2B5EF4-FFF2-40B4-BE49-F238E27FC236}">
                <a16:creationId xmlns:a16="http://schemas.microsoft.com/office/drawing/2014/main" id="{BF7E84ED-79AA-41EE-BC42-ABB383062979}"/>
              </a:ext>
            </a:extLst>
          </p:cNvPr>
          <p:cNvSpPr txBox="1"/>
          <p:nvPr/>
        </p:nvSpPr>
        <p:spPr>
          <a:xfrm>
            <a:off x="6713033" y="1759540"/>
            <a:ext cx="2062976" cy="523220"/>
          </a:xfrm>
          <a:prstGeom prst="rect">
            <a:avLst/>
          </a:prstGeom>
          <a:noFill/>
        </p:spPr>
        <p:txBody>
          <a:bodyPr wrap="square" rtlCol="0">
            <a:spAutoFit/>
          </a:bodyPr>
          <a:lstStyle/>
          <a:p>
            <a:r>
              <a:rPr lang="en-SG" sz="2800" b="1" dirty="0" err="1"/>
              <a:t>DeepPavlov</a:t>
            </a:r>
            <a:endParaRPr lang="en-SG" sz="2800" b="1" dirty="0"/>
          </a:p>
        </p:txBody>
      </p:sp>
      <p:sp>
        <p:nvSpPr>
          <p:cNvPr id="13" name="TextBox 12">
            <a:extLst>
              <a:ext uri="{FF2B5EF4-FFF2-40B4-BE49-F238E27FC236}">
                <a16:creationId xmlns:a16="http://schemas.microsoft.com/office/drawing/2014/main" id="{05AB56C3-69C6-43C2-A80D-6D51BE74A229}"/>
              </a:ext>
            </a:extLst>
          </p:cNvPr>
          <p:cNvSpPr txBox="1"/>
          <p:nvPr/>
        </p:nvSpPr>
        <p:spPr>
          <a:xfrm>
            <a:off x="5596399" y="3021980"/>
            <a:ext cx="602166" cy="369332"/>
          </a:xfrm>
          <a:prstGeom prst="rect">
            <a:avLst/>
          </a:prstGeom>
          <a:noFill/>
        </p:spPr>
        <p:txBody>
          <a:bodyPr wrap="square" rtlCol="0">
            <a:spAutoFit/>
          </a:bodyPr>
          <a:lstStyle/>
          <a:p>
            <a:r>
              <a:rPr lang="en-SG" dirty="0"/>
              <a:t>V.S</a:t>
            </a:r>
          </a:p>
        </p:txBody>
      </p:sp>
    </p:spTree>
    <p:extLst>
      <p:ext uri="{BB962C8B-B14F-4D97-AF65-F5344CB8AC3E}">
        <p14:creationId xmlns:p14="http://schemas.microsoft.com/office/powerpoint/2010/main" val="295190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5165296-2B91-4048-BF1D-19A60C1EC67A}"/>
              </a:ext>
            </a:extLst>
          </p:cNvPr>
          <p:cNvGrpSpPr/>
          <p:nvPr/>
        </p:nvGrpSpPr>
        <p:grpSpPr>
          <a:xfrm>
            <a:off x="2955074" y="1628507"/>
            <a:ext cx="7549375" cy="3600986"/>
            <a:chOff x="3490332" y="1628507"/>
            <a:chExt cx="7549375" cy="3600986"/>
          </a:xfrm>
        </p:grpSpPr>
        <p:sp>
          <p:nvSpPr>
            <p:cNvPr id="4" name="TextBox 3">
              <a:extLst>
                <a:ext uri="{FF2B5EF4-FFF2-40B4-BE49-F238E27FC236}">
                  <a16:creationId xmlns:a16="http://schemas.microsoft.com/office/drawing/2014/main" id="{C6D2590E-6325-4903-985A-6C03F261D700}"/>
                </a:ext>
              </a:extLst>
            </p:cNvPr>
            <p:cNvSpPr txBox="1"/>
            <p:nvPr/>
          </p:nvSpPr>
          <p:spPr>
            <a:xfrm>
              <a:off x="3490332" y="1628507"/>
              <a:ext cx="7549375" cy="3600986"/>
            </a:xfrm>
            <a:prstGeom prst="rect">
              <a:avLst/>
            </a:prstGeom>
            <a:noFill/>
          </p:spPr>
          <p:txBody>
            <a:bodyPr wrap="square" rtlCol="0">
              <a:spAutoFit/>
            </a:bodyPr>
            <a:lstStyle/>
            <a:p>
              <a:pPr marL="342900" indent="-342900">
                <a:buFont typeface="+mj-lt"/>
                <a:buAutoNum type="arabicPeriod"/>
              </a:pPr>
              <a:r>
                <a:rPr lang="en-SG" sz="3200" dirty="0"/>
                <a:t>Extractive QA</a:t>
              </a:r>
              <a:br>
                <a:rPr lang="en-SG" dirty="0"/>
              </a:br>
              <a:r>
                <a:rPr lang="en-SG" sz="2000" i="1" dirty="0">
                  <a:solidFill>
                    <a:schemeClr val="bg2">
                      <a:lumMod val="50000"/>
                    </a:schemeClr>
                  </a:solidFill>
                </a:rPr>
                <a:t>Query -&gt; Retriever -&gt; Reader -&gt; Answer</a:t>
              </a:r>
            </a:p>
            <a:p>
              <a:pPr marL="342900" indent="-342900">
                <a:buFont typeface="+mj-lt"/>
                <a:buAutoNum type="arabicPeriod"/>
              </a:pPr>
              <a:endParaRPr lang="en-SG" sz="2000" i="1" dirty="0">
                <a:solidFill>
                  <a:schemeClr val="bg2">
                    <a:lumMod val="50000"/>
                  </a:schemeClr>
                </a:solidFill>
              </a:endParaRPr>
            </a:p>
            <a:p>
              <a:pPr marL="342900" indent="-342900">
                <a:buFont typeface="+mj-lt"/>
                <a:buAutoNum type="arabicPeriod"/>
              </a:pPr>
              <a:r>
                <a:rPr lang="en-SG" sz="3200" dirty="0"/>
                <a:t>Custom Pipeline with Ranker</a:t>
              </a:r>
              <a:br>
                <a:rPr lang="en-SG" sz="3200" dirty="0"/>
              </a:br>
              <a:r>
                <a:rPr lang="en-SG" sz="2000" i="1" dirty="0">
                  <a:solidFill>
                    <a:schemeClr val="bg2">
                      <a:lumMod val="50000"/>
                    </a:schemeClr>
                  </a:solidFill>
                </a:rPr>
                <a:t>Query -&gt; Retriever -&gt; Ranker -&gt; Reader -&gt; Answer</a:t>
              </a:r>
            </a:p>
            <a:p>
              <a:pPr marL="342900" indent="-342900">
                <a:buFont typeface="+mj-lt"/>
                <a:buAutoNum type="arabicPeriod"/>
              </a:pPr>
              <a:endParaRPr lang="en-SG" sz="3200" dirty="0"/>
            </a:p>
            <a:p>
              <a:pPr marL="342900" indent="-342900">
                <a:buFont typeface="+mj-lt"/>
                <a:buAutoNum type="arabicPeriod"/>
              </a:pPr>
              <a:r>
                <a:rPr lang="en-SG" sz="3200" dirty="0"/>
                <a:t>Custom Pipeline with Multiple Retriever</a:t>
              </a:r>
              <a:br>
                <a:rPr lang="en-SG" sz="3200" dirty="0"/>
              </a:br>
              <a:r>
                <a:rPr lang="en-SG" sz="2000" i="1" dirty="0">
                  <a:solidFill>
                    <a:schemeClr val="bg2">
                      <a:lumMod val="50000"/>
                    </a:schemeClr>
                  </a:solidFill>
                </a:rPr>
                <a:t>Query -&gt; Retriever 1 -&gt; Reader -&gt; Answer</a:t>
              </a:r>
              <a:br>
                <a:rPr lang="en-SG" sz="2000" i="1" dirty="0">
                  <a:solidFill>
                    <a:schemeClr val="bg2">
                      <a:lumMod val="50000"/>
                    </a:schemeClr>
                  </a:solidFill>
                </a:rPr>
              </a:br>
              <a:r>
                <a:rPr lang="en-SG" sz="2000" i="1" dirty="0">
                  <a:solidFill>
                    <a:schemeClr val="bg1"/>
                  </a:solidFill>
                </a:rPr>
                <a:t>Query -&gt;</a:t>
              </a:r>
              <a:r>
                <a:rPr lang="en-SG" sz="2000" i="1" dirty="0">
                  <a:solidFill>
                    <a:schemeClr val="bg2">
                      <a:lumMod val="50000"/>
                    </a:schemeClr>
                  </a:solidFill>
                </a:rPr>
                <a:t> Retriever 2 </a:t>
              </a:r>
              <a:endParaRPr lang="en-SG" sz="3200" dirty="0"/>
            </a:p>
          </p:txBody>
        </p:sp>
        <p:sp>
          <p:nvSpPr>
            <p:cNvPr id="5" name="TextBox 4">
              <a:extLst>
                <a:ext uri="{FF2B5EF4-FFF2-40B4-BE49-F238E27FC236}">
                  <a16:creationId xmlns:a16="http://schemas.microsoft.com/office/drawing/2014/main" id="{6E387FCE-3350-4BA2-9E65-D6515D4DCDE8}"/>
                </a:ext>
              </a:extLst>
            </p:cNvPr>
            <p:cNvSpPr txBox="1"/>
            <p:nvPr/>
          </p:nvSpPr>
          <p:spPr>
            <a:xfrm rot="2243730">
              <a:off x="4488367" y="4751987"/>
              <a:ext cx="390292" cy="400110"/>
            </a:xfrm>
            <a:prstGeom prst="rect">
              <a:avLst/>
            </a:prstGeom>
            <a:noFill/>
          </p:spPr>
          <p:txBody>
            <a:bodyPr wrap="square" rtlCol="0">
              <a:spAutoFit/>
            </a:bodyPr>
            <a:lstStyle/>
            <a:p>
              <a:r>
                <a:rPr lang="en-SG" sz="2000" i="1" dirty="0">
                  <a:solidFill>
                    <a:schemeClr val="bg2">
                      <a:lumMod val="50000"/>
                    </a:schemeClr>
                  </a:solidFill>
                </a:rPr>
                <a:t>-&gt;</a:t>
              </a:r>
            </a:p>
          </p:txBody>
        </p:sp>
        <p:sp>
          <p:nvSpPr>
            <p:cNvPr id="6" name="TextBox 5">
              <a:extLst>
                <a:ext uri="{FF2B5EF4-FFF2-40B4-BE49-F238E27FC236}">
                  <a16:creationId xmlns:a16="http://schemas.microsoft.com/office/drawing/2014/main" id="{6880E5DE-495D-49B3-8BC0-B673CBF0312D}"/>
                </a:ext>
              </a:extLst>
            </p:cNvPr>
            <p:cNvSpPr txBox="1"/>
            <p:nvPr/>
          </p:nvSpPr>
          <p:spPr>
            <a:xfrm rot="19798816">
              <a:off x="5900854" y="4750357"/>
              <a:ext cx="390292" cy="400110"/>
            </a:xfrm>
            <a:prstGeom prst="rect">
              <a:avLst/>
            </a:prstGeom>
            <a:noFill/>
          </p:spPr>
          <p:txBody>
            <a:bodyPr wrap="square" rtlCol="0">
              <a:spAutoFit/>
            </a:bodyPr>
            <a:lstStyle/>
            <a:p>
              <a:r>
                <a:rPr lang="en-SG" sz="2000" i="1" dirty="0">
                  <a:solidFill>
                    <a:schemeClr val="bg2">
                      <a:lumMod val="50000"/>
                    </a:schemeClr>
                  </a:solidFill>
                </a:rPr>
                <a:t>-&gt;</a:t>
              </a:r>
            </a:p>
          </p:txBody>
        </p:sp>
      </p:grpSp>
    </p:spTree>
    <p:extLst>
      <p:ext uri="{BB962C8B-B14F-4D97-AF65-F5344CB8AC3E}">
        <p14:creationId xmlns:p14="http://schemas.microsoft.com/office/powerpoint/2010/main" val="7193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E7D9-D041-45FF-A525-94038C0CBBDB}"/>
              </a:ext>
            </a:extLst>
          </p:cNvPr>
          <p:cNvSpPr>
            <a:spLocks noGrp="1"/>
          </p:cNvSpPr>
          <p:nvPr>
            <p:ph type="title"/>
          </p:nvPr>
        </p:nvSpPr>
        <p:spPr/>
        <p:txBody>
          <a:bodyPr/>
          <a:lstStyle/>
          <a:p>
            <a:r>
              <a:rPr lang="en-SG" dirty="0"/>
              <a:t>1. Extractive QA</a:t>
            </a:r>
          </a:p>
        </p:txBody>
      </p:sp>
      <p:pic>
        <p:nvPicPr>
          <p:cNvPr id="5" name="Picture 4" descr="Diagram&#10;&#10;Description automatically generated">
            <a:extLst>
              <a:ext uri="{FF2B5EF4-FFF2-40B4-BE49-F238E27FC236}">
                <a16:creationId xmlns:a16="http://schemas.microsoft.com/office/drawing/2014/main" id="{6BC6FC00-9683-4FCC-9BC4-A6D64192B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205" y="702582"/>
            <a:ext cx="2482795" cy="5273675"/>
          </a:xfrm>
          <a:prstGeom prst="rect">
            <a:avLst/>
          </a:prstGeom>
        </p:spPr>
      </p:pic>
      <p:sp>
        <p:nvSpPr>
          <p:cNvPr id="6" name="TextBox 5">
            <a:extLst>
              <a:ext uri="{FF2B5EF4-FFF2-40B4-BE49-F238E27FC236}">
                <a16:creationId xmlns:a16="http://schemas.microsoft.com/office/drawing/2014/main" id="{ED48354F-11E3-408A-9FD6-F3378F1C69F6}"/>
              </a:ext>
            </a:extLst>
          </p:cNvPr>
          <p:cNvSpPr txBox="1"/>
          <p:nvPr/>
        </p:nvSpPr>
        <p:spPr>
          <a:xfrm>
            <a:off x="838200" y="2275115"/>
            <a:ext cx="8207828" cy="3724096"/>
          </a:xfrm>
          <a:prstGeom prst="rect">
            <a:avLst/>
          </a:prstGeom>
          <a:noFill/>
        </p:spPr>
        <p:txBody>
          <a:bodyPr wrap="square" rtlCol="0">
            <a:spAutoFit/>
          </a:bodyPr>
          <a:lstStyle/>
          <a:p>
            <a:pPr marL="514350" indent="-514350">
              <a:buFont typeface="Arial" panose="020B0604020202020204" pitchFamily="34" charset="0"/>
              <a:buChar char="•"/>
            </a:pPr>
            <a:r>
              <a:rPr lang="en-SG" sz="3200" dirty="0"/>
              <a:t>Retriever</a:t>
            </a:r>
            <a:br>
              <a:rPr lang="en-SG" sz="3200" dirty="0"/>
            </a:br>
            <a:r>
              <a:rPr lang="en-SG" sz="3200" dirty="0"/>
              <a:t>-</a:t>
            </a:r>
            <a:r>
              <a:rPr lang="en-SG" sz="2800" dirty="0">
                <a:solidFill>
                  <a:schemeClr val="bg2">
                    <a:lumMod val="50000"/>
                  </a:schemeClr>
                </a:solidFill>
              </a:rPr>
              <a:t> BM25		</a:t>
            </a:r>
            <a:r>
              <a:rPr lang="en-SG" sz="2800" dirty="0"/>
              <a:t>-</a:t>
            </a:r>
            <a:r>
              <a:rPr lang="en-SG" sz="2800" dirty="0">
                <a:solidFill>
                  <a:schemeClr val="bg2">
                    <a:lumMod val="50000"/>
                  </a:schemeClr>
                </a:solidFill>
              </a:rPr>
              <a:t> Dense Passage Retriever (DPR)</a:t>
            </a:r>
            <a:br>
              <a:rPr lang="en-SG" sz="2800" dirty="0">
                <a:solidFill>
                  <a:schemeClr val="bg2">
                    <a:lumMod val="50000"/>
                  </a:schemeClr>
                </a:solidFill>
              </a:rPr>
            </a:br>
            <a:r>
              <a:rPr lang="en-SG" sz="2800" dirty="0"/>
              <a:t>-</a:t>
            </a:r>
            <a:r>
              <a:rPr lang="en-SG" sz="2800" dirty="0">
                <a:solidFill>
                  <a:schemeClr val="bg2">
                    <a:lumMod val="50000"/>
                  </a:schemeClr>
                </a:solidFill>
              </a:rPr>
              <a:t> TF-ID		</a:t>
            </a:r>
            <a:r>
              <a:rPr lang="en-SG" sz="2800" dirty="0"/>
              <a:t>-</a:t>
            </a:r>
            <a:r>
              <a:rPr lang="en-SG" sz="2800" dirty="0">
                <a:solidFill>
                  <a:schemeClr val="bg2">
                    <a:lumMod val="50000"/>
                  </a:schemeClr>
                </a:solidFill>
              </a:rPr>
              <a:t> Embedding</a:t>
            </a:r>
          </a:p>
          <a:p>
            <a:endParaRPr lang="en-SG" sz="2800" dirty="0">
              <a:solidFill>
                <a:schemeClr val="bg2">
                  <a:lumMod val="50000"/>
                </a:schemeClr>
              </a:solidFill>
            </a:endParaRPr>
          </a:p>
          <a:p>
            <a:pPr marL="514350" indent="-514350">
              <a:buFont typeface="Arial" panose="020B0604020202020204" pitchFamily="34" charset="0"/>
              <a:buChar char="•"/>
            </a:pPr>
            <a:r>
              <a:rPr lang="en-SG" sz="3200" dirty="0"/>
              <a:t>Reader</a:t>
            </a:r>
            <a:br>
              <a:rPr lang="en-SG" sz="3200" dirty="0"/>
            </a:br>
            <a:r>
              <a:rPr lang="en-SG" sz="2800" dirty="0"/>
              <a:t>-</a:t>
            </a:r>
            <a:r>
              <a:rPr lang="en-SG" sz="2800" dirty="0">
                <a:solidFill>
                  <a:schemeClr val="bg2">
                    <a:lumMod val="50000"/>
                  </a:schemeClr>
                </a:solidFill>
              </a:rPr>
              <a:t> </a:t>
            </a:r>
            <a:r>
              <a:rPr lang="en-SG" sz="2800" dirty="0" err="1">
                <a:solidFill>
                  <a:schemeClr val="bg2">
                    <a:lumMod val="50000"/>
                  </a:schemeClr>
                </a:solidFill>
              </a:rPr>
              <a:t>TransformersReader</a:t>
            </a:r>
            <a:br>
              <a:rPr lang="en-SG" sz="2800" dirty="0">
                <a:solidFill>
                  <a:schemeClr val="bg2">
                    <a:lumMod val="50000"/>
                  </a:schemeClr>
                </a:solidFill>
              </a:rPr>
            </a:br>
            <a:r>
              <a:rPr lang="en-SG" sz="2800" dirty="0"/>
              <a:t>-</a:t>
            </a:r>
            <a:r>
              <a:rPr lang="en-SG" sz="2800" dirty="0">
                <a:solidFill>
                  <a:schemeClr val="bg2">
                    <a:lumMod val="50000"/>
                  </a:schemeClr>
                </a:solidFill>
              </a:rPr>
              <a:t> </a:t>
            </a:r>
            <a:r>
              <a:rPr lang="en-SG" sz="2800" dirty="0" err="1">
                <a:solidFill>
                  <a:schemeClr val="bg2">
                    <a:lumMod val="50000"/>
                  </a:schemeClr>
                </a:solidFill>
              </a:rPr>
              <a:t>FarmReader</a:t>
            </a:r>
            <a:br>
              <a:rPr lang="en-SG" sz="2800" dirty="0">
                <a:solidFill>
                  <a:schemeClr val="bg2">
                    <a:lumMod val="50000"/>
                  </a:schemeClr>
                </a:solidFill>
              </a:rPr>
            </a:br>
            <a:endParaRPr lang="en-SG" sz="2800" dirty="0">
              <a:solidFill>
                <a:schemeClr val="bg2">
                  <a:lumMod val="50000"/>
                </a:schemeClr>
              </a:solidFill>
            </a:endParaRPr>
          </a:p>
        </p:txBody>
      </p:sp>
    </p:spTree>
    <p:extLst>
      <p:ext uri="{BB962C8B-B14F-4D97-AF65-F5344CB8AC3E}">
        <p14:creationId xmlns:p14="http://schemas.microsoft.com/office/powerpoint/2010/main" val="308413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E7D9-D041-45FF-A525-94038C0CBBDB}"/>
              </a:ext>
            </a:extLst>
          </p:cNvPr>
          <p:cNvSpPr>
            <a:spLocks noGrp="1"/>
          </p:cNvSpPr>
          <p:nvPr>
            <p:ph type="title"/>
          </p:nvPr>
        </p:nvSpPr>
        <p:spPr/>
        <p:txBody>
          <a:bodyPr/>
          <a:lstStyle/>
          <a:p>
            <a:r>
              <a:rPr lang="en-SG" dirty="0"/>
              <a:t>1. Extractive QA</a:t>
            </a:r>
          </a:p>
        </p:txBody>
      </p:sp>
      <p:pic>
        <p:nvPicPr>
          <p:cNvPr id="5" name="Picture 4" descr="Diagram&#10;&#10;Description automatically generated">
            <a:extLst>
              <a:ext uri="{FF2B5EF4-FFF2-40B4-BE49-F238E27FC236}">
                <a16:creationId xmlns:a16="http://schemas.microsoft.com/office/drawing/2014/main" id="{6BC6FC00-9683-4FCC-9BC4-A6D64192B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205" y="702582"/>
            <a:ext cx="2482795" cy="5273675"/>
          </a:xfrm>
          <a:prstGeom prst="rect">
            <a:avLst/>
          </a:prstGeom>
        </p:spPr>
      </p:pic>
      <p:sp>
        <p:nvSpPr>
          <p:cNvPr id="7" name="TextBox 6">
            <a:extLst>
              <a:ext uri="{FF2B5EF4-FFF2-40B4-BE49-F238E27FC236}">
                <a16:creationId xmlns:a16="http://schemas.microsoft.com/office/drawing/2014/main" id="{E390B0BB-81DE-42F8-8792-4AA5D913F19E}"/>
              </a:ext>
            </a:extLst>
          </p:cNvPr>
          <p:cNvSpPr txBox="1"/>
          <p:nvPr/>
        </p:nvSpPr>
        <p:spPr>
          <a:xfrm>
            <a:off x="838200" y="2275115"/>
            <a:ext cx="8207828" cy="3724096"/>
          </a:xfrm>
          <a:prstGeom prst="rect">
            <a:avLst/>
          </a:prstGeom>
          <a:noFill/>
        </p:spPr>
        <p:txBody>
          <a:bodyPr wrap="square" rtlCol="0">
            <a:spAutoFit/>
          </a:bodyPr>
          <a:lstStyle/>
          <a:p>
            <a:pPr marL="514350" indent="-514350">
              <a:buFont typeface="Arial" panose="020B0604020202020204" pitchFamily="34" charset="0"/>
              <a:buChar char="•"/>
            </a:pPr>
            <a:r>
              <a:rPr lang="en-SG" sz="3200" dirty="0"/>
              <a:t>Retriever</a:t>
            </a:r>
            <a:br>
              <a:rPr lang="en-SG" sz="3200" dirty="0"/>
            </a:br>
            <a:r>
              <a:rPr lang="en-SG" sz="3200" dirty="0"/>
              <a:t>-</a:t>
            </a:r>
            <a:r>
              <a:rPr lang="en-SG" sz="2800" dirty="0">
                <a:solidFill>
                  <a:schemeClr val="bg2">
                    <a:lumMod val="50000"/>
                  </a:schemeClr>
                </a:solidFill>
              </a:rPr>
              <a:t> </a:t>
            </a:r>
            <a:r>
              <a:rPr lang="en-SG" sz="2800" dirty="0">
                <a:solidFill>
                  <a:schemeClr val="bg2">
                    <a:lumMod val="50000"/>
                  </a:schemeClr>
                </a:solidFill>
                <a:highlight>
                  <a:srgbClr val="FFFF00"/>
                </a:highlight>
              </a:rPr>
              <a:t>BM25</a:t>
            </a:r>
            <a:r>
              <a:rPr lang="en-SG" sz="2800" dirty="0">
                <a:solidFill>
                  <a:schemeClr val="bg2">
                    <a:lumMod val="50000"/>
                  </a:schemeClr>
                </a:solidFill>
              </a:rPr>
              <a:t>		</a:t>
            </a:r>
            <a:r>
              <a:rPr lang="en-SG" sz="2800" dirty="0"/>
              <a:t>-</a:t>
            </a:r>
            <a:r>
              <a:rPr lang="en-SG" sz="2800" dirty="0">
                <a:solidFill>
                  <a:schemeClr val="bg2">
                    <a:lumMod val="50000"/>
                  </a:schemeClr>
                </a:solidFill>
              </a:rPr>
              <a:t> Dense Passage Retriever (DPR)</a:t>
            </a:r>
            <a:br>
              <a:rPr lang="en-SG" sz="2800" dirty="0">
                <a:solidFill>
                  <a:schemeClr val="bg2">
                    <a:lumMod val="50000"/>
                  </a:schemeClr>
                </a:solidFill>
              </a:rPr>
            </a:br>
            <a:r>
              <a:rPr lang="en-SG" sz="2800" dirty="0"/>
              <a:t>-</a:t>
            </a:r>
            <a:r>
              <a:rPr lang="en-SG" sz="2800" dirty="0">
                <a:solidFill>
                  <a:schemeClr val="bg2">
                    <a:lumMod val="50000"/>
                  </a:schemeClr>
                </a:solidFill>
              </a:rPr>
              <a:t> TF-ID		</a:t>
            </a:r>
            <a:r>
              <a:rPr lang="en-SG" sz="2800" dirty="0"/>
              <a:t>-</a:t>
            </a:r>
            <a:r>
              <a:rPr lang="en-SG" sz="2800" dirty="0">
                <a:solidFill>
                  <a:schemeClr val="bg2">
                    <a:lumMod val="50000"/>
                  </a:schemeClr>
                </a:solidFill>
              </a:rPr>
              <a:t> Embedding</a:t>
            </a:r>
          </a:p>
          <a:p>
            <a:endParaRPr lang="en-SG" sz="2800" dirty="0">
              <a:solidFill>
                <a:schemeClr val="bg2">
                  <a:lumMod val="50000"/>
                </a:schemeClr>
              </a:solidFill>
            </a:endParaRPr>
          </a:p>
          <a:p>
            <a:pPr marL="514350" indent="-514350">
              <a:buFont typeface="Arial" panose="020B0604020202020204" pitchFamily="34" charset="0"/>
              <a:buChar char="•"/>
            </a:pPr>
            <a:r>
              <a:rPr lang="en-SG" sz="3200" dirty="0"/>
              <a:t>Reader</a:t>
            </a:r>
            <a:br>
              <a:rPr lang="en-SG" sz="3200" dirty="0"/>
            </a:br>
            <a:r>
              <a:rPr lang="en-SG" sz="2800" dirty="0"/>
              <a:t>-</a:t>
            </a:r>
            <a:r>
              <a:rPr lang="en-SG" sz="2800" dirty="0">
                <a:solidFill>
                  <a:schemeClr val="bg2">
                    <a:lumMod val="50000"/>
                  </a:schemeClr>
                </a:solidFill>
              </a:rPr>
              <a:t> </a:t>
            </a:r>
            <a:r>
              <a:rPr lang="en-SG" sz="2800" dirty="0" err="1">
                <a:solidFill>
                  <a:schemeClr val="bg2">
                    <a:lumMod val="50000"/>
                  </a:schemeClr>
                </a:solidFill>
                <a:highlight>
                  <a:srgbClr val="FFFF00"/>
                </a:highlight>
              </a:rPr>
              <a:t>TransformersReader</a:t>
            </a:r>
            <a:br>
              <a:rPr lang="en-SG" sz="2800" dirty="0">
                <a:solidFill>
                  <a:schemeClr val="bg2">
                    <a:lumMod val="50000"/>
                  </a:schemeClr>
                </a:solidFill>
              </a:rPr>
            </a:br>
            <a:r>
              <a:rPr lang="en-SG" sz="2800" dirty="0"/>
              <a:t>-</a:t>
            </a:r>
            <a:r>
              <a:rPr lang="en-SG" sz="2800" dirty="0">
                <a:solidFill>
                  <a:schemeClr val="bg2">
                    <a:lumMod val="50000"/>
                  </a:schemeClr>
                </a:solidFill>
              </a:rPr>
              <a:t> </a:t>
            </a:r>
            <a:r>
              <a:rPr lang="en-SG" sz="2800" dirty="0" err="1">
                <a:solidFill>
                  <a:schemeClr val="bg2">
                    <a:lumMod val="50000"/>
                  </a:schemeClr>
                </a:solidFill>
              </a:rPr>
              <a:t>FarmReader</a:t>
            </a:r>
            <a:br>
              <a:rPr lang="en-SG" sz="2800" dirty="0">
                <a:solidFill>
                  <a:schemeClr val="bg2">
                    <a:lumMod val="50000"/>
                  </a:schemeClr>
                </a:solidFill>
              </a:rPr>
            </a:br>
            <a:endParaRPr lang="en-SG" sz="2800" dirty="0">
              <a:solidFill>
                <a:schemeClr val="bg2">
                  <a:lumMod val="50000"/>
                </a:schemeClr>
              </a:solidFill>
            </a:endParaRPr>
          </a:p>
        </p:txBody>
      </p:sp>
    </p:spTree>
    <p:extLst>
      <p:ext uri="{BB962C8B-B14F-4D97-AF65-F5344CB8AC3E}">
        <p14:creationId xmlns:p14="http://schemas.microsoft.com/office/powerpoint/2010/main" val="89726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E7D9-D041-45FF-A525-94038C0CBBDB}"/>
              </a:ext>
            </a:extLst>
          </p:cNvPr>
          <p:cNvSpPr>
            <a:spLocks noGrp="1"/>
          </p:cNvSpPr>
          <p:nvPr>
            <p:ph type="title"/>
          </p:nvPr>
        </p:nvSpPr>
        <p:spPr/>
        <p:txBody>
          <a:bodyPr/>
          <a:lstStyle/>
          <a:p>
            <a:r>
              <a:rPr lang="en-SG" dirty="0"/>
              <a:t>1. Extractive QA</a:t>
            </a:r>
          </a:p>
        </p:txBody>
      </p:sp>
      <p:pic>
        <p:nvPicPr>
          <p:cNvPr id="5" name="Picture 4" descr="Diagram&#10;&#10;Description automatically generated">
            <a:extLst>
              <a:ext uri="{FF2B5EF4-FFF2-40B4-BE49-F238E27FC236}">
                <a16:creationId xmlns:a16="http://schemas.microsoft.com/office/drawing/2014/main" id="{6BC6FC00-9683-4FCC-9BC4-A6D64192B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205" y="702582"/>
            <a:ext cx="2482795" cy="5273675"/>
          </a:xfrm>
          <a:prstGeom prst="rect">
            <a:avLst/>
          </a:prstGeom>
        </p:spPr>
      </p:pic>
      <p:sp>
        <p:nvSpPr>
          <p:cNvPr id="6" name="TextBox 5">
            <a:extLst>
              <a:ext uri="{FF2B5EF4-FFF2-40B4-BE49-F238E27FC236}">
                <a16:creationId xmlns:a16="http://schemas.microsoft.com/office/drawing/2014/main" id="{ED48354F-11E3-408A-9FD6-F3378F1C69F6}"/>
              </a:ext>
            </a:extLst>
          </p:cNvPr>
          <p:cNvSpPr txBox="1"/>
          <p:nvPr/>
        </p:nvSpPr>
        <p:spPr>
          <a:xfrm>
            <a:off x="838200" y="2286001"/>
            <a:ext cx="9448800" cy="3170099"/>
          </a:xfrm>
          <a:prstGeom prst="rect">
            <a:avLst/>
          </a:prstGeom>
          <a:noFill/>
        </p:spPr>
        <p:txBody>
          <a:bodyPr wrap="square" rtlCol="0">
            <a:spAutoFit/>
          </a:bodyPr>
          <a:lstStyle/>
          <a:p>
            <a:pPr marL="514350" indent="-514350">
              <a:buFont typeface="Arial" panose="020B0604020202020204" pitchFamily="34" charset="0"/>
              <a:buChar char="•"/>
            </a:pPr>
            <a:r>
              <a:rPr lang="en-SG" sz="3200" dirty="0"/>
              <a:t>Reader Model</a:t>
            </a:r>
            <a:br>
              <a:rPr lang="en-SG" sz="3200" dirty="0"/>
            </a:br>
            <a:r>
              <a:rPr lang="en-SG" sz="2800" dirty="0">
                <a:solidFill>
                  <a:schemeClr val="bg2">
                    <a:lumMod val="50000"/>
                  </a:schemeClr>
                </a:solidFill>
              </a:rPr>
              <a:t>- </a:t>
            </a:r>
            <a:r>
              <a:rPr lang="en-SG" sz="2800" dirty="0">
                <a:solidFill>
                  <a:schemeClr val="bg2">
                    <a:lumMod val="50000"/>
                  </a:schemeClr>
                </a:solidFill>
                <a:highlight>
                  <a:srgbClr val="FFFF00"/>
                </a:highlight>
              </a:rPr>
              <a:t>roberta-base-squad2</a:t>
            </a:r>
            <a:br>
              <a:rPr lang="en-SG" sz="2800" dirty="0">
                <a:solidFill>
                  <a:schemeClr val="bg2">
                    <a:lumMod val="50000"/>
                  </a:schemeClr>
                </a:solidFill>
              </a:rPr>
            </a:br>
            <a:r>
              <a:rPr lang="en-SG" sz="2800" dirty="0">
                <a:solidFill>
                  <a:schemeClr val="bg2">
                    <a:lumMod val="50000"/>
                  </a:schemeClr>
                </a:solidFill>
              </a:rPr>
              <a:t>- bert-large-uncased-whole-word-masking-squad2</a:t>
            </a:r>
            <a:br>
              <a:rPr lang="en-SG" sz="2800" dirty="0">
                <a:solidFill>
                  <a:schemeClr val="bg2">
                    <a:lumMod val="50000"/>
                  </a:schemeClr>
                </a:solidFill>
              </a:rPr>
            </a:br>
            <a:r>
              <a:rPr lang="en-SG" sz="2800" dirty="0">
                <a:solidFill>
                  <a:schemeClr val="bg2">
                    <a:lumMod val="50000"/>
                  </a:schemeClr>
                </a:solidFill>
              </a:rPr>
              <a:t>- </a:t>
            </a:r>
            <a:r>
              <a:rPr lang="en-SG" sz="2800" dirty="0" err="1">
                <a:solidFill>
                  <a:schemeClr val="bg2">
                    <a:lumMod val="50000"/>
                  </a:schemeClr>
                </a:solidFill>
              </a:rPr>
              <a:t>bert</a:t>
            </a:r>
            <a:r>
              <a:rPr lang="en-SG" sz="2800" dirty="0">
                <a:solidFill>
                  <a:schemeClr val="bg2">
                    <a:lumMod val="50000"/>
                  </a:schemeClr>
                </a:solidFill>
              </a:rPr>
              <a:t>-large-uncased-whole-word-masking-finetuned-squad</a:t>
            </a:r>
            <a:br>
              <a:rPr lang="en-SG" sz="2800" dirty="0">
                <a:solidFill>
                  <a:schemeClr val="bg2">
                    <a:lumMod val="50000"/>
                  </a:schemeClr>
                </a:solidFill>
              </a:rPr>
            </a:br>
            <a:r>
              <a:rPr lang="en-SG" sz="2800" dirty="0">
                <a:solidFill>
                  <a:schemeClr val="bg2">
                    <a:lumMod val="50000"/>
                  </a:schemeClr>
                </a:solidFill>
              </a:rPr>
              <a:t>- </a:t>
            </a:r>
            <a:r>
              <a:rPr lang="en-SG" sz="2800" dirty="0" err="1">
                <a:solidFill>
                  <a:schemeClr val="bg2">
                    <a:lumMod val="50000"/>
                  </a:schemeClr>
                </a:solidFill>
              </a:rPr>
              <a:t>distilbert</a:t>
            </a:r>
            <a:r>
              <a:rPr lang="en-SG" sz="2800" dirty="0">
                <a:solidFill>
                  <a:schemeClr val="bg2">
                    <a:lumMod val="50000"/>
                  </a:schemeClr>
                </a:solidFill>
              </a:rPr>
              <a:t>-base-uncased-distilled-squad</a:t>
            </a:r>
            <a:br>
              <a:rPr lang="en-SG" sz="2800" dirty="0">
                <a:solidFill>
                  <a:schemeClr val="bg2">
                    <a:lumMod val="50000"/>
                  </a:schemeClr>
                </a:solidFill>
              </a:rPr>
            </a:br>
            <a:r>
              <a:rPr lang="en-SG" sz="2800" dirty="0">
                <a:solidFill>
                  <a:schemeClr val="bg2">
                    <a:lumMod val="50000"/>
                  </a:schemeClr>
                </a:solidFill>
              </a:rPr>
              <a:t>- </a:t>
            </a:r>
            <a:r>
              <a:rPr lang="en-SG" sz="2800" dirty="0" err="1">
                <a:solidFill>
                  <a:schemeClr val="bg2">
                    <a:lumMod val="50000"/>
                  </a:schemeClr>
                </a:solidFill>
              </a:rPr>
              <a:t>distilbert</a:t>
            </a:r>
            <a:r>
              <a:rPr lang="en-SG" sz="2800" dirty="0">
                <a:solidFill>
                  <a:schemeClr val="bg2">
                    <a:lumMod val="50000"/>
                  </a:schemeClr>
                </a:solidFill>
              </a:rPr>
              <a:t>-base-cased-distilled-squad</a:t>
            </a:r>
            <a:br>
              <a:rPr lang="en-SG" sz="2800" dirty="0">
                <a:solidFill>
                  <a:schemeClr val="bg2">
                    <a:lumMod val="50000"/>
                  </a:schemeClr>
                </a:solidFill>
              </a:rPr>
            </a:br>
            <a:r>
              <a:rPr lang="en-SG" sz="2800" dirty="0">
                <a:solidFill>
                  <a:schemeClr val="bg2">
                    <a:lumMod val="50000"/>
                  </a:schemeClr>
                </a:solidFill>
              </a:rPr>
              <a:t>- </a:t>
            </a:r>
            <a:r>
              <a:rPr lang="en-SG" sz="2800" dirty="0">
                <a:solidFill>
                  <a:schemeClr val="bg2">
                    <a:lumMod val="50000"/>
                  </a:schemeClr>
                </a:solidFill>
                <a:highlight>
                  <a:srgbClr val="00FFFF"/>
                </a:highlight>
              </a:rPr>
              <a:t>albert_xxlargev1_squad2_512</a:t>
            </a:r>
            <a:endParaRPr lang="en-SG" sz="3200" dirty="0">
              <a:solidFill>
                <a:schemeClr val="bg2">
                  <a:lumMod val="50000"/>
                </a:schemeClr>
              </a:solidFill>
              <a:highlight>
                <a:srgbClr val="00FFFF"/>
              </a:highlight>
            </a:endParaRPr>
          </a:p>
        </p:txBody>
      </p:sp>
    </p:spTree>
    <p:extLst>
      <p:ext uri="{BB962C8B-B14F-4D97-AF65-F5344CB8AC3E}">
        <p14:creationId xmlns:p14="http://schemas.microsoft.com/office/powerpoint/2010/main" val="159044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E7D9-D041-45FF-A525-94038C0CBBDB}"/>
              </a:ext>
            </a:extLst>
          </p:cNvPr>
          <p:cNvSpPr>
            <a:spLocks noGrp="1"/>
          </p:cNvSpPr>
          <p:nvPr>
            <p:ph type="title"/>
          </p:nvPr>
        </p:nvSpPr>
        <p:spPr/>
        <p:txBody>
          <a:bodyPr/>
          <a:lstStyle/>
          <a:p>
            <a:r>
              <a:rPr lang="en-SG" dirty="0"/>
              <a:t>1. Extractive QA</a:t>
            </a:r>
          </a:p>
        </p:txBody>
      </p:sp>
      <p:pic>
        <p:nvPicPr>
          <p:cNvPr id="5" name="Picture 4" descr="Diagram&#10;&#10;Description automatically generated">
            <a:extLst>
              <a:ext uri="{FF2B5EF4-FFF2-40B4-BE49-F238E27FC236}">
                <a16:creationId xmlns:a16="http://schemas.microsoft.com/office/drawing/2014/main" id="{6BC6FC00-9683-4FCC-9BC4-A6D64192B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205" y="702582"/>
            <a:ext cx="2482795" cy="5273675"/>
          </a:xfrm>
          <a:prstGeom prst="rect">
            <a:avLst/>
          </a:prstGeom>
        </p:spPr>
      </p:pic>
      <p:sp>
        <p:nvSpPr>
          <p:cNvPr id="6" name="TextBox 5">
            <a:extLst>
              <a:ext uri="{FF2B5EF4-FFF2-40B4-BE49-F238E27FC236}">
                <a16:creationId xmlns:a16="http://schemas.microsoft.com/office/drawing/2014/main" id="{ED48354F-11E3-408A-9FD6-F3378F1C69F6}"/>
              </a:ext>
            </a:extLst>
          </p:cNvPr>
          <p:cNvSpPr txBox="1"/>
          <p:nvPr/>
        </p:nvSpPr>
        <p:spPr>
          <a:xfrm>
            <a:off x="838200" y="2286001"/>
            <a:ext cx="9448800" cy="1015663"/>
          </a:xfrm>
          <a:prstGeom prst="rect">
            <a:avLst/>
          </a:prstGeom>
          <a:noFill/>
        </p:spPr>
        <p:txBody>
          <a:bodyPr wrap="square" rtlCol="0">
            <a:spAutoFit/>
          </a:bodyPr>
          <a:lstStyle/>
          <a:p>
            <a:pPr marL="514350" indent="-514350">
              <a:buFont typeface="Arial" panose="020B0604020202020204" pitchFamily="34" charset="0"/>
              <a:buChar char="•"/>
            </a:pPr>
            <a:r>
              <a:rPr lang="en-SG" sz="3200" dirty="0"/>
              <a:t>“Better” Retriever via DPR?</a:t>
            </a:r>
            <a:br>
              <a:rPr lang="en-SG" sz="3200" dirty="0">
                <a:solidFill>
                  <a:schemeClr val="bg2">
                    <a:lumMod val="50000"/>
                  </a:schemeClr>
                </a:solidFill>
              </a:rPr>
            </a:br>
            <a:r>
              <a:rPr lang="en-SG" sz="2800" dirty="0">
                <a:solidFill>
                  <a:schemeClr val="bg2">
                    <a:lumMod val="50000"/>
                  </a:schemeClr>
                </a:solidFill>
              </a:rPr>
              <a:t>- FAISS + DPR</a:t>
            </a:r>
            <a:endParaRPr lang="en-SG" sz="3200" dirty="0">
              <a:solidFill>
                <a:schemeClr val="bg2">
                  <a:lumMod val="50000"/>
                </a:schemeClr>
              </a:solidFill>
            </a:endParaRPr>
          </a:p>
        </p:txBody>
      </p:sp>
    </p:spTree>
    <p:extLst>
      <p:ext uri="{BB962C8B-B14F-4D97-AF65-F5344CB8AC3E}">
        <p14:creationId xmlns:p14="http://schemas.microsoft.com/office/powerpoint/2010/main" val="18334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8BAD-6D03-466A-B2EB-444C4A361118}"/>
              </a:ext>
            </a:extLst>
          </p:cNvPr>
          <p:cNvSpPr>
            <a:spLocks noGrp="1"/>
          </p:cNvSpPr>
          <p:nvPr>
            <p:ph type="title"/>
          </p:nvPr>
        </p:nvSpPr>
        <p:spPr/>
        <p:txBody>
          <a:bodyPr/>
          <a:lstStyle/>
          <a:p>
            <a:r>
              <a:rPr lang="en-SG" dirty="0"/>
              <a:t>2. </a:t>
            </a:r>
            <a:r>
              <a:rPr lang="en-SG" sz="4400" dirty="0"/>
              <a:t>Custom Pipeline with Ranker</a:t>
            </a:r>
            <a:endParaRPr lang="en-SG" dirty="0"/>
          </a:p>
        </p:txBody>
      </p:sp>
      <p:pic>
        <p:nvPicPr>
          <p:cNvPr id="5" name="Picture 4" descr="Diagram&#10;&#10;Description automatically generated">
            <a:extLst>
              <a:ext uri="{FF2B5EF4-FFF2-40B4-BE49-F238E27FC236}">
                <a16:creationId xmlns:a16="http://schemas.microsoft.com/office/drawing/2014/main" id="{9FCCAFFE-DA69-4C8E-8D41-CECAB6C52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7515" y="724353"/>
            <a:ext cx="2057400" cy="6112130"/>
          </a:xfrm>
          <a:prstGeom prst="rect">
            <a:avLst/>
          </a:prstGeom>
        </p:spPr>
      </p:pic>
      <p:sp>
        <p:nvSpPr>
          <p:cNvPr id="7" name="TextBox 6">
            <a:extLst>
              <a:ext uri="{FF2B5EF4-FFF2-40B4-BE49-F238E27FC236}">
                <a16:creationId xmlns:a16="http://schemas.microsoft.com/office/drawing/2014/main" id="{085B0041-7DA6-46FB-BE00-FB1D3FE60B62}"/>
              </a:ext>
            </a:extLst>
          </p:cNvPr>
          <p:cNvSpPr txBox="1"/>
          <p:nvPr/>
        </p:nvSpPr>
        <p:spPr>
          <a:xfrm>
            <a:off x="838200" y="2286001"/>
            <a:ext cx="9448800" cy="1446550"/>
          </a:xfrm>
          <a:prstGeom prst="rect">
            <a:avLst/>
          </a:prstGeom>
          <a:noFill/>
        </p:spPr>
        <p:txBody>
          <a:bodyPr wrap="square" rtlCol="0">
            <a:spAutoFit/>
          </a:bodyPr>
          <a:lstStyle/>
          <a:p>
            <a:pPr marL="514350" indent="-514350">
              <a:buFont typeface="Arial" panose="020B0604020202020204" pitchFamily="34" charset="0"/>
              <a:buChar char="•"/>
            </a:pPr>
            <a:r>
              <a:rPr lang="en-SG" sz="3200" dirty="0"/>
              <a:t>Reader Model</a:t>
            </a:r>
            <a:br>
              <a:rPr lang="en-SG" sz="3200" dirty="0"/>
            </a:br>
            <a:r>
              <a:rPr lang="en-SG" sz="2800" dirty="0">
                <a:solidFill>
                  <a:schemeClr val="bg2">
                    <a:lumMod val="50000"/>
                  </a:schemeClr>
                </a:solidFill>
              </a:rPr>
              <a:t>- </a:t>
            </a:r>
            <a:r>
              <a:rPr lang="en-SG" sz="2800" dirty="0" err="1">
                <a:solidFill>
                  <a:schemeClr val="bg2">
                    <a:lumMod val="50000"/>
                  </a:schemeClr>
                </a:solidFill>
              </a:rPr>
              <a:t>SentenceTransformersRanker</a:t>
            </a:r>
            <a:br>
              <a:rPr lang="en-SG" sz="2800" dirty="0">
                <a:solidFill>
                  <a:schemeClr val="bg2">
                    <a:lumMod val="50000"/>
                  </a:schemeClr>
                </a:solidFill>
              </a:rPr>
            </a:br>
            <a:r>
              <a:rPr lang="en-SG" sz="2800" dirty="0">
                <a:solidFill>
                  <a:schemeClr val="bg2">
                    <a:lumMod val="50000"/>
                  </a:schemeClr>
                </a:solidFill>
              </a:rPr>
              <a:t>- </a:t>
            </a:r>
            <a:r>
              <a:rPr lang="en-SG" sz="2800" dirty="0" err="1">
                <a:solidFill>
                  <a:schemeClr val="bg2">
                    <a:lumMod val="50000"/>
                  </a:schemeClr>
                </a:solidFill>
              </a:rPr>
              <a:t>FARMRanker</a:t>
            </a:r>
            <a:endParaRPr lang="en-SG" sz="3200" dirty="0">
              <a:solidFill>
                <a:schemeClr val="bg2">
                  <a:lumMod val="50000"/>
                </a:schemeClr>
              </a:solidFill>
              <a:highlight>
                <a:srgbClr val="00FFFF"/>
              </a:highlight>
            </a:endParaRPr>
          </a:p>
        </p:txBody>
      </p:sp>
    </p:spTree>
    <p:extLst>
      <p:ext uri="{BB962C8B-B14F-4D97-AF65-F5344CB8AC3E}">
        <p14:creationId xmlns:p14="http://schemas.microsoft.com/office/powerpoint/2010/main" val="283365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E748-AB40-4083-8DA1-FFDC2C7ED1CE}"/>
              </a:ext>
            </a:extLst>
          </p:cNvPr>
          <p:cNvSpPr>
            <a:spLocks noGrp="1"/>
          </p:cNvSpPr>
          <p:nvPr>
            <p:ph type="title"/>
          </p:nvPr>
        </p:nvSpPr>
        <p:spPr/>
        <p:txBody>
          <a:bodyPr/>
          <a:lstStyle/>
          <a:p>
            <a:r>
              <a:rPr lang="en-SG" sz="4400" dirty="0"/>
              <a:t>3. Custom Pipeline with Multiple Retriever</a:t>
            </a:r>
            <a:endParaRPr lang="en-SG" dirty="0"/>
          </a:p>
        </p:txBody>
      </p:sp>
      <p:sp>
        <p:nvSpPr>
          <p:cNvPr id="4" name="TextBox 3">
            <a:extLst>
              <a:ext uri="{FF2B5EF4-FFF2-40B4-BE49-F238E27FC236}">
                <a16:creationId xmlns:a16="http://schemas.microsoft.com/office/drawing/2014/main" id="{5BB811C1-3149-4171-A4D8-9D52422DCFB1}"/>
              </a:ext>
            </a:extLst>
          </p:cNvPr>
          <p:cNvSpPr txBox="1"/>
          <p:nvPr/>
        </p:nvSpPr>
        <p:spPr>
          <a:xfrm>
            <a:off x="838200" y="2286001"/>
            <a:ext cx="9448800" cy="1938992"/>
          </a:xfrm>
          <a:prstGeom prst="rect">
            <a:avLst/>
          </a:prstGeom>
          <a:noFill/>
        </p:spPr>
        <p:txBody>
          <a:bodyPr wrap="square" rtlCol="0">
            <a:spAutoFit/>
          </a:bodyPr>
          <a:lstStyle/>
          <a:p>
            <a:pPr marL="514350" indent="-514350">
              <a:buFont typeface="Arial" panose="020B0604020202020204" pitchFamily="34" charset="0"/>
              <a:buChar char="•"/>
            </a:pPr>
            <a:r>
              <a:rPr lang="en-SG" sz="3200" dirty="0" err="1"/>
              <a:t>Join_mode</a:t>
            </a:r>
            <a:br>
              <a:rPr lang="en-SG" sz="3200" dirty="0"/>
            </a:br>
            <a:r>
              <a:rPr lang="en-SG" sz="2800" dirty="0">
                <a:solidFill>
                  <a:schemeClr val="bg2">
                    <a:lumMod val="50000"/>
                  </a:schemeClr>
                </a:solidFill>
              </a:rPr>
              <a:t>- Concatenate</a:t>
            </a:r>
            <a:br>
              <a:rPr lang="en-SG" sz="2800" dirty="0">
                <a:solidFill>
                  <a:schemeClr val="bg2">
                    <a:lumMod val="50000"/>
                  </a:schemeClr>
                </a:solidFill>
              </a:rPr>
            </a:br>
            <a:r>
              <a:rPr lang="en-SG" sz="2800" dirty="0">
                <a:solidFill>
                  <a:schemeClr val="bg2">
                    <a:lumMod val="50000"/>
                  </a:schemeClr>
                </a:solidFill>
              </a:rPr>
              <a:t>- Merge</a:t>
            </a:r>
            <a:r>
              <a:rPr lang="en-SG" sz="2800" dirty="0"/>
              <a:t> </a:t>
            </a:r>
            <a:br>
              <a:rPr lang="en-SG" sz="3200" dirty="0"/>
            </a:br>
            <a:endParaRPr lang="en-SG" sz="3200" dirty="0">
              <a:solidFill>
                <a:schemeClr val="bg2">
                  <a:lumMod val="50000"/>
                </a:schemeClr>
              </a:solidFill>
              <a:highlight>
                <a:srgbClr val="00FFFF"/>
              </a:highlight>
            </a:endParaRPr>
          </a:p>
        </p:txBody>
      </p:sp>
      <p:pic>
        <p:nvPicPr>
          <p:cNvPr id="6" name="Picture 5" descr="Diagram&#10;&#10;Description automatically generated">
            <a:extLst>
              <a:ext uri="{FF2B5EF4-FFF2-40B4-BE49-F238E27FC236}">
                <a16:creationId xmlns:a16="http://schemas.microsoft.com/office/drawing/2014/main" id="{DAAF9F9E-2F7B-4717-89FA-B363B7BB6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206" y="1490195"/>
            <a:ext cx="4042794" cy="4714662"/>
          </a:xfrm>
          <a:prstGeom prst="rect">
            <a:avLst/>
          </a:prstGeom>
        </p:spPr>
      </p:pic>
    </p:spTree>
    <p:extLst>
      <p:ext uri="{BB962C8B-B14F-4D97-AF65-F5344CB8AC3E}">
        <p14:creationId xmlns:p14="http://schemas.microsoft.com/office/powerpoint/2010/main" val="253446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979</Words>
  <Application>Microsoft Office PowerPoint</Application>
  <PresentationFormat>Widescreen</PresentationFormat>
  <Paragraphs>66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1. Extractive QA</vt:lpstr>
      <vt:lpstr>1. Extractive QA</vt:lpstr>
      <vt:lpstr>1. Extractive QA</vt:lpstr>
      <vt:lpstr>1. Extractive QA</vt:lpstr>
      <vt:lpstr>2. Custom Pipeline with Ranker</vt:lpstr>
      <vt:lpstr>3. Custom Pipeline with Multiple Retriever</vt:lpstr>
      <vt:lpstr>3. Custom Pipeline with Multiple Retriever</vt:lpstr>
      <vt:lpstr>3. Custom Pipeline with Multiple Retriever</vt:lpstr>
      <vt:lpstr>Possible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 Cheng Hui</dc:creator>
  <cp:lastModifiedBy>He Cheng Hui</cp:lastModifiedBy>
  <cp:revision>5</cp:revision>
  <dcterms:created xsi:type="dcterms:W3CDTF">2021-08-03T02:52:45Z</dcterms:created>
  <dcterms:modified xsi:type="dcterms:W3CDTF">2021-08-04T02:06:48Z</dcterms:modified>
</cp:coreProperties>
</file>