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92" r:id="rId8"/>
    <p:sldId id="261" r:id="rId9"/>
    <p:sldId id="262" r:id="rId10"/>
    <p:sldId id="263" r:id="rId11"/>
    <p:sldId id="264" r:id="rId12"/>
    <p:sldId id="266" r:id="rId13"/>
    <p:sldId id="268" r:id="rId14"/>
    <p:sldId id="265" r:id="rId15"/>
    <p:sldId id="269" r:id="rId16"/>
    <p:sldId id="271" r:id="rId17"/>
    <p:sldId id="293" r:id="rId18"/>
    <p:sldId id="294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95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6" r:id="rId35"/>
    <p:sldId id="297" r:id="rId36"/>
    <p:sldId id="29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94" autoAdjust="0"/>
  </p:normalViewPr>
  <p:slideViewPr>
    <p:cSldViewPr snapToGrid="0">
      <p:cViewPr varScale="1">
        <p:scale>
          <a:sx n="58" d="100"/>
          <a:sy n="58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AFAFA-4287-41D2-A0A3-9115FFCF5BC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8A0E-2A56-4B61-BF19-CD6ACCE3B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5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线性回归中，最小A乘法就是试图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最小二乘法用途很广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找到一条直线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使所有样本到直线上的欧氏距离之和最小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8A0E-2A56-4B61-BF19-CD6ACCE3B7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给定数据集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{(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xi,Yi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x2 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Y2), . . . ,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汁，执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C1, C2, . .., CN}­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将这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个类别两两配对 从而产生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N(N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1)/2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个二分类惺务，例如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将为区分类别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  个分类器，该分类器把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类样例作为正 例，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类样例作为反例．在测试阶段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新样本将同时提交给所有分类器 ，于是我 们将得到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 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-1)/2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个分类结果，最终结果可通过投票产生：即把被预测得最 多的类别作为最终分类结果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则是每次将一个类的样例作为正例 、所有其他类的样例作为反例来 训练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个分类器．在测试时若仅有一个分类器预测为正类 ，则对应的类别标记 作为最终分类结果 如图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所示．若有多个分类器预测为正类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则通常考虑各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6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600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136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433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33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然而，现实任务中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往往不是满秩矩阵．例如在许多任务中我们会遇到大量的变量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其数目甚至超过样例数 ，导致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的列数多于行数，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显然不满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秩．此时可解出多个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，它们都能使均方误差最小化．选择哪一个解作为输出， 将由学习算法的归纳偏好决定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常见的做法是引入正则化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8A0E-2A56-4B61-BF19-CD6ACCE3B7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89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58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我们来看看如何确定式（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若将式（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视为类 后验概率估计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 y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 I 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，则式可重写为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8A0E-2A56-4B61-BF19-CD6ACCE3B77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4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64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22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3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06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1D5E53-1996-4A18-8378-BCF5C8046D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69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8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1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636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31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8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 userDrawn="1"/>
        </p:nvSpPr>
        <p:spPr>
          <a:xfrm rot="5400000" flipH="1" flipV="1">
            <a:off x="11791062" y="6461729"/>
            <a:ext cx="818511" cy="16633"/>
          </a:xfrm>
          <a:custGeom>
            <a:avLst/>
            <a:gdLst>
              <a:gd name="connsiteX0" fmla="*/ 818511 w 818511"/>
              <a:gd name="connsiteY0" fmla="*/ 0 h 16633"/>
              <a:gd name="connsiteX1" fmla="*/ 818511 w 818511"/>
              <a:gd name="connsiteY1" fmla="*/ 16633 h 16633"/>
              <a:gd name="connsiteX2" fmla="*/ 0 w 818511"/>
              <a:gd name="connsiteY2" fmla="*/ 16633 h 16633"/>
              <a:gd name="connsiteX3" fmla="*/ 0 w 818511"/>
              <a:gd name="connsiteY3" fmla="*/ 0 h 16633"/>
              <a:gd name="connsiteX4" fmla="*/ 818511 w 818511"/>
              <a:gd name="connsiteY4" fmla="*/ 0 h 1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511" h="16633">
                <a:moveTo>
                  <a:pt x="818511" y="0"/>
                </a:moveTo>
                <a:lnTo>
                  <a:pt x="818511" y="16633"/>
                </a:lnTo>
                <a:lnTo>
                  <a:pt x="0" y="16633"/>
                </a:lnTo>
                <a:lnTo>
                  <a:pt x="0" y="0"/>
                </a:lnTo>
                <a:lnTo>
                  <a:pt x="8185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任意多边形 16"/>
          <p:cNvSpPr/>
          <p:nvPr userDrawn="1"/>
        </p:nvSpPr>
        <p:spPr>
          <a:xfrm rot="5400000" flipH="1" flipV="1">
            <a:off x="11411980" y="6099279"/>
            <a:ext cx="818512" cy="741532"/>
          </a:xfrm>
          <a:custGeom>
            <a:avLst/>
            <a:gdLst>
              <a:gd name="connsiteX0" fmla="*/ 818511 w 818511"/>
              <a:gd name="connsiteY0" fmla="*/ 522329 h 741531"/>
              <a:gd name="connsiteX1" fmla="*/ 818511 w 818511"/>
              <a:gd name="connsiteY1" fmla="*/ 741531 h 741531"/>
              <a:gd name="connsiteX2" fmla="*/ 0 w 818511"/>
              <a:gd name="connsiteY2" fmla="*/ 741531 h 741531"/>
              <a:gd name="connsiteX3" fmla="*/ 0 w 818511"/>
              <a:gd name="connsiteY3" fmla="*/ 0 h 741531"/>
              <a:gd name="connsiteX4" fmla="*/ 818511 w 818511"/>
              <a:gd name="connsiteY4" fmla="*/ 522329 h 74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511" h="741531">
                <a:moveTo>
                  <a:pt x="818511" y="522329"/>
                </a:moveTo>
                <a:lnTo>
                  <a:pt x="818511" y="741531"/>
                </a:lnTo>
                <a:lnTo>
                  <a:pt x="0" y="741531"/>
                </a:lnTo>
                <a:lnTo>
                  <a:pt x="0" y="0"/>
                </a:lnTo>
                <a:lnTo>
                  <a:pt x="818511" y="5223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TextBox 15"/>
          <p:cNvSpPr txBox="1"/>
          <p:nvPr userDrawn="1"/>
        </p:nvSpPr>
        <p:spPr>
          <a:xfrm>
            <a:off x="11554972" y="6573325"/>
            <a:ext cx="758165" cy="28467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 panose="020B0604020202020204" pitchFamily="34" charset="-122"/>
                <a:cs typeface="Arial Unicode MS" panose="020B0604020202020204" pitchFamily="34" charset="-122"/>
              </a:rPr>
              <a:t>/36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14" name="任意多边形 13"/>
          <p:cNvSpPr/>
          <p:nvPr userDrawn="1"/>
        </p:nvSpPr>
        <p:spPr>
          <a:xfrm rot="5400000">
            <a:off x="57745" y="-166931"/>
            <a:ext cx="1044562" cy="1378426"/>
          </a:xfrm>
          <a:custGeom>
            <a:avLst/>
            <a:gdLst>
              <a:gd name="connsiteX0" fmla="*/ 0 w 1044561"/>
              <a:gd name="connsiteY0" fmla="*/ 996287 h 1419369"/>
              <a:gd name="connsiteX1" fmla="*/ 0 w 1044561"/>
              <a:gd name="connsiteY1" fmla="*/ 0 h 1419369"/>
              <a:gd name="connsiteX2" fmla="*/ 1044561 w 1044561"/>
              <a:gd name="connsiteY2" fmla="*/ 686380 h 1419369"/>
              <a:gd name="connsiteX3" fmla="*/ 1044561 w 1044561"/>
              <a:gd name="connsiteY3" fmla="*/ 996287 h 1419369"/>
              <a:gd name="connsiteX4" fmla="*/ 0 w 1044561"/>
              <a:gd name="connsiteY4" fmla="*/ 1419369 h 1419369"/>
              <a:gd name="connsiteX5" fmla="*/ 0 w 1044561"/>
              <a:gd name="connsiteY5" fmla="*/ 996288 h 1419369"/>
              <a:gd name="connsiteX6" fmla="*/ 1044561 w 1044561"/>
              <a:gd name="connsiteY6" fmla="*/ 996288 h 1419369"/>
              <a:gd name="connsiteX7" fmla="*/ 1044561 w 1044561"/>
              <a:gd name="connsiteY7" fmla="*/ 1419369 h 141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561" h="1419369">
                <a:moveTo>
                  <a:pt x="0" y="996287"/>
                </a:moveTo>
                <a:lnTo>
                  <a:pt x="0" y="0"/>
                </a:lnTo>
                <a:lnTo>
                  <a:pt x="1044561" y="686380"/>
                </a:lnTo>
                <a:lnTo>
                  <a:pt x="1044561" y="996287"/>
                </a:lnTo>
                <a:close/>
                <a:moveTo>
                  <a:pt x="0" y="1419369"/>
                </a:moveTo>
                <a:lnTo>
                  <a:pt x="0" y="996288"/>
                </a:lnTo>
                <a:lnTo>
                  <a:pt x="1044561" y="996288"/>
                </a:lnTo>
                <a:lnTo>
                  <a:pt x="1044561" y="14193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3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 userDrawn="1"/>
        </p:nvSpPr>
        <p:spPr>
          <a:xfrm rot="5400000">
            <a:off x="113623" y="-113623"/>
            <a:ext cx="1064524" cy="1291772"/>
          </a:xfrm>
          <a:custGeom>
            <a:avLst/>
            <a:gdLst>
              <a:gd name="connsiteX0" fmla="*/ 0 w 1064524"/>
              <a:gd name="connsiteY0" fmla="*/ 1291772 h 1291772"/>
              <a:gd name="connsiteX1" fmla="*/ 0 w 1064524"/>
              <a:gd name="connsiteY1" fmla="*/ 0 h 1291772"/>
              <a:gd name="connsiteX2" fmla="*/ 1064524 w 1064524"/>
              <a:gd name="connsiteY2" fmla="*/ 976727 h 1291772"/>
              <a:gd name="connsiteX3" fmla="*/ 1064524 w 1064524"/>
              <a:gd name="connsiteY3" fmla="*/ 1291772 h 1291772"/>
              <a:gd name="connsiteX4" fmla="*/ 0 w 1064524"/>
              <a:gd name="connsiteY4" fmla="*/ 1291772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524" h="1291772">
                <a:moveTo>
                  <a:pt x="0" y="1291772"/>
                </a:moveTo>
                <a:lnTo>
                  <a:pt x="0" y="0"/>
                </a:lnTo>
                <a:lnTo>
                  <a:pt x="1064524" y="976727"/>
                </a:lnTo>
                <a:lnTo>
                  <a:pt x="1064524" y="1291772"/>
                </a:lnTo>
                <a:lnTo>
                  <a:pt x="0" y="12917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5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4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3E5E-A5E2-436A-91B1-CE41DBE76072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06DF-FC91-4CB6-846B-75D697EC1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9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96E64-783D-463C-BA44-F5AF67B46485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2018/9/29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676CA-DACA-4216-AE75-62203F8377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0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6.jp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-29910" y="3857776"/>
            <a:ext cx="12221910" cy="3000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TextBox 37"/>
          <p:cNvSpPr>
            <a:spLocks noChangeArrowheads="1"/>
          </p:cNvSpPr>
          <p:nvPr/>
        </p:nvSpPr>
        <p:spPr bwMode="auto">
          <a:xfrm>
            <a:off x="75167" y="2091140"/>
            <a:ext cx="12071576" cy="100642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6" tIns="45719" rIns="91436" bIns="45719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marR="0" lvl="0" indent="0" algn="ctr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30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itchFamily="34" charset="0"/>
              </a:rPr>
              <a:t>机器学习</a:t>
            </a:r>
            <a:r>
              <a:rPr kumimoji="0" lang="en-US" altLang="zh-CN" sz="6600" b="1" i="0" u="none" strike="noStrike" kern="1200" cap="none" spc="30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itchFamily="34" charset="0"/>
              </a:rPr>
              <a:t>-</a:t>
            </a:r>
            <a:r>
              <a:rPr kumimoji="0" lang="zh-CN" altLang="en-US" sz="6600" b="1" i="0" u="none" strike="noStrike" kern="1200" cap="none" spc="30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itchFamily="34" charset="0"/>
              </a:rPr>
              <a:t>线性模型</a:t>
            </a:r>
            <a:endParaRPr kumimoji="0" lang="en-US" altLang="zh-CN" sz="6600" b="1" i="0" u="none" strike="noStrike" kern="1200" cap="none" spc="30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591"/>
          <a:stretch/>
        </p:blipFill>
        <p:spPr>
          <a:xfrm>
            <a:off x="11085380" y="117193"/>
            <a:ext cx="702849" cy="7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117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305722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线性基函数模型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4" y="1537740"/>
            <a:ext cx="9152413" cy="3025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04579" y="5024092"/>
                <a:ext cx="1962332" cy="534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𝝓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79" y="5024092"/>
                <a:ext cx="1962332" cy="534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166911" y="4621841"/>
                <a:ext cx="4436664" cy="107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𝝓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𝐞𝐱𝐩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911" y="4621841"/>
                <a:ext cx="4436664" cy="1076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702759" y="4652144"/>
                <a:ext cx="4489241" cy="11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𝝓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𝐞𝐱𝐩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⁡(−</m:t>
                          </m:r>
                          <m:f>
                            <m:f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kumimoji="0" lang="en-US" altLang="zh-C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𝒔</m:t>
                              </m:r>
                            </m:den>
                          </m:f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759" y="4652144"/>
                <a:ext cx="4489241" cy="1186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185745" y="5838623"/>
            <a:ext cx="8441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μ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</a:t>
            </a:r>
            <a:r>
              <a:rPr kumimoji="0" lang="en-GB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and </a:t>
            </a:r>
            <a:r>
              <a:rPr kumimoji="0" lang="en-GB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0" lang="en-GB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</a:t>
            </a:r>
            <a:r>
              <a:rPr kumimoji="0" lang="en-GB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control location and scale (width/slope).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5410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305722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线性回归优缺点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3957" y="1540776"/>
            <a:ext cx="8405619" cy="260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优点：线性回归的理解和解释都非常直观，还能通过正则化来避免过拟合。可以预测、求出函数，很容易通过随机梯度下降来更新数据模型。还可以进行残差检验，检验精度。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3956" y="4573470"/>
            <a:ext cx="8405619" cy="195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缺点：线性回归在处理非线性关系时非常糟糕，在识别复杂的模式上也不够灵活，而添加正确的相互作用项或多项式又极为棘手且耗时。</a:t>
            </a:r>
          </a:p>
        </p:txBody>
      </p:sp>
    </p:spTree>
    <p:extLst>
      <p:ext uri="{BB962C8B-B14F-4D97-AF65-F5344CB8AC3E}">
        <p14:creationId xmlns:p14="http://schemas.microsoft.com/office/powerpoint/2010/main" val="1426607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686096" y="347186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TextBox 64"/>
          <p:cNvSpPr txBox="1"/>
          <p:nvPr/>
        </p:nvSpPr>
        <p:spPr>
          <a:xfrm>
            <a:off x="3491153" y="3958419"/>
            <a:ext cx="4373093" cy="976403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对数几率回归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64246" y="4297731"/>
            <a:ext cx="409919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 font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Logistic Regression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00" b="0" i="0" u="none" strike="noStrike" kern="1200" cap="none" spc="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02</a:t>
            </a:r>
            <a:endParaRPr kumimoji="0" lang="zh-CN" altLang="en-US" sz="186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12673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4834960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b="1" noProof="0" dirty="0">
                <a:solidFill>
                  <a:srgbClr val="444D2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对数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线性模型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逻辑回归）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9" y="1703779"/>
            <a:ext cx="3848433" cy="3139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204738" y="1279489"/>
                <a:ext cx="2343975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𝑻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𝒃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738" y="1279489"/>
                <a:ext cx="2343975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8259498" y="1848040"/>
            <a:ext cx="234461" cy="587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517241" y="2482251"/>
                <a:ext cx="3718967" cy="969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𝐥𝐧</m:t>
                          </m:r>
                        </m:fName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func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𝑻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𝒃</m:t>
                      </m:r>
                    </m:oMath>
                  </m:oMathPara>
                </a14:m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让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𝒆𝒙𝒑</m:t>
                    </m:r>
                    <m:r>
                      <a:rPr kumimoji="0" lang="en-US" altLang="zh-CN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逼近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</m:oMath>
                </a14:m>
                <a:endPara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41" y="2482251"/>
                <a:ext cx="3718967" cy="969496"/>
              </a:xfrm>
              <a:prstGeom prst="rect">
                <a:avLst/>
              </a:prstGeom>
              <a:blipFill>
                <a:blip r:embed="rId4"/>
                <a:stretch>
                  <a:fillRect l="-3279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920321" y="4091987"/>
                <a:ext cx="3187988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𝑻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𝒃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321" y="4091987"/>
                <a:ext cx="3187988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620271" y="4843491"/>
                <a:ext cx="37880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𝒈</m:t>
                    </m:r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称为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link function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271" y="4843491"/>
                <a:ext cx="3788088" cy="523220"/>
              </a:xfrm>
              <a:prstGeom prst="rect">
                <a:avLst/>
              </a:prstGeom>
              <a:blipFill>
                <a:blip r:embed="rId6"/>
                <a:stretch>
                  <a:fillRect t="-14118" r="-177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8259496" y="3498529"/>
            <a:ext cx="234461" cy="587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314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  <p:bldP spid="9" grpId="0" animBg="1"/>
      <p:bldP spid="13" grpId="0"/>
      <p:bldP spid="14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2736628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Sigmoid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函数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72" y="2175052"/>
            <a:ext cx="5088016" cy="28054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366" y="1342660"/>
            <a:ext cx="8525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单位阶跃函数不连续，不能直接作用于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link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68911" y="2022572"/>
                <a:ext cx="2131930" cy="908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911" y="2022572"/>
                <a:ext cx="2131930" cy="90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90450" y="3110757"/>
                <a:ext cx="3090461" cy="953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n-US" altLang="zh-C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zh-CN" alt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kumimoji="0" lang="en-US" altLang="zh-C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450" y="3110757"/>
                <a:ext cx="3090461" cy="953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20357" y="4377928"/>
                <a:ext cx="2960554" cy="687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ln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num>
                          <m:den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den>
                        </m:f>
                      </m:e>
                    </m:d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57" y="4377928"/>
                <a:ext cx="2960554" cy="687752"/>
              </a:xfrm>
              <a:prstGeom prst="rect">
                <a:avLst/>
              </a:prstGeom>
              <a:blipFill>
                <a:blip r:embed="rId6"/>
                <a:stretch>
                  <a:fillRect l="-7202" t="-1770" b="-7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16696" y="5977657"/>
            <a:ext cx="9833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用线性回归模型的预测结果去逼近真是标记的对数几率。实际上是分类学习方法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416696" y="5068445"/>
            <a:ext cx="10615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视为样本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作为正例的可能性，则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1-y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便是其反例的可能性。二者的比值便被称为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“几率”。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1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3" grpId="0"/>
      <p:bldP spid="4" grpId="0"/>
      <p:bldP spid="7" grpId="0"/>
      <p:bldP spid="8" grpId="0"/>
      <p:bldP spid="9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02341" y="2949524"/>
                <a:ext cx="4139851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𝑙𝑛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=1|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=0|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1" y="2949524"/>
                <a:ext cx="4139851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101779" y="497104"/>
            <a:ext cx="42883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对数几率回归参数优化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446071" y="214325"/>
                <a:ext cx="6224998" cy="2441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𝒑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e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𝐞𝐱𝐩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⁡(</m:t>
                          </m:r>
                          <m:sSup>
                            <m:sSup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𝐞𝐱𝐩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⁡(</m:t>
                          </m:r>
                          <m:sSup>
                            <m:sSup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𝒉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;</m:t>
                      </m:r>
                    </m:oMath>
                  </m:oMathPara>
                </a14:m>
                <a:endPara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  <a:p>
                <a:pPr marL="0" marR="0" lvl="0" indent="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𝒑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e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𝐞𝐱𝐩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⁡(</m:t>
                          </m:r>
                          <m:sSup>
                            <m:sSup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𝒉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71" y="214325"/>
                <a:ext cx="6224998" cy="2441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7965765" y="2656019"/>
            <a:ext cx="164725" cy="552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58460" y="29007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综合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73572" y="3325207"/>
                <a:ext cx="484946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𝒑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</m:t>
                          </m:r>
                          <m:r>
                            <a:rPr kumimoji="0" lang="zh-CN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𝒉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sup>
                      </m:sSup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𝒉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sup>
                      </m:sSup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572" y="3325207"/>
                <a:ext cx="4849468" cy="470000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箭头 14"/>
          <p:cNvSpPr/>
          <p:nvPr/>
        </p:nvSpPr>
        <p:spPr>
          <a:xfrm>
            <a:off x="8016406" y="3890355"/>
            <a:ext cx="164725" cy="552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40943" y="388697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极大似然估计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EE0F7-D65C-4029-88D9-E3DE5B217325}"/>
                  </a:ext>
                </a:extLst>
              </p:cNvPr>
              <p:cNvSpPr txBox="1"/>
              <p:nvPr/>
            </p:nvSpPr>
            <p:spPr>
              <a:xfrm>
                <a:off x="1360429" y="1296985"/>
                <a:ext cx="2960554" cy="687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ln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num>
                          <m:den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den>
                        </m:f>
                      </m:e>
                    </m:d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EE0F7-D65C-4029-88D9-E3DE5B217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29" y="1296985"/>
                <a:ext cx="2960554" cy="687752"/>
              </a:xfrm>
              <a:prstGeom prst="rect">
                <a:avLst/>
              </a:prstGeom>
              <a:blipFill>
                <a:blip r:embed="rId6"/>
                <a:stretch>
                  <a:fillRect l="-7202" t="-1770" b="-7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DE9C325D-CBDE-45E8-BF81-89C295F28C6B}"/>
              </a:ext>
            </a:extLst>
          </p:cNvPr>
          <p:cNvSpPr/>
          <p:nvPr/>
        </p:nvSpPr>
        <p:spPr>
          <a:xfrm>
            <a:off x="2193310" y="2125754"/>
            <a:ext cx="278957" cy="701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75648" y="4642719"/>
                <a:ext cx="8999771" cy="1098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𝐦𝐢𝐧</m:t>
                          </m:r>
                        </m:fName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𝑱</m:t>
                          </m:r>
                          <m:d>
                            <m:dPr>
                              <m:ctrlP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</m:d>
                          <m: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 </m:t>
                          </m:r>
                          <m:f>
                            <m:fPr>
                              <m:ctrlP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sup>
                            <m:e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𝒊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kumimoji="0" lang="en-US" altLang="zh-CN" sz="2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a:rPr kumimoji="0" lang="en-US" altLang="zh-CN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2400" b="1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CN" sz="2400" b="1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sz="2400" b="1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0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altLang="zh-CN" sz="2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𝒊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0" lang="en-US" altLang="zh-CN" sz="24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𝐥𝐧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⁡(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kumimoji="0" lang="en-US" altLang="zh-CN" sz="2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𝒊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48" y="4642719"/>
                <a:ext cx="8999771" cy="10988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85587" y="5626262"/>
                <a:ext cx="10622203" cy="1078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梯度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下降法（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min 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J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）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:</a:t>
                </a:r>
              </a:p>
              <a:p>
                <a:pPr lvl="0" defTabSz="914332"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(repeat:)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zh-CN" altLang="en-US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kumimoji="0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0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         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7" y="5626262"/>
                <a:ext cx="10622203" cy="1078821"/>
              </a:xfrm>
              <a:prstGeom prst="rect">
                <a:avLst/>
              </a:prstGeom>
              <a:blipFill>
                <a:blip r:embed="rId8"/>
                <a:stretch>
                  <a:fillRect l="-861" t="-4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0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3" grpId="0"/>
      <p:bldP spid="15" grpId="0" animBg="1"/>
      <p:bldP spid="16" grpId="0"/>
      <p:bldP spid="12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43406" y="282771"/>
            <a:ext cx="141575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正则化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6331" y="1143099"/>
            <a:ext cx="8905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正则化的方法，就是给代价函数后面加个“惩罚项”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来降低它对数据的拟合能力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011" y="1974096"/>
                <a:ext cx="10662458" cy="1146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𝑱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  <m: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  <m:func>
                                <m:funcPr>
                                  <m:ctrlPr>
                                    <a:rPr kumimoji="0" lang="en-US" altLang="zh-CN" sz="2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a:rPr kumimoji="0" lang="en-US" altLang="zh-CN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2400" b="1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CN" sz="2400" b="1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kumimoji="0" lang="en-US" altLang="zh-CN" sz="2400" b="1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en-US" altLang="zh-CN" sz="2400" b="1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altLang="zh-CN" sz="2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𝒊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kumimoji="0" lang="en-US" altLang="zh-CN" sz="2400" b="1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a:rPr kumimoji="0" lang="en-US" altLang="zh-CN" sz="2400" b="1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2400" b="1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𝟏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kumimoji="0" lang="en-US" altLang="zh-CN" sz="2400" b="1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kumimoji="0" lang="en-US" altLang="zh-CN" sz="2400" b="1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en-US" altLang="zh-CN" sz="2400" b="1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prstClr val="black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kumimoji="0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e>
                      </m:nary>
                      <m:r>
                        <a:rPr kumimoji="0" lang="zh-CN" altLang="en-US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𝝀</m:t>
                      </m:r>
                      <m:nary>
                        <m:naryPr>
                          <m:chr m:val="∑"/>
                          <m:ctrlPr>
                            <a:rPr kumimoji="0" lang="zh-CN" altLang="en-US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  <m: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  <m:sup>
                              <m:r>
                                <a:rPr kumimoji="0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1" y="1974096"/>
                <a:ext cx="10662458" cy="1146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99011" y="3590129"/>
                <a:ext cx="339430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n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表示特征量的总数。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0" marR="0" lvl="0" indent="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𝝀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是正规化参数，决定了惩罚的量度。过高会欠拟合，过小无法解决过拟合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11" y="3590129"/>
                <a:ext cx="3394305" cy="2862322"/>
              </a:xfrm>
              <a:prstGeom prst="rect">
                <a:avLst/>
              </a:prstGeom>
              <a:blipFill>
                <a:blip r:embed="rId3"/>
                <a:stretch>
                  <a:fillRect l="-2693" b="-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87" y="3401758"/>
            <a:ext cx="6950856" cy="32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3302" y="38676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正则化的梯度下降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3302" y="1086123"/>
            <a:ext cx="8291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之前：</a:t>
            </a:r>
          </a:p>
        </p:txBody>
      </p:sp>
      <p:sp>
        <p:nvSpPr>
          <p:cNvPr id="4" name="矩形 3"/>
          <p:cNvSpPr/>
          <p:nvPr/>
        </p:nvSpPr>
        <p:spPr>
          <a:xfrm>
            <a:off x="1050942" y="3433221"/>
            <a:ext cx="8291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正则化之后：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29" y="3956441"/>
            <a:ext cx="9738978" cy="28601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10" y="1202111"/>
            <a:ext cx="9374926" cy="20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9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4216201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Logistic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回归的优缺点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8271" y="2479229"/>
            <a:ext cx="10548814" cy="130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优点：预测结果是界于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之间的概率，而算法也能通过正则化以避免过拟合。逻辑模型很容易通过随机梯度下降来更新数据模型。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8270" y="4433738"/>
            <a:ext cx="11048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缺点：只能处理二分类问题，必须线性可分。非线性特征需要转化。预测结果呈“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型，因此从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log(odds)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向概率转化的过程是非线性的，在两端随着​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log(odds)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值的变化，概率变化很小，边际值太小，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slope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太小，而中间概率的变化很大，很敏感。 导致很多区间的变量变化对目标概率的影响没有区分度，无法确定阈值。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8270" y="1151707"/>
            <a:ext cx="10548815" cy="130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该模型依旧是线性的，只有当数据线性可分时（例如，数据可被某决策平面完全分离），这一算法才会有很好的表现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517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914652" y="352592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TextBox 64"/>
          <p:cNvSpPr txBox="1"/>
          <p:nvPr/>
        </p:nvSpPr>
        <p:spPr>
          <a:xfrm>
            <a:off x="3820197" y="4009272"/>
            <a:ext cx="4373093" cy="976403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线性判别分析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32968" y="4427294"/>
            <a:ext cx="4038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 font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Linear Discriminant Analysis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00" b="0" i="0" u="none" strike="noStrike" kern="1200" cap="none" spc="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03</a:t>
            </a:r>
            <a:endParaRPr kumimoji="0" lang="zh-CN" altLang="en-US" sz="186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76423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20466" y="5030346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3A44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04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3A44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74265" y="3612003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3A44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3A44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8064" y="2193660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3A44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3A44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862" y="775317"/>
            <a:ext cx="15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3A447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3A447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" y="0"/>
            <a:ext cx="5883965" cy="6858000"/>
          </a:xfrm>
          <a:custGeom>
            <a:avLst/>
            <a:gdLst>
              <a:gd name="connsiteX0" fmla="*/ 0 w 5883965"/>
              <a:gd name="connsiteY0" fmla="*/ 0 h 6858000"/>
              <a:gd name="connsiteX1" fmla="*/ 5883965 w 5883965"/>
              <a:gd name="connsiteY1" fmla="*/ 0 h 6858000"/>
              <a:gd name="connsiteX2" fmla="*/ 3672099 w 5883965"/>
              <a:gd name="connsiteY2" fmla="*/ 6858000 h 6858000"/>
              <a:gd name="connsiteX3" fmla="*/ 0 w 5883965"/>
              <a:gd name="connsiteY3" fmla="*/ 6858000 h 6858000"/>
              <a:gd name="connsiteX4" fmla="*/ 0 w 588396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65" h="6858000">
                <a:moveTo>
                  <a:pt x="0" y="0"/>
                </a:moveTo>
                <a:lnTo>
                  <a:pt x="5883965" y="0"/>
                </a:lnTo>
                <a:lnTo>
                  <a:pt x="36720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20537" y="853160"/>
            <a:ext cx="2340513" cy="987554"/>
            <a:chOff x="6589016" y="944149"/>
            <a:chExt cx="2340513" cy="987554"/>
          </a:xfrm>
        </p:grpSpPr>
        <p:sp>
          <p:nvSpPr>
            <p:cNvPr id="10" name="TextBox 64"/>
            <p:cNvSpPr txBox="1"/>
            <p:nvPr/>
          </p:nvSpPr>
          <p:spPr>
            <a:xfrm>
              <a:off x="6589016" y="944149"/>
              <a:ext cx="2133918" cy="6771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线性回归</a:t>
              </a:r>
              <a:endParaRPr kumimoji="0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89016" y="1531593"/>
              <a:ext cx="2340513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algn="ctr" fontAlgn="ctr">
                <a:defRPr sz="2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Linear Regression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62089" y="2328673"/>
            <a:ext cx="3108543" cy="1001898"/>
            <a:chOff x="6096000" y="2514305"/>
            <a:chExt cx="3108543" cy="1001898"/>
          </a:xfrm>
        </p:grpSpPr>
        <p:sp>
          <p:nvSpPr>
            <p:cNvPr id="12" name="TextBox 64"/>
            <p:cNvSpPr txBox="1"/>
            <p:nvPr/>
          </p:nvSpPr>
          <p:spPr>
            <a:xfrm>
              <a:off x="6096000" y="2514305"/>
              <a:ext cx="3108543" cy="6771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对数几率回归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96000" y="3116093"/>
              <a:ext cx="2536079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Logistic Regression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41347" y="3772164"/>
            <a:ext cx="3613490" cy="1010268"/>
            <a:chOff x="5963477" y="3670132"/>
            <a:chExt cx="3613490" cy="1010268"/>
          </a:xfrm>
        </p:grpSpPr>
        <p:sp>
          <p:nvSpPr>
            <p:cNvPr id="17" name="TextBox 64"/>
            <p:cNvSpPr txBox="1"/>
            <p:nvPr/>
          </p:nvSpPr>
          <p:spPr>
            <a:xfrm>
              <a:off x="5963477" y="3670132"/>
              <a:ext cx="184731" cy="6771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63477" y="4280290"/>
              <a:ext cx="3613490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Linear Discriminant Analysis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45191" y="5070536"/>
            <a:ext cx="3036409" cy="994226"/>
            <a:chOff x="5534307" y="5041815"/>
            <a:chExt cx="3036409" cy="994226"/>
          </a:xfrm>
        </p:grpSpPr>
        <p:sp>
          <p:nvSpPr>
            <p:cNvPr id="19" name="TextBox 64"/>
            <p:cNvSpPr txBox="1"/>
            <p:nvPr/>
          </p:nvSpPr>
          <p:spPr>
            <a:xfrm>
              <a:off x="5534307" y="5041815"/>
              <a:ext cx="2621230" cy="6771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4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多分类问题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34307" y="5635931"/>
              <a:ext cx="3036409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defPPr>
                <a:defRPr lang="zh-CN"/>
              </a:defPPr>
              <a:lvl1pPr font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332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Multiclass classification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893288" y="732718"/>
            <a:ext cx="2809491" cy="141577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</a:t>
            </a:r>
            <a:endParaRPr kumimoji="0" lang="en-US" altLang="zh-CN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 pitchFamily="34" charset="-122"/>
                <a:cs typeface="+mn-cs"/>
              </a:rPr>
              <a:t>CONTENTS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 pitchFamily="34" charset="-122"/>
              <a:cs typeface="+mn-cs"/>
            </a:endParaRPr>
          </a:p>
        </p:txBody>
      </p:sp>
      <p:sp>
        <p:nvSpPr>
          <p:cNvPr id="28" name="TextBox 64"/>
          <p:cNvSpPr txBox="1"/>
          <p:nvPr/>
        </p:nvSpPr>
        <p:spPr>
          <a:xfrm>
            <a:off x="5650465" y="3745101"/>
            <a:ext cx="3108543" cy="6771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font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线性判别分析</a:t>
            </a:r>
          </a:p>
        </p:txBody>
      </p:sp>
    </p:spTree>
    <p:extLst>
      <p:ext uri="{BB962C8B-B14F-4D97-AF65-F5344CB8AC3E}">
        <p14:creationId xmlns:p14="http://schemas.microsoft.com/office/powerpoint/2010/main" val="25587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4" grpId="0"/>
      <p:bldP spid="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223649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二分类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5224" y="1090247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最简单的分类面：超平面（线性判别函数）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529129" y="1679331"/>
                <a:ext cx="5056320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𝒇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𝑻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𝒃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   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C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l-GR" altLang="zh-C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𝜴</m:t>
                                  </m:r>
                                </m:e>
                                <m:sub>
                                  <m:r>
                                    <a:rPr kumimoji="0" lang="en-US" altLang="zh-C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    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l-GR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𝜴</m:t>
                                  </m:r>
                                </m:e>
                                <m:sub>
                                  <m:r>
                                    <a:rPr kumimoji="0" lang="en-US" altLang="zh-CN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29" y="1679331"/>
                <a:ext cx="5056320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192204" y="2798689"/>
                <a:ext cx="81547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𝒇</m:t>
                    </m:r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是分类面，</a:t>
                </a:r>
                <a14:m>
                  <m:oMath xmlns:m="http://schemas.openxmlformats.org/officeDocument/2006/math">
                    <m:r>
                      <a:rPr kumimoji="0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是超平面法向量，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b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是偏移量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204" y="2798689"/>
                <a:ext cx="8154733" cy="523220"/>
              </a:xfrm>
              <a:prstGeom prst="rect">
                <a:avLst/>
              </a:prstGeom>
              <a:blipFill>
                <a:blip r:embed="rId4"/>
                <a:stretch>
                  <a:fillRect t="-12791" r="-59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612" y="3383609"/>
            <a:ext cx="4696223" cy="320898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3764" y="4418907"/>
            <a:ext cx="473337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两类之间的距离尽可能远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每一类自身尽可能紧凑 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/>
            </a:r>
            <a:b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3764" y="3812734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基本思想（投影之后可分性较好）：</a:t>
            </a:r>
          </a:p>
        </p:txBody>
      </p:sp>
    </p:spTree>
    <p:extLst>
      <p:ext uri="{BB962C8B-B14F-4D97-AF65-F5344CB8AC3E}">
        <p14:creationId xmlns:p14="http://schemas.microsoft.com/office/powerpoint/2010/main" val="6450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3" grpId="0"/>
      <p:bldP spid="4" grpId="0"/>
      <p:bldP spid="6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522128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Fisher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线性判别 求解分类面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73958" y="1178170"/>
                <a:ext cx="10909958" cy="54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分别表示两类（投影后，一维）数据的均值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Ω</m:t>
                            </m:r>
                          </m:e>
                          <m:sub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CN" altLang="en-US" sz="19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𝝎</m:t>
                            </m:r>
                          </m:e>
                          <m:sup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=1,2, </m:t>
                        </m:r>
                        <m:sSub>
                          <m:sSubPr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zh-CN" altLang="en-US" sz="19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表示</m:t>
                    </m:r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对应分类个数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58" y="1178170"/>
                <a:ext cx="10909958" cy="545214"/>
              </a:xfrm>
              <a:prstGeom prst="rect">
                <a:avLst/>
              </a:prstGeom>
              <a:blipFill>
                <a:blip r:embed="rId3"/>
                <a:stretch>
                  <a:fillRect t="-78889" b="-1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73958" y="1653884"/>
                <a:ext cx="9285747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分别表示两类（投影后，一维）数据的离散度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zh-CN" alt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altLang="zh-CN" sz="19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m:rPr>
                            <m:brk m:alnAt="7"/>
                          </m:rP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altLang="zh-CN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Ω</m:t>
                            </m:r>
                          </m:e>
                          <m:sub>
                            <m:r>
                              <a:rPr kumimoji="0" lang="en-US" altLang="zh-CN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CN" altLang="en-US" sz="19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𝝎</m:t>
                            </m:r>
                          </m:e>
                          <m:sup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altLang="zh-CN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=1,2</m:t>
                        </m:r>
                      </m:e>
                    </m:nary>
                  </m:oMath>
                </a14:m>
                <a:endParaRPr kumimoji="0" lang="zh-CN" alt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58" y="1653884"/>
                <a:ext cx="9285747" cy="438005"/>
              </a:xfrm>
              <a:prstGeom prst="rect">
                <a:avLst/>
              </a:prstGeom>
              <a:blipFill>
                <a:blip r:embed="rId4"/>
                <a:stretch>
                  <a:fillRect t="-108333" b="-16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39716" y="2382306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Fisher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准则：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73958" y="3596054"/>
            <a:ext cx="2569934" cy="47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定义：均值向量</a:t>
            </a: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</a:t>
            </a:r>
            <a:r>
              <a:rPr kumimoji="0" lang="en-US" altLang="zh-CN" sz="1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</a:t>
            </a: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 m</a:t>
            </a:r>
            <a:r>
              <a:rPr kumimoji="0" lang="en-US" altLang="zh-CN" sz="1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38570" y="2721628"/>
                <a:ext cx="2782236" cy="749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9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</m:d>
                          <m:r>
                            <a:rPr kumimoji="0" lang="en-US" altLang="zh-CN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zh-CN" alt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zh-CN" alt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kumimoji="0" lang="zh-CN" alt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70" y="2721628"/>
                <a:ext cx="2782236" cy="749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51131" y="3604846"/>
                <a:ext cx="2579173" cy="840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m:rPr>
                              <m:brk m:alnAt="7"/>
                            </m:r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Ω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0" lang="en-US" altLang="zh-CN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nary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=1,2</m:t>
                      </m:r>
                    </m:oMath>
                  </m:oMathPara>
                </a14:m>
                <a:endParaRPr kumimoji="0" lang="zh-CN" alt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131" y="3604846"/>
                <a:ext cx="2579173" cy="840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785098" y="4710156"/>
            <a:ext cx="2409634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类内离散度矩阵</a:t>
            </a: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0" lang="en-US" altLang="zh-CN" sz="1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 </a:t>
            </a: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0" lang="en-US" altLang="zh-CN" sz="1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</a:t>
            </a:r>
            <a:endParaRPr kumimoji="0" lang="zh-CN" altLang="en-US" sz="1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651131" y="4642339"/>
                <a:ext cx="3186193" cy="840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m:rPr>
                              <m:brk m:alnAt="7"/>
                            </m:r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Ω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en-US" altLang="zh-CN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131" y="4642339"/>
                <a:ext cx="3186193" cy="840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8106508" y="2613138"/>
            <a:ext cx="3877408" cy="3279530"/>
            <a:chOff x="7948246" y="2564157"/>
            <a:chExt cx="3877408" cy="3279530"/>
          </a:xfrm>
        </p:grpSpPr>
        <p:sp>
          <p:nvSpPr>
            <p:cNvPr id="20" name="矩形 19"/>
            <p:cNvSpPr/>
            <p:nvPr/>
          </p:nvSpPr>
          <p:spPr>
            <a:xfrm>
              <a:off x="7948246" y="2564157"/>
              <a:ext cx="3877408" cy="32795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026983" y="2865611"/>
              <a:ext cx="3798671" cy="2465020"/>
              <a:chOff x="7648914" y="2883359"/>
              <a:chExt cx="3798671" cy="24650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648914" y="2883359"/>
                    <a:ext cx="3798671" cy="1945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33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关系：</a:t>
                    </a:r>
                    <a:endParaRPr kumimoji="0" lang="en-US" altLang="zh-CN" sz="1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  <a:p>
                    <a:pPr marL="0" marR="0" lvl="0" indent="0" algn="l" defTabSz="914332" rtl="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0" lang="en-US" altLang="zh-CN" sz="1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  <a:p>
                    <a:pPr marL="0" marR="0" lvl="0" indent="0" algn="l" defTabSz="914332" rtl="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zh-CN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)(</m:t>
                              </m:r>
                              <m:r>
                                <a:rPr kumimoji="0" lang="en-US" altLang="zh-CN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zh-CN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zh-CN" altLang="en-US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</m:nary>
                        </m:oMath>
                      </m:oMathPara>
                    </a14:m>
                    <a:endParaRPr kumimoji="0" lang="en-US" altLang="zh-CN" sz="1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8914" y="2883359"/>
                    <a:ext cx="3798671" cy="194572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5" t="-188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7992208" y="4963658"/>
                    <a:ext cx="1234697" cy="3847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332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zh-CN" alt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oMath>
                      </m:oMathPara>
                    </a14:m>
                    <a:endParaRPr kumimoji="0" lang="zh-CN" altLang="en-US" sz="1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2208" y="4963658"/>
                    <a:ext cx="1234697" cy="3847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49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2" grpId="0"/>
      <p:bldP spid="5" grpId="0"/>
      <p:bldP spid="7" grpId="0"/>
      <p:bldP spid="12" grpId="0"/>
      <p:bldP spid="11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522128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Fisher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线性判别 求解分类面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47965" y="2835332"/>
                <a:ext cx="9880077" cy="10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𝑱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𝝈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b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𝝈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den>
                      </m:f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sub>
                          </m:sSub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sub>
                          </m:sSub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5" y="2835332"/>
                <a:ext cx="9880077" cy="10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993531" y="2273408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Fisher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准则：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21364" y="989757"/>
                <a:ext cx="8543108" cy="1308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)(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为类间离散度矩阵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0" marR="0" lvl="0" indent="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𝒘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为类内总离散度矩阵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64" y="989757"/>
                <a:ext cx="8543108" cy="1308179"/>
              </a:xfrm>
              <a:prstGeom prst="rect">
                <a:avLst/>
              </a:prstGeom>
              <a:blipFill>
                <a:blip r:embed="rId4"/>
                <a:stretch>
                  <a:fillRect l="-1499" r="-785" b="-13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40977" y="3961964"/>
                <a:ext cx="2225802" cy="52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zh-CN" alt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</m:acc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9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arg</m:t>
                              </m:r>
                              <m:r>
                                <a:rPr kumimoji="0" lang="en-US" altLang="zh-CN" sz="19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19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zh-CN" altLang="en-US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977" y="3961964"/>
                <a:ext cx="2225802" cy="525913"/>
              </a:xfrm>
              <a:prstGeom prst="rect">
                <a:avLst/>
              </a:prstGeom>
              <a:blipFill>
                <a:blip r:embed="rId5"/>
                <a:stretch>
                  <a:fillRect t="-15116"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767770" y="398736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（广义瑞利商）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93531" y="4574685"/>
                <a:ext cx="6387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𝑱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𝑭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只与投影方向有关，与</a:t>
                </a:r>
                <a14:m>
                  <m:oMath xmlns:m="http://schemas.openxmlformats.org/officeDocument/2006/math">
                    <m:r>
                      <a:rPr kumimoji="0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大小无关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1" y="4574685"/>
                <a:ext cx="6387839" cy="523220"/>
              </a:xfrm>
              <a:prstGeom prst="rect">
                <a:avLst/>
              </a:prstGeom>
              <a:blipFill>
                <a:blip r:embed="rId6"/>
                <a:stretch>
                  <a:fillRect t="-11628" r="-95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47965" y="5158430"/>
                <a:ext cx="29685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𝑱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𝑭</m:t>
                        </m:r>
                      </m:sub>
                    </m:sSub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</m:d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求导，令 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5" y="5158430"/>
                <a:ext cx="2968505" cy="523220"/>
              </a:xfrm>
              <a:prstGeom prst="rect">
                <a:avLst/>
              </a:prstGeom>
              <a:blipFill>
                <a:blip r:embed="rId7"/>
                <a:stretch>
                  <a:fillRect l="-4107" t="-11628" r="-6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601837" y="5137243"/>
                <a:ext cx="7029425" cy="100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𝑱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𝑭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den>
                      </m:f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sub>
                          </m:sSub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sub>
                          </m:sSub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den>
                      </m:f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sub>
                      </m:sSub>
                      <m:r>
                        <a:rPr kumimoji="0" lang="zh-CN" alt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𝝎</m:t>
                      </m:r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sub>
                          </m:sSub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num>
                        <m:den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sub>
                          </m:sSub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837" y="5137243"/>
                <a:ext cx="7029425" cy="10049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>
            <a:off x="1885648" y="6312880"/>
            <a:ext cx="651333" cy="23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190767" y="6016431"/>
                <a:ext cx="4921925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𝒘</m:t>
                        </m:r>
                      </m:sub>
                      <m:sup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sub>
                    </m:sSub>
                    <m:r>
                      <a:rPr kumimoji="0" lang="zh-CN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zh-CN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𝜶</m:t>
                    </m:r>
                    <m:r>
                      <a:rPr kumimoji="0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 （</a:t>
                </a:r>
                <a14:m>
                  <m:oMath xmlns:m="http://schemas.openxmlformats.org/officeDocument/2006/math">
                    <m:r>
                      <a:rPr kumimoji="0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𝜶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CN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𝝎</m:t>
                            </m:r>
                          </m:e>
                          <m:sup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𝒃</m:t>
                            </m:r>
                          </m:sub>
                        </m:sSub>
                        <m:r>
                          <a:rPr kumimoji="0" lang="zh-CN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num>
                      <m:den>
                        <m:sSup>
                          <m:sSupPr>
                            <m:ctrlP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CN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𝝎</m:t>
                            </m:r>
                          </m:e>
                          <m:sup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sub>
                        </m:sSub>
                        <m:r>
                          <a:rPr kumimoji="0" lang="zh-CN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den>
                    </m:f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）</a:t>
                </a: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67" y="6016431"/>
                <a:ext cx="4921925" cy="830292"/>
              </a:xfrm>
              <a:prstGeom prst="rect">
                <a:avLst/>
              </a:prstGeom>
              <a:blipFill>
                <a:blip r:embed="rId9"/>
                <a:stretch>
                  <a:fillRect r="-1485" b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3" grpId="0"/>
      <p:bldP spid="22" grpId="0"/>
      <p:bldP spid="4" grpId="0"/>
      <p:bldP spid="6" grpId="0"/>
      <p:bldP spid="8" grpId="0"/>
      <p:bldP spid="10" grpId="0"/>
      <p:bldP spid="16" grpId="0"/>
      <p:bldP spid="26" grpId="0"/>
      <p:bldP spid="27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522128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Fisher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线性判别 求解分类面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863559" y="1617785"/>
                <a:ext cx="6772944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sub>
                      </m:sSub>
                      <m:r>
                        <a:rPr kumimoji="0" lang="zh-CN" alt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𝝎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)(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𝑻</m:t>
                          </m:r>
                        </m:sup>
                      </m:sSup>
                      <m:r>
                        <a:rPr kumimoji="0" lang="zh-CN" alt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𝝎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sub>
                      </m:sSub>
                      <m:r>
                        <a:rPr kumimoji="0" lang="zh-CN" alt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𝝎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59" y="1617785"/>
                <a:ext cx="6772944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73958" y="1151792"/>
            <a:ext cx="351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根据类间离散度定义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073958" y="2048608"/>
                <a:ext cx="5100051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  <m:r>
                      <a:rPr kumimoji="0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是一个</m:t>
                    </m:r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数，记为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c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58" y="2048608"/>
                <a:ext cx="5100051" cy="530915"/>
              </a:xfrm>
              <a:prstGeom prst="rect">
                <a:avLst/>
              </a:prstGeom>
              <a:blipFill>
                <a:blip r:embed="rId4"/>
                <a:stretch>
                  <a:fillRect t="-10345" r="-1314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609716" y="2479432"/>
                <a:ext cx="8408456" cy="83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𝝎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𝒄</m:t>
                          </m:r>
                        </m:num>
                        <m:den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𝜶</m:t>
                          </m:r>
                        </m:den>
                      </m:f>
                      <m:sSubSup>
                        <m:sSub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zh-CN" alt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或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zh-CN" alt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𝝎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16" y="2479432"/>
                <a:ext cx="8408456" cy="83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58" y="3687805"/>
            <a:ext cx="3939881" cy="31701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19" y="3740355"/>
            <a:ext cx="3886537" cy="31701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397518" y="3144772"/>
                <a:ext cx="5184111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𝝁</m:t>
                            </m:r>
                          </m:e>
                          <m:sub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𝝁</m:t>
                            </m:r>
                          </m:e>
                          <m:sub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den>
                    </m:f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)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18" y="3144772"/>
                <a:ext cx="5184111" cy="712631"/>
              </a:xfrm>
              <a:prstGeom prst="rect">
                <a:avLst/>
              </a:prstGeom>
              <a:blipFill>
                <a:blip r:embed="rId8"/>
                <a:stretch>
                  <a:fillRect r="-1410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4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2" grpId="0"/>
      <p:bldP spid="17" grpId="0"/>
      <p:bldP spid="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3055627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Fisher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线性判别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3958" y="10862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核心思想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4946" y="1824473"/>
            <a:ext cx="10756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假设各个类别的样本数据符合高斯分布，把高维的样本投射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(project)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到低维上。利用极大似然估计计算各个类别投影数据的均值和方差，进而得到该类别高斯分布的概率密度函数。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6543B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同类的样本尽量靠近，而不同类的尽量分开。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E6543B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预测时，带入各个类别的高斯分布概率密度函数，计算它属于这个类别的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6543B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概率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，最大的概率对应的类别即为预测类别。</a:t>
            </a:r>
          </a:p>
        </p:txBody>
      </p:sp>
    </p:spTree>
    <p:extLst>
      <p:ext uri="{BB962C8B-B14F-4D97-AF65-F5344CB8AC3E}">
        <p14:creationId xmlns:p14="http://schemas.microsoft.com/office/powerpoint/2010/main" val="22274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Fisher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</a:t>
            </a:r>
            <a:r>
              <a:rPr lang="zh-CN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判别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从贝叶斯决策理论的角度可以证明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在两类数据同先验、满足高斯分布且协方差相等时，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可达到最优分类。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可以实现降维，因而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也常被视为一种经典的监督降维技术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12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4288335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线性判别分析的优缺点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4616" y="909779"/>
            <a:ext cx="10400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优点：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作为降维工具，使得我们能方便地观察样本分布。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在降维过程中可以使用类别的先验知识经验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4616" y="3002334"/>
            <a:ext cx="105789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缺点：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分类准确率往往不是很高。本身假定样本成正态分布。如果数据本身不是正态分布（如同心圆等），则很难判别。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LDA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降维最多降到类别数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的维数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LDA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在数据维度与数据样本量相差悬殊（数倍）时准确率较差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LDA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可能过度拟合数据。</a:t>
            </a: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38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914652" y="352592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TextBox 64"/>
          <p:cNvSpPr txBox="1"/>
          <p:nvPr/>
        </p:nvSpPr>
        <p:spPr>
          <a:xfrm>
            <a:off x="3820197" y="4009272"/>
            <a:ext cx="3680596" cy="976403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多分类问题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73567" y="4524010"/>
            <a:ext cx="33698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 font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+mn-lt"/>
              </a:rPr>
              <a:t>Multiclass classification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00" b="0" i="0" u="none" strike="noStrike" kern="1200" cap="none" spc="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04</a:t>
            </a:r>
            <a:endParaRPr kumimoji="0" lang="zh-CN" altLang="en-US" sz="186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079419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基本策略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5901" y="1354015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利用二分类学习方法来解决多分类问题</a:t>
            </a:r>
          </a:p>
        </p:txBody>
      </p:sp>
      <p:sp>
        <p:nvSpPr>
          <p:cNvPr id="5" name="椭圆 4"/>
          <p:cNvSpPr/>
          <p:nvPr/>
        </p:nvSpPr>
        <p:spPr>
          <a:xfrm>
            <a:off x="2101319" y="2283086"/>
            <a:ext cx="2154158" cy="1072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核心思想</a:t>
            </a:r>
          </a:p>
        </p:txBody>
      </p:sp>
      <p:sp>
        <p:nvSpPr>
          <p:cNvPr id="6" name="右箭头 5"/>
          <p:cNvSpPr/>
          <p:nvPr/>
        </p:nvSpPr>
        <p:spPr>
          <a:xfrm>
            <a:off x="4797215" y="2705117"/>
            <a:ext cx="203102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43800" y="1898374"/>
            <a:ext cx="1846385" cy="5978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拆分</a:t>
            </a:r>
          </a:p>
        </p:txBody>
      </p:sp>
      <p:sp>
        <p:nvSpPr>
          <p:cNvPr id="9" name="矩形 8"/>
          <p:cNvSpPr/>
          <p:nvPr/>
        </p:nvSpPr>
        <p:spPr>
          <a:xfrm>
            <a:off x="7543800" y="3108799"/>
            <a:ext cx="1846385" cy="5978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集成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40007" y="2496251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+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5901" y="386124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拆分策略：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18372" y="4475286"/>
            <a:ext cx="3969356" cy="195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OvO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One vs. One</a:t>
            </a: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OvR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 One vs. Rest </a:t>
            </a: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MvM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Many vs. Many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6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2" grpId="0"/>
      <p:bldP spid="5" grpId="0" animBg="1"/>
      <p:bldP spid="6" grpId="0" animBg="1"/>
      <p:bldP spid="7" grpId="0" animBg="1"/>
      <p:bldP spid="9" grpId="0" animBg="1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239518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一对一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OvO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48502" y="1887948"/>
                <a:ext cx="5841289" cy="400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训练集样本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C</a:t>
                </a:r>
                <a:r>
                  <a:rPr kumimoji="0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1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, C</a:t>
                </a:r>
                <a:r>
                  <a:rPr kumimoji="0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2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, …, C</a:t>
                </a:r>
                <a:r>
                  <a:rPr kumimoji="0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n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训练时两两组合为二分类进行训练</a:t>
                </a:r>
                <a:endParaRPr kumimoji="0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342900" marR="0" lvl="0" indent="-34290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新样本通过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sub>
                      <m:sup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bSup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个分类器得到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N(N-1)/2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个分类结果，最终结果根据这些分类投票产生（被预测的最多的类别作为最终分类结果）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02" y="1887948"/>
                <a:ext cx="5841289" cy="4008983"/>
              </a:xfrm>
              <a:prstGeom prst="rect">
                <a:avLst/>
              </a:prstGeom>
              <a:blipFill>
                <a:blip r:embed="rId3"/>
                <a:stretch>
                  <a:fillRect l="-1879" r="-209" b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7" t="40061" r="19086" b="1223"/>
          <a:stretch/>
        </p:blipFill>
        <p:spPr>
          <a:xfrm>
            <a:off x="6618530" y="1887948"/>
            <a:ext cx="5030968" cy="35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-22225" y="1427204"/>
            <a:ext cx="3141111" cy="1930400"/>
          </a:xfrm>
          <a:custGeom>
            <a:avLst/>
            <a:gdLst/>
            <a:ahLst/>
            <a:cxnLst/>
            <a:rect l="l" t="t" r="r" b="b"/>
            <a:pathLst>
              <a:path w="3141111" h="1930400">
                <a:moveTo>
                  <a:pt x="0" y="0"/>
                </a:moveTo>
                <a:lnTo>
                  <a:pt x="3060256" y="0"/>
                </a:lnTo>
                <a:lnTo>
                  <a:pt x="3025363" y="11012"/>
                </a:lnTo>
                <a:cubicBezTo>
                  <a:pt x="3000530" y="20867"/>
                  <a:pt x="2976886" y="32364"/>
                  <a:pt x="2954431" y="45503"/>
                </a:cubicBezTo>
                <a:cubicBezTo>
                  <a:pt x="2864612" y="98061"/>
                  <a:pt x="2804602" y="167877"/>
                  <a:pt x="2774400" y="254950"/>
                </a:cubicBezTo>
                <a:cubicBezTo>
                  <a:pt x="2744199" y="342024"/>
                  <a:pt x="2729099" y="473027"/>
                  <a:pt x="2729099" y="647959"/>
                </a:cubicBezTo>
                <a:lnTo>
                  <a:pt x="2729099" y="1312779"/>
                </a:lnTo>
                <a:cubicBezTo>
                  <a:pt x="2729099" y="1446920"/>
                  <a:pt x="2738512" y="1544780"/>
                  <a:pt x="2757339" y="1606359"/>
                </a:cubicBezTo>
                <a:cubicBezTo>
                  <a:pt x="2776165" y="1667938"/>
                  <a:pt x="2807936" y="1726575"/>
                  <a:pt x="2852649" y="1782271"/>
                </a:cubicBezTo>
                <a:cubicBezTo>
                  <a:pt x="2897363" y="1837967"/>
                  <a:pt x="2957373" y="1878954"/>
                  <a:pt x="3032680" y="1905233"/>
                </a:cubicBezTo>
                <a:lnTo>
                  <a:pt x="3141111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914652" y="3525923"/>
            <a:ext cx="9277349" cy="1943101"/>
          </a:xfrm>
          <a:custGeom>
            <a:avLst/>
            <a:gdLst>
              <a:gd name="connsiteX0" fmla="*/ 6580647 w 9277349"/>
              <a:gd name="connsiteY0" fmla="*/ 0 h 1943101"/>
              <a:gd name="connsiteX1" fmla="*/ 9277349 w 9277349"/>
              <a:gd name="connsiteY1" fmla="*/ 0 h 1943101"/>
              <a:gd name="connsiteX2" fmla="*/ 9277349 w 9277349"/>
              <a:gd name="connsiteY2" fmla="*/ 1943101 h 1943101"/>
              <a:gd name="connsiteX3" fmla="*/ 0 w 9277349"/>
              <a:gd name="connsiteY3" fmla="*/ 1943101 h 1943101"/>
              <a:gd name="connsiteX4" fmla="*/ 550035 w 9277349"/>
              <a:gd name="connsiteY4" fmla="*/ 1 h 1943101"/>
              <a:gd name="connsiteX5" fmla="*/ 6580647 w 9277349"/>
              <a:gd name="connsiteY5" fmla="*/ 1 h 1943101"/>
              <a:gd name="connsiteX6" fmla="*/ 6580647 w 9277349"/>
              <a:gd name="connsiteY6" fmla="*/ 0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7349" h="1943101">
                <a:moveTo>
                  <a:pt x="6580647" y="0"/>
                </a:moveTo>
                <a:lnTo>
                  <a:pt x="9277349" y="0"/>
                </a:lnTo>
                <a:lnTo>
                  <a:pt x="9277349" y="1943101"/>
                </a:lnTo>
                <a:lnTo>
                  <a:pt x="0" y="1943101"/>
                </a:lnTo>
                <a:lnTo>
                  <a:pt x="550035" y="1"/>
                </a:lnTo>
                <a:lnTo>
                  <a:pt x="6580647" y="1"/>
                </a:lnTo>
                <a:lnTo>
                  <a:pt x="6580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TextBox 64"/>
          <p:cNvSpPr txBox="1"/>
          <p:nvPr/>
        </p:nvSpPr>
        <p:spPr>
          <a:xfrm>
            <a:off x="3820197" y="4009272"/>
            <a:ext cx="2988098" cy="976403"/>
          </a:xfrm>
          <a:prstGeom prst="rect">
            <a:avLst/>
          </a:prstGeom>
          <a:noFill/>
        </p:spPr>
        <p:txBody>
          <a:bodyPr wrap="none" lIns="108000" tIns="72000" rIns="108000" bIns="72000" rtlCol="0" anchor="ctr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线性回归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8402" y="4524010"/>
            <a:ext cx="27694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 fontAlgn="ct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33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Linear Regression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096" y="884299"/>
            <a:ext cx="3565525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600" b="0" i="0" u="none" strike="noStrike" kern="1200" cap="none" spc="0" normalizeH="0" baseline="0" noProof="0" dirty="0">
                <a:ln>
                  <a:noFill/>
                </a:ln>
                <a:solidFill>
                  <a:srgbClr val="A5B592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01</a:t>
            </a:r>
            <a:endParaRPr kumimoji="0" lang="zh-CN" altLang="en-US" sz="18600" b="0" i="0" u="none" strike="noStrike" kern="120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93832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6" grpId="0"/>
          <p:bldP spid="7" grpId="0"/>
          <p:bldP spid="13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2783116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一对其余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OvR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92470" y="1978269"/>
            <a:ext cx="451045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训练时一个类作为正例，其余所有类作为反例。这样共有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个二分类器进行训练，新样本通过分类器时预测结果为正例的即为最终结果。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分类较多时，</a:t>
            </a:r>
            <a:r>
              <a:rPr kumimoji="0" lang="en-US" altLang="zh-CN" sz="1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OvO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训练时间开销一般比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OVR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小，但预测性能不一定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85" y="1620099"/>
            <a:ext cx="5523163" cy="34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244007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多对多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MvM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2574" y="991195"/>
            <a:ext cx="7913075" cy="130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前两种情况都是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MvM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的特殊情况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每次将若干类作为正类，若干类作为反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42443"/>
              </p:ext>
            </p:extLst>
          </p:nvPr>
        </p:nvGraphicFramePr>
        <p:xfrm>
          <a:off x="1421952" y="3176449"/>
          <a:ext cx="951610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332987252"/>
                    </a:ext>
                  </a:extLst>
                </a:gridCol>
                <a:gridCol w="1212021">
                  <a:extLst>
                    <a:ext uri="{9D8B030D-6E8A-4147-A177-3AD203B41FA5}">
                      <a16:colId xmlns:a16="http://schemas.microsoft.com/office/drawing/2014/main" val="2816420979"/>
                    </a:ext>
                  </a:extLst>
                </a:gridCol>
                <a:gridCol w="1212021">
                  <a:extLst>
                    <a:ext uri="{9D8B030D-6E8A-4147-A177-3AD203B41FA5}">
                      <a16:colId xmlns:a16="http://schemas.microsoft.com/office/drawing/2014/main" val="3917466241"/>
                    </a:ext>
                  </a:extLst>
                </a:gridCol>
                <a:gridCol w="1212021">
                  <a:extLst>
                    <a:ext uri="{9D8B030D-6E8A-4147-A177-3AD203B41FA5}">
                      <a16:colId xmlns:a16="http://schemas.microsoft.com/office/drawing/2014/main" val="3872784256"/>
                    </a:ext>
                  </a:extLst>
                </a:gridCol>
                <a:gridCol w="1212021">
                  <a:extLst>
                    <a:ext uri="{9D8B030D-6E8A-4147-A177-3AD203B41FA5}">
                      <a16:colId xmlns:a16="http://schemas.microsoft.com/office/drawing/2014/main" val="3379721465"/>
                    </a:ext>
                  </a:extLst>
                </a:gridCol>
                <a:gridCol w="1212021">
                  <a:extLst>
                    <a:ext uri="{9D8B030D-6E8A-4147-A177-3AD203B41FA5}">
                      <a16:colId xmlns:a16="http://schemas.microsoft.com/office/drawing/2014/main" val="345333681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670972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分类器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altLang="zh-CN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i="1" baseline="-250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altLang="zh-CN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i="1" baseline="-250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altLang="zh-CN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altLang="en-US" i="1" baseline="-250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altLang="zh-CN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i="1" baseline="-250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en-US" altLang="zh-CN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zh-CN" altLang="en-US" i="1" baseline="-2500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与新样本海明距离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04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7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6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9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80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新样本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86515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19007" y="5809158"/>
            <a:ext cx="779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与新样本的海明距离最小，所以最终结果是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3994" y="2384473"/>
            <a:ext cx="8582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纠错输出码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ECOC Error Correcting Output Codes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1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4" grpId="0"/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3"/>
          <p:cNvSpPr>
            <a:spLocks noChangeArrowheads="1"/>
          </p:cNvSpPr>
          <p:nvPr/>
        </p:nvSpPr>
        <p:spPr bwMode="auto">
          <a:xfrm>
            <a:off x="1073958" y="224898"/>
            <a:ext cx="2244507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类别不平衡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958" y="1468316"/>
            <a:ext cx="8642838" cy="389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不同类样本数相差很大，导致学习效果不佳。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1000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个样本，有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998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个是反例，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个是正例，一个对样本永远只预测为反例的学习器也能实现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99.8%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的正确率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0" marR="0" lvl="0" indent="-342900" algn="l" defTabSz="9143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引入再缩放（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rescaling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），假设正例数目为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，反例数目为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，那么可以设定决策条件：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992582" y="5615903"/>
                <a:ext cx="4538750" cy="80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num>
                      <m:den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</m:den>
                    </m:f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</m:t>
                    </m:r>
                    <m:f>
                      <m:f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𝒎</m:t>
                            </m:r>
                          </m:e>
                          <m:sup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𝒎</m:t>
                            </m:r>
                          </m:e>
                          <m:sup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预测为正例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2" y="5615903"/>
                <a:ext cx="4538750" cy="809132"/>
              </a:xfrm>
              <a:prstGeom prst="rect">
                <a:avLst/>
              </a:prstGeom>
              <a:blipFill>
                <a:blip r:embed="rId3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2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类别不平衡</a:t>
            </a: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Calibri" pitchFamily="34" charset="0"/>
              </a:rPr>
              <a:t/>
            </a:r>
            <a:b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Calibri" pitchFamily="34" charset="0"/>
              </a:rPr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99010" y="1027906"/>
                <a:ext cx="11671070" cy="6023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但再缩放不那么容易，主要是因为不一定能有效的基于训练集观测几率去推断真实几率</a:t>
                </a:r>
                <a:r>
                  <a:rPr kumimoji="0" lang="zh-CN" alt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rPr>
                  <a:t>，</a:t>
                </a:r>
                <a:endParaRPr kumimoji="0" lang="en-US" altLang="zh-CN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  <a:p>
                <a:pPr marL="0" lvl="0" indent="0" defTabSz="914332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1.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欠采样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(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Arial"/>
                    <a:ea typeface="微软雅黑"/>
                  </a:rPr>
                  <a:t>undersampling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) 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去除一些反例样本，使正例数目接近于反例，再进行学习。</a:t>
                </a:r>
                <a:endParaRPr lang="en-US" altLang="zh-CN" b="1" dirty="0">
                  <a:solidFill>
                    <a:prstClr val="black"/>
                  </a:solidFill>
                  <a:latin typeface="Arial"/>
                  <a:ea typeface="微软雅黑"/>
                </a:endParaRPr>
              </a:p>
              <a:p>
                <a:pPr marL="0" lvl="0" indent="0" defTabSz="914332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缺点是直接丢弃可能会丢失信息。采用集成学习避免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Arial"/>
                    <a:ea typeface="微软雅黑"/>
                  </a:rPr>
                  <a:t>。</a:t>
                </a:r>
                <a:endParaRPr lang="en-US" altLang="zh-CN" b="1" dirty="0" smtClean="0">
                  <a:solidFill>
                    <a:prstClr val="black"/>
                  </a:solidFill>
                  <a:latin typeface="Arial"/>
                  <a:ea typeface="微软雅黑"/>
                </a:endParaRPr>
              </a:p>
              <a:p>
                <a:pPr marL="0" indent="0" defTabSz="914332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2.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过采样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(oversampling) 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增加正例数目。缺点：很容易过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Arial"/>
                    <a:ea typeface="微软雅黑"/>
                  </a:rPr>
                  <a:t>拟合</a:t>
                </a:r>
                <a:endParaRPr lang="en-US" altLang="zh-CN" b="1" dirty="0" smtClean="0">
                  <a:solidFill>
                    <a:prstClr val="black"/>
                  </a:solidFill>
                  <a:latin typeface="Arial"/>
                  <a:ea typeface="微软雅黑"/>
                </a:endParaRPr>
              </a:p>
              <a:p>
                <a:pPr marL="0" indent="0" defTabSz="914332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altLang="zh-CN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3.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阈值移动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(threshold-moving) 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直接基于原训练集学习，但预测时将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f>
                      <m:f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Arial"/>
                    <a:ea typeface="微软雅黑"/>
                  </a:rPr>
                  <a:t> 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/>
                    <a:ea typeface="微软雅黑"/>
                  </a:rPr>
                  <a:t>嵌入</a:t>
                </a:r>
                <a:r>
                  <a:rPr lang="zh-CN" altLang="en-US" b="1" dirty="0" smtClean="0">
                    <a:solidFill>
                      <a:prstClr val="black"/>
                    </a:solidFill>
                    <a:latin typeface="Arial"/>
                    <a:ea typeface="微软雅黑"/>
                  </a:rPr>
                  <a:t>决策。</a:t>
                </a:r>
                <a:endParaRPr lang="zh-CN" altLang="en-US" b="1" dirty="0">
                  <a:solidFill>
                    <a:prstClr val="black"/>
                  </a:solidFill>
                  <a:latin typeface="Arial"/>
                  <a:ea typeface="微软雅黑"/>
                </a:endParaRPr>
              </a:p>
              <a:p>
                <a:pPr marL="0" lvl="0" indent="0" defTabSz="914332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Arial"/>
                  <a:ea typeface="微软雅黑"/>
                </a:endParaRPr>
              </a:p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4" name="内容占位符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010" y="1027906"/>
                <a:ext cx="11671070" cy="6023316"/>
              </a:xfrm>
              <a:prstGeom prst="rect">
                <a:avLst/>
              </a:prstGeom>
              <a:blipFill>
                <a:blip r:embed="rId2"/>
                <a:stretch>
                  <a:fillRect l="-1044" t="-1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4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9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9464" y="2915059"/>
            <a:ext cx="237273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工作概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182612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基本形式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41416" y="1645931"/>
                <a:ext cx="92223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给定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个属性描述的示例   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;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;…;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以及对应 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𝒚</m:t>
                    </m:r>
                  </m:oMath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16" y="1645931"/>
                <a:ext cx="9222377" cy="523220"/>
              </a:xfrm>
              <a:prstGeom prst="rect">
                <a:avLst/>
              </a:prstGeom>
              <a:blipFill>
                <a:blip r:embed="rId2"/>
                <a:stretch>
                  <a:fillRect l="-138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470580" y="2137644"/>
                <a:ext cx="9106293" cy="1743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我们希望习得属性的线性组合来进行预测的函数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</m:t>
                      </m:r>
                      <m:r>
                        <a:rPr kumimoji="0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80" y="2137644"/>
                <a:ext cx="9106293" cy="1743491"/>
              </a:xfrm>
              <a:prstGeom prst="rect">
                <a:avLst/>
              </a:prstGeom>
              <a:blipFill>
                <a:blip r:embed="rId3"/>
                <a:stretch>
                  <a:fillRect l="-1339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637164" y="3680457"/>
                <a:ext cx="9030879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向量形式   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64" y="3680457"/>
                <a:ext cx="9030879" cy="961802"/>
              </a:xfrm>
              <a:prstGeom prst="rect">
                <a:avLst/>
              </a:prstGeom>
              <a:blipFill>
                <a:blip r:embed="rId4"/>
                <a:stretch>
                  <a:fillRect l="-1418" t="-6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470580" y="44433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如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预测房价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35261"/>
              </p:ext>
            </p:extLst>
          </p:nvPr>
        </p:nvGraphicFramePr>
        <p:xfrm>
          <a:off x="1541416" y="4978550"/>
          <a:ext cx="81280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38687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55386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8722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85757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6490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Size(feet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Num</a:t>
                      </a:r>
                      <a:r>
                        <a:rPr lang="en-US" altLang="zh-CN" dirty="0"/>
                        <a:t> of</a:t>
                      </a:r>
                      <a:r>
                        <a:rPr lang="en-US" altLang="zh-CN" baseline="0" dirty="0"/>
                        <a:t> bedrooms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Num</a:t>
                      </a:r>
                      <a:r>
                        <a:rPr lang="en-US" altLang="zh-CN" dirty="0"/>
                        <a:t> of floors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r>
                        <a:rPr lang="en-US" altLang="zh-CN" baseline="0" dirty="0"/>
                        <a:t> of home(years)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Price($1000)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64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3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97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15340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036589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0580" y="115712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属于监督学习</a:t>
            </a:r>
          </a:p>
        </p:txBody>
      </p:sp>
    </p:spTree>
    <p:extLst>
      <p:ext uri="{BB962C8B-B14F-4D97-AF65-F5344CB8AC3E}">
        <p14:creationId xmlns:p14="http://schemas.microsoft.com/office/powerpoint/2010/main" val="25286365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7" grpId="0"/>
      <p:bldP spid="4" grpId="0"/>
      <p:bldP spid="36" grpId="0"/>
      <p:bldP spid="41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9464" y="2915059"/>
            <a:ext cx="237273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工作概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305722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单属性线性回归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67" y="3743751"/>
            <a:ext cx="6122083" cy="2787991"/>
          </a:xfrm>
          <a:prstGeom prst="rect">
            <a:avLst/>
          </a:prstGeom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724588" y="4383707"/>
            <a:ext cx="224318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最小二乘法</a:t>
            </a:r>
          </a:p>
        </p:txBody>
      </p:sp>
      <p:sp>
        <p:nvSpPr>
          <p:cNvPr id="15" name="文本框 37"/>
          <p:cNvSpPr txBox="1"/>
          <p:nvPr/>
        </p:nvSpPr>
        <p:spPr>
          <a:xfrm>
            <a:off x="1073958" y="4968474"/>
            <a:ext cx="3563356" cy="523212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Least square method</a:t>
            </a:r>
            <a:endParaRPr kumimoji="0" lang="zh-CN" altLang="en-US" sz="2800" b="0" i="0" u="none" strike="noStrike" kern="1200" cap="none" spc="0" normalizeH="0" baseline="-300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73958" y="1109548"/>
                <a:ext cx="4581511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给定数据集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={(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sSubSup>
                      <m:sSubSup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</m:sup>
                    </m:sSubSup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58" y="1109548"/>
                <a:ext cx="4581511" cy="524631"/>
              </a:xfrm>
              <a:prstGeom prst="rect">
                <a:avLst/>
              </a:prstGeom>
              <a:blipFill>
                <a:blip r:embed="rId4"/>
                <a:stretch>
                  <a:fillRect l="-266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54626" y="1634175"/>
                <a:ext cx="114700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线性预测：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zh-CN" alt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𝜔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 从训练集得到的</a:t>
                </a:r>
                <a14:m>
                  <m:oMath xmlns:m="http://schemas.openxmlformats.org/officeDocument/2006/math">
                    <m:r>
                      <a:rPr kumimoji="0" lang="zh-CN" alt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𝜔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的值，使得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≈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26" y="1634175"/>
                <a:ext cx="11470063" cy="523220"/>
              </a:xfrm>
              <a:prstGeom prst="rect">
                <a:avLst/>
              </a:prstGeom>
              <a:blipFill>
                <a:blip r:embed="rId5"/>
                <a:stretch>
                  <a:fillRect l="-1063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92767" y="203900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如何衡量？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38975" y="2288402"/>
                <a:ext cx="10102830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arg</m:t>
                              </m:r>
                              <m: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</m:e>
                          </m:nary>
                        </m:e>
                      </m:func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arg</m:t>
                              </m:r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75" y="2288402"/>
                <a:ext cx="10102830" cy="1268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894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7" grpId="0"/>
      <p:bldP spid="14" grpId="0"/>
      <p:bldP spid="15" grpId="0"/>
      <p:bldP spid="10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444D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  <a:t>最小二乘法</a:t>
            </a:r>
            <a:br>
              <a:rPr lang="zh-CN" altLang="en-US" b="1" dirty="0">
                <a:solidFill>
                  <a:srgbClr val="444D2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  <a:sym typeface="Calibri" pitchFamily="34" charset="0"/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53" y="1579564"/>
            <a:ext cx="5926793" cy="211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53" y="4094748"/>
            <a:ext cx="4502941" cy="20578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25376"/>
            <a:ext cx="4654731" cy="17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305722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多属性线性回归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8240" y="1154059"/>
                <a:ext cx="588404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给定数据集 </a:t>
                </a:r>
                <a14:m>
                  <m:oMath xmlns:m="http://schemas.openxmlformats.org/officeDocument/2006/math"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，有</a:t>
                </a:r>
                <a:r>
                  <a:rPr kumimoji="0" lang="en-US" altLang="zh-CN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m</a:t>
                </a: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个样本，</a:t>
                </a:r>
                <a:r>
                  <a:rPr kumimoji="0" lang="en-US" altLang="zh-CN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d</a:t>
                </a: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个属性，可以写成矩阵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40" y="1154059"/>
                <a:ext cx="5884047" cy="384721"/>
              </a:xfrm>
              <a:prstGeom prst="rect">
                <a:avLst/>
              </a:prstGeom>
              <a:blipFill>
                <a:blip r:embed="rId3"/>
                <a:stretch>
                  <a:fillRect l="-1036" t="-9524" r="-311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20219" y="1538780"/>
                <a:ext cx="4721036" cy="129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CN" sz="1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1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US" altLang="zh-CN" sz="1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9" y="1538780"/>
                <a:ext cx="4721036" cy="12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976958" y="1802922"/>
                <a:ext cx="2962221" cy="722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属性：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,…, </m:t>
                    </m:r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𝑖𝑑</m:t>
                        </m:r>
                      </m:sub>
                    </m:sSub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endParaRPr kumimoji="0" lang="en-US" altLang="zh-CN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权重：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zh-CN" alt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kumimoji="0" lang="zh-CN" altLang="en-U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,…, </m:t>
                    </m:r>
                    <m:sSub>
                      <m:sSub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endParaRPr kumimoji="0" lang="zh-CN" alt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58" y="1802922"/>
                <a:ext cx="2962221" cy="722955"/>
              </a:xfrm>
              <a:prstGeom prst="rect">
                <a:avLst/>
              </a:prstGeom>
              <a:blipFill>
                <a:blip r:embed="rId5"/>
                <a:stretch>
                  <a:fillRect l="-1852" t="-16949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73958" y="2921945"/>
                <a:ext cx="3831241" cy="532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9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arg</m:t>
                              </m:r>
                              <m:r>
                                <a:rPr kumimoji="0" lang="en-US" altLang="zh-CN" sz="19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19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kumimoji="0" lang="en-US" altLang="zh-CN" sz="1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zh-CN" altLang="en-US" sz="19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𝝎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kumimoji="0" lang="en-US" altLang="zh-CN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9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</m:acc>
                          <m:sSup>
                            <m:sSupPr>
                              <m:ctrlP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US" altLang="zh-CN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</m:e>
                      </m:func>
                      <m:r>
                        <a:rPr kumimoji="0" lang="en-US" altLang="zh-CN" sz="19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0" lang="en-US" altLang="zh-CN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CN" sz="19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𝑿</m:t>
                      </m:r>
                      <m:acc>
                        <m:accPr>
                          <m:chr m:val="̂"/>
                          <m:ctrlPr>
                            <a:rPr kumimoji="0" lang="en-US" altLang="zh-CN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zh-CN" alt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</m:acc>
                      <m:r>
                        <a:rPr kumimoji="0" lang="en-US" altLang="zh-CN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58" y="2921945"/>
                <a:ext cx="3831241" cy="532325"/>
              </a:xfrm>
              <a:prstGeom prst="rect">
                <a:avLst/>
              </a:prstGeom>
              <a:blipFill>
                <a:blip r:embed="rId6"/>
                <a:stretch>
                  <a:fillRect t="-13636" r="-7472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5575" y="3484860"/>
                <a:ext cx="3741922" cy="390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矩阵求导之后 得：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r>
                      <a:rPr kumimoji="0" lang="zh-CN" altLang="en-US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</m:oMath>
                </a14:m>
                <a:r>
                  <a:rPr kumimoji="0" lang="zh-CN" altLang="en-US" sz="1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</a:t>
                </a:r>
                <a:endParaRPr kumimoji="0" lang="en-US" altLang="zh-CN" sz="1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3484860"/>
                <a:ext cx="3741922" cy="390171"/>
              </a:xfrm>
              <a:prstGeom prst="rect">
                <a:avLst/>
              </a:prstGeom>
              <a:blipFill>
                <a:blip r:embed="rId7"/>
                <a:stretch>
                  <a:fillRect l="-1631" t="-781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22770" y="4055064"/>
                <a:ext cx="3608104" cy="384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r>
                      <a:rPr kumimoji="0" lang="zh-CN" altLang="en-US" sz="19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可逆</m:t>
                    </m:r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9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𝝎</m:t>
                            </m:r>
                          </m:e>
                        </m:acc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</m:oMath>
                </a14:m>
                <a:endParaRPr kumimoji="0" lang="zh-CN" altLang="en-US" sz="1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0" y="4055064"/>
                <a:ext cx="3608104" cy="384785"/>
              </a:xfrm>
              <a:prstGeom prst="rect">
                <a:avLst/>
              </a:prstGeom>
              <a:blipFill>
                <a:blip r:embed="rId8"/>
                <a:stretch>
                  <a:fillRect l="-1692" t="-20635" r="-338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22770" y="4523383"/>
                <a:ext cx="6414783" cy="181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19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r>
                      <a:rPr kumimoji="0" lang="zh-CN" altLang="en-US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不</m:t>
                    </m:r>
                    <m:r>
                      <a:rPr kumimoji="0" lang="zh-CN" altLang="en-US" sz="19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可逆</m:t>
                    </m:r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时（模型参数太多，训练样本太少） 可以引入正则项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zh-CN" altLang="en-US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</m:oMath>
                </a14:m>
                <a:r>
                  <a:rPr kumimoji="0" lang="zh-CN" altLang="en-US" sz="1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 </a:t>
                </a: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（或求</a:t>
                </a:r>
                <a14:m>
                  <m:oMath xmlns:m="http://schemas.openxmlformats.org/officeDocument/2006/math">
                    <m:r>
                      <a:rPr kumimoji="0" lang="en-US" altLang="zh-CN" sz="1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altLang="zh-CN" sz="1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λ</m:t>
                    </m:r>
                    <m:r>
                      <a:rPr kumimoji="0" lang="en-US" altLang="zh-CN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𝑰</m:t>
                    </m:r>
                    <m:sSup>
                      <m:sSupPr>
                        <m:ctrlP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）</a:t>
                </a:r>
                <a:endParaRPr kumimoji="0" lang="en-US" altLang="zh-CN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  <a:p>
                <a:pPr marL="0" marR="0" lvl="0" indent="0" algn="l" defTabSz="914332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对 </a:t>
                </a:r>
                <a14:m>
                  <m:oMath xmlns:m="http://schemas.openxmlformats.org/officeDocument/2006/math"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𝐽</m:t>
                    </m:r>
                    <m:d>
                      <m:dPr>
                        <m:ctrlP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l-GR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</m:d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9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zh-CN" sz="19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CN" sz="19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acc>
                      <m:accPr>
                        <m:chr m:val="̂"/>
                        <m:ctrlPr>
                          <a:rPr kumimoji="0" lang="en-US" altLang="zh-CN" sz="19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zh-CN" altLang="en-US" sz="19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</m:acc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9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𝒚</m:t>
                        </m:r>
                        <m: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9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kumimoji="0" lang="en-US" altLang="zh-CN" sz="19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9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𝝎</m:t>
                            </m:r>
                          </m:e>
                        </m:acc>
                      </m:e>
                    </m:d>
                    <m:r>
                      <a:rPr kumimoji="0" lang="en-US" altLang="zh-CN" sz="19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altLang="zh-CN" sz="19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λ</m:t>
                    </m:r>
                    <m:sSup>
                      <m:sSupPr>
                        <m:ctrlP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19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altLang="zh-CN" sz="1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zh-CN" altLang="en-US" sz="19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</m:oMath>
                </a14:m>
                <a:r>
                  <a:rPr kumimoji="0" lang="en-US" altLang="zh-CN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</a:t>
                </a: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进行整体优化，</a:t>
                </a:r>
                <a:r>
                  <a:rPr kumimoji="0" lang="en-US" altLang="zh-CN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λ</a:t>
                </a:r>
                <a:r>
                  <a:rPr kumimoji="0" lang="zh-CN" alt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称为超参数</a:t>
                </a:r>
                <a:endParaRPr kumimoji="0" lang="en-US" altLang="zh-CN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0" y="4523383"/>
                <a:ext cx="6414783" cy="1811073"/>
              </a:xfrm>
              <a:prstGeom prst="rect">
                <a:avLst/>
              </a:prstGeom>
              <a:blipFill>
                <a:blip r:embed="rId9"/>
                <a:stretch>
                  <a:fillRect l="-951" b="-4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8774724" y="299133"/>
            <a:ext cx="3332285" cy="1709851"/>
            <a:chOff x="7517423" y="2611315"/>
            <a:chExt cx="3332285" cy="1709851"/>
          </a:xfrm>
        </p:grpSpPr>
        <p:sp>
          <p:nvSpPr>
            <p:cNvPr id="12" name="矩形 11"/>
            <p:cNvSpPr/>
            <p:nvPr/>
          </p:nvSpPr>
          <p:spPr>
            <a:xfrm>
              <a:off x="7517423" y="2611315"/>
              <a:ext cx="3332285" cy="17098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807568" y="2697175"/>
                  <a:ext cx="2977610" cy="1558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附函数对向量求导公式：</a:t>
                  </a:r>
                  <a:endParaRPr kumimoji="0" lang="en-US" altLang="zh-CN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  <a:p>
                  <a:pPr marL="0" marR="0" lvl="0" indent="0" algn="l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9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sz="19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𝑨𝒙</m:t>
                            </m:r>
                          </m:num>
                          <m:den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  <m:r>
                              <a:rPr kumimoji="0" lang="en-US" altLang="zh-CN" sz="19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den>
                        </m:f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d>
                          <m:dPr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9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𝑨</m:t>
                            </m:r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9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kumimoji="0" lang="en-US" altLang="zh-CN" sz="1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oMath>
                    </m:oMathPara>
                  </a14:m>
                  <a:endParaRPr kumimoji="0" lang="en-US" altLang="zh-CN" sz="1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  <a:p>
                  <a:pPr marL="0" marR="0" lvl="0" indent="0" algn="l" defTabSz="91433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𝑨</m:t>
                        </m:r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9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𝑨</m:t>
                            </m:r>
                          </m:e>
                          <m:sup>
                            <m:r>
                              <a:rPr kumimoji="0" lang="en-US" altLang="zh-CN" sz="1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altLang="zh-CN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⟹</m:t>
                        </m:r>
                        <m:f>
                          <m:fPr>
                            <m:ctrlPr>
                              <a:rPr kumimoji="0" lang="en-US" altLang="zh-CN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kumimoji="0" lang="en-US" altLang="zh-CN" sz="1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9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CN" sz="1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sz="19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𝑨𝒙</m:t>
                            </m:r>
                          </m:num>
                          <m:den>
                            <m:r>
                              <a:rPr kumimoji="0" lang="en-US" altLang="zh-CN" sz="1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  <m:r>
                              <a:rPr kumimoji="0" lang="en-US" altLang="zh-CN" sz="19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den>
                        </m:f>
                        <m:r>
                          <a:rPr kumimoji="0" lang="en-US" altLang="zh-CN" sz="19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=2</m:t>
                        </m:r>
                        <m:r>
                          <a:rPr kumimoji="0" lang="en-US" altLang="zh-CN" sz="19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𝑨𝒙</m:t>
                        </m:r>
                      </m:oMath>
                    </m:oMathPara>
                  </a14:m>
                  <a:endParaRPr kumimoji="0" lang="zh-CN" altLang="en-US" sz="19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7568" y="2697175"/>
                  <a:ext cx="2977610" cy="1558888"/>
                </a:xfrm>
                <a:prstGeom prst="rect">
                  <a:avLst/>
                </a:prstGeom>
                <a:blipFill>
                  <a:blip r:embed="rId10"/>
                  <a:stretch>
                    <a:fillRect l="-1844" t="-23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43" y="2788708"/>
            <a:ext cx="3547628" cy="29174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39870" y="5890846"/>
            <a:ext cx="237757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两个属性的线性回归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624251" y="3484860"/>
                <a:ext cx="2513302" cy="57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1" y="3484860"/>
                <a:ext cx="2513302" cy="571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43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6" grpId="0"/>
      <p:bldP spid="3" grpId="0"/>
      <p:bldP spid="5" grpId="0"/>
      <p:bldP spid="7" grpId="0"/>
      <p:bldP spid="8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2236492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梯度下降法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8642" y="1528707"/>
                <a:ext cx="5577296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损失函数：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𝑱</m:t>
                    </m:r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</m:d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unc>
                      <m:func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r>
                              <a:rPr kumimoji="0" lang="en-US" altLang="zh-CN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𝐦𝐢𝐧</m:t>
                            </m:r>
                          </m:e>
                          <m:lim>
                            <m:r>
                              <a:rPr kumimoji="0" lang="zh-CN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𝑿</m:t>
                                </m:r>
                                <m:r>
                                  <a:rPr kumimoji="0" lang="zh-CN" alt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𝝎</m:t>
                                </m:r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𝒚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2" y="1528707"/>
                <a:ext cx="5577296" cy="672685"/>
              </a:xfrm>
              <a:prstGeom prst="rect">
                <a:avLst/>
              </a:prstGeom>
              <a:blipFill>
                <a:blip r:embed="rId2"/>
                <a:stretch>
                  <a:fillRect l="-2295" t="-7273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63969" y="2347809"/>
                <a:ext cx="6178614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关于</a:t>
                </a:r>
                <a14:m>
                  <m:oMath xmlns:m="http://schemas.openxmlformats.org/officeDocument/2006/math">
                    <m:r>
                      <a:rPr kumimoji="0" lang="zh-CN" altLang="en-US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的梯度：</a:t>
                </a:r>
                <a14:m>
                  <m:oMath xmlns:m="http://schemas.openxmlformats.org/officeDocument/2006/math"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𝛁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𝑱</m:t>
                    </m:r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</m:d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𝟐</m:t>
                    </m:r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  <m:r>
                      <a:rPr kumimoji="0" lang="zh-CN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9" y="2347809"/>
                <a:ext cx="6178614" cy="530915"/>
              </a:xfrm>
              <a:prstGeom prst="rect">
                <a:avLst/>
              </a:prstGeom>
              <a:blipFill>
                <a:blip r:embed="rId3"/>
                <a:stretch>
                  <a:fillRect l="-2073" t="-919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8642" y="3288377"/>
                <a:ext cx="58717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梯度下降法：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𝒌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𝒌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𝝆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𝒌</m:t>
                        </m:r>
                      </m:sub>
                    </m:sSub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𝛁</m:t>
                    </m:r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𝑱</m:t>
                    </m:r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𝝎</m:t>
                        </m:r>
                      </m:e>
                    </m:d>
                  </m:oMath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2" y="3288377"/>
                <a:ext cx="5871736" cy="523220"/>
              </a:xfrm>
              <a:prstGeom prst="rect">
                <a:avLst/>
              </a:prstGeom>
              <a:blipFill>
                <a:blip r:embed="rId4"/>
                <a:stretch>
                  <a:fillRect l="-218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41" y="1634449"/>
            <a:ext cx="5374560" cy="2851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4721" y="5066195"/>
                <a:ext cx="1183253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当数据量过大或者行列式接近于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0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𝑿</m:t>
                    </m:r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求逆困难时，可以选择梯度下降法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21" y="5066195"/>
                <a:ext cx="11832535" cy="530915"/>
              </a:xfrm>
              <a:prstGeom prst="rect">
                <a:avLst/>
              </a:prstGeom>
              <a:blipFill>
                <a:blip r:embed="rId6"/>
                <a:stretch>
                  <a:fillRect l="-1030" t="-10345" b="-32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400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15" grpId="0"/>
      <p:bldP spid="1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073958" y="224898"/>
            <a:ext cx="3057229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4D2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  <a:sym typeface="Impact" pitchFamily="34" charset="0"/>
              </a:rPr>
              <a:t>线性基函数模型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4D26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Calibri" pitchFamily="34" charset="0"/>
            </a:endParaRPr>
          </a:p>
        </p:txBody>
      </p:sp>
      <p:sp>
        <p:nvSpPr>
          <p:cNvPr id="2" name="AutoShape 2" descr="https://timgsa.baidu.com/timg?image&amp;quality=80&amp;size=b9999_10000&amp;sec=1507229250984&amp;di=addbb0e4f014e8f8714752c4b0a97942&amp;imgtype=0&amp;src=http%3A%2F%2Fimage.codes51.com%2FArticle%2Fimage%2F20160712%2F20160712143005_658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913928" y="3404484"/>
            <a:ext cx="4038356" cy="3000095"/>
            <a:chOff x="5480782" y="2418666"/>
            <a:chExt cx="4038356" cy="300009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0782" y="2418666"/>
              <a:ext cx="4038356" cy="3000095"/>
            </a:xfrm>
            <a:prstGeom prst="rect">
              <a:avLst/>
            </a:prstGeom>
          </p:spPr>
        </p:pic>
        <p:cxnSp>
          <p:nvCxnSpPr>
            <p:cNvPr id="17" name="直接连接符 16"/>
            <p:cNvCxnSpPr/>
            <p:nvPr/>
          </p:nvCxnSpPr>
          <p:spPr>
            <a:xfrm>
              <a:off x="5899638" y="3358662"/>
              <a:ext cx="3429000" cy="571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13237" y="1577259"/>
                <a:ext cx="8419869" cy="1320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𝒇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</m:t>
                          </m:r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+…+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sup>
                      </m:sSup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7" y="1577259"/>
                <a:ext cx="8419869" cy="1320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80822" y="3842934"/>
                <a:ext cx="5438027" cy="1312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𝒇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𝝎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𝒅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l-GR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𝝓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</m:d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𝝎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𝝓</m:t>
                          </m:r>
                        </m:e>
                      </m:nary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22" y="3842934"/>
                <a:ext cx="5438027" cy="1312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13237" y="3108923"/>
                <a:ext cx="601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引入基函数（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basis function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） </a:t>
                </a:r>
                <a14:m>
                  <m:oMath xmlns:m="http://schemas.openxmlformats.org/officeDocument/2006/math">
                    <m:r>
                      <a:rPr kumimoji="0" lang="el-GR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𝝓</m:t>
                    </m:r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</m:d>
                  </m:oMath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7" y="3108923"/>
                <a:ext cx="6014660" cy="523220"/>
              </a:xfrm>
              <a:prstGeom prst="rect">
                <a:avLst/>
              </a:prstGeom>
              <a:blipFill>
                <a:blip r:embed="rId5"/>
                <a:stretch>
                  <a:fillRect l="-2026" t="-139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5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9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1780</Words>
  <Application>Microsoft Office PowerPoint</Application>
  <PresentationFormat>宽屏</PresentationFormat>
  <Paragraphs>281</Paragraphs>
  <Slides>35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-apple-system</vt:lpstr>
      <vt:lpstr>Arial Unicode MS</vt:lpstr>
      <vt:lpstr>microsoft yahei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Impact</vt:lpstr>
      <vt:lpstr>Wingdings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最小二乘法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Fisher线性判别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类别不平衡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李根</dc:creator>
  <cp:lastModifiedBy>fyj</cp:lastModifiedBy>
  <cp:revision>32</cp:revision>
  <dcterms:created xsi:type="dcterms:W3CDTF">2017-10-08T10:39:35Z</dcterms:created>
  <dcterms:modified xsi:type="dcterms:W3CDTF">2018-09-29T06:24:27Z</dcterms:modified>
</cp:coreProperties>
</file>