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8"/>
  </p:notesMasterIdLst>
  <p:sldIdLst>
    <p:sldId id="256" r:id="rId2"/>
    <p:sldId id="257" r:id="rId3"/>
    <p:sldId id="258" r:id="rId4"/>
    <p:sldId id="314" r:id="rId5"/>
    <p:sldId id="372" r:id="rId6"/>
    <p:sldId id="374" r:id="rId7"/>
    <p:sldId id="268" r:id="rId8"/>
    <p:sldId id="321" r:id="rId9"/>
    <p:sldId id="333" r:id="rId10"/>
    <p:sldId id="331" r:id="rId11"/>
    <p:sldId id="343" r:id="rId12"/>
    <p:sldId id="344" r:id="rId13"/>
    <p:sldId id="347" r:id="rId14"/>
    <p:sldId id="377" r:id="rId15"/>
    <p:sldId id="373" r:id="rId16"/>
    <p:sldId id="349" r:id="rId17"/>
    <p:sldId id="296" r:id="rId18"/>
    <p:sldId id="355" r:id="rId19"/>
    <p:sldId id="356" r:id="rId20"/>
    <p:sldId id="357" r:id="rId21"/>
    <p:sldId id="359" r:id="rId22"/>
    <p:sldId id="358" r:id="rId23"/>
    <p:sldId id="360" r:id="rId24"/>
    <p:sldId id="379" r:id="rId25"/>
    <p:sldId id="378" r:id="rId26"/>
    <p:sldId id="3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70313" autoAdjust="0"/>
  </p:normalViewPr>
  <p:slideViewPr>
    <p:cSldViewPr snapToGrid="0">
      <p:cViewPr varScale="1">
        <p:scale>
          <a:sx n="54" d="100"/>
          <a:sy n="54" d="100"/>
        </p:scale>
        <p:origin x="129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AFAFA-4287-41D2-A0A3-9115FFCF5BC2}"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88A0E-2A56-4B61-BF19-CD6ACCE3B774}" type="slidenum">
              <a:rPr lang="zh-CN" altLang="en-US" smtClean="0"/>
              <a:t>‹#›</a:t>
            </a:fld>
            <a:endParaRPr lang="zh-CN" altLang="en-US"/>
          </a:p>
        </p:txBody>
      </p:sp>
    </p:spTree>
    <p:extLst>
      <p:ext uri="{BB962C8B-B14F-4D97-AF65-F5344CB8AC3E}">
        <p14:creationId xmlns:p14="http://schemas.microsoft.com/office/powerpoint/2010/main" val="88465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a:t>
            </a:fld>
            <a:endParaRPr lang="zh-CN" altLang="en-US"/>
          </a:p>
        </p:txBody>
      </p:sp>
    </p:spTree>
    <p:extLst>
      <p:ext uri="{BB962C8B-B14F-4D97-AF65-F5344CB8AC3E}">
        <p14:creationId xmlns:p14="http://schemas.microsoft.com/office/powerpoint/2010/main" val="28815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下面讨论一个使用朴素贝叶斯分类解决实际问题的例子，为了简单起见，对例子中的数据做了适当的简化。</a:t>
            </a:r>
          </a:p>
          <a:p>
            <a:r>
              <a:rPr lang="zh-CN" altLang="en-US" sz="1200" b="0" i="0" kern="1200" dirty="0">
                <a:solidFill>
                  <a:schemeClr val="tx1"/>
                </a:solidFill>
                <a:effectLst/>
                <a:latin typeface="+mn-lt"/>
                <a:ea typeface="+mn-ea"/>
                <a:cs typeface="+mn-cs"/>
              </a:rPr>
              <a:t>      这个问题是这样的，对于</a:t>
            </a:r>
            <a:r>
              <a:rPr lang="en-US" altLang="zh-CN" sz="1200" b="0" i="0" kern="1200" dirty="0">
                <a:solidFill>
                  <a:schemeClr val="tx1"/>
                </a:solidFill>
                <a:effectLst/>
                <a:latin typeface="+mn-lt"/>
                <a:ea typeface="+mn-ea"/>
                <a:cs typeface="+mn-cs"/>
              </a:rPr>
              <a:t>SNS</a:t>
            </a:r>
            <a:r>
              <a:rPr lang="zh-CN" altLang="en-US" sz="1200" b="0" i="0" kern="1200" dirty="0">
                <a:solidFill>
                  <a:schemeClr val="tx1"/>
                </a:solidFill>
                <a:effectLst/>
                <a:latin typeface="+mn-lt"/>
                <a:ea typeface="+mn-ea"/>
                <a:cs typeface="+mn-cs"/>
              </a:rPr>
              <a:t>社区来说，不真实账号（使用虚假身份或用户的小号）是一个普遍存在的问题，作为</a:t>
            </a:r>
            <a:r>
              <a:rPr lang="en-US" altLang="zh-CN" sz="1200" b="0" i="0" kern="1200" dirty="0">
                <a:solidFill>
                  <a:schemeClr val="tx1"/>
                </a:solidFill>
                <a:effectLst/>
                <a:latin typeface="+mn-lt"/>
                <a:ea typeface="+mn-ea"/>
                <a:cs typeface="+mn-cs"/>
              </a:rPr>
              <a:t>SNS</a:t>
            </a:r>
            <a:r>
              <a:rPr lang="zh-CN" altLang="en-US" sz="1200" b="0" i="0" kern="1200" dirty="0">
                <a:solidFill>
                  <a:schemeClr val="tx1"/>
                </a:solidFill>
                <a:effectLst/>
                <a:latin typeface="+mn-lt"/>
                <a:ea typeface="+mn-ea"/>
                <a:cs typeface="+mn-cs"/>
              </a:rPr>
              <a:t>社区的运营商，希望可以检测出这些不真实账号，从而在一些运营分析报告中避免这些账号的干扰，也可以加强对</a:t>
            </a:r>
            <a:r>
              <a:rPr lang="en-US" altLang="zh-CN" sz="1200" b="0" i="0" kern="1200" dirty="0">
                <a:solidFill>
                  <a:schemeClr val="tx1"/>
                </a:solidFill>
                <a:effectLst/>
                <a:latin typeface="+mn-lt"/>
                <a:ea typeface="+mn-ea"/>
                <a:cs typeface="+mn-cs"/>
              </a:rPr>
              <a:t>SNS</a:t>
            </a:r>
            <a:r>
              <a:rPr lang="zh-CN" altLang="en-US" sz="1200" b="0" i="0" kern="1200" dirty="0">
                <a:solidFill>
                  <a:schemeClr val="tx1"/>
                </a:solidFill>
                <a:effectLst/>
                <a:latin typeface="+mn-lt"/>
                <a:ea typeface="+mn-ea"/>
                <a:cs typeface="+mn-cs"/>
              </a:rPr>
              <a:t>社区的了解与监管。</a:t>
            </a:r>
          </a:p>
          <a:p>
            <a:r>
              <a:rPr lang="zh-CN" altLang="en-US" sz="1200" b="0" i="0" kern="1200" dirty="0">
                <a:solidFill>
                  <a:schemeClr val="tx1"/>
                </a:solidFill>
                <a:effectLst/>
                <a:latin typeface="+mn-lt"/>
                <a:ea typeface="+mn-ea"/>
                <a:cs typeface="+mn-cs"/>
              </a:rPr>
              <a:t>      如果通过纯人工检测，需要耗费大量的人力，效率也十分低下，如能引入自动检测机制，必将大大提升工作效率。这个问题说白了，就是要将社区中所有账号在真实账号和不真实账号两个类别上进行分类，下面我们一步一步实现这个过程。</a:t>
            </a:r>
          </a:p>
          <a:p>
            <a:r>
              <a:rPr lang="zh-CN" altLang="en-US" sz="1200" b="0" i="0" kern="1200" dirty="0">
                <a:solidFill>
                  <a:schemeClr val="tx1"/>
                </a:solidFill>
                <a:effectLst/>
                <a:latin typeface="+mn-lt"/>
                <a:ea typeface="+mn-ea"/>
                <a:cs typeface="+mn-cs"/>
              </a:rPr>
              <a:t> 点一下鼠标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首先设</a:t>
            </a:r>
            <a:r>
              <a:rPr lang="en-US" altLang="zh-CN" sz="1200" b="0" i="0" kern="1200" dirty="0">
                <a:solidFill>
                  <a:schemeClr val="tx1"/>
                </a:solidFill>
                <a:effectLst/>
                <a:latin typeface="+mn-lt"/>
                <a:ea typeface="+mn-ea"/>
                <a:cs typeface="+mn-cs"/>
              </a:rPr>
              <a:t>C=0</a:t>
            </a:r>
            <a:r>
              <a:rPr lang="zh-CN" altLang="en-US" sz="1200" b="0" i="0" kern="1200" dirty="0">
                <a:solidFill>
                  <a:schemeClr val="tx1"/>
                </a:solidFill>
                <a:effectLst/>
                <a:latin typeface="+mn-lt"/>
                <a:ea typeface="+mn-ea"/>
                <a:cs typeface="+mn-cs"/>
              </a:rPr>
              <a:t>表示真实账号，</a:t>
            </a:r>
            <a:r>
              <a:rPr lang="en-US" altLang="zh-CN" sz="1200" b="0" i="0" kern="1200" dirty="0">
                <a:solidFill>
                  <a:schemeClr val="tx1"/>
                </a:solidFill>
                <a:effectLst/>
                <a:latin typeface="+mn-lt"/>
                <a:ea typeface="+mn-ea"/>
                <a:cs typeface="+mn-cs"/>
              </a:rPr>
              <a:t>C=1</a:t>
            </a:r>
            <a:r>
              <a:rPr lang="zh-CN" altLang="en-US" sz="1200" b="0" i="0" kern="1200" dirty="0">
                <a:solidFill>
                  <a:schemeClr val="tx1"/>
                </a:solidFill>
                <a:effectLst/>
                <a:latin typeface="+mn-lt"/>
                <a:ea typeface="+mn-ea"/>
                <a:cs typeface="+mn-cs"/>
              </a:rPr>
              <a:t>表示不真实账号。</a:t>
            </a:r>
          </a:p>
          <a:p>
            <a:r>
              <a:rPr lang="zh-CN" altLang="en-US" dirty="0"/>
              <a:t/>
            </a:r>
            <a:br>
              <a:rPr lang="zh-CN" altLang="en-US" dirty="0"/>
            </a:br>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12</a:t>
            </a:fld>
            <a:endParaRPr lang="zh-CN" altLang="en-US"/>
          </a:p>
        </p:txBody>
      </p:sp>
    </p:spTree>
    <p:extLst>
      <p:ext uri="{BB962C8B-B14F-4D97-AF65-F5344CB8AC3E}">
        <p14:creationId xmlns:p14="http://schemas.microsoft.com/office/powerpoint/2010/main" val="182186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我们按照刚才流程图走一遍</a:t>
            </a:r>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13</a:t>
            </a:fld>
            <a:endParaRPr lang="zh-CN" altLang="en-US"/>
          </a:p>
        </p:txBody>
      </p:sp>
    </p:spTree>
    <p:extLst>
      <p:ext uri="{BB962C8B-B14F-4D97-AF65-F5344CB8AC3E}">
        <p14:creationId xmlns:p14="http://schemas.microsoft.com/office/powerpoint/2010/main" val="217020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15</a:t>
            </a:fld>
            <a:endParaRPr lang="zh-CN" altLang="en-US"/>
          </a:p>
        </p:txBody>
      </p:sp>
    </p:spTree>
    <p:extLst>
      <p:ext uri="{BB962C8B-B14F-4D97-AF65-F5344CB8AC3E}">
        <p14:creationId xmlns:p14="http://schemas.microsoft.com/office/powerpoint/2010/main" val="198095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可以看到，虽然这个用户没有使用真实头像，但是通过分类器的鉴别，更倾向于将此账号归入真实账号类别。这个例子也展示了当特征属性充分多时，朴素贝叶斯分类对个别属性的抗干扰性比较强。</a:t>
            </a:r>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16</a:t>
            </a:fld>
            <a:endParaRPr lang="zh-CN" altLang="en-US"/>
          </a:p>
        </p:txBody>
      </p:sp>
    </p:spTree>
    <p:extLst>
      <p:ext uri="{BB962C8B-B14F-4D97-AF65-F5344CB8AC3E}">
        <p14:creationId xmlns:p14="http://schemas.microsoft.com/office/powerpoint/2010/main" val="1557140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前面我们讨论了朴素贝叶斯分类。朴素贝叶斯分类有一个限制条件，就是特征属性必须有条件独立或基本独立（实际上在现实应用中几乎不可能做到完全独立）。当这个条件成立时，朴素贝叶斯分类法的准确率是最高的，但不幸的是，现实中各个特征属性间往往并不条件独立，而是具有较强的相关性，这样就限制了朴素贝叶斯分类的能力。接下来，我们接着之前的例子，讨论贝叶斯分类中更高级、应用范围更广的一种算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贝叶斯网络。</a:t>
            </a:r>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17</a:t>
            </a:fld>
            <a:endParaRPr lang="zh-CN" altLang="en-US"/>
          </a:p>
        </p:txBody>
      </p:sp>
    </p:spTree>
    <p:extLst>
      <p:ext uri="{BB962C8B-B14F-4D97-AF65-F5344CB8AC3E}">
        <p14:creationId xmlns:p14="http://schemas.microsoft.com/office/powerpoint/2010/main" val="639253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有了上述铺垫，我们就可以正式定义贝叶斯网络了。</a:t>
            </a:r>
          </a:p>
          <a:p>
            <a:r>
              <a:rPr lang="zh-CN" altLang="en-US" sz="1200" b="0"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一个贝叶斯网络定义包括一个有向无环图（</a:t>
            </a:r>
            <a:r>
              <a:rPr lang="en-US" altLang="zh-CN" sz="1200" b="1" i="0" kern="1200" dirty="0">
                <a:solidFill>
                  <a:schemeClr val="tx1"/>
                </a:solidFill>
                <a:effectLst/>
                <a:latin typeface="+mn-lt"/>
                <a:ea typeface="+mn-ea"/>
                <a:cs typeface="+mn-cs"/>
              </a:rPr>
              <a:t>DAG</a:t>
            </a:r>
            <a:r>
              <a:rPr lang="zh-CN" altLang="en-US" sz="1200" b="1" i="0" kern="1200" dirty="0">
                <a:solidFill>
                  <a:schemeClr val="tx1"/>
                </a:solidFill>
                <a:effectLst/>
                <a:latin typeface="+mn-lt"/>
                <a:ea typeface="+mn-ea"/>
                <a:cs typeface="+mn-cs"/>
              </a:rPr>
              <a:t>）和一个条件概率表集合。</a:t>
            </a:r>
            <a:r>
              <a:rPr lang="en-US" altLang="zh-CN" sz="1200" b="1" i="0" kern="1200" dirty="0">
                <a:solidFill>
                  <a:schemeClr val="tx1"/>
                </a:solidFill>
                <a:effectLst/>
                <a:latin typeface="+mn-lt"/>
                <a:ea typeface="+mn-ea"/>
                <a:cs typeface="+mn-cs"/>
              </a:rPr>
              <a:t>DAG</a:t>
            </a:r>
            <a:r>
              <a:rPr lang="zh-CN" altLang="en-US" sz="1200" b="1" i="0" kern="1200" dirty="0">
                <a:solidFill>
                  <a:schemeClr val="tx1"/>
                </a:solidFill>
                <a:effectLst/>
                <a:latin typeface="+mn-lt"/>
                <a:ea typeface="+mn-ea"/>
                <a:cs typeface="+mn-cs"/>
              </a:rPr>
              <a:t>中每一个节点表示一个随机变量，可以是可直接观测变量或隐藏变量，而有向边表示随机变量间的条件依赖；条件概率表中的每一个元素对应</a:t>
            </a:r>
            <a:r>
              <a:rPr lang="en-US" altLang="zh-CN" sz="1200" b="1" i="0" kern="1200" dirty="0">
                <a:solidFill>
                  <a:schemeClr val="tx1"/>
                </a:solidFill>
                <a:effectLst/>
                <a:latin typeface="+mn-lt"/>
                <a:ea typeface="+mn-ea"/>
                <a:cs typeface="+mn-cs"/>
              </a:rPr>
              <a:t>DAG</a:t>
            </a:r>
            <a:r>
              <a:rPr lang="zh-CN" altLang="en-US" sz="1200" b="1" i="0" kern="1200" dirty="0">
                <a:solidFill>
                  <a:schemeClr val="tx1"/>
                </a:solidFill>
                <a:effectLst/>
                <a:latin typeface="+mn-lt"/>
                <a:ea typeface="+mn-ea"/>
                <a:cs typeface="+mn-cs"/>
              </a:rPr>
              <a:t>中唯一的节点，存储此节点对于其所有直接前驱节点的联合条件概率。</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贝叶斯网络有一条极为重要的性质，就是我们断言每一个节点在其直接前驱节点的值制定后，这个节点条件独立于其所有非直接前驱前辈节点。</a:t>
            </a:r>
          </a:p>
          <a:p>
            <a:r>
              <a:rPr lang="zh-CN" altLang="en-US" sz="1200" b="0" i="0" kern="1200" dirty="0">
                <a:solidFill>
                  <a:schemeClr val="tx1"/>
                </a:solidFill>
                <a:effectLst/>
                <a:latin typeface="+mn-lt"/>
                <a:ea typeface="+mn-ea"/>
                <a:cs typeface="+mn-cs"/>
              </a:rPr>
              <a:t> 这个性质很类似马尔科夫过程。其实，贝叶斯网络可以看做是</a:t>
            </a:r>
            <a:r>
              <a:rPr lang="en-US" altLang="zh-CN" sz="1200" b="0" i="0" kern="1200" dirty="0">
                <a:solidFill>
                  <a:schemeClr val="tx1"/>
                </a:solidFill>
                <a:effectLst/>
                <a:latin typeface="+mn-lt"/>
                <a:ea typeface="+mn-ea"/>
                <a:cs typeface="+mn-cs"/>
              </a:rPr>
              <a:t>Markov</a:t>
            </a:r>
            <a:r>
              <a:rPr lang="zh-CN" altLang="en-US" sz="1200" b="0" i="0" kern="1200" dirty="0">
                <a:solidFill>
                  <a:schemeClr val="tx1"/>
                </a:solidFill>
                <a:effectLst/>
                <a:latin typeface="+mn-lt"/>
                <a:ea typeface="+mn-ea"/>
                <a:cs typeface="+mn-cs"/>
              </a:rPr>
              <a:t>链的非线性扩展。这条特性的重要意义在于明确了贝叶斯网络可以方便计算联合概率分布。一般情况下，多变量非独立联合条件概率分布有如下求取公式：</a:t>
            </a:r>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18</a:t>
            </a:fld>
            <a:endParaRPr lang="zh-CN" altLang="en-US"/>
          </a:p>
        </p:txBody>
      </p:sp>
    </p:spTree>
    <p:extLst>
      <p:ext uri="{BB962C8B-B14F-4D97-AF65-F5344CB8AC3E}">
        <p14:creationId xmlns:p14="http://schemas.microsoft.com/office/powerpoint/2010/main" val="204683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而在贝叶斯网络中，由于存在前述性质，任意随机变量组合的联合条件概率分布被化简成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公式</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其中</a:t>
            </a:r>
            <a:r>
              <a:rPr lang="en-US" altLang="zh-CN" sz="1200" b="0" i="0" kern="1200" dirty="0">
                <a:solidFill>
                  <a:schemeClr val="tx1"/>
                </a:solidFill>
                <a:effectLst/>
                <a:latin typeface="+mn-lt"/>
                <a:ea typeface="+mn-ea"/>
                <a:cs typeface="+mn-cs"/>
              </a:rPr>
              <a:t>Parents</a:t>
            </a:r>
            <a:r>
              <a:rPr lang="zh-CN" altLang="en-US" sz="1200" b="0" i="0" kern="1200" dirty="0">
                <a:solidFill>
                  <a:schemeClr val="tx1"/>
                </a:solidFill>
                <a:effectLst/>
                <a:latin typeface="+mn-lt"/>
                <a:ea typeface="+mn-ea"/>
                <a:cs typeface="+mn-cs"/>
              </a:rPr>
              <a:t>表示</a:t>
            </a:r>
            <a:r>
              <a:rPr lang="en-US" altLang="zh-CN" sz="1200" b="0" i="0" kern="1200" dirty="0">
                <a:solidFill>
                  <a:schemeClr val="tx1"/>
                </a:solidFill>
                <a:effectLst/>
                <a:latin typeface="+mn-lt"/>
                <a:ea typeface="+mn-ea"/>
                <a:cs typeface="+mn-cs"/>
              </a:rPr>
              <a:t>xi</a:t>
            </a:r>
            <a:r>
              <a:rPr lang="zh-CN" altLang="en-US" sz="1200" b="0" i="0" kern="1200" dirty="0">
                <a:solidFill>
                  <a:schemeClr val="tx1"/>
                </a:solidFill>
                <a:effectLst/>
                <a:latin typeface="+mn-lt"/>
                <a:ea typeface="+mn-ea"/>
                <a:cs typeface="+mn-cs"/>
              </a:rPr>
              <a:t>的直接前驱节点的联合，概率值可以从相应条件概率表中查到。</a:t>
            </a:r>
          </a:p>
          <a:p>
            <a:r>
              <a:rPr lang="zh-CN" altLang="en-US" sz="1200" b="0" i="0" kern="1200" dirty="0">
                <a:solidFill>
                  <a:schemeClr val="tx1"/>
                </a:solidFill>
                <a:effectLst/>
                <a:latin typeface="+mn-lt"/>
                <a:ea typeface="+mn-ea"/>
                <a:cs typeface="+mn-cs"/>
              </a:rPr>
              <a:t>      贝叶斯网络比朴素贝叶斯更复杂，而想构造和训练出一个好的贝叶斯网络更是异常艰难。但是贝叶斯网络是模拟人的认知思维推理模式，用一组条件概率函数以及有向无环图对不确定性的因果推理关系建模，因此其具有更高的实用价值。</a:t>
            </a:r>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19</a:t>
            </a:fld>
            <a:endParaRPr lang="zh-CN" altLang="en-US"/>
          </a:p>
        </p:txBody>
      </p:sp>
    </p:spTree>
    <p:extLst>
      <p:ext uri="{BB962C8B-B14F-4D97-AF65-F5344CB8AC3E}">
        <p14:creationId xmlns:p14="http://schemas.microsoft.com/office/powerpoint/2010/main" val="987362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接下来谈一谈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构造与训练贝叶斯网络</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分为以下两步：</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、确定随机变量间的拓扑关系，形成有向无环图。这一步通常需要领域专家完成，而想要建立一个好的拓扑结构，通常需要不断迭代和改进才可以。</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训练贝叶斯网络。这一步也就是要完成条件概率表的构造，如果每个随机变量的值都是可以直接观察的，像我们上面的例子，那么这一步的训练是直观的，方法类似于朴素贝叶斯分类。但是通常贝叶斯网络的中存在隐藏变量节点，那么训练方法就是比较复杂，例如使用梯度下降法。</a:t>
            </a:r>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20</a:t>
            </a:fld>
            <a:endParaRPr lang="zh-CN" altLang="en-US"/>
          </a:p>
        </p:txBody>
      </p:sp>
    </p:spTree>
    <p:extLst>
      <p:ext uri="{BB962C8B-B14F-4D97-AF65-F5344CB8AC3E}">
        <p14:creationId xmlns:p14="http://schemas.microsoft.com/office/powerpoint/2010/main" val="507448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贝叶斯网络作为一种不确定性的因果推理模型，其应用范围非常广，在医疗诊断、信息检索、电子技术与工业工程等诸多方面发挥重要作用，而与其相关的一些问题也是近来的热点研究课题。例如，</a:t>
            </a:r>
            <a:r>
              <a:rPr lang="en-US" altLang="zh-CN" sz="1200" b="0" i="0" kern="1200" dirty="0">
                <a:solidFill>
                  <a:schemeClr val="tx1"/>
                </a:solidFill>
                <a:effectLst/>
                <a:latin typeface="+mn-lt"/>
                <a:ea typeface="+mn-ea"/>
                <a:cs typeface="+mn-cs"/>
              </a:rPr>
              <a:t>Google</a:t>
            </a:r>
            <a:r>
              <a:rPr lang="zh-CN" altLang="en-US" sz="1200" b="0" i="0" kern="1200" dirty="0">
                <a:solidFill>
                  <a:schemeClr val="tx1"/>
                </a:solidFill>
                <a:effectLst/>
                <a:latin typeface="+mn-lt"/>
                <a:ea typeface="+mn-ea"/>
                <a:cs typeface="+mn-cs"/>
              </a:rPr>
              <a:t>就在诸多服务中使用了贝叶斯网络。</a:t>
            </a:r>
          </a:p>
          <a:p>
            <a:r>
              <a:rPr lang="zh-CN" altLang="en-US" sz="1200" b="0" i="0" kern="1200" dirty="0">
                <a:solidFill>
                  <a:schemeClr val="tx1"/>
                </a:solidFill>
                <a:effectLst/>
                <a:latin typeface="+mn-lt"/>
                <a:ea typeface="+mn-ea"/>
                <a:cs typeface="+mn-cs"/>
              </a:rPr>
              <a:t>      就使用方法来说，贝叶斯网络主要用于概率推理及决策，具体来说，就是在信息不完备的情况下通过可以观察随机变量推断不可观察的随机变量，并且不可观察随机变量可以多于以一个，一般初期将不可观察变量置为随机值，然后进行概率推理。下面回到之前的例子。</a:t>
            </a:r>
          </a:p>
          <a:p>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21</a:t>
            </a:fld>
            <a:endParaRPr lang="zh-CN" altLang="en-US"/>
          </a:p>
        </p:txBody>
      </p:sp>
    </p:spTree>
    <p:extLst>
      <p:ext uri="{BB962C8B-B14F-4D97-AF65-F5344CB8AC3E}">
        <p14:creationId xmlns:p14="http://schemas.microsoft.com/office/powerpoint/2010/main" val="1926564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还是</a:t>
                </a:r>
                <a:r>
                  <a:rPr lang="en-US" altLang="zh-CN" sz="1200" b="0" i="0" kern="1200" dirty="0">
                    <a:solidFill>
                      <a:schemeClr val="tx1"/>
                    </a:solidFill>
                    <a:effectLst/>
                    <a:latin typeface="+mn-lt"/>
                    <a:ea typeface="+mn-ea"/>
                    <a:cs typeface="+mn-cs"/>
                  </a:rPr>
                  <a:t>SNS</a:t>
                </a:r>
                <a:r>
                  <a:rPr lang="zh-CN" altLang="en-US" sz="1200" b="0" i="0" kern="1200" dirty="0">
                    <a:solidFill>
                      <a:schemeClr val="tx1"/>
                    </a:solidFill>
                    <a:effectLst/>
                    <a:latin typeface="+mn-lt"/>
                    <a:ea typeface="+mn-ea"/>
                    <a:cs typeface="+mn-cs"/>
                  </a:rPr>
                  <a:t>社区中不真实账号检测的例子，我们的模型中存在四个随机变量：账号真实性</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，头像真实性</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，日志密度</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，好友密度</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是可以观察到的值，而我们最关心的</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是无法直接观察的。这个问题就划归为通过</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的观察值对</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进行概率推理。推理过程可以如下表示：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、使用观察值实例化</a:t>
                </a:r>
                <a:r>
                  <a:rPr lang="en-US" altLang="zh-CN" sz="1200" b="0" i="0" kern="1200" dirty="0">
                    <a:solidFill>
                      <a:schemeClr val="tx1"/>
                    </a:solidFill>
                    <a:effectLst/>
                    <a:latin typeface="+mn-lt"/>
                    <a:ea typeface="+mn-ea"/>
                    <a:cs typeface="+mn-cs"/>
                  </a:rPr>
                  <a:t>H,L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，把随机值赋给</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dirty="0"/>
                  <a:t>2</a:t>
                </a:r>
                <a:r>
                  <a:rPr lang="zh-CN" altLang="en-US" dirty="0"/>
                  <a:t>、计算 </a:t>
                </a:r>
                <a14:m>
                  <m:oMath xmlns:m="http://schemas.openxmlformats.org/officeDocument/2006/math">
                    <m:r>
                      <m:rPr>
                        <m:sty m:val="p"/>
                      </m:rPr>
                      <a:rPr lang="en-US" altLang="zh-CN">
                        <a:latin typeface="Cambria Math" charset="0"/>
                      </a:rPr>
                      <m:t>P</m:t>
                    </m:r>
                    <m:d>
                      <m:dPr>
                        <m:ctrlPr>
                          <a:rPr lang="zh-CN" altLang="zh-CN" i="1">
                            <a:latin typeface="Cambria Math" panose="02040503050406030204" pitchFamily="18" charset="0"/>
                          </a:rPr>
                        </m:ctrlPr>
                      </m:dPr>
                      <m:e>
                        <m:r>
                          <a:rPr lang="en-US" altLang="zh-CN" i="1">
                            <a:latin typeface="Cambria Math" charset="0"/>
                          </a:rPr>
                          <m:t>𝑅</m:t>
                        </m:r>
                        <m:r>
                          <a:rPr lang="en-US" altLang="zh-CN" i="1">
                            <a:latin typeface="Cambria Math" charset="0"/>
                          </a:rPr>
                          <m:t>|</m:t>
                        </m:r>
                        <m:r>
                          <a:rPr lang="en-US" altLang="zh-CN" i="1">
                            <a:latin typeface="Cambria Math" charset="0"/>
                          </a:rPr>
                          <m:t>𝐻</m:t>
                        </m:r>
                        <m:r>
                          <a:rPr lang="en-US" altLang="zh-CN" i="1">
                            <a:latin typeface="Cambria Math" charset="0"/>
                          </a:rPr>
                          <m:t>,</m:t>
                        </m:r>
                        <m:r>
                          <a:rPr lang="en-US" altLang="zh-CN" i="1">
                            <a:latin typeface="Cambria Math" charset="0"/>
                          </a:rPr>
                          <m:t>𝐿</m:t>
                        </m:r>
                        <m:r>
                          <a:rPr lang="en-US" altLang="zh-CN" i="1">
                            <a:latin typeface="Cambria Math" charset="0"/>
                          </a:rPr>
                          <m:t>,</m:t>
                        </m:r>
                        <m:r>
                          <a:rPr lang="en-US" altLang="zh-CN" i="1">
                            <a:latin typeface="Cambria Math" charset="0"/>
                          </a:rPr>
                          <m:t>𝐹</m:t>
                        </m:r>
                      </m:e>
                    </m:d>
                    <m:r>
                      <a:rPr lang="en-US" altLang="zh-CN" i="1">
                        <a:latin typeface="Cambria Math" charset="0"/>
                      </a:rPr>
                      <m:t>=</m:t>
                    </m:r>
                    <m:r>
                      <a:rPr lang="en-US" altLang="zh-CN" i="1">
                        <a:latin typeface="Cambria Math" charset="0"/>
                      </a:rPr>
                      <m:t>𝑃</m:t>
                    </m:r>
                    <m:r>
                      <a:rPr lang="en-US" altLang="zh-CN" i="1">
                        <a:latin typeface="Cambria Math" charset="0"/>
                      </a:rPr>
                      <m:t>(</m:t>
                    </m:r>
                    <m:r>
                      <a:rPr lang="en-US" altLang="zh-CN" i="1">
                        <a:latin typeface="Cambria Math" charset="0"/>
                      </a:rPr>
                      <m:t>𝐻</m:t>
                    </m:r>
                    <m:r>
                      <a:rPr lang="en-US" altLang="zh-CN" i="1">
                        <a:latin typeface="Cambria Math" charset="0"/>
                      </a:rPr>
                      <m:t>|</m:t>
                    </m:r>
                    <m:r>
                      <a:rPr lang="en-US" altLang="zh-CN" i="1">
                        <a:latin typeface="Cambria Math" charset="0"/>
                      </a:rPr>
                      <m:t>𝑅</m:t>
                    </m:r>
                    <m:r>
                      <a:rPr lang="en-US" altLang="zh-CN" i="1">
                        <a:latin typeface="Cambria Math" charset="0"/>
                      </a:rPr>
                      <m:t>)</m:t>
                    </m:r>
                    <m:r>
                      <a:rPr lang="en-US" altLang="zh-CN" i="1">
                        <a:latin typeface="Cambria Math" charset="0"/>
                      </a:rPr>
                      <m:t>𝑃</m:t>
                    </m:r>
                    <m:r>
                      <a:rPr lang="en-US" altLang="zh-CN" i="1">
                        <a:latin typeface="Cambria Math" charset="0"/>
                      </a:rPr>
                      <m:t>(</m:t>
                    </m:r>
                    <m:r>
                      <a:rPr lang="en-US" altLang="zh-CN" i="1">
                        <a:latin typeface="Cambria Math" charset="0"/>
                      </a:rPr>
                      <m:t>𝐿</m:t>
                    </m:r>
                    <m:r>
                      <a:rPr lang="en-US" altLang="zh-CN" i="1">
                        <a:latin typeface="Cambria Math" charset="0"/>
                      </a:rPr>
                      <m:t>|</m:t>
                    </m:r>
                    <m:r>
                      <a:rPr lang="en-US" altLang="zh-CN" i="1">
                        <a:latin typeface="Cambria Math" charset="0"/>
                      </a:rPr>
                      <m:t>𝑅</m:t>
                    </m:r>
                    <m:r>
                      <a:rPr lang="en-US" altLang="zh-CN" i="1">
                        <a:latin typeface="Cambria Math" charset="0"/>
                      </a:rPr>
                      <m:t>)</m:t>
                    </m:r>
                    <m:r>
                      <a:rPr lang="en-US" altLang="zh-CN" i="1">
                        <a:latin typeface="Cambria Math" charset="0"/>
                      </a:rPr>
                      <m:t>𝑃</m:t>
                    </m:r>
                    <m:r>
                      <a:rPr lang="en-US" altLang="zh-CN" i="1">
                        <a:latin typeface="Cambria Math" charset="0"/>
                      </a:rPr>
                      <m:t>(</m:t>
                    </m:r>
                    <m:r>
                      <a:rPr lang="en-US" altLang="zh-CN" i="1">
                        <a:latin typeface="Cambria Math" charset="0"/>
                      </a:rPr>
                      <m:t>𝐹</m:t>
                    </m:r>
                    <m:r>
                      <a:rPr lang="en-US" altLang="zh-CN" i="1">
                        <a:latin typeface="Cambria Math" charset="0"/>
                      </a:rPr>
                      <m:t>|</m:t>
                    </m:r>
                    <m:r>
                      <a:rPr lang="en-US" altLang="zh-CN" i="1">
                        <a:latin typeface="Cambria Math" charset="0"/>
                      </a:rPr>
                      <m:t>𝑅</m:t>
                    </m:r>
                    <m:r>
                      <a:rPr lang="en-US" altLang="zh-CN" i="1">
                        <a:latin typeface="Cambria Math" charset="0"/>
                      </a:rPr>
                      <m:t>,</m:t>
                    </m:r>
                    <m:r>
                      <a:rPr lang="en-US" altLang="zh-CN" i="1">
                        <a:latin typeface="Cambria Math" charset="0"/>
                      </a:rPr>
                      <m:t>𝐻</m:t>
                    </m:r>
                    <m:r>
                      <a:rPr lang="en-US" altLang="zh-CN" i="1">
                        <a:latin typeface="Cambria Math" charset="0"/>
                      </a:rPr>
                      <m:t>)</m:t>
                    </m:r>
                  </m:oMath>
                </a14:m>
                <a:r>
                  <a:rPr lang="zh-CN" altLang="en-US" sz="1200" b="0" i="0" kern="1200" dirty="0">
                    <a:solidFill>
                      <a:schemeClr val="tx1"/>
                    </a:solidFill>
                    <a:effectLst/>
                    <a:latin typeface="+mn-lt"/>
                    <a:ea typeface="+mn-ea"/>
                    <a:cs typeface="+mn-cs"/>
                  </a:rPr>
                  <a:t>其中相应概率值可以查条件概率表。</a:t>
                </a:r>
              </a:p>
              <a:p>
                <a:r>
                  <a:rPr lang="zh-CN" altLang="en-US" sz="1200" b="0" i="0" kern="1200" dirty="0">
                    <a:solidFill>
                      <a:schemeClr val="tx1"/>
                    </a:solidFill>
                    <a:effectLst/>
                    <a:latin typeface="+mn-lt"/>
                    <a:ea typeface="+mn-ea"/>
                    <a:cs typeface="+mn-cs"/>
                  </a:rPr>
                  <a:t>      由于上述例子只有一个未知随机变量，所以不用迭代。更一般得，使用贝叶斯网络进行推理的步骤可如下描述：</a:t>
                </a:r>
              </a:p>
              <a:p>
                <a:endParaRPr lang="zh-CN" altLang="en-US" sz="1200" b="0" i="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还是</a:t>
                </a:r>
                <a:r>
                  <a:rPr lang="en-US" altLang="zh-CN" sz="1200" b="0" i="0" kern="1200" dirty="0" smtClean="0">
                    <a:solidFill>
                      <a:schemeClr val="tx1"/>
                    </a:solidFill>
                    <a:effectLst/>
                    <a:latin typeface="+mn-lt"/>
                    <a:ea typeface="+mn-ea"/>
                    <a:cs typeface="+mn-cs"/>
                  </a:rPr>
                  <a:t>SNS</a:t>
                </a:r>
                <a:r>
                  <a:rPr lang="zh-CN" altLang="en-US" sz="1200" b="0" i="0" kern="1200" dirty="0" smtClean="0">
                    <a:solidFill>
                      <a:schemeClr val="tx1"/>
                    </a:solidFill>
                    <a:effectLst/>
                    <a:latin typeface="+mn-lt"/>
                    <a:ea typeface="+mn-ea"/>
                    <a:cs typeface="+mn-cs"/>
                  </a:rPr>
                  <a:t>社区中不真实账号检测的例子，我们的模型中存在四个随机变量：账号真实性</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，头像真实性</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，日志密度</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，好友密度</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是可以观察到的值，而我们最关心的</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是无法直接观察的。这个问题就划归为通过</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的观察值对</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进行概率推理。推理过程可以如下表示：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、使用观察值实例化</a:t>
                </a:r>
                <a:r>
                  <a:rPr lang="en-US" altLang="zh-CN" sz="1200" b="0" i="0" kern="1200" dirty="0" smtClean="0">
                    <a:solidFill>
                      <a:schemeClr val="tx1"/>
                    </a:solidFill>
                    <a:effectLst/>
                    <a:latin typeface="+mn-lt"/>
                    <a:ea typeface="+mn-ea"/>
                    <a:cs typeface="+mn-cs"/>
                  </a:rPr>
                  <a:t>H,L</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，把随机值赋给</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dirty="0" smtClean="0"/>
                  <a:t>2</a:t>
                </a:r>
                <a:r>
                  <a:rPr lang="zh-CN" altLang="en-US" dirty="0" smtClean="0"/>
                  <a:t>、计算 </a:t>
                </a:r>
                <a:r>
                  <a:rPr lang="en-US" altLang="zh-CN" i="0">
                    <a:latin typeface="Cambria Math" charset="0"/>
                  </a:rPr>
                  <a:t>P</a:t>
                </a:r>
                <a:r>
                  <a:rPr lang="zh-CN" altLang="zh-CN" i="0">
                    <a:latin typeface="Cambria Math" charset="0"/>
                  </a:rPr>
                  <a:t>(</a:t>
                </a:r>
                <a:r>
                  <a:rPr lang="en-US" altLang="zh-CN" i="0">
                    <a:latin typeface="Cambria Math" charset="0"/>
                  </a:rPr>
                  <a:t>𝑅|𝐻,𝐿,𝐹)=𝑃(𝐻|𝑅)𝑃(𝐿|𝑅)𝑃(𝐹|𝑅,𝐻)</a:t>
                </a:r>
                <a:r>
                  <a:rPr lang="zh-CN" altLang="en-US" sz="1200" b="0" i="0" kern="1200" dirty="0" smtClean="0">
                    <a:solidFill>
                      <a:schemeClr val="tx1"/>
                    </a:solidFill>
                    <a:effectLst/>
                    <a:latin typeface="+mn-lt"/>
                    <a:ea typeface="+mn-ea"/>
                    <a:cs typeface="+mn-cs"/>
                  </a:rPr>
                  <a:t>其中相应概率值可以查条件概率表。</a:t>
                </a:r>
              </a:p>
              <a:p>
                <a:r>
                  <a:rPr lang="zh-CN" altLang="en-US" sz="1200" b="0" i="0" kern="1200" dirty="0">
                    <a:solidFill>
                      <a:schemeClr val="tx1"/>
                    </a:solidFill>
                    <a:effectLst/>
                    <a:latin typeface="+mn-lt"/>
                    <a:ea typeface="+mn-ea"/>
                    <a:cs typeface="+mn-cs"/>
                  </a:rPr>
                  <a:t>      由于上述例子只有一个未知随机变量，所以不用迭代。更一般得，使用贝叶斯网络进行推理的步骤可如下描述：</a:t>
                </a:r>
              </a:p>
              <a:p>
                <a:endParaRPr lang="zh-CN" altLang="en-US" sz="1200" b="0" i="0" kern="1200" dirty="0">
                  <a:solidFill>
                    <a:schemeClr val="tx1"/>
                  </a:solidFill>
                  <a:effectLst/>
                  <a:latin typeface="+mn-lt"/>
                  <a:ea typeface="+mn-ea"/>
                  <a:cs typeface="+mn-cs"/>
                </a:endParaRPr>
              </a:p>
            </p:txBody>
          </p:sp>
        </mc:Fallback>
      </mc:AlternateContent>
      <p:sp>
        <p:nvSpPr>
          <p:cNvPr id="4" name="幻灯片编号占位符 3"/>
          <p:cNvSpPr>
            <a:spLocks noGrp="1"/>
          </p:cNvSpPr>
          <p:nvPr>
            <p:ph type="sldNum" sz="quarter" idx="10"/>
          </p:nvPr>
        </p:nvSpPr>
        <p:spPr/>
        <p:txBody>
          <a:bodyPr/>
          <a:lstStyle/>
          <a:p>
            <a:fld id="{9A988A0E-2A56-4B61-BF19-CD6ACCE3B774}" type="slidenum">
              <a:rPr lang="zh-CN" altLang="en-US" smtClean="0"/>
              <a:t>22</a:t>
            </a:fld>
            <a:endParaRPr lang="zh-CN" altLang="en-US"/>
          </a:p>
        </p:txBody>
      </p:sp>
    </p:spTree>
    <p:extLst>
      <p:ext uri="{BB962C8B-B14F-4D97-AF65-F5344CB8AC3E}">
        <p14:creationId xmlns:p14="http://schemas.microsoft.com/office/powerpoint/2010/main" val="63555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2</a:t>
            </a:fld>
            <a:endParaRPr lang="zh-CN" altLang="en-US"/>
          </a:p>
        </p:txBody>
      </p:sp>
    </p:spTree>
    <p:extLst>
      <p:ext uri="{BB962C8B-B14F-4D97-AF65-F5344CB8AC3E}">
        <p14:creationId xmlns:p14="http://schemas.microsoft.com/office/powerpoint/2010/main" val="1655500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以上只是贝叶斯网络推理的算法之一，另外还有其它算法，这里不再详述。</a:t>
            </a:r>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23</a:t>
            </a:fld>
            <a:endParaRPr lang="zh-CN" altLang="en-US"/>
          </a:p>
        </p:txBody>
      </p:sp>
    </p:spTree>
    <p:extLst>
      <p:ext uri="{BB962C8B-B14F-4D97-AF65-F5344CB8AC3E}">
        <p14:creationId xmlns:p14="http://schemas.microsoft.com/office/powerpoint/2010/main" val="1590674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solidFill>
                      <a:srgbClr val="FF0000"/>
                    </a:solidFill>
                  </a:rPr>
                  <a:t>贝叶斯决策论</a:t>
                </a:r>
                <a:r>
                  <a:rPr lang="zh-CN" altLang="en-US" dirty="0"/>
                  <a:t>（</a:t>
                </a:r>
                <a:r>
                  <a:rPr lang="en-US" altLang="zh-CN" dirty="0"/>
                  <a:t>Bayesian decision theory</a:t>
                </a:r>
                <a:r>
                  <a:rPr lang="zh-CN" altLang="en-US" dirty="0"/>
                  <a:t>）是概率框架下实施决策的基本方法。在所有相关概率都已知的理想情况下，贝叶斯决策论考虑如何基于这些概率和误判损失来选择最优的类别标记。我们以多分类任务为例来解释他的基本原理</a:t>
                </a:r>
                <a:endParaRPr lang="en-US" altLang="zh-CN" dirty="0"/>
              </a:p>
              <a:p>
                <a:r>
                  <a:rPr lang="zh-CN" altLang="en-US" dirty="0"/>
                  <a:t>假设有</a:t>
                </a:r>
                <a:r>
                  <a:rPr lang="en-US" altLang="zh-CN" dirty="0"/>
                  <a:t>N</a:t>
                </a:r>
                <a:r>
                  <a:rPr lang="zh-CN" altLang="en-US" dirty="0"/>
                  <a:t>种可能的类别标记，即</a:t>
                </a:r>
                <a14:m>
                  <m:oMath xmlns:m="http://schemas.openxmlformats.org/officeDocument/2006/math">
                    <m:r>
                      <m:rPr>
                        <m:sty m:val="p"/>
                      </m:rPr>
                      <a:rPr lang="en-US" altLang="zh-CN">
                        <a:latin typeface="Cambria Math" charset="0"/>
                      </a:rPr>
                      <m:t>Y</m:t>
                    </m:r>
                    <m:r>
                      <a:rPr lang="en-US" altLang="zh-CN">
                        <a:latin typeface="Cambria Math"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1</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2</m:t>
                            </m:r>
                          </m:sub>
                        </m:sSub>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𝑛</m:t>
                            </m:r>
                          </m:sub>
                        </m:sSub>
                      </m:e>
                    </m:d>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𝜆</m:t>
                        </m:r>
                      </m:e>
                      <m:sub>
                        <m:r>
                          <a:rPr lang="en-US" altLang="zh-CN" i="1">
                            <a:latin typeface="Cambria Math" charset="0"/>
                          </a:rPr>
                          <m:t>𝑖𝑗</m:t>
                        </m:r>
                      </m:sub>
                    </m:sSub>
                  </m:oMath>
                </a14:m>
                <a:r>
                  <a:rPr lang="zh-CN" altLang="en-US" dirty="0"/>
                  <a:t>是将应该</a:t>
                </a:r>
                <a14:m>
                  <m:oMath xmlns:m="http://schemas.openxmlformats.org/officeDocument/2006/math">
                    <m:r>
                      <a:rPr lang="zh-CN" altLang="en-US" i="1" dirty="0" smtClean="0">
                        <a:latin typeface="Cambria Math" charset="0"/>
                      </a:rPr>
                      <m:t>标记</m:t>
                    </m:r>
                    <m:r>
                      <a:rPr lang="zh-CN" altLang="en-US" b="0" i="1" dirty="0" smtClean="0">
                        <a:latin typeface="Cambria Math" charset="0"/>
                      </a:rPr>
                      <m:t>为</m:t>
                    </m:r>
                    <m:sSub>
                      <m:sSubPr>
                        <m:ctrlPr>
                          <a:rPr lang="zh-CN"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𝑗</m:t>
                        </m:r>
                      </m:sub>
                    </m:sSub>
                  </m:oMath>
                </a14:m>
                <a:r>
                  <a:rPr lang="zh-CN" altLang="en-US" dirty="0"/>
                  <a:t>的样本误分类为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𝑖</m:t>
                        </m:r>
                      </m:sub>
                    </m:sSub>
                  </m:oMath>
                </a14:m>
                <a:r>
                  <a:rPr lang="zh-CN" altLang="en-US" dirty="0"/>
                  <a:t>所产生的损失。基于后验概率</a:t>
                </a:r>
                <a14:m>
                  <m:oMath xmlns:m="http://schemas.openxmlformats.org/officeDocument/2006/math">
                    <m:r>
                      <a:rPr lang="en-US" altLang="zh-CN" i="1">
                        <a:latin typeface="Cambria Math" charset="0"/>
                      </a:rPr>
                      <m:t>𝑃</m:t>
                    </m:r>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𝑖</m:t>
                        </m:r>
                      </m:sub>
                    </m:sSub>
                    <m:r>
                      <a:rPr lang="en-US" altLang="zh-CN" i="1">
                        <a:latin typeface="Cambria Math" charset="0"/>
                      </a:rPr>
                      <m:t>|</m:t>
                    </m:r>
                    <m:r>
                      <a:rPr lang="en-US" altLang="zh-CN" i="1">
                        <a:latin typeface="Cambria Math" charset="0"/>
                      </a:rPr>
                      <m:t>𝑥</m:t>
                    </m:r>
                    <m:r>
                      <a:rPr lang="en-US" altLang="zh-CN" i="1">
                        <a:latin typeface="Cambria Math" charset="0"/>
                      </a:rPr>
                      <m:t>)</m:t>
                    </m:r>
                  </m:oMath>
                </a14:m>
                <a:r>
                  <a:rPr lang="zh-CN" altLang="en-US" dirty="0"/>
                  <a:t>可获得将样本</a:t>
                </a:r>
                <a:r>
                  <a:rPr lang="en-US" altLang="zh-CN" dirty="0"/>
                  <a:t>x</a:t>
                </a:r>
                <a:r>
                  <a:rPr lang="zh-CN" altLang="en-US" dirty="0"/>
                  <a:t>分类</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𝑖</m:t>
                        </m:r>
                      </m:sub>
                    </m:sSub>
                  </m:oMath>
                </a14:m>
                <a:r>
                  <a:rPr lang="zh-CN" altLang="en-US" dirty="0"/>
                  <a:t>所产生的期望损失（</a:t>
                </a:r>
                <a:r>
                  <a:rPr lang="en-US" altLang="zh-CN" dirty="0"/>
                  <a:t>expected loss</a:t>
                </a:r>
                <a:r>
                  <a:rPr lang="zh-CN" altLang="en-US" dirty="0"/>
                  <a:t>），也就是在样本</a:t>
                </a:r>
                <a:r>
                  <a:rPr lang="en-US" altLang="zh-CN" dirty="0"/>
                  <a:t>x</a:t>
                </a:r>
                <a:r>
                  <a:rPr lang="zh-CN" altLang="en-US" dirty="0"/>
                  <a:t>上的“条件风险”（</a:t>
                </a:r>
                <a:r>
                  <a:rPr lang="en-US" altLang="zh-CN" dirty="0"/>
                  <a:t>conditional risk</a:t>
                </a:r>
                <a:r>
                  <a:rPr lang="zh-CN" altLang="en-US" dirty="0"/>
                  <a:t>），这里给出总风险的公式  </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a:latin typeface="Cambria Math" charset="0"/>
                        </a:rPr>
                        <m:t>R</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𝑖</m:t>
                              </m:r>
                            </m:sub>
                          </m:sSub>
                        </m:e>
                        <m:e>
                          <m:r>
                            <a:rPr lang="en-US" altLang="zh-CN" i="1">
                              <a:latin typeface="Cambria Math" charset="0"/>
                            </a:rPr>
                            <m:t>𝑥</m:t>
                          </m:r>
                        </m:e>
                      </m:d>
                      <m:r>
                        <a:rPr lang="en-US" altLang="zh-CN">
                          <a:latin typeface="Cambria Math" charset="0"/>
                        </a:rPr>
                        <m:t>=</m:t>
                      </m:r>
                      <m:nary>
                        <m:naryPr>
                          <m:chr m:val="∑"/>
                          <m:limLoc m:val="undOvr"/>
                          <m:ctrlPr>
                            <a:rPr lang="zh-CN" altLang="zh-CN" i="1">
                              <a:latin typeface="Cambria Math" panose="02040503050406030204" pitchFamily="18" charset="0"/>
                            </a:rPr>
                          </m:ctrlPr>
                        </m:naryPr>
                        <m:sub>
                          <m:r>
                            <a:rPr lang="en-US" altLang="zh-CN" i="1">
                              <a:latin typeface="Cambria Math" charset="0"/>
                            </a:rPr>
                            <m:t>𝑗</m:t>
                          </m:r>
                          <m:r>
                            <a:rPr lang="en-US" altLang="zh-CN" i="1">
                              <a:latin typeface="Cambria Math" charset="0"/>
                            </a:rPr>
                            <m:t>=1</m:t>
                          </m:r>
                        </m:sub>
                        <m:sup>
                          <m:r>
                            <a:rPr lang="en-US" altLang="zh-CN" i="1">
                              <a:latin typeface="Cambria Math" charset="0"/>
                            </a:rPr>
                            <m:t>𝑁</m:t>
                          </m:r>
                        </m:sup>
                        <m:e>
                          <m:sSub>
                            <m:sSubPr>
                              <m:ctrlPr>
                                <a:rPr lang="zh-CN" altLang="zh-CN" i="1">
                                  <a:latin typeface="Cambria Math" panose="02040503050406030204" pitchFamily="18" charset="0"/>
                                </a:rPr>
                              </m:ctrlPr>
                            </m:sSubPr>
                            <m:e>
                              <m:r>
                                <a:rPr lang="en-US" altLang="zh-CN" i="1">
                                  <a:latin typeface="Cambria Math" charset="0"/>
                                </a:rPr>
                                <m:t>𝜆</m:t>
                              </m:r>
                            </m:e>
                            <m:sub>
                              <m:r>
                                <a:rPr lang="en-US" altLang="zh-CN" i="1">
                                  <a:latin typeface="Cambria Math" charset="0"/>
                                </a:rPr>
                                <m:t>𝑖𝑗</m:t>
                              </m:r>
                            </m:sub>
                          </m:sSub>
                          <m:r>
                            <a:rPr lang="en-US" altLang="zh-CN" i="1">
                              <a:latin typeface="Cambria Math" charset="0"/>
                            </a:rPr>
                            <m:t>𝑃</m:t>
                          </m:r>
                          <m:r>
                            <a:rPr lang="en-US" altLang="zh-CN" i="1">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𝑗</m:t>
                              </m:r>
                            </m:sub>
                          </m:sSub>
                          <m:r>
                            <a:rPr lang="en-US" altLang="zh-CN" i="1">
                              <a:latin typeface="Cambria Math" charset="0"/>
                            </a:rPr>
                            <m:t>|</m:t>
                          </m:r>
                          <m:r>
                            <a:rPr lang="en-US" altLang="zh-CN" i="1">
                              <a:latin typeface="Cambria Math" charset="0"/>
                            </a:rPr>
                            <m:t>𝑥</m:t>
                          </m:r>
                          <m:r>
                            <a:rPr lang="en-US" altLang="zh-CN" i="1">
                              <a:latin typeface="Cambria Math" charset="0"/>
                            </a:rPr>
                            <m:t>)</m:t>
                          </m:r>
                        </m:e>
                      </m:nary>
                    </m:oMath>
                  </m:oMathPara>
                </a14:m>
                <a:endParaRPr lang="en-US" altLang="zh-CN" dirty="0"/>
              </a:p>
              <a:p>
                <a:endParaRPr lang="en-US" altLang="zh-CN" dirty="0"/>
              </a:p>
              <a:p>
                <a:r>
                  <a:rPr lang="zh-CN" altLang="en-US" dirty="0"/>
                  <a:t>我们的任务是寻找一个判定准则</a:t>
                </a:r>
                <a:r>
                  <a:rPr lang="en-US" altLang="zh-CN" dirty="0"/>
                  <a:t>h</a:t>
                </a:r>
                <a:r>
                  <a:rPr lang="zh-CN" altLang="en-US" dirty="0"/>
                  <a:t>：在给</a:t>
                </a:r>
                <a:r>
                  <a:rPr lang="en-US" altLang="zh-CN" dirty="0"/>
                  <a:t>x</a:t>
                </a:r>
                <a:r>
                  <a:rPr lang="zh-CN" altLang="en-US" dirty="0"/>
                  <a:t>分类的时候使得这个条件风险期望最小</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a:latin typeface="Cambria Math" charset="0"/>
                        </a:rPr>
                        <m:t>R</m:t>
                      </m:r>
                      <m:r>
                        <a:rPr lang="en-US" altLang="zh-CN" i="1">
                          <a:latin typeface="Cambria Math" charset="0"/>
                        </a:rPr>
                        <m:t>(</m:t>
                      </m:r>
                      <m:r>
                        <a:rPr lang="en-US" altLang="zh-CN" i="1">
                          <a:latin typeface="Cambria Math" charset="0"/>
                        </a:rPr>
                        <m:t>h</m:t>
                      </m:r>
                      <m:r>
                        <a:rPr lang="en-US" altLang="zh-CN" i="1">
                          <a:latin typeface="Cambria Math" charset="0"/>
                        </a:rPr>
                        <m:t>)</m:t>
                      </m:r>
                      <m:r>
                        <a:rPr lang="en-US" altLang="zh-CN">
                          <a:latin typeface="Cambria Math" charset="0"/>
                        </a:rPr>
                        <m:t>=</m:t>
                      </m:r>
                      <m:sSub>
                        <m:sSubPr>
                          <m:ctrlPr>
                            <a:rPr lang="zh-CN" altLang="zh-CN" i="1">
                              <a:latin typeface="Cambria Math" panose="02040503050406030204" pitchFamily="18" charset="0"/>
                            </a:rPr>
                          </m:ctrlPr>
                        </m:sSubPr>
                        <m:e>
                          <m:r>
                            <a:rPr lang="en-US" altLang="zh-CN" i="1">
                              <a:latin typeface="Cambria Math" charset="0"/>
                            </a:rPr>
                            <m:t>𝐸</m:t>
                          </m:r>
                        </m:e>
                        <m:sub>
                          <m:r>
                            <a:rPr lang="en-US" altLang="zh-CN" i="1">
                              <a:latin typeface="Cambria Math" charset="0"/>
                            </a:rPr>
                            <m:t>𝑥</m:t>
                          </m:r>
                        </m:sub>
                      </m:sSub>
                      <m:r>
                        <a:rPr lang="en-US" altLang="zh-CN" i="1">
                          <a:latin typeface="Cambria Math" charset="0"/>
                        </a:rPr>
                        <m:t>[</m:t>
                      </m:r>
                      <m:r>
                        <a:rPr lang="en-US" altLang="zh-CN" i="1">
                          <a:latin typeface="Cambria Math" charset="0"/>
                        </a:rPr>
                        <m:t>𝑅</m:t>
                      </m:r>
                      <m:r>
                        <a:rPr lang="en-US" altLang="zh-CN" i="1">
                          <a:latin typeface="Cambria Math" charset="0"/>
                        </a:rPr>
                        <m:t>(</m:t>
                      </m:r>
                      <m:r>
                        <a:rPr lang="en-US" altLang="zh-CN" i="1">
                          <a:latin typeface="Cambria Math" charset="0"/>
                        </a:rPr>
                        <m:t>h</m:t>
                      </m:r>
                      <m:r>
                        <a:rPr lang="en-US" altLang="zh-CN" i="1">
                          <a:latin typeface="Cambria Math" charset="0"/>
                        </a:rPr>
                        <m:t>(</m:t>
                      </m:r>
                      <m:r>
                        <a:rPr lang="en-US" altLang="zh-CN" i="1">
                          <a:latin typeface="Cambria Math" charset="0"/>
                        </a:rPr>
                        <m:t>𝑥</m:t>
                      </m:r>
                      <m:r>
                        <a:rPr lang="en-US" altLang="zh-CN" i="1">
                          <a:latin typeface="Cambria Math" charset="0"/>
                        </a:rPr>
                        <m:t>)|</m:t>
                      </m:r>
                      <m:r>
                        <a:rPr lang="en-US" altLang="zh-CN" i="1">
                          <a:latin typeface="Cambria Math" charset="0"/>
                        </a:rPr>
                        <m:t>𝑥</m:t>
                      </m:r>
                      <m:r>
                        <a:rPr lang="en-US" altLang="zh-CN" i="1">
                          <a:latin typeface="Cambria Math" charset="0"/>
                        </a:rPr>
                        <m:t>)]</m:t>
                      </m:r>
                    </m:oMath>
                  </m:oMathPara>
                </a14:m>
                <a:endParaRPr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lang="zh-CN" altLang="en-US" dirty="0" smtClean="0">
                    <a:solidFill>
                      <a:srgbClr val="FF0000"/>
                    </a:solidFill>
                  </a:rPr>
                  <a:t>贝叶斯决策论</a:t>
                </a:r>
                <a:r>
                  <a:rPr lang="zh-CN" altLang="en-US" dirty="0"/>
                  <a:t>（</a:t>
                </a:r>
                <a:r>
                  <a:rPr lang="en-US" altLang="zh-CN" dirty="0"/>
                  <a:t>Bayesian decision theory</a:t>
                </a:r>
                <a:r>
                  <a:rPr lang="zh-CN" altLang="en-US" dirty="0"/>
                  <a:t>）是概率框架下实施决策的基本方法。在所有相关概率都已知的理想情况下，贝叶斯决策论考虑如何基于这些概率和</a:t>
                </a:r>
                <a:r>
                  <a:rPr lang="zh-CN" altLang="en-US" dirty="0" smtClean="0"/>
                  <a:t>误判损失来</a:t>
                </a:r>
                <a:r>
                  <a:rPr lang="zh-CN" altLang="en-US" dirty="0"/>
                  <a:t>选择最优的类别标记</a:t>
                </a:r>
                <a:r>
                  <a:rPr lang="zh-CN" altLang="en-US" dirty="0" smtClean="0"/>
                  <a:t>。我们以多分类任务为例来解释他的基本原理</a:t>
                </a:r>
                <a:endParaRPr lang="en-US" altLang="zh-CN" dirty="0" smtClean="0"/>
              </a:p>
              <a:p>
                <a:r>
                  <a:rPr lang="zh-CN" altLang="en-US" dirty="0" smtClean="0"/>
                  <a:t>假设有</a:t>
                </a:r>
                <a:r>
                  <a:rPr lang="en-US" altLang="zh-CN" dirty="0"/>
                  <a:t>N</a:t>
                </a:r>
                <a:r>
                  <a:rPr lang="zh-CN" altLang="en-US" dirty="0"/>
                  <a:t>种可能的类别标记，即</a:t>
                </a:r>
                <a:r>
                  <a:rPr lang="en-US" altLang="zh-CN" i="0">
                    <a:latin typeface="Cambria Math" charset="0"/>
                  </a:rPr>
                  <a:t>Y=</a:t>
                </a:r>
                <a:r>
                  <a:rPr lang="zh-CN" altLang="zh-CN" i="0">
                    <a:latin typeface="Cambria Math" charset="0"/>
                  </a:rPr>
                  <a:t>{</a:t>
                </a:r>
                <a:r>
                  <a:rPr lang="en-US" altLang="zh-CN" i="0">
                    <a:latin typeface="Cambria Math" charset="0"/>
                  </a:rPr>
                  <a:t>𝑐</a:t>
                </a:r>
                <a:r>
                  <a:rPr lang="zh-CN" altLang="zh-CN" i="0">
                    <a:latin typeface="Cambria Math" charset="0"/>
                  </a:rPr>
                  <a:t>_</a:t>
                </a:r>
                <a:r>
                  <a:rPr lang="en-US" altLang="zh-CN" i="0">
                    <a:latin typeface="Cambria Math" charset="0"/>
                  </a:rPr>
                  <a:t>1,𝑐</a:t>
                </a:r>
                <a:r>
                  <a:rPr lang="zh-CN" altLang="zh-CN" i="0">
                    <a:latin typeface="Cambria Math" charset="0"/>
                  </a:rPr>
                  <a:t>_</a:t>
                </a:r>
                <a:r>
                  <a:rPr lang="en-US" altLang="zh-CN" i="0">
                    <a:latin typeface="Cambria Math" charset="0"/>
                  </a:rPr>
                  <a:t>2,…,𝑐</a:t>
                </a:r>
                <a:r>
                  <a:rPr lang="zh-CN" altLang="zh-CN" i="0">
                    <a:latin typeface="Cambria Math" charset="0"/>
                  </a:rPr>
                  <a:t>_</a:t>
                </a:r>
                <a:r>
                  <a:rPr lang="en-US" altLang="zh-CN" i="0">
                    <a:latin typeface="Cambria Math" charset="0"/>
                  </a:rPr>
                  <a:t>𝑛 },𝜆</a:t>
                </a:r>
                <a:r>
                  <a:rPr lang="zh-CN" altLang="zh-CN" i="0">
                    <a:latin typeface="Cambria Math" charset="0"/>
                  </a:rPr>
                  <a:t>_</a:t>
                </a:r>
                <a:r>
                  <a:rPr lang="en-US" altLang="zh-CN" i="0">
                    <a:latin typeface="Cambria Math" charset="0"/>
                  </a:rPr>
                  <a:t>𝑖𝑗</a:t>
                </a:r>
                <a:r>
                  <a:rPr lang="zh-CN" altLang="en-US" dirty="0"/>
                  <a:t>是将</a:t>
                </a:r>
                <a:r>
                  <a:rPr lang="zh-CN" altLang="en-US" dirty="0" smtClean="0"/>
                  <a:t>应该</a:t>
                </a:r>
                <a:r>
                  <a:rPr lang="zh-CN" altLang="en-US" i="0" dirty="0" smtClean="0">
                    <a:latin typeface="Cambria Math" charset="0"/>
                  </a:rPr>
                  <a:t>标记</a:t>
                </a:r>
                <a:r>
                  <a:rPr lang="zh-CN" altLang="en-US" b="0" i="0" dirty="0" smtClean="0">
                    <a:latin typeface="Cambria Math" charset="0"/>
                  </a:rPr>
                  <a:t>为</a:t>
                </a:r>
                <a:r>
                  <a:rPr lang="en-US" altLang="zh-CN" i="0">
                    <a:latin typeface="Cambria Math" charset="0"/>
                  </a:rPr>
                  <a:t>𝑐</a:t>
                </a:r>
                <a:r>
                  <a:rPr lang="zh-CN" altLang="zh-CN" i="0">
                    <a:latin typeface="Cambria Math" charset="0"/>
                  </a:rPr>
                  <a:t>_</a:t>
                </a:r>
                <a:r>
                  <a:rPr lang="en-US" altLang="zh-CN" i="0">
                    <a:latin typeface="Cambria Math" charset="0"/>
                  </a:rPr>
                  <a:t>𝑗</a:t>
                </a:r>
                <a:r>
                  <a:rPr lang="zh-CN" altLang="en-US" dirty="0" smtClean="0"/>
                  <a:t>的</a:t>
                </a:r>
                <a:r>
                  <a:rPr lang="zh-CN" altLang="en-US" dirty="0"/>
                  <a:t>样本误分类</a:t>
                </a:r>
                <a:r>
                  <a:rPr lang="zh-CN" altLang="en-US" dirty="0" smtClean="0"/>
                  <a:t>为</a:t>
                </a:r>
                <a:r>
                  <a:rPr lang="en-US" altLang="zh-CN" i="0">
                    <a:latin typeface="Cambria Math" charset="0"/>
                  </a:rPr>
                  <a:t>𝑐</a:t>
                </a:r>
                <a:r>
                  <a:rPr lang="zh-CN" altLang="zh-CN" i="0">
                    <a:latin typeface="Cambria Math" charset="0"/>
                  </a:rPr>
                  <a:t>_</a:t>
                </a:r>
                <a:r>
                  <a:rPr lang="en-US" altLang="zh-CN" i="0">
                    <a:latin typeface="Cambria Math" charset="0"/>
                  </a:rPr>
                  <a:t>𝑖</a:t>
                </a:r>
                <a:r>
                  <a:rPr lang="zh-CN" altLang="en-US" dirty="0" smtClean="0"/>
                  <a:t>所</a:t>
                </a:r>
                <a:r>
                  <a:rPr lang="zh-CN" altLang="en-US" dirty="0"/>
                  <a:t>产生的损失。基于后验概率</a:t>
                </a:r>
                <a:r>
                  <a:rPr lang="en-US" altLang="zh-CN" i="0">
                    <a:latin typeface="Cambria Math" charset="0"/>
                  </a:rPr>
                  <a:t>𝑃(𝑐</a:t>
                </a:r>
                <a:r>
                  <a:rPr lang="zh-CN" altLang="zh-CN" i="0">
                    <a:latin typeface="Cambria Math" charset="0"/>
                  </a:rPr>
                  <a:t>_</a:t>
                </a:r>
                <a:r>
                  <a:rPr lang="en-US" altLang="zh-CN" i="0">
                    <a:latin typeface="Cambria Math" charset="0"/>
                  </a:rPr>
                  <a:t>𝑖 |𝑥)</a:t>
                </a:r>
                <a:r>
                  <a:rPr lang="zh-CN" altLang="en-US" dirty="0" smtClean="0"/>
                  <a:t>可</a:t>
                </a:r>
                <a:r>
                  <a:rPr lang="zh-CN" altLang="en-US" dirty="0"/>
                  <a:t>获得将样本</a:t>
                </a:r>
                <a:r>
                  <a:rPr lang="en-US" altLang="zh-CN" dirty="0"/>
                  <a:t>x</a:t>
                </a:r>
                <a:r>
                  <a:rPr lang="zh-CN" altLang="en-US" dirty="0" smtClean="0"/>
                  <a:t>分类</a:t>
                </a:r>
                <a:r>
                  <a:rPr lang="en-US" altLang="zh-CN" i="0">
                    <a:latin typeface="Cambria Math" charset="0"/>
                  </a:rPr>
                  <a:t>𝑐</a:t>
                </a:r>
                <a:r>
                  <a:rPr lang="zh-CN" altLang="zh-CN" i="0">
                    <a:latin typeface="Cambria Math" charset="0"/>
                  </a:rPr>
                  <a:t>_</a:t>
                </a:r>
                <a:r>
                  <a:rPr lang="en-US" altLang="zh-CN" i="0">
                    <a:latin typeface="Cambria Math" charset="0"/>
                  </a:rPr>
                  <a:t>𝑖</a:t>
                </a:r>
                <a:r>
                  <a:rPr lang="zh-CN" altLang="en-US" dirty="0" smtClean="0"/>
                  <a:t>所</a:t>
                </a:r>
                <a:r>
                  <a:rPr lang="zh-CN" altLang="en-US" dirty="0"/>
                  <a:t>产生的期望损失（</a:t>
                </a:r>
                <a:r>
                  <a:rPr lang="en-US" altLang="zh-CN" dirty="0"/>
                  <a:t>expected loss</a:t>
                </a:r>
                <a:r>
                  <a:rPr lang="zh-CN" altLang="en-US" dirty="0"/>
                  <a:t>）</a:t>
                </a:r>
                <a:r>
                  <a:rPr lang="zh-CN" altLang="en-US" dirty="0" smtClean="0"/>
                  <a:t>，也就是在</a:t>
                </a:r>
                <a:r>
                  <a:rPr lang="zh-CN" altLang="en-US" dirty="0"/>
                  <a:t>样本</a:t>
                </a:r>
                <a:r>
                  <a:rPr lang="en-US" altLang="zh-CN" dirty="0"/>
                  <a:t>x</a:t>
                </a:r>
                <a:r>
                  <a:rPr lang="zh-CN" altLang="en-US" dirty="0"/>
                  <a:t>上的“条件风险”（</a:t>
                </a:r>
                <a:r>
                  <a:rPr lang="en-US" altLang="zh-CN" dirty="0"/>
                  <a:t>conditional risk</a:t>
                </a:r>
                <a:r>
                  <a:rPr lang="zh-CN" altLang="en-US" dirty="0" smtClean="0"/>
                  <a:t>），这里给出总风险的公式</a:t>
                </a:r>
                <a:r>
                  <a:rPr lang="zh-CN" altLang="en-US" dirty="0"/>
                  <a:t>  </a:t>
                </a:r>
                <a:endParaRPr lang="en-US" altLang="zh-CN" dirty="0" smtClean="0"/>
              </a:p>
              <a:p>
                <a:pPr/>
                <a:r>
                  <a:rPr lang="en-US" altLang="zh-CN" i="0">
                    <a:latin typeface="Cambria Math" charset="0"/>
                  </a:rPr>
                  <a:t>R</a:t>
                </a:r>
                <a:r>
                  <a:rPr lang="zh-CN" altLang="zh-CN" i="0">
                    <a:latin typeface="Cambria Math" charset="0"/>
                  </a:rPr>
                  <a:t>(</a:t>
                </a:r>
                <a:r>
                  <a:rPr lang="en-US" altLang="zh-CN" i="0">
                    <a:latin typeface="Cambria Math" charset="0"/>
                  </a:rPr>
                  <a:t>𝑐</a:t>
                </a:r>
                <a:r>
                  <a:rPr lang="zh-CN" altLang="zh-CN" i="0">
                    <a:latin typeface="Cambria Math" charset="0"/>
                  </a:rPr>
                  <a:t>_</a:t>
                </a:r>
                <a:r>
                  <a:rPr lang="en-US" altLang="zh-CN" i="0">
                    <a:latin typeface="Cambria Math" charset="0"/>
                  </a:rPr>
                  <a:t>𝑖│𝑥)=</a:t>
                </a:r>
                <a:r>
                  <a:rPr lang="zh-CN" altLang="zh-CN" i="0">
                    <a:latin typeface="Cambria Math" charset="0"/>
                  </a:rPr>
                  <a:t>∑1</a:t>
                </a:r>
                <a:r>
                  <a:rPr lang="en-US" altLang="zh-CN" i="0">
                    <a:latin typeface="Cambria Math" charset="0"/>
                  </a:rPr>
                  <a:t>_</a:t>
                </a:r>
                <a:r>
                  <a:rPr lang="zh-CN" altLang="zh-CN" i="0">
                    <a:latin typeface="Cambria Math" charset="0"/>
                  </a:rPr>
                  <a:t>(</a:t>
                </a:r>
                <a:r>
                  <a:rPr lang="en-US" altLang="zh-CN" i="0">
                    <a:latin typeface="Cambria Math" charset="0"/>
                  </a:rPr>
                  <a:t>𝑗=1</a:t>
                </a:r>
                <a:r>
                  <a:rPr lang="zh-CN" altLang="zh-CN" i="0">
                    <a:latin typeface="Cambria Math" charset="0"/>
                  </a:rPr>
                  <a:t>)</a:t>
                </a:r>
                <a:r>
                  <a:rPr lang="en-US" altLang="zh-CN" i="0">
                    <a:latin typeface="Cambria Math" charset="0"/>
                  </a:rPr>
                  <a:t>^𝑁▒〖𝜆</a:t>
                </a:r>
                <a:r>
                  <a:rPr lang="zh-CN" altLang="zh-CN" i="0">
                    <a:latin typeface="Cambria Math" charset="0"/>
                  </a:rPr>
                  <a:t>_</a:t>
                </a:r>
                <a:r>
                  <a:rPr lang="en-US" altLang="zh-CN" i="0">
                    <a:latin typeface="Cambria Math" charset="0"/>
                  </a:rPr>
                  <a:t>𝑖𝑗 𝑃(𝑐</a:t>
                </a:r>
                <a:r>
                  <a:rPr lang="zh-CN" altLang="zh-CN" i="0">
                    <a:latin typeface="Cambria Math" charset="0"/>
                  </a:rPr>
                  <a:t>_</a:t>
                </a:r>
                <a:r>
                  <a:rPr lang="en-US" altLang="zh-CN" i="0">
                    <a:latin typeface="Cambria Math" charset="0"/>
                  </a:rPr>
                  <a:t>𝑗 |𝑥)〗</a:t>
                </a:r>
                <a:endParaRPr lang="en-US" altLang="zh-CN" dirty="0"/>
              </a:p>
              <a:p>
                <a:endParaRPr lang="en-US" altLang="zh-CN" dirty="0" smtClean="0"/>
              </a:p>
              <a:p>
                <a:r>
                  <a:rPr lang="zh-CN" altLang="en-US" dirty="0" smtClean="0"/>
                  <a:t>我们的</a:t>
                </a:r>
                <a:r>
                  <a:rPr lang="zh-CN" altLang="en-US" dirty="0" smtClean="0"/>
                  <a:t>任务是寻找一个判定准则</a:t>
                </a:r>
                <a:r>
                  <a:rPr lang="en-US" altLang="zh-CN" dirty="0" smtClean="0"/>
                  <a:t>h</a:t>
                </a:r>
                <a:r>
                  <a:rPr lang="zh-CN" altLang="en-US" dirty="0" smtClean="0"/>
                  <a:t>：在给</a:t>
                </a:r>
                <a:r>
                  <a:rPr lang="en-US" altLang="zh-CN" dirty="0" smtClean="0"/>
                  <a:t>x</a:t>
                </a:r>
                <a:r>
                  <a:rPr lang="zh-CN" altLang="en-US" dirty="0" smtClean="0"/>
                  <a:t>分类的时候使得这个条件风险期望最小</a:t>
                </a:r>
                <a:endParaRPr lang="en-US" altLang="zh-CN" dirty="0"/>
              </a:p>
              <a:p>
                <a:pPr/>
                <a:r>
                  <a:rPr lang="en-US" altLang="zh-CN" i="0">
                    <a:latin typeface="Cambria Math" charset="0"/>
                  </a:rPr>
                  <a:t>R(ℎ)=𝐸</a:t>
                </a:r>
                <a:r>
                  <a:rPr lang="zh-CN" altLang="zh-CN" i="0">
                    <a:latin typeface="Cambria Math" charset="0"/>
                  </a:rPr>
                  <a:t>_</a:t>
                </a:r>
                <a:r>
                  <a:rPr lang="en-US" altLang="zh-CN" i="0">
                    <a:latin typeface="Cambria Math" charset="0"/>
                  </a:rPr>
                  <a:t>𝑥 [𝑅(ℎ(𝑥)|𝑥)]</a:t>
                </a:r>
                <a:endParaRPr lang="en-US" altLang="zh-CN" dirty="0"/>
              </a:p>
              <a:p>
                <a:endParaRPr kumimoji="1" lang="zh-CN" altLang="en-US" dirty="0"/>
              </a:p>
            </p:txBody>
          </p:sp>
        </mc:Fallback>
      </mc:AlternateContent>
      <p:sp>
        <p:nvSpPr>
          <p:cNvPr id="4" name="幻灯片编号占位符 3"/>
          <p:cNvSpPr>
            <a:spLocks noGrp="1"/>
          </p:cNvSpPr>
          <p:nvPr>
            <p:ph type="sldNum" sz="quarter" idx="10"/>
          </p:nvPr>
        </p:nvSpPr>
        <p:spPr/>
        <p:txBody>
          <a:bodyPr/>
          <a:lstStyle/>
          <a:p>
            <a:fld id="{9A988A0E-2A56-4B61-BF19-CD6ACCE3B774}" type="slidenum">
              <a:rPr lang="zh-CN" altLang="en-US" smtClean="0"/>
              <a:t>4</a:t>
            </a:fld>
            <a:endParaRPr lang="zh-CN" altLang="en-US"/>
          </a:p>
        </p:txBody>
      </p:sp>
    </p:spTree>
    <p:extLst>
      <p:ext uri="{BB962C8B-B14F-4D97-AF65-F5344CB8AC3E}">
        <p14:creationId xmlns:p14="http://schemas.microsoft.com/office/powerpoint/2010/main" val="596500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贝叶斯决策论是基于概率论的决策，应用中还有很多不同更加具体判断最小化风险具体决策准则，比如最小错误率准则，最小平均风险准则，最小最大决策准则，</a:t>
            </a:r>
            <a:r>
              <a:rPr lang="en-US" altLang="zh-CN" sz="1200" b="0" i="0" kern="1200" dirty="0" err="1">
                <a:solidFill>
                  <a:schemeClr val="tx1"/>
                </a:solidFill>
                <a:effectLst/>
                <a:latin typeface="+mn-lt"/>
                <a:ea typeface="+mn-ea"/>
                <a:cs typeface="+mn-cs"/>
              </a:rPr>
              <a:t>Neyman</a:t>
            </a:r>
            <a:r>
              <a:rPr lang="en-US" altLang="zh-CN" sz="1200" b="0" i="0" kern="1200" dirty="0">
                <a:solidFill>
                  <a:schemeClr val="tx1"/>
                </a:solidFill>
                <a:effectLst/>
                <a:latin typeface="+mn-lt"/>
                <a:ea typeface="+mn-ea"/>
                <a:cs typeface="+mn-cs"/>
              </a:rPr>
              <a:t>-Pearson</a:t>
            </a:r>
            <a:r>
              <a:rPr lang="zh-CN" altLang="en-US" sz="1200" b="0" i="0" kern="1200" dirty="0">
                <a:solidFill>
                  <a:schemeClr val="tx1"/>
                </a:solidFill>
                <a:effectLst/>
                <a:latin typeface="+mn-lt"/>
                <a:ea typeface="+mn-ea"/>
                <a:cs typeface="+mn-cs"/>
              </a:rPr>
              <a:t>内曼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皮尔逊准则等，根据实际情况选择不同的准则，分别得到不同决策意义下的最优判断。</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决策论的东西过于抽象，理论性较强，前面的东西我看的时候给我的感觉就是，非要把很简单的东西用数学公式给搞的很复杂。</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我们结合具体案例来说</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接下来谈的朴素贝叶斯方法就是基于最小错误率准则的一种决策模型</a:t>
            </a:r>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5</a:t>
            </a:fld>
            <a:endParaRPr lang="zh-CN" altLang="en-US"/>
          </a:p>
        </p:txBody>
      </p:sp>
    </p:spTree>
    <p:extLst>
      <p:ext uri="{BB962C8B-B14F-4D97-AF65-F5344CB8AC3E}">
        <p14:creationId xmlns:p14="http://schemas.microsoft.com/office/powerpoint/2010/main" val="174318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其中，P</a:t>
            </a:r>
            <a:r>
              <a:rPr lang="en-US" altLang="zh-CN" sz="1200" kern="1200" dirty="0">
                <a:solidFill>
                  <a:schemeClr val="tx1"/>
                </a:solidFill>
                <a:effectLst/>
                <a:latin typeface="+mn-lt"/>
                <a:ea typeface="+mn-ea"/>
                <a:cs typeface="+mn-cs"/>
              </a:rPr>
              <a:t>(c） </a:t>
            </a:r>
            <a:r>
              <a:rPr lang="en-US" altLang="zh-CN" sz="1200" kern="1200" dirty="0" err="1">
                <a:solidFill>
                  <a:schemeClr val="tx1"/>
                </a:solidFill>
                <a:effectLst/>
                <a:latin typeface="+mn-lt"/>
                <a:ea typeface="+mn-ea"/>
                <a:cs typeface="+mn-cs"/>
              </a:rPr>
              <a:t>是类</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先验</a:t>
            </a:r>
            <a:r>
              <a:rPr lang="en-US" altLang="zh-CN" sz="1200" kern="1200" dirty="0">
                <a:solidFill>
                  <a:schemeClr val="tx1"/>
                </a:solidFill>
                <a:effectLst/>
                <a:latin typeface="+mn-lt"/>
                <a:ea typeface="+mn-ea"/>
                <a:cs typeface="+mn-cs"/>
              </a:rPr>
              <a:t>” （prior ）</a:t>
            </a:r>
            <a:r>
              <a:rPr lang="en-US" altLang="zh-CN" sz="1200" kern="1200" dirty="0" err="1">
                <a:solidFill>
                  <a:schemeClr val="tx1"/>
                </a:solidFill>
                <a:effectLst/>
                <a:latin typeface="+mn-lt"/>
                <a:ea typeface="+mn-ea"/>
                <a:cs typeface="+mn-cs"/>
              </a:rPr>
              <a:t>概率；</a:t>
            </a:r>
            <a:r>
              <a:rPr lang="en-US" altLang="zh-CN" sz="1200" i="1" kern="1200" dirty="0" err="1" smtClean="0">
                <a:solidFill>
                  <a:schemeClr val="tx1"/>
                </a:solidFill>
                <a:effectLst/>
                <a:latin typeface="+mn-lt"/>
                <a:ea typeface="+mn-ea"/>
                <a:cs typeface="+mn-cs"/>
              </a:rPr>
              <a:t>P</a:t>
            </a:r>
            <a:r>
              <a:rPr lang="en-US" altLang="zh-CN" sz="1200" i="1" kern="1200" dirty="0" smtClean="0">
                <a:solidFill>
                  <a:schemeClr val="tx1"/>
                </a:solidFill>
                <a:effectLst/>
                <a:latin typeface="+mn-lt"/>
                <a:ea typeface="+mn-ea"/>
                <a:cs typeface="+mn-cs"/>
              </a:rPr>
              <a:t>(x  </a:t>
            </a:r>
            <a:r>
              <a:rPr lang="en-US" altLang="zh-CN" sz="1200" kern="1200" dirty="0">
                <a:solidFill>
                  <a:schemeClr val="tx1"/>
                </a:solidFill>
                <a:effectLst/>
                <a:latin typeface="+mn-lt"/>
                <a:ea typeface="+mn-ea"/>
                <a:cs typeface="+mn-cs"/>
              </a:rPr>
              <a:t>I </a:t>
            </a:r>
            <a:r>
              <a:rPr lang="en-US" altLang="zh-CN"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是样本</a:t>
            </a:r>
            <a:r>
              <a:rPr lang="en-US" altLang="zh-CN" sz="1200" kern="1200" dirty="0" smtClean="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x </a:t>
            </a:r>
            <a:r>
              <a:rPr lang="zh-CN" altLang="en-US" sz="1200" kern="1200" dirty="0" smtClean="0">
                <a:solidFill>
                  <a:schemeClr val="tx1"/>
                </a:solidFill>
                <a:effectLst/>
                <a:latin typeface="+mn-lt"/>
                <a:ea typeface="+mn-ea"/>
                <a:cs typeface="+mn-cs"/>
              </a:rPr>
              <a:t>相</a:t>
            </a:r>
            <a:r>
              <a:rPr lang="en-US" altLang="zh-CN" sz="1200" kern="1200" dirty="0" err="1" smtClean="0">
                <a:solidFill>
                  <a:schemeClr val="tx1"/>
                </a:solidFill>
                <a:effectLst/>
                <a:latin typeface="+mn-lt"/>
                <a:ea typeface="+mn-ea"/>
                <a:cs typeface="+mn-cs"/>
              </a:rPr>
              <a:t>对于类标记</a:t>
            </a:r>
            <a:r>
              <a:rPr lang="en-US" altLang="zh-CN" sz="1200" kern="1200" dirty="0" smtClean="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 </a:t>
            </a:r>
            <a:r>
              <a:rPr lang="en-US" altLang="zh-CN" sz="1200" kern="1200" dirty="0" err="1" smtClean="0">
                <a:solidFill>
                  <a:schemeClr val="tx1"/>
                </a:solidFill>
                <a:effectLst/>
                <a:latin typeface="+mn-lt"/>
                <a:ea typeface="+mn-ea"/>
                <a:cs typeface="+mn-cs"/>
              </a:rPr>
              <a:t>的类条件概率</a:t>
            </a:r>
            <a:r>
              <a:rPr lang="en-US" altLang="zh-CN" sz="1200" kern="1200" dirty="0" err="1">
                <a:solidFill>
                  <a:schemeClr val="tx1"/>
                </a:solidFill>
                <a:effectLst/>
                <a:latin typeface="+mn-lt"/>
                <a:ea typeface="+mn-ea"/>
                <a:cs typeface="+mn-cs"/>
              </a:rPr>
              <a:t>（class-conditional</a:t>
            </a:r>
            <a:r>
              <a:rPr lang="en-US" altLang="zh-CN" sz="1200" kern="1200" dirty="0">
                <a:solidFill>
                  <a:schemeClr val="tx1"/>
                </a:solidFill>
                <a:effectLst/>
                <a:latin typeface="+mn-lt"/>
                <a:ea typeface="+mn-ea"/>
                <a:cs typeface="+mn-cs"/>
              </a:rPr>
              <a:t>  probability ） ，</a:t>
            </a:r>
            <a:r>
              <a:rPr lang="en-US" altLang="zh-CN" sz="1200" kern="1200" dirty="0" err="1">
                <a:solidFill>
                  <a:schemeClr val="tx1"/>
                </a:solidFill>
                <a:effectLst/>
                <a:latin typeface="+mn-lt"/>
                <a:ea typeface="+mn-ea"/>
                <a:cs typeface="+mn-cs"/>
              </a:rPr>
              <a:t>或称为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似然</a:t>
            </a:r>
            <a:r>
              <a:rPr lang="en-US" altLang="zh-CN" sz="1200" kern="1200" dirty="0">
                <a:solidFill>
                  <a:schemeClr val="tx1"/>
                </a:solidFill>
                <a:effectLst/>
                <a:latin typeface="+mn-lt"/>
                <a:ea typeface="+mn-ea"/>
                <a:cs typeface="+mn-cs"/>
              </a:rPr>
              <a:t>” （likelihood);  </a:t>
            </a:r>
            <a:r>
              <a:rPr lang="en-US" altLang="zh-CN" sz="1200" i="1" kern="1200" dirty="0">
                <a:solidFill>
                  <a:schemeClr val="tx1"/>
                </a:solidFill>
                <a:effectLst/>
                <a:latin typeface="+mn-lt"/>
                <a:ea typeface="+mn-ea"/>
                <a:cs typeface="+mn-cs"/>
              </a:rPr>
              <a:t>P </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x </a:t>
            </a:r>
            <a:r>
              <a:rPr lang="en-US" altLang="zh-CN" sz="1200" kern="1200" dirty="0">
                <a:solidFill>
                  <a:schemeClr val="tx1"/>
                </a:solidFill>
                <a:effectLst/>
                <a:latin typeface="+mn-lt"/>
                <a:ea typeface="+mn-ea"/>
                <a:cs typeface="+mn-cs"/>
              </a:rPr>
              <a:t>） 是 </a:t>
            </a:r>
            <a:r>
              <a:rPr lang="en-US" altLang="zh-CN" sz="1200" kern="1200" dirty="0" err="1">
                <a:solidFill>
                  <a:schemeClr val="tx1"/>
                </a:solidFill>
                <a:effectLst/>
                <a:latin typeface="+mn-lt"/>
                <a:ea typeface="+mn-ea"/>
                <a:cs typeface="+mn-cs"/>
              </a:rPr>
              <a:t>用于归一化的</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证据</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evidence）困子</a:t>
            </a: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t>6</a:t>
            </a:fld>
            <a:endParaRPr lang="zh-CN" altLang="en-US"/>
          </a:p>
        </p:txBody>
      </p:sp>
    </p:spTree>
    <p:extLst>
      <p:ext uri="{BB962C8B-B14F-4D97-AF65-F5344CB8AC3E}">
        <p14:creationId xmlns:p14="http://schemas.microsoft.com/office/powerpoint/2010/main" val="1954050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先说一下贝叶斯定理</a:t>
            </a:r>
            <a:r>
              <a:rPr lang="en-US" altLang="zh-CN" dirty="0"/>
              <a:t>(Bayes’</a:t>
            </a:r>
            <a:r>
              <a:rPr lang="zh-CN" altLang="en-US" dirty="0"/>
              <a:t> </a:t>
            </a:r>
            <a:r>
              <a:rPr lang="en-US" altLang="zh-CN" dirty="0"/>
              <a:t>theorem)</a:t>
            </a:r>
            <a:r>
              <a:rPr lang="zh-CN" altLang="en-US" dirty="0"/>
              <a:t>是由英国数学家贝叶斯发展，用来描述两个条件概率之间的关系。</a:t>
            </a:r>
            <a:endParaRPr lang="en-US" altLang="zh-CN" dirty="0"/>
          </a:p>
          <a:p>
            <a:r>
              <a:rPr kumimoji="1" lang="zh-CN" altLang="en-US" dirty="0"/>
              <a:t>我们都学过概率统计，里面详细的证明过贝叶斯定理，这里我们就不在赘述，直接给出贝叶斯公式。</a:t>
            </a:r>
            <a:r>
              <a:rPr lang="zh-CN" altLang="en-US" sz="1200" b="0" i="0" kern="1200" dirty="0">
                <a:solidFill>
                  <a:schemeClr val="tx1"/>
                </a:solidFill>
                <a:effectLst/>
                <a:latin typeface="+mn-lt"/>
                <a:ea typeface="+mn-ea"/>
                <a:cs typeface="+mn-cs"/>
              </a:rPr>
              <a:t>贝叶斯定理之所以有用，是因为我们在生活中经常遇到这种情况：我们可以很容易直接得出</a:t>
            </a:r>
            <a:r>
              <a:rPr lang="en-US" altLang="zh-CN" sz="1200" b="0" i="0" kern="1200" dirty="0">
                <a:solidFill>
                  <a:schemeClr val="tx1"/>
                </a:solidFill>
                <a:effectLst/>
                <a:latin typeface="+mn-lt"/>
                <a:ea typeface="+mn-ea"/>
                <a:cs typeface="+mn-cs"/>
              </a:rPr>
              <a:t>P(A|B)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P(B|A)</a:t>
            </a:r>
            <a:r>
              <a:rPr lang="zh-CN" altLang="en-US" sz="1200" b="0" i="0" kern="1200" dirty="0">
                <a:solidFill>
                  <a:schemeClr val="tx1"/>
                </a:solidFill>
                <a:effectLst/>
                <a:latin typeface="+mn-lt"/>
                <a:ea typeface="+mn-ea"/>
                <a:cs typeface="+mn-cs"/>
              </a:rPr>
              <a:t>则很难直接得出，但我们更关心后者，贝叶斯定理就为我们打通从</a:t>
            </a:r>
            <a:r>
              <a:rPr lang="en-US" altLang="zh-CN" sz="1200" b="0" i="0" kern="1200" dirty="0">
                <a:solidFill>
                  <a:schemeClr val="tx1"/>
                </a:solidFill>
                <a:effectLst/>
                <a:latin typeface="+mn-lt"/>
                <a:ea typeface="+mn-ea"/>
                <a:cs typeface="+mn-cs"/>
              </a:rPr>
              <a:t>P(A|B)</a:t>
            </a:r>
            <a:r>
              <a:rPr lang="zh-CN" altLang="en-US" sz="1200" b="0" i="0" kern="1200" dirty="0">
                <a:solidFill>
                  <a:schemeClr val="tx1"/>
                </a:solidFill>
                <a:effectLst/>
                <a:latin typeface="+mn-lt"/>
                <a:ea typeface="+mn-ea"/>
                <a:cs typeface="+mn-cs"/>
              </a:rPr>
              <a:t>获得</a:t>
            </a:r>
            <a:r>
              <a:rPr lang="en-US" altLang="zh-CN" sz="1200" b="0" i="0" kern="1200" dirty="0">
                <a:solidFill>
                  <a:schemeClr val="tx1"/>
                </a:solidFill>
                <a:effectLst/>
                <a:latin typeface="+mn-lt"/>
                <a:ea typeface="+mn-ea"/>
                <a:cs typeface="+mn-cs"/>
              </a:rPr>
              <a:t>P(B|A)</a:t>
            </a:r>
            <a:r>
              <a:rPr lang="zh-CN" altLang="en-US" sz="1200" b="0" i="0" kern="1200" dirty="0">
                <a:solidFill>
                  <a:schemeClr val="tx1"/>
                </a:solidFill>
                <a:effectLst/>
                <a:latin typeface="+mn-lt"/>
                <a:ea typeface="+mn-ea"/>
                <a:cs typeface="+mn-cs"/>
              </a:rPr>
              <a:t>的道路。</a:t>
            </a:r>
            <a:endParaRPr lang="en-US" altLang="zh-CN" sz="1200" b="0" i="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8</a:t>
            </a:fld>
            <a:endParaRPr lang="zh-CN" altLang="en-US"/>
          </a:p>
        </p:txBody>
      </p:sp>
    </p:spTree>
    <p:extLst>
      <p:ext uri="{BB962C8B-B14F-4D97-AF65-F5344CB8AC3E}">
        <p14:creationId xmlns:p14="http://schemas.microsoft.com/office/powerpoint/2010/main" val="204389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朴素贝叶斯分类是一种十分简单的分类算法，叫它朴素贝叶斯分类是因为这种方法的思想真的很朴素，朴素贝叶斯的思想基础是这样的：对于给出的待分类项，求解在此项出现的条件下各个类别出现的概率，哪个最大，就认为此待分类项属于哪个类别。通俗来说，就好比这么个道理，你在街上看到一个黑人，我问你你猜这哥们哪里来的，你十有八九猜非洲。为什么呢？因为黑人中非洲人的比率最高，当然人家也可能是美洲人或亚洲人，但在没有其它可用信息下，我们会选择条件概率最大的类别，这就是朴素贝叶斯的思想基础。</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朴素贝叶斯分类的正式定义如下：见</a:t>
            </a:r>
            <a:r>
              <a:rPr lang="en-US" altLang="zh-CN" sz="1200" b="0" i="0" kern="1200" dirty="0" err="1">
                <a:solidFill>
                  <a:schemeClr val="tx1"/>
                </a:solidFill>
                <a:effectLst/>
                <a:latin typeface="+mn-lt"/>
                <a:ea typeface="+mn-ea"/>
                <a:cs typeface="+mn-cs"/>
              </a:rPr>
              <a:t>ppt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那么现在的关键就是如何计算第</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步中的各个条件概率。我们可以这么做：</a:t>
            </a:r>
            <a:endParaRPr lang="en-US" altLang="zh-CN" sz="1200" b="0" i="0" kern="1200" dirty="0">
              <a:solidFill>
                <a:schemeClr val="tx1"/>
              </a:solidFill>
              <a:effectLst/>
              <a:latin typeface="+mn-lt"/>
              <a:ea typeface="+mn-ea"/>
              <a:cs typeface="+mn-cs"/>
            </a:endParaRPr>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9</a:t>
            </a:fld>
            <a:endParaRPr lang="zh-CN" altLang="en-US"/>
          </a:p>
        </p:txBody>
      </p:sp>
    </p:spTree>
    <p:extLst>
      <p:ext uri="{BB962C8B-B14F-4D97-AF65-F5344CB8AC3E}">
        <p14:creationId xmlns:p14="http://schemas.microsoft.com/office/powerpoint/2010/main" val="110474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用一个流程图来展示下，可以看到，整个朴素贝叶斯分类分为三个阶段：</a:t>
            </a:r>
          </a:p>
          <a:p>
            <a:r>
              <a:rPr lang="zh-CN" altLang="en-US" sz="1200" b="0" i="0" kern="1200" dirty="0">
                <a:solidFill>
                  <a:schemeClr val="tx1"/>
                </a:solidFill>
                <a:effectLst/>
                <a:latin typeface="+mn-lt"/>
                <a:ea typeface="+mn-ea"/>
                <a:cs typeface="+mn-cs"/>
              </a:rPr>
              <a:t>      第一阶段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准备工作阶段，这个阶段的任务是为朴素贝叶斯分类做必要的准备，主要工作是根据具体情况确定特征属性，并对每个特征属性进行适当划分，然后由人工对一部分待分类项进行分类，形成训练样本集合。这一阶段的输入是所有待分类数据，输出是特征属性和训练样本。这一阶段是整个朴素贝叶斯分类中唯一需要人工完成的阶段，其质量对整个过程将有重要影响，分类器的质量很大程度上由特征属性、特征属性划分及训练样本质量决定。</a:t>
            </a:r>
          </a:p>
          <a:p>
            <a:r>
              <a:rPr lang="zh-CN" altLang="en-US" sz="1200" b="0" i="0" kern="1200" dirty="0">
                <a:solidFill>
                  <a:schemeClr val="tx1"/>
                </a:solidFill>
                <a:effectLst/>
                <a:latin typeface="+mn-lt"/>
                <a:ea typeface="+mn-ea"/>
                <a:cs typeface="+mn-cs"/>
              </a:rPr>
              <a:t>      第二阶段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类器训练阶段，这个阶段的任务就是生成分类器，主要工作是计算每个类别在训练样本中的出现频率及每个特征属性划分对每个类别的条件概率估计，并将结果记录。其输入是特征属性和训练样本，输出是分类器。这一阶段是机械性阶段，根据前面讨论的公式可以由程序自动计算完成。</a:t>
            </a:r>
          </a:p>
          <a:p>
            <a:r>
              <a:rPr lang="zh-CN" altLang="en-US" sz="1200" b="0" i="0" kern="1200" dirty="0">
                <a:solidFill>
                  <a:schemeClr val="tx1"/>
                </a:solidFill>
                <a:effectLst/>
                <a:latin typeface="+mn-lt"/>
                <a:ea typeface="+mn-ea"/>
                <a:cs typeface="+mn-cs"/>
              </a:rPr>
              <a:t>      第三阶段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应用阶段。这个阶段的任务是使用分类器对待分类项进行分类，其输入是分类器和待分类项，输出是待分类项与类别的映射关系。这一阶段也是机械性阶段，由程序完成。</a:t>
            </a:r>
          </a:p>
          <a:p>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10</a:t>
            </a:fld>
            <a:endParaRPr lang="zh-CN" altLang="en-US"/>
          </a:p>
        </p:txBody>
      </p:sp>
    </p:spTree>
    <p:extLst>
      <p:ext uri="{BB962C8B-B14F-4D97-AF65-F5344CB8AC3E}">
        <p14:creationId xmlns:p14="http://schemas.microsoft.com/office/powerpoint/2010/main" val="1265846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我们可以看出，计算各个划分的条件概率</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a|y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是朴素贝叶斯分类的关键性步骤，当特征属性为离散值时，只要很方便的统计训练样本中各个划分在每个类别中出现的频率即可用来估计</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a|y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，下面重点讨论特征属性是连续值的情况。</a:t>
            </a:r>
          </a:p>
          <a:p>
            <a:r>
              <a:rPr lang="zh-CN" altLang="en-US" sz="1200" b="0" i="0" kern="1200" dirty="0">
                <a:solidFill>
                  <a:schemeClr val="tx1"/>
                </a:solidFill>
                <a:effectLst/>
                <a:latin typeface="+mn-lt"/>
                <a:ea typeface="+mn-ea"/>
                <a:cs typeface="+mn-cs"/>
              </a:rPr>
              <a:t>      当特征属性为连续值时，通常假定其值服从高斯分布（也称正态分布）。即：</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因此只要计算出训练样本中各个类别中此特征项划分的各均值和标准差，代入上述公式即可得到需要的估计值。均值与标准差的计算在此不再赘述。</a:t>
            </a:r>
          </a:p>
          <a:p>
            <a:r>
              <a:rPr lang="zh-CN" altLang="en-US" sz="1200" b="0" i="0" kern="1200" dirty="0">
                <a:solidFill>
                  <a:schemeClr val="tx1"/>
                </a:solidFill>
                <a:effectLst/>
                <a:latin typeface="+mn-lt"/>
                <a:ea typeface="+mn-ea"/>
                <a:cs typeface="+mn-cs"/>
              </a:rPr>
              <a:t>      另一个需要讨论的问题就是当</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a|y</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怎么办，当某个类别下某个特征项划分没有出现时，就是产生这种现象，这会令分类器质量大大降低。为了解决这个问题，我们引入</a:t>
            </a:r>
            <a:r>
              <a:rPr lang="en-US" altLang="zh-CN" sz="1200" b="0" i="0" kern="1200" dirty="0">
                <a:solidFill>
                  <a:schemeClr val="tx1"/>
                </a:solidFill>
                <a:effectLst/>
                <a:latin typeface="+mn-lt"/>
                <a:ea typeface="+mn-ea"/>
                <a:cs typeface="+mn-cs"/>
              </a:rPr>
              <a:t>Laplace</a:t>
            </a:r>
            <a:r>
              <a:rPr lang="zh-CN" altLang="en-US" sz="1200" b="0" i="0" kern="1200" dirty="0">
                <a:solidFill>
                  <a:schemeClr val="tx1"/>
                </a:solidFill>
                <a:effectLst/>
                <a:latin typeface="+mn-lt"/>
                <a:ea typeface="+mn-ea"/>
                <a:cs typeface="+mn-cs"/>
              </a:rPr>
              <a:t>校准，它的思想非常简单，就是对没类别下所有划分的计数加</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，这样如果训练样本集数量充分大时，并不会对结果产生影响，并且解决了上述频率为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的尴尬局面。</a:t>
            </a:r>
          </a:p>
          <a:p>
            <a:endParaRPr kumimoji="1" lang="zh-CN" altLang="en-US" dirty="0"/>
          </a:p>
        </p:txBody>
      </p:sp>
      <p:sp>
        <p:nvSpPr>
          <p:cNvPr id="4" name="幻灯片编号占位符 3"/>
          <p:cNvSpPr>
            <a:spLocks noGrp="1"/>
          </p:cNvSpPr>
          <p:nvPr>
            <p:ph type="sldNum" sz="quarter" idx="10"/>
          </p:nvPr>
        </p:nvSpPr>
        <p:spPr/>
        <p:txBody>
          <a:bodyPr/>
          <a:lstStyle/>
          <a:p>
            <a:fld id="{9A988A0E-2A56-4B61-BF19-CD6ACCE3B774}" type="slidenum">
              <a:rPr lang="zh-CN" altLang="en-US" smtClean="0"/>
              <a:t>11</a:t>
            </a:fld>
            <a:endParaRPr lang="zh-CN" altLang="en-US"/>
          </a:p>
        </p:txBody>
      </p:sp>
    </p:spTree>
    <p:extLst>
      <p:ext uri="{BB962C8B-B14F-4D97-AF65-F5344CB8AC3E}">
        <p14:creationId xmlns:p14="http://schemas.microsoft.com/office/powerpoint/2010/main" val="21581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5644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6296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69906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77017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431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80478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20" name="任意多边形 19"/>
          <p:cNvSpPr/>
          <p:nvPr userDrawn="1"/>
        </p:nvSpPr>
        <p:spPr>
          <a:xfrm rot="5400000" flipH="1" flipV="1">
            <a:off x="11791062" y="6461729"/>
            <a:ext cx="818511" cy="16633"/>
          </a:xfrm>
          <a:custGeom>
            <a:avLst/>
            <a:gdLst>
              <a:gd name="connsiteX0" fmla="*/ 818511 w 818511"/>
              <a:gd name="connsiteY0" fmla="*/ 0 h 16633"/>
              <a:gd name="connsiteX1" fmla="*/ 818511 w 818511"/>
              <a:gd name="connsiteY1" fmla="*/ 16633 h 16633"/>
              <a:gd name="connsiteX2" fmla="*/ 0 w 818511"/>
              <a:gd name="connsiteY2" fmla="*/ 16633 h 16633"/>
              <a:gd name="connsiteX3" fmla="*/ 0 w 818511"/>
              <a:gd name="connsiteY3" fmla="*/ 0 h 16633"/>
              <a:gd name="connsiteX4" fmla="*/ 818511 w 818511"/>
              <a:gd name="connsiteY4" fmla="*/ 0 h 16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16633">
                <a:moveTo>
                  <a:pt x="818511" y="0"/>
                </a:moveTo>
                <a:lnTo>
                  <a:pt x="818511" y="16633"/>
                </a:lnTo>
                <a:lnTo>
                  <a:pt x="0" y="16633"/>
                </a:lnTo>
                <a:lnTo>
                  <a:pt x="0" y="0"/>
                </a:lnTo>
                <a:lnTo>
                  <a:pt x="8185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任意多边形 16"/>
          <p:cNvSpPr/>
          <p:nvPr userDrawn="1"/>
        </p:nvSpPr>
        <p:spPr>
          <a:xfrm rot="5400000" flipH="1" flipV="1">
            <a:off x="11411980" y="6099279"/>
            <a:ext cx="818512" cy="741532"/>
          </a:xfrm>
          <a:custGeom>
            <a:avLst/>
            <a:gdLst>
              <a:gd name="connsiteX0" fmla="*/ 818511 w 818511"/>
              <a:gd name="connsiteY0" fmla="*/ 522329 h 741531"/>
              <a:gd name="connsiteX1" fmla="*/ 818511 w 818511"/>
              <a:gd name="connsiteY1" fmla="*/ 741531 h 741531"/>
              <a:gd name="connsiteX2" fmla="*/ 0 w 818511"/>
              <a:gd name="connsiteY2" fmla="*/ 741531 h 741531"/>
              <a:gd name="connsiteX3" fmla="*/ 0 w 818511"/>
              <a:gd name="connsiteY3" fmla="*/ 0 h 741531"/>
              <a:gd name="connsiteX4" fmla="*/ 818511 w 818511"/>
              <a:gd name="connsiteY4" fmla="*/ 522329 h 74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741531">
                <a:moveTo>
                  <a:pt x="818511" y="522329"/>
                </a:moveTo>
                <a:lnTo>
                  <a:pt x="818511" y="741531"/>
                </a:lnTo>
                <a:lnTo>
                  <a:pt x="0" y="741531"/>
                </a:lnTo>
                <a:lnTo>
                  <a:pt x="0" y="0"/>
                </a:lnTo>
                <a:lnTo>
                  <a:pt x="818511" y="5223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TextBox 15"/>
          <p:cNvSpPr txBox="1"/>
          <p:nvPr userDrawn="1"/>
        </p:nvSpPr>
        <p:spPr>
          <a:xfrm>
            <a:off x="11554972" y="6573325"/>
            <a:ext cx="758165" cy="284675"/>
          </a:xfrm>
          <a:prstGeom prst="rect">
            <a:avLst/>
          </a:prstGeom>
          <a:noFill/>
        </p:spPr>
        <p:txBody>
          <a:bodyPr wrap="square" lIns="68562" tIns="34281" rIns="68562" bIns="34281"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1400" b="0" i="0" u="none" strike="noStrike" kern="1200" cap="none" spc="0" normalizeH="0" baseline="0" noProof="0" smtClean="0">
                <a:ln>
                  <a:noFill/>
                </a:ln>
                <a:solidFill>
                  <a:prstClr val="white"/>
                </a:solidFill>
                <a:effectLst/>
                <a:uLnTx/>
                <a:uFillTx/>
                <a:latin typeface="Arial"/>
                <a:ea typeface="Arial Unicode MS" panose="020B0604020202020204" pitchFamily="34" charset="-122"/>
                <a:cs typeface="Arial Unicode MS" panose="020B0604020202020204" pitchFamily="34" charset="-122"/>
              </a:rPr>
              <a:pPr marL="0" marR="0" lvl="0" indent="0" algn="ctr" defTabSz="914332" rtl="0" eaLnBrk="1" fontAlgn="auto" latinLnBrk="0" hangingPunct="1">
                <a:lnSpc>
                  <a:spcPct val="100000"/>
                </a:lnSpc>
                <a:spcBef>
                  <a:spcPts val="0"/>
                </a:spcBef>
                <a:spcAft>
                  <a:spcPts val="0"/>
                </a:spcAft>
                <a:buClrTx/>
                <a:buSzTx/>
                <a:buFontTx/>
                <a:buNone/>
                <a:tabLst/>
                <a:defRPr/>
              </a:pPr>
              <a:t>‹#›</a:t>
            </a:fld>
            <a:r>
              <a:rPr kumimoji="0" lang="en-US" altLang="zh-CN" sz="1400" b="0" i="0" u="none" strike="noStrike" kern="1200" cap="none" spc="0" normalizeH="0" baseline="0" noProof="0" dirty="0">
                <a:ln>
                  <a:noFill/>
                </a:ln>
                <a:solidFill>
                  <a:prstClr val="white"/>
                </a:solidFill>
                <a:effectLst/>
                <a:uLnTx/>
                <a:uFillTx/>
                <a:latin typeface="Arial"/>
                <a:ea typeface="Arial Unicode MS" panose="020B0604020202020204" pitchFamily="34" charset="-122"/>
                <a:cs typeface="Arial Unicode MS" panose="020B0604020202020204" pitchFamily="34" charset="-122"/>
              </a:rPr>
              <a:t>/35</a:t>
            </a:r>
            <a:r>
              <a:rPr kumimoji="0" lang="zh-CN" altLang="en-US" sz="1400" b="0" i="0" u="none" strike="noStrike" kern="1200" cap="none" spc="0" normalizeH="0" baseline="0" noProof="0" dirty="0">
                <a:ln>
                  <a:noFill/>
                </a:ln>
                <a:solidFill>
                  <a:prstClr val="white"/>
                </a:solidFill>
                <a:effectLst/>
                <a:uLnTx/>
                <a:uFillTx/>
                <a:latin typeface="Arial"/>
                <a:ea typeface="Arial Unicode MS" panose="020B0604020202020204" pitchFamily="34" charset="-122"/>
                <a:cs typeface="Arial Unicode MS" panose="020B0604020202020204" pitchFamily="34" charset="-122"/>
              </a:rPr>
              <a:t> </a:t>
            </a:r>
          </a:p>
        </p:txBody>
      </p:sp>
      <p:sp>
        <p:nvSpPr>
          <p:cNvPr id="14" name="任意多边形 13"/>
          <p:cNvSpPr/>
          <p:nvPr userDrawn="1"/>
        </p:nvSpPr>
        <p:spPr>
          <a:xfrm rot="5400000">
            <a:off x="57745" y="-166931"/>
            <a:ext cx="1044562" cy="1378426"/>
          </a:xfrm>
          <a:custGeom>
            <a:avLst/>
            <a:gdLst>
              <a:gd name="connsiteX0" fmla="*/ 0 w 1044561"/>
              <a:gd name="connsiteY0" fmla="*/ 996287 h 1419369"/>
              <a:gd name="connsiteX1" fmla="*/ 0 w 1044561"/>
              <a:gd name="connsiteY1" fmla="*/ 0 h 1419369"/>
              <a:gd name="connsiteX2" fmla="*/ 1044561 w 1044561"/>
              <a:gd name="connsiteY2" fmla="*/ 686380 h 1419369"/>
              <a:gd name="connsiteX3" fmla="*/ 1044561 w 1044561"/>
              <a:gd name="connsiteY3" fmla="*/ 996287 h 1419369"/>
              <a:gd name="connsiteX4" fmla="*/ 0 w 1044561"/>
              <a:gd name="connsiteY4" fmla="*/ 1419369 h 1419369"/>
              <a:gd name="connsiteX5" fmla="*/ 0 w 1044561"/>
              <a:gd name="connsiteY5" fmla="*/ 996288 h 1419369"/>
              <a:gd name="connsiteX6" fmla="*/ 1044561 w 1044561"/>
              <a:gd name="connsiteY6" fmla="*/ 996288 h 1419369"/>
              <a:gd name="connsiteX7" fmla="*/ 1044561 w 1044561"/>
              <a:gd name="connsiteY7" fmla="*/ 1419369 h 141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4561" h="1419369">
                <a:moveTo>
                  <a:pt x="0" y="996287"/>
                </a:moveTo>
                <a:lnTo>
                  <a:pt x="0" y="0"/>
                </a:lnTo>
                <a:lnTo>
                  <a:pt x="1044561" y="686380"/>
                </a:lnTo>
                <a:lnTo>
                  <a:pt x="1044561" y="996287"/>
                </a:lnTo>
                <a:close/>
                <a:moveTo>
                  <a:pt x="0" y="1419369"/>
                </a:moveTo>
                <a:lnTo>
                  <a:pt x="0" y="996288"/>
                </a:lnTo>
                <a:lnTo>
                  <a:pt x="1044561" y="996288"/>
                </a:lnTo>
                <a:lnTo>
                  <a:pt x="1044561" y="141936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13536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6" name="任意多边形 5"/>
          <p:cNvSpPr/>
          <p:nvPr userDrawn="1"/>
        </p:nvSpPr>
        <p:spPr>
          <a:xfrm rot="5400000">
            <a:off x="113623" y="-113623"/>
            <a:ext cx="1064524" cy="1291772"/>
          </a:xfrm>
          <a:custGeom>
            <a:avLst/>
            <a:gdLst>
              <a:gd name="connsiteX0" fmla="*/ 0 w 1064524"/>
              <a:gd name="connsiteY0" fmla="*/ 1291772 h 1291772"/>
              <a:gd name="connsiteX1" fmla="*/ 0 w 1064524"/>
              <a:gd name="connsiteY1" fmla="*/ 0 h 1291772"/>
              <a:gd name="connsiteX2" fmla="*/ 1064524 w 1064524"/>
              <a:gd name="connsiteY2" fmla="*/ 976727 h 1291772"/>
              <a:gd name="connsiteX3" fmla="*/ 1064524 w 1064524"/>
              <a:gd name="connsiteY3" fmla="*/ 1291772 h 1291772"/>
              <a:gd name="connsiteX4" fmla="*/ 0 w 1064524"/>
              <a:gd name="connsiteY4" fmla="*/ 1291772 h 1291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524" h="1291772">
                <a:moveTo>
                  <a:pt x="0" y="1291772"/>
                </a:moveTo>
                <a:lnTo>
                  <a:pt x="0" y="0"/>
                </a:lnTo>
                <a:lnTo>
                  <a:pt x="1064524" y="976727"/>
                </a:lnTo>
                <a:lnTo>
                  <a:pt x="1064524" y="1291772"/>
                </a:lnTo>
                <a:lnTo>
                  <a:pt x="0" y="12917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2849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9925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6628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7322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8" name="Footer Placeholder 7"/>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 name="Slide Number Placeholder 8"/>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7096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2927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Footer Placeholder 2"/>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1649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8651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7921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2018/9/29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userDrawn="1"/>
        </p:nvSpPr>
        <p:spPr>
          <a:xfrm>
            <a:off x="0" y="0"/>
            <a:ext cx="12192000"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50691823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3.wmf"/><Relationship Id="rId10"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29910" y="3857776"/>
            <a:ext cx="12221910" cy="3000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52" name="TextBox 37"/>
          <p:cNvSpPr>
            <a:spLocks noChangeArrowheads="1"/>
          </p:cNvSpPr>
          <p:nvPr/>
        </p:nvSpPr>
        <p:spPr bwMode="auto">
          <a:xfrm>
            <a:off x="75167" y="2091140"/>
            <a:ext cx="12071576" cy="1006427"/>
          </a:xfrm>
          <a:prstGeom prst="rect">
            <a:avLst/>
          </a:prstGeom>
          <a:noFill/>
          <a:ln>
            <a:noFill/>
          </a:ln>
          <a:extLst/>
        </p:spPr>
        <p:txBody>
          <a:bodyPr wrap="square" lIns="91436" tIns="45719" rIns="91436" bIns="45719">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0" marR="0" lvl="0" indent="0" algn="ctr" defTabSz="914332" rtl="0" eaLnBrk="1" fontAlgn="auto" latinLnBrk="0" hangingPunct="1">
              <a:lnSpc>
                <a:spcPct val="90000"/>
              </a:lnSpc>
              <a:spcBef>
                <a:spcPct val="0"/>
              </a:spcBef>
              <a:spcAft>
                <a:spcPts val="0"/>
              </a:spcAft>
              <a:buClrTx/>
              <a:buSzTx/>
              <a:buFont typeface="Arial" pitchFamily="34" charset="0"/>
              <a:buNone/>
              <a:tabLst/>
              <a:defRPr/>
            </a:pPr>
            <a:r>
              <a:rPr kumimoji="0" lang="zh-CN" altLang="en-US" sz="6600" b="1" i="0" u="none" strike="noStrike" kern="1200" cap="none" spc="300" normalizeH="0" baseline="0" noProof="0" dirty="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itchFamily="34" charset="0"/>
              </a:rPr>
              <a:t>机器学习</a:t>
            </a:r>
            <a:r>
              <a:rPr lang="en-US" altLang="zh-CN" sz="6600" b="1" spc="300" dirty="0">
                <a:solidFill>
                  <a:srgbClr val="A5B59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6600" b="1" spc="300" dirty="0">
                <a:solidFill>
                  <a:srgbClr val="A5B592"/>
                </a:solidFill>
                <a:latin typeface="微软雅黑" panose="020B0503020204020204" pitchFamily="34" charset="-122"/>
                <a:ea typeface="微软雅黑" panose="020B0503020204020204" pitchFamily="34" charset="-122"/>
                <a:cs typeface="Arial" panose="020B0604020202020204" pitchFamily="34" charset="0"/>
              </a:rPr>
              <a:t>贝叶斯分类</a:t>
            </a:r>
            <a:endParaRPr kumimoji="0" lang="en-US" altLang="zh-CN" sz="6600" b="1" i="0" u="none" strike="noStrike" kern="1200" cap="none" spc="300" normalizeH="0" baseline="0" noProof="0" dirty="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itchFamily="34" charset="0"/>
            </a:endParaRPr>
          </a:p>
        </p:txBody>
      </p:sp>
      <p:pic>
        <p:nvPicPr>
          <p:cNvPr id="32" name="图片 31"/>
          <p:cNvPicPr>
            <a:picLocks noChangeAspect="1"/>
          </p:cNvPicPr>
          <p:nvPr/>
        </p:nvPicPr>
        <p:blipFill rotWithShape="1">
          <a:blip r:embed="rId3" cstate="screen">
            <a:extLst>
              <a:ext uri="{28A0092B-C50C-407E-A947-70E740481C1C}">
                <a14:useLocalDpi xmlns:a14="http://schemas.microsoft.com/office/drawing/2010/main"/>
              </a:ext>
            </a:extLst>
          </a:blip>
          <a:srcRect r="-7591"/>
          <a:stretch/>
        </p:blipFill>
        <p:spPr>
          <a:xfrm>
            <a:off x="11085380" y="117193"/>
            <a:ext cx="702849" cy="727086"/>
          </a:xfrm>
          <a:prstGeom prst="rect">
            <a:avLst/>
          </a:prstGeom>
        </p:spPr>
      </p:pic>
    </p:spTree>
    <p:extLst>
      <p:ext uri="{BB962C8B-B14F-4D97-AF65-F5344CB8AC3E}">
        <p14:creationId xmlns:p14="http://schemas.microsoft.com/office/powerpoint/2010/main" val="323221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289895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b="1" dirty="0" smtClean="0">
                <a:solidFill>
                  <a:srgbClr val="444D26">
                    <a:lumMod val="75000"/>
                  </a:srgbClr>
                </a:solidFill>
                <a:latin typeface="Arial" panose="020B0604020202020204" pitchFamily="34" charset="0"/>
                <a:ea typeface="宋体" pitchFamily="2" charset="-122"/>
                <a:cs typeface="Arial" panose="020B0604020202020204" pitchFamily="34" charset="0"/>
              </a:rPr>
              <a:t>算法</a:t>
            </a: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流程</a:t>
            </a:r>
            <a:endPar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endParaRPr>
          </a:p>
        </p:txBody>
      </p:sp>
      <p:sp>
        <p:nvSpPr>
          <p:cNvPr id="6" name="圆角矩形 5"/>
          <p:cNvSpPr/>
          <p:nvPr/>
        </p:nvSpPr>
        <p:spPr>
          <a:xfrm>
            <a:off x="2168544" y="5025078"/>
            <a:ext cx="3633613" cy="9987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7" name="圆角矩形 6"/>
          <p:cNvSpPr/>
          <p:nvPr/>
        </p:nvSpPr>
        <p:spPr>
          <a:xfrm>
            <a:off x="6030760" y="3734279"/>
            <a:ext cx="3517918" cy="879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8" name="圆角矩形 7"/>
          <p:cNvSpPr/>
          <p:nvPr/>
        </p:nvSpPr>
        <p:spPr>
          <a:xfrm>
            <a:off x="6607701" y="5025077"/>
            <a:ext cx="3071776" cy="102887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9" name="圆角矩形 8"/>
          <p:cNvSpPr/>
          <p:nvPr/>
        </p:nvSpPr>
        <p:spPr>
          <a:xfrm>
            <a:off x="6243147" y="2547257"/>
            <a:ext cx="3148878" cy="6847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10" name="圆角矩形 9"/>
          <p:cNvSpPr/>
          <p:nvPr/>
        </p:nvSpPr>
        <p:spPr>
          <a:xfrm>
            <a:off x="2963917" y="1282453"/>
            <a:ext cx="2838240" cy="737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bg1"/>
                </a:solidFill>
              </a:rPr>
              <a:t>确定特征属性</a:t>
            </a:r>
          </a:p>
          <a:p>
            <a:pPr algn="ctr"/>
            <a:endParaRPr kumimoji="1" lang="zh-CN" altLang="en-US" dirty="0"/>
          </a:p>
        </p:txBody>
      </p:sp>
      <p:sp>
        <p:nvSpPr>
          <p:cNvPr id="11" name="圆角矩形 10"/>
          <p:cNvSpPr/>
          <p:nvPr/>
        </p:nvSpPr>
        <p:spPr>
          <a:xfrm>
            <a:off x="6607701" y="1282454"/>
            <a:ext cx="2469426" cy="653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右箭头 11"/>
          <p:cNvSpPr/>
          <p:nvPr/>
        </p:nvSpPr>
        <p:spPr>
          <a:xfrm>
            <a:off x="5987214" y="1413082"/>
            <a:ext cx="435428"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rot="10800000">
            <a:off x="6030761" y="5179529"/>
            <a:ext cx="435428" cy="26125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p:cNvSpPr/>
          <p:nvPr/>
        </p:nvSpPr>
        <p:spPr>
          <a:xfrm rot="5400000">
            <a:off x="7681368" y="2153311"/>
            <a:ext cx="435428"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右箭头 18"/>
          <p:cNvSpPr/>
          <p:nvPr/>
        </p:nvSpPr>
        <p:spPr>
          <a:xfrm rot="5400000">
            <a:off x="7681369" y="3385936"/>
            <a:ext cx="435428" cy="26125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右箭头 19"/>
          <p:cNvSpPr/>
          <p:nvPr/>
        </p:nvSpPr>
        <p:spPr>
          <a:xfrm rot="5400000">
            <a:off x="7648693" y="4757217"/>
            <a:ext cx="435428" cy="26125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21" name="左大括号 20"/>
          <p:cNvSpPr/>
          <p:nvPr/>
        </p:nvSpPr>
        <p:spPr>
          <a:xfrm rot="5400000">
            <a:off x="6158365" y="-277293"/>
            <a:ext cx="310533" cy="25477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左大括号 21"/>
          <p:cNvSpPr/>
          <p:nvPr/>
        </p:nvSpPr>
        <p:spPr>
          <a:xfrm rot="16200000">
            <a:off x="6267376" y="4972464"/>
            <a:ext cx="310533" cy="2547702"/>
          </a:xfrm>
          <a:prstGeom prst="leftBrace">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5" name="文本框 24"/>
          <p:cNvSpPr txBox="1"/>
          <p:nvPr/>
        </p:nvSpPr>
        <p:spPr>
          <a:xfrm>
            <a:off x="6030760" y="3697185"/>
            <a:ext cx="4331349" cy="954107"/>
          </a:xfrm>
          <a:prstGeom prst="rect">
            <a:avLst/>
          </a:prstGeom>
          <a:noFill/>
        </p:spPr>
        <p:txBody>
          <a:bodyPr wrap="square" rtlCol="0">
            <a:spAutoFit/>
          </a:bodyPr>
          <a:lstStyle/>
          <a:p>
            <a:r>
              <a:rPr kumimoji="1" lang="zh-CN" altLang="en-US" sz="2800" dirty="0">
                <a:solidFill>
                  <a:schemeClr val="bg1"/>
                </a:solidFill>
              </a:rPr>
              <a:t>对每个特征属性</a:t>
            </a:r>
            <a:r>
              <a:rPr kumimoji="1" lang="zh-CN" altLang="en-US" sz="2800" dirty="0" smtClean="0">
                <a:solidFill>
                  <a:schemeClr val="bg1"/>
                </a:solidFill>
              </a:rPr>
              <a:t>计算</a:t>
            </a:r>
            <a:endParaRPr kumimoji="1" lang="en-US" altLang="zh-CN" sz="2800" dirty="0" smtClean="0">
              <a:solidFill>
                <a:schemeClr val="bg1"/>
              </a:solidFill>
            </a:endParaRPr>
          </a:p>
          <a:p>
            <a:r>
              <a:rPr kumimoji="1" lang="zh-CN" altLang="en-US" sz="2800" dirty="0" smtClean="0">
                <a:solidFill>
                  <a:schemeClr val="bg1"/>
                </a:solidFill>
              </a:rPr>
              <a:t>所有</a:t>
            </a:r>
            <a:r>
              <a:rPr kumimoji="1" lang="zh-CN" altLang="en-US" sz="2800" dirty="0">
                <a:solidFill>
                  <a:schemeClr val="bg1"/>
                </a:solidFill>
              </a:rPr>
              <a:t>划分的条件概率</a:t>
            </a:r>
          </a:p>
        </p:txBody>
      </p:sp>
      <mc:AlternateContent xmlns:mc="http://schemas.openxmlformats.org/markup-compatibility/2006" xmlns:a14="http://schemas.microsoft.com/office/drawing/2010/main">
        <mc:Choice Requires="a14">
          <p:sp>
            <p:nvSpPr>
              <p:cNvPr id="26" name="文本框 25"/>
              <p:cNvSpPr txBox="1"/>
              <p:nvPr/>
            </p:nvSpPr>
            <p:spPr>
              <a:xfrm>
                <a:off x="2187389" y="5108816"/>
                <a:ext cx="3663670" cy="954107"/>
              </a:xfrm>
              <a:prstGeom prst="rect">
                <a:avLst/>
              </a:prstGeom>
              <a:noFill/>
            </p:spPr>
            <p:txBody>
              <a:bodyPr wrap="square" rtlCol="0">
                <a:spAutoFit/>
              </a:bodyPr>
              <a:lstStyle/>
              <a:p>
                <a:pPr algn="ctr"/>
                <a:r>
                  <a:rPr kumimoji="1" lang="zh-CN" altLang="en-US" sz="2800" dirty="0">
                    <a:solidFill>
                      <a:schemeClr val="bg1"/>
                    </a:solidFill>
                  </a:rPr>
                  <a:t>以</a:t>
                </a:r>
                <a14:m>
                  <m:oMath xmlns:m="http://schemas.openxmlformats.org/officeDocument/2006/math">
                    <m:r>
                      <m:rPr>
                        <m:sty m:val="p"/>
                      </m:rPr>
                      <a:rPr lang="en-US" altLang="zh-CN" sz="2800">
                        <a:solidFill>
                          <a:schemeClr val="bg1"/>
                        </a:solidFill>
                        <a:latin typeface="Cambria Math" charset="0"/>
                      </a:rPr>
                      <m:t>P</m:t>
                    </m:r>
                    <m:d>
                      <m:dPr>
                        <m:ctrlPr>
                          <a:rPr lang="zh-CN" altLang="zh-CN" sz="2800" i="1">
                            <a:solidFill>
                              <a:schemeClr val="bg1"/>
                            </a:solidFill>
                            <a:latin typeface="Cambria Math" panose="02040503050406030204" pitchFamily="18" charset="0"/>
                          </a:rPr>
                        </m:ctrlPr>
                      </m:dPr>
                      <m:e>
                        <m:r>
                          <m:rPr>
                            <m:sty m:val="p"/>
                          </m:rPr>
                          <a:rPr lang="en-US" altLang="zh-CN" sz="2800" b="0" i="0" smtClean="0">
                            <a:solidFill>
                              <a:schemeClr val="bg1"/>
                            </a:solidFill>
                            <a:latin typeface="Cambria Math" panose="02040503050406030204" pitchFamily="18" charset="0"/>
                          </a:rPr>
                          <m:t>c</m:t>
                        </m:r>
                      </m:e>
                      <m:e>
                        <m:sSub>
                          <m:sSubPr>
                            <m:ctrlPr>
                              <a:rPr lang="zh-CN" altLang="zh-CN" sz="2800" i="1">
                                <a:solidFill>
                                  <a:schemeClr val="bg1"/>
                                </a:solidFill>
                                <a:latin typeface="Cambria Math" panose="02040503050406030204" pitchFamily="18" charset="0"/>
                              </a:rPr>
                            </m:ctrlPr>
                          </m:sSubPr>
                          <m:e>
                            <m:r>
                              <a:rPr lang="en-US" altLang="zh-CN" sz="2800" b="0" i="1" smtClean="0">
                                <a:solidFill>
                                  <a:schemeClr val="bg1"/>
                                </a:solidFill>
                                <a:latin typeface="Cambria Math" panose="02040503050406030204" pitchFamily="18" charset="0"/>
                              </a:rPr>
                              <m:t>𝑥</m:t>
                            </m:r>
                          </m:e>
                          <m:sub>
                            <m:r>
                              <a:rPr lang="en-US" altLang="zh-CN" sz="2800" i="1">
                                <a:solidFill>
                                  <a:schemeClr val="bg1"/>
                                </a:solidFill>
                                <a:latin typeface="Cambria Math" charset="0"/>
                              </a:rPr>
                              <m:t>𝑖</m:t>
                            </m:r>
                          </m:sub>
                        </m:sSub>
                      </m:e>
                    </m:d>
                    <m:r>
                      <m:rPr>
                        <m:sty m:val="p"/>
                      </m:rPr>
                      <a:rPr lang="en-US" altLang="zh-CN" sz="2800">
                        <a:solidFill>
                          <a:schemeClr val="bg1"/>
                        </a:solidFill>
                        <a:latin typeface="Cambria Math" charset="0"/>
                      </a:rPr>
                      <m:t>P</m:t>
                    </m:r>
                    <m:r>
                      <a:rPr lang="en-US" altLang="zh-CN" sz="2800">
                        <a:solidFill>
                          <a:schemeClr val="bg1"/>
                        </a:solidFill>
                        <a:latin typeface="Cambria Math" charset="0"/>
                      </a:rPr>
                      <m:t>(</m:t>
                    </m:r>
                    <m:sSub>
                      <m:sSubPr>
                        <m:ctrlPr>
                          <a:rPr lang="zh-CN" altLang="zh-CN" sz="2800" i="1">
                            <a:solidFill>
                              <a:schemeClr val="bg1"/>
                            </a:solidFill>
                            <a:latin typeface="Cambria Math" panose="02040503050406030204" pitchFamily="18" charset="0"/>
                          </a:rPr>
                        </m:ctrlPr>
                      </m:sSubPr>
                      <m:e>
                        <m:r>
                          <a:rPr lang="en-US" altLang="zh-CN" sz="2800" b="0" i="1" smtClean="0">
                            <a:solidFill>
                              <a:schemeClr val="bg1"/>
                            </a:solidFill>
                            <a:latin typeface="Cambria Math" panose="02040503050406030204" pitchFamily="18" charset="0"/>
                          </a:rPr>
                          <m:t>𝑥</m:t>
                        </m:r>
                      </m:e>
                      <m:sub>
                        <m:r>
                          <a:rPr lang="en-US" altLang="zh-CN" sz="2800" i="1">
                            <a:solidFill>
                              <a:schemeClr val="bg1"/>
                            </a:solidFill>
                            <a:latin typeface="Cambria Math" charset="0"/>
                          </a:rPr>
                          <m:t>𝑖</m:t>
                        </m:r>
                      </m:sub>
                    </m:sSub>
                    <m:r>
                      <a:rPr lang="en-US" altLang="zh-CN" sz="2800">
                        <a:solidFill>
                          <a:schemeClr val="bg1"/>
                        </a:solidFill>
                        <a:latin typeface="Cambria Math" charset="0"/>
                      </a:rPr>
                      <m:t>)</m:t>
                    </m:r>
                  </m:oMath>
                </a14:m>
                <a:r>
                  <a:rPr lang="zh-CN" altLang="zh-CN" sz="2800" dirty="0">
                    <a:solidFill>
                      <a:schemeClr val="bg1"/>
                    </a:solidFill>
                    <a:effectLst/>
                  </a:rPr>
                  <a:t> </a:t>
                </a:r>
                <a:r>
                  <a:rPr lang="zh-CN" altLang="en-US" sz="2800" dirty="0">
                    <a:solidFill>
                      <a:schemeClr val="bg1"/>
                    </a:solidFill>
                    <a:effectLst/>
                  </a:rPr>
                  <a:t>最大项作为</a:t>
                </a:r>
                <a:r>
                  <a:rPr lang="en-US" altLang="zh-CN" sz="2800" dirty="0">
                    <a:solidFill>
                      <a:schemeClr val="bg1"/>
                    </a:solidFill>
                    <a:effectLst/>
                  </a:rPr>
                  <a:t>x</a:t>
                </a:r>
                <a:r>
                  <a:rPr lang="zh-CN" altLang="en-US" sz="2800" dirty="0">
                    <a:solidFill>
                      <a:schemeClr val="bg1"/>
                    </a:solidFill>
                    <a:effectLst/>
                  </a:rPr>
                  <a:t>所属类别</a:t>
                </a:r>
                <a:endParaRPr kumimoji="1" lang="zh-CN" altLang="en-US" sz="2800" dirty="0">
                  <a:solidFill>
                    <a:schemeClr val="bg1"/>
                  </a:solidFill>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2187389" y="5108816"/>
                <a:ext cx="3663670" cy="954107"/>
              </a:xfrm>
              <a:prstGeom prst="rect">
                <a:avLst/>
              </a:prstGeom>
              <a:blipFill>
                <a:blip r:embed="rId3"/>
                <a:stretch>
                  <a:fillRect l="-1830" t="-6369" r="-1664" b="-16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6243145" y="2692225"/>
                <a:ext cx="3775671" cy="523220"/>
              </a:xfrm>
              <a:prstGeom prst="rect">
                <a:avLst/>
              </a:prstGeom>
              <a:noFill/>
            </p:spPr>
            <p:txBody>
              <a:bodyPr wrap="square" rtlCol="0">
                <a:spAutoFit/>
              </a:bodyPr>
              <a:lstStyle/>
              <a:p>
                <a:r>
                  <a:rPr kumimoji="1" lang="zh-CN" altLang="en-US" sz="2800" dirty="0">
                    <a:solidFill>
                      <a:schemeClr val="bg1"/>
                    </a:solidFill>
                  </a:rPr>
                  <a:t>对每个类别计</a:t>
                </a:r>
                <a14:m>
                  <m:oMath xmlns:m="http://schemas.openxmlformats.org/officeDocument/2006/math">
                    <m:r>
                      <m:rPr>
                        <m:sty m:val="p"/>
                      </m:rPr>
                      <a:rPr lang="en-US" altLang="zh-CN" sz="2800">
                        <a:solidFill>
                          <a:schemeClr val="bg1"/>
                        </a:solidFill>
                        <a:latin typeface="Cambria Math" charset="0"/>
                      </a:rPr>
                      <m:t>P</m:t>
                    </m:r>
                    <m:d>
                      <m:dPr>
                        <m:ctrlPr>
                          <a:rPr lang="zh-CN" altLang="zh-CN" sz="2800" i="1">
                            <a:solidFill>
                              <a:schemeClr val="bg1"/>
                            </a:solidFill>
                            <a:latin typeface="Cambria Math" panose="02040503050406030204" pitchFamily="18" charset="0"/>
                          </a:rPr>
                        </m:ctrlPr>
                      </m:dPr>
                      <m:e>
                        <m:sSub>
                          <m:sSubPr>
                            <m:ctrlPr>
                              <a:rPr lang="zh-CN" altLang="zh-CN" sz="2800" i="1" smtClean="0">
                                <a:solidFill>
                                  <a:schemeClr val="bg1"/>
                                </a:solidFill>
                                <a:latin typeface="Cambria Math" panose="02040503050406030204" pitchFamily="18" charset="0"/>
                              </a:rPr>
                            </m:ctrlPr>
                          </m:sSubPr>
                          <m:e>
                            <m:r>
                              <a:rPr lang="en-US" altLang="zh-CN" sz="2800" b="0" i="1" smtClean="0">
                                <a:solidFill>
                                  <a:schemeClr val="bg1"/>
                                </a:solidFill>
                                <a:latin typeface="Cambria Math" panose="02040503050406030204" pitchFamily="18" charset="0"/>
                              </a:rPr>
                              <m:t>𝑥</m:t>
                            </m:r>
                          </m:e>
                          <m:sub>
                            <m:r>
                              <a:rPr lang="en-US" altLang="zh-CN" sz="2800" i="1">
                                <a:solidFill>
                                  <a:schemeClr val="bg1"/>
                                </a:solidFill>
                                <a:latin typeface="Cambria Math" charset="0"/>
                              </a:rPr>
                              <m:t>𝑖</m:t>
                            </m:r>
                          </m:sub>
                        </m:sSub>
                      </m:e>
                    </m:d>
                  </m:oMath>
                </a14:m>
                <a:r>
                  <a:rPr lang="zh-CN" altLang="zh-CN" sz="2800" dirty="0">
                    <a:solidFill>
                      <a:schemeClr val="bg1"/>
                    </a:solidFill>
                    <a:effectLst/>
                  </a:rPr>
                  <a:t> </a:t>
                </a:r>
                <a:endParaRPr kumimoji="1" lang="zh-CN" altLang="en-US" sz="2800" dirty="0">
                  <a:solidFill>
                    <a:schemeClr val="bg1"/>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6243145" y="2692225"/>
                <a:ext cx="3775671" cy="523220"/>
              </a:xfrm>
              <a:prstGeom prst="rect">
                <a:avLst/>
              </a:prstGeom>
              <a:blipFill>
                <a:blip r:embed="rId4"/>
                <a:stretch>
                  <a:fillRect l="-3226" t="-12941" b="-32941"/>
                </a:stretch>
              </a:blipFill>
            </p:spPr>
            <p:txBody>
              <a:bodyPr/>
              <a:lstStyle/>
              <a:p>
                <a:r>
                  <a:rPr lang="zh-CN" altLang="en-US">
                    <a:noFill/>
                  </a:rPr>
                  <a:t> </a:t>
                </a:r>
              </a:p>
            </p:txBody>
          </p:sp>
        </mc:Fallback>
      </mc:AlternateContent>
      <p:sp>
        <p:nvSpPr>
          <p:cNvPr id="28" name="文本框 27"/>
          <p:cNvSpPr txBox="1"/>
          <p:nvPr/>
        </p:nvSpPr>
        <p:spPr>
          <a:xfrm>
            <a:off x="6682135" y="1423964"/>
            <a:ext cx="2463027" cy="523220"/>
          </a:xfrm>
          <a:prstGeom prst="rect">
            <a:avLst/>
          </a:prstGeom>
          <a:noFill/>
        </p:spPr>
        <p:txBody>
          <a:bodyPr wrap="square" rtlCol="0">
            <a:spAutoFit/>
          </a:bodyPr>
          <a:lstStyle/>
          <a:p>
            <a:r>
              <a:rPr kumimoji="1" lang="zh-CN" altLang="en-US" sz="2800" dirty="0">
                <a:solidFill>
                  <a:schemeClr val="bg1"/>
                </a:solidFill>
              </a:rPr>
              <a:t>获取训练样本</a:t>
            </a:r>
          </a:p>
        </p:txBody>
      </p:sp>
      <mc:AlternateContent xmlns:mc="http://schemas.openxmlformats.org/markup-compatibility/2006" xmlns:a14="http://schemas.microsoft.com/office/drawing/2010/main">
        <mc:Choice Requires="a14">
          <p:sp>
            <p:nvSpPr>
              <p:cNvPr id="29" name="文本框 28"/>
              <p:cNvSpPr txBox="1"/>
              <p:nvPr/>
            </p:nvSpPr>
            <p:spPr>
              <a:xfrm>
                <a:off x="6726054" y="5069755"/>
                <a:ext cx="2934578" cy="954107"/>
              </a:xfrm>
              <a:prstGeom prst="rect">
                <a:avLst/>
              </a:prstGeom>
              <a:noFill/>
            </p:spPr>
            <p:txBody>
              <a:bodyPr wrap="square" rtlCol="0">
                <a:spAutoFit/>
              </a:bodyPr>
              <a:lstStyle/>
              <a:p>
                <a:pPr algn="ctr"/>
                <a:r>
                  <a:rPr kumimoji="1" lang="zh-CN" altLang="en-US" sz="2800" dirty="0" smtClean="0">
                    <a:solidFill>
                      <a:schemeClr val="bg1"/>
                    </a:solidFill>
                  </a:rPr>
                  <a:t>对每个类别计算</a:t>
                </a:r>
                <a:endParaRPr kumimoji="1" lang="en-US" altLang="zh-CN" sz="2800" dirty="0">
                  <a:solidFill>
                    <a:schemeClr val="bg1"/>
                  </a:solidFill>
                </a:endParaRPr>
              </a:p>
              <a:p>
                <a:pPr algn="ctr"/>
                <a14:m>
                  <m:oMathPara xmlns:m="http://schemas.openxmlformats.org/officeDocument/2006/math">
                    <m:oMathParaPr>
                      <m:jc m:val="centerGroup"/>
                    </m:oMathParaPr>
                    <m:oMath xmlns:m="http://schemas.openxmlformats.org/officeDocument/2006/math">
                      <m:r>
                        <m:rPr>
                          <m:sty m:val="p"/>
                        </m:rPr>
                        <a:rPr lang="en-US" altLang="zh-CN" sz="2800" smtClean="0">
                          <a:solidFill>
                            <a:schemeClr val="bg1"/>
                          </a:solidFill>
                          <a:latin typeface="Cambria Math" charset="0"/>
                        </a:rPr>
                        <m:t>P</m:t>
                      </m:r>
                      <m:d>
                        <m:dPr>
                          <m:ctrlPr>
                            <a:rPr lang="zh-CN" altLang="zh-CN" sz="2800" i="1">
                              <a:solidFill>
                                <a:schemeClr val="bg1"/>
                              </a:solidFill>
                              <a:latin typeface="Cambria Math" panose="02040503050406030204" pitchFamily="18" charset="0"/>
                            </a:rPr>
                          </m:ctrlPr>
                        </m:dPr>
                        <m:e>
                          <m:r>
                            <m:rPr>
                              <m:sty m:val="p"/>
                            </m:rPr>
                            <a:rPr lang="en-US" altLang="zh-CN" sz="2800" b="0" i="0" smtClean="0">
                              <a:solidFill>
                                <a:schemeClr val="bg1"/>
                              </a:solidFill>
                              <a:latin typeface="Cambria Math" panose="02040503050406030204" pitchFamily="18" charset="0"/>
                            </a:rPr>
                            <m:t>c</m:t>
                          </m:r>
                        </m:e>
                        <m:e>
                          <m:sSub>
                            <m:sSubPr>
                              <m:ctrlPr>
                                <a:rPr lang="zh-CN" altLang="zh-CN" sz="2800" i="1">
                                  <a:solidFill>
                                    <a:schemeClr val="bg1"/>
                                  </a:solidFill>
                                  <a:latin typeface="Cambria Math" panose="02040503050406030204" pitchFamily="18" charset="0"/>
                                </a:rPr>
                              </m:ctrlPr>
                            </m:sSubPr>
                            <m:e>
                              <m:r>
                                <a:rPr lang="en-US" altLang="zh-CN" sz="2800" b="0" i="1" smtClean="0">
                                  <a:solidFill>
                                    <a:schemeClr val="bg1"/>
                                  </a:solidFill>
                                  <a:latin typeface="Cambria Math" panose="02040503050406030204" pitchFamily="18" charset="0"/>
                                </a:rPr>
                                <m:t>𝑥</m:t>
                              </m:r>
                            </m:e>
                            <m:sub>
                              <m:r>
                                <a:rPr lang="en-US" altLang="zh-CN" sz="2800" i="1">
                                  <a:solidFill>
                                    <a:schemeClr val="bg1"/>
                                  </a:solidFill>
                                  <a:latin typeface="Cambria Math" charset="0"/>
                                </a:rPr>
                                <m:t>𝑖</m:t>
                              </m:r>
                            </m:sub>
                          </m:sSub>
                        </m:e>
                      </m:d>
                      <m:r>
                        <m:rPr>
                          <m:sty m:val="p"/>
                        </m:rPr>
                        <a:rPr lang="en-US" altLang="zh-CN" sz="2800">
                          <a:solidFill>
                            <a:schemeClr val="bg1"/>
                          </a:solidFill>
                          <a:latin typeface="Cambria Math" charset="0"/>
                        </a:rPr>
                        <m:t>P</m:t>
                      </m:r>
                      <m:r>
                        <a:rPr lang="en-US" altLang="zh-CN" sz="2800">
                          <a:solidFill>
                            <a:schemeClr val="bg1"/>
                          </a:solidFill>
                          <a:latin typeface="Cambria Math" charset="0"/>
                        </a:rPr>
                        <m:t>(</m:t>
                      </m:r>
                      <m:sSub>
                        <m:sSubPr>
                          <m:ctrlPr>
                            <a:rPr lang="zh-CN" altLang="zh-CN" sz="2800" i="1">
                              <a:solidFill>
                                <a:schemeClr val="bg1"/>
                              </a:solidFill>
                              <a:latin typeface="Cambria Math" panose="02040503050406030204" pitchFamily="18" charset="0"/>
                            </a:rPr>
                          </m:ctrlPr>
                        </m:sSubPr>
                        <m:e>
                          <m:r>
                            <a:rPr lang="en-US" altLang="zh-CN" sz="2800" b="0" i="1" smtClean="0">
                              <a:solidFill>
                                <a:schemeClr val="bg1"/>
                              </a:solidFill>
                              <a:latin typeface="Cambria Math" panose="02040503050406030204" pitchFamily="18" charset="0"/>
                            </a:rPr>
                            <m:t>𝑥</m:t>
                          </m:r>
                        </m:e>
                        <m:sub>
                          <m:r>
                            <a:rPr lang="en-US" altLang="zh-CN" sz="2800" i="1">
                              <a:solidFill>
                                <a:schemeClr val="bg1"/>
                              </a:solidFill>
                              <a:latin typeface="Cambria Math" charset="0"/>
                            </a:rPr>
                            <m:t>𝑖</m:t>
                          </m:r>
                        </m:sub>
                      </m:sSub>
                      <m:r>
                        <a:rPr lang="en-US" altLang="zh-CN" sz="2800">
                          <a:solidFill>
                            <a:schemeClr val="bg1"/>
                          </a:solidFill>
                          <a:latin typeface="Cambria Math" charset="0"/>
                        </a:rPr>
                        <m:t>)</m:t>
                      </m:r>
                    </m:oMath>
                  </m:oMathPara>
                </a14:m>
                <a:endParaRPr kumimoji="1" lang="zh-CN" altLang="en-US" sz="2800" dirty="0">
                  <a:solidFill>
                    <a:schemeClr val="bg1"/>
                  </a:solidFill>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726054" y="5069755"/>
                <a:ext cx="2934578" cy="954107"/>
              </a:xfrm>
              <a:prstGeom prst="rect">
                <a:avLst/>
              </a:prstGeom>
              <a:blipFill>
                <a:blip r:embed="rId5"/>
                <a:stretch>
                  <a:fillRect t="-7692"/>
                </a:stretch>
              </a:blipFill>
            </p:spPr>
            <p:txBody>
              <a:bodyPr/>
              <a:lstStyle/>
              <a:p>
                <a:r>
                  <a:rPr lang="zh-CN" altLang="en-US">
                    <a:noFill/>
                  </a:rPr>
                  <a:t> </a:t>
                </a:r>
              </a:p>
            </p:txBody>
          </p:sp>
        </mc:Fallback>
      </mc:AlternateContent>
      <p:sp>
        <p:nvSpPr>
          <p:cNvPr id="30" name="文本框 29"/>
          <p:cNvSpPr txBox="1"/>
          <p:nvPr/>
        </p:nvSpPr>
        <p:spPr>
          <a:xfrm>
            <a:off x="4556234" y="419947"/>
            <a:ext cx="2581856" cy="523220"/>
          </a:xfrm>
          <a:prstGeom prst="rect">
            <a:avLst/>
          </a:prstGeom>
          <a:noFill/>
        </p:spPr>
        <p:txBody>
          <a:bodyPr wrap="square" rtlCol="0">
            <a:spAutoFit/>
          </a:bodyPr>
          <a:lstStyle/>
          <a:p>
            <a:r>
              <a:rPr kumimoji="1" lang="zh-CN" altLang="en-US" sz="2800" b="1" dirty="0">
                <a:solidFill>
                  <a:schemeClr val="accent1"/>
                </a:solidFill>
              </a:rPr>
              <a:t>准备工作阶段</a:t>
            </a:r>
          </a:p>
        </p:txBody>
      </p:sp>
      <p:sp>
        <p:nvSpPr>
          <p:cNvPr id="31" name="文本框 30"/>
          <p:cNvSpPr txBox="1"/>
          <p:nvPr/>
        </p:nvSpPr>
        <p:spPr>
          <a:xfrm>
            <a:off x="5502166" y="6428672"/>
            <a:ext cx="2036000" cy="523220"/>
          </a:xfrm>
          <a:prstGeom prst="rect">
            <a:avLst/>
          </a:prstGeom>
          <a:noFill/>
        </p:spPr>
        <p:txBody>
          <a:bodyPr wrap="square" rtlCol="0">
            <a:spAutoFit/>
          </a:bodyPr>
          <a:lstStyle/>
          <a:p>
            <a:r>
              <a:rPr kumimoji="1" lang="zh-CN" altLang="en-US" sz="2800" b="1" dirty="0">
                <a:solidFill>
                  <a:schemeClr val="accent2"/>
                </a:solidFill>
              </a:rPr>
              <a:t>应用阶段</a:t>
            </a:r>
          </a:p>
        </p:txBody>
      </p:sp>
      <p:sp>
        <p:nvSpPr>
          <p:cNvPr id="24" name="左大括号 23"/>
          <p:cNvSpPr/>
          <p:nvPr/>
        </p:nvSpPr>
        <p:spPr>
          <a:xfrm rot="10800000">
            <a:off x="9679477" y="2815589"/>
            <a:ext cx="339340" cy="1333219"/>
          </a:xfrm>
          <a:prstGeom prst="lef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2" name="文本框 31"/>
          <p:cNvSpPr txBox="1"/>
          <p:nvPr/>
        </p:nvSpPr>
        <p:spPr>
          <a:xfrm>
            <a:off x="10149616" y="3298850"/>
            <a:ext cx="1648918" cy="523220"/>
          </a:xfrm>
          <a:prstGeom prst="rect">
            <a:avLst/>
          </a:prstGeom>
          <a:noFill/>
        </p:spPr>
        <p:txBody>
          <a:bodyPr wrap="square" rtlCol="0">
            <a:spAutoFit/>
          </a:bodyPr>
          <a:lstStyle/>
          <a:p>
            <a:r>
              <a:rPr kumimoji="1" lang="zh-CN" altLang="en-US" sz="2800" b="1" dirty="0">
                <a:solidFill>
                  <a:schemeClr val="accent6"/>
                </a:solidFill>
              </a:rPr>
              <a:t>训练阶段</a:t>
            </a:r>
          </a:p>
        </p:txBody>
      </p:sp>
    </p:spTree>
    <p:extLst>
      <p:ext uri="{BB962C8B-B14F-4D97-AF65-F5344CB8AC3E}">
        <p14:creationId xmlns:p14="http://schemas.microsoft.com/office/powerpoint/2010/main" val="212602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878541" y="224898"/>
            <a:ext cx="9701527"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332">
              <a:spcBef>
                <a:spcPct val="0"/>
              </a:spcBef>
              <a:buNone/>
              <a:defRPr/>
            </a:pPr>
            <a:r>
              <a:rPr lang="zh-CN" altLang="en-US" sz="3600" b="1" dirty="0">
                <a:solidFill>
                  <a:srgbClr val="444D26">
                    <a:lumMod val="75000"/>
                  </a:srgbClr>
                </a:solidFill>
                <a:latin typeface="Arial" panose="020B0604020202020204" pitchFamily="34" charset="0"/>
                <a:ea typeface="宋体" pitchFamily="2" charset="-122"/>
                <a:cs typeface="Arial" panose="020B0604020202020204" pitchFamily="34" charset="0"/>
              </a:rPr>
              <a:t>估计类别下特征属性划分的条件概率及</a:t>
            </a:r>
            <a:r>
              <a:rPr lang="en-US" altLang="zh-CN" sz="3600" b="1" dirty="0">
                <a:solidFill>
                  <a:srgbClr val="444D26">
                    <a:lumMod val="75000"/>
                  </a:srgbClr>
                </a:solidFill>
                <a:latin typeface="Arial" panose="020B0604020202020204" pitchFamily="34" charset="0"/>
                <a:ea typeface="宋体" pitchFamily="2" charset="-122"/>
                <a:cs typeface="Arial" panose="020B0604020202020204" pitchFamily="34" charset="0"/>
              </a:rPr>
              <a:t>Laplace</a:t>
            </a:r>
            <a:r>
              <a:rPr lang="zh-CN" altLang="en-US" sz="3600" b="1" dirty="0">
                <a:solidFill>
                  <a:srgbClr val="444D26">
                    <a:lumMod val="75000"/>
                  </a:srgbClr>
                </a:solidFill>
                <a:latin typeface="Arial" panose="020B0604020202020204" pitchFamily="34" charset="0"/>
                <a:ea typeface="宋体" pitchFamily="2" charset="-122"/>
                <a:cs typeface="Arial" panose="020B0604020202020204" pitchFamily="34" charset="0"/>
              </a:rPr>
              <a:t>校准</a:t>
            </a:r>
          </a:p>
        </p:txBody>
      </p:sp>
      <mc:AlternateContent xmlns:mc="http://schemas.openxmlformats.org/markup-compatibility/2006" xmlns:a14="http://schemas.microsoft.com/office/drawing/2010/main">
        <mc:Choice Requires="a14">
          <p:sp>
            <p:nvSpPr>
              <p:cNvPr id="3" name="文本框 2"/>
              <p:cNvSpPr txBox="1"/>
              <p:nvPr/>
            </p:nvSpPr>
            <p:spPr>
              <a:xfrm>
                <a:off x="1737513" y="1425219"/>
                <a:ext cx="8213311" cy="4287136"/>
              </a:xfrm>
              <a:prstGeom prst="rect">
                <a:avLst/>
              </a:prstGeom>
              <a:noFill/>
            </p:spPr>
            <p:txBody>
              <a:bodyPr wrap="square" rtlCol="0">
                <a:spAutoFit/>
              </a:bodyPr>
              <a:lstStyle/>
              <a:p>
                <a:r>
                  <a:rPr lang="zh-CN" altLang="en-US" sz="2800" b="1" dirty="0" smtClean="0"/>
                  <a:t>特征属性为连续值时，通常假定</a:t>
                </a:r>
                <a:r>
                  <a:rPr lang="zh-CN" altLang="en-US" sz="2800" b="1" dirty="0"/>
                  <a:t>其值服从正态分布。</a:t>
                </a:r>
                <a:endParaRPr lang="en-US" altLang="zh-CN" sz="2800" b="1" dirty="0"/>
              </a:p>
              <a:p>
                <a:endParaRPr lang="en-US" altLang="zh-CN" dirty="0"/>
              </a:p>
              <a:p>
                <a:endParaRPr lang="en-US" altLang="zh-CN" dirty="0"/>
              </a:p>
              <a:p>
                <a:r>
                  <a:rPr lang="en-US" altLang="zh-CN" dirty="0"/>
                  <a:t> </a:t>
                </a:r>
                <a:endParaRPr lang="zh-CN" altLang="zh-CN" dirty="0"/>
              </a:p>
              <a:p>
                <a:pPr/>
                <a14:m>
                  <m:oMathPara xmlns:m="http://schemas.openxmlformats.org/officeDocument/2006/math">
                    <m:oMathParaPr>
                      <m:jc m:val="centerGroup"/>
                    </m:oMathParaPr>
                    <m:oMath xmlns:m="http://schemas.openxmlformats.org/officeDocument/2006/math">
                      <m:r>
                        <a:rPr lang="en-US" altLang="zh-CN" sz="2800" b="1" i="1">
                          <a:latin typeface="Cambria Math" charset="0"/>
                        </a:rPr>
                        <m:t>𝐠</m:t>
                      </m:r>
                      <m:d>
                        <m:dPr>
                          <m:ctrlPr>
                            <a:rPr lang="zh-CN" altLang="zh-CN" sz="2800" b="1" i="1">
                              <a:latin typeface="Cambria Math" panose="02040503050406030204" pitchFamily="18" charset="0"/>
                            </a:rPr>
                          </m:ctrlPr>
                        </m:dPr>
                        <m:e>
                          <m:r>
                            <a:rPr lang="en-US" altLang="zh-CN" sz="2800" b="1" i="1">
                              <a:latin typeface="Cambria Math" charset="0"/>
                            </a:rPr>
                            <m:t>𝐱</m:t>
                          </m:r>
                          <m:r>
                            <a:rPr lang="en-US" altLang="zh-CN" sz="2800" b="1">
                              <a:latin typeface="Cambria Math" charset="0"/>
                            </a:rPr>
                            <m:t>,</m:t>
                          </m:r>
                          <m:r>
                            <a:rPr lang="en-US" altLang="zh-CN" sz="2800" b="1" i="1">
                              <a:latin typeface="Cambria Math" charset="0"/>
                            </a:rPr>
                            <m:t>𝛈</m:t>
                          </m:r>
                          <m:r>
                            <a:rPr lang="en-US" altLang="zh-CN" sz="2800" b="1">
                              <a:latin typeface="Cambria Math" charset="0"/>
                            </a:rPr>
                            <m:t>,</m:t>
                          </m:r>
                          <m:r>
                            <a:rPr lang="en-US" altLang="zh-CN" sz="2800" b="1" i="1">
                              <a:latin typeface="Cambria Math" charset="0"/>
                            </a:rPr>
                            <m:t>𝛔</m:t>
                          </m:r>
                        </m:e>
                      </m:d>
                      <m:r>
                        <a:rPr lang="en-US" altLang="zh-CN" sz="2800" b="1">
                          <a:latin typeface="Cambria Math" charset="0"/>
                        </a:rPr>
                        <m:t>=</m:t>
                      </m:r>
                      <m:f>
                        <m:fPr>
                          <m:ctrlPr>
                            <a:rPr lang="zh-CN" altLang="zh-CN" sz="2800" b="1" i="1">
                              <a:latin typeface="Cambria Math" panose="02040503050406030204" pitchFamily="18" charset="0"/>
                            </a:rPr>
                          </m:ctrlPr>
                        </m:fPr>
                        <m:num>
                          <m:r>
                            <a:rPr lang="en-US" altLang="zh-CN" sz="2800" b="1" i="1">
                              <a:latin typeface="Cambria Math" charset="0"/>
                            </a:rPr>
                            <m:t>𝟏</m:t>
                          </m:r>
                        </m:num>
                        <m:den>
                          <m:rad>
                            <m:radPr>
                              <m:degHide m:val="on"/>
                              <m:ctrlPr>
                                <a:rPr lang="zh-CN" altLang="zh-CN" sz="2800" b="1" i="1">
                                  <a:latin typeface="Cambria Math" panose="02040503050406030204" pitchFamily="18" charset="0"/>
                                </a:rPr>
                              </m:ctrlPr>
                            </m:radPr>
                            <m:deg/>
                            <m:e>
                              <m:r>
                                <a:rPr lang="en-US" altLang="zh-CN" sz="2800" b="1" i="1">
                                  <a:latin typeface="Cambria Math" charset="0"/>
                                </a:rPr>
                                <m:t>𝟐</m:t>
                              </m:r>
                              <m:r>
                                <a:rPr lang="en-US" altLang="zh-CN" sz="2800" b="1" i="1">
                                  <a:latin typeface="Cambria Math" charset="0"/>
                                </a:rPr>
                                <m:t>𝝅</m:t>
                              </m:r>
                            </m:e>
                          </m:rad>
                          <m:r>
                            <a:rPr lang="en-US" altLang="zh-CN" sz="2800" b="1" i="1">
                              <a:latin typeface="Cambria Math" charset="0"/>
                            </a:rPr>
                            <m:t>𝝈</m:t>
                          </m:r>
                        </m:den>
                      </m:f>
                      <m:sSup>
                        <m:sSupPr>
                          <m:ctrlPr>
                            <a:rPr lang="zh-CN" altLang="zh-CN" sz="2800" b="1" i="1">
                              <a:latin typeface="Cambria Math" panose="02040503050406030204" pitchFamily="18" charset="0"/>
                            </a:rPr>
                          </m:ctrlPr>
                        </m:sSupPr>
                        <m:e>
                          <m:r>
                            <a:rPr lang="en-US" altLang="zh-CN" sz="2800" b="1" i="1">
                              <a:latin typeface="Cambria Math" charset="0"/>
                            </a:rPr>
                            <m:t>𝒆</m:t>
                          </m:r>
                        </m:e>
                        <m:sup>
                          <m:r>
                            <a:rPr lang="en-US" altLang="zh-CN" sz="2800" b="1" i="1">
                              <a:latin typeface="Cambria Math" charset="0"/>
                            </a:rPr>
                            <m:t>−</m:t>
                          </m:r>
                          <m:f>
                            <m:fPr>
                              <m:ctrlPr>
                                <a:rPr lang="zh-CN" altLang="zh-CN" sz="2800" b="1" i="1">
                                  <a:latin typeface="Cambria Math" panose="02040503050406030204" pitchFamily="18" charset="0"/>
                                </a:rPr>
                              </m:ctrlPr>
                            </m:fPr>
                            <m:num>
                              <m:sSup>
                                <m:sSupPr>
                                  <m:ctrlPr>
                                    <a:rPr lang="zh-CN" altLang="zh-CN" sz="2800" b="1" i="1">
                                      <a:latin typeface="Cambria Math" panose="02040503050406030204" pitchFamily="18" charset="0"/>
                                    </a:rPr>
                                  </m:ctrlPr>
                                </m:sSupPr>
                                <m:e>
                                  <m:r>
                                    <a:rPr lang="en-US" altLang="zh-CN" sz="2800" b="1" i="1">
                                      <a:latin typeface="Cambria Math" charset="0"/>
                                    </a:rPr>
                                    <m:t>(</m:t>
                                  </m:r>
                                  <m:r>
                                    <a:rPr lang="en-US" altLang="zh-CN" sz="2800" b="1" i="1">
                                      <a:latin typeface="Cambria Math" charset="0"/>
                                    </a:rPr>
                                    <m:t>𝒙</m:t>
                                  </m:r>
                                  <m:r>
                                    <a:rPr lang="en-US" altLang="zh-CN" sz="2800" b="1" i="1">
                                      <a:latin typeface="Cambria Math" charset="0"/>
                                    </a:rPr>
                                    <m:t>−</m:t>
                                  </m:r>
                                  <m:r>
                                    <a:rPr lang="en-US" altLang="zh-CN" sz="2800" b="1" i="1">
                                      <a:latin typeface="Cambria Math" charset="0"/>
                                    </a:rPr>
                                    <m:t>𝜼</m:t>
                                  </m:r>
                                  <m:r>
                                    <a:rPr lang="en-US" altLang="zh-CN" sz="2800" b="1" i="1">
                                      <a:latin typeface="Cambria Math" charset="0"/>
                                    </a:rPr>
                                    <m:t>)</m:t>
                                  </m:r>
                                </m:e>
                                <m:sup>
                                  <m:r>
                                    <a:rPr lang="en-US" altLang="zh-CN" sz="2800" b="1" i="1">
                                      <a:latin typeface="Cambria Math" charset="0"/>
                                    </a:rPr>
                                    <m:t>𝟐</m:t>
                                  </m:r>
                                </m:sup>
                              </m:sSup>
                            </m:num>
                            <m:den>
                              <m:r>
                                <a:rPr lang="en-US" altLang="zh-CN" sz="2800" b="1" i="1">
                                  <a:latin typeface="Cambria Math" charset="0"/>
                                </a:rPr>
                                <m:t>𝟐</m:t>
                              </m:r>
                              <m:sSup>
                                <m:sSupPr>
                                  <m:ctrlPr>
                                    <a:rPr lang="zh-CN" altLang="zh-CN" sz="2800" b="1" i="1">
                                      <a:latin typeface="Cambria Math" panose="02040503050406030204" pitchFamily="18" charset="0"/>
                                    </a:rPr>
                                  </m:ctrlPr>
                                </m:sSupPr>
                                <m:e>
                                  <m:r>
                                    <a:rPr lang="en-US" altLang="zh-CN" sz="2800" b="1" i="1">
                                      <a:latin typeface="Cambria Math" charset="0"/>
                                    </a:rPr>
                                    <m:t>𝝈</m:t>
                                  </m:r>
                                </m:e>
                                <m:sup>
                                  <m:r>
                                    <a:rPr lang="en-US" altLang="zh-CN" sz="2800" b="1" i="1">
                                      <a:latin typeface="Cambria Math" charset="0"/>
                                    </a:rPr>
                                    <m:t>𝟐</m:t>
                                  </m:r>
                                </m:sup>
                              </m:sSup>
                            </m:den>
                          </m:f>
                        </m:sup>
                      </m:sSup>
                    </m:oMath>
                  </m:oMathPara>
                </a14:m>
                <a:endParaRPr lang="zh-CN" altLang="zh-CN" sz="2800" b="1" dirty="0"/>
              </a:p>
              <a:p>
                <a:endParaRPr lang="en-US" altLang="zh-CN" dirty="0"/>
              </a:p>
              <a:p>
                <a:endParaRPr lang="en-US" altLang="zh-CN" dirty="0"/>
              </a:p>
              <a:p>
                <a:endParaRPr lang="en-US" altLang="zh-CN" dirty="0"/>
              </a:p>
              <a:p>
                <a:endParaRPr lang="zh-CN" altLang="zh-CN" dirty="0"/>
              </a:p>
              <a:p>
                <a:endParaRPr lang="zh-CN" altLang="zh-CN" dirty="0"/>
              </a:p>
              <a:p>
                <a:r>
                  <a:rPr lang="zh-CN" altLang="en-US" dirty="0"/>
                  <a:t/>
                </a:r>
                <a:br>
                  <a:rPr lang="zh-CN" altLang="en-US" dirty="0"/>
                </a:br>
                <a:r>
                  <a:rPr lang="en-US" altLang="zh-CN" dirty="0" smtClean="0"/>
                  <a:t>,</a:t>
                </a:r>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1737513" y="1425219"/>
                <a:ext cx="8213311" cy="4287136"/>
              </a:xfrm>
              <a:prstGeom prst="rect">
                <a:avLst/>
              </a:prstGeom>
              <a:blipFill>
                <a:blip r:embed="rId3"/>
                <a:stretch>
                  <a:fillRect l="-1485" t="-1707" r="-3415" b="-1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737513" y="3568787"/>
                <a:ext cx="7707085" cy="3271217"/>
              </a:xfrm>
              <a:prstGeom prst="rect">
                <a:avLst/>
              </a:prstGeom>
              <a:noFill/>
            </p:spPr>
            <p:txBody>
              <a:bodyPr wrap="square" rtlCol="0">
                <a:spAutoFit/>
              </a:bodyPr>
              <a:lstStyle/>
              <a:p>
                <a:pPr algn="ctr"/>
                <a:endParaRPr lang="en-US" altLang="zh-CN" dirty="0"/>
              </a:p>
              <a:p>
                <a:pPr algn="ctr"/>
                <a:endParaRPr lang="en-US" altLang="zh-CN" dirty="0"/>
              </a:p>
              <a:p>
                <a:pPr algn="ctr"/>
                <a14:m>
                  <m:oMathPara xmlns:m="http://schemas.openxmlformats.org/officeDocument/2006/math">
                    <m:oMathParaPr>
                      <m:jc m:val="centerGroup"/>
                    </m:oMathParaPr>
                    <m:oMath xmlns:m="http://schemas.openxmlformats.org/officeDocument/2006/math">
                      <m:r>
                        <a:rPr lang="en-US" altLang="zh-CN" sz="2800" b="1" i="1">
                          <a:latin typeface="Cambria Math" charset="0"/>
                        </a:rPr>
                        <m:t>𝐏</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𝒌</m:t>
                              </m:r>
                            </m:sub>
                          </m:sSub>
                        </m:e>
                        <m:e>
                          <m:sSub>
                            <m:sSubPr>
                              <m:ctrlPr>
                                <a:rPr lang="zh-CN" altLang="zh-CN" sz="2800" b="1" i="1">
                                  <a:latin typeface="Cambria Math" panose="02040503050406030204" pitchFamily="18" charset="0"/>
                                </a:rPr>
                              </m:ctrlPr>
                            </m:sSubPr>
                            <m:e>
                              <m:r>
                                <a:rPr lang="en-US" altLang="zh-CN" sz="2800" b="1" i="1">
                                  <a:latin typeface="Cambria Math" charset="0"/>
                                </a:rPr>
                                <m:t>𝒚</m:t>
                              </m:r>
                            </m:e>
                            <m:sub>
                              <m:r>
                                <a:rPr lang="en-US" altLang="zh-CN" sz="2800" b="1" i="1">
                                  <a:latin typeface="Cambria Math" charset="0"/>
                                </a:rPr>
                                <m:t>𝒊</m:t>
                              </m:r>
                            </m:sub>
                          </m:sSub>
                        </m:e>
                      </m:d>
                      <m:r>
                        <a:rPr lang="en-US" altLang="zh-CN" sz="2800" b="1">
                          <a:latin typeface="Cambria Math" charset="0"/>
                        </a:rPr>
                        <m:t>=</m:t>
                      </m:r>
                      <m:r>
                        <a:rPr lang="en-US" altLang="zh-CN" sz="2800" b="1" i="1">
                          <a:latin typeface="Cambria Math" charset="0"/>
                        </a:rPr>
                        <m:t>𝐠</m:t>
                      </m:r>
                      <m:d>
                        <m:dPr>
                          <m:ctrlPr>
                            <a:rPr lang="en-US"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𝒌</m:t>
                              </m:r>
                            </m:sub>
                          </m:sSub>
                          <m:r>
                            <a:rPr lang="en-US" altLang="zh-CN" sz="2800" b="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𝜼</m:t>
                              </m:r>
                            </m:e>
                            <m:sub>
                              <m:sSub>
                                <m:sSubPr>
                                  <m:ctrlPr>
                                    <a:rPr lang="zh-CN" altLang="zh-CN" sz="2800" b="1" i="1">
                                      <a:latin typeface="Cambria Math" panose="02040503050406030204" pitchFamily="18" charset="0"/>
                                    </a:rPr>
                                  </m:ctrlPr>
                                </m:sSubPr>
                                <m:e>
                                  <m:r>
                                    <a:rPr lang="en-US" altLang="zh-CN" sz="2800" b="1" i="1">
                                      <a:latin typeface="Cambria Math" charset="0"/>
                                    </a:rPr>
                                    <m:t>𝒚</m:t>
                                  </m:r>
                                </m:e>
                                <m:sub>
                                  <m:r>
                                    <a:rPr lang="en-US" altLang="zh-CN" sz="2800" b="1" i="1">
                                      <a:latin typeface="Cambria Math" charset="0"/>
                                    </a:rPr>
                                    <m:t>𝒊</m:t>
                                  </m:r>
                                </m:sub>
                              </m:sSub>
                            </m:sub>
                          </m:sSub>
                          <m:r>
                            <a:rPr lang="en-US" altLang="zh-CN" sz="2800" b="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𝝈</m:t>
                              </m:r>
                            </m:e>
                            <m:sub>
                              <m:sSub>
                                <m:sSubPr>
                                  <m:ctrlPr>
                                    <a:rPr lang="zh-CN" altLang="zh-CN" sz="2800" b="1" i="1">
                                      <a:latin typeface="Cambria Math" panose="02040503050406030204" pitchFamily="18" charset="0"/>
                                    </a:rPr>
                                  </m:ctrlPr>
                                </m:sSubPr>
                                <m:e>
                                  <m:r>
                                    <a:rPr lang="en-US" altLang="zh-CN" sz="2800" b="1" i="1">
                                      <a:latin typeface="Cambria Math" charset="0"/>
                                    </a:rPr>
                                    <m:t>𝒚</m:t>
                                  </m:r>
                                </m:e>
                                <m:sub>
                                  <m:r>
                                    <a:rPr lang="en-US" altLang="zh-CN" sz="2800" b="1" i="1">
                                      <a:latin typeface="Cambria Math" charset="0"/>
                                    </a:rPr>
                                    <m:t>𝒊</m:t>
                                  </m:r>
                                </m:sub>
                              </m:sSub>
                            </m:sub>
                          </m:sSub>
                        </m:e>
                      </m:d>
                    </m:oMath>
                  </m:oMathPara>
                </a14:m>
                <a:endParaRPr lang="en-US" altLang="zh-CN" sz="2800" b="1" dirty="0"/>
              </a:p>
              <a:p>
                <a:pPr algn="ctr"/>
                <a:endParaRPr lang="en-US" altLang="zh-CN" dirty="0"/>
              </a:p>
              <a:p>
                <a:pPr algn="ctr"/>
                <a:endParaRPr lang="en-US" altLang="zh-CN" dirty="0"/>
              </a:p>
              <a:p>
                <a:pPr algn="ctr"/>
                <a:r>
                  <a:rPr lang="zh-CN" altLang="en-US" sz="2800" b="1" dirty="0"/>
                  <a:t>只要计算出训练样本中各个类别中此特征项划分的各均值和标准差，代入上述公式即可得到需要的估计值</a:t>
                </a:r>
                <a:endParaRPr lang="zh-CN" altLang="zh-CN" sz="2800" b="1" dirty="0"/>
              </a:p>
              <a:p>
                <a:pPr algn="ctr"/>
                <a:endParaRPr kumimoji="1"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737513" y="3568787"/>
                <a:ext cx="7707085" cy="3271217"/>
              </a:xfrm>
              <a:prstGeom prst="rect">
                <a:avLst/>
              </a:prstGeom>
              <a:blipFill>
                <a:blip r:embed="rId4"/>
                <a:stretch>
                  <a:fillRect l="-1028" r="-1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4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7184962" cy="107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332">
              <a:spcBef>
                <a:spcPct val="0"/>
              </a:spcBef>
              <a:buNone/>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应用实例：检测</a:t>
            </a:r>
            <a:r>
              <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rPr>
              <a:t>SNS</a:t>
            </a: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社区中不真实账号</a:t>
            </a:r>
          </a:p>
          <a:p>
            <a:pPr marL="0" marR="0" lvl="0" indent="0" algn="l" defTabSz="914332" rtl="0" eaLnBrk="1" fontAlgn="auto" latinLnBrk="0" hangingPunct="1">
              <a:lnSpc>
                <a:spcPct val="100000"/>
              </a:lnSpc>
              <a:spcBef>
                <a:spcPct val="0"/>
              </a:spcBef>
              <a:spcAft>
                <a:spcPts val="0"/>
              </a:spcAft>
              <a:buClrTx/>
              <a:buSzTx/>
              <a:buFont typeface="Arial" charset="0"/>
              <a:buNone/>
              <a:tabLst/>
              <a:defRPr/>
            </a:pP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3" name="文本框 2"/>
          <p:cNvSpPr txBox="1"/>
          <p:nvPr/>
        </p:nvSpPr>
        <p:spPr>
          <a:xfrm>
            <a:off x="532263" y="1555845"/>
            <a:ext cx="10918210" cy="2246769"/>
          </a:xfrm>
          <a:prstGeom prst="rect">
            <a:avLst/>
          </a:prstGeom>
          <a:noFill/>
        </p:spPr>
        <p:txBody>
          <a:bodyPr wrap="square" rtlCol="0">
            <a:spAutoFit/>
          </a:bodyPr>
          <a:lstStyle/>
          <a:p>
            <a:r>
              <a:rPr lang="zh-CN" altLang="en-US" sz="2800" b="1" dirty="0"/>
              <a:t>问题：对于</a:t>
            </a:r>
            <a:r>
              <a:rPr lang="en-US" altLang="zh-CN" sz="2800" b="1" dirty="0"/>
              <a:t>SNS</a:t>
            </a:r>
            <a:r>
              <a:rPr lang="zh-CN" altLang="en-US" sz="2800" b="1" dirty="0"/>
              <a:t>社区来说，不真实账号（使用虚假身份或用户的小号）是一个普遍存在的问题，作为</a:t>
            </a:r>
            <a:r>
              <a:rPr lang="en-US" altLang="zh-CN" sz="2800" b="1" dirty="0"/>
              <a:t>SNS</a:t>
            </a:r>
            <a:r>
              <a:rPr lang="zh-CN" altLang="en-US" sz="2800" b="1" dirty="0"/>
              <a:t>社区的运营商，希望可以检测出这些不真实账号，从而在一些运营分析报告中避免这些账号的干扰，亦可以加强对</a:t>
            </a:r>
            <a:r>
              <a:rPr lang="en-US" altLang="zh-CN" sz="2800" b="1" dirty="0"/>
              <a:t>SNS</a:t>
            </a:r>
            <a:r>
              <a:rPr lang="zh-CN" altLang="en-US" sz="2800" b="1" dirty="0"/>
              <a:t>社区的了解与监管。</a:t>
            </a:r>
            <a:br>
              <a:rPr lang="zh-CN" altLang="en-US" sz="2800" b="1" dirty="0"/>
            </a:br>
            <a:endParaRPr lang="zh-CN" altLang="en-US" sz="2800" b="1" dirty="0"/>
          </a:p>
        </p:txBody>
      </p:sp>
      <p:sp>
        <p:nvSpPr>
          <p:cNvPr id="4" name="文本框 3"/>
          <p:cNvSpPr txBox="1"/>
          <p:nvPr/>
        </p:nvSpPr>
        <p:spPr>
          <a:xfrm>
            <a:off x="532263" y="3516761"/>
            <a:ext cx="7707085" cy="1231106"/>
          </a:xfrm>
          <a:prstGeom prst="rect">
            <a:avLst/>
          </a:prstGeom>
          <a:noFill/>
        </p:spPr>
        <p:txBody>
          <a:bodyPr wrap="square" rtlCol="0">
            <a:spAutoFit/>
          </a:bodyPr>
          <a:lstStyle/>
          <a:p>
            <a:endParaRPr lang="en-US" altLang="zh-CN" dirty="0"/>
          </a:p>
          <a:p>
            <a:r>
              <a:rPr lang="zh-CN" altLang="en-US" sz="2800" b="1" dirty="0"/>
              <a:t> 这里我们设</a:t>
            </a:r>
            <a:r>
              <a:rPr lang="en-US" altLang="zh-CN" sz="2800" b="1" dirty="0"/>
              <a:t>C=0</a:t>
            </a:r>
            <a:r>
              <a:rPr lang="zh-CN" altLang="en-US" sz="2800" b="1" dirty="0"/>
              <a:t>表示真实账号，</a:t>
            </a:r>
            <a:r>
              <a:rPr lang="en-US" altLang="zh-CN" sz="2800" b="1" dirty="0"/>
              <a:t>C=1</a:t>
            </a:r>
            <a:r>
              <a:rPr lang="zh-CN" altLang="en-US" sz="2800" b="1" dirty="0"/>
              <a:t>表示不真实账号。</a:t>
            </a:r>
            <a:endParaRPr kumimoji="1" lang="zh-CN" altLang="en-US" sz="2800" b="1" dirty="0"/>
          </a:p>
        </p:txBody>
      </p:sp>
    </p:spTree>
    <p:extLst>
      <p:ext uri="{BB962C8B-B14F-4D97-AF65-F5344CB8AC3E}">
        <p14:creationId xmlns:p14="http://schemas.microsoft.com/office/powerpoint/2010/main" val="11561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7184962" cy="107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332">
              <a:spcBef>
                <a:spcPct val="0"/>
              </a:spcBef>
              <a:buNone/>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应用实例：检测</a:t>
            </a:r>
            <a:r>
              <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rPr>
              <a:t>SNS</a:t>
            </a: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社区中不真实账号</a:t>
            </a:r>
          </a:p>
          <a:p>
            <a:pPr marL="0" marR="0" lvl="0" indent="0" algn="l" defTabSz="914332" rtl="0" eaLnBrk="1" fontAlgn="auto" latinLnBrk="0" hangingPunct="1">
              <a:lnSpc>
                <a:spcPct val="100000"/>
              </a:lnSpc>
              <a:spcBef>
                <a:spcPct val="0"/>
              </a:spcBef>
              <a:spcAft>
                <a:spcPts val="0"/>
              </a:spcAft>
              <a:buClrTx/>
              <a:buSzTx/>
              <a:buFont typeface="Arial" charset="0"/>
              <a:buNone/>
              <a:tabLst/>
              <a:defRPr/>
            </a:pP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3" name="文本框 2"/>
          <p:cNvSpPr txBox="1"/>
          <p:nvPr/>
        </p:nvSpPr>
        <p:spPr>
          <a:xfrm>
            <a:off x="532263" y="1555845"/>
            <a:ext cx="10918210" cy="3539430"/>
          </a:xfrm>
          <a:prstGeom prst="rect">
            <a:avLst/>
          </a:prstGeom>
          <a:noFill/>
        </p:spPr>
        <p:txBody>
          <a:bodyPr wrap="square" rtlCol="0">
            <a:spAutoFit/>
          </a:bodyPr>
          <a:lstStyle/>
          <a:p>
            <a:r>
              <a:rPr lang="en-US" altLang="zh-CN" sz="2800" b="1" dirty="0"/>
              <a:t>1</a:t>
            </a:r>
            <a:r>
              <a:rPr lang="zh-CN" altLang="en-US" sz="2800" b="1" dirty="0"/>
              <a:t>、确定特征属性及划分</a:t>
            </a:r>
            <a:endParaRPr lang="en-US" altLang="zh-CN" sz="2800" b="1" dirty="0"/>
          </a:p>
          <a:p>
            <a:r>
              <a:rPr lang="en-US" altLang="zh-CN" sz="2800" b="1" dirty="0"/>
              <a:t>a1</a:t>
            </a:r>
            <a:r>
              <a:rPr lang="zh-CN" altLang="en-US" sz="2800" b="1" dirty="0"/>
              <a:t>：日志数量</a:t>
            </a:r>
            <a:r>
              <a:rPr lang="en-US" altLang="zh-CN" sz="2800" b="1" dirty="0"/>
              <a:t>/</a:t>
            </a:r>
            <a:r>
              <a:rPr lang="zh-CN" altLang="en-US" sz="2800" b="1" dirty="0"/>
              <a:t>注册天数，</a:t>
            </a:r>
            <a:r>
              <a:rPr lang="en-US" altLang="zh-CN" sz="2800" b="1" dirty="0"/>
              <a:t>a2</a:t>
            </a:r>
            <a:r>
              <a:rPr lang="zh-CN" altLang="en-US" sz="2800" b="1" dirty="0"/>
              <a:t>：好友数量</a:t>
            </a:r>
            <a:r>
              <a:rPr lang="en-US" altLang="zh-CN" sz="2800" b="1" dirty="0"/>
              <a:t>/</a:t>
            </a:r>
            <a:r>
              <a:rPr lang="zh-CN" altLang="en-US" sz="2800" b="1" dirty="0"/>
              <a:t>注册天数，</a:t>
            </a:r>
            <a:r>
              <a:rPr lang="en-US" altLang="zh-CN" sz="2800" b="1" dirty="0"/>
              <a:t>a3</a:t>
            </a:r>
            <a:r>
              <a:rPr lang="zh-CN" altLang="en-US" sz="2800" b="1" dirty="0"/>
              <a:t>：是否使用真实头像</a:t>
            </a:r>
            <a:endParaRPr lang="en-US" altLang="zh-CN" sz="2800" b="1" dirty="0"/>
          </a:p>
          <a:p>
            <a:endParaRPr lang="en-US" altLang="zh-CN" sz="2800" b="1" dirty="0"/>
          </a:p>
          <a:p>
            <a:r>
              <a:rPr lang="mr-IN" altLang="zh-CN" sz="2800" b="1" dirty="0"/>
              <a:t>a1</a:t>
            </a:r>
            <a:r>
              <a:rPr lang="zh-CN" altLang="mr-IN" sz="2800" b="1" dirty="0"/>
              <a:t>：</a:t>
            </a:r>
            <a:r>
              <a:rPr lang="mr-IN" altLang="zh-CN" sz="2800" b="1" dirty="0"/>
              <a:t>{</a:t>
            </a:r>
            <a:r>
              <a:rPr lang="mr-IN" altLang="zh-CN" sz="2800" b="1" dirty="0" err="1"/>
              <a:t>a</a:t>
            </a:r>
            <a:r>
              <a:rPr lang="mr-IN" altLang="zh-CN" sz="2800" b="1" dirty="0"/>
              <a:t>&lt;=0.05, 0.05&lt;</a:t>
            </a:r>
            <a:r>
              <a:rPr lang="mr-IN" altLang="zh-CN" sz="2800" b="1" dirty="0" err="1"/>
              <a:t>a</a:t>
            </a:r>
            <a:r>
              <a:rPr lang="mr-IN" altLang="zh-CN" sz="2800" b="1" dirty="0"/>
              <a:t>&lt;0.2, </a:t>
            </a:r>
            <a:r>
              <a:rPr lang="mr-IN" altLang="zh-CN" sz="2800" b="1" dirty="0" err="1"/>
              <a:t>a</a:t>
            </a:r>
            <a:r>
              <a:rPr lang="mr-IN" altLang="zh-CN" sz="2800" b="1" dirty="0"/>
              <a:t>&gt;=0.2}</a:t>
            </a:r>
            <a:endParaRPr lang="en-US" altLang="zh-CN" sz="2800" b="1" dirty="0"/>
          </a:p>
          <a:p>
            <a:r>
              <a:rPr lang="mr-IN" altLang="zh-CN" sz="2800" b="1" dirty="0" err="1"/>
              <a:t>a</a:t>
            </a:r>
            <a:r>
              <a:rPr lang="en-US" altLang="zh-CN" sz="2800" b="1" dirty="0"/>
              <a:t>2</a:t>
            </a:r>
            <a:r>
              <a:rPr lang="zh-CN" altLang="mr-IN" sz="2800" b="1" dirty="0"/>
              <a:t>：</a:t>
            </a:r>
            <a:r>
              <a:rPr lang="mr-IN" altLang="zh-CN" sz="2800" b="1" dirty="0"/>
              <a:t>{</a:t>
            </a:r>
            <a:r>
              <a:rPr lang="mr-IN" altLang="zh-CN" sz="2800" b="1" dirty="0" err="1"/>
              <a:t>a</a:t>
            </a:r>
            <a:r>
              <a:rPr lang="mr-IN" altLang="zh-CN" sz="2800" b="1" dirty="0"/>
              <a:t>&lt;=0.1, 0.1&lt;</a:t>
            </a:r>
            <a:r>
              <a:rPr lang="mr-IN" altLang="zh-CN" sz="2800" b="1" dirty="0" err="1"/>
              <a:t>a</a:t>
            </a:r>
            <a:r>
              <a:rPr lang="mr-IN" altLang="zh-CN" sz="2800" b="1" dirty="0"/>
              <a:t>&lt;0.8, </a:t>
            </a:r>
            <a:r>
              <a:rPr lang="mr-IN" altLang="zh-CN" sz="2800" b="1" dirty="0" err="1"/>
              <a:t>a</a:t>
            </a:r>
            <a:r>
              <a:rPr lang="mr-IN" altLang="zh-CN" sz="2800" b="1" dirty="0"/>
              <a:t>&gt;=0.8}</a:t>
            </a:r>
            <a:endParaRPr lang="en-US" altLang="zh-CN" sz="2800" b="1" dirty="0"/>
          </a:p>
          <a:p>
            <a:r>
              <a:rPr lang="mr-IN" altLang="zh-CN" sz="2800" b="1" dirty="0"/>
              <a:t>a3</a:t>
            </a:r>
            <a:r>
              <a:rPr lang="zh-CN" altLang="mr-IN" sz="2800" b="1" dirty="0"/>
              <a:t>：</a:t>
            </a:r>
            <a:r>
              <a:rPr lang="mr-IN" altLang="zh-CN" sz="2800" b="1" dirty="0"/>
              <a:t>{</a:t>
            </a:r>
            <a:r>
              <a:rPr lang="mr-IN" altLang="zh-CN" sz="2800" b="1" dirty="0" err="1"/>
              <a:t>a</a:t>
            </a:r>
            <a:r>
              <a:rPr lang="mr-IN" altLang="zh-CN" sz="2800" b="1" dirty="0"/>
              <a:t>=0</a:t>
            </a:r>
            <a:r>
              <a:rPr lang="zh-CN" altLang="mr-IN" sz="2800" b="1" dirty="0"/>
              <a:t>（不是）</a:t>
            </a:r>
            <a:r>
              <a:rPr lang="mr-IN" altLang="zh-CN" sz="2800" b="1" dirty="0"/>
              <a:t>,</a:t>
            </a:r>
            <a:r>
              <a:rPr lang="mr-IN" altLang="zh-CN" sz="2800" b="1" dirty="0" err="1"/>
              <a:t>a</a:t>
            </a:r>
            <a:r>
              <a:rPr lang="mr-IN" altLang="zh-CN" sz="2800" b="1" dirty="0"/>
              <a:t>=1</a:t>
            </a:r>
            <a:r>
              <a:rPr lang="zh-CN" altLang="mr-IN" sz="2800" b="1" dirty="0"/>
              <a:t>（是）</a:t>
            </a:r>
            <a:r>
              <a:rPr lang="mr-IN" altLang="zh-CN" sz="2800" b="1" dirty="0"/>
              <a:t>} </a:t>
            </a:r>
            <a:r>
              <a:rPr lang="zh-CN" altLang="en-US" sz="2800" b="1" dirty="0"/>
              <a:t/>
            </a:r>
            <a:br>
              <a:rPr lang="zh-CN" altLang="en-US" sz="2800" b="1" dirty="0"/>
            </a:br>
            <a:endParaRPr lang="zh-CN" altLang="en-US" sz="2800" b="1" dirty="0"/>
          </a:p>
        </p:txBody>
      </p:sp>
    </p:spTree>
    <p:extLst>
      <p:ext uri="{BB962C8B-B14F-4D97-AF65-F5344CB8AC3E}">
        <p14:creationId xmlns:p14="http://schemas.microsoft.com/office/powerpoint/2010/main" val="11506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950" y="1484406"/>
            <a:ext cx="10918210" cy="1231106"/>
          </a:xfrm>
          <a:prstGeom prst="rect">
            <a:avLst/>
          </a:prstGeom>
          <a:noFill/>
        </p:spPr>
        <p:txBody>
          <a:bodyPr wrap="square" rtlCol="0">
            <a:spAutoFit/>
          </a:bodyPr>
          <a:lstStyle/>
          <a:p>
            <a:r>
              <a:rPr lang="en-US" altLang="zh-CN" sz="2800" b="1" dirty="0"/>
              <a:t>2</a:t>
            </a:r>
            <a:r>
              <a:rPr lang="zh-CN" altLang="en-US" sz="2800" b="1" dirty="0"/>
              <a:t>、获取训练样本</a:t>
            </a:r>
            <a:endParaRPr lang="en-US" altLang="zh-CN" sz="2800" b="1" dirty="0"/>
          </a:p>
          <a:p>
            <a:r>
              <a:rPr lang="zh-CN" altLang="en-US" sz="2800" b="1" dirty="0"/>
              <a:t>这里使用运维人员曾经人工检测过的</a:t>
            </a:r>
            <a:r>
              <a:rPr lang="en-US" altLang="zh-CN" sz="2800" b="1" dirty="0"/>
              <a:t>1</a:t>
            </a:r>
            <a:r>
              <a:rPr lang="zh-CN" altLang="en-US" sz="2800" b="1" dirty="0"/>
              <a:t>万个账号作为训练样本。 </a:t>
            </a:r>
            <a:r>
              <a:rPr lang="zh-CN" altLang="en-US" dirty="0"/>
              <a:t/>
            </a:r>
            <a:br>
              <a:rPr lang="zh-CN" altLang="en-US" dirty="0"/>
            </a:br>
            <a:endParaRPr lang="zh-CN" altLang="en-US" dirty="0"/>
          </a:p>
        </p:txBody>
      </p:sp>
      <p:sp>
        <p:nvSpPr>
          <p:cNvPr id="3" name="文本框 2"/>
          <p:cNvSpPr txBox="1"/>
          <p:nvPr/>
        </p:nvSpPr>
        <p:spPr>
          <a:xfrm>
            <a:off x="404950" y="3519360"/>
            <a:ext cx="10918210" cy="2523768"/>
          </a:xfrm>
          <a:prstGeom prst="rect">
            <a:avLst/>
          </a:prstGeom>
          <a:noFill/>
        </p:spPr>
        <p:txBody>
          <a:bodyPr wrap="square" rtlCol="0">
            <a:spAutoFit/>
          </a:bodyPr>
          <a:lstStyle/>
          <a:p>
            <a:r>
              <a:rPr lang="en-US" altLang="zh-CN" sz="2800" b="1" dirty="0"/>
              <a:t>3</a:t>
            </a:r>
            <a:r>
              <a:rPr lang="zh-CN" altLang="en-US" sz="2800" b="1" dirty="0"/>
              <a:t>、计算训练样本中每个类别的频率</a:t>
            </a:r>
            <a:endParaRPr lang="en-US" altLang="zh-CN" sz="2800" b="1" dirty="0"/>
          </a:p>
          <a:p>
            <a:r>
              <a:rPr lang="zh-CN" altLang="en-US" sz="2800" b="1" dirty="0"/>
              <a:t>用训练样本中真实账号和不真实账号数量分别除以一万</a:t>
            </a:r>
            <a:r>
              <a:rPr lang="en-US" altLang="zh-CN" sz="2800" b="1" dirty="0"/>
              <a:t>(c=0,</a:t>
            </a:r>
            <a:r>
              <a:rPr lang="zh-CN" altLang="en-US" sz="2800" b="1" dirty="0"/>
              <a:t>不是虚假账号，</a:t>
            </a:r>
            <a:r>
              <a:rPr lang="en-US" altLang="zh-CN" sz="2800" b="1" dirty="0"/>
              <a:t>c=1</a:t>
            </a:r>
            <a:r>
              <a:rPr lang="zh-CN" altLang="en-US" sz="2800" b="1" dirty="0"/>
              <a:t>，为虚假账号），得到：</a:t>
            </a:r>
            <a:endParaRPr lang="en-US" altLang="zh-CN" sz="2800" b="1" dirty="0"/>
          </a:p>
          <a:p>
            <a:r>
              <a:rPr lang="en-US" altLang="zh-CN" sz="2800" b="1" dirty="0"/>
              <a:t>P(C=0)=8900/100000=0.89</a:t>
            </a:r>
          </a:p>
          <a:p>
            <a:r>
              <a:rPr lang="en-US" altLang="zh-CN" sz="2800" b="1" dirty="0"/>
              <a:t>P(C=1)=1100/100000=0.11</a:t>
            </a:r>
          </a:p>
          <a:p>
            <a:endParaRPr lang="zh-CN" altLang="en-US" dirty="0"/>
          </a:p>
        </p:txBody>
      </p:sp>
    </p:spTree>
    <p:extLst>
      <p:ext uri="{BB962C8B-B14F-4D97-AF65-F5344CB8AC3E}">
        <p14:creationId xmlns:p14="http://schemas.microsoft.com/office/powerpoint/2010/main" val="138336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7184962" cy="107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332">
              <a:spcBef>
                <a:spcPct val="0"/>
              </a:spcBef>
              <a:buNone/>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应用实例：检测</a:t>
            </a:r>
            <a:r>
              <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rPr>
              <a:t>SNS</a:t>
            </a: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社区中不真实账号</a:t>
            </a:r>
          </a:p>
          <a:p>
            <a:pPr marL="0" marR="0" lvl="0" indent="0" algn="l" defTabSz="914332" rtl="0" eaLnBrk="1" fontAlgn="auto" latinLnBrk="0" hangingPunct="1">
              <a:lnSpc>
                <a:spcPct val="100000"/>
              </a:lnSpc>
              <a:spcBef>
                <a:spcPct val="0"/>
              </a:spcBef>
              <a:spcAft>
                <a:spcPts val="0"/>
              </a:spcAft>
              <a:buClrTx/>
              <a:buSzTx/>
              <a:buFont typeface="Arial" charset="0"/>
              <a:buNone/>
              <a:tabLst/>
              <a:defRPr/>
            </a:pP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3" name="文本框 2"/>
          <p:cNvSpPr txBox="1"/>
          <p:nvPr/>
        </p:nvSpPr>
        <p:spPr>
          <a:xfrm>
            <a:off x="532263" y="1555845"/>
            <a:ext cx="10918210" cy="2185214"/>
          </a:xfrm>
          <a:prstGeom prst="rect">
            <a:avLst/>
          </a:prstGeom>
          <a:noFill/>
        </p:spPr>
        <p:txBody>
          <a:bodyPr wrap="square" rtlCol="0">
            <a:spAutoFit/>
          </a:bodyPr>
          <a:lstStyle/>
          <a:p>
            <a:r>
              <a:rPr lang="en-US" altLang="zh-CN" sz="2800" b="1" dirty="0"/>
              <a:t>4</a:t>
            </a:r>
            <a:r>
              <a:rPr lang="zh-CN" altLang="en-US" sz="2800" b="1" dirty="0"/>
              <a:t>、计算每个类别条件下各个特征属性划分的频率</a:t>
            </a:r>
            <a:endParaRPr lang="en-US" altLang="zh-CN" sz="2800" b="1" dirty="0"/>
          </a:p>
          <a:p>
            <a:endParaRPr lang="en-US" altLang="zh-CN" dirty="0"/>
          </a:p>
          <a:p>
            <a:endParaRPr lang="en-US" altLang="zh-CN" dirty="0"/>
          </a:p>
          <a:p>
            <a:endParaRPr lang="en-US" altLang="zh-CN" dirty="0"/>
          </a:p>
          <a:p>
            <a:endParaRPr lang="zh-CN" altLang="en-US" dirty="0"/>
          </a:p>
          <a:p>
            <a:r>
              <a:rPr lang="zh-CN" altLang="en-US" dirty="0"/>
              <a:t/>
            </a:r>
            <a:br>
              <a:rPr lang="zh-CN" altLang="en-US" dirty="0"/>
            </a:b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397938" y="2200759"/>
                <a:ext cx="6462490" cy="3816429"/>
              </a:xfrm>
              <a:prstGeom prst="rect">
                <a:avLst/>
              </a:prstGeom>
              <a:noFill/>
            </p:spPr>
            <p:txBody>
              <a:bodyPr wrap="square" rtlCol="0">
                <a:spAutoFit/>
              </a:bodyPr>
              <a:lstStyle/>
              <a:p>
                <a:r>
                  <a:rPr lang="zh-CN" altLang="en-US" sz="2800" b="1" dirty="0"/>
                  <a:t> </a:t>
                </a:r>
                <a14:m>
                  <m:oMath xmlns:m="http://schemas.openxmlformats.org/officeDocument/2006/math">
                    <m:r>
                      <a:rPr lang="en-US" altLang="zh-CN" sz="2800" b="1" i="1" smtClean="0">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𝟏</m:t>
                            </m:r>
                          </m:sub>
                        </m:sSub>
                        <m:r>
                          <a:rPr lang="zh-CN"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𝟎𝟓</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𝟎</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𝟑</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𝟎</m:t>
                            </m:r>
                            <m:r>
                              <a:rPr lang="en-US" altLang="zh-CN" sz="2800" b="1" i="1">
                                <a:latin typeface="Cambria Math" charset="0"/>
                              </a:rPr>
                              <m:t>.</m:t>
                            </m:r>
                            <m:r>
                              <a:rPr lang="en-US" altLang="zh-CN" sz="2800" b="1" i="1">
                                <a:latin typeface="Cambria Math" charset="0"/>
                              </a:rPr>
                              <m:t>𝟎𝟓</m:t>
                            </m:r>
                            <m:r>
                              <a:rPr lang="en-US" altLang="zh-CN" sz="2800" b="1" i="1">
                                <a:latin typeface="Cambria Math" charset="0"/>
                              </a:rPr>
                              <m:t>&lt;</m:t>
                            </m:r>
                            <m:r>
                              <a:rPr lang="en-US" altLang="zh-CN" sz="2800" b="1" i="1">
                                <a:latin typeface="Cambria Math" charset="0"/>
                              </a:rPr>
                              <m:t>𝒂</m:t>
                            </m:r>
                          </m:e>
                          <m:sub>
                            <m:r>
                              <a:rPr lang="en-US" altLang="zh-CN" sz="2800" b="1" i="1">
                                <a:latin typeface="Cambria Math" charset="0"/>
                              </a:rPr>
                              <m:t>𝟏</m:t>
                            </m:r>
                          </m:sub>
                        </m:sSub>
                        <m:r>
                          <a:rPr lang="en-US" altLang="zh-CN" sz="2800" b="1" i="1">
                            <a:latin typeface="Cambria Math" charset="0"/>
                          </a:rPr>
                          <m:t>&lt;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𝟐</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𝟎</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𝟓</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𝟏</m:t>
                            </m:r>
                          </m:sub>
                        </m:sSub>
                        <m:r>
                          <a:rPr lang="en-US" altLang="zh-CN" sz="2800" b="1" i="1">
                            <a:latin typeface="Cambria Math" charset="0"/>
                          </a:rPr>
                          <m:t>&gt;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𝟐</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𝟎</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𝟐</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𝟏</m:t>
                            </m:r>
                          </m:sub>
                        </m:sSub>
                        <m:r>
                          <a:rPr lang="zh-CN"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𝟎𝟓</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𝟏</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𝟖</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𝟎</m:t>
                            </m:r>
                            <m:r>
                              <a:rPr lang="en-US" altLang="zh-CN" sz="2800" b="1" i="1">
                                <a:latin typeface="Cambria Math" charset="0"/>
                              </a:rPr>
                              <m:t>.</m:t>
                            </m:r>
                            <m:r>
                              <a:rPr lang="en-US" altLang="zh-CN" sz="2800" b="1" i="1">
                                <a:latin typeface="Cambria Math" charset="0"/>
                              </a:rPr>
                              <m:t>𝟎𝟓</m:t>
                            </m:r>
                            <m:r>
                              <a:rPr lang="en-US" altLang="zh-CN" sz="2800" b="1" i="1">
                                <a:latin typeface="Cambria Math" charset="0"/>
                              </a:rPr>
                              <m:t>&lt;</m:t>
                            </m:r>
                            <m:r>
                              <a:rPr lang="en-US" altLang="zh-CN" sz="2800" b="1" i="1">
                                <a:latin typeface="Cambria Math" charset="0"/>
                              </a:rPr>
                              <m:t>𝒂</m:t>
                            </m:r>
                          </m:e>
                          <m:sub>
                            <m:r>
                              <a:rPr lang="en-US" altLang="zh-CN" sz="2800" b="1" i="1">
                                <a:latin typeface="Cambria Math" charset="0"/>
                              </a:rPr>
                              <m:t>𝟏</m:t>
                            </m:r>
                          </m:sub>
                        </m:sSub>
                        <m:r>
                          <a:rPr lang="en-US" altLang="zh-CN" sz="2800" b="1" i="1">
                            <a:latin typeface="Cambria Math" charset="0"/>
                          </a:rPr>
                          <m:t>&lt;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𝟐</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𝟏</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𝟏</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𝟏</m:t>
                            </m:r>
                          </m:sub>
                        </m:sSub>
                        <m:r>
                          <a:rPr lang="en-US" altLang="zh-CN" sz="2800" b="1" i="1">
                            <a:latin typeface="Cambria Math" charset="0"/>
                          </a:rPr>
                          <m:t>&gt;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𝟐</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𝟏</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𝟏</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𝟐</m:t>
                            </m:r>
                          </m:sub>
                        </m:sSub>
                        <m:r>
                          <a:rPr lang="zh-CN"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𝟏</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𝟎</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𝟏</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r>
                          <a:rPr lang="en-US" altLang="zh-CN" sz="2800" b="1" i="1">
                            <a:latin typeface="Cambria Math" charset="0"/>
                          </a:rPr>
                          <m:t>𝟎</m:t>
                        </m:r>
                        <m:r>
                          <a:rPr lang="en-US" altLang="zh-CN" sz="2800" b="1" i="1">
                            <a:latin typeface="Cambria Math" charset="0"/>
                          </a:rPr>
                          <m:t>.</m:t>
                        </m:r>
                        <m:r>
                          <a:rPr lang="en-US" altLang="zh-CN" sz="2800" b="1" i="1">
                            <a:latin typeface="Cambria Math" charset="0"/>
                          </a:rPr>
                          <m:t>𝟏</m:t>
                        </m:r>
                        <m:r>
                          <a:rPr lang="zh-CN"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𝟐</m:t>
                            </m:r>
                          </m:sub>
                        </m:sSub>
                        <m:r>
                          <a:rPr lang="zh-CN"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𝟖</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𝟎</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𝟕</m:t>
                    </m:r>
                  </m:oMath>
                </a14:m>
                <a:endParaRPr lang="zh-CN" altLang="zh-CN" sz="2800" b="1" dirty="0"/>
              </a:p>
              <a:p>
                <a:r>
                  <a:rPr lang="en-US" altLang="zh-CN" dirty="0"/>
                  <a:t> </a:t>
                </a:r>
                <a:endParaRPr lang="zh-CN"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397938" y="2200759"/>
                <a:ext cx="6462490" cy="381642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6365225" y="2200759"/>
                <a:ext cx="5580451" cy="7971413"/>
              </a:xfrm>
              <a:prstGeom prst="rect">
                <a:avLst/>
              </a:prstGeom>
              <a:noFill/>
            </p:spPr>
            <p:txBody>
              <a:bodyPr wrap="square" rtlCol="0">
                <a:spAutoFit/>
              </a:bodyPr>
              <a:lstStyle/>
              <a:p>
                <a:r>
                  <a:rPr lang="zh-CN" altLang="en-US" sz="2800" b="1" dirty="0"/>
                  <a:t> </a:t>
                </a:r>
                <a14:m>
                  <m:oMath xmlns:m="http://schemas.openxmlformats.org/officeDocument/2006/math">
                    <m:r>
                      <a:rPr lang="en-US" altLang="zh-CN" sz="2800" b="1" i="1" smtClean="0">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𝟐</m:t>
                            </m:r>
                          </m:sub>
                        </m:sSub>
                        <m:r>
                          <a:rPr lang="en-US" altLang="zh-CN" sz="2800" b="1" i="1">
                            <a:latin typeface="Cambria Math" charset="0"/>
                          </a:rPr>
                          <m:t>&gt;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𝟖</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𝟎</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𝟐</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𝟐</m:t>
                            </m:r>
                          </m:sub>
                        </m:sSub>
                        <m:r>
                          <a:rPr lang="zh-CN"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𝟏</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𝟏</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𝟕</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r>
                          <a:rPr lang="en-US" altLang="zh-CN" sz="2800" b="1" i="1">
                            <a:latin typeface="Cambria Math" charset="0"/>
                          </a:rPr>
                          <m:t>𝟎</m:t>
                        </m:r>
                        <m:r>
                          <a:rPr lang="en-US" altLang="zh-CN" sz="2800" b="1" i="1">
                            <a:latin typeface="Cambria Math" charset="0"/>
                          </a:rPr>
                          <m:t>.</m:t>
                        </m:r>
                        <m:r>
                          <a:rPr lang="en-US" altLang="zh-CN" sz="2800" b="1" i="1">
                            <a:latin typeface="Cambria Math" charset="0"/>
                          </a:rPr>
                          <m:t>𝟏</m:t>
                        </m:r>
                        <m:r>
                          <a:rPr lang="en-US" altLang="zh-CN" sz="2800" b="1" i="1">
                            <a:latin typeface="Cambria Math" charset="0"/>
                          </a:rPr>
                          <m:t>&lt;</m:t>
                        </m:r>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𝟐</m:t>
                            </m:r>
                          </m:sub>
                        </m:sSub>
                        <m:r>
                          <a:rPr lang="en-US" altLang="zh-CN" sz="2800" b="1" i="1">
                            <a:latin typeface="Cambria Math" charset="0"/>
                          </a:rPr>
                          <m:t>&lt;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𝟖</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𝟏</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𝟐</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𝟐</m:t>
                            </m:r>
                          </m:sub>
                        </m:sSub>
                        <m:r>
                          <a:rPr lang="en-US" altLang="zh-CN" sz="2800" b="1" i="1">
                            <a:latin typeface="Cambria Math" charset="0"/>
                          </a:rPr>
                          <m:t>&gt;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𝟐</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𝟏</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𝟏</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𝟑</m:t>
                            </m:r>
                          </m:sub>
                        </m:sSub>
                        <m:r>
                          <a:rPr lang="en-US" altLang="zh-CN" sz="2800" b="1" i="1">
                            <a:latin typeface="Cambria Math" charset="0"/>
                          </a:rPr>
                          <m:t>=</m:t>
                        </m:r>
                        <m:r>
                          <a:rPr lang="en-US" altLang="zh-CN" sz="2800" b="1" i="1">
                            <a:latin typeface="Cambria Math" charset="0"/>
                          </a:rPr>
                          <m:t>𝟎</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𝟎</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𝟐</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𝟑</m:t>
                            </m:r>
                          </m:sub>
                        </m:sSub>
                        <m:r>
                          <a:rPr lang="en-US" altLang="zh-CN" sz="2800" b="1" i="1">
                            <a:latin typeface="Cambria Math" charset="0"/>
                          </a:rPr>
                          <m:t>=</m:t>
                        </m:r>
                        <m:r>
                          <a:rPr lang="en-US" altLang="zh-CN" sz="2800" b="1" i="1">
                            <a:latin typeface="Cambria Math" charset="0"/>
                          </a:rPr>
                          <m:t>𝟏</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𝟎</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𝟖</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𝟑</m:t>
                            </m:r>
                          </m:sub>
                        </m:sSub>
                        <m:r>
                          <a:rPr lang="en-US" altLang="zh-CN" sz="2800" b="1" i="1">
                            <a:latin typeface="Cambria Math" charset="0"/>
                          </a:rPr>
                          <m:t>=</m:t>
                        </m:r>
                        <m:r>
                          <a:rPr lang="en-US" altLang="zh-CN" sz="2800" b="1" i="1">
                            <a:latin typeface="Cambria Math" charset="0"/>
                          </a:rPr>
                          <m:t>𝟎</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𝟏</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𝟗</m:t>
                    </m:r>
                  </m:oMath>
                </a14:m>
                <a:endParaRPr lang="en-US" altLang="zh-CN" sz="2800" b="1" dirty="0"/>
              </a:p>
              <a:p>
                <a:r>
                  <a:rPr lang="zh-CN" altLang="en-US" sz="2800" b="1" dirty="0"/>
                  <a:t> </a:t>
                </a:r>
                <a14:m>
                  <m:oMath xmlns:m="http://schemas.openxmlformats.org/officeDocument/2006/math">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𝟑</m:t>
                            </m:r>
                          </m:sub>
                        </m:sSub>
                        <m:r>
                          <a:rPr lang="en-US" altLang="zh-CN" sz="2800" b="1" i="1">
                            <a:latin typeface="Cambria Math" charset="0"/>
                          </a:rPr>
                          <m:t>=</m:t>
                        </m:r>
                        <m:r>
                          <a:rPr lang="en-US" altLang="zh-CN" sz="2800" b="1" i="1">
                            <a:latin typeface="Cambria Math" charset="0"/>
                          </a:rPr>
                          <m:t>𝟏</m:t>
                        </m:r>
                      </m:e>
                      <m:e>
                        <m:r>
                          <a:rPr lang="en-US" altLang="zh-CN" sz="2800" b="1" i="1">
                            <a:latin typeface="Cambria Math" charset="0"/>
                          </a:rPr>
                          <m:t>𝑪</m:t>
                        </m:r>
                        <m:r>
                          <a:rPr lang="en-US" altLang="zh-CN" sz="2800" b="1" i="1">
                            <a:latin typeface="Cambria Math" charset="0"/>
                          </a:rPr>
                          <m:t>=</m:t>
                        </m:r>
                        <m:r>
                          <a:rPr lang="en-US" altLang="zh-CN" sz="2800" b="1" i="1">
                            <a:latin typeface="Cambria Math" charset="0"/>
                          </a:rPr>
                          <m:t>𝟏</m:t>
                        </m:r>
                      </m:e>
                    </m:d>
                    <m:r>
                      <a:rPr lang="en-US" altLang="zh-CN" sz="2800" b="1" i="1">
                        <a:latin typeface="Cambria Math" charset="0"/>
                      </a:rPr>
                      <m:t>=</m:t>
                    </m:r>
                    <m:r>
                      <a:rPr lang="en-US" altLang="zh-CN" sz="2800" b="1" i="1">
                        <a:latin typeface="Cambria Math" charset="0"/>
                      </a:rPr>
                      <m:t>𝟎</m:t>
                    </m:r>
                    <m:r>
                      <a:rPr lang="en-US" altLang="zh-CN" sz="2800" b="1" i="1">
                        <a:latin typeface="Cambria Math" charset="0"/>
                      </a:rPr>
                      <m:t>.</m:t>
                    </m:r>
                    <m:r>
                      <a:rPr lang="en-US" altLang="zh-CN" sz="2800" b="1" i="1">
                        <a:latin typeface="Cambria Math" charset="0"/>
                      </a:rPr>
                      <m:t>𝟏</m:t>
                    </m:r>
                  </m:oMath>
                </a14:m>
                <a:endParaRPr lang="zh-CN" altLang="zh-CN" sz="2800" b="1" dirty="0"/>
              </a:p>
              <a:p>
                <a:r>
                  <a:rPr lang="en-US" altLang="zh-CN" dirty="0"/>
                  <a:t> </a:t>
                </a:r>
                <a:endParaRPr lang="zh-CN" altLang="zh-CN" dirty="0"/>
              </a:p>
              <a:p>
                <a:endParaRPr lang="zh-CN" altLang="zh-CN" dirty="0"/>
              </a:p>
              <a:p>
                <a:r>
                  <a:rPr lang="en-US" altLang="zh-CN" dirty="0"/>
                  <a:t> </a:t>
                </a:r>
                <a:endParaRPr lang="zh-CN" altLang="zh-CN" dirty="0"/>
              </a:p>
              <a:p>
                <a:endParaRPr lang="zh-CN" altLang="zh-CN" dirty="0"/>
              </a:p>
              <a:p>
                <a:r>
                  <a:rPr lang="en-US" altLang="zh-CN" dirty="0"/>
                  <a:t> </a:t>
                </a:r>
                <a:endParaRPr lang="zh-CN" altLang="zh-CN" dirty="0"/>
              </a:p>
              <a:p>
                <a:endParaRPr lang="zh-CN" altLang="zh-CN" dirty="0"/>
              </a:p>
              <a:p>
                <a:r>
                  <a:rPr lang="en-US" altLang="zh-CN" dirty="0"/>
                  <a:t> </a:t>
                </a:r>
                <a:endParaRPr lang="zh-CN" altLang="zh-CN" dirty="0"/>
              </a:p>
              <a:p>
                <a:endParaRPr lang="zh-CN" altLang="zh-CN" dirty="0"/>
              </a:p>
              <a:p>
                <a:r>
                  <a:rPr lang="en-US" altLang="zh-CN" dirty="0"/>
                  <a:t> </a:t>
                </a:r>
                <a:endParaRPr lang="zh-CN" altLang="zh-CN" dirty="0"/>
              </a:p>
              <a:p>
                <a:endParaRPr lang="zh-CN" altLang="zh-CN" dirty="0"/>
              </a:p>
              <a:p>
                <a:r>
                  <a:rPr lang="en-US" altLang="zh-CN" dirty="0"/>
                  <a:t> </a:t>
                </a:r>
                <a:endParaRPr lang="zh-CN" altLang="zh-CN" dirty="0"/>
              </a:p>
              <a:p>
                <a:endParaRPr lang="zh-CN" altLang="zh-CN" dirty="0"/>
              </a:p>
              <a:p>
                <a:r>
                  <a:rPr lang="en-US" altLang="zh-CN" dirty="0"/>
                  <a:t> </a:t>
                </a:r>
                <a:endParaRPr lang="zh-CN" altLang="zh-CN" dirty="0"/>
              </a:p>
              <a:p>
                <a:endParaRPr lang="en-US" altLang="zh-CN" i="1" dirty="0"/>
              </a:p>
              <a:p>
                <a:endParaRPr lang="zh-CN" altLang="zh-CN" dirty="0"/>
              </a:p>
              <a:p>
                <a:r>
                  <a:rPr lang="en-US" altLang="zh-CN" dirty="0"/>
                  <a:t> </a:t>
                </a:r>
                <a:endParaRPr lang="zh-CN" altLang="zh-CN" dirty="0"/>
              </a:p>
            </p:txBody>
          </p:sp>
        </mc:Choice>
        <mc:Fallback xmlns="">
          <p:sp>
            <p:nvSpPr>
              <p:cNvPr id="23" name="文本框 22"/>
              <p:cNvSpPr txBox="1">
                <a:spLocks noRot="1" noChangeAspect="1" noMove="1" noResize="1" noEditPoints="1" noAdjustHandles="1" noChangeArrowheads="1" noChangeShapeType="1" noTextEdit="1"/>
              </p:cNvSpPr>
              <p:nvPr/>
            </p:nvSpPr>
            <p:spPr>
              <a:xfrm>
                <a:off x="6365225" y="2200759"/>
                <a:ext cx="5580451" cy="797141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098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7184962" cy="107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332">
              <a:spcBef>
                <a:spcPct val="0"/>
              </a:spcBef>
              <a:buNone/>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应用实例：检测</a:t>
            </a:r>
            <a:r>
              <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rPr>
              <a:t>SNS</a:t>
            </a: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社区中不真实账号</a:t>
            </a:r>
          </a:p>
          <a:p>
            <a:pPr marL="0" marR="0" lvl="0" indent="0" algn="l" defTabSz="914332" rtl="0" eaLnBrk="1" fontAlgn="auto" latinLnBrk="0" hangingPunct="1">
              <a:lnSpc>
                <a:spcPct val="100000"/>
              </a:lnSpc>
              <a:spcBef>
                <a:spcPct val="0"/>
              </a:spcBef>
              <a:spcAft>
                <a:spcPts val="0"/>
              </a:spcAft>
              <a:buClrTx/>
              <a:buSzTx/>
              <a:buFont typeface="Arial" charset="0"/>
              <a:buNone/>
              <a:tabLst/>
              <a:defRPr/>
            </a:pP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3" name="文本框 2"/>
          <p:cNvSpPr txBox="1"/>
          <p:nvPr/>
        </p:nvSpPr>
        <p:spPr>
          <a:xfrm>
            <a:off x="532263" y="1555845"/>
            <a:ext cx="10918210" cy="2092881"/>
          </a:xfrm>
          <a:prstGeom prst="rect">
            <a:avLst/>
          </a:prstGeom>
          <a:noFill/>
        </p:spPr>
        <p:txBody>
          <a:bodyPr wrap="square" rtlCol="0">
            <a:spAutoFit/>
          </a:bodyPr>
          <a:lstStyle/>
          <a:p>
            <a:r>
              <a:rPr lang="en-US" altLang="zh-CN" sz="2800" b="1" dirty="0"/>
              <a:t>5</a:t>
            </a:r>
            <a:r>
              <a:rPr lang="zh-CN" altLang="en-US" sz="2800" b="1" dirty="0"/>
              <a:t>、使用分类器进行鉴别</a:t>
            </a:r>
            <a:endParaRPr lang="en-US" altLang="zh-CN" sz="2800" b="1" dirty="0"/>
          </a:p>
          <a:p>
            <a:endParaRPr lang="en-US" altLang="zh-CN" dirty="0"/>
          </a:p>
          <a:p>
            <a:r>
              <a:rPr lang="zh-CN" altLang="en-US" sz="2800" b="1" dirty="0"/>
              <a:t>例：有一个账号，头像非真实，日志数量与注册天数的比率为</a:t>
            </a:r>
            <a:r>
              <a:rPr lang="en-US" altLang="zh-CN" sz="2800" b="1" dirty="0"/>
              <a:t>0.1</a:t>
            </a:r>
            <a:r>
              <a:rPr lang="zh-CN" altLang="en-US" sz="2800" b="1" dirty="0"/>
              <a:t>，好友数与注册天数的比率为</a:t>
            </a:r>
            <a:r>
              <a:rPr lang="en-US" altLang="zh-CN" sz="2800" b="1" dirty="0"/>
              <a:t>0.2</a:t>
            </a:r>
            <a:r>
              <a:rPr lang="zh-CN" altLang="en-US" sz="2800" b="1" dirty="0"/>
              <a:t>。</a:t>
            </a:r>
            <a:br>
              <a:rPr lang="zh-CN" altLang="en-US" sz="2800" b="1" dirty="0"/>
            </a:br>
            <a:endParaRPr lang="zh-CN" altLang="en-US" sz="2800" b="1" dirty="0"/>
          </a:p>
        </p:txBody>
      </p:sp>
      <mc:AlternateContent xmlns:mc="http://schemas.openxmlformats.org/markup-compatibility/2006" xmlns:a14="http://schemas.microsoft.com/office/drawing/2010/main">
        <mc:Choice Requires="a14">
          <p:sp>
            <p:nvSpPr>
              <p:cNvPr id="5" name="文本框 4"/>
              <p:cNvSpPr txBox="1"/>
              <p:nvPr/>
            </p:nvSpPr>
            <p:spPr>
              <a:xfrm>
                <a:off x="532263" y="3259815"/>
                <a:ext cx="10918210" cy="17860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𝐂</m:t>
                          </m:r>
                          <m:r>
                            <a:rPr lang="en-US" altLang="zh-CN" sz="2800" b="1">
                              <a:latin typeface="Cambria Math" charset="0"/>
                            </a:rPr>
                            <m:t>=</m:t>
                          </m:r>
                          <m:r>
                            <a:rPr lang="en-US" altLang="zh-CN" sz="2800" b="1" i="1">
                              <a:latin typeface="Cambria Math" charset="0"/>
                            </a:rPr>
                            <m:t>𝟏</m:t>
                          </m:r>
                        </m:e>
                      </m:d>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𝐱</m:t>
                          </m:r>
                        </m:e>
                        <m:e>
                          <m:r>
                            <a:rPr lang="en-US" altLang="zh-CN" sz="2800" b="1" i="1">
                              <a:latin typeface="Cambria Math" charset="0"/>
                            </a:rPr>
                            <m:t>𝐂</m:t>
                          </m:r>
                          <m:r>
                            <a:rPr lang="en-US" altLang="zh-CN" sz="2800" b="1">
                              <a:latin typeface="Cambria Math" charset="0"/>
                            </a:rPr>
                            <m:t>=</m:t>
                          </m:r>
                          <m:r>
                            <a:rPr lang="en-US" altLang="zh-CN" sz="2800" b="1" i="1">
                              <a:latin typeface="Cambria Math" charset="0"/>
                            </a:rPr>
                            <m:t>𝟏</m:t>
                          </m:r>
                        </m:e>
                      </m:d>
                      <m:r>
                        <a:rPr lang="en-US" altLang="zh-CN" sz="2800" b="1">
                          <a:latin typeface="Cambria Math" charset="0"/>
                        </a:rPr>
                        <m:t>=</m:t>
                      </m:r>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𝐂</m:t>
                          </m:r>
                          <m:r>
                            <a:rPr lang="en-US" altLang="zh-CN" sz="2800" b="1">
                              <a:latin typeface="Cambria Math" charset="0"/>
                            </a:rPr>
                            <m:t>=</m:t>
                          </m:r>
                          <m:r>
                            <a:rPr lang="en-US" altLang="zh-CN" sz="2800" b="1" i="1">
                              <a:latin typeface="Cambria Math" charset="0"/>
                            </a:rPr>
                            <m:t>𝟏</m:t>
                          </m:r>
                        </m:e>
                      </m:d>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𝟎</m:t>
                          </m:r>
                          <m:r>
                            <a:rPr lang="en-US" altLang="zh-CN" sz="2800" b="1">
                              <a:latin typeface="Cambria Math" charset="0"/>
                            </a:rPr>
                            <m:t>.</m:t>
                          </m:r>
                          <m:r>
                            <a:rPr lang="en-US" altLang="zh-CN" sz="2800" b="1" i="1">
                              <a:latin typeface="Cambria Math" charset="0"/>
                            </a:rPr>
                            <m:t>𝟎𝟓</m:t>
                          </m:r>
                          <m:r>
                            <a:rPr lang="en-US" altLang="zh-CN" sz="2800" b="1">
                              <a:latin typeface="Cambria Math" charset="0"/>
                            </a:rPr>
                            <m:t>&lt;</m:t>
                          </m:r>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𝟏</m:t>
                              </m:r>
                            </m:sub>
                          </m:sSub>
                          <m:r>
                            <a:rPr lang="en-US" altLang="zh-CN" sz="2800" b="1">
                              <a:latin typeface="Cambria Math" charset="0"/>
                            </a:rPr>
                            <m:t>&lt;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𝟐</m:t>
                          </m:r>
                        </m:e>
                        <m:e>
                          <m:r>
                            <a:rPr lang="en-US" altLang="zh-CN" sz="2800" b="1" i="1">
                              <a:latin typeface="Cambria Math" charset="0"/>
                            </a:rPr>
                            <m:t>𝐂</m:t>
                          </m:r>
                          <m:r>
                            <a:rPr lang="en-US" altLang="zh-CN" sz="2800" b="1">
                              <a:latin typeface="Cambria Math" charset="0"/>
                            </a:rPr>
                            <m:t>=</m:t>
                          </m:r>
                          <m:r>
                            <a:rPr lang="en-US" altLang="zh-CN" sz="2800" b="1" i="1">
                              <a:latin typeface="Cambria Math" charset="0"/>
                            </a:rPr>
                            <m:t>𝟏</m:t>
                          </m:r>
                        </m:e>
                      </m:d>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𝟎</m:t>
                          </m:r>
                          <m:r>
                            <a:rPr lang="en-US" altLang="zh-CN" sz="2800" b="1">
                              <a:latin typeface="Cambria Math" charset="0"/>
                            </a:rPr>
                            <m:t>.</m:t>
                          </m:r>
                          <m:r>
                            <a:rPr lang="en-US" altLang="zh-CN" sz="2800" b="1" i="1">
                              <a:latin typeface="Cambria Math" charset="0"/>
                            </a:rPr>
                            <m:t>𝟏</m:t>
                          </m:r>
                          <m:r>
                            <a:rPr lang="en-US" altLang="zh-CN" sz="2800" b="1">
                              <a:latin typeface="Cambria Math" charset="0"/>
                            </a:rPr>
                            <m:t>&lt;</m:t>
                          </m:r>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𝟐</m:t>
                              </m:r>
                            </m:sub>
                          </m:sSub>
                          <m:r>
                            <a:rPr lang="en-US" altLang="zh-CN" sz="2800" b="1">
                              <a:latin typeface="Cambria Math" charset="0"/>
                            </a:rPr>
                            <m:t>&lt;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𝟖</m:t>
                          </m:r>
                        </m:e>
                        <m:e>
                          <m:r>
                            <a:rPr lang="en-US" altLang="zh-CN" sz="2800" b="1" i="1">
                              <a:latin typeface="Cambria Math" charset="0"/>
                            </a:rPr>
                            <m:t>𝐂</m:t>
                          </m:r>
                          <m:r>
                            <a:rPr lang="en-US" altLang="zh-CN" sz="2800" b="1">
                              <a:latin typeface="Cambria Math" charset="0"/>
                            </a:rPr>
                            <m:t>=</m:t>
                          </m:r>
                          <m:r>
                            <a:rPr lang="en-US" altLang="zh-CN" sz="2800" b="1" i="1">
                              <a:latin typeface="Cambria Math" charset="0"/>
                            </a:rPr>
                            <m:t>𝟏</m:t>
                          </m:r>
                        </m:e>
                      </m:d>
                      <m:r>
                        <a:rPr lang="en-US" altLang="zh-CN" sz="2800" b="1" i="1">
                          <a:latin typeface="Cambria Math" charset="0"/>
                        </a:rPr>
                        <m:t>𝐏</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𝟑</m:t>
                              </m:r>
                            </m:sub>
                          </m:sSub>
                          <m:r>
                            <a:rPr lang="en-US" altLang="zh-CN" sz="2800" b="1">
                              <a:latin typeface="Cambria Math" charset="0"/>
                            </a:rPr>
                            <m:t>=</m:t>
                          </m:r>
                          <m:r>
                            <a:rPr lang="en-US" altLang="zh-CN" sz="2800" b="1" i="1">
                              <a:latin typeface="Cambria Math" charset="0"/>
                            </a:rPr>
                            <m:t>𝟎</m:t>
                          </m:r>
                        </m:e>
                        <m:e>
                          <m:r>
                            <a:rPr lang="en-US" altLang="zh-CN" sz="2800" b="1" i="1">
                              <a:latin typeface="Cambria Math" charset="0"/>
                            </a:rPr>
                            <m:t>𝐂</m:t>
                          </m:r>
                          <m:r>
                            <a:rPr lang="en-US" altLang="zh-CN" sz="2800" b="1">
                              <a:latin typeface="Cambria Math" charset="0"/>
                            </a:rPr>
                            <m:t>=</m:t>
                          </m:r>
                          <m:r>
                            <a:rPr lang="en-US" altLang="zh-CN" sz="2800" b="1" i="1">
                              <a:latin typeface="Cambria Math" charset="0"/>
                            </a:rPr>
                            <m:t>𝟏</m:t>
                          </m:r>
                        </m:e>
                      </m:d>
                      <m:r>
                        <a:rPr lang="en-US" altLang="zh-CN" sz="2800" b="1">
                          <a:latin typeface="Cambria Math" charset="0"/>
                        </a:rPr>
                        <m: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𝟏𝟏</m:t>
                      </m:r>
                      <m:r>
                        <a:rPr lang="en-US" altLang="zh-CN" sz="2800" b="1" i="1">
                          <a:latin typeface="Cambria Math" charset="0"/>
                        </a:rPr>
                        <m: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𝟏</m:t>
                      </m:r>
                      <m:r>
                        <a:rPr lang="en-US" altLang="zh-CN" sz="2800" b="1" i="1">
                          <a:latin typeface="Cambria Math" charset="0"/>
                        </a:rPr>
                        <m: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𝟐</m:t>
                      </m:r>
                      <m:r>
                        <a:rPr lang="en-US" altLang="zh-CN" sz="2800" b="1" i="1">
                          <a:latin typeface="Cambria Math" charset="0"/>
                        </a:rPr>
                        <m: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𝟗</m:t>
                      </m:r>
                      <m:r>
                        <a:rPr lang="en-US" altLang="zh-CN" sz="2800" b="1">
                          <a:latin typeface="Cambria Math" charset="0"/>
                        </a:rPr>
                        <m: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𝟎𝟎𝟏𝟗𝟖</m:t>
                      </m:r>
                    </m:oMath>
                  </m:oMathPara>
                </a14:m>
                <a:endParaRPr lang="zh-CN" altLang="zh-CN" sz="2800" b="1" dirty="0"/>
              </a:p>
            </p:txBody>
          </p:sp>
        </mc:Choice>
        <mc:Fallback xmlns="">
          <p:sp>
            <p:nvSpPr>
              <p:cNvPr id="5" name="文本框 4"/>
              <p:cNvSpPr txBox="1">
                <a:spLocks noRot="1" noChangeAspect="1" noMove="1" noResize="1" noEditPoints="1" noAdjustHandles="1" noChangeArrowheads="1" noChangeShapeType="1" noTextEdit="1"/>
              </p:cNvSpPr>
              <p:nvPr/>
            </p:nvSpPr>
            <p:spPr>
              <a:xfrm>
                <a:off x="532263" y="3259815"/>
                <a:ext cx="10918210" cy="1786066"/>
              </a:xfrm>
              <a:prstGeom prst="rect">
                <a:avLst/>
              </a:prstGeom>
              <a:blipFill>
                <a:blip r:embed="rId3"/>
                <a:stretch>
                  <a:fillRect r="-52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43436" y="5207246"/>
                <a:ext cx="12658166" cy="13651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𝐂</m:t>
                          </m:r>
                          <m:r>
                            <a:rPr lang="en-US" altLang="zh-CN" sz="2800" b="1">
                              <a:latin typeface="Cambria Math" charset="0"/>
                            </a:rPr>
                            <m:t>=</m:t>
                          </m:r>
                          <m:r>
                            <a:rPr lang="en-US" altLang="zh-CN" sz="2800" b="1" i="1" smtClean="0">
                              <a:latin typeface="Cambria Math" panose="02040503050406030204" pitchFamily="18" charset="0"/>
                            </a:rPr>
                            <m:t>𝟎</m:t>
                          </m:r>
                        </m:e>
                      </m:d>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𝐱</m:t>
                          </m:r>
                        </m:e>
                        <m:e>
                          <m:r>
                            <a:rPr lang="en-US" altLang="zh-CN" sz="2800" b="1" i="1">
                              <a:latin typeface="Cambria Math" charset="0"/>
                            </a:rPr>
                            <m:t>𝐂</m:t>
                          </m:r>
                          <m:r>
                            <a:rPr lang="en-US" altLang="zh-CN" sz="2800" b="1">
                              <a:latin typeface="Cambria Math" charset="0"/>
                            </a:rPr>
                            <m:t>=</m:t>
                          </m:r>
                          <m:r>
                            <a:rPr lang="en-US" altLang="zh-CN" sz="2800" b="1" i="1" smtClean="0">
                              <a:latin typeface="Cambria Math" panose="02040503050406030204" pitchFamily="18" charset="0"/>
                            </a:rPr>
                            <m:t>𝟎</m:t>
                          </m:r>
                        </m:e>
                      </m:d>
                      <m:r>
                        <a:rPr lang="en-US" altLang="zh-CN" sz="2800" b="1">
                          <a:latin typeface="Cambria Math" charset="0"/>
                        </a:rPr>
                        <m:t>=</m:t>
                      </m:r>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0" smtClean="0">
                              <a:latin typeface="Cambria Math" panose="02040503050406030204" pitchFamily="18" charset="0"/>
                            </a:rPr>
                            <m:t>𝐜</m:t>
                          </m:r>
                          <m:r>
                            <a:rPr lang="en-US" altLang="zh-CN" sz="2800" b="1">
                              <a:latin typeface="Cambria Math" charset="0"/>
                            </a:rPr>
                            <m:t>=</m:t>
                          </m:r>
                          <m:r>
                            <a:rPr lang="en-US" altLang="zh-CN" sz="2800" b="1" i="1" smtClean="0">
                              <a:latin typeface="Cambria Math" panose="02040503050406030204" pitchFamily="18" charset="0"/>
                            </a:rPr>
                            <m:t>𝟎</m:t>
                          </m:r>
                        </m:e>
                      </m:d>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𝟎</m:t>
                          </m:r>
                          <m:r>
                            <a:rPr lang="en-US" altLang="zh-CN" sz="2800" b="1">
                              <a:latin typeface="Cambria Math" charset="0"/>
                            </a:rPr>
                            <m:t>.</m:t>
                          </m:r>
                          <m:r>
                            <a:rPr lang="en-US" altLang="zh-CN" sz="2800" b="1" i="1">
                              <a:latin typeface="Cambria Math" charset="0"/>
                            </a:rPr>
                            <m:t>𝟎𝟓</m:t>
                          </m:r>
                          <m:r>
                            <a:rPr lang="en-US" altLang="zh-CN" sz="2800" b="1">
                              <a:latin typeface="Cambria Math" charset="0"/>
                            </a:rPr>
                            <m:t>&lt;</m:t>
                          </m:r>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𝟏</m:t>
                              </m:r>
                            </m:sub>
                          </m:sSub>
                          <m:r>
                            <a:rPr lang="en-US" altLang="zh-CN" sz="2800" b="1">
                              <a:latin typeface="Cambria Math" charset="0"/>
                            </a:rPr>
                            <m:t>&lt;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𝟐</m:t>
                          </m:r>
                        </m:e>
                        <m:e>
                          <m:r>
                            <a:rPr lang="en-US" altLang="zh-CN" sz="2800" b="1" i="1">
                              <a:latin typeface="Cambria Math" charset="0"/>
                            </a:rPr>
                            <m:t>𝐂</m:t>
                          </m:r>
                          <m:r>
                            <a:rPr lang="en-US" altLang="zh-CN" sz="2800" b="1">
                              <a:latin typeface="Cambria Math" charset="0"/>
                            </a:rPr>
                            <m:t>=</m:t>
                          </m:r>
                          <m:r>
                            <a:rPr lang="en-US" altLang="zh-CN" sz="2800" b="1" i="1" smtClean="0">
                              <a:latin typeface="Cambria Math" panose="02040503050406030204" pitchFamily="18" charset="0"/>
                            </a:rPr>
                            <m:t>𝟎</m:t>
                          </m:r>
                        </m:e>
                      </m:d>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𝟎</m:t>
                          </m:r>
                          <m:r>
                            <a:rPr lang="en-US" altLang="zh-CN" sz="2800" b="1">
                              <a:latin typeface="Cambria Math" charset="0"/>
                            </a:rPr>
                            <m:t>.</m:t>
                          </m:r>
                          <m:r>
                            <a:rPr lang="en-US" altLang="zh-CN" sz="2800" b="1" i="1">
                              <a:latin typeface="Cambria Math" charset="0"/>
                            </a:rPr>
                            <m:t>𝟏</m:t>
                          </m:r>
                          <m:r>
                            <a:rPr lang="en-US" altLang="zh-CN" sz="2800" b="1">
                              <a:latin typeface="Cambria Math" charset="0"/>
                            </a:rPr>
                            <m:t>&lt;</m:t>
                          </m:r>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𝟐</m:t>
                              </m:r>
                            </m:sub>
                          </m:sSub>
                          <m:r>
                            <a:rPr lang="en-US" altLang="zh-CN" sz="2800" b="1">
                              <a:latin typeface="Cambria Math" charset="0"/>
                            </a:rPr>
                            <m:t>&lt;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𝟖</m:t>
                          </m:r>
                        </m:e>
                        <m:e>
                          <m:r>
                            <a:rPr lang="en-US" altLang="zh-CN" sz="2800" b="1" i="1">
                              <a:latin typeface="Cambria Math" charset="0"/>
                            </a:rPr>
                            <m:t>𝐂</m:t>
                          </m:r>
                          <m:r>
                            <a:rPr lang="en-US" altLang="zh-CN" sz="2800" b="1">
                              <a:latin typeface="Cambria Math" charset="0"/>
                            </a:rPr>
                            <m:t>=</m:t>
                          </m:r>
                          <m:r>
                            <a:rPr lang="en-US" altLang="zh-CN" sz="2800" b="1" i="1" smtClean="0">
                              <a:latin typeface="Cambria Math" panose="02040503050406030204" pitchFamily="18" charset="0"/>
                            </a:rPr>
                            <m:t>𝟎</m:t>
                          </m:r>
                        </m:e>
                      </m:d>
                      <m:r>
                        <a:rPr lang="en-US" altLang="zh-CN" sz="2800" b="1" i="1">
                          <a:latin typeface="Cambria Math" charset="0"/>
                        </a:rPr>
                        <m:t>𝐏</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𝒂</m:t>
                              </m:r>
                            </m:e>
                            <m:sub>
                              <m:r>
                                <a:rPr lang="en-US" altLang="zh-CN" sz="2800" b="1" i="1">
                                  <a:latin typeface="Cambria Math" charset="0"/>
                                </a:rPr>
                                <m:t>𝟑</m:t>
                              </m:r>
                            </m:sub>
                          </m:sSub>
                          <m:r>
                            <a:rPr lang="en-US" altLang="zh-CN" sz="2800" b="1">
                              <a:latin typeface="Cambria Math" charset="0"/>
                            </a:rPr>
                            <m:t>=</m:t>
                          </m:r>
                          <m:r>
                            <a:rPr lang="en-US" altLang="zh-CN" sz="2800" b="1" i="1">
                              <a:latin typeface="Cambria Math" charset="0"/>
                            </a:rPr>
                            <m:t>𝟎</m:t>
                          </m:r>
                        </m:e>
                        <m:e>
                          <m:r>
                            <a:rPr lang="en-US" altLang="zh-CN" sz="2800" b="1" i="1">
                              <a:latin typeface="Cambria Math" charset="0"/>
                            </a:rPr>
                            <m:t>𝐂</m:t>
                          </m:r>
                          <m:r>
                            <a:rPr lang="en-US" altLang="zh-CN" sz="2800" b="1">
                              <a:latin typeface="Cambria Math" charset="0"/>
                            </a:rPr>
                            <m:t>=</m:t>
                          </m:r>
                          <m:r>
                            <a:rPr lang="en-US" altLang="zh-CN" sz="2800" b="1" i="1" smtClean="0">
                              <a:latin typeface="Cambria Math" panose="02040503050406030204" pitchFamily="18" charset="0"/>
                            </a:rPr>
                            <m:t>𝟎</m:t>
                          </m:r>
                        </m:e>
                      </m:d>
                      <m:r>
                        <a:rPr lang="en-US" altLang="zh-CN" sz="2800" b="1">
                          <a:latin typeface="Cambria Math" charset="0"/>
                        </a:rPr>
                        <m:t>=</m:t>
                      </m:r>
                      <m:r>
                        <a:rPr lang="en-US" altLang="zh-CN" sz="2800" b="1" i="1">
                          <a:latin typeface="Cambria Math" charset="0"/>
                        </a:rPr>
                        <m:t>𝟎</m:t>
                      </m:r>
                      <m:r>
                        <a:rPr lang="en-US" altLang="zh-CN" sz="2800" b="1">
                          <a:latin typeface="Cambria Math" charset="0"/>
                        </a:rPr>
                        <m:t>.</m:t>
                      </m:r>
                      <m:r>
                        <a:rPr lang="en-US" altLang="zh-CN" sz="2800" b="1" i="1" smtClean="0">
                          <a:latin typeface="Cambria Math" panose="02040503050406030204" pitchFamily="18" charset="0"/>
                        </a:rPr>
                        <m:t>𝟖𝟗</m:t>
                      </m:r>
                      <m:r>
                        <a:rPr lang="en-US" altLang="zh-CN" sz="2800" b="1" i="1">
                          <a:latin typeface="Cambria Math" charset="0"/>
                        </a:rPr>
                        <m:t>∗</m:t>
                      </m:r>
                      <m:r>
                        <a:rPr lang="en-US" altLang="zh-CN" sz="2800" b="1" i="1">
                          <a:latin typeface="Cambria Math" charset="0"/>
                        </a:rPr>
                        <m:t>𝟎</m:t>
                      </m:r>
                      <m:r>
                        <a:rPr lang="en-US" altLang="zh-CN" sz="2800" b="1">
                          <a:latin typeface="Cambria Math" charset="0"/>
                        </a:rPr>
                        <m:t>.</m:t>
                      </m:r>
                      <m:r>
                        <a:rPr lang="en-US" altLang="zh-CN" sz="2800" b="1" i="1" smtClean="0">
                          <a:latin typeface="Cambria Math" panose="02040503050406030204" pitchFamily="18" charset="0"/>
                        </a:rPr>
                        <m:t>𝟓</m:t>
                      </m:r>
                      <m:r>
                        <a:rPr lang="en-US" altLang="zh-CN" sz="2800" b="1" i="1">
                          <a:latin typeface="Cambria Math" charset="0"/>
                        </a:rPr>
                        <m:t>∗</m:t>
                      </m:r>
                      <m:r>
                        <a:rPr lang="en-US" altLang="zh-CN" sz="2800" b="1" i="1">
                          <a:latin typeface="Cambria Math" charset="0"/>
                        </a:rPr>
                        <m:t>𝟎</m:t>
                      </m:r>
                      <m:r>
                        <a:rPr lang="en-US" altLang="zh-CN" sz="2800" b="1">
                          <a:latin typeface="Cambria Math" charset="0"/>
                        </a:rPr>
                        <m:t>.</m:t>
                      </m:r>
                      <m:r>
                        <a:rPr lang="en-US" altLang="zh-CN" sz="2800" b="1" i="1" smtClean="0">
                          <a:latin typeface="Cambria Math" panose="02040503050406030204" pitchFamily="18" charset="0"/>
                        </a:rPr>
                        <m:t>𝟕</m:t>
                      </m:r>
                      <m:r>
                        <a:rPr lang="en-US" altLang="zh-CN" sz="2800" b="1" i="1">
                          <a:latin typeface="Cambria Math" charset="0"/>
                        </a:rPr>
                        <m:t>∗</m:t>
                      </m:r>
                      <m:r>
                        <a:rPr lang="en-US" altLang="zh-CN" sz="2800" b="1" i="1">
                          <a:latin typeface="Cambria Math" charset="0"/>
                        </a:rPr>
                        <m:t>𝟎</m:t>
                      </m:r>
                      <m:r>
                        <a:rPr lang="en-US" altLang="zh-CN" sz="2800" b="1">
                          <a:latin typeface="Cambria Math" charset="0"/>
                        </a:rPr>
                        <m:t>.</m:t>
                      </m:r>
                      <m:r>
                        <a:rPr lang="en-US" altLang="zh-CN" sz="2800" b="1" i="0" smtClean="0">
                          <a:latin typeface="Cambria Math" panose="02040503050406030204" pitchFamily="18" charset="0"/>
                        </a:rPr>
                        <m:t>𝟏</m:t>
                      </m:r>
                      <m:r>
                        <a:rPr lang="en-US" altLang="zh-CN" sz="2800" b="1">
                          <a:latin typeface="Cambria Math" charset="0"/>
                        </a:rPr>
                        <m:t>=</m:t>
                      </m:r>
                      <m:r>
                        <a:rPr lang="en-US" altLang="zh-CN" sz="2800" b="1" i="1">
                          <a:latin typeface="Cambria Math" charset="0"/>
                        </a:rPr>
                        <m:t>𝟎</m:t>
                      </m:r>
                      <m:r>
                        <a:rPr lang="en-US" altLang="zh-CN" sz="2800" b="1">
                          <a:latin typeface="Cambria Math" charset="0"/>
                        </a:rPr>
                        <m:t>.</m:t>
                      </m:r>
                      <m:r>
                        <a:rPr lang="en-US" altLang="zh-CN" sz="2800" b="1" i="1">
                          <a:latin typeface="Cambria Math" charset="0"/>
                        </a:rPr>
                        <m:t>𝟎</m:t>
                      </m:r>
                      <m:r>
                        <a:rPr lang="en-US" altLang="zh-CN" sz="2800" b="1" i="0" smtClean="0">
                          <a:latin typeface="Cambria Math" panose="02040503050406030204" pitchFamily="18" charset="0"/>
                        </a:rPr>
                        <m:t>𝟑𝟏𝟏𝟓</m:t>
                      </m:r>
                    </m:oMath>
                  </m:oMathPara>
                </a14:m>
                <a:endParaRPr lang="zh-CN" altLang="zh-CN" sz="28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143436" y="5207246"/>
                <a:ext cx="12658166" cy="136511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908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TextBox 64"/>
          <p:cNvSpPr txBox="1"/>
          <p:nvPr/>
        </p:nvSpPr>
        <p:spPr>
          <a:xfrm>
            <a:off x="3561494" y="3634686"/>
            <a:ext cx="3680596"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lvl="0" defTabSz="914332" fontAlgn="ctr">
              <a:defRPr/>
            </a:pPr>
            <a:r>
              <a:rPr lang="zh-CN" altLang="en-US" sz="5400" b="1" dirty="0">
                <a:solidFill>
                  <a:prstClr val="white"/>
                </a:solidFill>
                <a:latin typeface="微软雅黑" panose="020B0503020204020204" pitchFamily="34" charset="-122"/>
                <a:ea typeface="微软雅黑" panose="020B0503020204020204" pitchFamily="34" charset="-122"/>
              </a:rPr>
              <a:t>贝叶斯网络</a:t>
            </a:r>
          </a:p>
        </p:txBody>
      </p:sp>
      <p:sp>
        <p:nvSpPr>
          <p:cNvPr id="7" name="文本框 6"/>
          <p:cNvSpPr txBox="1"/>
          <p:nvPr/>
        </p:nvSpPr>
        <p:spPr>
          <a:xfrm>
            <a:off x="9287615" y="4611089"/>
            <a:ext cx="2904385" cy="461665"/>
          </a:xfrm>
          <a:prstGeom prst="rect">
            <a:avLst/>
          </a:prstGeom>
          <a:noFill/>
        </p:spPr>
        <p:txBody>
          <a:bodyPr wrap="none" rtlCol="0" anchor="ctr">
            <a:spAutoFit/>
          </a:bodyPr>
          <a:lstStyle>
            <a:defPPr>
              <a:defRPr lang="zh-CN"/>
            </a:defPPr>
            <a:lvl1pPr algn="ctr" fontAlgn="ctr">
              <a:defRPr sz="2000">
                <a:solidFill>
                  <a:schemeClr val="bg1">
                    <a:lumMod val="50000"/>
                  </a:schemeClr>
                </a:solidFill>
              </a:defRPr>
            </a:lvl1pPr>
          </a:lstStyle>
          <a:p>
            <a:pPr lvl="0" defTabSz="914332">
              <a:defRPr/>
            </a:pPr>
            <a:r>
              <a:rPr lang="en-US" altLang="zh-CN" sz="2400" dirty="0">
                <a:solidFill>
                  <a:prstClr val="white"/>
                </a:solidFill>
                <a:latin typeface="微软雅黑" panose="020B0503020204020204" pitchFamily="34" charset="-122"/>
                <a:ea typeface="微软雅黑" panose="020B0503020204020204" pitchFamily="34" charset="-122"/>
                <a:sym typeface="+mn-lt"/>
              </a:rPr>
              <a:t>Bayesian</a:t>
            </a:r>
            <a:r>
              <a:rPr lang="zh-CN" altLang="en-US" sz="2400" dirty="0">
                <a:solidFill>
                  <a:prstClr val="white"/>
                </a:solidFill>
                <a:latin typeface="微软雅黑" panose="020B0503020204020204" pitchFamily="34" charset="-122"/>
                <a:ea typeface="微软雅黑" panose="020B0503020204020204" pitchFamily="34" charset="-122"/>
                <a:sym typeface="+mn-lt"/>
              </a:rPr>
              <a:t> </a:t>
            </a:r>
            <a:r>
              <a:rPr lang="en-US" altLang="zh-CN" sz="2400" dirty="0">
                <a:solidFill>
                  <a:prstClr val="white"/>
                </a:solidFill>
                <a:latin typeface="微软雅黑" panose="020B0503020204020204" pitchFamily="34" charset="-122"/>
                <a:ea typeface="微软雅黑" panose="020B0503020204020204" pitchFamily="34" charset="-122"/>
                <a:sym typeface="+mn-lt"/>
              </a:rPr>
              <a:t>networks</a:t>
            </a:r>
            <a:endParaRPr lang="zh-CN" altLang="en-US" sz="2400" dirty="0">
              <a:solidFill>
                <a:prstClr val="white"/>
              </a:solidFill>
              <a:latin typeface="微软雅黑" panose="020B0503020204020204" pitchFamily="34" charset="-122"/>
              <a:ea typeface="微软雅黑" panose="020B0503020204020204" pitchFamily="34" charset="-122"/>
              <a:sym typeface="+mn-lt"/>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rPr>
              <a:t>03</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Tree>
    <p:extLst>
      <p:ext uri="{BB962C8B-B14F-4D97-AF65-F5344CB8AC3E}">
        <p14:creationId xmlns:p14="http://schemas.microsoft.com/office/powerpoint/2010/main" val="111681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3427523"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sz="3600" b="1" dirty="0">
                <a:solidFill>
                  <a:srgbClr val="444D26">
                    <a:lumMod val="75000"/>
                  </a:srgbClr>
                </a:solidFill>
                <a:latin typeface="Arial" panose="020B0604020202020204" pitchFamily="34" charset="0"/>
                <a:ea typeface="宋体" pitchFamily="2" charset="-122"/>
                <a:cs typeface="Arial" panose="020B0604020202020204" pitchFamily="34" charset="0"/>
              </a:rPr>
              <a:t>贝叶斯网络定义</a:t>
            </a:r>
            <a:endParaRPr lang="en-US" altLang="zh-CN" sz="3600" b="1" dirty="0">
              <a:solidFill>
                <a:srgbClr val="444D26">
                  <a:lumMod val="75000"/>
                </a:srgbClr>
              </a:solidFill>
              <a:latin typeface="Arial" panose="020B0604020202020204" pitchFamily="34" charset="0"/>
              <a:ea typeface="宋体" pitchFamily="2" charset="-122"/>
              <a:cs typeface="Arial" panose="020B0604020202020204" pitchFamily="34" charset="0"/>
            </a:endParaRPr>
          </a:p>
        </p:txBody>
      </p:sp>
      <p:sp>
        <p:nvSpPr>
          <p:cNvPr id="2" name="文本框 1"/>
          <p:cNvSpPr txBox="1"/>
          <p:nvPr/>
        </p:nvSpPr>
        <p:spPr>
          <a:xfrm>
            <a:off x="532262" y="1156670"/>
            <a:ext cx="10918210" cy="3385542"/>
          </a:xfrm>
          <a:prstGeom prst="rect">
            <a:avLst/>
          </a:prstGeom>
          <a:noFill/>
        </p:spPr>
        <p:txBody>
          <a:bodyPr wrap="square" rtlCol="0">
            <a:spAutoFit/>
          </a:bodyPr>
          <a:lstStyle/>
          <a:p>
            <a:r>
              <a:rPr lang="zh-CN" altLang="en-US" sz="2800" b="1" dirty="0"/>
              <a:t>贝叶斯网（</a:t>
            </a:r>
            <a:r>
              <a:rPr lang="en-US" altLang="zh-CN" sz="2800" b="1" dirty="0"/>
              <a:t>Bayesian</a:t>
            </a:r>
            <a:r>
              <a:rPr lang="zh-CN" altLang="en-US" sz="2800" b="1" dirty="0"/>
              <a:t> </a:t>
            </a:r>
            <a:r>
              <a:rPr lang="en-US" altLang="zh-CN" sz="2800" b="1" dirty="0"/>
              <a:t>network</a:t>
            </a:r>
            <a:r>
              <a:rPr lang="zh-CN" altLang="en-US" sz="2800" b="1" dirty="0"/>
              <a:t>），又叫做</a:t>
            </a:r>
            <a:r>
              <a:rPr lang="zh-CN" altLang="en-US" sz="2800" b="1" dirty="0">
                <a:solidFill>
                  <a:srgbClr val="FF0000"/>
                </a:solidFill>
              </a:rPr>
              <a:t>信念网</a:t>
            </a:r>
            <a:r>
              <a:rPr lang="zh-CN" altLang="en-US" sz="2800" b="1" dirty="0"/>
              <a:t>，它借助有向无环图（</a:t>
            </a:r>
            <a:r>
              <a:rPr lang="en-US" altLang="zh-CN" sz="2800" b="1" dirty="0"/>
              <a:t>DAG</a:t>
            </a:r>
            <a:r>
              <a:rPr lang="zh-CN" altLang="en-US" sz="2800" b="1" dirty="0"/>
              <a:t>）来刻画属性间的依赖关系，并使用条件概率表来描述属性的联合概率分布。</a:t>
            </a:r>
            <a:endParaRPr lang="en-US" altLang="zh-CN" sz="2800" b="1" dirty="0"/>
          </a:p>
          <a:p>
            <a:r>
              <a:rPr lang="en-US" altLang="zh-CN" sz="2800" b="1" dirty="0"/>
              <a:t>DAG</a:t>
            </a:r>
            <a:r>
              <a:rPr lang="zh-CN" altLang="en-US" sz="2800" b="1" dirty="0"/>
              <a:t>中每一个节点表示一个随机变量，可以是可直接观测变量或隐藏变量，而有向边表示随机变量间的条件依赖；条件概率表中的每一个元素对应</a:t>
            </a:r>
            <a:r>
              <a:rPr lang="en-US" altLang="zh-CN" sz="2800" b="1" dirty="0"/>
              <a:t>DAG</a:t>
            </a:r>
            <a:r>
              <a:rPr lang="zh-CN" altLang="en-US" sz="2800" b="1" dirty="0"/>
              <a:t>中唯一的节点，存储此节点对于其所有直接前驱节点的联合条件概率。</a:t>
            </a:r>
            <a:endParaRPr lang="en-US" altLang="zh-CN" sz="2800" b="1" dirty="0"/>
          </a:p>
          <a:p>
            <a:endParaRPr lang="zh-CN" altLang="en-US" dirty="0"/>
          </a:p>
        </p:txBody>
      </p:sp>
      <p:sp>
        <p:nvSpPr>
          <p:cNvPr id="6" name="文本框 5"/>
          <p:cNvSpPr txBox="1"/>
          <p:nvPr/>
        </p:nvSpPr>
        <p:spPr>
          <a:xfrm>
            <a:off x="532262" y="4919393"/>
            <a:ext cx="11659738" cy="954107"/>
          </a:xfrm>
          <a:prstGeom prst="rect">
            <a:avLst/>
          </a:prstGeom>
          <a:noFill/>
        </p:spPr>
        <p:txBody>
          <a:bodyPr wrap="square" rtlCol="0">
            <a:spAutoFit/>
          </a:bodyPr>
          <a:lstStyle/>
          <a:p>
            <a:r>
              <a:rPr lang="zh-CN" altLang="en-US" sz="2800" b="1" dirty="0"/>
              <a:t>性质</a:t>
            </a:r>
            <a:r>
              <a:rPr lang="en-US" altLang="zh-CN" sz="2800" b="1" dirty="0"/>
              <a:t>:</a:t>
            </a:r>
            <a:r>
              <a:rPr lang="zh-CN" altLang="en-US" sz="2800" b="1" dirty="0"/>
              <a:t>每一个节点在其直接前驱节点的值制定后，这个节点条件独立于其所有非直接前驱前辈节点。</a:t>
            </a:r>
          </a:p>
        </p:txBody>
      </p:sp>
    </p:spTree>
    <p:extLst>
      <p:ext uri="{BB962C8B-B14F-4D97-AF65-F5344CB8AC3E}">
        <p14:creationId xmlns:p14="http://schemas.microsoft.com/office/powerpoint/2010/main" val="14520264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贝叶斯网络定义</a:t>
            </a:r>
            <a:endPar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532263" y="1555845"/>
                <a:ext cx="10918210" cy="1508105"/>
              </a:xfrm>
              <a:prstGeom prst="rect">
                <a:avLst/>
              </a:prstGeom>
              <a:noFill/>
            </p:spPr>
            <p:txBody>
              <a:bodyPr wrap="square" rtlCol="0">
                <a:spAutoFit/>
              </a:bodyPr>
              <a:lstStyle/>
              <a:p>
                <a:r>
                  <a:rPr lang="zh-CN" altLang="en-US" sz="2800" b="1" dirty="0"/>
                  <a:t>多变量非独立联合条件概率</a:t>
                </a:r>
                <a:r>
                  <a:rPr lang="zh-CN" altLang="en-US" sz="2800" b="1" dirty="0" smtClean="0"/>
                  <a:t>分布</a:t>
                </a:r>
                <a:r>
                  <a:rPr lang="zh-CN" altLang="en-US" sz="2800" b="1" dirty="0"/>
                  <a:t>计算</a:t>
                </a:r>
                <a:r>
                  <a:rPr lang="zh-CN" altLang="en-US" sz="2800" b="1" dirty="0" smtClean="0"/>
                  <a:t>公式</a:t>
                </a:r>
                <a:r>
                  <a:rPr lang="zh-CN" altLang="en-US" sz="2800" b="1" dirty="0"/>
                  <a:t>：</a:t>
                </a:r>
                <a:endParaRPr lang="en-US" altLang="zh-CN" sz="2800" b="1" dirty="0"/>
              </a:p>
              <a:p>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sz="2800" b="1" i="1">
                          <a:latin typeface="Cambria Math" charset="0"/>
                        </a:rPr>
                        <m:t>𝐏</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𝟏</m:t>
                              </m:r>
                            </m:sub>
                          </m:sSub>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𝟐</m:t>
                              </m:r>
                            </m:sub>
                          </m:sSub>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𝒏</m:t>
                              </m:r>
                            </m:sub>
                          </m:sSub>
                        </m:e>
                      </m:d>
                      <m:r>
                        <a:rPr lang="en-US" altLang="zh-CN" sz="2800" b="1" i="1">
                          <a:latin typeface="Cambria Math" charset="0"/>
                        </a:rPr>
                        <m:t>=</m:t>
                      </m:r>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𝟏</m:t>
                              </m:r>
                            </m:sub>
                          </m:sSub>
                        </m:e>
                      </m:d>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𝟐</m:t>
                              </m:r>
                            </m:sub>
                          </m:sSub>
                        </m:e>
                        <m:e>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𝟏</m:t>
                              </m:r>
                            </m:sub>
                          </m:sSub>
                        </m:e>
                      </m:d>
                      <m:r>
                        <a:rPr lang="en-US" altLang="zh-CN" sz="2800" b="1" i="1">
                          <a:latin typeface="Cambria Math" charset="0"/>
                        </a:rPr>
                        <m:t>𝑷</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𝟑</m:t>
                              </m:r>
                            </m:sub>
                          </m:sSub>
                        </m:e>
                        <m:e>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𝟏</m:t>
                              </m:r>
                            </m:sub>
                          </m:sSub>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𝟐</m:t>
                              </m:r>
                            </m:sub>
                          </m:sSub>
                        </m:e>
                      </m:d>
                      <m:r>
                        <a:rPr lang="en-US" altLang="zh-CN" sz="2800" b="1" i="1">
                          <a:latin typeface="Cambria Math" charset="0"/>
                        </a:rPr>
                        <m:t>…</m:t>
                      </m:r>
                      <m:r>
                        <a:rPr lang="en-US" altLang="zh-CN" sz="2800" b="1" i="1">
                          <a:latin typeface="Cambria Math" charset="0"/>
                        </a:rPr>
                        <m:t>𝑷</m:t>
                      </m:r>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𝒏</m:t>
                          </m:r>
                        </m:sub>
                      </m:sSub>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𝟏</m:t>
                          </m:r>
                        </m:sub>
                      </m:sSub>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𝟐</m:t>
                          </m:r>
                        </m:sub>
                      </m:sSub>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𝒏</m:t>
                          </m:r>
                          <m:r>
                            <a:rPr lang="en-US" altLang="zh-CN" sz="2800" b="1" i="1">
                              <a:latin typeface="Cambria Math" charset="0"/>
                            </a:rPr>
                            <m:t>−</m:t>
                          </m:r>
                          <m:r>
                            <a:rPr lang="en-US" altLang="zh-CN" sz="2800" b="1" i="1">
                              <a:latin typeface="Cambria Math" charset="0"/>
                            </a:rPr>
                            <m:t>𝟏</m:t>
                          </m:r>
                        </m:sub>
                      </m:sSub>
                      <m:r>
                        <a:rPr lang="en-US" altLang="zh-CN" sz="2800" b="1" i="1">
                          <a:latin typeface="Cambria Math" charset="0"/>
                        </a:rPr>
                        <m:t>)</m:t>
                      </m:r>
                    </m:oMath>
                  </m:oMathPara>
                </a14:m>
                <a:endParaRPr lang="zh-CN" altLang="zh-CN" sz="28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532263" y="1555845"/>
                <a:ext cx="10918210" cy="1508105"/>
              </a:xfrm>
              <a:prstGeom prst="rect">
                <a:avLst/>
              </a:prstGeom>
              <a:blipFill>
                <a:blip r:embed="rId3"/>
                <a:stretch>
                  <a:fillRect l="-1117" t="-44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32262" y="3136480"/>
                <a:ext cx="11659738" cy="2130327"/>
              </a:xfrm>
              <a:prstGeom prst="rect">
                <a:avLst/>
              </a:prstGeom>
              <a:noFill/>
            </p:spPr>
            <p:txBody>
              <a:bodyPr wrap="square" rtlCol="0">
                <a:spAutoFit/>
              </a:bodyPr>
              <a:lstStyle/>
              <a:p>
                <a:r>
                  <a:rPr lang="zh-CN" altLang="en-US" sz="2800" b="1" dirty="0"/>
                  <a:t>简化：</a:t>
                </a:r>
                <a:endParaRPr lang="en-US" altLang="zh-CN" sz="2800" b="1" dirty="0"/>
              </a:p>
              <a:p>
                <a:pPr/>
                <a14:m>
                  <m:oMathPara xmlns:m="http://schemas.openxmlformats.org/officeDocument/2006/math">
                    <m:oMathParaPr>
                      <m:jc m:val="centerGroup"/>
                    </m:oMathParaPr>
                    <m:oMath xmlns:m="http://schemas.openxmlformats.org/officeDocument/2006/math">
                      <m:r>
                        <a:rPr lang="en-US" altLang="zh-CN" sz="2800" b="1" i="1">
                          <a:latin typeface="Cambria Math" charset="0"/>
                        </a:rPr>
                        <m:t>𝐏</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𝟏</m:t>
                              </m:r>
                            </m:sub>
                          </m:sSub>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𝟐</m:t>
                              </m:r>
                            </m:sub>
                          </m:sSub>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𝒏</m:t>
                              </m:r>
                            </m:sub>
                          </m:sSub>
                        </m:e>
                      </m:d>
                      <m:r>
                        <a:rPr lang="en-US" altLang="zh-CN" sz="2800" b="1" i="1">
                          <a:latin typeface="Cambria Math" charset="0"/>
                        </a:rPr>
                        <m:t>=</m:t>
                      </m:r>
                      <m:nary>
                        <m:naryPr>
                          <m:chr m:val="∏"/>
                          <m:limLoc m:val="undOvr"/>
                          <m:ctrlPr>
                            <a:rPr lang="zh-CN" altLang="zh-CN" sz="2800" b="1" i="1">
                              <a:latin typeface="Cambria Math" panose="02040503050406030204" pitchFamily="18" charset="0"/>
                            </a:rPr>
                          </m:ctrlPr>
                        </m:naryPr>
                        <m:sub>
                          <m:r>
                            <a:rPr lang="en-US" altLang="zh-CN" sz="2800" b="1" i="1">
                              <a:latin typeface="Cambria Math" charset="0"/>
                            </a:rPr>
                            <m:t>𝒊</m:t>
                          </m:r>
                          <m:r>
                            <a:rPr lang="en-US" altLang="zh-CN" sz="2800" b="1" i="1">
                              <a:latin typeface="Cambria Math" charset="0"/>
                            </a:rPr>
                            <m:t>=</m:t>
                          </m:r>
                          <m:r>
                            <a:rPr lang="en-US" altLang="zh-CN" sz="2800" b="1" i="1">
                              <a:latin typeface="Cambria Math" charset="0"/>
                            </a:rPr>
                            <m:t>𝟏</m:t>
                          </m:r>
                        </m:sub>
                        <m:sup>
                          <m:r>
                            <a:rPr lang="en-US" altLang="zh-CN" sz="2800" b="1" i="1">
                              <a:latin typeface="Cambria Math" charset="0"/>
                            </a:rPr>
                            <m:t>𝒏</m:t>
                          </m:r>
                        </m:sup>
                        <m:e>
                          <m:r>
                            <a:rPr lang="en-US" altLang="zh-CN" sz="2800" b="1" i="1">
                              <a:latin typeface="Cambria Math" charset="0"/>
                            </a:rPr>
                            <m:t>𝑷</m:t>
                          </m:r>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𝒊</m:t>
                              </m:r>
                            </m:sub>
                          </m:sSub>
                          <m:r>
                            <a:rPr lang="en-US" altLang="zh-CN" sz="2800" b="1" i="1">
                              <a:latin typeface="Cambria Math" charset="0"/>
                            </a:rPr>
                            <m:t>|</m:t>
                          </m:r>
                          <m:r>
                            <a:rPr lang="en-US" altLang="zh-CN" sz="2800" b="1" i="1">
                              <a:latin typeface="Cambria Math" charset="0"/>
                            </a:rPr>
                            <m:t>𝑷𝒂𝒓𝒆𝒏𝒕𝒔</m:t>
                          </m:r>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𝒊</m:t>
                              </m:r>
                            </m:sub>
                          </m:sSub>
                          <m:r>
                            <a:rPr lang="en-US" altLang="zh-CN" sz="2800" b="1" i="1">
                              <a:latin typeface="Cambria Math" charset="0"/>
                            </a:rPr>
                            <m:t>))</m:t>
                          </m:r>
                        </m:e>
                      </m:nary>
                    </m:oMath>
                  </m:oMathPara>
                </a14:m>
                <a:endParaRPr lang="en-US" altLang="zh-CN" sz="2800" b="1" dirty="0"/>
              </a:p>
              <a:p>
                <a:r>
                  <a:rPr lang="zh-CN" altLang="en-US" sz="2800" b="1" dirty="0"/>
                  <a:t>其中其中</a:t>
                </a:r>
                <a14:m>
                  <m:oMath xmlns:m="http://schemas.openxmlformats.org/officeDocument/2006/math">
                    <m:r>
                      <a:rPr lang="en-US" altLang="zh-CN" sz="2800" b="1" i="1">
                        <a:latin typeface="Cambria Math" charset="0"/>
                      </a:rPr>
                      <m:t>𝑷𝒂𝒓𝒆𝒏𝒕𝒔</m:t>
                    </m:r>
                  </m:oMath>
                </a14:m>
                <a:r>
                  <a:rPr lang="zh-CN" altLang="en-US" sz="2800" b="1" dirty="0"/>
                  <a:t>表示</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charset="0"/>
                          </a:rPr>
                          <m:t>𝒙</m:t>
                        </m:r>
                      </m:e>
                      <m:sub>
                        <m:r>
                          <a:rPr lang="en-US" altLang="zh-CN" sz="2800" b="1" i="1">
                            <a:latin typeface="Cambria Math" charset="0"/>
                          </a:rPr>
                          <m:t>𝒊</m:t>
                        </m:r>
                      </m:sub>
                    </m:sSub>
                  </m:oMath>
                </a14:m>
                <a:r>
                  <a:rPr lang="zh-CN" altLang="en-US" sz="2800" b="1" dirty="0"/>
                  <a:t>的直接前驱节点的</a:t>
                </a:r>
                <a:r>
                  <a:rPr lang="zh-CN" altLang="en-US" sz="2800" b="1" dirty="0" smtClean="0"/>
                  <a:t>联合</a:t>
                </a:r>
                <a:r>
                  <a:rPr lang="zh-CN" altLang="en-US" sz="2800" b="1" dirty="0"/>
                  <a:t>。</a:t>
                </a:r>
                <a:endParaRPr lang="zh-CN" altLang="zh-CN" sz="28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532262" y="3136480"/>
                <a:ext cx="11659738" cy="2130327"/>
              </a:xfrm>
              <a:prstGeom prst="rect">
                <a:avLst/>
              </a:prstGeom>
              <a:blipFill>
                <a:blip r:embed="rId4"/>
                <a:stretch>
                  <a:fillRect l="-1045" t="-3438" b="-6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90567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343608" y="3569404"/>
            <a:ext cx="1563390" cy="1200329"/>
          </a:xfrm>
          <a:prstGeom prst="rect">
            <a:avLst/>
          </a:prstGeom>
          <a:noFill/>
        </p:spPr>
        <p:txBody>
          <a:bodyPr wrap="square" rtlCol="0">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a:cs typeface="+mn-cs"/>
              </a:rPr>
              <a:t>03</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a:cs typeface="+mn-cs"/>
            </a:endParaRPr>
          </a:p>
        </p:txBody>
      </p:sp>
      <p:sp>
        <p:nvSpPr>
          <p:cNvPr id="14" name="文本框 13"/>
          <p:cNvSpPr txBox="1"/>
          <p:nvPr/>
        </p:nvSpPr>
        <p:spPr>
          <a:xfrm>
            <a:off x="4797407" y="2151061"/>
            <a:ext cx="1563390" cy="1200329"/>
          </a:xfrm>
          <a:prstGeom prst="rect">
            <a:avLst/>
          </a:prstGeom>
          <a:noFill/>
        </p:spPr>
        <p:txBody>
          <a:bodyPr wrap="square" rtlCol="0">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a:cs typeface="+mn-cs"/>
              </a:rPr>
              <a:t>02</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a:cs typeface="+mn-cs"/>
            </a:endParaRPr>
          </a:p>
        </p:txBody>
      </p:sp>
      <p:sp>
        <p:nvSpPr>
          <p:cNvPr id="3" name="文本框 2"/>
          <p:cNvSpPr txBox="1"/>
          <p:nvPr/>
        </p:nvSpPr>
        <p:spPr>
          <a:xfrm>
            <a:off x="5251205" y="732718"/>
            <a:ext cx="1563390" cy="1200329"/>
          </a:xfrm>
          <a:prstGeom prst="rect">
            <a:avLst/>
          </a:prstGeom>
          <a:noFill/>
        </p:spPr>
        <p:txBody>
          <a:bodyPr wrap="square" rtlCol="0">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a:cs typeface="+mn-cs"/>
              </a:rPr>
              <a:t>01</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a:cs typeface="+mn-cs"/>
            </a:endParaRPr>
          </a:p>
        </p:txBody>
      </p:sp>
      <p:sp>
        <p:nvSpPr>
          <p:cNvPr id="26" name="任意多边形 25"/>
          <p:cNvSpPr/>
          <p:nvPr/>
        </p:nvSpPr>
        <p:spPr>
          <a:xfrm>
            <a:off x="1" y="0"/>
            <a:ext cx="5883965" cy="6858000"/>
          </a:xfrm>
          <a:custGeom>
            <a:avLst/>
            <a:gdLst>
              <a:gd name="connsiteX0" fmla="*/ 0 w 5883965"/>
              <a:gd name="connsiteY0" fmla="*/ 0 h 6858000"/>
              <a:gd name="connsiteX1" fmla="*/ 5883965 w 5883965"/>
              <a:gd name="connsiteY1" fmla="*/ 0 h 6858000"/>
              <a:gd name="connsiteX2" fmla="*/ 3672099 w 5883965"/>
              <a:gd name="connsiteY2" fmla="*/ 6858000 h 6858000"/>
              <a:gd name="connsiteX3" fmla="*/ 0 w 5883965"/>
              <a:gd name="connsiteY3" fmla="*/ 6858000 h 6858000"/>
              <a:gd name="connsiteX4" fmla="*/ 0 w 588396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3965" h="6858000">
                <a:moveTo>
                  <a:pt x="0" y="0"/>
                </a:moveTo>
                <a:lnTo>
                  <a:pt x="5883965" y="0"/>
                </a:lnTo>
                <a:lnTo>
                  <a:pt x="3672099" y="6858000"/>
                </a:lnTo>
                <a:lnTo>
                  <a:pt x="0" y="68580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21" name="组合 20"/>
          <p:cNvGrpSpPr/>
          <p:nvPr/>
        </p:nvGrpSpPr>
        <p:grpSpPr>
          <a:xfrm>
            <a:off x="6716274" y="872590"/>
            <a:ext cx="3230500" cy="988596"/>
            <a:chOff x="6528037" y="944149"/>
            <a:chExt cx="3230500" cy="988596"/>
          </a:xfrm>
        </p:grpSpPr>
        <p:sp>
          <p:nvSpPr>
            <p:cNvPr id="10" name="TextBox 64"/>
            <p:cNvSpPr txBox="1"/>
            <p:nvPr/>
          </p:nvSpPr>
          <p:spPr>
            <a:xfrm>
              <a:off x="6589016" y="944149"/>
              <a:ext cx="3108543" cy="677108"/>
            </a:xfrm>
            <a:prstGeom prst="rect">
              <a:avLst/>
            </a:prstGeom>
            <a:noFill/>
          </p:spPr>
          <p:txBody>
            <a:bodyPr wrap="none" rtlCol="0" anchor="t">
              <a:spAutoFit/>
            </a:bodyPr>
            <a:lstStyle>
              <a:defPPr>
                <a:defRPr lang="zh-CN"/>
              </a:defPPr>
              <a:lvl1pPr>
                <a:defRPr sz="1800">
                  <a:solidFill>
                    <a:schemeClr val="tx1">
                      <a:lumMod val="75000"/>
                      <a:lumOff val="25000"/>
                    </a:schemeClr>
                  </a:solidFill>
                </a:defRPr>
              </a:lvl1pPr>
            </a:lstStyle>
            <a:p>
              <a:pPr marL="0" marR="0" lvl="0" indent="0" algn="l" defTabSz="914332" rtl="0" eaLnBrk="1" fontAlgn="ctr" latinLnBrk="0" hangingPunct="1">
                <a:lnSpc>
                  <a:spcPct val="100000"/>
                </a:lnSpc>
                <a:spcBef>
                  <a:spcPts val="0"/>
                </a:spcBef>
                <a:spcAft>
                  <a:spcPts val="0"/>
                </a:spcAft>
                <a:buClrTx/>
                <a:buSzTx/>
                <a:buFontTx/>
                <a:buNone/>
                <a:tabLst/>
                <a:defRPr/>
              </a:pPr>
              <a:r>
                <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贝叶斯决策论</a:t>
              </a:r>
              <a:endPar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nvSpPr>
          <p:spPr>
            <a:xfrm>
              <a:off x="6528037" y="1532635"/>
              <a:ext cx="3230500" cy="400110"/>
            </a:xfrm>
            <a:prstGeom prst="rect">
              <a:avLst/>
            </a:prstGeom>
            <a:noFill/>
          </p:spPr>
          <p:txBody>
            <a:bodyPr wrap="none" rtlCol="0" anchor="t">
              <a:spAutoFit/>
            </a:bodyPr>
            <a:lstStyle>
              <a:defPPr>
                <a:defRPr lang="zh-CN"/>
              </a:defPPr>
              <a:lvl1pPr algn="ctr" fontAlgn="ctr">
                <a:defRPr sz="2000">
                  <a:solidFill>
                    <a:schemeClr val="bg1">
                      <a:lumMod val="50000"/>
                    </a:schemeClr>
                  </a:solidFill>
                </a:defRPr>
              </a:lvl1pPr>
            </a:lstStyle>
            <a:p>
              <a:pPr lvl="0" algn="l" defTabSz="914332">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Bayesian</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 </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decision</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 </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theory</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endParaRPr>
            </a:p>
          </p:txBody>
        </p:sp>
      </p:grpSp>
      <p:grpSp>
        <p:nvGrpSpPr>
          <p:cNvPr id="22" name="组合 21"/>
          <p:cNvGrpSpPr/>
          <p:nvPr/>
        </p:nvGrpSpPr>
        <p:grpSpPr>
          <a:xfrm>
            <a:off x="5940868" y="2278970"/>
            <a:ext cx="4080348" cy="1415770"/>
            <a:chOff x="5905436" y="2507201"/>
            <a:chExt cx="4080348" cy="1415770"/>
          </a:xfrm>
        </p:grpSpPr>
        <p:sp>
          <p:nvSpPr>
            <p:cNvPr id="12" name="TextBox 64"/>
            <p:cNvSpPr txBox="1"/>
            <p:nvPr/>
          </p:nvSpPr>
          <p:spPr>
            <a:xfrm>
              <a:off x="6389928" y="2507201"/>
              <a:ext cx="3595856" cy="677108"/>
            </a:xfrm>
            <a:prstGeom prst="rect">
              <a:avLst/>
            </a:prstGeom>
            <a:noFill/>
          </p:spPr>
          <p:txBody>
            <a:bodyPr wrap="non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4332" rtl="0" eaLnBrk="1" fontAlgn="ctr" latinLnBrk="0" hangingPunct="1">
                <a:lnSpc>
                  <a:spcPct val="100000"/>
                </a:lnSpc>
                <a:spcBef>
                  <a:spcPts val="0"/>
                </a:spcBef>
                <a:spcAft>
                  <a:spcPts val="0"/>
                </a:spcAft>
                <a:buClrTx/>
                <a:buSzTx/>
                <a:buFontTx/>
                <a:buNone/>
                <a:tabLst/>
                <a:defRPr/>
              </a:pPr>
              <a:r>
                <a:rPr lang="zh-CN" altLang="en-US" sz="3800" dirty="0">
                  <a:solidFill>
                    <a:prstClr val="white"/>
                  </a:solidFill>
                </a:rPr>
                <a:t>朴素贝叶斯分类</a:t>
              </a:r>
              <a:endParaRPr lang="en-US" altLang="zh-CN" sz="3800" dirty="0">
                <a:solidFill>
                  <a:prstClr val="white"/>
                </a:solidFill>
              </a:endParaRPr>
            </a:p>
          </p:txBody>
        </p:sp>
        <p:sp>
          <p:nvSpPr>
            <p:cNvPr id="13" name="文本框 12"/>
            <p:cNvSpPr txBox="1"/>
            <p:nvPr/>
          </p:nvSpPr>
          <p:spPr>
            <a:xfrm>
              <a:off x="5905436" y="3215085"/>
              <a:ext cx="4080348" cy="707886"/>
            </a:xfrm>
            <a:prstGeom prst="rect">
              <a:avLst/>
            </a:prstGeom>
            <a:noFill/>
          </p:spPr>
          <p:txBody>
            <a:bodyPr wrap="none" rtlCol="0" anchor="t">
              <a:spAutoFit/>
            </a:bodyPr>
            <a:lstStyle>
              <a:defPPr>
                <a:defRPr lang="zh-CN"/>
              </a:defPPr>
              <a:lvl1pPr fontAlgn="ctr">
                <a:defRPr sz="2000">
                  <a:solidFill>
                    <a:schemeClr val="bg1"/>
                  </a:solidFill>
                  <a:latin typeface="微软雅黑" panose="020B0503020204020204" pitchFamily="34" charset="-122"/>
                  <a:ea typeface="微软雅黑" panose="020B0503020204020204" pitchFamily="34" charset="-122"/>
                </a:defRPr>
              </a:lvl1pPr>
            </a:lstStyle>
            <a:p>
              <a:pPr defTabSz="914332">
                <a:defRPr/>
              </a:pPr>
              <a:r>
                <a:rPr lang="zh-CN" altLang="en-US" dirty="0">
                  <a:solidFill>
                    <a:prstClr val="white"/>
                  </a:solidFill>
                </a:rPr>
                <a:t>     </a:t>
              </a:r>
              <a:r>
                <a:rPr lang="en-US" altLang="zh-CN" dirty="0">
                  <a:solidFill>
                    <a:prstClr val="white"/>
                  </a:solidFill>
                </a:rPr>
                <a:t>Naive</a:t>
              </a:r>
              <a:r>
                <a:rPr lang="zh-CN" altLang="en-US" dirty="0">
                  <a:solidFill>
                    <a:prstClr val="white"/>
                  </a:solidFill>
                </a:rPr>
                <a:t> </a:t>
              </a:r>
              <a:r>
                <a:rPr lang="en-US" altLang="zh-CN" dirty="0">
                  <a:solidFill>
                    <a:prstClr val="white"/>
                  </a:solidFill>
                </a:rPr>
                <a:t>Bayesian</a:t>
              </a:r>
              <a:r>
                <a:rPr lang="zh-CN" altLang="en-US" dirty="0">
                  <a:solidFill>
                    <a:prstClr val="white"/>
                  </a:solidFill>
                </a:rPr>
                <a:t> </a:t>
              </a:r>
              <a:r>
                <a:rPr lang="en-US" altLang="zh-CN" dirty="0">
                  <a:solidFill>
                    <a:prstClr val="white"/>
                  </a:solidFill>
                </a:rPr>
                <a:t>Classification</a:t>
              </a:r>
              <a:endParaRPr lang="zh-CN" altLang="en-US" dirty="0">
                <a:solidFill>
                  <a:prstClr val="white"/>
                </a:solidFill>
                <a:sym typeface="+mn-lt"/>
              </a:endParaRPr>
            </a:p>
            <a:p>
              <a:pPr lvl="0" defTabSz="914332">
                <a:defRPr/>
              </a:pP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endParaRPr>
            </a:p>
          </p:txBody>
        </p:sp>
      </p:grpSp>
      <p:grpSp>
        <p:nvGrpSpPr>
          <p:cNvPr id="23" name="组合 22"/>
          <p:cNvGrpSpPr/>
          <p:nvPr/>
        </p:nvGrpSpPr>
        <p:grpSpPr>
          <a:xfrm>
            <a:off x="5710690" y="3729565"/>
            <a:ext cx="2729639" cy="1074333"/>
            <a:chOff x="5963477" y="3670132"/>
            <a:chExt cx="2729639" cy="1074333"/>
          </a:xfrm>
        </p:grpSpPr>
        <p:sp>
          <p:nvSpPr>
            <p:cNvPr id="17" name="TextBox 64"/>
            <p:cNvSpPr txBox="1"/>
            <p:nvPr/>
          </p:nvSpPr>
          <p:spPr>
            <a:xfrm>
              <a:off x="5963477" y="3670132"/>
              <a:ext cx="184731" cy="677108"/>
            </a:xfrm>
            <a:prstGeom prst="rect">
              <a:avLst/>
            </a:prstGeom>
            <a:noFill/>
          </p:spPr>
          <p:txBody>
            <a:bodyPr wrap="non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4332" rtl="0" eaLnBrk="1" fontAlgn="ctr" latinLnBrk="0" hangingPunct="1">
                <a:lnSpc>
                  <a:spcPct val="100000"/>
                </a:lnSpc>
                <a:spcBef>
                  <a:spcPts val="0"/>
                </a:spcBef>
                <a:spcAft>
                  <a:spcPts val="0"/>
                </a:spcAft>
                <a:buClrTx/>
                <a:buSzTx/>
                <a:buFontTx/>
                <a:buNone/>
                <a:tabLst/>
                <a:defRPr/>
              </a:pPr>
              <a:endPar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6360618" y="4344355"/>
              <a:ext cx="2332498" cy="400110"/>
            </a:xfrm>
            <a:prstGeom prst="rect">
              <a:avLst/>
            </a:prstGeom>
            <a:noFill/>
          </p:spPr>
          <p:txBody>
            <a:bodyPr wrap="none" rtlCol="0" anchor="t">
              <a:spAutoFit/>
            </a:bodyPr>
            <a:lstStyle>
              <a:defPPr>
                <a:defRPr lang="zh-CN"/>
              </a:defPPr>
              <a:lvl1pPr fontAlgn="ctr">
                <a:defRPr sz="2000">
                  <a:solidFill>
                    <a:schemeClr val="bg1"/>
                  </a:solidFill>
                  <a:latin typeface="微软雅黑" panose="020B0503020204020204" pitchFamily="34" charset="-122"/>
                  <a:ea typeface="微软雅黑" panose="020B0503020204020204" pitchFamily="34" charset="-122"/>
                </a:defRPr>
              </a:lvl1pPr>
            </a:lstStyle>
            <a:p>
              <a:pPr lvl="0" defTabSz="914332">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Bayesian</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 </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network</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endParaRPr>
            </a:p>
          </p:txBody>
        </p:sp>
      </p:grpSp>
      <p:sp>
        <p:nvSpPr>
          <p:cNvPr id="25" name="TextBox 59"/>
          <p:cNvSpPr txBox="1">
            <a:spLocks noChangeArrowheads="1"/>
          </p:cNvSpPr>
          <p:nvPr/>
        </p:nvSpPr>
        <p:spPr bwMode="auto">
          <a:xfrm flipH="1">
            <a:off x="893288" y="732718"/>
            <a:ext cx="2809491" cy="1415772"/>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685800" rtl="0" eaLnBrk="0" fontAlgn="auto" latinLnBrk="0" hangingPunct="0">
              <a:lnSpc>
                <a:spcPct val="100000"/>
              </a:lnSpc>
              <a:spcBef>
                <a:spcPts val="0"/>
              </a:spcBef>
              <a:spcAft>
                <a:spcPts val="0"/>
              </a:spcAft>
              <a:buClrTx/>
              <a:buSzTx/>
              <a:buFontTx/>
              <a:buNone/>
              <a:tabLst/>
              <a:defRPr/>
            </a:pPr>
            <a:r>
              <a:rPr kumimoji="0" lang="zh-CN" altLang="en-US" sz="54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rPr>
              <a:t>目录</a:t>
            </a:r>
            <a:endParaRPr kumimoji="0" lang="en-US" altLang="zh-CN" sz="54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endParaRPr>
          </a:p>
          <a:p>
            <a:pPr marL="0" marR="0" lvl="0" indent="0" algn="l" defTabSz="685800" rtl="0" eaLnBrk="0" fontAlgn="auto" latinLnBrk="0" hangingPunct="0">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latin typeface="Arial"/>
                <a:ea typeface="微软雅黑" pitchFamily="34" charset="-122"/>
                <a:cs typeface="+mn-cs"/>
              </a:rPr>
              <a:t>CONTENTS</a:t>
            </a:r>
            <a:endParaRPr kumimoji="0" lang="en-US" altLang="ko-KR" sz="3200" b="0" i="0" u="none" strike="noStrike" kern="0" cap="none" spc="0" normalizeH="0" baseline="0" noProof="0" dirty="0">
              <a:ln>
                <a:noFill/>
              </a:ln>
              <a:solidFill>
                <a:prstClr val="white"/>
              </a:solidFill>
              <a:effectLst/>
              <a:uLnTx/>
              <a:uFillTx/>
              <a:latin typeface="Arial"/>
              <a:ea typeface="微软雅黑" pitchFamily="34" charset="-122"/>
              <a:cs typeface="+mn-cs"/>
            </a:endParaRPr>
          </a:p>
        </p:txBody>
      </p:sp>
      <p:sp>
        <p:nvSpPr>
          <p:cNvPr id="28" name="TextBox 64"/>
          <p:cNvSpPr txBox="1"/>
          <p:nvPr/>
        </p:nvSpPr>
        <p:spPr>
          <a:xfrm>
            <a:off x="6002089" y="3726680"/>
            <a:ext cx="3866776" cy="677108"/>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4332" rtl="0" eaLnBrk="1" fontAlgn="ctr" latinLnBrk="0" hangingPunct="1">
              <a:lnSpc>
                <a:spcPct val="100000"/>
              </a:lnSpc>
              <a:spcBef>
                <a:spcPts val="0"/>
              </a:spcBef>
              <a:spcAft>
                <a:spcPts val="0"/>
              </a:spcAft>
              <a:buClrTx/>
              <a:buSzTx/>
              <a:buFontTx/>
              <a:buNone/>
              <a:tabLst/>
              <a:defRPr/>
            </a:pPr>
            <a:r>
              <a:rPr lang="zh-CN" altLang="en-US" sz="3800" dirty="0">
                <a:solidFill>
                  <a:prstClr val="white"/>
                </a:solidFill>
              </a:rPr>
              <a:t>贝叶斯网络</a:t>
            </a:r>
            <a:endPar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p:nvSpPr>
        <p:spPr>
          <a:xfrm>
            <a:off x="3795648" y="4987747"/>
            <a:ext cx="1563390" cy="1200329"/>
          </a:xfrm>
          <a:prstGeom prst="rect">
            <a:avLst/>
          </a:prstGeom>
          <a:noFill/>
        </p:spPr>
        <p:txBody>
          <a:bodyPr wrap="square" rtlCol="0">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a:cs typeface="+mn-cs"/>
              </a:rPr>
              <a:t>04</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a:cs typeface="+mn-cs"/>
            </a:endParaRPr>
          </a:p>
        </p:txBody>
      </p:sp>
      <p:grpSp>
        <p:nvGrpSpPr>
          <p:cNvPr id="30" name="组合 29"/>
          <p:cNvGrpSpPr/>
          <p:nvPr/>
        </p:nvGrpSpPr>
        <p:grpSpPr>
          <a:xfrm>
            <a:off x="5251205" y="5147248"/>
            <a:ext cx="6260816" cy="990495"/>
            <a:chOff x="5534307" y="5045546"/>
            <a:chExt cx="6260816" cy="990495"/>
          </a:xfrm>
        </p:grpSpPr>
        <p:sp>
          <p:nvSpPr>
            <p:cNvPr id="31" name="TextBox 64"/>
            <p:cNvSpPr txBox="1"/>
            <p:nvPr/>
          </p:nvSpPr>
          <p:spPr>
            <a:xfrm>
              <a:off x="5993792" y="5045546"/>
              <a:ext cx="3595856" cy="677108"/>
            </a:xfrm>
            <a:prstGeom prst="rect">
              <a:avLst/>
            </a:prstGeom>
            <a:noFill/>
          </p:spPr>
          <p:txBody>
            <a:bodyPr wrap="non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4332" rtl="0" eaLnBrk="1" fontAlgn="ctr" latinLnBrk="0" hangingPunct="1">
                <a:lnSpc>
                  <a:spcPct val="100000"/>
                </a:lnSpc>
                <a:spcBef>
                  <a:spcPts val="0"/>
                </a:spcBef>
                <a:spcAft>
                  <a:spcPts val="0"/>
                </a:spcAft>
                <a:buClrTx/>
                <a:buSzTx/>
                <a:buFontTx/>
                <a:buNone/>
                <a:tabLst/>
                <a:defRPr/>
              </a:pPr>
              <a:r>
                <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分类算法的比较</a:t>
              </a:r>
            </a:p>
          </p:txBody>
        </p:sp>
        <p:sp>
          <p:nvSpPr>
            <p:cNvPr id="32" name="文本框 31"/>
            <p:cNvSpPr txBox="1"/>
            <p:nvPr/>
          </p:nvSpPr>
          <p:spPr>
            <a:xfrm>
              <a:off x="5534307" y="5635931"/>
              <a:ext cx="6260816" cy="400110"/>
            </a:xfrm>
            <a:prstGeom prst="rect">
              <a:avLst/>
            </a:prstGeom>
            <a:noFill/>
          </p:spPr>
          <p:txBody>
            <a:bodyPr wrap="none" rtlCol="0" anchor="t">
              <a:spAutoFit/>
            </a:bodyPr>
            <a:lstStyle>
              <a:defPPr>
                <a:defRPr lang="zh-CN"/>
              </a:defPPr>
              <a:lvl1pPr fontAlgn="ctr">
                <a:defRPr sz="2000">
                  <a:solidFill>
                    <a:schemeClr val="bg1"/>
                  </a:solidFill>
                  <a:latin typeface="微软雅黑" panose="020B0503020204020204" pitchFamily="34" charset="-122"/>
                  <a:ea typeface="微软雅黑" panose="020B0503020204020204" pitchFamily="34" charset="-122"/>
                </a:defRPr>
              </a:lvl1pPr>
            </a:lstStyle>
            <a:p>
              <a:pPr lvl="0" defTabSz="914332">
                <a:defRPr/>
              </a:pPr>
              <a:r>
                <a:rPr lang="en-US" altLang="zh-CN" dirty="0">
                  <a:solidFill>
                    <a:prstClr val="white"/>
                  </a:solidFill>
                  <a:sym typeface="+mn-lt"/>
                </a:rPr>
                <a:t>Comparisons</a:t>
              </a:r>
              <a:r>
                <a:rPr lang="zh-CN" altLang="en-US" dirty="0">
                  <a:solidFill>
                    <a:prstClr val="white"/>
                  </a:solidFill>
                  <a:sym typeface="+mn-lt"/>
                </a:rPr>
                <a:t> </a:t>
              </a:r>
              <a:r>
                <a:rPr lang="en-US" altLang="zh-CN" dirty="0">
                  <a:solidFill>
                    <a:prstClr val="white"/>
                  </a:solidFill>
                  <a:sym typeface="+mn-lt"/>
                </a:rPr>
                <a:t>of</a:t>
              </a:r>
              <a:r>
                <a:rPr lang="zh-CN" altLang="en-US" dirty="0">
                  <a:solidFill>
                    <a:prstClr val="white"/>
                  </a:solidFill>
                  <a:sym typeface="+mn-lt"/>
                </a:rPr>
                <a:t> </a:t>
              </a:r>
              <a:r>
                <a:rPr lang="en-US" altLang="zh-CN" dirty="0">
                  <a:solidFill>
                    <a:prstClr val="white"/>
                  </a:solidFill>
                </a:rPr>
                <a:t>different</a:t>
              </a:r>
              <a:r>
                <a:rPr lang="zh-CN" altLang="en-US" dirty="0">
                  <a:solidFill>
                    <a:prstClr val="white"/>
                  </a:solidFill>
                </a:rPr>
                <a:t> </a:t>
              </a:r>
              <a:r>
                <a:rPr lang="en-US" altLang="zh-CN" dirty="0">
                  <a:solidFill>
                    <a:prstClr val="white"/>
                  </a:solidFill>
                </a:rPr>
                <a:t>classification algorithms</a:t>
              </a:r>
              <a:endParaRPr lang="en-US" altLang="zh-CN" dirty="0">
                <a:solidFill>
                  <a:prstClr val="white"/>
                </a:solidFill>
                <a:sym typeface="+mn-lt"/>
              </a:endParaRPr>
            </a:p>
          </p:txBody>
        </p:sp>
      </p:grpSp>
    </p:spTree>
    <p:extLst>
      <p:ext uri="{BB962C8B-B14F-4D97-AF65-F5344CB8AC3E}">
        <p14:creationId xmlns:p14="http://schemas.microsoft.com/office/powerpoint/2010/main" val="255875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5109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贝叶斯网络的构造以及学习</a:t>
            </a:r>
            <a:endPar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endParaRPr>
          </a:p>
        </p:txBody>
      </p:sp>
      <p:sp>
        <p:nvSpPr>
          <p:cNvPr id="2" name="文本框 1"/>
          <p:cNvSpPr txBox="1"/>
          <p:nvPr/>
        </p:nvSpPr>
        <p:spPr>
          <a:xfrm>
            <a:off x="532263" y="1627563"/>
            <a:ext cx="10918210" cy="800219"/>
          </a:xfrm>
          <a:prstGeom prst="rect">
            <a:avLst/>
          </a:prstGeom>
          <a:noFill/>
        </p:spPr>
        <p:txBody>
          <a:bodyPr wrap="square" rtlCol="0">
            <a:spAutoFit/>
          </a:bodyPr>
          <a:lstStyle/>
          <a:p>
            <a:r>
              <a:rPr lang="en-US" altLang="zh-CN" sz="2800" b="1" dirty="0"/>
              <a:t>1</a:t>
            </a:r>
            <a:r>
              <a:rPr lang="zh-CN" altLang="en-US" sz="2800" b="1" dirty="0"/>
              <a:t>、确定随机变量间的拓扑关系，形成</a:t>
            </a:r>
            <a:r>
              <a:rPr lang="en-US" altLang="zh-CN" sz="2800" b="1" dirty="0"/>
              <a:t>DAG</a:t>
            </a:r>
            <a:r>
              <a:rPr lang="zh-CN" altLang="en-US" sz="2800" b="1" dirty="0"/>
              <a:t>。</a:t>
            </a:r>
            <a:endParaRPr lang="en-US" altLang="zh-CN" sz="2800" b="1" dirty="0"/>
          </a:p>
          <a:p>
            <a:endParaRPr lang="zh-CN" altLang="en-US" dirty="0"/>
          </a:p>
        </p:txBody>
      </p:sp>
      <p:sp>
        <p:nvSpPr>
          <p:cNvPr id="5" name="文本框 4"/>
          <p:cNvSpPr txBox="1"/>
          <p:nvPr/>
        </p:nvSpPr>
        <p:spPr>
          <a:xfrm>
            <a:off x="532263" y="2579024"/>
            <a:ext cx="11659738" cy="523220"/>
          </a:xfrm>
          <a:prstGeom prst="rect">
            <a:avLst/>
          </a:prstGeom>
          <a:noFill/>
        </p:spPr>
        <p:txBody>
          <a:bodyPr wrap="square" rtlCol="0">
            <a:spAutoFit/>
          </a:bodyPr>
          <a:lstStyle/>
          <a:p>
            <a:r>
              <a:rPr lang="en-US" altLang="zh-CN" sz="2800" b="1" dirty="0"/>
              <a:t>2</a:t>
            </a:r>
            <a:r>
              <a:rPr lang="zh-CN" altLang="en-US" sz="2800" b="1" dirty="0"/>
              <a:t>、训练贝叶斯网络。构造条件概率表。</a:t>
            </a:r>
          </a:p>
        </p:txBody>
      </p:sp>
    </p:spTree>
    <p:extLst>
      <p:ext uri="{BB962C8B-B14F-4D97-AF65-F5344CB8AC3E}">
        <p14:creationId xmlns:p14="http://schemas.microsoft.com/office/powerpoint/2010/main" val="10990072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34675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贝叶斯网络的应用</a:t>
            </a:r>
            <a:endPar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endParaRPr>
          </a:p>
        </p:txBody>
      </p:sp>
      <p:sp>
        <p:nvSpPr>
          <p:cNvPr id="2" name="文本框 1"/>
          <p:cNvSpPr txBox="1"/>
          <p:nvPr/>
        </p:nvSpPr>
        <p:spPr>
          <a:xfrm>
            <a:off x="532263" y="1555845"/>
            <a:ext cx="10918210" cy="1815882"/>
          </a:xfrm>
          <a:prstGeom prst="rect">
            <a:avLst/>
          </a:prstGeom>
          <a:noFill/>
        </p:spPr>
        <p:txBody>
          <a:bodyPr wrap="square" rtlCol="0">
            <a:spAutoFit/>
          </a:bodyPr>
          <a:lstStyle/>
          <a:p>
            <a:r>
              <a:rPr lang="zh-CN" altLang="en-US" sz="2800" b="1" dirty="0"/>
              <a:t>应用领域：</a:t>
            </a:r>
            <a:endParaRPr lang="en-US" altLang="zh-CN" sz="2800" b="1" dirty="0"/>
          </a:p>
          <a:p>
            <a:pPr lvl="2"/>
            <a:r>
              <a:rPr lang="zh-CN" altLang="en-US" sz="2800" b="1" dirty="0"/>
              <a:t>医疗诊断、</a:t>
            </a:r>
            <a:endParaRPr lang="en-US" altLang="zh-CN" sz="2800" b="1" dirty="0"/>
          </a:p>
          <a:p>
            <a:pPr lvl="2"/>
            <a:r>
              <a:rPr lang="zh-CN" altLang="en-US" sz="2800" b="1" dirty="0"/>
              <a:t>信息检索、</a:t>
            </a:r>
            <a:endParaRPr lang="en-US" altLang="zh-CN" sz="2800" b="1" dirty="0"/>
          </a:p>
          <a:p>
            <a:pPr lvl="2"/>
            <a:r>
              <a:rPr lang="zh-CN" altLang="en-US" sz="2800" b="1" dirty="0"/>
              <a:t>电子技术与工业工程等</a:t>
            </a:r>
          </a:p>
        </p:txBody>
      </p:sp>
      <p:sp>
        <p:nvSpPr>
          <p:cNvPr id="6" name="文本框 5"/>
          <p:cNvSpPr txBox="1"/>
          <p:nvPr/>
        </p:nvSpPr>
        <p:spPr>
          <a:xfrm>
            <a:off x="370898" y="4058261"/>
            <a:ext cx="11659738" cy="954107"/>
          </a:xfrm>
          <a:prstGeom prst="rect">
            <a:avLst/>
          </a:prstGeom>
          <a:noFill/>
        </p:spPr>
        <p:txBody>
          <a:bodyPr wrap="square" rtlCol="0">
            <a:spAutoFit/>
          </a:bodyPr>
          <a:lstStyle/>
          <a:p>
            <a:r>
              <a:rPr lang="zh-CN" altLang="en-US" sz="2800" b="1" dirty="0"/>
              <a:t>概括来说：</a:t>
            </a:r>
            <a:endParaRPr lang="en-US" altLang="zh-CN" sz="2800" b="1" dirty="0"/>
          </a:p>
          <a:p>
            <a:r>
              <a:rPr lang="en-US" altLang="zh-CN" sz="2800" b="1" dirty="0"/>
              <a:t>	</a:t>
            </a:r>
            <a:r>
              <a:rPr lang="zh-CN" altLang="en-US" sz="2800" b="1" dirty="0"/>
              <a:t>用于概率推理及决策</a:t>
            </a:r>
          </a:p>
        </p:txBody>
      </p:sp>
    </p:spTree>
    <p:extLst>
      <p:ext uri="{BB962C8B-B14F-4D97-AF65-F5344CB8AC3E}">
        <p14:creationId xmlns:p14="http://schemas.microsoft.com/office/powerpoint/2010/main" val="1328709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438451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贝叶斯网络的应用示例</a:t>
            </a:r>
            <a:endPar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endParaRPr>
          </a:p>
        </p:txBody>
      </p:sp>
      <p:sp>
        <p:nvSpPr>
          <p:cNvPr id="2" name="文本框 1"/>
          <p:cNvSpPr txBox="1"/>
          <p:nvPr/>
        </p:nvSpPr>
        <p:spPr>
          <a:xfrm>
            <a:off x="532263" y="1555845"/>
            <a:ext cx="10918210" cy="1815882"/>
          </a:xfrm>
          <a:prstGeom prst="rect">
            <a:avLst/>
          </a:prstGeom>
          <a:noFill/>
        </p:spPr>
        <p:txBody>
          <a:bodyPr wrap="square" rtlCol="0">
            <a:spAutoFit/>
          </a:bodyPr>
          <a:lstStyle/>
          <a:p>
            <a:r>
              <a:rPr lang="zh-CN" altLang="en-US" sz="2800" b="1" dirty="0"/>
              <a:t>之前例子中，四个变量，账号真实性</a:t>
            </a:r>
            <a:r>
              <a:rPr lang="en-US" altLang="zh-CN" sz="2800" b="1" dirty="0"/>
              <a:t>R</a:t>
            </a:r>
            <a:r>
              <a:rPr lang="zh-CN" altLang="en-US" sz="2800" b="1" dirty="0"/>
              <a:t>，头像真实性</a:t>
            </a:r>
            <a:r>
              <a:rPr lang="en-US" altLang="zh-CN" sz="2800" b="1" dirty="0"/>
              <a:t>H</a:t>
            </a:r>
            <a:r>
              <a:rPr lang="zh-CN" altLang="en-US" sz="2800" b="1" dirty="0"/>
              <a:t>，日志密度</a:t>
            </a:r>
            <a:r>
              <a:rPr lang="en-US" altLang="zh-CN" sz="2800" b="1" dirty="0"/>
              <a:t>L</a:t>
            </a:r>
            <a:r>
              <a:rPr lang="zh-CN" altLang="en-US" sz="2800" b="1" dirty="0"/>
              <a:t>，好友密度</a:t>
            </a:r>
            <a:r>
              <a:rPr lang="en-US" altLang="zh-CN" sz="2800" b="1" dirty="0"/>
              <a:t>F</a:t>
            </a:r>
            <a:r>
              <a:rPr lang="zh-CN" altLang="en-US" sz="2800" b="1" dirty="0"/>
              <a:t>。</a:t>
            </a:r>
            <a:endParaRPr lang="en-US" altLang="zh-CN" sz="2800" b="1" dirty="0"/>
          </a:p>
          <a:p>
            <a:r>
              <a:rPr lang="zh-CN" altLang="en-US" sz="2800" b="1" dirty="0"/>
              <a:t>其中</a:t>
            </a:r>
            <a:r>
              <a:rPr lang="en-US" altLang="zh-CN" sz="2800" b="1" dirty="0"/>
              <a:t>H</a:t>
            </a:r>
            <a:r>
              <a:rPr lang="zh-CN" altLang="en-US" sz="2800" b="1" dirty="0"/>
              <a:t>，</a:t>
            </a:r>
            <a:r>
              <a:rPr lang="en-US" altLang="zh-CN" sz="2800" b="1" dirty="0"/>
              <a:t>L</a:t>
            </a:r>
            <a:r>
              <a:rPr lang="zh-CN" altLang="en-US" sz="2800" b="1" dirty="0"/>
              <a:t>，</a:t>
            </a:r>
            <a:r>
              <a:rPr lang="en-US" altLang="zh-CN" sz="2800" b="1" dirty="0"/>
              <a:t>F</a:t>
            </a:r>
            <a:r>
              <a:rPr lang="zh-CN" altLang="en-US" sz="2800" b="1" dirty="0"/>
              <a:t>是可以观察到的值，而我们最关系的</a:t>
            </a:r>
            <a:r>
              <a:rPr lang="en-US" altLang="zh-CN" sz="2800" b="1" dirty="0"/>
              <a:t>R</a:t>
            </a:r>
            <a:r>
              <a:rPr lang="zh-CN" altLang="en-US" sz="2800" b="1" dirty="0"/>
              <a:t>是无法直接观察的。这个问题就划归为通过</a:t>
            </a:r>
            <a:r>
              <a:rPr lang="en-US" altLang="zh-CN" sz="2800" b="1" dirty="0"/>
              <a:t>H</a:t>
            </a:r>
            <a:r>
              <a:rPr lang="zh-CN" altLang="en-US" sz="2800" b="1" dirty="0"/>
              <a:t>，</a:t>
            </a:r>
            <a:r>
              <a:rPr lang="en-US" altLang="zh-CN" sz="2800" b="1" dirty="0"/>
              <a:t>L</a:t>
            </a:r>
            <a:r>
              <a:rPr lang="zh-CN" altLang="en-US" sz="2800" b="1" dirty="0"/>
              <a:t>，</a:t>
            </a:r>
            <a:r>
              <a:rPr lang="en-US" altLang="zh-CN" sz="2800" b="1" dirty="0"/>
              <a:t>F</a:t>
            </a:r>
            <a:r>
              <a:rPr lang="zh-CN" altLang="en-US" sz="2800" b="1" dirty="0"/>
              <a:t>的观察值对</a:t>
            </a:r>
            <a:r>
              <a:rPr lang="en-US" altLang="zh-CN" sz="2800" b="1" dirty="0"/>
              <a:t>R</a:t>
            </a:r>
            <a:r>
              <a:rPr lang="zh-CN" altLang="en-US" sz="2800" b="1" dirty="0"/>
              <a:t>进行概率推理</a:t>
            </a:r>
            <a:endParaRPr lang="en-US" altLang="zh-CN" sz="2800" b="1" dirty="0"/>
          </a:p>
        </p:txBody>
      </p:sp>
      <mc:AlternateContent xmlns:mc="http://schemas.openxmlformats.org/markup-compatibility/2006" xmlns:a14="http://schemas.microsoft.com/office/drawing/2010/main">
        <mc:Choice Requires="a14">
          <p:sp>
            <p:nvSpPr>
              <p:cNvPr id="6" name="文本框 5"/>
              <p:cNvSpPr txBox="1"/>
              <p:nvPr/>
            </p:nvSpPr>
            <p:spPr>
              <a:xfrm>
                <a:off x="532262" y="3825700"/>
                <a:ext cx="11659738" cy="1231106"/>
              </a:xfrm>
              <a:prstGeom prst="rect">
                <a:avLst/>
              </a:prstGeom>
              <a:noFill/>
            </p:spPr>
            <p:txBody>
              <a:bodyPr wrap="square" rtlCol="0">
                <a:spAutoFit/>
              </a:bodyPr>
              <a:lstStyle/>
              <a:p>
                <a:r>
                  <a:rPr lang="en-US" altLang="zh-CN" sz="2800" b="1" dirty="0"/>
                  <a:t>1</a:t>
                </a:r>
                <a:r>
                  <a:rPr lang="zh-CN" altLang="en-US" sz="2800" b="1" dirty="0"/>
                  <a:t>、使用观察值实例化</a:t>
                </a:r>
                <a:r>
                  <a:rPr lang="en-US" altLang="zh-CN" sz="2800" b="1" dirty="0"/>
                  <a:t>H,L</a:t>
                </a:r>
                <a:r>
                  <a:rPr lang="zh-CN" altLang="en-US" sz="2800" b="1" dirty="0"/>
                  <a:t>和</a:t>
                </a:r>
                <a:r>
                  <a:rPr lang="en-US" altLang="zh-CN" sz="2800" b="1" dirty="0"/>
                  <a:t>F</a:t>
                </a:r>
                <a:r>
                  <a:rPr lang="zh-CN" altLang="en-US" sz="2800" b="1" dirty="0"/>
                  <a:t>，把随机值赋给</a:t>
                </a:r>
                <a:r>
                  <a:rPr lang="en-US" altLang="zh-CN" sz="2800" b="1" dirty="0"/>
                  <a:t>R</a:t>
                </a:r>
                <a:r>
                  <a:rPr lang="zh-CN" altLang="en-US" sz="2800" b="1" dirty="0"/>
                  <a:t>。</a:t>
                </a:r>
              </a:p>
              <a:p>
                <a:r>
                  <a:rPr lang="en-US" altLang="zh-CN" sz="2800" b="1" dirty="0"/>
                  <a:t>2</a:t>
                </a:r>
                <a:r>
                  <a:rPr lang="zh-CN" altLang="en-US" sz="2800" b="1" dirty="0"/>
                  <a:t>、计算 </a:t>
                </a:r>
                <a14:m>
                  <m:oMath xmlns:m="http://schemas.openxmlformats.org/officeDocument/2006/math">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𝑹</m:t>
                        </m:r>
                        <m:r>
                          <a:rPr lang="en-US" altLang="zh-CN" sz="2800" b="1" i="1">
                            <a:latin typeface="Cambria Math" charset="0"/>
                          </a:rPr>
                          <m:t>|</m:t>
                        </m:r>
                        <m:r>
                          <a:rPr lang="en-US" altLang="zh-CN" sz="2800" b="1" i="1">
                            <a:latin typeface="Cambria Math" charset="0"/>
                          </a:rPr>
                          <m:t>𝑯</m:t>
                        </m:r>
                        <m:r>
                          <a:rPr lang="en-US" altLang="zh-CN" sz="2800" b="1" i="1">
                            <a:latin typeface="Cambria Math" charset="0"/>
                          </a:rPr>
                          <m:t>,</m:t>
                        </m:r>
                        <m:r>
                          <a:rPr lang="en-US" altLang="zh-CN" sz="2800" b="1" i="1">
                            <a:latin typeface="Cambria Math" charset="0"/>
                          </a:rPr>
                          <m:t>𝑳</m:t>
                        </m:r>
                        <m:r>
                          <a:rPr lang="en-US" altLang="zh-CN" sz="2800" b="1" i="1">
                            <a:latin typeface="Cambria Math" charset="0"/>
                          </a:rPr>
                          <m:t>,</m:t>
                        </m:r>
                        <m:r>
                          <a:rPr lang="en-US" altLang="zh-CN" sz="2800" b="1" i="1">
                            <a:latin typeface="Cambria Math" charset="0"/>
                          </a:rPr>
                          <m:t>𝑭</m:t>
                        </m:r>
                      </m:e>
                    </m:d>
                    <m:r>
                      <a:rPr lang="en-US" altLang="zh-CN" sz="2800" b="1" i="1">
                        <a:latin typeface="Cambria Math" charset="0"/>
                      </a:rPr>
                      <m:t>=</m:t>
                    </m:r>
                    <m:r>
                      <a:rPr lang="en-US" altLang="zh-CN" sz="2800" b="1" i="1">
                        <a:latin typeface="Cambria Math" charset="0"/>
                      </a:rPr>
                      <m:t>𝑷</m:t>
                    </m:r>
                    <m:r>
                      <a:rPr lang="en-US" altLang="zh-CN" sz="2800" b="1" i="1">
                        <a:latin typeface="Cambria Math" charset="0"/>
                      </a:rPr>
                      <m:t>(</m:t>
                    </m:r>
                    <m:r>
                      <a:rPr lang="en-US" altLang="zh-CN" sz="2800" b="1" i="1">
                        <a:latin typeface="Cambria Math" charset="0"/>
                      </a:rPr>
                      <m:t>𝑯</m:t>
                    </m:r>
                    <m:r>
                      <a:rPr lang="en-US" altLang="zh-CN" sz="2800" b="1" i="1">
                        <a:latin typeface="Cambria Math" charset="0"/>
                      </a:rPr>
                      <m:t>|</m:t>
                    </m:r>
                    <m:r>
                      <a:rPr lang="en-US" altLang="zh-CN" sz="2800" b="1" i="1">
                        <a:latin typeface="Cambria Math" charset="0"/>
                      </a:rPr>
                      <m:t>𝑹</m:t>
                    </m:r>
                    <m:r>
                      <a:rPr lang="en-US" altLang="zh-CN" sz="2800" b="1" i="1">
                        <a:latin typeface="Cambria Math" charset="0"/>
                      </a:rPr>
                      <m:t>)</m:t>
                    </m:r>
                    <m:r>
                      <a:rPr lang="en-US" altLang="zh-CN" sz="2800" b="1" i="1">
                        <a:latin typeface="Cambria Math" charset="0"/>
                      </a:rPr>
                      <m:t>𝑷</m:t>
                    </m:r>
                    <m:r>
                      <a:rPr lang="en-US" altLang="zh-CN" sz="2800" b="1" i="1">
                        <a:latin typeface="Cambria Math" charset="0"/>
                      </a:rPr>
                      <m:t>(</m:t>
                    </m:r>
                    <m:r>
                      <a:rPr lang="en-US" altLang="zh-CN" sz="2800" b="1" i="1">
                        <a:latin typeface="Cambria Math" charset="0"/>
                      </a:rPr>
                      <m:t>𝑳</m:t>
                    </m:r>
                    <m:r>
                      <a:rPr lang="en-US" altLang="zh-CN" sz="2800" b="1" i="1">
                        <a:latin typeface="Cambria Math" charset="0"/>
                      </a:rPr>
                      <m:t>|</m:t>
                    </m:r>
                    <m:r>
                      <a:rPr lang="en-US" altLang="zh-CN" sz="2800" b="1" i="1">
                        <a:latin typeface="Cambria Math" charset="0"/>
                      </a:rPr>
                      <m:t>𝑹</m:t>
                    </m:r>
                    <m:r>
                      <a:rPr lang="en-US" altLang="zh-CN" sz="2800" b="1" i="1">
                        <a:latin typeface="Cambria Math" charset="0"/>
                      </a:rPr>
                      <m:t>)</m:t>
                    </m:r>
                    <m:r>
                      <a:rPr lang="en-US" altLang="zh-CN" sz="2800" b="1" i="1">
                        <a:latin typeface="Cambria Math" charset="0"/>
                      </a:rPr>
                      <m:t>𝑷</m:t>
                    </m:r>
                    <m:r>
                      <a:rPr lang="en-US" altLang="zh-CN" sz="2800" b="1" i="1">
                        <a:latin typeface="Cambria Math" charset="0"/>
                      </a:rPr>
                      <m:t>(</m:t>
                    </m:r>
                    <m:r>
                      <a:rPr lang="en-US" altLang="zh-CN" sz="2800" b="1" i="1">
                        <a:latin typeface="Cambria Math" charset="0"/>
                      </a:rPr>
                      <m:t>𝑭</m:t>
                    </m:r>
                    <m:r>
                      <a:rPr lang="en-US" altLang="zh-CN" sz="2800" b="1" i="1">
                        <a:latin typeface="Cambria Math" charset="0"/>
                      </a:rPr>
                      <m:t>|</m:t>
                    </m:r>
                    <m:r>
                      <a:rPr lang="en-US" altLang="zh-CN" sz="2800" b="1" i="1">
                        <a:latin typeface="Cambria Math" charset="0"/>
                      </a:rPr>
                      <m:t>𝑹</m:t>
                    </m:r>
                    <m:r>
                      <a:rPr lang="en-US" altLang="zh-CN" sz="2800" b="1" i="1">
                        <a:latin typeface="Cambria Math" charset="0"/>
                      </a:rPr>
                      <m:t>,</m:t>
                    </m:r>
                    <m:r>
                      <a:rPr lang="en-US" altLang="zh-CN" sz="2800" b="1" i="1">
                        <a:latin typeface="Cambria Math" charset="0"/>
                      </a:rPr>
                      <m:t>𝑯</m:t>
                    </m:r>
                    <m:r>
                      <a:rPr lang="en-US" altLang="zh-CN" sz="2800" b="1" i="1">
                        <a:latin typeface="Cambria Math" charset="0"/>
                      </a:rPr>
                      <m:t>)</m:t>
                    </m:r>
                  </m:oMath>
                </a14:m>
                <a:endParaRPr lang="zh-CN" altLang="zh-CN" sz="2800" b="1" dirty="0"/>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532262" y="3825700"/>
                <a:ext cx="11659738" cy="1231106"/>
              </a:xfrm>
              <a:prstGeom prst="rect">
                <a:avLst/>
              </a:prstGeom>
              <a:blipFill>
                <a:blip r:embed="rId3"/>
                <a:stretch>
                  <a:fillRect l="-1045" t="-5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55452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387796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贝叶斯网络推理步骤</a:t>
            </a:r>
            <a:endParaRPr lang="en-US" altLang="zh-CN" b="1" dirty="0">
              <a:solidFill>
                <a:srgbClr val="444D26">
                  <a:lumMod val="75000"/>
                </a:srgbClr>
              </a:solidFill>
              <a:latin typeface="Arial" panose="020B0604020202020204" pitchFamily="34" charset="0"/>
              <a:ea typeface="宋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p:cNvSpPr txBox="1"/>
              <p:nvPr/>
            </p:nvSpPr>
            <p:spPr>
              <a:xfrm>
                <a:off x="532263" y="1555845"/>
                <a:ext cx="10918210" cy="4637680"/>
              </a:xfrm>
              <a:prstGeom prst="rect">
                <a:avLst/>
              </a:prstGeom>
              <a:noFill/>
            </p:spPr>
            <p:txBody>
              <a:bodyPr wrap="square" rtlCol="0">
                <a:spAutoFit/>
              </a:bodyPr>
              <a:lstStyle/>
              <a:p>
                <a:r>
                  <a:rPr lang="en-US" altLang="zh-CN" sz="2800" b="1" dirty="0"/>
                  <a:t>1</a:t>
                </a:r>
                <a:r>
                  <a:rPr lang="zh-CN" altLang="en-US" sz="2800" b="1" dirty="0"/>
                  <a:t>、对所有可观察随机变量节点用观察值实例化；对不可观察节点实例化为随机值。</a:t>
                </a:r>
                <a:endParaRPr lang="en-US" altLang="zh-CN" sz="2800" b="1" dirty="0"/>
              </a:p>
              <a:p>
                <a:endParaRPr lang="zh-CN" altLang="en-US" dirty="0"/>
              </a:p>
              <a:p>
                <a:r>
                  <a:rPr lang="en-US" altLang="zh-CN" sz="2800" b="1" dirty="0"/>
                  <a:t>2</a:t>
                </a:r>
                <a:r>
                  <a:rPr lang="zh-CN" altLang="en-US" sz="2800" b="1" dirty="0"/>
                  <a:t>、对</a:t>
                </a:r>
                <a:r>
                  <a:rPr lang="en-US" altLang="zh-CN" sz="2800" b="1" dirty="0"/>
                  <a:t>DAG</a:t>
                </a:r>
                <a:r>
                  <a:rPr lang="zh-CN" altLang="en-US" sz="2800" b="1" dirty="0"/>
                  <a:t>进行遍历，对每一个不可观察节点</a:t>
                </a:r>
                <a:r>
                  <a:rPr lang="en-US" altLang="zh-CN" sz="2800" b="1" dirty="0"/>
                  <a:t>y</a:t>
                </a:r>
                <a:r>
                  <a:rPr lang="zh-CN" altLang="en-US" sz="2800" b="1" dirty="0"/>
                  <a:t>，计算</a:t>
                </a:r>
              </a:p>
              <a:p>
                <a:endParaRPr lang="en-US" altLang="zh-CN" sz="2800" b="1" dirty="0"/>
              </a:p>
              <a:p>
                <a:pPr/>
                <a14:m>
                  <m:oMathPara xmlns:m="http://schemas.openxmlformats.org/officeDocument/2006/math">
                    <m:oMathParaPr>
                      <m:jc m:val="centerGroup"/>
                    </m:oMathParaPr>
                    <m:oMath xmlns:m="http://schemas.openxmlformats.org/officeDocument/2006/math">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𝒚</m:t>
                          </m:r>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𝒘</m:t>
                              </m:r>
                            </m:e>
                            <m:sub>
                              <m:r>
                                <a:rPr lang="en-US" altLang="zh-CN" sz="2800" b="1" i="1">
                                  <a:latin typeface="Cambria Math" charset="0"/>
                                </a:rPr>
                                <m:t>𝒊</m:t>
                              </m:r>
                            </m:sub>
                          </m:sSub>
                        </m:e>
                      </m:d>
                      <m:r>
                        <a:rPr lang="en-US" altLang="zh-CN" sz="2800" b="1" i="1">
                          <a:latin typeface="Cambria Math" charset="0"/>
                        </a:rPr>
                        <m:t>=</m:t>
                      </m:r>
                      <m:r>
                        <a:rPr lang="en-US" altLang="zh-CN" sz="2800" b="1" i="1">
                          <a:latin typeface="Cambria Math" charset="0"/>
                        </a:rPr>
                        <m:t>𝜶</m:t>
                      </m:r>
                      <m:r>
                        <a:rPr lang="en-US" altLang="zh-CN" sz="2800" b="1" i="1">
                          <a:latin typeface="Cambria Math" charset="0"/>
                        </a:rPr>
                        <m:t>𝑷</m:t>
                      </m:r>
                      <m:r>
                        <a:rPr lang="en-US" altLang="zh-CN" sz="2800" b="1" i="1">
                          <a:latin typeface="Cambria Math" charset="0"/>
                        </a:rPr>
                        <m:t>(</m:t>
                      </m:r>
                      <m:r>
                        <a:rPr lang="en-US" altLang="zh-CN" sz="2800" b="1" i="1">
                          <a:latin typeface="Cambria Math" charset="0"/>
                        </a:rPr>
                        <m:t>𝒚</m:t>
                      </m:r>
                      <m:r>
                        <a:rPr lang="en-US" altLang="zh-CN" sz="2800" b="1" i="1">
                          <a:latin typeface="Cambria Math" charset="0"/>
                        </a:rPr>
                        <m:t>|</m:t>
                      </m:r>
                      <m:r>
                        <a:rPr lang="en-US" altLang="zh-CN" sz="2800" b="1" i="1">
                          <a:latin typeface="Cambria Math" charset="0"/>
                        </a:rPr>
                        <m:t>𝑷𝒂𝒓𝒆𝒏𝒕𝒔</m:t>
                      </m:r>
                      <m:r>
                        <a:rPr lang="en-US" altLang="zh-CN" sz="2800" b="1" i="1">
                          <a:latin typeface="Cambria Math" charset="0"/>
                        </a:rPr>
                        <m:t>(</m:t>
                      </m:r>
                      <m:r>
                        <a:rPr lang="en-US" altLang="zh-CN" sz="2800" b="1" i="1">
                          <a:latin typeface="Cambria Math" charset="0"/>
                        </a:rPr>
                        <m:t>𝒚</m:t>
                      </m:r>
                      <m:r>
                        <a:rPr lang="en-US" altLang="zh-CN" sz="2800" b="1" i="1">
                          <a:latin typeface="Cambria Math" charset="0"/>
                        </a:rPr>
                        <m:t>))</m:t>
                      </m:r>
                      <m:nary>
                        <m:naryPr>
                          <m:chr m:val="∏"/>
                          <m:limLoc m:val="undOvr"/>
                          <m:supHide m:val="on"/>
                          <m:ctrlPr>
                            <a:rPr lang="zh-CN" altLang="zh-CN" sz="2800" b="1" i="1">
                              <a:latin typeface="Cambria Math" panose="02040503050406030204" pitchFamily="18" charset="0"/>
                            </a:rPr>
                          </m:ctrlPr>
                        </m:naryPr>
                        <m:sub>
                          <m:r>
                            <a:rPr lang="en-US" altLang="zh-CN" sz="2800" b="1" i="1">
                              <a:latin typeface="Cambria Math" charset="0"/>
                            </a:rPr>
                            <m:t>𝒋</m:t>
                          </m:r>
                        </m:sub>
                        <m:sup/>
                        <m:e>
                          <m:r>
                            <a:rPr lang="en-US" altLang="zh-CN" sz="2800" b="1" i="1">
                              <a:latin typeface="Cambria Math" charset="0"/>
                            </a:rPr>
                            <m:t>𝑷</m:t>
                          </m:r>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𝒔</m:t>
                              </m:r>
                            </m:e>
                            <m:sub>
                              <m:r>
                                <a:rPr lang="en-US" altLang="zh-CN" sz="2800" b="1" i="1">
                                  <a:latin typeface="Cambria Math" charset="0"/>
                                </a:rPr>
                                <m:t>𝒋</m:t>
                              </m:r>
                            </m:sub>
                          </m:sSub>
                          <m:r>
                            <a:rPr lang="en-US" altLang="zh-CN" sz="2800" b="1" i="1">
                              <a:latin typeface="Cambria Math" charset="0"/>
                            </a:rPr>
                            <m:t>|</m:t>
                          </m:r>
                          <m:r>
                            <a:rPr lang="en-US" altLang="zh-CN" sz="2800" b="1" i="1">
                              <a:latin typeface="Cambria Math" charset="0"/>
                            </a:rPr>
                            <m:t>𝑷𝒂𝒓𝒆𝒏𝒕𝒔</m:t>
                          </m:r>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𝒔</m:t>
                              </m:r>
                            </m:e>
                            <m:sub>
                              <m:r>
                                <a:rPr lang="en-US" altLang="zh-CN" sz="2800" b="1" i="1">
                                  <a:latin typeface="Cambria Math" charset="0"/>
                                </a:rPr>
                                <m:t>𝒋</m:t>
                              </m:r>
                            </m:sub>
                          </m:sSub>
                          <m:r>
                            <a:rPr lang="en-US" altLang="zh-CN" sz="2800" b="1" i="1">
                              <a:latin typeface="Cambria Math" charset="0"/>
                            </a:rPr>
                            <m:t>))</m:t>
                          </m:r>
                        </m:e>
                      </m:nary>
                    </m:oMath>
                  </m:oMathPara>
                </a14:m>
                <a:endParaRPr lang="en-US" altLang="zh-CN" sz="2800" b="1" dirty="0"/>
              </a:p>
              <a:p>
                <a:pPr algn="ctr"/>
                <a:r>
                  <a:rPr lang="zh-CN" altLang="en-US" sz="2800" b="1" dirty="0"/>
                  <a:t>其中</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charset="0"/>
                          </a:rPr>
                          <m:t>𝒘</m:t>
                        </m:r>
                      </m:e>
                      <m:sub>
                        <m:r>
                          <a:rPr lang="en-US" altLang="zh-CN" sz="2800" b="1" i="1">
                            <a:latin typeface="Cambria Math" charset="0"/>
                          </a:rPr>
                          <m:t>𝒊</m:t>
                        </m:r>
                      </m:sub>
                    </m:sSub>
                  </m:oMath>
                </a14:m>
                <a:r>
                  <a:rPr lang="zh-CN" altLang="en-US" sz="2800" b="1" dirty="0"/>
                  <a:t>表示除</a:t>
                </a:r>
                <a:r>
                  <a:rPr lang="en-US" altLang="zh-CN" sz="2800" b="1" dirty="0"/>
                  <a:t>y</a:t>
                </a:r>
                <a:r>
                  <a:rPr lang="zh-CN" altLang="en-US" sz="2800" b="1" dirty="0"/>
                  <a:t>以外的其它所有节点，</a:t>
                </a:r>
                <a:r>
                  <a:rPr lang="en-US" altLang="zh-CN" sz="2800" b="1" dirty="0"/>
                  <a:t>a</a:t>
                </a:r>
                <a:r>
                  <a:rPr lang="zh-CN" altLang="en-US" sz="2800" b="1" dirty="0"/>
                  <a:t>为正规化因子，</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charset="0"/>
                          </a:rPr>
                          <m:t>𝒔</m:t>
                        </m:r>
                      </m:e>
                      <m:sub>
                        <m:r>
                          <a:rPr lang="en-US" altLang="zh-CN" sz="2800" b="1" i="1" smtClean="0">
                            <a:latin typeface="Cambria Math" panose="02040503050406030204" pitchFamily="18" charset="0"/>
                          </a:rPr>
                          <m:t>𝒋</m:t>
                        </m:r>
                      </m:sub>
                    </m:sSub>
                  </m:oMath>
                </a14:m>
                <a:r>
                  <a:rPr lang="zh-CN" altLang="en-US" sz="2800" b="1" dirty="0"/>
                  <a:t>表示</a:t>
                </a:r>
                <a:r>
                  <a:rPr lang="en-US" altLang="zh-CN" sz="2800" b="1" dirty="0"/>
                  <a:t>y</a:t>
                </a:r>
                <a:r>
                  <a:rPr lang="zh-CN" altLang="en-US" sz="2800" b="1" dirty="0"/>
                  <a:t>的第</a:t>
                </a:r>
                <a:r>
                  <a:rPr lang="en-US" altLang="zh-CN" sz="2800" b="1" dirty="0"/>
                  <a:t>j</a:t>
                </a:r>
                <a:r>
                  <a:rPr lang="zh-CN" altLang="en-US" sz="2800" b="1" dirty="0"/>
                  <a:t>个子节点。</a:t>
                </a:r>
                <a:endParaRPr lang="en-US" altLang="zh-CN" sz="2800" b="1" dirty="0"/>
              </a:p>
              <a:p>
                <a:endParaRPr lang="zh-CN" altLang="zh-CN" dirty="0"/>
              </a:p>
              <a:p>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532263" y="1555845"/>
                <a:ext cx="10918210" cy="4637680"/>
              </a:xfrm>
              <a:prstGeom prst="rect">
                <a:avLst/>
              </a:prstGeom>
              <a:blipFill>
                <a:blip r:embed="rId3"/>
                <a:stretch>
                  <a:fillRect l="-1117" t="-1445" r="-1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8330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举例</a:t>
            </a:r>
            <a:r>
              <a:rPr lang="en-US" altLang="zh-CN" b="1" dirty="0" smtClean="0"/>
              <a:t>-</a:t>
            </a:r>
            <a:r>
              <a:rPr lang="zh-CN" altLang="en-US" b="1" dirty="0" smtClean="0"/>
              <a:t>文本分类</a:t>
            </a:r>
            <a:endParaRPr lang="zh-CN" altLang="en-US" b="1" dirty="0"/>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293402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56207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1698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TextBox 64"/>
          <p:cNvSpPr txBox="1"/>
          <p:nvPr/>
        </p:nvSpPr>
        <p:spPr>
          <a:xfrm>
            <a:off x="3700917" y="3580626"/>
            <a:ext cx="4373093"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marL="0" marR="0" lvl="0" indent="0" algn="l" defTabSz="914332" rtl="0" eaLnBrk="1" fontAlgn="ctr"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贝叶斯决策论</a:t>
            </a:r>
            <a:endParaRPr kumimoji="0" lang="en-US" altLang="zh-CN"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8265476" y="4557029"/>
            <a:ext cx="3926524" cy="461665"/>
          </a:xfrm>
          <a:prstGeom prst="rect">
            <a:avLst/>
          </a:prstGeom>
          <a:noFill/>
        </p:spPr>
        <p:txBody>
          <a:bodyPr wrap="none" rtlCol="0" anchor="ctr">
            <a:spAutoFit/>
          </a:bodyPr>
          <a:lstStyle>
            <a:defPPr>
              <a:defRPr lang="zh-CN"/>
            </a:defPPr>
            <a:lvl1pPr algn="ctr" fontAlgn="ctr">
              <a:defRPr sz="2000">
                <a:solidFill>
                  <a:schemeClr val="bg1">
                    <a:lumMod val="50000"/>
                  </a:schemeClr>
                </a:solidFill>
              </a:defRPr>
            </a:lvl1pPr>
          </a:lstStyle>
          <a:p>
            <a:pPr lvl="0" algn="l" defTabSz="914332">
              <a:defRPr/>
            </a:pPr>
            <a:r>
              <a:rPr lang="en-US" altLang="zh-CN" sz="2400" dirty="0">
                <a:solidFill>
                  <a:prstClr val="white"/>
                </a:solidFill>
                <a:latin typeface="微软雅黑" panose="020B0503020204020204" pitchFamily="34" charset="-122"/>
                <a:ea typeface="微软雅黑" panose="020B0503020204020204" pitchFamily="34" charset="-122"/>
              </a:rPr>
              <a:t>Bayesian </a:t>
            </a:r>
            <a:r>
              <a:rPr lang="en-US" altLang="zh-CN" sz="2400">
                <a:solidFill>
                  <a:prstClr val="white"/>
                </a:solidFill>
                <a:latin typeface="微软雅黑" panose="020B0503020204020204" pitchFamily="34" charset="-122"/>
                <a:ea typeface="微软雅黑" panose="020B0503020204020204" pitchFamily="34" charset="-122"/>
              </a:rPr>
              <a:t>decision theory</a:t>
            </a:r>
            <a:endParaRPr lang="zh-CN" altLang="en-US" sz="2400" dirty="0">
              <a:solidFill>
                <a:prstClr val="white"/>
              </a:solidFill>
              <a:latin typeface="微软雅黑" panose="020B0503020204020204" pitchFamily="34" charset="-122"/>
              <a:ea typeface="微软雅黑" panose="020B0503020204020204" pitchFamily="34" charset="-122"/>
              <a:sym typeface="+mn-lt"/>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rPr>
              <a:t>01</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Tree>
    <p:extLst>
      <p:ext uri="{BB962C8B-B14F-4D97-AF65-F5344CB8AC3E}">
        <p14:creationId xmlns:p14="http://schemas.microsoft.com/office/powerpoint/2010/main" val="234493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贝叶斯决策论</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mc:AlternateContent xmlns:mc="http://schemas.openxmlformats.org/markup-compatibility/2006">
        <mc:Choice xmlns:a14="http://schemas.microsoft.com/office/drawing/2010/main" Requires="a14">
          <p:sp>
            <p:nvSpPr>
              <p:cNvPr id="6" name="文本框 5"/>
              <p:cNvSpPr txBox="1"/>
              <p:nvPr/>
            </p:nvSpPr>
            <p:spPr>
              <a:xfrm>
                <a:off x="500732" y="809665"/>
                <a:ext cx="10918210" cy="5711372"/>
              </a:xfrm>
              <a:prstGeom prst="rect">
                <a:avLst/>
              </a:prstGeom>
              <a:noFill/>
            </p:spPr>
            <p:txBody>
              <a:bodyPr wrap="square" rtlCol="0">
                <a:spAutoFit/>
              </a:bodyPr>
              <a:lstStyle/>
              <a:p>
                <a:r>
                  <a:rPr lang="zh-CN" altLang="en-US" sz="2400" b="1" dirty="0">
                    <a:solidFill>
                      <a:srgbClr val="FF0000"/>
                    </a:solidFill>
                  </a:rPr>
                  <a:t>贝叶斯决策论</a:t>
                </a:r>
                <a:r>
                  <a:rPr lang="zh-CN" altLang="en-US" sz="2400" b="1" dirty="0"/>
                  <a:t>（</a:t>
                </a:r>
                <a:r>
                  <a:rPr lang="en-US" altLang="zh-CN" sz="2400" b="1" dirty="0"/>
                  <a:t>Bayesian decision theory</a:t>
                </a:r>
                <a:r>
                  <a:rPr lang="zh-CN" altLang="en-US" sz="2400" b="1" dirty="0"/>
                  <a:t>）是概率框架下实施决策的基本方法。在所有相关概率都已知的理想情况下，贝叶斯决策论考虑如何基于这些概率和误判损失来选择最优的类别标记。</a:t>
                </a:r>
                <a:endParaRPr lang="en-US" altLang="zh-CN" sz="2400" b="1" dirty="0"/>
              </a:p>
              <a:p>
                <a:endParaRPr lang="en-US" altLang="zh-CN" sz="2400" b="1" dirty="0"/>
              </a:p>
              <a:p>
                <a:r>
                  <a:rPr lang="zh-CN" altLang="en-US" sz="2400" b="1" dirty="0"/>
                  <a:t>假设有</a:t>
                </a:r>
                <a:r>
                  <a:rPr lang="en-US" altLang="zh-CN" sz="2400" b="1" dirty="0"/>
                  <a:t>N</a:t>
                </a:r>
                <a:r>
                  <a:rPr lang="zh-CN" altLang="en-US" sz="2400" b="1" dirty="0"/>
                  <a:t>种可能的类别标记，即</a:t>
                </a:r>
                <a14:m>
                  <m:oMath xmlns:m="http://schemas.openxmlformats.org/officeDocument/2006/math">
                    <m:r>
                      <a:rPr lang="en-US" altLang="zh-CN" sz="2400" b="1" i="1">
                        <a:latin typeface="Cambria Math" charset="0"/>
                      </a:rPr>
                      <m:t>𝐘</m:t>
                    </m:r>
                    <m:r>
                      <a:rPr lang="en-US" altLang="zh-CN" sz="2400" b="1">
                        <a:latin typeface="Cambria Math" charset="0"/>
                      </a:rPr>
                      <m:t>=</m:t>
                    </m:r>
                    <m:d>
                      <m:dPr>
                        <m:begChr m:val="{"/>
                        <m:endChr m:val="}"/>
                        <m:ctrlPr>
                          <a:rPr lang="zh-CN" altLang="zh-CN" sz="2400" b="1" i="1">
                            <a:latin typeface="Cambria Math" panose="02040503050406030204" pitchFamily="18" charset="0"/>
                          </a:rPr>
                        </m:ctrlPr>
                      </m:dPr>
                      <m:e>
                        <m:sSub>
                          <m:sSubPr>
                            <m:ctrlPr>
                              <a:rPr lang="zh-CN" altLang="zh-CN" sz="2400" b="1" i="1">
                                <a:latin typeface="Cambria Math" panose="02040503050406030204" pitchFamily="18" charset="0"/>
                              </a:rPr>
                            </m:ctrlPr>
                          </m:sSubPr>
                          <m:e>
                            <m:r>
                              <a:rPr lang="en-US" altLang="zh-CN" sz="2400" b="1" i="1">
                                <a:latin typeface="Cambria Math" charset="0"/>
                              </a:rPr>
                              <m:t>𝒄</m:t>
                            </m:r>
                          </m:e>
                          <m:sub>
                            <m:r>
                              <a:rPr lang="en-US" altLang="zh-CN" sz="2400" b="1" i="1">
                                <a:latin typeface="Cambria Math" charset="0"/>
                              </a:rPr>
                              <m:t>𝟏</m:t>
                            </m:r>
                          </m:sub>
                        </m:sSub>
                        <m:r>
                          <a:rPr lang="en-US" altLang="zh-CN" sz="2400" b="1" i="1">
                            <a:latin typeface="Cambria Math" charset="0"/>
                          </a:rPr>
                          <m:t>,</m:t>
                        </m:r>
                        <m:sSub>
                          <m:sSubPr>
                            <m:ctrlPr>
                              <a:rPr lang="zh-CN" altLang="zh-CN" sz="2400" b="1" i="1">
                                <a:latin typeface="Cambria Math" panose="02040503050406030204" pitchFamily="18" charset="0"/>
                              </a:rPr>
                            </m:ctrlPr>
                          </m:sSubPr>
                          <m:e>
                            <m:r>
                              <a:rPr lang="en-US" altLang="zh-CN" sz="2400" b="1" i="1">
                                <a:latin typeface="Cambria Math" charset="0"/>
                              </a:rPr>
                              <m:t>𝒄</m:t>
                            </m:r>
                          </m:e>
                          <m:sub>
                            <m:r>
                              <a:rPr lang="en-US" altLang="zh-CN" sz="2400" b="1" i="1">
                                <a:latin typeface="Cambria Math" charset="0"/>
                              </a:rPr>
                              <m:t>𝟐</m:t>
                            </m:r>
                          </m:sub>
                        </m:sSub>
                        <m:r>
                          <a:rPr lang="en-US" altLang="zh-CN" sz="2400" b="1" i="1">
                            <a:latin typeface="Cambria Math" charset="0"/>
                          </a:rPr>
                          <m:t>,…,</m:t>
                        </m:r>
                        <m:sSub>
                          <m:sSubPr>
                            <m:ctrlPr>
                              <a:rPr lang="zh-CN" altLang="zh-CN" sz="2400" b="1" i="1">
                                <a:latin typeface="Cambria Math" panose="02040503050406030204" pitchFamily="18" charset="0"/>
                              </a:rPr>
                            </m:ctrlPr>
                          </m:sSubPr>
                          <m:e>
                            <m:r>
                              <a:rPr lang="en-US" altLang="zh-CN" sz="2400" b="1" i="1">
                                <a:latin typeface="Cambria Math" charset="0"/>
                              </a:rPr>
                              <m:t>𝒄</m:t>
                            </m:r>
                          </m:e>
                          <m:sub>
                            <m:r>
                              <a:rPr lang="en-US" altLang="zh-CN" sz="2400" b="1" i="1">
                                <a:latin typeface="Cambria Math" charset="0"/>
                              </a:rPr>
                              <m:t>𝒏</m:t>
                            </m:r>
                          </m:sub>
                        </m:sSub>
                      </m:e>
                    </m:d>
                    <m:r>
                      <a:rPr lang="en-US" altLang="zh-CN" sz="2400" b="1" i="1">
                        <a:latin typeface="Cambria Math" charset="0"/>
                      </a:rPr>
                      <m:t>,</m:t>
                    </m:r>
                    <m:sSub>
                      <m:sSubPr>
                        <m:ctrlPr>
                          <a:rPr lang="zh-CN" altLang="zh-CN" sz="2400" b="1" i="1">
                            <a:latin typeface="Cambria Math" panose="02040503050406030204" pitchFamily="18" charset="0"/>
                          </a:rPr>
                        </m:ctrlPr>
                      </m:sSubPr>
                      <m:e>
                        <m:r>
                          <a:rPr lang="en-US" altLang="zh-CN" sz="2400" b="1" i="1">
                            <a:latin typeface="Cambria Math" charset="0"/>
                          </a:rPr>
                          <m:t>𝝀</m:t>
                        </m:r>
                      </m:e>
                      <m:sub>
                        <m:r>
                          <a:rPr lang="en-US" altLang="zh-CN" sz="2400" b="1" i="1">
                            <a:latin typeface="Cambria Math" charset="0"/>
                          </a:rPr>
                          <m:t>𝒊𝒋</m:t>
                        </m:r>
                      </m:sub>
                    </m:sSub>
                  </m:oMath>
                </a14:m>
                <a:r>
                  <a:rPr lang="zh-CN" altLang="en-US" sz="2400" b="1" dirty="0"/>
                  <a:t>是将一个真实标记为</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charset="0"/>
                          </a:rPr>
                          <m:t>𝒄</m:t>
                        </m:r>
                      </m:e>
                      <m:sub>
                        <m:r>
                          <a:rPr lang="en-US" altLang="zh-CN" sz="2400" b="1" i="1">
                            <a:latin typeface="Cambria Math" charset="0"/>
                          </a:rPr>
                          <m:t>𝒋</m:t>
                        </m:r>
                      </m:sub>
                    </m:sSub>
                  </m:oMath>
                </a14:m>
                <a:r>
                  <a:rPr lang="zh-CN" altLang="en-US" sz="2400" b="1" dirty="0"/>
                  <a:t>的样本误分类为</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charset="0"/>
                          </a:rPr>
                          <m:t>𝒄</m:t>
                        </m:r>
                      </m:e>
                      <m:sub>
                        <m:r>
                          <a:rPr lang="en-US" altLang="zh-CN" sz="2400" b="1" i="1">
                            <a:latin typeface="Cambria Math" charset="0"/>
                          </a:rPr>
                          <m:t>𝒊</m:t>
                        </m:r>
                      </m:sub>
                    </m:sSub>
                  </m:oMath>
                </a14:m>
                <a:r>
                  <a:rPr lang="zh-CN" altLang="en-US" sz="2400" b="1" dirty="0"/>
                  <a:t>所产生的损失。基于后验概率</a:t>
                </a:r>
                <a14:m>
                  <m:oMath xmlns:m="http://schemas.openxmlformats.org/officeDocument/2006/math">
                    <m:r>
                      <a:rPr lang="en-US" altLang="zh-CN" sz="2400" b="1" i="1">
                        <a:latin typeface="Cambria Math" charset="0"/>
                      </a:rPr>
                      <m:t>𝑷</m:t>
                    </m:r>
                    <m:r>
                      <a:rPr lang="en-US" altLang="zh-CN" sz="2400" b="1" i="1">
                        <a:latin typeface="Cambria Math" charset="0"/>
                      </a:rPr>
                      <m:t>(</m:t>
                    </m:r>
                    <m:sSub>
                      <m:sSubPr>
                        <m:ctrlPr>
                          <a:rPr lang="zh-CN" altLang="zh-CN" sz="2400" b="1" i="1">
                            <a:latin typeface="Cambria Math" panose="02040503050406030204" pitchFamily="18" charset="0"/>
                          </a:rPr>
                        </m:ctrlPr>
                      </m:sSubPr>
                      <m:e>
                        <m:r>
                          <a:rPr lang="en-US" altLang="zh-CN" sz="2400" b="1" i="1">
                            <a:latin typeface="Cambria Math" charset="0"/>
                          </a:rPr>
                          <m:t>𝒄</m:t>
                        </m:r>
                      </m:e>
                      <m:sub>
                        <m:r>
                          <a:rPr lang="en-US" altLang="zh-CN" sz="2400" b="1" i="1">
                            <a:latin typeface="Cambria Math" charset="0"/>
                          </a:rPr>
                          <m:t>𝒊</m:t>
                        </m:r>
                      </m:sub>
                    </m:sSub>
                    <m:r>
                      <a:rPr lang="en-US" altLang="zh-CN" sz="2400" b="1" i="1">
                        <a:latin typeface="Cambria Math" charset="0"/>
                      </a:rPr>
                      <m:t>|</m:t>
                    </m:r>
                    <m:r>
                      <a:rPr lang="en-US" altLang="zh-CN" sz="2400" b="1" i="1">
                        <a:latin typeface="Cambria Math" charset="0"/>
                      </a:rPr>
                      <m:t>𝒙</m:t>
                    </m:r>
                    <m:r>
                      <a:rPr lang="en-US" altLang="zh-CN" sz="2400" b="1" i="1">
                        <a:latin typeface="Cambria Math" charset="0"/>
                      </a:rPr>
                      <m:t>)</m:t>
                    </m:r>
                  </m:oMath>
                </a14:m>
                <a:r>
                  <a:rPr lang="zh-CN" altLang="en-US" sz="2400" b="1" dirty="0"/>
                  <a:t>可获得将样本</a:t>
                </a:r>
                <a:r>
                  <a:rPr lang="en-US" altLang="zh-CN" sz="2400" b="1" dirty="0"/>
                  <a:t>x</a:t>
                </a:r>
                <a:r>
                  <a:rPr lang="zh-CN" altLang="en-US" sz="2400" b="1" dirty="0"/>
                  <a:t>分类</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charset="0"/>
                          </a:rPr>
                          <m:t>𝒄</m:t>
                        </m:r>
                      </m:e>
                      <m:sub>
                        <m:r>
                          <a:rPr lang="en-US" altLang="zh-CN" sz="2400" b="1" i="1">
                            <a:latin typeface="Cambria Math" charset="0"/>
                          </a:rPr>
                          <m:t>𝒊</m:t>
                        </m:r>
                      </m:sub>
                    </m:sSub>
                  </m:oMath>
                </a14:m>
                <a:r>
                  <a:rPr lang="zh-CN" altLang="en-US" sz="2400" b="1" dirty="0"/>
                  <a:t>所产生的期望损失（</a:t>
                </a:r>
                <a:r>
                  <a:rPr lang="en-US" altLang="zh-CN" sz="2400" b="1" dirty="0"/>
                  <a:t>expected loss</a:t>
                </a:r>
                <a:r>
                  <a:rPr lang="zh-CN" altLang="en-US" sz="2400" b="1" dirty="0"/>
                  <a:t>），即在样本</a:t>
                </a:r>
                <a:r>
                  <a:rPr lang="en-US" altLang="zh-CN" sz="2400" b="1" dirty="0"/>
                  <a:t>x</a:t>
                </a:r>
                <a:r>
                  <a:rPr lang="zh-CN" altLang="en-US" sz="2400" b="1" dirty="0"/>
                  <a:t>上的“条件风险”（</a:t>
                </a:r>
                <a:r>
                  <a:rPr lang="en-US" altLang="zh-CN" sz="2400" b="1" dirty="0"/>
                  <a:t>conditional risk</a:t>
                </a:r>
                <a:r>
                  <a:rPr lang="zh-CN" altLang="en-US" sz="2400" b="1" dirty="0"/>
                  <a:t>）  </a:t>
                </a:r>
                <a:endParaRPr lang="en-US" altLang="zh-CN" sz="2400" b="1" dirty="0"/>
              </a:p>
              <a:p>
                <a:pPr/>
                <a14:m>
                  <m:oMathPara xmlns:m="http://schemas.openxmlformats.org/officeDocument/2006/math">
                    <m:oMathParaPr>
                      <m:jc m:val="centerGroup"/>
                    </m:oMathParaPr>
                    <m:oMath xmlns:m="http://schemas.openxmlformats.org/officeDocument/2006/math">
                      <m:r>
                        <a:rPr lang="en-US" altLang="zh-CN" sz="2800" b="1" i="1">
                          <a:latin typeface="Cambria Math" charset="0"/>
                        </a:rPr>
                        <m:t>𝐑</m:t>
                      </m:r>
                      <m:d>
                        <m:dPr>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charset="0"/>
                                </a:rPr>
                                <m:t>𝒄</m:t>
                              </m:r>
                            </m:e>
                            <m:sub>
                              <m:r>
                                <a:rPr lang="en-US" altLang="zh-CN" sz="2800" b="1" i="1">
                                  <a:latin typeface="Cambria Math" charset="0"/>
                                </a:rPr>
                                <m:t>𝒊</m:t>
                              </m:r>
                            </m:sub>
                          </m:sSub>
                        </m:e>
                        <m:e>
                          <m:r>
                            <a:rPr lang="en-US" altLang="zh-CN" sz="2800" b="1" i="1">
                              <a:latin typeface="Cambria Math" charset="0"/>
                            </a:rPr>
                            <m:t>𝒙</m:t>
                          </m:r>
                        </m:e>
                      </m:d>
                      <m:r>
                        <a:rPr lang="en-US" altLang="zh-CN" sz="2800" b="1">
                          <a:latin typeface="Cambria Math" charset="0"/>
                        </a:rPr>
                        <m:t>=</m:t>
                      </m:r>
                      <m:nary>
                        <m:naryPr>
                          <m:chr m:val="∑"/>
                          <m:limLoc m:val="undOvr"/>
                          <m:ctrlPr>
                            <a:rPr lang="zh-CN" altLang="zh-CN" sz="2800" b="1" i="1">
                              <a:latin typeface="Cambria Math" panose="02040503050406030204" pitchFamily="18" charset="0"/>
                            </a:rPr>
                          </m:ctrlPr>
                        </m:naryPr>
                        <m:sub>
                          <m:r>
                            <a:rPr lang="en-US" altLang="zh-CN" sz="2800" b="1" i="1">
                              <a:latin typeface="Cambria Math" charset="0"/>
                            </a:rPr>
                            <m:t>𝒋</m:t>
                          </m:r>
                          <m:r>
                            <a:rPr lang="en-US" altLang="zh-CN" sz="2800" b="1" i="1">
                              <a:latin typeface="Cambria Math" charset="0"/>
                            </a:rPr>
                            <m:t>=</m:t>
                          </m:r>
                          <m:r>
                            <a:rPr lang="en-US" altLang="zh-CN" sz="2800" b="1" i="1">
                              <a:latin typeface="Cambria Math" charset="0"/>
                            </a:rPr>
                            <m:t>𝟏</m:t>
                          </m:r>
                        </m:sub>
                        <m:sup>
                          <m:r>
                            <a:rPr lang="en-US" altLang="zh-CN" sz="2800" b="1" i="1">
                              <a:latin typeface="Cambria Math" charset="0"/>
                            </a:rPr>
                            <m:t>𝑵</m:t>
                          </m:r>
                        </m:sup>
                        <m:e>
                          <m:sSub>
                            <m:sSubPr>
                              <m:ctrlPr>
                                <a:rPr lang="zh-CN" altLang="zh-CN" sz="2800" b="1" i="1">
                                  <a:latin typeface="Cambria Math" panose="02040503050406030204" pitchFamily="18" charset="0"/>
                                </a:rPr>
                              </m:ctrlPr>
                            </m:sSubPr>
                            <m:e>
                              <m:r>
                                <a:rPr lang="en-US" altLang="zh-CN" sz="2800" b="1" i="1">
                                  <a:latin typeface="Cambria Math" charset="0"/>
                                </a:rPr>
                                <m:t>𝝀</m:t>
                              </m:r>
                            </m:e>
                            <m:sub>
                              <m:r>
                                <a:rPr lang="en-US" altLang="zh-CN" sz="2800" b="1" i="1">
                                  <a:latin typeface="Cambria Math" charset="0"/>
                                </a:rPr>
                                <m:t>𝒊𝒋</m:t>
                              </m:r>
                            </m:sub>
                          </m:sSub>
                          <m:r>
                            <a:rPr lang="en-US" altLang="zh-CN" sz="2800" b="1" i="1">
                              <a:latin typeface="Cambria Math" charset="0"/>
                            </a:rPr>
                            <m:t>𝑷</m:t>
                          </m:r>
                          <m:r>
                            <a:rPr lang="en-US" altLang="zh-CN" sz="2800" b="1" i="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𝒄</m:t>
                              </m:r>
                            </m:e>
                            <m:sub>
                              <m:r>
                                <a:rPr lang="en-US" altLang="zh-CN" sz="2800" b="1" i="1">
                                  <a:latin typeface="Cambria Math" charset="0"/>
                                </a:rPr>
                                <m:t>𝒋</m:t>
                              </m:r>
                            </m:sub>
                          </m:sSub>
                          <m:r>
                            <a:rPr lang="en-US" altLang="zh-CN" sz="2800" b="1" i="1">
                              <a:latin typeface="Cambria Math" charset="0"/>
                            </a:rPr>
                            <m:t>|</m:t>
                          </m:r>
                          <m:r>
                            <a:rPr lang="en-US" altLang="zh-CN" sz="2800" b="1" i="1">
                              <a:latin typeface="Cambria Math" charset="0"/>
                            </a:rPr>
                            <m:t>𝒙</m:t>
                          </m:r>
                          <m:r>
                            <a:rPr lang="en-US" altLang="zh-CN" sz="2800" b="1" i="1">
                              <a:latin typeface="Cambria Math" charset="0"/>
                            </a:rPr>
                            <m:t>)</m:t>
                          </m:r>
                        </m:e>
                      </m:nary>
                    </m:oMath>
                  </m:oMathPara>
                </a14:m>
                <a:endParaRPr lang="en-US" altLang="zh-CN" sz="2800" b="1" dirty="0"/>
              </a:p>
              <a:p>
                <a:endParaRPr lang="en-US" altLang="zh-CN" dirty="0"/>
              </a:p>
              <a:p>
                <a:r>
                  <a:rPr lang="zh-CN" altLang="en-US" sz="2400" b="1" dirty="0"/>
                  <a:t>我们的任务是寻找一个判定准则</a:t>
                </a:r>
                <a:r>
                  <a:rPr lang="en-US" altLang="zh-CN" sz="2400" b="1" dirty="0"/>
                  <a:t>h</a:t>
                </a:r>
                <a:r>
                  <a:rPr lang="zh-CN" altLang="en-US" sz="2400" b="1" dirty="0"/>
                  <a:t>：</a:t>
                </a:r>
                <a:r>
                  <a:rPr lang="en-US" altLang="zh-CN" sz="2400" b="1" dirty="0"/>
                  <a:t>x</a:t>
                </a:r>
                <a:r>
                  <a:rPr lang="zh-CN" altLang="en-US" sz="2400" b="1" dirty="0"/>
                  <a:t>→</a:t>
                </a:r>
                <a:r>
                  <a:rPr lang="en-US" altLang="zh-CN" sz="2400" b="1" dirty="0"/>
                  <a:t>Y</a:t>
                </a:r>
                <a:r>
                  <a:rPr lang="zh-CN" altLang="en-US" sz="2400" b="1" dirty="0"/>
                  <a:t>以最小化风险</a:t>
                </a:r>
                <a:endParaRPr lang="en-US" altLang="zh-CN" sz="2400" b="1" dirty="0"/>
              </a:p>
              <a:p>
                <a:endParaRPr lang="en-US" altLang="zh-CN" dirty="0"/>
              </a:p>
              <a:p>
                <a:pPr/>
                <a14:m>
                  <m:oMathPara xmlns:m="http://schemas.openxmlformats.org/officeDocument/2006/math">
                    <m:oMathParaPr>
                      <m:jc m:val="centerGroup"/>
                    </m:oMathParaPr>
                    <m:oMath xmlns:m="http://schemas.openxmlformats.org/officeDocument/2006/math">
                      <m:r>
                        <a:rPr lang="en-US" altLang="zh-CN" sz="2800" b="1" i="1">
                          <a:latin typeface="Cambria Math" charset="0"/>
                        </a:rPr>
                        <m:t>𝑹</m:t>
                      </m:r>
                      <m:r>
                        <a:rPr lang="en-US" altLang="zh-CN" sz="2800" b="1" i="1">
                          <a:latin typeface="Cambria Math" charset="0"/>
                        </a:rPr>
                        <m:t>(</m:t>
                      </m:r>
                      <m:r>
                        <a:rPr lang="en-US" altLang="zh-CN" sz="2800" b="1" i="1">
                          <a:latin typeface="Cambria Math" charset="0"/>
                        </a:rPr>
                        <m:t>𝒉</m:t>
                      </m:r>
                      <m:r>
                        <a:rPr lang="en-US" altLang="zh-CN" sz="2800" b="1" i="1">
                          <a:latin typeface="Cambria Math" charset="0"/>
                        </a:rPr>
                        <m:t>)</m:t>
                      </m:r>
                      <m:r>
                        <a:rPr lang="en-US" altLang="zh-CN" sz="2800" b="1">
                          <a:latin typeface="Cambria Math" charset="0"/>
                        </a:rPr>
                        <m:t>=</m:t>
                      </m:r>
                      <m:sSub>
                        <m:sSubPr>
                          <m:ctrlPr>
                            <a:rPr lang="zh-CN" altLang="zh-CN" sz="2800" b="1" i="1">
                              <a:latin typeface="Cambria Math" panose="02040503050406030204" pitchFamily="18" charset="0"/>
                            </a:rPr>
                          </m:ctrlPr>
                        </m:sSubPr>
                        <m:e>
                          <m:r>
                            <a:rPr lang="en-US" altLang="zh-CN" sz="2800" b="1" i="1">
                              <a:latin typeface="Cambria Math" charset="0"/>
                            </a:rPr>
                            <m:t>𝑬</m:t>
                          </m:r>
                        </m:e>
                        <m:sub>
                          <m:r>
                            <a:rPr lang="en-US" altLang="zh-CN" sz="2800" b="1" i="1">
                              <a:latin typeface="Cambria Math" charset="0"/>
                            </a:rPr>
                            <m:t>𝒙</m:t>
                          </m:r>
                        </m:sub>
                      </m:sSub>
                      <m:r>
                        <a:rPr lang="en-US" altLang="zh-CN" sz="2800" b="1" i="1">
                          <a:latin typeface="Cambria Math" charset="0"/>
                        </a:rPr>
                        <m:t>[</m:t>
                      </m:r>
                      <m:r>
                        <a:rPr lang="en-US" altLang="zh-CN" sz="2800" b="1" i="1">
                          <a:latin typeface="Cambria Math" charset="0"/>
                        </a:rPr>
                        <m:t>𝑹</m:t>
                      </m:r>
                      <m:r>
                        <a:rPr lang="en-US" altLang="zh-CN" sz="2800" b="1" i="1">
                          <a:latin typeface="Cambria Math" charset="0"/>
                        </a:rPr>
                        <m:t>(</m:t>
                      </m:r>
                      <m:r>
                        <a:rPr lang="en-US" altLang="zh-CN" sz="2800" b="1" i="1">
                          <a:latin typeface="Cambria Math" charset="0"/>
                        </a:rPr>
                        <m:t>𝒉</m:t>
                      </m:r>
                      <m:r>
                        <a:rPr lang="en-US" altLang="zh-CN" sz="2800" b="1" i="1">
                          <a:latin typeface="Cambria Math" charset="0"/>
                        </a:rPr>
                        <m:t>(</m:t>
                      </m:r>
                      <m:r>
                        <a:rPr lang="en-US" altLang="zh-CN" sz="2800" b="1" i="1">
                          <a:latin typeface="Cambria Math" charset="0"/>
                        </a:rPr>
                        <m:t>𝒙</m:t>
                      </m:r>
                      <m:r>
                        <a:rPr lang="en-US" altLang="zh-CN" sz="2800" b="1" i="1">
                          <a:latin typeface="Cambria Math" charset="0"/>
                        </a:rPr>
                        <m:t>)|</m:t>
                      </m:r>
                      <m:r>
                        <a:rPr lang="en-US" altLang="zh-CN" sz="2800" b="1" i="1">
                          <a:latin typeface="Cambria Math" charset="0"/>
                        </a:rPr>
                        <m:t>𝒙</m:t>
                      </m:r>
                      <m:r>
                        <a:rPr lang="en-US" altLang="zh-CN" sz="2800" b="1" i="1">
                          <a:latin typeface="Cambria Math" charset="0"/>
                        </a:rPr>
                        <m:t>)]</m:t>
                      </m:r>
                    </m:oMath>
                  </m:oMathPara>
                </a14:m>
                <a:endParaRPr lang="en-US" altLang="zh-CN" sz="2800" b="1" dirty="0"/>
              </a:p>
            </p:txBody>
          </p:sp>
        </mc:Choice>
        <mc:Fallback>
          <p:sp>
            <p:nvSpPr>
              <p:cNvPr id="6" name="文本框 5"/>
              <p:cNvSpPr txBox="1">
                <a:spLocks noRot="1" noChangeAspect="1" noMove="1" noResize="1" noEditPoints="1" noAdjustHandles="1" noChangeArrowheads="1" noChangeShapeType="1" noTextEdit="1"/>
              </p:cNvSpPr>
              <p:nvPr/>
            </p:nvSpPr>
            <p:spPr>
              <a:xfrm>
                <a:off x="500732" y="809665"/>
                <a:ext cx="10918210" cy="5711372"/>
              </a:xfrm>
              <a:prstGeom prst="rect">
                <a:avLst/>
              </a:prstGeom>
              <a:blipFill>
                <a:blip r:embed="rId3"/>
                <a:stretch>
                  <a:fillRect l="-838" t="-854" r="-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53042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2964255"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sz="3600" b="1" dirty="0">
                <a:solidFill>
                  <a:srgbClr val="444D26">
                    <a:lumMod val="75000"/>
                  </a:srgbClr>
                </a:solidFill>
                <a:latin typeface="Arial" panose="020B0604020202020204" pitchFamily="34" charset="0"/>
                <a:ea typeface="宋体" pitchFamily="2" charset="-122"/>
                <a:cs typeface="Arial" panose="020B0604020202020204" pitchFamily="34" charset="0"/>
              </a:rPr>
              <a:t>贝叶斯决策论</a:t>
            </a:r>
            <a:endParaRPr kumimoji="0" lang="zh-CN" altLang="en-US" sz="36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mc:AlternateContent xmlns:mc="http://schemas.openxmlformats.org/markup-compatibility/2006" xmlns:a14="http://schemas.microsoft.com/office/drawing/2010/main">
        <mc:Choice Requires="a14">
          <p:sp>
            <p:nvSpPr>
              <p:cNvPr id="6" name="文本框 5"/>
              <p:cNvSpPr txBox="1"/>
              <p:nvPr/>
            </p:nvSpPr>
            <p:spPr>
              <a:xfrm>
                <a:off x="532263" y="1555845"/>
                <a:ext cx="10918210" cy="4546245"/>
              </a:xfrm>
              <a:prstGeom prst="rect">
                <a:avLst/>
              </a:prstGeom>
              <a:noFill/>
            </p:spPr>
            <p:txBody>
              <a:bodyPr wrap="square" rtlCol="0">
                <a:spAutoFit/>
              </a:bodyPr>
              <a:lstStyle/>
              <a:p>
                <a:r>
                  <a:rPr lang="zh-CN" altLang="en-US" sz="2400" b="1" dirty="0"/>
                  <a:t>显然，对每个样本</a:t>
                </a:r>
                <a:r>
                  <a:rPr lang="en-US" altLang="zh-CN" sz="2400" b="1" dirty="0"/>
                  <a:t>x</a:t>
                </a:r>
                <a:r>
                  <a:rPr lang="zh-CN" altLang="en-US" sz="2400" b="1" dirty="0"/>
                  <a:t>，若</a:t>
                </a:r>
                <a:r>
                  <a:rPr lang="en-US" altLang="zh-CN" sz="2400" b="1" dirty="0"/>
                  <a:t>h</a:t>
                </a:r>
                <a:r>
                  <a:rPr lang="zh-CN" altLang="en-US" sz="2400" b="1" dirty="0"/>
                  <a:t>能最小化条件风险</a:t>
                </a:r>
                <a14:m>
                  <m:oMath xmlns:m="http://schemas.openxmlformats.org/officeDocument/2006/math">
                    <m:r>
                      <a:rPr lang="en-US" altLang="zh-CN" sz="2400" b="1" i="1">
                        <a:latin typeface="Cambria Math" charset="0"/>
                      </a:rPr>
                      <m:t>𝑹</m:t>
                    </m:r>
                    <m:r>
                      <a:rPr lang="en-US" altLang="zh-CN" sz="2400" b="1" i="1">
                        <a:latin typeface="Cambria Math" charset="0"/>
                      </a:rPr>
                      <m:t>(</m:t>
                    </m:r>
                    <m:r>
                      <a:rPr lang="en-US" altLang="zh-CN" sz="2400" b="1" i="1">
                        <a:latin typeface="Cambria Math" charset="0"/>
                      </a:rPr>
                      <m:t>𝒉</m:t>
                    </m:r>
                    <m:r>
                      <a:rPr lang="en-US" altLang="zh-CN" sz="2400" b="1" i="1">
                        <a:latin typeface="Cambria Math" charset="0"/>
                      </a:rPr>
                      <m:t>(</m:t>
                    </m:r>
                    <m:r>
                      <a:rPr lang="en-US" altLang="zh-CN" sz="2400" b="1" i="1">
                        <a:latin typeface="Cambria Math" charset="0"/>
                      </a:rPr>
                      <m:t>𝒙</m:t>
                    </m:r>
                    <m:r>
                      <a:rPr lang="en-US" altLang="zh-CN" sz="2400" b="1" i="1">
                        <a:latin typeface="Cambria Math" charset="0"/>
                      </a:rPr>
                      <m:t>)|</m:t>
                    </m:r>
                    <m:r>
                      <a:rPr lang="en-US" altLang="zh-CN" sz="2400" b="1" i="1">
                        <a:latin typeface="Cambria Math" charset="0"/>
                      </a:rPr>
                      <m:t>𝒙</m:t>
                    </m:r>
                    <m:r>
                      <a:rPr lang="en-US" altLang="zh-CN" sz="2400" b="1" i="1">
                        <a:latin typeface="Cambria Math" charset="0"/>
                      </a:rPr>
                      <m:t>)</m:t>
                    </m:r>
                  </m:oMath>
                </a14:m>
                <a:r>
                  <a:rPr lang="zh-CN" altLang="zh-CN" sz="2400" b="1" dirty="0">
                    <a:effectLst/>
                  </a:rPr>
                  <a:t> </a:t>
                </a:r>
                <a:r>
                  <a:rPr lang="zh-CN" altLang="en-US" sz="2400" b="1" dirty="0"/>
                  <a:t>，则总体风险</a:t>
                </a:r>
                <a:r>
                  <a:rPr lang="en-US" altLang="zh-CN" sz="2400" b="1" dirty="0"/>
                  <a:t>R(h)</a:t>
                </a:r>
                <a:r>
                  <a:rPr lang="zh-CN" altLang="en-US" sz="2400" b="1" dirty="0"/>
                  <a:t>也将被最小化。这就产生了贝叶斯判定准则</a:t>
                </a:r>
                <a:r>
                  <a:rPr lang="en-US" altLang="zh-CN" sz="2400" b="1" dirty="0"/>
                  <a:t>(Bayes decision rule): </a:t>
                </a:r>
                <a:r>
                  <a:rPr lang="zh-CN" altLang="en-US" sz="2400" b="1" dirty="0"/>
                  <a:t/>
                </a:r>
                <a:br>
                  <a:rPr lang="zh-CN" altLang="en-US" sz="2400" b="1" dirty="0"/>
                </a:br>
                <a:r>
                  <a:rPr lang="zh-CN" altLang="en-US" sz="2400" b="1" dirty="0"/>
                  <a:t>为最小化总体风险，只需在每个样本上选择哪个能使条件风险</a:t>
                </a:r>
                <a14:m>
                  <m:oMath xmlns:m="http://schemas.openxmlformats.org/officeDocument/2006/math">
                    <m:r>
                      <a:rPr lang="en-US" altLang="zh-CN" sz="2400" b="1" i="1">
                        <a:latin typeface="Cambria Math" charset="0"/>
                      </a:rPr>
                      <m:t>𝑹</m:t>
                    </m:r>
                    <m:r>
                      <a:rPr lang="en-US" altLang="zh-CN" sz="2400" b="1" i="1">
                        <a:latin typeface="Cambria Math" charset="0"/>
                      </a:rPr>
                      <m:t>(</m:t>
                    </m:r>
                    <m:r>
                      <a:rPr lang="en-US" altLang="zh-CN" sz="2400" b="1" i="1">
                        <a:latin typeface="Cambria Math" charset="0"/>
                      </a:rPr>
                      <m:t>𝒄</m:t>
                    </m:r>
                    <m:r>
                      <a:rPr lang="en-US" altLang="zh-CN" sz="2400" b="1" i="1">
                        <a:latin typeface="Cambria Math" charset="0"/>
                      </a:rPr>
                      <m:t>|</m:t>
                    </m:r>
                    <m:r>
                      <a:rPr lang="en-US" altLang="zh-CN" sz="2400" b="1" i="1">
                        <a:latin typeface="Cambria Math" charset="0"/>
                      </a:rPr>
                      <m:t>𝒙</m:t>
                    </m:r>
                    <m:r>
                      <a:rPr lang="en-US" altLang="zh-CN" sz="2400" b="1" i="1">
                        <a:latin typeface="Cambria Math" charset="0"/>
                      </a:rPr>
                      <m:t>)</m:t>
                    </m:r>
                  </m:oMath>
                </a14:m>
                <a:r>
                  <a:rPr lang="zh-CN" altLang="en-US" sz="2400" b="1" dirty="0"/>
                  <a:t>最小化的类别标记，即： </a:t>
                </a:r>
                <a:endParaRPr lang="en-US" altLang="zh-CN" sz="2400" b="1" dirty="0"/>
              </a:p>
              <a:p>
                <a:pPr lvl="3" algn="just"/>
                <a:endParaRPr lang="en-US" altLang="zh-CN" dirty="0"/>
              </a:p>
              <a:p>
                <a:pPr lvl="8"/>
                <a14:m>
                  <m:oMath xmlns:m="http://schemas.openxmlformats.org/officeDocument/2006/math">
                    <m:sSup>
                      <m:sSupPr>
                        <m:ctrlPr>
                          <a:rPr lang="zh-CN" altLang="zh-CN" sz="2800" i="1" smtClean="0">
                            <a:latin typeface="Cambria Math" panose="02040503050406030204" pitchFamily="18" charset="0"/>
                          </a:rPr>
                        </m:ctrlPr>
                      </m:sSupPr>
                      <m:e>
                        <m:r>
                          <a:rPr lang="en-US" altLang="zh-CN" sz="2800" i="1">
                            <a:latin typeface="Cambria Math" charset="0"/>
                          </a:rPr>
                          <m:t>h</m:t>
                        </m:r>
                      </m:e>
                      <m:sup>
                        <m:r>
                          <a:rPr lang="en-US" altLang="zh-CN" sz="2800" i="1">
                            <a:latin typeface="Cambria Math" charset="0"/>
                          </a:rPr>
                          <m:t>∗</m:t>
                        </m:r>
                      </m:sup>
                    </m:sSup>
                    <m:d>
                      <m:dPr>
                        <m:ctrlPr>
                          <a:rPr lang="zh-CN" altLang="zh-CN" sz="2800" i="1">
                            <a:latin typeface="Cambria Math" panose="02040503050406030204" pitchFamily="18" charset="0"/>
                          </a:rPr>
                        </m:ctrlPr>
                      </m:dPr>
                      <m:e>
                        <m:r>
                          <a:rPr lang="en-US" altLang="zh-CN" sz="2800" i="1">
                            <a:latin typeface="Cambria Math" charset="0"/>
                          </a:rPr>
                          <m:t>𝑥</m:t>
                        </m:r>
                      </m:e>
                    </m:d>
                    <m:r>
                      <a:rPr lang="en-US" altLang="zh-CN" sz="2800" i="1">
                        <a:latin typeface="Cambria Math" charset="0"/>
                      </a:rPr>
                      <m:t>=</m:t>
                    </m:r>
                    <m:r>
                      <a:rPr lang="en-US" altLang="zh-CN" sz="2800" i="1">
                        <a:latin typeface="Cambria Math" charset="0"/>
                      </a:rPr>
                      <m:t>𝑎𝑟𝑔𝑚𝑖𝑛</m:t>
                    </m:r>
                    <m:r>
                      <a:rPr lang="en-US" altLang="zh-CN" sz="2800" b="0" i="1" smtClean="0">
                        <a:latin typeface="Cambria Math" charset="0"/>
                      </a:rPr>
                      <m:t> </m:t>
                    </m:r>
                    <m:r>
                      <a:rPr lang="en-US" altLang="zh-CN" sz="2800" i="1">
                        <a:latin typeface="Cambria Math" charset="0"/>
                      </a:rPr>
                      <m:t>𝑅</m:t>
                    </m:r>
                    <m:d>
                      <m:dPr>
                        <m:ctrlPr>
                          <a:rPr lang="zh-CN" altLang="zh-CN" sz="2800" i="1">
                            <a:latin typeface="Cambria Math" panose="02040503050406030204" pitchFamily="18" charset="0"/>
                          </a:rPr>
                        </m:ctrlPr>
                      </m:dPr>
                      <m:e>
                        <m:r>
                          <a:rPr lang="en-US" altLang="zh-CN" sz="2800" i="1">
                            <a:latin typeface="Cambria Math" charset="0"/>
                          </a:rPr>
                          <m:t>𝑐</m:t>
                        </m:r>
                      </m:e>
                      <m:e>
                        <m:r>
                          <a:rPr lang="en-US" altLang="zh-CN" sz="2800" i="1">
                            <a:latin typeface="Cambria Math" charset="0"/>
                          </a:rPr>
                          <m:t>𝑥</m:t>
                        </m:r>
                      </m:e>
                    </m:d>
                  </m:oMath>
                </a14:m>
                <a:r>
                  <a:rPr lang="en-US" altLang="zh-CN" dirty="0"/>
                  <a:t>                         </a:t>
                </a:r>
              </a:p>
              <a:p>
                <a:pPr lvl="8"/>
                <a:r>
                  <a:rPr lang="en-US" altLang="zh-CN" sz="2800" dirty="0"/>
                  <a:t>     	 </a:t>
                </a:r>
                <a14:m>
                  <m:oMath xmlns:m="http://schemas.openxmlformats.org/officeDocument/2006/math">
                    <m:r>
                      <a:rPr lang="en-US" altLang="zh-CN" sz="2800" i="1">
                        <a:latin typeface="Cambria Math" charset="0"/>
                      </a:rPr>
                      <m:t>𝑐</m:t>
                    </m:r>
                    <m:r>
                      <a:rPr lang="en-US" altLang="zh-CN" sz="2800" i="1">
                        <a:latin typeface="Cambria Math" charset="0"/>
                      </a:rPr>
                      <m:t>∈</m:t>
                    </m:r>
                    <m:r>
                      <a:rPr lang="en-US" altLang="zh-CN" sz="2800" i="1">
                        <a:latin typeface="Cambria Math" charset="0"/>
                      </a:rPr>
                      <m:t>𝑌</m:t>
                    </m:r>
                  </m:oMath>
                </a14:m>
                <a:endParaRPr lang="zh-CN" altLang="zh-CN" sz="2800" dirty="0"/>
              </a:p>
              <a:p>
                <a:pPr lvl="5"/>
                <a:r>
                  <a:rPr lang="en-US" altLang="zh-CN" dirty="0"/>
                  <a:t> </a:t>
                </a:r>
                <a:endParaRPr lang="zh-CN" altLang="zh-CN" dirty="0"/>
              </a:p>
              <a:p>
                <a:pPr algn="ctr"/>
                <a:r>
                  <a:rPr lang="en-US" altLang="zh-CN" dirty="0"/>
                  <a:t> </a:t>
                </a:r>
                <a:endParaRPr lang="zh-CN" altLang="zh-CN" dirty="0"/>
              </a:p>
              <a:p>
                <a:r>
                  <a:rPr lang="zh-CN" altLang="en-US" sz="2800" b="1" dirty="0"/>
                  <a:t>此时</a:t>
                </a:r>
                <a14:m>
                  <m:oMath xmlns:m="http://schemas.openxmlformats.org/officeDocument/2006/math">
                    <m:sSup>
                      <m:sSupPr>
                        <m:ctrlPr>
                          <a:rPr lang="zh-CN" altLang="zh-CN" sz="2800" b="1" i="1">
                            <a:latin typeface="Cambria Math" panose="02040503050406030204" pitchFamily="18" charset="0"/>
                          </a:rPr>
                        </m:ctrlPr>
                      </m:sSupPr>
                      <m:e>
                        <m:r>
                          <a:rPr lang="en-US" altLang="zh-CN" sz="2800" b="1" i="1">
                            <a:latin typeface="Cambria Math" charset="0"/>
                          </a:rPr>
                          <m:t>𝒉</m:t>
                        </m:r>
                      </m:e>
                      <m:sup>
                        <m:r>
                          <a:rPr lang="en-US" altLang="zh-CN" sz="2800" b="1" i="1">
                            <a:latin typeface="Cambria Math" charset="0"/>
                          </a:rPr>
                          <m:t>∗</m:t>
                        </m:r>
                      </m:sup>
                    </m:sSup>
                    <m:r>
                      <a:rPr lang="zh-CN" altLang="en-US" sz="2800" b="1" i="1" smtClean="0">
                        <a:latin typeface="Cambria Math" charset="0"/>
                      </a:rPr>
                      <m:t>称</m:t>
                    </m:r>
                  </m:oMath>
                </a14:m>
                <a:r>
                  <a:rPr lang="zh-CN" altLang="en-US" sz="2800" b="1" dirty="0"/>
                  <a:t>为贝叶斯最优分类器（</a:t>
                </a:r>
                <a:r>
                  <a:rPr lang="en-US" altLang="zh-CN" sz="2800" b="1" dirty="0"/>
                  <a:t>Bayes optimal classifier</a:t>
                </a:r>
                <a:r>
                  <a:rPr lang="zh-CN" altLang="en-US" sz="2800" b="1" dirty="0"/>
                  <a:t>）</a:t>
                </a:r>
                <a:r>
                  <a:rPr lang="en-US" altLang="zh-CN" sz="2800" b="1" dirty="0"/>
                  <a:t>,</a:t>
                </a:r>
                <a:r>
                  <a:rPr lang="zh-CN" altLang="en-US" sz="2800" b="1" dirty="0"/>
                  <a:t>与之对应的总体风险</a:t>
                </a:r>
                <a:r>
                  <a:rPr lang="en-US" altLang="zh-CN" sz="2800" b="1" dirty="0"/>
                  <a:t>R(</a:t>
                </a:r>
                <a14:m>
                  <m:oMath xmlns:m="http://schemas.openxmlformats.org/officeDocument/2006/math">
                    <m:sSup>
                      <m:sSupPr>
                        <m:ctrlPr>
                          <a:rPr lang="zh-CN" altLang="zh-CN" sz="2800" b="1" i="1">
                            <a:latin typeface="Cambria Math" panose="02040503050406030204" pitchFamily="18" charset="0"/>
                          </a:rPr>
                        </m:ctrlPr>
                      </m:sSupPr>
                      <m:e>
                        <m:r>
                          <a:rPr lang="en-US" altLang="zh-CN" sz="2800" b="1" i="1">
                            <a:latin typeface="Cambria Math" charset="0"/>
                          </a:rPr>
                          <m:t>𝒉</m:t>
                        </m:r>
                      </m:e>
                      <m:sup>
                        <m:r>
                          <a:rPr lang="en-US" altLang="zh-CN" sz="2800" b="1" i="1">
                            <a:latin typeface="Cambria Math" charset="0"/>
                          </a:rPr>
                          <m:t>∗</m:t>
                        </m:r>
                      </m:sup>
                    </m:sSup>
                  </m:oMath>
                </a14:m>
                <a:r>
                  <a:rPr lang="zh-CN" altLang="zh-CN" sz="2800" b="1" dirty="0">
                    <a:effectLst/>
                  </a:rPr>
                  <a:t> </a:t>
                </a:r>
                <a:r>
                  <a:rPr lang="en-US" altLang="zh-CN" sz="2800" b="1" dirty="0"/>
                  <a:t>)</a:t>
                </a:r>
                <a:r>
                  <a:rPr lang="zh-CN" altLang="en-US" sz="2800" b="1" dirty="0"/>
                  <a:t>称为贝叶斯风险，</a:t>
                </a:r>
                <a:r>
                  <a:rPr lang="en-US" altLang="zh-CN" sz="2800" b="1" dirty="0"/>
                  <a:t>1−R(</a:t>
                </a:r>
                <a14:m>
                  <m:oMath xmlns:m="http://schemas.openxmlformats.org/officeDocument/2006/math">
                    <m:sSup>
                      <m:sSupPr>
                        <m:ctrlPr>
                          <a:rPr lang="zh-CN" altLang="zh-CN" sz="2800" b="1" i="1">
                            <a:latin typeface="Cambria Math" panose="02040503050406030204" pitchFamily="18" charset="0"/>
                          </a:rPr>
                        </m:ctrlPr>
                      </m:sSupPr>
                      <m:e>
                        <m:r>
                          <a:rPr lang="en-US" altLang="zh-CN" sz="2800" b="1" i="1">
                            <a:latin typeface="Cambria Math" charset="0"/>
                          </a:rPr>
                          <m:t>𝒉</m:t>
                        </m:r>
                      </m:e>
                      <m:sup>
                        <m:r>
                          <a:rPr lang="en-US" altLang="zh-CN" sz="2800" b="1" i="1">
                            <a:latin typeface="Cambria Math" charset="0"/>
                          </a:rPr>
                          <m:t>∗</m:t>
                        </m:r>
                      </m:sup>
                    </m:sSup>
                  </m:oMath>
                </a14:m>
                <a:r>
                  <a:rPr lang="zh-CN" altLang="zh-CN" sz="2800" b="1" dirty="0">
                    <a:effectLst/>
                  </a:rPr>
                  <a:t> </a:t>
                </a:r>
                <a:r>
                  <a:rPr lang="en-US" altLang="zh-CN" sz="2800" b="1" dirty="0"/>
                  <a:t>)</a:t>
                </a:r>
                <a:r>
                  <a:rPr lang="zh-CN" altLang="en-US" sz="2800" b="1" dirty="0"/>
                  <a:t>反映了分类器能达到的最好性能，即通过机器学习所能产生的模型精度的理论上限。</a:t>
                </a:r>
              </a:p>
            </p:txBody>
          </p:sp>
        </mc:Choice>
        <mc:Fallback xmlns="">
          <p:sp>
            <p:nvSpPr>
              <p:cNvPr id="6" name="文本框 5"/>
              <p:cNvSpPr txBox="1">
                <a:spLocks noRot="1" noChangeAspect="1" noMove="1" noResize="1" noEditPoints="1" noAdjustHandles="1" noChangeArrowheads="1" noChangeShapeType="1" noTextEdit="1"/>
              </p:cNvSpPr>
              <p:nvPr/>
            </p:nvSpPr>
            <p:spPr>
              <a:xfrm>
                <a:off x="532263" y="1555845"/>
                <a:ext cx="10918210" cy="4546245"/>
              </a:xfrm>
              <a:prstGeom prst="rect">
                <a:avLst/>
              </a:prstGeom>
              <a:blipFill>
                <a:blip r:embed="rId3"/>
                <a:stretch>
                  <a:fillRect l="-1117" t="-1072" r="-223" b="-2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274713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1F9A9E-8A0E-4B91-8E01-9E0BC0F7716A}"/>
              </a:ext>
            </a:extLst>
          </p:cNvPr>
          <p:cNvSpPr txBox="1"/>
          <p:nvPr/>
        </p:nvSpPr>
        <p:spPr>
          <a:xfrm>
            <a:off x="1481959" y="945931"/>
            <a:ext cx="6526924" cy="1508105"/>
          </a:xfrm>
          <a:prstGeom prst="rect">
            <a:avLst/>
          </a:prstGeom>
          <a:noFill/>
        </p:spPr>
        <p:txBody>
          <a:bodyPr wrap="square" rtlCol="0">
            <a:spAutoFit/>
          </a:bodyPr>
          <a:lstStyle/>
          <a:p>
            <a:r>
              <a:rPr lang="zh-CN" altLang="en-US" sz="2800" b="1" dirty="0"/>
              <a:t>若目标是最小分类误判，则误判损失可写为：</a:t>
            </a:r>
            <a:endParaRPr lang="en-US" altLang="zh-CN" sz="2800" b="1" dirty="0"/>
          </a:p>
          <a:p>
            <a:r>
              <a:rPr lang="en-US" altLang="zh-CN" dirty="0"/>
              <a:t>  </a:t>
            </a:r>
          </a:p>
          <a:p>
            <a:endParaRPr lang="zh-CN" altLang="en-US" dirty="0"/>
          </a:p>
        </p:txBody>
      </p:sp>
      <p:graphicFrame>
        <p:nvGraphicFramePr>
          <p:cNvPr id="3" name="对象 2">
            <a:extLst>
              <a:ext uri="{FF2B5EF4-FFF2-40B4-BE49-F238E27FC236}">
                <a16:creationId xmlns:a16="http://schemas.microsoft.com/office/drawing/2014/main" id="{2C939EDD-FBBA-428B-ACC6-AF99CD8F0288}"/>
              </a:ext>
            </a:extLst>
          </p:cNvPr>
          <p:cNvGraphicFramePr>
            <a:graphicFrameLocks noChangeAspect="1"/>
          </p:cNvGraphicFramePr>
          <p:nvPr>
            <p:extLst>
              <p:ext uri="{D42A27DB-BD31-4B8C-83A1-F6EECF244321}">
                <p14:modId xmlns:p14="http://schemas.microsoft.com/office/powerpoint/2010/main" val="4103808642"/>
              </p:ext>
            </p:extLst>
          </p:nvPr>
        </p:nvGraphicFramePr>
        <p:xfrm>
          <a:off x="3469719" y="1255452"/>
          <a:ext cx="4118457" cy="1976479"/>
        </p:xfrm>
        <a:graphic>
          <a:graphicData uri="http://schemas.openxmlformats.org/presentationml/2006/ole">
            <mc:AlternateContent xmlns:mc="http://schemas.openxmlformats.org/markup-compatibility/2006">
              <mc:Choice xmlns:v="urn:schemas-microsoft-com:vml" Requires="v">
                <p:oleObj spid="_x0000_s1145" name="Equation" r:id="rId4" imgW="799920" imgH="393480" progId="Equation.DSMT4">
                  <p:embed/>
                </p:oleObj>
              </mc:Choice>
              <mc:Fallback>
                <p:oleObj name="Equation" r:id="rId4" imgW="799920" imgH="393480" progId="Equation.DSMT4">
                  <p:embed/>
                  <p:pic>
                    <p:nvPicPr>
                      <p:cNvPr id="0" name=""/>
                      <p:cNvPicPr/>
                      <p:nvPr/>
                    </p:nvPicPr>
                    <p:blipFill>
                      <a:blip r:embed="rId5"/>
                      <a:stretch>
                        <a:fillRect/>
                      </a:stretch>
                    </p:blipFill>
                    <p:spPr>
                      <a:xfrm>
                        <a:off x="3469719" y="1255452"/>
                        <a:ext cx="4118457" cy="197647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59C725F-AD8E-4A37-86E8-18C87EE01074}"/>
                  </a:ext>
                </a:extLst>
              </p:cNvPr>
              <p:cNvSpPr txBox="1"/>
              <p:nvPr/>
            </p:nvSpPr>
            <p:spPr>
              <a:xfrm>
                <a:off x="1718441" y="3083212"/>
                <a:ext cx="4855780" cy="1231106"/>
              </a:xfrm>
              <a:prstGeom prst="rect">
                <a:avLst/>
              </a:prstGeom>
              <a:noFill/>
            </p:spPr>
            <p:txBody>
              <a:bodyPr wrap="square" rtlCol="0">
                <a:spAutoFit/>
              </a:bodyPr>
              <a:lstStyle/>
              <a:p>
                <a:r>
                  <a:rPr lang="zh-CN" altLang="en-US" sz="2800" b="1" dirty="0"/>
                  <a:t>此时条件风险 </a:t>
                </a:r>
                <a:endParaRPr lang="en-US" altLang="zh-CN" sz="2800" b="1" dirty="0"/>
              </a:p>
              <a:p>
                <a:pPr/>
                <a14:m>
                  <m:oMathPara xmlns:m="http://schemas.openxmlformats.org/officeDocument/2006/math">
                    <m:oMathParaPr>
                      <m:jc m:val="centerGroup"/>
                    </m:oMathParaPr>
                    <m:oMath xmlns:m="http://schemas.openxmlformats.org/officeDocument/2006/math">
                      <m:r>
                        <a:rPr lang="en-US" altLang="zh-CN" sz="2800" b="1" i="1">
                          <a:latin typeface="Cambria Math" charset="0"/>
                        </a:rPr>
                        <m:t>𝐑</m:t>
                      </m:r>
                      <m:d>
                        <m:dPr>
                          <m:ctrlPr>
                            <a:rPr lang="zh-CN" altLang="zh-CN" sz="2800" b="1" i="1">
                              <a:latin typeface="Cambria Math" panose="02040503050406030204" pitchFamily="18" charset="0"/>
                            </a:rPr>
                          </m:ctrlPr>
                        </m:dPr>
                        <m:e>
                          <m:r>
                            <a:rPr lang="en-US" altLang="zh-CN" sz="2800" b="1" i="1" smtClean="0">
                              <a:latin typeface="Cambria Math" panose="02040503050406030204" pitchFamily="18" charset="0"/>
                            </a:rPr>
                            <m:t>𝒄</m:t>
                          </m:r>
                        </m:e>
                        <m:e>
                          <m:r>
                            <a:rPr lang="en-US" altLang="zh-CN" sz="2800" b="1" i="1">
                              <a:latin typeface="Cambria Math" charset="0"/>
                            </a:rPr>
                            <m:t>𝒙</m:t>
                          </m:r>
                        </m:e>
                      </m:d>
                      <m:r>
                        <a:rPr lang="en-US" altLang="zh-CN" sz="2800" b="1">
                          <a:latin typeface="Cambria Math" charset="0"/>
                        </a:rPr>
                        <m:t>=</m:t>
                      </m:r>
                      <m:r>
                        <a:rPr lang="en-US" altLang="zh-CN" sz="2800" b="1" i="0" smtClean="0">
                          <a:latin typeface="Cambria Math" panose="02040503050406030204" pitchFamily="18" charset="0"/>
                        </a:rPr>
                        <m:t>𝟏</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𝐏</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𝐜</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𝐱</m:t>
                      </m:r>
                      <m:r>
                        <a:rPr lang="en-US" altLang="zh-CN" sz="2800" b="1" i="0" smtClean="0">
                          <a:latin typeface="Cambria Math" panose="02040503050406030204" pitchFamily="18" charset="0"/>
                        </a:rPr>
                        <m:t>)</m:t>
                      </m:r>
                    </m:oMath>
                  </m:oMathPara>
                </a14:m>
                <a:endParaRPr lang="en-US" altLang="zh-CN" sz="2800" b="1" dirty="0"/>
              </a:p>
              <a:p>
                <a:endParaRPr lang="zh-CN" altLang="en-US" dirty="0"/>
              </a:p>
            </p:txBody>
          </p:sp>
        </mc:Choice>
        <mc:Fallback xmlns="">
          <p:sp>
            <p:nvSpPr>
              <p:cNvPr id="4" name="文本框 3">
                <a:extLst>
                  <a:ext uri="{FF2B5EF4-FFF2-40B4-BE49-F238E27FC236}">
                    <a16:creationId xmlns:a16="http://schemas.microsoft.com/office/drawing/2014/main" id="{E59C725F-AD8E-4A37-86E8-18C87EE01074}"/>
                  </a:ext>
                </a:extLst>
              </p:cNvPr>
              <p:cNvSpPr txBox="1">
                <a:spLocks noRot="1" noChangeAspect="1" noMove="1" noResize="1" noEditPoints="1" noAdjustHandles="1" noChangeArrowheads="1" noChangeShapeType="1" noTextEdit="1"/>
              </p:cNvSpPr>
              <p:nvPr/>
            </p:nvSpPr>
            <p:spPr>
              <a:xfrm>
                <a:off x="1718441" y="3083212"/>
                <a:ext cx="4855780" cy="1231106"/>
              </a:xfrm>
              <a:prstGeom prst="rect">
                <a:avLst/>
              </a:prstGeom>
              <a:blipFill>
                <a:blip r:embed="rId6"/>
                <a:stretch>
                  <a:fillRect l="-2638" t="-594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0483FE74-0A07-4852-B9AC-ABF1449547CD}"/>
              </a:ext>
            </a:extLst>
          </p:cNvPr>
          <p:cNvSpPr txBox="1"/>
          <p:nvPr/>
        </p:nvSpPr>
        <p:spPr>
          <a:xfrm>
            <a:off x="662151" y="4116200"/>
            <a:ext cx="5975132" cy="1508105"/>
          </a:xfrm>
          <a:prstGeom prst="rect">
            <a:avLst/>
          </a:prstGeom>
          <a:noFill/>
        </p:spPr>
        <p:txBody>
          <a:bodyPr wrap="square" rtlCol="0">
            <a:spAutoFit/>
          </a:bodyPr>
          <a:lstStyle/>
          <a:p>
            <a:r>
              <a:rPr lang="zh-CN" altLang="en-US" sz="2800" b="1" dirty="0"/>
              <a:t>于是，最小分类错误的贝叶斯最优分类器为</a:t>
            </a:r>
            <a:endParaRPr lang="en-US" altLang="zh-CN" sz="2800" b="1" dirty="0"/>
          </a:p>
          <a:p>
            <a:endParaRPr lang="en-US" altLang="zh-CN" dirty="0"/>
          </a:p>
          <a:p>
            <a:endParaRPr lang="zh-CN" altLang="en-US" dirty="0"/>
          </a:p>
        </p:txBody>
      </p:sp>
      <p:graphicFrame>
        <p:nvGraphicFramePr>
          <p:cNvPr id="7" name="对象 6">
            <a:extLst>
              <a:ext uri="{FF2B5EF4-FFF2-40B4-BE49-F238E27FC236}">
                <a16:creationId xmlns:a16="http://schemas.microsoft.com/office/drawing/2014/main" id="{F8A795F9-4688-4F9A-89C7-81B3F14AA5D1}"/>
              </a:ext>
            </a:extLst>
          </p:cNvPr>
          <p:cNvGraphicFramePr>
            <a:graphicFrameLocks noChangeAspect="1"/>
          </p:cNvGraphicFramePr>
          <p:nvPr>
            <p:extLst>
              <p:ext uri="{D42A27DB-BD31-4B8C-83A1-F6EECF244321}">
                <p14:modId xmlns:p14="http://schemas.microsoft.com/office/powerpoint/2010/main" val="2247224762"/>
              </p:ext>
            </p:extLst>
          </p:nvPr>
        </p:nvGraphicFramePr>
        <p:xfrm>
          <a:off x="6637283" y="3833861"/>
          <a:ext cx="4367048" cy="1258352"/>
        </p:xfrm>
        <a:graphic>
          <a:graphicData uri="http://schemas.openxmlformats.org/presentationml/2006/ole">
            <mc:AlternateContent xmlns:mc="http://schemas.openxmlformats.org/markup-compatibility/2006">
              <mc:Choice xmlns:v="urn:schemas-microsoft-com:vml" Requires="v">
                <p:oleObj spid="_x0000_s1146" name="Equation" r:id="rId7" imgW="927000" imgH="215640" progId="Equation.DSMT4">
                  <p:embed/>
                </p:oleObj>
              </mc:Choice>
              <mc:Fallback>
                <p:oleObj name="Equation" r:id="rId7" imgW="927000" imgH="215640" progId="Equation.DSMT4">
                  <p:embed/>
                  <p:pic>
                    <p:nvPicPr>
                      <p:cNvPr id="0" name=""/>
                      <p:cNvPicPr/>
                      <p:nvPr/>
                    </p:nvPicPr>
                    <p:blipFill>
                      <a:blip r:embed="rId8"/>
                      <a:stretch>
                        <a:fillRect/>
                      </a:stretch>
                    </p:blipFill>
                    <p:spPr>
                      <a:xfrm>
                        <a:off x="6637283" y="3833861"/>
                        <a:ext cx="4367048" cy="125835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347D2B0-E63E-46B1-80F4-FD5AD289522F}"/>
              </a:ext>
            </a:extLst>
          </p:cNvPr>
          <p:cNvGraphicFramePr>
            <a:graphicFrameLocks noChangeAspect="1"/>
          </p:cNvGraphicFramePr>
          <p:nvPr>
            <p:extLst>
              <p:ext uri="{D42A27DB-BD31-4B8C-83A1-F6EECF244321}">
                <p14:modId xmlns:p14="http://schemas.microsoft.com/office/powerpoint/2010/main" val="940782613"/>
              </p:ext>
            </p:extLst>
          </p:nvPr>
        </p:nvGraphicFramePr>
        <p:xfrm>
          <a:off x="2192032" y="5105982"/>
          <a:ext cx="7750279" cy="1366056"/>
        </p:xfrm>
        <a:graphic>
          <a:graphicData uri="http://schemas.openxmlformats.org/presentationml/2006/ole">
            <mc:AlternateContent xmlns:mc="http://schemas.openxmlformats.org/markup-compatibility/2006">
              <mc:Choice xmlns:v="urn:schemas-microsoft-com:vml" Requires="v">
                <p:oleObj spid="_x0000_s1147" name="Equation" r:id="rId9" imgW="2336760" imgH="419040" progId="Equation.DSMT4">
                  <p:embed/>
                </p:oleObj>
              </mc:Choice>
              <mc:Fallback>
                <p:oleObj name="Equation" r:id="rId9" imgW="2336760" imgH="419040" progId="Equation.DSMT4">
                  <p:embed/>
                  <p:pic>
                    <p:nvPicPr>
                      <p:cNvPr id="0" name=""/>
                      <p:cNvPicPr/>
                      <p:nvPr/>
                    </p:nvPicPr>
                    <p:blipFill>
                      <a:blip r:embed="rId10"/>
                      <a:stretch>
                        <a:fillRect/>
                      </a:stretch>
                    </p:blipFill>
                    <p:spPr>
                      <a:xfrm>
                        <a:off x="2192032" y="5105982"/>
                        <a:ext cx="7750279" cy="1366056"/>
                      </a:xfrm>
                      <a:prstGeom prst="rect">
                        <a:avLst/>
                      </a:prstGeom>
                    </p:spPr>
                  </p:pic>
                </p:oleObj>
              </mc:Fallback>
            </mc:AlternateContent>
          </a:graphicData>
        </a:graphic>
      </p:graphicFrame>
    </p:spTree>
    <p:extLst>
      <p:ext uri="{BB962C8B-B14F-4D97-AF65-F5344CB8AC3E}">
        <p14:creationId xmlns:p14="http://schemas.microsoft.com/office/powerpoint/2010/main" val="156791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TextBox 64"/>
          <p:cNvSpPr txBox="1"/>
          <p:nvPr/>
        </p:nvSpPr>
        <p:spPr>
          <a:xfrm>
            <a:off x="3557730" y="3637206"/>
            <a:ext cx="5065590"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marL="0" marR="0" lvl="0" indent="0" algn="l" defTabSz="914332" rtl="0" eaLnBrk="1" fontAlgn="ctr"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朴素贝叶斯分类</a:t>
            </a:r>
          </a:p>
        </p:txBody>
      </p:sp>
      <p:sp>
        <p:nvSpPr>
          <p:cNvPr id="7" name="文本框 6"/>
          <p:cNvSpPr txBox="1"/>
          <p:nvPr/>
        </p:nvSpPr>
        <p:spPr>
          <a:xfrm>
            <a:off x="6403455" y="4750735"/>
            <a:ext cx="5341847" cy="523220"/>
          </a:xfrm>
          <a:prstGeom prst="rect">
            <a:avLst/>
          </a:prstGeom>
          <a:noFill/>
        </p:spPr>
        <p:txBody>
          <a:bodyPr wrap="none" rtlCol="0" anchor="ctr">
            <a:spAutoFit/>
          </a:bodyPr>
          <a:lstStyle>
            <a:defPPr>
              <a:defRPr lang="zh-CN"/>
            </a:defPPr>
            <a:lvl1pPr algn="ctr" fontAlgn="ctr">
              <a:defRPr sz="2000">
                <a:solidFill>
                  <a:schemeClr val="bg1">
                    <a:lumMod val="50000"/>
                  </a:schemeClr>
                </a:solidFill>
              </a:defRPr>
            </a:lvl1pPr>
          </a:lstStyle>
          <a:p>
            <a:pPr algn="l" defTabSz="914332">
              <a:defRPr/>
            </a:pPr>
            <a:r>
              <a:rPr lang="en-US" altLang="zh-CN" sz="2800" b="1" dirty="0">
                <a:solidFill>
                  <a:prstClr val="white"/>
                </a:solidFill>
                <a:latin typeface="微软雅黑" panose="020B0503020204020204" pitchFamily="34" charset="-122"/>
                <a:ea typeface="微软雅黑" panose="020B0503020204020204" pitchFamily="34" charset="-122"/>
              </a:rPr>
              <a:t>Naive</a:t>
            </a:r>
            <a:r>
              <a:rPr lang="zh-CN" altLang="en-US" sz="2800" b="1" dirty="0">
                <a:solidFill>
                  <a:prstClr val="white"/>
                </a:solidFill>
                <a:latin typeface="微软雅黑" panose="020B0503020204020204" pitchFamily="34" charset="-122"/>
                <a:ea typeface="微软雅黑" panose="020B0503020204020204" pitchFamily="34" charset="-122"/>
              </a:rPr>
              <a:t> </a:t>
            </a:r>
            <a:r>
              <a:rPr lang="en-US" altLang="zh-CN" sz="2800" b="1" dirty="0">
                <a:solidFill>
                  <a:prstClr val="white"/>
                </a:solidFill>
                <a:latin typeface="微软雅黑" panose="020B0503020204020204" pitchFamily="34" charset="-122"/>
                <a:ea typeface="微软雅黑" panose="020B0503020204020204" pitchFamily="34" charset="-122"/>
              </a:rPr>
              <a:t>Bayesian</a:t>
            </a:r>
            <a:r>
              <a:rPr lang="zh-CN" altLang="en-US" sz="2800" b="1" dirty="0">
                <a:solidFill>
                  <a:prstClr val="white"/>
                </a:solidFill>
                <a:latin typeface="微软雅黑" panose="020B0503020204020204" pitchFamily="34" charset="-122"/>
                <a:ea typeface="微软雅黑" panose="020B0503020204020204" pitchFamily="34" charset="-122"/>
              </a:rPr>
              <a:t> </a:t>
            </a:r>
            <a:r>
              <a:rPr lang="en-US" altLang="zh-CN" sz="2800" b="1" dirty="0">
                <a:solidFill>
                  <a:prstClr val="white"/>
                </a:solidFill>
                <a:latin typeface="微软雅黑" panose="020B0503020204020204" pitchFamily="34" charset="-122"/>
                <a:ea typeface="微软雅黑" panose="020B0503020204020204" pitchFamily="34" charset="-122"/>
              </a:rPr>
              <a:t>classification</a:t>
            </a:r>
            <a:endParaRPr lang="zh-CN" altLang="en-US" sz="2800" b="1" dirty="0">
              <a:solidFill>
                <a:prstClr val="white"/>
              </a:solidFill>
              <a:latin typeface="微软雅黑" panose="020B0503020204020204" pitchFamily="34" charset="-122"/>
              <a:ea typeface="微软雅黑" panose="020B0503020204020204" pitchFamily="34" charset="-122"/>
              <a:sym typeface="+mn-lt"/>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rPr>
              <a:t>02</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Tree>
    <p:extLst>
      <p:ext uri="{BB962C8B-B14F-4D97-AF65-F5344CB8AC3E}">
        <p14:creationId xmlns:p14="http://schemas.microsoft.com/office/powerpoint/2010/main" val="90912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zh-CN" altLang="en-US" b="1" dirty="0">
                <a:solidFill>
                  <a:srgbClr val="444D26">
                    <a:lumMod val="75000"/>
                  </a:srgbClr>
                </a:solidFill>
                <a:latin typeface="Arial" panose="020B0604020202020204" pitchFamily="34" charset="0"/>
                <a:ea typeface="宋体" pitchFamily="2" charset="-122"/>
                <a:cs typeface="Arial" panose="020B0604020202020204" pitchFamily="34" charset="0"/>
              </a:rPr>
              <a:t>贝叶斯定理</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3" name="文本框 2"/>
          <p:cNvSpPr txBox="1"/>
          <p:nvPr/>
        </p:nvSpPr>
        <p:spPr>
          <a:xfrm>
            <a:off x="4209794" y="4397145"/>
            <a:ext cx="184731" cy="810478"/>
          </a:xfrm>
          <a:prstGeom prst="rect">
            <a:avLst/>
          </a:prstGeom>
          <a:noFill/>
        </p:spPr>
        <p:txBody>
          <a:bodyPr wrap="none" rtlCol="0">
            <a:spAutoFit/>
          </a:bodyPr>
          <a:lstStyle/>
          <a:p>
            <a:endParaRPr lang="en-US" altLang="zh-CN" sz="2000" i="1" baseline="-25000" dirty="0">
              <a:latin typeface="+mn-ea"/>
            </a:endParaRPr>
          </a:p>
          <a:p>
            <a:endParaRPr lang="en-US" altLang="zh-CN" sz="2000" i="1" dirty="0">
              <a:latin typeface="+mn-ea"/>
            </a:endParaRPr>
          </a:p>
          <a:p>
            <a:endParaRPr lang="en-US" altLang="zh-CN" sz="2000" i="1" baseline="-25000" dirty="0">
              <a:latin typeface="+mn-ea"/>
            </a:endParaRPr>
          </a:p>
        </p:txBody>
      </p:sp>
      <mc:AlternateContent xmlns:mc="http://schemas.openxmlformats.org/markup-compatibility/2006" xmlns:a14="http://schemas.microsoft.com/office/drawing/2010/main">
        <mc:Choice Requires="a14">
          <p:sp>
            <p:nvSpPr>
              <p:cNvPr id="14" name="文本框 13"/>
              <p:cNvSpPr txBox="1"/>
              <p:nvPr/>
            </p:nvSpPr>
            <p:spPr>
              <a:xfrm>
                <a:off x="1135227" y="1031120"/>
                <a:ext cx="9728716" cy="3667094"/>
              </a:xfrm>
              <a:prstGeom prst="rect">
                <a:avLst/>
              </a:prstGeom>
              <a:noFill/>
            </p:spPr>
            <p:txBody>
              <a:bodyPr wrap="square" rtlCol="0">
                <a:spAutoFit/>
              </a:bodyPr>
              <a:lstStyle/>
              <a:p>
                <a:r>
                  <a:rPr lang="zh-CN" altLang="en-US" sz="2800" b="1" dirty="0">
                    <a:solidFill>
                      <a:srgbClr val="FF0000"/>
                    </a:solidFill>
                  </a:rPr>
                  <a:t>贝叶斯定理</a:t>
                </a:r>
                <a:r>
                  <a:rPr lang="en-US" altLang="zh-CN" sz="2800" b="1" dirty="0"/>
                  <a:t>(Bayes’</a:t>
                </a:r>
                <a:r>
                  <a:rPr lang="zh-CN" altLang="en-US" sz="2800" b="1" dirty="0"/>
                  <a:t> </a:t>
                </a:r>
                <a:r>
                  <a:rPr lang="en-US" altLang="zh-CN" sz="2800" b="1" dirty="0"/>
                  <a:t>theorem)</a:t>
                </a:r>
                <a:r>
                  <a:rPr lang="zh-CN" altLang="en-US" sz="2800" b="1" dirty="0"/>
                  <a:t>是由英国数学家贝叶斯 </a:t>
                </a:r>
                <a:r>
                  <a:rPr lang="en-US" altLang="zh-CN" sz="2800" b="1" dirty="0"/>
                  <a:t>( Thomas Bayes 1702-1761 ) </a:t>
                </a:r>
                <a:r>
                  <a:rPr lang="zh-CN" altLang="en-US" sz="2800" b="1" dirty="0"/>
                  <a:t>发展，用来描述两个条件概率之间的关系。</a:t>
                </a:r>
                <a:endParaRPr lang="en-US" altLang="zh-CN" sz="2800" b="1" dirty="0"/>
              </a:p>
              <a:p>
                <a:endParaRPr lang="en-US" altLang="zh-CN" dirty="0"/>
              </a:p>
              <a:p>
                <a:endParaRPr lang="en-US" altLang="zh-CN" sz="2400" dirty="0"/>
              </a:p>
              <a:p>
                <a:endParaRPr lang="zh-CN"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𝐁</m:t>
                          </m:r>
                        </m:e>
                        <m:e>
                          <m:r>
                            <a:rPr lang="en-US" altLang="zh-CN" sz="2800" b="1" i="1">
                              <a:latin typeface="Cambria Math" charset="0"/>
                            </a:rPr>
                            <m:t>𝐀</m:t>
                          </m:r>
                        </m:e>
                      </m:d>
                      <m:r>
                        <a:rPr lang="en-US" altLang="zh-CN" sz="2800" b="1">
                          <a:latin typeface="Cambria Math" charset="0"/>
                        </a:rPr>
                        <m:t>=</m:t>
                      </m:r>
                      <m:f>
                        <m:fPr>
                          <m:ctrlPr>
                            <a:rPr lang="zh-CN" altLang="zh-CN" sz="2800" b="1" i="1">
                              <a:latin typeface="Cambria Math" panose="02040503050406030204" pitchFamily="18" charset="0"/>
                            </a:rPr>
                          </m:ctrlPr>
                        </m:fPr>
                        <m:num>
                          <m:r>
                            <a:rPr lang="en-US" altLang="zh-CN" sz="2800" b="1" i="0" smtClean="0">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𝐀</m:t>
                              </m:r>
                            </m:e>
                            <m:e>
                              <m:r>
                                <a:rPr lang="en-US" altLang="zh-CN" sz="2800" b="1" i="1">
                                  <a:latin typeface="Cambria Math" charset="0"/>
                                </a:rPr>
                                <m:t>𝐁</m:t>
                              </m:r>
                            </m:e>
                          </m:d>
                          <m:r>
                            <a:rPr lang="en-US" altLang="zh-CN" sz="2800" b="1" i="1">
                              <a:latin typeface="Cambria Math" charset="0"/>
                            </a:rPr>
                            <m:t>𝐏</m:t>
                          </m:r>
                          <m:d>
                            <m:dPr>
                              <m:ctrlPr>
                                <a:rPr lang="zh-CN" altLang="zh-CN" sz="2800" b="1" i="1">
                                  <a:latin typeface="Cambria Math" panose="02040503050406030204" pitchFamily="18" charset="0"/>
                                </a:rPr>
                              </m:ctrlPr>
                            </m:dPr>
                            <m:e>
                              <m:r>
                                <a:rPr lang="en-US" altLang="zh-CN" sz="2800" b="1" i="1">
                                  <a:latin typeface="Cambria Math" charset="0"/>
                                </a:rPr>
                                <m:t>𝐁</m:t>
                              </m:r>
                            </m:e>
                          </m:d>
                        </m:num>
                        <m:den>
                          <m:r>
                            <a:rPr lang="en-US" altLang="zh-CN" sz="2800" b="1" i="1" smtClean="0">
                              <a:latin typeface="Cambria Math" charset="0"/>
                            </a:rPr>
                            <m:t>𝑷</m:t>
                          </m:r>
                          <m:d>
                            <m:dPr>
                              <m:ctrlPr>
                                <a:rPr lang="zh-CN" altLang="zh-CN" sz="2800" b="1" i="1">
                                  <a:latin typeface="Cambria Math" panose="02040503050406030204" pitchFamily="18" charset="0"/>
                                </a:rPr>
                              </m:ctrlPr>
                            </m:dPr>
                            <m:e>
                              <m:r>
                                <a:rPr lang="en-US" altLang="zh-CN" sz="2800" b="1" i="1">
                                  <a:latin typeface="Cambria Math" charset="0"/>
                                </a:rPr>
                                <m:t>𝑨</m:t>
                              </m:r>
                            </m:e>
                          </m:d>
                        </m:den>
                      </m:f>
                    </m:oMath>
                  </m:oMathPara>
                </a14:m>
                <a:endParaRPr lang="zh-CN" altLang="zh-CN" sz="2800" b="1"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135227" y="1031120"/>
                <a:ext cx="9728716" cy="3667094"/>
              </a:xfrm>
              <a:prstGeom prst="rect">
                <a:avLst/>
              </a:prstGeom>
              <a:blipFill>
                <a:blip r:embed="rId3"/>
                <a:stretch>
                  <a:fillRect l="-1253" t="-1827" r="-752"/>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EEF93961-BD8C-4264-83EB-78B5261EA11E}"/>
              </a:ext>
            </a:extLst>
          </p:cNvPr>
          <p:cNvSpPr txBox="1"/>
          <p:nvPr/>
        </p:nvSpPr>
        <p:spPr>
          <a:xfrm>
            <a:off x="821308" y="4919669"/>
            <a:ext cx="9900745" cy="1384995"/>
          </a:xfrm>
          <a:prstGeom prst="rect">
            <a:avLst/>
          </a:prstGeom>
          <a:noFill/>
        </p:spPr>
        <p:txBody>
          <a:bodyPr wrap="square" rtlCol="0">
            <a:spAutoFit/>
          </a:bodyPr>
          <a:lstStyle/>
          <a:p>
            <a:r>
              <a:rPr lang="en-US" altLang="zh-CN" sz="2800" b="1" dirty="0" err="1"/>
              <a:t>朴素贝叶斯分类器（naive</a:t>
            </a:r>
            <a:r>
              <a:rPr lang="en-US" altLang="zh-CN" sz="2800" b="1" dirty="0"/>
              <a:t>  Bayes classifier ）</a:t>
            </a:r>
            <a:r>
              <a:rPr lang="en-US" altLang="zh-CN" sz="2800" b="1" dirty="0" err="1"/>
              <a:t>采用了</a:t>
            </a:r>
            <a:r>
              <a:rPr lang="en-US" altLang="zh-CN" sz="2800" b="1" dirty="0"/>
              <a:t> “</a:t>
            </a:r>
            <a:r>
              <a:rPr lang="en-US" altLang="zh-CN" sz="2800" b="1" dirty="0" err="1"/>
              <a:t>属性条件独立性假设</a:t>
            </a:r>
            <a:r>
              <a:rPr lang="en-US" altLang="zh-CN" sz="2800" b="1" dirty="0"/>
              <a:t>” ：对 </a:t>
            </a:r>
            <a:r>
              <a:rPr lang="zh-CN" altLang="en-US" sz="2800" b="1" dirty="0"/>
              <a:t>已知类别，</a:t>
            </a:r>
            <a:r>
              <a:rPr lang="en-US" altLang="zh-CN" sz="2800" b="1" dirty="0" err="1"/>
              <a:t>假设所有属性相互独立</a:t>
            </a:r>
            <a:r>
              <a:rPr lang="en-US" altLang="zh-CN" sz="2800" b="1" dirty="0"/>
              <a:t> ．</a:t>
            </a:r>
            <a:r>
              <a:rPr lang="en-US" altLang="zh-CN" sz="2800" b="1" dirty="0" err="1"/>
              <a:t>换言之，假设每个属性独立地对分类结果发生影响</a:t>
            </a:r>
            <a:r>
              <a:rPr lang="zh-CN" altLang="en-US" sz="2800" b="1" dirty="0"/>
              <a:t>。</a:t>
            </a:r>
          </a:p>
        </p:txBody>
      </p:sp>
    </p:spTree>
    <p:extLst>
      <p:ext uri="{BB962C8B-B14F-4D97-AF65-F5344CB8AC3E}">
        <p14:creationId xmlns:p14="http://schemas.microsoft.com/office/powerpoint/2010/main" val="290912635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8060" y="184519"/>
            <a:ext cx="7623692" cy="2185214"/>
          </a:xfrm>
          <a:prstGeom prst="rect">
            <a:avLst/>
          </a:prstGeom>
          <a:noFill/>
        </p:spPr>
        <p:txBody>
          <a:bodyPr wrap="square" rtlCol="0">
            <a:spAutoFit/>
          </a:bodyPr>
          <a:lstStyle/>
          <a:p>
            <a:r>
              <a:rPr lang="zh-CN" altLang="en-US" sz="2800" b="1" dirty="0"/>
              <a:t>朴素贝叶斯分类：</a:t>
            </a:r>
            <a:endParaRPr lang="en-US" altLang="zh-CN" sz="2800" b="1" dirty="0"/>
          </a:p>
          <a:p>
            <a:endParaRPr lang="en-US" altLang="zh-CN" dirty="0"/>
          </a:p>
          <a:p>
            <a:endParaRPr lang="zh-CN" altLang="zh-CN" dirty="0"/>
          </a:p>
          <a:p>
            <a:endParaRPr lang="zh-CN" altLang="zh-CN" dirty="0"/>
          </a:p>
          <a:p>
            <a:endParaRPr lang="zh-CN" altLang="zh-CN" dirty="0"/>
          </a:p>
          <a:p>
            <a:r>
              <a:rPr lang="zh-CN" altLang="en-US" dirty="0"/>
              <a:t/>
            </a:r>
            <a:br>
              <a:rPr lang="zh-CN" altLang="en-US" dirty="0"/>
            </a:br>
            <a:endParaRPr lang="en-US" altLang="zh-CN" dirty="0"/>
          </a:p>
        </p:txBody>
      </p:sp>
      <p:graphicFrame>
        <p:nvGraphicFramePr>
          <p:cNvPr id="4" name="对象 3">
            <a:extLst>
              <a:ext uri="{FF2B5EF4-FFF2-40B4-BE49-F238E27FC236}">
                <a16:creationId xmlns:a16="http://schemas.microsoft.com/office/drawing/2014/main" id="{BAFAD1D3-3FEA-4BAB-A87E-8DEE44603AF0}"/>
              </a:ext>
            </a:extLst>
          </p:cNvPr>
          <p:cNvGraphicFramePr>
            <a:graphicFrameLocks noChangeAspect="1"/>
          </p:cNvGraphicFramePr>
          <p:nvPr>
            <p:extLst>
              <p:ext uri="{D42A27DB-BD31-4B8C-83A1-F6EECF244321}">
                <p14:modId xmlns:p14="http://schemas.microsoft.com/office/powerpoint/2010/main" val="3663518465"/>
              </p:ext>
            </p:extLst>
          </p:nvPr>
        </p:nvGraphicFramePr>
        <p:xfrm>
          <a:off x="1582931" y="1295693"/>
          <a:ext cx="9865266" cy="1415976"/>
        </p:xfrm>
        <a:graphic>
          <a:graphicData uri="http://schemas.openxmlformats.org/presentationml/2006/ole">
            <mc:AlternateContent xmlns:mc="http://schemas.openxmlformats.org/markup-compatibility/2006">
              <mc:Choice xmlns:v="urn:schemas-microsoft-com:vml" Requires="v">
                <p:oleObj spid="_x0000_s2124" name="Equation" r:id="rId4" imgW="3047760" imgH="444240" progId="Equation.DSMT4">
                  <p:embed/>
                </p:oleObj>
              </mc:Choice>
              <mc:Fallback>
                <p:oleObj name="Equation" r:id="rId4" imgW="3047760" imgH="444240" progId="Equation.DSMT4">
                  <p:embed/>
                  <p:pic>
                    <p:nvPicPr>
                      <p:cNvPr id="9" name="对象 8">
                        <a:extLst>
                          <a:ext uri="{FF2B5EF4-FFF2-40B4-BE49-F238E27FC236}">
                            <a16:creationId xmlns:a16="http://schemas.microsoft.com/office/drawing/2014/main" id="{8347D2B0-E63E-46B1-80F4-FD5AD289522F}"/>
                          </a:ext>
                        </a:extLst>
                      </p:cNvPr>
                      <p:cNvPicPr/>
                      <p:nvPr/>
                    </p:nvPicPr>
                    <p:blipFill>
                      <a:blip r:embed="rId5"/>
                      <a:stretch>
                        <a:fillRect/>
                      </a:stretch>
                    </p:blipFill>
                    <p:spPr>
                      <a:xfrm>
                        <a:off x="1582931" y="1295693"/>
                        <a:ext cx="9865266" cy="1415976"/>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E01C6E44-94AA-418C-A03B-A284CEBDB45D}"/>
              </a:ext>
            </a:extLst>
          </p:cNvPr>
          <p:cNvSpPr txBox="1"/>
          <p:nvPr/>
        </p:nvSpPr>
        <p:spPr>
          <a:xfrm>
            <a:off x="1438001" y="2837794"/>
            <a:ext cx="7296096" cy="954107"/>
          </a:xfrm>
          <a:prstGeom prst="rect">
            <a:avLst/>
          </a:prstGeom>
          <a:noFill/>
        </p:spPr>
        <p:txBody>
          <a:bodyPr wrap="square" rtlCol="0">
            <a:spAutoFit/>
          </a:bodyPr>
          <a:lstStyle/>
          <a:p>
            <a:r>
              <a:rPr lang="zh-CN" altLang="zh-CN" sz="2800" dirty="0"/>
              <a:t>由于对所有类别来说 </a:t>
            </a:r>
            <a:r>
              <a:rPr lang="en-US" altLang="zh-CN" sz="2800" i="1" dirty="0"/>
              <a:t>P(  x </a:t>
            </a:r>
            <a:r>
              <a:rPr lang="zh-CN" altLang="zh-CN" sz="2800" dirty="0"/>
              <a:t>） 相同，因此基于</a:t>
            </a:r>
            <a:r>
              <a:rPr lang="zh-CN" altLang="en-US" sz="2800" dirty="0"/>
              <a:t>上式</a:t>
            </a:r>
            <a:r>
              <a:rPr lang="zh-CN" altLang="zh-CN" sz="2800" dirty="0"/>
              <a:t>的贝叶斯判定准则有</a:t>
            </a:r>
            <a:endParaRPr lang="zh-CN" altLang="en-US" sz="2800" dirty="0"/>
          </a:p>
        </p:txBody>
      </p:sp>
      <p:graphicFrame>
        <p:nvGraphicFramePr>
          <p:cNvPr id="7" name="对象 6">
            <a:extLst>
              <a:ext uri="{FF2B5EF4-FFF2-40B4-BE49-F238E27FC236}">
                <a16:creationId xmlns:a16="http://schemas.microsoft.com/office/drawing/2014/main" id="{08A31A6D-E0F2-4564-BC41-F6522385D8C6}"/>
              </a:ext>
            </a:extLst>
          </p:cNvPr>
          <p:cNvGraphicFramePr>
            <a:graphicFrameLocks noChangeAspect="1"/>
          </p:cNvGraphicFramePr>
          <p:nvPr>
            <p:extLst>
              <p:ext uri="{D42A27DB-BD31-4B8C-83A1-F6EECF244321}">
                <p14:modId xmlns:p14="http://schemas.microsoft.com/office/powerpoint/2010/main" val="1932503302"/>
              </p:ext>
            </p:extLst>
          </p:nvPr>
        </p:nvGraphicFramePr>
        <p:xfrm>
          <a:off x="2563128" y="3953351"/>
          <a:ext cx="7579534" cy="1481958"/>
        </p:xfrm>
        <a:graphic>
          <a:graphicData uri="http://schemas.openxmlformats.org/presentationml/2006/ole">
            <mc:AlternateContent xmlns:mc="http://schemas.openxmlformats.org/markup-compatibility/2006">
              <mc:Choice xmlns:v="urn:schemas-microsoft-com:vml" Requires="v">
                <p:oleObj spid="_x0000_s2125" name="Equation" r:id="rId6" imgW="2412720" imgH="444240" progId="Equation.DSMT4">
                  <p:embed/>
                </p:oleObj>
              </mc:Choice>
              <mc:Fallback>
                <p:oleObj name="Equation" r:id="rId6" imgW="2412720" imgH="444240" progId="Equation.DSMT4">
                  <p:embed/>
                  <p:pic>
                    <p:nvPicPr>
                      <p:cNvPr id="0" name=""/>
                      <p:cNvPicPr/>
                      <p:nvPr/>
                    </p:nvPicPr>
                    <p:blipFill>
                      <a:blip r:embed="rId7"/>
                      <a:stretch>
                        <a:fillRect/>
                      </a:stretch>
                    </p:blipFill>
                    <p:spPr>
                      <a:xfrm>
                        <a:off x="2563128" y="3953351"/>
                        <a:ext cx="7579534" cy="148195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E083C17-4860-4144-BCE4-2D5F38C4810A}"/>
                  </a:ext>
                </a:extLst>
              </p:cNvPr>
              <p:cNvSpPr txBox="1"/>
              <p:nvPr/>
            </p:nvSpPr>
            <p:spPr>
              <a:xfrm>
                <a:off x="1582931" y="5323527"/>
                <a:ext cx="9014536" cy="1384995"/>
              </a:xfrm>
              <a:prstGeom prst="rect">
                <a:avLst/>
              </a:prstGeom>
              <a:noFill/>
            </p:spPr>
            <p:txBody>
              <a:bodyPr wrap="square" rtlCol="0">
                <a:spAutoFit/>
              </a:bodyPr>
              <a:lstStyle/>
              <a:p>
                <a:r>
                  <a:rPr lang="zh-CN" altLang="zh-CN" sz="2800" dirty="0" smtClean="0"/>
                  <a:t>显然，朴素贝叶斯分类器的训练过程就是基于训练集</a:t>
                </a:r>
                <a:r>
                  <a:rPr lang="en-US" altLang="zh-CN" sz="2800" dirty="0"/>
                  <a:t>D    </a:t>
                </a:r>
                <a:r>
                  <a:rPr lang="zh-CN" altLang="zh-CN" sz="2800" dirty="0"/>
                  <a:t>来估计类</a:t>
                </a:r>
                <a:r>
                  <a:rPr lang="zh-CN" altLang="zh-CN" sz="2800" dirty="0" smtClean="0"/>
                  <a:t>先验概率</a:t>
                </a:r>
                <a:r>
                  <a:rPr lang="en-US" altLang="zh-CN" sz="2800" i="1" dirty="0" smtClean="0"/>
                  <a:t>P</a:t>
                </a:r>
                <a:r>
                  <a:rPr lang="en-US" altLang="zh-CN" sz="2800" i="1" dirty="0"/>
                  <a:t>( c</a:t>
                </a:r>
                <a:r>
                  <a:rPr lang="zh-CN" altLang="zh-CN" sz="2800" dirty="0"/>
                  <a:t>），并为每个属性估计条件概率 </a:t>
                </a:r>
                <a:r>
                  <a:rPr lang="en-US" altLang="zh-CN" sz="2800" i="1" dirty="0"/>
                  <a:t>P(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oMath>
                </a14:m>
                <a:r>
                  <a:rPr lang="en-US" altLang="zh-CN" sz="2800" i="1" dirty="0" smtClean="0"/>
                  <a:t> </a:t>
                </a:r>
                <a:r>
                  <a:rPr lang="en-US" altLang="zh-CN" sz="2800" dirty="0" smtClean="0"/>
                  <a:t>).</a:t>
                </a:r>
                <a:endParaRPr lang="zh-CN" altLang="en-US" sz="2800" dirty="0"/>
              </a:p>
            </p:txBody>
          </p:sp>
        </mc:Choice>
        <mc:Fallback xmlns="">
          <p:sp>
            <p:nvSpPr>
              <p:cNvPr id="8" name="文本框 7">
                <a:extLst>
                  <a:ext uri="{FF2B5EF4-FFF2-40B4-BE49-F238E27FC236}">
                    <a16:creationId xmlns:a16="http://schemas.microsoft.com/office/drawing/2014/main" id="{3E083C17-4860-4144-BCE4-2D5F38C4810A}"/>
                  </a:ext>
                </a:extLst>
              </p:cNvPr>
              <p:cNvSpPr txBox="1">
                <a:spLocks noRot="1" noChangeAspect="1" noMove="1" noResize="1" noEditPoints="1" noAdjustHandles="1" noChangeArrowheads="1" noChangeShapeType="1" noTextEdit="1"/>
              </p:cNvSpPr>
              <p:nvPr/>
            </p:nvSpPr>
            <p:spPr>
              <a:xfrm>
                <a:off x="1582931" y="5323527"/>
                <a:ext cx="9014536" cy="1384995"/>
              </a:xfrm>
              <a:prstGeom prst="rect">
                <a:avLst/>
              </a:prstGeom>
              <a:blipFill>
                <a:blip r:embed="rId8"/>
                <a:stretch>
                  <a:fillRect l="-1421" t="-4846" r="-203" b="-11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25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8574</TotalTime>
  <Words>1879</Words>
  <Application>Microsoft Office PowerPoint</Application>
  <PresentationFormat>宽屏</PresentationFormat>
  <Paragraphs>273</Paragraphs>
  <Slides>26</Slides>
  <Notes>20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9" baseType="lpstr">
      <vt:lpstr>Arial Unicode MS</vt:lpstr>
      <vt:lpstr>Mangal</vt:lpstr>
      <vt:lpstr>等线</vt:lpstr>
      <vt:lpstr>等线 Light</vt:lpstr>
      <vt:lpstr>宋体</vt:lpstr>
      <vt:lpstr>微软雅黑</vt:lpstr>
      <vt:lpstr>Arial</vt:lpstr>
      <vt:lpstr>Calibri</vt:lpstr>
      <vt:lpstr>Calibri Light</vt:lpstr>
      <vt:lpstr>Cambria Math</vt:lpstr>
      <vt:lpstr>Impact</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举例-文本分类</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李根</dc:creator>
  <cp:lastModifiedBy>fyj</cp:lastModifiedBy>
  <cp:revision>406</cp:revision>
  <dcterms:created xsi:type="dcterms:W3CDTF">2017-10-08T10:39:35Z</dcterms:created>
  <dcterms:modified xsi:type="dcterms:W3CDTF">2018-09-29T02:29:54Z</dcterms:modified>
</cp:coreProperties>
</file>