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345" r:id="rId3"/>
    <p:sldId id="346" r:id="rId4"/>
    <p:sldId id="347" r:id="rId5"/>
    <p:sldId id="348" r:id="rId6"/>
    <p:sldId id="349" r:id="rId7"/>
    <p:sldId id="259" r:id="rId8"/>
    <p:sldId id="316" r:id="rId9"/>
    <p:sldId id="332" r:id="rId10"/>
    <p:sldId id="351" r:id="rId11"/>
    <p:sldId id="268" r:id="rId12"/>
    <p:sldId id="321" r:id="rId13"/>
    <p:sldId id="333" r:id="rId14"/>
    <p:sldId id="331" r:id="rId15"/>
    <p:sldId id="322" r:id="rId16"/>
    <p:sldId id="334" r:id="rId17"/>
    <p:sldId id="296" r:id="rId18"/>
    <p:sldId id="323" r:id="rId19"/>
    <p:sldId id="335" r:id="rId20"/>
    <p:sldId id="339" r:id="rId21"/>
    <p:sldId id="340" r:id="rId22"/>
    <p:sldId id="341" r:id="rId23"/>
    <p:sldId id="336" r:id="rId24"/>
    <p:sldId id="317" r:id="rId25"/>
    <p:sldId id="327" r:id="rId26"/>
    <p:sldId id="337" r:id="rId27"/>
    <p:sldId id="338" r:id="rId28"/>
    <p:sldId id="356" r:id="rId29"/>
    <p:sldId id="357"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700" autoAdjust="0"/>
    <p:restoredTop sz="94660"/>
  </p:normalViewPr>
  <p:slideViewPr>
    <p:cSldViewPr snapToGrid="0">
      <p:cViewPr varScale="1">
        <p:scale>
          <a:sx n="73" d="100"/>
          <a:sy n="73" d="100"/>
        </p:scale>
        <p:origin x="642"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5AFAFA-4287-41D2-A0A3-9115FFCF5BC2}" type="datetimeFigureOut">
              <a:rPr lang="zh-CN" altLang="en-US" smtClean="0"/>
              <a:t>2018/11/6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988A0E-2A56-4B61-BF19-CD6ACCE3B774}" type="slidenum">
              <a:rPr lang="zh-CN" altLang="en-US" smtClean="0"/>
              <a:t>‹#›</a:t>
            </a:fld>
            <a:endParaRPr lang="zh-CN" altLang="en-US"/>
          </a:p>
        </p:txBody>
      </p:sp>
    </p:spTree>
    <p:extLst>
      <p:ext uri="{BB962C8B-B14F-4D97-AF65-F5344CB8AC3E}">
        <p14:creationId xmlns:p14="http://schemas.microsoft.com/office/powerpoint/2010/main" val="8846517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     从开始的通过传感器（例如</a:t>
            </a:r>
            <a:r>
              <a:rPr lang="en-US" altLang="zh-CN" smtClean="0"/>
              <a:t>CMOS</a:t>
            </a:r>
            <a:r>
              <a:rPr lang="zh-CN" altLang="en-US" smtClean="0"/>
              <a:t>）来获得数据。然后经过预处理、特征提取、特征选择，再到推理、预测或者识别。最后一个部分，也就是机器学习的部分，绝大部分的工作是在这方面做的，也存在很多的</a:t>
            </a:r>
            <a:r>
              <a:rPr lang="en-US" altLang="zh-CN" smtClean="0"/>
              <a:t>paper</a:t>
            </a:r>
            <a:r>
              <a:rPr lang="zh-CN" altLang="en-US" smtClean="0"/>
              <a:t>和研究。</a:t>
            </a:r>
            <a:endParaRPr lang="en-US" altLang="zh-CN" smtClean="0"/>
          </a:p>
          <a:p>
            <a:pPr eaLnBrk="1" hangingPunct="1">
              <a:spcBef>
                <a:spcPct val="0"/>
              </a:spcBef>
            </a:pPr>
            <a:r>
              <a:rPr lang="zh-CN" altLang="en-US" smtClean="0"/>
              <a:t>    而中间的三部分，概括起来就是特征表达。良好的特征表达，对最终算法的准确性起了非常关键的作用，而且系统主要的计算和测试工作都耗在这一大部分。但，这块实际中一般都是人工完成的。靠人工提取特征。</a:t>
            </a:r>
          </a:p>
        </p:txBody>
      </p:sp>
      <p:sp>
        <p:nvSpPr>
          <p:cNvPr id="57348"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BEDA908-7408-4F8E-8FD1-145D3DF1A1E9}" type="slidenum">
              <a:rPr lang="zh-CN" altLang="en-US">
                <a:latin typeface="Calibri" panose="020F0502020204030204" pitchFamily="34" charset="0"/>
              </a:rPr>
              <a:pPr eaLnBrk="1" hangingPunct="1"/>
              <a:t>2</a:t>
            </a:fld>
            <a:endParaRPr lang="zh-CN" altLang="en-US">
              <a:latin typeface="Calibri" panose="020F0502020204030204" pitchFamily="34" charset="0"/>
            </a:endParaRPr>
          </a:p>
        </p:txBody>
      </p:sp>
    </p:spTree>
    <p:extLst>
      <p:ext uri="{BB962C8B-B14F-4D97-AF65-F5344CB8AC3E}">
        <p14:creationId xmlns:p14="http://schemas.microsoft.com/office/powerpoint/2010/main" val="3612299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smtClean="0"/>
              <a:t>      1958 </a:t>
            </a:r>
            <a:r>
              <a:rPr lang="zh-CN" altLang="en-US" smtClean="0"/>
              <a:t>年，</a:t>
            </a:r>
            <a:r>
              <a:rPr lang="en-US" altLang="zh-CN" smtClean="0"/>
              <a:t>DavidHubel </a:t>
            </a:r>
            <a:r>
              <a:rPr lang="zh-CN" altLang="en-US" smtClean="0"/>
              <a:t>和</a:t>
            </a:r>
            <a:r>
              <a:rPr lang="en-US" altLang="zh-CN" smtClean="0"/>
              <a:t>Torsten Wiesel </a:t>
            </a:r>
            <a:r>
              <a:rPr lang="zh-CN" altLang="en-US" smtClean="0"/>
              <a:t>在 </a:t>
            </a:r>
            <a:r>
              <a:rPr lang="en-US" altLang="zh-CN" smtClean="0"/>
              <a:t>JohnHopkins University</a:t>
            </a:r>
            <a:r>
              <a:rPr lang="zh-CN" altLang="en-US" smtClean="0"/>
              <a:t>，研究瞳孔区域与大脑皮层神经元的对应关系。他们在猫的后脑头骨上，开了一个</a:t>
            </a:r>
            <a:r>
              <a:rPr lang="en-US" altLang="zh-CN" smtClean="0"/>
              <a:t>3 </a:t>
            </a:r>
            <a:r>
              <a:rPr lang="zh-CN" altLang="en-US" smtClean="0"/>
              <a:t>毫米的小洞，向洞里插入电极，测量神经元的活跃程度。</a:t>
            </a:r>
          </a:p>
          <a:p>
            <a:pPr eaLnBrk="1" hangingPunct="1">
              <a:spcBef>
                <a:spcPct val="0"/>
              </a:spcBef>
            </a:pPr>
            <a:r>
              <a:rPr lang="zh-CN" altLang="en-US" smtClean="0"/>
              <a:t>      然后，他们在小猫的眼前，展现各种形状、各种亮度的物体。并且，在展现每一件物体时，还改变物体放置的位置和角度。他们期望通过这个办法，让小猫瞳孔感受不同类型、不同强弱的刺激。</a:t>
            </a:r>
          </a:p>
          <a:p>
            <a:pPr eaLnBrk="1" hangingPunct="1">
              <a:spcBef>
                <a:spcPct val="0"/>
              </a:spcBef>
            </a:pPr>
            <a:r>
              <a:rPr lang="zh-CN" altLang="en-US" smtClean="0"/>
              <a:t>    之所以做这个试验，目的是去证明一个猜测。位于后脑皮层的不同视觉神经元，与瞳孔所受刺激之间，存在某种对应关系。一旦瞳孔受到某一种刺激，后脑皮层的某一部分神经元就会活跃。经历了很多天反复的枯燥的试验，同时牺牲了若干只可怜的小猫，</a:t>
            </a:r>
            <a:r>
              <a:rPr lang="en-US" altLang="zh-CN" smtClean="0"/>
              <a:t>David Hubel </a:t>
            </a:r>
            <a:r>
              <a:rPr lang="zh-CN" altLang="en-US" smtClean="0"/>
              <a:t>和</a:t>
            </a:r>
            <a:r>
              <a:rPr lang="en-US" altLang="zh-CN" smtClean="0"/>
              <a:t>Torsten Wiesel </a:t>
            </a:r>
            <a:r>
              <a:rPr lang="zh-CN" altLang="en-US" smtClean="0"/>
              <a:t>发现了一种被称为“方向选择性细胞（</a:t>
            </a:r>
            <a:r>
              <a:rPr lang="en-US" altLang="zh-CN" smtClean="0"/>
              <a:t>Orientation Selective Cell</a:t>
            </a:r>
            <a:r>
              <a:rPr lang="zh-CN" altLang="en-US" smtClean="0"/>
              <a:t>）”的神经元细胞。当瞳孔发现了眼前的物体的边缘，而且这个边缘指向某个方向时，这种神经元细胞就会活跃。</a:t>
            </a:r>
          </a:p>
          <a:p>
            <a:pPr eaLnBrk="1" hangingPunct="1">
              <a:spcBef>
                <a:spcPct val="0"/>
              </a:spcBef>
            </a:pPr>
            <a:endParaRPr lang="zh-CN" altLang="en-US" smtClean="0"/>
          </a:p>
        </p:txBody>
      </p:sp>
      <p:sp>
        <p:nvSpPr>
          <p:cNvPr id="59396"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EAD180D-BDDF-436B-80E3-4C0DB0C6D8AE}" type="slidenum">
              <a:rPr lang="zh-CN" altLang="en-US">
                <a:latin typeface="Calibri" panose="020F0502020204030204" pitchFamily="34" charset="0"/>
              </a:rPr>
              <a:pPr eaLnBrk="1" hangingPunct="1"/>
              <a:t>4</a:t>
            </a:fld>
            <a:endParaRPr lang="zh-CN" altLang="en-US">
              <a:latin typeface="Calibri" panose="020F0502020204030204" pitchFamily="34" charset="0"/>
            </a:endParaRPr>
          </a:p>
        </p:txBody>
      </p:sp>
    </p:spTree>
    <p:extLst>
      <p:ext uri="{BB962C8B-B14F-4D97-AF65-F5344CB8AC3E}">
        <p14:creationId xmlns:p14="http://schemas.microsoft.com/office/powerpoint/2010/main" val="3834482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   人的视觉系统的信息处理是分级的。从低级的</a:t>
            </a:r>
            <a:r>
              <a:rPr lang="en-US" altLang="zh-CN" smtClean="0"/>
              <a:t>V1</a:t>
            </a:r>
            <a:r>
              <a:rPr lang="zh-CN" altLang="en-US" smtClean="0"/>
              <a:t>区提取边缘特征，再到</a:t>
            </a:r>
            <a:r>
              <a:rPr lang="en-US" altLang="zh-CN" smtClean="0"/>
              <a:t>V2</a:t>
            </a:r>
            <a:r>
              <a:rPr lang="zh-CN" altLang="en-US" smtClean="0"/>
              <a:t>区的形状或者目标的部分等，再到更高层，整个目标、目标的行为等。也就是说高层的特征是低层特征的组合，从低层到高层的特征表示越来越抽象，越来越能表现语义或者意图。而抽象层面越高，存在的可能猜测就越少，就越利于分类。例如，单词集合和句子的对应是多对一的，句子和语义的对应又是多对一的，语义和意图的对应还是多对一的，这是个层级体系</a:t>
            </a:r>
          </a:p>
        </p:txBody>
      </p:sp>
      <p:sp>
        <p:nvSpPr>
          <p:cNvPr id="60420"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66B80CE-7886-4CCF-BB70-862FBE9FBE9D}" type="slidenum">
              <a:rPr lang="zh-CN" altLang="en-US">
                <a:latin typeface="Calibri" panose="020F0502020204030204" pitchFamily="34" charset="0"/>
              </a:rPr>
              <a:pPr eaLnBrk="1" hangingPunct="1"/>
              <a:t>5</a:t>
            </a:fld>
            <a:endParaRPr lang="zh-CN" altLang="en-US">
              <a:latin typeface="Calibri" panose="020F0502020204030204" pitchFamily="34" charset="0"/>
            </a:endParaRPr>
          </a:p>
        </p:txBody>
      </p:sp>
    </p:spTree>
    <p:extLst>
      <p:ext uri="{BB962C8B-B14F-4D97-AF65-F5344CB8AC3E}">
        <p14:creationId xmlns:p14="http://schemas.microsoft.com/office/powerpoint/2010/main" val="3355604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smtClean="0"/>
              <a:t>   </a:t>
            </a:r>
          </a:p>
          <a:p>
            <a:pPr eaLnBrk="1" hangingPunct="1">
              <a:spcBef>
                <a:spcPct val="0"/>
              </a:spcBef>
            </a:pPr>
            <a:r>
              <a:rPr lang="zh-CN" altLang="en-US" smtClean="0"/>
              <a:t>现在回到我们的主题</a:t>
            </a:r>
            <a:r>
              <a:rPr lang="en-US" altLang="zh-CN" smtClean="0"/>
              <a:t>Deep Learning</a:t>
            </a:r>
            <a:r>
              <a:rPr lang="zh-CN" altLang="en-US" smtClean="0"/>
              <a:t>，我们需要自动地学习特征，假设我们有一堆输入</a:t>
            </a:r>
            <a:r>
              <a:rPr lang="en-US" altLang="zh-CN" smtClean="0"/>
              <a:t>I</a:t>
            </a:r>
            <a:r>
              <a:rPr lang="zh-CN" altLang="en-US" smtClean="0"/>
              <a:t>（如一堆图像或者文本），假设我们设计了一个系统</a:t>
            </a:r>
            <a:r>
              <a:rPr lang="en-US" altLang="zh-CN" smtClean="0"/>
              <a:t>S</a:t>
            </a:r>
            <a:r>
              <a:rPr lang="zh-CN" altLang="en-US" smtClean="0"/>
              <a:t>（有</a:t>
            </a:r>
            <a:r>
              <a:rPr lang="en-US" altLang="zh-CN" smtClean="0"/>
              <a:t>n</a:t>
            </a:r>
            <a:r>
              <a:rPr lang="zh-CN" altLang="en-US" smtClean="0"/>
              <a:t>层），我们通过调整系统中参数，使得它的输出仍然是输入</a:t>
            </a:r>
            <a:r>
              <a:rPr lang="en-US" altLang="zh-CN" smtClean="0"/>
              <a:t>I</a:t>
            </a:r>
            <a:r>
              <a:rPr lang="zh-CN" altLang="en-US" smtClean="0"/>
              <a:t>，那么我们就可以自动地获取得到输入</a:t>
            </a:r>
            <a:r>
              <a:rPr lang="en-US" altLang="zh-CN" smtClean="0"/>
              <a:t>I</a:t>
            </a:r>
            <a:r>
              <a:rPr lang="zh-CN" altLang="en-US" smtClean="0"/>
              <a:t>的一系列层次特征，即</a:t>
            </a:r>
            <a:r>
              <a:rPr lang="en-US" altLang="zh-CN" smtClean="0"/>
              <a:t>S1</a:t>
            </a:r>
            <a:r>
              <a:rPr lang="zh-CN" altLang="en-US" smtClean="0"/>
              <a:t>，</a:t>
            </a:r>
            <a:r>
              <a:rPr lang="en-US" altLang="zh-CN" smtClean="0"/>
              <a:t>…, Sn</a:t>
            </a:r>
            <a:r>
              <a:rPr lang="zh-CN" altLang="en-US" smtClean="0"/>
              <a:t>。</a:t>
            </a:r>
          </a:p>
        </p:txBody>
      </p:sp>
      <p:sp>
        <p:nvSpPr>
          <p:cNvPr id="61444"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1D2892A-FAC2-403F-8F8C-B2468E1669B4}" type="slidenum">
              <a:rPr lang="zh-CN" altLang="en-US">
                <a:latin typeface="Calibri" panose="020F0502020204030204" pitchFamily="34" charset="0"/>
              </a:rPr>
              <a:pPr eaLnBrk="1" hangingPunct="1"/>
              <a:t>6</a:t>
            </a:fld>
            <a:endParaRPr lang="zh-CN" altLang="en-US">
              <a:latin typeface="Calibri" panose="020F0502020204030204" pitchFamily="34" charset="0"/>
            </a:endParaRPr>
          </a:p>
        </p:txBody>
      </p:sp>
    </p:spTree>
    <p:extLst>
      <p:ext uri="{BB962C8B-B14F-4D97-AF65-F5344CB8AC3E}">
        <p14:creationId xmlns:p14="http://schemas.microsoft.com/office/powerpoint/2010/main" val="1421150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863618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orient="horz" pos="431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仅标题">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32" rtl="0" eaLnBrk="1" fontAlgn="auto" latinLnBrk="0" hangingPunct="1">
              <a:lnSpc>
                <a:spcPct val="100000"/>
              </a:lnSpc>
              <a:spcBef>
                <a:spcPts val="0"/>
              </a:spcBef>
              <a:spcAft>
                <a:spcPts val="0"/>
              </a:spcAft>
              <a:buClrTx/>
              <a:buSzTx/>
              <a:buFontTx/>
              <a:buNone/>
              <a:tabLst/>
              <a:defRPr/>
            </a:pPr>
            <a:endParaRPr kumimoji="0" lang="zh-CN" altLang="en-US" sz="1900" b="0" i="0" u="none" strike="noStrike" kern="1200" cap="none" spc="0" normalizeH="0" baseline="0" noProof="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380478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仅标题">
    <p:spTree>
      <p:nvGrpSpPr>
        <p:cNvPr id="1" name=""/>
        <p:cNvGrpSpPr/>
        <p:nvPr/>
      </p:nvGrpSpPr>
      <p:grpSpPr>
        <a:xfrm>
          <a:off x="0" y="0"/>
          <a:ext cx="0" cy="0"/>
          <a:chOff x="0" y="0"/>
          <a:chExt cx="0" cy="0"/>
        </a:xfrm>
      </p:grpSpPr>
      <p:sp>
        <p:nvSpPr>
          <p:cNvPr id="20" name="任意多边形 19"/>
          <p:cNvSpPr/>
          <p:nvPr userDrawn="1"/>
        </p:nvSpPr>
        <p:spPr>
          <a:xfrm rot="5400000" flipH="1" flipV="1">
            <a:off x="11791062" y="6461729"/>
            <a:ext cx="818511" cy="16633"/>
          </a:xfrm>
          <a:custGeom>
            <a:avLst/>
            <a:gdLst>
              <a:gd name="connsiteX0" fmla="*/ 818511 w 818511"/>
              <a:gd name="connsiteY0" fmla="*/ 0 h 16633"/>
              <a:gd name="connsiteX1" fmla="*/ 818511 w 818511"/>
              <a:gd name="connsiteY1" fmla="*/ 16633 h 16633"/>
              <a:gd name="connsiteX2" fmla="*/ 0 w 818511"/>
              <a:gd name="connsiteY2" fmla="*/ 16633 h 16633"/>
              <a:gd name="connsiteX3" fmla="*/ 0 w 818511"/>
              <a:gd name="connsiteY3" fmla="*/ 0 h 16633"/>
              <a:gd name="connsiteX4" fmla="*/ 818511 w 818511"/>
              <a:gd name="connsiteY4" fmla="*/ 0 h 16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8511" h="16633">
                <a:moveTo>
                  <a:pt x="818511" y="0"/>
                </a:moveTo>
                <a:lnTo>
                  <a:pt x="818511" y="16633"/>
                </a:lnTo>
                <a:lnTo>
                  <a:pt x="0" y="16633"/>
                </a:lnTo>
                <a:lnTo>
                  <a:pt x="0" y="0"/>
                </a:lnTo>
                <a:lnTo>
                  <a:pt x="8185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332" rtl="0" eaLnBrk="1" fontAlgn="auto" latinLnBrk="0" hangingPunct="1">
              <a:lnSpc>
                <a:spcPct val="100000"/>
              </a:lnSpc>
              <a:spcBef>
                <a:spcPts val="0"/>
              </a:spcBef>
              <a:spcAft>
                <a:spcPts val="0"/>
              </a:spcAft>
              <a:buClrTx/>
              <a:buSzTx/>
              <a:buFontTx/>
              <a:buNone/>
              <a:tabLst/>
              <a:defRPr/>
            </a:pPr>
            <a:endParaRPr kumimoji="0" lang="zh-CN" altLang="en-US" sz="1900" b="0" i="0" u="none" strike="noStrike" kern="1200" cap="none" spc="0" normalizeH="0" baseline="0" noProof="0">
              <a:ln>
                <a:noFill/>
              </a:ln>
              <a:solidFill>
                <a:prstClr val="white"/>
              </a:solidFill>
              <a:effectLst/>
              <a:uLnTx/>
              <a:uFillTx/>
              <a:latin typeface="Arial"/>
              <a:ea typeface="微软雅黑"/>
              <a:cs typeface="+mn-cs"/>
            </a:endParaRPr>
          </a:p>
        </p:txBody>
      </p:sp>
      <p:sp>
        <p:nvSpPr>
          <p:cNvPr id="17" name="任意多边形 16"/>
          <p:cNvSpPr/>
          <p:nvPr userDrawn="1"/>
        </p:nvSpPr>
        <p:spPr>
          <a:xfrm rot="5400000" flipH="1" flipV="1">
            <a:off x="11411980" y="6099279"/>
            <a:ext cx="818512" cy="741532"/>
          </a:xfrm>
          <a:custGeom>
            <a:avLst/>
            <a:gdLst>
              <a:gd name="connsiteX0" fmla="*/ 818511 w 818511"/>
              <a:gd name="connsiteY0" fmla="*/ 522329 h 741531"/>
              <a:gd name="connsiteX1" fmla="*/ 818511 w 818511"/>
              <a:gd name="connsiteY1" fmla="*/ 741531 h 741531"/>
              <a:gd name="connsiteX2" fmla="*/ 0 w 818511"/>
              <a:gd name="connsiteY2" fmla="*/ 741531 h 741531"/>
              <a:gd name="connsiteX3" fmla="*/ 0 w 818511"/>
              <a:gd name="connsiteY3" fmla="*/ 0 h 741531"/>
              <a:gd name="connsiteX4" fmla="*/ 818511 w 818511"/>
              <a:gd name="connsiteY4" fmla="*/ 522329 h 741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8511" h="741531">
                <a:moveTo>
                  <a:pt x="818511" y="522329"/>
                </a:moveTo>
                <a:lnTo>
                  <a:pt x="818511" y="741531"/>
                </a:lnTo>
                <a:lnTo>
                  <a:pt x="0" y="741531"/>
                </a:lnTo>
                <a:lnTo>
                  <a:pt x="0" y="0"/>
                </a:lnTo>
                <a:lnTo>
                  <a:pt x="818511" y="52232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332" rtl="0" eaLnBrk="1" fontAlgn="auto" latinLnBrk="0" hangingPunct="1">
              <a:lnSpc>
                <a:spcPct val="100000"/>
              </a:lnSpc>
              <a:spcBef>
                <a:spcPts val="0"/>
              </a:spcBef>
              <a:spcAft>
                <a:spcPts val="0"/>
              </a:spcAft>
              <a:buClrTx/>
              <a:buSzTx/>
              <a:buFontTx/>
              <a:buNone/>
              <a:tabLst/>
              <a:defRPr/>
            </a:pPr>
            <a:endParaRPr kumimoji="0" lang="zh-CN" altLang="en-US" sz="1900" b="0" i="0" u="none" strike="noStrike" kern="1200" cap="none" spc="0" normalizeH="0" baseline="0" noProof="0">
              <a:ln>
                <a:noFill/>
              </a:ln>
              <a:solidFill>
                <a:prstClr val="white"/>
              </a:solidFill>
              <a:effectLst/>
              <a:uLnTx/>
              <a:uFillTx/>
              <a:latin typeface="Arial"/>
              <a:ea typeface="微软雅黑"/>
              <a:cs typeface="+mn-cs"/>
            </a:endParaRPr>
          </a:p>
        </p:txBody>
      </p:sp>
      <p:sp>
        <p:nvSpPr>
          <p:cNvPr id="26" name="TextBox 15"/>
          <p:cNvSpPr txBox="1"/>
          <p:nvPr userDrawn="1"/>
        </p:nvSpPr>
        <p:spPr>
          <a:xfrm>
            <a:off x="11554972" y="6573325"/>
            <a:ext cx="758165" cy="284675"/>
          </a:xfrm>
          <a:prstGeom prst="rect">
            <a:avLst/>
          </a:prstGeom>
          <a:noFill/>
        </p:spPr>
        <p:txBody>
          <a:bodyPr wrap="square" lIns="68562" tIns="34281" rIns="68562" bIns="34281" rtlCol="0">
            <a:spAutoFit/>
          </a:bodyPr>
          <a:lstStyle/>
          <a:p>
            <a:pPr marL="0" marR="0" lvl="0" indent="0" algn="ctr" defTabSz="914332" rtl="0" eaLnBrk="1" fontAlgn="auto" latinLnBrk="0" hangingPunct="1">
              <a:lnSpc>
                <a:spcPct val="100000"/>
              </a:lnSpc>
              <a:spcBef>
                <a:spcPts val="0"/>
              </a:spcBef>
              <a:spcAft>
                <a:spcPts val="0"/>
              </a:spcAft>
              <a:buClrTx/>
              <a:buSzTx/>
              <a:buFontTx/>
              <a:buNone/>
              <a:tabLst/>
              <a:defRPr/>
            </a:pPr>
            <a:fld id="{2EEF1883-7A0E-4F66-9932-E581691AD397}" type="slidenum">
              <a:rPr kumimoji="0" lang="zh-CN" altLang="en-US" sz="1400" b="0" i="0" u="none" strike="noStrike" kern="1200" cap="none" spc="0" normalizeH="0" baseline="0" noProof="0" smtClean="0">
                <a:ln>
                  <a:noFill/>
                </a:ln>
                <a:solidFill>
                  <a:prstClr val="white"/>
                </a:solidFill>
                <a:effectLst/>
                <a:uLnTx/>
                <a:uFillTx/>
                <a:latin typeface="Arial"/>
                <a:ea typeface="Arial Unicode MS" panose="020B0604020202020204" pitchFamily="34" charset="-122"/>
                <a:cs typeface="Arial Unicode MS" panose="020B0604020202020204" pitchFamily="34" charset="-122"/>
              </a:rPr>
              <a:pPr marL="0" marR="0" lvl="0" indent="0" algn="ctr" defTabSz="914332" rtl="0" eaLnBrk="1" fontAlgn="auto" latinLnBrk="0" hangingPunct="1">
                <a:lnSpc>
                  <a:spcPct val="100000"/>
                </a:lnSpc>
                <a:spcBef>
                  <a:spcPts val="0"/>
                </a:spcBef>
                <a:spcAft>
                  <a:spcPts val="0"/>
                </a:spcAft>
                <a:buClrTx/>
                <a:buSzTx/>
                <a:buFontTx/>
                <a:buNone/>
                <a:tabLst/>
                <a:defRPr/>
              </a:pPr>
              <a:t>‹#›</a:t>
            </a:fld>
            <a:r>
              <a:rPr kumimoji="0" lang="en-US" altLang="zh-CN" sz="1400" b="0" i="0" u="none" strike="noStrike" kern="1200" cap="none" spc="0" normalizeH="0" baseline="0" noProof="0" dirty="0" smtClean="0">
                <a:ln>
                  <a:noFill/>
                </a:ln>
                <a:solidFill>
                  <a:prstClr val="white"/>
                </a:solidFill>
                <a:effectLst/>
                <a:uLnTx/>
                <a:uFillTx/>
                <a:latin typeface="Arial"/>
                <a:ea typeface="Arial Unicode MS" panose="020B0604020202020204" pitchFamily="34" charset="-122"/>
                <a:cs typeface="Arial Unicode MS" panose="020B0604020202020204" pitchFamily="34" charset="-122"/>
              </a:rPr>
              <a:t>/27</a:t>
            </a:r>
            <a:r>
              <a:rPr kumimoji="0" lang="zh-CN" altLang="en-US" sz="1400" b="0" i="0" u="none" strike="noStrike" kern="1200" cap="none" spc="0" normalizeH="0" baseline="0" noProof="0" dirty="0" smtClean="0">
                <a:ln>
                  <a:noFill/>
                </a:ln>
                <a:solidFill>
                  <a:prstClr val="white"/>
                </a:solidFill>
                <a:effectLst/>
                <a:uLnTx/>
                <a:uFillTx/>
                <a:latin typeface="Arial"/>
                <a:ea typeface="Arial Unicode MS" panose="020B0604020202020204" pitchFamily="34" charset="-122"/>
                <a:cs typeface="Arial Unicode MS" panose="020B0604020202020204" pitchFamily="34" charset="-122"/>
              </a:rPr>
              <a:t> </a:t>
            </a:r>
            <a:endParaRPr kumimoji="0" lang="zh-CN" altLang="en-US" sz="1400" b="0" i="0" u="none" strike="noStrike" kern="1200" cap="none" spc="0" normalizeH="0" baseline="0" noProof="0" dirty="0">
              <a:ln>
                <a:noFill/>
              </a:ln>
              <a:solidFill>
                <a:prstClr val="white"/>
              </a:solidFill>
              <a:effectLst/>
              <a:uLnTx/>
              <a:uFillTx/>
              <a:latin typeface="Arial"/>
              <a:ea typeface="Arial Unicode MS" panose="020B0604020202020204" pitchFamily="34" charset="-122"/>
              <a:cs typeface="Arial Unicode MS" panose="020B0604020202020204" pitchFamily="34" charset="-122"/>
            </a:endParaRPr>
          </a:p>
        </p:txBody>
      </p:sp>
      <p:sp>
        <p:nvSpPr>
          <p:cNvPr id="14" name="任意多边形 13"/>
          <p:cNvSpPr/>
          <p:nvPr userDrawn="1"/>
        </p:nvSpPr>
        <p:spPr>
          <a:xfrm rot="5400000">
            <a:off x="57745" y="-166931"/>
            <a:ext cx="1044562" cy="1378426"/>
          </a:xfrm>
          <a:custGeom>
            <a:avLst/>
            <a:gdLst>
              <a:gd name="connsiteX0" fmla="*/ 0 w 1044561"/>
              <a:gd name="connsiteY0" fmla="*/ 996287 h 1419369"/>
              <a:gd name="connsiteX1" fmla="*/ 0 w 1044561"/>
              <a:gd name="connsiteY1" fmla="*/ 0 h 1419369"/>
              <a:gd name="connsiteX2" fmla="*/ 1044561 w 1044561"/>
              <a:gd name="connsiteY2" fmla="*/ 686380 h 1419369"/>
              <a:gd name="connsiteX3" fmla="*/ 1044561 w 1044561"/>
              <a:gd name="connsiteY3" fmla="*/ 996287 h 1419369"/>
              <a:gd name="connsiteX4" fmla="*/ 0 w 1044561"/>
              <a:gd name="connsiteY4" fmla="*/ 1419369 h 1419369"/>
              <a:gd name="connsiteX5" fmla="*/ 0 w 1044561"/>
              <a:gd name="connsiteY5" fmla="*/ 996288 h 1419369"/>
              <a:gd name="connsiteX6" fmla="*/ 1044561 w 1044561"/>
              <a:gd name="connsiteY6" fmla="*/ 996288 h 1419369"/>
              <a:gd name="connsiteX7" fmla="*/ 1044561 w 1044561"/>
              <a:gd name="connsiteY7" fmla="*/ 1419369 h 1419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4561" h="1419369">
                <a:moveTo>
                  <a:pt x="0" y="996287"/>
                </a:moveTo>
                <a:lnTo>
                  <a:pt x="0" y="0"/>
                </a:lnTo>
                <a:lnTo>
                  <a:pt x="1044561" y="686380"/>
                </a:lnTo>
                <a:lnTo>
                  <a:pt x="1044561" y="996287"/>
                </a:lnTo>
                <a:close/>
                <a:moveTo>
                  <a:pt x="0" y="1419369"/>
                </a:moveTo>
                <a:lnTo>
                  <a:pt x="0" y="996288"/>
                </a:lnTo>
                <a:lnTo>
                  <a:pt x="1044561" y="996288"/>
                </a:lnTo>
                <a:lnTo>
                  <a:pt x="1044561" y="141936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332" rtl="0" eaLnBrk="1" fontAlgn="auto" latinLnBrk="0" hangingPunct="1">
              <a:lnSpc>
                <a:spcPct val="100000"/>
              </a:lnSpc>
              <a:spcBef>
                <a:spcPts val="0"/>
              </a:spcBef>
              <a:spcAft>
                <a:spcPts val="0"/>
              </a:spcAft>
              <a:buClrTx/>
              <a:buSzTx/>
              <a:buFontTx/>
              <a:buNone/>
              <a:tabLst/>
              <a:defRPr/>
            </a:pPr>
            <a:endParaRPr kumimoji="0" lang="zh-CN" altLang="en-US" sz="1900" b="0" i="0" u="none" strike="noStrike" kern="1200" cap="none" spc="0" normalizeH="0" baseline="0" noProof="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11353667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8_仅标题">
    <p:spTree>
      <p:nvGrpSpPr>
        <p:cNvPr id="1" name=""/>
        <p:cNvGrpSpPr/>
        <p:nvPr/>
      </p:nvGrpSpPr>
      <p:grpSpPr>
        <a:xfrm>
          <a:off x="0" y="0"/>
          <a:ext cx="0" cy="0"/>
          <a:chOff x="0" y="0"/>
          <a:chExt cx="0" cy="0"/>
        </a:xfrm>
      </p:grpSpPr>
      <p:sp>
        <p:nvSpPr>
          <p:cNvPr id="6" name="任意多边形 5"/>
          <p:cNvSpPr/>
          <p:nvPr userDrawn="1"/>
        </p:nvSpPr>
        <p:spPr>
          <a:xfrm rot="5400000">
            <a:off x="113623" y="-113623"/>
            <a:ext cx="1064524" cy="1291772"/>
          </a:xfrm>
          <a:custGeom>
            <a:avLst/>
            <a:gdLst>
              <a:gd name="connsiteX0" fmla="*/ 0 w 1064524"/>
              <a:gd name="connsiteY0" fmla="*/ 1291772 h 1291772"/>
              <a:gd name="connsiteX1" fmla="*/ 0 w 1064524"/>
              <a:gd name="connsiteY1" fmla="*/ 0 h 1291772"/>
              <a:gd name="connsiteX2" fmla="*/ 1064524 w 1064524"/>
              <a:gd name="connsiteY2" fmla="*/ 976727 h 1291772"/>
              <a:gd name="connsiteX3" fmla="*/ 1064524 w 1064524"/>
              <a:gd name="connsiteY3" fmla="*/ 1291772 h 1291772"/>
              <a:gd name="connsiteX4" fmla="*/ 0 w 1064524"/>
              <a:gd name="connsiteY4" fmla="*/ 1291772 h 12917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524" h="1291772">
                <a:moveTo>
                  <a:pt x="0" y="1291772"/>
                </a:moveTo>
                <a:lnTo>
                  <a:pt x="0" y="0"/>
                </a:lnTo>
                <a:lnTo>
                  <a:pt x="1064524" y="976727"/>
                </a:lnTo>
                <a:lnTo>
                  <a:pt x="1064524" y="1291772"/>
                </a:lnTo>
                <a:lnTo>
                  <a:pt x="0" y="129177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332" rtl="0" eaLnBrk="1" fontAlgn="auto" latinLnBrk="0" hangingPunct="1">
              <a:lnSpc>
                <a:spcPct val="100000"/>
              </a:lnSpc>
              <a:spcBef>
                <a:spcPts val="0"/>
              </a:spcBef>
              <a:spcAft>
                <a:spcPts val="0"/>
              </a:spcAft>
              <a:buClrTx/>
              <a:buSzTx/>
              <a:buFontTx/>
              <a:buNone/>
              <a:tabLst/>
              <a:defRPr/>
            </a:pPr>
            <a:endParaRPr kumimoji="0" lang="zh-CN" altLang="en-US" sz="1900" b="0" i="0" u="none" strike="noStrike" kern="1200" cap="none" spc="0" normalizeH="0" baseline="0" noProof="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428494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AEF4844-8445-4457-9B3D-08BBC0BAE768}" type="datetimeFigureOut">
              <a:rPr lang="zh-CN" altLang="en-US" smtClean="0"/>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8141B3-1764-4764-935C-466C2897D492}" type="slidenum">
              <a:rPr lang="zh-CN" altLang="en-US" smtClean="0"/>
              <a:t>‹#›</a:t>
            </a:fld>
            <a:endParaRPr lang="zh-CN" altLang="en-US"/>
          </a:p>
        </p:txBody>
      </p:sp>
    </p:spTree>
    <p:extLst>
      <p:ext uri="{BB962C8B-B14F-4D97-AF65-F5344CB8AC3E}">
        <p14:creationId xmlns:p14="http://schemas.microsoft.com/office/powerpoint/2010/main" val="179969114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34" tIns="45718" rIns="91434" bIns="45718"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9"/>
          </a:xfrm>
          <a:prstGeom prst="rect">
            <a:avLst/>
          </a:prstGeom>
        </p:spPr>
        <p:txBody>
          <a:bodyPr vert="horz" lIns="91434" tIns="45718" rIns="91434" bIns="45718"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2"/>
            <a:ext cx="2743200" cy="365125"/>
          </a:xfrm>
          <a:prstGeom prst="rect">
            <a:avLst/>
          </a:prstGeom>
        </p:spPr>
        <p:txBody>
          <a:bodyPr vert="horz" lIns="91434" tIns="45718" rIns="91434" bIns="45718" rtlCol="0" anchor="ctr"/>
          <a:lstStyle>
            <a:lvl1pPr algn="l">
              <a:defRPr sz="1200">
                <a:solidFill>
                  <a:schemeClr val="tx1">
                    <a:tint val="75000"/>
                  </a:schemeClr>
                </a:solidFill>
                <a:latin typeface="Arial" panose="020B0604020202020204" pitchFamily="34" charset="0"/>
                <a:ea typeface="微软雅黑" panose="020B0503020204020204" pitchFamily="34" charset="-122"/>
                <a:cs typeface="Arial" panose="020B0604020202020204" pitchFamily="34" charset="0"/>
              </a:defRPr>
            </a:lvl1pPr>
          </a:lstStyle>
          <a:p>
            <a:pPr marL="0" marR="0" lvl="0" indent="0" algn="l" defTabSz="914332" rtl="0" eaLnBrk="1" fontAlgn="auto" latinLnBrk="0" hangingPunct="1">
              <a:lnSpc>
                <a:spcPct val="100000"/>
              </a:lnSpc>
              <a:spcBef>
                <a:spcPts val="0"/>
              </a:spcBef>
              <a:spcAft>
                <a:spcPts val="0"/>
              </a:spcAft>
              <a:buClrTx/>
              <a:buSzTx/>
              <a:buFontTx/>
              <a:buNone/>
              <a:tabLst/>
              <a:defRPr/>
            </a:pPr>
            <a:fld id="{4DA96E64-783D-463C-BA44-F5AF67B46485}"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微软雅黑" panose="020B0503020204020204" pitchFamily="34" charset="-122"/>
                <a:cs typeface="Arial" panose="020B0604020202020204" pitchFamily="34" charset="0"/>
              </a:rPr>
              <a:pPr marL="0" marR="0" lvl="0" indent="0" algn="l" defTabSz="914332" rtl="0" eaLnBrk="1" fontAlgn="auto" latinLnBrk="0" hangingPunct="1">
                <a:lnSpc>
                  <a:spcPct val="100000"/>
                </a:lnSpc>
                <a:spcBef>
                  <a:spcPts val="0"/>
                </a:spcBef>
                <a:spcAft>
                  <a:spcPts val="0"/>
                </a:spcAft>
                <a:buClrTx/>
                <a:buSzTx/>
                <a:buFontTx/>
                <a:buNone/>
                <a:tabLst/>
                <a:defRPr/>
              </a:pPr>
              <a:t>2018/11/6</a:t>
            </a:fld>
            <a:endPar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34" tIns="45718" rIns="91434" bIns="45718" rtlCol="0" anchor="ctr"/>
          <a:lstStyle>
            <a:lvl1pPr algn="ctr">
              <a:defRPr sz="1200">
                <a:solidFill>
                  <a:schemeClr val="tx1">
                    <a:tint val="75000"/>
                  </a:schemeClr>
                </a:solidFill>
                <a:latin typeface="Arial" panose="020B0604020202020204" pitchFamily="34" charset="0"/>
                <a:ea typeface="微软雅黑" panose="020B0503020204020204" pitchFamily="34" charset="-122"/>
                <a:cs typeface="Arial" panose="020B0604020202020204" pitchFamily="34" charset="0"/>
              </a:defRPr>
            </a:lvl1pPr>
          </a:lstStyle>
          <a:p>
            <a:pPr marL="0" marR="0" lvl="0" indent="0" algn="ctr" defTabSz="914332"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34" tIns="45718" rIns="91434" bIns="45718" rtlCol="0" anchor="ctr"/>
          <a:lstStyle>
            <a:lvl1pPr algn="r">
              <a:defRPr sz="1200">
                <a:solidFill>
                  <a:schemeClr val="tx1">
                    <a:tint val="75000"/>
                  </a:schemeClr>
                </a:solidFill>
                <a:latin typeface="Arial" panose="020B0604020202020204" pitchFamily="34" charset="0"/>
                <a:ea typeface="微软雅黑" panose="020B0503020204020204" pitchFamily="34" charset="-122"/>
                <a:cs typeface="Arial" panose="020B0604020202020204" pitchFamily="34" charset="0"/>
              </a:defRPr>
            </a:lvl1pPr>
          </a:lstStyle>
          <a:p>
            <a:pPr marL="0" marR="0" lvl="0" indent="0" algn="r" defTabSz="914332" rtl="0" eaLnBrk="1" fontAlgn="auto" latinLnBrk="0" hangingPunct="1">
              <a:lnSpc>
                <a:spcPct val="100000"/>
              </a:lnSpc>
              <a:spcBef>
                <a:spcPts val="0"/>
              </a:spcBef>
              <a:spcAft>
                <a:spcPts val="0"/>
              </a:spcAft>
              <a:buClrTx/>
              <a:buSzTx/>
              <a:buFontTx/>
              <a:buNone/>
              <a:tabLst/>
              <a:defRPr/>
            </a:pPr>
            <a:fld id="{A8C676CA-DACA-4216-AE75-62203F837763}" type="slidenum">
              <a:rPr kumimoji="0" lang="zh-CN" altLang="en-US"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微软雅黑" panose="020B0503020204020204" pitchFamily="34" charset="-122"/>
                <a:cs typeface="Arial" panose="020B0604020202020204" pitchFamily="34" charset="0"/>
              </a:rPr>
              <a:pPr marL="0" marR="0" lvl="0" indent="0" algn="r" defTabSz="914332"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7" name="矩形 6"/>
          <p:cNvSpPr/>
          <p:nvPr userDrawn="1"/>
        </p:nvSpPr>
        <p:spPr>
          <a:xfrm>
            <a:off x="0" y="0"/>
            <a:ext cx="12192000" cy="6858000"/>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32" rtl="0" eaLnBrk="1" fontAlgn="auto" latinLnBrk="0" hangingPunct="1">
              <a:lnSpc>
                <a:spcPct val="100000"/>
              </a:lnSpc>
              <a:spcBef>
                <a:spcPts val="0"/>
              </a:spcBef>
              <a:spcAft>
                <a:spcPts val="0"/>
              </a:spcAft>
              <a:buClrTx/>
              <a:buSzTx/>
              <a:buFontTx/>
              <a:buNone/>
              <a:tabLst/>
              <a:defRPr/>
            </a:pPr>
            <a:endParaRPr kumimoji="0" lang="zh-CN" altLang="en-US" sz="1900" b="0" i="0" u="none" strike="noStrike" kern="1200" cap="none" spc="0" normalizeH="0" baseline="0" noProof="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10384073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iming>
    <p:tnLst>
      <p:par>
        <p:cTn id="1" dur="indefinite" restart="never" nodeType="tmRoot"/>
      </p:par>
    </p:tnLst>
  </p:timing>
  <p:txStyles>
    <p:titleStyle>
      <a:lvl1pPr algn="l" defTabSz="914332" rtl="0" eaLnBrk="1" latinLnBrk="0" hangingPunct="1">
        <a:lnSpc>
          <a:spcPct val="90000"/>
        </a:lnSpc>
        <a:spcBef>
          <a:spcPct val="0"/>
        </a:spcBef>
        <a:buNone/>
        <a:defRPr sz="44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1pPr>
    </p:titleStyle>
    <p:bodyStyle>
      <a:lvl1pPr marL="228584" indent="-228584" algn="l" defTabSz="914332"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1pPr>
      <a:lvl2pPr marL="685750" indent="-228584" algn="l" defTabSz="914332"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2pPr>
      <a:lvl3pPr marL="1142914" indent="-228584" algn="l" defTabSz="914332"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3pPr>
      <a:lvl4pPr marL="1600080" indent="-228584" algn="l" defTabSz="914332" rtl="0" eaLnBrk="1" latinLnBrk="0" hangingPunct="1">
        <a:lnSpc>
          <a:spcPct val="90000"/>
        </a:lnSpc>
        <a:spcBef>
          <a:spcPts val="500"/>
        </a:spcBef>
        <a:buFont typeface="Arial" panose="020B0604020202020204" pitchFamily="34" charset="0"/>
        <a:buChar char="•"/>
        <a:defRPr sz="19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4pPr>
      <a:lvl5pPr marL="2057247" indent="-228584" algn="l" defTabSz="914332" rtl="0" eaLnBrk="1" latinLnBrk="0" hangingPunct="1">
        <a:lnSpc>
          <a:spcPct val="90000"/>
        </a:lnSpc>
        <a:spcBef>
          <a:spcPts val="500"/>
        </a:spcBef>
        <a:buFont typeface="Arial" panose="020B0604020202020204" pitchFamily="34" charset="0"/>
        <a:buChar char="•"/>
        <a:defRPr sz="19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5pPr>
      <a:lvl6pPr marL="2514412" indent="-228584" algn="l" defTabSz="9143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578" indent="-228584" algn="l" defTabSz="9143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8744" indent="-228584" algn="l" defTabSz="9143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910" indent="-228584" algn="l" defTabSz="9143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zh-CN"/>
      </a:defPPr>
      <a:lvl1pPr marL="0" algn="l" defTabSz="914332" rtl="0" eaLnBrk="1" latinLnBrk="0" hangingPunct="1">
        <a:defRPr sz="1900" kern="1200">
          <a:solidFill>
            <a:schemeClr val="tx1"/>
          </a:solidFill>
          <a:latin typeface="+mn-lt"/>
          <a:ea typeface="+mn-ea"/>
          <a:cs typeface="+mn-cs"/>
        </a:defRPr>
      </a:lvl1pPr>
      <a:lvl2pPr marL="457167" algn="l" defTabSz="914332" rtl="0" eaLnBrk="1" latinLnBrk="0" hangingPunct="1">
        <a:defRPr sz="1900" kern="1200">
          <a:solidFill>
            <a:schemeClr val="tx1"/>
          </a:solidFill>
          <a:latin typeface="+mn-lt"/>
          <a:ea typeface="+mn-ea"/>
          <a:cs typeface="+mn-cs"/>
        </a:defRPr>
      </a:lvl2pPr>
      <a:lvl3pPr marL="914332" algn="l" defTabSz="914332" rtl="0" eaLnBrk="1" latinLnBrk="0" hangingPunct="1">
        <a:defRPr sz="1900" kern="1200">
          <a:solidFill>
            <a:schemeClr val="tx1"/>
          </a:solidFill>
          <a:latin typeface="+mn-lt"/>
          <a:ea typeface="+mn-ea"/>
          <a:cs typeface="+mn-cs"/>
        </a:defRPr>
      </a:lvl3pPr>
      <a:lvl4pPr marL="1371498" algn="l" defTabSz="914332" rtl="0" eaLnBrk="1" latinLnBrk="0" hangingPunct="1">
        <a:defRPr sz="1900" kern="1200">
          <a:solidFill>
            <a:schemeClr val="tx1"/>
          </a:solidFill>
          <a:latin typeface="+mn-lt"/>
          <a:ea typeface="+mn-ea"/>
          <a:cs typeface="+mn-cs"/>
        </a:defRPr>
      </a:lvl4pPr>
      <a:lvl5pPr marL="1828664" algn="l" defTabSz="914332" rtl="0" eaLnBrk="1" latinLnBrk="0" hangingPunct="1">
        <a:defRPr sz="1900" kern="1200">
          <a:solidFill>
            <a:schemeClr val="tx1"/>
          </a:solidFill>
          <a:latin typeface="+mn-lt"/>
          <a:ea typeface="+mn-ea"/>
          <a:cs typeface="+mn-cs"/>
        </a:defRPr>
      </a:lvl5pPr>
      <a:lvl6pPr marL="2285830" algn="l" defTabSz="914332" rtl="0" eaLnBrk="1" latinLnBrk="0" hangingPunct="1">
        <a:defRPr sz="1900" kern="1200">
          <a:solidFill>
            <a:schemeClr val="tx1"/>
          </a:solidFill>
          <a:latin typeface="+mn-lt"/>
          <a:ea typeface="+mn-ea"/>
          <a:cs typeface="+mn-cs"/>
        </a:defRPr>
      </a:lvl6pPr>
      <a:lvl7pPr marL="2742994" algn="l" defTabSz="914332" rtl="0" eaLnBrk="1" latinLnBrk="0" hangingPunct="1">
        <a:defRPr sz="1900" kern="1200">
          <a:solidFill>
            <a:schemeClr val="tx1"/>
          </a:solidFill>
          <a:latin typeface="+mn-lt"/>
          <a:ea typeface="+mn-ea"/>
          <a:cs typeface="+mn-cs"/>
        </a:defRPr>
      </a:lvl7pPr>
      <a:lvl8pPr marL="3200160" algn="l" defTabSz="914332" rtl="0" eaLnBrk="1" latinLnBrk="0" hangingPunct="1">
        <a:defRPr sz="1900" kern="1200">
          <a:solidFill>
            <a:schemeClr val="tx1"/>
          </a:solidFill>
          <a:latin typeface="+mn-lt"/>
          <a:ea typeface="+mn-ea"/>
          <a:cs typeface="+mn-cs"/>
        </a:defRPr>
      </a:lvl8pPr>
      <a:lvl9pPr marL="3657327" algn="l" defTabSz="914332"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4.png"/><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矩形 50"/>
          <p:cNvSpPr/>
          <p:nvPr/>
        </p:nvSpPr>
        <p:spPr>
          <a:xfrm>
            <a:off x="-29910" y="3857776"/>
            <a:ext cx="12221910" cy="3000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32" rtl="0" eaLnBrk="1" fontAlgn="auto" latinLnBrk="0" hangingPunct="1">
              <a:lnSpc>
                <a:spcPct val="100000"/>
              </a:lnSpc>
              <a:spcBef>
                <a:spcPts val="0"/>
              </a:spcBef>
              <a:spcAft>
                <a:spcPts val="0"/>
              </a:spcAft>
              <a:buClrTx/>
              <a:buSzTx/>
              <a:buFontTx/>
              <a:buNone/>
              <a:tabLst/>
              <a:defRPr/>
            </a:pPr>
            <a:endParaRPr kumimoji="0" lang="zh-CN" altLang="en-US" sz="1900" b="0" i="0" u="none" strike="noStrike" kern="1200" cap="none" spc="0" normalizeH="0" baseline="0" noProof="0">
              <a:ln>
                <a:noFill/>
              </a:ln>
              <a:solidFill>
                <a:prstClr val="white"/>
              </a:solidFill>
              <a:effectLst/>
              <a:uLnTx/>
              <a:uFillTx/>
              <a:latin typeface="Arial"/>
              <a:ea typeface="微软雅黑"/>
              <a:cs typeface="+mn-cs"/>
            </a:endParaRPr>
          </a:p>
        </p:txBody>
      </p:sp>
      <p:sp>
        <p:nvSpPr>
          <p:cNvPr id="52" name="TextBox 37"/>
          <p:cNvSpPr>
            <a:spLocks noChangeArrowheads="1"/>
          </p:cNvSpPr>
          <p:nvPr/>
        </p:nvSpPr>
        <p:spPr bwMode="auto">
          <a:xfrm>
            <a:off x="75167" y="2091140"/>
            <a:ext cx="12071576" cy="1006427"/>
          </a:xfrm>
          <a:prstGeom prst="rect">
            <a:avLst/>
          </a:prstGeom>
          <a:noFill/>
          <a:ln>
            <a:noFill/>
          </a:ln>
          <a:extLst/>
        </p:spPr>
        <p:txBody>
          <a:bodyPr wrap="square" lIns="91436" tIns="45719" rIns="91436" bIns="45719">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marL="0" marR="0" lvl="0" indent="0" algn="ctr" defTabSz="914332" rtl="0" eaLnBrk="1" fontAlgn="auto" latinLnBrk="0" hangingPunct="1">
              <a:lnSpc>
                <a:spcPct val="90000"/>
              </a:lnSpc>
              <a:spcBef>
                <a:spcPct val="0"/>
              </a:spcBef>
              <a:spcAft>
                <a:spcPts val="0"/>
              </a:spcAft>
              <a:buClrTx/>
              <a:buSzTx/>
              <a:buFont typeface="Arial" pitchFamily="34" charset="0"/>
              <a:buNone/>
              <a:tabLst/>
              <a:defRPr/>
            </a:pPr>
            <a:r>
              <a:rPr kumimoji="0" lang="zh-CN" altLang="en-US" sz="6600" b="1" i="0" u="none" strike="noStrike" kern="1200" cap="none" spc="300" normalizeH="0" baseline="0" noProof="0" smtClean="0">
                <a:ln>
                  <a:noFill/>
                </a:ln>
                <a:solidFill>
                  <a:srgbClr val="A5B592"/>
                </a:solidFill>
                <a:effectLst/>
                <a:uLnTx/>
                <a:uFillTx/>
                <a:latin typeface="微软雅黑" panose="020B0503020204020204" pitchFamily="34" charset="-122"/>
                <a:ea typeface="微软雅黑" panose="020B0503020204020204" pitchFamily="34" charset="-122"/>
                <a:cs typeface="Arial" panose="020B0604020202020204" pitchFamily="34" charset="0"/>
                <a:sym typeface="Calibri" pitchFamily="34" charset="0"/>
              </a:rPr>
              <a:t>机器学习</a:t>
            </a:r>
            <a:r>
              <a:rPr lang="en-US" altLang="zh-CN" sz="6600" b="1" spc="300" dirty="0">
                <a:solidFill>
                  <a:srgbClr val="A5B592"/>
                </a:solidFill>
                <a:latin typeface="微软雅黑" panose="020B0503020204020204" pitchFamily="34" charset="-122"/>
                <a:ea typeface="微软雅黑" panose="020B0503020204020204" pitchFamily="34" charset="-122"/>
                <a:cs typeface="Arial" panose="020B0604020202020204" pitchFamily="34" charset="0"/>
              </a:rPr>
              <a:t>-</a:t>
            </a:r>
            <a:r>
              <a:rPr kumimoji="0" lang="zh-CN" altLang="en-US" sz="6600" b="1" i="0" u="none" strike="noStrike" kern="1200" cap="none" spc="300" normalizeH="0" baseline="0" noProof="0" dirty="0" smtClean="0">
                <a:ln>
                  <a:noFill/>
                </a:ln>
                <a:solidFill>
                  <a:srgbClr val="A5B592"/>
                </a:solidFill>
                <a:effectLst/>
                <a:uLnTx/>
                <a:uFillTx/>
                <a:latin typeface="微软雅黑" panose="020B0503020204020204" pitchFamily="34" charset="-122"/>
                <a:ea typeface="微软雅黑" panose="020B0503020204020204" pitchFamily="34" charset="-122"/>
                <a:cs typeface="Arial" panose="020B0604020202020204" pitchFamily="34" charset="0"/>
                <a:sym typeface="Calibri" pitchFamily="34" charset="0"/>
              </a:rPr>
              <a:t>神经网络</a:t>
            </a:r>
            <a:endParaRPr kumimoji="0" lang="en-US" altLang="zh-CN" sz="6600" b="1" i="0" u="none" strike="noStrike" kern="1200" cap="none" spc="300" normalizeH="0" baseline="0" noProof="0" dirty="0">
              <a:ln>
                <a:noFill/>
              </a:ln>
              <a:solidFill>
                <a:srgbClr val="A5B592"/>
              </a:solidFill>
              <a:effectLst/>
              <a:uLnTx/>
              <a:uFillTx/>
              <a:latin typeface="微软雅黑" panose="020B0503020204020204" pitchFamily="34" charset="-122"/>
              <a:ea typeface="微软雅黑" panose="020B0503020204020204" pitchFamily="34" charset="-122"/>
              <a:cs typeface="Arial" panose="020B0604020202020204" pitchFamily="34" charset="0"/>
              <a:sym typeface="Calibri" pitchFamily="34" charset="0"/>
            </a:endParaRPr>
          </a:p>
        </p:txBody>
      </p:sp>
      <p:pic>
        <p:nvPicPr>
          <p:cNvPr id="32" name="图片 31"/>
          <p:cNvPicPr>
            <a:picLocks noChangeAspect="1"/>
          </p:cNvPicPr>
          <p:nvPr/>
        </p:nvPicPr>
        <p:blipFill rotWithShape="1">
          <a:blip r:embed="rId2" cstate="screen">
            <a:extLst>
              <a:ext uri="{28A0092B-C50C-407E-A947-70E740481C1C}">
                <a14:useLocalDpi xmlns:a14="http://schemas.microsoft.com/office/drawing/2010/main"/>
              </a:ext>
            </a:extLst>
          </a:blip>
          <a:srcRect r="-7591"/>
          <a:stretch/>
        </p:blipFill>
        <p:spPr>
          <a:xfrm>
            <a:off x="11085380" y="117193"/>
            <a:ext cx="702849" cy="727086"/>
          </a:xfrm>
          <a:prstGeom prst="rect">
            <a:avLst/>
          </a:prstGeom>
        </p:spPr>
      </p:pic>
    </p:spTree>
    <p:extLst>
      <p:ext uri="{BB962C8B-B14F-4D97-AF65-F5344CB8AC3E}">
        <p14:creationId xmlns:p14="http://schemas.microsoft.com/office/powerpoint/2010/main" val="3232211725"/>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750"/>
                                        <p:tgtEl>
                                          <p:spTgt spid="51"/>
                                        </p:tgtEl>
                                      </p:cBhvr>
                                    </p:animEffect>
                                  </p:childTnLst>
                                </p:cTn>
                              </p:par>
                            </p:childTnLst>
                          </p:cTn>
                        </p:par>
                        <p:par>
                          <p:cTn id="8" fill="hold">
                            <p:stCondLst>
                              <p:cond delay="1250"/>
                            </p:stCondLst>
                            <p:childTnLst>
                              <p:par>
                                <p:cTn id="9" presetID="23" presetClass="entr" presetSubtype="36" fill="hold" grpId="0" nodeType="afterEffect">
                                  <p:stCondLst>
                                    <p:cond delay="0"/>
                                  </p:stCondLst>
                                  <p:iterate type="lt">
                                    <p:tmPct val="10000"/>
                                  </p:iterate>
                                  <p:childTnLst>
                                    <p:set>
                                      <p:cBhvr>
                                        <p:cTn id="10" dur="1" fill="hold">
                                          <p:stCondLst>
                                            <p:cond delay="0"/>
                                          </p:stCondLst>
                                        </p:cTn>
                                        <p:tgtEl>
                                          <p:spTgt spid="52"/>
                                        </p:tgtEl>
                                        <p:attrNameLst>
                                          <p:attrName>style.visibility</p:attrName>
                                        </p:attrNameLst>
                                      </p:cBhvr>
                                      <p:to>
                                        <p:strVal val="visible"/>
                                      </p:to>
                                    </p:set>
                                    <p:anim calcmode="lin" valueType="num">
                                      <p:cBhvr>
                                        <p:cTn id="11" dur="750" fill="hold"/>
                                        <p:tgtEl>
                                          <p:spTgt spid="52"/>
                                        </p:tgtEl>
                                        <p:attrNameLst>
                                          <p:attrName>ppt_w</p:attrName>
                                        </p:attrNameLst>
                                      </p:cBhvr>
                                      <p:tavLst>
                                        <p:tav tm="0">
                                          <p:val>
                                            <p:strVal val="(6*min(max(#ppt_w*#ppt_h,.3),1)-7.4)/-.7*#ppt_w"/>
                                          </p:val>
                                        </p:tav>
                                        <p:tav tm="100000">
                                          <p:val>
                                            <p:strVal val="#ppt_w"/>
                                          </p:val>
                                        </p:tav>
                                      </p:tavLst>
                                    </p:anim>
                                    <p:anim calcmode="lin" valueType="num">
                                      <p:cBhvr>
                                        <p:cTn id="12" dur="750" fill="hold"/>
                                        <p:tgtEl>
                                          <p:spTgt spid="52"/>
                                        </p:tgtEl>
                                        <p:attrNameLst>
                                          <p:attrName>ppt_h</p:attrName>
                                        </p:attrNameLst>
                                      </p:cBhvr>
                                      <p:tavLst>
                                        <p:tav tm="0">
                                          <p:val>
                                            <p:strVal val="(6*min(max(#ppt_w*#ppt_h,.3),1)-7.4)/-.7*#ppt_h"/>
                                          </p:val>
                                        </p:tav>
                                        <p:tav tm="100000">
                                          <p:val>
                                            <p:strVal val="#ppt_h"/>
                                          </p:val>
                                        </p:tav>
                                      </p:tavLst>
                                    </p:anim>
                                    <p:anim calcmode="lin" valueType="num">
                                      <p:cBhvr>
                                        <p:cTn id="13" dur="750" fill="hold"/>
                                        <p:tgtEl>
                                          <p:spTgt spid="52"/>
                                        </p:tgtEl>
                                        <p:attrNameLst>
                                          <p:attrName>ppt_x</p:attrName>
                                        </p:attrNameLst>
                                      </p:cBhvr>
                                      <p:tavLst>
                                        <p:tav tm="0">
                                          <p:val>
                                            <p:fltVal val="0.5"/>
                                          </p:val>
                                        </p:tav>
                                        <p:tav tm="100000">
                                          <p:val>
                                            <p:strVal val="#ppt_x"/>
                                          </p:val>
                                        </p:tav>
                                      </p:tavLst>
                                    </p:anim>
                                    <p:anim calcmode="lin" valueType="num">
                                      <p:cBhvr>
                                        <p:cTn id="14" dur="750" fill="hold"/>
                                        <p:tgtEl>
                                          <p:spTgt spid="52"/>
                                        </p:tgtEl>
                                        <p:attrNameLst>
                                          <p:attrName>ppt_y</p:attrName>
                                        </p:attrNameLst>
                                      </p:cBhvr>
                                      <p:tavLst>
                                        <p:tav tm="0">
                                          <p:val>
                                            <p:strVal val="1+(6*min(max(#ppt_w*#ppt_h,.3),1)-7.4)/-.7*#ppt_h/2"/>
                                          </p:val>
                                        </p:tav>
                                        <p:tav tm="100000">
                                          <p:val>
                                            <p:strVal val="#ppt_y"/>
                                          </p:val>
                                        </p:tav>
                                      </p:tavLst>
                                    </p:anim>
                                  </p:childTnLst>
                                </p:cTn>
                              </p:par>
                            </p:childTnLst>
                          </p:cTn>
                        </p:par>
                        <p:par>
                          <p:cTn id="15" fill="hold">
                            <p:stCondLst>
                              <p:cond delay="2600"/>
                            </p:stCondLst>
                            <p:childTnLst>
                              <p:par>
                                <p:cTn id="16" presetID="21" presetClass="entr" presetSubtype="1" fill="hold" nodeType="after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wheel(1)">
                                      <p:cBhvr>
                                        <p:cTn id="18" dur="1000"/>
                                        <p:tgtEl>
                                          <p:spTgt spid="32"/>
                                        </p:tgtEl>
                                      </p:cBhvr>
                                    </p:animEffect>
                                  </p:childTnLst>
                                </p:cTn>
                              </p:par>
                            </p:childTnLst>
                          </p:cTn>
                        </p:par>
                        <p:par>
                          <p:cTn id="19" fill="hold">
                            <p:stCondLst>
                              <p:cond delay="3600"/>
                            </p:stCondLst>
                            <p:childTnLst>
                              <p:par>
                                <p:cTn id="20" presetID="26" presetClass="emph" presetSubtype="0" fill="hold" nodeType="afterEffect">
                                  <p:stCondLst>
                                    <p:cond delay="0"/>
                                  </p:stCondLst>
                                  <p:childTnLst>
                                    <p:animEffect transition="out" filter="fade">
                                      <p:cBhvr>
                                        <p:cTn id="21" dur="500" tmFilter="0, 0; .2, .5; .8, .5; 1, 0"/>
                                        <p:tgtEl>
                                          <p:spTgt spid="32"/>
                                        </p:tgtEl>
                                      </p:cBhvr>
                                    </p:animEffect>
                                    <p:animScale>
                                      <p:cBhvr>
                                        <p:cTn id="22" dur="250" autoRev="1" fill="hold"/>
                                        <p:tgtEl>
                                          <p:spTgt spid="3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其它常见激活函数</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096000" y="2191385"/>
                <a:ext cx="4360817" cy="1492341"/>
              </a:xfrm>
            </p:spPr>
            <p:txBody>
              <a:bodyPr/>
              <a:lstStyle/>
              <a:p>
                <a:pPr marL="0" indent="0">
                  <a:buNone/>
                </a:pPr>
                <a:r>
                  <a:rPr lang="en-US" altLang="zh-CN" dirty="0" err="1">
                    <a:latin typeface="+mn-lt"/>
                  </a:rPr>
                  <a:t>t</a:t>
                </a:r>
                <a:r>
                  <a:rPr lang="en-US" altLang="zh-CN" b="0" dirty="0" err="1" smtClean="0">
                    <a:latin typeface="+mn-lt"/>
                  </a:rPr>
                  <a:t>anh</a:t>
                </a:r>
                <a:r>
                  <a:rPr lang="zh-CN" altLang="en-US" b="0" dirty="0" smtClean="0">
                    <a:latin typeface="+mn-lt"/>
                  </a:rPr>
                  <a:t>函数</a:t>
                </a:r>
                <a:r>
                  <a:rPr lang="en-US" altLang="zh-CN" b="0" dirty="0" smtClean="0">
                    <a:latin typeface="+mn-lt"/>
                  </a:rPr>
                  <a:t>:</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−2</m:t>
                              </m:r>
                              <m:r>
                                <a:rPr lang="en-US" altLang="zh-CN" b="0" i="1" smtClean="0">
                                  <a:latin typeface="Cambria Math" panose="02040503050406030204" pitchFamily="18" charset="0"/>
                                </a:rPr>
                                <m:t>𝑥</m:t>
                              </m:r>
                            </m:sup>
                          </m:sSup>
                        </m:num>
                        <m:den>
                          <m:r>
                            <a:rPr lang="en-US" altLang="zh-CN" b="0" i="1" smtClean="0">
                              <a:latin typeface="Cambria Math" panose="02040503050406030204" pitchFamily="18" charset="0"/>
                            </a:rPr>
                            <m:t>1+</m:t>
                          </m:r>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−2</m:t>
                              </m:r>
                              <m:r>
                                <a:rPr lang="en-US" altLang="zh-CN" i="1">
                                  <a:latin typeface="Cambria Math" panose="02040503050406030204" pitchFamily="18" charset="0"/>
                                </a:rPr>
                                <m:t>𝑥</m:t>
                              </m:r>
                            </m:sup>
                          </m:sSup>
                        </m:den>
                      </m:f>
                    </m:oMath>
                  </m:oMathPara>
                </a14:m>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096000" y="2191385"/>
                <a:ext cx="4360817" cy="1492341"/>
              </a:xfrm>
              <a:blipFill>
                <a:blip r:embed="rId2"/>
                <a:stretch>
                  <a:fillRect l="-2937" t="-7347"/>
                </a:stretch>
              </a:blipFill>
            </p:spPr>
            <p:txBody>
              <a:bodyPr/>
              <a:lstStyle/>
              <a:p>
                <a:r>
                  <a:rPr lang="zh-CN" altLang="en-US">
                    <a:noFill/>
                  </a:rPr>
                  <a:t> </a:t>
                </a:r>
              </a:p>
            </p:txBody>
          </p:sp>
        </mc:Fallback>
      </mc:AlternateContent>
      <p:sp>
        <p:nvSpPr>
          <p:cNvPr id="4" name="文本框 3"/>
          <p:cNvSpPr txBox="1"/>
          <p:nvPr/>
        </p:nvSpPr>
        <p:spPr>
          <a:xfrm>
            <a:off x="1332411" y="2191385"/>
            <a:ext cx="4049486" cy="954107"/>
          </a:xfrm>
          <a:prstGeom prst="rect">
            <a:avLst/>
          </a:prstGeom>
          <a:noFill/>
        </p:spPr>
        <p:txBody>
          <a:bodyPr wrap="square" rtlCol="0">
            <a:spAutoFit/>
          </a:bodyPr>
          <a:lstStyle/>
          <a:p>
            <a:r>
              <a:rPr lang="en-US" altLang="zh-CN" sz="2800" dirty="0" err="1" smtClean="0"/>
              <a:t>ReLU</a:t>
            </a:r>
            <a:r>
              <a:rPr lang="zh-CN" altLang="en-US" sz="2800" dirty="0" smtClean="0"/>
              <a:t>函数：</a:t>
            </a:r>
            <a:endParaRPr lang="en-US" altLang="zh-CN" sz="2800" dirty="0" smtClean="0"/>
          </a:p>
          <a:p>
            <a:r>
              <a:rPr lang="en-US" altLang="zh-CN" sz="2800" dirty="0" smtClean="0"/>
              <a:t>    f(x) = max(x,0)</a:t>
            </a:r>
            <a:endParaRPr lang="zh-CN" altLang="en-US" sz="2800" dirty="0"/>
          </a:p>
        </p:txBody>
      </p:sp>
    </p:spTree>
    <p:extLst>
      <p:ext uri="{BB962C8B-B14F-4D97-AF65-F5344CB8AC3E}">
        <p14:creationId xmlns:p14="http://schemas.microsoft.com/office/powerpoint/2010/main" val="4240828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22225" y="1427204"/>
            <a:ext cx="3141111" cy="1930400"/>
          </a:xfrm>
          <a:custGeom>
            <a:avLst/>
            <a:gdLst/>
            <a:ahLst/>
            <a:cxnLst/>
            <a:rect l="l" t="t" r="r" b="b"/>
            <a:pathLst>
              <a:path w="3141111" h="1930400">
                <a:moveTo>
                  <a:pt x="0" y="0"/>
                </a:moveTo>
                <a:lnTo>
                  <a:pt x="3060256" y="0"/>
                </a:lnTo>
                <a:lnTo>
                  <a:pt x="3025363" y="11012"/>
                </a:lnTo>
                <a:cubicBezTo>
                  <a:pt x="3000530" y="20867"/>
                  <a:pt x="2976886" y="32364"/>
                  <a:pt x="2954431" y="45503"/>
                </a:cubicBezTo>
                <a:cubicBezTo>
                  <a:pt x="2864612" y="98061"/>
                  <a:pt x="2804602" y="167877"/>
                  <a:pt x="2774400" y="254950"/>
                </a:cubicBezTo>
                <a:cubicBezTo>
                  <a:pt x="2744199" y="342024"/>
                  <a:pt x="2729099" y="473027"/>
                  <a:pt x="2729099" y="647959"/>
                </a:cubicBezTo>
                <a:lnTo>
                  <a:pt x="2729099" y="1312779"/>
                </a:lnTo>
                <a:cubicBezTo>
                  <a:pt x="2729099" y="1446920"/>
                  <a:pt x="2738512" y="1544780"/>
                  <a:pt x="2757339" y="1606359"/>
                </a:cubicBezTo>
                <a:cubicBezTo>
                  <a:pt x="2776165" y="1667938"/>
                  <a:pt x="2807936" y="1726575"/>
                  <a:pt x="2852649" y="1782271"/>
                </a:cubicBezTo>
                <a:cubicBezTo>
                  <a:pt x="2897363" y="1837967"/>
                  <a:pt x="2957373" y="1878954"/>
                  <a:pt x="3032680" y="1905233"/>
                </a:cubicBezTo>
                <a:lnTo>
                  <a:pt x="3141111" y="1930400"/>
                </a:lnTo>
                <a:lnTo>
                  <a:pt x="0" y="1930400"/>
                </a:lnTo>
                <a:lnTo>
                  <a:pt x="0" y="0"/>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332" rtl="0" eaLnBrk="1" fontAlgn="auto" latinLnBrk="0" hangingPunct="1">
              <a:lnSpc>
                <a:spcPct val="100000"/>
              </a:lnSpc>
              <a:spcBef>
                <a:spcPts val="0"/>
              </a:spcBef>
              <a:spcAft>
                <a:spcPts val="0"/>
              </a:spcAft>
              <a:buClrTx/>
              <a:buSzTx/>
              <a:buFontTx/>
              <a:buNone/>
              <a:tabLst/>
              <a:defRPr/>
            </a:pPr>
            <a:endParaRPr kumimoji="0" lang="zh-CN" altLang="en-US" sz="19000" b="0" i="0" u="none" strike="noStrike" kern="1200" cap="none" spc="0" normalizeH="0" baseline="0" noProof="0" dirty="0">
              <a:ln>
                <a:noFill/>
              </a:ln>
              <a:solidFill>
                <a:srgbClr val="A5B592"/>
              </a:solidFill>
              <a:effectLst/>
              <a:uLnTx/>
              <a:uFillTx/>
              <a:latin typeface="Impact" panose="020B0806030902050204" pitchFamily="34" charset="0"/>
              <a:ea typeface="微软雅黑"/>
              <a:cs typeface="+mn-cs"/>
            </a:endParaRPr>
          </a:p>
        </p:txBody>
      </p:sp>
      <p:sp>
        <p:nvSpPr>
          <p:cNvPr id="27" name="任意多边形 26"/>
          <p:cNvSpPr/>
          <p:nvPr/>
        </p:nvSpPr>
        <p:spPr>
          <a:xfrm>
            <a:off x="2914652" y="3525923"/>
            <a:ext cx="9277349" cy="1943101"/>
          </a:xfrm>
          <a:custGeom>
            <a:avLst/>
            <a:gdLst>
              <a:gd name="connsiteX0" fmla="*/ 6580647 w 9277349"/>
              <a:gd name="connsiteY0" fmla="*/ 0 h 1943101"/>
              <a:gd name="connsiteX1" fmla="*/ 9277349 w 9277349"/>
              <a:gd name="connsiteY1" fmla="*/ 0 h 1943101"/>
              <a:gd name="connsiteX2" fmla="*/ 9277349 w 9277349"/>
              <a:gd name="connsiteY2" fmla="*/ 1943101 h 1943101"/>
              <a:gd name="connsiteX3" fmla="*/ 0 w 9277349"/>
              <a:gd name="connsiteY3" fmla="*/ 1943101 h 1943101"/>
              <a:gd name="connsiteX4" fmla="*/ 550035 w 9277349"/>
              <a:gd name="connsiteY4" fmla="*/ 1 h 1943101"/>
              <a:gd name="connsiteX5" fmla="*/ 6580647 w 9277349"/>
              <a:gd name="connsiteY5" fmla="*/ 1 h 1943101"/>
              <a:gd name="connsiteX6" fmla="*/ 6580647 w 9277349"/>
              <a:gd name="connsiteY6" fmla="*/ 0 h 1943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77349" h="1943101">
                <a:moveTo>
                  <a:pt x="6580647" y="0"/>
                </a:moveTo>
                <a:lnTo>
                  <a:pt x="9277349" y="0"/>
                </a:lnTo>
                <a:lnTo>
                  <a:pt x="9277349" y="1943101"/>
                </a:lnTo>
                <a:lnTo>
                  <a:pt x="0" y="1943101"/>
                </a:lnTo>
                <a:lnTo>
                  <a:pt x="550035" y="1"/>
                </a:lnTo>
                <a:lnTo>
                  <a:pt x="6580647" y="1"/>
                </a:lnTo>
                <a:lnTo>
                  <a:pt x="6580647"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332" rtl="0" eaLnBrk="1" fontAlgn="auto" latinLnBrk="0" hangingPunct="1">
              <a:lnSpc>
                <a:spcPct val="100000"/>
              </a:lnSpc>
              <a:spcBef>
                <a:spcPts val="0"/>
              </a:spcBef>
              <a:spcAft>
                <a:spcPts val="0"/>
              </a:spcAft>
              <a:buClrTx/>
              <a:buSzTx/>
              <a:buFontTx/>
              <a:buNone/>
              <a:tabLst/>
              <a:defRPr/>
            </a:pPr>
            <a:endParaRPr kumimoji="0" lang="zh-CN" altLang="en-US" sz="1900" b="0" i="0" u="none" strike="noStrike" kern="1200" cap="none" spc="0" normalizeH="0" baseline="0" noProof="0">
              <a:ln>
                <a:noFill/>
              </a:ln>
              <a:solidFill>
                <a:prstClr val="white"/>
              </a:solidFill>
              <a:effectLst/>
              <a:uLnTx/>
              <a:uFillTx/>
              <a:latin typeface="Arial"/>
              <a:ea typeface="微软雅黑"/>
              <a:cs typeface="+mn-cs"/>
            </a:endParaRPr>
          </a:p>
        </p:txBody>
      </p:sp>
      <p:sp>
        <p:nvSpPr>
          <p:cNvPr id="6" name="TextBox 64"/>
          <p:cNvSpPr txBox="1"/>
          <p:nvPr/>
        </p:nvSpPr>
        <p:spPr>
          <a:xfrm>
            <a:off x="3557730" y="3637206"/>
            <a:ext cx="5758088" cy="976403"/>
          </a:xfrm>
          <a:prstGeom prst="rect">
            <a:avLst/>
          </a:prstGeom>
          <a:noFill/>
        </p:spPr>
        <p:txBody>
          <a:bodyPr wrap="none" lIns="108000" tIns="72000" rIns="108000" bIns="72000" rtlCol="0" anchor="ctr">
            <a:spAutoFit/>
          </a:bodyPr>
          <a:lstStyle>
            <a:defPPr>
              <a:defRPr lang="zh-CN"/>
            </a:defPPr>
            <a:lvl1pPr>
              <a:defRPr sz="1800">
                <a:solidFill>
                  <a:schemeClr val="tx1">
                    <a:lumMod val="75000"/>
                    <a:lumOff val="25000"/>
                  </a:schemeClr>
                </a:solidFill>
              </a:defRPr>
            </a:lvl1pPr>
          </a:lstStyle>
          <a:p>
            <a:pPr marL="0" marR="0" lvl="0" indent="0" algn="l" defTabSz="914332" rtl="0" eaLnBrk="1" fontAlgn="ctr" latinLnBrk="0" hangingPunct="1">
              <a:lnSpc>
                <a:spcPct val="100000"/>
              </a:lnSpc>
              <a:spcBef>
                <a:spcPts val="0"/>
              </a:spcBef>
              <a:spcAft>
                <a:spcPts val="0"/>
              </a:spcAft>
              <a:buClrTx/>
              <a:buSzTx/>
              <a:buFontTx/>
              <a:buNone/>
              <a:tabLst/>
              <a:defRPr/>
            </a:pPr>
            <a:r>
              <a:rPr kumimoji="0" lang="zh-CN" altLang="en-US" sz="5400" b="1"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感知机与多层网络</a:t>
            </a:r>
            <a:endParaRPr kumimoji="0" lang="zh-CN" altLang="en-US" sz="5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文本框 6"/>
          <p:cNvSpPr txBox="1"/>
          <p:nvPr/>
        </p:nvSpPr>
        <p:spPr>
          <a:xfrm>
            <a:off x="6320328" y="4724892"/>
            <a:ext cx="5871672" cy="461665"/>
          </a:xfrm>
          <a:prstGeom prst="rect">
            <a:avLst/>
          </a:prstGeom>
          <a:noFill/>
        </p:spPr>
        <p:txBody>
          <a:bodyPr wrap="none" rtlCol="0" anchor="ctr">
            <a:spAutoFit/>
          </a:bodyPr>
          <a:lstStyle>
            <a:defPPr>
              <a:defRPr lang="zh-CN"/>
            </a:defPPr>
            <a:lvl1pPr algn="ctr" fontAlgn="ctr">
              <a:defRPr sz="2000">
                <a:solidFill>
                  <a:schemeClr val="bg1">
                    <a:lumMod val="50000"/>
                  </a:schemeClr>
                </a:solidFill>
              </a:defRPr>
            </a:lvl1pPr>
          </a:lstStyle>
          <a:p>
            <a:pPr algn="l" defTabSz="914332">
              <a:defRPr/>
            </a:pPr>
            <a:r>
              <a:rPr lang="en-US" altLang="zh-CN" sz="2400" dirty="0">
                <a:solidFill>
                  <a:prstClr val="white"/>
                </a:solidFill>
                <a:latin typeface="微软雅黑" panose="020B0503020204020204" pitchFamily="34" charset="-122"/>
                <a:ea typeface="微软雅黑" panose="020B0503020204020204" pitchFamily="34" charset="-122"/>
              </a:rPr>
              <a:t>Perceptron And Multi-layer </a:t>
            </a:r>
            <a:r>
              <a:rPr lang="en-US" altLang="zh-CN" sz="2400" dirty="0" smtClean="0">
                <a:solidFill>
                  <a:prstClr val="white"/>
                </a:solidFill>
                <a:latin typeface="微软雅黑" panose="020B0503020204020204" pitchFamily="34" charset="-122"/>
                <a:ea typeface="微软雅黑" panose="020B0503020204020204" pitchFamily="34" charset="-122"/>
              </a:rPr>
              <a:t>Perceptron</a:t>
            </a:r>
            <a:endParaRPr lang="zh-CN" altLang="en-US" sz="2400" dirty="0">
              <a:solidFill>
                <a:prstClr val="white"/>
              </a:solidFill>
              <a:latin typeface="微软雅黑" panose="020B0503020204020204" pitchFamily="34" charset="-122"/>
              <a:ea typeface="微软雅黑" panose="020B0503020204020204" pitchFamily="34" charset="-122"/>
              <a:sym typeface="+mn-lt"/>
            </a:endParaRPr>
          </a:p>
        </p:txBody>
      </p:sp>
      <p:sp>
        <p:nvSpPr>
          <p:cNvPr id="13" name="文本框 12"/>
          <p:cNvSpPr txBox="1"/>
          <p:nvPr/>
        </p:nvSpPr>
        <p:spPr>
          <a:xfrm>
            <a:off x="2686096" y="884299"/>
            <a:ext cx="3565525" cy="3016210"/>
          </a:xfrm>
          <a:prstGeom prst="rect">
            <a:avLst/>
          </a:prstGeom>
          <a:noFill/>
        </p:spPr>
        <p:txBody>
          <a:bodyPr wrap="square" rtlCol="0" anchor="ctr">
            <a:spAutoFit/>
          </a:bodyPr>
          <a:lstStyle/>
          <a:p>
            <a:pPr marL="0" marR="0" lvl="0" indent="0" algn="l" defTabSz="914332" rtl="0" eaLnBrk="1" fontAlgn="auto" latinLnBrk="0" hangingPunct="1">
              <a:lnSpc>
                <a:spcPct val="100000"/>
              </a:lnSpc>
              <a:spcBef>
                <a:spcPts val="0"/>
              </a:spcBef>
              <a:spcAft>
                <a:spcPts val="0"/>
              </a:spcAft>
              <a:buClrTx/>
              <a:buSzTx/>
              <a:buFontTx/>
              <a:buNone/>
              <a:tabLst/>
              <a:defRPr/>
            </a:pPr>
            <a:r>
              <a:rPr kumimoji="0" lang="en-US" altLang="zh-CN" sz="18600" b="0" i="0" u="none" strike="noStrike" kern="1200" cap="none" spc="0" normalizeH="0" baseline="0" noProof="0" dirty="0">
                <a:ln>
                  <a:noFill/>
                </a:ln>
                <a:solidFill>
                  <a:srgbClr val="A5B592"/>
                </a:solidFill>
                <a:effectLst/>
                <a:uLnTx/>
                <a:uFillTx/>
                <a:latin typeface="Impact" panose="020B0806030902050204" pitchFamily="34" charset="0"/>
                <a:ea typeface="微软雅黑"/>
                <a:cs typeface="+mn-cs"/>
              </a:rPr>
              <a:t>02</a:t>
            </a:r>
            <a:endParaRPr kumimoji="0" lang="zh-CN" altLang="en-US" sz="18600" b="0" i="0" u="none" strike="noStrike" kern="1200" cap="none" spc="0" normalizeH="0" baseline="0" noProof="0" dirty="0">
              <a:ln>
                <a:noFill/>
              </a:ln>
              <a:solidFill>
                <a:srgbClr val="A5B592"/>
              </a:solidFill>
              <a:effectLst/>
              <a:uLnTx/>
              <a:uFillTx/>
              <a:latin typeface="Impact" panose="020B0806030902050204" pitchFamily="34" charset="0"/>
              <a:ea typeface="微软雅黑"/>
              <a:cs typeface="+mn-cs"/>
            </a:endParaRPr>
          </a:p>
        </p:txBody>
      </p:sp>
    </p:spTree>
    <p:extLst>
      <p:ext uri="{BB962C8B-B14F-4D97-AF65-F5344CB8AC3E}">
        <p14:creationId xmlns:p14="http://schemas.microsoft.com/office/powerpoint/2010/main" val="909126737"/>
      </p:ext>
    </p:extLst>
  </p:cSld>
  <p:clrMapOvr>
    <a:masterClrMapping/>
  </p:clrMapOvr>
  <p:transition spd="slow">
    <p:push/>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750" fill="hold"/>
                                            <p:tgtEl>
                                              <p:spTgt spid="13"/>
                                            </p:tgtEl>
                                            <p:attrNameLst>
                                              <p:attrName>ppt_w</p:attrName>
                                            </p:attrNameLst>
                                          </p:cBhvr>
                                          <p:tavLst>
                                            <p:tav tm="0">
                                              <p:val>
                                                <p:strVal val="#ppt_w+.3"/>
                                              </p:val>
                                            </p:tav>
                                            <p:tav tm="100000">
                                              <p:val>
                                                <p:strVal val="#ppt_w"/>
                                              </p:val>
                                            </p:tav>
                                          </p:tavLst>
                                        </p:anim>
                                        <p:anim calcmode="lin" valueType="num">
                                          <p:cBhvr>
                                            <p:cTn id="8" dur="750" fill="hold"/>
                                            <p:tgtEl>
                                              <p:spTgt spid="13"/>
                                            </p:tgtEl>
                                            <p:attrNameLst>
                                              <p:attrName>ppt_h</p:attrName>
                                            </p:attrNameLst>
                                          </p:cBhvr>
                                          <p:tavLst>
                                            <p:tav tm="0">
                                              <p:val>
                                                <p:strVal val="#ppt_h"/>
                                              </p:val>
                                            </p:tav>
                                            <p:tav tm="100000">
                                              <p:val>
                                                <p:strVal val="#ppt_h"/>
                                              </p:val>
                                            </p:tav>
                                          </p:tavLst>
                                        </p:anim>
                                        <p:animEffect transition="in" filter="fade">
                                          <p:cBhvr>
                                            <p:cTn id="9" dur="750"/>
                                            <p:tgtEl>
                                              <p:spTgt spid="13"/>
                                            </p:tgtEl>
                                          </p:cBhvr>
                                        </p:animEffect>
                                      </p:childTnLst>
                                    </p:cTn>
                                  </p:par>
                                </p:childTnLst>
                              </p:cTn>
                            </p:par>
                            <p:par>
                              <p:cTn id="10" fill="hold">
                                <p:stCondLst>
                                  <p:cond delay="750"/>
                                </p:stCondLst>
                                <p:childTnLst>
                                  <p:par>
                                    <p:cTn id="11" presetID="2" presetClass="entr" presetSubtype="2" fill="hold" grpId="0" nodeType="afterEffect" p14:presetBounceEnd="42000">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14:bounceEnd="42000">
                                          <p:cBhvr additive="base">
                                            <p:cTn id="13" dur="600" fill="hold"/>
                                            <p:tgtEl>
                                              <p:spTgt spid="27"/>
                                            </p:tgtEl>
                                            <p:attrNameLst>
                                              <p:attrName>ppt_x</p:attrName>
                                            </p:attrNameLst>
                                          </p:cBhvr>
                                          <p:tavLst>
                                            <p:tav tm="0">
                                              <p:val>
                                                <p:strVal val="1+#ppt_w/2"/>
                                              </p:val>
                                            </p:tav>
                                            <p:tav tm="100000">
                                              <p:val>
                                                <p:strVal val="#ppt_x"/>
                                              </p:val>
                                            </p:tav>
                                          </p:tavLst>
                                        </p:anim>
                                        <p:anim calcmode="lin" valueType="num" p14:bounceEnd="42000">
                                          <p:cBhvr additive="base">
                                            <p:cTn id="14" dur="600" fill="hold"/>
                                            <p:tgtEl>
                                              <p:spTgt spid="27"/>
                                            </p:tgtEl>
                                            <p:attrNameLst>
                                              <p:attrName>ppt_y</p:attrName>
                                            </p:attrNameLst>
                                          </p:cBhvr>
                                          <p:tavLst>
                                            <p:tav tm="0">
                                              <p:val>
                                                <p:strVal val="#ppt_y"/>
                                              </p:val>
                                            </p:tav>
                                            <p:tav tm="100000">
                                              <p:val>
                                                <p:strVal val="#ppt_y"/>
                                              </p:val>
                                            </p:tav>
                                          </p:tavLst>
                                        </p:anim>
                                      </p:childTnLst>
                                    </p:cTn>
                                  </p:par>
                                </p:childTnLst>
                              </p:cTn>
                            </p:par>
                            <p:par>
                              <p:cTn id="15" fill="hold">
                                <p:stCondLst>
                                  <p:cond delay="1350"/>
                                </p:stCondLst>
                                <p:childTnLst>
                                  <p:par>
                                    <p:cTn id="16" presetID="18" presetClass="entr" presetSubtype="6"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strips(downRight)">
                                          <p:cBhvr>
                                            <p:cTn id="18" dur="500"/>
                                            <p:tgtEl>
                                              <p:spTgt spid="6"/>
                                            </p:tgtEl>
                                          </p:cBhvr>
                                        </p:animEffect>
                                      </p:childTnLst>
                                    </p:cTn>
                                  </p:par>
                                </p:childTnLst>
                              </p:cTn>
                            </p:par>
                            <p:par>
                              <p:cTn id="19" fill="hold">
                                <p:stCondLst>
                                  <p:cond delay="1850"/>
                                </p:stCondLst>
                                <p:childTnLst>
                                  <p:par>
                                    <p:cTn id="20" presetID="9" presetClass="entr" presetSubtype="0"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6" grpId="0"/>
          <p:bldP spid="7" grpId="0"/>
          <p:bldP spid="1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750" fill="hold"/>
                                            <p:tgtEl>
                                              <p:spTgt spid="13"/>
                                            </p:tgtEl>
                                            <p:attrNameLst>
                                              <p:attrName>ppt_w</p:attrName>
                                            </p:attrNameLst>
                                          </p:cBhvr>
                                          <p:tavLst>
                                            <p:tav tm="0">
                                              <p:val>
                                                <p:strVal val="#ppt_w+.3"/>
                                              </p:val>
                                            </p:tav>
                                            <p:tav tm="100000">
                                              <p:val>
                                                <p:strVal val="#ppt_w"/>
                                              </p:val>
                                            </p:tav>
                                          </p:tavLst>
                                        </p:anim>
                                        <p:anim calcmode="lin" valueType="num">
                                          <p:cBhvr>
                                            <p:cTn id="8" dur="750" fill="hold"/>
                                            <p:tgtEl>
                                              <p:spTgt spid="13"/>
                                            </p:tgtEl>
                                            <p:attrNameLst>
                                              <p:attrName>ppt_h</p:attrName>
                                            </p:attrNameLst>
                                          </p:cBhvr>
                                          <p:tavLst>
                                            <p:tav tm="0">
                                              <p:val>
                                                <p:strVal val="#ppt_h"/>
                                              </p:val>
                                            </p:tav>
                                            <p:tav tm="100000">
                                              <p:val>
                                                <p:strVal val="#ppt_h"/>
                                              </p:val>
                                            </p:tav>
                                          </p:tavLst>
                                        </p:anim>
                                        <p:animEffect transition="in" filter="fade">
                                          <p:cBhvr>
                                            <p:cTn id="9" dur="750"/>
                                            <p:tgtEl>
                                              <p:spTgt spid="13"/>
                                            </p:tgtEl>
                                          </p:cBhvr>
                                        </p:animEffect>
                                      </p:childTnLst>
                                    </p:cTn>
                                  </p:par>
                                </p:childTnLst>
                              </p:cTn>
                            </p:par>
                            <p:par>
                              <p:cTn id="10" fill="hold">
                                <p:stCondLst>
                                  <p:cond delay="750"/>
                                </p:stCondLst>
                                <p:childTnLst>
                                  <p:par>
                                    <p:cTn id="11" presetID="2" presetClass="entr" presetSubtype="2" fill="hold" grpId="0" nodeType="after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600" fill="hold"/>
                                            <p:tgtEl>
                                              <p:spTgt spid="27"/>
                                            </p:tgtEl>
                                            <p:attrNameLst>
                                              <p:attrName>ppt_x</p:attrName>
                                            </p:attrNameLst>
                                          </p:cBhvr>
                                          <p:tavLst>
                                            <p:tav tm="0">
                                              <p:val>
                                                <p:strVal val="1+#ppt_w/2"/>
                                              </p:val>
                                            </p:tav>
                                            <p:tav tm="100000">
                                              <p:val>
                                                <p:strVal val="#ppt_x"/>
                                              </p:val>
                                            </p:tav>
                                          </p:tavLst>
                                        </p:anim>
                                        <p:anim calcmode="lin" valueType="num">
                                          <p:cBhvr additive="base">
                                            <p:cTn id="14" dur="600" fill="hold"/>
                                            <p:tgtEl>
                                              <p:spTgt spid="27"/>
                                            </p:tgtEl>
                                            <p:attrNameLst>
                                              <p:attrName>ppt_y</p:attrName>
                                            </p:attrNameLst>
                                          </p:cBhvr>
                                          <p:tavLst>
                                            <p:tav tm="0">
                                              <p:val>
                                                <p:strVal val="#ppt_y"/>
                                              </p:val>
                                            </p:tav>
                                            <p:tav tm="100000">
                                              <p:val>
                                                <p:strVal val="#ppt_y"/>
                                              </p:val>
                                            </p:tav>
                                          </p:tavLst>
                                        </p:anim>
                                      </p:childTnLst>
                                    </p:cTn>
                                  </p:par>
                                </p:childTnLst>
                              </p:cTn>
                            </p:par>
                            <p:par>
                              <p:cTn id="15" fill="hold">
                                <p:stCondLst>
                                  <p:cond delay="1350"/>
                                </p:stCondLst>
                                <p:childTnLst>
                                  <p:par>
                                    <p:cTn id="16" presetID="18" presetClass="entr" presetSubtype="6"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strips(downRight)">
                                          <p:cBhvr>
                                            <p:cTn id="18" dur="500"/>
                                            <p:tgtEl>
                                              <p:spTgt spid="6"/>
                                            </p:tgtEl>
                                          </p:cBhvr>
                                        </p:animEffect>
                                      </p:childTnLst>
                                    </p:cTn>
                                  </p:par>
                                </p:childTnLst>
                              </p:cTn>
                            </p:par>
                            <p:par>
                              <p:cTn id="19" fill="hold">
                                <p:stCondLst>
                                  <p:cond delay="1850"/>
                                </p:stCondLst>
                                <p:childTnLst>
                                  <p:par>
                                    <p:cTn id="20" presetID="9" presetClass="entr" presetSubtype="0"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6" grpId="0"/>
          <p:bldP spid="7" grpId="0"/>
          <p:bldP spid="13"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3"/>
          <p:cNvSpPr>
            <a:spLocks noChangeArrowheads="1"/>
          </p:cNvSpPr>
          <p:nvPr/>
        </p:nvSpPr>
        <p:spPr bwMode="auto">
          <a:xfrm>
            <a:off x="1073958" y="224898"/>
            <a:ext cx="1420564"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marL="0" marR="0" lvl="0" indent="0" algn="l" defTabSz="914332" rtl="0" eaLnBrk="1" fontAlgn="auto" latinLnBrk="0" hangingPunct="1">
              <a:lnSpc>
                <a:spcPct val="100000"/>
              </a:lnSpc>
              <a:spcBef>
                <a:spcPct val="0"/>
              </a:spcBef>
              <a:spcAft>
                <a:spcPts val="0"/>
              </a:spcAft>
              <a:buClrTx/>
              <a:buSzTx/>
              <a:buFont typeface="Arial" charset="0"/>
              <a:buNone/>
              <a:tabLst/>
              <a:defRPr/>
            </a:pPr>
            <a:r>
              <a:rPr kumimoji="0" lang="zh-CN" altLang="en-US" sz="3200" b="1" i="0" u="none" strike="noStrike" kern="1200" cap="none" spc="0" normalizeH="0" baseline="0" noProof="0" dirty="0" smtClean="0">
                <a:ln>
                  <a:noFill/>
                </a:ln>
                <a:solidFill>
                  <a:srgbClr val="444D26">
                    <a:lumMod val="75000"/>
                  </a:srgbClr>
                </a:solidFill>
                <a:effectLst/>
                <a:uLnTx/>
                <a:uFillTx/>
                <a:latin typeface="Arial" panose="020B0604020202020204" pitchFamily="34" charset="0"/>
                <a:ea typeface="宋体" pitchFamily="2" charset="-122"/>
                <a:cs typeface="Arial" panose="020B0604020202020204" pitchFamily="34" charset="0"/>
                <a:sym typeface="Calibri" pitchFamily="34" charset="0"/>
              </a:rPr>
              <a:t>感知机</a:t>
            </a:r>
            <a:endParaRPr kumimoji="0" lang="zh-CN" altLang="en-US" sz="3200" b="1" i="0" u="none" strike="noStrike" kern="1200" cap="none" spc="0" normalizeH="0" baseline="0" noProof="0" dirty="0">
              <a:ln>
                <a:noFill/>
              </a:ln>
              <a:solidFill>
                <a:srgbClr val="444D26">
                  <a:lumMod val="75000"/>
                </a:srgbClr>
              </a:solidFill>
              <a:effectLst/>
              <a:uLnTx/>
              <a:uFillTx/>
              <a:latin typeface="Arial" panose="020B0604020202020204" pitchFamily="34" charset="0"/>
              <a:ea typeface="宋体" pitchFamily="2" charset="-122"/>
              <a:cs typeface="Arial" panose="020B0604020202020204" pitchFamily="34" charset="0"/>
              <a:sym typeface="Calibri" pitchFamily="34" charset="0"/>
            </a:endParaRPr>
          </a:p>
        </p:txBody>
      </p:sp>
      <p:sp>
        <p:nvSpPr>
          <p:cNvPr id="3" name="文本框 2"/>
          <p:cNvSpPr txBox="1"/>
          <p:nvPr/>
        </p:nvSpPr>
        <p:spPr>
          <a:xfrm>
            <a:off x="4209794" y="4397145"/>
            <a:ext cx="184731" cy="810478"/>
          </a:xfrm>
          <a:prstGeom prst="rect">
            <a:avLst/>
          </a:prstGeom>
          <a:noFill/>
        </p:spPr>
        <p:txBody>
          <a:bodyPr wrap="none" rtlCol="0">
            <a:spAutoFit/>
          </a:bodyPr>
          <a:lstStyle/>
          <a:p>
            <a:endParaRPr lang="en-US" altLang="zh-CN" sz="2000" i="1" baseline="-25000" dirty="0">
              <a:latin typeface="+mn-ea"/>
            </a:endParaRPr>
          </a:p>
          <a:p>
            <a:endParaRPr lang="en-US" altLang="zh-CN" sz="2000" i="1" dirty="0">
              <a:latin typeface="+mn-ea"/>
            </a:endParaRPr>
          </a:p>
          <a:p>
            <a:endParaRPr lang="en-US" altLang="zh-CN" sz="2000" i="1" baseline="-25000" dirty="0">
              <a:latin typeface="+mn-ea"/>
            </a:endParaRPr>
          </a:p>
        </p:txBody>
      </p:sp>
      <mc:AlternateContent xmlns:mc="http://schemas.openxmlformats.org/markup-compatibility/2006" xmlns:a14="http://schemas.microsoft.com/office/drawing/2010/main">
        <mc:Choice Requires="a14">
          <p:sp>
            <p:nvSpPr>
              <p:cNvPr id="4" name="椭圆 3"/>
              <p:cNvSpPr/>
              <p:nvPr/>
            </p:nvSpPr>
            <p:spPr>
              <a:xfrm>
                <a:off x="5805429" y="4571242"/>
                <a:ext cx="712703" cy="7236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nor/>
                        </m:rPr>
                        <a:rPr lang="el-GR" altLang="zh-CN" sz="2400" i="1" dirty="0">
                          <a:latin typeface="+mn-ea"/>
                        </a:rPr>
                        <m:t>θ</m:t>
                      </m:r>
                    </m:oMath>
                  </m:oMathPara>
                </a14:m>
                <a:endParaRPr lang="zh-CN" altLang="en-US" sz="2400" i="1" dirty="0">
                  <a:latin typeface="+mn-ea"/>
                </a:endParaRPr>
              </a:p>
            </p:txBody>
          </p:sp>
        </mc:Choice>
        <mc:Fallback xmlns="">
          <p:sp>
            <p:nvSpPr>
              <p:cNvPr id="4" name="椭圆 3"/>
              <p:cNvSpPr>
                <a:spLocks noRot="1" noChangeAspect="1" noMove="1" noResize="1" noEditPoints="1" noAdjustHandles="1" noChangeArrowheads="1" noChangeShapeType="1" noTextEdit="1"/>
              </p:cNvSpPr>
              <p:nvPr/>
            </p:nvSpPr>
            <p:spPr>
              <a:xfrm>
                <a:off x="5805429" y="4571242"/>
                <a:ext cx="712703" cy="723696"/>
              </a:xfrm>
              <a:prstGeom prst="ellipse">
                <a:avLst/>
              </a:prstGeom>
              <a:blipFill rotWithShape="0">
                <a:blip r:embed="rId2"/>
                <a:stretch>
                  <a:fillRect/>
                </a:stretch>
              </a:blipFill>
            </p:spPr>
            <p:txBody>
              <a:bodyPr/>
              <a:lstStyle/>
              <a:p>
                <a:r>
                  <a:rPr lang="zh-CN" altLang="en-US">
                    <a:noFill/>
                  </a:rPr>
                  <a:t> </a:t>
                </a:r>
              </a:p>
            </p:txBody>
          </p:sp>
        </mc:Fallback>
      </mc:AlternateContent>
      <p:cxnSp>
        <p:nvCxnSpPr>
          <p:cNvPr id="5" name="直接箭头连接符 4"/>
          <p:cNvCxnSpPr/>
          <p:nvPr/>
        </p:nvCxnSpPr>
        <p:spPr>
          <a:xfrm>
            <a:off x="4592515" y="4579258"/>
            <a:ext cx="1218412"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V="1">
            <a:off x="4592515" y="5100544"/>
            <a:ext cx="1218412" cy="147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6841023" y="4535644"/>
            <a:ext cx="300082" cy="369332"/>
          </a:xfrm>
          <a:prstGeom prst="rect">
            <a:avLst/>
          </a:prstGeom>
          <a:noFill/>
        </p:spPr>
        <p:txBody>
          <a:bodyPr wrap="none" rtlCol="0">
            <a:spAutoFit/>
          </a:bodyPr>
          <a:lstStyle/>
          <a:p>
            <a:r>
              <a:rPr lang="en-US" altLang="zh-CN" dirty="0" smtClean="0"/>
              <a:t>y</a:t>
            </a:r>
            <a:endParaRPr lang="zh-CN" altLang="en-US" dirty="0"/>
          </a:p>
        </p:txBody>
      </p:sp>
      <p:sp>
        <p:nvSpPr>
          <p:cNvPr id="8" name="文本框 7"/>
          <p:cNvSpPr txBox="1"/>
          <p:nvPr/>
        </p:nvSpPr>
        <p:spPr>
          <a:xfrm>
            <a:off x="5029053" y="4399722"/>
            <a:ext cx="436338" cy="820738"/>
          </a:xfrm>
          <a:prstGeom prst="rect">
            <a:avLst/>
          </a:prstGeom>
          <a:noFill/>
        </p:spPr>
        <p:txBody>
          <a:bodyPr wrap="none" rtlCol="0">
            <a:spAutoFit/>
          </a:bodyPr>
          <a:lstStyle/>
          <a:p>
            <a:r>
              <a:rPr lang="en-US" altLang="zh-CN" dirty="0" smtClean="0"/>
              <a:t>w</a:t>
            </a:r>
            <a:r>
              <a:rPr lang="en-US" altLang="zh-CN" baseline="-25000" dirty="0" smtClean="0"/>
              <a:t>1</a:t>
            </a:r>
            <a:endParaRPr lang="en-US" altLang="zh-CN" baseline="-25000" dirty="0"/>
          </a:p>
          <a:p>
            <a:endParaRPr lang="en-US" altLang="zh-CN" sz="800" baseline="-25000" dirty="0" smtClean="0"/>
          </a:p>
          <a:p>
            <a:endParaRPr lang="en-US" altLang="zh-CN" sz="600" dirty="0" smtClean="0"/>
          </a:p>
          <a:p>
            <a:r>
              <a:rPr lang="en-US" altLang="zh-CN" dirty="0" smtClean="0"/>
              <a:t>w</a:t>
            </a:r>
            <a:r>
              <a:rPr lang="en-US" altLang="zh-CN" baseline="-25000" dirty="0" smtClean="0"/>
              <a:t>2</a:t>
            </a:r>
            <a:endParaRPr lang="zh-CN" altLang="en-US" baseline="-25000" dirty="0"/>
          </a:p>
        </p:txBody>
      </p:sp>
      <p:cxnSp>
        <p:nvCxnSpPr>
          <p:cNvPr id="9" name="直接箭头连接符 8"/>
          <p:cNvCxnSpPr>
            <a:stCxn id="4" idx="6"/>
          </p:cNvCxnSpPr>
          <p:nvPr/>
        </p:nvCxnSpPr>
        <p:spPr>
          <a:xfrm>
            <a:off x="6518132" y="4933090"/>
            <a:ext cx="10588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481198" y="6061012"/>
            <a:ext cx="1954381" cy="369332"/>
          </a:xfrm>
          <a:prstGeom prst="rect">
            <a:avLst/>
          </a:prstGeom>
          <a:noFill/>
        </p:spPr>
        <p:txBody>
          <a:bodyPr wrap="none" rtlCol="0">
            <a:spAutoFit/>
          </a:bodyPr>
          <a:lstStyle/>
          <a:p>
            <a:r>
              <a:rPr lang="zh-CN" altLang="en-US" dirty="0" smtClean="0"/>
              <a:t>图</a:t>
            </a:r>
            <a:r>
              <a:rPr lang="en-US" altLang="zh-CN" dirty="0" smtClean="0"/>
              <a:t>2.1 </a:t>
            </a:r>
            <a:r>
              <a:rPr lang="zh-CN" altLang="en-US" dirty="0" smtClean="0"/>
              <a:t>感知机模型</a:t>
            </a:r>
            <a:endParaRPr lang="zh-CN" altLang="en-US" dirty="0"/>
          </a:p>
        </p:txBody>
      </p:sp>
      <p:sp>
        <p:nvSpPr>
          <p:cNvPr id="15" name="椭圆 14"/>
          <p:cNvSpPr/>
          <p:nvPr/>
        </p:nvSpPr>
        <p:spPr>
          <a:xfrm>
            <a:off x="3908667" y="4129984"/>
            <a:ext cx="712703" cy="7236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i="1" dirty="0" smtClean="0">
                <a:latin typeface="+mn-ea"/>
              </a:rPr>
              <a:t>x</a:t>
            </a:r>
            <a:r>
              <a:rPr lang="en-US" altLang="zh-CN" sz="2400" i="1" baseline="-25000" dirty="0" smtClean="0">
                <a:latin typeface="+mn-ea"/>
              </a:rPr>
              <a:t>1</a:t>
            </a:r>
            <a:endParaRPr lang="zh-CN" altLang="en-US" i="1" dirty="0"/>
          </a:p>
        </p:txBody>
      </p:sp>
      <p:sp>
        <p:nvSpPr>
          <p:cNvPr id="16" name="椭圆 15"/>
          <p:cNvSpPr/>
          <p:nvPr/>
        </p:nvSpPr>
        <p:spPr>
          <a:xfrm>
            <a:off x="3879812" y="5000696"/>
            <a:ext cx="712703" cy="7236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i="1" dirty="0">
                <a:latin typeface="+mn-ea"/>
              </a:rPr>
              <a:t>x</a:t>
            </a:r>
            <a:r>
              <a:rPr lang="en-US" altLang="zh-CN" sz="2400" i="1" baseline="-25000" dirty="0">
                <a:latin typeface="+mn-ea"/>
              </a:rPr>
              <a:t>2</a:t>
            </a:r>
            <a:endParaRPr lang="zh-CN" altLang="en-US" i="1" dirty="0"/>
          </a:p>
        </p:txBody>
      </p:sp>
      <mc:AlternateContent xmlns:mc="http://schemas.openxmlformats.org/markup-compatibility/2006" xmlns:a14="http://schemas.microsoft.com/office/drawing/2010/main">
        <mc:Choice Requires="a14">
          <p:sp>
            <p:nvSpPr>
              <p:cNvPr id="14" name="文本框 13"/>
              <p:cNvSpPr txBox="1"/>
              <p:nvPr/>
            </p:nvSpPr>
            <p:spPr>
              <a:xfrm>
                <a:off x="1135227" y="1031120"/>
                <a:ext cx="10224274" cy="2308324"/>
              </a:xfrm>
              <a:prstGeom prst="rect">
                <a:avLst/>
              </a:prstGeom>
              <a:noFill/>
            </p:spPr>
            <p:txBody>
              <a:bodyPr wrap="none" rtlCol="0">
                <a:spAutoFit/>
              </a:bodyPr>
              <a:lstStyle/>
              <a:p>
                <a:r>
                  <a:rPr lang="zh-CN" altLang="en-US" dirty="0" smtClean="0">
                    <a:solidFill>
                      <a:srgbClr val="FF0000"/>
                    </a:solidFill>
                  </a:rPr>
                  <a:t>感知机</a:t>
                </a:r>
                <a:r>
                  <a:rPr lang="en-US" altLang="zh-CN" dirty="0" smtClean="0"/>
                  <a:t>(Perceptron)</a:t>
                </a:r>
                <a:r>
                  <a:rPr lang="zh-CN" altLang="en-US" dirty="0" smtClean="0"/>
                  <a:t>是由输入层和输出层两层神经元组成，它的权值</a:t>
                </a:r>
                <a:r>
                  <a:rPr lang="en-US" altLang="zh-CN" i="1" dirty="0"/>
                  <a:t>w</a:t>
                </a:r>
                <a:r>
                  <a:rPr lang="zh-CN" altLang="en-US" dirty="0" smtClean="0"/>
                  <a:t>和阈值</a:t>
                </a:r>
                <a14:m>
                  <m:oMath xmlns:m="http://schemas.openxmlformats.org/officeDocument/2006/math">
                    <m:r>
                      <a:rPr lang="zh-CN" altLang="en-US" i="1" smtClean="0">
                        <a:latin typeface="Cambria Math" panose="02040503050406030204" pitchFamily="18" charset="0"/>
                      </a:rPr>
                      <m:t>𝜃</m:t>
                    </m:r>
                  </m:oMath>
                </a14:m>
                <a:r>
                  <a:rPr lang="zh-CN" altLang="en-US" dirty="0" smtClean="0"/>
                  <a:t>通过学习得到。</a:t>
                </a:r>
                <a:endParaRPr lang="en-US" altLang="zh-CN" dirty="0" smtClean="0"/>
              </a:p>
              <a:p>
                <a:endParaRPr lang="en-US" altLang="zh-CN" dirty="0" smtClean="0"/>
              </a:p>
              <a:p>
                <a:r>
                  <a:rPr lang="zh-CN" altLang="en-US" dirty="0" smtClean="0"/>
                  <a:t>输入层神经元只接收外界输入信号传递给输出层不做计算，输出层为</a:t>
                </a:r>
                <a:r>
                  <a:rPr lang="en-US" altLang="zh-CN" dirty="0" smtClean="0"/>
                  <a:t>M-P</a:t>
                </a:r>
                <a:r>
                  <a:rPr lang="zh-CN" altLang="en-US" dirty="0" smtClean="0"/>
                  <a:t>神经元。</a:t>
                </a:r>
                <a:endParaRPr lang="en-US" altLang="zh-CN" dirty="0" smtClean="0"/>
              </a:p>
              <a:p>
                <a:endParaRPr lang="en-US" altLang="zh-CN" dirty="0" smtClean="0"/>
              </a:p>
              <a:p>
                <a:r>
                  <a:rPr lang="zh-CN" altLang="en-US" dirty="0" smtClean="0"/>
                  <a:t>因为它只有输出层一层</a:t>
                </a:r>
                <a:r>
                  <a:rPr lang="zh-CN" altLang="en-US" dirty="0" smtClean="0">
                    <a:solidFill>
                      <a:srgbClr val="FF0000"/>
                    </a:solidFill>
                  </a:rPr>
                  <a:t>功能神经元</a:t>
                </a:r>
                <a:r>
                  <a:rPr lang="en-US" altLang="zh-CN" dirty="0" smtClean="0"/>
                  <a:t>(functional neuron)</a:t>
                </a:r>
                <a:r>
                  <a:rPr lang="zh-CN" altLang="en-US" dirty="0" smtClean="0"/>
                  <a:t>，有的地方称之为单层网络。</a:t>
                </a:r>
                <a:endParaRPr lang="en-US" altLang="zh-CN" dirty="0" smtClean="0"/>
              </a:p>
              <a:p>
                <a:r>
                  <a:rPr lang="zh-CN" altLang="en-US" dirty="0" smtClean="0"/>
                  <a:t>也是因为这个原因，它其实跟线性回归模型很相似，即大量训练样本输入向量</a:t>
                </a:r>
                <a:r>
                  <a:rPr lang="en-US" altLang="zh-CN" dirty="0" smtClean="0"/>
                  <a:t>(x</a:t>
                </a:r>
                <a:r>
                  <a:rPr lang="en-US" altLang="zh-CN" baseline="-25000" dirty="0" smtClean="0"/>
                  <a:t>1</a:t>
                </a:r>
                <a:r>
                  <a:rPr lang="zh-CN" altLang="en-US" dirty="0" smtClean="0"/>
                  <a:t>、</a:t>
                </a:r>
                <a:r>
                  <a:rPr lang="en-US" altLang="zh-CN" dirty="0" smtClean="0"/>
                  <a:t>x</a:t>
                </a:r>
                <a:r>
                  <a:rPr lang="en-US" altLang="zh-CN" baseline="-25000" dirty="0" smtClean="0"/>
                  <a:t>2</a:t>
                </a:r>
                <a:r>
                  <a:rPr lang="en-US" altLang="zh-CN" dirty="0" smtClean="0"/>
                  <a:t>…</a:t>
                </a:r>
                <a:r>
                  <a:rPr lang="en-US" altLang="zh-CN" dirty="0" err="1" smtClean="0"/>
                  <a:t>x</a:t>
                </a:r>
                <a:r>
                  <a:rPr lang="en-US" altLang="zh-CN" baseline="-25000" dirty="0" err="1" smtClean="0"/>
                  <a:t>n</a:t>
                </a:r>
                <a:r>
                  <a:rPr lang="en-US" altLang="zh-CN" dirty="0" smtClean="0"/>
                  <a:t>)</a:t>
                </a:r>
                <a:r>
                  <a:rPr lang="zh-CN" altLang="en-US" dirty="0" smtClean="0"/>
                  <a:t>，通</a:t>
                </a:r>
                <a:endParaRPr lang="en-US" altLang="zh-CN" dirty="0" smtClean="0"/>
              </a:p>
              <a:p>
                <a:r>
                  <a:rPr lang="zh-CN" altLang="en-US" dirty="0" smtClean="0"/>
                  <a:t>过学习得到权重和阈值向量</a:t>
                </a:r>
                <a:r>
                  <a:rPr lang="en-US" altLang="zh-CN" dirty="0" smtClean="0"/>
                  <a:t>(w</a:t>
                </a:r>
                <a:r>
                  <a:rPr lang="en-US" altLang="zh-CN" baseline="-25000" dirty="0" smtClean="0"/>
                  <a:t>1</a:t>
                </a:r>
                <a:r>
                  <a:rPr lang="zh-CN" altLang="en-US" dirty="0" smtClean="0"/>
                  <a:t>、</a:t>
                </a:r>
                <a:r>
                  <a:rPr lang="en-US" altLang="zh-CN" dirty="0" smtClean="0"/>
                  <a:t>w</a:t>
                </a:r>
                <a:r>
                  <a:rPr lang="en-US" altLang="zh-CN" baseline="-25000" dirty="0" smtClean="0"/>
                  <a:t>2</a:t>
                </a:r>
                <a:r>
                  <a:rPr lang="en-US" altLang="zh-CN" dirty="0" smtClean="0"/>
                  <a:t>…</a:t>
                </a:r>
                <a:r>
                  <a:rPr lang="en-US" altLang="zh-CN" dirty="0" err="1" smtClean="0"/>
                  <a:t>w</a:t>
                </a:r>
                <a:r>
                  <a:rPr lang="en-US" altLang="zh-CN" baseline="-25000" dirty="0" err="1" smtClean="0"/>
                  <a:t>n</a:t>
                </a:r>
                <a:r>
                  <a:rPr lang="zh-CN" altLang="en-US" dirty="0" smtClean="0"/>
                  <a:t>、</a:t>
                </a:r>
                <a:r>
                  <a:rPr lang="en-US" altLang="zh-CN" dirty="0" smtClean="0"/>
                  <a:t>b</a:t>
                </a:r>
                <a:r>
                  <a:rPr lang="zh-CN" altLang="en-US" dirty="0" smtClean="0"/>
                  <a:t>），然后去预测合适房价、是否是恶性肿瘤等线性分</a:t>
                </a:r>
                <a:endParaRPr lang="en-US" altLang="zh-CN" dirty="0" smtClean="0"/>
              </a:p>
              <a:p>
                <a:r>
                  <a:rPr lang="zh-CN" altLang="en-US" dirty="0" smtClean="0"/>
                  <a:t>类问题。</a:t>
                </a:r>
                <a:endParaRPr lang="zh-CN" altLang="en-US" dirty="0"/>
              </a:p>
            </p:txBody>
          </p:sp>
        </mc:Choice>
        <mc:Fallback xmlns="">
          <p:sp>
            <p:nvSpPr>
              <p:cNvPr id="14" name="文本框 13"/>
              <p:cNvSpPr txBox="1">
                <a:spLocks noRot="1" noChangeAspect="1" noMove="1" noResize="1" noEditPoints="1" noAdjustHandles="1" noChangeArrowheads="1" noChangeShapeType="1" noTextEdit="1"/>
              </p:cNvSpPr>
              <p:nvPr/>
            </p:nvSpPr>
            <p:spPr>
              <a:xfrm>
                <a:off x="1135227" y="1031120"/>
                <a:ext cx="10224274" cy="2308324"/>
              </a:xfrm>
              <a:prstGeom prst="rect">
                <a:avLst/>
              </a:prstGeom>
              <a:blipFill rotWithShape="0">
                <a:blip r:embed="rId3"/>
                <a:stretch>
                  <a:fillRect l="-477" t="-1319" b="-3166"/>
                </a:stretch>
              </a:blipFill>
            </p:spPr>
            <p:txBody>
              <a:bodyPr/>
              <a:lstStyle/>
              <a:p>
                <a:r>
                  <a:rPr lang="zh-CN" altLang="en-US">
                    <a:noFill/>
                  </a:rPr>
                  <a:t> </a:t>
                </a:r>
              </a:p>
            </p:txBody>
          </p:sp>
        </mc:Fallback>
      </mc:AlternateContent>
      <p:sp>
        <p:nvSpPr>
          <p:cNvPr id="17" name="文本框 16"/>
          <p:cNvSpPr txBox="1"/>
          <p:nvPr/>
        </p:nvSpPr>
        <p:spPr>
          <a:xfrm>
            <a:off x="3797581" y="3736073"/>
            <a:ext cx="877163" cy="369332"/>
          </a:xfrm>
          <a:prstGeom prst="rect">
            <a:avLst/>
          </a:prstGeom>
          <a:noFill/>
        </p:spPr>
        <p:txBody>
          <a:bodyPr wrap="none" rtlCol="0">
            <a:spAutoFit/>
          </a:bodyPr>
          <a:lstStyle/>
          <a:p>
            <a:r>
              <a:rPr lang="zh-CN" altLang="en-US" dirty="0" smtClean="0"/>
              <a:t>输入层</a:t>
            </a:r>
            <a:endParaRPr lang="zh-CN" altLang="en-US" dirty="0"/>
          </a:p>
        </p:txBody>
      </p:sp>
      <p:sp>
        <p:nvSpPr>
          <p:cNvPr id="18" name="文本框 17"/>
          <p:cNvSpPr txBox="1"/>
          <p:nvPr/>
        </p:nvSpPr>
        <p:spPr>
          <a:xfrm>
            <a:off x="5723198" y="3716095"/>
            <a:ext cx="877163" cy="369332"/>
          </a:xfrm>
          <a:prstGeom prst="rect">
            <a:avLst/>
          </a:prstGeom>
          <a:noFill/>
        </p:spPr>
        <p:txBody>
          <a:bodyPr wrap="none" rtlCol="0">
            <a:spAutoFit/>
          </a:bodyPr>
          <a:lstStyle/>
          <a:p>
            <a:r>
              <a:rPr lang="zh-CN" altLang="en-US" dirty="0" smtClean="0"/>
              <a:t>输出层</a:t>
            </a:r>
            <a:endParaRPr lang="zh-CN" altLang="en-US" dirty="0"/>
          </a:p>
        </p:txBody>
      </p:sp>
    </p:spTree>
    <p:extLst>
      <p:ext uri="{BB962C8B-B14F-4D97-AF65-F5344CB8AC3E}">
        <p14:creationId xmlns:p14="http://schemas.microsoft.com/office/powerpoint/2010/main" val="2909126354"/>
      </p:ext>
    </p:extLst>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a:spLocks noChangeArrowheads="1"/>
          </p:cNvSpPr>
          <p:nvPr/>
        </p:nvSpPr>
        <p:spPr bwMode="auto">
          <a:xfrm>
            <a:off x="1073958" y="224898"/>
            <a:ext cx="1420564"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marL="0" marR="0" lvl="0" indent="0" algn="l" defTabSz="914332" rtl="0" eaLnBrk="1" fontAlgn="auto" latinLnBrk="0" hangingPunct="1">
              <a:lnSpc>
                <a:spcPct val="100000"/>
              </a:lnSpc>
              <a:spcBef>
                <a:spcPct val="0"/>
              </a:spcBef>
              <a:spcAft>
                <a:spcPts val="0"/>
              </a:spcAft>
              <a:buClrTx/>
              <a:buSzTx/>
              <a:buFont typeface="Arial" charset="0"/>
              <a:buNone/>
              <a:tabLst/>
              <a:defRPr/>
            </a:pPr>
            <a:r>
              <a:rPr kumimoji="0" lang="zh-CN" altLang="en-US" sz="3200" b="1" i="0" u="none" strike="noStrike" kern="1200" cap="none" spc="0" normalizeH="0" baseline="0" noProof="0" dirty="0" smtClean="0">
                <a:ln>
                  <a:noFill/>
                </a:ln>
                <a:solidFill>
                  <a:srgbClr val="444D26">
                    <a:lumMod val="75000"/>
                  </a:srgbClr>
                </a:solidFill>
                <a:effectLst/>
                <a:uLnTx/>
                <a:uFillTx/>
                <a:latin typeface="Arial" panose="020B0604020202020204" pitchFamily="34" charset="0"/>
                <a:ea typeface="宋体" pitchFamily="2" charset="-122"/>
                <a:cs typeface="Arial" panose="020B0604020202020204" pitchFamily="34" charset="0"/>
                <a:sym typeface="Calibri" pitchFamily="34" charset="0"/>
              </a:rPr>
              <a:t>感知机</a:t>
            </a:r>
            <a:endParaRPr kumimoji="0" lang="zh-CN" altLang="en-US" sz="3200" b="1" i="0" u="none" strike="noStrike" kern="1200" cap="none" spc="0" normalizeH="0" baseline="0" noProof="0" dirty="0">
              <a:ln>
                <a:noFill/>
              </a:ln>
              <a:solidFill>
                <a:srgbClr val="444D26">
                  <a:lumMod val="75000"/>
                </a:srgbClr>
              </a:solidFill>
              <a:effectLst/>
              <a:uLnTx/>
              <a:uFillTx/>
              <a:latin typeface="Arial" panose="020B0604020202020204" pitchFamily="34" charset="0"/>
              <a:ea typeface="宋体" pitchFamily="2" charset="-122"/>
              <a:cs typeface="Arial" panose="020B0604020202020204" pitchFamily="34" charset="0"/>
              <a:sym typeface="Calibri" pitchFamily="34" charset="0"/>
            </a:endParaRPr>
          </a:p>
        </p:txBody>
      </p:sp>
      <mc:AlternateContent xmlns:mc="http://schemas.openxmlformats.org/markup-compatibility/2006" xmlns:a14="http://schemas.microsoft.com/office/drawing/2010/main">
        <mc:Choice Requires="a14">
          <p:sp>
            <p:nvSpPr>
              <p:cNvPr id="3" name="文本框 2"/>
              <p:cNvSpPr txBox="1"/>
              <p:nvPr/>
            </p:nvSpPr>
            <p:spPr>
              <a:xfrm>
                <a:off x="1520309" y="1056529"/>
                <a:ext cx="8916543" cy="2578976"/>
              </a:xfrm>
              <a:prstGeom prst="rect">
                <a:avLst/>
              </a:prstGeom>
              <a:noFill/>
            </p:spPr>
            <p:txBody>
              <a:bodyPr wrap="none" rtlCol="0">
                <a:spAutoFit/>
              </a:bodyPr>
              <a:lstStyle/>
              <a:p>
                <a:r>
                  <a:rPr lang="zh-CN" altLang="en-US" dirty="0" smtClean="0"/>
                  <a:t>更一般地，给定训练数据集，权重</a:t>
                </a:r>
                <a:r>
                  <a:rPr lang="en-US" altLang="zh-CN" dirty="0" err="1" smtClean="0"/>
                  <a:t>w</a:t>
                </a:r>
                <a:r>
                  <a:rPr lang="en-US" altLang="zh-CN" baseline="-25000" dirty="0" err="1" smtClean="0"/>
                  <a:t>i</a:t>
                </a:r>
                <a:r>
                  <a:rPr lang="en-US" altLang="zh-CN" dirty="0" smtClean="0"/>
                  <a:t>(</a:t>
                </a:r>
                <a:r>
                  <a:rPr lang="en-US" altLang="zh-CN" dirty="0" err="1" smtClean="0"/>
                  <a:t>i</a:t>
                </a:r>
                <a:r>
                  <a:rPr lang="en-US" altLang="zh-CN" dirty="0" smtClean="0"/>
                  <a:t>=1,2,...</a:t>
                </a:r>
                <a:r>
                  <a:rPr lang="en-US" altLang="zh-CN" dirty="0"/>
                  <a:t>,</a:t>
                </a:r>
                <a:r>
                  <a:rPr lang="en-US" altLang="zh-CN" dirty="0" smtClean="0"/>
                  <a:t>n</a:t>
                </a:r>
                <a:r>
                  <a:rPr lang="en-US" altLang="zh-CN" dirty="0"/>
                  <a:t>) </a:t>
                </a:r>
                <a:r>
                  <a:rPr lang="zh-CN" altLang="en-US" dirty="0" smtClean="0"/>
                  <a:t>以及阈值</a:t>
                </a:r>
                <a14:m>
                  <m:oMath xmlns:m="http://schemas.openxmlformats.org/officeDocument/2006/math">
                    <m:r>
                      <a:rPr lang="zh-CN" altLang="en-US" i="1" smtClean="0">
                        <a:latin typeface="Cambria Math" panose="02040503050406030204" pitchFamily="18" charset="0"/>
                      </a:rPr>
                      <m:t>𝜃</m:t>
                    </m:r>
                  </m:oMath>
                </a14:m>
                <a:r>
                  <a:rPr lang="zh-CN" altLang="en-US" dirty="0" smtClean="0"/>
                  <a:t>可</a:t>
                </a:r>
                <a:r>
                  <a:rPr lang="zh-CN" altLang="en-US" dirty="0"/>
                  <a:t>通过</a:t>
                </a:r>
                <a:r>
                  <a:rPr lang="zh-CN" altLang="en-US" dirty="0" smtClean="0"/>
                  <a:t>学习得到。</a:t>
                </a:r>
                <a:endParaRPr lang="en-US" altLang="zh-CN" dirty="0" smtClean="0"/>
              </a:p>
              <a:p>
                <a:endParaRPr lang="en-US" altLang="zh-CN" dirty="0" smtClean="0"/>
              </a:p>
              <a:p>
                <a:r>
                  <a:rPr lang="zh-CN" altLang="en-US" dirty="0" smtClean="0"/>
                  <a:t>阈值</a:t>
                </a:r>
                <a14:m>
                  <m:oMath xmlns:m="http://schemas.openxmlformats.org/officeDocument/2006/math">
                    <m:r>
                      <a:rPr lang="zh-CN" altLang="en-US" i="1">
                        <a:latin typeface="Cambria Math" panose="02040503050406030204" pitchFamily="18" charset="0"/>
                      </a:rPr>
                      <m:t>𝜃</m:t>
                    </m:r>
                  </m:oMath>
                </a14:m>
                <a:r>
                  <a:rPr lang="zh-CN" altLang="en-US" dirty="0"/>
                  <a:t>可看作一个固定输入</a:t>
                </a:r>
                <a:r>
                  <a:rPr lang="zh-CN" altLang="en-US" dirty="0" smtClean="0"/>
                  <a:t>为</a:t>
                </a:r>
                <a:r>
                  <a:rPr lang="en-US" altLang="zh-CN" dirty="0" smtClean="0"/>
                  <a:t>1.0</a:t>
                </a:r>
                <a:r>
                  <a:rPr lang="zh-CN" altLang="en-US" dirty="0" smtClean="0"/>
                  <a:t>的“哑结点”</a:t>
                </a:r>
                <a:r>
                  <a:rPr lang="en-US" altLang="zh-CN" dirty="0" smtClean="0"/>
                  <a:t>(</a:t>
                </a:r>
                <a:r>
                  <a:rPr lang="en-US" altLang="zh-CN" dirty="0"/>
                  <a:t>dummy node) </a:t>
                </a:r>
                <a:r>
                  <a:rPr lang="zh-CN" altLang="en-US" dirty="0"/>
                  <a:t>所</a:t>
                </a:r>
                <a:r>
                  <a:rPr lang="zh-CN" altLang="en-US" dirty="0" smtClean="0"/>
                  <a:t>对应</a:t>
                </a:r>
                <a:r>
                  <a:rPr lang="zh-CN" altLang="en-US" dirty="0"/>
                  <a:t>的连接权重 </a:t>
                </a:r>
                <a:r>
                  <a:rPr lang="en-US" altLang="zh-CN" dirty="0"/>
                  <a:t>w</a:t>
                </a:r>
                <a:r>
                  <a:rPr lang="en-US" altLang="zh-CN" baseline="-25000" dirty="0" smtClean="0"/>
                  <a:t>n+1</a:t>
                </a:r>
                <a:r>
                  <a:rPr lang="zh-CN" altLang="en-US" dirty="0" smtClean="0"/>
                  <a:t>，</a:t>
                </a:r>
                <a:endParaRPr lang="en-US" altLang="zh-CN" dirty="0" smtClean="0"/>
              </a:p>
              <a:p>
                <a:r>
                  <a:rPr lang="zh-CN" altLang="en-US" dirty="0" smtClean="0"/>
                  <a:t>这样</a:t>
                </a:r>
                <a:r>
                  <a:rPr lang="zh-CN" altLang="en-US" dirty="0"/>
                  <a:t>，权重</a:t>
                </a:r>
                <a:r>
                  <a:rPr lang="zh-CN" altLang="en-US" dirty="0" smtClean="0"/>
                  <a:t>和阈值的</a:t>
                </a:r>
                <a:r>
                  <a:rPr lang="zh-CN" altLang="en-US" dirty="0"/>
                  <a:t>学习就可统一为权重的</a:t>
                </a:r>
                <a:r>
                  <a:rPr lang="zh-CN" altLang="en-US" dirty="0" smtClean="0"/>
                  <a:t>学习。</a:t>
                </a:r>
                <a:endParaRPr lang="en-US" altLang="zh-CN" dirty="0" smtClean="0"/>
              </a:p>
              <a:p>
                <a:endParaRPr lang="en-US" altLang="zh-CN" dirty="0" smtClean="0"/>
              </a:p>
              <a:p>
                <a:r>
                  <a:rPr lang="zh-CN" altLang="en-US" dirty="0" smtClean="0"/>
                  <a:t>感知机学习</a:t>
                </a:r>
                <a:r>
                  <a:rPr lang="zh-CN" altLang="en-US" dirty="0"/>
                  <a:t>规则非常简单，对训练样</a:t>
                </a:r>
                <a:r>
                  <a:rPr lang="zh-CN" altLang="en-US" dirty="0" smtClean="0"/>
                  <a:t>例</a:t>
                </a:r>
                <a:r>
                  <a:rPr lang="en-US" altLang="zh-CN" dirty="0" smtClean="0"/>
                  <a:t>(</a:t>
                </a:r>
                <a:r>
                  <a:rPr lang="en-US" altLang="zh-CN" dirty="0"/>
                  <a:t>x</a:t>
                </a:r>
                <a:r>
                  <a:rPr lang="zh-CN" altLang="en-US" dirty="0" smtClean="0"/>
                  <a:t>，</a:t>
                </a:r>
                <a:r>
                  <a:rPr lang="en-US" altLang="zh-CN" dirty="0" smtClean="0"/>
                  <a:t>y)</a:t>
                </a:r>
                <a:r>
                  <a:rPr lang="zh-CN" altLang="en-US" dirty="0" smtClean="0"/>
                  <a:t>，若</a:t>
                </a:r>
                <a:r>
                  <a:rPr lang="zh-CN" altLang="en-US" dirty="0"/>
                  <a:t>当前感知机的输出为 </a:t>
                </a:r>
                <a:r>
                  <a:rPr lang="cy-GB" altLang="zh-CN" dirty="0" smtClean="0">
                    <a:latin typeface="微软雅黑 Light" panose="020B0502040204020203" pitchFamily="34" charset="-122"/>
                    <a:ea typeface="微软雅黑 Light" panose="020B0502040204020203" pitchFamily="34" charset="-122"/>
                  </a:rPr>
                  <a:t>ŷ</a:t>
                </a:r>
                <a:r>
                  <a:rPr lang="zh-CN" altLang="en-US" dirty="0" smtClean="0"/>
                  <a:t>，则</a:t>
                </a:r>
                <a:r>
                  <a:rPr lang="zh-CN" altLang="en-US" dirty="0"/>
                  <a:t>感知机权</a:t>
                </a:r>
                <a:br>
                  <a:rPr lang="zh-CN" altLang="en-US" dirty="0"/>
                </a:br>
                <a:r>
                  <a:rPr lang="zh-CN" altLang="en-US" dirty="0" smtClean="0"/>
                  <a:t>重将</a:t>
                </a:r>
                <a:r>
                  <a:rPr lang="zh-CN" altLang="en-US" dirty="0"/>
                  <a:t>这样</a:t>
                </a:r>
                <a:r>
                  <a:rPr lang="zh-CN" altLang="en-US" dirty="0" smtClean="0"/>
                  <a:t>调整：</a:t>
                </a:r>
                <a:endParaRPr lang="en-US" altLang="zh-CN" dirty="0" smtClean="0"/>
              </a:p>
              <a:p>
                <a:pPr algn="ct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ea typeface="Cambria Math" panose="02040503050406030204" pitchFamily="18" charset="0"/>
                        </a:rPr>
                        <m:t>𝒘</m:t>
                      </m:r>
                      <m:r>
                        <a:rPr lang="en-US" altLang="zh-CN" b="1" i="1" baseline="-25000" smtClean="0">
                          <a:latin typeface="Cambria Math" panose="02040503050406030204" pitchFamily="18" charset="0"/>
                          <a:ea typeface="Cambria Math" panose="02040503050406030204" pitchFamily="18" charset="0"/>
                        </a:rPr>
                        <m:t>𝒊</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𝒘𝒊</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𝒘𝒊</m:t>
                      </m:r>
                    </m:oMath>
                  </m:oMathPara>
                </a14:m>
                <a:endParaRPr lang="en-US" altLang="zh-CN" b="1" baseline="-25000" dirty="0" smtClean="0"/>
              </a:p>
              <a:p>
                <a:pPr algn="ctr"/>
                <a14:m>
                  <m:oMath xmlns:m="http://schemas.openxmlformats.org/officeDocument/2006/math">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𝒘𝒊</m:t>
                    </m:r>
                    <m:r>
                      <a:rPr lang="en-US" altLang="zh-CN" b="1" i="1" smtClean="0">
                        <a:latin typeface="Cambria Math" panose="02040503050406030204" pitchFamily="18" charset="0"/>
                        <a:ea typeface="Cambria Math" panose="02040503050406030204" pitchFamily="18" charset="0"/>
                      </a:rPr>
                      <m:t>=</m:t>
                    </m:r>
                    <m:r>
                      <a:rPr lang="zh-CN" altLang="en-US" b="1" i="1" smtClean="0">
                        <a:latin typeface="Cambria Math" panose="02040503050406030204" pitchFamily="18" charset="0"/>
                        <a:ea typeface="Cambria Math" panose="02040503050406030204" pitchFamily="18" charset="0"/>
                      </a:rPr>
                      <m:t>𝜼</m:t>
                    </m:r>
                    <m:d>
                      <m:dPr>
                        <m:ctrlPr>
                          <a:rPr lang="en-US" altLang="zh-CN" b="1" i="1" smtClean="0">
                            <a:latin typeface="Cambria Math" panose="02040503050406030204" pitchFamily="18" charset="0"/>
                            <a:ea typeface="Cambria Math" panose="02040503050406030204" pitchFamily="18" charset="0"/>
                          </a:rPr>
                        </m:ctrlPr>
                      </m:dPr>
                      <m:e>
                        <m:r>
                          <a:rPr lang="en-US" altLang="zh-CN" b="1" i="1" smtClean="0">
                            <a:latin typeface="Cambria Math" panose="02040503050406030204" pitchFamily="18" charset="0"/>
                            <a:ea typeface="Cambria Math" panose="02040503050406030204" pitchFamily="18" charset="0"/>
                          </a:rPr>
                          <m:t>𝒚</m:t>
                        </m:r>
                        <m:r>
                          <a:rPr lang="en-US" altLang="zh-CN" b="1" i="1" smtClean="0">
                            <a:latin typeface="Cambria Math" panose="02040503050406030204" pitchFamily="18" charset="0"/>
                            <a:ea typeface="Cambria Math" panose="02040503050406030204" pitchFamily="18" charset="0"/>
                          </a:rPr>
                          <m:t>−ŷ</m:t>
                        </m:r>
                      </m:e>
                    </m:d>
                    <m:r>
                      <a:rPr lang="en-US" altLang="zh-CN" b="1" i="1" smtClean="0">
                        <a:latin typeface="Cambria Math" panose="02040503050406030204" pitchFamily="18" charset="0"/>
                        <a:ea typeface="Cambria Math" panose="02040503050406030204" pitchFamily="18" charset="0"/>
                      </a:rPr>
                      <m:t>𝒙</m:t>
                    </m:r>
                    <m:r>
                      <a:rPr lang="en-US" altLang="zh-CN" b="1" i="1" baseline="-25000" smtClean="0">
                        <a:latin typeface="Cambria Math" panose="02040503050406030204" pitchFamily="18" charset="0"/>
                        <a:ea typeface="Cambria Math" panose="02040503050406030204" pitchFamily="18" charset="0"/>
                      </a:rPr>
                      <m:t>𝒊</m:t>
                    </m:r>
                  </m:oMath>
                </a14:m>
                <a:r>
                  <a:rPr lang="zh-CN" altLang="en-US" b="1" dirty="0" smtClean="0"/>
                  <a:t> </a:t>
                </a:r>
                <a:endParaRPr lang="zh-CN" altLang="en-US" b="1" dirty="0"/>
              </a:p>
            </p:txBody>
          </p:sp>
        </mc:Choice>
        <mc:Fallback xmlns="">
          <p:sp>
            <p:nvSpPr>
              <p:cNvPr id="3" name="文本框 2"/>
              <p:cNvSpPr txBox="1">
                <a:spLocks noRot="1" noChangeAspect="1" noMove="1" noResize="1" noEditPoints="1" noAdjustHandles="1" noChangeArrowheads="1" noChangeShapeType="1" noTextEdit="1"/>
              </p:cNvSpPr>
              <p:nvPr/>
            </p:nvSpPr>
            <p:spPr>
              <a:xfrm>
                <a:off x="1520309" y="1056529"/>
                <a:ext cx="8916543" cy="2578976"/>
              </a:xfrm>
              <a:prstGeom prst="rect">
                <a:avLst/>
              </a:prstGeom>
              <a:blipFill rotWithShape="0">
                <a:blip r:embed="rId2"/>
                <a:stretch>
                  <a:fillRect l="-547" t="-1182" b="-1418"/>
                </a:stretch>
              </a:blipFill>
            </p:spPr>
            <p:txBody>
              <a:bodyPr/>
              <a:lstStyle/>
              <a:p>
                <a:r>
                  <a:rPr lang="zh-CN" altLang="en-US">
                    <a:noFill/>
                  </a:rPr>
                  <a:t> </a:t>
                </a:r>
              </a:p>
            </p:txBody>
          </p:sp>
        </mc:Fallback>
      </mc:AlternateContent>
      <p:sp>
        <p:nvSpPr>
          <p:cNvPr id="6" name="文本框 5"/>
          <p:cNvSpPr txBox="1"/>
          <p:nvPr/>
        </p:nvSpPr>
        <p:spPr>
          <a:xfrm>
            <a:off x="1403940" y="4149530"/>
            <a:ext cx="184731" cy="810478"/>
          </a:xfrm>
          <a:prstGeom prst="rect">
            <a:avLst/>
          </a:prstGeom>
          <a:noFill/>
        </p:spPr>
        <p:txBody>
          <a:bodyPr wrap="none" rtlCol="0">
            <a:spAutoFit/>
          </a:bodyPr>
          <a:lstStyle/>
          <a:p>
            <a:endParaRPr lang="en-US" altLang="zh-CN" sz="2000" i="1" baseline="-25000" dirty="0">
              <a:latin typeface="+mn-ea"/>
            </a:endParaRPr>
          </a:p>
          <a:p>
            <a:endParaRPr lang="en-US" altLang="zh-CN" sz="2000" i="1" dirty="0">
              <a:latin typeface="+mn-ea"/>
            </a:endParaRPr>
          </a:p>
          <a:p>
            <a:endParaRPr lang="en-US" altLang="zh-CN" sz="2000" i="1" baseline="-25000" dirty="0">
              <a:latin typeface="+mn-ea"/>
            </a:endParaRPr>
          </a:p>
        </p:txBody>
      </p:sp>
      <mc:AlternateContent xmlns:mc="http://schemas.openxmlformats.org/markup-compatibility/2006" xmlns:a14="http://schemas.microsoft.com/office/drawing/2010/main">
        <mc:Choice Requires="a14">
          <p:sp>
            <p:nvSpPr>
              <p:cNvPr id="7" name="椭圆 6"/>
              <p:cNvSpPr/>
              <p:nvPr/>
            </p:nvSpPr>
            <p:spPr>
              <a:xfrm>
                <a:off x="2999575" y="4323627"/>
                <a:ext cx="712703" cy="7236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nor/>
                        </m:rPr>
                        <a:rPr lang="el-GR" altLang="zh-CN" sz="2400" i="1" dirty="0">
                          <a:latin typeface="+mn-ea"/>
                        </a:rPr>
                        <m:t>θ</m:t>
                      </m:r>
                    </m:oMath>
                  </m:oMathPara>
                </a14:m>
                <a:endParaRPr lang="zh-CN" altLang="en-US" sz="2400" i="1" dirty="0">
                  <a:latin typeface="+mn-ea"/>
                </a:endParaRPr>
              </a:p>
            </p:txBody>
          </p:sp>
        </mc:Choice>
        <mc:Fallback xmlns="">
          <p:sp>
            <p:nvSpPr>
              <p:cNvPr id="7" name="椭圆 6"/>
              <p:cNvSpPr>
                <a:spLocks noRot="1" noChangeAspect="1" noMove="1" noResize="1" noEditPoints="1" noAdjustHandles="1" noChangeArrowheads="1" noChangeShapeType="1" noTextEdit="1"/>
              </p:cNvSpPr>
              <p:nvPr/>
            </p:nvSpPr>
            <p:spPr>
              <a:xfrm>
                <a:off x="2999575" y="4323627"/>
                <a:ext cx="712703" cy="723696"/>
              </a:xfrm>
              <a:prstGeom prst="ellipse">
                <a:avLst/>
              </a:prstGeom>
              <a:blipFill rotWithShape="0">
                <a:blip r:embed="rId3"/>
                <a:stretch>
                  <a:fillRect/>
                </a:stretch>
              </a:blipFill>
            </p:spPr>
            <p:txBody>
              <a:bodyPr/>
              <a:lstStyle/>
              <a:p>
                <a:r>
                  <a:rPr lang="zh-CN" altLang="en-US">
                    <a:noFill/>
                  </a:rPr>
                  <a:t> </a:t>
                </a:r>
              </a:p>
            </p:txBody>
          </p:sp>
        </mc:Fallback>
      </mc:AlternateContent>
      <p:cxnSp>
        <p:nvCxnSpPr>
          <p:cNvPr id="8" name="直接箭头连接符 7"/>
          <p:cNvCxnSpPr/>
          <p:nvPr/>
        </p:nvCxnSpPr>
        <p:spPr>
          <a:xfrm>
            <a:off x="1786661" y="4331643"/>
            <a:ext cx="1218412"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V="1">
            <a:off x="1786661" y="4852929"/>
            <a:ext cx="1218412" cy="147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035169" y="4288029"/>
            <a:ext cx="300082" cy="369332"/>
          </a:xfrm>
          <a:prstGeom prst="rect">
            <a:avLst/>
          </a:prstGeom>
          <a:noFill/>
        </p:spPr>
        <p:txBody>
          <a:bodyPr wrap="none" rtlCol="0">
            <a:spAutoFit/>
          </a:bodyPr>
          <a:lstStyle/>
          <a:p>
            <a:r>
              <a:rPr lang="en-US" altLang="zh-CN" dirty="0" smtClean="0"/>
              <a:t>y</a:t>
            </a:r>
            <a:endParaRPr lang="zh-CN" altLang="en-US" dirty="0"/>
          </a:p>
        </p:txBody>
      </p:sp>
      <p:sp>
        <p:nvSpPr>
          <p:cNvPr id="11" name="文本框 10"/>
          <p:cNvSpPr txBox="1"/>
          <p:nvPr/>
        </p:nvSpPr>
        <p:spPr>
          <a:xfrm>
            <a:off x="2223199" y="4152107"/>
            <a:ext cx="436338" cy="820738"/>
          </a:xfrm>
          <a:prstGeom prst="rect">
            <a:avLst/>
          </a:prstGeom>
          <a:noFill/>
        </p:spPr>
        <p:txBody>
          <a:bodyPr wrap="none" rtlCol="0">
            <a:spAutoFit/>
          </a:bodyPr>
          <a:lstStyle/>
          <a:p>
            <a:r>
              <a:rPr lang="en-US" altLang="zh-CN" dirty="0" smtClean="0"/>
              <a:t>w</a:t>
            </a:r>
            <a:r>
              <a:rPr lang="en-US" altLang="zh-CN" baseline="-25000" dirty="0" smtClean="0"/>
              <a:t>1</a:t>
            </a:r>
            <a:endParaRPr lang="en-US" altLang="zh-CN" baseline="-25000" dirty="0"/>
          </a:p>
          <a:p>
            <a:endParaRPr lang="en-US" altLang="zh-CN" sz="800" baseline="-25000" dirty="0" smtClean="0"/>
          </a:p>
          <a:p>
            <a:endParaRPr lang="en-US" altLang="zh-CN" sz="600" dirty="0" smtClean="0"/>
          </a:p>
          <a:p>
            <a:r>
              <a:rPr lang="en-US" altLang="zh-CN" dirty="0" smtClean="0"/>
              <a:t>w</a:t>
            </a:r>
            <a:r>
              <a:rPr lang="en-US" altLang="zh-CN" baseline="-25000" dirty="0" smtClean="0"/>
              <a:t>2</a:t>
            </a:r>
            <a:endParaRPr lang="zh-CN" altLang="en-US" baseline="-25000" dirty="0"/>
          </a:p>
        </p:txBody>
      </p:sp>
      <p:cxnSp>
        <p:nvCxnSpPr>
          <p:cNvPr id="12" name="直接箭头连接符 11"/>
          <p:cNvCxnSpPr>
            <a:stCxn id="7" idx="6"/>
          </p:cNvCxnSpPr>
          <p:nvPr/>
        </p:nvCxnSpPr>
        <p:spPr>
          <a:xfrm>
            <a:off x="3712278" y="4685475"/>
            <a:ext cx="10588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682346" y="5735445"/>
            <a:ext cx="1954381" cy="369332"/>
          </a:xfrm>
          <a:prstGeom prst="rect">
            <a:avLst/>
          </a:prstGeom>
          <a:noFill/>
        </p:spPr>
        <p:txBody>
          <a:bodyPr wrap="none" rtlCol="0">
            <a:spAutoFit/>
          </a:bodyPr>
          <a:lstStyle/>
          <a:p>
            <a:r>
              <a:rPr lang="zh-CN" altLang="en-US" dirty="0" smtClean="0"/>
              <a:t>图</a:t>
            </a:r>
            <a:r>
              <a:rPr lang="en-US" altLang="zh-CN" dirty="0" smtClean="0"/>
              <a:t>2.1 </a:t>
            </a:r>
            <a:r>
              <a:rPr lang="zh-CN" altLang="en-US" dirty="0" smtClean="0"/>
              <a:t>感知机模型</a:t>
            </a:r>
            <a:endParaRPr lang="zh-CN" altLang="en-US" dirty="0"/>
          </a:p>
        </p:txBody>
      </p:sp>
      <p:sp>
        <p:nvSpPr>
          <p:cNvPr id="14" name="椭圆 13"/>
          <p:cNvSpPr/>
          <p:nvPr/>
        </p:nvSpPr>
        <p:spPr>
          <a:xfrm>
            <a:off x="1102813" y="3882369"/>
            <a:ext cx="712703" cy="7236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i="1" dirty="0" smtClean="0">
                <a:latin typeface="+mn-ea"/>
              </a:rPr>
              <a:t>x</a:t>
            </a:r>
            <a:r>
              <a:rPr lang="en-US" altLang="zh-CN" sz="2400" i="1" baseline="-25000" dirty="0" smtClean="0">
                <a:latin typeface="+mn-ea"/>
              </a:rPr>
              <a:t>1</a:t>
            </a:r>
            <a:endParaRPr lang="zh-CN" altLang="en-US" i="1" dirty="0"/>
          </a:p>
        </p:txBody>
      </p:sp>
      <p:sp>
        <p:nvSpPr>
          <p:cNvPr id="15" name="椭圆 14"/>
          <p:cNvSpPr/>
          <p:nvPr/>
        </p:nvSpPr>
        <p:spPr>
          <a:xfrm>
            <a:off x="1073958" y="4753081"/>
            <a:ext cx="712703" cy="7236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i="1" dirty="0">
                <a:latin typeface="+mn-ea"/>
              </a:rPr>
              <a:t>x</a:t>
            </a:r>
            <a:r>
              <a:rPr lang="en-US" altLang="zh-CN" sz="2400" i="1" baseline="-25000" dirty="0">
                <a:latin typeface="+mn-ea"/>
              </a:rPr>
              <a:t>2</a:t>
            </a:r>
            <a:endParaRPr lang="zh-CN" altLang="en-US" i="1" dirty="0"/>
          </a:p>
        </p:txBody>
      </p:sp>
      <mc:AlternateContent xmlns:mc="http://schemas.openxmlformats.org/markup-compatibility/2006" xmlns:a14="http://schemas.microsoft.com/office/drawing/2010/main">
        <mc:Choice Requires="a14">
          <p:sp>
            <p:nvSpPr>
              <p:cNvPr id="18" name="文本框 17"/>
              <p:cNvSpPr txBox="1"/>
              <p:nvPr/>
            </p:nvSpPr>
            <p:spPr>
              <a:xfrm>
                <a:off x="5087910" y="4005900"/>
                <a:ext cx="6917599" cy="1200329"/>
              </a:xfrm>
              <a:prstGeom prst="rect">
                <a:avLst/>
              </a:prstGeom>
              <a:noFill/>
            </p:spPr>
            <p:txBody>
              <a:bodyPr wrap="none" rtlCol="0">
                <a:spAutoFit/>
              </a:bodyPr>
              <a:lstStyle/>
              <a:p>
                <a:r>
                  <a:rPr lang="zh-CN" altLang="en-US" dirty="0" smtClean="0"/>
                  <a:t>其中</a:t>
                </a:r>
                <a14:m>
                  <m:oMath xmlns:m="http://schemas.openxmlformats.org/officeDocument/2006/math">
                    <m:r>
                      <a:rPr lang="zh-CN" altLang="en-US" i="1" smtClean="0">
                        <a:latin typeface="Cambria Math" panose="02040503050406030204" pitchFamily="18" charset="0"/>
                      </a:rPr>
                      <m:t>𝜂</m:t>
                    </m:r>
                    <m:r>
                      <a:rPr lang="zh-CN" altLang="en-US" i="1" smtClean="0">
                        <a:latin typeface="Cambria Math" panose="02040503050406030204" pitchFamily="18" charset="0"/>
                      </a:rPr>
                      <m:t>∈(0,1)</m:t>
                    </m:r>
                  </m:oMath>
                </a14:m>
                <a:r>
                  <a:rPr lang="zh-CN" altLang="en-US" dirty="0" smtClean="0"/>
                  <a:t>为</a:t>
                </a:r>
                <a:r>
                  <a:rPr lang="zh-CN" altLang="en-US" dirty="0">
                    <a:solidFill>
                      <a:srgbClr val="FF0000"/>
                    </a:solidFill>
                  </a:rPr>
                  <a:t>学习率</a:t>
                </a:r>
                <a:r>
                  <a:rPr lang="en-US" altLang="zh-CN" dirty="0"/>
                  <a:t>(learning rate</a:t>
                </a:r>
                <a:r>
                  <a:rPr lang="en-US" altLang="zh-CN" dirty="0" smtClean="0"/>
                  <a:t>)</a:t>
                </a:r>
                <a:r>
                  <a:rPr lang="zh-CN" altLang="en-US" dirty="0" smtClean="0"/>
                  <a:t>。从式</a:t>
                </a:r>
                <a:r>
                  <a:rPr lang="en-US" altLang="zh-CN" dirty="0" smtClean="0"/>
                  <a:t>(</a:t>
                </a:r>
                <a:r>
                  <a:rPr lang="en-US" altLang="zh-CN" dirty="0"/>
                  <a:t>5.1</a:t>
                </a:r>
                <a:r>
                  <a:rPr lang="en-US" altLang="zh-CN" dirty="0" smtClean="0"/>
                  <a:t>)</a:t>
                </a:r>
                <a:r>
                  <a:rPr lang="zh-CN" altLang="en-US" dirty="0" smtClean="0"/>
                  <a:t>可看出，若感知机</a:t>
                </a:r>
                <a:endParaRPr lang="en-US" altLang="zh-CN" dirty="0" smtClean="0"/>
              </a:p>
              <a:p>
                <a:r>
                  <a:rPr lang="zh-CN" altLang="en-US" dirty="0" smtClean="0"/>
                  <a:t>对训练样本例</a:t>
                </a:r>
                <a:r>
                  <a:rPr lang="en-US" altLang="zh-CN" dirty="0" smtClean="0"/>
                  <a:t>(x</a:t>
                </a:r>
                <a:r>
                  <a:rPr lang="zh-CN" altLang="en-US" dirty="0" smtClean="0"/>
                  <a:t>，</a:t>
                </a:r>
                <a:r>
                  <a:rPr lang="en-US" altLang="zh-CN" dirty="0" smtClean="0"/>
                  <a:t>y)</a:t>
                </a:r>
                <a:r>
                  <a:rPr lang="zh-CN" altLang="en-US" dirty="0" smtClean="0"/>
                  <a:t>预测</a:t>
                </a:r>
                <a:r>
                  <a:rPr lang="zh-CN" altLang="en-US" dirty="0"/>
                  <a:t>正确，</a:t>
                </a:r>
                <a:r>
                  <a:rPr lang="zh-CN" altLang="en-US" dirty="0" smtClean="0"/>
                  <a:t>即 </a:t>
                </a:r>
                <a:r>
                  <a:rPr lang="cy-GB" altLang="zh-CN" dirty="0" smtClean="0">
                    <a:latin typeface="微软雅黑 Light" panose="020B0502040204020203" pitchFamily="34" charset="-122"/>
                    <a:ea typeface="微软雅黑 Light" panose="020B0502040204020203" pitchFamily="34" charset="-122"/>
                  </a:rPr>
                  <a:t>ŷ</a:t>
                </a:r>
                <a:r>
                  <a:rPr lang="en-US" altLang="zh-CN" dirty="0" smtClean="0"/>
                  <a:t>=y </a:t>
                </a:r>
                <a:r>
                  <a:rPr lang="zh-CN" altLang="en-US" dirty="0" smtClean="0"/>
                  <a:t>，则</a:t>
                </a:r>
                <a:r>
                  <a:rPr lang="zh-CN" altLang="en-US" dirty="0"/>
                  <a:t>感知机不发生变化，</a:t>
                </a:r>
                <a:r>
                  <a:rPr lang="zh-CN" altLang="en-US" dirty="0" smtClean="0"/>
                  <a:t>否</a:t>
                </a:r>
                <a:endParaRPr lang="en-US" altLang="zh-CN" dirty="0" smtClean="0"/>
              </a:p>
              <a:p>
                <a:r>
                  <a:rPr lang="zh-CN" altLang="en-US" dirty="0" smtClean="0"/>
                  <a:t>则</a:t>
                </a:r>
                <a:r>
                  <a:rPr lang="zh-CN" altLang="en-US" dirty="0"/>
                  <a:t>将</a:t>
                </a:r>
                <a:r>
                  <a:rPr lang="zh-CN" altLang="en-US" dirty="0" smtClean="0"/>
                  <a:t>根据</a:t>
                </a:r>
                <a:r>
                  <a:rPr lang="zh-CN" altLang="en-US" dirty="0"/>
                  <a:t>错误的</a:t>
                </a:r>
                <a:r>
                  <a:rPr lang="zh-CN" altLang="en-US" dirty="0" smtClean="0"/>
                  <a:t>程度进行</a:t>
                </a:r>
                <a:r>
                  <a:rPr lang="zh-CN" altLang="en-US" dirty="0"/>
                  <a:t>权重</a:t>
                </a:r>
                <a:r>
                  <a:rPr lang="zh-CN" altLang="en-US" dirty="0" smtClean="0"/>
                  <a:t>调整。 </a:t>
                </a:r>
                <a:r>
                  <a:rPr lang="zh-CN" altLang="en-US" dirty="0"/>
                  <a:t/>
                </a:r>
                <a:br>
                  <a:rPr lang="zh-CN" altLang="en-US" dirty="0"/>
                </a:br>
                <a:endParaRPr lang="zh-CN" altLang="en-US" dirty="0"/>
              </a:p>
            </p:txBody>
          </p:sp>
        </mc:Choice>
        <mc:Fallback xmlns="">
          <p:sp>
            <p:nvSpPr>
              <p:cNvPr id="18" name="文本框 17"/>
              <p:cNvSpPr txBox="1">
                <a:spLocks noRot="1" noChangeAspect="1" noMove="1" noResize="1" noEditPoints="1" noAdjustHandles="1" noChangeArrowheads="1" noChangeShapeType="1" noTextEdit="1"/>
              </p:cNvSpPr>
              <p:nvPr/>
            </p:nvSpPr>
            <p:spPr>
              <a:xfrm>
                <a:off x="5087910" y="4005900"/>
                <a:ext cx="6917599" cy="1200329"/>
              </a:xfrm>
              <a:prstGeom prst="rect">
                <a:avLst/>
              </a:prstGeom>
              <a:blipFill rotWithShape="0">
                <a:blip r:embed="rId4"/>
                <a:stretch>
                  <a:fillRect l="-794" t="-2538" r="-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42550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a:spLocks noChangeArrowheads="1"/>
          </p:cNvSpPr>
          <p:nvPr/>
        </p:nvSpPr>
        <p:spPr bwMode="auto">
          <a:xfrm>
            <a:off x="1073958" y="224898"/>
            <a:ext cx="1420564"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marL="0" marR="0" lvl="0" indent="0" algn="l" defTabSz="914332" rtl="0" eaLnBrk="1" fontAlgn="auto" latinLnBrk="0" hangingPunct="1">
              <a:lnSpc>
                <a:spcPct val="100000"/>
              </a:lnSpc>
              <a:spcBef>
                <a:spcPct val="0"/>
              </a:spcBef>
              <a:spcAft>
                <a:spcPts val="0"/>
              </a:spcAft>
              <a:buClrTx/>
              <a:buSzTx/>
              <a:buFont typeface="Arial" charset="0"/>
              <a:buNone/>
              <a:tabLst/>
              <a:defRPr/>
            </a:pPr>
            <a:r>
              <a:rPr kumimoji="0" lang="zh-CN" altLang="en-US" sz="3200" b="1" i="0" u="none" strike="noStrike" kern="1200" cap="none" spc="0" normalizeH="0" baseline="0" noProof="0" dirty="0" smtClean="0">
                <a:ln>
                  <a:noFill/>
                </a:ln>
                <a:solidFill>
                  <a:srgbClr val="444D26">
                    <a:lumMod val="75000"/>
                  </a:srgbClr>
                </a:solidFill>
                <a:effectLst/>
                <a:uLnTx/>
                <a:uFillTx/>
                <a:latin typeface="Arial" panose="020B0604020202020204" pitchFamily="34" charset="0"/>
                <a:ea typeface="宋体" pitchFamily="2" charset="-122"/>
                <a:cs typeface="Arial" panose="020B0604020202020204" pitchFamily="34" charset="0"/>
                <a:sym typeface="Calibri" pitchFamily="34" charset="0"/>
              </a:rPr>
              <a:t>感知机</a:t>
            </a:r>
            <a:endParaRPr kumimoji="0" lang="zh-CN" altLang="en-US" sz="3200" b="1" i="0" u="none" strike="noStrike" kern="1200" cap="none" spc="0" normalizeH="0" baseline="0" noProof="0" dirty="0">
              <a:ln>
                <a:noFill/>
              </a:ln>
              <a:solidFill>
                <a:srgbClr val="444D26">
                  <a:lumMod val="75000"/>
                </a:srgbClr>
              </a:solidFill>
              <a:effectLst/>
              <a:uLnTx/>
              <a:uFillTx/>
              <a:latin typeface="Arial" panose="020B0604020202020204" pitchFamily="34" charset="0"/>
              <a:ea typeface="宋体" pitchFamily="2" charset="-122"/>
              <a:cs typeface="Arial" panose="020B0604020202020204" pitchFamily="34" charset="0"/>
              <a:sym typeface="Calibri" pitchFamily="34" charset="0"/>
            </a:endParaRPr>
          </a:p>
        </p:txBody>
      </p:sp>
      <p:sp>
        <p:nvSpPr>
          <p:cNvPr id="3" name="文本框 2"/>
          <p:cNvSpPr txBox="1"/>
          <p:nvPr/>
        </p:nvSpPr>
        <p:spPr>
          <a:xfrm>
            <a:off x="7570293" y="1387575"/>
            <a:ext cx="4125839" cy="4801314"/>
          </a:xfrm>
          <a:prstGeom prst="rect">
            <a:avLst/>
          </a:prstGeom>
          <a:noFill/>
        </p:spPr>
        <p:txBody>
          <a:bodyPr wrap="square" rtlCol="0">
            <a:spAutoFit/>
          </a:bodyPr>
          <a:lstStyle/>
          <a:p>
            <a:r>
              <a:rPr lang="zh-CN" altLang="en-US" dirty="0" smtClean="0"/>
              <a:t>感知机只能解决简单的线性可分</a:t>
            </a:r>
            <a:r>
              <a:rPr lang="en-US" altLang="zh-CN" dirty="0" smtClean="0"/>
              <a:t>(linearly separable)</a:t>
            </a:r>
            <a:r>
              <a:rPr lang="zh-CN" altLang="en-US" dirty="0" smtClean="0"/>
              <a:t>问题，甚至不能解决像异或问题这种简单的非线性可分问题。</a:t>
            </a:r>
            <a:endParaRPr lang="en-US" altLang="zh-CN" dirty="0"/>
          </a:p>
          <a:p>
            <a:endParaRPr lang="en-US" altLang="zh-CN" dirty="0" smtClean="0"/>
          </a:p>
          <a:p>
            <a:r>
              <a:rPr lang="zh-CN" altLang="en-US" dirty="0" smtClean="0"/>
              <a:t>要解决非线性可分问题，则需要考虑使用多层功能神经元。</a:t>
            </a:r>
            <a:endParaRPr lang="en-US" altLang="zh-CN" dirty="0" smtClean="0"/>
          </a:p>
          <a:p>
            <a:endParaRPr lang="en-US" altLang="zh-CN" dirty="0" smtClean="0"/>
          </a:p>
          <a:p>
            <a:r>
              <a:rPr lang="en-US" altLang="zh-CN" dirty="0" smtClean="0"/>
              <a:t>1969</a:t>
            </a:r>
            <a:r>
              <a:rPr lang="zh-CN" altLang="en-US" dirty="0" smtClean="0"/>
              <a:t>年</a:t>
            </a:r>
            <a:r>
              <a:rPr lang="en-US" altLang="zh-CN" dirty="0" smtClean="0"/>
              <a:t>AI</a:t>
            </a:r>
            <a:r>
              <a:rPr lang="zh-CN" altLang="en-US" dirty="0" smtClean="0"/>
              <a:t>界巨擘</a:t>
            </a:r>
            <a:r>
              <a:rPr lang="en-US" altLang="zh-CN" dirty="0" smtClean="0"/>
              <a:t>Minsky</a:t>
            </a:r>
            <a:r>
              <a:rPr lang="zh-CN" altLang="en-US" dirty="0" smtClean="0"/>
              <a:t>出版一本叫做</a:t>
            </a:r>
            <a:r>
              <a:rPr lang="en-US" altLang="zh-CN" dirty="0" smtClean="0"/>
              <a:t>《Perceptron》</a:t>
            </a:r>
            <a:r>
              <a:rPr lang="zh-CN" altLang="en-US" dirty="0" smtClean="0"/>
              <a:t>的书，里面详细证明了感知机的弱点，尤其是感知机对</a:t>
            </a:r>
            <a:r>
              <a:rPr lang="en-US" altLang="zh-CN" dirty="0" smtClean="0"/>
              <a:t>XOR</a:t>
            </a:r>
            <a:r>
              <a:rPr lang="zh-CN" altLang="en-US" dirty="0" smtClean="0"/>
              <a:t>（异或）这种简单的问题都无法解决。而当功能神经元增加到两层后，计算量则过大，而且没有有效的学习算法，所以他认为研究更深层的网络是没有价值的。由于他的影响力，神经网络的研究陷入了接近十年的冰河期。</a:t>
            </a:r>
            <a:endParaRPr lang="zh-CN" altLang="en-US" dirty="0"/>
          </a:p>
        </p:txBody>
      </p:sp>
      <p:pic>
        <p:nvPicPr>
          <p:cNvPr id="4" name="图片 3"/>
          <p:cNvPicPr>
            <a:picLocks noChangeAspect="1"/>
          </p:cNvPicPr>
          <p:nvPr/>
        </p:nvPicPr>
        <p:blipFill>
          <a:blip r:embed="rId2"/>
          <a:stretch>
            <a:fillRect/>
          </a:stretch>
        </p:blipFill>
        <p:spPr>
          <a:xfrm>
            <a:off x="910185" y="1411263"/>
            <a:ext cx="6263110" cy="4500627"/>
          </a:xfrm>
          <a:prstGeom prst="rect">
            <a:avLst/>
          </a:prstGeom>
        </p:spPr>
      </p:pic>
      <p:sp>
        <p:nvSpPr>
          <p:cNvPr id="5" name="文本框 4"/>
          <p:cNvSpPr txBox="1"/>
          <p:nvPr/>
        </p:nvSpPr>
        <p:spPr>
          <a:xfrm>
            <a:off x="769049" y="6081809"/>
            <a:ext cx="6545382" cy="338554"/>
          </a:xfrm>
          <a:prstGeom prst="rect">
            <a:avLst/>
          </a:prstGeom>
          <a:noFill/>
        </p:spPr>
        <p:txBody>
          <a:bodyPr wrap="none" rtlCol="0">
            <a:spAutoFit/>
          </a:bodyPr>
          <a:lstStyle/>
          <a:p>
            <a:r>
              <a:rPr lang="zh-CN" altLang="en-US" sz="1600" dirty="0" smtClean="0"/>
              <a:t>线性可分的“与”、“或”、“非”问题与非线性可分的“异或”问题</a:t>
            </a:r>
            <a:endParaRPr lang="zh-CN" altLang="en-US" sz="1600" dirty="0"/>
          </a:p>
        </p:txBody>
      </p:sp>
    </p:spTree>
    <p:extLst>
      <p:ext uri="{BB962C8B-B14F-4D97-AF65-F5344CB8AC3E}">
        <p14:creationId xmlns:p14="http://schemas.microsoft.com/office/powerpoint/2010/main" val="21260233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3"/>
          <p:cNvSpPr>
            <a:spLocks noChangeArrowheads="1"/>
          </p:cNvSpPr>
          <p:nvPr/>
        </p:nvSpPr>
        <p:spPr bwMode="auto">
          <a:xfrm>
            <a:off x="1073958" y="224898"/>
            <a:ext cx="3522100"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marL="0" marR="0" lvl="0" indent="0" algn="l" defTabSz="914332" rtl="0" eaLnBrk="1" fontAlgn="auto" latinLnBrk="0" hangingPunct="1">
              <a:lnSpc>
                <a:spcPct val="100000"/>
              </a:lnSpc>
              <a:spcBef>
                <a:spcPct val="0"/>
              </a:spcBef>
              <a:spcAft>
                <a:spcPts val="0"/>
              </a:spcAft>
              <a:buClrTx/>
              <a:buSzTx/>
              <a:buFont typeface="Arial" charset="0"/>
              <a:buNone/>
              <a:tabLst/>
              <a:defRPr/>
            </a:pPr>
            <a:r>
              <a:rPr kumimoji="0" lang="zh-CN" altLang="en-US" sz="3200" b="1" i="0" u="none" strike="noStrike" kern="1200" cap="none" spc="0" normalizeH="0" baseline="0" noProof="0" dirty="0" smtClean="0">
                <a:ln>
                  <a:noFill/>
                </a:ln>
                <a:solidFill>
                  <a:srgbClr val="444D26">
                    <a:lumMod val="75000"/>
                  </a:srgbClr>
                </a:solidFill>
                <a:effectLst/>
                <a:uLnTx/>
                <a:uFillTx/>
                <a:latin typeface="Arial" panose="020B0604020202020204" pitchFamily="34" charset="0"/>
                <a:ea typeface="宋体" pitchFamily="2" charset="-122"/>
                <a:cs typeface="Arial" panose="020B0604020202020204" pitchFamily="34" charset="0"/>
                <a:sym typeface="Calibri" pitchFamily="34" charset="0"/>
              </a:rPr>
              <a:t>多层神经网络</a:t>
            </a:r>
            <a:r>
              <a:rPr kumimoji="0" lang="en-US" altLang="zh-CN" sz="3200" b="1" i="0" u="none" strike="noStrike" kern="1200" cap="none" spc="0" normalizeH="0" baseline="0" noProof="0" dirty="0" smtClean="0">
                <a:ln>
                  <a:noFill/>
                </a:ln>
                <a:solidFill>
                  <a:srgbClr val="444D26">
                    <a:lumMod val="75000"/>
                  </a:srgbClr>
                </a:solidFill>
                <a:effectLst/>
                <a:uLnTx/>
                <a:uFillTx/>
                <a:latin typeface="Arial" panose="020B0604020202020204" pitchFamily="34" charset="0"/>
                <a:ea typeface="宋体" pitchFamily="2" charset="-122"/>
                <a:cs typeface="Arial" panose="020B0604020202020204" pitchFamily="34" charset="0"/>
                <a:sym typeface="Calibri" pitchFamily="34" charset="0"/>
              </a:rPr>
              <a:t>MLP</a:t>
            </a:r>
            <a:endParaRPr kumimoji="0" lang="zh-CN" altLang="en-US" sz="3200" b="1" i="0" u="none" strike="noStrike" kern="1200" cap="none" spc="0" normalizeH="0" baseline="0" noProof="0" dirty="0">
              <a:ln>
                <a:noFill/>
              </a:ln>
              <a:solidFill>
                <a:srgbClr val="444D26">
                  <a:lumMod val="75000"/>
                </a:srgbClr>
              </a:solidFill>
              <a:effectLst/>
              <a:uLnTx/>
              <a:uFillTx/>
              <a:latin typeface="Arial" panose="020B0604020202020204" pitchFamily="34" charset="0"/>
              <a:ea typeface="宋体" pitchFamily="2" charset="-122"/>
              <a:cs typeface="Arial" panose="020B0604020202020204" pitchFamily="34" charset="0"/>
              <a:sym typeface="Calibri" pitchFamily="34" charset="0"/>
            </a:endParaRPr>
          </a:p>
        </p:txBody>
      </p:sp>
      <p:sp>
        <p:nvSpPr>
          <p:cNvPr id="3" name="椭圆 2"/>
          <p:cNvSpPr/>
          <p:nvPr/>
        </p:nvSpPr>
        <p:spPr>
          <a:xfrm>
            <a:off x="919733" y="2627195"/>
            <a:ext cx="559558" cy="5595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2655273" y="4483290"/>
            <a:ext cx="559558" cy="5595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655273" y="3771332"/>
            <a:ext cx="559558" cy="5595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2655273" y="3059374"/>
            <a:ext cx="559558" cy="5595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2655273" y="2347416"/>
            <a:ext cx="559558" cy="5595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19733" y="4114799"/>
            <a:ext cx="559558" cy="5595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940204" y="3370997"/>
            <a:ext cx="559558" cy="5595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4390813" y="2637430"/>
            <a:ext cx="559558" cy="5595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390813" y="3373272"/>
            <a:ext cx="559558" cy="5595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4390813" y="4109114"/>
            <a:ext cx="559558" cy="5595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p:cNvCxnSpPr>
            <a:stCxn id="3" idx="6"/>
            <a:endCxn id="8" idx="2"/>
          </p:cNvCxnSpPr>
          <p:nvPr/>
        </p:nvCxnSpPr>
        <p:spPr>
          <a:xfrm flipV="1">
            <a:off x="1479291" y="2627195"/>
            <a:ext cx="1175982" cy="2797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3" idx="6"/>
            <a:endCxn id="7" idx="2"/>
          </p:cNvCxnSpPr>
          <p:nvPr/>
        </p:nvCxnSpPr>
        <p:spPr>
          <a:xfrm>
            <a:off x="1479291" y="2906974"/>
            <a:ext cx="1175982" cy="432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3" idx="6"/>
            <a:endCxn id="6" idx="2"/>
          </p:cNvCxnSpPr>
          <p:nvPr/>
        </p:nvCxnSpPr>
        <p:spPr>
          <a:xfrm>
            <a:off x="1479291" y="2906974"/>
            <a:ext cx="1175982" cy="114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3" idx="6"/>
            <a:endCxn id="5" idx="2"/>
          </p:cNvCxnSpPr>
          <p:nvPr/>
        </p:nvCxnSpPr>
        <p:spPr>
          <a:xfrm>
            <a:off x="1479291" y="2906974"/>
            <a:ext cx="1175982" cy="18560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8" idx="6"/>
            <a:endCxn id="11" idx="2"/>
          </p:cNvCxnSpPr>
          <p:nvPr/>
        </p:nvCxnSpPr>
        <p:spPr>
          <a:xfrm>
            <a:off x="3214831" y="2627195"/>
            <a:ext cx="1175982" cy="290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8" idx="6"/>
            <a:endCxn id="12" idx="2"/>
          </p:cNvCxnSpPr>
          <p:nvPr/>
        </p:nvCxnSpPr>
        <p:spPr>
          <a:xfrm>
            <a:off x="3214831" y="2627195"/>
            <a:ext cx="1175982" cy="1025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8" idx="6"/>
            <a:endCxn id="13" idx="2"/>
          </p:cNvCxnSpPr>
          <p:nvPr/>
        </p:nvCxnSpPr>
        <p:spPr>
          <a:xfrm>
            <a:off x="3214831" y="2627195"/>
            <a:ext cx="1175982" cy="17616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0" idx="6"/>
            <a:endCxn id="8" idx="2"/>
          </p:cNvCxnSpPr>
          <p:nvPr/>
        </p:nvCxnSpPr>
        <p:spPr>
          <a:xfrm flipV="1">
            <a:off x="1499762" y="2627195"/>
            <a:ext cx="1155511" cy="1023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9" idx="6"/>
            <a:endCxn id="8" idx="2"/>
          </p:cNvCxnSpPr>
          <p:nvPr/>
        </p:nvCxnSpPr>
        <p:spPr>
          <a:xfrm flipV="1">
            <a:off x="1479291" y="2627195"/>
            <a:ext cx="1175982" cy="1767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10" idx="6"/>
            <a:endCxn id="7" idx="2"/>
          </p:cNvCxnSpPr>
          <p:nvPr/>
        </p:nvCxnSpPr>
        <p:spPr>
          <a:xfrm flipV="1">
            <a:off x="1499762" y="3339153"/>
            <a:ext cx="1155511" cy="311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10" idx="6"/>
            <a:endCxn id="6" idx="2"/>
          </p:cNvCxnSpPr>
          <p:nvPr/>
        </p:nvCxnSpPr>
        <p:spPr>
          <a:xfrm>
            <a:off x="1499762" y="3650776"/>
            <a:ext cx="1155511" cy="4003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10" idx="6"/>
            <a:endCxn id="5" idx="2"/>
          </p:cNvCxnSpPr>
          <p:nvPr/>
        </p:nvCxnSpPr>
        <p:spPr>
          <a:xfrm>
            <a:off x="1499762" y="3650776"/>
            <a:ext cx="1155511" cy="11122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9" idx="6"/>
            <a:endCxn id="7" idx="2"/>
          </p:cNvCxnSpPr>
          <p:nvPr/>
        </p:nvCxnSpPr>
        <p:spPr>
          <a:xfrm flipV="1">
            <a:off x="1479291" y="3339153"/>
            <a:ext cx="1175982" cy="1055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9" idx="6"/>
            <a:endCxn id="6" idx="2"/>
          </p:cNvCxnSpPr>
          <p:nvPr/>
        </p:nvCxnSpPr>
        <p:spPr>
          <a:xfrm flipV="1">
            <a:off x="1479291" y="4051111"/>
            <a:ext cx="1175982" cy="3434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9" idx="6"/>
            <a:endCxn id="5" idx="2"/>
          </p:cNvCxnSpPr>
          <p:nvPr/>
        </p:nvCxnSpPr>
        <p:spPr>
          <a:xfrm>
            <a:off x="1479291" y="4394578"/>
            <a:ext cx="1175982" cy="3684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7" idx="6"/>
            <a:endCxn id="11" idx="2"/>
          </p:cNvCxnSpPr>
          <p:nvPr/>
        </p:nvCxnSpPr>
        <p:spPr>
          <a:xfrm flipV="1">
            <a:off x="3214831" y="2917209"/>
            <a:ext cx="1175982" cy="421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stCxn id="7" idx="6"/>
            <a:endCxn id="12" idx="2"/>
          </p:cNvCxnSpPr>
          <p:nvPr/>
        </p:nvCxnSpPr>
        <p:spPr>
          <a:xfrm>
            <a:off x="3214831" y="3339153"/>
            <a:ext cx="1175982" cy="3138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stCxn id="7" idx="6"/>
            <a:endCxn id="13" idx="2"/>
          </p:cNvCxnSpPr>
          <p:nvPr/>
        </p:nvCxnSpPr>
        <p:spPr>
          <a:xfrm>
            <a:off x="3214831" y="3339153"/>
            <a:ext cx="1175982" cy="1049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stCxn id="6" idx="6"/>
            <a:endCxn id="11" idx="2"/>
          </p:cNvCxnSpPr>
          <p:nvPr/>
        </p:nvCxnSpPr>
        <p:spPr>
          <a:xfrm flipV="1">
            <a:off x="3214831" y="2917209"/>
            <a:ext cx="1175982" cy="1133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stCxn id="6" idx="6"/>
            <a:endCxn id="12" idx="2"/>
          </p:cNvCxnSpPr>
          <p:nvPr/>
        </p:nvCxnSpPr>
        <p:spPr>
          <a:xfrm flipV="1">
            <a:off x="3214831" y="3653051"/>
            <a:ext cx="1175982" cy="398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stCxn id="6" idx="6"/>
            <a:endCxn id="13" idx="2"/>
          </p:cNvCxnSpPr>
          <p:nvPr/>
        </p:nvCxnSpPr>
        <p:spPr>
          <a:xfrm>
            <a:off x="3214831" y="4051111"/>
            <a:ext cx="1175982" cy="337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stCxn id="5" idx="6"/>
            <a:endCxn id="11" idx="2"/>
          </p:cNvCxnSpPr>
          <p:nvPr/>
        </p:nvCxnSpPr>
        <p:spPr>
          <a:xfrm flipV="1">
            <a:off x="3214831" y="2917209"/>
            <a:ext cx="1175982" cy="1845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5" idx="6"/>
            <a:endCxn id="12" idx="2"/>
          </p:cNvCxnSpPr>
          <p:nvPr/>
        </p:nvCxnSpPr>
        <p:spPr>
          <a:xfrm flipV="1">
            <a:off x="3214831" y="3653051"/>
            <a:ext cx="1175982" cy="1110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stCxn id="5" idx="6"/>
            <a:endCxn id="13" idx="2"/>
          </p:cNvCxnSpPr>
          <p:nvPr/>
        </p:nvCxnSpPr>
        <p:spPr>
          <a:xfrm flipV="1">
            <a:off x="3214831" y="4388893"/>
            <a:ext cx="1175982" cy="374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stCxn id="11" idx="6"/>
          </p:cNvCxnSpPr>
          <p:nvPr/>
        </p:nvCxnSpPr>
        <p:spPr>
          <a:xfrm flipV="1">
            <a:off x="4950371" y="2906974"/>
            <a:ext cx="889379" cy="10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a:stCxn id="12" idx="6"/>
          </p:cNvCxnSpPr>
          <p:nvPr/>
        </p:nvCxnSpPr>
        <p:spPr>
          <a:xfrm flipV="1">
            <a:off x="4950371" y="3650776"/>
            <a:ext cx="903027" cy="2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a:stCxn id="13" idx="6"/>
          </p:cNvCxnSpPr>
          <p:nvPr/>
        </p:nvCxnSpPr>
        <p:spPr>
          <a:xfrm>
            <a:off x="4950371" y="4388893"/>
            <a:ext cx="8893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文本框 67"/>
          <p:cNvSpPr txBox="1"/>
          <p:nvPr/>
        </p:nvSpPr>
        <p:spPr>
          <a:xfrm>
            <a:off x="781401" y="1855401"/>
            <a:ext cx="877163" cy="369332"/>
          </a:xfrm>
          <a:prstGeom prst="rect">
            <a:avLst/>
          </a:prstGeom>
          <a:noFill/>
        </p:spPr>
        <p:txBody>
          <a:bodyPr wrap="none" rtlCol="0">
            <a:spAutoFit/>
          </a:bodyPr>
          <a:lstStyle/>
          <a:p>
            <a:r>
              <a:rPr lang="zh-CN" altLang="en-US" dirty="0" smtClean="0"/>
              <a:t>输入层</a:t>
            </a:r>
            <a:endParaRPr lang="zh-CN" altLang="en-US" dirty="0"/>
          </a:p>
        </p:txBody>
      </p:sp>
      <p:sp>
        <p:nvSpPr>
          <p:cNvPr id="69" name="文本框 68"/>
          <p:cNvSpPr txBox="1"/>
          <p:nvPr/>
        </p:nvSpPr>
        <p:spPr>
          <a:xfrm>
            <a:off x="2496470" y="1855401"/>
            <a:ext cx="877163" cy="369332"/>
          </a:xfrm>
          <a:prstGeom prst="rect">
            <a:avLst/>
          </a:prstGeom>
          <a:noFill/>
        </p:spPr>
        <p:txBody>
          <a:bodyPr wrap="none" rtlCol="0">
            <a:spAutoFit/>
          </a:bodyPr>
          <a:lstStyle/>
          <a:p>
            <a:r>
              <a:rPr lang="zh-CN" altLang="en-US" dirty="0" smtClean="0"/>
              <a:t>隐含层</a:t>
            </a:r>
            <a:endParaRPr lang="zh-CN" altLang="en-US" dirty="0"/>
          </a:p>
        </p:txBody>
      </p:sp>
      <p:sp>
        <p:nvSpPr>
          <p:cNvPr id="70" name="文本框 69"/>
          <p:cNvSpPr txBox="1"/>
          <p:nvPr/>
        </p:nvSpPr>
        <p:spPr>
          <a:xfrm>
            <a:off x="4230807" y="1855401"/>
            <a:ext cx="877163" cy="369332"/>
          </a:xfrm>
          <a:prstGeom prst="rect">
            <a:avLst/>
          </a:prstGeom>
          <a:noFill/>
        </p:spPr>
        <p:txBody>
          <a:bodyPr wrap="none" rtlCol="0">
            <a:spAutoFit/>
          </a:bodyPr>
          <a:lstStyle/>
          <a:p>
            <a:r>
              <a:rPr lang="zh-CN" altLang="en-US" dirty="0" smtClean="0"/>
              <a:t>输出层</a:t>
            </a:r>
            <a:endParaRPr lang="zh-CN" altLang="en-US" dirty="0"/>
          </a:p>
        </p:txBody>
      </p:sp>
      <p:sp>
        <p:nvSpPr>
          <p:cNvPr id="71" name="文本框 70"/>
          <p:cNvSpPr txBox="1"/>
          <p:nvPr/>
        </p:nvSpPr>
        <p:spPr>
          <a:xfrm>
            <a:off x="6549434" y="1218275"/>
            <a:ext cx="5008729" cy="4801314"/>
          </a:xfrm>
          <a:prstGeom prst="rect">
            <a:avLst/>
          </a:prstGeom>
          <a:noFill/>
        </p:spPr>
        <p:txBody>
          <a:bodyPr wrap="square" rtlCol="0">
            <a:spAutoFit/>
          </a:bodyPr>
          <a:lstStyle/>
          <a:p>
            <a:r>
              <a:rPr lang="zh-CN" altLang="en-US" dirty="0" smtClean="0"/>
              <a:t>在输入层和输出层之间的计算层称为“</a:t>
            </a:r>
            <a:r>
              <a:rPr lang="zh-CN" altLang="en-US" dirty="0" smtClean="0">
                <a:solidFill>
                  <a:srgbClr val="FF0000"/>
                </a:solidFill>
              </a:rPr>
              <a:t>隐含层</a:t>
            </a:r>
            <a:r>
              <a:rPr lang="zh-CN" altLang="en-US" dirty="0" smtClean="0"/>
              <a:t>”</a:t>
            </a:r>
            <a:r>
              <a:rPr lang="en-US" altLang="zh-CN" dirty="0" smtClean="0"/>
              <a:t>(hidden layer)</a:t>
            </a:r>
            <a:r>
              <a:rPr lang="zh-CN" altLang="en-US" dirty="0" smtClean="0"/>
              <a:t>，隐含层和输出层一样都是含有激活函数的功能神经元。</a:t>
            </a:r>
            <a:endParaRPr lang="en-US" altLang="zh-CN" dirty="0" smtClean="0"/>
          </a:p>
          <a:p>
            <a:endParaRPr lang="en-US" altLang="zh-CN" dirty="0" smtClean="0"/>
          </a:p>
          <a:p>
            <a:r>
              <a:rPr lang="zh-CN" altLang="en-US" dirty="0" smtClean="0"/>
              <a:t>这种含有隐含层的神经网络就是</a:t>
            </a:r>
            <a:r>
              <a:rPr lang="zh-CN" altLang="en-US" dirty="0" smtClean="0">
                <a:solidFill>
                  <a:srgbClr val="FF0000"/>
                </a:solidFill>
              </a:rPr>
              <a:t>多层神经网络</a:t>
            </a:r>
            <a:r>
              <a:rPr lang="en-US" altLang="zh-CN" dirty="0" smtClean="0"/>
              <a:t>(Multi-layer perceptron)</a:t>
            </a:r>
            <a:r>
              <a:rPr lang="zh-CN" altLang="en-US" dirty="0" smtClean="0"/>
              <a:t>。</a:t>
            </a:r>
            <a:endParaRPr lang="en-US" altLang="zh-CN" dirty="0" smtClean="0"/>
          </a:p>
          <a:p>
            <a:endParaRPr lang="en-US" altLang="zh-CN" dirty="0" smtClean="0"/>
          </a:p>
          <a:p>
            <a:r>
              <a:rPr lang="zh-CN" altLang="en-US" dirty="0" smtClean="0"/>
              <a:t>如图这种常见的神经网络，每层神经元与下层神经元全互连，不存在神经元同层连接，也不存在跨层连接，这样的神经网络结构通常称为“</a:t>
            </a:r>
            <a:r>
              <a:rPr lang="zh-CN" altLang="en-US" dirty="0" smtClean="0">
                <a:solidFill>
                  <a:srgbClr val="FF0000"/>
                </a:solidFill>
              </a:rPr>
              <a:t>多层前反馈神经网络</a:t>
            </a:r>
            <a:r>
              <a:rPr lang="zh-CN" altLang="en-US" dirty="0" smtClean="0"/>
              <a:t>”</a:t>
            </a:r>
            <a:r>
              <a:rPr lang="en-US" altLang="zh-CN" dirty="0" smtClean="0"/>
              <a:t>(Multi-layer feedforward neural networks)</a:t>
            </a:r>
            <a:r>
              <a:rPr lang="zh-CN" altLang="en-US" dirty="0" smtClean="0"/>
              <a:t>。</a:t>
            </a:r>
            <a:endParaRPr lang="en-US" altLang="zh-CN" dirty="0" smtClean="0"/>
          </a:p>
          <a:p>
            <a:endParaRPr lang="en-US" altLang="zh-CN" dirty="0"/>
          </a:p>
          <a:p>
            <a:r>
              <a:rPr lang="zh-CN" altLang="en-US" dirty="0" smtClean="0"/>
              <a:t>也有</a:t>
            </a:r>
            <a:r>
              <a:rPr lang="zh-CN" altLang="en-US" dirty="0"/>
              <a:t>⼀些⼈⼯神经⽹络的模型，其中反馈环路是可⾏的。这些模型被称为</a:t>
            </a:r>
            <a:r>
              <a:rPr lang="zh-CN" altLang="en-US" dirty="0">
                <a:solidFill>
                  <a:srgbClr val="FF0000"/>
                </a:solidFill>
              </a:rPr>
              <a:t>递归神经</a:t>
            </a:r>
            <a:r>
              <a:rPr lang="zh-CN" altLang="en-US" dirty="0" smtClean="0">
                <a:solidFill>
                  <a:srgbClr val="FF0000"/>
                </a:solidFill>
              </a:rPr>
              <a:t>⽹络</a:t>
            </a:r>
            <a:r>
              <a:rPr lang="en-US" altLang="zh-CN" dirty="0" smtClean="0"/>
              <a:t>(</a:t>
            </a:r>
            <a:r>
              <a:rPr lang="en-US" altLang="zh-CN" dirty="0" err="1" smtClean="0"/>
              <a:t>RNN,Recursive</a:t>
            </a:r>
            <a:r>
              <a:rPr lang="en-US" altLang="zh-CN" dirty="0" smtClean="0"/>
              <a:t> </a:t>
            </a:r>
            <a:r>
              <a:rPr lang="en-US" altLang="zh-CN" dirty="0"/>
              <a:t>neural network</a:t>
            </a:r>
            <a:r>
              <a:rPr lang="en-US" altLang="zh-CN" dirty="0" smtClean="0"/>
              <a:t>)</a:t>
            </a:r>
            <a:r>
              <a:rPr lang="zh-CN" altLang="en-US" dirty="0" smtClean="0"/>
              <a:t>。 </a:t>
            </a:r>
            <a:r>
              <a:rPr lang="zh-CN" altLang="en-US" dirty="0"/>
              <a:t/>
            </a:r>
            <a:br>
              <a:rPr lang="zh-CN" altLang="en-US" dirty="0"/>
            </a:br>
            <a:endParaRPr lang="en-US" altLang="zh-CN" dirty="0" smtClean="0"/>
          </a:p>
        </p:txBody>
      </p:sp>
    </p:spTree>
    <p:extLst>
      <p:ext uri="{BB962C8B-B14F-4D97-AF65-F5344CB8AC3E}">
        <p14:creationId xmlns:p14="http://schemas.microsoft.com/office/powerpoint/2010/main" val="3522830349"/>
      </p:ext>
    </p:extLst>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3"/>
          <p:cNvSpPr>
            <a:spLocks noChangeArrowheads="1"/>
          </p:cNvSpPr>
          <p:nvPr/>
        </p:nvSpPr>
        <p:spPr bwMode="auto">
          <a:xfrm>
            <a:off x="1073958" y="224898"/>
            <a:ext cx="3522100"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marL="0" marR="0" lvl="0" indent="0" algn="l" defTabSz="914332" rtl="0" eaLnBrk="1" fontAlgn="auto" latinLnBrk="0" hangingPunct="1">
              <a:lnSpc>
                <a:spcPct val="100000"/>
              </a:lnSpc>
              <a:spcBef>
                <a:spcPct val="0"/>
              </a:spcBef>
              <a:spcAft>
                <a:spcPts val="0"/>
              </a:spcAft>
              <a:buClrTx/>
              <a:buSzTx/>
              <a:buFont typeface="Arial" charset="0"/>
              <a:buNone/>
              <a:tabLst/>
              <a:defRPr/>
            </a:pPr>
            <a:r>
              <a:rPr kumimoji="0" lang="zh-CN" altLang="en-US" sz="3200" b="1" i="0" u="none" strike="noStrike" kern="1200" cap="none" spc="0" normalizeH="0" baseline="0" noProof="0" dirty="0" smtClean="0">
                <a:ln>
                  <a:noFill/>
                </a:ln>
                <a:solidFill>
                  <a:srgbClr val="444D26">
                    <a:lumMod val="75000"/>
                  </a:srgbClr>
                </a:solidFill>
                <a:effectLst/>
                <a:uLnTx/>
                <a:uFillTx/>
                <a:latin typeface="Arial" panose="020B0604020202020204" pitchFamily="34" charset="0"/>
                <a:ea typeface="宋体" pitchFamily="2" charset="-122"/>
                <a:cs typeface="Arial" panose="020B0604020202020204" pitchFamily="34" charset="0"/>
                <a:sym typeface="Calibri" pitchFamily="34" charset="0"/>
              </a:rPr>
              <a:t>多层神经网络</a:t>
            </a:r>
            <a:r>
              <a:rPr kumimoji="0" lang="en-US" altLang="zh-CN" sz="3200" b="1" i="0" u="none" strike="noStrike" kern="1200" cap="none" spc="0" normalizeH="0" baseline="0" noProof="0" dirty="0" smtClean="0">
                <a:ln>
                  <a:noFill/>
                </a:ln>
                <a:solidFill>
                  <a:srgbClr val="444D26">
                    <a:lumMod val="75000"/>
                  </a:srgbClr>
                </a:solidFill>
                <a:effectLst/>
                <a:uLnTx/>
                <a:uFillTx/>
                <a:latin typeface="Arial" panose="020B0604020202020204" pitchFamily="34" charset="0"/>
                <a:ea typeface="宋体" pitchFamily="2" charset="-122"/>
                <a:cs typeface="Arial" panose="020B0604020202020204" pitchFamily="34" charset="0"/>
                <a:sym typeface="Calibri" pitchFamily="34" charset="0"/>
              </a:rPr>
              <a:t>MLP</a:t>
            </a:r>
            <a:endParaRPr kumimoji="0" lang="zh-CN" altLang="en-US" sz="3200" b="1" i="0" u="none" strike="noStrike" kern="1200" cap="none" spc="0" normalizeH="0" baseline="0" noProof="0" dirty="0">
              <a:ln>
                <a:noFill/>
              </a:ln>
              <a:solidFill>
                <a:srgbClr val="444D26">
                  <a:lumMod val="75000"/>
                </a:srgbClr>
              </a:solidFill>
              <a:effectLst/>
              <a:uLnTx/>
              <a:uFillTx/>
              <a:latin typeface="Arial" panose="020B0604020202020204" pitchFamily="34" charset="0"/>
              <a:ea typeface="宋体" pitchFamily="2" charset="-122"/>
              <a:cs typeface="Arial" panose="020B0604020202020204" pitchFamily="34" charset="0"/>
              <a:sym typeface="Calibri" pitchFamily="34" charset="0"/>
            </a:endParaRPr>
          </a:p>
        </p:txBody>
      </p:sp>
      <p:sp>
        <p:nvSpPr>
          <p:cNvPr id="3" name="椭圆 2"/>
          <p:cNvSpPr/>
          <p:nvPr/>
        </p:nvSpPr>
        <p:spPr>
          <a:xfrm>
            <a:off x="1993027" y="3044879"/>
            <a:ext cx="559558" cy="5595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3356682" y="4084239"/>
            <a:ext cx="559558" cy="5595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355490" y="3044879"/>
            <a:ext cx="559558" cy="5595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994219" y="4102334"/>
            <a:ext cx="559558" cy="5595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436982" y="3542776"/>
            <a:ext cx="559558" cy="5595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p:cNvCxnSpPr>
            <a:stCxn id="3" idx="6"/>
            <a:endCxn id="8" idx="2"/>
          </p:cNvCxnSpPr>
          <p:nvPr/>
        </p:nvCxnSpPr>
        <p:spPr>
          <a:xfrm>
            <a:off x="2552585" y="3324658"/>
            <a:ext cx="8029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3" idx="6"/>
            <a:endCxn id="6" idx="2"/>
          </p:cNvCxnSpPr>
          <p:nvPr/>
        </p:nvCxnSpPr>
        <p:spPr>
          <a:xfrm>
            <a:off x="2552585" y="3324658"/>
            <a:ext cx="804097" cy="1039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8" idx="6"/>
            <a:endCxn id="12" idx="2"/>
          </p:cNvCxnSpPr>
          <p:nvPr/>
        </p:nvCxnSpPr>
        <p:spPr>
          <a:xfrm>
            <a:off x="3915048" y="3324658"/>
            <a:ext cx="521934" cy="497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0" idx="6"/>
            <a:endCxn id="8" idx="2"/>
          </p:cNvCxnSpPr>
          <p:nvPr/>
        </p:nvCxnSpPr>
        <p:spPr>
          <a:xfrm flipV="1">
            <a:off x="2553777" y="3324658"/>
            <a:ext cx="801713" cy="1057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10" idx="6"/>
            <a:endCxn id="6" idx="2"/>
          </p:cNvCxnSpPr>
          <p:nvPr/>
        </p:nvCxnSpPr>
        <p:spPr>
          <a:xfrm flipV="1">
            <a:off x="2553777" y="4364018"/>
            <a:ext cx="802905" cy="180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stCxn id="6" idx="6"/>
            <a:endCxn id="12" idx="2"/>
          </p:cNvCxnSpPr>
          <p:nvPr/>
        </p:nvCxnSpPr>
        <p:spPr>
          <a:xfrm flipV="1">
            <a:off x="3916240" y="3822555"/>
            <a:ext cx="520742" cy="541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a:stCxn id="12" idx="6"/>
          </p:cNvCxnSpPr>
          <p:nvPr/>
        </p:nvCxnSpPr>
        <p:spPr>
          <a:xfrm>
            <a:off x="4996540" y="3822555"/>
            <a:ext cx="5207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文本框 70"/>
          <p:cNvSpPr txBox="1"/>
          <p:nvPr/>
        </p:nvSpPr>
        <p:spPr>
          <a:xfrm>
            <a:off x="1674460" y="1454630"/>
            <a:ext cx="8452179" cy="923330"/>
          </a:xfrm>
          <a:prstGeom prst="rect">
            <a:avLst/>
          </a:prstGeom>
          <a:noFill/>
        </p:spPr>
        <p:txBody>
          <a:bodyPr wrap="square" rtlCol="0">
            <a:spAutoFit/>
          </a:bodyPr>
          <a:lstStyle/>
          <a:p>
            <a:r>
              <a:rPr lang="zh-CN" altLang="en-US" dirty="0" smtClean="0"/>
              <a:t>如图，一个简单的三层网络就能通过学习解决感知机不能解决的异或问题。</a:t>
            </a:r>
            <a:endParaRPr lang="en-US" altLang="zh-CN" dirty="0" smtClean="0"/>
          </a:p>
          <a:p>
            <a:r>
              <a:rPr lang="zh-CN" altLang="en-US" dirty="0" smtClean="0"/>
              <a:t>神经网络</a:t>
            </a:r>
            <a:r>
              <a:rPr lang="zh-CN" altLang="en-US" dirty="0"/>
              <a:t>的学习过程，就是根据训练数据来调整神经元之间</a:t>
            </a:r>
            <a:r>
              <a:rPr lang="zh-CN" altLang="en-US" dirty="0" smtClean="0"/>
              <a:t>的权重</a:t>
            </a:r>
            <a:r>
              <a:rPr lang="en-US" altLang="zh-CN" dirty="0" smtClean="0"/>
              <a:t> (weight</a:t>
            </a:r>
            <a:r>
              <a:rPr lang="en-US" altLang="zh-CN" dirty="0"/>
              <a:t>) </a:t>
            </a:r>
            <a:r>
              <a:rPr lang="zh-CN" altLang="en-US" dirty="0"/>
              <a:t>以及每个功能神经元</a:t>
            </a:r>
            <a:r>
              <a:rPr lang="zh-CN" altLang="en-US" dirty="0" smtClean="0"/>
              <a:t>的阈值；换言之</a:t>
            </a:r>
            <a:r>
              <a:rPr lang="zh-CN" altLang="en-US" dirty="0"/>
              <a:t>，</a:t>
            </a:r>
            <a:r>
              <a:rPr lang="zh-CN" altLang="en-US" dirty="0" smtClean="0"/>
              <a:t>神经网络“学”到</a:t>
            </a:r>
            <a:r>
              <a:rPr lang="zh-CN" altLang="en-US" dirty="0"/>
              <a:t>的东西，蕴涵</a:t>
            </a:r>
            <a:r>
              <a:rPr lang="zh-CN" altLang="en-US" dirty="0" smtClean="0"/>
              <a:t>在权重和阈值中。</a:t>
            </a:r>
            <a:endParaRPr lang="zh-CN" altLang="en-US" dirty="0"/>
          </a:p>
        </p:txBody>
      </p:sp>
      <p:pic>
        <p:nvPicPr>
          <p:cNvPr id="34" name="图片 33"/>
          <p:cNvPicPr>
            <a:picLocks noChangeAspect="1"/>
          </p:cNvPicPr>
          <p:nvPr/>
        </p:nvPicPr>
        <p:blipFill>
          <a:blip r:embed="rId2"/>
          <a:stretch>
            <a:fillRect/>
          </a:stretch>
        </p:blipFill>
        <p:spPr>
          <a:xfrm>
            <a:off x="6892573" y="2896792"/>
            <a:ext cx="3029350" cy="2107980"/>
          </a:xfrm>
          <a:prstGeom prst="rect">
            <a:avLst/>
          </a:prstGeom>
        </p:spPr>
      </p:pic>
      <p:sp>
        <p:nvSpPr>
          <p:cNvPr id="81" name="文本框 80"/>
          <p:cNvSpPr txBox="1"/>
          <p:nvPr/>
        </p:nvSpPr>
        <p:spPr>
          <a:xfrm>
            <a:off x="2801492" y="4861914"/>
            <a:ext cx="1107996" cy="369332"/>
          </a:xfrm>
          <a:prstGeom prst="rect">
            <a:avLst/>
          </a:prstGeom>
          <a:noFill/>
        </p:spPr>
        <p:txBody>
          <a:bodyPr wrap="none" rtlCol="0">
            <a:spAutoFit/>
          </a:bodyPr>
          <a:lstStyle/>
          <a:p>
            <a:r>
              <a:rPr lang="zh-CN" altLang="en-US" dirty="0" smtClean="0"/>
              <a:t>网络模型</a:t>
            </a:r>
            <a:endParaRPr lang="zh-CN" altLang="en-US" dirty="0"/>
          </a:p>
        </p:txBody>
      </p:sp>
      <p:sp>
        <p:nvSpPr>
          <p:cNvPr id="82" name="文本框 81"/>
          <p:cNvSpPr txBox="1"/>
          <p:nvPr/>
        </p:nvSpPr>
        <p:spPr>
          <a:xfrm>
            <a:off x="7701038" y="5121222"/>
            <a:ext cx="1107996" cy="369332"/>
          </a:xfrm>
          <a:prstGeom prst="rect">
            <a:avLst/>
          </a:prstGeom>
          <a:noFill/>
        </p:spPr>
        <p:txBody>
          <a:bodyPr wrap="none" rtlCol="0">
            <a:spAutoFit/>
          </a:bodyPr>
          <a:lstStyle/>
          <a:p>
            <a:r>
              <a:rPr lang="zh-CN" altLang="en-US" dirty="0" smtClean="0"/>
              <a:t>分类区域</a:t>
            </a:r>
            <a:endParaRPr lang="zh-CN" altLang="en-US" dirty="0"/>
          </a:p>
        </p:txBody>
      </p:sp>
    </p:spTree>
    <p:extLst>
      <p:ext uri="{BB962C8B-B14F-4D97-AF65-F5344CB8AC3E}">
        <p14:creationId xmlns:p14="http://schemas.microsoft.com/office/powerpoint/2010/main" val="1466482009"/>
      </p:ext>
    </p:extLst>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22225" y="1427204"/>
            <a:ext cx="3141111" cy="1930400"/>
          </a:xfrm>
          <a:custGeom>
            <a:avLst/>
            <a:gdLst/>
            <a:ahLst/>
            <a:cxnLst/>
            <a:rect l="l" t="t" r="r" b="b"/>
            <a:pathLst>
              <a:path w="3141111" h="1930400">
                <a:moveTo>
                  <a:pt x="0" y="0"/>
                </a:moveTo>
                <a:lnTo>
                  <a:pt x="3060256" y="0"/>
                </a:lnTo>
                <a:lnTo>
                  <a:pt x="3025363" y="11012"/>
                </a:lnTo>
                <a:cubicBezTo>
                  <a:pt x="3000530" y="20867"/>
                  <a:pt x="2976886" y="32364"/>
                  <a:pt x="2954431" y="45503"/>
                </a:cubicBezTo>
                <a:cubicBezTo>
                  <a:pt x="2864612" y="98061"/>
                  <a:pt x="2804602" y="167877"/>
                  <a:pt x="2774400" y="254950"/>
                </a:cubicBezTo>
                <a:cubicBezTo>
                  <a:pt x="2744199" y="342024"/>
                  <a:pt x="2729099" y="473027"/>
                  <a:pt x="2729099" y="647959"/>
                </a:cubicBezTo>
                <a:lnTo>
                  <a:pt x="2729099" y="1312779"/>
                </a:lnTo>
                <a:cubicBezTo>
                  <a:pt x="2729099" y="1446920"/>
                  <a:pt x="2738512" y="1544780"/>
                  <a:pt x="2757339" y="1606359"/>
                </a:cubicBezTo>
                <a:cubicBezTo>
                  <a:pt x="2776165" y="1667938"/>
                  <a:pt x="2807936" y="1726575"/>
                  <a:pt x="2852649" y="1782271"/>
                </a:cubicBezTo>
                <a:cubicBezTo>
                  <a:pt x="2897363" y="1837967"/>
                  <a:pt x="2957373" y="1878954"/>
                  <a:pt x="3032680" y="1905233"/>
                </a:cubicBezTo>
                <a:lnTo>
                  <a:pt x="3141111" y="1930400"/>
                </a:lnTo>
                <a:lnTo>
                  <a:pt x="0" y="1930400"/>
                </a:lnTo>
                <a:lnTo>
                  <a:pt x="0" y="0"/>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332" rtl="0" eaLnBrk="1" fontAlgn="auto" latinLnBrk="0" hangingPunct="1">
              <a:lnSpc>
                <a:spcPct val="100000"/>
              </a:lnSpc>
              <a:spcBef>
                <a:spcPts val="0"/>
              </a:spcBef>
              <a:spcAft>
                <a:spcPts val="0"/>
              </a:spcAft>
              <a:buClrTx/>
              <a:buSzTx/>
              <a:buFontTx/>
              <a:buNone/>
              <a:tabLst/>
              <a:defRPr/>
            </a:pPr>
            <a:endParaRPr kumimoji="0" lang="zh-CN" altLang="en-US" sz="19000" b="0" i="0" u="none" strike="noStrike" kern="1200" cap="none" spc="0" normalizeH="0" baseline="0" noProof="0" dirty="0">
              <a:ln>
                <a:noFill/>
              </a:ln>
              <a:solidFill>
                <a:srgbClr val="A5B592"/>
              </a:solidFill>
              <a:effectLst/>
              <a:uLnTx/>
              <a:uFillTx/>
              <a:latin typeface="Impact" panose="020B0806030902050204" pitchFamily="34" charset="0"/>
              <a:ea typeface="微软雅黑"/>
              <a:cs typeface="+mn-cs"/>
            </a:endParaRPr>
          </a:p>
        </p:txBody>
      </p:sp>
      <p:sp>
        <p:nvSpPr>
          <p:cNvPr id="27" name="任意多边形 26"/>
          <p:cNvSpPr/>
          <p:nvPr/>
        </p:nvSpPr>
        <p:spPr>
          <a:xfrm>
            <a:off x="2914652" y="3525923"/>
            <a:ext cx="9277349" cy="1943101"/>
          </a:xfrm>
          <a:custGeom>
            <a:avLst/>
            <a:gdLst>
              <a:gd name="connsiteX0" fmla="*/ 6580647 w 9277349"/>
              <a:gd name="connsiteY0" fmla="*/ 0 h 1943101"/>
              <a:gd name="connsiteX1" fmla="*/ 9277349 w 9277349"/>
              <a:gd name="connsiteY1" fmla="*/ 0 h 1943101"/>
              <a:gd name="connsiteX2" fmla="*/ 9277349 w 9277349"/>
              <a:gd name="connsiteY2" fmla="*/ 1943101 h 1943101"/>
              <a:gd name="connsiteX3" fmla="*/ 0 w 9277349"/>
              <a:gd name="connsiteY3" fmla="*/ 1943101 h 1943101"/>
              <a:gd name="connsiteX4" fmla="*/ 550035 w 9277349"/>
              <a:gd name="connsiteY4" fmla="*/ 1 h 1943101"/>
              <a:gd name="connsiteX5" fmla="*/ 6580647 w 9277349"/>
              <a:gd name="connsiteY5" fmla="*/ 1 h 1943101"/>
              <a:gd name="connsiteX6" fmla="*/ 6580647 w 9277349"/>
              <a:gd name="connsiteY6" fmla="*/ 0 h 1943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77349" h="1943101">
                <a:moveTo>
                  <a:pt x="6580647" y="0"/>
                </a:moveTo>
                <a:lnTo>
                  <a:pt x="9277349" y="0"/>
                </a:lnTo>
                <a:lnTo>
                  <a:pt x="9277349" y="1943101"/>
                </a:lnTo>
                <a:lnTo>
                  <a:pt x="0" y="1943101"/>
                </a:lnTo>
                <a:lnTo>
                  <a:pt x="550035" y="1"/>
                </a:lnTo>
                <a:lnTo>
                  <a:pt x="6580647" y="1"/>
                </a:lnTo>
                <a:lnTo>
                  <a:pt x="6580647"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332" rtl="0" eaLnBrk="1" fontAlgn="auto" latinLnBrk="0" hangingPunct="1">
              <a:lnSpc>
                <a:spcPct val="100000"/>
              </a:lnSpc>
              <a:spcBef>
                <a:spcPts val="0"/>
              </a:spcBef>
              <a:spcAft>
                <a:spcPts val="0"/>
              </a:spcAft>
              <a:buClrTx/>
              <a:buSzTx/>
              <a:buFontTx/>
              <a:buNone/>
              <a:tabLst/>
              <a:defRPr/>
            </a:pPr>
            <a:endParaRPr kumimoji="0" lang="zh-CN" altLang="en-US" sz="1900" b="0" i="0" u="none" strike="noStrike" kern="1200" cap="none" spc="0" normalizeH="0" baseline="0" noProof="0">
              <a:ln>
                <a:noFill/>
              </a:ln>
              <a:solidFill>
                <a:prstClr val="white"/>
              </a:solidFill>
              <a:effectLst/>
              <a:uLnTx/>
              <a:uFillTx/>
              <a:latin typeface="Arial"/>
              <a:ea typeface="微软雅黑"/>
              <a:cs typeface="+mn-cs"/>
            </a:endParaRPr>
          </a:p>
        </p:txBody>
      </p:sp>
      <p:sp>
        <p:nvSpPr>
          <p:cNvPr id="6" name="TextBox 64"/>
          <p:cNvSpPr txBox="1"/>
          <p:nvPr/>
        </p:nvSpPr>
        <p:spPr>
          <a:xfrm>
            <a:off x="3561494" y="3634686"/>
            <a:ext cx="5065590" cy="976403"/>
          </a:xfrm>
          <a:prstGeom prst="rect">
            <a:avLst/>
          </a:prstGeom>
          <a:noFill/>
        </p:spPr>
        <p:txBody>
          <a:bodyPr wrap="none" lIns="108000" tIns="72000" rIns="108000" bIns="72000" rtlCol="0" anchor="ctr">
            <a:spAutoFit/>
          </a:bodyPr>
          <a:lstStyle>
            <a:defPPr>
              <a:defRPr lang="zh-CN"/>
            </a:defPPr>
            <a:lvl1pPr>
              <a:defRPr sz="1800">
                <a:solidFill>
                  <a:schemeClr val="tx1">
                    <a:lumMod val="75000"/>
                    <a:lumOff val="25000"/>
                  </a:schemeClr>
                </a:solidFill>
              </a:defRPr>
            </a:lvl1pPr>
          </a:lstStyle>
          <a:p>
            <a:pPr lvl="0" defTabSz="914332" fontAlgn="ctr">
              <a:defRPr/>
            </a:pPr>
            <a:r>
              <a:rPr lang="zh-CN" altLang="en-US" sz="5400" b="1" dirty="0" smtClean="0">
                <a:solidFill>
                  <a:prstClr val="white"/>
                </a:solidFill>
                <a:latin typeface="微软雅黑" panose="020B0503020204020204" pitchFamily="34" charset="-122"/>
                <a:ea typeface="微软雅黑" panose="020B0503020204020204" pitchFamily="34" charset="-122"/>
              </a:rPr>
              <a:t>误差逆传播算法</a:t>
            </a:r>
            <a:endParaRPr lang="zh-CN" altLang="en-US" sz="5400" b="1" dirty="0">
              <a:solidFill>
                <a:prstClr val="white"/>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7046296" y="4719851"/>
            <a:ext cx="5145704" cy="461665"/>
          </a:xfrm>
          <a:prstGeom prst="rect">
            <a:avLst/>
          </a:prstGeom>
          <a:noFill/>
        </p:spPr>
        <p:txBody>
          <a:bodyPr wrap="none" rtlCol="0" anchor="ctr">
            <a:spAutoFit/>
          </a:bodyPr>
          <a:lstStyle>
            <a:defPPr>
              <a:defRPr lang="zh-CN"/>
            </a:defPPr>
            <a:lvl1pPr algn="ctr" fontAlgn="ctr">
              <a:defRPr sz="2000">
                <a:solidFill>
                  <a:schemeClr val="bg1">
                    <a:lumMod val="50000"/>
                  </a:schemeClr>
                </a:solidFill>
              </a:defRPr>
            </a:lvl1pPr>
          </a:lstStyle>
          <a:p>
            <a:pPr lvl="0" defTabSz="914332">
              <a:defRPr/>
            </a:pPr>
            <a:r>
              <a:rPr lang="en-US" altLang="zh-CN" sz="2400" dirty="0">
                <a:solidFill>
                  <a:prstClr val="white"/>
                </a:solidFill>
                <a:latin typeface="微软雅黑" panose="020B0503020204020204" pitchFamily="34" charset="-122"/>
                <a:ea typeface="微软雅黑" panose="020B0503020204020204" pitchFamily="34" charset="-122"/>
                <a:sym typeface="+mn-lt"/>
              </a:rPr>
              <a:t>Error Back Propagation </a:t>
            </a:r>
            <a:r>
              <a:rPr lang="en-US" altLang="zh-CN" sz="2400" dirty="0" smtClean="0">
                <a:solidFill>
                  <a:prstClr val="white"/>
                </a:solidFill>
                <a:latin typeface="微软雅黑" panose="020B0503020204020204" pitchFamily="34" charset="-122"/>
                <a:ea typeface="微软雅黑" panose="020B0503020204020204" pitchFamily="34" charset="-122"/>
                <a:sym typeface="+mn-lt"/>
              </a:rPr>
              <a:t>Algorithm</a:t>
            </a:r>
            <a:endParaRPr lang="zh-CN" altLang="en-US" sz="2400" dirty="0">
              <a:solidFill>
                <a:prstClr val="white"/>
              </a:solidFill>
              <a:latin typeface="微软雅黑" panose="020B0503020204020204" pitchFamily="34" charset="-122"/>
              <a:ea typeface="微软雅黑" panose="020B0503020204020204" pitchFamily="34" charset="-122"/>
              <a:sym typeface="+mn-lt"/>
            </a:endParaRPr>
          </a:p>
        </p:txBody>
      </p:sp>
      <p:sp>
        <p:nvSpPr>
          <p:cNvPr id="13" name="文本框 12"/>
          <p:cNvSpPr txBox="1"/>
          <p:nvPr/>
        </p:nvSpPr>
        <p:spPr>
          <a:xfrm>
            <a:off x="2686096" y="884299"/>
            <a:ext cx="3565525" cy="3016210"/>
          </a:xfrm>
          <a:prstGeom prst="rect">
            <a:avLst/>
          </a:prstGeom>
          <a:noFill/>
        </p:spPr>
        <p:txBody>
          <a:bodyPr wrap="square" rtlCol="0" anchor="ctr">
            <a:spAutoFit/>
          </a:bodyPr>
          <a:lstStyle/>
          <a:p>
            <a:pPr marL="0" marR="0" lvl="0" indent="0" algn="l" defTabSz="914332" rtl="0" eaLnBrk="1" fontAlgn="auto" latinLnBrk="0" hangingPunct="1">
              <a:lnSpc>
                <a:spcPct val="100000"/>
              </a:lnSpc>
              <a:spcBef>
                <a:spcPts val="0"/>
              </a:spcBef>
              <a:spcAft>
                <a:spcPts val="0"/>
              </a:spcAft>
              <a:buClrTx/>
              <a:buSzTx/>
              <a:buFontTx/>
              <a:buNone/>
              <a:tabLst/>
              <a:defRPr/>
            </a:pPr>
            <a:r>
              <a:rPr kumimoji="0" lang="en-US" altLang="zh-CN" sz="18600" b="0" i="0" u="none" strike="noStrike" kern="1200" cap="none" spc="0" normalizeH="0" baseline="0" noProof="0" dirty="0">
                <a:ln>
                  <a:noFill/>
                </a:ln>
                <a:solidFill>
                  <a:srgbClr val="A5B592"/>
                </a:solidFill>
                <a:effectLst/>
                <a:uLnTx/>
                <a:uFillTx/>
                <a:latin typeface="Impact" panose="020B0806030902050204" pitchFamily="34" charset="0"/>
                <a:ea typeface="微软雅黑"/>
                <a:cs typeface="+mn-cs"/>
              </a:rPr>
              <a:t>03</a:t>
            </a:r>
            <a:endParaRPr kumimoji="0" lang="zh-CN" altLang="en-US" sz="18600" b="0" i="0" u="none" strike="noStrike" kern="1200" cap="none" spc="0" normalizeH="0" baseline="0" noProof="0" dirty="0">
              <a:ln>
                <a:noFill/>
              </a:ln>
              <a:solidFill>
                <a:srgbClr val="A5B592"/>
              </a:solidFill>
              <a:effectLst/>
              <a:uLnTx/>
              <a:uFillTx/>
              <a:latin typeface="Impact" panose="020B0806030902050204" pitchFamily="34" charset="0"/>
              <a:ea typeface="微软雅黑"/>
              <a:cs typeface="+mn-cs"/>
            </a:endParaRPr>
          </a:p>
        </p:txBody>
      </p:sp>
    </p:spTree>
    <p:extLst>
      <p:ext uri="{BB962C8B-B14F-4D97-AF65-F5344CB8AC3E}">
        <p14:creationId xmlns:p14="http://schemas.microsoft.com/office/powerpoint/2010/main" val="1116812024"/>
      </p:ext>
    </p:extLst>
  </p:cSld>
  <p:clrMapOvr>
    <a:masterClrMapping/>
  </p:clrMapOvr>
  <p:transition spd="slow">
    <p:push/>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750" fill="hold"/>
                                            <p:tgtEl>
                                              <p:spTgt spid="13"/>
                                            </p:tgtEl>
                                            <p:attrNameLst>
                                              <p:attrName>ppt_w</p:attrName>
                                            </p:attrNameLst>
                                          </p:cBhvr>
                                          <p:tavLst>
                                            <p:tav tm="0">
                                              <p:val>
                                                <p:strVal val="#ppt_w+.3"/>
                                              </p:val>
                                            </p:tav>
                                            <p:tav tm="100000">
                                              <p:val>
                                                <p:strVal val="#ppt_w"/>
                                              </p:val>
                                            </p:tav>
                                          </p:tavLst>
                                        </p:anim>
                                        <p:anim calcmode="lin" valueType="num">
                                          <p:cBhvr>
                                            <p:cTn id="8" dur="750" fill="hold"/>
                                            <p:tgtEl>
                                              <p:spTgt spid="13"/>
                                            </p:tgtEl>
                                            <p:attrNameLst>
                                              <p:attrName>ppt_h</p:attrName>
                                            </p:attrNameLst>
                                          </p:cBhvr>
                                          <p:tavLst>
                                            <p:tav tm="0">
                                              <p:val>
                                                <p:strVal val="#ppt_h"/>
                                              </p:val>
                                            </p:tav>
                                            <p:tav tm="100000">
                                              <p:val>
                                                <p:strVal val="#ppt_h"/>
                                              </p:val>
                                            </p:tav>
                                          </p:tavLst>
                                        </p:anim>
                                        <p:animEffect transition="in" filter="fade">
                                          <p:cBhvr>
                                            <p:cTn id="9" dur="750"/>
                                            <p:tgtEl>
                                              <p:spTgt spid="13"/>
                                            </p:tgtEl>
                                          </p:cBhvr>
                                        </p:animEffect>
                                      </p:childTnLst>
                                    </p:cTn>
                                  </p:par>
                                </p:childTnLst>
                              </p:cTn>
                            </p:par>
                            <p:par>
                              <p:cTn id="10" fill="hold">
                                <p:stCondLst>
                                  <p:cond delay="750"/>
                                </p:stCondLst>
                                <p:childTnLst>
                                  <p:par>
                                    <p:cTn id="11" presetID="2" presetClass="entr" presetSubtype="2" fill="hold" grpId="0" nodeType="afterEffect" p14:presetBounceEnd="42000">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14:bounceEnd="42000">
                                          <p:cBhvr additive="base">
                                            <p:cTn id="13" dur="600" fill="hold"/>
                                            <p:tgtEl>
                                              <p:spTgt spid="27"/>
                                            </p:tgtEl>
                                            <p:attrNameLst>
                                              <p:attrName>ppt_x</p:attrName>
                                            </p:attrNameLst>
                                          </p:cBhvr>
                                          <p:tavLst>
                                            <p:tav tm="0">
                                              <p:val>
                                                <p:strVal val="1+#ppt_w/2"/>
                                              </p:val>
                                            </p:tav>
                                            <p:tav tm="100000">
                                              <p:val>
                                                <p:strVal val="#ppt_x"/>
                                              </p:val>
                                            </p:tav>
                                          </p:tavLst>
                                        </p:anim>
                                        <p:anim calcmode="lin" valueType="num" p14:bounceEnd="42000">
                                          <p:cBhvr additive="base">
                                            <p:cTn id="14" dur="600" fill="hold"/>
                                            <p:tgtEl>
                                              <p:spTgt spid="27"/>
                                            </p:tgtEl>
                                            <p:attrNameLst>
                                              <p:attrName>ppt_y</p:attrName>
                                            </p:attrNameLst>
                                          </p:cBhvr>
                                          <p:tavLst>
                                            <p:tav tm="0">
                                              <p:val>
                                                <p:strVal val="#ppt_y"/>
                                              </p:val>
                                            </p:tav>
                                            <p:tav tm="100000">
                                              <p:val>
                                                <p:strVal val="#ppt_y"/>
                                              </p:val>
                                            </p:tav>
                                          </p:tavLst>
                                        </p:anim>
                                      </p:childTnLst>
                                    </p:cTn>
                                  </p:par>
                                </p:childTnLst>
                              </p:cTn>
                            </p:par>
                            <p:par>
                              <p:cTn id="15" fill="hold">
                                <p:stCondLst>
                                  <p:cond delay="1350"/>
                                </p:stCondLst>
                                <p:childTnLst>
                                  <p:par>
                                    <p:cTn id="16" presetID="18" presetClass="entr" presetSubtype="6"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strips(downRight)">
                                          <p:cBhvr>
                                            <p:cTn id="18" dur="500"/>
                                            <p:tgtEl>
                                              <p:spTgt spid="6"/>
                                            </p:tgtEl>
                                          </p:cBhvr>
                                        </p:animEffect>
                                      </p:childTnLst>
                                    </p:cTn>
                                  </p:par>
                                </p:childTnLst>
                              </p:cTn>
                            </p:par>
                            <p:par>
                              <p:cTn id="19" fill="hold">
                                <p:stCondLst>
                                  <p:cond delay="1850"/>
                                </p:stCondLst>
                                <p:childTnLst>
                                  <p:par>
                                    <p:cTn id="20" presetID="9" presetClass="entr" presetSubtype="0"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6" grpId="0"/>
          <p:bldP spid="7" grpId="0"/>
          <p:bldP spid="1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750" fill="hold"/>
                                            <p:tgtEl>
                                              <p:spTgt spid="13"/>
                                            </p:tgtEl>
                                            <p:attrNameLst>
                                              <p:attrName>ppt_w</p:attrName>
                                            </p:attrNameLst>
                                          </p:cBhvr>
                                          <p:tavLst>
                                            <p:tav tm="0">
                                              <p:val>
                                                <p:strVal val="#ppt_w+.3"/>
                                              </p:val>
                                            </p:tav>
                                            <p:tav tm="100000">
                                              <p:val>
                                                <p:strVal val="#ppt_w"/>
                                              </p:val>
                                            </p:tav>
                                          </p:tavLst>
                                        </p:anim>
                                        <p:anim calcmode="lin" valueType="num">
                                          <p:cBhvr>
                                            <p:cTn id="8" dur="750" fill="hold"/>
                                            <p:tgtEl>
                                              <p:spTgt spid="13"/>
                                            </p:tgtEl>
                                            <p:attrNameLst>
                                              <p:attrName>ppt_h</p:attrName>
                                            </p:attrNameLst>
                                          </p:cBhvr>
                                          <p:tavLst>
                                            <p:tav tm="0">
                                              <p:val>
                                                <p:strVal val="#ppt_h"/>
                                              </p:val>
                                            </p:tav>
                                            <p:tav tm="100000">
                                              <p:val>
                                                <p:strVal val="#ppt_h"/>
                                              </p:val>
                                            </p:tav>
                                          </p:tavLst>
                                        </p:anim>
                                        <p:animEffect transition="in" filter="fade">
                                          <p:cBhvr>
                                            <p:cTn id="9" dur="750"/>
                                            <p:tgtEl>
                                              <p:spTgt spid="13"/>
                                            </p:tgtEl>
                                          </p:cBhvr>
                                        </p:animEffect>
                                      </p:childTnLst>
                                    </p:cTn>
                                  </p:par>
                                </p:childTnLst>
                              </p:cTn>
                            </p:par>
                            <p:par>
                              <p:cTn id="10" fill="hold">
                                <p:stCondLst>
                                  <p:cond delay="750"/>
                                </p:stCondLst>
                                <p:childTnLst>
                                  <p:par>
                                    <p:cTn id="11" presetID="2" presetClass="entr" presetSubtype="2" fill="hold" grpId="0" nodeType="after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600" fill="hold"/>
                                            <p:tgtEl>
                                              <p:spTgt spid="27"/>
                                            </p:tgtEl>
                                            <p:attrNameLst>
                                              <p:attrName>ppt_x</p:attrName>
                                            </p:attrNameLst>
                                          </p:cBhvr>
                                          <p:tavLst>
                                            <p:tav tm="0">
                                              <p:val>
                                                <p:strVal val="1+#ppt_w/2"/>
                                              </p:val>
                                            </p:tav>
                                            <p:tav tm="100000">
                                              <p:val>
                                                <p:strVal val="#ppt_x"/>
                                              </p:val>
                                            </p:tav>
                                          </p:tavLst>
                                        </p:anim>
                                        <p:anim calcmode="lin" valueType="num">
                                          <p:cBhvr additive="base">
                                            <p:cTn id="14" dur="600" fill="hold"/>
                                            <p:tgtEl>
                                              <p:spTgt spid="27"/>
                                            </p:tgtEl>
                                            <p:attrNameLst>
                                              <p:attrName>ppt_y</p:attrName>
                                            </p:attrNameLst>
                                          </p:cBhvr>
                                          <p:tavLst>
                                            <p:tav tm="0">
                                              <p:val>
                                                <p:strVal val="#ppt_y"/>
                                              </p:val>
                                            </p:tav>
                                            <p:tav tm="100000">
                                              <p:val>
                                                <p:strVal val="#ppt_y"/>
                                              </p:val>
                                            </p:tav>
                                          </p:tavLst>
                                        </p:anim>
                                      </p:childTnLst>
                                    </p:cTn>
                                  </p:par>
                                </p:childTnLst>
                              </p:cTn>
                            </p:par>
                            <p:par>
                              <p:cTn id="15" fill="hold">
                                <p:stCondLst>
                                  <p:cond delay="1350"/>
                                </p:stCondLst>
                                <p:childTnLst>
                                  <p:par>
                                    <p:cTn id="16" presetID="18" presetClass="entr" presetSubtype="6"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strips(downRight)">
                                          <p:cBhvr>
                                            <p:cTn id="18" dur="500"/>
                                            <p:tgtEl>
                                              <p:spTgt spid="6"/>
                                            </p:tgtEl>
                                          </p:cBhvr>
                                        </p:animEffect>
                                      </p:childTnLst>
                                    </p:cTn>
                                  </p:par>
                                </p:childTnLst>
                              </p:cTn>
                            </p:par>
                            <p:par>
                              <p:cTn id="19" fill="hold">
                                <p:stCondLst>
                                  <p:cond delay="1850"/>
                                </p:stCondLst>
                                <p:childTnLst>
                                  <p:par>
                                    <p:cTn id="20" presetID="9" presetClass="entr" presetSubtype="0"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6" grpId="0"/>
          <p:bldP spid="7" grpId="0"/>
          <p:bldP spid="13" grpId="0"/>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3"/>
          <p:cNvSpPr>
            <a:spLocks noChangeArrowheads="1"/>
          </p:cNvSpPr>
          <p:nvPr/>
        </p:nvSpPr>
        <p:spPr bwMode="auto">
          <a:xfrm>
            <a:off x="1073958" y="224898"/>
            <a:ext cx="1579260"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marL="0" marR="0" lvl="0" indent="0" algn="l" defTabSz="914332" rtl="0" eaLnBrk="1" fontAlgn="auto" latinLnBrk="0" hangingPunct="1">
              <a:lnSpc>
                <a:spcPct val="100000"/>
              </a:lnSpc>
              <a:spcBef>
                <a:spcPct val="0"/>
              </a:spcBef>
              <a:spcAft>
                <a:spcPts val="0"/>
              </a:spcAft>
              <a:buClrTx/>
              <a:buSzTx/>
              <a:buFont typeface="Arial" charset="0"/>
              <a:buNone/>
              <a:tabLst/>
              <a:defRPr/>
            </a:pPr>
            <a:r>
              <a:rPr lang="en-US" altLang="zh-CN" b="1" dirty="0" smtClean="0">
                <a:solidFill>
                  <a:srgbClr val="444D26">
                    <a:lumMod val="75000"/>
                  </a:srgbClr>
                </a:solidFill>
                <a:latin typeface="Arial" panose="020B0604020202020204" pitchFamily="34" charset="0"/>
                <a:ea typeface="宋体" pitchFamily="2" charset="-122"/>
                <a:cs typeface="Arial" panose="020B0604020202020204" pitchFamily="34" charset="0"/>
              </a:rPr>
              <a:t>BP</a:t>
            </a:r>
            <a:r>
              <a:rPr lang="zh-CN" altLang="en-US" b="1" dirty="0" smtClean="0">
                <a:solidFill>
                  <a:srgbClr val="444D26">
                    <a:lumMod val="75000"/>
                  </a:srgbClr>
                </a:solidFill>
                <a:latin typeface="Arial" panose="020B0604020202020204" pitchFamily="34" charset="0"/>
                <a:ea typeface="宋体" pitchFamily="2" charset="-122"/>
                <a:cs typeface="Arial" panose="020B0604020202020204" pitchFamily="34" charset="0"/>
              </a:rPr>
              <a:t>算法</a:t>
            </a:r>
            <a:endParaRPr lang="en-US" altLang="zh-CN" b="1" dirty="0" smtClean="0">
              <a:solidFill>
                <a:srgbClr val="444D26">
                  <a:lumMod val="75000"/>
                </a:srgbClr>
              </a:solidFill>
              <a:latin typeface="Arial" panose="020B0604020202020204" pitchFamily="34" charset="0"/>
              <a:ea typeface="宋体" pitchFamily="2"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p:cNvSpPr txBox="1"/>
              <p:nvPr/>
            </p:nvSpPr>
            <p:spPr>
              <a:xfrm>
                <a:off x="532263" y="1555845"/>
                <a:ext cx="10918210" cy="3686971"/>
              </a:xfrm>
              <a:prstGeom prst="rect">
                <a:avLst/>
              </a:prstGeom>
              <a:noFill/>
            </p:spPr>
            <p:txBody>
              <a:bodyPr wrap="square" rtlCol="0">
                <a:spAutoFit/>
              </a:bodyPr>
              <a:lstStyle/>
              <a:p>
                <a:r>
                  <a:rPr lang="zh-CN" altLang="en-US" dirty="0"/>
                  <a:t>多层网络的学习能力比单层感知机强得</a:t>
                </a:r>
                <a:r>
                  <a:rPr lang="zh-CN" altLang="en-US" dirty="0" smtClean="0"/>
                  <a:t>多。想要训练</a:t>
                </a:r>
                <a:r>
                  <a:rPr lang="zh-CN" altLang="en-US" dirty="0"/>
                  <a:t>多层网络</a:t>
                </a:r>
                <a:r>
                  <a:rPr lang="zh-CN" altLang="en-US" dirty="0" smtClean="0"/>
                  <a:t>，简单</a:t>
                </a:r>
                <a:r>
                  <a:rPr lang="zh-CN" altLang="en-US" dirty="0"/>
                  <a:t>感知机学习规则显然不够</a:t>
                </a:r>
                <a:r>
                  <a:rPr lang="zh-CN" altLang="en-US" dirty="0" smtClean="0"/>
                  <a:t>了，需要</a:t>
                </a:r>
                <a:r>
                  <a:rPr lang="zh-CN" altLang="en-US" dirty="0"/>
                  <a:t>更强大的学习</a:t>
                </a:r>
                <a:r>
                  <a:rPr lang="zh-CN" altLang="en-US" dirty="0" smtClean="0"/>
                  <a:t>算法。</a:t>
                </a:r>
                <a:endParaRPr lang="en-US" altLang="zh-CN" dirty="0" smtClean="0"/>
              </a:p>
              <a:p>
                <a:pPr algn="ctr"/>
                <a14:m>
                  <m:oMathPara xmlns:m="http://schemas.openxmlformats.org/officeDocument/2006/math">
                    <m:oMathParaPr>
                      <m:jc m:val="centerGroup"/>
                    </m:oMathParaPr>
                    <m:oMath xmlns:m="http://schemas.openxmlformats.org/officeDocument/2006/math">
                      <m:r>
                        <a:rPr lang="en-US" altLang="zh-CN" b="1" i="1">
                          <a:latin typeface="Cambria Math" panose="02040503050406030204" pitchFamily="18" charset="0"/>
                          <a:ea typeface="Cambria Math" panose="02040503050406030204" pitchFamily="18" charset="0"/>
                        </a:rPr>
                        <m:t>𝒘</m:t>
                      </m:r>
                      <m:r>
                        <a:rPr lang="en-US" altLang="zh-CN" b="1" i="1" baseline="-25000">
                          <a:latin typeface="Cambria Math" panose="02040503050406030204" pitchFamily="18" charset="0"/>
                          <a:ea typeface="Cambria Math" panose="02040503050406030204" pitchFamily="18" charset="0"/>
                        </a:rPr>
                        <m:t>𝒊</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𝒘𝒊</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𝒘𝒊</m:t>
                      </m:r>
                    </m:oMath>
                  </m:oMathPara>
                </a14:m>
                <a:endParaRPr lang="en-US" altLang="zh-CN" b="1" baseline="-25000" dirty="0"/>
              </a:p>
              <a:p>
                <a:pPr algn="ctr"/>
                <a14:m>
                  <m:oMathPara xmlns:m="http://schemas.openxmlformats.org/officeDocument/2006/math">
                    <m:oMathParaPr>
                      <m:jc m:val="centerGroup"/>
                    </m:oMathParaPr>
                    <m:oMath xmlns:m="http://schemas.openxmlformats.org/officeDocument/2006/math">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𝒘𝒊</m:t>
                      </m:r>
                      <m:r>
                        <a:rPr lang="en-US" altLang="zh-CN" b="1" i="1">
                          <a:latin typeface="Cambria Math" panose="02040503050406030204" pitchFamily="18" charset="0"/>
                          <a:ea typeface="Cambria Math" panose="02040503050406030204" pitchFamily="18" charset="0"/>
                        </a:rPr>
                        <m:t>=</m:t>
                      </m:r>
                      <m:r>
                        <a:rPr lang="zh-CN" altLang="en-US" b="1" i="1">
                          <a:latin typeface="Cambria Math" panose="02040503050406030204" pitchFamily="18" charset="0"/>
                          <a:ea typeface="Cambria Math" panose="02040503050406030204" pitchFamily="18" charset="0"/>
                        </a:rPr>
                        <m:t>𝜼</m:t>
                      </m:r>
                      <m:d>
                        <m:dPr>
                          <m:ctrlPr>
                            <a:rPr lang="en-US" altLang="zh-CN" b="1"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Cambria Math" panose="02040503050406030204" pitchFamily="18" charset="0"/>
                            </a:rPr>
                            <m:t>𝒚</m:t>
                          </m:r>
                          <m:r>
                            <a:rPr lang="en-US" altLang="zh-CN" b="1" i="1">
                              <a:latin typeface="Cambria Math" panose="02040503050406030204" pitchFamily="18" charset="0"/>
                              <a:ea typeface="Cambria Math" panose="02040503050406030204" pitchFamily="18" charset="0"/>
                            </a:rPr>
                            <m:t>−ŷ</m:t>
                          </m:r>
                        </m:e>
                      </m:d>
                      <m:r>
                        <a:rPr lang="en-US" altLang="zh-CN" b="1" i="1">
                          <a:latin typeface="Cambria Math" panose="02040503050406030204" pitchFamily="18" charset="0"/>
                          <a:ea typeface="Cambria Math" panose="02040503050406030204" pitchFamily="18" charset="0"/>
                        </a:rPr>
                        <m:t>𝒙</m:t>
                      </m:r>
                      <m:r>
                        <a:rPr lang="en-US" altLang="zh-CN" b="1" i="1" baseline="-25000">
                          <a:latin typeface="Cambria Math" panose="02040503050406030204" pitchFamily="18" charset="0"/>
                          <a:ea typeface="Cambria Math" panose="02040503050406030204" pitchFamily="18" charset="0"/>
                        </a:rPr>
                        <m:t>𝒊</m:t>
                      </m:r>
                    </m:oMath>
                  </m:oMathPara>
                </a14:m>
                <a:endParaRPr lang="en-US" altLang="zh-CN" dirty="0" smtClean="0"/>
              </a:p>
              <a:p>
                <a:endParaRPr lang="en-US" altLang="zh-CN" dirty="0" smtClean="0"/>
              </a:p>
              <a:p>
                <a:r>
                  <a:rPr lang="zh-CN" altLang="en-US" dirty="0"/>
                  <a:t>多</a:t>
                </a:r>
                <a:r>
                  <a:rPr lang="zh-CN" altLang="en-US" dirty="0" smtClean="0"/>
                  <a:t>层网络计算量过大，怎样</a:t>
                </a:r>
                <a:r>
                  <a:rPr lang="zh-CN" altLang="en-US" dirty="0"/>
                  <a:t>减少计算量呢？</a:t>
                </a:r>
                <a:endParaRPr lang="en-US" altLang="zh-CN" dirty="0"/>
              </a:p>
              <a:p>
                <a:r>
                  <a:rPr lang="en-US" altLang="zh-CN" dirty="0"/>
                  <a:t>1986</a:t>
                </a:r>
                <a:r>
                  <a:rPr lang="zh-CN" altLang="en-US" dirty="0"/>
                  <a:t>年，</a:t>
                </a:r>
                <a:r>
                  <a:rPr lang="en-US" altLang="zh-CN" dirty="0" err="1"/>
                  <a:t>Rumelhar</a:t>
                </a:r>
                <a:r>
                  <a:rPr lang="zh-CN" altLang="en-US" dirty="0"/>
                  <a:t>和</a:t>
                </a:r>
                <a:r>
                  <a:rPr lang="en-US" altLang="zh-CN" dirty="0"/>
                  <a:t>Hinton</a:t>
                </a:r>
                <a:r>
                  <a:rPr lang="zh-CN" altLang="en-US" dirty="0"/>
                  <a:t>等人提出</a:t>
                </a:r>
                <a:r>
                  <a:rPr lang="zh-CN" altLang="en-US" dirty="0" smtClean="0"/>
                  <a:t>了</a:t>
                </a:r>
                <a:r>
                  <a:rPr lang="zh-CN" altLang="en-US" dirty="0">
                    <a:solidFill>
                      <a:srgbClr val="FF0000"/>
                    </a:solidFill>
                  </a:rPr>
                  <a:t>误差逆传播 </a:t>
                </a:r>
                <a:r>
                  <a:rPr lang="en-US" altLang="zh-CN" dirty="0"/>
                  <a:t>(</a:t>
                </a:r>
                <a:r>
                  <a:rPr lang="en-US" altLang="zh-CN" dirty="0" smtClean="0"/>
                  <a:t>error Back Propagation</a:t>
                </a:r>
                <a:r>
                  <a:rPr lang="zh-CN" altLang="en-US" dirty="0" smtClean="0"/>
                  <a:t>，</a:t>
                </a:r>
                <a:r>
                  <a:rPr lang="en-US" altLang="zh-CN" dirty="0" smtClean="0"/>
                  <a:t>BP</a:t>
                </a:r>
                <a:r>
                  <a:rPr lang="en-US" altLang="zh-CN" dirty="0"/>
                  <a:t>)</a:t>
                </a:r>
                <a:r>
                  <a:rPr lang="zh-CN" altLang="en-US" dirty="0"/>
                  <a:t>算法</a:t>
                </a:r>
                <a:r>
                  <a:rPr lang="zh-CN" altLang="en-US" dirty="0" smtClean="0"/>
                  <a:t>，</a:t>
                </a:r>
                <a:r>
                  <a:rPr lang="zh-CN" altLang="en-US" dirty="0"/>
                  <a:t>解决</a:t>
                </a:r>
                <a:r>
                  <a:rPr lang="zh-CN" altLang="en-US" dirty="0" smtClean="0"/>
                  <a:t>了</a:t>
                </a:r>
                <a:r>
                  <a:rPr lang="en-US" altLang="zh-CN" dirty="0" smtClean="0"/>
                  <a:t>MLP</a:t>
                </a:r>
                <a:r>
                  <a:rPr lang="zh-CN" altLang="en-US" dirty="0" smtClean="0"/>
                  <a:t>所</a:t>
                </a:r>
                <a:r>
                  <a:rPr lang="zh-CN" altLang="en-US" dirty="0"/>
                  <a:t>需要的复杂计算量问题，从而带动了业界使用两层神经网络研究的热潮</a:t>
                </a:r>
                <a:r>
                  <a:rPr lang="zh-CN" altLang="en-US" dirty="0" smtClean="0"/>
                  <a:t>。它</a:t>
                </a:r>
                <a:r>
                  <a:rPr lang="zh-CN" altLang="en-US" dirty="0"/>
                  <a:t>是迄今最成功的</a:t>
                </a:r>
                <a:r>
                  <a:rPr lang="zh-CN" altLang="en-US" dirty="0" smtClean="0"/>
                  <a:t>神经网络</a:t>
                </a:r>
                <a:r>
                  <a:rPr lang="zh-CN" altLang="en-US" dirty="0"/>
                  <a:t>学习</a:t>
                </a:r>
                <a:r>
                  <a:rPr lang="zh-CN" altLang="en-US" dirty="0" smtClean="0"/>
                  <a:t>算法。现实</a:t>
                </a:r>
                <a:r>
                  <a:rPr lang="zh-CN" altLang="en-US" dirty="0"/>
                  <a:t>任务中使用神经网络时，大多是在</a:t>
                </a:r>
                <a:r>
                  <a:rPr lang="zh-CN" altLang="en-US" dirty="0" smtClean="0"/>
                  <a:t>使用</a:t>
                </a:r>
                <a:r>
                  <a:rPr lang="en-US" altLang="zh-CN" dirty="0" smtClean="0"/>
                  <a:t>BP</a:t>
                </a:r>
                <a:r>
                  <a:rPr lang="zh-CN" altLang="en-US" dirty="0" smtClean="0"/>
                  <a:t>算法</a:t>
                </a:r>
                <a:r>
                  <a:rPr lang="zh-CN" altLang="en-US" dirty="0"/>
                  <a:t>进行</a:t>
                </a:r>
                <a:r>
                  <a:rPr lang="zh-CN" altLang="en-US" dirty="0" smtClean="0"/>
                  <a:t>训练。</a:t>
                </a:r>
                <a:endParaRPr lang="en-US" altLang="zh-CN" dirty="0" smtClean="0"/>
              </a:p>
              <a:p>
                <a:endParaRPr lang="en-US" altLang="zh-CN" dirty="0" smtClean="0"/>
              </a:p>
              <a:p>
                <a:r>
                  <a:rPr lang="en-US" altLang="zh-CN" dirty="0" smtClean="0"/>
                  <a:t>BP </a:t>
                </a:r>
                <a:r>
                  <a:rPr lang="zh-CN" altLang="en-US" dirty="0"/>
                  <a:t>算法不仅可用于多层前馈神经网络，还可用于其他</a:t>
                </a:r>
                <a:r>
                  <a:rPr lang="zh-CN" altLang="en-US" dirty="0" smtClean="0"/>
                  <a:t>类型的神经网络，例如</a:t>
                </a:r>
                <a:r>
                  <a:rPr lang="zh-CN" altLang="en-US" dirty="0"/>
                  <a:t>训练递归</a:t>
                </a:r>
                <a:r>
                  <a:rPr lang="zh-CN" altLang="en-US" dirty="0" smtClean="0"/>
                  <a:t>神经网络。但</a:t>
                </a:r>
                <a:r>
                  <a:rPr lang="zh-CN" altLang="en-US" dirty="0"/>
                  <a:t>通常说 </a:t>
                </a:r>
                <a:r>
                  <a:rPr lang="zh-CN" altLang="en-US" dirty="0" smtClean="0"/>
                  <a:t>“</a:t>
                </a:r>
                <a:r>
                  <a:rPr lang="en-US" altLang="zh-CN" dirty="0">
                    <a:solidFill>
                      <a:srgbClr val="FF0000"/>
                    </a:solidFill>
                  </a:rPr>
                  <a:t>BP </a:t>
                </a:r>
                <a:r>
                  <a:rPr lang="zh-CN" altLang="en-US" dirty="0">
                    <a:solidFill>
                      <a:srgbClr val="FF0000"/>
                    </a:solidFill>
                  </a:rPr>
                  <a:t>网络</a:t>
                </a:r>
                <a:r>
                  <a:rPr lang="zh-CN" altLang="en-US" dirty="0" smtClean="0"/>
                  <a:t>”时，一般</a:t>
                </a:r>
                <a:r>
                  <a:rPr lang="zh-CN" altLang="en-US" dirty="0"/>
                  <a:t>是指用 </a:t>
                </a:r>
                <a:r>
                  <a:rPr lang="en-US" altLang="zh-CN" dirty="0"/>
                  <a:t>BP </a:t>
                </a:r>
                <a:r>
                  <a:rPr lang="zh-CN" altLang="en-US" dirty="0"/>
                  <a:t>算法训练的多层前馈</a:t>
                </a:r>
                <a:r>
                  <a:rPr lang="zh-CN" altLang="en-US" dirty="0" smtClean="0"/>
                  <a:t>神经网络。 </a:t>
                </a:r>
                <a:r>
                  <a:rPr lang="zh-CN" altLang="en-US" dirty="0"/>
                  <a:t/>
                </a:r>
                <a:br>
                  <a:rPr lang="zh-CN" altLang="en-US" dirty="0"/>
                </a:br>
                <a:endParaRPr lang="zh-CN" altLang="en-US" dirty="0"/>
              </a:p>
            </p:txBody>
          </p:sp>
        </mc:Choice>
        <mc:Fallback xmlns="">
          <p:sp>
            <p:nvSpPr>
              <p:cNvPr id="2" name="文本框 1"/>
              <p:cNvSpPr txBox="1">
                <a:spLocks noRot="1" noChangeAspect="1" noMove="1" noResize="1" noEditPoints="1" noAdjustHandles="1" noChangeArrowheads="1" noChangeShapeType="1" noTextEdit="1"/>
              </p:cNvSpPr>
              <p:nvPr/>
            </p:nvSpPr>
            <p:spPr>
              <a:xfrm>
                <a:off x="532263" y="1555845"/>
                <a:ext cx="10918210" cy="3686971"/>
              </a:xfrm>
              <a:prstGeom prst="rect">
                <a:avLst/>
              </a:prstGeom>
              <a:blipFill>
                <a:blip r:embed="rId2"/>
                <a:stretch>
                  <a:fillRect l="-447" t="-8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13712365"/>
      </p:ext>
    </p:extLst>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3"/>
          <p:cNvSpPr>
            <a:spLocks noChangeArrowheads="1"/>
          </p:cNvSpPr>
          <p:nvPr/>
        </p:nvSpPr>
        <p:spPr bwMode="auto">
          <a:xfrm>
            <a:off x="1073958" y="224898"/>
            <a:ext cx="1579260"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marL="0" marR="0" lvl="0" indent="0" algn="l" defTabSz="914332" rtl="0" eaLnBrk="1" fontAlgn="auto" latinLnBrk="0" hangingPunct="1">
              <a:lnSpc>
                <a:spcPct val="100000"/>
              </a:lnSpc>
              <a:spcBef>
                <a:spcPct val="0"/>
              </a:spcBef>
              <a:spcAft>
                <a:spcPts val="0"/>
              </a:spcAft>
              <a:buClrTx/>
              <a:buSzTx/>
              <a:buFont typeface="Arial" charset="0"/>
              <a:buNone/>
              <a:tabLst/>
              <a:defRPr/>
            </a:pPr>
            <a:r>
              <a:rPr lang="en-US" altLang="zh-CN" b="1" dirty="0" smtClean="0">
                <a:solidFill>
                  <a:srgbClr val="444D26">
                    <a:lumMod val="75000"/>
                  </a:srgbClr>
                </a:solidFill>
                <a:latin typeface="Arial" panose="020B0604020202020204" pitchFamily="34" charset="0"/>
                <a:ea typeface="宋体" pitchFamily="2" charset="-122"/>
                <a:cs typeface="Arial" panose="020B0604020202020204" pitchFamily="34" charset="0"/>
              </a:rPr>
              <a:t>BP</a:t>
            </a:r>
            <a:r>
              <a:rPr lang="zh-CN" altLang="en-US" b="1" dirty="0" smtClean="0">
                <a:solidFill>
                  <a:srgbClr val="444D26">
                    <a:lumMod val="75000"/>
                  </a:srgbClr>
                </a:solidFill>
                <a:latin typeface="Arial" panose="020B0604020202020204" pitchFamily="34" charset="0"/>
                <a:ea typeface="宋体" pitchFamily="2" charset="-122"/>
                <a:cs typeface="Arial" panose="020B0604020202020204" pitchFamily="34" charset="0"/>
              </a:rPr>
              <a:t>算法</a:t>
            </a:r>
            <a:endParaRPr lang="en-US" altLang="zh-CN" b="1" dirty="0" smtClean="0">
              <a:solidFill>
                <a:srgbClr val="444D26">
                  <a:lumMod val="75000"/>
                </a:srgbClr>
              </a:solidFill>
              <a:latin typeface="Arial" panose="020B0604020202020204" pitchFamily="34" charset="0"/>
              <a:ea typeface="宋体" pitchFamily="2" charset="-122"/>
              <a:cs typeface="Arial" panose="020B0604020202020204" pitchFamily="34" charset="0"/>
            </a:endParaRPr>
          </a:p>
        </p:txBody>
      </p:sp>
      <p:pic>
        <p:nvPicPr>
          <p:cNvPr id="3" name="图片 2"/>
          <p:cNvPicPr>
            <a:picLocks noChangeAspect="1"/>
          </p:cNvPicPr>
          <p:nvPr/>
        </p:nvPicPr>
        <p:blipFill>
          <a:blip r:embed="rId2"/>
          <a:stretch>
            <a:fillRect/>
          </a:stretch>
        </p:blipFill>
        <p:spPr>
          <a:xfrm>
            <a:off x="405219" y="1833793"/>
            <a:ext cx="5382009" cy="2923097"/>
          </a:xfrm>
          <a:prstGeom prst="rect">
            <a:avLst/>
          </a:prstGeom>
        </p:spPr>
      </p:pic>
      <p:sp>
        <p:nvSpPr>
          <p:cNvPr id="4" name="文本框 3"/>
          <p:cNvSpPr txBox="1"/>
          <p:nvPr/>
        </p:nvSpPr>
        <p:spPr>
          <a:xfrm>
            <a:off x="1580423" y="4852127"/>
            <a:ext cx="3031599" cy="369332"/>
          </a:xfrm>
          <a:prstGeom prst="rect">
            <a:avLst/>
          </a:prstGeom>
          <a:noFill/>
        </p:spPr>
        <p:txBody>
          <a:bodyPr wrap="none" rtlCol="0">
            <a:spAutoFit/>
          </a:bodyPr>
          <a:lstStyle/>
          <a:p>
            <a:r>
              <a:rPr lang="en-US" altLang="zh-CN" dirty="0" smtClean="0"/>
              <a:t>BP</a:t>
            </a:r>
            <a:r>
              <a:rPr lang="zh-CN" altLang="en-US" dirty="0" smtClean="0"/>
              <a:t>网络及算法中的变量符号</a:t>
            </a:r>
            <a:endParaRPr lang="en-US" altLang="zh-CN" dirty="0" smtClean="0"/>
          </a:p>
        </p:txBody>
      </p:sp>
      <mc:AlternateContent xmlns:mc="http://schemas.openxmlformats.org/markup-compatibility/2006" xmlns:a14="http://schemas.microsoft.com/office/drawing/2010/main">
        <mc:Choice Requires="a14">
          <p:sp>
            <p:nvSpPr>
              <p:cNvPr id="5" name="文本框 4"/>
              <p:cNvSpPr txBox="1"/>
              <p:nvPr/>
            </p:nvSpPr>
            <p:spPr>
              <a:xfrm>
                <a:off x="6059604" y="827760"/>
                <a:ext cx="5991369" cy="4864409"/>
              </a:xfrm>
              <a:prstGeom prst="rect">
                <a:avLst/>
              </a:prstGeom>
              <a:noFill/>
            </p:spPr>
            <p:txBody>
              <a:bodyPr wrap="square" rtlCol="0">
                <a:spAutoFit/>
              </a:bodyPr>
              <a:lstStyle/>
              <a:p>
                <a:r>
                  <a:rPr lang="zh-CN" altLang="en-US" dirty="0" smtClean="0"/>
                  <a:t>如图为一个拥有</a:t>
                </a:r>
                <a:r>
                  <a:rPr lang="en-US" altLang="zh-CN" dirty="0" smtClean="0"/>
                  <a:t>d</a:t>
                </a:r>
                <a:r>
                  <a:rPr lang="zh-CN" altLang="en-US" dirty="0" smtClean="0"/>
                  <a:t>个输入神经元，</a:t>
                </a:r>
                <a:r>
                  <a:rPr lang="en-US" altLang="zh-CN" dirty="0" smtClean="0"/>
                  <a:t>l</a:t>
                </a:r>
                <a:r>
                  <a:rPr lang="zh-CN" altLang="en-US" dirty="0" smtClean="0"/>
                  <a:t>个输出神经元，</a:t>
                </a:r>
                <a:r>
                  <a:rPr lang="en-US" altLang="zh-CN" dirty="0" smtClean="0"/>
                  <a:t>q</a:t>
                </a:r>
                <a:r>
                  <a:rPr lang="zh-CN" altLang="en-US" dirty="0" smtClean="0"/>
                  <a:t>个隐层神经元的多层前馈网络。假设功能神经元的激活函数均为</a:t>
                </a:r>
                <a:r>
                  <a:rPr lang="en-US" altLang="zh-CN" dirty="0" smtClean="0"/>
                  <a:t>sigmoid</a:t>
                </a:r>
                <a:r>
                  <a:rPr lang="zh-CN" altLang="en-US" dirty="0" smtClean="0"/>
                  <a:t>函数。</a:t>
                </a:r>
                <a:endParaRPr lang="en-US" altLang="zh-CN" dirty="0" smtClean="0"/>
              </a:p>
              <a:p>
                <a:endParaRPr lang="en-US" altLang="zh-CN" dirty="0" smtClean="0"/>
              </a:p>
              <a:p>
                <a:r>
                  <a:rPr lang="zh-CN" altLang="en-US" b="1" dirty="0" smtClean="0"/>
                  <a:t>给定训练集</a:t>
                </a:r>
                <a:r>
                  <a:rPr lang="en-US" altLang="zh-CN" b="1" dirty="0" smtClean="0"/>
                  <a:t>D</a:t>
                </a:r>
                <a:r>
                  <a:rPr lang="zh-CN" altLang="en-US" b="1" dirty="0" smtClean="0"/>
                  <a:t>：</a:t>
                </a:r>
                <a:r>
                  <a:rPr lang="zh-CN" altLang="en-US" dirty="0" smtClean="0"/>
                  <a:t>｛</a:t>
                </a:r>
                <a:r>
                  <a:rPr lang="en-US" altLang="zh-CN" dirty="0" smtClean="0"/>
                  <a:t>(x</a:t>
                </a:r>
                <a:r>
                  <a:rPr lang="en-US" altLang="zh-CN" baseline="-25000" dirty="0" smtClean="0"/>
                  <a:t>1</a:t>
                </a:r>
                <a:r>
                  <a:rPr lang="en-US" altLang="zh-CN" dirty="0" smtClean="0"/>
                  <a:t>,y</a:t>
                </a:r>
                <a:r>
                  <a:rPr lang="en-US" altLang="zh-CN" baseline="-25000" dirty="0" smtClean="0"/>
                  <a:t>1</a:t>
                </a:r>
                <a:r>
                  <a:rPr lang="en-US" altLang="zh-CN" dirty="0" smtClean="0"/>
                  <a:t>),(x</a:t>
                </a:r>
                <a:r>
                  <a:rPr lang="en-US" altLang="zh-CN" baseline="-25000" dirty="0" smtClean="0"/>
                  <a:t>2</a:t>
                </a:r>
                <a:r>
                  <a:rPr lang="en-US" altLang="zh-CN" dirty="0" smtClean="0"/>
                  <a:t>,y</a:t>
                </a:r>
                <a:r>
                  <a:rPr lang="en-US" altLang="zh-CN" baseline="-25000" dirty="0" smtClean="0"/>
                  <a:t>2</a:t>
                </a:r>
                <a:r>
                  <a:rPr lang="en-US" altLang="zh-CN" dirty="0" smtClean="0"/>
                  <a:t>),…,(</a:t>
                </a:r>
                <a:r>
                  <a:rPr lang="en-US" altLang="zh-CN" dirty="0" err="1" smtClean="0"/>
                  <a:t>x</a:t>
                </a:r>
                <a:r>
                  <a:rPr lang="en-US" altLang="zh-CN" baseline="-25000" dirty="0" err="1" smtClean="0"/>
                  <a:t>m</a:t>
                </a:r>
                <a:r>
                  <a:rPr lang="en-US" altLang="zh-CN" dirty="0" err="1" smtClean="0"/>
                  <a:t>,y</a:t>
                </a:r>
                <a:r>
                  <a:rPr lang="en-US" altLang="zh-CN" baseline="-25000" dirty="0" err="1" smtClean="0"/>
                  <a:t>m</a:t>
                </a:r>
                <a:r>
                  <a:rPr lang="en-US" altLang="zh-CN" dirty="0" smtClean="0"/>
                  <a:t>)</a:t>
                </a:r>
                <a:r>
                  <a:rPr lang="zh-CN" altLang="en-US" dirty="0" smtClean="0"/>
                  <a:t>｝</a:t>
                </a:r>
                <a:r>
                  <a:rPr lang="en-US" altLang="zh-CN" dirty="0" smtClean="0"/>
                  <a:t>,x</a:t>
                </a:r>
                <a:r>
                  <a:rPr lang="en-US" altLang="zh-CN" baseline="-25000" dirty="0" smtClean="0"/>
                  <a:t>i</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a14:m>
                <a:r>
                  <a:rPr lang="en-US" altLang="zh-CN" dirty="0" smtClean="0"/>
                  <a:t>R</a:t>
                </a:r>
                <a:r>
                  <a:rPr lang="en-US" altLang="zh-CN" baseline="30000" dirty="0" smtClean="0"/>
                  <a:t>d</a:t>
                </a:r>
                <a:r>
                  <a:rPr lang="en-US" altLang="zh-CN" dirty="0" smtClean="0"/>
                  <a:t>,y</a:t>
                </a:r>
                <a:r>
                  <a:rPr lang="en-US" altLang="zh-CN" baseline="-25000" dirty="0" smtClean="0"/>
                  <a:t>i</a:t>
                </a:r>
                <a14:m>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a14:m>
                <a:r>
                  <a:rPr lang="en-US" altLang="zh-CN" dirty="0" err="1" smtClean="0"/>
                  <a:t>R</a:t>
                </a:r>
                <a:r>
                  <a:rPr lang="en-US" altLang="zh-CN" baseline="30000" dirty="0" err="1" smtClean="0"/>
                  <a:t>l</a:t>
                </a:r>
                <a:r>
                  <a:rPr lang="zh-CN" altLang="en-US" dirty="0" smtClean="0"/>
                  <a:t>，即输入为</a:t>
                </a:r>
                <a:r>
                  <a:rPr lang="en-US" altLang="zh-CN" dirty="0" smtClean="0"/>
                  <a:t>d</a:t>
                </a:r>
                <a:r>
                  <a:rPr lang="zh-CN" altLang="en-US" dirty="0" smtClean="0"/>
                  <a:t>维向量，输出为</a:t>
                </a:r>
                <a:r>
                  <a:rPr lang="en-US" altLang="zh-CN" dirty="0" smtClean="0"/>
                  <a:t>l</a:t>
                </a:r>
                <a:r>
                  <a:rPr lang="zh-CN" altLang="en-US" dirty="0" smtClean="0"/>
                  <a:t>维向量。</a:t>
                </a:r>
                <a:endParaRPr lang="en-US" altLang="zh-CN" dirty="0" smtClean="0"/>
              </a:p>
              <a:p>
                <a14:m>
                  <m:oMath xmlns:m="http://schemas.openxmlformats.org/officeDocument/2006/math">
                    <m:r>
                      <a:rPr lang="zh-CN" altLang="en-US" b="1" i="1" smtClean="0">
                        <a:latin typeface="Cambria Math" panose="02040503050406030204" pitchFamily="18" charset="0"/>
                      </a:rPr>
                      <m:t>𝜽</m:t>
                    </m:r>
                  </m:oMath>
                </a14:m>
                <a:r>
                  <a:rPr lang="en-US" altLang="zh-CN" b="1" baseline="-25000" dirty="0" smtClean="0"/>
                  <a:t>j</a:t>
                </a:r>
                <a:r>
                  <a:rPr lang="en-US" altLang="zh-CN" baseline="-25000" dirty="0" smtClean="0"/>
                  <a:t>      </a:t>
                </a:r>
                <a:r>
                  <a:rPr lang="en-US" altLang="zh-CN" b="1" dirty="0" smtClean="0"/>
                  <a:t>: </a:t>
                </a:r>
                <a:r>
                  <a:rPr lang="en-US" altLang="zh-CN" dirty="0" smtClean="0"/>
                  <a:t> </a:t>
                </a:r>
                <a:r>
                  <a:rPr lang="zh-CN" altLang="en-US" dirty="0" smtClean="0"/>
                  <a:t>输出层第</a:t>
                </a:r>
                <a:r>
                  <a:rPr lang="en-US" altLang="zh-CN" dirty="0" smtClean="0"/>
                  <a:t>j</a:t>
                </a:r>
                <a:r>
                  <a:rPr lang="zh-CN" altLang="en-US" dirty="0" smtClean="0"/>
                  <a:t>个神经元的阈值。</a:t>
                </a:r>
                <a:endParaRPr lang="en-US" altLang="zh-CN" dirty="0" smtClean="0"/>
              </a:p>
              <a:p>
                <a14:m>
                  <m:oMath xmlns:m="http://schemas.openxmlformats.org/officeDocument/2006/math">
                    <m:r>
                      <a:rPr lang="zh-CN" altLang="en-US" b="1" i="1" smtClean="0">
                        <a:latin typeface="Cambria Math" panose="02040503050406030204" pitchFamily="18" charset="0"/>
                      </a:rPr>
                      <m:t>𝜸</m:t>
                    </m:r>
                    <m:r>
                      <a:rPr lang="en-US" altLang="zh-CN" b="1" i="1" baseline="-25000" smtClean="0">
                        <a:latin typeface="Cambria Math" panose="02040503050406030204" pitchFamily="18" charset="0"/>
                      </a:rPr>
                      <m:t>𝒉</m:t>
                    </m:r>
                  </m:oMath>
                </a14:m>
                <a:r>
                  <a:rPr lang="zh-CN" altLang="en-US" b="1" dirty="0" smtClean="0"/>
                  <a:t>  ：</a:t>
                </a:r>
                <a:r>
                  <a:rPr lang="zh-CN" altLang="en-US" dirty="0" smtClean="0"/>
                  <a:t> 隐含层第</a:t>
                </a:r>
                <a:r>
                  <a:rPr lang="en-US" altLang="zh-CN" dirty="0" smtClean="0"/>
                  <a:t>h</a:t>
                </a:r>
                <a:r>
                  <a:rPr lang="zh-CN" altLang="en-US" dirty="0" smtClean="0"/>
                  <a:t>个神经元的阈值。</a:t>
                </a:r>
                <a:endParaRPr lang="en-US" altLang="zh-CN" dirty="0" smtClean="0"/>
              </a:p>
              <a:p>
                <a14:m>
                  <m:oMath xmlns:m="http://schemas.openxmlformats.org/officeDocument/2006/math">
                    <m:r>
                      <a:rPr lang="zh-CN" altLang="en-US" b="1" i="1">
                        <a:latin typeface="Cambria Math" panose="02040503050406030204" pitchFamily="18" charset="0"/>
                      </a:rPr>
                      <m:t>𝝊</m:t>
                    </m:r>
                  </m:oMath>
                </a14:m>
                <a:r>
                  <a:rPr lang="en-US" altLang="zh-CN" b="1" baseline="-25000" dirty="0" err="1"/>
                  <a:t>ih</a:t>
                </a:r>
                <a:r>
                  <a:rPr lang="en-US" altLang="zh-CN" b="1" baseline="-25000" dirty="0"/>
                  <a:t> </a:t>
                </a:r>
                <a:r>
                  <a:rPr lang="en-US" altLang="zh-CN" b="1" baseline="-25000" dirty="0" smtClean="0"/>
                  <a:t> </a:t>
                </a:r>
                <a:r>
                  <a:rPr lang="zh-CN" altLang="en-US" b="1" dirty="0" smtClean="0"/>
                  <a:t>：</a:t>
                </a:r>
                <a:r>
                  <a:rPr lang="zh-CN" altLang="en-US" dirty="0" smtClean="0"/>
                  <a:t> 输入层第 </a:t>
                </a:r>
                <a:r>
                  <a:rPr lang="en-US" altLang="zh-CN" dirty="0" err="1" smtClean="0"/>
                  <a:t>i</a:t>
                </a:r>
                <a:r>
                  <a:rPr lang="en-US" altLang="zh-CN" dirty="0" smtClean="0"/>
                  <a:t> </a:t>
                </a:r>
                <a:r>
                  <a:rPr lang="zh-CN" altLang="en-US" dirty="0" smtClean="0"/>
                  <a:t>个</a:t>
                </a:r>
                <a:r>
                  <a:rPr lang="zh-CN" altLang="en-US" dirty="0"/>
                  <a:t>神经元与</a:t>
                </a:r>
                <a:r>
                  <a:rPr lang="zh-CN" altLang="en-US" dirty="0" smtClean="0"/>
                  <a:t>隐层第 </a:t>
                </a:r>
                <a:r>
                  <a:rPr lang="en-US" altLang="zh-CN" dirty="0" smtClean="0"/>
                  <a:t>h </a:t>
                </a:r>
                <a:r>
                  <a:rPr lang="zh-CN" altLang="en-US" dirty="0"/>
                  <a:t>个神经元之间</a:t>
                </a:r>
                <a:r>
                  <a:rPr lang="zh-CN" altLang="en-US" dirty="0" smtClean="0"/>
                  <a:t>的权重。</a:t>
                </a:r>
                <a:endParaRPr lang="en-US" altLang="zh-CN" dirty="0" smtClean="0"/>
              </a:p>
              <a:p>
                <a14:m>
                  <m:oMath xmlns:m="http://schemas.openxmlformats.org/officeDocument/2006/math">
                    <m:r>
                      <a:rPr lang="zh-CN" altLang="en-US" b="1" i="1" smtClean="0">
                        <a:latin typeface="Cambria Math" panose="02040503050406030204" pitchFamily="18" charset="0"/>
                      </a:rPr>
                      <m:t>𝝎</m:t>
                    </m:r>
                    <m:r>
                      <a:rPr lang="en-US" altLang="zh-CN" b="1" i="1" baseline="-25000" smtClean="0">
                        <a:latin typeface="Cambria Math" panose="02040503050406030204" pitchFamily="18" charset="0"/>
                      </a:rPr>
                      <m:t>𝒉𝒋</m:t>
                    </m:r>
                  </m:oMath>
                </a14:m>
                <a:r>
                  <a:rPr lang="zh-CN" altLang="en-US" b="1" dirty="0" smtClean="0"/>
                  <a:t>： </a:t>
                </a:r>
                <a:r>
                  <a:rPr lang="zh-CN" altLang="en-US" dirty="0" smtClean="0"/>
                  <a:t>隐</a:t>
                </a:r>
                <a:r>
                  <a:rPr lang="zh-CN" altLang="en-US" dirty="0"/>
                  <a:t>层第 </a:t>
                </a:r>
                <a:r>
                  <a:rPr lang="en-US" altLang="zh-CN" dirty="0"/>
                  <a:t>h </a:t>
                </a:r>
                <a:r>
                  <a:rPr lang="zh-CN" altLang="en-US" dirty="0"/>
                  <a:t>个神经元与输出层第 </a:t>
                </a:r>
                <a:r>
                  <a:rPr lang="en-US" altLang="zh-CN" dirty="0"/>
                  <a:t>j </a:t>
                </a:r>
                <a:r>
                  <a:rPr lang="zh-CN" altLang="en-US" dirty="0"/>
                  <a:t>个神经元</a:t>
                </a:r>
                <a:r>
                  <a:rPr lang="zh-CN" altLang="en-US" dirty="0" smtClean="0"/>
                  <a:t>之间的权重。</a:t>
                </a:r>
                <a:endParaRPr lang="en-US" altLang="zh-CN" dirty="0"/>
              </a:p>
              <a:p>
                <a14:m>
                  <m:oMath xmlns:m="http://schemas.openxmlformats.org/officeDocument/2006/math">
                    <m:r>
                      <a:rPr lang="zh-CN" altLang="en-US" b="1" i="1" smtClean="0">
                        <a:latin typeface="Cambria Math" panose="02040503050406030204" pitchFamily="18" charset="0"/>
                      </a:rPr>
                      <m:t>𝜷</m:t>
                    </m:r>
                    <m:r>
                      <a:rPr lang="en-US" altLang="zh-CN" b="1" i="1" baseline="-25000" smtClean="0">
                        <a:latin typeface="Cambria Math" panose="02040503050406030204" pitchFamily="18" charset="0"/>
                      </a:rPr>
                      <m:t>𝒋</m:t>
                    </m:r>
                    <m:r>
                      <a:rPr lang="en-US" altLang="zh-CN" b="1" i="1" smtClean="0">
                        <a:latin typeface="Cambria Math" panose="02040503050406030204" pitchFamily="18" charset="0"/>
                        <a:ea typeface="Cambria Math" panose="02040503050406030204" pitchFamily="18" charset="0"/>
                      </a:rPr>
                      <m:t>=</m:t>
                    </m:r>
                    <m:nary>
                      <m:naryPr>
                        <m:chr m:val="∑"/>
                        <m:ctrlPr>
                          <a:rPr lang="en-US" altLang="zh-CN" b="1" i="1" smtClean="0">
                            <a:latin typeface="Cambria Math" panose="02040503050406030204" pitchFamily="18" charset="0"/>
                            <a:ea typeface="Cambria Math" panose="02040503050406030204" pitchFamily="18" charset="0"/>
                          </a:rPr>
                        </m:ctrlPr>
                      </m:naryPr>
                      <m:sub>
                        <m:r>
                          <m:rPr>
                            <m:brk m:alnAt="23"/>
                          </m:rPr>
                          <a:rPr lang="en-US" altLang="zh-CN" b="1" i="1" smtClean="0">
                            <a:latin typeface="Cambria Math" panose="02040503050406030204" pitchFamily="18" charset="0"/>
                            <a:ea typeface="Cambria Math" panose="02040503050406030204" pitchFamily="18" charset="0"/>
                          </a:rPr>
                          <m:t>𝒉</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𝟏</m:t>
                        </m:r>
                      </m:sub>
                      <m:sup>
                        <m:r>
                          <a:rPr lang="en-US" altLang="zh-CN" b="1" i="1" smtClean="0">
                            <a:latin typeface="Cambria Math" panose="02040503050406030204" pitchFamily="18" charset="0"/>
                            <a:ea typeface="Cambria Math" panose="02040503050406030204" pitchFamily="18" charset="0"/>
                          </a:rPr>
                          <m:t>𝒒</m:t>
                        </m:r>
                      </m:sup>
                      <m:e>
                        <m:r>
                          <a:rPr lang="zh-CN" altLang="en-US" b="1" i="1">
                            <a:latin typeface="Cambria Math" panose="02040503050406030204" pitchFamily="18" charset="0"/>
                          </a:rPr>
                          <m:t>𝝎</m:t>
                        </m:r>
                        <m:r>
                          <a:rPr lang="en-US" altLang="zh-CN" b="1" i="1" baseline="-25000" smtClean="0">
                            <a:latin typeface="Cambria Math" panose="02040503050406030204" pitchFamily="18" charset="0"/>
                          </a:rPr>
                          <m:t>𝒉𝒋</m:t>
                        </m:r>
                        <m:r>
                          <a:rPr lang="en-US" altLang="zh-CN" b="1" i="1" smtClean="0">
                            <a:latin typeface="Cambria Math" panose="02040503050406030204" pitchFamily="18" charset="0"/>
                          </a:rPr>
                          <m:t>𝒃</m:t>
                        </m:r>
                        <m:r>
                          <a:rPr lang="en-US" altLang="zh-CN" b="1" i="1" baseline="-25000" smtClean="0">
                            <a:latin typeface="Cambria Math" panose="02040503050406030204" pitchFamily="18" charset="0"/>
                          </a:rPr>
                          <m:t>𝒉</m:t>
                        </m:r>
                      </m:e>
                    </m:nary>
                  </m:oMath>
                </a14:m>
                <a:r>
                  <a:rPr lang="zh-CN" altLang="en-US" b="1" dirty="0" smtClean="0"/>
                  <a:t>：</a:t>
                </a:r>
                <a:r>
                  <a:rPr lang="zh-CN" altLang="en-US" dirty="0" smtClean="0"/>
                  <a:t> </a:t>
                </a:r>
                <a:r>
                  <a:rPr lang="zh-CN" altLang="en-US" b="1" dirty="0"/>
                  <a:t>： </a:t>
                </a:r>
                <a:r>
                  <a:rPr lang="zh-CN" altLang="en-US" dirty="0"/>
                  <a:t>输出层第 </a:t>
                </a:r>
                <a:r>
                  <a:rPr lang="en-US" altLang="zh-CN" dirty="0"/>
                  <a:t>j </a:t>
                </a:r>
                <a:r>
                  <a:rPr lang="zh-CN" altLang="en-US" dirty="0"/>
                  <a:t>个神经元接收到的</a:t>
                </a:r>
                <a:r>
                  <a:rPr lang="zh-CN" altLang="en-US" dirty="0" smtClean="0"/>
                  <a:t>输入。</a:t>
                </a:r>
                <a:endParaRPr lang="en-US" altLang="zh-CN" dirty="0" smtClean="0"/>
              </a:p>
              <a:p>
                <a14:m>
                  <m:oMath xmlns:m="http://schemas.openxmlformats.org/officeDocument/2006/math">
                    <m:r>
                      <a:rPr lang="zh-CN" altLang="en-US" b="1" i="1" smtClean="0">
                        <a:latin typeface="Cambria Math" panose="02040503050406030204" pitchFamily="18" charset="0"/>
                        <a:ea typeface="Cambria Math" panose="02040503050406030204" pitchFamily="18" charset="0"/>
                      </a:rPr>
                      <m:t>𝜶</m:t>
                    </m:r>
                    <m:r>
                      <a:rPr lang="en-US" altLang="zh-CN" b="1" i="1" baseline="-25000" smtClean="0">
                        <a:latin typeface="Cambria Math" panose="02040503050406030204" pitchFamily="18" charset="0"/>
                        <a:ea typeface="Cambria Math" panose="02040503050406030204" pitchFamily="18" charset="0"/>
                      </a:rPr>
                      <m:t>𝒉</m:t>
                    </m:r>
                    <m:r>
                      <a:rPr lang="en-US" altLang="zh-CN" b="1" i="1" smtClean="0">
                        <a:latin typeface="Cambria Math" panose="02040503050406030204" pitchFamily="18" charset="0"/>
                        <a:ea typeface="Cambria Math" panose="02040503050406030204" pitchFamily="18" charset="0"/>
                      </a:rPr>
                      <m:t>=</m:t>
                    </m:r>
                    <m:nary>
                      <m:naryPr>
                        <m:chr m:val="∑"/>
                        <m:limLoc m:val="subSup"/>
                        <m:ctrlPr>
                          <a:rPr lang="en-US" altLang="zh-CN" b="1" i="1" smtClean="0">
                            <a:latin typeface="Cambria Math" panose="02040503050406030204" pitchFamily="18" charset="0"/>
                            <a:ea typeface="Cambria Math" panose="02040503050406030204" pitchFamily="18" charset="0"/>
                          </a:rPr>
                        </m:ctrlPr>
                      </m:naryPr>
                      <m:sub>
                        <m:r>
                          <m:rPr>
                            <m:brk m:alnAt="25"/>
                          </m:rPr>
                          <a:rPr lang="en-US" altLang="zh-CN" b="1" i="1" smtClean="0">
                            <a:latin typeface="Cambria Math" panose="02040503050406030204" pitchFamily="18" charset="0"/>
                            <a:ea typeface="Cambria Math" panose="02040503050406030204" pitchFamily="18" charset="0"/>
                          </a:rPr>
                          <m:t>𝒊</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𝟏</m:t>
                        </m:r>
                      </m:sub>
                      <m:sup>
                        <m:r>
                          <a:rPr lang="en-US" altLang="zh-CN" b="1" i="1" smtClean="0">
                            <a:latin typeface="Cambria Math" panose="02040503050406030204" pitchFamily="18" charset="0"/>
                            <a:ea typeface="Cambria Math" panose="02040503050406030204" pitchFamily="18" charset="0"/>
                          </a:rPr>
                          <m:t>𝒅</m:t>
                        </m:r>
                      </m:sup>
                      <m:e>
                        <m:r>
                          <a:rPr lang="zh-CN" altLang="en-US" b="1" i="1" smtClean="0">
                            <a:latin typeface="Cambria Math" panose="02040503050406030204" pitchFamily="18" charset="0"/>
                            <a:ea typeface="Cambria Math" panose="02040503050406030204" pitchFamily="18" charset="0"/>
                          </a:rPr>
                          <m:t>𝝊</m:t>
                        </m:r>
                        <m:r>
                          <a:rPr lang="en-US" altLang="zh-CN" b="1" i="1" baseline="-25000" smtClean="0">
                            <a:latin typeface="Cambria Math" panose="02040503050406030204" pitchFamily="18" charset="0"/>
                            <a:ea typeface="Cambria Math" panose="02040503050406030204" pitchFamily="18" charset="0"/>
                          </a:rPr>
                          <m:t>𝒊𝒉</m:t>
                        </m:r>
                        <m:r>
                          <a:rPr lang="en-US" altLang="zh-CN" b="1" i="1" smtClean="0">
                            <a:latin typeface="Cambria Math" panose="02040503050406030204" pitchFamily="18" charset="0"/>
                            <a:ea typeface="Cambria Math" panose="02040503050406030204" pitchFamily="18" charset="0"/>
                          </a:rPr>
                          <m:t>𝒙</m:t>
                        </m:r>
                        <m:r>
                          <a:rPr lang="en-US" altLang="zh-CN" b="1" i="1" baseline="-25000" smtClean="0">
                            <a:latin typeface="Cambria Math" panose="02040503050406030204" pitchFamily="18" charset="0"/>
                            <a:ea typeface="Cambria Math" panose="02040503050406030204" pitchFamily="18" charset="0"/>
                          </a:rPr>
                          <m:t>𝒊</m:t>
                        </m:r>
                      </m:e>
                    </m:nary>
                  </m:oMath>
                </a14:m>
                <a:r>
                  <a:rPr lang="zh-CN" altLang="en-US" dirty="0"/>
                  <a:t>。隐层第 </a:t>
                </a:r>
                <a:r>
                  <a:rPr lang="en-US" altLang="zh-CN" dirty="0"/>
                  <a:t>h </a:t>
                </a:r>
                <a:r>
                  <a:rPr lang="zh-CN" altLang="en-US" dirty="0"/>
                  <a:t>个神经元接收到的带权输入</a:t>
                </a:r>
                <a:endParaRPr lang="en-US" altLang="zh-CN" dirty="0" smtClean="0"/>
              </a:p>
              <a:p>
                <a:r>
                  <a:rPr lang="en-US" altLang="zh-CN" b="1" dirty="0" err="1" smtClean="0"/>
                  <a:t>b</a:t>
                </a:r>
                <a:r>
                  <a:rPr lang="en-US" altLang="zh-CN" b="1" baseline="-25000" dirty="0" err="1" smtClean="0"/>
                  <a:t>h</a:t>
                </a:r>
                <a:r>
                  <a:rPr lang="zh-CN" altLang="en-US" b="1" dirty="0" smtClean="0"/>
                  <a:t>：</a:t>
                </a:r>
                <a:r>
                  <a:rPr lang="zh-CN" altLang="en-US" dirty="0" smtClean="0"/>
                  <a:t> 隐</a:t>
                </a:r>
                <a:r>
                  <a:rPr lang="zh-CN" altLang="en-US" dirty="0"/>
                  <a:t>层第 </a:t>
                </a:r>
                <a:r>
                  <a:rPr lang="en-US" altLang="zh-CN" dirty="0"/>
                  <a:t>h </a:t>
                </a:r>
                <a:r>
                  <a:rPr lang="zh-CN" altLang="en-US" dirty="0"/>
                  <a:t>个</a:t>
                </a:r>
                <a:r>
                  <a:rPr lang="zh-CN" altLang="en-US" dirty="0" smtClean="0"/>
                  <a:t>神经的输出。</a:t>
                </a:r>
                <a:r>
                  <a:rPr lang="en-US" altLang="zh-CN" dirty="0" smtClean="0"/>
                  <a:t> </a:t>
                </a:r>
                <a:r>
                  <a:rPr lang="zh-CN" altLang="en-US" dirty="0"/>
                  <a:t/>
                </a:r>
                <a:br>
                  <a:rPr lang="zh-CN" altLang="en-US" dirty="0"/>
                </a:br>
                <a:endParaRPr lang="en-US" altLang="zh-CN" dirty="0" smtClean="0"/>
              </a:p>
              <a:p>
                <a:endParaRPr lang="zh-CN" altLang="en-US" dirty="0"/>
              </a:p>
            </p:txBody>
          </p:sp>
        </mc:Choice>
        <mc:Fallback xmlns="">
          <p:sp>
            <p:nvSpPr>
              <p:cNvPr id="5" name="文本框 4"/>
              <p:cNvSpPr txBox="1">
                <a:spLocks noRot="1" noChangeAspect="1" noMove="1" noResize="1" noEditPoints="1" noAdjustHandles="1" noChangeArrowheads="1" noChangeShapeType="1" noTextEdit="1"/>
              </p:cNvSpPr>
              <p:nvPr/>
            </p:nvSpPr>
            <p:spPr>
              <a:xfrm>
                <a:off x="6059604" y="827760"/>
                <a:ext cx="5991369" cy="4864409"/>
              </a:xfrm>
              <a:prstGeom prst="rect">
                <a:avLst/>
              </a:prstGeom>
              <a:blipFill>
                <a:blip r:embed="rId3"/>
                <a:stretch>
                  <a:fillRect l="-814" t="-752" r="-91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34092281"/>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内容占位符 3" descr="1365435432_2281.jpg"/>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2743200" y="1676401"/>
            <a:ext cx="7048500" cy="1057275"/>
          </a:xfrm>
        </p:spPr>
      </p:pic>
      <p:sp>
        <p:nvSpPr>
          <p:cNvPr id="3" name="标题 2"/>
          <p:cNvSpPr>
            <a:spLocks noGrp="1"/>
          </p:cNvSpPr>
          <p:nvPr>
            <p:ph type="title"/>
          </p:nvPr>
        </p:nvSpPr>
        <p:spPr/>
        <p:txBody>
          <a:bodyPr/>
          <a:lstStyle/>
          <a:p>
            <a:pPr algn="ctr">
              <a:defRPr/>
            </a:pPr>
            <a:r>
              <a:rPr lang="en-US" altLang="zh-CN" dirty="0" smtClean="0"/>
              <a:t>introduction</a:t>
            </a:r>
            <a:endParaRPr lang="zh-CN" altLang="en-US" dirty="0"/>
          </a:p>
        </p:txBody>
      </p:sp>
      <p:pic>
        <p:nvPicPr>
          <p:cNvPr id="15364" name="图片 4" descr="1365435468_8350.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971801" y="3505200"/>
            <a:ext cx="6753225"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TextBox 5"/>
          <p:cNvSpPr txBox="1">
            <a:spLocks noChangeArrowheads="1"/>
          </p:cNvSpPr>
          <p:nvPr/>
        </p:nvSpPr>
        <p:spPr bwMode="auto">
          <a:xfrm>
            <a:off x="2819400" y="1295400"/>
            <a:ext cx="480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latin typeface="Lucida Sans Unicode" panose="020B0602030504020204" pitchFamily="34" charset="0"/>
                <a:ea typeface="黑体" panose="02010609060101010101" pitchFamily="49" charset="-122"/>
              </a:rPr>
              <a:t>机器学习去解决这些问题的思路都是这样的：</a:t>
            </a:r>
          </a:p>
        </p:txBody>
      </p:sp>
      <p:sp>
        <p:nvSpPr>
          <p:cNvPr id="15366" name="TextBox 8"/>
          <p:cNvSpPr txBox="1">
            <a:spLocks noChangeArrowheads="1"/>
          </p:cNvSpPr>
          <p:nvPr/>
        </p:nvSpPr>
        <p:spPr bwMode="auto">
          <a:xfrm>
            <a:off x="2895600" y="3124200"/>
            <a:ext cx="29543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latin typeface="Lucida Sans Unicode" panose="020B0602030504020204" pitchFamily="34" charset="0"/>
                <a:ea typeface="黑体" panose="02010609060101010101" pitchFamily="49" charset="-122"/>
              </a:rPr>
              <a:t>概括起来主要由三部分组成</a:t>
            </a:r>
          </a:p>
        </p:txBody>
      </p:sp>
      <p:sp>
        <p:nvSpPr>
          <p:cNvPr id="15367" name="TextBox 9"/>
          <p:cNvSpPr txBox="1">
            <a:spLocks noChangeArrowheads="1"/>
          </p:cNvSpPr>
          <p:nvPr/>
        </p:nvSpPr>
        <p:spPr bwMode="auto">
          <a:xfrm>
            <a:off x="3581401" y="5486401"/>
            <a:ext cx="5724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latin typeface="Lucida Sans Unicode" panose="020B0602030504020204" pitchFamily="34" charset="0"/>
                <a:ea typeface="黑体" panose="02010609060101010101" pitchFamily="49" charset="-122"/>
              </a:rPr>
              <a:t>而中间的特征提取部分将很大程度上决定最终的效果，</a:t>
            </a:r>
            <a:endParaRPr lang="en-US" altLang="zh-CN">
              <a:latin typeface="Lucida Sans Unicode" panose="020B0602030504020204" pitchFamily="34" charset="0"/>
              <a:ea typeface="黑体" panose="02010609060101010101" pitchFamily="49" charset="-122"/>
            </a:endParaRPr>
          </a:p>
          <a:p>
            <a:pPr eaLnBrk="1" hangingPunct="1"/>
            <a:r>
              <a:rPr lang="zh-CN" altLang="en-US">
                <a:latin typeface="Lucida Sans Unicode" panose="020B0602030504020204" pitchFamily="34" charset="0"/>
                <a:ea typeface="黑体" panose="02010609060101010101" pitchFamily="49" charset="-122"/>
              </a:rPr>
              <a:t>那实际中的特征提取是怎么做的？</a:t>
            </a:r>
          </a:p>
        </p:txBody>
      </p:sp>
    </p:spTree>
    <p:extLst>
      <p:ext uri="{BB962C8B-B14F-4D97-AF65-F5344CB8AC3E}">
        <p14:creationId xmlns:p14="http://schemas.microsoft.com/office/powerpoint/2010/main" val="14553123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a:spLocks noChangeArrowheads="1"/>
          </p:cNvSpPr>
          <p:nvPr/>
        </p:nvSpPr>
        <p:spPr bwMode="auto">
          <a:xfrm>
            <a:off x="1073958" y="224898"/>
            <a:ext cx="1579260"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marL="0" marR="0" lvl="0" indent="0" algn="l" defTabSz="914332" rtl="0" eaLnBrk="1" fontAlgn="auto" latinLnBrk="0" hangingPunct="1">
              <a:lnSpc>
                <a:spcPct val="100000"/>
              </a:lnSpc>
              <a:spcBef>
                <a:spcPct val="0"/>
              </a:spcBef>
              <a:spcAft>
                <a:spcPts val="0"/>
              </a:spcAft>
              <a:buClrTx/>
              <a:buSzTx/>
              <a:buFont typeface="Arial" charset="0"/>
              <a:buNone/>
              <a:tabLst/>
              <a:defRPr/>
            </a:pPr>
            <a:r>
              <a:rPr lang="en-US" altLang="zh-CN" b="1" dirty="0" smtClean="0">
                <a:solidFill>
                  <a:srgbClr val="444D26">
                    <a:lumMod val="75000"/>
                  </a:srgbClr>
                </a:solidFill>
                <a:latin typeface="Arial" panose="020B0604020202020204" pitchFamily="34" charset="0"/>
                <a:ea typeface="宋体" pitchFamily="2" charset="-122"/>
                <a:cs typeface="Arial" panose="020B0604020202020204" pitchFamily="34" charset="0"/>
              </a:rPr>
              <a:t>BP</a:t>
            </a:r>
            <a:r>
              <a:rPr lang="zh-CN" altLang="en-US" b="1" dirty="0" smtClean="0">
                <a:solidFill>
                  <a:srgbClr val="444D26">
                    <a:lumMod val="75000"/>
                  </a:srgbClr>
                </a:solidFill>
                <a:latin typeface="Arial" panose="020B0604020202020204" pitchFamily="34" charset="0"/>
                <a:ea typeface="宋体" pitchFamily="2" charset="-122"/>
                <a:cs typeface="Arial" panose="020B0604020202020204" pitchFamily="34" charset="0"/>
              </a:rPr>
              <a:t>算法</a:t>
            </a:r>
            <a:endParaRPr lang="en-US" altLang="zh-CN" b="1" dirty="0" smtClean="0">
              <a:solidFill>
                <a:srgbClr val="444D26">
                  <a:lumMod val="75000"/>
                </a:srgbClr>
              </a:solidFill>
              <a:latin typeface="Arial" panose="020B0604020202020204" pitchFamily="34" charset="0"/>
              <a:ea typeface="宋体" pitchFamily="2"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3" name="矩形 2"/>
              <p:cNvSpPr/>
              <p:nvPr/>
            </p:nvSpPr>
            <p:spPr>
              <a:xfrm>
                <a:off x="5207290" y="809665"/>
                <a:ext cx="6502490" cy="5627823"/>
              </a:xfrm>
              <a:prstGeom prst="rect">
                <a:avLst/>
              </a:prstGeom>
            </p:spPr>
            <p:txBody>
              <a:bodyPr wrap="square">
                <a:spAutoFit/>
              </a:bodyPr>
              <a:lstStyle/>
              <a:p>
                <a:r>
                  <a:rPr lang="zh-CN" altLang="en-US" dirty="0" smtClean="0">
                    <a:solidFill>
                      <a:srgbClr val="434343"/>
                    </a:solidFill>
                    <a:latin typeface="HiddenHorzOCR-Identity-H"/>
                  </a:rPr>
                  <a:t>对训练例</a:t>
                </a:r>
                <a:r>
                  <a:rPr lang="en-US" altLang="zh-CN" b="1" dirty="0" smtClean="0">
                    <a:solidFill>
                      <a:srgbClr val="434343"/>
                    </a:solidFill>
                    <a:latin typeface="HiddenHorzOCR-Identity-H"/>
                  </a:rPr>
                  <a:t>(</a:t>
                </a:r>
                <a:r>
                  <a:rPr lang="en-US" altLang="zh-CN" b="1" dirty="0" err="1" smtClean="0">
                    <a:solidFill>
                      <a:srgbClr val="434343"/>
                    </a:solidFill>
                    <a:latin typeface="HiddenHorzOCR-Identity-H"/>
                  </a:rPr>
                  <a:t>x</a:t>
                </a:r>
                <a:r>
                  <a:rPr lang="en-US" altLang="zh-CN" b="1" baseline="-25000" dirty="0" err="1" smtClean="0">
                    <a:solidFill>
                      <a:srgbClr val="434343"/>
                    </a:solidFill>
                    <a:latin typeface="HiddenHorzOCR-Identity-H"/>
                  </a:rPr>
                  <a:t>k</a:t>
                </a:r>
                <a:r>
                  <a:rPr lang="zh-CN" altLang="en-US" b="1" dirty="0" smtClean="0">
                    <a:solidFill>
                      <a:srgbClr val="434343"/>
                    </a:solidFill>
                    <a:latin typeface="HiddenHorzOCR-Identity-H"/>
                  </a:rPr>
                  <a:t>，</a:t>
                </a:r>
                <a:r>
                  <a:rPr lang="en-US" altLang="zh-CN" b="1" dirty="0" err="1" smtClean="0">
                    <a:solidFill>
                      <a:srgbClr val="434343"/>
                    </a:solidFill>
                    <a:latin typeface="HiddenHorzOCR-Identity-H"/>
                  </a:rPr>
                  <a:t>y</a:t>
                </a:r>
                <a:r>
                  <a:rPr lang="en-US" altLang="zh-CN" b="1" baseline="-25000" dirty="0" err="1" smtClean="0">
                    <a:solidFill>
                      <a:srgbClr val="434343"/>
                    </a:solidFill>
                    <a:latin typeface="HiddenHorzOCR-Identity-H"/>
                  </a:rPr>
                  <a:t>k</a:t>
                </a:r>
                <a:r>
                  <a:rPr lang="en-US" altLang="zh-CN" b="1" dirty="0" smtClean="0">
                    <a:solidFill>
                      <a:srgbClr val="434343"/>
                    </a:solidFill>
                    <a:latin typeface="HiddenHorzOCR-Identity-H"/>
                  </a:rPr>
                  <a:t>)</a:t>
                </a:r>
                <a:r>
                  <a:rPr lang="zh-CN" altLang="en-US" dirty="0" smtClean="0">
                    <a:solidFill>
                      <a:srgbClr val="434343"/>
                    </a:solidFill>
                    <a:latin typeface="HiddenHorzOCR-Identity-H"/>
                  </a:rPr>
                  <a:t>，假定神经网络的输出为 </a:t>
                </a:r>
                <a14:m>
                  <m:oMath xmlns:m="http://schemas.openxmlformats.org/officeDocument/2006/math">
                    <m:r>
                      <m:rPr>
                        <m:nor/>
                      </m:rPr>
                      <a:rPr lang="cy-GB" altLang="zh-CN" b="1" dirty="0">
                        <a:latin typeface="微软雅黑 Light" panose="020B0502040204020203" pitchFamily="34" charset="-122"/>
                        <a:ea typeface="微软雅黑 Light" panose="020B0502040204020203" pitchFamily="34" charset="-122"/>
                      </a:rPr>
                      <m:t>ŷ</m:t>
                    </m:r>
                    <m:r>
                      <a:rPr lang="en-US" altLang="zh-CN" b="1" i="1" baseline="-25000" dirty="0" smtClean="0">
                        <a:latin typeface="Cambria Math" panose="02040503050406030204" pitchFamily="18" charset="0"/>
                        <a:ea typeface="微软雅黑 Light" panose="020B0502040204020203" pitchFamily="34" charset="-122"/>
                      </a:rPr>
                      <m:t>𝒌</m:t>
                    </m:r>
                    <m:r>
                      <a:rPr lang="en-US" altLang="zh-CN" b="1" i="1" smtClean="0">
                        <a:solidFill>
                          <a:srgbClr val="434343"/>
                        </a:solidFill>
                        <a:latin typeface="Cambria Math" panose="02040503050406030204" pitchFamily="18" charset="0"/>
                        <a:ea typeface="Cambria Math" panose="02040503050406030204" pitchFamily="18" charset="0"/>
                      </a:rPr>
                      <m:t>=</m:t>
                    </m:r>
                    <m:d>
                      <m:dPr>
                        <m:ctrlPr>
                          <a:rPr lang="en-US" altLang="zh-CN" b="1" i="1" smtClean="0">
                            <a:solidFill>
                              <a:srgbClr val="434343"/>
                            </a:solidFill>
                            <a:latin typeface="Cambria Math" panose="02040503050406030204" pitchFamily="18" charset="0"/>
                            <a:ea typeface="Cambria Math" panose="02040503050406030204" pitchFamily="18" charset="0"/>
                          </a:rPr>
                        </m:ctrlPr>
                      </m:dPr>
                      <m:e>
                        <m:r>
                          <m:rPr>
                            <m:nor/>
                          </m:rPr>
                          <a:rPr lang="cy-GB" altLang="zh-CN" b="1" dirty="0">
                            <a:latin typeface="微软雅黑 Light" panose="020B0502040204020203" pitchFamily="34" charset="-122"/>
                            <a:ea typeface="微软雅黑 Light" panose="020B0502040204020203" pitchFamily="34" charset="-122"/>
                          </a:rPr>
                          <m:t>ŷ</m:t>
                        </m:r>
                        <m:r>
                          <m:rPr>
                            <m:nor/>
                          </m:rPr>
                          <a:rPr lang="en-US" altLang="zh-CN" b="1" i="0" baseline="-25000" dirty="0" smtClean="0">
                            <a:latin typeface="微软雅黑 Light" panose="020B0502040204020203" pitchFamily="34" charset="-122"/>
                            <a:ea typeface="微软雅黑 Light" panose="020B0502040204020203" pitchFamily="34" charset="-122"/>
                          </a:rPr>
                          <m:t>1</m:t>
                        </m:r>
                        <m:r>
                          <m:rPr>
                            <m:nor/>
                          </m:rPr>
                          <a:rPr lang="en-US" altLang="zh-CN" b="1" i="0" baseline="30000" dirty="0" smtClean="0">
                            <a:latin typeface="微软雅黑 Light" panose="020B0502040204020203" pitchFamily="34" charset="-122"/>
                            <a:ea typeface="微软雅黑 Light" panose="020B0502040204020203" pitchFamily="34" charset="-122"/>
                          </a:rPr>
                          <m:t>k</m:t>
                        </m:r>
                        <m:r>
                          <m:rPr>
                            <m:nor/>
                          </m:rPr>
                          <a:rPr lang="en-US" altLang="zh-CN" b="1" i="0" dirty="0" smtClean="0">
                            <a:latin typeface="微软雅黑 Light" panose="020B0502040204020203" pitchFamily="34" charset="-122"/>
                            <a:ea typeface="微软雅黑 Light" panose="020B0502040204020203" pitchFamily="34" charset="-122"/>
                          </a:rPr>
                          <m:t>,</m:t>
                        </m:r>
                        <m:r>
                          <m:rPr>
                            <m:nor/>
                          </m:rPr>
                          <a:rPr lang="cy-GB" altLang="zh-CN" b="1" dirty="0">
                            <a:latin typeface="微软雅黑 Light" panose="020B0502040204020203" pitchFamily="34" charset="-122"/>
                            <a:ea typeface="微软雅黑 Light" panose="020B0502040204020203" pitchFamily="34" charset="-122"/>
                          </a:rPr>
                          <m:t>ŷ</m:t>
                        </m:r>
                        <m:r>
                          <m:rPr>
                            <m:nor/>
                          </m:rPr>
                          <a:rPr lang="en-US" altLang="zh-CN" b="1" i="0" baseline="-25000" dirty="0" smtClean="0">
                            <a:latin typeface="微软雅黑 Light" panose="020B0502040204020203" pitchFamily="34" charset="-122"/>
                            <a:ea typeface="微软雅黑 Light" panose="020B0502040204020203" pitchFamily="34" charset="-122"/>
                          </a:rPr>
                          <m:t>2</m:t>
                        </m:r>
                        <m:r>
                          <m:rPr>
                            <m:nor/>
                          </m:rPr>
                          <a:rPr lang="en-US" altLang="zh-CN" b="1" i="0" baseline="30000" dirty="0" smtClean="0">
                            <a:latin typeface="微软雅黑 Light" panose="020B0502040204020203" pitchFamily="34" charset="-122"/>
                            <a:ea typeface="微软雅黑 Light" panose="020B0502040204020203" pitchFamily="34" charset="-122"/>
                          </a:rPr>
                          <m:t>k</m:t>
                        </m:r>
                        <m:r>
                          <m:rPr>
                            <m:nor/>
                          </m:rPr>
                          <a:rPr lang="en-US" altLang="zh-CN" b="1" i="0" dirty="0" smtClean="0">
                            <a:latin typeface="微软雅黑 Light" panose="020B0502040204020203" pitchFamily="34" charset="-122"/>
                            <a:ea typeface="微软雅黑 Light" panose="020B0502040204020203" pitchFamily="34" charset="-122"/>
                          </a:rPr>
                          <m:t>,</m:t>
                        </m:r>
                        <m:r>
                          <a:rPr lang="en-US" altLang="zh-CN" b="1" i="1" dirty="0" smtClean="0">
                            <a:latin typeface="Cambria Math" panose="02040503050406030204" pitchFamily="18" charset="0"/>
                            <a:ea typeface="微软雅黑 Light" panose="020B0502040204020203" pitchFamily="34" charset="-122"/>
                          </a:rPr>
                          <m:t>…,</m:t>
                        </m:r>
                        <m:r>
                          <m:rPr>
                            <m:nor/>
                          </m:rPr>
                          <a:rPr lang="cy-GB" altLang="zh-CN" b="1" dirty="0">
                            <a:latin typeface="微软雅黑 Light" panose="020B0502040204020203" pitchFamily="34" charset="-122"/>
                            <a:ea typeface="微软雅黑 Light" panose="020B0502040204020203" pitchFamily="34" charset="-122"/>
                          </a:rPr>
                          <m:t>ŷ</m:t>
                        </m:r>
                        <m:r>
                          <m:rPr>
                            <m:nor/>
                          </m:rPr>
                          <a:rPr lang="en-US" altLang="zh-CN" b="1" i="0" baseline="-25000" dirty="0" smtClean="0">
                            <a:latin typeface="微软雅黑 Light" panose="020B0502040204020203" pitchFamily="34" charset="-122"/>
                            <a:ea typeface="微软雅黑 Light" panose="020B0502040204020203" pitchFamily="34" charset="-122"/>
                          </a:rPr>
                          <m:t>l</m:t>
                        </m:r>
                        <m:r>
                          <m:rPr>
                            <m:nor/>
                          </m:rPr>
                          <a:rPr lang="en-US" altLang="zh-CN" b="1" i="0" baseline="30000" dirty="0" smtClean="0">
                            <a:latin typeface="微软雅黑 Light" panose="020B0502040204020203" pitchFamily="34" charset="-122"/>
                            <a:ea typeface="微软雅黑 Light" panose="020B0502040204020203" pitchFamily="34" charset="-122"/>
                          </a:rPr>
                          <m:t>k</m:t>
                        </m:r>
                      </m:e>
                    </m:d>
                  </m:oMath>
                </a14:m>
                <a:r>
                  <a:rPr lang="zh-CN" altLang="en-US" dirty="0" smtClean="0"/>
                  <a:t>，即</a:t>
                </a:r>
                <a:endParaRPr lang="en-US" altLang="zh-CN" dirty="0" smtClean="0"/>
              </a:p>
              <a:p>
                <a:pPr algn="ctr"/>
                <a14:m>
                  <m:oMathPara xmlns:m="http://schemas.openxmlformats.org/officeDocument/2006/math">
                    <m:oMathParaPr>
                      <m:jc m:val="centerGroup"/>
                    </m:oMathParaPr>
                    <m:oMath xmlns:m="http://schemas.openxmlformats.org/officeDocument/2006/math">
                      <m:r>
                        <m:rPr>
                          <m:nor/>
                        </m:rPr>
                        <a:rPr lang="cy-GB" altLang="zh-CN" b="1" dirty="0">
                          <a:latin typeface="微软雅黑 Light" panose="020B0502040204020203" pitchFamily="34" charset="-122"/>
                          <a:ea typeface="微软雅黑 Light" panose="020B0502040204020203" pitchFamily="34" charset="-122"/>
                        </a:rPr>
                        <m:t>ŷ</m:t>
                      </m:r>
                      <m:r>
                        <a:rPr lang="en-US" altLang="zh-CN" b="1" i="1" baseline="-25000" dirty="0" smtClean="0">
                          <a:latin typeface="Cambria Math" panose="02040503050406030204" pitchFamily="18" charset="0"/>
                          <a:ea typeface="微软雅黑 Light" panose="020B0502040204020203" pitchFamily="34" charset="-122"/>
                        </a:rPr>
                        <m:t>𝒋</m:t>
                      </m:r>
                      <m:r>
                        <a:rPr lang="en-US" altLang="zh-CN" b="1" i="1" baseline="30000" dirty="0">
                          <a:latin typeface="Cambria Math" panose="02040503050406030204" pitchFamily="18" charset="0"/>
                          <a:ea typeface="微软雅黑 Light" panose="020B0502040204020203" pitchFamily="34" charset="-122"/>
                        </a:rPr>
                        <m:t>𝒌</m:t>
                      </m:r>
                      <m:r>
                        <a:rPr lang="en-US" altLang="zh-CN" b="1" i="1">
                          <a:solidFill>
                            <a:srgbClr val="434343"/>
                          </a:solidFill>
                          <a:latin typeface="Cambria Math" panose="02040503050406030204" pitchFamily="18" charset="0"/>
                          <a:ea typeface="Cambria Math" panose="02040503050406030204" pitchFamily="18" charset="0"/>
                        </a:rPr>
                        <m:t>=</m:t>
                      </m:r>
                      <m:r>
                        <a:rPr lang="en-US" altLang="zh-CN" b="1" i="1" smtClean="0">
                          <a:solidFill>
                            <a:srgbClr val="434343"/>
                          </a:solidFill>
                          <a:latin typeface="Cambria Math" panose="02040503050406030204" pitchFamily="18" charset="0"/>
                          <a:ea typeface="Cambria Math" panose="02040503050406030204" pitchFamily="18" charset="0"/>
                        </a:rPr>
                        <m:t>𝒇</m:t>
                      </m:r>
                      <m:r>
                        <a:rPr lang="en-US" altLang="zh-CN" b="1" i="0" smtClean="0">
                          <a:solidFill>
                            <a:srgbClr val="434343"/>
                          </a:solidFill>
                          <a:latin typeface="Cambria Math" panose="02040503050406030204" pitchFamily="18" charset="0"/>
                          <a:ea typeface="Cambria Math" panose="02040503050406030204" pitchFamily="18" charset="0"/>
                        </a:rPr>
                        <m:t>(</m:t>
                      </m:r>
                      <m:r>
                        <a:rPr lang="zh-CN" altLang="cy-GB" b="1" i="1" dirty="0" smtClean="0">
                          <a:solidFill>
                            <a:srgbClr val="434343"/>
                          </a:solidFill>
                          <a:latin typeface="Cambria Math" panose="02040503050406030204" pitchFamily="18" charset="0"/>
                          <a:ea typeface="Cambria Math" panose="02040503050406030204" pitchFamily="18" charset="0"/>
                        </a:rPr>
                        <m:t>𝜷</m:t>
                      </m:r>
                      <m:r>
                        <a:rPr lang="en-US" altLang="zh-CN" b="1" i="1" baseline="-25000" dirty="0" smtClean="0">
                          <a:solidFill>
                            <a:srgbClr val="434343"/>
                          </a:solidFill>
                          <a:latin typeface="Cambria Math" panose="02040503050406030204" pitchFamily="18" charset="0"/>
                          <a:ea typeface="Cambria Math" panose="02040503050406030204" pitchFamily="18" charset="0"/>
                        </a:rPr>
                        <m:t>𝒋</m:t>
                      </m:r>
                      <m:r>
                        <a:rPr lang="en-US" altLang="zh-CN" b="1" i="1" dirty="0" smtClean="0">
                          <a:solidFill>
                            <a:srgbClr val="434343"/>
                          </a:solidFill>
                          <a:latin typeface="Cambria Math" panose="02040503050406030204" pitchFamily="18" charset="0"/>
                          <a:ea typeface="Cambria Math" panose="02040503050406030204" pitchFamily="18" charset="0"/>
                        </a:rPr>
                        <m:t>−</m:t>
                      </m:r>
                      <m:r>
                        <a:rPr lang="zh-CN" altLang="en-US" b="1" i="1" dirty="0" smtClean="0">
                          <a:solidFill>
                            <a:srgbClr val="434343"/>
                          </a:solidFill>
                          <a:latin typeface="Cambria Math" panose="02040503050406030204" pitchFamily="18" charset="0"/>
                          <a:ea typeface="Cambria Math" panose="02040503050406030204" pitchFamily="18" charset="0"/>
                        </a:rPr>
                        <m:t>𝜽</m:t>
                      </m:r>
                      <m:r>
                        <a:rPr lang="en-US" altLang="zh-CN" b="1" i="1" baseline="-25000" dirty="0" smtClean="0">
                          <a:solidFill>
                            <a:srgbClr val="434343"/>
                          </a:solidFill>
                          <a:latin typeface="Cambria Math" panose="02040503050406030204" pitchFamily="18" charset="0"/>
                          <a:ea typeface="Cambria Math" panose="02040503050406030204" pitchFamily="18" charset="0"/>
                        </a:rPr>
                        <m:t>𝒋</m:t>
                      </m:r>
                      <m:r>
                        <a:rPr lang="en-US" altLang="zh-CN" b="1" i="0" dirty="0" smtClean="0">
                          <a:solidFill>
                            <a:srgbClr val="434343"/>
                          </a:solidFill>
                          <a:latin typeface="Cambria Math" panose="02040503050406030204" pitchFamily="18" charset="0"/>
                          <a:ea typeface="Cambria Math" panose="02040503050406030204" pitchFamily="18" charset="0"/>
                        </a:rPr>
                        <m:t>)</m:t>
                      </m:r>
                    </m:oMath>
                  </m:oMathPara>
                </a14:m>
                <a:endParaRPr lang="en-US" altLang="zh-CN" b="1" dirty="0"/>
              </a:p>
              <a:p>
                <a:r>
                  <a:rPr lang="zh-CN" altLang="en-US" dirty="0" smtClean="0"/>
                  <a:t>则网络在</a:t>
                </a:r>
                <a:r>
                  <a:rPr lang="en-US" altLang="zh-CN" b="1" dirty="0">
                    <a:solidFill>
                      <a:srgbClr val="434343"/>
                    </a:solidFill>
                    <a:latin typeface="HiddenHorzOCR-Identity-H"/>
                  </a:rPr>
                  <a:t>(</a:t>
                </a:r>
                <a:r>
                  <a:rPr lang="en-US" altLang="zh-CN" b="1" dirty="0" err="1">
                    <a:solidFill>
                      <a:srgbClr val="434343"/>
                    </a:solidFill>
                    <a:latin typeface="HiddenHorzOCR-Identity-H"/>
                  </a:rPr>
                  <a:t>x</a:t>
                </a:r>
                <a:r>
                  <a:rPr lang="en-US" altLang="zh-CN" b="1" baseline="-25000" dirty="0" err="1">
                    <a:solidFill>
                      <a:srgbClr val="434343"/>
                    </a:solidFill>
                    <a:latin typeface="HiddenHorzOCR-Identity-H"/>
                  </a:rPr>
                  <a:t>k</a:t>
                </a:r>
                <a:r>
                  <a:rPr lang="zh-CN" altLang="en-US" b="1" dirty="0">
                    <a:solidFill>
                      <a:srgbClr val="434343"/>
                    </a:solidFill>
                    <a:latin typeface="HiddenHorzOCR-Identity-H"/>
                  </a:rPr>
                  <a:t>，</a:t>
                </a:r>
                <a:r>
                  <a:rPr lang="en-US" altLang="zh-CN" b="1" dirty="0" err="1" smtClean="0">
                    <a:solidFill>
                      <a:srgbClr val="434343"/>
                    </a:solidFill>
                    <a:latin typeface="HiddenHorzOCR-Identity-H"/>
                  </a:rPr>
                  <a:t>y</a:t>
                </a:r>
                <a:r>
                  <a:rPr lang="en-US" altLang="zh-CN" b="1" baseline="-25000" dirty="0" err="1" smtClean="0">
                    <a:solidFill>
                      <a:srgbClr val="434343"/>
                    </a:solidFill>
                    <a:latin typeface="HiddenHorzOCR-Identity-H"/>
                  </a:rPr>
                  <a:t>k</a:t>
                </a:r>
                <a:r>
                  <a:rPr lang="en-US" altLang="zh-CN" b="1" dirty="0" smtClean="0">
                    <a:solidFill>
                      <a:srgbClr val="434343"/>
                    </a:solidFill>
                    <a:latin typeface="HiddenHorzOCR-Identity-H"/>
                  </a:rPr>
                  <a:t>)</a:t>
                </a:r>
                <a:r>
                  <a:rPr lang="zh-CN" altLang="en-US" dirty="0" smtClean="0">
                    <a:solidFill>
                      <a:srgbClr val="434343"/>
                    </a:solidFill>
                    <a:latin typeface="HiddenHorzOCR-Identity-H"/>
                  </a:rPr>
                  <a:t>上的均方误差为</a:t>
                </a:r>
                <a:endParaRPr lang="en-US" altLang="zh-CN" dirty="0" smtClean="0">
                  <a:solidFill>
                    <a:srgbClr val="434343"/>
                  </a:solidFill>
                  <a:latin typeface="HiddenHorzOCR-Identity-H"/>
                </a:endParaRPr>
              </a:p>
              <a:p>
                <a:pPr algn="ct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𝑬</m:t>
                          </m:r>
                        </m:e>
                        <m:sub>
                          <m:r>
                            <a:rPr lang="en-US" altLang="zh-CN" b="1" i="1" smtClean="0">
                              <a:latin typeface="Cambria Math" panose="02040503050406030204" pitchFamily="18" charset="0"/>
                              <a:ea typeface="Cambria Math" panose="02040503050406030204" pitchFamily="18" charset="0"/>
                            </a:rPr>
                            <m:t>𝒌</m:t>
                          </m:r>
                        </m:sub>
                      </m:sSub>
                      <m:r>
                        <a:rPr lang="en-US" altLang="zh-CN" b="1" i="1" smtClean="0">
                          <a:latin typeface="Cambria Math" panose="02040503050406030204" pitchFamily="18" charset="0"/>
                          <a:ea typeface="Cambria Math" panose="02040503050406030204" pitchFamily="18" charset="0"/>
                        </a:rPr>
                        <m:t>=</m:t>
                      </m:r>
                      <m:f>
                        <m:fPr>
                          <m:ctrlPr>
                            <a:rPr lang="en-US" altLang="zh-CN" b="1" i="1" smtClean="0">
                              <a:latin typeface="Cambria Math" panose="02040503050406030204" pitchFamily="18" charset="0"/>
                              <a:ea typeface="Cambria Math" panose="02040503050406030204" pitchFamily="18" charset="0"/>
                            </a:rPr>
                          </m:ctrlPr>
                        </m:fPr>
                        <m:num>
                          <m:r>
                            <a:rPr lang="en-US" altLang="zh-CN" b="1" i="1" smtClean="0">
                              <a:latin typeface="Cambria Math" panose="02040503050406030204" pitchFamily="18" charset="0"/>
                              <a:ea typeface="Cambria Math" panose="02040503050406030204" pitchFamily="18" charset="0"/>
                            </a:rPr>
                            <m:t>𝟏</m:t>
                          </m:r>
                        </m:num>
                        <m:den>
                          <m:r>
                            <a:rPr lang="en-US" altLang="zh-CN" b="1" i="1" smtClean="0">
                              <a:latin typeface="Cambria Math" panose="02040503050406030204" pitchFamily="18" charset="0"/>
                              <a:ea typeface="Cambria Math" panose="02040503050406030204" pitchFamily="18" charset="0"/>
                            </a:rPr>
                            <m:t>𝟐</m:t>
                          </m:r>
                        </m:den>
                      </m:f>
                      <m:nary>
                        <m:naryPr>
                          <m:chr m:val="∑"/>
                          <m:ctrlPr>
                            <a:rPr lang="en-US" altLang="zh-CN" b="1" i="1" smtClean="0">
                              <a:latin typeface="Cambria Math" panose="02040503050406030204" pitchFamily="18" charset="0"/>
                              <a:ea typeface="Cambria Math" panose="02040503050406030204" pitchFamily="18" charset="0"/>
                            </a:rPr>
                          </m:ctrlPr>
                        </m:naryPr>
                        <m:sub>
                          <m:r>
                            <m:rPr>
                              <m:brk m:alnAt="23"/>
                            </m:rPr>
                            <a:rPr lang="en-US" altLang="zh-CN" b="1" i="1" smtClean="0">
                              <a:latin typeface="Cambria Math" panose="02040503050406030204" pitchFamily="18" charset="0"/>
                              <a:ea typeface="Cambria Math" panose="02040503050406030204" pitchFamily="18" charset="0"/>
                            </a:rPr>
                            <m:t>𝒋</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𝟏</m:t>
                          </m:r>
                        </m:sub>
                        <m:sup>
                          <m:r>
                            <a:rPr lang="en-US" altLang="zh-CN" b="1" i="1" smtClean="0">
                              <a:latin typeface="Cambria Math" panose="02040503050406030204" pitchFamily="18" charset="0"/>
                              <a:ea typeface="Cambria Math" panose="02040503050406030204" pitchFamily="18" charset="0"/>
                            </a:rPr>
                            <m:t>𝒍</m:t>
                          </m:r>
                        </m:sup>
                        <m:e>
                          <m:d>
                            <m:dPr>
                              <m:ctrlPr>
                                <a:rPr lang="en-US" altLang="zh-CN" b="1" i="1" smtClean="0">
                                  <a:latin typeface="Cambria Math" panose="02040503050406030204" pitchFamily="18" charset="0"/>
                                  <a:ea typeface="Cambria Math" panose="02040503050406030204" pitchFamily="18" charset="0"/>
                                </a:rPr>
                              </m:ctrlPr>
                            </m:dPr>
                            <m:e>
                              <m:r>
                                <m:rPr>
                                  <m:nor/>
                                </m:rPr>
                                <a:rPr lang="cy-GB" altLang="zh-CN" b="1" dirty="0">
                                  <a:latin typeface="微软雅黑 Light" panose="020B0502040204020203" pitchFamily="34" charset="-122"/>
                                  <a:ea typeface="微软雅黑 Light" panose="020B0502040204020203" pitchFamily="34" charset="-122"/>
                                </a:rPr>
                                <m:t>ŷ</m:t>
                              </m:r>
                              <m:r>
                                <a:rPr lang="en-US" altLang="zh-CN" b="1" i="1" baseline="-25000" dirty="0" smtClean="0">
                                  <a:latin typeface="Cambria Math" panose="02040503050406030204" pitchFamily="18" charset="0"/>
                                  <a:ea typeface="微软雅黑 Light" panose="020B0502040204020203" pitchFamily="34" charset="-122"/>
                                </a:rPr>
                                <m:t>𝒋</m:t>
                              </m:r>
                              <m:r>
                                <a:rPr lang="en-US" altLang="zh-CN" b="1" i="1" baseline="30000" dirty="0" smtClean="0">
                                  <a:latin typeface="Cambria Math" panose="02040503050406030204" pitchFamily="18" charset="0"/>
                                  <a:ea typeface="微软雅黑 Light" panose="020B0502040204020203" pitchFamily="34" charset="-122"/>
                                </a:rPr>
                                <m:t>𝒌</m:t>
                              </m:r>
                              <m:r>
                                <a:rPr lang="en-US" altLang="zh-CN" b="1" i="1" dirty="0" smtClean="0">
                                  <a:latin typeface="Cambria Math" panose="02040503050406030204" pitchFamily="18" charset="0"/>
                                  <a:ea typeface="微软雅黑 Light" panose="020B0502040204020203" pitchFamily="34" charset="-122"/>
                                </a:rPr>
                                <m:t>−</m:t>
                              </m:r>
                              <m:sSubSup>
                                <m:sSubSupPr>
                                  <m:ctrlPr>
                                    <a:rPr lang="en-US" altLang="zh-CN" b="1" i="1" dirty="0" smtClean="0">
                                      <a:latin typeface="Cambria Math" panose="02040503050406030204" pitchFamily="18" charset="0"/>
                                      <a:ea typeface="微软雅黑 Light" panose="020B0502040204020203" pitchFamily="34" charset="-122"/>
                                    </a:rPr>
                                  </m:ctrlPr>
                                </m:sSubSupPr>
                                <m:e>
                                  <m:r>
                                    <a:rPr lang="en-US" altLang="zh-CN" b="1" i="1" dirty="0" smtClean="0">
                                      <a:latin typeface="Cambria Math" panose="02040503050406030204" pitchFamily="18" charset="0"/>
                                      <a:ea typeface="微软雅黑 Light" panose="020B0502040204020203" pitchFamily="34" charset="-122"/>
                                    </a:rPr>
                                    <m:t>𝒚</m:t>
                                  </m:r>
                                </m:e>
                                <m:sub>
                                  <m:r>
                                    <a:rPr lang="en-US" altLang="zh-CN" b="1" i="1" dirty="0" smtClean="0">
                                      <a:latin typeface="Cambria Math" panose="02040503050406030204" pitchFamily="18" charset="0"/>
                                      <a:ea typeface="微软雅黑 Light" panose="020B0502040204020203" pitchFamily="34" charset="-122"/>
                                    </a:rPr>
                                    <m:t>𝒋</m:t>
                                  </m:r>
                                </m:sub>
                                <m:sup>
                                  <m:r>
                                    <a:rPr lang="en-US" altLang="zh-CN" b="1" i="1" dirty="0" smtClean="0">
                                      <a:latin typeface="Cambria Math" panose="02040503050406030204" pitchFamily="18" charset="0"/>
                                      <a:ea typeface="微软雅黑 Light" panose="020B0502040204020203" pitchFamily="34" charset="-122"/>
                                    </a:rPr>
                                    <m:t>𝒌</m:t>
                                  </m:r>
                                </m:sup>
                              </m:sSubSup>
                            </m:e>
                          </m:d>
                          <m:r>
                            <a:rPr lang="en-US" altLang="zh-CN" b="1" i="1" baseline="30000" smtClean="0">
                              <a:latin typeface="Cambria Math" panose="02040503050406030204" pitchFamily="18" charset="0"/>
                              <a:ea typeface="Cambria Math" panose="02040503050406030204" pitchFamily="18" charset="0"/>
                            </a:rPr>
                            <m:t>𝟐</m:t>
                          </m:r>
                        </m:e>
                      </m:nary>
                    </m:oMath>
                  </m:oMathPara>
                </a14:m>
                <a:endParaRPr lang="en-US" altLang="zh-CN" b="1" dirty="0" smtClean="0"/>
              </a:p>
              <a:p>
                <a:r>
                  <a:rPr lang="zh-CN" altLang="en-US" dirty="0" smtClean="0"/>
                  <a:t>这个函数也叫做</a:t>
                </a:r>
                <a:r>
                  <a:rPr lang="zh-CN" altLang="en-US" dirty="0" smtClean="0">
                    <a:solidFill>
                      <a:srgbClr val="FF0000"/>
                    </a:solidFill>
                  </a:rPr>
                  <a:t>目标函数、代价函数</a:t>
                </a:r>
                <a:r>
                  <a:rPr lang="en-US" altLang="zh-CN" dirty="0" smtClean="0"/>
                  <a:t>(cost function)</a:t>
                </a:r>
                <a:r>
                  <a:rPr lang="zh-CN" altLang="en-US" dirty="0" smtClean="0"/>
                  <a:t>。</a:t>
                </a:r>
                <a:endParaRPr lang="en-US" altLang="zh-CN" dirty="0" smtClean="0"/>
              </a:p>
              <a:p>
                <a:r>
                  <a:rPr lang="zh-CN" altLang="en-US" dirty="0" smtClean="0"/>
                  <a:t>可以看出</a:t>
                </a:r>
                <a14:m>
                  <m:oMath xmlns:m="http://schemas.openxmlformats.org/officeDocument/2006/math">
                    <m:sSub>
                      <m:sSubPr>
                        <m:ctrlPr>
                          <a:rPr lang="en-US" altLang="zh-CN" b="1" i="1">
                            <a:latin typeface="Cambria Math" panose="02040503050406030204" pitchFamily="18" charset="0"/>
                            <a:ea typeface="Cambria Math" panose="02040503050406030204" pitchFamily="18" charset="0"/>
                          </a:rPr>
                        </m:ctrlPr>
                      </m:sSubPr>
                      <m:e>
                        <m:r>
                          <a:rPr lang="en-US" altLang="zh-CN" b="1" i="1">
                            <a:latin typeface="Cambria Math" panose="02040503050406030204" pitchFamily="18" charset="0"/>
                            <a:ea typeface="Cambria Math" panose="02040503050406030204" pitchFamily="18" charset="0"/>
                          </a:rPr>
                          <m:t>𝑬</m:t>
                        </m:r>
                      </m:e>
                      <m:sub>
                        <m:r>
                          <a:rPr lang="en-US" altLang="zh-CN" b="1" i="1">
                            <a:latin typeface="Cambria Math" panose="02040503050406030204" pitchFamily="18" charset="0"/>
                            <a:ea typeface="Cambria Math" panose="02040503050406030204" pitchFamily="18" charset="0"/>
                          </a:rPr>
                          <m:t>𝒌</m:t>
                        </m:r>
                      </m:sub>
                    </m:sSub>
                  </m:oMath>
                </a14:m>
                <a:r>
                  <a:rPr lang="zh-CN" altLang="en-US" dirty="0" smtClean="0"/>
                  <a:t>是一个以网络中所有权值和阈值为参数的函数。</a:t>
                </a:r>
                <a:endParaRPr lang="en-US" altLang="zh-CN" dirty="0" smtClean="0"/>
              </a:p>
              <a:p>
                <a:endParaRPr lang="en-US" altLang="zh-CN" dirty="0" smtClean="0"/>
              </a:p>
              <a:p>
                <a:r>
                  <a:rPr lang="zh-CN" altLang="en-US" dirty="0" smtClean="0"/>
                  <a:t>网络</a:t>
                </a:r>
                <a:r>
                  <a:rPr lang="zh-CN" altLang="en-US" dirty="0"/>
                  <a:t>中有 </a:t>
                </a:r>
                <a:r>
                  <a:rPr lang="en-US" altLang="zh-CN" dirty="0" smtClean="0"/>
                  <a:t>(d+l+1)q+1 </a:t>
                </a:r>
                <a:r>
                  <a:rPr lang="zh-CN" altLang="en-US" dirty="0"/>
                  <a:t>个参数需</a:t>
                </a:r>
                <a:r>
                  <a:rPr lang="zh-CN" altLang="en-US" dirty="0" smtClean="0"/>
                  <a:t>确定：</a:t>
                </a:r>
                <a:endParaRPr lang="en-US" altLang="zh-CN" dirty="0" smtClean="0"/>
              </a:p>
              <a:p>
                <a:r>
                  <a:rPr lang="en-US" altLang="zh-CN" dirty="0" smtClean="0"/>
                  <a:t>	</a:t>
                </a:r>
                <a:r>
                  <a:rPr lang="zh-CN" altLang="en-US" dirty="0" smtClean="0"/>
                  <a:t>输入层</a:t>
                </a:r>
                <a:r>
                  <a:rPr lang="zh-CN" altLang="en-US" dirty="0"/>
                  <a:t>到隐层的 </a:t>
                </a:r>
                <a:r>
                  <a:rPr lang="en-US" altLang="zh-CN" dirty="0" smtClean="0"/>
                  <a:t>d*q</a:t>
                </a:r>
                <a:r>
                  <a:rPr lang="zh-CN" altLang="en-US" dirty="0" smtClean="0"/>
                  <a:t>个</a:t>
                </a:r>
                <a:r>
                  <a:rPr lang="zh-CN" altLang="en-US" dirty="0"/>
                  <a:t>权</a:t>
                </a:r>
                <a:r>
                  <a:rPr lang="zh-CN" altLang="en-US" dirty="0" smtClean="0"/>
                  <a:t>值、</a:t>
                </a:r>
                <a:endParaRPr lang="en-US" altLang="zh-CN" dirty="0" smtClean="0"/>
              </a:p>
              <a:p>
                <a:r>
                  <a:rPr lang="en-US" altLang="zh-CN" dirty="0" smtClean="0"/>
                  <a:t>	</a:t>
                </a:r>
                <a:r>
                  <a:rPr lang="zh-CN" altLang="en-US" dirty="0" smtClean="0"/>
                  <a:t>隐</a:t>
                </a:r>
                <a:r>
                  <a:rPr lang="zh-CN" altLang="en-US" dirty="0"/>
                  <a:t>层到输出层的 </a:t>
                </a:r>
                <a:r>
                  <a:rPr lang="en-US" altLang="zh-CN" dirty="0" smtClean="0"/>
                  <a:t>q</a:t>
                </a:r>
                <a:r>
                  <a:rPr lang="zh-CN" altLang="en-US" dirty="0" smtClean="0"/>
                  <a:t>*</a:t>
                </a:r>
                <a:r>
                  <a:rPr lang="en-US" altLang="zh-CN" dirty="0" smtClean="0"/>
                  <a:t>l </a:t>
                </a:r>
                <a:r>
                  <a:rPr lang="zh-CN" altLang="en-US" dirty="0"/>
                  <a:t>个权</a:t>
                </a:r>
                <a:r>
                  <a:rPr lang="zh-CN" altLang="en-US" dirty="0" smtClean="0"/>
                  <a:t>值、</a:t>
                </a:r>
                <a:endParaRPr lang="en-US" altLang="zh-CN" dirty="0" smtClean="0"/>
              </a:p>
              <a:p>
                <a:r>
                  <a:rPr lang="en-US" altLang="zh-CN" dirty="0" smtClean="0"/>
                  <a:t>	q </a:t>
                </a:r>
                <a:r>
                  <a:rPr lang="zh-CN" altLang="en-US" dirty="0"/>
                  <a:t>个隐层神经元</a:t>
                </a:r>
                <a:r>
                  <a:rPr lang="zh-CN" altLang="en-US" dirty="0" smtClean="0"/>
                  <a:t>的阈值、</a:t>
                </a:r>
                <a:endParaRPr lang="en-US" altLang="zh-CN" dirty="0" smtClean="0"/>
              </a:p>
              <a:p>
                <a:r>
                  <a:rPr lang="en-US" altLang="zh-CN" dirty="0" smtClean="0"/>
                  <a:t>	l</a:t>
                </a:r>
                <a:r>
                  <a:rPr lang="zh-CN" altLang="en-US" dirty="0" smtClean="0"/>
                  <a:t>个</a:t>
                </a:r>
                <a:r>
                  <a:rPr lang="zh-CN" altLang="en-US" dirty="0"/>
                  <a:t>输出层</a:t>
                </a:r>
                <a:r>
                  <a:rPr lang="zh-CN" altLang="en-US" dirty="0" smtClean="0"/>
                  <a:t>神经元的阈值。</a:t>
                </a:r>
                <a:r>
                  <a:rPr lang="en-US" altLang="zh-CN" dirty="0" smtClean="0"/>
                  <a:t> </a:t>
                </a:r>
              </a:p>
              <a:p>
                <a:endParaRPr lang="en-US" altLang="zh-CN" dirty="0" smtClean="0"/>
              </a:p>
              <a:p>
                <a:r>
                  <a:rPr lang="en-US" altLang="zh-CN" dirty="0" smtClean="0"/>
                  <a:t>BP </a:t>
                </a:r>
                <a:r>
                  <a:rPr lang="zh-CN" altLang="en-US" dirty="0"/>
                  <a:t>是一</a:t>
                </a:r>
                <a:r>
                  <a:rPr lang="zh-CN" altLang="en-US" dirty="0" smtClean="0"/>
                  <a:t>个迭代</a:t>
                </a:r>
                <a:r>
                  <a:rPr lang="zh-CN" altLang="en-US" dirty="0"/>
                  <a:t>学习算法，在迭代的每一轮中采用广义的感知机</a:t>
                </a:r>
                <a:r>
                  <a:rPr lang="zh-CN" altLang="en-US" dirty="0" smtClean="0"/>
                  <a:t>学习规则</a:t>
                </a:r>
                <a:r>
                  <a:rPr lang="zh-CN" altLang="en-US" dirty="0"/>
                  <a:t>对参数进行更新</a:t>
                </a:r>
                <a:r>
                  <a:rPr lang="zh-CN" altLang="en-US" dirty="0" smtClean="0"/>
                  <a:t>估计。任意参数</a:t>
                </a:r>
                <a14:m>
                  <m:oMath xmlns:m="http://schemas.openxmlformats.org/officeDocument/2006/math">
                    <m:r>
                      <a:rPr lang="zh-CN" altLang="en-US" i="1" smtClean="0">
                        <a:latin typeface="Cambria Math" panose="02040503050406030204" pitchFamily="18" charset="0"/>
                      </a:rPr>
                      <m:t>𝜈</m:t>
                    </m:r>
                  </m:oMath>
                </a14:m>
                <a:r>
                  <a:rPr lang="zh-CN" altLang="en-US" dirty="0" smtClean="0"/>
                  <a:t>的</a:t>
                </a:r>
                <a:r>
                  <a:rPr lang="zh-CN" altLang="en-US" dirty="0"/>
                  <a:t>更新估计式</a:t>
                </a:r>
                <a:r>
                  <a:rPr lang="zh-CN" altLang="en-US" dirty="0" smtClean="0"/>
                  <a:t>为</a:t>
                </a:r>
                <a:endParaRPr lang="en-US" altLang="zh-CN" dirty="0"/>
              </a:p>
              <a:p>
                <a:pPr algn="ctr"/>
                <a14:m>
                  <m:oMathPara xmlns:m="http://schemas.openxmlformats.org/officeDocument/2006/math">
                    <m:oMathParaPr>
                      <m:jc m:val="centerGroup"/>
                    </m:oMathParaPr>
                    <m:oMath xmlns:m="http://schemas.openxmlformats.org/officeDocument/2006/math">
                      <m:r>
                        <a:rPr lang="zh-CN" altLang="en-US" b="1" i="1" smtClean="0">
                          <a:latin typeface="Cambria Math" panose="02040503050406030204" pitchFamily="18" charset="0"/>
                        </a:rPr>
                        <m:t>𝝂</m:t>
                      </m:r>
                      <m:r>
                        <a:rPr lang="zh-CN" altLang="en-US" b="1" i="1" smtClean="0">
                          <a:latin typeface="Cambria Math" panose="02040503050406030204" pitchFamily="18" charset="0"/>
                        </a:rPr>
                        <m:t>←</m:t>
                      </m:r>
                      <m:r>
                        <a:rPr lang="zh-CN" altLang="en-US" b="1" i="1">
                          <a:latin typeface="Cambria Math" panose="02040503050406030204" pitchFamily="18" charset="0"/>
                        </a:rPr>
                        <m:t>𝝂</m:t>
                      </m:r>
                      <m:r>
                        <a:rPr lang="en-US" altLang="zh-CN" b="1" i="1" smtClean="0">
                          <a:latin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m:t>
                      </m:r>
                      <m:r>
                        <a:rPr lang="zh-CN" altLang="en-US" b="1" i="1">
                          <a:latin typeface="Cambria Math" panose="02040503050406030204" pitchFamily="18" charset="0"/>
                        </a:rPr>
                        <m:t>𝝂</m:t>
                      </m:r>
                    </m:oMath>
                  </m:oMathPara>
                </a14:m>
                <a:endParaRPr lang="en-US" altLang="zh-CN" b="1" dirty="0"/>
              </a:p>
              <a:p>
                <a:endParaRPr lang="zh-CN" altLang="en-US" dirty="0"/>
              </a:p>
            </p:txBody>
          </p:sp>
        </mc:Choice>
        <mc:Fallback xmlns="">
          <p:sp>
            <p:nvSpPr>
              <p:cNvPr id="3" name="矩形 2"/>
              <p:cNvSpPr>
                <a:spLocks noRot="1" noChangeAspect="1" noMove="1" noResize="1" noEditPoints="1" noAdjustHandles="1" noChangeArrowheads="1" noChangeShapeType="1" noTextEdit="1"/>
              </p:cNvSpPr>
              <p:nvPr/>
            </p:nvSpPr>
            <p:spPr>
              <a:xfrm>
                <a:off x="5207290" y="809665"/>
                <a:ext cx="6502490" cy="5627823"/>
              </a:xfrm>
              <a:prstGeom prst="rect">
                <a:avLst/>
              </a:prstGeom>
              <a:blipFill>
                <a:blip r:embed="rId2"/>
                <a:stretch>
                  <a:fillRect l="-750" t="-975" r="-4217"/>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319524" y="1869710"/>
            <a:ext cx="4667388" cy="2534969"/>
          </a:xfrm>
          <a:prstGeom prst="rect">
            <a:avLst/>
          </a:prstGeom>
        </p:spPr>
      </p:pic>
    </p:spTree>
    <p:extLst>
      <p:ext uri="{BB962C8B-B14F-4D97-AF65-F5344CB8AC3E}">
        <p14:creationId xmlns:p14="http://schemas.microsoft.com/office/powerpoint/2010/main" val="41422124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a:spLocks noChangeArrowheads="1"/>
          </p:cNvSpPr>
          <p:nvPr/>
        </p:nvSpPr>
        <p:spPr bwMode="auto">
          <a:xfrm>
            <a:off x="1073958" y="224898"/>
            <a:ext cx="1579260"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marL="0" marR="0" lvl="0" indent="0" algn="l" defTabSz="914332" rtl="0" eaLnBrk="1" fontAlgn="auto" latinLnBrk="0" hangingPunct="1">
              <a:lnSpc>
                <a:spcPct val="100000"/>
              </a:lnSpc>
              <a:spcBef>
                <a:spcPct val="0"/>
              </a:spcBef>
              <a:spcAft>
                <a:spcPts val="0"/>
              </a:spcAft>
              <a:buClrTx/>
              <a:buSzTx/>
              <a:buFont typeface="Arial" charset="0"/>
              <a:buNone/>
              <a:tabLst/>
              <a:defRPr/>
            </a:pPr>
            <a:r>
              <a:rPr lang="en-US" altLang="zh-CN" b="1" dirty="0" smtClean="0">
                <a:solidFill>
                  <a:srgbClr val="444D26">
                    <a:lumMod val="75000"/>
                  </a:srgbClr>
                </a:solidFill>
                <a:latin typeface="Arial" panose="020B0604020202020204" pitchFamily="34" charset="0"/>
                <a:ea typeface="宋体" pitchFamily="2" charset="-122"/>
                <a:cs typeface="Arial" panose="020B0604020202020204" pitchFamily="34" charset="0"/>
              </a:rPr>
              <a:t>BP</a:t>
            </a:r>
            <a:r>
              <a:rPr lang="zh-CN" altLang="en-US" b="1" dirty="0" smtClean="0">
                <a:solidFill>
                  <a:srgbClr val="444D26">
                    <a:lumMod val="75000"/>
                  </a:srgbClr>
                </a:solidFill>
                <a:latin typeface="Arial" panose="020B0604020202020204" pitchFamily="34" charset="0"/>
                <a:ea typeface="宋体" pitchFamily="2" charset="-122"/>
                <a:cs typeface="Arial" panose="020B0604020202020204" pitchFamily="34" charset="0"/>
              </a:rPr>
              <a:t>算法</a:t>
            </a:r>
            <a:endParaRPr lang="en-US" altLang="zh-CN" b="1" dirty="0" smtClean="0">
              <a:solidFill>
                <a:srgbClr val="444D26">
                  <a:lumMod val="75000"/>
                </a:srgbClr>
              </a:solidFill>
              <a:latin typeface="Arial" panose="020B0604020202020204" pitchFamily="34" charset="0"/>
              <a:ea typeface="宋体" pitchFamily="2"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3" name="矩形 2"/>
              <p:cNvSpPr/>
              <p:nvPr/>
            </p:nvSpPr>
            <p:spPr>
              <a:xfrm>
                <a:off x="5166347" y="611481"/>
                <a:ext cx="6502490" cy="5709833"/>
              </a:xfrm>
              <a:prstGeom prst="rect">
                <a:avLst/>
              </a:prstGeom>
            </p:spPr>
            <p:txBody>
              <a:bodyPr wrap="square">
                <a:spAutoFit/>
              </a:bodyPr>
              <a:lstStyle/>
              <a:p>
                <a:r>
                  <a:rPr lang="zh-CN" altLang="en-US" dirty="0" smtClean="0"/>
                  <a:t>下面以隐含层到输出层的权重</a:t>
                </a:r>
                <a14:m>
                  <m:oMath xmlns:m="http://schemas.openxmlformats.org/officeDocument/2006/math">
                    <m:r>
                      <a:rPr lang="zh-CN" altLang="en-US" i="1" smtClean="0">
                        <a:latin typeface="Cambria Math" panose="02040503050406030204" pitchFamily="18" charset="0"/>
                      </a:rPr>
                      <m:t>𝜔</m:t>
                    </m:r>
                    <m:r>
                      <a:rPr lang="en-US" altLang="zh-CN" b="0" i="1" baseline="-25000" smtClean="0">
                        <a:latin typeface="Cambria Math" panose="02040503050406030204" pitchFamily="18" charset="0"/>
                      </a:rPr>
                      <m:t>h𝑗</m:t>
                    </m:r>
                  </m:oMath>
                </a14:m>
                <a:r>
                  <a:rPr lang="zh-CN" altLang="en-US" dirty="0" smtClean="0"/>
                  <a:t>为例进行推导：</a:t>
                </a:r>
                <a:endParaRPr lang="en-US" altLang="zh-CN" dirty="0" smtClean="0"/>
              </a:p>
              <a:p>
                <a:r>
                  <a:rPr lang="en-US" altLang="zh-CN" dirty="0"/>
                  <a:t>BP </a:t>
                </a:r>
                <a:r>
                  <a:rPr lang="zh-CN" altLang="en-US" dirty="0"/>
                  <a:t>算法基于梯度下降 </a:t>
                </a:r>
                <a:r>
                  <a:rPr lang="en-US" altLang="zh-CN" dirty="0"/>
                  <a:t>(gradient descent)</a:t>
                </a:r>
                <a:r>
                  <a:rPr lang="zh-CN" altLang="en-US" dirty="0"/>
                  <a:t>策略</a:t>
                </a:r>
                <a:r>
                  <a:rPr lang="zh-CN" altLang="en-US" dirty="0" smtClean="0"/>
                  <a:t>，以目标函数的负梯度方向对参数</a:t>
                </a:r>
                <a:r>
                  <a:rPr lang="zh-CN" altLang="en-US" dirty="0"/>
                  <a:t>进行</a:t>
                </a:r>
                <a:r>
                  <a:rPr lang="zh-CN" altLang="en-US" dirty="0" smtClean="0"/>
                  <a:t>调整。</a:t>
                </a:r>
                <a:endParaRPr lang="en-US" altLang="zh-CN" dirty="0" smtClean="0"/>
              </a:p>
              <a:p>
                <a:r>
                  <a:rPr lang="zh-CN" altLang="en-US" dirty="0" smtClean="0"/>
                  <a:t>对误差 </a:t>
                </a:r>
                <a14:m>
                  <m:oMath xmlns:m="http://schemas.openxmlformats.org/officeDocument/2006/math">
                    <m:r>
                      <a:rPr lang="en-US" altLang="zh-CN" i="1">
                        <a:latin typeface="Cambria Math" panose="02040503050406030204" pitchFamily="18" charset="0"/>
                        <a:ea typeface="Cambria Math" panose="02040503050406030204" pitchFamily="18" charset="0"/>
                      </a:rPr>
                      <m:t>𝐸</m:t>
                    </m:r>
                    <m:r>
                      <a:rPr lang="en-US" altLang="zh-CN" i="1" baseline="-25000">
                        <a:latin typeface="Cambria Math" panose="02040503050406030204" pitchFamily="18" charset="0"/>
                        <a:ea typeface="Cambria Math" panose="02040503050406030204" pitchFamily="18" charset="0"/>
                      </a:rPr>
                      <m:t>𝑘</m:t>
                    </m:r>
                    <m:r>
                      <a:rPr lang="en-US" altLang="zh-CN" i="1" baseline="-25000">
                        <a:latin typeface="Cambria Math" panose="02040503050406030204" pitchFamily="18" charset="0"/>
                        <a:ea typeface="Cambria Math" panose="02040503050406030204" pitchFamily="18" charset="0"/>
                      </a:rPr>
                      <m:t> </m:t>
                    </m:r>
                  </m:oMath>
                </a14:m>
                <a:r>
                  <a:rPr lang="zh-CN" altLang="en-US" dirty="0" smtClean="0"/>
                  <a:t>，给定学习率 </a:t>
                </a:r>
                <a:r>
                  <a:rPr lang="en-US" altLang="zh-CN" dirty="0"/>
                  <a:t>η</a:t>
                </a:r>
                <a:r>
                  <a:rPr lang="zh-CN" altLang="en-US" dirty="0"/>
                  <a:t>，</a:t>
                </a:r>
                <a:r>
                  <a:rPr lang="zh-CN" altLang="en-US" dirty="0" smtClean="0"/>
                  <a:t>有</a:t>
                </a:r>
                <a:endParaRPr lang="en-US" altLang="zh-CN" dirty="0" smtClean="0"/>
              </a:p>
              <a:p>
                <a:pPr algn="ct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ea typeface="Cambria Math" panose="02040503050406030204" pitchFamily="18" charset="0"/>
                        </a:rPr>
                        <m:t>∆</m:t>
                      </m:r>
                      <m:sSub>
                        <m:sSubPr>
                          <m:ctrlPr>
                            <a:rPr lang="en-US" altLang="zh-CN" b="1"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𝒘</m:t>
                          </m:r>
                        </m:e>
                        <m:sub>
                          <m:r>
                            <a:rPr lang="en-US" altLang="zh-CN" b="1" i="1" smtClean="0">
                              <a:latin typeface="Cambria Math" panose="02040503050406030204" pitchFamily="18" charset="0"/>
                              <a:ea typeface="Cambria Math" panose="02040503050406030204" pitchFamily="18" charset="0"/>
                            </a:rPr>
                            <m:t>𝒉𝒋</m:t>
                          </m:r>
                        </m:sub>
                      </m:sSub>
                      <m:r>
                        <a:rPr lang="en-US" altLang="zh-CN" b="1" i="1" smtClean="0">
                          <a:latin typeface="Cambria Math" panose="02040503050406030204" pitchFamily="18" charset="0"/>
                          <a:ea typeface="Cambria Math" panose="02040503050406030204" pitchFamily="18" charset="0"/>
                        </a:rPr>
                        <m:t>=−</m:t>
                      </m:r>
                      <m:r>
                        <a:rPr lang="zh-CN" altLang="en-US" b="1" i="1" smtClean="0">
                          <a:latin typeface="Cambria Math" panose="02040503050406030204" pitchFamily="18" charset="0"/>
                          <a:ea typeface="Cambria Math" panose="02040503050406030204" pitchFamily="18" charset="0"/>
                        </a:rPr>
                        <m:t>𝜼</m:t>
                      </m:r>
                      <m:f>
                        <m:fPr>
                          <m:ctrlPr>
                            <a:rPr lang="en-US" altLang="zh-CN" b="1" i="1" smtClean="0">
                              <a:latin typeface="Cambria Math" panose="02040503050406030204" pitchFamily="18" charset="0"/>
                              <a:ea typeface="Cambria Math" panose="02040503050406030204" pitchFamily="18" charset="0"/>
                            </a:rPr>
                          </m:ctrlPr>
                        </m:fPr>
                        <m:num>
                          <m:r>
                            <a:rPr lang="zh-CN" altLang="en-US"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𝑬</m:t>
                          </m:r>
                          <m:r>
                            <a:rPr lang="en-US" altLang="zh-CN" b="1" i="1" baseline="-25000" smtClean="0">
                              <a:latin typeface="Cambria Math" panose="02040503050406030204" pitchFamily="18" charset="0"/>
                              <a:ea typeface="Cambria Math" panose="02040503050406030204" pitchFamily="18" charset="0"/>
                            </a:rPr>
                            <m:t>𝒌</m:t>
                          </m:r>
                        </m:num>
                        <m:den>
                          <m:r>
                            <a:rPr lang="zh-CN" altLang="en-US"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𝒘</m:t>
                          </m:r>
                          <m:r>
                            <a:rPr lang="en-US" altLang="zh-CN" b="1" i="1" baseline="-25000" smtClean="0">
                              <a:latin typeface="Cambria Math" panose="02040503050406030204" pitchFamily="18" charset="0"/>
                              <a:ea typeface="Cambria Math" panose="02040503050406030204" pitchFamily="18" charset="0"/>
                            </a:rPr>
                            <m:t>𝒉𝒋</m:t>
                          </m:r>
                        </m:den>
                      </m:f>
                    </m:oMath>
                  </m:oMathPara>
                </a14:m>
                <a:endParaRPr lang="en-US" altLang="zh-CN" b="1" dirty="0"/>
              </a:p>
              <a:p>
                <a:r>
                  <a:rPr lang="zh-CN" altLang="en-US" dirty="0" smtClean="0"/>
                  <a:t>注意到 </a:t>
                </a:r>
                <a14:m>
                  <m:oMath xmlns:m="http://schemas.openxmlformats.org/officeDocument/2006/math">
                    <m:r>
                      <a:rPr lang="en-US" altLang="zh-CN" b="0" i="1" smtClean="0">
                        <a:latin typeface="Cambria Math" panose="02040503050406030204" pitchFamily="18" charset="0"/>
                      </a:rPr>
                      <m:t>𝑤</m:t>
                    </m:r>
                    <m:r>
                      <a:rPr lang="en-US" altLang="zh-CN" b="0" i="1" baseline="-25000" smtClean="0">
                        <a:latin typeface="Cambria Math" panose="02040503050406030204" pitchFamily="18" charset="0"/>
                      </a:rPr>
                      <m:t>h𝑗</m:t>
                    </m:r>
                  </m:oMath>
                </a14:m>
                <a:r>
                  <a:rPr lang="en-US" altLang="zh-CN" baseline="-25000" dirty="0" smtClean="0"/>
                  <a:t> </a:t>
                </a:r>
                <a:r>
                  <a:rPr lang="zh-CN" altLang="en-US" dirty="0" smtClean="0"/>
                  <a:t>先影响到第 </a:t>
                </a:r>
                <a:r>
                  <a:rPr lang="en-US" altLang="zh-CN" dirty="0" smtClean="0"/>
                  <a:t>j </a:t>
                </a:r>
                <a:r>
                  <a:rPr lang="zh-CN" altLang="en-US" dirty="0" smtClean="0"/>
                  <a:t>个输出层神经元的输入值</a:t>
                </a:r>
                <a14:m>
                  <m:oMath xmlns:m="http://schemas.openxmlformats.org/officeDocument/2006/math">
                    <m:r>
                      <a:rPr lang="zh-CN" altLang="en-US" i="1" smtClean="0">
                        <a:latin typeface="Cambria Math" panose="02040503050406030204" pitchFamily="18" charset="0"/>
                      </a:rPr>
                      <m:t>𝛽</m:t>
                    </m:r>
                    <m:r>
                      <a:rPr lang="en-US" altLang="zh-CN" b="0" i="1" baseline="-25000" smtClean="0">
                        <a:latin typeface="Cambria Math" panose="02040503050406030204" pitchFamily="18" charset="0"/>
                      </a:rPr>
                      <m:t>𝑗</m:t>
                    </m:r>
                  </m:oMath>
                </a14:m>
                <a:r>
                  <a:rPr lang="zh-CN" altLang="en-US" dirty="0" smtClean="0"/>
                  <a:t>，再影响到其输出值</a:t>
                </a:r>
                <a14:m>
                  <m:oMath xmlns:m="http://schemas.openxmlformats.org/officeDocument/2006/math">
                    <m:r>
                      <m:rPr>
                        <m:nor/>
                      </m:rPr>
                      <a:rPr lang="cy-GB" altLang="zh-CN" b="1" dirty="0">
                        <a:latin typeface="微软雅黑 Light" panose="020B0502040204020203" pitchFamily="34" charset="-122"/>
                        <a:ea typeface="微软雅黑 Light" panose="020B0502040204020203" pitchFamily="34" charset="-122"/>
                      </a:rPr>
                      <m:t>ŷ</m:t>
                    </m:r>
                    <m:r>
                      <a:rPr lang="en-US" altLang="zh-CN" b="1" i="1" baseline="-25000" dirty="0">
                        <a:latin typeface="Cambria Math" panose="02040503050406030204" pitchFamily="18" charset="0"/>
                        <a:ea typeface="微软雅黑 Light" panose="020B0502040204020203" pitchFamily="34" charset="-122"/>
                      </a:rPr>
                      <m:t>𝒋</m:t>
                    </m:r>
                    <m:r>
                      <a:rPr lang="en-US" altLang="zh-CN" b="1" i="1" baseline="30000" dirty="0">
                        <a:latin typeface="Cambria Math" panose="02040503050406030204" pitchFamily="18" charset="0"/>
                        <a:ea typeface="微软雅黑 Light" panose="020B0502040204020203" pitchFamily="34" charset="-122"/>
                      </a:rPr>
                      <m:t>𝒌</m:t>
                    </m:r>
                  </m:oMath>
                </a14:m>
                <a:r>
                  <a:rPr lang="zh-CN" altLang="en-US" dirty="0" smtClean="0"/>
                  <a:t>，然后影响到</a:t>
                </a:r>
                <a14:m>
                  <m:oMath xmlns:m="http://schemas.openxmlformats.org/officeDocument/2006/math">
                    <m:r>
                      <a:rPr lang="en-US" altLang="zh-CN" i="1">
                        <a:latin typeface="Cambria Math" panose="02040503050406030204" pitchFamily="18" charset="0"/>
                        <a:ea typeface="Cambria Math" panose="02040503050406030204" pitchFamily="18" charset="0"/>
                      </a:rPr>
                      <m:t>𝐸</m:t>
                    </m:r>
                    <m:r>
                      <a:rPr lang="en-US" altLang="zh-CN" i="1" baseline="-25000">
                        <a:latin typeface="Cambria Math" panose="02040503050406030204" pitchFamily="18" charset="0"/>
                        <a:ea typeface="Cambria Math" panose="02040503050406030204" pitchFamily="18" charset="0"/>
                      </a:rPr>
                      <m:t>𝑘</m:t>
                    </m:r>
                  </m:oMath>
                </a14:m>
                <a:r>
                  <a:rPr lang="zh-CN" altLang="en-US" dirty="0" smtClean="0"/>
                  <a:t>，有</a:t>
                </a:r>
                <a:endParaRPr lang="en-US" altLang="zh-CN" dirty="0" smtClean="0"/>
              </a:p>
              <a:p>
                <a:pPr algn="ctr"/>
                <a14:m>
                  <m:oMathPara xmlns:m="http://schemas.openxmlformats.org/officeDocument/2006/math">
                    <m:oMathParaPr>
                      <m:jc m:val="centerGroup"/>
                    </m:oMathParaPr>
                    <m:oMath xmlns:m="http://schemas.openxmlformats.org/officeDocument/2006/math">
                      <m:f>
                        <m:fPr>
                          <m:ctrlPr>
                            <a:rPr lang="en-US" altLang="zh-CN" b="1" i="1">
                              <a:latin typeface="Cambria Math" panose="02040503050406030204" pitchFamily="18" charset="0"/>
                              <a:ea typeface="Cambria Math" panose="02040503050406030204" pitchFamily="18" charset="0"/>
                            </a:rPr>
                          </m:ctrlPr>
                        </m:fPr>
                        <m:num>
                          <m:r>
                            <a:rPr lang="zh-CN" altLang="en-US"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𝑬</m:t>
                          </m:r>
                          <m:r>
                            <a:rPr lang="en-US" altLang="zh-CN" b="1" i="1" baseline="-25000">
                              <a:latin typeface="Cambria Math" panose="02040503050406030204" pitchFamily="18" charset="0"/>
                              <a:ea typeface="Cambria Math" panose="02040503050406030204" pitchFamily="18" charset="0"/>
                            </a:rPr>
                            <m:t>𝒌</m:t>
                          </m:r>
                        </m:num>
                        <m:den>
                          <m:r>
                            <a:rPr lang="zh-CN" altLang="en-US"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𝒘</m:t>
                          </m:r>
                          <m:r>
                            <a:rPr lang="en-US" altLang="zh-CN" b="1" i="1" baseline="-25000">
                              <a:latin typeface="Cambria Math" panose="02040503050406030204" pitchFamily="18" charset="0"/>
                              <a:ea typeface="Cambria Math" panose="02040503050406030204" pitchFamily="18" charset="0"/>
                            </a:rPr>
                            <m:t>𝒉𝒋</m:t>
                          </m:r>
                        </m:den>
                      </m:f>
                      <m:r>
                        <a:rPr lang="en-US" altLang="zh-CN" b="1" i="1" smtClean="0">
                          <a:latin typeface="Cambria Math" panose="02040503050406030204" pitchFamily="18" charset="0"/>
                          <a:ea typeface="Cambria Math" panose="02040503050406030204" pitchFamily="18" charset="0"/>
                        </a:rPr>
                        <m:t>=</m:t>
                      </m:r>
                      <m:f>
                        <m:fPr>
                          <m:ctrlPr>
                            <a:rPr lang="en-US" altLang="zh-CN" b="1" i="1">
                              <a:latin typeface="Cambria Math" panose="02040503050406030204" pitchFamily="18" charset="0"/>
                              <a:ea typeface="Cambria Math" panose="02040503050406030204" pitchFamily="18" charset="0"/>
                            </a:rPr>
                          </m:ctrlPr>
                        </m:fPr>
                        <m:num>
                          <m:r>
                            <a:rPr lang="zh-CN" altLang="en-US"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𝑬</m:t>
                          </m:r>
                          <m:r>
                            <a:rPr lang="en-US" altLang="zh-CN" b="1" i="1" baseline="-25000">
                              <a:latin typeface="Cambria Math" panose="02040503050406030204" pitchFamily="18" charset="0"/>
                              <a:ea typeface="Cambria Math" panose="02040503050406030204" pitchFamily="18" charset="0"/>
                            </a:rPr>
                            <m:t>𝒌</m:t>
                          </m:r>
                        </m:num>
                        <m:den>
                          <m:r>
                            <a:rPr lang="zh-CN" altLang="en-US" b="1" i="1">
                              <a:latin typeface="Cambria Math" panose="02040503050406030204" pitchFamily="18" charset="0"/>
                              <a:ea typeface="Cambria Math" panose="02040503050406030204" pitchFamily="18" charset="0"/>
                            </a:rPr>
                            <m:t>𝝏</m:t>
                          </m:r>
                          <m:r>
                            <m:rPr>
                              <m:nor/>
                            </m:rPr>
                            <a:rPr lang="cy-GB" altLang="zh-CN" b="1" dirty="0">
                              <a:latin typeface="微软雅黑 Light" panose="020B0502040204020203" pitchFamily="34" charset="-122"/>
                              <a:ea typeface="微软雅黑 Light" panose="020B0502040204020203" pitchFamily="34" charset="-122"/>
                            </a:rPr>
                            <m:t>ŷ</m:t>
                          </m:r>
                          <m:r>
                            <a:rPr lang="en-US" altLang="zh-CN" b="1" i="1" baseline="-25000" dirty="0">
                              <a:latin typeface="Cambria Math" panose="02040503050406030204" pitchFamily="18" charset="0"/>
                              <a:ea typeface="微软雅黑 Light" panose="020B0502040204020203" pitchFamily="34" charset="-122"/>
                            </a:rPr>
                            <m:t>𝒋</m:t>
                          </m:r>
                          <m:r>
                            <a:rPr lang="en-US" altLang="zh-CN" b="1" i="1" baseline="30000" dirty="0">
                              <a:latin typeface="Cambria Math" panose="02040503050406030204" pitchFamily="18" charset="0"/>
                              <a:ea typeface="微软雅黑 Light" panose="020B0502040204020203" pitchFamily="34" charset="-122"/>
                            </a:rPr>
                            <m:t>𝒌</m:t>
                          </m:r>
                        </m:den>
                      </m:f>
                      <m:f>
                        <m:fPr>
                          <m:ctrlPr>
                            <a:rPr lang="en-US" altLang="zh-CN" b="1" i="1">
                              <a:latin typeface="Cambria Math" panose="02040503050406030204" pitchFamily="18" charset="0"/>
                              <a:ea typeface="Cambria Math" panose="02040503050406030204" pitchFamily="18" charset="0"/>
                            </a:rPr>
                          </m:ctrlPr>
                        </m:fPr>
                        <m:num>
                          <m:r>
                            <a:rPr lang="zh-CN" altLang="en-US" b="1" i="1">
                              <a:latin typeface="Cambria Math" panose="02040503050406030204" pitchFamily="18" charset="0"/>
                              <a:ea typeface="Cambria Math" panose="02040503050406030204" pitchFamily="18" charset="0"/>
                            </a:rPr>
                            <m:t>𝝏</m:t>
                          </m:r>
                          <m:r>
                            <m:rPr>
                              <m:nor/>
                            </m:rPr>
                            <a:rPr lang="cy-GB" altLang="zh-CN" b="1" dirty="0">
                              <a:latin typeface="微软雅黑 Light" panose="020B0502040204020203" pitchFamily="34" charset="-122"/>
                              <a:ea typeface="微软雅黑 Light" panose="020B0502040204020203" pitchFamily="34" charset="-122"/>
                            </a:rPr>
                            <m:t>ŷ</m:t>
                          </m:r>
                          <m:r>
                            <a:rPr lang="en-US" altLang="zh-CN" b="1" i="1" baseline="-25000" dirty="0">
                              <a:latin typeface="Cambria Math" panose="02040503050406030204" pitchFamily="18" charset="0"/>
                              <a:ea typeface="微软雅黑 Light" panose="020B0502040204020203" pitchFamily="34" charset="-122"/>
                            </a:rPr>
                            <m:t>𝒋</m:t>
                          </m:r>
                          <m:r>
                            <a:rPr lang="en-US" altLang="zh-CN" b="1" i="1" baseline="30000" dirty="0">
                              <a:latin typeface="Cambria Math" panose="02040503050406030204" pitchFamily="18" charset="0"/>
                              <a:ea typeface="微软雅黑 Light" panose="020B0502040204020203" pitchFamily="34" charset="-122"/>
                            </a:rPr>
                            <m:t>𝒌</m:t>
                          </m:r>
                        </m:num>
                        <m:den>
                          <m:r>
                            <a:rPr lang="zh-CN" altLang="en-US" b="1" i="1">
                              <a:latin typeface="Cambria Math" panose="02040503050406030204" pitchFamily="18" charset="0"/>
                              <a:ea typeface="Cambria Math" panose="02040503050406030204" pitchFamily="18" charset="0"/>
                            </a:rPr>
                            <m:t>𝝏𝜷</m:t>
                          </m:r>
                          <m:r>
                            <a:rPr lang="en-US" altLang="zh-CN" b="1" i="1" baseline="-25000">
                              <a:latin typeface="Cambria Math" panose="02040503050406030204" pitchFamily="18" charset="0"/>
                              <a:ea typeface="Cambria Math" panose="02040503050406030204" pitchFamily="18" charset="0"/>
                            </a:rPr>
                            <m:t>𝒋</m:t>
                          </m:r>
                        </m:den>
                      </m:f>
                      <m:f>
                        <m:fPr>
                          <m:ctrlPr>
                            <a:rPr lang="en-US" altLang="zh-CN" b="1" i="1" smtClean="0">
                              <a:latin typeface="Cambria Math" panose="02040503050406030204" pitchFamily="18" charset="0"/>
                              <a:ea typeface="Cambria Math" panose="02040503050406030204" pitchFamily="18" charset="0"/>
                            </a:rPr>
                          </m:ctrlPr>
                        </m:fPr>
                        <m:num>
                          <m:r>
                            <a:rPr lang="zh-CN" altLang="en-US" b="1" i="1">
                              <a:latin typeface="Cambria Math" panose="02040503050406030204" pitchFamily="18" charset="0"/>
                              <a:ea typeface="Cambria Math" panose="02040503050406030204" pitchFamily="18" charset="0"/>
                            </a:rPr>
                            <m:t>𝝏</m:t>
                          </m:r>
                          <m:r>
                            <a:rPr lang="zh-CN" altLang="en-US" b="1" i="1" smtClean="0">
                              <a:latin typeface="Cambria Math" panose="02040503050406030204" pitchFamily="18" charset="0"/>
                              <a:ea typeface="Cambria Math" panose="02040503050406030204" pitchFamily="18" charset="0"/>
                            </a:rPr>
                            <m:t>𝜷</m:t>
                          </m:r>
                          <m:r>
                            <a:rPr lang="en-US" altLang="zh-CN" b="1" i="1" baseline="-25000" smtClean="0">
                              <a:latin typeface="Cambria Math" panose="02040503050406030204" pitchFamily="18" charset="0"/>
                              <a:ea typeface="Cambria Math" panose="02040503050406030204" pitchFamily="18" charset="0"/>
                            </a:rPr>
                            <m:t>𝒋</m:t>
                          </m:r>
                        </m:num>
                        <m:den>
                          <m:r>
                            <a:rPr lang="zh-CN" altLang="en-US"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𝒘</m:t>
                          </m:r>
                          <m:r>
                            <a:rPr lang="en-US" altLang="zh-CN" b="1" i="1" baseline="-25000">
                              <a:latin typeface="Cambria Math" panose="02040503050406030204" pitchFamily="18" charset="0"/>
                              <a:ea typeface="Cambria Math" panose="02040503050406030204" pitchFamily="18" charset="0"/>
                            </a:rPr>
                            <m:t>𝒉𝒋</m:t>
                          </m:r>
                        </m:den>
                      </m:f>
                    </m:oMath>
                  </m:oMathPara>
                </a14:m>
                <a:endParaRPr lang="en-US" altLang="zh-CN" b="1" dirty="0" smtClean="0"/>
              </a:p>
              <a:p>
                <a:r>
                  <a:rPr lang="zh-CN" altLang="en-US" dirty="0" smtClean="0"/>
                  <a:t>根据</a:t>
                </a:r>
                <a14:m>
                  <m:oMath xmlns:m="http://schemas.openxmlformats.org/officeDocument/2006/math">
                    <m:r>
                      <a:rPr lang="zh-CN" altLang="en-US" i="1">
                        <a:latin typeface="Cambria Math" panose="02040503050406030204" pitchFamily="18" charset="0"/>
                      </a:rPr>
                      <m:t>𝛽</m:t>
                    </m:r>
                    <m:r>
                      <a:rPr lang="en-US" altLang="zh-CN" i="1" baseline="-25000">
                        <a:latin typeface="Cambria Math" panose="02040503050406030204" pitchFamily="18" charset="0"/>
                      </a:rPr>
                      <m:t>𝑗</m:t>
                    </m:r>
                  </m:oMath>
                </a14:m>
                <a:r>
                  <a:rPr lang="zh-CN" altLang="en-US" dirty="0" smtClean="0"/>
                  <a:t>的定义，有</a:t>
                </a:r>
                <a:endParaRPr lang="en-US" altLang="zh-CN" dirty="0" smtClean="0"/>
              </a:p>
              <a:p>
                <a:pPr algn="ctr"/>
                <a14:m>
                  <m:oMathPara xmlns:m="http://schemas.openxmlformats.org/officeDocument/2006/math">
                    <m:oMathParaPr>
                      <m:jc m:val="centerGroup"/>
                    </m:oMathParaPr>
                    <m:oMath xmlns:m="http://schemas.openxmlformats.org/officeDocument/2006/math">
                      <m:f>
                        <m:fPr>
                          <m:ctrlPr>
                            <a:rPr lang="en-US" altLang="zh-CN" b="1" i="1">
                              <a:latin typeface="Cambria Math" panose="02040503050406030204" pitchFamily="18" charset="0"/>
                              <a:ea typeface="Cambria Math" panose="02040503050406030204" pitchFamily="18" charset="0"/>
                            </a:rPr>
                          </m:ctrlPr>
                        </m:fPr>
                        <m:num>
                          <m:r>
                            <a:rPr lang="zh-CN" altLang="en-US" b="1" i="1">
                              <a:latin typeface="Cambria Math" panose="02040503050406030204" pitchFamily="18" charset="0"/>
                              <a:ea typeface="Cambria Math" panose="02040503050406030204" pitchFamily="18" charset="0"/>
                            </a:rPr>
                            <m:t>𝝏𝜷</m:t>
                          </m:r>
                          <m:r>
                            <a:rPr lang="en-US" altLang="zh-CN" b="1" i="1" baseline="-25000">
                              <a:latin typeface="Cambria Math" panose="02040503050406030204" pitchFamily="18" charset="0"/>
                              <a:ea typeface="Cambria Math" panose="02040503050406030204" pitchFamily="18" charset="0"/>
                            </a:rPr>
                            <m:t>𝒋</m:t>
                          </m:r>
                        </m:num>
                        <m:den>
                          <m:r>
                            <a:rPr lang="zh-CN" altLang="en-US"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𝒘</m:t>
                          </m:r>
                          <m:r>
                            <a:rPr lang="en-US" altLang="zh-CN" b="1" i="1" baseline="-25000">
                              <a:latin typeface="Cambria Math" panose="02040503050406030204" pitchFamily="18" charset="0"/>
                              <a:ea typeface="Cambria Math" panose="02040503050406030204" pitchFamily="18" charset="0"/>
                            </a:rPr>
                            <m:t>𝒉𝒋</m:t>
                          </m:r>
                        </m:den>
                      </m:f>
                      <m:r>
                        <a:rPr lang="en-US" altLang="zh-CN" b="1" i="1">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𝒃</m:t>
                      </m:r>
                      <m:r>
                        <a:rPr lang="en-US" altLang="zh-CN" b="1" i="1" baseline="-25000" smtClean="0">
                          <a:latin typeface="Cambria Math" panose="02040503050406030204" pitchFamily="18" charset="0"/>
                          <a:ea typeface="Cambria Math" panose="02040503050406030204" pitchFamily="18" charset="0"/>
                        </a:rPr>
                        <m:t>𝒉</m:t>
                      </m:r>
                    </m:oMath>
                  </m:oMathPara>
                </a14:m>
                <a:endParaRPr lang="en-US" altLang="zh-CN" baseline="-25000" dirty="0"/>
              </a:p>
              <a:p>
                <a:r>
                  <a:rPr lang="zh-CN" altLang="en-US" dirty="0" smtClean="0"/>
                  <a:t>因为</a:t>
                </a:r>
                <a:r>
                  <a:rPr lang="en-US" altLang="zh-CN" dirty="0" smtClean="0"/>
                  <a:t>sigmoid</a:t>
                </a:r>
                <a:r>
                  <a:rPr lang="zh-CN" altLang="en-US" dirty="0" smtClean="0"/>
                  <a:t>函数的导数为</a:t>
                </a:r>
                <a:endParaRPr lang="en-US" altLang="zh-CN" dirty="0" smtClean="0"/>
              </a:p>
              <a:p>
                <a:pPr algn="ctr"/>
                <a14:m>
                  <m:oMathPara xmlns:m="http://schemas.openxmlformats.org/officeDocument/2006/math">
                    <m:oMathParaPr>
                      <m:jc m:val="centerGroup"/>
                    </m:oMathParaPr>
                    <m:oMath xmlns:m="http://schemas.openxmlformats.org/officeDocument/2006/math">
                      <m:r>
                        <a:rPr lang="en-US" altLang="zh-CN" b="1" i="1">
                          <a:latin typeface="Cambria Math" panose="02040503050406030204" pitchFamily="18" charset="0"/>
                          <a:ea typeface="Cambria Math" panose="02040503050406030204" pitchFamily="18" charset="0"/>
                        </a:rPr>
                        <m:t>𝒇</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𝒇</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𝟏</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𝒇</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𝒙</m:t>
                      </m:r>
                      <m:r>
                        <a:rPr lang="en-US" altLang="zh-CN" b="1" i="1">
                          <a:latin typeface="Cambria Math" panose="02040503050406030204" pitchFamily="18" charset="0"/>
                          <a:ea typeface="Cambria Math" panose="02040503050406030204" pitchFamily="18" charset="0"/>
                        </a:rPr>
                        <m:t>))</m:t>
                      </m:r>
                    </m:oMath>
                  </m:oMathPara>
                </a14:m>
                <a:endParaRPr lang="en-US" altLang="zh-CN" dirty="0" smtClean="0"/>
              </a:p>
              <a:p>
                <a:r>
                  <a:rPr lang="zh-CN" altLang="en-US" dirty="0" smtClean="0"/>
                  <a:t>所以取</a:t>
                </a:r>
                <a:endParaRPr lang="en-US" altLang="zh-CN" dirty="0"/>
              </a:p>
              <a:p>
                <a:pPr algn="ctr"/>
                <a14:m>
                  <m:oMath xmlns:m="http://schemas.openxmlformats.org/officeDocument/2006/math">
                    <m:r>
                      <a:rPr lang="en-US" altLang="zh-CN" b="1" i="1" smtClean="0">
                        <a:latin typeface="Cambria Math" panose="02040503050406030204" pitchFamily="18" charset="0"/>
                        <a:ea typeface="Cambria Math" panose="02040503050406030204" pitchFamily="18" charset="0"/>
                      </a:rPr>
                      <m:t>𝒈</m:t>
                    </m:r>
                    <m:r>
                      <a:rPr lang="en-US" altLang="zh-CN" b="1" i="1" baseline="-25000">
                        <a:latin typeface="Cambria Math" panose="02040503050406030204" pitchFamily="18" charset="0"/>
                        <a:ea typeface="Cambria Math" panose="02040503050406030204" pitchFamily="18" charset="0"/>
                      </a:rPr>
                      <m:t>𝒋</m:t>
                    </m:r>
                    <m:r>
                      <a:rPr lang="en-US" altLang="zh-CN" b="1" i="1">
                        <a:latin typeface="Cambria Math" panose="02040503050406030204" pitchFamily="18" charset="0"/>
                        <a:ea typeface="Cambria Math" panose="02040503050406030204" pitchFamily="18" charset="0"/>
                      </a:rPr>
                      <m:t>=</m:t>
                    </m:r>
                    <m:f>
                      <m:fPr>
                        <m:ctrlPr>
                          <a:rPr lang="en-US" altLang="zh-CN" b="1" i="1">
                            <a:latin typeface="Cambria Math" panose="02040503050406030204" pitchFamily="18" charset="0"/>
                            <a:ea typeface="Cambria Math" panose="02040503050406030204" pitchFamily="18" charset="0"/>
                          </a:rPr>
                        </m:ctrlPr>
                      </m:fPr>
                      <m:num>
                        <m:r>
                          <a:rPr lang="zh-CN" altLang="en-US"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𝑬</m:t>
                        </m:r>
                        <m:r>
                          <a:rPr lang="en-US" altLang="zh-CN" b="1" i="1" baseline="-25000">
                            <a:latin typeface="Cambria Math" panose="02040503050406030204" pitchFamily="18" charset="0"/>
                            <a:ea typeface="Cambria Math" panose="02040503050406030204" pitchFamily="18" charset="0"/>
                          </a:rPr>
                          <m:t>𝒌</m:t>
                        </m:r>
                      </m:num>
                      <m:den>
                        <m:r>
                          <a:rPr lang="zh-CN" altLang="en-US" b="1" i="1">
                            <a:latin typeface="Cambria Math" panose="02040503050406030204" pitchFamily="18" charset="0"/>
                            <a:ea typeface="Cambria Math" panose="02040503050406030204" pitchFamily="18" charset="0"/>
                          </a:rPr>
                          <m:t>𝝏</m:t>
                        </m:r>
                        <m:r>
                          <m:rPr>
                            <m:nor/>
                          </m:rPr>
                          <a:rPr lang="cy-GB" altLang="zh-CN" b="1" dirty="0">
                            <a:latin typeface="微软雅黑 Light" panose="020B0502040204020203" pitchFamily="34" charset="-122"/>
                            <a:ea typeface="微软雅黑 Light" panose="020B0502040204020203" pitchFamily="34" charset="-122"/>
                          </a:rPr>
                          <m:t>ŷ</m:t>
                        </m:r>
                        <m:r>
                          <a:rPr lang="en-US" altLang="zh-CN" b="1" i="1" baseline="-25000" dirty="0">
                            <a:latin typeface="Cambria Math" panose="02040503050406030204" pitchFamily="18" charset="0"/>
                            <a:ea typeface="微软雅黑 Light" panose="020B0502040204020203" pitchFamily="34" charset="-122"/>
                          </a:rPr>
                          <m:t>𝒋</m:t>
                        </m:r>
                        <m:r>
                          <a:rPr lang="en-US" altLang="zh-CN" b="1" i="1" baseline="30000" dirty="0">
                            <a:latin typeface="Cambria Math" panose="02040503050406030204" pitchFamily="18" charset="0"/>
                            <a:ea typeface="微软雅黑 Light" panose="020B0502040204020203" pitchFamily="34" charset="-122"/>
                          </a:rPr>
                          <m:t>𝒌</m:t>
                        </m:r>
                      </m:den>
                    </m:f>
                    <m:f>
                      <m:fPr>
                        <m:ctrlPr>
                          <a:rPr lang="en-US" altLang="zh-CN" b="1" i="1">
                            <a:latin typeface="Cambria Math" panose="02040503050406030204" pitchFamily="18" charset="0"/>
                            <a:ea typeface="Cambria Math" panose="02040503050406030204" pitchFamily="18" charset="0"/>
                          </a:rPr>
                        </m:ctrlPr>
                      </m:fPr>
                      <m:num>
                        <m:r>
                          <a:rPr lang="zh-CN" altLang="en-US" b="1" i="1">
                            <a:latin typeface="Cambria Math" panose="02040503050406030204" pitchFamily="18" charset="0"/>
                            <a:ea typeface="Cambria Math" panose="02040503050406030204" pitchFamily="18" charset="0"/>
                          </a:rPr>
                          <m:t>𝝏</m:t>
                        </m:r>
                        <m:r>
                          <m:rPr>
                            <m:nor/>
                          </m:rPr>
                          <a:rPr lang="cy-GB" altLang="zh-CN" b="1" dirty="0">
                            <a:latin typeface="微软雅黑 Light" panose="020B0502040204020203" pitchFamily="34" charset="-122"/>
                            <a:ea typeface="微软雅黑 Light" panose="020B0502040204020203" pitchFamily="34" charset="-122"/>
                          </a:rPr>
                          <m:t>ŷ</m:t>
                        </m:r>
                        <m:r>
                          <a:rPr lang="en-US" altLang="zh-CN" b="1" i="1" baseline="-25000" dirty="0">
                            <a:latin typeface="Cambria Math" panose="02040503050406030204" pitchFamily="18" charset="0"/>
                            <a:ea typeface="微软雅黑 Light" panose="020B0502040204020203" pitchFamily="34" charset="-122"/>
                          </a:rPr>
                          <m:t>𝒋</m:t>
                        </m:r>
                        <m:r>
                          <a:rPr lang="en-US" altLang="zh-CN" b="1" i="1" baseline="30000" dirty="0">
                            <a:latin typeface="Cambria Math" panose="02040503050406030204" pitchFamily="18" charset="0"/>
                            <a:ea typeface="微软雅黑 Light" panose="020B0502040204020203" pitchFamily="34" charset="-122"/>
                          </a:rPr>
                          <m:t>𝒌</m:t>
                        </m:r>
                      </m:num>
                      <m:den>
                        <m:r>
                          <a:rPr lang="zh-CN" altLang="en-US" b="1" i="1">
                            <a:latin typeface="Cambria Math" panose="02040503050406030204" pitchFamily="18" charset="0"/>
                            <a:ea typeface="Cambria Math" panose="02040503050406030204" pitchFamily="18" charset="0"/>
                          </a:rPr>
                          <m:t>𝝏𝜷</m:t>
                        </m:r>
                        <m:r>
                          <a:rPr lang="en-US" altLang="zh-CN" b="1" i="1" baseline="-25000">
                            <a:latin typeface="Cambria Math" panose="02040503050406030204" pitchFamily="18" charset="0"/>
                            <a:ea typeface="Cambria Math" panose="02040503050406030204" pitchFamily="18" charset="0"/>
                          </a:rPr>
                          <m:t>𝒋</m:t>
                        </m:r>
                      </m:den>
                    </m:f>
                    <m:r>
                      <a:rPr lang="en-US" altLang="zh-CN" b="1" i="1" smtClean="0">
                        <a:latin typeface="Cambria Math" panose="02040503050406030204" pitchFamily="18" charset="0"/>
                        <a:ea typeface="Cambria Math" panose="02040503050406030204" pitchFamily="18" charset="0"/>
                      </a:rPr>
                      <m:t>=</m:t>
                    </m:r>
                    <m:r>
                      <m:rPr>
                        <m:nor/>
                      </m:rPr>
                      <a:rPr lang="cy-GB" altLang="zh-CN" b="1" dirty="0">
                        <a:latin typeface="微软雅黑 Light" panose="020B0502040204020203" pitchFamily="34" charset="-122"/>
                        <a:ea typeface="微软雅黑 Light" panose="020B0502040204020203" pitchFamily="34" charset="-122"/>
                      </a:rPr>
                      <m:t>ŷ</m:t>
                    </m:r>
                    <m:r>
                      <a:rPr lang="en-US" altLang="zh-CN" b="1" i="1" baseline="-25000" dirty="0">
                        <a:latin typeface="Cambria Math" panose="02040503050406030204" pitchFamily="18" charset="0"/>
                        <a:ea typeface="微软雅黑 Light" panose="020B0502040204020203" pitchFamily="34" charset="-122"/>
                      </a:rPr>
                      <m:t>𝒋</m:t>
                    </m:r>
                    <m:r>
                      <a:rPr lang="en-US" altLang="zh-CN" b="1" i="1" baseline="30000" dirty="0">
                        <a:latin typeface="Cambria Math" panose="02040503050406030204" pitchFamily="18" charset="0"/>
                        <a:ea typeface="微软雅黑 Light" panose="020B0502040204020203" pitchFamily="34" charset="-122"/>
                      </a:rPr>
                      <m:t>𝒌</m:t>
                    </m:r>
                  </m:oMath>
                </a14:m>
                <a:r>
                  <a:rPr lang="en-US" altLang="zh-CN" b="1" dirty="0" smtClean="0"/>
                  <a:t>(</a:t>
                </a:r>
                <a14:m>
                  <m:oMath xmlns:m="http://schemas.openxmlformats.org/officeDocument/2006/math">
                    <m:r>
                      <a:rPr lang="en-US" altLang="zh-CN" b="1" i="1" dirty="0">
                        <a:latin typeface="Cambria Math" panose="02040503050406030204" pitchFamily="18" charset="0"/>
                        <a:ea typeface="微软雅黑 Light" panose="020B0502040204020203" pitchFamily="34" charset="-122"/>
                      </a:rPr>
                      <m:t>𝟏</m:t>
                    </m:r>
                    <m:r>
                      <a:rPr lang="en-US" altLang="zh-CN" b="1" i="0" dirty="0" smtClean="0">
                        <a:latin typeface="Cambria Math" panose="02040503050406030204" pitchFamily="18" charset="0"/>
                        <a:ea typeface="微软雅黑 Light" panose="020B0502040204020203" pitchFamily="34" charset="-122"/>
                      </a:rPr>
                      <m:t>−</m:t>
                    </m:r>
                    <m:r>
                      <m:rPr>
                        <m:nor/>
                      </m:rPr>
                      <a:rPr lang="cy-GB" altLang="zh-CN" b="1" dirty="0">
                        <a:latin typeface="微软雅黑 Light" panose="020B0502040204020203" pitchFamily="34" charset="-122"/>
                        <a:ea typeface="微软雅黑 Light" panose="020B0502040204020203" pitchFamily="34" charset="-122"/>
                      </a:rPr>
                      <m:t>ŷ</m:t>
                    </m:r>
                    <m:r>
                      <a:rPr lang="en-US" altLang="zh-CN" b="1" i="1" baseline="-25000" dirty="0">
                        <a:latin typeface="Cambria Math" panose="02040503050406030204" pitchFamily="18" charset="0"/>
                        <a:ea typeface="微软雅黑 Light" panose="020B0502040204020203" pitchFamily="34" charset="-122"/>
                      </a:rPr>
                      <m:t>𝒋</m:t>
                    </m:r>
                    <m:r>
                      <a:rPr lang="en-US" altLang="zh-CN" b="1" i="1" baseline="30000" dirty="0">
                        <a:latin typeface="Cambria Math" panose="02040503050406030204" pitchFamily="18" charset="0"/>
                        <a:ea typeface="微软雅黑 Light" panose="020B0502040204020203" pitchFamily="34" charset="-122"/>
                      </a:rPr>
                      <m:t>𝒌</m:t>
                    </m:r>
                  </m:oMath>
                </a14:m>
                <a:r>
                  <a:rPr lang="en-US" altLang="zh-CN" b="1" dirty="0" smtClean="0"/>
                  <a:t>)(</a:t>
                </a:r>
                <a14:m>
                  <m:oMath xmlns:m="http://schemas.openxmlformats.org/officeDocument/2006/math">
                    <m:r>
                      <m:rPr>
                        <m:nor/>
                      </m:rPr>
                      <a:rPr lang="en-US" altLang="zh-CN" b="1" dirty="0">
                        <a:latin typeface="Cambria Math" panose="02040503050406030204" pitchFamily="18" charset="0"/>
                        <a:ea typeface="微软雅黑 Light" panose="020B0502040204020203" pitchFamily="34" charset="-122"/>
                      </a:rPr>
                      <m:t>y</m:t>
                    </m:r>
                    <m:r>
                      <a:rPr lang="en-US" altLang="zh-CN" b="1" i="1" baseline="-25000" dirty="0">
                        <a:latin typeface="Cambria Math" panose="02040503050406030204" pitchFamily="18" charset="0"/>
                        <a:ea typeface="微软雅黑 Light" panose="020B0502040204020203" pitchFamily="34" charset="-122"/>
                      </a:rPr>
                      <m:t>𝒋</m:t>
                    </m:r>
                    <m:r>
                      <a:rPr lang="en-US" altLang="zh-CN" b="1" i="1" baseline="30000" dirty="0">
                        <a:latin typeface="Cambria Math" panose="02040503050406030204" pitchFamily="18" charset="0"/>
                        <a:ea typeface="微软雅黑 Light" panose="020B0502040204020203" pitchFamily="34" charset="-122"/>
                      </a:rPr>
                      <m:t>𝒌</m:t>
                    </m:r>
                    <m:r>
                      <a:rPr lang="en-US" altLang="zh-CN" b="1" i="1" baseline="30000" dirty="0" smtClean="0">
                        <a:latin typeface="Cambria Math" panose="02040503050406030204" pitchFamily="18" charset="0"/>
                        <a:ea typeface="微软雅黑 Light" panose="020B0502040204020203" pitchFamily="34" charset="-122"/>
                      </a:rPr>
                      <m:t> </m:t>
                    </m:r>
                    <m:r>
                      <m:rPr>
                        <m:nor/>
                      </m:rPr>
                      <a:rPr lang="cy-GB" altLang="zh-CN" b="1" dirty="0" smtClean="0">
                        <a:latin typeface="Cambria Math" panose="02040503050406030204" pitchFamily="18" charset="0"/>
                        <a:ea typeface="微软雅黑 Light" panose="020B0502040204020203" pitchFamily="34" charset="-122"/>
                      </a:rPr>
                      <m:t>−</m:t>
                    </m:r>
                    <m:r>
                      <m:rPr>
                        <m:nor/>
                      </m:rPr>
                      <a:rPr lang="cy-GB" altLang="zh-CN" b="1" dirty="0">
                        <a:latin typeface="微软雅黑 Light" panose="020B0502040204020203" pitchFamily="34" charset="-122"/>
                        <a:ea typeface="微软雅黑 Light" panose="020B0502040204020203" pitchFamily="34" charset="-122"/>
                      </a:rPr>
                      <m:t>ŷ</m:t>
                    </m:r>
                    <m:r>
                      <a:rPr lang="en-US" altLang="zh-CN" b="1" i="1" baseline="-25000" dirty="0">
                        <a:latin typeface="Cambria Math" panose="02040503050406030204" pitchFamily="18" charset="0"/>
                        <a:ea typeface="微软雅黑 Light" panose="020B0502040204020203" pitchFamily="34" charset="-122"/>
                      </a:rPr>
                      <m:t>𝒋</m:t>
                    </m:r>
                    <m:r>
                      <a:rPr lang="en-US" altLang="zh-CN" b="1" i="1" baseline="30000" dirty="0">
                        <a:latin typeface="Cambria Math" panose="02040503050406030204" pitchFamily="18" charset="0"/>
                        <a:ea typeface="微软雅黑 Light" panose="020B0502040204020203" pitchFamily="34" charset="-122"/>
                      </a:rPr>
                      <m:t>𝒌</m:t>
                    </m:r>
                  </m:oMath>
                </a14:m>
                <a:r>
                  <a:rPr lang="en-US" altLang="zh-CN" b="1" dirty="0" smtClean="0"/>
                  <a:t>)</a:t>
                </a:r>
              </a:p>
              <a:p>
                <a:r>
                  <a:rPr lang="zh-CN" altLang="en-US" dirty="0" smtClean="0"/>
                  <a:t>可以得到</a:t>
                </a:r>
                <a:r>
                  <a:rPr lang="en-US" altLang="zh-CN" dirty="0" smtClean="0"/>
                  <a:t>BP</a:t>
                </a:r>
                <a:r>
                  <a:rPr lang="zh-CN" altLang="en-US" dirty="0" smtClean="0"/>
                  <a:t>算法中关于</a:t>
                </a:r>
                <a14:m>
                  <m:oMath xmlns:m="http://schemas.openxmlformats.org/officeDocument/2006/math">
                    <m:r>
                      <a:rPr lang="en-US" altLang="zh-CN" b="1" i="1">
                        <a:latin typeface="Cambria Math" panose="02040503050406030204" pitchFamily="18" charset="0"/>
                        <a:ea typeface="Cambria Math" panose="02040503050406030204" pitchFamily="18" charset="0"/>
                      </a:rPr>
                      <m:t>𝒘</m:t>
                    </m:r>
                    <m:r>
                      <a:rPr lang="en-US" altLang="zh-CN" b="1" i="1" baseline="-25000">
                        <a:latin typeface="Cambria Math" panose="02040503050406030204" pitchFamily="18" charset="0"/>
                        <a:ea typeface="Cambria Math" panose="02040503050406030204" pitchFamily="18" charset="0"/>
                      </a:rPr>
                      <m:t>𝒉𝒋</m:t>
                    </m:r>
                  </m:oMath>
                </a14:m>
                <a:r>
                  <a:rPr lang="zh-CN" altLang="en-US" dirty="0" smtClean="0"/>
                  <a:t>的更新公式</a:t>
                </a:r>
                <a:endParaRPr lang="en-US" altLang="zh-CN" dirty="0"/>
              </a:p>
              <a:p>
                <a:pPr algn="ctr"/>
                <a14:m>
                  <m:oMathPara xmlns:m="http://schemas.openxmlformats.org/officeDocument/2006/math">
                    <m:oMathParaPr>
                      <m:jc m:val="centerGroup"/>
                    </m:oMathParaPr>
                    <m:oMath xmlns:m="http://schemas.openxmlformats.org/officeDocument/2006/math">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𝒘𝒉𝒋</m:t>
                      </m:r>
                      <m:r>
                        <a:rPr lang="en-US" altLang="zh-CN" b="1" i="1">
                          <a:latin typeface="Cambria Math" panose="02040503050406030204" pitchFamily="18" charset="0"/>
                          <a:ea typeface="Cambria Math" panose="02040503050406030204" pitchFamily="18" charset="0"/>
                        </a:rPr>
                        <m:t>=−</m:t>
                      </m:r>
                      <m:r>
                        <a:rPr lang="zh-CN" altLang="en-US" b="1" i="1">
                          <a:latin typeface="Cambria Math" panose="02040503050406030204" pitchFamily="18" charset="0"/>
                          <a:ea typeface="Cambria Math" panose="02040503050406030204" pitchFamily="18" charset="0"/>
                        </a:rPr>
                        <m:t>𝜼</m:t>
                      </m:r>
                      <m:r>
                        <a:rPr lang="en-US" altLang="zh-CN" b="1" i="1" smtClean="0">
                          <a:latin typeface="Cambria Math" panose="02040503050406030204" pitchFamily="18" charset="0"/>
                          <a:ea typeface="Cambria Math" panose="02040503050406030204" pitchFamily="18" charset="0"/>
                        </a:rPr>
                        <m:t>𝒈</m:t>
                      </m:r>
                      <m:r>
                        <a:rPr lang="en-US" altLang="zh-CN" b="1" i="1" baseline="-25000" smtClean="0">
                          <a:latin typeface="Cambria Math" panose="02040503050406030204" pitchFamily="18" charset="0"/>
                          <a:ea typeface="Cambria Math" panose="02040503050406030204" pitchFamily="18" charset="0"/>
                        </a:rPr>
                        <m:t>𝒋</m:t>
                      </m:r>
                      <m:r>
                        <a:rPr lang="en-US" altLang="zh-CN" b="1" i="1" smtClean="0">
                          <a:latin typeface="Cambria Math" panose="02040503050406030204" pitchFamily="18" charset="0"/>
                          <a:ea typeface="Cambria Math" panose="02040503050406030204" pitchFamily="18" charset="0"/>
                        </a:rPr>
                        <m:t>𝒃</m:t>
                      </m:r>
                      <m:r>
                        <a:rPr lang="en-US" altLang="zh-CN" b="1" i="1" baseline="-25000" smtClean="0">
                          <a:latin typeface="Cambria Math" panose="02040503050406030204" pitchFamily="18" charset="0"/>
                          <a:ea typeface="Cambria Math" panose="02040503050406030204" pitchFamily="18" charset="0"/>
                        </a:rPr>
                        <m:t>𝒉</m:t>
                      </m:r>
                    </m:oMath>
                  </m:oMathPara>
                </a14:m>
                <a:endParaRPr lang="zh-CN" altLang="en-US" baseline="-25000" dirty="0"/>
              </a:p>
            </p:txBody>
          </p:sp>
        </mc:Choice>
        <mc:Fallback xmlns="">
          <p:sp>
            <p:nvSpPr>
              <p:cNvPr id="3" name="矩形 2"/>
              <p:cNvSpPr>
                <a:spLocks noRot="1" noChangeAspect="1" noMove="1" noResize="1" noEditPoints="1" noAdjustHandles="1" noChangeArrowheads="1" noChangeShapeType="1" noTextEdit="1"/>
              </p:cNvSpPr>
              <p:nvPr/>
            </p:nvSpPr>
            <p:spPr>
              <a:xfrm>
                <a:off x="5166347" y="611481"/>
                <a:ext cx="6502490" cy="5709833"/>
              </a:xfrm>
              <a:prstGeom prst="rect">
                <a:avLst/>
              </a:prstGeom>
              <a:blipFill>
                <a:blip r:embed="rId2"/>
                <a:stretch>
                  <a:fillRect l="-750" t="-534" r="-469"/>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433066" y="1382166"/>
            <a:ext cx="4440303" cy="2411634"/>
          </a:xfrm>
          <a:prstGeom prst="rect">
            <a:avLst/>
          </a:prstGeom>
        </p:spPr>
      </p:pic>
      <p:pic>
        <p:nvPicPr>
          <p:cNvPr id="1026" name="Picture 2" descr="http://images2015.cnblogs.com/blog/1042406/201610/1042406-20161017221342935-187296241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066" y="4270767"/>
            <a:ext cx="4440303" cy="2200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87362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a:spLocks noChangeArrowheads="1"/>
          </p:cNvSpPr>
          <p:nvPr/>
        </p:nvSpPr>
        <p:spPr bwMode="auto">
          <a:xfrm>
            <a:off x="1073958" y="224898"/>
            <a:ext cx="1579260"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marL="0" marR="0" lvl="0" indent="0" algn="l" defTabSz="914332" rtl="0" eaLnBrk="1" fontAlgn="auto" latinLnBrk="0" hangingPunct="1">
              <a:lnSpc>
                <a:spcPct val="100000"/>
              </a:lnSpc>
              <a:spcBef>
                <a:spcPct val="0"/>
              </a:spcBef>
              <a:spcAft>
                <a:spcPts val="0"/>
              </a:spcAft>
              <a:buClrTx/>
              <a:buSzTx/>
              <a:buFont typeface="Arial" charset="0"/>
              <a:buNone/>
              <a:tabLst/>
              <a:defRPr/>
            </a:pPr>
            <a:r>
              <a:rPr lang="en-US" altLang="zh-CN" b="1" dirty="0" smtClean="0">
                <a:solidFill>
                  <a:srgbClr val="444D26">
                    <a:lumMod val="75000"/>
                  </a:srgbClr>
                </a:solidFill>
                <a:latin typeface="Arial" panose="020B0604020202020204" pitchFamily="34" charset="0"/>
                <a:ea typeface="宋体" pitchFamily="2" charset="-122"/>
                <a:cs typeface="Arial" panose="020B0604020202020204" pitchFamily="34" charset="0"/>
              </a:rPr>
              <a:t>BP</a:t>
            </a:r>
            <a:r>
              <a:rPr lang="zh-CN" altLang="en-US" b="1" dirty="0" smtClean="0">
                <a:solidFill>
                  <a:srgbClr val="444D26">
                    <a:lumMod val="75000"/>
                  </a:srgbClr>
                </a:solidFill>
                <a:latin typeface="Arial" panose="020B0604020202020204" pitchFamily="34" charset="0"/>
                <a:ea typeface="宋体" pitchFamily="2" charset="-122"/>
                <a:cs typeface="Arial" panose="020B0604020202020204" pitchFamily="34" charset="0"/>
              </a:rPr>
              <a:t>算法</a:t>
            </a:r>
            <a:endParaRPr lang="en-US" altLang="zh-CN" b="1" dirty="0" smtClean="0">
              <a:solidFill>
                <a:srgbClr val="444D26">
                  <a:lumMod val="75000"/>
                </a:srgbClr>
              </a:solidFill>
              <a:latin typeface="Arial" panose="020B0604020202020204" pitchFamily="34" charset="0"/>
              <a:ea typeface="宋体" pitchFamily="2"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3" name="矩形 2"/>
              <p:cNvSpPr/>
              <p:nvPr/>
            </p:nvSpPr>
            <p:spPr>
              <a:xfrm>
                <a:off x="5412007" y="1300985"/>
                <a:ext cx="6502490" cy="3937232"/>
              </a:xfrm>
              <a:prstGeom prst="rect">
                <a:avLst/>
              </a:prstGeom>
            </p:spPr>
            <p:txBody>
              <a:bodyPr wrap="square">
                <a:spAutoFit/>
              </a:bodyPr>
              <a:lstStyle/>
              <a:p>
                <a:r>
                  <a:rPr lang="zh-CN" altLang="en-US" dirty="0" smtClean="0"/>
                  <a:t>同理可得</a:t>
                </a:r>
                <a14:m>
                  <m:oMath xmlns:m="http://schemas.openxmlformats.org/officeDocument/2006/math">
                    <m:r>
                      <a:rPr lang="zh-CN" altLang="en-US" i="1" smtClean="0">
                        <a:latin typeface="Cambria Math" panose="02040503050406030204" pitchFamily="18" charset="0"/>
                      </a:rPr>
                      <m:t>𝜃</m:t>
                    </m:r>
                    <m:r>
                      <a:rPr lang="zh-CN" altLang="en-US" i="1">
                        <a:latin typeface="Cambria Math" panose="02040503050406030204" pitchFamily="18" charset="0"/>
                      </a:rPr>
                      <m:t>、</m:t>
                    </m:r>
                    <m:r>
                      <a:rPr lang="zh-CN" altLang="en-US" i="1" smtClean="0">
                        <a:latin typeface="Cambria Math" panose="02040503050406030204" pitchFamily="18" charset="0"/>
                      </a:rPr>
                      <m:t>𝜐</m:t>
                    </m:r>
                    <m:r>
                      <a:rPr lang="zh-CN" altLang="en-US" i="1">
                        <a:latin typeface="Cambria Math" panose="02040503050406030204" pitchFamily="18" charset="0"/>
                      </a:rPr>
                      <m:t>、</m:t>
                    </m:r>
                    <m:r>
                      <a:rPr lang="zh-CN" altLang="en-US" i="1" smtClean="0">
                        <a:latin typeface="Cambria Math" panose="02040503050406030204" pitchFamily="18" charset="0"/>
                      </a:rPr>
                      <m:t>𝛾</m:t>
                    </m:r>
                    <m:r>
                      <a:rPr lang="zh-CN" altLang="en-US" i="1">
                        <a:latin typeface="Cambria Math" panose="02040503050406030204" pitchFamily="18" charset="0"/>
                      </a:rPr>
                      <m:t>的</m:t>
                    </m:r>
                    <m:r>
                      <a:rPr lang="zh-CN" altLang="en-US" i="1" smtClean="0">
                        <a:latin typeface="Cambria Math" panose="02040503050406030204" pitchFamily="18" charset="0"/>
                      </a:rPr>
                      <m:t>更新</m:t>
                    </m:r>
                    <m:r>
                      <a:rPr lang="zh-CN" altLang="en-US" i="1">
                        <a:latin typeface="Cambria Math" panose="02040503050406030204" pitchFamily="18" charset="0"/>
                      </a:rPr>
                      <m:t>公式</m:t>
                    </m:r>
                    <m:r>
                      <a:rPr lang="zh-CN" altLang="en-US" i="1" smtClean="0">
                        <a:latin typeface="Cambria Math" panose="02040503050406030204" pitchFamily="18" charset="0"/>
                      </a:rPr>
                      <m:t>：</m:t>
                    </m:r>
                  </m:oMath>
                </a14:m>
                <a:endParaRPr lang="en-US" altLang="zh-CN" i="1" dirty="0" smtClean="0">
                  <a:latin typeface="Cambria Math" panose="02040503050406030204" pitchFamily="18" charset="0"/>
                </a:endParaRPr>
              </a:p>
              <a:p>
                <a:pPr algn="ctr"/>
                <a14:m>
                  <m:oMath xmlns:m="http://schemas.openxmlformats.org/officeDocument/2006/math">
                    <m:r>
                      <a:rPr lang="el-GR" altLang="zh-CN" b="1" i="1" smtClean="0">
                        <a:latin typeface="Cambria Math" panose="02040503050406030204" pitchFamily="18" charset="0"/>
                        <a:ea typeface="Cambria Math" panose="02040503050406030204" pitchFamily="18" charset="0"/>
                      </a:rPr>
                      <m:t>𝜟</m:t>
                    </m:r>
                    <m:r>
                      <a:rPr lang="zh-CN" altLang="el-GR" b="1" i="1" smtClean="0">
                        <a:latin typeface="Cambria Math" panose="02040503050406030204" pitchFamily="18" charset="0"/>
                        <a:ea typeface="Cambria Math" panose="02040503050406030204" pitchFamily="18" charset="0"/>
                      </a:rPr>
                      <m:t>𝜽</m:t>
                    </m:r>
                    <m:r>
                      <a:rPr lang="en-US" altLang="zh-CN" b="1" i="1" baseline="-25000" smtClean="0">
                        <a:latin typeface="Cambria Math" panose="02040503050406030204" pitchFamily="18" charset="0"/>
                        <a:ea typeface="Cambria Math" panose="02040503050406030204" pitchFamily="18" charset="0"/>
                      </a:rPr>
                      <m:t>𝒋</m:t>
                    </m:r>
                    <m:r>
                      <a:rPr lang="en-US" altLang="zh-CN" b="1" i="1" smtClean="0">
                        <a:latin typeface="Cambria Math" panose="02040503050406030204" pitchFamily="18" charset="0"/>
                        <a:ea typeface="Cambria Math" panose="02040503050406030204" pitchFamily="18" charset="0"/>
                      </a:rPr>
                      <m:t>=−</m:t>
                    </m:r>
                    <m:r>
                      <a:rPr lang="zh-CN" altLang="el-GR" b="1" i="1" smtClean="0">
                        <a:latin typeface="Cambria Math" panose="02040503050406030204" pitchFamily="18" charset="0"/>
                        <a:ea typeface="Cambria Math" panose="02040503050406030204" pitchFamily="18" charset="0"/>
                      </a:rPr>
                      <m:t>𝜼</m:t>
                    </m:r>
                    <m:r>
                      <a:rPr lang="en-US" altLang="zh-CN" b="1" i="1" smtClean="0">
                        <a:latin typeface="Cambria Math" panose="02040503050406030204" pitchFamily="18" charset="0"/>
                        <a:ea typeface="Cambria Math" panose="02040503050406030204" pitchFamily="18" charset="0"/>
                      </a:rPr>
                      <m:t>𝒈</m:t>
                    </m:r>
                    <m:r>
                      <a:rPr lang="en-US" altLang="zh-CN" b="1" i="1" baseline="-25000" smtClean="0">
                        <a:latin typeface="Cambria Math" panose="02040503050406030204" pitchFamily="18" charset="0"/>
                        <a:ea typeface="Cambria Math" panose="02040503050406030204" pitchFamily="18" charset="0"/>
                      </a:rPr>
                      <m:t>𝒊</m:t>
                    </m:r>
                  </m:oMath>
                </a14:m>
                <a:r>
                  <a:rPr lang="zh-CN" altLang="en-US" b="1" dirty="0" smtClean="0"/>
                  <a:t>，</a:t>
                </a:r>
                <a:endParaRPr lang="en-US" altLang="zh-CN" b="1" dirty="0" smtClean="0"/>
              </a:p>
              <a:p>
                <a:pPr algn="ctr"/>
                <a14:m>
                  <m:oMath xmlns:m="http://schemas.openxmlformats.org/officeDocument/2006/math">
                    <m:r>
                      <a:rPr lang="el-GR" altLang="zh-CN" b="1" i="1">
                        <a:latin typeface="Cambria Math" panose="02040503050406030204" pitchFamily="18" charset="0"/>
                        <a:ea typeface="Cambria Math" panose="02040503050406030204" pitchFamily="18" charset="0"/>
                      </a:rPr>
                      <m:t>𝜟</m:t>
                    </m:r>
                    <m:r>
                      <a:rPr lang="zh-CN" altLang="en-US" b="1" i="1">
                        <a:latin typeface="Cambria Math" panose="02040503050406030204" pitchFamily="18" charset="0"/>
                      </a:rPr>
                      <m:t>𝝊</m:t>
                    </m:r>
                    <m:r>
                      <a:rPr lang="en-US" altLang="zh-CN" b="1" i="1" baseline="-25000" smtClean="0">
                        <a:latin typeface="Cambria Math" panose="02040503050406030204" pitchFamily="18" charset="0"/>
                      </a:rPr>
                      <m:t>𝒊𝒉</m:t>
                    </m:r>
                    <m:r>
                      <a:rPr lang="en-US" altLang="zh-CN" b="1" i="1">
                        <a:latin typeface="Cambria Math" panose="02040503050406030204" pitchFamily="18" charset="0"/>
                        <a:ea typeface="Cambria Math" panose="02040503050406030204" pitchFamily="18" charset="0"/>
                      </a:rPr>
                      <m:t>=</m:t>
                    </m:r>
                    <m:r>
                      <a:rPr lang="zh-CN" altLang="el-GR" b="1" i="1">
                        <a:latin typeface="Cambria Math" panose="02040503050406030204" pitchFamily="18" charset="0"/>
                        <a:ea typeface="Cambria Math" panose="02040503050406030204" pitchFamily="18" charset="0"/>
                      </a:rPr>
                      <m:t>𝜼</m:t>
                    </m:r>
                    <m:r>
                      <a:rPr lang="en-US" altLang="zh-CN" b="1" i="1" smtClean="0">
                        <a:latin typeface="Cambria Math" panose="02040503050406030204" pitchFamily="18" charset="0"/>
                        <a:ea typeface="Cambria Math" panose="02040503050406030204" pitchFamily="18" charset="0"/>
                      </a:rPr>
                      <m:t>𝒆</m:t>
                    </m:r>
                    <m:r>
                      <a:rPr lang="en-US" altLang="zh-CN" b="1" i="1" baseline="-25000" smtClean="0">
                        <a:latin typeface="Cambria Math" panose="02040503050406030204" pitchFamily="18" charset="0"/>
                        <a:ea typeface="Cambria Math" panose="02040503050406030204" pitchFamily="18" charset="0"/>
                      </a:rPr>
                      <m:t>𝒉</m:t>
                    </m:r>
                    <m:r>
                      <a:rPr lang="en-US" altLang="zh-CN" b="1" i="1" smtClean="0">
                        <a:latin typeface="Cambria Math" panose="02040503050406030204" pitchFamily="18" charset="0"/>
                        <a:ea typeface="Cambria Math" panose="02040503050406030204" pitchFamily="18" charset="0"/>
                      </a:rPr>
                      <m:t>𝒙</m:t>
                    </m:r>
                    <m:r>
                      <a:rPr lang="en-US" altLang="zh-CN" b="1" i="1" baseline="-25000">
                        <a:latin typeface="Cambria Math" panose="02040503050406030204" pitchFamily="18" charset="0"/>
                        <a:ea typeface="Cambria Math" panose="02040503050406030204" pitchFamily="18" charset="0"/>
                      </a:rPr>
                      <m:t>𝒊</m:t>
                    </m:r>
                  </m:oMath>
                </a14:m>
                <a:r>
                  <a:rPr lang="zh-CN" altLang="en-US" b="1" dirty="0" smtClean="0"/>
                  <a:t>，</a:t>
                </a:r>
                <a:endParaRPr lang="en-US" altLang="zh-CN" b="1" dirty="0" smtClean="0"/>
              </a:p>
              <a:p>
                <a:pPr algn="ctr"/>
                <a14:m>
                  <m:oMath xmlns:m="http://schemas.openxmlformats.org/officeDocument/2006/math">
                    <m:r>
                      <a:rPr lang="el-GR" altLang="zh-CN" b="1" i="1">
                        <a:latin typeface="Cambria Math" panose="02040503050406030204" pitchFamily="18" charset="0"/>
                        <a:ea typeface="Cambria Math" panose="02040503050406030204" pitchFamily="18" charset="0"/>
                      </a:rPr>
                      <m:t>𝜟</m:t>
                    </m:r>
                    <m:r>
                      <a:rPr lang="zh-CN" altLang="en-US" b="1" i="1">
                        <a:latin typeface="Cambria Math" panose="02040503050406030204" pitchFamily="18" charset="0"/>
                      </a:rPr>
                      <m:t>𝜸</m:t>
                    </m:r>
                    <m:r>
                      <a:rPr lang="en-US" altLang="zh-CN" b="1" i="1" baseline="-25000" smtClean="0">
                        <a:latin typeface="Cambria Math" panose="02040503050406030204" pitchFamily="18" charset="0"/>
                      </a:rPr>
                      <m:t>𝒉</m:t>
                    </m:r>
                    <m:r>
                      <a:rPr lang="en-US" altLang="zh-CN" b="1" i="1">
                        <a:latin typeface="Cambria Math" panose="02040503050406030204" pitchFamily="18" charset="0"/>
                        <a:ea typeface="Cambria Math" panose="02040503050406030204" pitchFamily="18" charset="0"/>
                      </a:rPr>
                      <m:t>=−</m:t>
                    </m:r>
                    <m:r>
                      <a:rPr lang="zh-CN" altLang="el-GR" b="1" i="1">
                        <a:latin typeface="Cambria Math" panose="02040503050406030204" pitchFamily="18" charset="0"/>
                        <a:ea typeface="Cambria Math" panose="02040503050406030204" pitchFamily="18" charset="0"/>
                      </a:rPr>
                      <m:t>𝜼</m:t>
                    </m:r>
                    <m:r>
                      <a:rPr lang="en-US" altLang="zh-CN" b="1" i="1" smtClean="0">
                        <a:latin typeface="Cambria Math" panose="02040503050406030204" pitchFamily="18" charset="0"/>
                        <a:ea typeface="Cambria Math" panose="02040503050406030204" pitchFamily="18" charset="0"/>
                      </a:rPr>
                      <m:t>𝒆</m:t>
                    </m:r>
                    <m:r>
                      <a:rPr lang="en-US" altLang="zh-CN" b="1" i="1" baseline="-25000" smtClean="0">
                        <a:latin typeface="Cambria Math" panose="02040503050406030204" pitchFamily="18" charset="0"/>
                        <a:ea typeface="Cambria Math" panose="02040503050406030204" pitchFamily="18" charset="0"/>
                      </a:rPr>
                      <m:t>𝒉</m:t>
                    </m:r>
                  </m:oMath>
                </a14:m>
                <a:r>
                  <a:rPr lang="zh-CN" altLang="en-US" b="1" dirty="0" smtClean="0"/>
                  <a:t>，</a:t>
                </a:r>
                <a:endParaRPr lang="en-US" altLang="zh-CN" b="1" dirty="0"/>
              </a:p>
              <a:p>
                <a:r>
                  <a:rPr lang="zh-CN" altLang="en-US" dirty="0" smtClean="0"/>
                  <a:t>其中</a:t>
                </a:r>
                <a14:m>
                  <m:oMath xmlns:m="http://schemas.openxmlformats.org/officeDocument/2006/math">
                    <m:r>
                      <a:rPr lang="en-US" altLang="zh-CN" i="1">
                        <a:latin typeface="Cambria Math" panose="02040503050406030204" pitchFamily="18" charset="0"/>
                        <a:ea typeface="Cambria Math" panose="02040503050406030204" pitchFamily="18" charset="0"/>
                      </a:rPr>
                      <m:t>𝑒</m:t>
                    </m:r>
                    <m:r>
                      <a:rPr lang="en-US" altLang="zh-CN" i="1" baseline="-25000">
                        <a:latin typeface="Cambria Math" panose="02040503050406030204" pitchFamily="18" charset="0"/>
                        <a:ea typeface="Cambria Math" panose="02040503050406030204" pitchFamily="18" charset="0"/>
                      </a:rPr>
                      <m:t>h</m:t>
                    </m:r>
                  </m:oMath>
                </a14:m>
                <a:r>
                  <a:rPr lang="zh-CN" altLang="en-US" dirty="0" smtClean="0"/>
                  <a:t>为</a:t>
                </a:r>
                <a:endParaRPr lang="en-US" altLang="zh-CN" dirty="0" smtClean="0"/>
              </a:p>
              <a:p>
                <a:pPr algn="ctr"/>
                <a14:m>
                  <m:oMathPara xmlns:m="http://schemas.openxmlformats.org/officeDocument/2006/math">
                    <m:oMathParaPr>
                      <m:jc m:val="centerGroup"/>
                    </m:oMathParaPr>
                    <m:oMath xmlns:m="http://schemas.openxmlformats.org/officeDocument/2006/math">
                      <m:r>
                        <a:rPr lang="en-US" altLang="zh-CN" b="1" i="1">
                          <a:latin typeface="Cambria Math" panose="02040503050406030204" pitchFamily="18" charset="0"/>
                          <a:ea typeface="Cambria Math" panose="02040503050406030204" pitchFamily="18" charset="0"/>
                        </a:rPr>
                        <m:t>𝒆</m:t>
                      </m:r>
                      <m:r>
                        <a:rPr lang="en-US" altLang="zh-CN" b="1" i="1" baseline="-25000">
                          <a:latin typeface="Cambria Math" panose="02040503050406030204" pitchFamily="18" charset="0"/>
                          <a:ea typeface="Cambria Math" panose="02040503050406030204" pitchFamily="18" charset="0"/>
                        </a:rPr>
                        <m:t>𝒉</m:t>
                      </m:r>
                      <m:r>
                        <a:rPr lang="en-US" altLang="zh-CN" b="1" i="0" smtClean="0">
                          <a:latin typeface="Cambria Math" panose="02040503050406030204" pitchFamily="18" charset="0"/>
                          <a:ea typeface="Cambria Math" panose="02040503050406030204" pitchFamily="18" charset="0"/>
                        </a:rPr>
                        <m:t>=−</m:t>
                      </m:r>
                      <m:f>
                        <m:fPr>
                          <m:ctrlPr>
                            <a:rPr lang="en-US" altLang="zh-CN" b="1" i="1">
                              <a:latin typeface="Cambria Math" panose="02040503050406030204" pitchFamily="18" charset="0"/>
                              <a:ea typeface="Cambria Math" panose="02040503050406030204" pitchFamily="18" charset="0"/>
                            </a:rPr>
                          </m:ctrlPr>
                        </m:fPr>
                        <m:num>
                          <m:r>
                            <a:rPr lang="zh-CN" altLang="en-US"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𝑬</m:t>
                          </m:r>
                          <m:r>
                            <a:rPr lang="en-US" altLang="zh-CN" b="1" i="1" baseline="-25000">
                              <a:latin typeface="Cambria Math" panose="02040503050406030204" pitchFamily="18" charset="0"/>
                              <a:ea typeface="Cambria Math" panose="02040503050406030204" pitchFamily="18" charset="0"/>
                            </a:rPr>
                            <m:t>𝒌</m:t>
                          </m:r>
                        </m:num>
                        <m:den>
                          <m:r>
                            <a:rPr lang="zh-CN" altLang="en-US" b="1" i="1">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𝒃</m:t>
                          </m:r>
                          <m:r>
                            <a:rPr lang="en-US" altLang="zh-CN" b="1" i="1" baseline="-25000" smtClean="0">
                              <a:latin typeface="Cambria Math" panose="02040503050406030204" pitchFamily="18" charset="0"/>
                              <a:ea typeface="Cambria Math" panose="02040503050406030204" pitchFamily="18" charset="0"/>
                            </a:rPr>
                            <m:t>𝒉</m:t>
                          </m:r>
                        </m:den>
                      </m:f>
                      <m:f>
                        <m:fPr>
                          <m:ctrlPr>
                            <a:rPr lang="en-US" altLang="zh-CN" b="1" i="1" smtClean="0">
                              <a:latin typeface="Cambria Math" panose="02040503050406030204" pitchFamily="18" charset="0"/>
                              <a:ea typeface="Cambria Math" panose="02040503050406030204" pitchFamily="18" charset="0"/>
                            </a:rPr>
                          </m:ctrlPr>
                        </m:fPr>
                        <m:num>
                          <m:r>
                            <a:rPr lang="zh-CN" altLang="en-US" b="1" i="1">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𝒃</m:t>
                          </m:r>
                          <m:r>
                            <a:rPr lang="en-US" altLang="zh-CN" b="1" i="1" baseline="-25000" smtClean="0">
                              <a:latin typeface="Cambria Math" panose="02040503050406030204" pitchFamily="18" charset="0"/>
                              <a:ea typeface="Cambria Math" panose="02040503050406030204" pitchFamily="18" charset="0"/>
                            </a:rPr>
                            <m:t>𝒉</m:t>
                          </m:r>
                        </m:num>
                        <m:den>
                          <m:r>
                            <a:rPr lang="zh-CN" altLang="en-US" b="1" i="1">
                              <a:latin typeface="Cambria Math" panose="02040503050406030204" pitchFamily="18" charset="0"/>
                              <a:ea typeface="Cambria Math" panose="02040503050406030204" pitchFamily="18" charset="0"/>
                            </a:rPr>
                            <m:t>𝝏</m:t>
                          </m:r>
                          <m:r>
                            <a:rPr lang="zh-CN" altLang="en-US" b="1" i="1" smtClean="0">
                              <a:latin typeface="Cambria Math" panose="02040503050406030204" pitchFamily="18" charset="0"/>
                              <a:ea typeface="Cambria Math" panose="02040503050406030204" pitchFamily="18" charset="0"/>
                            </a:rPr>
                            <m:t>𝜶</m:t>
                          </m:r>
                          <m:r>
                            <a:rPr lang="en-US" altLang="zh-CN" b="1" i="1" baseline="-25000" smtClean="0">
                              <a:latin typeface="Cambria Math" panose="02040503050406030204" pitchFamily="18" charset="0"/>
                              <a:ea typeface="Cambria Math" panose="02040503050406030204" pitchFamily="18" charset="0"/>
                            </a:rPr>
                            <m:t>𝒉</m:t>
                          </m:r>
                        </m:den>
                      </m:f>
                      <m:r>
                        <a:rPr lang="en-US" altLang="zh-CN" b="1" i="1" smtClean="0">
                          <a:latin typeface="Cambria Math" panose="02040503050406030204" pitchFamily="18" charset="0"/>
                          <a:ea typeface="Cambria Math" panose="02040503050406030204" pitchFamily="18" charset="0"/>
                        </a:rPr>
                        <m:t>=−</m:t>
                      </m:r>
                      <m:nary>
                        <m:naryPr>
                          <m:chr m:val="∑"/>
                          <m:ctrlPr>
                            <a:rPr lang="en-US" altLang="zh-CN" b="1" i="1" smtClean="0">
                              <a:latin typeface="Cambria Math" panose="02040503050406030204" pitchFamily="18" charset="0"/>
                              <a:ea typeface="Cambria Math" panose="02040503050406030204" pitchFamily="18" charset="0"/>
                            </a:rPr>
                          </m:ctrlPr>
                        </m:naryPr>
                        <m:sub>
                          <m:r>
                            <m:rPr>
                              <m:brk m:alnAt="23"/>
                            </m:rPr>
                            <a:rPr lang="en-US" altLang="zh-CN" b="1" i="1" smtClean="0">
                              <a:latin typeface="Cambria Math" panose="02040503050406030204" pitchFamily="18" charset="0"/>
                              <a:ea typeface="Cambria Math" panose="02040503050406030204" pitchFamily="18" charset="0"/>
                            </a:rPr>
                            <m:t>𝒋</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𝟏</m:t>
                          </m:r>
                        </m:sub>
                        <m:sup>
                          <m:r>
                            <a:rPr lang="en-US" altLang="zh-CN" b="1" i="1" smtClean="0">
                              <a:latin typeface="Cambria Math" panose="02040503050406030204" pitchFamily="18" charset="0"/>
                              <a:ea typeface="Cambria Math" panose="02040503050406030204" pitchFamily="18" charset="0"/>
                            </a:rPr>
                            <m:t>𝒍</m:t>
                          </m:r>
                        </m:sup>
                        <m:e>
                          <m:f>
                            <m:fPr>
                              <m:ctrlPr>
                                <a:rPr lang="en-US" altLang="zh-CN" b="1" i="1">
                                  <a:latin typeface="Cambria Math" panose="02040503050406030204" pitchFamily="18" charset="0"/>
                                  <a:ea typeface="Cambria Math" panose="02040503050406030204" pitchFamily="18" charset="0"/>
                                </a:rPr>
                              </m:ctrlPr>
                            </m:fPr>
                            <m:num>
                              <m:r>
                                <a:rPr lang="zh-CN" altLang="en-US"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𝑬</m:t>
                              </m:r>
                              <m:r>
                                <a:rPr lang="en-US" altLang="zh-CN" b="1" i="1" baseline="-25000">
                                  <a:latin typeface="Cambria Math" panose="02040503050406030204" pitchFamily="18" charset="0"/>
                                  <a:ea typeface="Cambria Math" panose="02040503050406030204" pitchFamily="18" charset="0"/>
                                </a:rPr>
                                <m:t>𝒌</m:t>
                              </m:r>
                            </m:num>
                            <m:den>
                              <m:r>
                                <a:rPr lang="zh-CN" altLang="en-US" b="1" i="1">
                                  <a:latin typeface="Cambria Math" panose="02040503050406030204" pitchFamily="18" charset="0"/>
                                  <a:ea typeface="Cambria Math" panose="02040503050406030204" pitchFamily="18" charset="0"/>
                                </a:rPr>
                                <m:t>𝝏𝜷</m:t>
                              </m:r>
                              <m:r>
                                <a:rPr lang="en-US" altLang="zh-CN" b="1" i="1" baseline="-25000">
                                  <a:latin typeface="Cambria Math" panose="02040503050406030204" pitchFamily="18" charset="0"/>
                                  <a:ea typeface="Cambria Math" panose="02040503050406030204" pitchFamily="18" charset="0"/>
                                </a:rPr>
                                <m:t>𝒋</m:t>
                              </m:r>
                            </m:den>
                          </m:f>
                          <m:f>
                            <m:fPr>
                              <m:ctrlPr>
                                <a:rPr lang="en-US" altLang="zh-CN" b="1" i="1">
                                  <a:latin typeface="Cambria Math" panose="02040503050406030204" pitchFamily="18" charset="0"/>
                                  <a:ea typeface="Cambria Math" panose="02040503050406030204" pitchFamily="18" charset="0"/>
                                </a:rPr>
                              </m:ctrlPr>
                            </m:fPr>
                            <m:num>
                              <m:r>
                                <a:rPr lang="zh-CN" altLang="en-US" b="1" i="1">
                                  <a:latin typeface="Cambria Math" panose="02040503050406030204" pitchFamily="18" charset="0"/>
                                  <a:ea typeface="Cambria Math" panose="02040503050406030204" pitchFamily="18" charset="0"/>
                                </a:rPr>
                                <m:t>𝝏𝜷</m:t>
                              </m:r>
                              <m:r>
                                <a:rPr lang="en-US" altLang="zh-CN" b="1" i="1" baseline="-25000">
                                  <a:latin typeface="Cambria Math" panose="02040503050406030204" pitchFamily="18" charset="0"/>
                                  <a:ea typeface="Cambria Math" panose="02040503050406030204" pitchFamily="18" charset="0"/>
                                </a:rPr>
                                <m:t>𝒋</m:t>
                              </m:r>
                            </m:num>
                            <m:den>
                              <m:r>
                                <a:rPr lang="zh-CN" altLang="en-US"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𝒃</m:t>
                              </m:r>
                              <m:r>
                                <a:rPr lang="en-US" altLang="zh-CN" b="1" i="1" baseline="-25000">
                                  <a:latin typeface="Cambria Math" panose="02040503050406030204" pitchFamily="18" charset="0"/>
                                  <a:ea typeface="Cambria Math" panose="02040503050406030204" pitchFamily="18" charset="0"/>
                                </a:rPr>
                                <m:t>𝒏</m:t>
                              </m:r>
                            </m:den>
                          </m:f>
                          <m:r>
                            <a:rPr lang="en-US" altLang="zh-CN" b="1" i="1" smtClean="0">
                              <a:latin typeface="Cambria Math" panose="02040503050406030204" pitchFamily="18" charset="0"/>
                              <a:ea typeface="Cambria Math" panose="02040503050406030204" pitchFamily="18" charset="0"/>
                            </a:rPr>
                            <m:t>𝒇</m:t>
                          </m:r>
                          <m:r>
                            <a:rPr lang="en-US" altLang="zh-CN" b="1" i="1" smtClean="0">
                              <a:latin typeface="Cambria Math" panose="02040503050406030204" pitchFamily="18" charset="0"/>
                              <a:ea typeface="Cambria Math" panose="02040503050406030204" pitchFamily="18" charset="0"/>
                            </a:rPr>
                            <m:t>′(</m:t>
                          </m:r>
                          <m:r>
                            <a:rPr lang="zh-CN" altLang="en-US" b="1" i="1">
                              <a:latin typeface="Cambria Math" panose="02040503050406030204" pitchFamily="18" charset="0"/>
                              <a:ea typeface="Cambria Math" panose="02040503050406030204" pitchFamily="18" charset="0"/>
                            </a:rPr>
                            <m:t>𝜶</m:t>
                          </m:r>
                          <m:r>
                            <a:rPr lang="en-US" altLang="zh-CN" b="1" i="1" baseline="-25000">
                              <a:latin typeface="Cambria Math" panose="02040503050406030204" pitchFamily="18" charset="0"/>
                              <a:ea typeface="Cambria Math" panose="02040503050406030204" pitchFamily="18" charset="0"/>
                            </a:rPr>
                            <m:t>𝒉</m:t>
                          </m:r>
                          <m:r>
                            <a:rPr lang="en-US" altLang="zh-CN" b="1" i="1" smtClean="0">
                              <a:latin typeface="Cambria Math" panose="02040503050406030204" pitchFamily="18" charset="0"/>
                              <a:ea typeface="Cambria Math" panose="02040503050406030204" pitchFamily="18" charset="0"/>
                            </a:rPr>
                            <m:t>−</m:t>
                          </m:r>
                          <m:r>
                            <a:rPr lang="zh-CN" altLang="en-US" b="1" i="1">
                              <a:latin typeface="Cambria Math" panose="02040503050406030204" pitchFamily="18" charset="0"/>
                            </a:rPr>
                            <m:t>𝜸</m:t>
                          </m:r>
                          <m:r>
                            <a:rPr lang="en-US" altLang="zh-CN" b="1" i="1" baseline="-25000">
                              <a:latin typeface="Cambria Math" panose="02040503050406030204" pitchFamily="18" charset="0"/>
                            </a:rPr>
                            <m:t>𝒉</m:t>
                          </m:r>
                          <m:r>
                            <a:rPr lang="en-US" altLang="zh-CN" b="1" i="1" smtClean="0">
                              <a:latin typeface="Cambria Math" panose="02040503050406030204" pitchFamily="18" charset="0"/>
                              <a:ea typeface="Cambria Math" panose="02040503050406030204" pitchFamily="18" charset="0"/>
                            </a:rPr>
                            <m:t>)</m:t>
                          </m:r>
                        </m:e>
                      </m:nary>
                    </m:oMath>
                  </m:oMathPara>
                </a14:m>
                <a:endParaRPr lang="en-US" altLang="zh-CN" b="1" dirty="0" smtClean="0"/>
              </a:p>
              <a:p>
                <a:pPr algn="ct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ea typeface="Cambria Math" panose="02040503050406030204" pitchFamily="18" charset="0"/>
                        </a:rPr>
                        <m:t>=</m:t>
                      </m:r>
                      <m:nary>
                        <m:naryPr>
                          <m:chr m:val="∑"/>
                          <m:ctrlPr>
                            <a:rPr lang="en-US" altLang="zh-CN" b="1" i="1" smtClean="0">
                              <a:latin typeface="Cambria Math" panose="02040503050406030204" pitchFamily="18" charset="0"/>
                              <a:ea typeface="Cambria Math" panose="02040503050406030204" pitchFamily="18" charset="0"/>
                            </a:rPr>
                          </m:ctrlPr>
                        </m:naryPr>
                        <m:sub>
                          <m:r>
                            <m:rPr>
                              <m:brk m:alnAt="23"/>
                            </m:rPr>
                            <a:rPr lang="en-US" altLang="zh-CN" b="1" i="1" smtClean="0">
                              <a:latin typeface="Cambria Math" panose="02040503050406030204" pitchFamily="18" charset="0"/>
                              <a:ea typeface="Cambria Math" panose="02040503050406030204" pitchFamily="18" charset="0"/>
                            </a:rPr>
                            <m:t>𝒋</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𝟏</m:t>
                          </m:r>
                        </m:sub>
                        <m:sup>
                          <m:r>
                            <a:rPr lang="en-US" altLang="zh-CN" b="1" i="1" smtClean="0">
                              <a:latin typeface="Cambria Math" panose="02040503050406030204" pitchFamily="18" charset="0"/>
                              <a:ea typeface="Cambria Math" panose="02040503050406030204" pitchFamily="18" charset="0"/>
                            </a:rPr>
                            <m:t>𝒍</m:t>
                          </m:r>
                        </m:sup>
                        <m:e>
                          <m:r>
                            <a:rPr lang="en-US" altLang="zh-CN" b="1" i="1" smtClean="0">
                              <a:latin typeface="Cambria Math" panose="02040503050406030204" pitchFamily="18" charset="0"/>
                              <a:ea typeface="Cambria Math" panose="02040503050406030204" pitchFamily="18" charset="0"/>
                            </a:rPr>
                            <m:t>𝒘</m:t>
                          </m:r>
                          <m:r>
                            <a:rPr lang="en-US" altLang="zh-CN" b="1" i="1" baseline="-25000" smtClean="0">
                              <a:latin typeface="Cambria Math" panose="02040503050406030204" pitchFamily="18" charset="0"/>
                              <a:ea typeface="Cambria Math" panose="02040503050406030204" pitchFamily="18" charset="0"/>
                            </a:rPr>
                            <m:t>𝒉𝒋</m:t>
                          </m:r>
                          <m:r>
                            <a:rPr lang="en-US" altLang="zh-CN" b="1" i="1" smtClean="0">
                              <a:latin typeface="Cambria Math" panose="02040503050406030204" pitchFamily="18" charset="0"/>
                              <a:ea typeface="Cambria Math" panose="02040503050406030204" pitchFamily="18" charset="0"/>
                            </a:rPr>
                            <m:t>𝒈</m:t>
                          </m:r>
                          <m:r>
                            <a:rPr lang="en-US" altLang="zh-CN" b="1" i="1" baseline="-25000" smtClean="0">
                              <a:latin typeface="Cambria Math" panose="02040503050406030204" pitchFamily="18" charset="0"/>
                              <a:ea typeface="Cambria Math" panose="02040503050406030204" pitchFamily="18" charset="0"/>
                            </a:rPr>
                            <m:t>𝒊</m:t>
                          </m:r>
                          <m:r>
                            <a:rPr lang="en-US" altLang="zh-CN" b="1" i="1" smtClean="0">
                              <a:latin typeface="Cambria Math" panose="02040503050406030204" pitchFamily="18" charset="0"/>
                              <a:ea typeface="Cambria Math" panose="02040503050406030204" pitchFamily="18" charset="0"/>
                            </a:rPr>
                            <m:t>𝒇</m:t>
                          </m:r>
                          <m:r>
                            <a:rPr lang="en-US" altLang="zh-CN" b="1" i="1" smtClean="0">
                              <a:latin typeface="Cambria Math" panose="02040503050406030204" pitchFamily="18" charset="0"/>
                              <a:ea typeface="Cambria Math" panose="02040503050406030204" pitchFamily="18" charset="0"/>
                            </a:rPr>
                            <m:t>′(</m:t>
                          </m:r>
                          <m:r>
                            <a:rPr lang="zh-CN" altLang="en-US" b="1" i="1">
                              <a:latin typeface="Cambria Math" panose="02040503050406030204" pitchFamily="18" charset="0"/>
                              <a:ea typeface="Cambria Math" panose="02040503050406030204" pitchFamily="18" charset="0"/>
                            </a:rPr>
                            <m:t>𝜶</m:t>
                          </m:r>
                          <m:r>
                            <a:rPr lang="en-US" altLang="zh-CN" b="1" i="1" baseline="-25000">
                              <a:latin typeface="Cambria Math" panose="02040503050406030204" pitchFamily="18" charset="0"/>
                              <a:ea typeface="Cambria Math" panose="02040503050406030204" pitchFamily="18" charset="0"/>
                            </a:rPr>
                            <m:t>𝒉</m:t>
                          </m:r>
                          <m:r>
                            <a:rPr lang="en-US" altLang="zh-CN" b="1" i="1">
                              <a:latin typeface="Cambria Math" panose="02040503050406030204" pitchFamily="18" charset="0"/>
                              <a:ea typeface="Cambria Math" panose="02040503050406030204" pitchFamily="18" charset="0"/>
                            </a:rPr>
                            <m:t>−</m:t>
                          </m:r>
                          <m:r>
                            <a:rPr lang="zh-CN" altLang="en-US" b="1" i="1">
                              <a:latin typeface="Cambria Math" panose="02040503050406030204" pitchFamily="18" charset="0"/>
                            </a:rPr>
                            <m:t>𝜸</m:t>
                          </m:r>
                          <m:r>
                            <a:rPr lang="en-US" altLang="zh-CN" b="1" i="1" baseline="-25000">
                              <a:latin typeface="Cambria Math" panose="02040503050406030204" pitchFamily="18" charset="0"/>
                            </a:rPr>
                            <m:t>𝒉</m:t>
                          </m:r>
                          <m:r>
                            <a:rPr lang="en-US" altLang="zh-CN" b="1" i="1" smtClean="0">
                              <a:latin typeface="Cambria Math" panose="02040503050406030204" pitchFamily="18" charset="0"/>
                              <a:ea typeface="Cambria Math" panose="02040503050406030204" pitchFamily="18" charset="0"/>
                            </a:rPr>
                            <m:t>)</m:t>
                          </m:r>
                        </m:e>
                      </m:nary>
                    </m:oMath>
                  </m:oMathPara>
                </a14:m>
                <a:endParaRPr lang="en-US" altLang="zh-CN" b="1" dirty="0" smtClean="0"/>
              </a:p>
              <a:p>
                <a:pPr algn="ct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𝒃𝒉</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𝟏</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𝒃𝒉</m:t>
                      </m:r>
                      <m:r>
                        <a:rPr lang="en-US" altLang="zh-CN" b="1" i="1" smtClean="0">
                          <a:latin typeface="Cambria Math" panose="02040503050406030204" pitchFamily="18" charset="0"/>
                          <a:ea typeface="Cambria Math" panose="02040503050406030204" pitchFamily="18" charset="0"/>
                        </a:rPr>
                        <m:t>)</m:t>
                      </m:r>
                      <m:nary>
                        <m:naryPr>
                          <m:chr m:val="∑"/>
                          <m:ctrlPr>
                            <a:rPr lang="en-US" altLang="zh-CN" b="1" i="1" smtClean="0">
                              <a:latin typeface="Cambria Math" panose="02040503050406030204" pitchFamily="18" charset="0"/>
                              <a:ea typeface="Cambria Math" panose="02040503050406030204" pitchFamily="18" charset="0"/>
                            </a:rPr>
                          </m:ctrlPr>
                        </m:naryPr>
                        <m:sub>
                          <m:r>
                            <m:rPr>
                              <m:brk m:alnAt="23"/>
                            </m:rPr>
                            <a:rPr lang="en-US" altLang="zh-CN" b="1" i="1" smtClean="0">
                              <a:latin typeface="Cambria Math" panose="02040503050406030204" pitchFamily="18" charset="0"/>
                              <a:ea typeface="Cambria Math" panose="02040503050406030204" pitchFamily="18" charset="0"/>
                            </a:rPr>
                            <m:t>𝒋</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𝟏</m:t>
                          </m:r>
                        </m:sub>
                        <m:sup>
                          <m:r>
                            <a:rPr lang="en-US" altLang="zh-CN" b="1" i="1" smtClean="0">
                              <a:latin typeface="Cambria Math" panose="02040503050406030204" pitchFamily="18" charset="0"/>
                              <a:ea typeface="Cambria Math" panose="02040503050406030204" pitchFamily="18" charset="0"/>
                            </a:rPr>
                            <m:t>𝒍</m:t>
                          </m:r>
                        </m:sup>
                        <m:e>
                          <m:r>
                            <a:rPr lang="en-US" altLang="zh-CN" b="1" i="1" smtClean="0">
                              <a:latin typeface="Cambria Math" panose="02040503050406030204" pitchFamily="18" charset="0"/>
                              <a:ea typeface="Cambria Math" panose="02040503050406030204" pitchFamily="18" charset="0"/>
                            </a:rPr>
                            <m:t>𝒘</m:t>
                          </m:r>
                          <m:r>
                            <a:rPr lang="en-US" altLang="zh-CN" b="1" i="1" baseline="-25000" smtClean="0">
                              <a:latin typeface="Cambria Math" panose="02040503050406030204" pitchFamily="18" charset="0"/>
                              <a:ea typeface="Cambria Math" panose="02040503050406030204" pitchFamily="18" charset="0"/>
                            </a:rPr>
                            <m:t>𝒉𝒋</m:t>
                          </m:r>
                          <m:r>
                            <a:rPr lang="en-US" altLang="zh-CN" b="1" i="1" smtClean="0">
                              <a:latin typeface="Cambria Math" panose="02040503050406030204" pitchFamily="18" charset="0"/>
                              <a:ea typeface="Cambria Math" panose="02040503050406030204" pitchFamily="18" charset="0"/>
                            </a:rPr>
                            <m:t>𝒈</m:t>
                          </m:r>
                          <m:r>
                            <a:rPr lang="en-US" altLang="zh-CN" b="1" i="1" baseline="-25000" smtClean="0">
                              <a:latin typeface="Cambria Math" panose="02040503050406030204" pitchFamily="18" charset="0"/>
                              <a:ea typeface="Cambria Math" panose="02040503050406030204" pitchFamily="18" charset="0"/>
                            </a:rPr>
                            <m:t>𝒊</m:t>
                          </m:r>
                        </m:e>
                      </m:nary>
                    </m:oMath>
                  </m:oMathPara>
                </a14:m>
                <a:endParaRPr lang="zh-CN" altLang="en-US" b="1" dirty="0"/>
              </a:p>
            </p:txBody>
          </p:sp>
        </mc:Choice>
        <mc:Fallback xmlns="">
          <p:sp>
            <p:nvSpPr>
              <p:cNvPr id="3" name="矩形 2"/>
              <p:cNvSpPr>
                <a:spLocks noRot="1" noChangeAspect="1" noMove="1" noResize="1" noEditPoints="1" noAdjustHandles="1" noChangeArrowheads="1" noChangeShapeType="1" noTextEdit="1"/>
              </p:cNvSpPr>
              <p:nvPr/>
            </p:nvSpPr>
            <p:spPr>
              <a:xfrm>
                <a:off x="5412007" y="1300985"/>
                <a:ext cx="6502490" cy="3937232"/>
              </a:xfrm>
              <a:prstGeom prst="rect">
                <a:avLst/>
              </a:prstGeom>
              <a:blipFill rotWithShape="0">
                <a:blip r:embed="rId2"/>
                <a:stretch>
                  <a:fillRect l="-844" t="-774"/>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319524" y="1869710"/>
            <a:ext cx="4667388" cy="2534969"/>
          </a:xfrm>
          <a:prstGeom prst="rect">
            <a:avLst/>
          </a:prstGeom>
        </p:spPr>
      </p:pic>
    </p:spTree>
    <p:extLst>
      <p:ext uri="{BB962C8B-B14F-4D97-AF65-F5344CB8AC3E}">
        <p14:creationId xmlns:p14="http://schemas.microsoft.com/office/powerpoint/2010/main" val="7270148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3"/>
          <p:cNvSpPr>
            <a:spLocks noChangeArrowheads="1"/>
          </p:cNvSpPr>
          <p:nvPr/>
        </p:nvSpPr>
        <p:spPr bwMode="auto">
          <a:xfrm>
            <a:off x="1073958" y="224898"/>
            <a:ext cx="1579260"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marL="0" marR="0" lvl="0" indent="0" algn="l" defTabSz="914332" rtl="0" eaLnBrk="1" fontAlgn="auto" latinLnBrk="0" hangingPunct="1">
              <a:lnSpc>
                <a:spcPct val="100000"/>
              </a:lnSpc>
              <a:spcBef>
                <a:spcPct val="0"/>
              </a:spcBef>
              <a:spcAft>
                <a:spcPts val="0"/>
              </a:spcAft>
              <a:buClrTx/>
              <a:buSzTx/>
              <a:buFont typeface="Arial" charset="0"/>
              <a:buNone/>
              <a:tabLst/>
              <a:defRPr/>
            </a:pPr>
            <a:r>
              <a:rPr lang="en-US" altLang="zh-CN" b="1" dirty="0" smtClean="0">
                <a:solidFill>
                  <a:srgbClr val="444D26">
                    <a:lumMod val="75000"/>
                  </a:srgbClr>
                </a:solidFill>
                <a:latin typeface="Arial" panose="020B0604020202020204" pitchFamily="34" charset="0"/>
                <a:ea typeface="宋体" pitchFamily="2" charset="-122"/>
                <a:cs typeface="Arial" panose="020B0604020202020204" pitchFamily="34" charset="0"/>
              </a:rPr>
              <a:t>BP</a:t>
            </a:r>
            <a:r>
              <a:rPr lang="zh-CN" altLang="en-US" b="1" dirty="0" smtClean="0">
                <a:solidFill>
                  <a:srgbClr val="444D26">
                    <a:lumMod val="75000"/>
                  </a:srgbClr>
                </a:solidFill>
                <a:latin typeface="Arial" panose="020B0604020202020204" pitchFamily="34" charset="0"/>
                <a:ea typeface="宋体" pitchFamily="2" charset="-122"/>
                <a:cs typeface="Arial" panose="020B0604020202020204" pitchFamily="34" charset="0"/>
              </a:rPr>
              <a:t>算法</a:t>
            </a:r>
            <a:endParaRPr lang="en-US" altLang="zh-CN" b="1" dirty="0" smtClean="0">
              <a:solidFill>
                <a:srgbClr val="444D26">
                  <a:lumMod val="75000"/>
                </a:srgbClr>
              </a:solidFill>
              <a:latin typeface="Arial" panose="020B0604020202020204" pitchFamily="34" charset="0"/>
              <a:ea typeface="宋体" pitchFamily="2"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p:cNvSpPr txBox="1"/>
              <p:nvPr/>
            </p:nvSpPr>
            <p:spPr>
              <a:xfrm>
                <a:off x="1596788" y="1146412"/>
                <a:ext cx="8661345" cy="5416868"/>
              </a:xfrm>
              <a:prstGeom prst="rect">
                <a:avLst/>
              </a:prstGeom>
              <a:noFill/>
            </p:spPr>
            <p:txBody>
              <a:bodyPr wrap="none" rtlCol="0">
                <a:spAutoFit/>
              </a:bodyPr>
              <a:lstStyle/>
              <a:p>
                <a:r>
                  <a:rPr lang="zh-CN" altLang="en-US" dirty="0" smtClean="0"/>
                  <a:t>反向传播算法给出了一种计算代价函数梯度的方法，显示地用算法描述出来则为：</a:t>
                </a:r>
                <a:endParaRPr lang="en-US" altLang="zh-CN" dirty="0" smtClean="0"/>
              </a:p>
              <a:p>
                <a:endParaRPr lang="en-US" altLang="zh-CN" dirty="0"/>
              </a:p>
              <a:p>
                <a:r>
                  <a:rPr lang="zh-CN" altLang="en-US" b="1" dirty="0" smtClean="0"/>
                  <a:t>输入：</a:t>
                </a:r>
                <a:r>
                  <a:rPr lang="zh-CN" altLang="en-US" dirty="0" smtClean="0"/>
                  <a:t>训练集</a:t>
                </a:r>
                <a14:m>
                  <m:oMath xmlns:m="http://schemas.openxmlformats.org/officeDocument/2006/math">
                    <m:r>
                      <a:rPr lang="en-US" altLang="zh-CN" b="0" i="1" smtClean="0">
                        <a:latin typeface="Cambria Math" panose="02040503050406030204" pitchFamily="18" charset="0"/>
                      </a:rPr>
                      <m:t>𝐷</m:t>
                    </m:r>
                    <m:r>
                      <a:rPr lang="en-US" altLang="zh-CN" b="0" i="1" smtClean="0">
                        <a:latin typeface="Cambria Math" panose="02040503050406030204" pitchFamily="18" charset="0"/>
                        <a:ea typeface="Cambria Math" panose="02040503050406030204" pitchFamily="18" charset="0"/>
                      </a:rPr>
                      <m:t>=</m:t>
                    </m:r>
                    <m:sSubSup>
                      <m:sSubSupPr>
                        <m:ctrlPr>
                          <a:rPr lang="en-US" altLang="zh-CN" b="0" i="1" smtClean="0">
                            <a:latin typeface="Cambria Math" panose="02040503050406030204" pitchFamily="18" charset="0"/>
                            <a:ea typeface="Cambria Math" panose="02040503050406030204" pitchFamily="18" charset="0"/>
                          </a:rPr>
                        </m:ctrlPr>
                      </m:sSubSupPr>
                      <m:e>
                        <m:d>
                          <m:dPr>
                            <m:begChr m:val="{"/>
                            <m:endChr m:val="}"/>
                            <m:ctrlPr>
                              <a:rPr lang="en-US" altLang="zh-CN" b="0" i="1" smtClean="0">
                                <a:latin typeface="Cambria Math" panose="02040503050406030204" pitchFamily="18" charset="0"/>
                                <a:ea typeface="Cambria Math" panose="02040503050406030204" pitchFamily="18" charset="0"/>
                              </a:rPr>
                            </m:ctrlPr>
                          </m:dPr>
                          <m:e>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𝑥</m:t>
                                </m:r>
                                <m:r>
                                  <a:rPr lang="en-US" altLang="zh-CN" b="0" i="1" baseline="-25000"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𝑦𝑘</m:t>
                                </m:r>
                              </m:e>
                            </m:d>
                          </m:e>
                        </m:d>
                      </m:e>
                      <m:sub>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=1</m:t>
                        </m:r>
                      </m:sub>
                      <m:sup>
                        <m:r>
                          <a:rPr lang="en-US" altLang="zh-CN" b="0" i="1" smtClean="0">
                            <a:latin typeface="Cambria Math" panose="02040503050406030204" pitchFamily="18" charset="0"/>
                            <a:ea typeface="Cambria Math" panose="02040503050406030204" pitchFamily="18" charset="0"/>
                          </a:rPr>
                          <m:t>𝑚</m:t>
                        </m:r>
                      </m:sup>
                    </m:sSubSup>
                  </m:oMath>
                </a14:m>
                <a:r>
                  <a:rPr lang="zh-CN" altLang="en-US" dirty="0" smtClean="0"/>
                  <a:t>；</a:t>
                </a:r>
                <a:endParaRPr lang="en-US" altLang="zh-CN" dirty="0" smtClean="0"/>
              </a:p>
              <a:p>
                <a:r>
                  <a:rPr lang="en-US" altLang="zh-CN" dirty="0" smtClean="0"/>
                  <a:t>		</a:t>
                </a:r>
                <a:r>
                  <a:rPr lang="zh-CN" altLang="en-US" dirty="0" smtClean="0"/>
                  <a:t>学习</a:t>
                </a:r>
                <a:r>
                  <a:rPr lang="zh-CN" altLang="en-US" dirty="0"/>
                  <a:t>率 </a:t>
                </a:r>
                <a:r>
                  <a:rPr lang="en-US" altLang="zh-CN" dirty="0" smtClean="0"/>
                  <a:t>η</a:t>
                </a:r>
                <a:r>
                  <a:rPr lang="zh-CN" altLang="en-US" dirty="0" smtClean="0"/>
                  <a:t>。</a:t>
                </a:r>
                <a:r>
                  <a:rPr lang="en-US" altLang="zh-CN" dirty="0"/>
                  <a:t/>
                </a:r>
                <a:br>
                  <a:rPr lang="en-US" altLang="zh-CN" dirty="0"/>
                </a:br>
                <a:r>
                  <a:rPr lang="zh-CN" altLang="en-US" b="1" dirty="0" smtClean="0"/>
                  <a:t>过程：</a:t>
                </a:r>
                <a:r>
                  <a:rPr lang="en-US" altLang="zh-CN" dirty="0"/>
                  <a:t/>
                </a:r>
                <a:br>
                  <a:rPr lang="en-US" altLang="zh-CN" dirty="0"/>
                </a:br>
                <a:r>
                  <a:rPr lang="en-US" altLang="zh-CN" dirty="0" smtClean="0"/>
                  <a:t>1</a:t>
                </a:r>
                <a:r>
                  <a:rPr lang="zh-CN" altLang="en-US" dirty="0" smtClean="0"/>
                  <a:t>： 在 </a:t>
                </a:r>
                <a:r>
                  <a:rPr lang="en-US" altLang="zh-CN" dirty="0"/>
                  <a:t>(</a:t>
                </a:r>
                <a:r>
                  <a:rPr lang="en-US" altLang="zh-CN" dirty="0" smtClean="0"/>
                  <a:t>0</a:t>
                </a:r>
                <a:r>
                  <a:rPr lang="zh-CN" altLang="en-US" dirty="0" smtClean="0"/>
                  <a:t>，</a:t>
                </a:r>
                <a:r>
                  <a:rPr lang="en-US" altLang="zh-CN" dirty="0" smtClean="0"/>
                  <a:t>1</a:t>
                </a:r>
                <a:r>
                  <a:rPr lang="en-US" altLang="zh-CN" dirty="0"/>
                  <a:t>) </a:t>
                </a:r>
                <a:r>
                  <a:rPr lang="zh-CN" altLang="en-US" dirty="0"/>
                  <a:t>范固内随机初始化网络中</a:t>
                </a:r>
                <a:r>
                  <a:rPr lang="zh-CN" altLang="en-US" dirty="0" smtClean="0"/>
                  <a:t>所有权重和阈值</a:t>
                </a:r>
                <a:r>
                  <a:rPr lang="zh-CN" altLang="en-US" dirty="0"/>
                  <a:t/>
                </a:r>
                <a:br>
                  <a:rPr lang="zh-CN" altLang="en-US" dirty="0"/>
                </a:br>
                <a:r>
                  <a:rPr lang="en-US" altLang="zh-CN" dirty="0" smtClean="0"/>
                  <a:t>2</a:t>
                </a:r>
                <a:r>
                  <a:rPr lang="zh-CN" altLang="en-US" dirty="0" smtClean="0"/>
                  <a:t>：</a:t>
                </a:r>
                <a:r>
                  <a:rPr lang="en-US" altLang="zh-CN" dirty="0" smtClean="0"/>
                  <a:t> </a:t>
                </a:r>
                <a:r>
                  <a:rPr lang="en-US" altLang="zh-CN" dirty="0"/>
                  <a:t>repeat</a:t>
                </a:r>
                <a:br>
                  <a:rPr lang="en-US" altLang="zh-CN" dirty="0"/>
                </a:br>
                <a:r>
                  <a:rPr lang="en-US" altLang="zh-CN" dirty="0" smtClean="0"/>
                  <a:t>3</a:t>
                </a:r>
                <a:r>
                  <a:rPr lang="zh-CN" altLang="en-US" dirty="0" smtClean="0"/>
                  <a:t>：     </a:t>
                </a:r>
                <a:r>
                  <a:rPr lang="en-US" altLang="zh-CN" dirty="0" smtClean="0"/>
                  <a:t>for </a:t>
                </a:r>
                <a:r>
                  <a:rPr lang="en-US" altLang="zh-CN" dirty="0"/>
                  <a:t>all </a:t>
                </a:r>
                <a:r>
                  <a:rPr lang="en-US" altLang="zh-CN" b="1" i="1" dirty="0" smtClean="0"/>
                  <a:t>(</a:t>
                </a:r>
                <a:r>
                  <a:rPr lang="en-US" altLang="zh-CN" b="1" i="1" dirty="0" err="1" smtClean="0"/>
                  <a:t>x</a:t>
                </a:r>
                <a:r>
                  <a:rPr lang="en-US" altLang="zh-CN" b="1" i="1" baseline="-25000" dirty="0" err="1" smtClean="0"/>
                  <a:t>k</a:t>
                </a:r>
                <a:r>
                  <a:rPr lang="en-US" altLang="zh-CN" b="1" i="1" dirty="0" smtClean="0"/>
                  <a:t> </a:t>
                </a:r>
                <a:r>
                  <a:rPr lang="en-US" altLang="zh-CN" b="1" i="1" dirty="0"/>
                  <a:t>, </a:t>
                </a:r>
                <a:r>
                  <a:rPr lang="en-US" altLang="zh-CN" b="1" i="1" dirty="0" err="1" smtClean="0"/>
                  <a:t>y</a:t>
                </a:r>
                <a:r>
                  <a:rPr lang="en-US" altLang="zh-CN" b="1" i="1" baseline="-25000" dirty="0" err="1" smtClean="0"/>
                  <a:t>k</a:t>
                </a:r>
                <a:r>
                  <a:rPr lang="en-US" altLang="zh-CN" b="1" dirty="0" smtClean="0"/>
                  <a:t>) </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 </m:t>
                    </m:r>
                  </m:oMath>
                </a14:m>
                <a:r>
                  <a:rPr lang="en-US" altLang="zh-CN" dirty="0" smtClean="0"/>
                  <a:t>D do</a:t>
                </a:r>
                <a:r>
                  <a:rPr lang="en-US" altLang="zh-CN" dirty="0"/>
                  <a:t/>
                </a:r>
                <a:br>
                  <a:rPr lang="en-US" altLang="zh-CN" dirty="0"/>
                </a:br>
                <a:r>
                  <a:rPr lang="en-US" altLang="zh-CN" dirty="0" smtClean="0"/>
                  <a:t>4</a:t>
                </a:r>
                <a:r>
                  <a:rPr lang="zh-CN" altLang="en-US" dirty="0" smtClean="0"/>
                  <a:t>：         根据</a:t>
                </a:r>
                <a:r>
                  <a:rPr lang="zh-CN" altLang="en-US" dirty="0"/>
                  <a:t>当前参数和式 </a:t>
                </a:r>
                <a14:m>
                  <m:oMath xmlns:m="http://schemas.openxmlformats.org/officeDocument/2006/math">
                    <m:r>
                      <m:rPr>
                        <m:nor/>
                      </m:rPr>
                      <a:rPr lang="cy-GB" altLang="zh-CN" b="1" dirty="0">
                        <a:latin typeface="微软雅黑 Light" panose="020B0502040204020203" pitchFamily="34" charset="-122"/>
                        <a:ea typeface="微软雅黑 Light" panose="020B0502040204020203" pitchFamily="34" charset="-122"/>
                      </a:rPr>
                      <m:t>ŷ</m:t>
                    </m:r>
                    <m:r>
                      <a:rPr lang="en-US" altLang="zh-CN" b="1" i="1" baseline="-25000" dirty="0">
                        <a:latin typeface="Cambria Math" panose="02040503050406030204" pitchFamily="18" charset="0"/>
                        <a:ea typeface="微软雅黑 Light" panose="020B0502040204020203" pitchFamily="34" charset="-122"/>
                      </a:rPr>
                      <m:t>𝒋</m:t>
                    </m:r>
                    <m:r>
                      <a:rPr lang="en-US" altLang="zh-CN" b="1" i="1" baseline="30000" dirty="0">
                        <a:latin typeface="Cambria Math" panose="02040503050406030204" pitchFamily="18" charset="0"/>
                        <a:ea typeface="微软雅黑 Light" panose="020B0502040204020203" pitchFamily="34" charset="-122"/>
                      </a:rPr>
                      <m:t>𝒌</m:t>
                    </m:r>
                    <m:r>
                      <a:rPr lang="en-US" altLang="zh-CN" b="1" i="1">
                        <a:solidFill>
                          <a:srgbClr val="434343"/>
                        </a:solidFill>
                        <a:latin typeface="Cambria Math" panose="02040503050406030204" pitchFamily="18" charset="0"/>
                        <a:ea typeface="Cambria Math" panose="02040503050406030204" pitchFamily="18" charset="0"/>
                      </a:rPr>
                      <m:t>=</m:t>
                    </m:r>
                    <m:r>
                      <a:rPr lang="en-US" altLang="zh-CN" b="1" i="1">
                        <a:solidFill>
                          <a:srgbClr val="434343"/>
                        </a:solidFill>
                        <a:latin typeface="Cambria Math" panose="02040503050406030204" pitchFamily="18" charset="0"/>
                        <a:ea typeface="Cambria Math" panose="02040503050406030204" pitchFamily="18" charset="0"/>
                      </a:rPr>
                      <m:t>𝒇</m:t>
                    </m:r>
                    <m:r>
                      <a:rPr lang="en-US" altLang="zh-CN" b="1">
                        <a:solidFill>
                          <a:srgbClr val="434343"/>
                        </a:solidFill>
                        <a:latin typeface="Cambria Math" panose="02040503050406030204" pitchFamily="18" charset="0"/>
                        <a:ea typeface="Cambria Math" panose="02040503050406030204" pitchFamily="18" charset="0"/>
                      </a:rPr>
                      <m:t>(</m:t>
                    </m:r>
                    <m:r>
                      <a:rPr lang="zh-CN" altLang="cy-GB" b="1" i="1" dirty="0">
                        <a:solidFill>
                          <a:srgbClr val="434343"/>
                        </a:solidFill>
                        <a:latin typeface="Cambria Math" panose="02040503050406030204" pitchFamily="18" charset="0"/>
                        <a:ea typeface="Cambria Math" panose="02040503050406030204" pitchFamily="18" charset="0"/>
                      </a:rPr>
                      <m:t>𝜷</m:t>
                    </m:r>
                    <m:r>
                      <a:rPr lang="en-US" altLang="zh-CN" b="1" i="1" baseline="-25000" dirty="0">
                        <a:solidFill>
                          <a:srgbClr val="434343"/>
                        </a:solidFill>
                        <a:latin typeface="Cambria Math" panose="02040503050406030204" pitchFamily="18" charset="0"/>
                        <a:ea typeface="Cambria Math" panose="02040503050406030204" pitchFamily="18" charset="0"/>
                      </a:rPr>
                      <m:t>𝒋</m:t>
                    </m:r>
                    <m:r>
                      <a:rPr lang="en-US" altLang="zh-CN" b="1" i="1" dirty="0">
                        <a:solidFill>
                          <a:srgbClr val="434343"/>
                        </a:solidFill>
                        <a:latin typeface="Cambria Math" panose="02040503050406030204" pitchFamily="18" charset="0"/>
                        <a:ea typeface="Cambria Math" panose="02040503050406030204" pitchFamily="18" charset="0"/>
                      </a:rPr>
                      <m:t>−</m:t>
                    </m:r>
                    <m:r>
                      <a:rPr lang="zh-CN" altLang="en-US" b="1" i="1" dirty="0">
                        <a:solidFill>
                          <a:srgbClr val="434343"/>
                        </a:solidFill>
                        <a:latin typeface="Cambria Math" panose="02040503050406030204" pitchFamily="18" charset="0"/>
                        <a:ea typeface="Cambria Math" panose="02040503050406030204" pitchFamily="18" charset="0"/>
                      </a:rPr>
                      <m:t>𝜽</m:t>
                    </m:r>
                    <m:r>
                      <a:rPr lang="en-US" altLang="zh-CN" b="1" i="1" baseline="-25000" dirty="0">
                        <a:solidFill>
                          <a:srgbClr val="434343"/>
                        </a:solidFill>
                        <a:latin typeface="Cambria Math" panose="02040503050406030204" pitchFamily="18" charset="0"/>
                        <a:ea typeface="Cambria Math" panose="02040503050406030204" pitchFamily="18" charset="0"/>
                      </a:rPr>
                      <m:t>𝒋</m:t>
                    </m:r>
                    <m:r>
                      <a:rPr lang="en-US" altLang="zh-CN" b="1" dirty="0">
                        <a:solidFill>
                          <a:srgbClr val="434343"/>
                        </a:solidFill>
                        <a:latin typeface="Cambria Math" panose="02040503050406030204" pitchFamily="18" charset="0"/>
                        <a:ea typeface="Cambria Math" panose="02040503050406030204" pitchFamily="18" charset="0"/>
                      </a:rPr>
                      <m:t>)</m:t>
                    </m:r>
                  </m:oMath>
                </a14:m>
                <a:r>
                  <a:rPr lang="en-US" altLang="zh-CN" dirty="0" smtClean="0"/>
                  <a:t> </a:t>
                </a:r>
                <a:r>
                  <a:rPr lang="zh-CN" altLang="en-US" dirty="0"/>
                  <a:t>计算当前样本的</a:t>
                </a:r>
                <a:r>
                  <a:rPr lang="zh-CN" altLang="en-US" dirty="0" smtClean="0"/>
                  <a:t>输出 </a:t>
                </a:r>
                <a14:m>
                  <m:oMath xmlns:m="http://schemas.openxmlformats.org/officeDocument/2006/math">
                    <m:r>
                      <m:rPr>
                        <m:nor/>
                      </m:rPr>
                      <a:rPr lang="cy-GB" altLang="zh-CN" b="1" dirty="0">
                        <a:latin typeface="微软雅黑 Light" panose="020B0502040204020203" pitchFamily="34" charset="-122"/>
                        <a:ea typeface="微软雅黑 Light" panose="020B0502040204020203" pitchFamily="34" charset="-122"/>
                      </a:rPr>
                      <m:t>ŷ</m:t>
                    </m:r>
                    <m:r>
                      <a:rPr lang="en-US" altLang="zh-CN" b="1" i="1" baseline="-25000" dirty="0">
                        <a:latin typeface="Cambria Math" panose="02040503050406030204" pitchFamily="18" charset="0"/>
                        <a:ea typeface="微软雅黑 Light" panose="020B0502040204020203" pitchFamily="34" charset="-122"/>
                      </a:rPr>
                      <m:t>𝒋</m:t>
                    </m:r>
                    <m:r>
                      <a:rPr lang="en-US" altLang="zh-CN" b="1" i="1" baseline="30000" dirty="0">
                        <a:latin typeface="Cambria Math" panose="02040503050406030204" pitchFamily="18" charset="0"/>
                        <a:ea typeface="微软雅黑 Light" panose="020B0502040204020203" pitchFamily="34" charset="-122"/>
                      </a:rPr>
                      <m:t>𝒌</m:t>
                    </m:r>
                    <m:r>
                      <a:rPr lang="en-US" altLang="zh-CN" b="1" i="1" baseline="30000" dirty="0">
                        <a:latin typeface="Cambria Math" panose="02040503050406030204" pitchFamily="18" charset="0"/>
                        <a:ea typeface="微软雅黑 Light" panose="020B0502040204020203" pitchFamily="34" charset="-122"/>
                      </a:rPr>
                      <m:t> </m:t>
                    </m:r>
                  </m:oMath>
                </a14:m>
                <a:r>
                  <a:rPr lang="zh-CN" altLang="en-US" dirty="0" smtClean="0"/>
                  <a:t>；</a:t>
                </a:r>
                <a:r>
                  <a:rPr lang="en-US" altLang="zh-CN" dirty="0"/>
                  <a:t/>
                </a:r>
                <a:br>
                  <a:rPr lang="en-US" altLang="zh-CN" dirty="0"/>
                </a:br>
                <a:r>
                  <a:rPr lang="en-US" altLang="zh-CN" dirty="0" smtClean="0"/>
                  <a:t>5</a:t>
                </a:r>
                <a:r>
                  <a:rPr lang="zh-CN" altLang="en-US" dirty="0" smtClean="0"/>
                  <a:t>：         根据</a:t>
                </a:r>
                <a:r>
                  <a:rPr lang="zh-CN" altLang="en-US" dirty="0"/>
                  <a:t>式 </a:t>
                </a:r>
                <a14:m>
                  <m:oMath xmlns:m="http://schemas.openxmlformats.org/officeDocument/2006/math">
                    <m:r>
                      <a:rPr lang="en-US" altLang="zh-CN" b="1" i="1">
                        <a:latin typeface="Cambria Math" panose="02040503050406030204" pitchFamily="18" charset="0"/>
                        <a:ea typeface="Cambria Math" panose="02040503050406030204" pitchFamily="18" charset="0"/>
                      </a:rPr>
                      <m:t>𝒈</m:t>
                    </m:r>
                    <m:r>
                      <a:rPr lang="en-US" altLang="zh-CN" b="1" i="1" baseline="-25000">
                        <a:latin typeface="Cambria Math" panose="02040503050406030204" pitchFamily="18" charset="0"/>
                        <a:ea typeface="Cambria Math" panose="02040503050406030204" pitchFamily="18" charset="0"/>
                      </a:rPr>
                      <m:t>𝒋</m:t>
                    </m:r>
                    <m:r>
                      <a:rPr lang="en-US" altLang="zh-CN" b="1" i="1">
                        <a:latin typeface="Cambria Math" panose="02040503050406030204" pitchFamily="18" charset="0"/>
                        <a:ea typeface="Cambria Math" panose="02040503050406030204" pitchFamily="18" charset="0"/>
                      </a:rPr>
                      <m:t>=</m:t>
                    </m:r>
                    <m:r>
                      <m:rPr>
                        <m:nor/>
                      </m:rPr>
                      <a:rPr lang="cy-GB" altLang="zh-CN" b="1" dirty="0">
                        <a:latin typeface="微软雅黑 Light" panose="020B0502040204020203" pitchFamily="34" charset="-122"/>
                        <a:ea typeface="微软雅黑 Light" panose="020B0502040204020203" pitchFamily="34" charset="-122"/>
                      </a:rPr>
                      <m:t>ŷ</m:t>
                    </m:r>
                    <m:r>
                      <a:rPr lang="en-US" altLang="zh-CN" b="1" i="1" baseline="-25000" dirty="0">
                        <a:latin typeface="Cambria Math" panose="02040503050406030204" pitchFamily="18" charset="0"/>
                        <a:ea typeface="微软雅黑 Light" panose="020B0502040204020203" pitchFamily="34" charset="-122"/>
                      </a:rPr>
                      <m:t>𝒋</m:t>
                    </m:r>
                    <m:r>
                      <a:rPr lang="en-US" altLang="zh-CN" b="1" i="1" baseline="30000" dirty="0">
                        <a:latin typeface="Cambria Math" panose="02040503050406030204" pitchFamily="18" charset="0"/>
                        <a:ea typeface="微软雅黑 Light" panose="020B0502040204020203" pitchFamily="34" charset="-122"/>
                      </a:rPr>
                      <m:t>𝒌</m:t>
                    </m:r>
                  </m:oMath>
                </a14:m>
                <a:r>
                  <a:rPr lang="en-US" altLang="zh-CN" b="1" dirty="0"/>
                  <a:t>(</a:t>
                </a:r>
                <a14:m>
                  <m:oMath xmlns:m="http://schemas.openxmlformats.org/officeDocument/2006/math">
                    <m:r>
                      <a:rPr lang="en-US" altLang="zh-CN" b="1" i="1" dirty="0">
                        <a:latin typeface="Cambria Math" panose="02040503050406030204" pitchFamily="18" charset="0"/>
                        <a:ea typeface="微软雅黑 Light" panose="020B0502040204020203" pitchFamily="34" charset="-122"/>
                      </a:rPr>
                      <m:t>𝟏</m:t>
                    </m:r>
                    <m:r>
                      <a:rPr lang="en-US" altLang="zh-CN" b="1" dirty="0">
                        <a:latin typeface="Cambria Math" panose="02040503050406030204" pitchFamily="18" charset="0"/>
                        <a:ea typeface="微软雅黑 Light" panose="020B0502040204020203" pitchFamily="34" charset="-122"/>
                      </a:rPr>
                      <m:t>−</m:t>
                    </m:r>
                    <m:r>
                      <m:rPr>
                        <m:nor/>
                      </m:rPr>
                      <a:rPr lang="cy-GB" altLang="zh-CN" b="1" dirty="0">
                        <a:latin typeface="微软雅黑 Light" panose="020B0502040204020203" pitchFamily="34" charset="-122"/>
                        <a:ea typeface="微软雅黑 Light" panose="020B0502040204020203" pitchFamily="34" charset="-122"/>
                      </a:rPr>
                      <m:t>ŷ</m:t>
                    </m:r>
                    <m:r>
                      <a:rPr lang="en-US" altLang="zh-CN" b="1" i="1" baseline="-25000" dirty="0">
                        <a:latin typeface="Cambria Math" panose="02040503050406030204" pitchFamily="18" charset="0"/>
                        <a:ea typeface="微软雅黑 Light" panose="020B0502040204020203" pitchFamily="34" charset="-122"/>
                      </a:rPr>
                      <m:t>𝒋</m:t>
                    </m:r>
                    <m:r>
                      <a:rPr lang="en-US" altLang="zh-CN" b="1" i="1" baseline="30000" dirty="0">
                        <a:latin typeface="Cambria Math" panose="02040503050406030204" pitchFamily="18" charset="0"/>
                        <a:ea typeface="微软雅黑 Light" panose="020B0502040204020203" pitchFamily="34" charset="-122"/>
                      </a:rPr>
                      <m:t>𝒌</m:t>
                    </m:r>
                  </m:oMath>
                </a14:m>
                <a:r>
                  <a:rPr lang="en-US" altLang="zh-CN" b="1" dirty="0"/>
                  <a:t>)(</a:t>
                </a:r>
                <a14:m>
                  <m:oMath xmlns:m="http://schemas.openxmlformats.org/officeDocument/2006/math">
                    <m:r>
                      <m:rPr>
                        <m:nor/>
                      </m:rPr>
                      <a:rPr lang="cy-GB" altLang="zh-CN" b="1" dirty="0">
                        <a:latin typeface="微软雅黑 Light" panose="020B0502040204020203" pitchFamily="34" charset="-122"/>
                        <a:ea typeface="微软雅黑 Light" panose="020B0502040204020203" pitchFamily="34" charset="-122"/>
                      </a:rPr>
                      <m:t>ŷ</m:t>
                    </m:r>
                    <m:r>
                      <a:rPr lang="en-US" altLang="zh-CN" b="1" i="1" baseline="-25000" dirty="0">
                        <a:latin typeface="Cambria Math" panose="02040503050406030204" pitchFamily="18" charset="0"/>
                        <a:ea typeface="微软雅黑 Light" panose="020B0502040204020203" pitchFamily="34" charset="-122"/>
                      </a:rPr>
                      <m:t>𝒋</m:t>
                    </m:r>
                    <m:r>
                      <a:rPr lang="en-US" altLang="zh-CN" b="1" i="1" baseline="30000" dirty="0">
                        <a:latin typeface="Cambria Math" panose="02040503050406030204" pitchFamily="18" charset="0"/>
                        <a:ea typeface="微软雅黑 Light" panose="020B0502040204020203" pitchFamily="34" charset="-122"/>
                      </a:rPr>
                      <m:t>𝒌</m:t>
                    </m:r>
                    <m:r>
                      <a:rPr lang="en-US" altLang="zh-CN" b="1" i="1" baseline="30000" dirty="0">
                        <a:latin typeface="Cambria Math" panose="02040503050406030204" pitchFamily="18" charset="0"/>
                        <a:ea typeface="微软雅黑 Light" panose="020B0502040204020203" pitchFamily="34" charset="-122"/>
                      </a:rPr>
                      <m:t> </m:t>
                    </m:r>
                    <m:r>
                      <m:rPr>
                        <m:nor/>
                      </m:rPr>
                      <a:rPr lang="cy-GB" altLang="zh-CN" b="1" dirty="0">
                        <a:latin typeface="Cambria Math" panose="02040503050406030204" pitchFamily="18" charset="0"/>
                        <a:ea typeface="微软雅黑 Light" panose="020B0502040204020203" pitchFamily="34" charset="-122"/>
                      </a:rPr>
                      <m:t>−</m:t>
                    </m:r>
                    <m:r>
                      <m:rPr>
                        <m:nor/>
                      </m:rPr>
                      <a:rPr lang="en-US" altLang="zh-CN" b="1" dirty="0">
                        <a:latin typeface="Cambria Math" panose="02040503050406030204" pitchFamily="18" charset="0"/>
                        <a:ea typeface="微软雅黑 Light" panose="020B0502040204020203" pitchFamily="34" charset="-122"/>
                      </a:rPr>
                      <m:t>− </m:t>
                    </m:r>
                    <m:r>
                      <m:rPr>
                        <m:nor/>
                      </m:rPr>
                      <a:rPr lang="cy-GB" altLang="zh-CN" b="1" dirty="0">
                        <a:latin typeface="微软雅黑 Light" panose="020B0502040204020203" pitchFamily="34" charset="-122"/>
                        <a:ea typeface="微软雅黑 Light" panose="020B0502040204020203" pitchFamily="34" charset="-122"/>
                      </a:rPr>
                      <m:t>ŷ</m:t>
                    </m:r>
                    <m:r>
                      <a:rPr lang="en-US" altLang="zh-CN" b="1" i="1" baseline="-25000" dirty="0">
                        <a:latin typeface="Cambria Math" panose="02040503050406030204" pitchFamily="18" charset="0"/>
                        <a:ea typeface="微软雅黑 Light" panose="020B0502040204020203" pitchFamily="34" charset="-122"/>
                      </a:rPr>
                      <m:t>𝒋</m:t>
                    </m:r>
                    <m:r>
                      <a:rPr lang="en-US" altLang="zh-CN" b="1" i="1" baseline="30000" dirty="0">
                        <a:latin typeface="Cambria Math" panose="02040503050406030204" pitchFamily="18" charset="0"/>
                        <a:ea typeface="微软雅黑 Light" panose="020B0502040204020203" pitchFamily="34" charset="-122"/>
                      </a:rPr>
                      <m:t>𝒌</m:t>
                    </m:r>
                  </m:oMath>
                </a14:m>
                <a:r>
                  <a:rPr lang="en-US" altLang="zh-CN" b="1" dirty="0"/>
                  <a:t>)</a:t>
                </a:r>
                <a:r>
                  <a:rPr lang="en-US" altLang="zh-CN" dirty="0"/>
                  <a:t> </a:t>
                </a:r>
                <a:r>
                  <a:rPr lang="zh-CN" altLang="en-US" dirty="0"/>
                  <a:t>计算输出层神经元的梯度</a:t>
                </a:r>
                <a:r>
                  <a:rPr lang="zh-CN" altLang="en-US" dirty="0" smtClean="0"/>
                  <a:t>项 </a:t>
                </a:r>
                <a14:m>
                  <m:oMath xmlns:m="http://schemas.openxmlformats.org/officeDocument/2006/math">
                    <m:r>
                      <a:rPr lang="en-US" altLang="zh-CN" b="1" i="1">
                        <a:latin typeface="Cambria Math" panose="02040503050406030204" pitchFamily="18" charset="0"/>
                        <a:ea typeface="Cambria Math" panose="02040503050406030204" pitchFamily="18" charset="0"/>
                      </a:rPr>
                      <m:t>𝒈</m:t>
                    </m:r>
                    <m:r>
                      <a:rPr lang="en-US" altLang="zh-CN" b="1" i="1" baseline="-25000">
                        <a:latin typeface="Cambria Math" panose="02040503050406030204" pitchFamily="18" charset="0"/>
                        <a:ea typeface="Cambria Math" panose="02040503050406030204" pitchFamily="18" charset="0"/>
                      </a:rPr>
                      <m:t>𝒋</m:t>
                    </m:r>
                    <m:r>
                      <a:rPr lang="en-US" altLang="zh-CN" b="1" i="1" baseline="-25000">
                        <a:latin typeface="Cambria Math" panose="02040503050406030204" pitchFamily="18" charset="0"/>
                        <a:ea typeface="Cambria Math" panose="02040503050406030204" pitchFamily="18" charset="0"/>
                      </a:rPr>
                      <m:t> </m:t>
                    </m:r>
                  </m:oMath>
                </a14:m>
                <a:r>
                  <a:rPr lang="zh-CN" altLang="en-US" dirty="0" smtClean="0"/>
                  <a:t>；</a:t>
                </a:r>
                <a:r>
                  <a:rPr lang="en-US" altLang="zh-CN" dirty="0"/>
                  <a:t/>
                </a:r>
                <a:br>
                  <a:rPr lang="en-US" altLang="zh-CN" dirty="0"/>
                </a:br>
                <a:r>
                  <a:rPr lang="en-US" altLang="zh-CN" dirty="0" smtClean="0"/>
                  <a:t>6</a:t>
                </a:r>
                <a:r>
                  <a:rPr lang="zh-CN" altLang="en-US" dirty="0" smtClean="0"/>
                  <a:t>：</a:t>
                </a:r>
                <a:r>
                  <a:rPr lang="en-US" altLang="zh-CN" dirty="0" smtClean="0"/>
                  <a:t>         </a:t>
                </a:r>
                <a:r>
                  <a:rPr lang="zh-CN" altLang="en-US" dirty="0" smtClean="0"/>
                  <a:t>根据式 </a:t>
                </a:r>
                <a14:m>
                  <m:oMath xmlns:m="http://schemas.openxmlformats.org/officeDocument/2006/math">
                    <m:r>
                      <a:rPr lang="en-US" altLang="zh-CN" b="1" i="1" smtClean="0">
                        <a:latin typeface="Cambria Math" panose="02040503050406030204" pitchFamily="18" charset="0"/>
                        <a:ea typeface="Cambria Math" panose="02040503050406030204" pitchFamily="18" charset="0"/>
                      </a:rPr>
                      <m:t>𝒆</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𝒃𝒉</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𝟏</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𝒃𝒉</m:t>
                    </m:r>
                    <m:r>
                      <a:rPr lang="en-US" altLang="zh-CN" b="1" i="1">
                        <a:latin typeface="Cambria Math" panose="02040503050406030204" pitchFamily="18" charset="0"/>
                        <a:ea typeface="Cambria Math" panose="02040503050406030204" pitchFamily="18" charset="0"/>
                      </a:rPr>
                      <m:t>)</m:t>
                    </m:r>
                    <m:nary>
                      <m:naryPr>
                        <m:chr m:val="∑"/>
                        <m:ctrlPr>
                          <a:rPr lang="en-US" altLang="zh-CN" b="1" i="1">
                            <a:latin typeface="Cambria Math" panose="02040503050406030204" pitchFamily="18" charset="0"/>
                            <a:ea typeface="Cambria Math" panose="02040503050406030204" pitchFamily="18" charset="0"/>
                          </a:rPr>
                        </m:ctrlPr>
                      </m:naryPr>
                      <m:sub>
                        <m:r>
                          <m:rPr>
                            <m:brk m:alnAt="23"/>
                          </m:rPr>
                          <a:rPr lang="en-US" altLang="zh-CN" b="1" i="1">
                            <a:latin typeface="Cambria Math" panose="02040503050406030204" pitchFamily="18" charset="0"/>
                            <a:ea typeface="Cambria Math" panose="02040503050406030204" pitchFamily="18" charset="0"/>
                          </a:rPr>
                          <m:t>𝒋</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𝟏</m:t>
                        </m:r>
                      </m:sub>
                      <m:sup>
                        <m:r>
                          <a:rPr lang="en-US" altLang="zh-CN" b="1" i="1">
                            <a:latin typeface="Cambria Math" panose="02040503050406030204" pitchFamily="18" charset="0"/>
                            <a:ea typeface="Cambria Math" panose="02040503050406030204" pitchFamily="18" charset="0"/>
                          </a:rPr>
                          <m:t>𝒍</m:t>
                        </m:r>
                      </m:sup>
                      <m:e>
                        <m:r>
                          <a:rPr lang="en-US" altLang="zh-CN" b="1" i="1">
                            <a:latin typeface="Cambria Math" panose="02040503050406030204" pitchFamily="18" charset="0"/>
                            <a:ea typeface="Cambria Math" panose="02040503050406030204" pitchFamily="18" charset="0"/>
                          </a:rPr>
                          <m:t>𝒘</m:t>
                        </m:r>
                        <m:r>
                          <a:rPr lang="en-US" altLang="zh-CN" b="1" i="1" baseline="-25000">
                            <a:latin typeface="Cambria Math" panose="02040503050406030204" pitchFamily="18" charset="0"/>
                            <a:ea typeface="Cambria Math" panose="02040503050406030204" pitchFamily="18" charset="0"/>
                          </a:rPr>
                          <m:t>𝒉𝒋</m:t>
                        </m:r>
                        <m:r>
                          <a:rPr lang="en-US" altLang="zh-CN" b="1" i="1">
                            <a:latin typeface="Cambria Math" panose="02040503050406030204" pitchFamily="18" charset="0"/>
                            <a:ea typeface="Cambria Math" panose="02040503050406030204" pitchFamily="18" charset="0"/>
                          </a:rPr>
                          <m:t>𝒈</m:t>
                        </m:r>
                        <m:r>
                          <a:rPr lang="en-US" altLang="zh-CN" b="1" i="1" baseline="-25000">
                            <a:latin typeface="Cambria Math" panose="02040503050406030204" pitchFamily="18" charset="0"/>
                            <a:ea typeface="Cambria Math" panose="02040503050406030204" pitchFamily="18" charset="0"/>
                          </a:rPr>
                          <m:t>𝒊</m:t>
                        </m:r>
                      </m:e>
                    </m:nary>
                  </m:oMath>
                </a14:m>
                <a:r>
                  <a:rPr lang="zh-CN" altLang="en-US" dirty="0" smtClean="0"/>
                  <a:t> 计算</a:t>
                </a:r>
                <a:r>
                  <a:rPr lang="zh-CN" altLang="en-US" dirty="0"/>
                  <a:t>隐层神经元的</a:t>
                </a:r>
                <a:r>
                  <a:rPr lang="zh-CN" altLang="en-US" dirty="0" smtClean="0"/>
                  <a:t>梯度项 </a:t>
                </a:r>
                <a:r>
                  <a:rPr lang="en-US" altLang="zh-CN" b="1" dirty="0" smtClean="0"/>
                  <a:t>e</a:t>
                </a:r>
                <a:r>
                  <a:rPr lang="en-US" altLang="zh-CN" b="1" baseline="-25000" dirty="0" smtClean="0"/>
                  <a:t>h</a:t>
                </a:r>
                <a:r>
                  <a:rPr lang="zh-CN" altLang="en-US" dirty="0" smtClean="0"/>
                  <a:t>；</a:t>
                </a:r>
                <a:r>
                  <a:rPr lang="en-US" altLang="zh-CN" dirty="0"/>
                  <a:t/>
                </a:r>
                <a:br>
                  <a:rPr lang="en-US" altLang="zh-CN" dirty="0"/>
                </a:br>
                <a:r>
                  <a:rPr lang="en-US" altLang="zh-CN" dirty="0" smtClean="0"/>
                  <a:t>7</a:t>
                </a:r>
                <a:r>
                  <a:rPr lang="zh-CN" altLang="en-US" dirty="0" smtClean="0"/>
                  <a:t>：</a:t>
                </a:r>
                <a:r>
                  <a:rPr lang="en-US" altLang="zh-CN" dirty="0" smtClean="0"/>
                  <a:t>         </a:t>
                </a:r>
                <a:r>
                  <a:rPr lang="zh-CN" altLang="en-US" dirty="0" smtClean="0"/>
                  <a:t>根据式 </a:t>
                </a:r>
                <a14:m>
                  <m:oMath xmlns:m="http://schemas.openxmlformats.org/officeDocument/2006/math">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𝒘𝒉𝒋</m:t>
                    </m:r>
                    <m:r>
                      <a:rPr lang="en-US" altLang="zh-CN" b="1" i="1">
                        <a:latin typeface="Cambria Math" panose="02040503050406030204" pitchFamily="18" charset="0"/>
                        <a:ea typeface="Cambria Math" panose="02040503050406030204" pitchFamily="18" charset="0"/>
                      </a:rPr>
                      <m:t>=−</m:t>
                    </m:r>
                    <m:r>
                      <a:rPr lang="zh-CN" altLang="en-US" b="1" i="1">
                        <a:latin typeface="Cambria Math" panose="02040503050406030204" pitchFamily="18" charset="0"/>
                        <a:ea typeface="Cambria Math" panose="02040503050406030204" pitchFamily="18" charset="0"/>
                      </a:rPr>
                      <m:t>𝜼</m:t>
                    </m:r>
                    <m:r>
                      <a:rPr lang="en-US" altLang="zh-CN" b="1" i="1">
                        <a:latin typeface="Cambria Math" panose="02040503050406030204" pitchFamily="18" charset="0"/>
                        <a:ea typeface="Cambria Math" panose="02040503050406030204" pitchFamily="18" charset="0"/>
                      </a:rPr>
                      <m:t>𝒈</m:t>
                    </m:r>
                    <m:r>
                      <a:rPr lang="en-US" altLang="zh-CN" b="1" i="1" baseline="-25000">
                        <a:latin typeface="Cambria Math" panose="02040503050406030204" pitchFamily="18" charset="0"/>
                        <a:ea typeface="Cambria Math" panose="02040503050406030204" pitchFamily="18" charset="0"/>
                      </a:rPr>
                      <m:t>𝒋</m:t>
                    </m:r>
                    <m:r>
                      <a:rPr lang="en-US" altLang="zh-CN" b="1" i="1">
                        <a:latin typeface="Cambria Math" panose="02040503050406030204" pitchFamily="18" charset="0"/>
                        <a:ea typeface="Cambria Math" panose="02040503050406030204" pitchFamily="18" charset="0"/>
                      </a:rPr>
                      <m:t>𝒃</m:t>
                    </m:r>
                    <m:r>
                      <a:rPr lang="en-US" altLang="zh-CN" b="1" i="1" baseline="-25000">
                        <a:latin typeface="Cambria Math" panose="02040503050406030204" pitchFamily="18" charset="0"/>
                        <a:ea typeface="Cambria Math" panose="02040503050406030204" pitchFamily="18" charset="0"/>
                      </a:rPr>
                      <m:t>𝒉</m:t>
                    </m:r>
                  </m:oMath>
                </a14:m>
                <a:r>
                  <a:rPr lang="zh-CN" altLang="en-US" dirty="0" smtClean="0"/>
                  <a:t>、</a:t>
                </a:r>
                <a:r>
                  <a:rPr lang="el-GR" altLang="zh-CN" b="1" dirty="0">
                    <a:ea typeface="Cambria Math" panose="02040503050406030204" pitchFamily="18" charset="0"/>
                  </a:rPr>
                  <a:t> </a:t>
                </a:r>
                <a14:m>
                  <m:oMath xmlns:m="http://schemas.openxmlformats.org/officeDocument/2006/math">
                    <m:r>
                      <a:rPr lang="el-GR" altLang="zh-CN" b="1" i="1">
                        <a:latin typeface="Cambria Math" panose="02040503050406030204" pitchFamily="18" charset="0"/>
                        <a:ea typeface="Cambria Math" panose="02040503050406030204" pitchFamily="18" charset="0"/>
                      </a:rPr>
                      <m:t>𝜟</m:t>
                    </m:r>
                    <m:r>
                      <a:rPr lang="zh-CN" altLang="el-GR" b="1" i="1">
                        <a:latin typeface="Cambria Math" panose="02040503050406030204" pitchFamily="18" charset="0"/>
                        <a:ea typeface="Cambria Math" panose="02040503050406030204" pitchFamily="18" charset="0"/>
                      </a:rPr>
                      <m:t>𝜽</m:t>
                    </m:r>
                    <m:r>
                      <a:rPr lang="en-US" altLang="zh-CN" b="1" i="1" baseline="-25000">
                        <a:latin typeface="Cambria Math" panose="02040503050406030204" pitchFamily="18" charset="0"/>
                        <a:ea typeface="Cambria Math" panose="02040503050406030204" pitchFamily="18" charset="0"/>
                      </a:rPr>
                      <m:t>𝒋</m:t>
                    </m:r>
                    <m:r>
                      <a:rPr lang="en-US" altLang="zh-CN" b="1" i="1">
                        <a:latin typeface="Cambria Math" panose="02040503050406030204" pitchFamily="18" charset="0"/>
                        <a:ea typeface="Cambria Math" panose="02040503050406030204" pitchFamily="18" charset="0"/>
                      </a:rPr>
                      <m:t>=−</m:t>
                    </m:r>
                    <m:r>
                      <a:rPr lang="zh-CN" altLang="el-GR" b="1" i="1">
                        <a:latin typeface="Cambria Math" panose="02040503050406030204" pitchFamily="18" charset="0"/>
                        <a:ea typeface="Cambria Math" panose="02040503050406030204" pitchFamily="18" charset="0"/>
                      </a:rPr>
                      <m:t>𝜼</m:t>
                    </m:r>
                    <m:r>
                      <a:rPr lang="en-US" altLang="zh-CN" b="1" i="1">
                        <a:latin typeface="Cambria Math" panose="02040503050406030204" pitchFamily="18" charset="0"/>
                        <a:ea typeface="Cambria Math" panose="02040503050406030204" pitchFamily="18" charset="0"/>
                      </a:rPr>
                      <m:t>𝒈</m:t>
                    </m:r>
                    <m:r>
                      <a:rPr lang="en-US" altLang="zh-CN" b="1" i="1" baseline="-25000">
                        <a:latin typeface="Cambria Math" panose="02040503050406030204" pitchFamily="18" charset="0"/>
                        <a:ea typeface="Cambria Math" panose="02040503050406030204" pitchFamily="18" charset="0"/>
                      </a:rPr>
                      <m:t>𝒊</m:t>
                    </m:r>
                    <m:r>
                      <a:rPr lang="en-US" altLang="zh-CN" b="1" i="1" baseline="-25000">
                        <a:latin typeface="Cambria Math" panose="02040503050406030204" pitchFamily="18" charset="0"/>
                        <a:ea typeface="Cambria Math" panose="02040503050406030204" pitchFamily="18" charset="0"/>
                      </a:rPr>
                      <m:t> </m:t>
                    </m:r>
                  </m:oMath>
                </a14:m>
                <a:r>
                  <a:rPr lang="zh-CN" altLang="en-US" dirty="0" smtClean="0"/>
                  <a:t>、</a:t>
                </a:r>
                <a:r>
                  <a:rPr lang="el-GR" altLang="zh-CN" b="1" dirty="0">
                    <a:ea typeface="Cambria Math" panose="02040503050406030204" pitchFamily="18" charset="0"/>
                  </a:rPr>
                  <a:t> </a:t>
                </a:r>
                <a14:m>
                  <m:oMath xmlns:m="http://schemas.openxmlformats.org/officeDocument/2006/math">
                    <m:r>
                      <a:rPr lang="el-GR" altLang="zh-CN" b="1" i="1">
                        <a:latin typeface="Cambria Math" panose="02040503050406030204" pitchFamily="18" charset="0"/>
                        <a:ea typeface="Cambria Math" panose="02040503050406030204" pitchFamily="18" charset="0"/>
                      </a:rPr>
                      <m:t>𝜟</m:t>
                    </m:r>
                    <m:r>
                      <a:rPr lang="zh-CN" altLang="en-US" b="1" i="1">
                        <a:latin typeface="Cambria Math" panose="02040503050406030204" pitchFamily="18" charset="0"/>
                      </a:rPr>
                      <m:t>𝝊</m:t>
                    </m:r>
                    <m:r>
                      <a:rPr lang="en-US" altLang="zh-CN" b="1" i="1" baseline="-25000">
                        <a:latin typeface="Cambria Math" panose="02040503050406030204" pitchFamily="18" charset="0"/>
                      </a:rPr>
                      <m:t>𝒊𝒉</m:t>
                    </m:r>
                    <m:r>
                      <a:rPr lang="en-US" altLang="zh-CN" b="1" i="1">
                        <a:latin typeface="Cambria Math" panose="02040503050406030204" pitchFamily="18" charset="0"/>
                        <a:ea typeface="Cambria Math" panose="02040503050406030204" pitchFamily="18" charset="0"/>
                      </a:rPr>
                      <m:t>=</m:t>
                    </m:r>
                    <m:r>
                      <a:rPr lang="zh-CN" altLang="el-GR" b="1" i="1">
                        <a:latin typeface="Cambria Math" panose="02040503050406030204" pitchFamily="18" charset="0"/>
                        <a:ea typeface="Cambria Math" panose="02040503050406030204" pitchFamily="18" charset="0"/>
                      </a:rPr>
                      <m:t>𝜼</m:t>
                    </m:r>
                    <m:r>
                      <a:rPr lang="en-US" altLang="zh-CN" b="1" i="1">
                        <a:latin typeface="Cambria Math" panose="02040503050406030204" pitchFamily="18" charset="0"/>
                        <a:ea typeface="Cambria Math" panose="02040503050406030204" pitchFamily="18" charset="0"/>
                      </a:rPr>
                      <m:t>𝒆</m:t>
                    </m:r>
                    <m:r>
                      <a:rPr lang="en-US" altLang="zh-CN" b="1" i="1" baseline="-25000">
                        <a:latin typeface="Cambria Math" panose="02040503050406030204" pitchFamily="18" charset="0"/>
                        <a:ea typeface="Cambria Math" panose="02040503050406030204" pitchFamily="18" charset="0"/>
                      </a:rPr>
                      <m:t>𝒉</m:t>
                    </m:r>
                    <m:r>
                      <a:rPr lang="en-US" altLang="zh-CN" b="1" i="1">
                        <a:latin typeface="Cambria Math" panose="02040503050406030204" pitchFamily="18" charset="0"/>
                        <a:ea typeface="Cambria Math" panose="02040503050406030204" pitchFamily="18" charset="0"/>
                      </a:rPr>
                      <m:t>𝒙</m:t>
                    </m:r>
                    <m:r>
                      <a:rPr lang="en-US" altLang="zh-CN" b="1" i="1" baseline="-25000">
                        <a:latin typeface="Cambria Math" panose="02040503050406030204" pitchFamily="18" charset="0"/>
                        <a:ea typeface="Cambria Math" panose="02040503050406030204" pitchFamily="18" charset="0"/>
                      </a:rPr>
                      <m:t>𝒊</m:t>
                    </m:r>
                    <m:r>
                      <a:rPr lang="en-US" altLang="zh-CN" b="1" i="1" baseline="-25000">
                        <a:latin typeface="Cambria Math" panose="02040503050406030204" pitchFamily="18" charset="0"/>
                        <a:ea typeface="Cambria Math" panose="02040503050406030204" pitchFamily="18" charset="0"/>
                      </a:rPr>
                      <m:t> </m:t>
                    </m:r>
                  </m:oMath>
                </a14:m>
                <a:r>
                  <a:rPr lang="zh-CN" altLang="en-US" dirty="0" smtClean="0"/>
                  <a:t>、</a:t>
                </a:r>
                <a:r>
                  <a:rPr lang="el-GR" altLang="zh-CN" b="1" dirty="0">
                    <a:ea typeface="Cambria Math" panose="02040503050406030204" pitchFamily="18" charset="0"/>
                  </a:rPr>
                  <a:t> </a:t>
                </a:r>
                <a14:m>
                  <m:oMath xmlns:m="http://schemas.openxmlformats.org/officeDocument/2006/math">
                    <m:r>
                      <a:rPr lang="el-GR" altLang="zh-CN" b="1" i="1">
                        <a:latin typeface="Cambria Math" panose="02040503050406030204" pitchFamily="18" charset="0"/>
                        <a:ea typeface="Cambria Math" panose="02040503050406030204" pitchFamily="18" charset="0"/>
                      </a:rPr>
                      <m:t>𝜟</m:t>
                    </m:r>
                    <m:r>
                      <a:rPr lang="zh-CN" altLang="en-US" b="1" i="1">
                        <a:latin typeface="Cambria Math" panose="02040503050406030204" pitchFamily="18" charset="0"/>
                      </a:rPr>
                      <m:t>𝜸</m:t>
                    </m:r>
                    <m:r>
                      <a:rPr lang="en-US" altLang="zh-CN" b="1" i="1" baseline="-25000">
                        <a:latin typeface="Cambria Math" panose="02040503050406030204" pitchFamily="18" charset="0"/>
                      </a:rPr>
                      <m:t>𝒉</m:t>
                    </m:r>
                    <m:r>
                      <a:rPr lang="en-US" altLang="zh-CN" b="1" i="1">
                        <a:latin typeface="Cambria Math" panose="02040503050406030204" pitchFamily="18" charset="0"/>
                        <a:ea typeface="Cambria Math" panose="02040503050406030204" pitchFamily="18" charset="0"/>
                      </a:rPr>
                      <m:t>=−</m:t>
                    </m:r>
                    <m:r>
                      <a:rPr lang="zh-CN" altLang="el-GR" b="1" i="1">
                        <a:latin typeface="Cambria Math" panose="02040503050406030204" pitchFamily="18" charset="0"/>
                        <a:ea typeface="Cambria Math" panose="02040503050406030204" pitchFamily="18" charset="0"/>
                      </a:rPr>
                      <m:t>𝜼</m:t>
                    </m:r>
                    <m:r>
                      <a:rPr lang="en-US" altLang="zh-CN" b="1" i="1">
                        <a:latin typeface="Cambria Math" panose="02040503050406030204" pitchFamily="18" charset="0"/>
                        <a:ea typeface="Cambria Math" panose="02040503050406030204" pitchFamily="18" charset="0"/>
                      </a:rPr>
                      <m:t>𝒆</m:t>
                    </m:r>
                    <m:r>
                      <a:rPr lang="en-US" altLang="zh-CN" b="1" i="1" baseline="-25000">
                        <a:latin typeface="Cambria Math" panose="02040503050406030204" pitchFamily="18" charset="0"/>
                        <a:ea typeface="Cambria Math" panose="02040503050406030204" pitchFamily="18" charset="0"/>
                      </a:rPr>
                      <m:t>𝒉</m:t>
                    </m:r>
                  </m:oMath>
                </a14:m>
                <a:r>
                  <a:rPr lang="zh-CN" altLang="en-US" dirty="0" smtClean="0"/>
                  <a:t> 更新</a:t>
                </a:r>
                <a:endParaRPr lang="en-US" altLang="zh-CN" dirty="0" smtClean="0"/>
              </a:p>
              <a:p>
                <a:r>
                  <a:rPr lang="en-US" altLang="zh-CN" dirty="0"/>
                  <a:t>	</a:t>
                </a:r>
                <a:r>
                  <a:rPr lang="zh-CN" altLang="en-US" dirty="0" smtClean="0"/>
                  <a:t>权重 </a:t>
                </a:r>
                <a14:m>
                  <m:oMath xmlns:m="http://schemas.openxmlformats.org/officeDocument/2006/math">
                    <m:r>
                      <a:rPr lang="en-US" altLang="zh-CN" b="1" i="1">
                        <a:latin typeface="Cambria Math" panose="02040503050406030204" pitchFamily="18" charset="0"/>
                        <a:ea typeface="Cambria Math" panose="02040503050406030204" pitchFamily="18" charset="0"/>
                      </a:rPr>
                      <m:t>𝒘</m:t>
                    </m:r>
                    <m:r>
                      <a:rPr lang="en-US" altLang="zh-CN" b="1" i="1" baseline="-25000">
                        <a:latin typeface="Cambria Math" panose="02040503050406030204" pitchFamily="18" charset="0"/>
                        <a:ea typeface="Cambria Math" panose="02040503050406030204" pitchFamily="18" charset="0"/>
                      </a:rPr>
                      <m:t>𝒉𝒋</m:t>
                    </m:r>
                    <m:r>
                      <a:rPr lang="zh-CN" altLang="en-US" b="1" i="1">
                        <a:latin typeface="Cambria Math" panose="02040503050406030204" pitchFamily="18" charset="0"/>
                        <a:ea typeface="Cambria Math" panose="02040503050406030204" pitchFamily="18" charset="0"/>
                      </a:rPr>
                      <m:t>、</m:t>
                    </m:r>
                    <m:r>
                      <a:rPr lang="zh-CN" altLang="en-US" b="1" i="1">
                        <a:latin typeface="Cambria Math" panose="02040503050406030204" pitchFamily="18" charset="0"/>
                      </a:rPr>
                      <m:t>𝝊</m:t>
                    </m:r>
                    <m:r>
                      <a:rPr lang="en-US" altLang="zh-CN" b="1" i="1" baseline="-25000">
                        <a:latin typeface="Cambria Math" panose="02040503050406030204" pitchFamily="18" charset="0"/>
                      </a:rPr>
                      <m:t>𝒊𝒉</m:t>
                    </m:r>
                  </m:oMath>
                </a14:m>
                <a:r>
                  <a:rPr lang="zh-CN" altLang="en-US" dirty="0" smtClean="0"/>
                  <a:t> 与</a:t>
                </a:r>
                <a14:m>
                  <m:oMath xmlns:m="http://schemas.openxmlformats.org/officeDocument/2006/math">
                    <m:r>
                      <a:rPr lang="zh-CN" altLang="en-US" b="1" i="1" dirty="0">
                        <a:latin typeface="Cambria Math" panose="02040503050406030204" pitchFamily="18" charset="0"/>
                      </a:rPr>
                      <m:t>阈值</m:t>
                    </m:r>
                    <m:r>
                      <a:rPr lang="en-US" altLang="zh-CN" b="1" i="1" dirty="0" smtClean="0">
                        <a:latin typeface="Cambria Math" panose="02040503050406030204" pitchFamily="18" charset="0"/>
                      </a:rPr>
                      <m:t> </m:t>
                    </m:r>
                    <m:r>
                      <a:rPr lang="zh-CN" altLang="el-GR" b="1" i="1">
                        <a:latin typeface="Cambria Math" panose="02040503050406030204" pitchFamily="18" charset="0"/>
                        <a:ea typeface="Cambria Math" panose="02040503050406030204" pitchFamily="18" charset="0"/>
                      </a:rPr>
                      <m:t>𝜽</m:t>
                    </m:r>
                    <m:r>
                      <a:rPr lang="en-US" altLang="zh-CN" b="1" i="1" baseline="-25000">
                        <a:latin typeface="Cambria Math" panose="02040503050406030204" pitchFamily="18" charset="0"/>
                        <a:ea typeface="Cambria Math" panose="02040503050406030204" pitchFamily="18" charset="0"/>
                      </a:rPr>
                      <m:t>𝒋</m:t>
                    </m:r>
                    <m:r>
                      <a:rPr lang="en-US" altLang="zh-CN" b="1" i="1" baseline="-25000" smtClean="0">
                        <a:latin typeface="Cambria Math" panose="02040503050406030204" pitchFamily="18" charset="0"/>
                        <a:ea typeface="Cambria Math" panose="02040503050406030204" pitchFamily="18" charset="0"/>
                      </a:rPr>
                      <m:t> </m:t>
                    </m:r>
                    <m:r>
                      <a:rPr lang="zh-CN" altLang="en-US" b="1" i="1" smtClean="0">
                        <a:latin typeface="Cambria Math" panose="02040503050406030204" pitchFamily="18" charset="0"/>
                        <a:ea typeface="Cambria Math" panose="02040503050406030204" pitchFamily="18" charset="0"/>
                      </a:rPr>
                      <m:t>、</m:t>
                    </m:r>
                    <m:r>
                      <a:rPr lang="zh-CN" altLang="en-US" b="1" i="1">
                        <a:latin typeface="Cambria Math" panose="02040503050406030204" pitchFamily="18" charset="0"/>
                      </a:rPr>
                      <m:t>𝜸</m:t>
                    </m:r>
                    <m:r>
                      <a:rPr lang="en-US" altLang="zh-CN" b="1" i="1" baseline="-25000">
                        <a:latin typeface="Cambria Math" panose="02040503050406030204" pitchFamily="18" charset="0"/>
                      </a:rPr>
                      <m:t>𝒉</m:t>
                    </m:r>
                    <m:r>
                      <a:rPr lang="en-US" altLang="zh-CN" b="1" i="1" baseline="-25000">
                        <a:latin typeface="Cambria Math" panose="02040503050406030204" pitchFamily="18" charset="0"/>
                      </a:rPr>
                      <m:t> </m:t>
                    </m:r>
                  </m:oMath>
                </a14:m>
                <a:r>
                  <a:rPr lang="zh-CN" altLang="en-US" dirty="0" smtClean="0"/>
                  <a:t>；</a:t>
                </a:r>
                <a:r>
                  <a:rPr lang="zh-CN" altLang="en-US" dirty="0"/>
                  <a:t/>
                </a:r>
                <a:br>
                  <a:rPr lang="zh-CN" altLang="en-US" dirty="0"/>
                </a:br>
                <a:r>
                  <a:rPr lang="en-US" altLang="zh-CN" dirty="0" smtClean="0"/>
                  <a:t>8</a:t>
                </a:r>
                <a:r>
                  <a:rPr lang="zh-CN" altLang="en-US" dirty="0" smtClean="0"/>
                  <a:t>：</a:t>
                </a:r>
                <a:r>
                  <a:rPr lang="en-US" altLang="zh-CN" dirty="0" smtClean="0"/>
                  <a:t>     end </a:t>
                </a:r>
                <a:r>
                  <a:rPr lang="en-US" altLang="zh-CN" dirty="0"/>
                  <a:t>for</a:t>
                </a:r>
                <a:br>
                  <a:rPr lang="en-US" altLang="zh-CN" dirty="0"/>
                </a:br>
                <a:r>
                  <a:rPr lang="en-US" altLang="zh-CN" dirty="0" smtClean="0"/>
                  <a:t>9</a:t>
                </a:r>
                <a:r>
                  <a:rPr lang="zh-CN" altLang="en-US" dirty="0" smtClean="0"/>
                  <a:t>：</a:t>
                </a:r>
                <a:r>
                  <a:rPr lang="en-US" altLang="zh-CN" dirty="0" smtClean="0"/>
                  <a:t> </a:t>
                </a:r>
                <a:r>
                  <a:rPr lang="en-US" altLang="zh-CN" dirty="0"/>
                  <a:t>until </a:t>
                </a:r>
                <a:r>
                  <a:rPr lang="zh-CN" altLang="en-US" dirty="0"/>
                  <a:t>达到停止条件</a:t>
                </a:r>
                <a:br>
                  <a:rPr lang="zh-CN" altLang="en-US" dirty="0"/>
                </a:br>
                <a:endParaRPr lang="en-US" altLang="zh-CN" dirty="0" smtClean="0"/>
              </a:p>
              <a:p>
                <a:r>
                  <a:rPr lang="zh-CN" altLang="en-US" b="1" dirty="0" smtClean="0"/>
                  <a:t>输出：</a:t>
                </a:r>
                <a:r>
                  <a:rPr lang="zh-CN" altLang="en-US" dirty="0" smtClean="0"/>
                  <a:t> 连接</a:t>
                </a:r>
                <a:r>
                  <a:rPr lang="zh-CN" altLang="en-US" dirty="0"/>
                  <a:t>权与</a:t>
                </a:r>
                <a:r>
                  <a:rPr lang="en-US" altLang="zh-CN" dirty="0"/>
                  <a:t>|</a:t>
                </a:r>
                <a:r>
                  <a:rPr lang="zh-CN" altLang="en-US" dirty="0"/>
                  <a:t>词值确定的多层前馈神经网络 </a:t>
                </a:r>
                <a:br>
                  <a:rPr lang="zh-CN" altLang="en-US" dirty="0"/>
                </a:br>
                <a:endParaRPr lang="en-US" altLang="zh-CN" dirty="0"/>
              </a:p>
              <a:p>
                <a:endParaRPr lang="zh-CN" altLang="en-US" dirty="0"/>
              </a:p>
            </p:txBody>
          </p:sp>
        </mc:Choice>
        <mc:Fallback xmlns="">
          <p:sp>
            <p:nvSpPr>
              <p:cNvPr id="2" name="文本框 1"/>
              <p:cNvSpPr txBox="1">
                <a:spLocks noRot="1" noChangeAspect="1" noMove="1" noResize="1" noEditPoints="1" noAdjustHandles="1" noChangeArrowheads="1" noChangeShapeType="1" noTextEdit="1"/>
              </p:cNvSpPr>
              <p:nvPr/>
            </p:nvSpPr>
            <p:spPr>
              <a:xfrm>
                <a:off x="1596788" y="1146412"/>
                <a:ext cx="8661345" cy="5416868"/>
              </a:xfrm>
              <a:prstGeom prst="rect">
                <a:avLst/>
              </a:prstGeom>
              <a:blipFill>
                <a:blip r:embed="rId2"/>
                <a:stretch>
                  <a:fillRect l="-633" t="-5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59133628"/>
      </p:ext>
    </p:extLst>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22225" y="1427204"/>
            <a:ext cx="3141111" cy="1930400"/>
          </a:xfrm>
          <a:custGeom>
            <a:avLst/>
            <a:gdLst/>
            <a:ahLst/>
            <a:cxnLst/>
            <a:rect l="l" t="t" r="r" b="b"/>
            <a:pathLst>
              <a:path w="3141111" h="1930400">
                <a:moveTo>
                  <a:pt x="0" y="0"/>
                </a:moveTo>
                <a:lnTo>
                  <a:pt x="3060256" y="0"/>
                </a:lnTo>
                <a:lnTo>
                  <a:pt x="3025363" y="11012"/>
                </a:lnTo>
                <a:cubicBezTo>
                  <a:pt x="3000530" y="20867"/>
                  <a:pt x="2976886" y="32364"/>
                  <a:pt x="2954431" y="45503"/>
                </a:cubicBezTo>
                <a:cubicBezTo>
                  <a:pt x="2864612" y="98061"/>
                  <a:pt x="2804602" y="167877"/>
                  <a:pt x="2774400" y="254950"/>
                </a:cubicBezTo>
                <a:cubicBezTo>
                  <a:pt x="2744199" y="342024"/>
                  <a:pt x="2729099" y="473027"/>
                  <a:pt x="2729099" y="647959"/>
                </a:cubicBezTo>
                <a:lnTo>
                  <a:pt x="2729099" y="1312779"/>
                </a:lnTo>
                <a:cubicBezTo>
                  <a:pt x="2729099" y="1446920"/>
                  <a:pt x="2738512" y="1544780"/>
                  <a:pt x="2757339" y="1606359"/>
                </a:cubicBezTo>
                <a:cubicBezTo>
                  <a:pt x="2776165" y="1667938"/>
                  <a:pt x="2807936" y="1726575"/>
                  <a:pt x="2852649" y="1782271"/>
                </a:cubicBezTo>
                <a:cubicBezTo>
                  <a:pt x="2897363" y="1837967"/>
                  <a:pt x="2957373" y="1878954"/>
                  <a:pt x="3032680" y="1905233"/>
                </a:cubicBezTo>
                <a:lnTo>
                  <a:pt x="3141111" y="1930400"/>
                </a:lnTo>
                <a:lnTo>
                  <a:pt x="0" y="1930400"/>
                </a:lnTo>
                <a:lnTo>
                  <a:pt x="0" y="0"/>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332" rtl="0" eaLnBrk="1" fontAlgn="auto" latinLnBrk="0" hangingPunct="1">
              <a:lnSpc>
                <a:spcPct val="100000"/>
              </a:lnSpc>
              <a:spcBef>
                <a:spcPts val="0"/>
              </a:spcBef>
              <a:spcAft>
                <a:spcPts val="0"/>
              </a:spcAft>
              <a:buClrTx/>
              <a:buSzTx/>
              <a:buFontTx/>
              <a:buNone/>
              <a:tabLst/>
              <a:defRPr/>
            </a:pPr>
            <a:endParaRPr kumimoji="0" lang="zh-CN" altLang="en-US" sz="19000" b="0" i="0" u="none" strike="noStrike" kern="1200" cap="none" spc="0" normalizeH="0" baseline="0" noProof="0" dirty="0">
              <a:ln>
                <a:noFill/>
              </a:ln>
              <a:solidFill>
                <a:srgbClr val="A5B592"/>
              </a:solidFill>
              <a:effectLst/>
              <a:uLnTx/>
              <a:uFillTx/>
              <a:latin typeface="Impact" panose="020B0806030902050204" pitchFamily="34" charset="0"/>
              <a:ea typeface="微软雅黑"/>
              <a:cs typeface="+mn-cs"/>
            </a:endParaRPr>
          </a:p>
        </p:txBody>
      </p:sp>
      <p:sp>
        <p:nvSpPr>
          <p:cNvPr id="27" name="任意多边形 26"/>
          <p:cNvSpPr/>
          <p:nvPr/>
        </p:nvSpPr>
        <p:spPr>
          <a:xfrm>
            <a:off x="2914652" y="3525923"/>
            <a:ext cx="9277349" cy="1943101"/>
          </a:xfrm>
          <a:custGeom>
            <a:avLst/>
            <a:gdLst>
              <a:gd name="connsiteX0" fmla="*/ 6580647 w 9277349"/>
              <a:gd name="connsiteY0" fmla="*/ 0 h 1943101"/>
              <a:gd name="connsiteX1" fmla="*/ 9277349 w 9277349"/>
              <a:gd name="connsiteY1" fmla="*/ 0 h 1943101"/>
              <a:gd name="connsiteX2" fmla="*/ 9277349 w 9277349"/>
              <a:gd name="connsiteY2" fmla="*/ 1943101 h 1943101"/>
              <a:gd name="connsiteX3" fmla="*/ 0 w 9277349"/>
              <a:gd name="connsiteY3" fmla="*/ 1943101 h 1943101"/>
              <a:gd name="connsiteX4" fmla="*/ 550035 w 9277349"/>
              <a:gd name="connsiteY4" fmla="*/ 1 h 1943101"/>
              <a:gd name="connsiteX5" fmla="*/ 6580647 w 9277349"/>
              <a:gd name="connsiteY5" fmla="*/ 1 h 1943101"/>
              <a:gd name="connsiteX6" fmla="*/ 6580647 w 9277349"/>
              <a:gd name="connsiteY6" fmla="*/ 0 h 1943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77349" h="1943101">
                <a:moveTo>
                  <a:pt x="6580647" y="0"/>
                </a:moveTo>
                <a:lnTo>
                  <a:pt x="9277349" y="0"/>
                </a:lnTo>
                <a:lnTo>
                  <a:pt x="9277349" y="1943101"/>
                </a:lnTo>
                <a:lnTo>
                  <a:pt x="0" y="1943101"/>
                </a:lnTo>
                <a:lnTo>
                  <a:pt x="550035" y="1"/>
                </a:lnTo>
                <a:lnTo>
                  <a:pt x="6580647" y="1"/>
                </a:lnTo>
                <a:lnTo>
                  <a:pt x="6580647"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332" rtl="0" eaLnBrk="1" fontAlgn="auto" latinLnBrk="0" hangingPunct="1">
              <a:lnSpc>
                <a:spcPct val="100000"/>
              </a:lnSpc>
              <a:spcBef>
                <a:spcPts val="0"/>
              </a:spcBef>
              <a:spcAft>
                <a:spcPts val="0"/>
              </a:spcAft>
              <a:buClrTx/>
              <a:buSzTx/>
              <a:buFontTx/>
              <a:buNone/>
              <a:tabLst/>
              <a:defRPr/>
            </a:pPr>
            <a:endParaRPr kumimoji="0" lang="zh-CN" altLang="en-US" sz="1900" b="0" i="0" u="none" strike="noStrike" kern="1200" cap="none" spc="0" normalizeH="0" baseline="0" noProof="0">
              <a:ln>
                <a:noFill/>
              </a:ln>
              <a:solidFill>
                <a:prstClr val="white"/>
              </a:solidFill>
              <a:effectLst/>
              <a:uLnTx/>
              <a:uFillTx/>
              <a:latin typeface="Arial"/>
              <a:ea typeface="微软雅黑"/>
              <a:cs typeface="+mn-cs"/>
            </a:endParaRPr>
          </a:p>
        </p:txBody>
      </p:sp>
      <p:sp>
        <p:nvSpPr>
          <p:cNvPr id="6" name="TextBox 64"/>
          <p:cNvSpPr txBox="1"/>
          <p:nvPr/>
        </p:nvSpPr>
        <p:spPr>
          <a:xfrm>
            <a:off x="3450629" y="3653982"/>
            <a:ext cx="6450585" cy="976403"/>
          </a:xfrm>
          <a:prstGeom prst="rect">
            <a:avLst/>
          </a:prstGeom>
          <a:noFill/>
        </p:spPr>
        <p:txBody>
          <a:bodyPr wrap="none" lIns="108000" tIns="72000" rIns="108000" bIns="72000" rtlCol="0" anchor="ctr">
            <a:spAutoFit/>
          </a:bodyPr>
          <a:lstStyle>
            <a:defPPr>
              <a:defRPr lang="zh-CN"/>
            </a:defPPr>
            <a:lvl1pPr>
              <a:defRPr sz="1800">
                <a:solidFill>
                  <a:schemeClr val="tx1">
                    <a:lumMod val="75000"/>
                    <a:lumOff val="25000"/>
                  </a:schemeClr>
                </a:solidFill>
              </a:defRPr>
            </a:lvl1pPr>
          </a:lstStyle>
          <a:p>
            <a:pPr marL="0" marR="0" lvl="0" indent="0" algn="l" defTabSz="914332" rtl="0" eaLnBrk="1" fontAlgn="auto" latinLnBrk="0" hangingPunct="1">
              <a:lnSpc>
                <a:spcPct val="100000"/>
              </a:lnSpc>
              <a:spcBef>
                <a:spcPts val="0"/>
              </a:spcBef>
              <a:spcAft>
                <a:spcPts val="0"/>
              </a:spcAft>
              <a:buClrTx/>
              <a:buSzTx/>
              <a:buFontTx/>
              <a:buNone/>
              <a:tabLst/>
              <a:defRPr/>
            </a:pPr>
            <a:r>
              <a:rPr kumimoji="0" lang="zh-CN" altLang="en-US" sz="5400" b="0" i="0" u="none" strike="noStrike" kern="1200" cap="none" spc="0" normalizeH="0" baseline="0" noProof="0" dirty="0" smtClean="0">
                <a:ln>
                  <a:noFill/>
                </a:ln>
                <a:solidFill>
                  <a:prstClr val="white"/>
                </a:solidFill>
                <a:effectLst/>
                <a:uLnTx/>
                <a:uFillTx/>
                <a:latin typeface="Arial"/>
                <a:ea typeface="微软雅黑"/>
                <a:cs typeface="+mn-cs"/>
              </a:rPr>
              <a:t>全局最小与局部最小</a:t>
            </a:r>
            <a:endParaRPr kumimoji="0" lang="zh-CN" altLang="en-US" sz="5400" b="0" i="0" u="none" strike="noStrike" kern="1200" cap="none" spc="0" normalizeH="0" baseline="0" noProof="0" dirty="0">
              <a:ln>
                <a:noFill/>
              </a:ln>
              <a:solidFill>
                <a:prstClr val="white"/>
              </a:solidFill>
              <a:effectLst/>
              <a:uLnTx/>
              <a:uFillTx/>
              <a:latin typeface="Arial"/>
              <a:ea typeface="微软雅黑"/>
              <a:cs typeface="+mn-cs"/>
            </a:endParaRPr>
          </a:p>
        </p:txBody>
      </p:sp>
      <p:sp>
        <p:nvSpPr>
          <p:cNvPr id="7" name="文本框 6"/>
          <p:cNvSpPr txBox="1"/>
          <p:nvPr/>
        </p:nvSpPr>
        <p:spPr>
          <a:xfrm>
            <a:off x="7126190" y="4758444"/>
            <a:ext cx="5065810" cy="461665"/>
          </a:xfrm>
          <a:prstGeom prst="rect">
            <a:avLst/>
          </a:prstGeom>
          <a:noFill/>
        </p:spPr>
        <p:txBody>
          <a:bodyPr wrap="none" rtlCol="0" anchor="ctr">
            <a:spAutoFit/>
          </a:bodyPr>
          <a:lstStyle>
            <a:defPPr>
              <a:defRPr lang="zh-CN"/>
            </a:defPPr>
            <a:lvl1pPr algn="ctr" fontAlgn="ctr">
              <a:defRPr sz="2000">
                <a:solidFill>
                  <a:schemeClr val="bg1">
                    <a:lumMod val="50000"/>
                  </a:schemeClr>
                </a:solidFill>
              </a:defRPr>
            </a:lvl1pPr>
          </a:lstStyle>
          <a:p>
            <a:pPr lvl="0" defTabSz="914332">
              <a:defRPr/>
            </a:pPr>
            <a:r>
              <a:rPr lang="en-US" altLang="zh-CN" sz="2400" dirty="0">
                <a:solidFill>
                  <a:prstClr val="white"/>
                </a:solidFill>
                <a:sym typeface="+mn-lt"/>
              </a:rPr>
              <a:t>Global minimum and local minimum</a:t>
            </a:r>
          </a:p>
        </p:txBody>
      </p:sp>
      <p:sp>
        <p:nvSpPr>
          <p:cNvPr id="13" name="文本框 12"/>
          <p:cNvSpPr txBox="1"/>
          <p:nvPr/>
        </p:nvSpPr>
        <p:spPr>
          <a:xfrm>
            <a:off x="2686096" y="884299"/>
            <a:ext cx="3565525" cy="3016210"/>
          </a:xfrm>
          <a:prstGeom prst="rect">
            <a:avLst/>
          </a:prstGeom>
          <a:noFill/>
        </p:spPr>
        <p:txBody>
          <a:bodyPr wrap="square" rtlCol="0" anchor="ctr">
            <a:spAutoFit/>
          </a:bodyPr>
          <a:lstStyle/>
          <a:p>
            <a:pPr marL="0" marR="0" lvl="0" indent="0" algn="l" defTabSz="914332" rtl="0" eaLnBrk="1" fontAlgn="auto" latinLnBrk="0" hangingPunct="1">
              <a:lnSpc>
                <a:spcPct val="100000"/>
              </a:lnSpc>
              <a:spcBef>
                <a:spcPts val="0"/>
              </a:spcBef>
              <a:spcAft>
                <a:spcPts val="0"/>
              </a:spcAft>
              <a:buClrTx/>
              <a:buSzTx/>
              <a:buFontTx/>
              <a:buNone/>
              <a:tabLst/>
              <a:defRPr/>
            </a:pPr>
            <a:r>
              <a:rPr kumimoji="0" lang="en-US" altLang="zh-CN" sz="18600" b="0" i="0" u="none" strike="noStrike" kern="1200" cap="none" spc="0" normalizeH="0" baseline="0" noProof="0" dirty="0" smtClean="0">
                <a:ln>
                  <a:noFill/>
                </a:ln>
                <a:solidFill>
                  <a:srgbClr val="A5B592"/>
                </a:solidFill>
                <a:effectLst/>
                <a:uLnTx/>
                <a:uFillTx/>
                <a:latin typeface="Impact" panose="020B0806030902050204" pitchFamily="34" charset="0"/>
                <a:ea typeface="微软雅黑"/>
                <a:cs typeface="+mn-cs"/>
              </a:rPr>
              <a:t>04</a:t>
            </a:r>
            <a:endParaRPr kumimoji="0" lang="zh-CN" altLang="en-US" sz="18600" b="0" i="0" u="none" strike="noStrike" kern="1200" cap="none" spc="0" normalizeH="0" baseline="0" noProof="0" dirty="0">
              <a:ln>
                <a:noFill/>
              </a:ln>
              <a:solidFill>
                <a:srgbClr val="A5B592"/>
              </a:solidFill>
              <a:effectLst/>
              <a:uLnTx/>
              <a:uFillTx/>
              <a:latin typeface="Impact" panose="020B0806030902050204" pitchFamily="34" charset="0"/>
              <a:ea typeface="微软雅黑"/>
              <a:cs typeface="+mn-cs"/>
            </a:endParaRPr>
          </a:p>
        </p:txBody>
      </p:sp>
    </p:spTree>
    <p:extLst>
      <p:ext uri="{BB962C8B-B14F-4D97-AF65-F5344CB8AC3E}">
        <p14:creationId xmlns:p14="http://schemas.microsoft.com/office/powerpoint/2010/main" val="2076448552"/>
      </p:ext>
    </p:extLst>
  </p:cSld>
  <p:clrMapOvr>
    <a:masterClrMapping/>
  </p:clrMapOvr>
  <p:transition spd="slow">
    <p:push/>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750" fill="hold"/>
                                            <p:tgtEl>
                                              <p:spTgt spid="13"/>
                                            </p:tgtEl>
                                            <p:attrNameLst>
                                              <p:attrName>ppt_w</p:attrName>
                                            </p:attrNameLst>
                                          </p:cBhvr>
                                          <p:tavLst>
                                            <p:tav tm="0">
                                              <p:val>
                                                <p:strVal val="#ppt_w+.3"/>
                                              </p:val>
                                            </p:tav>
                                            <p:tav tm="100000">
                                              <p:val>
                                                <p:strVal val="#ppt_w"/>
                                              </p:val>
                                            </p:tav>
                                          </p:tavLst>
                                        </p:anim>
                                        <p:anim calcmode="lin" valueType="num">
                                          <p:cBhvr>
                                            <p:cTn id="8" dur="750" fill="hold"/>
                                            <p:tgtEl>
                                              <p:spTgt spid="13"/>
                                            </p:tgtEl>
                                            <p:attrNameLst>
                                              <p:attrName>ppt_h</p:attrName>
                                            </p:attrNameLst>
                                          </p:cBhvr>
                                          <p:tavLst>
                                            <p:tav tm="0">
                                              <p:val>
                                                <p:strVal val="#ppt_h"/>
                                              </p:val>
                                            </p:tav>
                                            <p:tav tm="100000">
                                              <p:val>
                                                <p:strVal val="#ppt_h"/>
                                              </p:val>
                                            </p:tav>
                                          </p:tavLst>
                                        </p:anim>
                                        <p:animEffect transition="in" filter="fade">
                                          <p:cBhvr>
                                            <p:cTn id="9" dur="750"/>
                                            <p:tgtEl>
                                              <p:spTgt spid="13"/>
                                            </p:tgtEl>
                                          </p:cBhvr>
                                        </p:animEffect>
                                      </p:childTnLst>
                                    </p:cTn>
                                  </p:par>
                                </p:childTnLst>
                              </p:cTn>
                            </p:par>
                            <p:par>
                              <p:cTn id="10" fill="hold">
                                <p:stCondLst>
                                  <p:cond delay="750"/>
                                </p:stCondLst>
                                <p:childTnLst>
                                  <p:par>
                                    <p:cTn id="11" presetID="2" presetClass="entr" presetSubtype="2" fill="hold" grpId="0" nodeType="afterEffect" p14:presetBounceEnd="42000">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14:bounceEnd="42000">
                                          <p:cBhvr additive="base">
                                            <p:cTn id="13" dur="600" fill="hold"/>
                                            <p:tgtEl>
                                              <p:spTgt spid="27"/>
                                            </p:tgtEl>
                                            <p:attrNameLst>
                                              <p:attrName>ppt_x</p:attrName>
                                            </p:attrNameLst>
                                          </p:cBhvr>
                                          <p:tavLst>
                                            <p:tav tm="0">
                                              <p:val>
                                                <p:strVal val="1+#ppt_w/2"/>
                                              </p:val>
                                            </p:tav>
                                            <p:tav tm="100000">
                                              <p:val>
                                                <p:strVal val="#ppt_x"/>
                                              </p:val>
                                            </p:tav>
                                          </p:tavLst>
                                        </p:anim>
                                        <p:anim calcmode="lin" valueType="num" p14:bounceEnd="42000">
                                          <p:cBhvr additive="base">
                                            <p:cTn id="14" dur="600" fill="hold"/>
                                            <p:tgtEl>
                                              <p:spTgt spid="27"/>
                                            </p:tgtEl>
                                            <p:attrNameLst>
                                              <p:attrName>ppt_y</p:attrName>
                                            </p:attrNameLst>
                                          </p:cBhvr>
                                          <p:tavLst>
                                            <p:tav tm="0">
                                              <p:val>
                                                <p:strVal val="#ppt_y"/>
                                              </p:val>
                                            </p:tav>
                                            <p:tav tm="100000">
                                              <p:val>
                                                <p:strVal val="#ppt_y"/>
                                              </p:val>
                                            </p:tav>
                                          </p:tavLst>
                                        </p:anim>
                                      </p:childTnLst>
                                    </p:cTn>
                                  </p:par>
                                </p:childTnLst>
                              </p:cTn>
                            </p:par>
                            <p:par>
                              <p:cTn id="15" fill="hold">
                                <p:stCondLst>
                                  <p:cond delay="1350"/>
                                </p:stCondLst>
                                <p:childTnLst>
                                  <p:par>
                                    <p:cTn id="16" presetID="18" presetClass="entr" presetSubtype="6"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strips(downRight)">
                                          <p:cBhvr>
                                            <p:cTn id="18" dur="500"/>
                                            <p:tgtEl>
                                              <p:spTgt spid="6"/>
                                            </p:tgtEl>
                                          </p:cBhvr>
                                        </p:animEffect>
                                      </p:childTnLst>
                                    </p:cTn>
                                  </p:par>
                                </p:childTnLst>
                              </p:cTn>
                            </p:par>
                            <p:par>
                              <p:cTn id="19" fill="hold">
                                <p:stCondLst>
                                  <p:cond delay="1850"/>
                                </p:stCondLst>
                                <p:childTnLst>
                                  <p:par>
                                    <p:cTn id="20" presetID="9" presetClass="entr" presetSubtype="0"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6" grpId="0"/>
          <p:bldP spid="7" grpId="0"/>
          <p:bldP spid="1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750" fill="hold"/>
                                            <p:tgtEl>
                                              <p:spTgt spid="13"/>
                                            </p:tgtEl>
                                            <p:attrNameLst>
                                              <p:attrName>ppt_w</p:attrName>
                                            </p:attrNameLst>
                                          </p:cBhvr>
                                          <p:tavLst>
                                            <p:tav tm="0">
                                              <p:val>
                                                <p:strVal val="#ppt_w+.3"/>
                                              </p:val>
                                            </p:tav>
                                            <p:tav tm="100000">
                                              <p:val>
                                                <p:strVal val="#ppt_w"/>
                                              </p:val>
                                            </p:tav>
                                          </p:tavLst>
                                        </p:anim>
                                        <p:anim calcmode="lin" valueType="num">
                                          <p:cBhvr>
                                            <p:cTn id="8" dur="750" fill="hold"/>
                                            <p:tgtEl>
                                              <p:spTgt spid="13"/>
                                            </p:tgtEl>
                                            <p:attrNameLst>
                                              <p:attrName>ppt_h</p:attrName>
                                            </p:attrNameLst>
                                          </p:cBhvr>
                                          <p:tavLst>
                                            <p:tav tm="0">
                                              <p:val>
                                                <p:strVal val="#ppt_h"/>
                                              </p:val>
                                            </p:tav>
                                            <p:tav tm="100000">
                                              <p:val>
                                                <p:strVal val="#ppt_h"/>
                                              </p:val>
                                            </p:tav>
                                          </p:tavLst>
                                        </p:anim>
                                        <p:animEffect transition="in" filter="fade">
                                          <p:cBhvr>
                                            <p:cTn id="9" dur="750"/>
                                            <p:tgtEl>
                                              <p:spTgt spid="13"/>
                                            </p:tgtEl>
                                          </p:cBhvr>
                                        </p:animEffect>
                                      </p:childTnLst>
                                    </p:cTn>
                                  </p:par>
                                </p:childTnLst>
                              </p:cTn>
                            </p:par>
                            <p:par>
                              <p:cTn id="10" fill="hold">
                                <p:stCondLst>
                                  <p:cond delay="750"/>
                                </p:stCondLst>
                                <p:childTnLst>
                                  <p:par>
                                    <p:cTn id="11" presetID="2" presetClass="entr" presetSubtype="2" fill="hold" grpId="0" nodeType="after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600" fill="hold"/>
                                            <p:tgtEl>
                                              <p:spTgt spid="27"/>
                                            </p:tgtEl>
                                            <p:attrNameLst>
                                              <p:attrName>ppt_x</p:attrName>
                                            </p:attrNameLst>
                                          </p:cBhvr>
                                          <p:tavLst>
                                            <p:tav tm="0">
                                              <p:val>
                                                <p:strVal val="1+#ppt_w/2"/>
                                              </p:val>
                                            </p:tav>
                                            <p:tav tm="100000">
                                              <p:val>
                                                <p:strVal val="#ppt_x"/>
                                              </p:val>
                                            </p:tav>
                                          </p:tavLst>
                                        </p:anim>
                                        <p:anim calcmode="lin" valueType="num">
                                          <p:cBhvr additive="base">
                                            <p:cTn id="14" dur="600" fill="hold"/>
                                            <p:tgtEl>
                                              <p:spTgt spid="27"/>
                                            </p:tgtEl>
                                            <p:attrNameLst>
                                              <p:attrName>ppt_y</p:attrName>
                                            </p:attrNameLst>
                                          </p:cBhvr>
                                          <p:tavLst>
                                            <p:tav tm="0">
                                              <p:val>
                                                <p:strVal val="#ppt_y"/>
                                              </p:val>
                                            </p:tav>
                                            <p:tav tm="100000">
                                              <p:val>
                                                <p:strVal val="#ppt_y"/>
                                              </p:val>
                                            </p:tav>
                                          </p:tavLst>
                                        </p:anim>
                                      </p:childTnLst>
                                    </p:cTn>
                                  </p:par>
                                </p:childTnLst>
                              </p:cTn>
                            </p:par>
                            <p:par>
                              <p:cTn id="15" fill="hold">
                                <p:stCondLst>
                                  <p:cond delay="1350"/>
                                </p:stCondLst>
                                <p:childTnLst>
                                  <p:par>
                                    <p:cTn id="16" presetID="18" presetClass="entr" presetSubtype="6"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strips(downRight)">
                                          <p:cBhvr>
                                            <p:cTn id="18" dur="500"/>
                                            <p:tgtEl>
                                              <p:spTgt spid="6"/>
                                            </p:tgtEl>
                                          </p:cBhvr>
                                        </p:animEffect>
                                      </p:childTnLst>
                                    </p:cTn>
                                  </p:par>
                                </p:childTnLst>
                              </p:cTn>
                            </p:par>
                            <p:par>
                              <p:cTn id="19" fill="hold">
                                <p:stCondLst>
                                  <p:cond delay="1850"/>
                                </p:stCondLst>
                                <p:childTnLst>
                                  <p:par>
                                    <p:cTn id="20" presetID="9" presetClass="entr" presetSubtype="0"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6" grpId="0"/>
          <p:bldP spid="7" grpId="0"/>
          <p:bldP spid="13" grpId="0"/>
        </p:bldLst>
      </p:timing>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3"/>
          <p:cNvSpPr>
            <a:spLocks noChangeArrowheads="1"/>
          </p:cNvSpPr>
          <p:nvPr/>
        </p:nvSpPr>
        <p:spPr bwMode="auto">
          <a:xfrm>
            <a:off x="1073958" y="224898"/>
            <a:ext cx="3892394"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marL="0" marR="0" lvl="0" indent="0" algn="l" defTabSz="914332" rtl="0" eaLnBrk="1" fontAlgn="auto" latinLnBrk="0" hangingPunct="1">
              <a:lnSpc>
                <a:spcPct val="100000"/>
              </a:lnSpc>
              <a:spcBef>
                <a:spcPct val="0"/>
              </a:spcBef>
              <a:spcAft>
                <a:spcPts val="0"/>
              </a:spcAft>
              <a:buClrTx/>
              <a:buSzTx/>
              <a:buFont typeface="Arial" charset="0"/>
              <a:buNone/>
              <a:tabLst/>
              <a:defRPr/>
            </a:pPr>
            <a:r>
              <a:rPr kumimoji="0" lang="zh-CN" altLang="en-US" sz="3200" b="1" i="0" u="none" strike="noStrike" kern="1200" cap="none" spc="0" normalizeH="0" baseline="0" noProof="0" dirty="0" smtClean="0">
                <a:ln>
                  <a:noFill/>
                </a:ln>
                <a:solidFill>
                  <a:srgbClr val="444D26">
                    <a:lumMod val="75000"/>
                  </a:srgbClr>
                </a:solidFill>
                <a:effectLst/>
                <a:uLnTx/>
                <a:uFillTx/>
                <a:latin typeface="Arial" panose="020B0604020202020204" pitchFamily="34" charset="0"/>
                <a:ea typeface="宋体" pitchFamily="2" charset="-122"/>
                <a:cs typeface="Arial" panose="020B0604020202020204" pitchFamily="34" charset="0"/>
                <a:sym typeface="Calibri" pitchFamily="34" charset="0"/>
              </a:rPr>
              <a:t>局部最小与全局最小</a:t>
            </a:r>
            <a:endParaRPr kumimoji="0" lang="zh-CN" altLang="en-US" sz="3200" b="1" i="0" u="none" strike="noStrike" kern="1200" cap="none" spc="0" normalizeH="0" baseline="0" noProof="0" dirty="0">
              <a:ln>
                <a:noFill/>
              </a:ln>
              <a:solidFill>
                <a:srgbClr val="444D26">
                  <a:lumMod val="75000"/>
                </a:srgbClr>
              </a:solidFill>
              <a:effectLst/>
              <a:uLnTx/>
              <a:uFillTx/>
              <a:latin typeface="Arial" panose="020B0604020202020204" pitchFamily="34" charset="0"/>
              <a:ea typeface="宋体" pitchFamily="2" charset="-122"/>
              <a:cs typeface="Arial" panose="020B0604020202020204" pitchFamily="34" charset="0"/>
              <a:sym typeface="Calibri" pitchFamily="34" charset="0"/>
            </a:endParaRPr>
          </a:p>
        </p:txBody>
      </p:sp>
      <p:sp>
        <p:nvSpPr>
          <p:cNvPr id="4" name="文本框 3"/>
          <p:cNvSpPr txBox="1"/>
          <p:nvPr/>
        </p:nvSpPr>
        <p:spPr>
          <a:xfrm>
            <a:off x="1073958" y="1214650"/>
            <a:ext cx="10553935" cy="2308324"/>
          </a:xfrm>
          <a:prstGeom prst="rect">
            <a:avLst/>
          </a:prstGeom>
          <a:noFill/>
        </p:spPr>
        <p:txBody>
          <a:bodyPr wrap="square" rtlCol="0">
            <a:spAutoFit/>
          </a:bodyPr>
          <a:lstStyle/>
          <a:p>
            <a:r>
              <a:rPr lang="zh-CN" altLang="en-US" dirty="0"/>
              <a:t>若</a:t>
            </a:r>
            <a:r>
              <a:rPr lang="zh-CN" altLang="en-US" dirty="0" smtClean="0"/>
              <a:t>用</a:t>
            </a:r>
            <a:r>
              <a:rPr lang="en-US" altLang="zh-CN" dirty="0" smtClean="0"/>
              <a:t>E</a:t>
            </a:r>
            <a:r>
              <a:rPr lang="zh-CN" altLang="en-US" dirty="0" smtClean="0"/>
              <a:t>表示</a:t>
            </a:r>
            <a:r>
              <a:rPr lang="zh-CN" altLang="en-US" dirty="0"/>
              <a:t>神经网络在训练集上的误差，则它显然是关于连接</a:t>
            </a:r>
            <a:r>
              <a:rPr lang="zh-CN" altLang="en-US" dirty="0" smtClean="0"/>
              <a:t>权</a:t>
            </a:r>
            <a:r>
              <a:rPr lang="en-US" altLang="zh-CN" dirty="0" smtClean="0"/>
              <a:t>w</a:t>
            </a:r>
            <a:r>
              <a:rPr lang="zh-CN" altLang="en-US" dirty="0" smtClean="0"/>
              <a:t>和阈值的函数。此时，神经网络</a:t>
            </a:r>
            <a:r>
              <a:rPr lang="zh-CN" altLang="en-US" dirty="0"/>
              <a:t>的训练过程可看作一个参数寻优</a:t>
            </a:r>
            <a:r>
              <a:rPr lang="zh-CN" altLang="en-US" dirty="0" smtClean="0"/>
              <a:t>过程，即</a:t>
            </a:r>
            <a:r>
              <a:rPr lang="zh-CN" altLang="en-US" dirty="0"/>
              <a:t>在</a:t>
            </a:r>
            <a:r>
              <a:rPr lang="zh-CN" altLang="en-US" dirty="0" smtClean="0"/>
              <a:t>参数空间</a:t>
            </a:r>
            <a:r>
              <a:rPr lang="zh-CN" altLang="en-US" dirty="0"/>
              <a:t>中，寻找一组最优参数</a:t>
            </a:r>
            <a:r>
              <a:rPr lang="zh-CN" altLang="en-US" dirty="0" smtClean="0"/>
              <a:t>使得</a:t>
            </a:r>
            <a:r>
              <a:rPr lang="en-US" altLang="zh-CN" dirty="0" smtClean="0"/>
              <a:t>E</a:t>
            </a:r>
            <a:r>
              <a:rPr lang="zh-CN" altLang="en-US" dirty="0" smtClean="0"/>
              <a:t>最小。 </a:t>
            </a:r>
            <a:r>
              <a:rPr lang="zh-CN" altLang="en-US" dirty="0"/>
              <a:t/>
            </a:r>
            <a:br>
              <a:rPr lang="zh-CN" altLang="en-US" dirty="0"/>
            </a:br>
            <a:endParaRPr lang="en-US" altLang="zh-CN" dirty="0" smtClean="0"/>
          </a:p>
          <a:p>
            <a:r>
              <a:rPr lang="zh-CN" altLang="en-US" dirty="0"/>
              <a:t>显然，参数空间内梯度为零的点，只要其误差函数值小于邻点的误差</a:t>
            </a:r>
            <a:r>
              <a:rPr lang="zh-CN" altLang="en-US" dirty="0" smtClean="0"/>
              <a:t>函数值</a:t>
            </a:r>
            <a:r>
              <a:rPr lang="zh-CN" altLang="en-US" dirty="0"/>
              <a:t>，就是局部</a:t>
            </a:r>
            <a:r>
              <a:rPr lang="zh-CN" altLang="en-US" dirty="0" smtClean="0"/>
              <a:t>极小点；可能</a:t>
            </a:r>
            <a:r>
              <a:rPr lang="zh-CN" altLang="en-US" dirty="0"/>
              <a:t>存在多个</a:t>
            </a:r>
            <a:r>
              <a:rPr lang="zh-CN" altLang="en-US" dirty="0" smtClean="0">
                <a:solidFill>
                  <a:srgbClr val="FF0000"/>
                </a:solidFill>
              </a:rPr>
              <a:t>局部极小值</a:t>
            </a:r>
            <a:r>
              <a:rPr lang="en-US" altLang="zh-CN" dirty="0" smtClean="0"/>
              <a:t>(</a:t>
            </a:r>
            <a:r>
              <a:rPr lang="en-US" altLang="zh-CN" dirty="0">
                <a:sym typeface="+mn-lt"/>
              </a:rPr>
              <a:t>local minimum</a:t>
            </a:r>
            <a:r>
              <a:rPr lang="en-US" altLang="zh-CN" dirty="0" smtClean="0"/>
              <a:t>)</a:t>
            </a:r>
            <a:r>
              <a:rPr lang="zh-CN" altLang="en-US" dirty="0" smtClean="0"/>
              <a:t>，</a:t>
            </a:r>
            <a:r>
              <a:rPr lang="zh-CN" altLang="en-US" dirty="0"/>
              <a:t>但却只会有一个</a:t>
            </a:r>
            <a:r>
              <a:rPr lang="zh-CN" altLang="en-US" dirty="0">
                <a:solidFill>
                  <a:srgbClr val="FF0000"/>
                </a:solidFill>
              </a:rPr>
              <a:t>全局</a:t>
            </a:r>
            <a:r>
              <a:rPr lang="zh-CN" altLang="en-US" dirty="0" smtClean="0">
                <a:solidFill>
                  <a:srgbClr val="FF0000"/>
                </a:solidFill>
              </a:rPr>
              <a:t>最小值</a:t>
            </a:r>
            <a:r>
              <a:rPr lang="en-US" altLang="zh-CN" dirty="0" smtClean="0"/>
              <a:t>(</a:t>
            </a:r>
            <a:r>
              <a:rPr lang="en-US" altLang="zh-CN" dirty="0" smtClean="0">
                <a:sym typeface="+mn-lt"/>
              </a:rPr>
              <a:t>global </a:t>
            </a:r>
            <a:r>
              <a:rPr lang="en-US" altLang="zh-CN" dirty="0">
                <a:sym typeface="+mn-lt"/>
              </a:rPr>
              <a:t>minimum</a:t>
            </a:r>
            <a:r>
              <a:rPr lang="en-US" altLang="zh-CN" dirty="0" smtClean="0"/>
              <a:t>)</a:t>
            </a:r>
            <a:r>
              <a:rPr lang="zh-CN" altLang="en-US" dirty="0" smtClean="0"/>
              <a:t>，而我们要求的是全局最小值。 </a:t>
            </a:r>
            <a:r>
              <a:rPr lang="zh-CN" altLang="en-US" dirty="0"/>
              <a:t/>
            </a:r>
            <a:br>
              <a:rPr lang="zh-CN" altLang="en-US" dirty="0"/>
            </a:br>
            <a:endParaRPr lang="en-US" altLang="zh-CN" dirty="0" smtClean="0"/>
          </a:p>
          <a:p>
            <a:endParaRPr lang="zh-CN" altLang="en-US" dirty="0"/>
          </a:p>
        </p:txBody>
      </p:sp>
      <p:pic>
        <p:nvPicPr>
          <p:cNvPr id="5" name="图片 4"/>
          <p:cNvPicPr>
            <a:picLocks noChangeAspect="1"/>
          </p:cNvPicPr>
          <p:nvPr/>
        </p:nvPicPr>
        <p:blipFill>
          <a:blip r:embed="rId2"/>
          <a:stretch>
            <a:fillRect/>
          </a:stretch>
        </p:blipFill>
        <p:spPr>
          <a:xfrm>
            <a:off x="3562065" y="2713431"/>
            <a:ext cx="4885900" cy="3358062"/>
          </a:xfrm>
          <a:prstGeom prst="rect">
            <a:avLst/>
          </a:prstGeom>
        </p:spPr>
      </p:pic>
      <p:sp>
        <p:nvSpPr>
          <p:cNvPr id="6" name="文本框 5"/>
          <p:cNvSpPr txBox="1"/>
          <p:nvPr/>
        </p:nvSpPr>
        <p:spPr>
          <a:xfrm>
            <a:off x="4643103" y="6071493"/>
            <a:ext cx="2723823" cy="369332"/>
          </a:xfrm>
          <a:prstGeom prst="rect">
            <a:avLst/>
          </a:prstGeom>
          <a:noFill/>
        </p:spPr>
        <p:txBody>
          <a:bodyPr wrap="none" rtlCol="0">
            <a:spAutoFit/>
          </a:bodyPr>
          <a:lstStyle/>
          <a:p>
            <a:r>
              <a:rPr lang="zh-CN" altLang="en-US" dirty="0" smtClean="0"/>
              <a:t>局部最小值和全局最小值</a:t>
            </a:r>
            <a:endParaRPr lang="zh-CN" altLang="en-US" dirty="0"/>
          </a:p>
        </p:txBody>
      </p:sp>
    </p:spTree>
    <p:extLst>
      <p:ext uri="{BB962C8B-B14F-4D97-AF65-F5344CB8AC3E}">
        <p14:creationId xmlns:p14="http://schemas.microsoft.com/office/powerpoint/2010/main" val="2244864150"/>
      </p:ext>
    </p:extLst>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3"/>
          <p:cNvSpPr>
            <a:spLocks noChangeArrowheads="1"/>
          </p:cNvSpPr>
          <p:nvPr/>
        </p:nvSpPr>
        <p:spPr bwMode="auto">
          <a:xfrm>
            <a:off x="1073958" y="224898"/>
            <a:ext cx="3892394"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marL="0" marR="0" lvl="0" indent="0" algn="l" defTabSz="914332" rtl="0" eaLnBrk="1" fontAlgn="auto" latinLnBrk="0" hangingPunct="1">
              <a:lnSpc>
                <a:spcPct val="100000"/>
              </a:lnSpc>
              <a:spcBef>
                <a:spcPct val="0"/>
              </a:spcBef>
              <a:spcAft>
                <a:spcPts val="0"/>
              </a:spcAft>
              <a:buClrTx/>
              <a:buSzTx/>
              <a:buFont typeface="Arial" charset="0"/>
              <a:buNone/>
              <a:tabLst/>
              <a:defRPr/>
            </a:pPr>
            <a:r>
              <a:rPr kumimoji="0" lang="zh-CN" altLang="en-US" sz="3200" b="1" i="0" u="none" strike="noStrike" kern="1200" cap="none" spc="0" normalizeH="0" baseline="0" noProof="0" dirty="0" smtClean="0">
                <a:ln>
                  <a:noFill/>
                </a:ln>
                <a:solidFill>
                  <a:srgbClr val="444D26">
                    <a:lumMod val="75000"/>
                  </a:srgbClr>
                </a:solidFill>
                <a:effectLst/>
                <a:uLnTx/>
                <a:uFillTx/>
                <a:latin typeface="Arial" panose="020B0604020202020204" pitchFamily="34" charset="0"/>
                <a:ea typeface="宋体" pitchFamily="2" charset="-122"/>
                <a:cs typeface="Arial" panose="020B0604020202020204" pitchFamily="34" charset="0"/>
                <a:sym typeface="Calibri" pitchFamily="34" charset="0"/>
              </a:rPr>
              <a:t>局部最小与全局最小</a:t>
            </a:r>
            <a:endParaRPr kumimoji="0" lang="zh-CN" altLang="en-US" sz="3200" b="1" i="0" u="none" strike="noStrike" kern="1200" cap="none" spc="0" normalizeH="0" baseline="0" noProof="0" dirty="0">
              <a:ln>
                <a:noFill/>
              </a:ln>
              <a:solidFill>
                <a:srgbClr val="444D26">
                  <a:lumMod val="75000"/>
                </a:srgbClr>
              </a:solidFill>
              <a:effectLst/>
              <a:uLnTx/>
              <a:uFillTx/>
              <a:latin typeface="Arial" panose="020B0604020202020204" pitchFamily="34" charset="0"/>
              <a:ea typeface="宋体" pitchFamily="2" charset="-122"/>
              <a:cs typeface="Arial" panose="020B0604020202020204" pitchFamily="34" charset="0"/>
              <a:sym typeface="Calibri" pitchFamily="34" charset="0"/>
            </a:endParaRPr>
          </a:p>
        </p:txBody>
      </p:sp>
      <p:sp>
        <p:nvSpPr>
          <p:cNvPr id="4" name="文本框 3"/>
          <p:cNvSpPr txBox="1"/>
          <p:nvPr/>
        </p:nvSpPr>
        <p:spPr>
          <a:xfrm>
            <a:off x="978424" y="923447"/>
            <a:ext cx="9434818" cy="2308324"/>
          </a:xfrm>
          <a:prstGeom prst="rect">
            <a:avLst/>
          </a:prstGeom>
          <a:noFill/>
        </p:spPr>
        <p:txBody>
          <a:bodyPr wrap="square" rtlCol="0">
            <a:spAutoFit/>
          </a:bodyPr>
          <a:lstStyle/>
          <a:p>
            <a:r>
              <a:rPr lang="zh-CN" altLang="en-US" dirty="0"/>
              <a:t>基于</a:t>
            </a:r>
            <a:r>
              <a:rPr lang="zh-CN" altLang="en-US" dirty="0" smtClean="0">
                <a:solidFill>
                  <a:srgbClr val="FF0000"/>
                </a:solidFill>
              </a:rPr>
              <a:t>梯度下降法</a:t>
            </a:r>
            <a:r>
              <a:rPr lang="zh-CN" altLang="en-US" dirty="0" smtClean="0"/>
              <a:t>的搜索是使用</a:t>
            </a:r>
            <a:r>
              <a:rPr lang="zh-CN" altLang="en-US" dirty="0"/>
              <a:t>最为广泛的参数寻优</a:t>
            </a:r>
            <a:r>
              <a:rPr lang="zh-CN" altLang="en-US" dirty="0" smtClean="0"/>
              <a:t>方法。在此</a:t>
            </a:r>
            <a:r>
              <a:rPr lang="zh-CN" altLang="en-US" dirty="0"/>
              <a:t>类方法</a:t>
            </a:r>
            <a:r>
              <a:rPr lang="zh-CN" altLang="en-US" dirty="0" smtClean="0"/>
              <a:t>中，我们从某些</a:t>
            </a:r>
            <a:r>
              <a:rPr lang="zh-CN" altLang="en-US" dirty="0"/>
              <a:t>初始解</a:t>
            </a:r>
            <a:r>
              <a:rPr lang="zh-CN" altLang="en-US" dirty="0" smtClean="0"/>
              <a:t>出发，迭代</a:t>
            </a:r>
            <a:r>
              <a:rPr lang="zh-CN" altLang="en-US" dirty="0"/>
              <a:t>寻找最优参数</a:t>
            </a:r>
            <a:r>
              <a:rPr lang="zh-CN" altLang="en-US" dirty="0" smtClean="0"/>
              <a:t>值。每次迭代，先</a:t>
            </a:r>
            <a:r>
              <a:rPr lang="zh-CN" altLang="en-US" dirty="0"/>
              <a:t>计算误差函数在</a:t>
            </a:r>
            <a:r>
              <a:rPr lang="zh-CN" altLang="en-US" dirty="0" smtClean="0"/>
              <a:t>当前</a:t>
            </a:r>
            <a:r>
              <a:rPr lang="zh-CN" altLang="en-US" dirty="0"/>
              <a:t>点的梯度，</a:t>
            </a:r>
            <a:r>
              <a:rPr lang="zh-CN" altLang="en-US" dirty="0" smtClean="0"/>
              <a:t>然后沿着</a:t>
            </a:r>
            <a:r>
              <a:rPr lang="zh-CN" altLang="en-US" dirty="0">
                <a:solidFill>
                  <a:srgbClr val="FF0000"/>
                </a:solidFill>
              </a:rPr>
              <a:t>负梯度方向</a:t>
            </a:r>
            <a:r>
              <a:rPr lang="zh-CN" altLang="en-US" dirty="0"/>
              <a:t>搜索</a:t>
            </a:r>
            <a:r>
              <a:rPr lang="zh-CN" altLang="en-US" dirty="0" smtClean="0"/>
              <a:t>最优解。若</a:t>
            </a:r>
            <a:r>
              <a:rPr lang="zh-CN" altLang="en-US" dirty="0"/>
              <a:t>误差函数</a:t>
            </a:r>
            <a:r>
              <a:rPr lang="zh-CN" altLang="en-US" dirty="0" smtClean="0"/>
              <a:t>在当前</a:t>
            </a:r>
            <a:r>
              <a:rPr lang="zh-CN" altLang="en-US" dirty="0"/>
              <a:t>点的梯度为零，则已达到局部极小，更新量将为零，这意味着参数的迭代</a:t>
            </a:r>
            <a:r>
              <a:rPr lang="zh-CN" altLang="en-US" dirty="0" smtClean="0"/>
              <a:t>更新</a:t>
            </a:r>
            <a:r>
              <a:rPr lang="zh-CN" altLang="en-US" dirty="0"/>
              <a:t>将在此</a:t>
            </a:r>
            <a:r>
              <a:rPr lang="zh-CN" altLang="en-US" dirty="0" smtClean="0"/>
              <a:t>停止。</a:t>
            </a:r>
            <a:endParaRPr lang="en-US" altLang="zh-CN" dirty="0" smtClean="0"/>
          </a:p>
          <a:p>
            <a:endParaRPr lang="en-US" altLang="zh-CN" dirty="0"/>
          </a:p>
          <a:p>
            <a:r>
              <a:rPr lang="zh-CN" altLang="en-US" dirty="0" smtClean="0"/>
              <a:t>显然</a:t>
            </a:r>
            <a:r>
              <a:rPr lang="zh-CN" altLang="en-US" dirty="0"/>
              <a:t>，如果误差函数仅有一个局部极小，那么此时找到的局部</a:t>
            </a:r>
            <a:r>
              <a:rPr lang="zh-CN" altLang="en-US" dirty="0" smtClean="0"/>
              <a:t>极小</a:t>
            </a:r>
            <a:r>
              <a:rPr lang="zh-CN" altLang="en-US" dirty="0"/>
              <a:t>就是全局</a:t>
            </a:r>
            <a:r>
              <a:rPr lang="zh-CN" altLang="en-US" dirty="0" smtClean="0"/>
              <a:t>最小；然而</a:t>
            </a:r>
            <a:r>
              <a:rPr lang="zh-CN" altLang="en-US" dirty="0"/>
              <a:t>，如果误差函数具有多个局部</a:t>
            </a:r>
            <a:r>
              <a:rPr lang="zh-CN" altLang="en-US" dirty="0" smtClean="0"/>
              <a:t>极小，则</a:t>
            </a:r>
            <a:r>
              <a:rPr lang="zh-CN" altLang="en-US" dirty="0"/>
              <a:t>不能保证找到的</a:t>
            </a:r>
            <a:r>
              <a:rPr lang="zh-CN" altLang="en-US" dirty="0" smtClean="0"/>
              <a:t>解是</a:t>
            </a:r>
            <a:r>
              <a:rPr lang="zh-CN" altLang="en-US" dirty="0"/>
              <a:t>全局</a:t>
            </a:r>
            <a:r>
              <a:rPr lang="zh-CN" altLang="en-US" dirty="0" smtClean="0"/>
              <a:t>最小。对</a:t>
            </a:r>
            <a:r>
              <a:rPr lang="zh-CN" altLang="en-US" dirty="0"/>
              <a:t>后一种</a:t>
            </a:r>
            <a:r>
              <a:rPr lang="zh-CN" altLang="en-US" dirty="0" smtClean="0"/>
              <a:t>情形，我们</a:t>
            </a:r>
            <a:r>
              <a:rPr lang="zh-CN" altLang="en-US" dirty="0"/>
              <a:t>称参数寻优</a:t>
            </a:r>
            <a:r>
              <a:rPr lang="zh-CN" altLang="en-US" dirty="0">
                <a:solidFill>
                  <a:srgbClr val="FF0000"/>
                </a:solidFill>
              </a:rPr>
              <a:t>陷入了局部极小</a:t>
            </a:r>
            <a:r>
              <a:rPr lang="zh-CN" altLang="en-US" dirty="0"/>
              <a:t>， 这显然不是</a:t>
            </a:r>
            <a:r>
              <a:rPr lang="zh-CN" altLang="en-US" dirty="0" smtClean="0"/>
              <a:t>我们所</a:t>
            </a:r>
            <a:r>
              <a:rPr lang="zh-CN" altLang="en-US" dirty="0"/>
              <a:t>希望</a:t>
            </a:r>
            <a:r>
              <a:rPr lang="zh-CN" altLang="en-US" dirty="0" smtClean="0"/>
              <a:t>的。 </a:t>
            </a:r>
            <a:endParaRPr lang="en-US" altLang="zh-CN" dirty="0" smtClean="0"/>
          </a:p>
        </p:txBody>
      </p:sp>
      <p:pic>
        <p:nvPicPr>
          <p:cNvPr id="2" name="图片 1"/>
          <p:cNvPicPr>
            <a:picLocks noChangeAspect="1"/>
          </p:cNvPicPr>
          <p:nvPr/>
        </p:nvPicPr>
        <p:blipFill>
          <a:blip r:embed="rId2"/>
          <a:stretch>
            <a:fillRect/>
          </a:stretch>
        </p:blipFill>
        <p:spPr>
          <a:xfrm>
            <a:off x="3962229" y="3345553"/>
            <a:ext cx="3658275" cy="2971499"/>
          </a:xfrm>
          <a:prstGeom prst="rect">
            <a:avLst/>
          </a:prstGeom>
        </p:spPr>
      </p:pic>
      <p:sp>
        <p:nvSpPr>
          <p:cNvPr id="3" name="文本框 2"/>
          <p:cNvSpPr txBox="1"/>
          <p:nvPr/>
        </p:nvSpPr>
        <p:spPr>
          <a:xfrm>
            <a:off x="4680170" y="6317052"/>
            <a:ext cx="2031325" cy="369332"/>
          </a:xfrm>
          <a:prstGeom prst="rect">
            <a:avLst/>
          </a:prstGeom>
          <a:noFill/>
        </p:spPr>
        <p:txBody>
          <a:bodyPr wrap="none" rtlCol="0">
            <a:spAutoFit/>
          </a:bodyPr>
          <a:lstStyle/>
          <a:p>
            <a:r>
              <a:rPr lang="zh-CN" altLang="en-US" dirty="0" smtClean="0"/>
              <a:t>梯度下降法示意图</a:t>
            </a:r>
            <a:endParaRPr lang="zh-CN" altLang="en-US" dirty="0"/>
          </a:p>
        </p:txBody>
      </p:sp>
    </p:spTree>
    <p:extLst>
      <p:ext uri="{BB962C8B-B14F-4D97-AF65-F5344CB8AC3E}">
        <p14:creationId xmlns:p14="http://schemas.microsoft.com/office/powerpoint/2010/main" val="905316217"/>
      </p:ext>
    </p:extLst>
  </p:cSld>
  <p:clrMapOvr>
    <a:masterClrMapping/>
  </p:clrMapOvr>
  <p:transition spd="slow">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78424" y="1459510"/>
            <a:ext cx="8325134" cy="3970318"/>
          </a:xfrm>
          <a:prstGeom prst="rect">
            <a:avLst/>
          </a:prstGeom>
        </p:spPr>
        <p:txBody>
          <a:bodyPr wrap="square">
            <a:spAutoFit/>
          </a:bodyPr>
          <a:lstStyle/>
          <a:p>
            <a:r>
              <a:rPr lang="zh-CN" altLang="en-US" dirty="0" smtClean="0"/>
              <a:t>常</a:t>
            </a:r>
            <a:r>
              <a:rPr lang="zh-CN" altLang="en-US" dirty="0"/>
              <a:t>采用以下策略来</a:t>
            </a:r>
            <a:r>
              <a:rPr lang="zh-CN" altLang="en-US" dirty="0" smtClean="0"/>
              <a:t>试图“跳出”局部</a:t>
            </a:r>
            <a:r>
              <a:rPr lang="zh-CN" altLang="en-US" dirty="0"/>
              <a:t>极小，从而</a:t>
            </a:r>
            <a:r>
              <a:rPr lang="zh-CN" altLang="en-US" dirty="0" smtClean="0"/>
              <a:t>进一步</a:t>
            </a:r>
            <a:r>
              <a:rPr lang="zh-CN" altLang="en-US" dirty="0"/>
              <a:t>接近全局</a:t>
            </a:r>
            <a:r>
              <a:rPr lang="zh-CN" altLang="en-US" dirty="0" smtClean="0"/>
              <a:t>最小：</a:t>
            </a:r>
            <a:r>
              <a:rPr lang="zh-CN" altLang="en-US" dirty="0"/>
              <a:t/>
            </a:r>
            <a:br>
              <a:rPr lang="zh-CN" altLang="en-US" dirty="0"/>
            </a:br>
            <a:endParaRPr lang="en-US" altLang="zh-CN" dirty="0" smtClean="0"/>
          </a:p>
          <a:p>
            <a:r>
              <a:rPr lang="zh-CN" altLang="en-US" dirty="0" smtClean="0"/>
              <a:t>以</a:t>
            </a:r>
            <a:r>
              <a:rPr lang="zh-CN" altLang="en-US" dirty="0"/>
              <a:t>多组不同参数值初始化多个</a:t>
            </a:r>
            <a:r>
              <a:rPr lang="zh-CN" altLang="en-US" dirty="0" smtClean="0"/>
              <a:t>神经网络，按</a:t>
            </a:r>
            <a:r>
              <a:rPr lang="zh-CN" altLang="en-US" dirty="0"/>
              <a:t>标准方法训练后，取</a:t>
            </a:r>
            <a:r>
              <a:rPr lang="zh-CN" altLang="en-US" dirty="0" smtClean="0"/>
              <a:t>其中误差</a:t>
            </a:r>
            <a:r>
              <a:rPr lang="zh-CN" altLang="en-US" dirty="0"/>
              <a:t>最小的解作为最终</a:t>
            </a:r>
            <a:r>
              <a:rPr lang="zh-CN" altLang="en-US" dirty="0" smtClean="0"/>
              <a:t>参数。这相当于</a:t>
            </a:r>
            <a:r>
              <a:rPr lang="zh-CN" altLang="en-US" dirty="0"/>
              <a:t>从多个</a:t>
            </a:r>
            <a:r>
              <a:rPr lang="zh-CN" altLang="en-US" dirty="0">
                <a:solidFill>
                  <a:srgbClr val="FF0000"/>
                </a:solidFill>
              </a:rPr>
              <a:t>不同的初始点</a:t>
            </a:r>
            <a:r>
              <a:rPr lang="zh-CN" altLang="en-US" dirty="0"/>
              <a:t>开始搜索</a:t>
            </a:r>
            <a:r>
              <a:rPr lang="zh-CN" altLang="en-US" dirty="0" smtClean="0"/>
              <a:t>，这样</a:t>
            </a:r>
            <a:r>
              <a:rPr lang="zh-CN" altLang="en-US" dirty="0"/>
              <a:t>就可能陷入不同的局部极小从中进行选择有可能获得更接近全局最小的</a:t>
            </a:r>
            <a:r>
              <a:rPr lang="zh-CN" altLang="en-US" dirty="0" smtClean="0"/>
              <a:t>结果。</a:t>
            </a:r>
            <a:endParaRPr lang="en-US" altLang="zh-CN" dirty="0" smtClean="0"/>
          </a:p>
          <a:p>
            <a:r>
              <a:rPr lang="en-US" altLang="zh-CN" dirty="0"/>
              <a:t/>
            </a:r>
            <a:br>
              <a:rPr lang="en-US" altLang="zh-CN" dirty="0"/>
            </a:br>
            <a:r>
              <a:rPr lang="zh-CN" altLang="en-US" dirty="0" smtClean="0"/>
              <a:t>使用“</a:t>
            </a:r>
            <a:r>
              <a:rPr lang="zh-CN" altLang="en-US" dirty="0" smtClean="0">
                <a:solidFill>
                  <a:srgbClr val="FF0000"/>
                </a:solidFill>
              </a:rPr>
              <a:t>模拟退火</a:t>
            </a:r>
            <a:r>
              <a:rPr lang="zh-CN" altLang="en-US" dirty="0" smtClean="0"/>
              <a:t>”</a:t>
            </a:r>
            <a:r>
              <a:rPr lang="en-US" altLang="zh-CN" dirty="0" smtClean="0"/>
              <a:t>(</a:t>
            </a:r>
            <a:r>
              <a:rPr lang="en-US" altLang="zh-CN" dirty="0"/>
              <a:t>simulated annealing) </a:t>
            </a:r>
            <a:r>
              <a:rPr lang="zh-CN" altLang="en-US" dirty="0" smtClean="0"/>
              <a:t>技术</a:t>
            </a:r>
            <a:r>
              <a:rPr lang="en-US" altLang="zh-CN" dirty="0" smtClean="0"/>
              <a:t>[</a:t>
            </a:r>
            <a:r>
              <a:rPr lang="en-US" altLang="zh-CN" dirty="0" err="1"/>
              <a:t>Aarts</a:t>
            </a:r>
            <a:r>
              <a:rPr lang="en-US" altLang="zh-CN" dirty="0"/>
              <a:t> and </a:t>
            </a:r>
            <a:r>
              <a:rPr lang="en-US" altLang="zh-CN" dirty="0" err="1" smtClean="0"/>
              <a:t>Korst</a:t>
            </a:r>
            <a:r>
              <a:rPr lang="zh-CN" altLang="en-US" dirty="0" smtClean="0"/>
              <a:t>，</a:t>
            </a:r>
            <a:r>
              <a:rPr lang="en-US" altLang="zh-CN" dirty="0" smtClean="0"/>
              <a:t>1989]</a:t>
            </a:r>
            <a:r>
              <a:rPr lang="zh-CN" altLang="en-US" dirty="0" smtClean="0"/>
              <a:t>。模拟</a:t>
            </a:r>
            <a:r>
              <a:rPr lang="zh-CN" altLang="en-US" dirty="0"/>
              <a:t>退火在每一步</a:t>
            </a:r>
            <a:r>
              <a:rPr lang="zh-CN" altLang="en-US" dirty="0" smtClean="0"/>
              <a:t>都以一定</a:t>
            </a:r>
            <a:r>
              <a:rPr lang="zh-CN" altLang="en-US" dirty="0"/>
              <a:t>的概率</a:t>
            </a:r>
            <a:r>
              <a:rPr lang="zh-CN" altLang="en-US" dirty="0" smtClean="0"/>
              <a:t>接受比</a:t>
            </a:r>
            <a:r>
              <a:rPr lang="zh-CN" altLang="en-US" dirty="0"/>
              <a:t>当前解更差的结果，从而</a:t>
            </a:r>
            <a:r>
              <a:rPr lang="zh-CN" altLang="en-US" dirty="0" smtClean="0"/>
              <a:t>有助于“跳出”局部</a:t>
            </a:r>
            <a:r>
              <a:rPr lang="zh-CN" altLang="en-US" dirty="0"/>
              <a:t>极</a:t>
            </a:r>
            <a:r>
              <a:rPr lang="zh-CN" altLang="en-US" dirty="0" smtClean="0"/>
              <a:t>小。在每次迭代过程中，接受“次优解”的</a:t>
            </a:r>
            <a:r>
              <a:rPr lang="zh-CN" altLang="en-US" dirty="0"/>
              <a:t>概率要随着时间的推移而逐渐</a:t>
            </a:r>
            <a:r>
              <a:rPr lang="zh-CN" altLang="en-US" dirty="0" smtClean="0"/>
              <a:t>降低，从而</a:t>
            </a:r>
            <a:r>
              <a:rPr lang="zh-CN" altLang="en-US" dirty="0"/>
              <a:t>保证算法</a:t>
            </a:r>
            <a:r>
              <a:rPr lang="zh-CN" altLang="en-US" dirty="0" smtClean="0"/>
              <a:t>稳定。</a:t>
            </a:r>
            <a:endParaRPr lang="en-US" altLang="zh-CN" dirty="0" smtClean="0"/>
          </a:p>
          <a:p>
            <a:r>
              <a:rPr lang="en-US" altLang="zh-CN" dirty="0"/>
              <a:t/>
            </a:r>
            <a:br>
              <a:rPr lang="en-US" altLang="zh-CN" dirty="0"/>
            </a:br>
            <a:r>
              <a:rPr lang="zh-CN" altLang="en-US" dirty="0"/>
              <a:t>使用</a:t>
            </a:r>
            <a:r>
              <a:rPr lang="zh-CN" altLang="en-US" dirty="0">
                <a:solidFill>
                  <a:srgbClr val="FF0000"/>
                </a:solidFill>
              </a:rPr>
              <a:t>随机梯度</a:t>
            </a:r>
            <a:r>
              <a:rPr lang="zh-CN" altLang="en-US" dirty="0" smtClean="0">
                <a:solidFill>
                  <a:srgbClr val="FF0000"/>
                </a:solidFill>
              </a:rPr>
              <a:t>下降</a:t>
            </a:r>
            <a:r>
              <a:rPr lang="zh-CN" altLang="en-US" dirty="0" smtClean="0"/>
              <a:t>，与</a:t>
            </a:r>
            <a:r>
              <a:rPr lang="zh-CN" altLang="en-US" dirty="0"/>
              <a:t>标准梯度下降法精确计算梯度</a:t>
            </a:r>
            <a:r>
              <a:rPr lang="zh-CN" altLang="en-US" dirty="0" smtClean="0"/>
              <a:t>不同，随机</a:t>
            </a:r>
            <a:r>
              <a:rPr lang="zh-CN" altLang="en-US" dirty="0"/>
              <a:t>梯度下降法在计算梯度时加入了</a:t>
            </a:r>
            <a:r>
              <a:rPr lang="zh-CN" altLang="en-US" dirty="0" smtClean="0"/>
              <a:t>随机因素。于是，即便</a:t>
            </a:r>
            <a:r>
              <a:rPr lang="zh-CN" altLang="en-US" dirty="0"/>
              <a:t>陷入局部</a:t>
            </a:r>
            <a:r>
              <a:rPr lang="zh-CN" altLang="en-US" dirty="0" smtClean="0"/>
              <a:t>极小点，它</a:t>
            </a:r>
            <a:r>
              <a:rPr lang="zh-CN" altLang="en-US" dirty="0"/>
              <a:t>计算出的梯度仍可能不为</a:t>
            </a:r>
            <a:r>
              <a:rPr lang="zh-CN" altLang="en-US" dirty="0" smtClean="0"/>
              <a:t>零，这样</a:t>
            </a:r>
            <a:r>
              <a:rPr lang="zh-CN" altLang="en-US" dirty="0"/>
              <a:t>就有机会跳出局部极小继续</a:t>
            </a:r>
            <a:r>
              <a:rPr lang="zh-CN" altLang="en-US" dirty="0" smtClean="0"/>
              <a:t>搜索。</a:t>
            </a:r>
            <a:endParaRPr lang="zh-CN" altLang="en-US" dirty="0"/>
          </a:p>
        </p:txBody>
      </p:sp>
      <p:sp>
        <p:nvSpPr>
          <p:cNvPr id="3" name="矩形 3"/>
          <p:cNvSpPr>
            <a:spLocks noChangeArrowheads="1"/>
          </p:cNvSpPr>
          <p:nvPr/>
        </p:nvSpPr>
        <p:spPr bwMode="auto">
          <a:xfrm>
            <a:off x="1073958" y="224898"/>
            <a:ext cx="3480422"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marL="0" marR="0" lvl="0" indent="0" algn="l" defTabSz="914332" rtl="0" eaLnBrk="1" fontAlgn="auto" latinLnBrk="0" hangingPunct="1">
              <a:lnSpc>
                <a:spcPct val="100000"/>
              </a:lnSpc>
              <a:spcBef>
                <a:spcPct val="0"/>
              </a:spcBef>
              <a:spcAft>
                <a:spcPts val="0"/>
              </a:spcAft>
              <a:buClrTx/>
              <a:buSzTx/>
              <a:buFont typeface="Arial" charset="0"/>
              <a:buNone/>
              <a:tabLst/>
              <a:defRPr/>
            </a:pPr>
            <a:r>
              <a:rPr kumimoji="0" lang="zh-CN" altLang="en-US" sz="3200" b="1" i="0" u="none" strike="noStrike" kern="1200" cap="none" spc="0" normalizeH="0" baseline="0" noProof="0" dirty="0" smtClean="0">
                <a:ln>
                  <a:noFill/>
                </a:ln>
                <a:solidFill>
                  <a:srgbClr val="444D26">
                    <a:lumMod val="75000"/>
                  </a:srgbClr>
                </a:solidFill>
                <a:effectLst/>
                <a:uLnTx/>
                <a:uFillTx/>
                <a:latin typeface="Arial" panose="020B0604020202020204" pitchFamily="34" charset="0"/>
                <a:ea typeface="宋体" pitchFamily="2" charset="-122"/>
                <a:cs typeface="Arial" panose="020B0604020202020204" pitchFamily="34" charset="0"/>
                <a:sym typeface="Calibri" pitchFamily="34" charset="0"/>
              </a:rPr>
              <a:t>“跳出”局部最小</a:t>
            </a:r>
            <a:endParaRPr kumimoji="0" lang="zh-CN" altLang="en-US" sz="3200" b="1" i="0" u="none" strike="noStrike" kern="1200" cap="none" spc="0" normalizeH="0" baseline="0" noProof="0" dirty="0">
              <a:ln>
                <a:noFill/>
              </a:ln>
              <a:solidFill>
                <a:srgbClr val="444D26">
                  <a:lumMod val="75000"/>
                </a:srgbClr>
              </a:solidFill>
              <a:effectLst/>
              <a:uLnTx/>
              <a:uFillTx/>
              <a:latin typeface="Arial" panose="020B0604020202020204" pitchFamily="34" charset="0"/>
              <a:ea typeface="宋体" pitchFamily="2" charset="-122"/>
              <a:cs typeface="Arial" panose="020B0604020202020204" pitchFamily="34" charset="0"/>
              <a:sym typeface="Calibri" pitchFamily="34" charset="0"/>
            </a:endParaRPr>
          </a:p>
        </p:txBody>
      </p:sp>
    </p:spTree>
    <p:extLst>
      <p:ext uri="{BB962C8B-B14F-4D97-AF65-F5344CB8AC3E}">
        <p14:creationId xmlns:p14="http://schemas.microsoft.com/office/powerpoint/2010/main" val="8421522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8341520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879826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365760" indent="-256032">
              <a:buFont typeface="Wingdings 3"/>
              <a:buChar char=""/>
              <a:defRPr/>
            </a:pPr>
            <a:r>
              <a:rPr lang="zh-CN" altLang="en-US" dirty="0">
                <a:latin typeface="+mn-ea"/>
              </a:rPr>
              <a:t>手工地选取特征是一件非常费力、启发式（需要专业知识）</a:t>
            </a:r>
            <a:endParaRPr lang="en-US" altLang="zh-CN" dirty="0">
              <a:latin typeface="+mn-ea"/>
            </a:endParaRPr>
          </a:p>
          <a:p>
            <a:pPr marL="109728" indent="0">
              <a:buNone/>
              <a:defRPr/>
            </a:pPr>
            <a:r>
              <a:rPr lang="zh-CN" altLang="en-US" dirty="0">
                <a:latin typeface="+mn-ea"/>
              </a:rPr>
              <a:t>的方法，能不能选取好很大程度上靠经验和</a:t>
            </a:r>
            <a:r>
              <a:rPr lang="zh-CN" altLang="en-US" dirty="0" smtClean="0">
                <a:latin typeface="+mn-ea"/>
              </a:rPr>
              <a:t>运气。而且</a:t>
            </a:r>
            <a:r>
              <a:rPr lang="zh-CN" altLang="en-US" dirty="0">
                <a:latin typeface="+mn-ea"/>
              </a:rPr>
              <a:t>它的调节需要大量的时间</a:t>
            </a:r>
            <a:r>
              <a:rPr lang="zh-CN" altLang="en-US" dirty="0" smtClean="0">
                <a:latin typeface="+mn-ea"/>
              </a:rPr>
              <a:t>。</a:t>
            </a:r>
            <a:endParaRPr lang="en-US" altLang="zh-CN" dirty="0" smtClean="0">
              <a:latin typeface="+mn-ea"/>
            </a:endParaRPr>
          </a:p>
          <a:p>
            <a:pPr marL="109728" indent="0">
              <a:buNone/>
              <a:defRPr/>
            </a:pPr>
            <a:endParaRPr lang="zh-CN" altLang="en-US" dirty="0">
              <a:latin typeface="+mn-ea"/>
            </a:endParaRPr>
          </a:p>
          <a:p>
            <a:pPr marL="365760" indent="-256032">
              <a:buFont typeface="Wingdings 3"/>
              <a:buChar char=""/>
              <a:defRPr/>
            </a:pPr>
            <a:r>
              <a:rPr lang="en-US" dirty="0" smtClean="0">
                <a:latin typeface="+mn-ea"/>
              </a:rPr>
              <a:t>Deep Learning</a:t>
            </a:r>
            <a:r>
              <a:rPr lang="en-US" altLang="zh-CN" dirty="0" smtClean="0">
                <a:latin typeface="+mn-ea"/>
              </a:rPr>
              <a:t>-</a:t>
            </a:r>
            <a:r>
              <a:rPr lang="en-US" dirty="0" smtClean="0">
                <a:latin typeface="+mn-ea"/>
              </a:rPr>
              <a:t>Unsupervised Feature Learning</a:t>
            </a:r>
            <a:r>
              <a:rPr lang="zh-CN" altLang="en-US" dirty="0" smtClean="0">
                <a:latin typeface="+mn-ea"/>
              </a:rPr>
              <a:t>，</a:t>
            </a:r>
            <a:r>
              <a:rPr lang="zh-CN" altLang="en-US" dirty="0">
                <a:latin typeface="+mn-ea"/>
              </a:rPr>
              <a:t>自动地</a:t>
            </a:r>
            <a:r>
              <a:rPr lang="zh-CN" altLang="en-US" dirty="0" smtClean="0">
                <a:latin typeface="+mn-ea"/>
              </a:rPr>
              <a:t>学习特征。</a:t>
            </a:r>
            <a:endParaRPr lang="en-US" altLang="zh-CN" dirty="0" smtClean="0">
              <a:latin typeface="+mn-ea"/>
            </a:endParaRPr>
          </a:p>
        </p:txBody>
      </p:sp>
      <p:sp>
        <p:nvSpPr>
          <p:cNvPr id="3" name="标题 2"/>
          <p:cNvSpPr>
            <a:spLocks noGrp="1"/>
          </p:cNvSpPr>
          <p:nvPr>
            <p:ph type="title"/>
          </p:nvPr>
        </p:nvSpPr>
        <p:spPr/>
        <p:txBody>
          <a:bodyPr/>
          <a:lstStyle/>
          <a:p>
            <a:pPr algn="ctr">
              <a:defRPr/>
            </a:pPr>
            <a:r>
              <a:rPr lang="en-US" altLang="zh-CN" dirty="0" smtClean="0"/>
              <a:t>introduction</a:t>
            </a:r>
            <a:endParaRPr lang="zh-CN" altLang="en-US" dirty="0"/>
          </a:p>
        </p:txBody>
      </p:sp>
    </p:spTree>
    <p:extLst>
      <p:ext uri="{BB962C8B-B14F-4D97-AF65-F5344CB8AC3E}">
        <p14:creationId xmlns:p14="http://schemas.microsoft.com/office/powerpoint/2010/main" val="12391956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内容占位符 3" descr="1365435513_7934.jpg"/>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3048000" y="1371601"/>
            <a:ext cx="5715000" cy="3140075"/>
          </a:xfrm>
        </p:spPr>
      </p:pic>
      <p:sp>
        <p:nvSpPr>
          <p:cNvPr id="3" name="标题 2"/>
          <p:cNvSpPr>
            <a:spLocks noGrp="1"/>
          </p:cNvSpPr>
          <p:nvPr>
            <p:ph type="title"/>
          </p:nvPr>
        </p:nvSpPr>
        <p:spPr/>
        <p:txBody>
          <a:bodyPr>
            <a:normAutofit/>
          </a:bodyPr>
          <a:lstStyle/>
          <a:p>
            <a:pPr>
              <a:defRPr/>
            </a:pPr>
            <a:r>
              <a:rPr lang="en-US" altLang="zh-CN" dirty="0" smtClean="0"/>
              <a:t>How do our brains do with feature</a:t>
            </a:r>
            <a:endParaRPr lang="zh-CN" altLang="en-US" dirty="0"/>
          </a:p>
        </p:txBody>
      </p:sp>
      <p:sp>
        <p:nvSpPr>
          <p:cNvPr id="5" name="TextBox 4"/>
          <p:cNvSpPr txBox="1"/>
          <p:nvPr/>
        </p:nvSpPr>
        <p:spPr>
          <a:xfrm>
            <a:off x="3048001" y="4648200"/>
            <a:ext cx="6163867" cy="923330"/>
          </a:xfrm>
          <a:prstGeom prst="rect">
            <a:avLst/>
          </a:prstGeom>
          <a:noFill/>
        </p:spPr>
        <p:txBody>
          <a:bodyPr wrap="none">
            <a:spAutoFit/>
          </a:bodyPr>
          <a:lstStyle/>
          <a:p>
            <a:pPr>
              <a:defRPr/>
            </a:pPr>
            <a:r>
              <a:rPr lang="zh-CN" altLang="en-US" dirty="0">
                <a:latin typeface="+mn-ea"/>
              </a:rPr>
              <a:t> </a:t>
            </a:r>
            <a:r>
              <a:rPr lang="en-US" altLang="zh-CN" dirty="0">
                <a:latin typeface="+mn-ea"/>
              </a:rPr>
              <a:t>1981 </a:t>
            </a:r>
            <a:r>
              <a:rPr lang="zh-CN" altLang="en-US" dirty="0">
                <a:latin typeface="+mn-ea"/>
              </a:rPr>
              <a:t>年的诺贝尔医学奖，颁发给了 </a:t>
            </a:r>
            <a:r>
              <a:rPr lang="en-US" altLang="zh-CN" dirty="0">
                <a:latin typeface="+mn-ea"/>
              </a:rPr>
              <a:t>David Hubel</a:t>
            </a:r>
          </a:p>
          <a:p>
            <a:pPr>
              <a:defRPr/>
            </a:pPr>
            <a:r>
              <a:rPr lang="zh-CN" altLang="en-US" dirty="0">
                <a:latin typeface="+mn-ea"/>
              </a:rPr>
              <a:t>和</a:t>
            </a:r>
            <a:r>
              <a:rPr lang="en-US" altLang="zh-CN" dirty="0" err="1">
                <a:latin typeface="+mn-ea"/>
              </a:rPr>
              <a:t>TorstenWiesel</a:t>
            </a:r>
            <a:r>
              <a:rPr lang="zh-CN" altLang="en-US" dirty="0">
                <a:latin typeface="+mn-ea"/>
              </a:rPr>
              <a:t>，以及 </a:t>
            </a:r>
            <a:r>
              <a:rPr lang="en-US" altLang="zh-CN" dirty="0">
                <a:latin typeface="+mn-ea"/>
              </a:rPr>
              <a:t>Roger Sperry</a:t>
            </a:r>
            <a:r>
              <a:rPr lang="zh-CN" altLang="en-US" dirty="0">
                <a:latin typeface="+mn-ea"/>
              </a:rPr>
              <a:t>。前两位的主要贡献，</a:t>
            </a:r>
            <a:endParaRPr lang="en-US" altLang="zh-CN" dirty="0">
              <a:latin typeface="+mn-ea"/>
            </a:endParaRPr>
          </a:p>
          <a:p>
            <a:pPr>
              <a:defRPr/>
            </a:pPr>
            <a:r>
              <a:rPr lang="zh-CN" altLang="en-US" dirty="0">
                <a:latin typeface="+mn-ea"/>
              </a:rPr>
              <a:t>是“发现了视觉系统的信息处理”：可视皮层是分级的：</a:t>
            </a:r>
          </a:p>
        </p:txBody>
      </p:sp>
      <p:sp>
        <p:nvSpPr>
          <p:cNvPr id="6" name="TextBox 5"/>
          <p:cNvSpPr txBox="1"/>
          <p:nvPr/>
        </p:nvSpPr>
        <p:spPr>
          <a:xfrm>
            <a:off x="3505201" y="5791201"/>
            <a:ext cx="7375525" cy="646113"/>
          </a:xfrm>
          <a:prstGeom prst="rect">
            <a:avLst/>
          </a:prstGeom>
          <a:noFill/>
        </p:spPr>
        <p:txBody>
          <a:bodyPr wrap="none">
            <a:spAutoFit/>
          </a:bodyPr>
          <a:lstStyle/>
          <a:p>
            <a:pPr>
              <a:defRPr/>
            </a:pPr>
            <a:r>
              <a:rPr lang="zh-CN" altLang="en-US" dirty="0">
                <a:latin typeface="+mn-ea"/>
              </a:rPr>
              <a:t>这个发现激发了人们对于神经系统的进一步思考。</a:t>
            </a:r>
            <a:endParaRPr lang="en-US" altLang="zh-CN" dirty="0">
              <a:latin typeface="+mn-ea"/>
            </a:endParaRPr>
          </a:p>
          <a:p>
            <a:pPr>
              <a:defRPr/>
            </a:pPr>
            <a:r>
              <a:rPr lang="zh-CN" altLang="en-US" dirty="0">
                <a:latin typeface="+mn-ea"/>
              </a:rPr>
              <a:t>神经</a:t>
            </a:r>
            <a:r>
              <a:rPr lang="en-US" altLang="zh-CN" dirty="0">
                <a:latin typeface="+mn-ea"/>
              </a:rPr>
              <a:t>-</a:t>
            </a:r>
            <a:r>
              <a:rPr lang="zh-CN" altLang="en-US" dirty="0">
                <a:latin typeface="+mn-ea"/>
              </a:rPr>
              <a:t>中枢</a:t>
            </a:r>
            <a:r>
              <a:rPr lang="en-US" altLang="zh-CN" dirty="0">
                <a:latin typeface="+mn-ea"/>
              </a:rPr>
              <a:t>-</a:t>
            </a:r>
            <a:r>
              <a:rPr lang="zh-CN" altLang="en-US" dirty="0">
                <a:latin typeface="+mn-ea"/>
              </a:rPr>
              <a:t>大脑的工作过程，或许是一个不断迭代、不断抽象的过程。</a:t>
            </a:r>
          </a:p>
        </p:txBody>
      </p:sp>
    </p:spTree>
    <p:extLst>
      <p:ext uri="{BB962C8B-B14F-4D97-AF65-F5344CB8AC3E}">
        <p14:creationId xmlns:p14="http://schemas.microsoft.com/office/powerpoint/2010/main" val="29009121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内容占位符 3" descr="1365435554_6921.jpg"/>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1828801" y="1219201"/>
            <a:ext cx="6037263" cy="4525963"/>
          </a:xfrm>
        </p:spPr>
      </p:pic>
      <p:sp>
        <p:nvSpPr>
          <p:cNvPr id="3" name="标题 2"/>
          <p:cNvSpPr>
            <a:spLocks noGrp="1"/>
          </p:cNvSpPr>
          <p:nvPr>
            <p:ph type="title"/>
          </p:nvPr>
        </p:nvSpPr>
        <p:spPr/>
        <p:txBody>
          <a:bodyPr>
            <a:normAutofit/>
          </a:bodyPr>
          <a:lstStyle/>
          <a:p>
            <a:pPr>
              <a:defRPr/>
            </a:pPr>
            <a:r>
              <a:rPr lang="en-US" altLang="zh-CN" dirty="0" smtClean="0"/>
              <a:t>How do our brains do with feature</a:t>
            </a:r>
            <a:endParaRPr lang="zh-CN" altLang="en-US" dirty="0"/>
          </a:p>
        </p:txBody>
      </p:sp>
      <p:sp>
        <p:nvSpPr>
          <p:cNvPr id="19460" name="TextBox 4"/>
          <p:cNvSpPr txBox="1">
            <a:spLocks noChangeArrowheads="1"/>
          </p:cNvSpPr>
          <p:nvPr/>
        </p:nvSpPr>
        <p:spPr bwMode="auto">
          <a:xfrm>
            <a:off x="7943850" y="1447800"/>
            <a:ext cx="27241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latin typeface="Lucida Sans Unicode" panose="020B0602030504020204" pitchFamily="34" charset="0"/>
                <a:ea typeface="黑体" panose="02010609060101010101" pitchFamily="49" charset="-122"/>
              </a:rPr>
              <a:t>这个过程关键在于抽象和</a:t>
            </a:r>
            <a:endParaRPr lang="en-US" altLang="zh-CN">
              <a:latin typeface="Lucida Sans Unicode" panose="020B0602030504020204" pitchFamily="34" charset="0"/>
              <a:ea typeface="黑体" panose="02010609060101010101" pitchFamily="49" charset="-122"/>
            </a:endParaRPr>
          </a:p>
          <a:p>
            <a:pPr eaLnBrk="1" hangingPunct="1"/>
            <a:r>
              <a:rPr lang="zh-CN" altLang="en-US">
                <a:latin typeface="Lucida Sans Unicode" panose="020B0602030504020204" pitchFamily="34" charset="0"/>
                <a:ea typeface="黑体" panose="02010609060101010101" pitchFamily="49" charset="-122"/>
              </a:rPr>
              <a:t>迭代。从原始信号开始，</a:t>
            </a:r>
            <a:endParaRPr lang="en-US" altLang="zh-CN">
              <a:latin typeface="Lucida Sans Unicode" panose="020B0602030504020204" pitchFamily="34" charset="0"/>
              <a:ea typeface="黑体" panose="02010609060101010101" pitchFamily="49" charset="-122"/>
            </a:endParaRPr>
          </a:p>
          <a:p>
            <a:pPr eaLnBrk="1" hangingPunct="1"/>
            <a:r>
              <a:rPr lang="zh-CN" altLang="en-US">
                <a:latin typeface="Lucida Sans Unicode" panose="020B0602030504020204" pitchFamily="34" charset="0"/>
                <a:ea typeface="黑体" panose="02010609060101010101" pitchFamily="49" charset="-122"/>
              </a:rPr>
              <a:t>做低级抽象，逐渐向高</a:t>
            </a:r>
            <a:endParaRPr lang="en-US" altLang="zh-CN">
              <a:latin typeface="Lucida Sans Unicode" panose="020B0602030504020204" pitchFamily="34" charset="0"/>
              <a:ea typeface="黑体" panose="02010609060101010101" pitchFamily="49" charset="-122"/>
            </a:endParaRPr>
          </a:p>
          <a:p>
            <a:pPr eaLnBrk="1" hangingPunct="1"/>
            <a:r>
              <a:rPr lang="zh-CN" altLang="en-US">
                <a:latin typeface="Lucida Sans Unicode" panose="020B0602030504020204" pitchFamily="34" charset="0"/>
                <a:ea typeface="黑体" panose="02010609060101010101" pitchFamily="49" charset="-122"/>
              </a:rPr>
              <a:t>级抽象迭代。</a:t>
            </a:r>
          </a:p>
        </p:txBody>
      </p:sp>
      <p:sp>
        <p:nvSpPr>
          <p:cNvPr id="19461" name="TextBox 5"/>
          <p:cNvSpPr txBox="1">
            <a:spLocks noChangeArrowheads="1"/>
          </p:cNvSpPr>
          <p:nvPr/>
        </p:nvSpPr>
        <p:spPr bwMode="auto">
          <a:xfrm>
            <a:off x="8001000" y="2895601"/>
            <a:ext cx="26670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latin typeface="Lucida Sans Unicode" panose="020B0602030504020204" pitchFamily="34" charset="0"/>
                <a:ea typeface="黑体" panose="02010609060101010101" pitchFamily="49" charset="-122"/>
              </a:rPr>
              <a:t>如图，从原始信号摄入开始（瞳孔摄入像素</a:t>
            </a:r>
            <a:r>
              <a:rPr lang="en-US" altLang="zh-CN">
                <a:latin typeface="Lucida Sans Unicode" panose="020B0602030504020204" pitchFamily="34" charset="0"/>
                <a:ea typeface="黑体" panose="02010609060101010101" pitchFamily="49" charset="-122"/>
              </a:rPr>
              <a:t>Pixels</a:t>
            </a:r>
            <a:r>
              <a:rPr lang="zh-CN" altLang="en-US">
                <a:latin typeface="Lucida Sans Unicode" panose="020B0602030504020204" pitchFamily="34" charset="0"/>
                <a:ea typeface="黑体" panose="02010609060101010101" pitchFamily="49" charset="-122"/>
              </a:rPr>
              <a:t>），接着做初步处理（大脑皮层某些细胞发现边缘和方向），然后抽象（大脑判定，眼前的物体的形状），然后进一步抽象（大脑进一步判定该物体是谁的脸）</a:t>
            </a:r>
          </a:p>
        </p:txBody>
      </p:sp>
    </p:spTree>
    <p:extLst>
      <p:ext uri="{BB962C8B-B14F-4D97-AF65-F5344CB8AC3E}">
        <p14:creationId xmlns:p14="http://schemas.microsoft.com/office/powerpoint/2010/main" val="10890066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内容占位符 1"/>
          <p:cNvSpPr>
            <a:spLocks noGrp="1"/>
          </p:cNvSpPr>
          <p:nvPr>
            <p:ph idx="1"/>
          </p:nvPr>
        </p:nvSpPr>
        <p:spPr/>
        <p:txBody>
          <a:bodyPr/>
          <a:lstStyle/>
          <a:p>
            <a:pPr eaLnBrk="1" hangingPunct="1"/>
            <a:r>
              <a:rPr lang="zh-CN" altLang="en-US" sz="2400">
                <a:latin typeface="宋体" panose="02010600030101010101" pitchFamily="2" charset="-122"/>
                <a:ea typeface="宋体" panose="02010600030101010101" pitchFamily="2" charset="-122"/>
              </a:rPr>
              <a:t>假设有一个系统</a:t>
            </a:r>
            <a:r>
              <a:rPr lang="en-US" altLang="zh-CN" sz="2400">
                <a:latin typeface="宋体" panose="02010600030101010101" pitchFamily="2" charset="-122"/>
                <a:ea typeface="宋体" panose="02010600030101010101" pitchFamily="2" charset="-122"/>
              </a:rPr>
              <a:t>S</a:t>
            </a:r>
            <a:r>
              <a:rPr lang="zh-CN" altLang="en-US" sz="2400">
                <a:latin typeface="宋体" panose="02010600030101010101" pitchFamily="2" charset="-122"/>
                <a:ea typeface="宋体" panose="02010600030101010101" pitchFamily="2" charset="-122"/>
              </a:rPr>
              <a:t>，它有</a:t>
            </a:r>
            <a:r>
              <a:rPr lang="en-US" altLang="zh-CN" sz="2400">
                <a:latin typeface="宋体" panose="02010600030101010101" pitchFamily="2" charset="-122"/>
                <a:ea typeface="宋体" panose="02010600030101010101" pitchFamily="2" charset="-122"/>
              </a:rPr>
              <a:t>n</a:t>
            </a:r>
            <a:r>
              <a:rPr lang="zh-CN" altLang="en-US" sz="2400">
                <a:latin typeface="宋体" panose="02010600030101010101" pitchFamily="2" charset="-122"/>
                <a:ea typeface="宋体" panose="02010600030101010101" pitchFamily="2" charset="-122"/>
              </a:rPr>
              <a:t>层（</a:t>
            </a:r>
            <a:r>
              <a:rPr lang="en-US" altLang="zh-CN" sz="2400">
                <a:latin typeface="宋体" panose="02010600030101010101" pitchFamily="2" charset="-122"/>
                <a:ea typeface="宋体" panose="02010600030101010101" pitchFamily="2" charset="-122"/>
              </a:rPr>
              <a:t>S1,…Sn</a:t>
            </a:r>
            <a:r>
              <a:rPr lang="zh-CN" altLang="en-US" sz="2400">
                <a:latin typeface="宋体" panose="02010600030101010101" pitchFamily="2" charset="-122"/>
                <a:ea typeface="宋体" panose="02010600030101010101" pitchFamily="2" charset="-122"/>
              </a:rPr>
              <a:t>），它的输入是</a:t>
            </a:r>
            <a:r>
              <a:rPr lang="en-US" altLang="zh-CN" sz="2400">
                <a:latin typeface="宋体" panose="02010600030101010101" pitchFamily="2" charset="-122"/>
                <a:ea typeface="宋体" panose="02010600030101010101" pitchFamily="2" charset="-122"/>
              </a:rPr>
              <a:t>I</a:t>
            </a:r>
            <a:r>
              <a:rPr lang="zh-CN" altLang="en-US" sz="2400">
                <a:latin typeface="宋体" panose="02010600030101010101" pitchFamily="2" charset="-122"/>
                <a:ea typeface="宋体" panose="02010600030101010101" pitchFamily="2" charset="-122"/>
              </a:rPr>
              <a:t>，输出是</a:t>
            </a:r>
            <a:r>
              <a:rPr lang="en-US" altLang="zh-CN" sz="2400">
                <a:latin typeface="宋体" panose="02010600030101010101" pitchFamily="2" charset="-122"/>
                <a:ea typeface="宋体" panose="02010600030101010101" pitchFamily="2" charset="-122"/>
              </a:rPr>
              <a:t>O</a:t>
            </a:r>
            <a:r>
              <a:rPr lang="zh-CN" altLang="en-US" sz="2400">
                <a:latin typeface="宋体" panose="02010600030101010101" pitchFamily="2" charset="-122"/>
                <a:ea typeface="宋体" panose="02010600030101010101" pitchFamily="2" charset="-122"/>
              </a:rPr>
              <a:t>，形象地表示为： </a:t>
            </a:r>
            <a:r>
              <a:rPr lang="en-US" altLang="zh-CN" sz="2400">
                <a:latin typeface="宋体" panose="02010600030101010101" pitchFamily="2" charset="-122"/>
                <a:ea typeface="宋体" panose="02010600030101010101" pitchFamily="2" charset="-122"/>
              </a:rPr>
              <a:t>I=&gt;S1=&gt;S2=&gt;…..=&gt;Sn =&gt; O</a:t>
            </a:r>
            <a:r>
              <a:rPr lang="zh-CN" altLang="en-US" sz="2400">
                <a:latin typeface="宋体" panose="02010600030101010101" pitchFamily="2" charset="-122"/>
                <a:ea typeface="宋体" panose="02010600030101010101" pitchFamily="2" charset="-122"/>
              </a:rPr>
              <a:t>，如果输出</a:t>
            </a:r>
            <a:r>
              <a:rPr lang="en-US" altLang="zh-CN" sz="2400">
                <a:latin typeface="宋体" panose="02010600030101010101" pitchFamily="2" charset="-122"/>
                <a:ea typeface="宋体" panose="02010600030101010101" pitchFamily="2" charset="-122"/>
              </a:rPr>
              <a:t>O</a:t>
            </a:r>
            <a:r>
              <a:rPr lang="zh-CN" altLang="en-US" sz="2400">
                <a:latin typeface="宋体" panose="02010600030101010101" pitchFamily="2" charset="-122"/>
                <a:ea typeface="宋体" panose="02010600030101010101" pitchFamily="2" charset="-122"/>
              </a:rPr>
              <a:t>等于输入</a:t>
            </a:r>
            <a:r>
              <a:rPr lang="en-US" altLang="zh-CN" sz="2400">
                <a:latin typeface="宋体" panose="02010600030101010101" pitchFamily="2" charset="-122"/>
                <a:ea typeface="宋体" panose="02010600030101010101" pitchFamily="2" charset="-122"/>
              </a:rPr>
              <a:t>I</a:t>
            </a:r>
            <a:r>
              <a:rPr lang="zh-CN" altLang="en-US" sz="2400">
                <a:latin typeface="宋体" panose="02010600030101010101" pitchFamily="2" charset="-122"/>
                <a:ea typeface="宋体" panose="02010600030101010101" pitchFamily="2" charset="-122"/>
              </a:rPr>
              <a:t>，即输入</a:t>
            </a:r>
            <a:r>
              <a:rPr lang="en-US" altLang="zh-CN" sz="2400">
                <a:latin typeface="宋体" panose="02010600030101010101" pitchFamily="2" charset="-122"/>
                <a:ea typeface="宋体" panose="02010600030101010101" pitchFamily="2" charset="-122"/>
              </a:rPr>
              <a:t>I</a:t>
            </a:r>
            <a:r>
              <a:rPr lang="zh-CN" altLang="en-US" sz="2400">
                <a:latin typeface="宋体" panose="02010600030101010101" pitchFamily="2" charset="-122"/>
                <a:ea typeface="宋体" panose="02010600030101010101" pitchFamily="2" charset="-122"/>
              </a:rPr>
              <a:t>经过这个系统变化之后没有任何的信息损失，保持了不变，这意味着输入</a:t>
            </a:r>
            <a:r>
              <a:rPr lang="en-US" altLang="zh-CN" sz="2400">
                <a:latin typeface="宋体" panose="02010600030101010101" pitchFamily="2" charset="-122"/>
                <a:ea typeface="宋体" panose="02010600030101010101" pitchFamily="2" charset="-122"/>
              </a:rPr>
              <a:t>I</a:t>
            </a:r>
            <a:r>
              <a:rPr lang="zh-CN" altLang="en-US" sz="2400">
                <a:latin typeface="宋体" panose="02010600030101010101" pitchFamily="2" charset="-122"/>
                <a:ea typeface="宋体" panose="02010600030101010101" pitchFamily="2" charset="-122"/>
              </a:rPr>
              <a:t>经过每一层</a:t>
            </a:r>
            <a:r>
              <a:rPr lang="en-US" altLang="zh-CN" sz="2400">
                <a:latin typeface="宋体" panose="02010600030101010101" pitchFamily="2" charset="-122"/>
                <a:ea typeface="宋体" panose="02010600030101010101" pitchFamily="2" charset="-122"/>
              </a:rPr>
              <a:t>Si</a:t>
            </a:r>
            <a:r>
              <a:rPr lang="zh-CN" altLang="en-US" sz="2400">
                <a:latin typeface="宋体" panose="02010600030101010101" pitchFamily="2" charset="-122"/>
                <a:ea typeface="宋体" panose="02010600030101010101" pitchFamily="2" charset="-122"/>
              </a:rPr>
              <a:t>都没有任何的信息损失，即在任何一层</a:t>
            </a:r>
            <a:r>
              <a:rPr lang="en-US" altLang="zh-CN" sz="2400">
                <a:latin typeface="宋体" panose="02010600030101010101" pitchFamily="2" charset="-122"/>
                <a:ea typeface="宋体" panose="02010600030101010101" pitchFamily="2" charset="-122"/>
              </a:rPr>
              <a:t>Si</a:t>
            </a:r>
            <a:r>
              <a:rPr lang="zh-CN" altLang="en-US" sz="2400">
                <a:latin typeface="宋体" panose="02010600030101010101" pitchFamily="2" charset="-122"/>
                <a:ea typeface="宋体" panose="02010600030101010101" pitchFamily="2" charset="-122"/>
              </a:rPr>
              <a:t>，它都是原有信息（即输入</a:t>
            </a:r>
            <a:r>
              <a:rPr lang="en-US" altLang="zh-CN" sz="2400">
                <a:latin typeface="宋体" panose="02010600030101010101" pitchFamily="2" charset="-122"/>
                <a:ea typeface="宋体" panose="02010600030101010101" pitchFamily="2" charset="-122"/>
              </a:rPr>
              <a:t>I</a:t>
            </a:r>
            <a:r>
              <a:rPr lang="zh-CN" altLang="en-US" sz="2400">
                <a:latin typeface="宋体" panose="02010600030101010101" pitchFamily="2" charset="-122"/>
                <a:ea typeface="宋体" panose="02010600030101010101" pitchFamily="2" charset="-122"/>
              </a:rPr>
              <a:t>）的另外一种表示。</a:t>
            </a:r>
          </a:p>
        </p:txBody>
      </p:sp>
      <p:sp>
        <p:nvSpPr>
          <p:cNvPr id="3" name="标题 2"/>
          <p:cNvSpPr>
            <a:spLocks noGrp="1"/>
          </p:cNvSpPr>
          <p:nvPr>
            <p:ph type="title"/>
          </p:nvPr>
        </p:nvSpPr>
        <p:spPr/>
        <p:txBody>
          <a:bodyPr/>
          <a:lstStyle/>
          <a:p>
            <a:pPr>
              <a:defRPr/>
            </a:pPr>
            <a:r>
              <a:rPr lang="en-US" altLang="zh-CN" dirty="0" smtClean="0"/>
              <a:t>Basic idea of deep learning</a:t>
            </a:r>
            <a:endParaRPr lang="zh-CN" altLang="en-US" dirty="0"/>
          </a:p>
        </p:txBody>
      </p:sp>
      <p:sp>
        <p:nvSpPr>
          <p:cNvPr id="4" name="矩形 3"/>
          <p:cNvSpPr/>
          <p:nvPr/>
        </p:nvSpPr>
        <p:spPr>
          <a:xfrm>
            <a:off x="4876800" y="4267200"/>
            <a:ext cx="1600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system</a:t>
            </a:r>
            <a:endParaRPr lang="zh-CN" altLang="en-US" dirty="0"/>
          </a:p>
        </p:txBody>
      </p:sp>
      <p:sp>
        <p:nvSpPr>
          <p:cNvPr id="5" name="矩形 4"/>
          <p:cNvSpPr/>
          <p:nvPr/>
        </p:nvSpPr>
        <p:spPr>
          <a:xfrm>
            <a:off x="7696200" y="4267200"/>
            <a:ext cx="9144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输出</a:t>
            </a:r>
            <a:r>
              <a:rPr lang="en-US" altLang="zh-CN" dirty="0"/>
              <a:t>O</a:t>
            </a:r>
            <a:endParaRPr lang="zh-CN" altLang="en-US" dirty="0"/>
          </a:p>
        </p:txBody>
      </p:sp>
      <p:sp>
        <p:nvSpPr>
          <p:cNvPr id="6" name="矩形 5"/>
          <p:cNvSpPr/>
          <p:nvPr/>
        </p:nvSpPr>
        <p:spPr>
          <a:xfrm>
            <a:off x="2743200" y="4267200"/>
            <a:ext cx="9144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输入</a:t>
            </a:r>
            <a:r>
              <a:rPr lang="en-US" altLang="zh-CN" dirty="0"/>
              <a:t>I</a:t>
            </a:r>
            <a:endParaRPr lang="zh-CN" altLang="en-US" dirty="0"/>
          </a:p>
        </p:txBody>
      </p:sp>
      <p:sp>
        <p:nvSpPr>
          <p:cNvPr id="7" name="右箭头 6"/>
          <p:cNvSpPr/>
          <p:nvPr/>
        </p:nvSpPr>
        <p:spPr>
          <a:xfrm>
            <a:off x="6934200" y="4648200"/>
            <a:ext cx="6096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右箭头 7"/>
          <p:cNvSpPr/>
          <p:nvPr/>
        </p:nvSpPr>
        <p:spPr>
          <a:xfrm>
            <a:off x="4038600" y="4648200"/>
            <a:ext cx="6096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513" name="TextBox 9"/>
          <p:cNvSpPr txBox="1">
            <a:spLocks noChangeArrowheads="1"/>
          </p:cNvSpPr>
          <p:nvPr/>
        </p:nvSpPr>
        <p:spPr bwMode="auto">
          <a:xfrm>
            <a:off x="5181600" y="5715001"/>
            <a:ext cx="7953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a:latin typeface="Lucida Sans Unicode" panose="020B0602030504020204" pitchFamily="34" charset="0"/>
                <a:ea typeface="黑体" panose="02010609060101010101" pitchFamily="49" charset="-122"/>
              </a:rPr>
              <a:t>i=o</a:t>
            </a:r>
            <a:endParaRPr lang="zh-CN" altLang="en-US" sz="2800">
              <a:latin typeface="Lucida Sans Unicode" panose="020B0602030504020204" pitchFamily="34" charset="0"/>
              <a:ea typeface="黑体" panose="02010609060101010101" pitchFamily="49" charset="-122"/>
            </a:endParaRPr>
          </a:p>
        </p:txBody>
      </p:sp>
    </p:spTree>
    <p:extLst>
      <p:ext uri="{BB962C8B-B14F-4D97-AF65-F5344CB8AC3E}">
        <p14:creationId xmlns:p14="http://schemas.microsoft.com/office/powerpoint/2010/main" val="12342186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4968" y="3595033"/>
            <a:ext cx="415498" cy="1631216"/>
          </a:xfrm>
          <a:prstGeom prst="rect">
            <a:avLst/>
          </a:prstGeom>
          <a:noFill/>
        </p:spPr>
        <p:txBody>
          <a:bodyPr wrap="none" rtlCol="0">
            <a:spAutoFit/>
          </a:bodyPr>
          <a:lstStyle/>
          <a:p>
            <a:r>
              <a:rPr lang="en-US" altLang="zh-CN" sz="2000" i="1" dirty="0" smtClean="0">
                <a:latin typeface="+mn-ea"/>
              </a:rPr>
              <a:t>x</a:t>
            </a:r>
            <a:r>
              <a:rPr lang="en-US" altLang="zh-CN" sz="2000" i="1" baseline="-25000" dirty="0" smtClean="0">
                <a:latin typeface="+mn-ea"/>
              </a:rPr>
              <a:t>1</a:t>
            </a:r>
            <a:endParaRPr lang="en-US" altLang="zh-CN" sz="2000" i="1" baseline="-25000" dirty="0">
              <a:latin typeface="+mn-ea"/>
            </a:endParaRPr>
          </a:p>
          <a:p>
            <a:endParaRPr lang="en-US" altLang="zh-CN" sz="2000" i="1" dirty="0" smtClean="0">
              <a:latin typeface="+mn-ea"/>
            </a:endParaRPr>
          </a:p>
          <a:p>
            <a:r>
              <a:rPr lang="en-US" altLang="zh-CN" sz="2000" i="1" dirty="0" smtClean="0">
                <a:latin typeface="+mn-ea"/>
              </a:rPr>
              <a:t>x</a:t>
            </a:r>
            <a:r>
              <a:rPr lang="en-US" altLang="zh-CN" sz="2000" i="1" baseline="-25000" dirty="0" smtClean="0">
                <a:latin typeface="+mn-ea"/>
              </a:rPr>
              <a:t>2</a:t>
            </a:r>
            <a:endParaRPr lang="en-US" altLang="zh-CN" sz="2000" i="1" baseline="-25000" dirty="0">
              <a:latin typeface="+mn-ea"/>
            </a:endParaRPr>
          </a:p>
          <a:p>
            <a:endParaRPr lang="en-US" altLang="zh-CN" sz="2000" i="1" dirty="0">
              <a:latin typeface="+mn-ea"/>
            </a:endParaRPr>
          </a:p>
          <a:p>
            <a:r>
              <a:rPr lang="en-US" altLang="zh-CN" sz="2000" i="1" dirty="0" smtClean="0">
                <a:latin typeface="+mn-ea"/>
              </a:rPr>
              <a:t>x</a:t>
            </a:r>
            <a:r>
              <a:rPr lang="en-US" altLang="zh-CN" sz="2000" i="1" baseline="-25000" dirty="0">
                <a:latin typeface="+mn-ea"/>
              </a:rPr>
              <a:t>3</a:t>
            </a:r>
          </a:p>
        </p:txBody>
      </p:sp>
      <p:sp>
        <p:nvSpPr>
          <p:cNvPr id="5" name="椭圆 4"/>
          <p:cNvSpPr/>
          <p:nvPr/>
        </p:nvSpPr>
        <p:spPr>
          <a:xfrm>
            <a:off x="2971995" y="3595033"/>
            <a:ext cx="1617070" cy="16513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altLang="zh-CN" sz="2400" i="1" dirty="0"/>
              <a:t>θ</a:t>
            </a:r>
            <a:endParaRPr lang="zh-CN" altLang="en-US" i="1" dirty="0"/>
          </a:p>
        </p:txBody>
      </p:sp>
      <p:cxnSp>
        <p:nvCxnSpPr>
          <p:cNvPr id="8" name="直接箭头连接符 7"/>
          <p:cNvCxnSpPr/>
          <p:nvPr/>
        </p:nvCxnSpPr>
        <p:spPr>
          <a:xfrm>
            <a:off x="1199503" y="3882646"/>
            <a:ext cx="1772492" cy="3831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flipV="1">
            <a:off x="1199503" y="4602413"/>
            <a:ext cx="1772492" cy="387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endCxn id="5" idx="2"/>
          </p:cNvCxnSpPr>
          <p:nvPr/>
        </p:nvCxnSpPr>
        <p:spPr>
          <a:xfrm>
            <a:off x="1199503" y="4419235"/>
            <a:ext cx="1772492" cy="14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5" idx="6"/>
          </p:cNvCxnSpPr>
          <p:nvPr/>
        </p:nvCxnSpPr>
        <p:spPr>
          <a:xfrm flipV="1">
            <a:off x="4589065" y="4420722"/>
            <a:ext cx="185553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5167777" y="4081129"/>
            <a:ext cx="349057" cy="369330"/>
          </a:xfrm>
          <a:prstGeom prst="rect">
            <a:avLst/>
          </a:prstGeom>
          <a:noFill/>
        </p:spPr>
        <p:txBody>
          <a:bodyPr wrap="square" rtlCol="0">
            <a:spAutoFit/>
          </a:bodyPr>
          <a:lstStyle/>
          <a:p>
            <a:r>
              <a:rPr lang="en-US" altLang="zh-CN" dirty="0" smtClean="0"/>
              <a:t>y</a:t>
            </a:r>
            <a:endParaRPr lang="zh-CN" altLang="en-US" dirty="0"/>
          </a:p>
        </p:txBody>
      </p:sp>
      <p:sp>
        <p:nvSpPr>
          <p:cNvPr id="37" name="文本框 36"/>
          <p:cNvSpPr txBox="1"/>
          <p:nvPr/>
        </p:nvSpPr>
        <p:spPr>
          <a:xfrm>
            <a:off x="2673853" y="5702769"/>
            <a:ext cx="2377574" cy="369332"/>
          </a:xfrm>
          <a:prstGeom prst="rect">
            <a:avLst/>
          </a:prstGeom>
          <a:noFill/>
        </p:spPr>
        <p:txBody>
          <a:bodyPr wrap="none" rtlCol="0">
            <a:spAutoFit/>
          </a:bodyPr>
          <a:lstStyle/>
          <a:p>
            <a:r>
              <a:rPr lang="zh-CN" altLang="en-US" dirty="0" smtClean="0"/>
              <a:t>图</a:t>
            </a:r>
            <a:r>
              <a:rPr lang="en-US" altLang="zh-CN" dirty="0" smtClean="0"/>
              <a:t>1.1 M-P</a:t>
            </a:r>
            <a:r>
              <a:rPr lang="zh-CN" altLang="en-US" dirty="0" smtClean="0"/>
              <a:t>神经元模型</a:t>
            </a:r>
            <a:endParaRPr lang="zh-CN" altLang="en-US" dirty="0"/>
          </a:p>
        </p:txBody>
      </p:sp>
      <p:sp>
        <p:nvSpPr>
          <p:cNvPr id="52" name="文本框 51"/>
          <p:cNvSpPr txBox="1"/>
          <p:nvPr/>
        </p:nvSpPr>
        <p:spPr>
          <a:xfrm>
            <a:off x="1867580" y="3791606"/>
            <a:ext cx="436338" cy="1097736"/>
          </a:xfrm>
          <a:prstGeom prst="rect">
            <a:avLst/>
          </a:prstGeom>
          <a:noFill/>
        </p:spPr>
        <p:txBody>
          <a:bodyPr wrap="none" rtlCol="0">
            <a:spAutoFit/>
          </a:bodyPr>
          <a:lstStyle/>
          <a:p>
            <a:r>
              <a:rPr lang="en-US" altLang="zh-CN" dirty="0" smtClean="0"/>
              <a:t>w</a:t>
            </a:r>
            <a:r>
              <a:rPr lang="en-US" altLang="zh-CN" baseline="-25000" dirty="0" smtClean="0"/>
              <a:t>1</a:t>
            </a:r>
          </a:p>
          <a:p>
            <a:endParaRPr lang="en-US" altLang="zh-CN" sz="800" baseline="-25000" dirty="0" smtClean="0"/>
          </a:p>
          <a:p>
            <a:r>
              <a:rPr lang="en-US" altLang="zh-CN" dirty="0" smtClean="0"/>
              <a:t>w</a:t>
            </a:r>
            <a:r>
              <a:rPr lang="en-US" altLang="zh-CN" baseline="-25000" dirty="0" smtClean="0"/>
              <a:t>2</a:t>
            </a:r>
          </a:p>
          <a:p>
            <a:endParaRPr lang="en-US" altLang="zh-CN" sz="600" dirty="0" smtClean="0"/>
          </a:p>
          <a:p>
            <a:r>
              <a:rPr lang="en-US" altLang="zh-CN" dirty="0" smtClean="0"/>
              <a:t>w</a:t>
            </a:r>
            <a:r>
              <a:rPr lang="en-US" altLang="zh-CN" baseline="-25000" dirty="0" smtClean="0"/>
              <a:t>3</a:t>
            </a:r>
            <a:endParaRPr lang="zh-CN" altLang="en-US" baseline="-25000" dirty="0"/>
          </a:p>
        </p:txBody>
      </p:sp>
      <mc:AlternateContent xmlns:mc="http://schemas.openxmlformats.org/markup-compatibility/2006" xmlns:a14="http://schemas.microsoft.com/office/drawing/2010/main">
        <mc:Choice Requires="a14">
          <p:sp>
            <p:nvSpPr>
              <p:cNvPr id="13" name="文本框 12"/>
              <p:cNvSpPr txBox="1"/>
              <p:nvPr/>
            </p:nvSpPr>
            <p:spPr>
              <a:xfrm>
                <a:off x="7683255" y="3595033"/>
                <a:ext cx="2994089" cy="1248547"/>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m:rPr>
                          <m:sty m:val="p"/>
                        </m:rPr>
                        <a:rPr lang="en-US" altLang="zh-CN" i="1" smtClean="0">
                          <a:latin typeface="Cambria Math" panose="02040503050406030204" pitchFamily="18" charset="0"/>
                          <a:ea typeface="Cambria Math" panose="02040503050406030204" pitchFamily="18" charset="0"/>
                        </a:rPr>
                        <m:t>y</m:t>
                      </m:r>
                      <m:r>
                        <a:rPr lang="en-US" altLang="zh-CN" i="1" smtClean="0">
                          <a:latin typeface="Cambria Math" panose="02040503050406030204" pitchFamily="18" charset="0"/>
                          <a:ea typeface="Cambria Math" panose="02040503050406030204" pitchFamily="18" charset="0"/>
                        </a:rPr>
                        <m:t>=</m:t>
                      </m:r>
                      <m:d>
                        <m:dPr>
                          <m:begChr m:val="{"/>
                          <m:endChr m:val=""/>
                          <m:ctrlPr>
                            <a:rPr lang="en-US" altLang="zh-CN" i="1" smtClean="0">
                              <a:latin typeface="Cambria Math" panose="02040503050406030204" pitchFamily="18" charset="0"/>
                              <a:ea typeface="Cambria Math" panose="02040503050406030204" pitchFamily="18" charset="0"/>
                            </a:rPr>
                          </m:ctrlPr>
                        </m:dPr>
                        <m:e>
                          <m:eqArr>
                            <m:eqArrPr>
                              <m:ctrlPr>
                                <a:rPr lang="en-US" altLang="zh-CN" i="1" smtClean="0">
                                  <a:latin typeface="Cambria Math" panose="02040503050406030204" pitchFamily="18" charset="0"/>
                                  <a:ea typeface="Cambria Math" panose="02040503050406030204" pitchFamily="18" charset="0"/>
                                </a:rPr>
                              </m:ctrlPr>
                            </m:eqArrPr>
                            <m:e>
                              <m:r>
                                <a:rPr lang="en-US" altLang="zh-CN" b="0" i="1" smtClean="0">
                                  <a:latin typeface="Cambria Math" panose="02040503050406030204" pitchFamily="18" charset="0"/>
                                  <a:ea typeface="Cambria Math" panose="02040503050406030204" pitchFamily="18" charset="0"/>
                                </a:rPr>
                                <m:t>0       </m:t>
                              </m:r>
                              <m:r>
                                <a:rPr lang="en-US" altLang="zh-CN" b="0" i="1" smtClean="0">
                                  <a:latin typeface="Cambria Math" panose="02040503050406030204" pitchFamily="18" charset="0"/>
                                  <a:ea typeface="Cambria Math" panose="02040503050406030204" pitchFamily="18" charset="0"/>
                                </a:rPr>
                                <m:t>𝑖𝑓</m:t>
                              </m:r>
                              <m:nary>
                                <m:naryPr>
                                  <m:chr m:val="∑"/>
                                  <m:limLoc m:val="subSup"/>
                                  <m:supHide m:val="on"/>
                                  <m:ctrlPr>
                                    <a:rPr lang="en-US" altLang="zh-CN" b="0" i="1" smtClean="0">
                                      <a:latin typeface="Cambria Math" panose="02040503050406030204" pitchFamily="18" charset="0"/>
                                      <a:ea typeface="Cambria Math" panose="02040503050406030204" pitchFamily="18" charset="0"/>
                                    </a:rPr>
                                  </m:ctrlPr>
                                </m:naryPr>
                                <m:sub>
                                  <m:r>
                                    <m:rPr>
                                      <m:brk m:alnAt="9"/>
                                    </m:rPr>
                                    <a:rPr lang="en-US" altLang="zh-CN" b="0" i="1" smtClean="0">
                                      <a:latin typeface="Cambria Math" panose="02040503050406030204" pitchFamily="18" charset="0"/>
                                      <a:ea typeface="Cambria Math" panose="02040503050406030204" pitchFamily="18" charset="0"/>
                                    </a:rPr>
                                    <m:t>𝑖</m:t>
                                  </m:r>
                                </m:sub>
                                <m:sup/>
                                <m:e>
                                  <m:r>
                                    <a:rPr lang="en-US" altLang="zh-CN" b="0" i="1" smtClean="0">
                                      <a:latin typeface="Cambria Math" panose="02040503050406030204" pitchFamily="18" charset="0"/>
                                      <a:ea typeface="Cambria Math" panose="02040503050406030204" pitchFamily="18" charset="0"/>
                                    </a:rPr>
                                    <m:t>𝑤</m:t>
                                  </m:r>
                                  <m:r>
                                    <a:rPr lang="en-US" altLang="zh-CN" b="0" i="1" baseline="-25000"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𝑥</m:t>
                                  </m:r>
                                  <m:r>
                                    <a:rPr lang="en-US" altLang="zh-CN" b="0" i="1" baseline="-25000" smtClean="0">
                                      <a:latin typeface="Cambria Math" panose="02040503050406030204" pitchFamily="18" charset="0"/>
                                      <a:ea typeface="Cambria Math" panose="02040503050406030204" pitchFamily="18" charset="0"/>
                                    </a:rPr>
                                    <m:t>𝑖</m:t>
                                  </m:r>
                                </m:e>
                              </m:nary>
                              <m:r>
                                <a:rPr lang="en-US" altLang="zh-CN" i="1">
                                  <a:latin typeface="Cambria Math" panose="02040503050406030204" pitchFamily="18" charset="0"/>
                                  <a:ea typeface="Cambria Math" panose="02040503050406030204" pitchFamily="18" charset="0"/>
                                </a:rPr>
                                <m:t>−</m:t>
                              </m:r>
                              <m:r>
                                <m:rPr>
                                  <m:nor/>
                                </m:rPr>
                                <a:rPr lang="el-GR" altLang="zh-CN" dirty="0">
                                  <a:solidFill>
                                    <a:prstClr val="black"/>
                                  </a:solidFill>
                                  <a:latin typeface="微软雅黑" panose="020B0503020204020204" pitchFamily="34" charset="-122"/>
                                  <a:ea typeface="微软雅黑" panose="020B0503020204020204" pitchFamily="34" charset="-122"/>
                                </a:rPr>
                                <m:t>θ</m:t>
                              </m:r>
                              <m:r>
                                <a:rPr lang="en-US" altLang="zh-CN" b="0" i="1" smtClean="0">
                                  <a:latin typeface="Cambria Math" panose="02040503050406030204" pitchFamily="18" charset="0"/>
                                  <a:ea typeface="Cambria Math" panose="02040503050406030204" pitchFamily="18" charset="0"/>
                                </a:rPr>
                                <m:t>&lt;</m:t>
                              </m:r>
                              <m:r>
                                <m:rPr>
                                  <m:nor/>
                                </m:rPr>
                                <a:rPr lang="en-US" altLang="zh-CN" b="0" i="0" smtClean="0">
                                  <a:latin typeface="Cambria Math" panose="02040503050406030204" pitchFamily="18" charset="0"/>
                                  <a:ea typeface="Cambria Math" panose="02040503050406030204" pitchFamily="18" charset="0"/>
                                </a:rPr>
                                <m:t>0</m:t>
                              </m:r>
                            </m:e>
                            <m:e>
                              <m:r>
                                <a:rPr lang="en-US" altLang="zh-CN" b="0" i="1" smtClean="0">
                                  <a:latin typeface="Cambria Math" panose="02040503050406030204" pitchFamily="18" charset="0"/>
                                  <a:ea typeface="Cambria Math" panose="02040503050406030204" pitchFamily="18" charset="0"/>
                                </a:rPr>
                                <m:t>1</m:t>
                              </m:r>
                              <m:r>
                                <a:rPr lang="en-US" altLang="zh-CN" i="1">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𝑖𝑓</m:t>
                              </m:r>
                              <m:nary>
                                <m:naryPr>
                                  <m:chr m:val="∑"/>
                                  <m:limLoc m:val="subSup"/>
                                  <m:supHide m:val="on"/>
                                  <m:ctrlPr>
                                    <a:rPr lang="en-US" altLang="zh-CN" i="1">
                                      <a:latin typeface="Cambria Math" panose="02040503050406030204" pitchFamily="18" charset="0"/>
                                      <a:ea typeface="Cambria Math" panose="02040503050406030204" pitchFamily="18" charset="0"/>
                                    </a:rPr>
                                  </m:ctrlPr>
                                </m:naryPr>
                                <m:sub>
                                  <m:r>
                                    <m:rPr>
                                      <m:brk m:alnAt="9"/>
                                    </m:rPr>
                                    <a:rPr lang="en-US" altLang="zh-CN" i="1">
                                      <a:latin typeface="Cambria Math" panose="02040503050406030204" pitchFamily="18" charset="0"/>
                                      <a:ea typeface="Cambria Math" panose="02040503050406030204" pitchFamily="18" charset="0"/>
                                    </a:rPr>
                                    <m:t>𝑖</m:t>
                                  </m:r>
                                </m:sub>
                                <m:sup/>
                                <m:e>
                                  <m:r>
                                    <a:rPr lang="en-US" altLang="zh-CN" i="1">
                                      <a:latin typeface="Cambria Math" panose="02040503050406030204" pitchFamily="18" charset="0"/>
                                      <a:ea typeface="Cambria Math" panose="02040503050406030204" pitchFamily="18" charset="0"/>
                                    </a:rPr>
                                    <m:t>𝑤</m:t>
                                  </m:r>
                                  <m:r>
                                    <a:rPr lang="en-US" altLang="zh-CN" i="1" baseline="-25000">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𝑥</m:t>
                                  </m:r>
                                  <m:r>
                                    <a:rPr lang="en-US" altLang="zh-CN" i="1" baseline="-25000">
                                      <a:latin typeface="Cambria Math" panose="02040503050406030204" pitchFamily="18" charset="0"/>
                                      <a:ea typeface="Cambria Math" panose="02040503050406030204" pitchFamily="18" charset="0"/>
                                    </a:rPr>
                                    <m:t>𝑖</m:t>
                                  </m:r>
                                </m:e>
                              </m:nary>
                              <m:r>
                                <a:rPr lang="en-US" altLang="zh-CN" i="1" smtClean="0">
                                  <a:latin typeface="Cambria Math" panose="02040503050406030204" pitchFamily="18" charset="0"/>
                                  <a:ea typeface="Cambria Math" panose="02040503050406030204" pitchFamily="18" charset="0"/>
                                </a:rPr>
                                <m:t>−</m:t>
                              </m:r>
                              <m:r>
                                <m:rPr>
                                  <m:nor/>
                                </m:rPr>
                                <a:rPr lang="el-GR" altLang="zh-CN" dirty="0">
                                  <a:solidFill>
                                    <a:prstClr val="black"/>
                                  </a:solidFill>
                                  <a:latin typeface="微软雅黑" panose="020B0503020204020204" pitchFamily="34" charset="-122"/>
                                  <a:ea typeface="微软雅黑" panose="020B0503020204020204" pitchFamily="34" charset="-122"/>
                                </a:rPr>
                                <m:t>θ</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m:t>
                              </m:r>
                            </m:e>
                          </m:eqArr>
                        </m:e>
                      </m:d>
                    </m:oMath>
                  </m:oMathPara>
                </a14:m>
                <a:endParaRPr lang="zh-CN" altLang="en-US" dirty="0"/>
              </a:p>
            </p:txBody>
          </p:sp>
        </mc:Choice>
        <mc:Fallback xmlns="">
          <p:sp>
            <p:nvSpPr>
              <p:cNvPr id="13" name="文本框 12"/>
              <p:cNvSpPr txBox="1">
                <a:spLocks noRot="1" noChangeAspect="1" noMove="1" noResize="1" noEditPoints="1" noAdjustHandles="1" noChangeArrowheads="1" noChangeShapeType="1" noTextEdit="1"/>
              </p:cNvSpPr>
              <p:nvPr/>
            </p:nvSpPr>
            <p:spPr>
              <a:xfrm>
                <a:off x="7683255" y="3595033"/>
                <a:ext cx="2994089" cy="1248547"/>
              </a:xfrm>
              <a:prstGeom prst="rect">
                <a:avLst/>
              </a:prstGeom>
              <a:blipFill rotWithShape="0">
                <a:blip r:embed="rId2"/>
                <a:stretch>
                  <a:fillRect/>
                </a:stretch>
              </a:blipFill>
            </p:spPr>
            <p:txBody>
              <a:bodyPr/>
              <a:lstStyle/>
              <a:p>
                <a:r>
                  <a:rPr lang="zh-CN" altLang="en-US">
                    <a:noFill/>
                  </a:rPr>
                  <a:t> </a:t>
                </a:r>
              </a:p>
            </p:txBody>
          </p:sp>
        </mc:Fallback>
      </mc:AlternateContent>
      <p:sp>
        <p:nvSpPr>
          <p:cNvPr id="14" name="文本框 13"/>
          <p:cNvSpPr txBox="1"/>
          <p:nvPr/>
        </p:nvSpPr>
        <p:spPr>
          <a:xfrm>
            <a:off x="6936281" y="4989477"/>
            <a:ext cx="5070619" cy="369332"/>
          </a:xfrm>
          <a:prstGeom prst="rect">
            <a:avLst/>
          </a:prstGeom>
          <a:noFill/>
        </p:spPr>
        <p:txBody>
          <a:bodyPr wrap="none" rtlCol="0">
            <a:spAutoFit/>
          </a:bodyPr>
          <a:lstStyle/>
          <a:p>
            <a:r>
              <a:rPr lang="zh-CN" altLang="en-US" dirty="0" smtClean="0"/>
              <a:t>公式</a:t>
            </a:r>
            <a:r>
              <a:rPr lang="en-US" altLang="zh-CN" dirty="0" smtClean="0"/>
              <a:t>1.1 M-P</a:t>
            </a:r>
            <a:r>
              <a:rPr lang="zh-CN" altLang="en-US" dirty="0" smtClean="0"/>
              <a:t>神经元</a:t>
            </a:r>
            <a:r>
              <a:rPr lang="zh-CN" altLang="en-US" dirty="0" smtClean="0">
                <a:solidFill>
                  <a:srgbClr val="FF0000"/>
                </a:solidFill>
              </a:rPr>
              <a:t>激活函数</a:t>
            </a:r>
            <a:r>
              <a:rPr lang="en-US" altLang="zh-CN" dirty="0" smtClean="0"/>
              <a:t>(activation function)</a:t>
            </a:r>
            <a:endParaRPr lang="zh-CN" altLang="en-US" dirty="0"/>
          </a:p>
        </p:txBody>
      </p:sp>
      <p:cxnSp>
        <p:nvCxnSpPr>
          <p:cNvPr id="3" name="肘形连接符 2"/>
          <p:cNvCxnSpPr/>
          <p:nvPr/>
        </p:nvCxnSpPr>
        <p:spPr>
          <a:xfrm rot="16200000" flipH="1">
            <a:off x="4776570" y="3525387"/>
            <a:ext cx="1111481" cy="2"/>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9" name="文本框 18"/>
              <p:cNvSpPr txBox="1"/>
              <p:nvPr/>
            </p:nvSpPr>
            <p:spPr>
              <a:xfrm>
                <a:off x="4420977" y="2598777"/>
                <a:ext cx="2559611" cy="369332"/>
              </a:xfrm>
              <a:prstGeom prst="rect">
                <a:avLst/>
              </a:prstGeom>
              <a:noFill/>
            </p:spPr>
            <p:txBody>
              <a:bodyPr wrap="none" rtlCol="0">
                <a:spAutoFit/>
              </a:bodyPr>
              <a:lstStyle/>
              <a:p>
                <a:r>
                  <a:rPr lang="zh-CN" altLang="en-US" dirty="0" smtClean="0">
                    <a:solidFill>
                      <a:srgbClr val="FF0000"/>
                    </a:solidFill>
                  </a:rPr>
                  <a:t>输出</a:t>
                </a:r>
                <a14:m>
                  <m:oMath xmlns:m="http://schemas.openxmlformats.org/officeDocument/2006/math">
                    <m:r>
                      <a:rPr lang="en-US" altLang="zh-CN" b="1" i="1" dirty="0" smtClean="0">
                        <a:latin typeface="Cambria Math" panose="02040503050406030204" pitchFamily="18" charset="0"/>
                        <a:ea typeface="Cambria Math" panose="02040503050406030204" pitchFamily="18" charset="0"/>
                      </a:rPr>
                      <m:t> </m:t>
                    </m:r>
                    <m:r>
                      <a:rPr lang="en-US" altLang="zh-CN" b="1" i="1" dirty="0">
                        <a:latin typeface="Cambria Math" panose="02040503050406030204" pitchFamily="18" charset="0"/>
                        <a:ea typeface="Cambria Math" panose="02040503050406030204" pitchFamily="18" charset="0"/>
                      </a:rPr>
                      <m:t>𝒚</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𝒇</m:t>
                    </m:r>
                    <m:d>
                      <m:dPr>
                        <m:ctrlPr>
                          <a:rPr lang="en-US" altLang="zh-CN" b="1" i="1" smtClean="0">
                            <a:latin typeface="Cambria Math" panose="02040503050406030204" pitchFamily="18" charset="0"/>
                            <a:ea typeface="Cambria Math" panose="02040503050406030204" pitchFamily="18" charset="0"/>
                          </a:rPr>
                        </m:ctrlPr>
                      </m:dPr>
                      <m:e>
                        <m:nary>
                          <m:naryPr>
                            <m:chr m:val="∑"/>
                            <m:limLoc m:val="subSup"/>
                            <m:supHide m:val="on"/>
                            <m:ctrlPr>
                              <a:rPr lang="en-US" altLang="zh-CN" b="1" i="1" smtClean="0">
                                <a:latin typeface="Cambria Math" panose="02040503050406030204" pitchFamily="18" charset="0"/>
                                <a:ea typeface="Cambria Math" panose="02040503050406030204" pitchFamily="18" charset="0"/>
                              </a:rPr>
                            </m:ctrlPr>
                          </m:naryPr>
                          <m:sub>
                            <m:r>
                              <m:rPr>
                                <m:brk m:alnAt="9"/>
                              </m:rPr>
                              <a:rPr lang="en-US" altLang="zh-CN" b="1" i="1" smtClean="0">
                                <a:latin typeface="Cambria Math" panose="02040503050406030204" pitchFamily="18" charset="0"/>
                                <a:ea typeface="Cambria Math" panose="02040503050406030204" pitchFamily="18" charset="0"/>
                              </a:rPr>
                              <m:t>𝒊</m:t>
                            </m:r>
                          </m:sub>
                          <m:sup/>
                          <m:e>
                            <m:r>
                              <a:rPr lang="en-US" altLang="zh-CN" b="1" i="1" smtClean="0">
                                <a:latin typeface="Cambria Math" panose="02040503050406030204" pitchFamily="18" charset="0"/>
                                <a:ea typeface="Cambria Math" panose="02040503050406030204" pitchFamily="18" charset="0"/>
                              </a:rPr>
                              <m:t>𝒘</m:t>
                            </m:r>
                            <m:r>
                              <a:rPr lang="en-US" altLang="zh-CN" b="1" i="1" baseline="-25000" smtClean="0">
                                <a:latin typeface="Cambria Math" panose="02040503050406030204" pitchFamily="18" charset="0"/>
                                <a:ea typeface="Cambria Math" panose="02040503050406030204" pitchFamily="18" charset="0"/>
                              </a:rPr>
                              <m:t>𝒊</m:t>
                            </m:r>
                            <m:r>
                              <a:rPr lang="en-US" altLang="zh-CN" b="1" i="1" smtClean="0">
                                <a:latin typeface="Cambria Math" panose="02040503050406030204" pitchFamily="18" charset="0"/>
                                <a:ea typeface="Cambria Math" panose="02040503050406030204" pitchFamily="18" charset="0"/>
                              </a:rPr>
                              <m:t>𝒙</m:t>
                            </m:r>
                            <m:r>
                              <a:rPr lang="en-US" altLang="zh-CN" b="1" i="1" baseline="-25000" smtClean="0">
                                <a:latin typeface="Cambria Math" panose="02040503050406030204" pitchFamily="18" charset="0"/>
                                <a:ea typeface="Cambria Math" panose="02040503050406030204" pitchFamily="18" charset="0"/>
                              </a:rPr>
                              <m:t>𝒊</m:t>
                            </m:r>
                            <m:r>
                              <a:rPr lang="en-US" altLang="zh-CN" b="1" i="1" smtClean="0">
                                <a:latin typeface="Cambria Math" panose="02040503050406030204" pitchFamily="18" charset="0"/>
                                <a:ea typeface="Cambria Math" panose="02040503050406030204" pitchFamily="18" charset="0"/>
                              </a:rPr>
                              <m:t>−</m:t>
                            </m:r>
                          </m:e>
                        </m:nary>
                        <m:r>
                          <a:rPr lang="zh-CN" altLang="en-US" b="1" i="1" smtClean="0">
                            <a:latin typeface="Cambria Math" panose="02040503050406030204" pitchFamily="18" charset="0"/>
                            <a:ea typeface="Cambria Math" panose="02040503050406030204" pitchFamily="18" charset="0"/>
                          </a:rPr>
                          <m:t>𝜽</m:t>
                        </m:r>
                      </m:e>
                    </m:d>
                  </m:oMath>
                </a14:m>
                <a:endParaRPr lang="zh-CN" altLang="en-US" b="1" i="1" dirty="0"/>
              </a:p>
            </p:txBody>
          </p:sp>
        </mc:Choice>
        <mc:Fallback xmlns="">
          <p:sp>
            <p:nvSpPr>
              <p:cNvPr id="19" name="文本框 18"/>
              <p:cNvSpPr txBox="1">
                <a:spLocks noRot="1" noChangeAspect="1" noMove="1" noResize="1" noEditPoints="1" noAdjustHandles="1" noChangeArrowheads="1" noChangeShapeType="1" noTextEdit="1"/>
              </p:cNvSpPr>
              <p:nvPr/>
            </p:nvSpPr>
            <p:spPr>
              <a:xfrm>
                <a:off x="4420977" y="2598777"/>
                <a:ext cx="2559611" cy="369332"/>
              </a:xfrm>
              <a:prstGeom prst="rect">
                <a:avLst/>
              </a:prstGeom>
              <a:blipFill rotWithShape="0">
                <a:blip r:embed="rId3"/>
                <a:stretch>
                  <a:fillRect l="-1905" t="-118033" b="-185246"/>
                </a:stretch>
              </a:blipFill>
            </p:spPr>
            <p:txBody>
              <a:bodyPr/>
              <a:lstStyle/>
              <a:p>
                <a:r>
                  <a:rPr lang="zh-CN" altLang="en-US">
                    <a:noFill/>
                  </a:rPr>
                  <a:t> </a:t>
                </a:r>
              </a:p>
            </p:txBody>
          </p:sp>
        </mc:Fallback>
      </mc:AlternateContent>
      <p:cxnSp>
        <p:nvCxnSpPr>
          <p:cNvPr id="18" name="肘形连接符 17"/>
          <p:cNvCxnSpPr/>
          <p:nvPr/>
        </p:nvCxnSpPr>
        <p:spPr>
          <a:xfrm rot="5400000">
            <a:off x="926067" y="3235442"/>
            <a:ext cx="426619" cy="292563"/>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sp>
        <p:nvSpPr>
          <p:cNvPr id="9" name="文本框 8"/>
          <p:cNvSpPr txBox="1"/>
          <p:nvPr/>
        </p:nvSpPr>
        <p:spPr>
          <a:xfrm>
            <a:off x="129567" y="2827726"/>
            <a:ext cx="2544286" cy="369332"/>
          </a:xfrm>
          <a:prstGeom prst="rect">
            <a:avLst/>
          </a:prstGeom>
          <a:noFill/>
        </p:spPr>
        <p:txBody>
          <a:bodyPr wrap="none" rtlCol="0">
            <a:spAutoFit/>
          </a:bodyPr>
          <a:lstStyle/>
          <a:p>
            <a:r>
              <a:rPr lang="zh-CN" altLang="en-US" dirty="0" smtClean="0"/>
              <a:t>来自第</a:t>
            </a:r>
            <a:r>
              <a:rPr lang="en-US" altLang="zh-CN" dirty="0" err="1" smtClean="0"/>
              <a:t>i</a:t>
            </a:r>
            <a:r>
              <a:rPr lang="zh-CN" altLang="en-US" dirty="0" smtClean="0"/>
              <a:t>个神经元的</a:t>
            </a:r>
            <a:r>
              <a:rPr lang="zh-CN" altLang="en-US" dirty="0" smtClean="0">
                <a:solidFill>
                  <a:srgbClr val="FF0000"/>
                </a:solidFill>
              </a:rPr>
              <a:t>输入</a:t>
            </a:r>
            <a:endParaRPr lang="zh-CN" altLang="en-US" dirty="0">
              <a:solidFill>
                <a:srgbClr val="FF0000"/>
              </a:solidFill>
            </a:endParaRPr>
          </a:p>
        </p:txBody>
      </p:sp>
      <p:cxnSp>
        <p:nvCxnSpPr>
          <p:cNvPr id="22" name="肘形连接符 21"/>
          <p:cNvCxnSpPr/>
          <p:nvPr/>
        </p:nvCxnSpPr>
        <p:spPr>
          <a:xfrm rot="5400000">
            <a:off x="1939465" y="3471143"/>
            <a:ext cx="409928" cy="168643"/>
          </a:xfrm>
          <a:prstGeom prst="bentConnector3">
            <a:avLst>
              <a:gd name="adj1" fmla="val -268"/>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5" name="肘形连接符 24"/>
          <p:cNvCxnSpPr/>
          <p:nvPr/>
        </p:nvCxnSpPr>
        <p:spPr>
          <a:xfrm rot="16200000" flipV="1">
            <a:off x="3774159" y="4622116"/>
            <a:ext cx="821279" cy="808535"/>
          </a:xfrm>
          <a:prstGeom prst="bentConnector3">
            <a:avLst>
              <a:gd name="adj1" fmla="val 2956"/>
            </a:avLst>
          </a:prstGeom>
          <a:ln>
            <a:tailEnd type="triangle"/>
          </a:ln>
        </p:spPr>
        <p:style>
          <a:lnRef idx="1">
            <a:schemeClr val="accent2"/>
          </a:lnRef>
          <a:fillRef idx="0">
            <a:schemeClr val="accent2"/>
          </a:fillRef>
          <a:effectRef idx="0">
            <a:schemeClr val="accent2"/>
          </a:effectRef>
          <a:fontRef idx="minor">
            <a:schemeClr val="tx1"/>
          </a:fontRef>
        </p:style>
      </p:cxnSp>
      <p:sp>
        <p:nvSpPr>
          <p:cNvPr id="31" name="文本框 30"/>
          <p:cNvSpPr txBox="1"/>
          <p:nvPr/>
        </p:nvSpPr>
        <p:spPr>
          <a:xfrm>
            <a:off x="4555256" y="5212483"/>
            <a:ext cx="1749197" cy="369332"/>
          </a:xfrm>
          <a:prstGeom prst="rect">
            <a:avLst/>
          </a:prstGeom>
          <a:noFill/>
        </p:spPr>
        <p:txBody>
          <a:bodyPr wrap="none" rtlCol="0">
            <a:spAutoFit/>
          </a:bodyPr>
          <a:lstStyle/>
          <a:p>
            <a:r>
              <a:rPr lang="zh-CN" altLang="en-US" dirty="0" smtClean="0">
                <a:solidFill>
                  <a:srgbClr val="FF0000"/>
                </a:solidFill>
              </a:rPr>
              <a:t>阈值</a:t>
            </a:r>
            <a:r>
              <a:rPr lang="en-US" altLang="zh-CN" dirty="0" smtClean="0"/>
              <a:t>(threshold)</a:t>
            </a:r>
            <a:endParaRPr lang="zh-CN" altLang="en-US" dirty="0"/>
          </a:p>
        </p:txBody>
      </p:sp>
      <p:sp>
        <p:nvSpPr>
          <p:cNvPr id="32" name="文本框 31"/>
          <p:cNvSpPr txBox="1"/>
          <p:nvPr/>
        </p:nvSpPr>
        <p:spPr>
          <a:xfrm>
            <a:off x="2303918" y="3139445"/>
            <a:ext cx="2903359" cy="369332"/>
          </a:xfrm>
          <a:prstGeom prst="rect">
            <a:avLst/>
          </a:prstGeom>
          <a:noFill/>
        </p:spPr>
        <p:txBody>
          <a:bodyPr wrap="none" rtlCol="0">
            <a:spAutoFit/>
          </a:bodyPr>
          <a:lstStyle/>
          <a:p>
            <a:r>
              <a:rPr lang="zh-CN" altLang="en-US" dirty="0" smtClean="0"/>
              <a:t>第</a:t>
            </a:r>
            <a:r>
              <a:rPr lang="en-US" altLang="zh-CN" dirty="0" err="1" smtClean="0"/>
              <a:t>i</a:t>
            </a:r>
            <a:r>
              <a:rPr lang="zh-CN" altLang="en-US" dirty="0" smtClean="0"/>
              <a:t>个神经元的</a:t>
            </a:r>
            <a:r>
              <a:rPr lang="zh-CN" altLang="en-US" dirty="0" smtClean="0">
                <a:solidFill>
                  <a:srgbClr val="FF0000"/>
                </a:solidFill>
              </a:rPr>
              <a:t>权重</a:t>
            </a:r>
            <a:r>
              <a:rPr lang="en-US" altLang="zh-CN" dirty="0" smtClean="0"/>
              <a:t>(weight)</a:t>
            </a:r>
            <a:endParaRPr lang="zh-CN" altLang="en-US" dirty="0"/>
          </a:p>
        </p:txBody>
      </p:sp>
      <p:sp>
        <p:nvSpPr>
          <p:cNvPr id="23" name="矩形 3"/>
          <p:cNvSpPr>
            <a:spLocks noChangeArrowheads="1"/>
          </p:cNvSpPr>
          <p:nvPr/>
        </p:nvSpPr>
        <p:spPr bwMode="auto">
          <a:xfrm>
            <a:off x="1073958" y="224898"/>
            <a:ext cx="2244507"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marL="0" marR="0" lvl="0" indent="0" algn="l" defTabSz="914332" rtl="0" eaLnBrk="1" fontAlgn="auto" latinLnBrk="0" hangingPunct="1">
              <a:lnSpc>
                <a:spcPct val="100000"/>
              </a:lnSpc>
              <a:spcBef>
                <a:spcPct val="0"/>
              </a:spcBef>
              <a:spcAft>
                <a:spcPts val="0"/>
              </a:spcAft>
              <a:buClrTx/>
              <a:buSzTx/>
              <a:buFont typeface="Arial" charset="0"/>
              <a:buNone/>
              <a:tabLst/>
              <a:defRPr/>
            </a:pPr>
            <a:r>
              <a:rPr kumimoji="0" lang="zh-CN" altLang="en-US" sz="3200" b="1" i="0" u="none" strike="noStrike" kern="1200" cap="none" spc="0" normalizeH="0" baseline="0" noProof="0" dirty="0" smtClean="0">
                <a:ln>
                  <a:noFill/>
                </a:ln>
                <a:solidFill>
                  <a:srgbClr val="444D26">
                    <a:lumMod val="75000"/>
                  </a:srgbClr>
                </a:solidFill>
                <a:effectLst/>
                <a:uLnTx/>
                <a:uFillTx/>
                <a:latin typeface="Arial" panose="020B0604020202020204" pitchFamily="34" charset="0"/>
                <a:ea typeface="宋体" pitchFamily="2" charset="-122"/>
                <a:cs typeface="Arial" panose="020B0604020202020204" pitchFamily="34" charset="0"/>
                <a:sym typeface="Calibri" pitchFamily="34" charset="0"/>
              </a:rPr>
              <a:t>神经元模型</a:t>
            </a:r>
            <a:endParaRPr kumimoji="0" lang="zh-CN" altLang="en-US" sz="3200" b="1" i="0" u="none" strike="noStrike" kern="1200" cap="none" spc="0" normalizeH="0" baseline="0" noProof="0" dirty="0">
              <a:ln>
                <a:noFill/>
              </a:ln>
              <a:solidFill>
                <a:srgbClr val="444D26">
                  <a:lumMod val="75000"/>
                </a:srgbClr>
              </a:solidFill>
              <a:effectLst/>
              <a:uLnTx/>
              <a:uFillTx/>
              <a:latin typeface="Arial" panose="020B0604020202020204" pitchFamily="34" charset="0"/>
              <a:ea typeface="宋体" pitchFamily="2" charset="-122"/>
              <a:cs typeface="Arial" panose="020B0604020202020204" pitchFamily="34" charset="0"/>
              <a:sym typeface="Calibri" pitchFamily="34" charset="0"/>
            </a:endParaRPr>
          </a:p>
        </p:txBody>
      </p:sp>
      <p:sp>
        <p:nvSpPr>
          <p:cNvPr id="24" name="文本框 23"/>
          <p:cNvSpPr txBox="1"/>
          <p:nvPr/>
        </p:nvSpPr>
        <p:spPr>
          <a:xfrm>
            <a:off x="1299734" y="1290516"/>
            <a:ext cx="9199954" cy="969496"/>
          </a:xfrm>
          <a:prstGeom prst="rect">
            <a:avLst/>
          </a:prstGeom>
          <a:noFill/>
        </p:spPr>
        <p:txBody>
          <a:bodyPr wrap="none" rtlCol="0">
            <a:spAutoFit/>
          </a:bodyPr>
          <a:lstStyle/>
          <a:p>
            <a:pPr marL="0" marR="0" lvl="0" indent="0" algn="l" defTabSz="914332" rtl="0" eaLnBrk="1" fontAlgn="auto" latinLnBrk="0" hangingPunct="1">
              <a:lnSpc>
                <a:spcPct val="100000"/>
              </a:lnSpc>
              <a:spcBef>
                <a:spcPts val="0"/>
              </a:spcBef>
              <a:spcAft>
                <a:spcPts val="0"/>
              </a:spcAft>
              <a:buClrTx/>
              <a:buSzTx/>
              <a:buFontTx/>
              <a:buNone/>
              <a:tabLst/>
              <a:defRPr/>
            </a:pPr>
            <a:r>
              <a:rPr lang="zh-CN" altLang="en-US" sz="1900" dirty="0" smtClean="0">
                <a:solidFill>
                  <a:prstClr val="black"/>
                </a:solidFill>
                <a:latin typeface="微软雅黑" panose="020B0503020204020204" pitchFamily="34" charset="-122"/>
                <a:ea typeface="微软雅黑" panose="020B0503020204020204" pitchFamily="34" charset="-122"/>
              </a:rPr>
              <a:t>神经网络是由具有适应性的简单单元组成的广泛并行互连的网络，它的组织能够模拟</a:t>
            </a:r>
            <a:endParaRPr lang="en-US" altLang="zh-CN" sz="1900" dirty="0" smtClean="0">
              <a:solidFill>
                <a:prstClr val="black"/>
              </a:solidFill>
              <a:latin typeface="微软雅黑" panose="020B0503020204020204" pitchFamily="34" charset="-122"/>
              <a:ea typeface="微软雅黑" panose="020B0503020204020204" pitchFamily="34" charset="-122"/>
            </a:endParaRPr>
          </a:p>
          <a:p>
            <a:pPr marL="0" marR="0" lvl="0" indent="0" algn="l" defTabSz="914332" rtl="0" eaLnBrk="1" fontAlgn="auto" latinLnBrk="0" hangingPunct="1">
              <a:lnSpc>
                <a:spcPct val="100000"/>
              </a:lnSpc>
              <a:spcBef>
                <a:spcPts val="0"/>
              </a:spcBef>
              <a:spcAft>
                <a:spcPts val="0"/>
              </a:spcAft>
              <a:buClrTx/>
              <a:buSzTx/>
              <a:buFontTx/>
              <a:buNone/>
              <a:tabLst/>
              <a:defRPr/>
            </a:pPr>
            <a:r>
              <a:rPr lang="zh-CN" altLang="en-US" sz="1900" dirty="0" smtClean="0">
                <a:solidFill>
                  <a:prstClr val="black"/>
                </a:solidFill>
                <a:latin typeface="微软雅黑" panose="020B0503020204020204" pitchFamily="34" charset="-122"/>
                <a:ea typeface="微软雅黑" panose="020B0503020204020204" pitchFamily="34" charset="-122"/>
              </a:rPr>
              <a:t>生物神经系统对真实世界物体所作出的反应。</a:t>
            </a:r>
            <a:r>
              <a:rPr lang="en-US" altLang="zh-CN" sz="1900" dirty="0" smtClean="0">
                <a:solidFill>
                  <a:prstClr val="black"/>
                </a:solidFill>
                <a:latin typeface="微软雅黑" panose="020B0503020204020204" pitchFamily="34" charset="-122"/>
                <a:ea typeface="微软雅黑" panose="020B0503020204020204" pitchFamily="34" charset="-122"/>
              </a:rPr>
              <a:t>[</a:t>
            </a:r>
            <a:r>
              <a:rPr lang="en-US" altLang="zh-CN" sz="1900" dirty="0" err="1" smtClean="0">
                <a:solidFill>
                  <a:prstClr val="black"/>
                </a:solidFill>
                <a:latin typeface="微软雅黑" panose="020B0503020204020204" pitchFamily="34" charset="-122"/>
                <a:ea typeface="微软雅黑" panose="020B0503020204020204" pitchFamily="34" charset="-122"/>
              </a:rPr>
              <a:t>Kohonen</a:t>
            </a:r>
            <a:r>
              <a:rPr lang="zh-CN" altLang="en-US" sz="1900" dirty="0" smtClean="0">
                <a:solidFill>
                  <a:prstClr val="black"/>
                </a:solidFill>
                <a:latin typeface="微软雅黑" panose="020B0503020204020204" pitchFamily="34" charset="-122"/>
                <a:ea typeface="微软雅黑" panose="020B0503020204020204" pitchFamily="34" charset="-122"/>
              </a:rPr>
              <a:t>，</a:t>
            </a:r>
            <a:r>
              <a:rPr lang="en-US" altLang="zh-CN" sz="1900" dirty="0" smtClean="0">
                <a:solidFill>
                  <a:prstClr val="black"/>
                </a:solidFill>
                <a:latin typeface="微软雅黑" panose="020B0503020204020204" pitchFamily="34" charset="-122"/>
                <a:ea typeface="微软雅黑" panose="020B0503020204020204" pitchFamily="34" charset="-122"/>
              </a:rPr>
              <a:t>1988]</a:t>
            </a:r>
          </a:p>
          <a:p>
            <a:pPr marL="0" marR="0" lvl="0" indent="0" algn="l" defTabSz="914332" rtl="0" eaLnBrk="1" fontAlgn="auto" latinLnBrk="0" hangingPunct="1">
              <a:lnSpc>
                <a:spcPct val="100000"/>
              </a:lnSpc>
              <a:spcBef>
                <a:spcPts val="0"/>
              </a:spcBef>
              <a:spcAft>
                <a:spcPts val="0"/>
              </a:spcAft>
              <a:buClrTx/>
              <a:buSzTx/>
              <a:buFontTx/>
              <a:buNone/>
              <a:tabLst/>
              <a:defRPr/>
            </a:pPr>
            <a:r>
              <a:rPr lang="zh-CN" altLang="en-US" sz="1900" dirty="0" smtClean="0">
                <a:solidFill>
                  <a:prstClr val="black"/>
                </a:solidFill>
                <a:latin typeface="微软雅黑" panose="020B0503020204020204" pitchFamily="34" charset="-122"/>
                <a:ea typeface="微软雅黑" panose="020B0503020204020204" pitchFamily="34" charset="-122"/>
              </a:rPr>
              <a:t>神经元模型就是上述定义中的简单单元。</a:t>
            </a:r>
            <a:endParaRPr lang="en-US" altLang="zh-CN" sz="1900"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28636515"/>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3"/>
          <p:cNvSpPr>
            <a:spLocks noChangeArrowheads="1"/>
          </p:cNvSpPr>
          <p:nvPr/>
        </p:nvSpPr>
        <p:spPr bwMode="auto">
          <a:xfrm>
            <a:off x="1073958" y="224898"/>
            <a:ext cx="2106649"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marL="0" marR="0" lvl="0" indent="0" algn="l" defTabSz="914332" rtl="0" eaLnBrk="1" fontAlgn="auto" latinLnBrk="0" hangingPunct="1">
              <a:lnSpc>
                <a:spcPct val="100000"/>
              </a:lnSpc>
              <a:spcBef>
                <a:spcPct val="0"/>
              </a:spcBef>
              <a:spcAft>
                <a:spcPts val="0"/>
              </a:spcAft>
              <a:buClrTx/>
              <a:buSzTx/>
              <a:buFont typeface="Arial" charset="0"/>
              <a:buNone/>
              <a:tabLst/>
              <a:defRPr/>
            </a:pPr>
            <a:r>
              <a:rPr kumimoji="0" lang="en-US" altLang="zh-CN" sz="3200" b="1" i="0" u="none" strike="noStrike" kern="1200" cap="none" spc="0" normalizeH="0" baseline="0" noProof="0" dirty="0" smtClean="0">
                <a:ln>
                  <a:noFill/>
                </a:ln>
                <a:solidFill>
                  <a:srgbClr val="444D26">
                    <a:lumMod val="75000"/>
                  </a:srgbClr>
                </a:solidFill>
                <a:effectLst/>
                <a:uLnTx/>
                <a:uFillTx/>
                <a:latin typeface="Arial" panose="020B0604020202020204" pitchFamily="34" charset="0"/>
                <a:ea typeface="宋体" pitchFamily="2" charset="-122"/>
                <a:cs typeface="Arial" panose="020B0604020202020204" pitchFamily="34" charset="0"/>
                <a:sym typeface="Calibri" pitchFamily="34" charset="0"/>
              </a:rPr>
              <a:t>S</a:t>
            </a:r>
            <a:r>
              <a:rPr kumimoji="0" lang="zh-CN" altLang="en-US" sz="3200" b="1" i="0" u="none" strike="noStrike" kern="1200" cap="none" spc="0" normalizeH="0" baseline="0" noProof="0" dirty="0" smtClean="0">
                <a:ln>
                  <a:noFill/>
                </a:ln>
                <a:solidFill>
                  <a:srgbClr val="444D26">
                    <a:lumMod val="75000"/>
                  </a:srgbClr>
                </a:solidFill>
                <a:effectLst/>
                <a:uLnTx/>
                <a:uFillTx/>
                <a:latin typeface="Arial" panose="020B0604020202020204" pitchFamily="34" charset="0"/>
                <a:ea typeface="宋体" pitchFamily="2" charset="-122"/>
                <a:cs typeface="Arial" panose="020B0604020202020204" pitchFamily="34" charset="0"/>
                <a:sym typeface="Calibri" pitchFamily="34" charset="0"/>
              </a:rPr>
              <a:t>型神经元</a:t>
            </a:r>
            <a:endParaRPr kumimoji="0" lang="zh-CN" altLang="en-US" sz="3200" b="1" i="0" u="none" strike="noStrike" kern="1200" cap="none" spc="0" normalizeH="0" baseline="0" noProof="0" dirty="0">
              <a:ln>
                <a:noFill/>
              </a:ln>
              <a:solidFill>
                <a:srgbClr val="444D26">
                  <a:lumMod val="75000"/>
                </a:srgbClr>
              </a:solidFill>
              <a:effectLst/>
              <a:uLnTx/>
              <a:uFillTx/>
              <a:latin typeface="Arial" panose="020B0604020202020204" pitchFamily="34" charset="0"/>
              <a:ea typeface="宋体" pitchFamily="2" charset="-122"/>
              <a:cs typeface="Arial" panose="020B0604020202020204" pitchFamily="34" charset="0"/>
              <a:sym typeface="Calibri" pitchFamily="34" charset="0"/>
            </a:endParaRPr>
          </a:p>
        </p:txBody>
      </p:sp>
      <p:pic>
        <p:nvPicPr>
          <p:cNvPr id="2" name="图片 1"/>
          <p:cNvPicPr>
            <a:picLocks noChangeAspect="1"/>
          </p:cNvPicPr>
          <p:nvPr/>
        </p:nvPicPr>
        <p:blipFill>
          <a:blip r:embed="rId2"/>
          <a:stretch>
            <a:fillRect/>
          </a:stretch>
        </p:blipFill>
        <p:spPr>
          <a:xfrm>
            <a:off x="1515222" y="3480301"/>
            <a:ext cx="3330769" cy="2000094"/>
          </a:xfrm>
          <a:prstGeom prst="rect">
            <a:avLst/>
          </a:prstGeom>
        </p:spPr>
      </p:pic>
      <p:pic>
        <p:nvPicPr>
          <p:cNvPr id="3" name="图片 2"/>
          <p:cNvPicPr>
            <a:picLocks noChangeAspect="1"/>
          </p:cNvPicPr>
          <p:nvPr/>
        </p:nvPicPr>
        <p:blipFill>
          <a:blip r:embed="rId3"/>
          <a:stretch>
            <a:fillRect/>
          </a:stretch>
        </p:blipFill>
        <p:spPr>
          <a:xfrm>
            <a:off x="7130411" y="3480301"/>
            <a:ext cx="3303300" cy="2002979"/>
          </a:xfrm>
          <a:prstGeom prst="rect">
            <a:avLst/>
          </a:prstGeom>
        </p:spPr>
      </p:pic>
      <mc:AlternateContent xmlns:mc="http://schemas.openxmlformats.org/markup-compatibility/2006" xmlns:a14="http://schemas.microsoft.com/office/drawing/2010/main">
        <mc:Choice Requires="a14">
          <p:sp>
            <p:nvSpPr>
              <p:cNvPr id="4" name="文本框 3"/>
              <p:cNvSpPr txBox="1"/>
              <p:nvPr/>
            </p:nvSpPr>
            <p:spPr>
              <a:xfrm>
                <a:off x="1918573" y="5480395"/>
                <a:ext cx="2498889" cy="71019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i="1" smtClean="0">
                          <a:latin typeface="Cambria Math" panose="02040503050406030204" pitchFamily="18" charset="0"/>
                          <a:ea typeface="Cambria Math" panose="02040503050406030204" pitchFamily="18" charset="0"/>
                        </a:rPr>
                        <m:t>sgn</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𝑧</m:t>
                      </m:r>
                      <m:r>
                        <a:rPr lang="en-US" altLang="zh-CN" b="0" i="1" smtClean="0">
                          <a:latin typeface="Cambria Math" panose="02040503050406030204" pitchFamily="18" charset="0"/>
                          <a:ea typeface="Cambria Math" panose="02040503050406030204" pitchFamily="18" charset="0"/>
                        </a:rPr>
                        <m:t>)=</m:t>
                      </m:r>
                      <m:d>
                        <m:dPr>
                          <m:begChr m:val="{"/>
                          <m:endChr m:val=""/>
                          <m:ctrlPr>
                            <a:rPr lang="en-US" altLang="zh-CN" i="1" smtClean="0">
                              <a:latin typeface="Cambria Math" panose="02040503050406030204" pitchFamily="18" charset="0"/>
                              <a:ea typeface="Cambria Math" panose="02040503050406030204" pitchFamily="18" charset="0"/>
                            </a:rPr>
                          </m:ctrlPr>
                        </m:dPr>
                        <m:e>
                          <m:eqArr>
                            <m:eqArrPr>
                              <m:ctrlPr>
                                <a:rPr lang="en-US" altLang="zh-CN" i="1" smtClean="0">
                                  <a:latin typeface="Cambria Math" panose="02040503050406030204" pitchFamily="18" charset="0"/>
                                  <a:ea typeface="Cambria Math" panose="02040503050406030204" pitchFamily="18" charset="0"/>
                                </a:rPr>
                              </m:ctrlPr>
                            </m:eqArrPr>
                            <m:e>
                              <m:r>
                                <a:rPr lang="en-US" altLang="zh-CN" b="0" i="1" smtClean="0">
                                  <a:latin typeface="Cambria Math" panose="02040503050406030204" pitchFamily="18" charset="0"/>
                                  <a:ea typeface="Cambria Math" panose="02040503050406030204" pitchFamily="18" charset="0"/>
                                </a:rPr>
                                <m:t>1,  </m:t>
                              </m:r>
                              <m:r>
                                <m:rPr>
                                  <m:sty m:val="p"/>
                                </m:rPr>
                                <a:rPr lang="en-US" altLang="zh-CN" i="1">
                                  <a:latin typeface="Cambria Math" panose="02040503050406030204" pitchFamily="18" charset="0"/>
                                  <a:ea typeface="Cambria Math" panose="02040503050406030204" pitchFamily="18" charset="0"/>
                                </a:rPr>
                                <m:t>z</m:t>
                              </m:r>
                              <m:r>
                                <a:rPr lang="en-US" altLang="zh-CN" b="0" i="1" smtClean="0">
                                  <a:latin typeface="Cambria Math" panose="02040503050406030204" pitchFamily="18" charset="0"/>
                                  <a:ea typeface="Cambria Math" panose="02040503050406030204" pitchFamily="18" charset="0"/>
                                </a:rPr>
                                <m:t>≥0</m:t>
                              </m:r>
                            </m:e>
                            <m:e>
                              <m:r>
                                <a:rPr lang="en-US" altLang="zh-CN" b="0" i="1" smtClean="0">
                                  <a:latin typeface="Cambria Math" panose="02040503050406030204" pitchFamily="18" charset="0"/>
                                  <a:ea typeface="Cambria Math" panose="02040503050406030204" pitchFamily="18" charset="0"/>
                                </a:rPr>
                                <m:t>0,  </m:t>
                              </m:r>
                              <m:r>
                                <a:rPr lang="en-US" altLang="zh-CN" b="0" i="1" smtClean="0">
                                  <a:latin typeface="Cambria Math" panose="02040503050406030204" pitchFamily="18" charset="0"/>
                                  <a:ea typeface="Cambria Math" panose="02040503050406030204" pitchFamily="18" charset="0"/>
                                </a:rPr>
                                <m:t>𝑧</m:t>
                              </m:r>
                              <m:r>
                                <a:rPr lang="en-US" altLang="zh-CN" b="0" i="1" smtClean="0">
                                  <a:latin typeface="Cambria Math" panose="02040503050406030204" pitchFamily="18" charset="0"/>
                                  <a:ea typeface="Cambria Math" panose="02040503050406030204" pitchFamily="18" charset="0"/>
                                </a:rPr>
                                <m:t>&lt;0</m:t>
                              </m:r>
                            </m:e>
                          </m:eqArr>
                        </m:e>
                      </m:d>
                    </m:oMath>
                  </m:oMathPara>
                </a14:m>
                <a:endParaRPr lang="zh-CN" altLang="en-US" dirty="0"/>
              </a:p>
            </p:txBody>
          </p:sp>
        </mc:Choice>
        <mc:Fallback xmlns="">
          <p:sp>
            <p:nvSpPr>
              <p:cNvPr id="4" name="文本框 3"/>
              <p:cNvSpPr txBox="1">
                <a:spLocks noRot="1" noChangeAspect="1" noMove="1" noResize="1" noEditPoints="1" noAdjustHandles="1" noChangeArrowheads="1" noChangeShapeType="1" noTextEdit="1"/>
              </p:cNvSpPr>
              <p:nvPr/>
            </p:nvSpPr>
            <p:spPr>
              <a:xfrm>
                <a:off x="1918573" y="5480395"/>
                <a:ext cx="2498889" cy="710194"/>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7628382" y="5572984"/>
                <a:ext cx="2282741" cy="5250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𝑠𝑖𝑔𝑚𝑜𝑖𝑑</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𝑧</m:t>
                      </m:r>
                      <m:r>
                        <a:rPr lang="en-US" altLang="zh-CN" b="0" i="1" smtClean="0">
                          <a:latin typeface="Cambria Math" panose="02040503050406030204" pitchFamily="18" charset="0"/>
                          <a:ea typeface="Cambria Math" panose="02040503050406030204" pitchFamily="18" charset="0"/>
                        </a:rPr>
                        <m:t>)=</m:t>
                      </m:r>
                      <m:f>
                        <m:fPr>
                          <m:ctrlPr>
                            <a:rPr lang="en-US" altLang="zh-CN"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1</m:t>
                          </m:r>
                        </m:num>
                        <m:den>
                          <m:r>
                            <a:rPr lang="en-US" altLang="zh-CN" b="0" i="1" smtClean="0">
                              <a:latin typeface="Cambria Math" panose="02040503050406030204" pitchFamily="18" charset="0"/>
                              <a:ea typeface="Cambria Math" panose="02040503050406030204" pitchFamily="18" charset="0"/>
                            </a:rPr>
                            <m:t>1+</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𝑒</m:t>
                              </m:r>
                            </m:e>
                            <m:sup>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𝑧</m:t>
                              </m:r>
                            </m:sup>
                          </m:sSup>
                        </m:den>
                      </m:f>
                    </m:oMath>
                  </m:oMathPara>
                </a14:m>
                <a:endParaRPr lang="zh-CN" altLang="en-US" dirty="0"/>
              </a:p>
            </p:txBody>
          </p:sp>
        </mc:Choice>
        <mc:Fallback xmlns="">
          <p:sp>
            <p:nvSpPr>
              <p:cNvPr id="5" name="文本框 4"/>
              <p:cNvSpPr txBox="1">
                <a:spLocks noRot="1" noChangeAspect="1" noMove="1" noResize="1" noEditPoints="1" noAdjustHandles="1" noChangeArrowheads="1" noChangeShapeType="1" noTextEdit="1"/>
              </p:cNvSpPr>
              <p:nvPr/>
            </p:nvSpPr>
            <p:spPr>
              <a:xfrm>
                <a:off x="7628382" y="5572984"/>
                <a:ext cx="2282741" cy="525016"/>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595006" y="1288594"/>
                <a:ext cx="3957430" cy="1712456"/>
              </a:xfrm>
              <a:prstGeom prst="rect">
                <a:avLst/>
              </a:prstGeom>
              <a:noFill/>
            </p:spPr>
            <p:txBody>
              <a:bodyPr wrap="none" rtlCol="0">
                <a:spAutoFit/>
              </a:bodyPr>
              <a:lstStyle/>
              <a:p>
                <a:r>
                  <a:rPr lang="zh-CN" altLang="en-US" dirty="0" smtClean="0"/>
                  <a:t>激活函数的形式：</a:t>
                </a:r>
                <a14:m>
                  <m:oMath xmlns:m="http://schemas.openxmlformats.org/officeDocument/2006/math">
                    <m:r>
                      <a:rPr lang="en-US" altLang="zh-CN" dirty="0">
                        <a:latin typeface="Cambria Math" panose="02040503050406030204" pitchFamily="18" charset="0"/>
                        <a:ea typeface="Cambria Math" panose="02040503050406030204" pitchFamily="18" charset="0"/>
                      </a:rPr>
                      <m:t> </m:t>
                    </m:r>
                    <m:r>
                      <a:rPr lang="en-US" altLang="zh-CN" b="1" i="1" dirty="0">
                        <a:latin typeface="Cambria Math" panose="02040503050406030204" pitchFamily="18" charset="0"/>
                        <a:ea typeface="Cambria Math" panose="02040503050406030204" pitchFamily="18" charset="0"/>
                      </a:rPr>
                      <m:t>𝒚</m:t>
                    </m:r>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𝒇</m:t>
                    </m:r>
                    <m:d>
                      <m:dPr>
                        <m:ctrlPr>
                          <a:rPr lang="en-US" altLang="zh-CN" b="1" i="1" smtClean="0">
                            <a:latin typeface="Cambria Math" panose="02040503050406030204" pitchFamily="18" charset="0"/>
                            <a:ea typeface="Cambria Math" panose="02040503050406030204" pitchFamily="18" charset="0"/>
                          </a:rPr>
                        </m:ctrlPr>
                      </m:dPr>
                      <m:e>
                        <m:nary>
                          <m:naryPr>
                            <m:chr m:val="∑"/>
                            <m:limLoc m:val="subSup"/>
                            <m:supHide m:val="on"/>
                            <m:ctrlPr>
                              <a:rPr lang="en-US" altLang="zh-CN" b="1" i="1">
                                <a:latin typeface="Cambria Math" panose="02040503050406030204" pitchFamily="18" charset="0"/>
                                <a:ea typeface="Cambria Math" panose="02040503050406030204" pitchFamily="18" charset="0"/>
                              </a:rPr>
                            </m:ctrlPr>
                          </m:naryPr>
                          <m:sub>
                            <m:r>
                              <m:rPr>
                                <m:brk m:alnAt="9"/>
                              </m:rPr>
                              <a:rPr lang="en-US" altLang="zh-CN" b="1" i="1">
                                <a:latin typeface="Cambria Math" panose="02040503050406030204" pitchFamily="18" charset="0"/>
                                <a:ea typeface="Cambria Math" panose="02040503050406030204" pitchFamily="18" charset="0"/>
                              </a:rPr>
                              <m:t>𝒊</m:t>
                            </m:r>
                          </m:sub>
                          <m:sup/>
                          <m:e>
                            <m:r>
                              <a:rPr lang="en-US" altLang="zh-CN" b="1" i="1">
                                <a:latin typeface="Cambria Math" panose="02040503050406030204" pitchFamily="18" charset="0"/>
                                <a:ea typeface="Cambria Math" panose="02040503050406030204" pitchFamily="18" charset="0"/>
                              </a:rPr>
                              <m:t>𝒘</m:t>
                            </m:r>
                            <m:r>
                              <a:rPr lang="en-US" altLang="zh-CN" b="1" i="1" baseline="-25000">
                                <a:latin typeface="Cambria Math" panose="02040503050406030204" pitchFamily="18" charset="0"/>
                                <a:ea typeface="Cambria Math" panose="02040503050406030204" pitchFamily="18" charset="0"/>
                              </a:rPr>
                              <m:t>𝒊</m:t>
                            </m:r>
                            <m:r>
                              <a:rPr lang="en-US" altLang="zh-CN" b="1" i="1">
                                <a:latin typeface="Cambria Math" panose="02040503050406030204" pitchFamily="18" charset="0"/>
                                <a:ea typeface="Cambria Math" panose="02040503050406030204" pitchFamily="18" charset="0"/>
                              </a:rPr>
                              <m:t>𝒙</m:t>
                            </m:r>
                            <m:r>
                              <a:rPr lang="en-US" altLang="zh-CN" b="1" i="1" baseline="-25000">
                                <a:latin typeface="Cambria Math" panose="02040503050406030204" pitchFamily="18" charset="0"/>
                                <a:ea typeface="Cambria Math" panose="02040503050406030204" pitchFamily="18" charset="0"/>
                              </a:rPr>
                              <m:t>𝒊</m:t>
                            </m:r>
                            <m:r>
                              <a:rPr lang="en-US" altLang="zh-CN" b="1" i="1">
                                <a:latin typeface="Cambria Math" panose="02040503050406030204" pitchFamily="18" charset="0"/>
                                <a:ea typeface="Cambria Math" panose="02040503050406030204" pitchFamily="18" charset="0"/>
                              </a:rPr>
                              <m:t>−</m:t>
                            </m:r>
                            <m:r>
                              <a:rPr lang="zh-CN" altLang="en-US" b="1" i="1" smtClean="0">
                                <a:latin typeface="Cambria Math" panose="02040503050406030204" pitchFamily="18" charset="0"/>
                                <a:ea typeface="Cambria Math" panose="02040503050406030204" pitchFamily="18" charset="0"/>
                              </a:rPr>
                              <m:t>𝜽</m:t>
                            </m:r>
                          </m:e>
                        </m:nary>
                      </m:e>
                    </m:d>
                  </m:oMath>
                </a14:m>
                <a:endParaRPr lang="en-US" altLang="zh-CN" b="1" i="1" dirty="0" smtClean="0">
                  <a:solidFill>
                    <a:prstClr val="black"/>
                  </a:solidFill>
                  <a:latin typeface="Cambria Math" panose="02040503050406030204" pitchFamily="18" charset="0"/>
                  <a:ea typeface="微软雅黑" panose="020B0503020204020204" pitchFamily="34" charset="-122"/>
                </a:endParaRPr>
              </a:p>
              <a:p>
                <a:endParaRPr lang="en-US" altLang="zh-CN" i="1" dirty="0" smtClean="0">
                  <a:solidFill>
                    <a:prstClr val="black"/>
                  </a:solidFill>
                  <a:latin typeface="Cambria Math" panose="02040503050406030204" pitchFamily="18" charset="0"/>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r>
                        <a:rPr lang="en-US" altLang="zh-CN" b="1" i="1" dirty="0" smtClean="0">
                          <a:latin typeface="Cambria Math" panose="02040503050406030204" pitchFamily="18" charset="0"/>
                          <a:ea typeface="Cambria Math" panose="02040503050406030204" pitchFamily="18" charset="0"/>
                        </a:rPr>
                        <m:t>𝒛</m:t>
                      </m:r>
                      <m:r>
                        <a:rPr lang="en-US" altLang="zh-CN" b="1" i="1" dirty="0" smtClean="0">
                          <a:latin typeface="Cambria Math" panose="02040503050406030204" pitchFamily="18" charset="0"/>
                          <a:ea typeface="Cambria Math" panose="02040503050406030204" pitchFamily="18" charset="0"/>
                        </a:rPr>
                        <m:t>=</m:t>
                      </m:r>
                      <m:nary>
                        <m:naryPr>
                          <m:chr m:val="∑"/>
                          <m:limLoc m:val="subSup"/>
                          <m:supHide m:val="on"/>
                          <m:ctrlPr>
                            <a:rPr lang="en-US" altLang="zh-CN" b="1" i="1" dirty="0" smtClean="0">
                              <a:latin typeface="Cambria Math" panose="02040503050406030204" pitchFamily="18" charset="0"/>
                              <a:ea typeface="Cambria Math" panose="02040503050406030204" pitchFamily="18" charset="0"/>
                            </a:rPr>
                          </m:ctrlPr>
                        </m:naryPr>
                        <m:sub>
                          <m:r>
                            <m:rPr>
                              <m:brk m:alnAt="9"/>
                            </m:rPr>
                            <a:rPr lang="en-US" altLang="zh-CN" b="1" i="1" dirty="0" smtClean="0">
                              <a:latin typeface="Cambria Math" panose="02040503050406030204" pitchFamily="18" charset="0"/>
                              <a:ea typeface="Cambria Math" panose="02040503050406030204" pitchFamily="18" charset="0"/>
                            </a:rPr>
                            <m:t>𝒊</m:t>
                          </m:r>
                        </m:sub>
                        <m:sup/>
                        <m:e>
                          <m:r>
                            <a:rPr lang="en-US" altLang="zh-CN" b="1" i="1" dirty="0" smtClean="0">
                              <a:latin typeface="Cambria Math" panose="02040503050406030204" pitchFamily="18" charset="0"/>
                              <a:ea typeface="Cambria Math" panose="02040503050406030204" pitchFamily="18" charset="0"/>
                            </a:rPr>
                            <m:t>𝒘</m:t>
                          </m:r>
                          <m:r>
                            <a:rPr lang="en-US" altLang="zh-CN" b="1" i="1" baseline="-25000" dirty="0" smtClean="0">
                              <a:latin typeface="Cambria Math" panose="02040503050406030204" pitchFamily="18" charset="0"/>
                              <a:ea typeface="Cambria Math" panose="02040503050406030204" pitchFamily="18" charset="0"/>
                            </a:rPr>
                            <m:t>𝒊</m:t>
                          </m:r>
                          <m:r>
                            <a:rPr lang="en-US" altLang="zh-CN" b="1" i="1" dirty="0" smtClean="0">
                              <a:latin typeface="Cambria Math" panose="02040503050406030204" pitchFamily="18" charset="0"/>
                              <a:ea typeface="Cambria Math" panose="02040503050406030204" pitchFamily="18" charset="0"/>
                            </a:rPr>
                            <m:t>𝒙</m:t>
                          </m:r>
                          <m:r>
                            <a:rPr lang="en-US" altLang="zh-CN" b="1" i="1" baseline="-25000" dirty="0" smtClean="0">
                              <a:latin typeface="Cambria Math" panose="02040503050406030204" pitchFamily="18" charset="0"/>
                              <a:ea typeface="Cambria Math" panose="02040503050406030204" pitchFamily="18" charset="0"/>
                            </a:rPr>
                            <m:t>𝒊</m:t>
                          </m:r>
                          <m:r>
                            <a:rPr lang="en-US" altLang="zh-CN" b="1" i="1" dirty="0" smtClean="0">
                              <a:latin typeface="Cambria Math" panose="02040503050406030204" pitchFamily="18" charset="0"/>
                              <a:ea typeface="Cambria Math" panose="02040503050406030204" pitchFamily="18" charset="0"/>
                            </a:rPr>
                            <m:t>−</m:t>
                          </m:r>
                          <m:r>
                            <a:rPr lang="zh-CN" altLang="en-US" b="1" i="1" dirty="0" smtClean="0">
                              <a:latin typeface="Cambria Math" panose="02040503050406030204" pitchFamily="18" charset="0"/>
                              <a:ea typeface="Cambria Math" panose="02040503050406030204" pitchFamily="18" charset="0"/>
                            </a:rPr>
                            <m:t>𝜽</m:t>
                          </m:r>
                        </m:e>
                      </m:nary>
                    </m:oMath>
                  </m:oMathPara>
                </a14:m>
                <a:endParaRPr lang="en-US" altLang="zh-CN" b="1" i="1" dirty="0" smtClean="0">
                  <a:latin typeface="Cambria Math" panose="02040503050406030204" pitchFamily="18" charset="0"/>
                  <a:ea typeface="Cambria Math" panose="02040503050406030204" pitchFamily="18" charset="0"/>
                </a:endParaRPr>
              </a:p>
              <a:p>
                <a:endParaRPr lang="en-US" altLang="zh-CN" i="1" dirty="0" smtClean="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b="1" i="1" dirty="0" smtClean="0">
                          <a:solidFill>
                            <a:schemeClr val="tx1"/>
                          </a:solidFill>
                          <a:latin typeface="Cambria Math" panose="02040503050406030204" pitchFamily="18" charset="0"/>
                          <a:ea typeface="Cambria Math" panose="02040503050406030204" pitchFamily="18" charset="0"/>
                        </a:rPr>
                        <m:t>𝒚</m:t>
                      </m:r>
                      <m:r>
                        <a:rPr lang="en-US" altLang="zh-CN" b="1" i="1" smtClean="0">
                          <a:solidFill>
                            <a:schemeClr val="tx1"/>
                          </a:solidFill>
                          <a:latin typeface="Cambria Math" panose="02040503050406030204" pitchFamily="18" charset="0"/>
                          <a:ea typeface="Cambria Math" panose="02040503050406030204" pitchFamily="18" charset="0"/>
                        </a:rPr>
                        <m:t>=</m:t>
                      </m:r>
                      <m:r>
                        <a:rPr lang="en-US" altLang="zh-CN" b="1" i="1" smtClean="0">
                          <a:solidFill>
                            <a:schemeClr val="tx1"/>
                          </a:solidFill>
                          <a:latin typeface="Cambria Math" panose="02040503050406030204" pitchFamily="18" charset="0"/>
                          <a:ea typeface="Cambria Math" panose="02040503050406030204" pitchFamily="18" charset="0"/>
                        </a:rPr>
                        <m:t>𝒇</m:t>
                      </m:r>
                      <m:r>
                        <a:rPr lang="en-US" altLang="zh-CN" b="1" i="1" smtClean="0">
                          <a:solidFill>
                            <a:schemeClr val="tx1"/>
                          </a:solidFill>
                          <a:latin typeface="Cambria Math" panose="02040503050406030204" pitchFamily="18" charset="0"/>
                          <a:ea typeface="Cambria Math" panose="02040503050406030204" pitchFamily="18" charset="0"/>
                        </a:rPr>
                        <m:t>(</m:t>
                      </m:r>
                      <m:r>
                        <a:rPr lang="en-US" altLang="zh-CN" b="1" i="1" smtClean="0">
                          <a:solidFill>
                            <a:schemeClr val="tx1"/>
                          </a:solidFill>
                          <a:latin typeface="Cambria Math" panose="02040503050406030204" pitchFamily="18" charset="0"/>
                          <a:ea typeface="Cambria Math" panose="02040503050406030204" pitchFamily="18" charset="0"/>
                        </a:rPr>
                        <m:t>𝒛</m:t>
                      </m:r>
                      <m:r>
                        <a:rPr lang="en-US" altLang="zh-CN" b="1" i="1" smtClean="0">
                          <a:solidFill>
                            <a:schemeClr val="tx1"/>
                          </a:solidFill>
                          <a:latin typeface="Cambria Math" panose="02040503050406030204" pitchFamily="18" charset="0"/>
                          <a:ea typeface="Cambria Math" panose="02040503050406030204" pitchFamily="18" charset="0"/>
                        </a:rPr>
                        <m:t>)</m:t>
                      </m:r>
                    </m:oMath>
                  </m:oMathPara>
                </a14:m>
                <a:endParaRPr lang="en-US" altLang="zh-CN" b="1" dirty="0" smtClean="0">
                  <a:solidFill>
                    <a:schemeClr val="tx1"/>
                  </a:solidFill>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595006" y="1288594"/>
                <a:ext cx="3957430" cy="1712456"/>
              </a:xfrm>
              <a:prstGeom prst="rect">
                <a:avLst/>
              </a:prstGeom>
              <a:blipFill rotWithShape="0">
                <a:blip r:embed="rId6"/>
                <a:stretch>
                  <a:fillRect l="-1387" t="-25623" b="-2847"/>
                </a:stretch>
              </a:blipFill>
            </p:spPr>
            <p:txBody>
              <a:bodyPr/>
              <a:lstStyle/>
              <a:p>
                <a:r>
                  <a:rPr lang="zh-CN" altLang="en-US">
                    <a:noFill/>
                  </a:rPr>
                  <a:t> </a:t>
                </a:r>
              </a:p>
            </p:txBody>
          </p:sp>
        </mc:Fallback>
      </mc:AlternateContent>
      <p:sp>
        <p:nvSpPr>
          <p:cNvPr id="7" name="文本框 6"/>
          <p:cNvSpPr txBox="1"/>
          <p:nvPr/>
        </p:nvSpPr>
        <p:spPr>
          <a:xfrm>
            <a:off x="2617257" y="6190589"/>
            <a:ext cx="1454244" cy="369332"/>
          </a:xfrm>
          <a:prstGeom prst="rect">
            <a:avLst/>
          </a:prstGeom>
          <a:noFill/>
        </p:spPr>
        <p:txBody>
          <a:bodyPr wrap="none" rtlCol="0">
            <a:spAutoFit/>
          </a:bodyPr>
          <a:lstStyle/>
          <a:p>
            <a:r>
              <a:rPr lang="en-US" altLang="zh-CN" dirty="0" smtClean="0"/>
              <a:t>(a) </a:t>
            </a:r>
            <a:r>
              <a:rPr lang="zh-CN" altLang="en-US" dirty="0" smtClean="0"/>
              <a:t>阶跃函数</a:t>
            </a:r>
            <a:endParaRPr lang="zh-CN" altLang="en-US" dirty="0"/>
          </a:p>
        </p:txBody>
      </p:sp>
      <p:sp>
        <p:nvSpPr>
          <p:cNvPr id="9" name="文本框 8"/>
          <p:cNvSpPr txBox="1"/>
          <p:nvPr/>
        </p:nvSpPr>
        <p:spPr>
          <a:xfrm>
            <a:off x="7868991" y="6190589"/>
            <a:ext cx="1826141" cy="369332"/>
          </a:xfrm>
          <a:prstGeom prst="rect">
            <a:avLst/>
          </a:prstGeom>
          <a:noFill/>
        </p:spPr>
        <p:txBody>
          <a:bodyPr wrap="none" rtlCol="0">
            <a:spAutoFit/>
          </a:bodyPr>
          <a:lstStyle/>
          <a:p>
            <a:r>
              <a:rPr lang="en-US" altLang="zh-CN" dirty="0" smtClean="0"/>
              <a:t>(b) Sigmoid</a:t>
            </a:r>
            <a:r>
              <a:rPr lang="zh-CN" altLang="en-US" dirty="0" smtClean="0"/>
              <a:t>函数</a:t>
            </a:r>
            <a:endParaRPr lang="zh-CN" altLang="en-US" dirty="0"/>
          </a:p>
        </p:txBody>
      </p:sp>
      <mc:AlternateContent xmlns:mc="http://schemas.openxmlformats.org/markup-compatibility/2006" xmlns:a14="http://schemas.microsoft.com/office/drawing/2010/main">
        <mc:Choice Requires="a14">
          <p:sp>
            <p:nvSpPr>
              <p:cNvPr id="8" name="文本框 7"/>
              <p:cNvSpPr txBox="1"/>
              <p:nvPr/>
            </p:nvSpPr>
            <p:spPr>
              <a:xfrm>
                <a:off x="4845991" y="645509"/>
                <a:ext cx="7481535" cy="2735942"/>
              </a:xfrm>
              <a:prstGeom prst="rect">
                <a:avLst/>
              </a:prstGeom>
              <a:noFill/>
            </p:spPr>
            <p:txBody>
              <a:bodyPr wrap="none" rtlCol="0">
                <a:spAutoFit/>
              </a:bodyPr>
              <a:lstStyle/>
              <a:p>
                <a:r>
                  <a:rPr lang="zh-CN" altLang="en-US" dirty="0" smtClean="0">
                    <a:solidFill>
                      <a:srgbClr val="FF0000"/>
                    </a:solidFill>
                  </a:rPr>
                  <a:t>阶跃函数</a:t>
                </a:r>
                <a:r>
                  <a:rPr lang="zh-CN" altLang="en-US" dirty="0" smtClean="0"/>
                  <a:t>：</a:t>
                </a:r>
                <a:r>
                  <a:rPr lang="en-US" altLang="zh-CN" dirty="0"/>
                  <a:t> </a:t>
                </a:r>
                <a:r>
                  <a:rPr lang="en-US" altLang="zh-CN" dirty="0" err="1"/>
                  <a:t>sgn</a:t>
                </a:r>
                <a:r>
                  <a:rPr lang="en-US" altLang="zh-CN" dirty="0"/>
                  <a:t>(x)</a:t>
                </a:r>
                <a:r>
                  <a:rPr lang="zh-CN" altLang="en-US" dirty="0" smtClean="0"/>
                  <a:t>是</a:t>
                </a:r>
                <a:r>
                  <a:rPr lang="zh-CN" altLang="en-US" dirty="0"/>
                  <a:t>理想的激活函数，它将输入值映射为</a:t>
                </a:r>
                <a:r>
                  <a:rPr lang="zh-CN" altLang="en-US" dirty="0" smtClean="0"/>
                  <a:t>输出值</a:t>
                </a:r>
                <a:r>
                  <a:rPr lang="zh-CN" altLang="en-US" dirty="0"/>
                  <a:t>“</a:t>
                </a:r>
                <a:r>
                  <a:rPr lang="en-US" altLang="zh-CN" dirty="0"/>
                  <a:t>0</a:t>
                </a:r>
                <a:r>
                  <a:rPr lang="zh-CN" altLang="en-US" dirty="0" smtClean="0"/>
                  <a:t>”</a:t>
                </a:r>
                <a:endParaRPr lang="en-US" altLang="zh-CN" dirty="0" smtClean="0"/>
              </a:p>
              <a:p>
                <a:r>
                  <a:rPr lang="zh-CN" altLang="en-US" dirty="0" smtClean="0"/>
                  <a:t>和</a:t>
                </a:r>
                <a:r>
                  <a:rPr lang="zh-CN" altLang="en-US" dirty="0"/>
                  <a:t>“</a:t>
                </a:r>
                <a:r>
                  <a:rPr lang="en-US" altLang="zh-CN" dirty="0"/>
                  <a:t>1</a:t>
                </a:r>
                <a:r>
                  <a:rPr lang="zh-CN" altLang="en-US" dirty="0"/>
                  <a:t>”</a:t>
                </a:r>
                <a:r>
                  <a:rPr lang="zh-CN" altLang="en-US" dirty="0" smtClean="0"/>
                  <a:t>，“</a:t>
                </a:r>
                <a:r>
                  <a:rPr lang="en-US" altLang="zh-CN" dirty="0"/>
                  <a:t>1</a:t>
                </a:r>
                <a:r>
                  <a:rPr lang="zh-CN" altLang="en-US" dirty="0"/>
                  <a:t>”对应神经元兴奋，“</a:t>
                </a:r>
                <a:r>
                  <a:rPr lang="en-US" altLang="zh-CN" dirty="0"/>
                  <a:t>0</a:t>
                </a:r>
                <a:r>
                  <a:rPr lang="zh-CN" altLang="en-US" dirty="0"/>
                  <a:t>”对应神经元抑制</a:t>
                </a:r>
                <a:r>
                  <a:rPr lang="zh-CN" altLang="en-US" dirty="0" smtClean="0"/>
                  <a:t>。</a:t>
                </a:r>
                <a:endParaRPr lang="en-US" altLang="zh-CN" dirty="0" smtClean="0"/>
              </a:p>
              <a:p>
                <a:endParaRPr lang="en-US" altLang="zh-CN" dirty="0" smtClean="0"/>
              </a:p>
              <a:p>
                <a:r>
                  <a:rPr lang="en-US" altLang="zh-CN" dirty="0">
                    <a:solidFill>
                      <a:srgbClr val="FF0000"/>
                    </a:solidFill>
                  </a:rPr>
                  <a:t>Sigmoid</a:t>
                </a:r>
                <a:r>
                  <a:rPr lang="zh-CN" altLang="en-US" dirty="0" smtClean="0">
                    <a:solidFill>
                      <a:srgbClr val="FF0000"/>
                    </a:solidFill>
                  </a:rPr>
                  <a:t>函数</a:t>
                </a:r>
                <a:r>
                  <a:rPr lang="zh-CN" altLang="en-US" dirty="0" smtClean="0"/>
                  <a:t>：然而阶跃函数具有不连续、不光滑等不利于学习调整权</a:t>
                </a:r>
                <a:endParaRPr lang="en-US" altLang="zh-CN" dirty="0" smtClean="0"/>
              </a:p>
              <a:p>
                <a:r>
                  <a:rPr lang="zh-CN" altLang="en-US" dirty="0" smtClean="0"/>
                  <a:t>重的性质，因此实际上常用一些类似</a:t>
                </a:r>
                <a:r>
                  <a:rPr lang="en-US" altLang="zh-CN" dirty="0" smtClean="0"/>
                  <a:t>Sigmoid</a:t>
                </a:r>
                <a:r>
                  <a:rPr lang="zh-CN" altLang="en-US" dirty="0" smtClean="0"/>
                  <a:t>函数的函数作为激活函数，</a:t>
                </a:r>
              </a:p>
              <a:p>
                <a:r>
                  <a:rPr lang="zh-CN" altLang="en-US" dirty="0" smtClean="0"/>
                  <a:t>具有这种平滑的激活函数的神经元称为“</a:t>
                </a:r>
                <a:r>
                  <a:rPr lang="en-US" altLang="zh-CN" dirty="0" smtClean="0"/>
                  <a:t>S</a:t>
                </a:r>
                <a:r>
                  <a:rPr lang="zh-CN" altLang="en-US" dirty="0" smtClean="0"/>
                  <a:t>型神经元”，平滑意味着权</a:t>
                </a:r>
                <a:endParaRPr lang="en-US" altLang="zh-CN" dirty="0" smtClean="0"/>
              </a:p>
              <a:p>
                <a:r>
                  <a:rPr lang="zh-CN" altLang="en-US" dirty="0" smtClean="0"/>
                  <a:t>重</a:t>
                </a:r>
                <a:r>
                  <a:rPr lang="en-US" altLang="zh-CN" dirty="0" smtClean="0"/>
                  <a:t>w</a:t>
                </a:r>
                <a:r>
                  <a:rPr lang="zh-CN" altLang="en-US" dirty="0" smtClean="0"/>
                  <a:t>和阈值</a:t>
                </a:r>
                <a14:m>
                  <m:oMath xmlns:m="http://schemas.openxmlformats.org/officeDocument/2006/math">
                    <m:r>
                      <a:rPr lang="zh-CN" altLang="en-US" i="1" dirty="0">
                        <a:latin typeface="Cambria Math" panose="02040503050406030204" pitchFamily="18" charset="0"/>
                        <a:ea typeface="Cambria Math" panose="02040503050406030204" pitchFamily="18" charset="0"/>
                      </a:rPr>
                      <m:t>𝜃</m:t>
                    </m:r>
                  </m:oMath>
                </a14:m>
                <a:r>
                  <a:rPr lang="zh-CN" altLang="en-US" dirty="0" smtClean="0"/>
                  <a:t>微小的变化量只会产生一个微小的输出变化。</a:t>
                </a:r>
                <a:endParaRPr lang="en-US" altLang="zh-CN" dirty="0" smtClean="0"/>
              </a:p>
              <a:p>
                <a:endParaRPr lang="en-US" altLang="zh-CN" dirty="0" smtClean="0"/>
              </a:p>
              <a:p>
                <a:r>
                  <a:rPr lang="zh-CN" altLang="en-US" dirty="0" smtClean="0"/>
                  <a:t>即：</a:t>
                </a:r>
                <a14:m>
                  <m:oMath xmlns:m="http://schemas.openxmlformats.org/officeDocument/2006/math">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𝒚</m:t>
                    </m:r>
                    <m:r>
                      <a:rPr lang="en-US" altLang="zh-CN" b="1" i="1" smtClean="0">
                        <a:latin typeface="Cambria Math" panose="02040503050406030204" pitchFamily="18" charset="0"/>
                        <a:ea typeface="Cambria Math" panose="02040503050406030204" pitchFamily="18" charset="0"/>
                      </a:rPr>
                      <m:t>≈</m:t>
                    </m:r>
                    <m:nary>
                      <m:naryPr>
                        <m:chr m:val="∑"/>
                        <m:supHide m:val="on"/>
                        <m:ctrlPr>
                          <a:rPr lang="en-US" altLang="zh-CN" b="1" i="1" smtClean="0">
                            <a:latin typeface="Cambria Math" panose="02040503050406030204" pitchFamily="18" charset="0"/>
                            <a:ea typeface="Cambria Math" panose="02040503050406030204" pitchFamily="18" charset="0"/>
                          </a:rPr>
                        </m:ctrlPr>
                      </m:naryPr>
                      <m:sub>
                        <m:r>
                          <m:rPr>
                            <m:brk m:alnAt="7"/>
                          </m:rPr>
                          <a:rPr lang="en-US" altLang="zh-CN" b="1" i="1" smtClean="0">
                            <a:latin typeface="Cambria Math" panose="02040503050406030204" pitchFamily="18" charset="0"/>
                            <a:ea typeface="Cambria Math" panose="02040503050406030204" pitchFamily="18" charset="0"/>
                          </a:rPr>
                          <m:t>𝒋</m:t>
                        </m:r>
                      </m:sub>
                      <m:sup/>
                      <m:e>
                        <m:f>
                          <m:fPr>
                            <m:ctrlPr>
                              <a:rPr lang="en-US" altLang="zh-CN" b="1" i="1" smtClean="0">
                                <a:latin typeface="Cambria Math" panose="02040503050406030204" pitchFamily="18" charset="0"/>
                                <a:ea typeface="Cambria Math" panose="02040503050406030204" pitchFamily="18" charset="0"/>
                              </a:rPr>
                            </m:ctrlPr>
                          </m:fPr>
                          <m:num>
                            <m:r>
                              <a:rPr lang="zh-CN" altLang="en-US"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𝒚</m:t>
                            </m:r>
                          </m:num>
                          <m:den>
                            <m:r>
                              <a:rPr lang="zh-CN" altLang="en-US"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𝒘</m:t>
                            </m:r>
                            <m:r>
                              <a:rPr lang="en-US" altLang="zh-CN" b="1" i="1" baseline="-25000" smtClean="0">
                                <a:latin typeface="Cambria Math" panose="02040503050406030204" pitchFamily="18" charset="0"/>
                                <a:ea typeface="Cambria Math" panose="02040503050406030204" pitchFamily="18" charset="0"/>
                              </a:rPr>
                              <m:t>𝒋</m:t>
                            </m:r>
                          </m:den>
                        </m:f>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𝒘𝒋</m:t>
                        </m:r>
                        <m:r>
                          <a:rPr lang="en-US" altLang="zh-CN" b="1" i="1" smtClean="0">
                            <a:latin typeface="Cambria Math" panose="02040503050406030204" pitchFamily="18" charset="0"/>
                            <a:ea typeface="Cambria Math" panose="02040503050406030204" pitchFamily="18" charset="0"/>
                          </a:rPr>
                          <m:t>+</m:t>
                        </m:r>
                      </m:e>
                    </m:nary>
                    <m:f>
                      <m:fPr>
                        <m:ctrlPr>
                          <a:rPr lang="en-US" altLang="zh-CN" b="1" i="1" smtClean="0">
                            <a:latin typeface="Cambria Math" panose="02040503050406030204" pitchFamily="18" charset="0"/>
                            <a:ea typeface="Cambria Math" panose="02040503050406030204" pitchFamily="18" charset="0"/>
                          </a:rPr>
                        </m:ctrlPr>
                      </m:fPr>
                      <m:num>
                        <m:r>
                          <a:rPr lang="zh-CN" altLang="en-US"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𝒚</m:t>
                        </m:r>
                      </m:num>
                      <m:den>
                        <m:r>
                          <a:rPr lang="zh-CN" altLang="en-US"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𝒃</m:t>
                        </m:r>
                      </m:den>
                    </m:f>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𝒃</m:t>
                    </m:r>
                  </m:oMath>
                </a14:m>
                <a:endParaRPr lang="zh-CN" altLang="en-US" b="1" dirty="0"/>
              </a:p>
            </p:txBody>
          </p:sp>
        </mc:Choice>
        <mc:Fallback xmlns="">
          <p:sp>
            <p:nvSpPr>
              <p:cNvPr id="8" name="文本框 7"/>
              <p:cNvSpPr txBox="1">
                <a:spLocks noRot="1" noChangeAspect="1" noMove="1" noResize="1" noEditPoints="1" noAdjustHandles="1" noChangeArrowheads="1" noChangeShapeType="1" noTextEdit="1"/>
              </p:cNvSpPr>
              <p:nvPr/>
            </p:nvSpPr>
            <p:spPr>
              <a:xfrm>
                <a:off x="4845991" y="645509"/>
                <a:ext cx="7481535" cy="2735942"/>
              </a:xfrm>
              <a:prstGeom prst="rect">
                <a:avLst/>
              </a:prstGeom>
              <a:blipFill>
                <a:blip r:embed="rId7"/>
                <a:stretch>
                  <a:fillRect l="-733" t="-1336" b="-21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09200416"/>
      </p:ext>
    </p:ext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3"/>
          <p:cNvSpPr>
            <a:spLocks noChangeArrowheads="1"/>
          </p:cNvSpPr>
          <p:nvPr/>
        </p:nvSpPr>
        <p:spPr bwMode="auto">
          <a:xfrm>
            <a:off x="1073958" y="224898"/>
            <a:ext cx="2106649"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marL="0" marR="0" lvl="0" indent="0" algn="l" defTabSz="914332" rtl="0" eaLnBrk="1" fontAlgn="auto" latinLnBrk="0" hangingPunct="1">
              <a:lnSpc>
                <a:spcPct val="100000"/>
              </a:lnSpc>
              <a:spcBef>
                <a:spcPct val="0"/>
              </a:spcBef>
              <a:spcAft>
                <a:spcPts val="0"/>
              </a:spcAft>
              <a:buClrTx/>
              <a:buSzTx/>
              <a:buFont typeface="Arial" charset="0"/>
              <a:buNone/>
              <a:tabLst/>
              <a:defRPr/>
            </a:pPr>
            <a:r>
              <a:rPr kumimoji="0" lang="en-US" altLang="zh-CN" sz="3200" b="1" i="0" u="none" strike="noStrike" kern="1200" cap="none" spc="0" normalizeH="0" baseline="0" noProof="0" dirty="0" smtClean="0">
                <a:ln>
                  <a:noFill/>
                </a:ln>
                <a:solidFill>
                  <a:srgbClr val="444D26">
                    <a:lumMod val="75000"/>
                  </a:srgbClr>
                </a:solidFill>
                <a:effectLst/>
                <a:uLnTx/>
                <a:uFillTx/>
                <a:latin typeface="Arial" panose="020B0604020202020204" pitchFamily="34" charset="0"/>
                <a:ea typeface="宋体" pitchFamily="2" charset="-122"/>
                <a:cs typeface="Arial" panose="020B0604020202020204" pitchFamily="34" charset="0"/>
                <a:sym typeface="Calibri" pitchFamily="34" charset="0"/>
              </a:rPr>
              <a:t>S</a:t>
            </a:r>
            <a:r>
              <a:rPr kumimoji="0" lang="zh-CN" altLang="en-US" sz="3200" b="1" i="0" u="none" strike="noStrike" kern="1200" cap="none" spc="0" normalizeH="0" baseline="0" noProof="0" dirty="0" smtClean="0">
                <a:ln>
                  <a:noFill/>
                </a:ln>
                <a:solidFill>
                  <a:srgbClr val="444D26">
                    <a:lumMod val="75000"/>
                  </a:srgbClr>
                </a:solidFill>
                <a:effectLst/>
                <a:uLnTx/>
                <a:uFillTx/>
                <a:latin typeface="Arial" panose="020B0604020202020204" pitchFamily="34" charset="0"/>
                <a:ea typeface="宋体" pitchFamily="2" charset="-122"/>
                <a:cs typeface="Arial" panose="020B0604020202020204" pitchFamily="34" charset="0"/>
                <a:sym typeface="Calibri" pitchFamily="34" charset="0"/>
              </a:rPr>
              <a:t>型神经元</a:t>
            </a:r>
            <a:endParaRPr kumimoji="0" lang="zh-CN" altLang="en-US" sz="3200" b="1" i="0" u="none" strike="noStrike" kern="1200" cap="none" spc="0" normalizeH="0" baseline="0" noProof="0" dirty="0">
              <a:ln>
                <a:noFill/>
              </a:ln>
              <a:solidFill>
                <a:srgbClr val="444D26">
                  <a:lumMod val="75000"/>
                </a:srgbClr>
              </a:solidFill>
              <a:effectLst/>
              <a:uLnTx/>
              <a:uFillTx/>
              <a:latin typeface="Arial" panose="020B0604020202020204" pitchFamily="34" charset="0"/>
              <a:ea typeface="宋体" pitchFamily="2" charset="-122"/>
              <a:cs typeface="Arial" panose="020B0604020202020204" pitchFamily="34" charset="0"/>
              <a:sym typeface="Calibri" pitchFamily="34" charset="0"/>
            </a:endParaRPr>
          </a:p>
        </p:txBody>
      </p:sp>
      <p:pic>
        <p:nvPicPr>
          <p:cNvPr id="3" name="图片 2"/>
          <p:cNvPicPr>
            <a:picLocks noChangeAspect="1"/>
          </p:cNvPicPr>
          <p:nvPr/>
        </p:nvPicPr>
        <p:blipFill>
          <a:blip r:embed="rId2"/>
          <a:stretch>
            <a:fillRect/>
          </a:stretch>
        </p:blipFill>
        <p:spPr>
          <a:xfrm>
            <a:off x="434747" y="2037301"/>
            <a:ext cx="3730055" cy="2261745"/>
          </a:xfrm>
          <a:prstGeom prst="rect">
            <a:avLst/>
          </a:prstGeom>
        </p:spPr>
      </p:pic>
      <mc:AlternateContent xmlns:mc="http://schemas.openxmlformats.org/markup-compatibility/2006" xmlns:a14="http://schemas.microsoft.com/office/drawing/2010/main">
        <mc:Choice Requires="a14">
          <p:sp>
            <p:nvSpPr>
              <p:cNvPr id="5" name="文本框 4"/>
              <p:cNvSpPr txBox="1"/>
              <p:nvPr/>
            </p:nvSpPr>
            <p:spPr>
              <a:xfrm>
                <a:off x="1414148" y="4402398"/>
                <a:ext cx="1771254" cy="40831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ea typeface="Cambria Math" panose="02040503050406030204" pitchFamily="18" charset="0"/>
                        </a:rPr>
                        <m:t>𝑠𝑖𝑔𝑚𝑜𝑖𝑑</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𝑧</m:t>
                      </m:r>
                      <m:r>
                        <a:rPr lang="en-US" altLang="zh-CN" sz="1400" b="0" i="1" smtClean="0">
                          <a:latin typeface="Cambria Math" panose="02040503050406030204" pitchFamily="18" charset="0"/>
                          <a:ea typeface="Cambria Math" panose="02040503050406030204" pitchFamily="18" charset="0"/>
                        </a:rPr>
                        <m:t>)=</m:t>
                      </m:r>
                      <m:f>
                        <m:fPr>
                          <m:ctrlPr>
                            <a:rPr lang="en-US" altLang="zh-CN" sz="1400" i="1" smtClean="0">
                              <a:latin typeface="Cambria Math" panose="02040503050406030204" pitchFamily="18" charset="0"/>
                              <a:ea typeface="Cambria Math" panose="02040503050406030204" pitchFamily="18" charset="0"/>
                            </a:rPr>
                          </m:ctrlPr>
                        </m:fPr>
                        <m:num>
                          <m:r>
                            <a:rPr lang="en-US" altLang="zh-CN" sz="1400" b="0" i="1" smtClean="0">
                              <a:latin typeface="Cambria Math" panose="02040503050406030204" pitchFamily="18" charset="0"/>
                              <a:ea typeface="Cambria Math" panose="02040503050406030204" pitchFamily="18" charset="0"/>
                            </a:rPr>
                            <m:t>1</m:t>
                          </m:r>
                        </m:num>
                        <m:den>
                          <m:r>
                            <a:rPr lang="en-US" altLang="zh-CN" sz="1400" b="0" i="1" smtClean="0">
                              <a:latin typeface="Cambria Math" panose="02040503050406030204" pitchFamily="18" charset="0"/>
                              <a:ea typeface="Cambria Math" panose="02040503050406030204" pitchFamily="18" charset="0"/>
                            </a:rPr>
                            <m:t>1+</m:t>
                          </m:r>
                          <m:sSup>
                            <m:sSupPr>
                              <m:ctrlPr>
                                <a:rPr lang="en-US" altLang="zh-CN" sz="1400" b="0" i="1" smtClean="0">
                                  <a:latin typeface="Cambria Math" panose="02040503050406030204" pitchFamily="18" charset="0"/>
                                  <a:ea typeface="Cambria Math" panose="02040503050406030204" pitchFamily="18" charset="0"/>
                                </a:rPr>
                              </m:ctrlPr>
                            </m:sSupPr>
                            <m:e>
                              <m:r>
                                <a:rPr lang="en-US" altLang="zh-CN" sz="1400" b="0" i="1" smtClean="0">
                                  <a:latin typeface="Cambria Math" panose="02040503050406030204" pitchFamily="18" charset="0"/>
                                  <a:ea typeface="Cambria Math" panose="02040503050406030204" pitchFamily="18" charset="0"/>
                                </a:rPr>
                                <m:t>𝑒</m:t>
                              </m:r>
                            </m:e>
                            <m:sup>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𝑧</m:t>
                              </m:r>
                            </m:sup>
                          </m:sSup>
                        </m:den>
                      </m:f>
                    </m:oMath>
                  </m:oMathPara>
                </a14:m>
                <a:endParaRPr lang="zh-CN" altLang="en-US" dirty="0"/>
              </a:p>
            </p:txBody>
          </p:sp>
        </mc:Choice>
        <mc:Fallback xmlns="">
          <p:sp>
            <p:nvSpPr>
              <p:cNvPr id="5" name="文本框 4"/>
              <p:cNvSpPr txBox="1">
                <a:spLocks noRot="1" noChangeAspect="1" noMove="1" noResize="1" noEditPoints="1" noAdjustHandles="1" noChangeArrowheads="1" noChangeShapeType="1" noTextEdit="1"/>
              </p:cNvSpPr>
              <p:nvPr/>
            </p:nvSpPr>
            <p:spPr>
              <a:xfrm>
                <a:off x="1414148" y="4402398"/>
                <a:ext cx="1771254" cy="408317"/>
              </a:xfrm>
              <a:prstGeom prst="rect">
                <a:avLst/>
              </a:prstGeom>
              <a:blipFill rotWithShape="0">
                <a:blip r:embed="rId3"/>
                <a:stretch>
                  <a:fillRect l="-3093" b="-134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4258546" y="1812344"/>
                <a:ext cx="7933454" cy="3143168"/>
              </a:xfrm>
              <a:prstGeom prst="rect">
                <a:avLst/>
              </a:prstGeom>
              <a:noFill/>
            </p:spPr>
            <p:txBody>
              <a:bodyPr wrap="none" rtlCol="0">
                <a:spAutoFit/>
              </a:bodyPr>
              <a:lstStyle/>
              <a:p>
                <a:r>
                  <a:rPr lang="en-US" altLang="zh-CN" dirty="0" smtClean="0"/>
                  <a:t>S</a:t>
                </a:r>
                <a:r>
                  <a:rPr lang="zh-CN" altLang="en-US" dirty="0" smtClean="0"/>
                  <a:t>型神经元具有两个特点：</a:t>
                </a:r>
                <a:endParaRPr lang="en-US" altLang="zh-CN" dirty="0" smtClean="0"/>
              </a:p>
              <a:p>
                <a:endParaRPr lang="en-US" altLang="zh-CN" dirty="0" smtClean="0"/>
              </a:p>
              <a:p>
                <a:r>
                  <a:rPr lang="zh-CN" altLang="en-US" dirty="0" smtClean="0">
                    <a:solidFill>
                      <a:srgbClr val="FF0000"/>
                    </a:solidFill>
                  </a:rPr>
                  <a:t>平滑的</a:t>
                </a:r>
                <a:r>
                  <a:rPr lang="en-US" altLang="zh-CN" dirty="0" smtClean="0"/>
                  <a:t>sigmoid</a:t>
                </a:r>
                <a:r>
                  <a:rPr lang="zh-CN" altLang="en-US" dirty="0" smtClean="0"/>
                  <a:t>函数输出输出可以为</a:t>
                </a:r>
                <a:r>
                  <a:rPr lang="en-US" altLang="zh-CN" dirty="0" smtClean="0"/>
                  <a:t>0~1</a:t>
                </a:r>
                <a:r>
                  <a:rPr lang="zh-CN" altLang="en-US" dirty="0" smtClean="0"/>
                  <a:t>之间的数，比如</a:t>
                </a:r>
                <a:r>
                  <a:rPr lang="en-US" altLang="zh-CN" dirty="0" smtClean="0"/>
                  <a:t>0.193</a:t>
                </a:r>
                <a:r>
                  <a:rPr lang="zh-CN" altLang="en-US" dirty="0" smtClean="0"/>
                  <a:t>、</a:t>
                </a:r>
                <a:r>
                  <a:rPr lang="en-US" altLang="zh-CN" dirty="0" smtClean="0"/>
                  <a:t>0.752</a:t>
                </a:r>
                <a:r>
                  <a:rPr lang="zh-CN" altLang="en-US" dirty="0" smtClean="0"/>
                  <a:t>等。</a:t>
                </a:r>
                <a:endParaRPr lang="en-US" altLang="zh-CN" dirty="0" smtClean="0"/>
              </a:p>
              <a:p>
                <a:r>
                  <a:rPr lang="zh-CN" altLang="en-US" dirty="0" smtClean="0"/>
                  <a:t>这点很重要，特别是在很多输入情况不简简单单是</a:t>
                </a:r>
                <a:r>
                  <a:rPr lang="en-US" altLang="zh-CN" dirty="0" smtClean="0"/>
                  <a:t>0</a:t>
                </a:r>
                <a:r>
                  <a:rPr lang="zh-CN" altLang="en-US" dirty="0" smtClean="0"/>
                  <a:t>和</a:t>
                </a:r>
                <a:r>
                  <a:rPr lang="en-US" altLang="zh-CN" dirty="0" smtClean="0"/>
                  <a:t>1</a:t>
                </a:r>
                <a:r>
                  <a:rPr lang="zh-CN" altLang="en-US" dirty="0" smtClean="0"/>
                  <a:t>的时候。</a:t>
                </a:r>
                <a:endParaRPr lang="en-US" altLang="zh-CN" dirty="0" smtClean="0"/>
              </a:p>
              <a:p>
                <a:r>
                  <a:rPr lang="zh-CN" altLang="en-US" dirty="0" smtClean="0"/>
                  <a:t>比如，要对大量图像进行分类时，输入为图像像素灰度值，可以用</a:t>
                </a:r>
                <a:r>
                  <a:rPr lang="en-US" altLang="zh-CN" dirty="0" smtClean="0"/>
                  <a:t>0~1</a:t>
                </a:r>
                <a:r>
                  <a:rPr lang="zh-CN" altLang="en-US" dirty="0" smtClean="0"/>
                  <a:t>之</a:t>
                </a:r>
                <a:endParaRPr lang="en-US" altLang="zh-CN" dirty="0" smtClean="0"/>
              </a:p>
              <a:p>
                <a:r>
                  <a:rPr lang="zh-CN" altLang="en-US" dirty="0" smtClean="0"/>
                  <a:t>间的小数表示</a:t>
                </a:r>
                <a:r>
                  <a:rPr lang="en-US" altLang="zh-CN" dirty="0" smtClean="0"/>
                  <a:t>1~255</a:t>
                </a:r>
                <a:r>
                  <a:rPr lang="zh-CN" altLang="en-US" dirty="0" smtClean="0"/>
                  <a:t>的灰度值。</a:t>
                </a:r>
                <a:endParaRPr lang="en-US" altLang="zh-CN" dirty="0" smtClean="0"/>
              </a:p>
              <a:p>
                <a:endParaRPr lang="en-US" altLang="zh-CN" dirty="0" smtClean="0"/>
              </a:p>
              <a:p>
                <a:r>
                  <a:rPr lang="en-US" altLang="zh-CN" dirty="0" smtClean="0"/>
                  <a:t>Sigmoid</a:t>
                </a:r>
                <a:r>
                  <a:rPr lang="zh-CN" altLang="en-US" dirty="0" smtClean="0"/>
                  <a:t>函数的导数为：</a:t>
                </a:r>
                <a14:m>
                  <m:oMath xmlns:m="http://schemas.openxmlformats.org/officeDocument/2006/math">
                    <m:r>
                      <a:rPr lang="en-US" altLang="zh-CN" b="1" i="1" smtClean="0">
                        <a:latin typeface="Cambria Math" panose="02040503050406030204" pitchFamily="18" charset="0"/>
                        <a:ea typeface="Cambria Math" panose="02040503050406030204" pitchFamily="18" charset="0"/>
                      </a:rPr>
                      <m:t>𝒇</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𝒙</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𝒇</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𝒙</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𝟏</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𝒇</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𝒙</m:t>
                    </m:r>
                    <m:r>
                      <a:rPr lang="en-US" altLang="zh-CN" b="1" i="1" smtClean="0">
                        <a:latin typeface="Cambria Math" panose="02040503050406030204" pitchFamily="18" charset="0"/>
                        <a:ea typeface="Cambria Math" panose="02040503050406030204" pitchFamily="18" charset="0"/>
                      </a:rPr>
                      <m:t>))</m:t>
                    </m:r>
                  </m:oMath>
                </a14:m>
                <a:endParaRPr lang="en-US" altLang="zh-CN" b="1" dirty="0" smtClean="0"/>
              </a:p>
              <a:p>
                <a:r>
                  <a:rPr lang="zh-CN" altLang="en-US" dirty="0" smtClean="0"/>
                  <a:t>之前关于权重与阈值微小变化引起输出变化的关系：</a:t>
                </a:r>
                <a:r>
                  <a:rPr lang="en-US" altLang="zh-CN" dirty="0">
                    <a:ea typeface="Cambria Math" panose="02040503050406030204" pitchFamily="18" charset="0"/>
                  </a:rPr>
                  <a:t> </a:t>
                </a:r>
                <a14:m>
                  <m:oMath xmlns:m="http://schemas.openxmlformats.org/officeDocument/2006/math">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𝒚</m:t>
                    </m:r>
                    <m:r>
                      <a:rPr lang="en-US" altLang="zh-CN" b="1" i="1">
                        <a:latin typeface="Cambria Math" panose="02040503050406030204" pitchFamily="18" charset="0"/>
                        <a:ea typeface="Cambria Math" panose="02040503050406030204" pitchFamily="18" charset="0"/>
                      </a:rPr>
                      <m:t>≈</m:t>
                    </m:r>
                    <m:nary>
                      <m:naryPr>
                        <m:chr m:val="∑"/>
                        <m:supHide m:val="on"/>
                        <m:ctrlPr>
                          <a:rPr lang="en-US" altLang="zh-CN" b="1" i="1">
                            <a:latin typeface="Cambria Math" panose="02040503050406030204" pitchFamily="18" charset="0"/>
                            <a:ea typeface="Cambria Math" panose="02040503050406030204" pitchFamily="18" charset="0"/>
                          </a:rPr>
                        </m:ctrlPr>
                      </m:naryPr>
                      <m:sub>
                        <m:r>
                          <m:rPr>
                            <m:brk m:alnAt="7"/>
                          </m:rPr>
                          <a:rPr lang="en-US" altLang="zh-CN" b="1" i="1">
                            <a:latin typeface="Cambria Math" panose="02040503050406030204" pitchFamily="18" charset="0"/>
                            <a:ea typeface="Cambria Math" panose="02040503050406030204" pitchFamily="18" charset="0"/>
                          </a:rPr>
                          <m:t>𝒋</m:t>
                        </m:r>
                      </m:sub>
                      <m:sup/>
                      <m:e>
                        <m:f>
                          <m:fPr>
                            <m:ctrlPr>
                              <a:rPr lang="en-US" altLang="zh-CN" b="1" i="1">
                                <a:latin typeface="Cambria Math" panose="02040503050406030204" pitchFamily="18" charset="0"/>
                                <a:ea typeface="Cambria Math" panose="02040503050406030204" pitchFamily="18" charset="0"/>
                              </a:rPr>
                            </m:ctrlPr>
                          </m:fPr>
                          <m:num>
                            <m:r>
                              <a:rPr lang="zh-CN" altLang="en-US"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𝒚</m:t>
                            </m:r>
                          </m:num>
                          <m:den>
                            <m:r>
                              <a:rPr lang="zh-CN" altLang="en-US"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𝒘</m:t>
                            </m:r>
                            <m:r>
                              <a:rPr lang="en-US" altLang="zh-CN" b="1" i="1" baseline="-25000">
                                <a:latin typeface="Cambria Math" panose="02040503050406030204" pitchFamily="18" charset="0"/>
                                <a:ea typeface="Cambria Math" panose="02040503050406030204" pitchFamily="18" charset="0"/>
                              </a:rPr>
                              <m:t>𝒋</m:t>
                            </m:r>
                          </m:den>
                        </m:f>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𝒘𝒋</m:t>
                        </m:r>
                        <m:r>
                          <a:rPr lang="en-US" altLang="zh-CN" b="1" i="1">
                            <a:latin typeface="Cambria Math" panose="02040503050406030204" pitchFamily="18" charset="0"/>
                            <a:ea typeface="Cambria Math" panose="02040503050406030204" pitchFamily="18" charset="0"/>
                          </a:rPr>
                          <m:t>+</m:t>
                        </m:r>
                      </m:e>
                    </m:nary>
                    <m:f>
                      <m:fPr>
                        <m:ctrlPr>
                          <a:rPr lang="en-US" altLang="zh-CN" b="1" i="1">
                            <a:latin typeface="Cambria Math" panose="02040503050406030204" pitchFamily="18" charset="0"/>
                            <a:ea typeface="Cambria Math" panose="02040503050406030204" pitchFamily="18" charset="0"/>
                          </a:rPr>
                        </m:ctrlPr>
                      </m:fPr>
                      <m:num>
                        <m:r>
                          <a:rPr lang="zh-CN" altLang="en-US"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𝒚</m:t>
                        </m:r>
                      </m:num>
                      <m:den>
                        <m:r>
                          <a:rPr lang="zh-CN" altLang="en-US"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𝒃</m:t>
                        </m:r>
                      </m:den>
                    </m:f>
                    <m:r>
                      <a:rPr lang="en-US" altLang="zh-CN" b="1" i="1">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𝒃</m:t>
                    </m:r>
                  </m:oMath>
                </a14:m>
                <a:endParaRPr lang="en-US" altLang="zh-CN" b="1" dirty="0" smtClean="0"/>
              </a:p>
              <a:p>
                <a:r>
                  <a:rPr lang="zh-CN" altLang="en-US" dirty="0" smtClean="0"/>
                  <a:t>这个特性使得在求偏导数</a:t>
                </a:r>
                <a14:m>
                  <m:oMath xmlns:m="http://schemas.openxmlformats.org/officeDocument/2006/math">
                    <m:f>
                      <m:fPr>
                        <m:ctrlPr>
                          <a:rPr lang="en-US" altLang="zh-CN" i="1" smtClean="0">
                            <a:latin typeface="Cambria Math" panose="02040503050406030204" pitchFamily="18" charset="0"/>
                          </a:rPr>
                        </m:ctrlPr>
                      </m:fPr>
                      <m:num>
                        <m:r>
                          <a:rPr lang="zh-CN" altLang="en-US" i="1" smtClean="0">
                            <a:latin typeface="Cambria Math" panose="02040503050406030204" pitchFamily="18" charset="0"/>
                          </a:rPr>
                          <m:t>𝜕</m:t>
                        </m:r>
                        <m:r>
                          <a:rPr lang="en-US" altLang="zh-CN" b="0" i="1" smtClean="0">
                            <a:latin typeface="Cambria Math" panose="02040503050406030204" pitchFamily="18" charset="0"/>
                          </a:rPr>
                          <m:t>𝑦</m:t>
                        </m:r>
                      </m:num>
                      <m:den>
                        <m:r>
                          <a:rPr lang="zh-CN" altLang="en-US" i="1" smtClean="0">
                            <a:latin typeface="Cambria Math" panose="02040503050406030204" pitchFamily="18" charset="0"/>
                          </a:rPr>
                          <m:t>𝜕</m:t>
                        </m:r>
                        <m:r>
                          <a:rPr lang="en-US" altLang="zh-CN" b="0" i="1" smtClean="0">
                            <a:latin typeface="Cambria Math" panose="02040503050406030204" pitchFamily="18" charset="0"/>
                          </a:rPr>
                          <m:t>𝑤</m:t>
                        </m:r>
                      </m:den>
                    </m:f>
                  </m:oMath>
                </a14:m>
                <a:r>
                  <a:rPr lang="zh-CN" altLang="en-US" dirty="0" smtClean="0"/>
                  <a:t>、</a:t>
                </a:r>
                <a14:m>
                  <m:oMath xmlns:m="http://schemas.openxmlformats.org/officeDocument/2006/math">
                    <m:f>
                      <m:fPr>
                        <m:ctrlPr>
                          <a:rPr lang="en-US" altLang="zh-CN" i="1" dirty="0" smtClean="0">
                            <a:latin typeface="Cambria Math" panose="02040503050406030204" pitchFamily="18" charset="0"/>
                          </a:rPr>
                        </m:ctrlPr>
                      </m:fPr>
                      <m:num>
                        <m:r>
                          <a:rPr lang="zh-CN" altLang="en-US" i="1" dirty="0" smtClean="0">
                            <a:latin typeface="Cambria Math" panose="02040503050406030204" pitchFamily="18" charset="0"/>
                          </a:rPr>
                          <m:t>𝜕</m:t>
                        </m:r>
                        <m:r>
                          <a:rPr lang="en-US" altLang="zh-CN" b="0" i="1" dirty="0" smtClean="0">
                            <a:latin typeface="Cambria Math" panose="02040503050406030204" pitchFamily="18" charset="0"/>
                          </a:rPr>
                          <m:t>𝑦</m:t>
                        </m:r>
                      </m:num>
                      <m:den>
                        <m:r>
                          <a:rPr lang="zh-CN" altLang="en-US" i="1" dirty="0" smtClean="0">
                            <a:latin typeface="Cambria Math" panose="02040503050406030204" pitchFamily="18" charset="0"/>
                          </a:rPr>
                          <m:t>𝜕</m:t>
                        </m:r>
                        <m:r>
                          <a:rPr lang="en-US" altLang="zh-CN" b="0" i="1" dirty="0" smtClean="0">
                            <a:latin typeface="Cambria Math" panose="02040503050406030204" pitchFamily="18" charset="0"/>
                          </a:rPr>
                          <m:t>𝑏</m:t>
                        </m:r>
                      </m:den>
                    </m:f>
                  </m:oMath>
                </a14:m>
                <a:r>
                  <a:rPr lang="zh-CN" altLang="en-US" dirty="0" smtClean="0"/>
                  <a:t>时很方便。</a:t>
                </a:r>
                <a:endParaRPr lang="en-US" altLang="zh-CN" dirty="0" smtClean="0"/>
              </a:p>
            </p:txBody>
          </p:sp>
        </mc:Choice>
        <mc:Fallback xmlns="">
          <p:sp>
            <p:nvSpPr>
              <p:cNvPr id="10" name="文本框 9"/>
              <p:cNvSpPr txBox="1">
                <a:spLocks noRot="1" noChangeAspect="1" noMove="1" noResize="1" noEditPoints="1" noAdjustHandles="1" noChangeArrowheads="1" noChangeShapeType="1" noTextEdit="1"/>
              </p:cNvSpPr>
              <p:nvPr/>
            </p:nvSpPr>
            <p:spPr>
              <a:xfrm>
                <a:off x="4258546" y="1812344"/>
                <a:ext cx="7933454" cy="3143168"/>
              </a:xfrm>
              <a:prstGeom prst="rect">
                <a:avLst/>
              </a:prstGeom>
              <a:blipFill rotWithShape="0">
                <a:blip r:embed="rId4"/>
                <a:stretch>
                  <a:fillRect l="-692" t="-969" b="-562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10285083"/>
      </p:ext>
    </p:extLst>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第一PPT，www.1ppt.com">
  <a:themeElements>
    <a:clrScheme name="纸张">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Lizzysu-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3404</TotalTime>
  <Words>2228</Words>
  <Application>Microsoft Office PowerPoint</Application>
  <PresentationFormat>宽屏</PresentationFormat>
  <Paragraphs>257</Paragraphs>
  <Slides>29</Slides>
  <Notes>4</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29</vt:i4>
      </vt:variant>
    </vt:vector>
  </HeadingPairs>
  <TitlesOfParts>
    <vt:vector size="43" baseType="lpstr">
      <vt:lpstr>Arial Unicode MS</vt:lpstr>
      <vt:lpstr>HiddenHorzOCR-Identity-H</vt:lpstr>
      <vt:lpstr>等线</vt:lpstr>
      <vt:lpstr>黑体</vt:lpstr>
      <vt:lpstr>宋体</vt:lpstr>
      <vt:lpstr>微软雅黑</vt:lpstr>
      <vt:lpstr>微软雅黑 Light</vt:lpstr>
      <vt:lpstr>Arial</vt:lpstr>
      <vt:lpstr>Calibri</vt:lpstr>
      <vt:lpstr>Cambria Math</vt:lpstr>
      <vt:lpstr>Impact</vt:lpstr>
      <vt:lpstr>Lucida Sans Unicode</vt:lpstr>
      <vt:lpstr>Wingdings 3</vt:lpstr>
      <vt:lpstr>第一PPT，www.1ppt.com</vt:lpstr>
      <vt:lpstr>PowerPoint 演示文稿</vt:lpstr>
      <vt:lpstr>introduction</vt:lpstr>
      <vt:lpstr>introduction</vt:lpstr>
      <vt:lpstr>How do our brains do with feature</vt:lpstr>
      <vt:lpstr>How do our brains do with feature</vt:lpstr>
      <vt:lpstr>Basic idea of deep learning</vt:lpstr>
      <vt:lpstr>PowerPoint 演示文稿</vt:lpstr>
      <vt:lpstr>PowerPoint 演示文稿</vt:lpstr>
      <vt:lpstr>PowerPoint 演示文稿</vt:lpstr>
      <vt:lpstr>其它常见激活函数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李根</dc:creator>
  <cp:lastModifiedBy>fyj</cp:lastModifiedBy>
  <cp:revision>323</cp:revision>
  <dcterms:created xsi:type="dcterms:W3CDTF">2017-10-08T10:39:35Z</dcterms:created>
  <dcterms:modified xsi:type="dcterms:W3CDTF">2018-11-06T08:51:00Z</dcterms:modified>
</cp:coreProperties>
</file>