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38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7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9B49-0B28-4C6C-BC30-1B4F61C7510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3254-9DD5-4460-99F3-1004F123C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8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0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过拟合问题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9" y="1868808"/>
            <a:ext cx="10108474" cy="4074733"/>
          </a:xfrm>
        </p:spPr>
      </p:pic>
    </p:spTree>
    <p:extLst>
      <p:ext uri="{BB962C8B-B14F-4D97-AF65-F5344CB8AC3E}">
        <p14:creationId xmlns:p14="http://schemas.microsoft.com/office/powerpoint/2010/main" val="242274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226304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通过正则化避免过拟合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</a:t>
                </a:r>
                <a:r>
                  <a:rPr lang="zh-CN" altLang="en-US" sz="2400" dirty="0" smtClean="0"/>
                  <a:t>正则化的思想是在损失函数（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）中加入刻画模型复杂度的指标。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</a:t>
                </a:r>
                <a:r>
                  <a:rPr lang="zh-CN" altLang="en-US" sz="2400" dirty="0" smtClean="0"/>
                  <a:t>优化：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2263049"/>
              </a:xfrm>
              <a:blipFill>
                <a:blip r:embed="rId2"/>
                <a:stretch>
                  <a:fillRect l="-812" t="-3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86395" y="3208218"/>
                <a:ext cx="7746274" cy="262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有两种，一种是</a:t>
                </a:r>
                <a:r>
                  <a:rPr lang="en-US" altLang="zh-CN" sz="2400" dirty="0" smtClean="0"/>
                  <a:t>L1</a:t>
                </a:r>
                <a:r>
                  <a:rPr lang="zh-CN" altLang="en-US" sz="2400" dirty="0" smtClean="0"/>
                  <a:t>正则化，计算公式是：</a:t>
                </a:r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一种是</a:t>
                </a:r>
                <a:r>
                  <a:rPr lang="en-US" altLang="zh-CN" sz="2400" dirty="0" smtClean="0"/>
                  <a:t>L2</a:t>
                </a:r>
                <a:r>
                  <a:rPr lang="zh-CN" altLang="en-US" sz="2400" dirty="0" smtClean="0"/>
                  <a:t>正则化，计算公式是</a:t>
                </a:r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95" y="3208218"/>
                <a:ext cx="7746274" cy="2623410"/>
              </a:xfrm>
              <a:prstGeom prst="rect">
                <a:avLst/>
              </a:prstGeom>
              <a:blipFill>
                <a:blip r:embed="rId3"/>
                <a:stretch>
                  <a:fillRect l="-1180" t="-1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17024" y="5798033"/>
                <a:ext cx="7863840" cy="131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实际中，也可以</a:t>
                </a:r>
                <a:r>
                  <a:rPr lang="en-US" altLang="zh-CN" dirty="0" smtClean="0"/>
                  <a:t>L1</a:t>
                </a:r>
                <a:r>
                  <a:rPr lang="zh-CN" altLang="en-US" dirty="0" smtClean="0"/>
                  <a:t>正则化和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正则化同时使用：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+(1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4" y="5798033"/>
                <a:ext cx="7863840" cy="1318566"/>
              </a:xfrm>
              <a:prstGeom prst="rect">
                <a:avLst/>
              </a:prstGeom>
              <a:blipFill>
                <a:blip r:embed="rId4"/>
                <a:stretch>
                  <a:fillRect l="-698" t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62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滑动平均模型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Tensorflow</a:t>
                </a:r>
                <a:r>
                  <a:rPr lang="zh-CN" altLang="en-US" dirty="0" smtClean="0"/>
                  <a:t>中提供了</a:t>
                </a:r>
                <a:r>
                  <a:rPr lang="en-US" altLang="zh-CN" dirty="0" err="1" smtClean="0"/>
                  <a:t>tf.train.ExponentialMovingAverage</a:t>
                </a:r>
                <a:r>
                  <a:rPr lang="zh-CN" altLang="en-US" dirty="0" smtClean="0"/>
                  <a:t>来实现滑动平均模型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影子变量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</a:t>
                </a:r>
                <a:r>
                  <a:rPr lang="en-US" altLang="zh-CN" dirty="0" err="1" smtClean="0"/>
                  <a:t>shadow_variable</a:t>
                </a:r>
                <a:r>
                  <a:rPr lang="en-US" altLang="zh-CN" dirty="0" smtClean="0"/>
                  <a:t> = decay*</a:t>
                </a:r>
                <a:r>
                  <a:rPr lang="en-US" altLang="zh-CN" dirty="0" err="1" smtClean="0"/>
                  <a:t>shadow_variable</a:t>
                </a:r>
                <a:r>
                  <a:rPr lang="en-US" altLang="zh-CN" dirty="0" smtClean="0"/>
                  <a:t>+(1-decay)*variable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decay</a:t>
                </a:r>
                <a:r>
                  <a:rPr lang="zh-CN" altLang="en-US" dirty="0" smtClean="0"/>
                  <a:t>决定模型更新的速度，</a:t>
                </a:r>
                <a:r>
                  <a:rPr lang="en-US" altLang="zh-CN" dirty="0" smtClean="0"/>
                  <a:t>decay</a:t>
                </a:r>
                <a:r>
                  <a:rPr lang="zh-CN" altLang="en-US" dirty="0" smtClean="0"/>
                  <a:t>越大模型越趋于稳定。一般将</a:t>
                </a:r>
                <a:r>
                  <a:rPr lang="en-US" altLang="zh-CN" dirty="0" smtClean="0"/>
                  <a:t>decay</a:t>
                </a:r>
                <a:r>
                  <a:rPr lang="zh-CN" altLang="en-US" dirty="0" smtClean="0"/>
                  <a:t>设置为接近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的数（如</a:t>
                </a:r>
                <a:r>
                  <a:rPr lang="en-US" altLang="zh-CN" dirty="0" smtClean="0"/>
                  <a:t>0.999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0.9999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ExponentialMovingAverage</a:t>
                </a:r>
                <a:r>
                  <a:rPr lang="zh-CN" altLang="en-US" dirty="0" smtClean="0"/>
                  <a:t>还提供了</a:t>
                </a:r>
                <a:r>
                  <a:rPr lang="en-US" altLang="zh-CN" dirty="0" err="1" smtClean="0"/>
                  <a:t>num_updates</a:t>
                </a:r>
                <a:r>
                  <a:rPr lang="zh-CN" altLang="en-US" dirty="0" smtClean="0"/>
                  <a:t>来动态设置</a:t>
                </a:r>
                <a:r>
                  <a:rPr lang="en-US" altLang="zh-CN" dirty="0" smtClean="0"/>
                  <a:t>decay</a:t>
                </a:r>
                <a:r>
                  <a:rPr lang="zh-CN" altLang="en-US" dirty="0" smtClean="0"/>
                  <a:t>的大小，为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𝑢𝑝𝑑𝑎𝑡𝑒𝑠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𝑢𝑝𝑑𝑎𝑡𝑒𝑠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76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5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4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经典损失函数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3229" cy="2014855"/>
              </a:xfrm>
            </p:spPr>
            <p:txBody>
              <a:bodyPr/>
              <a:lstStyle/>
              <a:p>
                <a:r>
                  <a:rPr lang="zh-CN" altLang="en-US" dirty="0" smtClean="0"/>
                  <a:t>交叉熵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p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m:rPr>
                        <m:nor/>
                      </m:rPr>
                      <a:rPr lang="en-US" altLang="zh-CN" dirty="0"/>
                      <m:t>q</m:t>
                    </m:r>
                    <m:r>
                      <m:rPr>
                        <m:nor/>
                      </m:rPr>
                      <a:rPr lang="en-US" altLang="zh-CN" dirty="0"/>
                      <m:t>)=−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𝑙𝑜𝑔𝑞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3229" cy="2014855"/>
              </a:xfrm>
              <a:blipFill>
                <a:blip r:embed="rId2"/>
                <a:stretch>
                  <a:fillRect l="-1929" t="-5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1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2" y="1513320"/>
            <a:ext cx="7692012" cy="307204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81497" y="5081451"/>
                <a:ext cx="6962503" cy="72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97" y="5081451"/>
                <a:ext cx="6962503" cy="72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7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均方损失误差（</a:t>
            </a:r>
            <a:r>
              <a:rPr lang="en-US" altLang="zh-CN" dirty="0" err="1" smtClean="0"/>
              <a:t>MSE,mean</a:t>
            </a:r>
            <a:r>
              <a:rPr lang="en-US" altLang="zh-CN" dirty="0" smtClean="0"/>
              <a:t> square error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35537" cy="19234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en-US" altLang="zh-CN" dirty="0" err="1" smtClean="0"/>
                  <a:t>mse</a:t>
                </a:r>
                <a:r>
                  <a:rPr lang="en-US" altLang="zh-CN" dirty="0" smtClean="0"/>
                  <a:t> = </a:t>
                </a:r>
                <a:r>
                  <a:rPr lang="en-US" altLang="zh-CN" dirty="0" err="1" smtClean="0"/>
                  <a:t>tf.reduce_mean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tf.square</a:t>
                </a:r>
                <a:r>
                  <a:rPr lang="en-US" altLang="zh-CN" dirty="0" smtClean="0"/>
                  <a:t>(y_-y))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35537" cy="1923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79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自定义损失函数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2" y="1825625"/>
                <a:ext cx="5693227" cy="202791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𝐿𝑜𝑠𝑠𝑦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1825625"/>
                <a:ext cx="5693227" cy="2027918"/>
              </a:xfrm>
              <a:blipFill>
                <a:blip r:embed="rId2"/>
                <a:stretch>
                  <a:fillRect l="-1929" t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71154" y="4558937"/>
            <a:ext cx="1028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loss =</a:t>
            </a:r>
            <a:r>
              <a:rPr lang="en-US" altLang="zh-CN" sz="2800" dirty="0" err="1"/>
              <a:t>tf.reduce_sum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tf.where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tf.greater</a:t>
            </a:r>
            <a:r>
              <a:rPr lang="en-US" altLang="zh-CN" sz="2800" dirty="0"/>
              <a:t>(v1,v2),(v1-v2)*a,(v2-v1)*b))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23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神经网络优化算法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55377" cy="15576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55377" cy="15576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8091" y="3108960"/>
                <a:ext cx="646611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800" dirty="0" smtClean="0"/>
                  <a:t>:</a:t>
                </a:r>
                <a:r>
                  <a:rPr lang="zh-CN" altLang="en-US" sz="2800" dirty="0" smtClean="0"/>
                  <a:t>学习率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梯度下降法得到局部最优值</a:t>
                </a:r>
                <a:endParaRPr lang="en-US" altLang="zh-CN" sz="28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91" y="3108960"/>
                <a:ext cx="6466115" cy="1231106"/>
              </a:xfrm>
              <a:prstGeom prst="rect">
                <a:avLst/>
              </a:prstGeom>
              <a:blipFill>
                <a:blip r:embed="rId3"/>
                <a:stretch>
                  <a:fillRect l="-1981" t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10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梯度下降算法优化函数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3092723"/>
          <a:ext cx="105156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118186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80467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98511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183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轮数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当前参数值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梯度*学习率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更新后参数值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0.3=3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5-3=2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0.3=0.12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2-1.2=0.8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0.8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0.3=0.48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0.8-0.48=0.32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712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0.32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0.3=0.191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0.32-0.192=0.128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59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2*0.128*0.3=0.0768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0.128-0.0768=0.0512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672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10343" y="1985554"/>
            <a:ext cx="563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参数初始值为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，学习率为</a:t>
            </a:r>
            <a:r>
              <a:rPr lang="en-US" altLang="zh-CN" sz="2800" dirty="0" smtClean="0"/>
              <a:t>0.3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167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神经网络进一步优化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学习率的设置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过高，则参数在极优值的两侧来回移动</a:t>
            </a:r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提供了一个更加灵活的学习率设置法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指数衰减法。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decay_learning_rate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learing_rate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decay_rate</a:t>
            </a:r>
            <a:r>
              <a:rPr lang="en-US" altLang="zh-CN" dirty="0" smtClean="0"/>
              <a:t>^(</a:t>
            </a:r>
            <a:r>
              <a:rPr lang="en-US" altLang="zh-CN" dirty="0" err="1" smtClean="0"/>
              <a:t>global_step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decay_steps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decay_learning_rate</a:t>
            </a:r>
            <a:r>
              <a:rPr lang="zh-CN" altLang="en-US" dirty="0" smtClean="0"/>
              <a:t>为每一轮优化时的学习率，</a:t>
            </a:r>
            <a:r>
              <a:rPr lang="en-US" altLang="zh-CN" dirty="0" err="1" smtClean="0"/>
              <a:t>learing_rate</a:t>
            </a:r>
            <a:r>
              <a:rPr lang="zh-CN" altLang="en-US" dirty="0" smtClean="0"/>
              <a:t>为初始学习率，</a:t>
            </a:r>
            <a:r>
              <a:rPr lang="en-US" altLang="zh-CN" dirty="0" err="1" smtClean="0"/>
              <a:t>decay_steps</a:t>
            </a:r>
            <a:r>
              <a:rPr lang="zh-CN" altLang="en-US" dirty="0" smtClean="0"/>
              <a:t>为衰减速度。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tf.train.exponential_decay</a:t>
            </a:r>
            <a:r>
              <a:rPr lang="zh-CN" altLang="en-US" dirty="0" smtClean="0"/>
              <a:t>函数可以通过设置参数</a:t>
            </a:r>
            <a:r>
              <a:rPr lang="en-US" altLang="zh-CN" dirty="0" smtClean="0"/>
              <a:t>staircase</a:t>
            </a:r>
            <a:r>
              <a:rPr lang="zh-CN" altLang="en-US" dirty="0" smtClean="0"/>
              <a:t>来选择不同的衰减方式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39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学习</a:t>
            </a:r>
            <a:r>
              <a:rPr lang="zh-CN" altLang="en-US" dirty="0"/>
              <a:t>率的设置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exponential_decay</a:t>
            </a:r>
            <a:r>
              <a:rPr lang="zh-CN" altLang="en-US" dirty="0" smtClean="0"/>
              <a:t>函数生成学习率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tf.train.exponential_decay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(0.1,global_step,100,0.96,staircase=True)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200" dirty="0" smtClean="0"/>
              <a:t>#</a:t>
            </a:r>
            <a:r>
              <a:rPr lang="zh-CN" altLang="en-US" sz="2200" dirty="0" smtClean="0"/>
              <a:t>使用指数衰减的学习率，在</a:t>
            </a:r>
            <a:r>
              <a:rPr lang="en-US" altLang="zh-CN" sz="2200" dirty="0" smtClean="0"/>
              <a:t>minimize</a:t>
            </a:r>
            <a:r>
              <a:rPr lang="zh-CN" altLang="en-US" sz="2200" dirty="0" smtClean="0"/>
              <a:t>函数中传入</a:t>
            </a:r>
            <a:r>
              <a:rPr lang="en-US" altLang="zh-CN" sz="2200" dirty="0" err="1" smtClean="0"/>
              <a:t>global_step</a:t>
            </a:r>
            <a:r>
              <a:rPr lang="zh-CN" altLang="en-US" sz="2200" dirty="0" smtClean="0"/>
              <a:t>将自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#</a:t>
            </a:r>
            <a:r>
              <a:rPr lang="zh-CN" altLang="en-US" sz="2200" dirty="0" smtClean="0"/>
              <a:t>动更新</a:t>
            </a:r>
            <a:r>
              <a:rPr lang="en-US" altLang="zh-CN" sz="2200" dirty="0" smtClean="0"/>
              <a:t>global</a:t>
            </a:r>
            <a:r>
              <a:rPr lang="zh-CN" altLang="en-US" sz="2200" dirty="0" smtClean="0"/>
              <a:t>参数，从而学习率也得到相应更新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earning_step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tf.train.GradientDescentOptimizer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).minimize\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myloss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1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377</Words>
  <Application>Microsoft Office PowerPoint</Application>
  <PresentationFormat>宽屏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Times New Roman</vt:lpstr>
      <vt:lpstr>Office 主题​​</vt:lpstr>
      <vt:lpstr>Tensorflow</vt:lpstr>
      <vt:lpstr>经典损失函数</vt:lpstr>
      <vt:lpstr>Softmax层</vt:lpstr>
      <vt:lpstr>损失函数-均方损失误差（MSE,mean square error）</vt:lpstr>
      <vt:lpstr>自定义损失函数</vt:lpstr>
      <vt:lpstr>神经网络优化算法</vt:lpstr>
      <vt:lpstr>梯度下降算法优化函数〖J(x)=x〗^2</vt:lpstr>
      <vt:lpstr>神经网络进一步优化</vt:lpstr>
      <vt:lpstr> 学习率的设置 </vt:lpstr>
      <vt:lpstr>过拟合问题</vt:lpstr>
      <vt:lpstr>过拟合问题</vt:lpstr>
      <vt:lpstr>滑动平均模型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fyj</dc:creator>
  <cp:lastModifiedBy>fyj</cp:lastModifiedBy>
  <cp:revision>2</cp:revision>
  <dcterms:created xsi:type="dcterms:W3CDTF">2018-11-07T05:40:09Z</dcterms:created>
  <dcterms:modified xsi:type="dcterms:W3CDTF">2018-11-07T05:41:55Z</dcterms:modified>
</cp:coreProperties>
</file>