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316" r:id="rId5"/>
    <p:sldId id="258" r:id="rId6"/>
    <p:sldId id="259" r:id="rId7"/>
    <p:sldId id="260" r:id="rId8"/>
    <p:sldId id="261" r:id="rId9"/>
    <p:sldId id="262" r:id="rId10"/>
    <p:sldId id="317" r:id="rId11"/>
    <p:sldId id="263" r:id="rId12"/>
    <p:sldId id="264" r:id="rId13"/>
    <p:sldId id="265" r:id="rId14"/>
    <p:sldId id="266" r:id="rId15"/>
    <p:sldId id="292" r:id="rId16"/>
    <p:sldId id="314" r:id="rId17"/>
    <p:sldId id="294" r:id="rId18"/>
    <p:sldId id="268" r:id="rId19"/>
    <p:sldId id="269" r:id="rId20"/>
    <p:sldId id="270" r:id="rId21"/>
    <p:sldId id="271" r:id="rId22"/>
    <p:sldId id="295" r:id="rId23"/>
    <p:sldId id="313" r:id="rId24"/>
    <p:sldId id="32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AFAFA-4287-41D2-A0A3-9115FFCF5BC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8A0E-2A56-4B61-BF19-CD6ACCE3B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5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58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1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636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31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 userDrawn="1"/>
        </p:nvSpPr>
        <p:spPr>
          <a:xfrm rot="5400000" flipH="1" flipV="1">
            <a:off x="11791062" y="6461729"/>
            <a:ext cx="818511" cy="16633"/>
          </a:xfrm>
          <a:custGeom>
            <a:avLst/>
            <a:gdLst>
              <a:gd name="connsiteX0" fmla="*/ 818511 w 818511"/>
              <a:gd name="connsiteY0" fmla="*/ 0 h 16633"/>
              <a:gd name="connsiteX1" fmla="*/ 818511 w 818511"/>
              <a:gd name="connsiteY1" fmla="*/ 16633 h 16633"/>
              <a:gd name="connsiteX2" fmla="*/ 0 w 818511"/>
              <a:gd name="connsiteY2" fmla="*/ 16633 h 16633"/>
              <a:gd name="connsiteX3" fmla="*/ 0 w 818511"/>
              <a:gd name="connsiteY3" fmla="*/ 0 h 16633"/>
              <a:gd name="connsiteX4" fmla="*/ 818511 w 818511"/>
              <a:gd name="connsiteY4" fmla="*/ 0 h 1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511" h="16633">
                <a:moveTo>
                  <a:pt x="818511" y="0"/>
                </a:moveTo>
                <a:lnTo>
                  <a:pt x="818511" y="16633"/>
                </a:lnTo>
                <a:lnTo>
                  <a:pt x="0" y="16633"/>
                </a:lnTo>
                <a:lnTo>
                  <a:pt x="0" y="0"/>
                </a:lnTo>
                <a:lnTo>
                  <a:pt x="8185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任意多边形 16"/>
          <p:cNvSpPr/>
          <p:nvPr userDrawn="1"/>
        </p:nvSpPr>
        <p:spPr>
          <a:xfrm rot="5400000" flipH="1" flipV="1">
            <a:off x="11411980" y="6099279"/>
            <a:ext cx="818512" cy="741532"/>
          </a:xfrm>
          <a:custGeom>
            <a:avLst/>
            <a:gdLst>
              <a:gd name="connsiteX0" fmla="*/ 818511 w 818511"/>
              <a:gd name="connsiteY0" fmla="*/ 522329 h 741531"/>
              <a:gd name="connsiteX1" fmla="*/ 818511 w 818511"/>
              <a:gd name="connsiteY1" fmla="*/ 741531 h 741531"/>
              <a:gd name="connsiteX2" fmla="*/ 0 w 818511"/>
              <a:gd name="connsiteY2" fmla="*/ 741531 h 741531"/>
              <a:gd name="connsiteX3" fmla="*/ 0 w 818511"/>
              <a:gd name="connsiteY3" fmla="*/ 0 h 741531"/>
              <a:gd name="connsiteX4" fmla="*/ 818511 w 818511"/>
              <a:gd name="connsiteY4" fmla="*/ 522329 h 74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511" h="741531">
                <a:moveTo>
                  <a:pt x="818511" y="522329"/>
                </a:moveTo>
                <a:lnTo>
                  <a:pt x="818511" y="741531"/>
                </a:lnTo>
                <a:lnTo>
                  <a:pt x="0" y="741531"/>
                </a:lnTo>
                <a:lnTo>
                  <a:pt x="0" y="0"/>
                </a:lnTo>
                <a:lnTo>
                  <a:pt x="818511" y="5223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TextBox 15"/>
          <p:cNvSpPr txBox="1"/>
          <p:nvPr userDrawn="1"/>
        </p:nvSpPr>
        <p:spPr>
          <a:xfrm>
            <a:off x="11554972" y="6573325"/>
            <a:ext cx="758165" cy="28467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panose="020B0604020202020204" pitchFamily="34" charset="-122"/>
                <a:cs typeface="Arial Unicode MS" panose="020B0604020202020204" pitchFamily="34" charset="-122"/>
              </a:rPr>
              <a:t>/36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4" name="任意多边形 13"/>
          <p:cNvSpPr/>
          <p:nvPr userDrawn="1"/>
        </p:nvSpPr>
        <p:spPr>
          <a:xfrm rot="5400000">
            <a:off x="57745" y="-166931"/>
            <a:ext cx="1044562" cy="1378426"/>
          </a:xfrm>
          <a:custGeom>
            <a:avLst/>
            <a:gdLst>
              <a:gd name="connsiteX0" fmla="*/ 0 w 1044561"/>
              <a:gd name="connsiteY0" fmla="*/ 996287 h 1419369"/>
              <a:gd name="connsiteX1" fmla="*/ 0 w 1044561"/>
              <a:gd name="connsiteY1" fmla="*/ 0 h 1419369"/>
              <a:gd name="connsiteX2" fmla="*/ 1044561 w 1044561"/>
              <a:gd name="connsiteY2" fmla="*/ 686380 h 1419369"/>
              <a:gd name="connsiteX3" fmla="*/ 1044561 w 1044561"/>
              <a:gd name="connsiteY3" fmla="*/ 996287 h 1419369"/>
              <a:gd name="connsiteX4" fmla="*/ 0 w 1044561"/>
              <a:gd name="connsiteY4" fmla="*/ 1419369 h 1419369"/>
              <a:gd name="connsiteX5" fmla="*/ 0 w 1044561"/>
              <a:gd name="connsiteY5" fmla="*/ 996288 h 1419369"/>
              <a:gd name="connsiteX6" fmla="*/ 1044561 w 1044561"/>
              <a:gd name="connsiteY6" fmla="*/ 996288 h 1419369"/>
              <a:gd name="connsiteX7" fmla="*/ 1044561 w 1044561"/>
              <a:gd name="connsiteY7" fmla="*/ 1419369 h 141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561" h="1419369">
                <a:moveTo>
                  <a:pt x="0" y="996287"/>
                </a:moveTo>
                <a:lnTo>
                  <a:pt x="0" y="0"/>
                </a:lnTo>
                <a:lnTo>
                  <a:pt x="1044561" y="686380"/>
                </a:lnTo>
                <a:lnTo>
                  <a:pt x="1044561" y="996287"/>
                </a:lnTo>
                <a:close/>
                <a:moveTo>
                  <a:pt x="0" y="1419369"/>
                </a:moveTo>
                <a:lnTo>
                  <a:pt x="0" y="996288"/>
                </a:lnTo>
                <a:lnTo>
                  <a:pt x="1044561" y="996288"/>
                </a:lnTo>
                <a:lnTo>
                  <a:pt x="1044561" y="14193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3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5400000">
            <a:off x="113623" y="-113623"/>
            <a:ext cx="1064524" cy="1291772"/>
          </a:xfrm>
          <a:custGeom>
            <a:avLst/>
            <a:gdLst>
              <a:gd name="connsiteX0" fmla="*/ 0 w 1064524"/>
              <a:gd name="connsiteY0" fmla="*/ 1291772 h 1291772"/>
              <a:gd name="connsiteX1" fmla="*/ 0 w 1064524"/>
              <a:gd name="connsiteY1" fmla="*/ 0 h 1291772"/>
              <a:gd name="connsiteX2" fmla="*/ 1064524 w 1064524"/>
              <a:gd name="connsiteY2" fmla="*/ 976727 h 1291772"/>
              <a:gd name="connsiteX3" fmla="*/ 1064524 w 1064524"/>
              <a:gd name="connsiteY3" fmla="*/ 1291772 h 1291772"/>
              <a:gd name="connsiteX4" fmla="*/ 0 w 1064524"/>
              <a:gd name="connsiteY4" fmla="*/ 1291772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524" h="1291772">
                <a:moveTo>
                  <a:pt x="0" y="1291772"/>
                </a:moveTo>
                <a:lnTo>
                  <a:pt x="0" y="0"/>
                </a:lnTo>
                <a:lnTo>
                  <a:pt x="1064524" y="976727"/>
                </a:lnTo>
                <a:lnTo>
                  <a:pt x="1064524" y="1291772"/>
                </a:lnTo>
                <a:lnTo>
                  <a:pt x="0" y="12917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4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3E5E-A5E2-436A-91B1-CE41DBE760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9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96E64-783D-463C-BA44-F5AF67B4648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676CA-DACA-4216-AE75-62203F8377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29910" y="3857776"/>
            <a:ext cx="12221910" cy="3000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TextBox 37"/>
          <p:cNvSpPr>
            <a:spLocks noChangeArrowheads="1"/>
          </p:cNvSpPr>
          <p:nvPr/>
        </p:nvSpPr>
        <p:spPr bwMode="auto">
          <a:xfrm>
            <a:off x="75167" y="2091140"/>
            <a:ext cx="12071576" cy="100642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marR="0" lvl="0" indent="0" algn="ctr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itchFamily="34" charset="0"/>
              </a:rPr>
              <a:t>机器学习</a:t>
            </a:r>
            <a:r>
              <a:rPr kumimoji="0" lang="en-US" altLang="zh-CN" sz="6600" b="1" i="0" u="none" strike="noStrike" kern="1200" cap="none" spc="300" normalizeH="0" baseline="0" noProof="0" smtClean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itchFamily="34" charset="0"/>
              </a:rPr>
              <a:t>-</a:t>
            </a:r>
            <a:r>
              <a:rPr kumimoji="0" lang="zh-CN" altLang="en-US" sz="6600" b="1" i="0" u="none" strike="noStrike" kern="1200" cap="none" spc="300" normalizeH="0" baseline="0" noProof="0" smtClean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itchFamily="34" charset="0"/>
              </a:rPr>
              <a:t>决策树</a:t>
            </a:r>
            <a:endParaRPr kumimoji="0" lang="en-US" altLang="zh-CN" sz="6600" b="1" i="0" u="none" strike="noStrike" kern="1200" cap="none" spc="30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591"/>
          <a:stretch/>
        </p:blipFill>
        <p:spPr>
          <a:xfrm>
            <a:off x="11085380" y="117193"/>
            <a:ext cx="702849" cy="7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117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25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25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100538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应用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6531" y="1275454"/>
            <a:ext cx="499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编号     色泽  根蒂   敲声   纹理   脐部   触感    好瓜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576650" y="1150241"/>
            <a:ext cx="4923294" cy="23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576650" y="1621864"/>
            <a:ext cx="4923294" cy="11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15749" y="2523555"/>
            <a:ext cx="4803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57313" y="1696612"/>
            <a:ext cx="4761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sz="1600" dirty="0"/>
              <a:t>     青绿  蜷缩   浊响   清晰    凹陷   硬滑    </a:t>
            </a:r>
            <a:r>
              <a:rPr lang="en-US" altLang="zh-CN" sz="1600" dirty="0"/>
              <a:t> </a:t>
            </a:r>
            <a:r>
              <a:rPr lang="zh-CN" altLang="en-US" sz="1600" dirty="0"/>
              <a:t>是</a:t>
            </a:r>
            <a:endParaRPr lang="en-US" altLang="zh-CN" sz="1600" dirty="0"/>
          </a:p>
          <a:p>
            <a:r>
              <a:rPr lang="en-US" altLang="zh-CN" sz="1600" dirty="0"/>
              <a:t> ~        </a:t>
            </a:r>
            <a:r>
              <a:rPr lang="zh-CN" altLang="en-US" sz="1600" dirty="0"/>
              <a:t>乌黑  稍蜷  清脆    稍糊    稍凹</a:t>
            </a:r>
            <a:endParaRPr lang="en-US" altLang="zh-CN" sz="1600" dirty="0"/>
          </a:p>
          <a:p>
            <a:r>
              <a:rPr lang="en-US" altLang="zh-CN" sz="1600" dirty="0"/>
              <a:t>17</a:t>
            </a:r>
            <a:r>
              <a:rPr lang="zh-CN" altLang="en-US" sz="1600" dirty="0"/>
              <a:t>       浅白  硬挺   沉闷   模糊    平坦   软粘     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15911" y="2702888"/>
                <a:ext cx="6456218" cy="784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zh-CN" altLang="en-US" sz="1600" i="0">
                          <a:latin typeface="Cambria Math" panose="02040503050406030204" pitchFamily="18" charset="0"/>
                        </a:rPr>
                        <m:t>nt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 −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=0.998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911" y="2702888"/>
                <a:ext cx="6456218" cy="784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15911" y="3626128"/>
                <a:ext cx="4384033" cy="22706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Ent</m:t>
                      </m:r>
                      <m:d>
                        <m:d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− </m:t>
                      </m:r>
                      <m:d>
                        <m:d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=1.000</m:t>
                      </m:r>
                    </m:oMath>
                  </m:oMathPara>
                </a14:m>
                <a:endParaRPr lang="zh-CN" altLang="zh-CN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Ent</m:t>
                      </m:r>
                      <m:d>
                        <m:d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− </m:t>
                      </m:r>
                      <m:d>
                        <m:d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=0.918</m:t>
                      </m:r>
                    </m:oMath>
                  </m:oMathPara>
                </a14:m>
                <a:endParaRPr lang="zh-CN" altLang="zh-CN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Ent</m:t>
                      </m:r>
                      <m:d>
                        <m:d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− </m:t>
                      </m:r>
                      <m:d>
                        <m:d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=0.722</m:t>
                      </m:r>
                    </m:oMath>
                  </m:oMathPara>
                </a14:m>
                <a:endParaRPr lang="zh-CN" altLang="zh-CN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911" y="3626128"/>
                <a:ext cx="4384033" cy="2270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08635" y="6003109"/>
                <a:ext cx="9462654" cy="6379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Gain</m:t>
                    </m:r>
                    <m:d>
                      <m:d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zh-CN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色泽</m:t>
                        </m:r>
                      </m:e>
                    </m:d>
                    <m:r>
                      <a:rPr lang="en-US" altLang="zh-CN" sz="16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Ent</m:t>
                    </m:r>
                    <m:d>
                      <m:d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16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16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Ent</m:t>
                        </m:r>
                        <m:d>
                          <m:d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6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 0.998 –</m:t>
                    </m:r>
                    <m:d>
                      <m:d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17</m:t>
                            </m:r>
                          </m:den>
                        </m:f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∗1.000+</m:t>
                        </m:r>
                        <m:f>
                          <m:f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17</m:t>
                            </m:r>
                          </m:den>
                        </m:f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∗0.918+ </m:t>
                        </m:r>
                        <m:f>
                          <m:f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17</m:t>
                            </m:r>
                          </m:den>
                        </m:f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∗0.722</m:t>
                        </m:r>
                      </m:e>
                    </m:d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0.109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35" y="6003109"/>
                <a:ext cx="9462654" cy="637932"/>
              </a:xfrm>
              <a:prstGeom prst="rect">
                <a:avLst/>
              </a:prstGeom>
              <a:blipFill>
                <a:blip r:embed="rId4"/>
                <a:stretch>
                  <a:fillRect t="-23077" b="-79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5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100859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 defTabSz="914332"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应用</a:t>
            </a:r>
            <a:endParaRPr lang="zh-CN" altLang="en-US" sz="4800" b="1" dirty="0">
              <a:solidFill>
                <a:srgbClr val="444D26">
                  <a:lumMod val="75000"/>
                </a:srgb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63772" y="1384625"/>
                <a:ext cx="4087091" cy="216982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Gain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根蒂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=0.143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Gain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敲声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=0.141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Gain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纹理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=0.381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Gain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脐部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=0.289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Gain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触感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=0.006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72" y="1384625"/>
                <a:ext cx="4087091" cy="2169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 rot="5400000">
            <a:off x="6044979" y="1278930"/>
            <a:ext cx="170482" cy="2409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124789" y="2329988"/>
            <a:ext cx="1039091" cy="426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</a:t>
            </a:r>
          </a:p>
        </p:txBody>
      </p:sp>
      <p:cxnSp>
        <p:nvCxnSpPr>
          <p:cNvPr id="10" name="直接连接符 9"/>
          <p:cNvCxnSpPr>
            <a:stCxn id="6" idx="2"/>
            <a:endCxn id="21" idx="0"/>
          </p:cNvCxnSpPr>
          <p:nvPr/>
        </p:nvCxnSpPr>
        <p:spPr>
          <a:xfrm>
            <a:off x="8644335" y="2756808"/>
            <a:ext cx="89641" cy="1621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  <a:stCxn id="6" idx="2"/>
          </p:cNvCxnSpPr>
          <p:nvPr/>
        </p:nvCxnSpPr>
        <p:spPr>
          <a:xfrm flipH="1">
            <a:off x="7335081" y="2756808"/>
            <a:ext cx="1309254" cy="1593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  <a:stCxn id="6" idx="2"/>
          </p:cNvCxnSpPr>
          <p:nvPr/>
        </p:nvCxnSpPr>
        <p:spPr>
          <a:xfrm>
            <a:off x="8644335" y="2756808"/>
            <a:ext cx="1309255" cy="1593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726222" y="4350328"/>
            <a:ext cx="2026228" cy="4156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5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6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8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15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057285" y="4378037"/>
            <a:ext cx="1353381" cy="4156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9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13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14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17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715501" y="4350328"/>
            <a:ext cx="1401042" cy="4156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12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16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38099" y="3811336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清晰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186404" y="3853505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稍糊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349357" y="3773876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模糊</a:t>
            </a:r>
          </a:p>
        </p:txBody>
      </p:sp>
    </p:spTree>
    <p:extLst>
      <p:ext uri="{BB962C8B-B14F-4D97-AF65-F5344CB8AC3E}">
        <p14:creationId xmlns:p14="http://schemas.microsoft.com/office/powerpoint/2010/main" val="6865410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21" grpId="0" animBg="1"/>
      <p:bldP spid="22" grpId="0" animBg="1"/>
      <p:bldP spid="19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100538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 defTabSz="914332"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应用</a:t>
            </a:r>
            <a:endParaRPr lang="zh-CN" altLang="en-US" sz="7200" b="1" dirty="0">
              <a:solidFill>
                <a:srgbClr val="444D26">
                  <a:lumMod val="75000"/>
                </a:srgb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16782" y="596255"/>
            <a:ext cx="1039091" cy="426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</a:t>
            </a:r>
          </a:p>
        </p:txBody>
      </p:sp>
      <p:cxnSp>
        <p:nvCxnSpPr>
          <p:cNvPr id="15" name="直接连接符 14"/>
          <p:cNvCxnSpPr>
            <a:stCxn id="12" idx="2"/>
            <a:endCxn id="32" idx="0"/>
          </p:cNvCxnSpPr>
          <p:nvPr/>
        </p:nvCxnSpPr>
        <p:spPr>
          <a:xfrm>
            <a:off x="6036328" y="1023075"/>
            <a:ext cx="839028" cy="110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27073" y="1025746"/>
            <a:ext cx="1309256" cy="107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61788" y="1042475"/>
            <a:ext cx="2262955" cy="1058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30091" y="1562067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清晰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47765" y="1587563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稍糊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90642" y="2619223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蜷缩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796915" y="2094133"/>
            <a:ext cx="1401042" cy="4156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501840" y="2124468"/>
            <a:ext cx="747032" cy="426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触感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34884" y="2824426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稍蜷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907657" y="1604236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模糊</a:t>
            </a:r>
          </a:p>
        </p:txBody>
      </p:sp>
      <p:cxnSp>
        <p:nvCxnSpPr>
          <p:cNvPr id="5" name="直接连接符 4"/>
          <p:cNvCxnSpPr>
            <a:stCxn id="28" idx="2"/>
          </p:cNvCxnSpPr>
          <p:nvPr/>
        </p:nvCxnSpPr>
        <p:spPr>
          <a:xfrm flipH="1">
            <a:off x="3525301" y="2509769"/>
            <a:ext cx="972135" cy="64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519918" y="2509769"/>
            <a:ext cx="702964" cy="670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225825" y="2522080"/>
            <a:ext cx="303472" cy="71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809547" y="2550813"/>
            <a:ext cx="115883" cy="92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58206" y="2550813"/>
            <a:ext cx="1155859" cy="1027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667729" y="3079474"/>
            <a:ext cx="1017996" cy="45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47" name="椭圆 46"/>
          <p:cNvSpPr/>
          <p:nvPr/>
        </p:nvSpPr>
        <p:spPr>
          <a:xfrm>
            <a:off x="4903856" y="3190544"/>
            <a:ext cx="1007281" cy="3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</a:p>
        </p:txBody>
      </p:sp>
      <p:sp>
        <p:nvSpPr>
          <p:cNvPr id="48" name="椭圆 47"/>
          <p:cNvSpPr/>
          <p:nvPr/>
        </p:nvSpPr>
        <p:spPr>
          <a:xfrm>
            <a:off x="7865452" y="2113377"/>
            <a:ext cx="1217622" cy="437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654734" y="2868560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硬挺</a:t>
            </a:r>
          </a:p>
        </p:txBody>
      </p:sp>
      <p:sp>
        <p:nvSpPr>
          <p:cNvPr id="80" name="椭圆 79"/>
          <p:cNvSpPr/>
          <p:nvPr/>
        </p:nvSpPr>
        <p:spPr>
          <a:xfrm>
            <a:off x="6183047" y="3498611"/>
            <a:ext cx="1217622" cy="437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81" name="椭圆 80"/>
          <p:cNvSpPr/>
          <p:nvPr/>
        </p:nvSpPr>
        <p:spPr>
          <a:xfrm>
            <a:off x="7799167" y="3533030"/>
            <a:ext cx="1217622" cy="437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856427" y="3079474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硬滑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55077" y="3064703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软粘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3240839" y="3705193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青绿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3747464" y="3251145"/>
            <a:ext cx="772453" cy="344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4005625" y="3867279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乌黑</a:t>
            </a:r>
          </a:p>
        </p:txBody>
      </p:sp>
      <p:cxnSp>
        <p:nvCxnSpPr>
          <p:cNvPr id="90" name="直接连接符 89"/>
          <p:cNvCxnSpPr>
            <a:stCxn id="88" idx="2"/>
          </p:cNvCxnSpPr>
          <p:nvPr/>
        </p:nvCxnSpPr>
        <p:spPr>
          <a:xfrm flipH="1">
            <a:off x="3275499" y="3595738"/>
            <a:ext cx="858192" cy="64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8" idx="2"/>
          </p:cNvCxnSpPr>
          <p:nvPr/>
        </p:nvCxnSpPr>
        <p:spPr>
          <a:xfrm>
            <a:off x="4133691" y="3595738"/>
            <a:ext cx="839388" cy="670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8" idx="2"/>
          </p:cNvCxnSpPr>
          <p:nvPr/>
        </p:nvCxnSpPr>
        <p:spPr>
          <a:xfrm flipH="1">
            <a:off x="3976022" y="3595738"/>
            <a:ext cx="157669" cy="72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2362372" y="4226652"/>
            <a:ext cx="1064214" cy="437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94" name="椭圆 93"/>
          <p:cNvSpPr/>
          <p:nvPr/>
        </p:nvSpPr>
        <p:spPr>
          <a:xfrm>
            <a:off x="4600036" y="4278048"/>
            <a:ext cx="1007281" cy="3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4676543" y="3857486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浅白</a:t>
            </a:r>
          </a:p>
        </p:txBody>
      </p:sp>
      <p:sp>
        <p:nvSpPr>
          <p:cNvPr id="97" name="椭圆 96"/>
          <p:cNvSpPr/>
          <p:nvPr/>
        </p:nvSpPr>
        <p:spPr>
          <a:xfrm>
            <a:off x="2545648" y="5243889"/>
            <a:ext cx="1217622" cy="437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98" name="椭圆 97"/>
          <p:cNvSpPr/>
          <p:nvPr/>
        </p:nvSpPr>
        <p:spPr>
          <a:xfrm>
            <a:off x="4161768" y="5278308"/>
            <a:ext cx="1217622" cy="437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3219028" y="4824752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硬滑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3525301" y="4323965"/>
            <a:ext cx="857819" cy="4156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触感</a:t>
            </a:r>
          </a:p>
        </p:txBody>
      </p:sp>
      <p:cxnSp>
        <p:nvCxnSpPr>
          <p:cNvPr id="101" name="直接连接符 100"/>
          <p:cNvCxnSpPr>
            <a:stCxn id="100" idx="2"/>
          </p:cNvCxnSpPr>
          <p:nvPr/>
        </p:nvCxnSpPr>
        <p:spPr>
          <a:xfrm flipH="1">
            <a:off x="3461249" y="4739601"/>
            <a:ext cx="492962" cy="526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191163" y="4756299"/>
            <a:ext cx="576907" cy="51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588311" y="4958556"/>
            <a:ext cx="81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软粘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E4351BE-431F-4B32-97FC-194605C2E86C}"/>
              </a:ext>
            </a:extLst>
          </p:cNvPr>
          <p:cNvSpPr txBox="1"/>
          <p:nvPr/>
        </p:nvSpPr>
        <p:spPr>
          <a:xfrm>
            <a:off x="3900235" y="5995676"/>
            <a:ext cx="453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在西瓜</a:t>
            </a:r>
            <a:r>
              <a:rPr lang="zh-CN" altLang="en-US" sz="1600" dirty="0" smtClean="0"/>
              <a:t>数据集上</a:t>
            </a:r>
            <a:r>
              <a:rPr lang="zh-CN" altLang="en-US" sz="1600" dirty="0"/>
              <a:t>基于信息增益生成的决策树的</a:t>
            </a:r>
          </a:p>
        </p:txBody>
      </p:sp>
    </p:spTree>
    <p:extLst>
      <p:ext uri="{BB962C8B-B14F-4D97-AF65-F5344CB8AC3E}">
        <p14:creationId xmlns:p14="http://schemas.microsoft.com/office/powerpoint/2010/main" val="3679314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21" grpId="0"/>
      <p:bldP spid="22" grpId="0"/>
      <p:bldP spid="28" grpId="0" animBg="1"/>
      <p:bldP spid="32" grpId="0" animBg="1"/>
      <p:bldP spid="33" grpId="0"/>
      <p:bldP spid="34" grpId="0"/>
      <p:bldP spid="45" grpId="0" animBg="1"/>
      <p:bldP spid="47" grpId="0" animBg="1"/>
      <p:bldP spid="48" grpId="0" animBg="1"/>
      <p:bldP spid="55" grpId="0"/>
      <p:bldP spid="80" grpId="0" animBg="1"/>
      <p:bldP spid="81" grpId="0" animBg="1"/>
      <p:bldP spid="82" grpId="0"/>
      <p:bldP spid="83" grpId="0"/>
      <p:bldP spid="87" grpId="0"/>
      <p:bldP spid="88" grpId="0" animBg="1"/>
      <p:bldP spid="89" grpId="0"/>
      <p:bldP spid="93" grpId="0" animBg="1"/>
      <p:bldP spid="94" grpId="0" animBg="1"/>
      <p:bldP spid="95" grpId="0"/>
      <p:bldP spid="97" grpId="0" animBg="1"/>
      <p:bldP spid="98" grpId="0" animBg="1"/>
      <p:bldP spid="99" grpId="0"/>
      <p:bldP spid="100" grpId="0" animBg="1"/>
      <p:bldP spid="10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305722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信息熵增益缺陷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8057" y="1406351"/>
            <a:ext cx="96991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虽然对于大多数应用，信息熵增益法都可以获得很好的结果，但是它存在一个严重的缺陷：总是偏爱优先选择分支较多的属性进行测试。这样可能不仅产生了大量的分枝，导致决策树规模庞大，而且该决策树对预测新样本的类别毫无用处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 defTabSz="914332">
              <a:lnSpc>
                <a:spcPct val="150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C1750E5-3617-405F-AB44-76A02718F7AF}"/>
                  </a:ext>
                </a:extLst>
              </p:cNvPr>
              <p:cNvSpPr txBox="1"/>
              <p:nvPr/>
            </p:nvSpPr>
            <p:spPr>
              <a:xfrm>
                <a:off x="1328057" y="3357901"/>
                <a:ext cx="9699171" cy="304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32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</a:rPr>
                  <a:t>比如对于一个医学诊断问题，即根据各项医学检查结果判断病人是否患有糖尿病。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defTabSz="914332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𝐄𝐧𝐭</m:t>
                      </m:r>
                      <m:d>
                        <m:d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𝐃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𝐯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lvl="0" defTabSz="914332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𝐆𝐚𝐢𝐧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𝐃</m:t>
                          </m:r>
                          <m:r>
                            <a:rPr lang="en-US" altLang="zh-CN" sz="2000" b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𝐚</m:t>
                          </m:r>
                        </m:e>
                      </m:d>
                      <m:r>
                        <a:rPr lang="en-US" altLang="zh-CN" sz="2000" b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𝐄𝐧𝐭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𝐃</m:t>
                          </m:r>
                        </m:e>
                      </m:d>
                      <m:r>
                        <a:rPr lang="en-US" altLang="zh-CN" sz="2000" b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𝐯</m:t>
                          </m:r>
                          <m:r>
                            <a:rPr lang="en-US" altLang="zh-CN" sz="2000" b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𝐕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sz="2000" b="1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𝐃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𝐯</m:t>
                                  </m:r>
                                </m:sup>
                              </m:sSup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𝐃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𝐄𝐧𝐭</m:t>
                          </m:r>
                          <m:d>
                            <m:d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b="1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𝐃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𝐯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C1750E5-3617-405F-AB44-76A02718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57" y="3357901"/>
                <a:ext cx="9699171" cy="3045064"/>
              </a:xfrm>
              <a:prstGeom prst="rect">
                <a:avLst/>
              </a:prstGeo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175B8AD8-7D5A-437D-948A-C630C18C5112}"/>
              </a:ext>
            </a:extLst>
          </p:cNvPr>
          <p:cNvSpPr/>
          <p:nvPr/>
        </p:nvSpPr>
        <p:spPr>
          <a:xfrm>
            <a:off x="1273627" y="3340104"/>
            <a:ext cx="9808029" cy="308065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07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223649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cs typeface="Arial" panose="020B0604020202020204" pitchFamily="34" charset="0"/>
                <a:sym typeface="Impact" pitchFamily="34" charset="0"/>
              </a:rPr>
              <a:t>增益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  <a:sym typeface="Impact" pitchFamily="34" charset="0"/>
              </a:rPr>
              <a:t>率划分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08204" y="1004757"/>
            <a:ext cx="7204362" cy="1491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88399" y="1300290"/>
                <a:ext cx="6243972" cy="81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分割信息熵：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𝑰𝑽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 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sup>
                      <m:e>
                        <m:f>
                          <m:f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99" y="1300290"/>
                <a:ext cx="6243972" cy="817403"/>
              </a:xfrm>
              <a:prstGeom prst="rect">
                <a:avLst/>
              </a:prstGeom>
              <a:blipFill>
                <a:blip r:embed="rId2"/>
                <a:stretch>
                  <a:fillRect l="-879" t="-44030" b="-39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388399" y="1827392"/>
                <a:ext cx="6996544" cy="81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增益率：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𝑮𝒂𝒊𝒏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𝒓𝒂𝒕𝒊𝒐</m:t>
                    </m:r>
                    <m:d>
                      <m:dPr>
                        <m:ctrlPr>
                          <a:rPr lang="zh-CN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𝑮𝒂𝒊𝒏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𝑰𝑽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b="1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99" y="1827392"/>
                <a:ext cx="6996544" cy="810543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42044" y="2874737"/>
                <a:ext cx="9505729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𝑰𝑽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表明将样本集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分割成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个子集产生的潜在信息量，而信息熵增益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𝐆𝐚𝐢𝐧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𝐃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𝐚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度量的是划分所带来的与分类相关的信息量。某种程度上讲，分割信息熵可以看做实现相应划分所需的代价。条件分枝越多，划分的代价就越高。所以，在信息熵相同的情况下，分割信息熵越小越好。即选择增益率最大的属性作为首先测试属性。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endParaRPr lang="en-US" altLang="zh-CN" b="1" dirty="0" smtClean="0">
                  <a:solidFill>
                    <a:srgbClr val="444D26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Impact" pitchFamily="34" charset="0"/>
                </a:endParaRPr>
              </a:p>
              <a:p>
                <a:pPr algn="just"/>
                <a:r>
                  <a:rPr lang="zh-CN" altLang="en-US" b="1" dirty="0" smtClean="0">
                    <a:solidFill>
                      <a:srgbClr val="444D26">
                        <a:lumMod val="7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Impact" pitchFamily="34" charset="0"/>
                  </a:rPr>
                  <a:t>增益</a:t>
                </a:r>
                <a:r>
                  <a:rPr lang="zh-CN" altLang="en-US" b="1" dirty="0">
                    <a:solidFill>
                      <a:srgbClr val="444D26">
                        <a:lumMod val="7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Impact" pitchFamily="34" charset="0"/>
                  </a:rPr>
                  <a:t>率划分</a:t>
                </a:r>
                <a:r>
                  <a:rPr lang="zh-CN" altLang="en-US" b="1" dirty="0" smtClean="0">
                    <a:solidFill>
                      <a:srgbClr val="444D26">
                        <a:lumMod val="7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Impact" pitchFamily="34" charset="0"/>
                  </a:rPr>
                  <a:t>优点：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解决了信息熵增益的缺陷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endParaRPr lang="zh-CN" altLang="en-US" sz="3200" b="1" dirty="0">
                  <a:solidFill>
                    <a:srgbClr val="444D26">
                      <a:lumMod val="75000"/>
                    </a:srgbClr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  <a:sym typeface="Calibri" pitchFamily="34" charset="0"/>
                </a:endParaRPr>
              </a:p>
              <a:p>
                <a:pPr algn="just"/>
                <a:endParaRPr lang="en-US" altLang="zh-CN" dirty="0"/>
              </a:p>
              <a:p>
                <a:pPr algn="just"/>
                <a:endParaRPr lang="zh-CN" altLang="zh-CN" sz="2000" b="1" dirty="0"/>
              </a:p>
              <a:p>
                <a:pPr algn="just"/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044" y="2874737"/>
                <a:ext cx="9505729" cy="3662541"/>
              </a:xfrm>
              <a:prstGeom prst="rect">
                <a:avLst/>
              </a:prstGeom>
              <a:blipFill>
                <a:blip r:embed="rId4"/>
                <a:stretch>
                  <a:fillRect l="-577" r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429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 animBg="1"/>
      <p:bldP spid="8" grpId="0"/>
      <p:bldP spid="1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223649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增益率缺陷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836" y="1445661"/>
            <a:ext cx="9699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信息增益率</a:t>
            </a:r>
            <a:r>
              <a:rPr lang="zh-CN" altLang="en-US" sz="2000" dirty="0">
                <a:solidFill>
                  <a:prstClr val="black"/>
                </a:solidFill>
              </a:rPr>
              <a:t>偏爱优先选择分支较少的属性进行测试</a:t>
            </a:r>
            <a:endParaRPr lang="en-US" altLang="zh-CN" sz="2000" dirty="0">
              <a:solidFill>
                <a:prstClr val="black"/>
              </a:solidFill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存在分割信息熵为</a:t>
            </a:r>
            <a:r>
              <a:rPr lang="en-US" altLang="zh-CN" sz="2000" dirty="0">
                <a:solidFill>
                  <a:prstClr val="black"/>
                </a:solidFill>
              </a:rPr>
              <a:t>0</a:t>
            </a:r>
            <a:r>
              <a:rPr lang="zh-CN" altLang="en-US" sz="2000" dirty="0">
                <a:solidFill>
                  <a:prstClr val="black"/>
                </a:solidFill>
              </a:rPr>
              <a:t>或者很小的情况</a:t>
            </a:r>
            <a:r>
              <a:rPr lang="zh-CN" altLang="en-US" sz="2000" dirty="0"/>
              <a:t> </a:t>
            </a:r>
          </a:p>
          <a:p>
            <a:r>
              <a:rPr lang="zh-CN" altLang="en-US" sz="2000" dirty="0"/>
              <a:t>          </a:t>
            </a:r>
            <a:endParaRPr lang="en-US" altLang="zh-CN" sz="2000" dirty="0"/>
          </a:p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 defTabSz="914332">
              <a:lnSpc>
                <a:spcPct val="150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75B8AD8-7D5A-437D-948A-C630C18C5112}"/>
              </a:ext>
            </a:extLst>
          </p:cNvPr>
          <p:cNvSpPr/>
          <p:nvPr/>
        </p:nvSpPr>
        <p:spPr>
          <a:xfrm>
            <a:off x="1332367" y="3692430"/>
            <a:ext cx="9535271" cy="172360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685F42-3D93-4C25-90F2-A20222658C27}"/>
              </a:ext>
            </a:extLst>
          </p:cNvPr>
          <p:cNvSpPr/>
          <p:nvPr/>
        </p:nvSpPr>
        <p:spPr>
          <a:xfrm>
            <a:off x="1740787" y="4231065"/>
            <a:ext cx="8718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基于以上缺点，并不是直接选择信息增益率最大的属性，而是先在候选属性中找出信息增益高于平均水平的属性，然后在这些属性中再选择信息增益率最高的特征。  </a:t>
            </a:r>
          </a:p>
        </p:txBody>
      </p:sp>
    </p:spTree>
    <p:extLst>
      <p:ext uri="{BB962C8B-B14F-4D97-AF65-F5344CB8AC3E}">
        <p14:creationId xmlns:p14="http://schemas.microsoft.com/office/powerpoint/2010/main" val="9202309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273444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b="1" dirty="0">
                <a:solidFill>
                  <a:srgbClr val="444D26">
                    <a:lumMod val="75000"/>
                  </a:srgbClr>
                </a:solidFill>
                <a:cs typeface="Arial" panose="020B0604020202020204" pitchFamily="34" charset="0"/>
                <a:sym typeface="Impact" pitchFamily="34" charset="0"/>
              </a:rPr>
              <a:t>Gini</a:t>
            </a: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cs typeface="Arial" panose="020B0604020202020204" pitchFamily="34" charset="0"/>
                <a:sym typeface="Impact" pitchFamily="34" charset="0"/>
              </a:rPr>
              <a:t>指数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  <a:sym typeface="Impact" pitchFamily="34" charset="0"/>
              </a:rPr>
              <a:t>划分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47756" y="1562742"/>
            <a:ext cx="8108720" cy="6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80252" y="2742923"/>
                <a:ext cx="6559658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基尼值：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𝑮𝒊𝒏𝒊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 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b="1" dirty="0"/>
                  <a:t> =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Sup>
                          <m:sSub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zh-CN" altLang="zh-CN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52" y="2742923"/>
                <a:ext cx="6559658" cy="457754"/>
              </a:xfrm>
              <a:prstGeom prst="rect">
                <a:avLst/>
              </a:prstGeom>
              <a:blipFill>
                <a:blip r:embed="rId2"/>
                <a:stretch>
                  <a:fillRect l="-836" t="-85333" b="-14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980252" y="3282719"/>
                <a:ext cx="6996544" cy="54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基尼指数：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𝑮𝒊𝒏𝒊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𝒊𝒏𝒅𝒆𝒙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sup>
                      <m:e>
                        <m:f>
                          <m:f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r>
                      <a:rPr lang="en-US" altLang="zh-CN" b="1" i="1">
                        <a:latin typeface="Cambria Math" panose="02040503050406030204" pitchFamily="18" charset="0"/>
                      </a:rPr>
                      <m:t>𝑮𝒊𝒏𝒊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p>
                        </m:sSup>
                      </m:e>
                    </m:d>
                  </m:oMath>
                </a14:m>
                <a:endParaRPr lang="zh-CN" altLang="zh-CN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52" y="3282719"/>
                <a:ext cx="6996544" cy="540404"/>
              </a:xfrm>
              <a:prstGeom prst="rect">
                <a:avLst/>
              </a:prstGeom>
              <a:blipFill>
                <a:blip r:embed="rId3"/>
                <a:stretch>
                  <a:fillRect l="-784" t="-67045" b="-1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47756" y="4020765"/>
                <a:ext cx="950572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𝑮𝒊𝒏𝒊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反映了从数据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集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𝑫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的纯度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，也就是其类别标记不一致的概率，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𝑮𝒊𝒏𝒊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𝑫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越小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则数据集的纯度越高。也就是该划分产生的决策树分枝越能代表不同类别间的差异，因此造成错误分类的几率也越低，故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Gini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指数最小的属性作为首先测试属性。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dirty="0"/>
              </a:p>
              <a:p>
                <a:pPr algn="just"/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756" y="4020765"/>
                <a:ext cx="9505729" cy="2031325"/>
              </a:xfrm>
              <a:prstGeom prst="rect">
                <a:avLst/>
              </a:prstGeom>
              <a:blipFill>
                <a:blip r:embed="rId4"/>
                <a:stretch>
                  <a:fillRect l="-513" r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D20AD20C-1288-4C23-BCA4-8D6678F76E2A}"/>
              </a:ext>
            </a:extLst>
          </p:cNvPr>
          <p:cNvSpPr/>
          <p:nvPr/>
        </p:nvSpPr>
        <p:spPr>
          <a:xfrm>
            <a:off x="2193911" y="1723403"/>
            <a:ext cx="706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/>
              <a:t>基尼指数（基尼不纯度）</a:t>
            </a:r>
            <a:r>
              <a:rPr lang="en-US" altLang="zh-CN" b="1" dirty="0"/>
              <a:t>= </a:t>
            </a:r>
            <a:r>
              <a:rPr lang="zh-CN" altLang="en-US" b="1" dirty="0"/>
              <a:t>样本被选中的概率 * 样本被分错的概率</a:t>
            </a:r>
            <a:endParaRPr lang="zh-CN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0BF78C-10EB-4302-8761-04BBF5BEB8FE}"/>
              </a:ext>
            </a:extLst>
          </p:cNvPr>
          <p:cNvSpPr/>
          <p:nvPr/>
        </p:nvSpPr>
        <p:spPr>
          <a:xfrm rot="20978466">
            <a:off x="7909747" y="2555280"/>
            <a:ext cx="3693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p</a:t>
            </a:r>
            <a:r>
              <a:rPr lang="en-US" altLang="zh-CN" sz="1200" baseline="-25000" dirty="0" err="1"/>
              <a:t>k</a:t>
            </a:r>
            <a:r>
              <a:rPr lang="zh-CN" altLang="en-US" sz="1200" dirty="0"/>
              <a:t>表示选中的样本属于</a:t>
            </a:r>
            <a:r>
              <a:rPr lang="en-US" altLang="zh-CN" sz="1200" dirty="0"/>
              <a:t>k</a:t>
            </a:r>
            <a:r>
              <a:rPr lang="zh-CN" altLang="en-US" sz="1200" dirty="0"/>
              <a:t>类别的概率，则这个样本被分错的概率是</a:t>
            </a:r>
            <a:r>
              <a:rPr lang="en-US" altLang="zh-CN" sz="1200" dirty="0"/>
              <a:t>(1-p</a:t>
            </a:r>
            <a:r>
              <a:rPr lang="en-US" altLang="zh-CN" sz="1200" baseline="-25000" dirty="0"/>
              <a:t>k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38277A-C264-4993-9B49-FE88D2D3771E}"/>
              </a:ext>
            </a:extLst>
          </p:cNvPr>
          <p:cNvSpPr/>
          <p:nvPr/>
        </p:nvSpPr>
        <p:spPr>
          <a:xfrm rot="20875375">
            <a:off x="7730504" y="2412640"/>
            <a:ext cx="3862034" cy="7122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73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 animBg="1"/>
      <p:bldP spid="8" grpId="0"/>
      <p:bldP spid="12" grpId="0"/>
      <p:bldP spid="9" grpId="0"/>
      <p:bldP spid="3" grpId="0"/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3820197" y="4009272"/>
            <a:ext cx="2988098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剪枝处理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87541" y="4524010"/>
            <a:ext cx="24785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 font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defTabSz="914332">
              <a:defRPr/>
            </a:pPr>
            <a:r>
              <a:rPr lang="en-US" altLang="zh-CN" sz="2400" dirty="0"/>
              <a:t>Pruning Strategy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00" b="0" i="0" u="none" strike="noStrike" kern="1200" cap="none" spc="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02</a:t>
            </a:r>
            <a:endParaRPr kumimoji="0" lang="zh-CN" altLang="en-US" sz="186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12673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202847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剪枝处理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4486" y="1373506"/>
            <a:ext cx="4378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解决过度拟合问题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E5E3DC45-BFD0-4C13-9CDC-B99355A3312A}"/>
              </a:ext>
            </a:extLst>
          </p:cNvPr>
          <p:cNvSpPr/>
          <p:nvPr/>
        </p:nvSpPr>
        <p:spPr>
          <a:xfrm>
            <a:off x="2275114" y="2558143"/>
            <a:ext cx="96108" cy="119742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C1754F-64E9-4BD7-B767-CB8956FC415E}"/>
              </a:ext>
            </a:extLst>
          </p:cNvPr>
          <p:cNvSpPr/>
          <p:nvPr/>
        </p:nvSpPr>
        <p:spPr>
          <a:xfrm>
            <a:off x="2499987" y="2365782"/>
            <a:ext cx="5449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软雅黑"/>
              </a:rPr>
              <a:t>预剪枝（</a:t>
            </a:r>
            <a:r>
              <a:rPr lang="en-US" altLang="zh-CN" sz="2800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软雅黑"/>
              </a:rPr>
              <a:t>prepruning</a:t>
            </a: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软雅黑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4A1D82-9D21-4257-B0EF-C9AD043D1085}"/>
              </a:ext>
            </a:extLst>
          </p:cNvPr>
          <p:cNvSpPr/>
          <p:nvPr/>
        </p:nvSpPr>
        <p:spPr>
          <a:xfrm>
            <a:off x="2499987" y="3496557"/>
            <a:ext cx="5449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软雅黑"/>
              </a:rPr>
              <a:t>后剪枝（</a:t>
            </a:r>
            <a:r>
              <a:rPr lang="en-US" altLang="zh-CN" sz="280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软雅黑"/>
              </a:rPr>
              <a:t>post-pruning</a:t>
            </a: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软雅黑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1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779" y="497104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预剪枝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5541" y="2764776"/>
            <a:ext cx="43620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决策树泛化性能，若提升，则停止划分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6367" y="3476661"/>
            <a:ext cx="56124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332"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lang="zh-CN" altLang="en-US" sz="1900" dirty="0">
                <a:solidFill>
                  <a:prstClr val="black"/>
                </a:solidFill>
              </a:rPr>
              <a:t>判断决策树泛化</a:t>
            </a:r>
            <a:r>
              <a:rPr lang="zh-CN" altLang="en-US" sz="19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性能是否提升可使用性能</a:t>
            </a:r>
            <a:r>
              <a:rPr lang="zh-CN" altLang="en-US" sz="1900" dirty="0">
                <a:solidFill>
                  <a:prstClr val="black"/>
                </a:solidFill>
              </a:rPr>
              <a:t>评估方法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64633" y="1676245"/>
            <a:ext cx="685408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在决策树生成过程中，每次对决策树进行划分前，根据一定的剪枝标准判定是否对当前样本子集进一步划分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CAB4DA-0E9C-4EB2-AF0F-BB4211C4D064}"/>
              </a:ext>
            </a:extLst>
          </p:cNvPr>
          <p:cNvSpPr/>
          <p:nvPr/>
        </p:nvSpPr>
        <p:spPr>
          <a:xfrm>
            <a:off x="1345541" y="4251278"/>
            <a:ext cx="43236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将类别标记为训练样例数中最多的类别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A9CDDA-72CA-4010-BE8C-BE239FAF3FF0}"/>
              </a:ext>
            </a:extLst>
          </p:cNvPr>
          <p:cNvSpPr/>
          <p:nvPr/>
        </p:nvSpPr>
        <p:spPr>
          <a:xfrm>
            <a:off x="5333904" y="4930271"/>
            <a:ext cx="1146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zh-CN" altLang="en-US" sz="1900" b="1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留出法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7A93D76-E1D1-4680-9207-CB29F133E05E}"/>
                  </a:ext>
                </a:extLst>
              </p:cNvPr>
              <p:cNvSpPr/>
              <p:nvPr/>
            </p:nvSpPr>
            <p:spPr>
              <a:xfrm>
                <a:off x="7217229" y="2438400"/>
                <a:ext cx="4669972" cy="30795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划分为两个互斥的集合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endParaRPr lang="en-US" altLang="zh-CN" i="1" dirty="0"/>
              </a:p>
              <a:p>
                <a:endParaRPr lang="en-US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上训练出模型后，用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来评估其测试误差，最为对泛化误差的估计。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包含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个样本，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包含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个样本，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包含</a:t>
                </a:r>
                <a:r>
                  <a:rPr lang="en-US" altLang="zh-CN" dirty="0"/>
                  <a:t>300</a:t>
                </a:r>
                <a:r>
                  <a:rPr lang="zh-CN" altLang="en-US" dirty="0"/>
                  <a:t>个样本，用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进行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训练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上有</a:t>
                </a:r>
                <a:r>
                  <a:rPr lang="en-US" altLang="zh-CN" dirty="0"/>
                  <a:t>90</a:t>
                </a:r>
                <a:r>
                  <a:rPr lang="zh-CN" altLang="en-US" dirty="0"/>
                  <a:t>个样本分类错误，则其错误率为（</a:t>
                </a:r>
                <a:r>
                  <a:rPr lang="en-US" altLang="zh-CN" dirty="0"/>
                  <a:t>90/300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%=</m:t>
                    </m:r>
                  </m:oMath>
                </a14:m>
                <a:r>
                  <a:rPr lang="en-US" altLang="zh-CN" dirty="0"/>
                  <a:t>30%</a:t>
                </a:r>
                <a:r>
                  <a:rPr lang="zh-CN" altLang="en-US" dirty="0"/>
                  <a:t>，精度为</a:t>
                </a:r>
                <a:r>
                  <a:rPr lang="en-US" altLang="zh-CN" dirty="0"/>
                  <a:t>70%</a:t>
                </a:r>
              </a:p>
              <a:p>
                <a:pPr algn="ctr"/>
                <a:endParaRPr lang="zh-CN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7A93D76-E1D1-4680-9207-CB29F133E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229" y="2438400"/>
                <a:ext cx="4669972" cy="3079580"/>
              </a:xfrm>
              <a:prstGeom prst="roundRect">
                <a:avLst/>
              </a:prstGeom>
              <a:blipFill>
                <a:blip r:embed="rId2"/>
                <a:stretch>
                  <a:fillRect t="-14793" r="-2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5827C4A9-513F-403E-AD76-894740F75AC6}"/>
              </a:ext>
            </a:extLst>
          </p:cNvPr>
          <p:cNvSpPr/>
          <p:nvPr/>
        </p:nvSpPr>
        <p:spPr>
          <a:xfrm>
            <a:off x="1345541" y="4930272"/>
            <a:ext cx="408316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性能评估方法有交叉验证法、自助法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51A17B-3534-4233-BCB1-74369E99E2CD}"/>
              </a:ext>
            </a:extLst>
          </p:cNvPr>
          <p:cNvSpPr/>
          <p:nvPr/>
        </p:nvSpPr>
        <p:spPr>
          <a:xfrm>
            <a:off x="1394477" y="5601499"/>
            <a:ext cx="497366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预剪枝技术：限定深度剪枝法、最少样本剪枝法、</a:t>
            </a:r>
          </a:p>
        </p:txBody>
      </p:sp>
    </p:spTree>
    <p:extLst>
      <p:ext uri="{BB962C8B-B14F-4D97-AF65-F5344CB8AC3E}">
        <p14:creationId xmlns:p14="http://schemas.microsoft.com/office/powerpoint/2010/main" val="4550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6" grpId="0"/>
      <p:bldP spid="9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20466" y="5030346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3A44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04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3A44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74265" y="3612003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3A44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3A44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8064" y="2193660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3A44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3A44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862" y="775317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3A44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3A44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" y="0"/>
            <a:ext cx="5883965" cy="6858000"/>
          </a:xfrm>
          <a:custGeom>
            <a:avLst/>
            <a:gdLst>
              <a:gd name="connsiteX0" fmla="*/ 0 w 5883965"/>
              <a:gd name="connsiteY0" fmla="*/ 0 h 6858000"/>
              <a:gd name="connsiteX1" fmla="*/ 5883965 w 5883965"/>
              <a:gd name="connsiteY1" fmla="*/ 0 h 6858000"/>
              <a:gd name="connsiteX2" fmla="*/ 3672099 w 5883965"/>
              <a:gd name="connsiteY2" fmla="*/ 6858000 h 6858000"/>
              <a:gd name="connsiteX3" fmla="*/ 0 w 5883965"/>
              <a:gd name="connsiteY3" fmla="*/ 6858000 h 6858000"/>
              <a:gd name="connsiteX4" fmla="*/ 0 w 588396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65" h="6858000">
                <a:moveTo>
                  <a:pt x="0" y="0"/>
                </a:moveTo>
                <a:lnTo>
                  <a:pt x="5883965" y="0"/>
                </a:lnTo>
                <a:lnTo>
                  <a:pt x="36720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20537" y="853160"/>
            <a:ext cx="3234732" cy="987554"/>
            <a:chOff x="6589016" y="944149"/>
            <a:chExt cx="3234732" cy="987554"/>
          </a:xfrm>
        </p:grpSpPr>
        <p:sp>
          <p:nvSpPr>
            <p:cNvPr id="10" name="TextBox 64"/>
            <p:cNvSpPr txBox="1"/>
            <p:nvPr/>
          </p:nvSpPr>
          <p:spPr>
            <a:xfrm>
              <a:off x="6589016" y="944149"/>
              <a:ext cx="3108543" cy="6771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分枝划分标准</a:t>
              </a:r>
              <a:endParaRPr kumimoji="0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89016" y="1531593"/>
              <a:ext cx="3234732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algn="ctr" fontAlgn="ctr">
                <a:defRPr sz="2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lvl="0" algn="l" defTabSz="914332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Branch Division Standard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62089" y="2328673"/>
            <a:ext cx="2236703" cy="1001898"/>
            <a:chOff x="6096000" y="2514305"/>
            <a:chExt cx="2236703" cy="1001898"/>
          </a:xfrm>
        </p:grpSpPr>
        <p:sp>
          <p:nvSpPr>
            <p:cNvPr id="12" name="TextBox 64"/>
            <p:cNvSpPr txBox="1"/>
            <p:nvPr/>
          </p:nvSpPr>
          <p:spPr>
            <a:xfrm>
              <a:off x="6096000" y="2514305"/>
              <a:ext cx="2133918" cy="6771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800" dirty="0">
                  <a:solidFill>
                    <a:prstClr val="white"/>
                  </a:solidFill>
                </a:rPr>
                <a:t>剪枝处理</a:t>
              </a:r>
              <a:endPara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96000" y="3116093"/>
              <a:ext cx="2236703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defTabSz="914332">
                <a:defRPr/>
              </a:pPr>
              <a:r>
                <a:rPr lang="en-US" altLang="zh-CN" dirty="0"/>
                <a:t>Pruning Strategy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41347" y="3772164"/>
            <a:ext cx="4001224" cy="1010268"/>
            <a:chOff x="5963477" y="3670132"/>
            <a:chExt cx="4001224" cy="1010268"/>
          </a:xfrm>
        </p:grpSpPr>
        <p:sp>
          <p:nvSpPr>
            <p:cNvPr id="17" name="TextBox 64"/>
            <p:cNvSpPr txBox="1"/>
            <p:nvPr/>
          </p:nvSpPr>
          <p:spPr>
            <a:xfrm>
              <a:off x="5963477" y="3670132"/>
              <a:ext cx="184731" cy="6771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63477" y="4280290"/>
              <a:ext cx="4001224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defTabSz="914332">
                <a:defRPr/>
              </a:pPr>
              <a:r>
                <a:rPr lang="en-US" altLang="zh-CN" dirty="0">
                  <a:solidFill>
                    <a:prstClr val="white"/>
                  </a:solidFill>
                  <a:sym typeface="+mn-lt"/>
                </a:rPr>
                <a:t>Continuous and Missing Values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45191" y="5070536"/>
            <a:ext cx="3327001" cy="994226"/>
            <a:chOff x="5534307" y="5041815"/>
            <a:chExt cx="3327001" cy="994226"/>
          </a:xfrm>
        </p:grpSpPr>
        <p:sp>
          <p:nvSpPr>
            <p:cNvPr id="19" name="TextBox 64"/>
            <p:cNvSpPr txBox="1"/>
            <p:nvPr/>
          </p:nvSpPr>
          <p:spPr>
            <a:xfrm>
              <a:off x="5534307" y="5041815"/>
              <a:ext cx="3108543" cy="6771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800" dirty="0">
                  <a:solidFill>
                    <a:prstClr val="white"/>
                  </a:solidFill>
                </a:rPr>
                <a:t>多变量决策树</a:t>
              </a:r>
              <a:endPara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34307" y="5635931"/>
              <a:ext cx="3327001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defTabSz="914332">
                <a:defRPr/>
              </a:pPr>
              <a:r>
                <a:rPr lang="en-US" altLang="zh-CN" dirty="0">
                  <a:solidFill>
                    <a:prstClr val="white"/>
                  </a:solidFill>
                  <a:sym typeface="+mn-lt"/>
                </a:rPr>
                <a:t>Multivariate Decision Tree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893288" y="732718"/>
            <a:ext cx="2809491" cy="141577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  <a:endParaRPr kumimoji="0" lang="en-US" altLang="zh-CN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CONTENTS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28" name="TextBox 64"/>
          <p:cNvSpPr txBox="1"/>
          <p:nvPr/>
        </p:nvSpPr>
        <p:spPr>
          <a:xfrm>
            <a:off x="5650465" y="3745101"/>
            <a:ext cx="3108543" cy="6771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font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800" dirty="0">
                <a:solidFill>
                  <a:prstClr val="white"/>
                </a:solidFill>
              </a:rPr>
              <a:t>连续与缺失值</a:t>
            </a:r>
            <a:endParaRPr kumimoji="0" lang="zh-CN" altLang="en-US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7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4" grpId="0"/>
      <p:bldP spid="3" grpId="0"/>
      <p:bldP spid="25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01779" y="497104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预剪枝优缺点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6412D1-4BDB-44C7-B290-84CA4FEE2ADB}"/>
              </a:ext>
            </a:extLst>
          </p:cNvPr>
          <p:cNvSpPr txBox="1"/>
          <p:nvPr/>
        </p:nvSpPr>
        <p:spPr>
          <a:xfrm>
            <a:off x="2079171" y="2177143"/>
            <a:ext cx="7652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降低了过拟合的风险，显著减少了决策树的训练时间开销和测试时间开销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泛化性能不如后剪枝决策树</a:t>
            </a:r>
          </a:p>
        </p:txBody>
      </p:sp>
    </p:spTree>
    <p:extLst>
      <p:ext uri="{BB962C8B-B14F-4D97-AF65-F5344CB8AC3E}">
        <p14:creationId xmlns:p14="http://schemas.microsoft.com/office/powerpoint/2010/main" val="264803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779" y="497104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后剪枝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5541" y="2764776"/>
            <a:ext cx="60324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332">
              <a:defRPr/>
            </a:pPr>
            <a:r>
              <a:rPr lang="zh-CN" altLang="en-US" sz="1900" dirty="0">
                <a:solidFill>
                  <a:prstClr val="black"/>
                </a:solidFill>
              </a:rPr>
              <a:t>决策树泛化性能提升，该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节点对应的子树替换为叶结点</a:t>
            </a:r>
          </a:p>
        </p:txBody>
      </p:sp>
      <p:sp>
        <p:nvSpPr>
          <p:cNvPr id="7" name="矩形 6"/>
          <p:cNvSpPr/>
          <p:nvPr/>
        </p:nvSpPr>
        <p:spPr>
          <a:xfrm>
            <a:off x="1364633" y="1676245"/>
            <a:ext cx="685408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应用最广泛的决策树剪枝策略，先从训练集生成</a:t>
            </a:r>
            <a:r>
              <a:rPr lang="zh-CN" altLang="en-US" sz="19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一颗完整的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决策树，然后自底向上地对非叶结点进行考察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6BA17E-30A6-4A53-9EC4-3910ADB1046F}"/>
              </a:ext>
            </a:extLst>
          </p:cNvPr>
          <p:cNvSpPr/>
          <p:nvPr/>
        </p:nvSpPr>
        <p:spPr>
          <a:xfrm>
            <a:off x="1364633" y="3651529"/>
            <a:ext cx="937149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后剪枝技术：降低错误剪枝法、悲观剪枝法、基于错误剪枝法、代价复杂度剪枝法</a:t>
            </a:r>
          </a:p>
        </p:txBody>
      </p:sp>
    </p:spTree>
    <p:extLst>
      <p:ext uri="{BB962C8B-B14F-4D97-AF65-F5344CB8AC3E}">
        <p14:creationId xmlns:p14="http://schemas.microsoft.com/office/powerpoint/2010/main" val="285862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01779" y="497104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后剪枝优缺点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6412D1-4BDB-44C7-B290-84CA4FEE2ADB}"/>
              </a:ext>
            </a:extLst>
          </p:cNvPr>
          <p:cNvSpPr txBox="1"/>
          <p:nvPr/>
        </p:nvSpPr>
        <p:spPr>
          <a:xfrm>
            <a:off x="2079171" y="2177143"/>
            <a:ext cx="7652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欠拟合风险很小，泛化性能优于预剪枝决策树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训练时间开销较大</a:t>
            </a:r>
          </a:p>
        </p:txBody>
      </p:sp>
    </p:spTree>
    <p:extLst>
      <p:ext uri="{BB962C8B-B14F-4D97-AF65-F5344CB8AC3E}">
        <p14:creationId xmlns:p14="http://schemas.microsoft.com/office/powerpoint/2010/main" val="564018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2149" y="679269"/>
            <a:ext cx="93660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一般的，一棵决策树包含一个根结点</a:t>
            </a:r>
            <a:r>
              <a:rPr lang="en-US" altLang="zh-CN" sz="2800" dirty="0"/>
              <a:t> 、</a:t>
            </a:r>
            <a:r>
              <a:rPr lang="en-US" altLang="zh-CN" sz="2800" dirty="0" err="1"/>
              <a:t>若干个内部结点和若干个叶结点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；</a:t>
            </a:r>
            <a:r>
              <a:rPr lang="zh-CN" altLang="zh-CN" sz="2800" dirty="0" smtClean="0"/>
              <a:t>叶</a:t>
            </a:r>
            <a:r>
              <a:rPr lang="zh-CN" altLang="zh-CN" sz="2800" dirty="0"/>
              <a:t>结点对应于决策</a:t>
            </a:r>
            <a:r>
              <a:rPr lang="zh-CN" altLang="zh-CN" sz="2800" dirty="0" smtClean="0"/>
              <a:t>结果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其他</a:t>
            </a:r>
            <a:r>
              <a:rPr lang="zh-CN" altLang="zh-CN" sz="2800" dirty="0"/>
              <a:t>每个结点则对应于一个</a:t>
            </a:r>
            <a:r>
              <a:rPr lang="zh-CN" altLang="zh-CN" sz="2800" dirty="0" smtClean="0"/>
              <a:t>属性 </a:t>
            </a:r>
            <a:r>
              <a:rPr lang="zh-CN" altLang="zh-CN" sz="2800" dirty="0"/>
              <a:t>；每个结点</a:t>
            </a:r>
            <a:r>
              <a:rPr lang="zh-CN" altLang="zh-CN" sz="2800" dirty="0" smtClean="0"/>
              <a:t>包含的</a:t>
            </a:r>
            <a:r>
              <a:rPr lang="zh-CN" altLang="zh-CN" sz="2800" dirty="0"/>
              <a:t>样本集合根据属性测试的结果被划分到子结点中 </a:t>
            </a:r>
            <a:r>
              <a:rPr lang="en-US" altLang="zh-CN" sz="2800" dirty="0"/>
              <a:t>;</a:t>
            </a:r>
            <a:r>
              <a:rPr lang="zh-CN" altLang="zh-CN" sz="2800" dirty="0" smtClean="0"/>
              <a:t>根</a:t>
            </a:r>
            <a:r>
              <a:rPr lang="zh-CN" altLang="zh-CN" sz="2800" dirty="0"/>
              <a:t>结点包含样本全集．</a:t>
            </a:r>
            <a:r>
              <a:rPr lang="zh-CN" altLang="zh-CN" sz="2800" dirty="0" smtClean="0"/>
              <a:t>从根</a:t>
            </a:r>
            <a:r>
              <a:rPr lang="zh-CN" altLang="zh-CN" sz="2800" dirty="0"/>
              <a:t>结点到每个叶结点的路径对应了一个判定测试序列 ．决策树学习的目的是</a:t>
            </a:r>
            <a:r>
              <a:rPr lang="zh-CN" altLang="zh-CN" sz="2800" dirty="0" smtClean="0"/>
              <a:t>为了</a:t>
            </a:r>
            <a:r>
              <a:rPr lang="zh-CN" altLang="zh-CN" sz="2800" dirty="0"/>
              <a:t>产生一棵泛化能力强，即</a:t>
            </a:r>
            <a:r>
              <a:rPr lang="zh-CN" altLang="zh-CN" sz="2800" dirty="0" smtClean="0"/>
              <a:t>处理</a:t>
            </a:r>
            <a:r>
              <a:rPr lang="zh-CN" altLang="en-US" sz="2800" dirty="0" smtClean="0"/>
              <a:t>未见</a:t>
            </a:r>
            <a:r>
              <a:rPr lang="zh-CN" altLang="zh-CN" sz="2800" dirty="0" smtClean="0"/>
              <a:t>示例</a:t>
            </a:r>
            <a:r>
              <a:rPr lang="zh-CN" altLang="zh-CN" sz="2800" dirty="0"/>
              <a:t>能力强的决策树，其基本流程遵循</a:t>
            </a:r>
            <a:r>
              <a:rPr lang="zh-CN" altLang="zh-CN" sz="2800" dirty="0" smtClean="0"/>
              <a:t>简单</a:t>
            </a:r>
            <a:r>
              <a:rPr lang="zh-CN" altLang="zh-CN" sz="2800" dirty="0"/>
              <a:t>且直观的 </a:t>
            </a:r>
            <a:r>
              <a:rPr lang="en-US" altLang="zh-CN" sz="2800" dirty="0"/>
              <a:t>“</a:t>
            </a:r>
            <a:r>
              <a:rPr lang="zh-CN" altLang="zh-CN" sz="2800" dirty="0"/>
              <a:t>分而治之</a:t>
            </a:r>
            <a:r>
              <a:rPr lang="en-US" altLang="zh-CN" sz="2800" dirty="0"/>
              <a:t>” </a:t>
            </a:r>
            <a:r>
              <a:rPr lang="zh-CN" altLang="zh-CN" sz="2800" dirty="0"/>
              <a:t>（</a:t>
            </a:r>
            <a:r>
              <a:rPr lang="en-US" altLang="zh-CN" sz="2800" dirty="0"/>
              <a:t>divide-and-conquer </a:t>
            </a:r>
            <a:r>
              <a:rPr lang="zh-CN" altLang="zh-CN" sz="2800" dirty="0"/>
              <a:t>） </a:t>
            </a:r>
            <a:r>
              <a:rPr lang="zh-CN" altLang="zh-CN" sz="2800" dirty="0" smtClean="0"/>
              <a:t>策略</a:t>
            </a:r>
            <a:r>
              <a:rPr lang="zh-CN" altLang="en-US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433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3764781" y="3851142"/>
            <a:ext cx="4373093" cy="1807400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 defTabSz="914332" fontAlgn="ctr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分枝划分标准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31843" y="4524009"/>
            <a:ext cx="386618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 font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l" defTabSz="914332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Branch Division Standard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00" b="0" i="0" u="none" strike="noStrike" kern="1200" cap="none" spc="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01</a:t>
            </a:r>
            <a:endParaRPr kumimoji="0" lang="zh-CN" altLang="en-US" sz="186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93832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800650" y="2999233"/>
            <a:ext cx="237273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工作概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基本流程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0580" y="1157124"/>
            <a:ext cx="948849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332">
              <a:defRPr/>
            </a:pPr>
            <a:r>
              <a:rPr lang="zh-CN" altLang="en-US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决策树是一类常见的机器学习方法。</a:t>
            </a:r>
            <a:endParaRPr lang="en-US" altLang="zh-CN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332">
              <a:defRPr/>
            </a:pPr>
            <a:endParaRPr lang="en-US" altLang="zh-CN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332">
              <a:defRPr/>
            </a:pPr>
            <a:r>
              <a:rPr lang="zh-CN" altLang="en-US" sz="2000" dirty="0"/>
              <a:t>决策树的生成过程就是 使用满足划分准则的特征不断的将数据集划分为纯度更高，</a:t>
            </a:r>
            <a:endParaRPr lang="en-US" altLang="zh-CN" sz="2000" dirty="0"/>
          </a:p>
          <a:p>
            <a:pPr lvl="0" defTabSz="914332">
              <a:defRPr/>
            </a:pPr>
            <a:r>
              <a:rPr lang="zh-CN" altLang="en-US" sz="2000" dirty="0"/>
              <a:t>不确定性更小的子集的过程</a:t>
            </a:r>
            <a:endParaRPr lang="en-US" altLang="zh-CN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091055" y="2804981"/>
            <a:ext cx="1759527" cy="5409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The Condition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8778" y="3534289"/>
            <a:ext cx="499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编号     色泽  根蒂   敲声   纹理   脐部   触感    好瓜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470580" y="3406959"/>
            <a:ext cx="4923294" cy="23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470580" y="3965168"/>
            <a:ext cx="4923294" cy="11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0580" y="5128238"/>
            <a:ext cx="4803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69560" y="4231440"/>
            <a:ext cx="476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sz="1600" dirty="0"/>
              <a:t>     青绿  蜷缩   浊响   清晰    凹陷   硬滑    </a:t>
            </a:r>
            <a:r>
              <a:rPr lang="en-US" altLang="zh-CN" sz="1600" dirty="0"/>
              <a:t> </a:t>
            </a:r>
            <a:r>
              <a:rPr lang="zh-CN" altLang="en-US" sz="1600" dirty="0"/>
              <a:t>是</a:t>
            </a:r>
            <a:endParaRPr lang="en-US" altLang="zh-CN" sz="1600" dirty="0"/>
          </a:p>
          <a:p>
            <a:pPr marL="342900" indent="-342900">
              <a:buAutoNum type="arabicPlain"/>
            </a:pPr>
            <a:r>
              <a:rPr lang="zh-CN" altLang="en-US" sz="1600" dirty="0"/>
              <a:t>     乌黑  蜷缩   沉闷   清晰    凹陷   硬滑     否</a:t>
            </a:r>
          </a:p>
        </p:txBody>
      </p:sp>
      <p:cxnSp>
        <p:nvCxnSpPr>
          <p:cNvPr id="42" name="直接连接符 41"/>
          <p:cNvCxnSpPr>
            <a:stCxn id="2" idx="4"/>
          </p:cNvCxnSpPr>
          <p:nvPr/>
        </p:nvCxnSpPr>
        <p:spPr>
          <a:xfrm flipH="1">
            <a:off x="8970818" y="3345938"/>
            <a:ext cx="1" cy="67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7952509" y="3345938"/>
            <a:ext cx="1018309" cy="61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" idx="4"/>
          </p:cNvCxnSpPr>
          <p:nvPr/>
        </p:nvCxnSpPr>
        <p:spPr>
          <a:xfrm>
            <a:off x="8970819" y="3345938"/>
            <a:ext cx="1018308" cy="61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848534" y="3572113"/>
            <a:ext cx="22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O1          O2    </a:t>
            </a:r>
            <a:r>
              <a:rPr lang="en-US" altLang="zh-CN" sz="1400" b="1" dirty="0"/>
              <a:t> ...        </a:t>
            </a:r>
            <a:r>
              <a:rPr lang="en-US" altLang="zh-CN" sz="1400" dirty="0"/>
              <a:t>On</a:t>
            </a:r>
            <a:endParaRPr lang="zh-CN" altLang="en-US" sz="1400" dirty="0"/>
          </a:p>
        </p:txBody>
      </p:sp>
      <p:sp>
        <p:nvSpPr>
          <p:cNvPr id="56" name="椭圆 55"/>
          <p:cNvSpPr/>
          <p:nvPr/>
        </p:nvSpPr>
        <p:spPr>
          <a:xfrm>
            <a:off x="7509163" y="3965168"/>
            <a:ext cx="969819" cy="45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Class</a:t>
            </a:r>
            <a:endParaRPr lang="zh-CN" altLang="en-US" sz="1400" dirty="0"/>
          </a:p>
        </p:txBody>
      </p:sp>
      <p:sp>
        <p:nvSpPr>
          <p:cNvPr id="57" name="椭圆 56"/>
          <p:cNvSpPr/>
          <p:nvPr/>
        </p:nvSpPr>
        <p:spPr>
          <a:xfrm>
            <a:off x="9742677" y="3963330"/>
            <a:ext cx="877623" cy="45606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626515" y="4042850"/>
            <a:ext cx="858982" cy="463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stCxn id="57" idx="4"/>
          </p:cNvCxnSpPr>
          <p:nvPr/>
        </p:nvCxnSpPr>
        <p:spPr>
          <a:xfrm flipH="1">
            <a:off x="9742677" y="4419391"/>
            <a:ext cx="438812" cy="41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4"/>
          </p:cNvCxnSpPr>
          <p:nvPr/>
        </p:nvCxnSpPr>
        <p:spPr>
          <a:xfrm>
            <a:off x="10181489" y="4419391"/>
            <a:ext cx="567703" cy="41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0351904" y="4835109"/>
            <a:ext cx="794576" cy="350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303866" y="4832045"/>
            <a:ext cx="699741" cy="456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569560" y="3505253"/>
            <a:ext cx="4081956" cy="35855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5826901" y="4231438"/>
            <a:ext cx="268396" cy="58477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8" name="矩形 67"/>
          <p:cNvSpPr/>
          <p:nvPr/>
        </p:nvSpPr>
        <p:spPr>
          <a:xfrm>
            <a:off x="2223655" y="4231439"/>
            <a:ext cx="54032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肘形连接符 69"/>
          <p:cNvCxnSpPr>
            <a:stCxn id="66" idx="0"/>
          </p:cNvCxnSpPr>
          <p:nvPr/>
        </p:nvCxnSpPr>
        <p:spPr>
          <a:xfrm rot="5400000" flipH="1" flipV="1">
            <a:off x="5540487" y="1142908"/>
            <a:ext cx="432396" cy="4292295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 flipH="1" flipV="1">
            <a:off x="4665770" y="1884747"/>
            <a:ext cx="169873" cy="4523509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flipV="1">
            <a:off x="6921535" y="3716423"/>
            <a:ext cx="981296" cy="343344"/>
          </a:xfrm>
          <a:prstGeom prst="bentConnector3">
            <a:avLst>
              <a:gd name="adj1" fmla="val 161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flipV="1">
            <a:off x="6159420" y="4302173"/>
            <a:ext cx="1415469" cy="22715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36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2" grpId="0" animBg="1"/>
      <p:bldP spid="14" grpId="0"/>
      <p:bldP spid="39" grpId="0"/>
      <p:bldP spid="55" grpId="0"/>
      <p:bldP spid="56" grpId="0" animBg="1"/>
      <p:bldP spid="57" grpId="0" animBg="1"/>
      <p:bldP spid="58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9464" y="2915059"/>
            <a:ext cx="237273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工作概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305722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cs typeface="Arial" panose="020B0604020202020204" pitchFamily="34" charset="0"/>
              </a:rPr>
              <a:t>决策树生成算法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55832" y="1017963"/>
                <a:ext cx="7505811" cy="529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输入</a:t>
                </a:r>
                <a:r>
                  <a:rPr lang="en-US" altLang="zh-CN" sz="1600" dirty="0"/>
                  <a:t>: </a:t>
                </a:r>
                <a:r>
                  <a:rPr lang="zh-CN" altLang="en-US" sz="1600" dirty="0"/>
                  <a:t>训练集</a:t>
                </a:r>
                <a:r>
                  <a:rPr lang="en-US" altLang="zh-CN" sz="1600" dirty="0"/>
                  <a:t>D={(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), ...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/>
                  <a:t>),};</a:t>
                </a:r>
              </a:p>
              <a:p>
                <a:r>
                  <a:rPr lang="en-US" altLang="zh-CN" sz="1600" dirty="0"/>
                  <a:t>         </a:t>
                </a:r>
                <a:r>
                  <a:rPr lang="zh-CN" altLang="en-US" sz="1600" dirty="0"/>
                  <a:t>属性集</a:t>
                </a:r>
                <a:r>
                  <a:rPr lang="en-US" altLang="zh-CN" sz="1600" dirty="0"/>
                  <a:t>A={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600" dirty="0"/>
                  <a:t>}</a:t>
                </a:r>
              </a:p>
              <a:p>
                <a:r>
                  <a:rPr lang="zh-CN" altLang="en-US" sz="1600" dirty="0"/>
                  <a:t>过程</a:t>
                </a:r>
                <a:r>
                  <a:rPr lang="en-US" altLang="zh-CN" sz="1600" dirty="0"/>
                  <a:t>: </a:t>
                </a:r>
                <a:r>
                  <a:rPr lang="zh-CN" altLang="en-US" sz="1600" dirty="0"/>
                  <a:t>函数</a:t>
                </a:r>
                <a:r>
                  <a:rPr lang="en-US" altLang="zh-CN" sz="1600" dirty="0" err="1"/>
                  <a:t>TreeGenerate</a:t>
                </a:r>
                <a:r>
                  <a:rPr lang="en-US" altLang="zh-CN" sz="1600" dirty="0"/>
                  <a:t>(D, A)</a:t>
                </a:r>
              </a:p>
              <a:p>
                <a:r>
                  <a:rPr lang="en-US" altLang="zh-CN" sz="1600" dirty="0"/>
                  <a:t>1:</a:t>
                </a:r>
                <a:r>
                  <a:rPr lang="zh-CN" altLang="en-US" sz="1600" dirty="0"/>
                  <a:t>生成结点</a:t>
                </a:r>
                <a:r>
                  <a:rPr lang="en-US" altLang="zh-CN" sz="1600" dirty="0"/>
                  <a:t>node;</a:t>
                </a:r>
              </a:p>
              <a:p>
                <a:r>
                  <a:rPr lang="en-US" altLang="zh-CN" sz="1600" dirty="0"/>
                  <a:t>2: if D</a:t>
                </a:r>
                <a:r>
                  <a:rPr lang="zh-CN" altLang="en-US" sz="1600" dirty="0"/>
                  <a:t>中样本全属于同一类别</a:t>
                </a:r>
                <a:r>
                  <a:rPr lang="en-US" altLang="zh-CN" sz="1600" dirty="0"/>
                  <a:t>C then</a:t>
                </a:r>
              </a:p>
              <a:p>
                <a:r>
                  <a:rPr lang="en-US" altLang="zh-CN" sz="1600" dirty="0"/>
                  <a:t>3:    </a:t>
                </a:r>
                <a:r>
                  <a:rPr lang="zh-CN" altLang="en-US" sz="1600" dirty="0"/>
                  <a:t>将</a:t>
                </a:r>
                <a:r>
                  <a:rPr lang="en-US" altLang="zh-CN" sz="1600" dirty="0"/>
                  <a:t>node</a:t>
                </a:r>
                <a:r>
                  <a:rPr lang="zh-CN" altLang="en-US" sz="1600" dirty="0"/>
                  <a:t>标记为</a:t>
                </a:r>
                <a:r>
                  <a:rPr lang="en-US" altLang="zh-CN" sz="1600" dirty="0"/>
                  <a:t>C</a:t>
                </a:r>
                <a:r>
                  <a:rPr lang="zh-CN" altLang="en-US" sz="1600" dirty="0"/>
                  <a:t>类叶结点</a:t>
                </a:r>
                <a:r>
                  <a:rPr lang="en-US" altLang="zh-CN" sz="1600" dirty="0"/>
                  <a:t>; return</a:t>
                </a:r>
              </a:p>
              <a:p>
                <a:r>
                  <a:rPr lang="en-US" altLang="zh-CN" sz="1600" dirty="0"/>
                  <a:t>4: end if</a:t>
                </a:r>
              </a:p>
              <a:p>
                <a:r>
                  <a:rPr lang="en-US" altLang="zh-CN" sz="1600" dirty="0"/>
                  <a:t>5: if A =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1600" dirty="0"/>
                  <a:t> OR D</a:t>
                </a:r>
                <a:r>
                  <a:rPr lang="zh-CN" altLang="en-US" sz="1600" dirty="0"/>
                  <a:t>中样本在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上取值相同 </a:t>
                </a:r>
                <a:r>
                  <a:rPr lang="en-US" altLang="zh-CN" sz="1600" dirty="0"/>
                  <a:t>then</a:t>
                </a:r>
              </a:p>
              <a:p>
                <a:r>
                  <a:rPr lang="en-US" altLang="zh-CN" sz="1600" dirty="0"/>
                  <a:t>6:     </a:t>
                </a:r>
                <a:r>
                  <a:rPr lang="zh-CN" altLang="en-US" sz="1600" dirty="0"/>
                  <a:t>将</a:t>
                </a:r>
                <a:r>
                  <a:rPr lang="en-US" altLang="zh-CN" sz="1600" dirty="0"/>
                  <a:t>node</a:t>
                </a:r>
                <a:r>
                  <a:rPr lang="zh-CN" altLang="en-US" sz="1600" dirty="0"/>
                  <a:t>标记为叶结点，其类别标记为</a:t>
                </a:r>
                <a:r>
                  <a:rPr lang="en-US" altLang="zh-CN" sz="1600" dirty="0"/>
                  <a:t>D</a:t>
                </a:r>
                <a:r>
                  <a:rPr lang="zh-CN" altLang="en-US" sz="1600" dirty="0"/>
                  <a:t>中样本数最多的类</a:t>
                </a:r>
                <a:r>
                  <a:rPr lang="en-US" altLang="zh-CN" sz="1600" dirty="0"/>
                  <a:t>; return</a:t>
                </a:r>
              </a:p>
              <a:p>
                <a:r>
                  <a:rPr lang="en-US" altLang="zh-CN" sz="1600" dirty="0"/>
                  <a:t>7: end if</a:t>
                </a:r>
              </a:p>
              <a:p>
                <a:r>
                  <a:rPr lang="en-US" altLang="zh-CN" sz="1600" dirty="0"/>
                  <a:t>8: </a:t>
                </a:r>
                <a:r>
                  <a:rPr lang="zh-CN" altLang="en-US" sz="1600" dirty="0"/>
                  <a:t>从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中选择最优划分属性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sz="1600" dirty="0"/>
                  <a:t>;</a:t>
                </a:r>
              </a:p>
              <a:p>
                <a:r>
                  <a:rPr lang="en-US" altLang="zh-CN" sz="1600" dirty="0"/>
                  <a:t>9: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1600" dirty="0"/>
                  <a:t> 的每一个值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altLang="zh-CN" sz="1600" dirty="0"/>
                  <a:t> do</a:t>
                </a:r>
              </a:p>
              <a:p>
                <a:r>
                  <a:rPr lang="en-US" altLang="zh-CN" sz="1600" dirty="0"/>
                  <a:t>10:    </a:t>
                </a:r>
                <a:r>
                  <a:rPr lang="zh-CN" altLang="en-US" sz="1600" dirty="0"/>
                  <a:t>为</a:t>
                </a:r>
                <a:r>
                  <a:rPr lang="en-US" altLang="zh-CN" sz="1600" dirty="0"/>
                  <a:t>node</a:t>
                </a:r>
                <a:r>
                  <a:rPr lang="zh-CN" altLang="en-US" sz="1600" dirty="0"/>
                  <a:t>生成一个分支</a:t>
                </a:r>
                <a:r>
                  <a:rPr lang="en-US" altLang="zh-CN" sz="1600" dirty="0"/>
                  <a:t>; </a:t>
                </a:r>
                <a:r>
                  <a:rPr lang="zh-CN" altLang="en-US" sz="16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600" dirty="0"/>
                  <a:t>表示</a:t>
                </a:r>
                <a:r>
                  <a:rPr lang="en-US" altLang="zh-CN" sz="1600" dirty="0"/>
                  <a:t>D</a:t>
                </a:r>
                <a:r>
                  <a:rPr lang="zh-CN" altLang="en-US" sz="1600" dirty="0"/>
                  <a:t>中在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1600" dirty="0"/>
                  <a:t>上取值为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的样本子集</a:t>
                </a:r>
                <a:r>
                  <a:rPr lang="en-US" altLang="zh-CN" sz="1600" dirty="0"/>
                  <a:t>;</a:t>
                </a:r>
              </a:p>
              <a:p>
                <a:r>
                  <a:rPr lang="en-US" altLang="zh-CN" sz="1600" dirty="0"/>
                  <a:t>11: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600" dirty="0"/>
                  <a:t> 为空 </a:t>
                </a:r>
                <a:r>
                  <a:rPr lang="en-US" altLang="zh-CN" sz="1600" dirty="0"/>
                  <a:t>then</a:t>
                </a:r>
              </a:p>
              <a:p>
                <a:r>
                  <a:rPr lang="en-US" altLang="zh-CN" sz="1600" dirty="0"/>
                  <a:t>12:         </a:t>
                </a:r>
                <a:r>
                  <a:rPr lang="zh-CN" altLang="en-US" sz="1600" dirty="0"/>
                  <a:t>将分支结点标记为叶结点，其类别标记为</a:t>
                </a:r>
                <a:r>
                  <a:rPr lang="en-US" altLang="zh-CN" sz="1600" dirty="0"/>
                  <a:t>D</a:t>
                </a:r>
                <a:r>
                  <a:rPr lang="zh-CN" altLang="en-US" sz="1600" dirty="0"/>
                  <a:t>中样本最多的类</a:t>
                </a:r>
                <a:r>
                  <a:rPr lang="en-US" altLang="zh-CN" sz="1600" dirty="0"/>
                  <a:t>; return</a:t>
                </a:r>
              </a:p>
              <a:p>
                <a:r>
                  <a:rPr lang="en-US" altLang="zh-CN" sz="1600" dirty="0"/>
                  <a:t>13:     else</a:t>
                </a:r>
              </a:p>
              <a:p>
                <a:r>
                  <a:rPr lang="en-US" altLang="zh-CN" sz="1600" dirty="0"/>
                  <a:t>14:         </a:t>
                </a:r>
                <a:r>
                  <a:rPr lang="zh-CN" altLang="en-US" sz="1600" dirty="0"/>
                  <a:t>以</a:t>
                </a:r>
                <a:r>
                  <a:rPr lang="en-US" altLang="zh-CN" sz="1600" dirty="0" err="1"/>
                  <a:t>TreeGenerate</a:t>
                </a: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600" dirty="0"/>
                  <a:t>, A \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sz="1600" dirty="0"/>
                  <a:t>})</a:t>
                </a:r>
                <a:r>
                  <a:rPr lang="zh-CN" altLang="en-US" sz="1600" dirty="0"/>
                  <a:t>为分支结点</a:t>
                </a:r>
              </a:p>
              <a:p>
                <a:r>
                  <a:rPr lang="en-US" altLang="zh-CN" sz="1600" dirty="0"/>
                  <a:t>15:     end if</a:t>
                </a:r>
              </a:p>
              <a:p>
                <a:r>
                  <a:rPr lang="en-US" altLang="zh-CN" sz="1600" dirty="0"/>
                  <a:t>16: end for</a:t>
                </a:r>
              </a:p>
              <a:p>
                <a:r>
                  <a:rPr lang="zh-CN" altLang="en-US" sz="1600" dirty="0"/>
                  <a:t>输出</a:t>
                </a:r>
                <a:r>
                  <a:rPr lang="en-US" altLang="zh-CN" sz="1600" dirty="0"/>
                  <a:t>:</a:t>
                </a:r>
                <a:r>
                  <a:rPr lang="zh-CN" altLang="en-US" sz="1600" dirty="0"/>
                  <a:t>以</a:t>
                </a:r>
                <a:r>
                  <a:rPr lang="en-US" altLang="zh-CN" sz="1600" dirty="0"/>
                  <a:t>node</a:t>
                </a:r>
                <a:r>
                  <a:rPr lang="zh-CN" altLang="en-US" sz="1600" dirty="0"/>
                  <a:t>为根结点的一棵决策树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2" y="1017963"/>
                <a:ext cx="7505811" cy="5293757"/>
              </a:xfrm>
              <a:prstGeom prst="rect">
                <a:avLst/>
              </a:prstGeom>
              <a:blipFill>
                <a:blip r:embed="rId2"/>
                <a:stretch>
                  <a:fillRect l="-406" t="-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89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2646860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分枝划分选择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2008909" y="1676400"/>
            <a:ext cx="110836" cy="163483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97388" y="1548971"/>
            <a:ext cx="469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信息熵增益划</a:t>
            </a:r>
            <a:r>
              <a:rPr lang="zh-CN" altLang="en-US" sz="2000" dirty="0">
                <a:latin typeface="+mj-ea"/>
                <a:ea typeface="+mj-ea"/>
              </a:rPr>
              <a:t>（ </a:t>
            </a:r>
            <a:r>
              <a:rPr lang="en-US" altLang="zh-CN" sz="2000" dirty="0">
                <a:latin typeface="+mj-ea"/>
                <a:ea typeface="+mj-ea"/>
              </a:rPr>
              <a:t>ID3</a:t>
            </a:r>
            <a:r>
              <a:rPr lang="zh-CN" altLang="en-US" sz="2000" dirty="0">
                <a:latin typeface="+mj-ea"/>
                <a:ea typeface="+mj-ea"/>
              </a:rPr>
              <a:t>算法 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97388" y="2232207"/>
            <a:ext cx="459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增益率划分</a:t>
            </a:r>
            <a:r>
              <a:rPr lang="zh-CN" altLang="en-US" sz="2000" dirty="0">
                <a:latin typeface="+mj-ea"/>
                <a:ea typeface="+mj-ea"/>
              </a:rPr>
              <a:t>（ </a:t>
            </a:r>
            <a:r>
              <a:rPr lang="en-US" altLang="zh-CN" sz="2000" dirty="0">
                <a:latin typeface="+mj-ea"/>
                <a:ea typeface="+mj-ea"/>
              </a:rPr>
              <a:t>C4.5</a:t>
            </a:r>
            <a:r>
              <a:rPr lang="zh-CN" altLang="en-US" sz="2000" dirty="0">
                <a:latin typeface="+mj-ea"/>
                <a:ea typeface="+mj-ea"/>
              </a:rPr>
              <a:t>算法 ）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008909" y="4342655"/>
            <a:ext cx="138546" cy="99134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5369" y="4199459"/>
            <a:ext cx="321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直接划分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97388" y="4810781"/>
            <a:ext cx="321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最短距离划分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425369" y="2993003"/>
            <a:ext cx="481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Gini</a:t>
            </a:r>
            <a:r>
              <a:rPr lang="zh-CN" altLang="en-US" sz="2800" dirty="0">
                <a:latin typeface="+mj-ea"/>
                <a:ea typeface="+mj-ea"/>
              </a:rPr>
              <a:t>系数划分 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CART</a:t>
            </a:r>
            <a:r>
              <a:rPr lang="zh-CN" altLang="en-US" sz="2000" dirty="0">
                <a:latin typeface="+mj-ea"/>
                <a:ea typeface="+mj-ea"/>
              </a:rPr>
              <a:t>算法）</a:t>
            </a:r>
          </a:p>
        </p:txBody>
      </p:sp>
    </p:spTree>
    <p:extLst>
      <p:ext uri="{BB962C8B-B14F-4D97-AF65-F5344CB8AC3E}">
        <p14:creationId xmlns:p14="http://schemas.microsoft.com/office/powerpoint/2010/main" val="2675543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 animBg="1"/>
      <p:bldP spid="16" grpId="0"/>
      <p:bldP spid="18" grpId="0"/>
      <p:bldP spid="17" grpId="0" animBg="1"/>
      <p:bldP spid="20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306845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  <a:sym typeface="Impact" pitchFamily="34" charset="0"/>
              </a:rPr>
              <a:t>信息熵增益划分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4220" y="971078"/>
            <a:ext cx="7204362" cy="1491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88399" y="1223905"/>
                <a:ext cx="3532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自信息量：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99" y="1223905"/>
                <a:ext cx="3532909" cy="369332"/>
              </a:xfrm>
              <a:prstGeom prst="rect">
                <a:avLst/>
              </a:prstGeom>
              <a:blipFill>
                <a:blip r:embed="rId2"/>
                <a:stretch>
                  <a:fillRect l="-155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388399" y="1716807"/>
                <a:ext cx="69965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信息熵：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99" y="1716807"/>
                <a:ext cx="6996544" cy="646331"/>
              </a:xfrm>
              <a:prstGeom prst="rect">
                <a:avLst/>
              </a:prstGeom>
              <a:blipFill>
                <a:blip r:embed="rId3"/>
                <a:stretch>
                  <a:fillRect l="-784" t="-25472" b="-10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42044" y="2813335"/>
                <a:ext cx="9505729" cy="521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假设从样本集合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中随机选取一个样本，并且这个样本属于类别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，则该消息的发生概率为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𝒇𝒓𝒆𝒒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,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𝑓𝑟𝑒𝑞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表示样本集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的样本数目，那么上述信息所出传递的信息量为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𝒃𝒊𝒕</m:t>
                        </m:r>
                      </m:e>
                    </m:d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假如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个样本，则标识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中某个样本的类别所需的平均信息量即为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的信息熵：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𝐄𝐧𝐭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 −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现在假设属性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个可能的取值，使用属性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来将样本集合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划分为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个子集，则划分后的信息量等于各个样本子集的信息量的加权和，其值为：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sup>
                      <m:e>
                        <m:f>
                          <m:f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𝐄𝐧𝐭</m:t>
                        </m:r>
                        <m:d>
                          <m:d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于是该划分所获得的信息增益定义为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𝐆𝐚𝐢𝐧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𝐃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𝐚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𝐄𝐧𝐭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𝐃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𝐯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𝐕</m:t>
                        </m:r>
                      </m:sup>
                      <m:e>
                        <m:f>
                          <m:fPr>
                            <m:ctrlPr>
                              <a:rPr lang="zh-CN" altLang="zh-CN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𝐃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𝐯</m:t>
                                </m:r>
                              </m:sup>
                            </m:sSup>
                            <m:r>
                              <a:rPr lang="en-US" altLang="zh-CN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𝐃</m:t>
                            </m:r>
                            <m:r>
                              <a:rPr lang="en-US" altLang="zh-CN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</m:den>
                        </m:f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𝐄𝐧𝐭</m:t>
                        </m:r>
                        <m:d>
                          <m:dPr>
                            <m:ctrlPr>
                              <a:rPr lang="zh-CN" altLang="zh-CN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𝐃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𝐯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endParaRPr lang="en-US" altLang="zh-CN" dirty="0"/>
              </a:p>
              <a:p>
                <a:pPr algn="just"/>
                <a:endParaRPr lang="zh-CN" altLang="zh-CN" sz="2000" b="1" dirty="0"/>
              </a:p>
              <a:p>
                <a:pPr algn="just"/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044" y="2813335"/>
                <a:ext cx="9505729" cy="5213928"/>
              </a:xfrm>
              <a:prstGeom prst="rect">
                <a:avLst/>
              </a:prstGeom>
              <a:blipFill>
                <a:blip r:embed="rId4"/>
                <a:stretch>
                  <a:fillRect l="-577" r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400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 animBg="1"/>
      <p:bldP spid="8" grpId="0"/>
      <p:bldP spid="1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8" y="702162"/>
            <a:ext cx="7678197" cy="54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4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1106</Words>
  <Application>Microsoft Office PowerPoint</Application>
  <PresentationFormat>宽屏</PresentationFormat>
  <Paragraphs>179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microsoft yahei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李根</dc:creator>
  <cp:lastModifiedBy>fyj</cp:lastModifiedBy>
  <cp:revision>93</cp:revision>
  <dcterms:created xsi:type="dcterms:W3CDTF">2017-10-08T10:39:35Z</dcterms:created>
  <dcterms:modified xsi:type="dcterms:W3CDTF">2018-09-26T13:48:13Z</dcterms:modified>
</cp:coreProperties>
</file>