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36"/>
  </p:notesMasterIdLst>
  <p:sldIdLst>
    <p:sldId id="256" r:id="rId3"/>
    <p:sldId id="257" r:id="rId4"/>
    <p:sldId id="258" r:id="rId5"/>
    <p:sldId id="361" r:id="rId6"/>
    <p:sldId id="317" r:id="rId7"/>
    <p:sldId id="268" r:id="rId8"/>
    <p:sldId id="319" r:id="rId9"/>
    <p:sldId id="357" r:id="rId10"/>
    <p:sldId id="318" r:id="rId11"/>
    <p:sldId id="320" r:id="rId12"/>
    <p:sldId id="321" r:id="rId13"/>
    <p:sldId id="276" r:id="rId14"/>
    <p:sldId id="322" r:id="rId15"/>
    <p:sldId id="323" r:id="rId16"/>
    <p:sldId id="328" r:id="rId17"/>
    <p:sldId id="329" r:id="rId18"/>
    <p:sldId id="330" r:id="rId19"/>
    <p:sldId id="331" r:id="rId20"/>
    <p:sldId id="332" r:id="rId21"/>
    <p:sldId id="333" r:id="rId22"/>
    <p:sldId id="334" r:id="rId23"/>
    <p:sldId id="335" r:id="rId24"/>
    <p:sldId id="336" r:id="rId25"/>
    <p:sldId id="337" r:id="rId26"/>
    <p:sldId id="339" r:id="rId27"/>
    <p:sldId id="340" r:id="rId28"/>
    <p:sldId id="341" r:id="rId29"/>
    <p:sldId id="343" r:id="rId30"/>
    <p:sldId id="344" r:id="rId31"/>
    <p:sldId id="352" r:id="rId32"/>
    <p:sldId id="353" r:id="rId33"/>
    <p:sldId id="354" r:id="rId34"/>
    <p:sldId id="35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75" autoAdjust="0"/>
    <p:restoredTop sz="78939" autoAdjust="0"/>
  </p:normalViewPr>
  <p:slideViewPr>
    <p:cSldViewPr snapToGrid="0">
      <p:cViewPr varScale="1">
        <p:scale>
          <a:sx n="61" d="100"/>
          <a:sy n="61" d="100"/>
        </p:scale>
        <p:origin x="558"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AFAFA-4287-41D2-A0A3-9115FFCF5BC2}" type="datetimeFigureOut">
              <a:rPr lang="zh-CN" altLang="en-US" smtClean="0"/>
              <a:pPr/>
              <a:t>2018/4/23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988A0E-2A56-4B61-BF19-CD6ACCE3B77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5</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17</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18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19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左图是一个样本事务数据库，对它实施</a:t>
            </a:r>
            <a:r>
              <a:rPr lang="en-US" altLang="zh-CN" dirty="0"/>
              <a:t>DBSCAN</a:t>
            </a:r>
            <a:r>
              <a:rPr lang="zh-CN" altLang="en-US" dirty="0"/>
              <a:t>算法</a:t>
            </a:r>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20</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21</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左</a:t>
            </a:r>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7</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26</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27</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28</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29</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30</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31</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t>通过树型图的结构，我们能更深入了解数据集的结构。在上面的案例中，我们看到了两个主要的分支，一个分支是 </a:t>
            </a:r>
            <a:r>
              <a:rPr lang="en-US" altLang="zh-CN" sz="1200" dirty="0"/>
              <a:t>HW </a:t>
            </a:r>
            <a:r>
              <a:rPr lang="zh-CN" altLang="en-US" sz="1200" dirty="0"/>
              <a:t>和 </a:t>
            </a:r>
            <a:r>
              <a:rPr lang="en-US" altLang="zh-CN" sz="1200" dirty="0"/>
              <a:t>FW</a:t>
            </a:r>
            <a:r>
              <a:rPr lang="zh-CN" altLang="en-US" sz="1200" dirty="0"/>
              <a:t>，另一个是 </a:t>
            </a:r>
            <a:r>
              <a:rPr lang="en-US" altLang="zh-CN" sz="1200" dirty="0"/>
              <a:t>BD</a:t>
            </a:r>
            <a:r>
              <a:rPr lang="zh-CN" altLang="en-US" sz="1200" dirty="0"/>
              <a:t>、</a:t>
            </a:r>
            <a:r>
              <a:rPr lang="en-US" altLang="zh-CN" sz="1200" dirty="0"/>
              <a:t>RD</a:t>
            </a:r>
            <a:r>
              <a:rPr lang="zh-CN" altLang="en-US" sz="1200" dirty="0"/>
              <a:t>、</a:t>
            </a:r>
            <a:r>
              <a:rPr lang="en-US" altLang="zh-CN" sz="1200" dirty="0"/>
              <a:t>PW</a:t>
            </a:r>
            <a:r>
              <a:rPr lang="zh-CN" altLang="en-US" sz="1200" dirty="0"/>
              <a:t>、</a:t>
            </a:r>
            <a:r>
              <a:rPr lang="en-US" altLang="zh-CN" sz="1200" dirty="0"/>
              <a:t>KW</a:t>
            </a:r>
            <a:r>
              <a:rPr lang="zh-CN" altLang="en-US" sz="1200" dirty="0"/>
              <a:t>。</a:t>
            </a:r>
          </a:p>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14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A988A0E-2A56-4B61-BF19-CD6ACCE3B774}"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20" name="任意多边形 19"/>
          <p:cNvSpPr/>
          <p:nvPr userDrawn="1"/>
        </p:nvSpPr>
        <p:spPr>
          <a:xfrm rot="5400000" flipH="1" flipV="1">
            <a:off x="11791062" y="6461729"/>
            <a:ext cx="818511" cy="16633"/>
          </a:xfrm>
          <a:custGeom>
            <a:avLst/>
            <a:gdLst>
              <a:gd name="connsiteX0" fmla="*/ 818511 w 818511"/>
              <a:gd name="connsiteY0" fmla="*/ 0 h 16633"/>
              <a:gd name="connsiteX1" fmla="*/ 818511 w 818511"/>
              <a:gd name="connsiteY1" fmla="*/ 16633 h 16633"/>
              <a:gd name="connsiteX2" fmla="*/ 0 w 818511"/>
              <a:gd name="connsiteY2" fmla="*/ 16633 h 16633"/>
              <a:gd name="connsiteX3" fmla="*/ 0 w 818511"/>
              <a:gd name="connsiteY3" fmla="*/ 0 h 16633"/>
              <a:gd name="connsiteX4" fmla="*/ 818511 w 818511"/>
              <a:gd name="connsiteY4" fmla="*/ 0 h 16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16633">
                <a:moveTo>
                  <a:pt x="818511" y="0"/>
                </a:moveTo>
                <a:lnTo>
                  <a:pt x="818511" y="16633"/>
                </a:lnTo>
                <a:lnTo>
                  <a:pt x="0" y="16633"/>
                </a:lnTo>
                <a:lnTo>
                  <a:pt x="0" y="0"/>
                </a:lnTo>
                <a:lnTo>
                  <a:pt x="8185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任意多边形 16"/>
          <p:cNvSpPr/>
          <p:nvPr userDrawn="1"/>
        </p:nvSpPr>
        <p:spPr>
          <a:xfrm rot="5400000" flipH="1" flipV="1">
            <a:off x="11411980" y="6099279"/>
            <a:ext cx="818512" cy="741532"/>
          </a:xfrm>
          <a:custGeom>
            <a:avLst/>
            <a:gdLst>
              <a:gd name="connsiteX0" fmla="*/ 818511 w 818511"/>
              <a:gd name="connsiteY0" fmla="*/ 522329 h 741531"/>
              <a:gd name="connsiteX1" fmla="*/ 818511 w 818511"/>
              <a:gd name="connsiteY1" fmla="*/ 741531 h 741531"/>
              <a:gd name="connsiteX2" fmla="*/ 0 w 818511"/>
              <a:gd name="connsiteY2" fmla="*/ 741531 h 741531"/>
              <a:gd name="connsiteX3" fmla="*/ 0 w 818511"/>
              <a:gd name="connsiteY3" fmla="*/ 0 h 741531"/>
              <a:gd name="connsiteX4" fmla="*/ 818511 w 818511"/>
              <a:gd name="connsiteY4" fmla="*/ 522329 h 741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8511" h="741531">
                <a:moveTo>
                  <a:pt x="818511" y="522329"/>
                </a:moveTo>
                <a:lnTo>
                  <a:pt x="818511" y="741531"/>
                </a:lnTo>
                <a:lnTo>
                  <a:pt x="0" y="741531"/>
                </a:lnTo>
                <a:lnTo>
                  <a:pt x="0" y="0"/>
                </a:lnTo>
                <a:lnTo>
                  <a:pt x="818511" y="5223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TextBox 15"/>
          <p:cNvSpPr txBox="1"/>
          <p:nvPr userDrawn="1"/>
        </p:nvSpPr>
        <p:spPr>
          <a:xfrm>
            <a:off x="11554972" y="6573325"/>
            <a:ext cx="758165" cy="284675"/>
          </a:xfrm>
          <a:prstGeom prst="rect">
            <a:avLst/>
          </a:prstGeom>
          <a:noFill/>
        </p:spPr>
        <p:txBody>
          <a:bodyPr wrap="square" lIns="68562" tIns="34281" rIns="68562" bIns="34281" rtlCol="0">
            <a:spAutoFit/>
          </a:bodyPr>
          <a:lstStyle/>
          <a:p>
            <a:pPr marL="0" marR="0" lvl="0" indent="0" algn="ctr" defTabSz="913765" rtl="0" eaLnBrk="1" fontAlgn="auto" latinLnBrk="0" hangingPunct="1">
              <a:lnSpc>
                <a:spcPct val="100000"/>
              </a:lnSpc>
              <a:spcBef>
                <a:spcPts val="0"/>
              </a:spcBef>
              <a:spcAft>
                <a:spcPts val="0"/>
              </a:spcAft>
              <a:buClrTx/>
              <a:buSzTx/>
              <a:buFontTx/>
              <a:buNone/>
              <a:defRPr/>
            </a:pPr>
            <a:fld id="{2EEF1883-7A0E-4F66-9932-E581691AD397}" type="slidenum">
              <a:rPr kumimoji="0" lang="zh-CN" altLang="en-US" sz="1400" b="0" i="0" u="none" strike="noStrike" kern="1200" cap="none" spc="0" normalizeH="0" baseline="0" noProof="0" smtClean="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rPr>
              <a:pPr marL="0" marR="0" lvl="0" indent="0" algn="ctr" defTabSz="913765" rtl="0" eaLnBrk="1" fontAlgn="auto" latinLnBrk="0" hangingPunct="1">
                <a:lnSpc>
                  <a:spcPct val="100000"/>
                </a:lnSpc>
                <a:spcBef>
                  <a:spcPts val="0"/>
                </a:spcBef>
                <a:spcAft>
                  <a:spcPts val="0"/>
                </a:spcAft>
                <a:buClrTx/>
                <a:buSzTx/>
                <a:buFontTx/>
                <a:buNone/>
                <a:defRPr/>
              </a:pPr>
              <a:t>‹#›</a:t>
            </a:fld>
            <a:r>
              <a:rPr kumimoji="0" lang="en-US" altLang="zh-CN" sz="1400" b="0" i="0" u="none" strike="noStrike" kern="1200" cap="none" spc="0" normalizeH="0" baseline="0" noProof="0" dirty="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rPr>
              <a:t>/36</a:t>
            </a:r>
            <a:r>
              <a:rPr kumimoji="0" lang="zh-CN" altLang="en-US" sz="1400" b="0" i="0" u="none" strike="noStrike" kern="1200" cap="none" spc="0" normalizeH="0" baseline="0" noProof="0" dirty="0">
                <a:ln>
                  <a:noFill/>
                </a:ln>
                <a:solidFill>
                  <a:prstClr val="white"/>
                </a:solidFill>
                <a:effectLst/>
                <a:uLnTx/>
                <a:uFillTx/>
                <a:latin typeface="Arial" panose="020B0604020202020204"/>
                <a:ea typeface="Arial Unicode MS" panose="020B0604020202020204" pitchFamily="34" charset="-122"/>
                <a:cs typeface="Arial Unicode MS" panose="020B0604020202020204" pitchFamily="34" charset="-122"/>
              </a:rPr>
              <a:t> </a:t>
            </a:r>
          </a:p>
        </p:txBody>
      </p:sp>
      <p:sp>
        <p:nvSpPr>
          <p:cNvPr id="14" name="任意多边形 13"/>
          <p:cNvSpPr/>
          <p:nvPr userDrawn="1"/>
        </p:nvSpPr>
        <p:spPr>
          <a:xfrm rot="5400000">
            <a:off x="57745" y="-166931"/>
            <a:ext cx="1044562" cy="1378426"/>
          </a:xfrm>
          <a:custGeom>
            <a:avLst/>
            <a:gdLst>
              <a:gd name="connsiteX0" fmla="*/ 0 w 1044561"/>
              <a:gd name="connsiteY0" fmla="*/ 996287 h 1419369"/>
              <a:gd name="connsiteX1" fmla="*/ 0 w 1044561"/>
              <a:gd name="connsiteY1" fmla="*/ 0 h 1419369"/>
              <a:gd name="connsiteX2" fmla="*/ 1044561 w 1044561"/>
              <a:gd name="connsiteY2" fmla="*/ 686380 h 1419369"/>
              <a:gd name="connsiteX3" fmla="*/ 1044561 w 1044561"/>
              <a:gd name="connsiteY3" fmla="*/ 996287 h 1419369"/>
              <a:gd name="connsiteX4" fmla="*/ 0 w 1044561"/>
              <a:gd name="connsiteY4" fmla="*/ 1419369 h 1419369"/>
              <a:gd name="connsiteX5" fmla="*/ 0 w 1044561"/>
              <a:gd name="connsiteY5" fmla="*/ 996288 h 1419369"/>
              <a:gd name="connsiteX6" fmla="*/ 1044561 w 1044561"/>
              <a:gd name="connsiteY6" fmla="*/ 996288 h 1419369"/>
              <a:gd name="connsiteX7" fmla="*/ 1044561 w 1044561"/>
              <a:gd name="connsiteY7" fmla="*/ 1419369 h 1419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4561" h="1419369">
                <a:moveTo>
                  <a:pt x="0" y="996287"/>
                </a:moveTo>
                <a:lnTo>
                  <a:pt x="0" y="0"/>
                </a:lnTo>
                <a:lnTo>
                  <a:pt x="1044561" y="686380"/>
                </a:lnTo>
                <a:lnTo>
                  <a:pt x="1044561" y="996287"/>
                </a:lnTo>
                <a:close/>
                <a:moveTo>
                  <a:pt x="0" y="1419369"/>
                </a:moveTo>
                <a:lnTo>
                  <a:pt x="0" y="996288"/>
                </a:lnTo>
                <a:lnTo>
                  <a:pt x="1044561" y="996288"/>
                </a:lnTo>
                <a:lnTo>
                  <a:pt x="1044561" y="141936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6" name="任意多边形 5"/>
          <p:cNvSpPr/>
          <p:nvPr userDrawn="1"/>
        </p:nvSpPr>
        <p:spPr>
          <a:xfrm rot="5400000">
            <a:off x="113623" y="-113623"/>
            <a:ext cx="1064524" cy="1291772"/>
          </a:xfrm>
          <a:custGeom>
            <a:avLst/>
            <a:gdLst>
              <a:gd name="connsiteX0" fmla="*/ 0 w 1064524"/>
              <a:gd name="connsiteY0" fmla="*/ 1291772 h 1291772"/>
              <a:gd name="connsiteX1" fmla="*/ 0 w 1064524"/>
              <a:gd name="connsiteY1" fmla="*/ 0 h 1291772"/>
              <a:gd name="connsiteX2" fmla="*/ 1064524 w 1064524"/>
              <a:gd name="connsiteY2" fmla="*/ 976727 h 1291772"/>
              <a:gd name="connsiteX3" fmla="*/ 1064524 w 1064524"/>
              <a:gd name="connsiteY3" fmla="*/ 1291772 h 1291772"/>
              <a:gd name="connsiteX4" fmla="*/ 0 w 1064524"/>
              <a:gd name="connsiteY4" fmla="*/ 1291772 h 1291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524" h="1291772">
                <a:moveTo>
                  <a:pt x="0" y="1291772"/>
                </a:moveTo>
                <a:lnTo>
                  <a:pt x="0" y="0"/>
                </a:lnTo>
                <a:lnTo>
                  <a:pt x="1064524" y="976727"/>
                </a:lnTo>
                <a:lnTo>
                  <a:pt x="1064524" y="1291772"/>
                </a:lnTo>
                <a:lnTo>
                  <a:pt x="0" y="12917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8B83E5E-A5E2-436A-91B1-CE41DBE76072}" type="datetimeFigureOut">
              <a:rPr lang="zh-CN" altLang="en-US" smtClean="0"/>
              <a:pPr/>
              <a:t>2018/4/23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AC206DF-FC91-4CB6-846B-75D697EC1A9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83E5E-A5E2-436A-91B1-CE41DBE76072}" type="datetimeFigureOut">
              <a:rPr lang="zh-CN" altLang="en-US" smtClean="0"/>
              <a:pPr/>
              <a:t>2018/4/23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206DF-FC91-4CB6-846B-75D697EC1A9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4" tIns="45718" rIns="91434"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defRPr/>
            </a:pPr>
            <a:fld id="{4DA96E64-783D-463C-BA44-F5AF67B46485}" type="datetimeFigureOut">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l" defTabSz="913765" rtl="0" eaLnBrk="1" fontAlgn="auto" latinLnBrk="0" hangingPunct="1">
                <a:lnSpc>
                  <a:spcPct val="100000"/>
                </a:lnSpc>
                <a:spcBef>
                  <a:spcPts val="0"/>
                </a:spcBef>
                <a:spcAft>
                  <a:spcPts val="0"/>
                </a:spcAft>
                <a:buClrTx/>
                <a:buSzTx/>
                <a:buFontTx/>
                <a:buNone/>
                <a:defRPr/>
              </a:pPr>
              <a:t>2018/4/23</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a:defRPr sz="1200">
                <a:solidFill>
                  <a:schemeClr val="tx1">
                    <a:tint val="7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0" marR="0" lvl="0" indent="0" algn="r" defTabSz="913765" rtl="0" eaLnBrk="1" fontAlgn="auto" latinLnBrk="0" hangingPunct="1">
              <a:lnSpc>
                <a:spcPct val="100000"/>
              </a:lnSpc>
              <a:spcBef>
                <a:spcPts val="0"/>
              </a:spcBef>
              <a:spcAft>
                <a:spcPts val="0"/>
              </a:spcAft>
              <a:buClrTx/>
              <a:buSzTx/>
              <a:buFontTx/>
              <a:buNone/>
              <a:defRPr/>
            </a:pPr>
            <a:fld id="{A8C676CA-DACA-4216-AE75-62203F837763}" type="slidenum">
              <a:rPr kumimoji="0" lang="zh-CN" alt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rPr>
              <a:pPr marL="0" marR="0" lvl="0" indent="0" algn="r" defTabSz="913765" rtl="0" eaLnBrk="1" fontAlgn="auto" latinLnBrk="0" hangingPunct="1">
                <a:lnSpc>
                  <a:spcPct val="100000"/>
                </a:lnSpc>
                <a:spcBef>
                  <a:spcPts val="0"/>
                </a:spcBef>
                <a:spcAft>
                  <a:spcPts val="0"/>
                </a:spcAft>
                <a:buClrTx/>
                <a:buSzTx/>
                <a:buFontTx/>
                <a:buNone/>
                <a:defRPr/>
              </a:pPr>
              <a:t>‹#›</a:t>
            </a:fld>
            <a:endParaRPr kumimoji="0" lang="zh-CN" alt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矩形 6"/>
          <p:cNvSpPr/>
          <p:nvPr userDrawn="1"/>
        </p:nvSpPr>
        <p:spPr>
          <a:xfrm>
            <a:off x="0" y="0"/>
            <a:ext cx="12192000"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3765" rtl="0" eaLnBrk="1" latinLnBrk="0" hangingPunct="1">
        <a:lnSpc>
          <a:spcPct val="90000"/>
        </a:lnSpc>
        <a:spcBef>
          <a:spcPct val="0"/>
        </a:spcBef>
        <a:buNone/>
        <a:defRPr sz="4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微软雅黑" panose="020B0503020204020204" pitchFamily="34" charset="-122"/>
          <a:cs typeface="Arial" panose="020B060402020202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29910" y="3857776"/>
            <a:ext cx="12221910" cy="3000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2" name="TextBox 37"/>
          <p:cNvSpPr>
            <a:spLocks noChangeArrowheads="1"/>
          </p:cNvSpPr>
          <p:nvPr/>
        </p:nvSpPr>
        <p:spPr bwMode="auto">
          <a:xfrm>
            <a:off x="75167" y="2091140"/>
            <a:ext cx="12071576" cy="1920524"/>
          </a:xfrm>
          <a:prstGeom prst="rect">
            <a:avLst/>
          </a:prstGeom>
          <a:noFill/>
          <a:ln>
            <a:noFill/>
          </a:ln>
        </p:spPr>
        <p:txBody>
          <a:bodyPr wrap="square" lIns="91436" tIns="45719" rIns="91436" bIns="45719">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3765" rtl="0" eaLnBrk="1" fontAlgn="auto" latinLnBrk="0" hangingPunct="1">
              <a:lnSpc>
                <a:spcPct val="90000"/>
              </a:lnSpc>
              <a:spcBef>
                <a:spcPct val="0"/>
              </a:spcBef>
              <a:spcAft>
                <a:spcPts val="0"/>
              </a:spcAft>
              <a:buClrTx/>
              <a:buSzTx/>
              <a:buFont typeface="Arial" panose="020B0604020202020204" pitchFamily="34" charset="0"/>
              <a:buNone/>
              <a:defRPr/>
            </a:pPr>
            <a:r>
              <a:rPr lang="zh-CN" altLang="en-US" sz="6600" b="1" spc="300" dirty="0">
                <a:solidFill>
                  <a:srgbClr val="A5B592"/>
                </a:solidFill>
                <a:latin typeface="微软雅黑" panose="020B0503020204020204" pitchFamily="34" charset="-122"/>
                <a:ea typeface="微软雅黑" panose="020B0503020204020204" pitchFamily="34" charset="-122"/>
                <a:cs typeface="Arial" panose="020B0604020202020204" pitchFamily="34" charset="0"/>
              </a:rPr>
              <a:t>聚类</a:t>
            </a:r>
            <a:endParaRPr lang="en-US" altLang="zh-CN" sz="6600" b="1" spc="300" dirty="0">
              <a:solidFill>
                <a:srgbClr val="A5B592"/>
              </a:solidFill>
              <a:latin typeface="微软雅黑" panose="020B0503020204020204" pitchFamily="34" charset="-122"/>
              <a:ea typeface="微软雅黑" panose="020B0503020204020204" pitchFamily="34" charset="-122"/>
              <a:cs typeface="Arial" panose="020B0604020202020204" pitchFamily="34" charset="0"/>
            </a:endParaRPr>
          </a:p>
          <a:p>
            <a:pPr marL="0" marR="0" lvl="0" indent="0" algn="ctr" defTabSz="913765" rtl="0" eaLnBrk="1" fontAlgn="auto" latinLnBrk="0" hangingPunct="1">
              <a:lnSpc>
                <a:spcPct val="90000"/>
              </a:lnSpc>
              <a:spcBef>
                <a:spcPct val="0"/>
              </a:spcBef>
              <a:spcAft>
                <a:spcPts val="0"/>
              </a:spcAft>
              <a:buClrTx/>
              <a:buSzTx/>
              <a:buFont typeface="Arial" panose="020B0604020202020204" pitchFamily="34" charset="0"/>
              <a:buNone/>
              <a:defRPr/>
            </a:pPr>
            <a:endParaRPr kumimoji="0" lang="en-US" altLang="zh-CN" sz="6600" b="1" i="0" u="none" strike="noStrike" kern="1200" cap="none" spc="300" normalizeH="0" baseline="0" noProof="0" dirty="0">
              <a:ln>
                <a:noFill/>
              </a:ln>
              <a:solidFill>
                <a:srgbClr val="A5B592"/>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p:txBody>
      </p:sp>
      <p:pic>
        <p:nvPicPr>
          <p:cNvPr id="32" name="图片 31"/>
          <p:cNvPicPr>
            <a:picLocks noChangeAspect="1"/>
          </p:cNvPicPr>
          <p:nvPr/>
        </p:nvPicPr>
        <p:blipFill rotWithShape="1">
          <a:blip r:embed="rId2" cstate="screen"/>
          <a:srcRect r="-7591"/>
          <a:stretch>
            <a:fillRect/>
          </a:stretch>
        </p:blipFill>
        <p:spPr>
          <a:xfrm>
            <a:off x="11085380" y="117193"/>
            <a:ext cx="702849" cy="727086"/>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750"/>
                                        <p:tgtEl>
                                          <p:spTgt spid="51"/>
                                        </p:tgtEl>
                                      </p:cBhvr>
                                    </p:animEffect>
                                  </p:childTnLst>
                                </p:cTn>
                              </p:par>
                            </p:childTnLst>
                          </p:cTn>
                        </p:par>
                        <p:par>
                          <p:cTn id="8" fill="hold">
                            <p:stCondLst>
                              <p:cond delay="1250"/>
                            </p:stCondLst>
                            <p:childTnLst>
                              <p:par>
                                <p:cTn id="9" presetID="23" presetClass="entr" presetSubtype="36" fill="hold" grpId="0" nodeType="afterEffect">
                                  <p:stCondLst>
                                    <p:cond delay="0"/>
                                  </p:stCondLst>
                                  <p:iterate type="lt">
                                    <p:tmPct val="10000"/>
                                  </p:iterate>
                                  <p:childTnLst>
                                    <p:set>
                                      <p:cBhvr>
                                        <p:cTn id="10" dur="1" fill="hold">
                                          <p:stCondLst>
                                            <p:cond delay="0"/>
                                          </p:stCondLst>
                                        </p:cTn>
                                        <p:tgtEl>
                                          <p:spTgt spid="52"/>
                                        </p:tgtEl>
                                        <p:attrNameLst>
                                          <p:attrName>style.visibility</p:attrName>
                                        </p:attrNameLst>
                                      </p:cBhvr>
                                      <p:to>
                                        <p:strVal val="visible"/>
                                      </p:to>
                                    </p:set>
                                    <p:anim calcmode="lin" valueType="num">
                                      <p:cBhvr>
                                        <p:cTn id="11" dur="750" fill="hold"/>
                                        <p:tgtEl>
                                          <p:spTgt spid="52"/>
                                        </p:tgtEl>
                                        <p:attrNameLst>
                                          <p:attrName>ppt_w</p:attrName>
                                        </p:attrNameLst>
                                      </p:cBhvr>
                                      <p:tavLst>
                                        <p:tav tm="0">
                                          <p:val>
                                            <p:strVal val="(6*min(max(#ppt_w*#ppt_h,.3),1)-7.4)/-.7*#ppt_w"/>
                                          </p:val>
                                        </p:tav>
                                        <p:tav tm="100000">
                                          <p:val>
                                            <p:strVal val="#ppt_w"/>
                                          </p:val>
                                        </p:tav>
                                      </p:tavLst>
                                    </p:anim>
                                    <p:anim calcmode="lin" valueType="num">
                                      <p:cBhvr>
                                        <p:cTn id="12" dur="750" fill="hold"/>
                                        <p:tgtEl>
                                          <p:spTgt spid="52"/>
                                        </p:tgtEl>
                                        <p:attrNameLst>
                                          <p:attrName>ppt_h</p:attrName>
                                        </p:attrNameLst>
                                      </p:cBhvr>
                                      <p:tavLst>
                                        <p:tav tm="0">
                                          <p:val>
                                            <p:strVal val="(6*min(max(#ppt_w*#ppt_h,.3),1)-7.4)/-.7*#ppt_h"/>
                                          </p:val>
                                        </p:tav>
                                        <p:tav tm="100000">
                                          <p:val>
                                            <p:strVal val="#ppt_h"/>
                                          </p:val>
                                        </p:tav>
                                      </p:tavLst>
                                    </p:anim>
                                    <p:anim calcmode="lin" valueType="num">
                                      <p:cBhvr>
                                        <p:cTn id="13" dur="750" fill="hold"/>
                                        <p:tgtEl>
                                          <p:spTgt spid="52"/>
                                        </p:tgtEl>
                                        <p:attrNameLst>
                                          <p:attrName>ppt_x</p:attrName>
                                        </p:attrNameLst>
                                      </p:cBhvr>
                                      <p:tavLst>
                                        <p:tav tm="0">
                                          <p:val>
                                            <p:fltVal val="0.5"/>
                                          </p:val>
                                        </p:tav>
                                        <p:tav tm="100000">
                                          <p:val>
                                            <p:strVal val="#ppt_x"/>
                                          </p:val>
                                        </p:tav>
                                      </p:tavLst>
                                    </p:anim>
                                    <p:anim calcmode="lin" valueType="num">
                                      <p:cBhvr>
                                        <p:cTn id="14" dur="750" fill="hold"/>
                                        <p:tgtEl>
                                          <p:spTgt spid="52"/>
                                        </p:tgtEl>
                                        <p:attrNameLst>
                                          <p:attrName>ppt_y</p:attrName>
                                        </p:attrNameLst>
                                      </p:cBhvr>
                                      <p:tavLst>
                                        <p:tav tm="0">
                                          <p:val>
                                            <p:strVal val="1+(6*min(max(#ppt_w*#ppt_h,.3),1)-7.4)/-.7*#ppt_h/2"/>
                                          </p:val>
                                        </p:tav>
                                        <p:tav tm="100000">
                                          <p:val>
                                            <p:strVal val="#ppt_y"/>
                                          </p:val>
                                        </p:tav>
                                      </p:tavLst>
                                    </p:anim>
                                  </p:childTnLst>
                                </p:cTn>
                              </p:par>
                            </p:childTnLst>
                          </p:cTn>
                        </p:par>
                        <p:par>
                          <p:cTn id="15" fill="hold">
                            <p:stCondLst>
                              <p:cond delay="2075"/>
                            </p:stCondLst>
                            <p:childTnLst>
                              <p:par>
                                <p:cTn id="16" presetID="21" presetClass="entr" presetSubtype="1" fill="hold"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heel(1)">
                                      <p:cBhvr>
                                        <p:cTn id="18" dur="1000"/>
                                        <p:tgtEl>
                                          <p:spTgt spid="32"/>
                                        </p:tgtEl>
                                      </p:cBhvr>
                                    </p:animEffect>
                                  </p:childTnLst>
                                </p:cTn>
                              </p:par>
                            </p:childTnLst>
                          </p:cTn>
                        </p:par>
                        <p:par>
                          <p:cTn id="19" fill="hold">
                            <p:stCondLst>
                              <p:cond delay="3075"/>
                            </p:stCondLst>
                            <p:childTnLst>
                              <p:par>
                                <p:cTn id="20" presetID="26" presetClass="emph" presetSubtype="0" fill="hold" nodeType="afterEffect">
                                  <p:stCondLst>
                                    <p:cond delay="0"/>
                                  </p:stCondLst>
                                  <p:childTnLst>
                                    <p:animEffect transition="out" filter="fade">
                                      <p:cBhvr>
                                        <p:cTn id="21" dur="500" tmFilter="0, 0; .2, .5; .8, .5; 1, 0"/>
                                        <p:tgtEl>
                                          <p:spTgt spid="32"/>
                                        </p:tgtEl>
                                      </p:cBhvr>
                                    </p:animEffect>
                                    <p:animScale>
                                      <p:cBhvr>
                                        <p:cTn id="22" dur="250" autoRev="1" fill="hold"/>
                                        <p:tgtEl>
                                          <p:spTgt spid="3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曼哈顿距离(Manhattan Distance)</a:t>
            </a:r>
          </a:p>
        </p:txBody>
      </p:sp>
      <p:sp>
        <p:nvSpPr>
          <p:cNvPr id="5" name="矩形 4"/>
          <p:cNvSpPr/>
          <p:nvPr/>
        </p:nvSpPr>
        <p:spPr>
          <a:xfrm>
            <a:off x="1692322" y="1708971"/>
            <a:ext cx="8147714" cy="2687915"/>
          </a:xfrm>
          <a:prstGeom prst="rect">
            <a:avLst/>
          </a:prstGeom>
        </p:spPr>
        <p:txBody>
          <a:bodyPr wrap="square">
            <a:spAutoFit/>
          </a:bodyPr>
          <a:lstStyle/>
          <a:p>
            <a:pPr lvl="0" eaLnBrk="0" fontAlgn="base" hangingPunct="0">
              <a:lnSpc>
                <a:spcPct val="150000"/>
              </a:lnSpc>
            </a:pPr>
            <a:r>
              <a:rPr lang="zh-CN" altLang="en-US" dirty="0"/>
              <a:t>       想象你在曼哈顿要从一个十字路口开车到另外一个十字路口，驾驶距离是两点间的直线距离吗？显然不是，除非你能穿越大楼。实际驾驶距离就是这个“曼哈顿距离”，也称为城市街区距离(City Block distance)。</a:t>
            </a:r>
            <a:endParaRPr lang="en-US" altLang="zh-CN" dirty="0"/>
          </a:p>
          <a:p>
            <a:pPr eaLnBrk="0" fontAlgn="base" hangingPunct="0">
              <a:lnSpc>
                <a:spcPct val="150000"/>
              </a:lnSpc>
            </a:pPr>
            <a:r>
              <a:rPr lang="zh-CN" altLang="en-US" dirty="0"/>
              <a:t>        两个n维向量a(x11,x12,…,x1n)与 b(x21,x22,…,x2n)间的曼哈顿距离：</a:t>
            </a:r>
          </a:p>
          <a:p>
            <a:pPr marL="171450" lvl="0" eaLnBrk="0" fontAlgn="base" hangingPunct="0">
              <a:lnSpc>
                <a:spcPct val="150000"/>
              </a:lnSpc>
            </a:pPr>
            <a:endParaRPr lang="en-US" altLang="zh-CN"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1681"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406097" y="3903261"/>
            <a:ext cx="2372038" cy="887104"/>
          </a:xfrm>
          <a:prstGeom prst="rect">
            <a:avLst/>
          </a:prstGeom>
          <a:noFill/>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切比雪夫距离 ( Chebyshev Distance )</a:t>
            </a:r>
          </a:p>
        </p:txBody>
      </p:sp>
      <p:sp>
        <p:nvSpPr>
          <p:cNvPr id="5" name="矩形 4"/>
          <p:cNvSpPr/>
          <p:nvPr/>
        </p:nvSpPr>
        <p:spPr>
          <a:xfrm>
            <a:off x="1692322" y="1708971"/>
            <a:ext cx="8147714" cy="2687915"/>
          </a:xfrm>
          <a:prstGeom prst="rect">
            <a:avLst/>
          </a:prstGeom>
        </p:spPr>
        <p:txBody>
          <a:bodyPr wrap="square">
            <a:spAutoFit/>
          </a:bodyPr>
          <a:lstStyle/>
          <a:p>
            <a:pPr lvl="0" eaLnBrk="0" fontAlgn="base" hangingPunct="0">
              <a:lnSpc>
                <a:spcPct val="150000"/>
              </a:lnSpc>
            </a:pPr>
            <a:r>
              <a:rPr lang="zh-CN" altLang="en-US" dirty="0"/>
              <a:t>        国际象棋中国王走一步能够移动到相邻的8个方格中的任意一个。那么国王从格子(x</a:t>
            </a:r>
            <a:r>
              <a:rPr lang="zh-CN" altLang="en-US" baseline="-25000" dirty="0"/>
              <a:t>1</a:t>
            </a:r>
            <a:r>
              <a:rPr lang="zh-CN" altLang="en-US" dirty="0"/>
              <a:t>,y</a:t>
            </a:r>
            <a:r>
              <a:rPr lang="zh-CN" altLang="en-US" baseline="-25000" dirty="0"/>
              <a:t>1</a:t>
            </a:r>
            <a:r>
              <a:rPr lang="zh-CN" altLang="en-US" dirty="0"/>
              <a:t>)走到格子(x</a:t>
            </a:r>
            <a:r>
              <a:rPr lang="zh-CN" altLang="en-US" baseline="-25000" dirty="0"/>
              <a:t>2</a:t>
            </a:r>
            <a:r>
              <a:rPr lang="zh-CN" altLang="en-US" dirty="0"/>
              <a:t>,y</a:t>
            </a:r>
            <a:r>
              <a:rPr lang="zh-CN" altLang="en-US" baseline="-25000" dirty="0"/>
              <a:t>2</a:t>
            </a:r>
            <a:r>
              <a:rPr lang="zh-CN" altLang="en-US" dirty="0"/>
              <a:t>)最少需要多少步？你会发现最少步数总是max( | x</a:t>
            </a:r>
            <a:r>
              <a:rPr lang="zh-CN" altLang="en-US" baseline="-25000" dirty="0"/>
              <a:t>2</a:t>
            </a:r>
            <a:r>
              <a:rPr lang="zh-CN" altLang="en-US" dirty="0"/>
              <a:t>-x</a:t>
            </a:r>
            <a:r>
              <a:rPr lang="zh-CN" altLang="en-US" baseline="-25000" dirty="0"/>
              <a:t>1</a:t>
            </a:r>
            <a:r>
              <a:rPr lang="zh-CN" altLang="en-US" dirty="0"/>
              <a:t> | , | y</a:t>
            </a:r>
            <a:r>
              <a:rPr lang="zh-CN" altLang="en-US" baseline="-25000" dirty="0"/>
              <a:t>2</a:t>
            </a:r>
            <a:r>
              <a:rPr lang="zh-CN" altLang="en-US" dirty="0"/>
              <a:t>-y</a:t>
            </a:r>
            <a:r>
              <a:rPr lang="zh-CN" altLang="en-US" baseline="-25000" dirty="0"/>
              <a:t>1</a:t>
            </a:r>
            <a:r>
              <a:rPr lang="zh-CN" altLang="en-US" dirty="0"/>
              <a:t> | ) 步 。有一种类似的一种距离度量方法叫切比雪夫距离</a:t>
            </a:r>
            <a:r>
              <a:rPr lang="zh-CN" altLang="en-US" dirty="0">
                <a:latin typeface="+mn-ea"/>
                <a:ea typeface="宋体" panose="02010600030101010101" pitchFamily="2" charset="-122"/>
              </a:rPr>
              <a:t>。</a:t>
            </a:r>
            <a:endParaRPr lang="en-US" altLang="zh-CN" dirty="0">
              <a:latin typeface="+mn-ea"/>
              <a:ea typeface="宋体" panose="02010600030101010101" pitchFamily="2" charset="-122"/>
            </a:endParaRPr>
          </a:p>
          <a:p>
            <a:pPr eaLnBrk="0" fontAlgn="base" hangingPunct="0">
              <a:lnSpc>
                <a:spcPct val="150000"/>
              </a:lnSpc>
            </a:pPr>
            <a:r>
              <a:rPr lang="zh-CN" altLang="en-US" dirty="0"/>
              <a:t>        两个n维向量a(x</a:t>
            </a:r>
            <a:r>
              <a:rPr lang="zh-CN" altLang="en-US" baseline="-25000" dirty="0"/>
              <a:t>11</a:t>
            </a:r>
            <a:r>
              <a:rPr lang="zh-CN" altLang="en-US" dirty="0"/>
              <a:t>,x</a:t>
            </a:r>
            <a:r>
              <a:rPr lang="zh-CN" altLang="en-US" baseline="-25000" dirty="0"/>
              <a:t>12</a:t>
            </a:r>
            <a:r>
              <a:rPr lang="zh-CN" altLang="en-US" dirty="0"/>
              <a:t>,…,x</a:t>
            </a:r>
            <a:r>
              <a:rPr lang="zh-CN" altLang="en-US" baseline="-25000" dirty="0"/>
              <a:t>1n</a:t>
            </a:r>
            <a:r>
              <a:rPr lang="zh-CN" altLang="en-US" dirty="0"/>
              <a:t>)与 b(x</a:t>
            </a:r>
            <a:r>
              <a:rPr lang="zh-CN" altLang="en-US" baseline="-25000" dirty="0"/>
              <a:t>21</a:t>
            </a:r>
            <a:r>
              <a:rPr lang="zh-CN" altLang="en-US" dirty="0"/>
              <a:t>,x</a:t>
            </a:r>
            <a:r>
              <a:rPr lang="zh-CN" altLang="en-US" baseline="-25000" dirty="0"/>
              <a:t>22</a:t>
            </a:r>
            <a:r>
              <a:rPr lang="zh-CN" altLang="en-US" dirty="0"/>
              <a:t>,…,x</a:t>
            </a:r>
            <a:r>
              <a:rPr lang="zh-CN" altLang="en-US" baseline="-25000" dirty="0"/>
              <a:t>2n</a:t>
            </a:r>
            <a:r>
              <a:rPr lang="zh-CN" altLang="en-US" dirty="0"/>
              <a:t>)间的切比雪夫距离：</a:t>
            </a:r>
          </a:p>
          <a:p>
            <a:pPr lvl="0" eaLnBrk="0" fontAlgn="base" hangingPunct="0">
              <a:lnSpc>
                <a:spcPct val="150000"/>
              </a:lnSpc>
            </a:pPr>
            <a:endParaRPr lang="en-US" altLang="zh-CN"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7372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121624" y="4053385"/>
            <a:ext cx="2605478" cy="272956"/>
          </a:xfrm>
          <a:prstGeom prst="rect">
            <a:avLst/>
          </a:prstGeom>
          <a:noFill/>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TextBox 64"/>
          <p:cNvSpPr txBox="1"/>
          <p:nvPr/>
        </p:nvSpPr>
        <p:spPr>
          <a:xfrm>
            <a:off x="3605037" y="4010429"/>
            <a:ext cx="4833475"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lvl="0" defTabSz="913765" fontAlgn="ctr">
              <a:defRPr/>
            </a:pPr>
            <a:r>
              <a:rPr lang="en-US" altLang="zh-CN" sz="5400" b="1" dirty="0">
                <a:solidFill>
                  <a:prstClr val="white"/>
                </a:solidFill>
                <a:latin typeface="微软雅黑" panose="020B0503020204020204" pitchFamily="34" charset="-122"/>
                <a:ea typeface="微软雅黑" panose="020B0503020204020204" pitchFamily="34" charset="-122"/>
              </a:rPr>
              <a:t>		</a:t>
            </a:r>
            <a:r>
              <a:rPr lang="zh-CN" altLang="en-US" sz="5400" b="1" dirty="0">
                <a:solidFill>
                  <a:prstClr val="white"/>
                </a:solidFill>
                <a:latin typeface="微软雅黑" panose="020B0503020204020204" pitchFamily="34" charset="-122"/>
                <a:ea typeface="微软雅黑" panose="020B0503020204020204" pitchFamily="34" charset="-122"/>
              </a:rPr>
              <a:t>聚类算法</a:t>
            </a: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rPr>
              <a:t>03</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Tree>
  </p:cSld>
  <p:clrMapOvr>
    <a:masterClrMapping/>
  </p:clrMapOvr>
  <p:transition spd="slow">
    <p:push/>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14:presetBounceEnd="42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42000">
                                          <p:cBhvr additive="base">
                                            <p:cTn id="13" dur="600" fill="hold"/>
                                            <p:tgtEl>
                                              <p:spTgt spid="27"/>
                                            </p:tgtEl>
                                            <p:attrNameLst>
                                              <p:attrName>ppt_x</p:attrName>
                                            </p:attrNameLst>
                                          </p:cBhvr>
                                          <p:tavLst>
                                            <p:tav tm="0">
                                              <p:val>
                                                <p:strVal val="1+#ppt_w/2"/>
                                              </p:val>
                                            </p:tav>
                                            <p:tav tm="100000">
                                              <p:val>
                                                <p:strVal val="#ppt_x"/>
                                              </p:val>
                                            </p:tav>
                                          </p:tavLst>
                                        </p:anim>
                                        <p:anim calcmode="lin" valueType="num" p14:bounceEnd="42000">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聚类算法</a:t>
            </a:r>
          </a:p>
        </p:txBody>
      </p:sp>
      <p:sp>
        <p:nvSpPr>
          <p:cNvPr id="5" name="矩形 4"/>
          <p:cNvSpPr/>
          <p:nvPr/>
        </p:nvSpPr>
        <p:spPr>
          <a:xfrm>
            <a:off x="2674961" y="1627085"/>
            <a:ext cx="8147714" cy="1944122"/>
          </a:xfrm>
          <a:prstGeom prst="rect">
            <a:avLst/>
          </a:prstGeom>
        </p:spPr>
        <p:txBody>
          <a:bodyPr wrap="square">
            <a:spAutoFit/>
          </a:bodyPr>
          <a:lstStyle/>
          <a:p>
            <a:pPr>
              <a:lnSpc>
                <a:spcPct val="150000"/>
              </a:lnSpc>
              <a:buFont typeface="Arial" pitchFamily="34" charset="0"/>
              <a:buChar char="•"/>
            </a:pPr>
            <a:r>
              <a:rPr lang="zh-CN" altLang="en-US" sz="2000" dirty="0"/>
              <a:t>原型聚类 （</a:t>
            </a:r>
            <a:r>
              <a:rPr lang="en-US" altLang="zh-CN" sz="2000" dirty="0"/>
              <a:t>K-means</a:t>
            </a:r>
            <a:r>
              <a:rPr lang="zh-CN" altLang="en-US" sz="2000" dirty="0"/>
              <a:t>、高斯混合聚类）</a:t>
            </a:r>
          </a:p>
          <a:p>
            <a:pPr>
              <a:lnSpc>
                <a:spcPct val="150000"/>
              </a:lnSpc>
              <a:buFont typeface="Arial" pitchFamily="34" charset="0"/>
              <a:buChar char="•"/>
            </a:pPr>
            <a:r>
              <a:rPr lang="zh-CN" altLang="en-US" sz="2000" dirty="0"/>
              <a:t>密度聚类（</a:t>
            </a:r>
            <a:r>
              <a:rPr lang="en-US" altLang="zh-CN" sz="2000" dirty="0"/>
              <a:t>DBSCAN</a:t>
            </a:r>
            <a:r>
              <a:rPr lang="zh-CN" altLang="en-US" sz="2000" dirty="0"/>
              <a:t>）</a:t>
            </a:r>
          </a:p>
          <a:p>
            <a:pPr>
              <a:lnSpc>
                <a:spcPct val="150000"/>
              </a:lnSpc>
              <a:buFont typeface="Arial" pitchFamily="34" charset="0"/>
              <a:buChar char="•"/>
            </a:pPr>
            <a:r>
              <a:rPr lang="zh-CN" altLang="en-US" sz="2000" dirty="0"/>
              <a:t>层次聚类</a:t>
            </a:r>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原型聚类</a:t>
            </a:r>
            <a:r>
              <a:rPr lang="en-US" altLang="zh-CN" sz="3600" b="1" dirty="0">
                <a:latin typeface="黑体" pitchFamily="49" charset="-122"/>
                <a:ea typeface="黑体" pitchFamily="49" charset="-122"/>
              </a:rPr>
              <a:t>——K-means</a:t>
            </a:r>
            <a:endParaRPr lang="zh-CN" altLang="en-US" sz="3600" b="1" dirty="0">
              <a:latin typeface="黑体" pitchFamily="49" charset="-122"/>
              <a:ea typeface="黑体" pitchFamily="49" charset="-122"/>
            </a:endParaRPr>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1808574" y="2482587"/>
            <a:ext cx="8211402" cy="1892826"/>
          </a:xfrm>
          <a:prstGeom prst="rect">
            <a:avLst/>
          </a:prstGeom>
        </p:spPr>
        <p:txBody>
          <a:bodyPr wrap="square">
            <a:spAutoFit/>
          </a:bodyPr>
          <a:lstStyle/>
          <a:p>
            <a:r>
              <a:rPr lang="zh-CN" altLang="en-US" b="1" dirty="0"/>
              <a:t>工作方式</a:t>
            </a:r>
            <a:endParaRPr lang="en-US" altLang="zh-CN" b="1" dirty="0"/>
          </a:p>
          <a:p>
            <a:endParaRPr lang="zh-CN" altLang="en-US" dirty="0"/>
          </a:p>
          <a:p>
            <a:pPr>
              <a:lnSpc>
                <a:spcPct val="150000"/>
              </a:lnSpc>
            </a:pPr>
            <a:r>
              <a:rPr lang="zh-CN" altLang="en-US" dirty="0"/>
              <a:t>该算法可以随机将每个观察（</a:t>
            </a:r>
            <a:r>
              <a:rPr lang="en-US" altLang="zh-CN" dirty="0"/>
              <a:t>observation</a:t>
            </a:r>
            <a:r>
              <a:rPr lang="zh-CN" altLang="en-US" dirty="0"/>
              <a:t>）分配到 </a:t>
            </a:r>
            <a:r>
              <a:rPr lang="en-US" altLang="zh-CN" dirty="0"/>
              <a:t>k </a:t>
            </a:r>
            <a:r>
              <a:rPr lang="zh-CN" altLang="en-US" dirty="0"/>
              <a:t>类中的一类，然后计算每个类的平均。接下来，它重新将每个观察分配到与其最接近的均值的类别，然后再重新计算其均值。这一步不断重复，直到不再需要新的分配为止。</a:t>
            </a: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原型聚类</a:t>
            </a:r>
            <a:r>
              <a:rPr lang="en-US" altLang="zh-CN" sz="3600" b="1" dirty="0">
                <a:latin typeface="黑体" pitchFamily="49" charset="-122"/>
                <a:ea typeface="黑体" pitchFamily="49" charset="-122"/>
              </a:rPr>
              <a:t>——K-means</a:t>
            </a:r>
            <a:endParaRPr lang="zh-CN" altLang="en-US" sz="3600" b="1" dirty="0">
              <a:latin typeface="黑体" pitchFamily="49" charset="-122"/>
              <a:ea typeface="黑体" pitchFamily="49" charset="-122"/>
            </a:endParaRPr>
          </a:p>
        </p:txBody>
      </p:sp>
      <p:sp>
        <p:nvSpPr>
          <p:cNvPr id="5" name="矩形 4"/>
          <p:cNvSpPr/>
          <p:nvPr/>
        </p:nvSpPr>
        <p:spPr>
          <a:xfrm>
            <a:off x="1596788" y="1149414"/>
            <a:ext cx="8147714" cy="646331"/>
          </a:xfrm>
          <a:prstGeom prst="rect">
            <a:avLst/>
          </a:prstGeom>
        </p:spPr>
        <p:txBody>
          <a:bodyPr wrap="square">
            <a:spAutoFit/>
          </a:bodyPr>
          <a:lstStyle/>
          <a:p>
            <a:endParaRPr lang="en-US" altLang="zh-CN" dirty="0"/>
          </a:p>
          <a:p>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1503529" y="1178984"/>
            <a:ext cx="8147714" cy="923330"/>
          </a:xfrm>
          <a:prstGeom prst="rect">
            <a:avLst/>
          </a:prstGeom>
        </p:spPr>
        <p:txBody>
          <a:bodyPr wrap="square">
            <a:spAutoFit/>
          </a:bodyPr>
          <a:lstStyle/>
          <a:p>
            <a:r>
              <a:rPr lang="zh-CN" altLang="en-US" b="1" dirty="0"/>
              <a:t>算法过程</a:t>
            </a:r>
            <a:endParaRPr lang="en-US" altLang="zh-CN" b="1" dirty="0"/>
          </a:p>
          <a:p>
            <a:endParaRPr lang="en-US" altLang="zh-CN" dirty="0"/>
          </a:p>
          <a:p>
            <a:endParaRPr lang="zh-CN" altLang="en-US" dirty="0"/>
          </a:p>
        </p:txBody>
      </p:sp>
      <p:pic>
        <p:nvPicPr>
          <p:cNvPr id="83970" name="Picture 2"/>
          <p:cNvPicPr>
            <a:picLocks noChangeAspect="1" noChangeArrowheads="1"/>
          </p:cNvPicPr>
          <p:nvPr/>
        </p:nvPicPr>
        <p:blipFill>
          <a:blip r:embed="rId3"/>
          <a:srcRect/>
          <a:stretch>
            <a:fillRect/>
          </a:stretch>
        </p:blipFill>
        <p:spPr bwMode="auto">
          <a:xfrm>
            <a:off x="1228297" y="2220108"/>
            <a:ext cx="2224585" cy="2149521"/>
          </a:xfrm>
          <a:prstGeom prst="rect">
            <a:avLst/>
          </a:prstGeom>
          <a:noFill/>
          <a:ln w="9525">
            <a:noFill/>
            <a:miter lim="800000"/>
            <a:headEnd/>
            <a:tailEnd/>
          </a:ln>
          <a:effectLst/>
        </p:spPr>
      </p:pic>
      <p:sp>
        <p:nvSpPr>
          <p:cNvPr id="15" name="矩形 14"/>
          <p:cNvSpPr/>
          <p:nvPr/>
        </p:nvSpPr>
        <p:spPr>
          <a:xfrm>
            <a:off x="1247966" y="4786531"/>
            <a:ext cx="2089033" cy="338554"/>
          </a:xfrm>
          <a:prstGeom prst="rect">
            <a:avLst/>
          </a:prstGeom>
        </p:spPr>
        <p:txBody>
          <a:bodyPr wrap="none">
            <a:spAutoFit/>
          </a:bodyPr>
          <a:lstStyle/>
          <a:p>
            <a:r>
              <a:rPr lang="en-US" sz="1600" dirty="0"/>
              <a:t>a.</a:t>
            </a:r>
            <a:r>
              <a:rPr lang="zh-CN" altLang="en-US" sz="1600" dirty="0"/>
              <a:t>随机初始化</a:t>
            </a:r>
            <a:r>
              <a:rPr lang="en-US" sz="1600" dirty="0"/>
              <a:t>clusters</a:t>
            </a:r>
            <a:endParaRPr lang="zh-CN" altLang="en-US" sz="1600" dirty="0"/>
          </a:p>
        </p:txBody>
      </p:sp>
      <p:pic>
        <p:nvPicPr>
          <p:cNvPr id="83971" name="Picture 3"/>
          <p:cNvPicPr>
            <a:picLocks noChangeAspect="1" noChangeArrowheads="1"/>
          </p:cNvPicPr>
          <p:nvPr/>
        </p:nvPicPr>
        <p:blipFill>
          <a:blip r:embed="rId4"/>
          <a:srcRect/>
          <a:stretch>
            <a:fillRect/>
          </a:stretch>
        </p:blipFill>
        <p:spPr bwMode="auto">
          <a:xfrm>
            <a:off x="4190646" y="2238234"/>
            <a:ext cx="2398505" cy="2149310"/>
          </a:xfrm>
          <a:prstGeom prst="rect">
            <a:avLst/>
          </a:prstGeom>
          <a:noFill/>
          <a:ln w="9525">
            <a:noFill/>
            <a:miter lim="800000"/>
            <a:headEnd/>
            <a:tailEnd/>
          </a:ln>
          <a:effectLst/>
        </p:spPr>
      </p:pic>
      <p:sp>
        <p:nvSpPr>
          <p:cNvPr id="17" name="矩形 16"/>
          <p:cNvSpPr/>
          <p:nvPr/>
        </p:nvSpPr>
        <p:spPr>
          <a:xfrm>
            <a:off x="4275831" y="4800179"/>
            <a:ext cx="2601994" cy="338554"/>
          </a:xfrm>
          <a:prstGeom prst="rect">
            <a:avLst/>
          </a:prstGeom>
        </p:spPr>
        <p:txBody>
          <a:bodyPr wrap="none">
            <a:spAutoFit/>
          </a:bodyPr>
          <a:lstStyle/>
          <a:p>
            <a:r>
              <a:rPr lang="en-US" sz="1600" dirty="0"/>
              <a:t>b.</a:t>
            </a:r>
            <a:r>
              <a:rPr lang="zh-CN" altLang="en-US" sz="1600" dirty="0"/>
              <a:t>分配数据到最近的</a:t>
            </a:r>
            <a:r>
              <a:rPr lang="en-US" sz="1600" dirty="0"/>
              <a:t>cluster</a:t>
            </a:r>
            <a:endParaRPr lang="zh-CN" altLang="en-US" sz="1600" dirty="0"/>
          </a:p>
        </p:txBody>
      </p:sp>
      <p:sp>
        <p:nvSpPr>
          <p:cNvPr id="18" name="矩形 17"/>
          <p:cNvSpPr/>
          <p:nvPr/>
        </p:nvSpPr>
        <p:spPr>
          <a:xfrm>
            <a:off x="6924433" y="3107855"/>
            <a:ext cx="1872629" cy="338554"/>
          </a:xfrm>
          <a:prstGeom prst="rect">
            <a:avLst/>
          </a:prstGeom>
        </p:spPr>
        <p:txBody>
          <a:bodyPr wrap="none">
            <a:spAutoFit/>
          </a:bodyPr>
          <a:lstStyle/>
          <a:p>
            <a:r>
              <a:rPr lang="en-US" sz="1600" dirty="0"/>
              <a:t>c.</a:t>
            </a:r>
            <a:r>
              <a:rPr lang="zh-CN" altLang="en-US" sz="1600" dirty="0"/>
              <a:t>重复计算</a:t>
            </a:r>
            <a:r>
              <a:rPr lang="en-US" sz="1600" dirty="0"/>
              <a:t>clusters</a:t>
            </a:r>
            <a:endParaRPr lang="zh-CN" altLang="en-US" sz="1600" dirty="0"/>
          </a:p>
        </p:txBody>
      </p:sp>
      <p:pic>
        <p:nvPicPr>
          <p:cNvPr id="83972" name="Picture 4"/>
          <p:cNvPicPr>
            <a:picLocks noChangeAspect="1" noChangeArrowheads="1"/>
          </p:cNvPicPr>
          <p:nvPr/>
        </p:nvPicPr>
        <p:blipFill>
          <a:blip r:embed="rId5"/>
          <a:srcRect/>
          <a:stretch>
            <a:fillRect/>
          </a:stretch>
        </p:blipFill>
        <p:spPr bwMode="auto">
          <a:xfrm>
            <a:off x="9020321" y="2238234"/>
            <a:ext cx="2369162" cy="2107087"/>
          </a:xfrm>
          <a:prstGeom prst="rect">
            <a:avLst/>
          </a:prstGeom>
          <a:noFill/>
          <a:ln w="9525">
            <a:noFill/>
            <a:miter lim="800000"/>
            <a:headEnd/>
            <a:tailEnd/>
          </a:ln>
          <a:effectLst/>
        </p:spPr>
      </p:pic>
      <p:sp>
        <p:nvSpPr>
          <p:cNvPr id="20" name="矩形 19"/>
          <p:cNvSpPr/>
          <p:nvPr/>
        </p:nvSpPr>
        <p:spPr>
          <a:xfrm>
            <a:off x="9376911" y="4677349"/>
            <a:ext cx="1758815" cy="338554"/>
          </a:xfrm>
          <a:prstGeom prst="rect">
            <a:avLst/>
          </a:prstGeom>
        </p:spPr>
        <p:txBody>
          <a:bodyPr wrap="none">
            <a:spAutoFit/>
          </a:bodyPr>
          <a:lstStyle/>
          <a:p>
            <a:r>
              <a:rPr lang="en-US" sz="1600" dirty="0" err="1"/>
              <a:t>d.repeat</a:t>
            </a:r>
            <a:r>
              <a:rPr lang="zh-CN" altLang="en-US" sz="1600" dirty="0"/>
              <a:t>直到收敛</a:t>
            </a: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187356" y="1761105"/>
            <a:ext cx="10822674" cy="4170364"/>
          </a:xfrm>
          <a:prstGeom prst="rect">
            <a:avLst/>
          </a:prstGeom>
        </p:spPr>
        <p:txBody>
          <a:bodyPr wrap="square" lIns="91431" tIns="45716" rIns="91431" bIns="45716">
            <a:spAutoFit/>
          </a:bodyPr>
          <a:lstStyle/>
          <a:p>
            <a:pPr>
              <a:lnSpc>
                <a:spcPct val="150000"/>
              </a:lnSpc>
            </a:pPr>
            <a:r>
              <a:rPr lang="zh-CN" altLang="en-US" dirty="0"/>
              <a:t>优点：</a:t>
            </a:r>
          </a:p>
          <a:p>
            <a:pPr lvl="1">
              <a:lnSpc>
                <a:spcPct val="150000"/>
              </a:lnSpc>
              <a:buFont typeface="Arial" pitchFamily="34" charset="0"/>
              <a:buChar char="•"/>
            </a:pPr>
            <a:r>
              <a:rPr lang="zh-CN" altLang="en-US" dirty="0"/>
              <a:t>是解决聚类问题的一种经典算法，简单、快速</a:t>
            </a:r>
          </a:p>
          <a:p>
            <a:pPr lvl="1">
              <a:lnSpc>
                <a:spcPct val="150000"/>
              </a:lnSpc>
              <a:buFont typeface="Arial" pitchFamily="34" charset="0"/>
              <a:buChar char="•"/>
            </a:pPr>
            <a:r>
              <a:rPr lang="zh-CN" altLang="en-US" dirty="0"/>
              <a:t>对处理大数据集，该算法保持可伸缩性和高效率</a:t>
            </a:r>
          </a:p>
          <a:p>
            <a:pPr lvl="1">
              <a:lnSpc>
                <a:spcPct val="150000"/>
              </a:lnSpc>
              <a:buFont typeface="Arial" pitchFamily="34" charset="0"/>
              <a:buChar char="•"/>
            </a:pPr>
            <a:r>
              <a:rPr lang="zh-CN" altLang="en-US" dirty="0"/>
              <a:t>当结果簇是密集的，它的效果较好</a:t>
            </a:r>
          </a:p>
          <a:p>
            <a:pPr>
              <a:lnSpc>
                <a:spcPct val="150000"/>
              </a:lnSpc>
            </a:pPr>
            <a:r>
              <a:rPr lang="zh-CN" altLang="en-US" dirty="0"/>
              <a:t>缺点：</a:t>
            </a:r>
          </a:p>
          <a:p>
            <a:pPr lvl="1">
              <a:lnSpc>
                <a:spcPct val="150000"/>
              </a:lnSpc>
              <a:buFont typeface="Arial" pitchFamily="34" charset="0"/>
              <a:buChar char="•"/>
            </a:pPr>
            <a:r>
              <a:rPr lang="zh-CN" altLang="en-US" dirty="0"/>
              <a:t>在簇的平均值被定义的情况下才能使用，可能不适用于某些应用</a:t>
            </a:r>
          </a:p>
          <a:p>
            <a:pPr lvl="1">
              <a:lnSpc>
                <a:spcPct val="150000"/>
              </a:lnSpc>
              <a:buFont typeface="Arial" pitchFamily="34" charset="0"/>
              <a:buChar char="•"/>
            </a:pPr>
            <a:r>
              <a:rPr lang="zh-CN" altLang="en-US" dirty="0"/>
              <a:t>必须事先给出</a:t>
            </a:r>
            <a:r>
              <a:rPr lang="zh-CN" altLang="zh-CN" dirty="0"/>
              <a:t>k</a:t>
            </a:r>
            <a:r>
              <a:rPr lang="zh-CN" altLang="en-US" dirty="0"/>
              <a:t>（要生成的簇的数目），而且对初值敏感，对于不同的初始值，可能会导致不同结果。</a:t>
            </a:r>
          </a:p>
          <a:p>
            <a:pPr lvl="1">
              <a:lnSpc>
                <a:spcPct val="150000"/>
              </a:lnSpc>
              <a:buFont typeface="Arial" pitchFamily="34" charset="0"/>
              <a:buChar char="•"/>
            </a:pPr>
            <a:r>
              <a:rPr lang="zh-CN" altLang="en-US" dirty="0"/>
              <a:t>不适合于发现非凸面形状的簇或者大小差别很大的簇</a:t>
            </a:r>
          </a:p>
          <a:p>
            <a:pPr lvl="1">
              <a:lnSpc>
                <a:spcPct val="150000"/>
              </a:lnSpc>
              <a:buFont typeface="Arial" pitchFamily="34" charset="0"/>
              <a:buChar char="•"/>
            </a:pPr>
            <a:r>
              <a:rPr lang="zh-CN" altLang="en-US" dirty="0"/>
              <a:t>对躁声和孤立点数据敏感</a:t>
            </a:r>
          </a:p>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原型聚类</a:t>
            </a:r>
            <a:r>
              <a:rPr lang="en-US" altLang="zh-CN" sz="3600" b="1" dirty="0">
                <a:latin typeface="黑体" pitchFamily="49" charset="-122"/>
                <a:ea typeface="黑体" pitchFamily="49" charset="-122"/>
              </a:rPr>
              <a:t>——K-means</a:t>
            </a:r>
            <a:endParaRPr lang="zh-CN" altLang="en-US" sz="3600" b="1" dirty="0">
              <a:latin typeface="黑体" pitchFamily="49" charset="-122"/>
              <a:ea typeface="黑体" pitchFamily="49" charset="-122"/>
            </a:endParaRPr>
          </a:p>
        </p:txBody>
      </p:sp>
      <p:sp>
        <p:nvSpPr>
          <p:cNvPr id="5" name="矩形 4"/>
          <p:cNvSpPr/>
          <p:nvPr/>
        </p:nvSpPr>
        <p:spPr>
          <a:xfrm>
            <a:off x="1596788" y="1149414"/>
            <a:ext cx="8147714" cy="646331"/>
          </a:xfrm>
          <a:prstGeom prst="rect">
            <a:avLst/>
          </a:prstGeom>
        </p:spPr>
        <p:txBody>
          <a:bodyPr wrap="square">
            <a:spAutoFit/>
          </a:bodyPr>
          <a:lstStyle/>
          <a:p>
            <a:endParaRPr lang="en-US" altLang="zh-CN" dirty="0"/>
          </a:p>
          <a:p>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矩形 13"/>
          <p:cNvSpPr/>
          <p:nvPr/>
        </p:nvSpPr>
        <p:spPr>
          <a:xfrm>
            <a:off x="1503529" y="1178984"/>
            <a:ext cx="8147714" cy="1200329"/>
          </a:xfrm>
          <a:prstGeom prst="rect">
            <a:avLst/>
          </a:prstGeom>
        </p:spPr>
        <p:txBody>
          <a:bodyPr wrap="square">
            <a:spAutoFit/>
          </a:bodyPr>
          <a:lstStyle/>
          <a:p>
            <a:r>
              <a:rPr lang="zh-CN" altLang="en-US" b="1" dirty="0"/>
              <a:t>算法总结</a:t>
            </a:r>
            <a:endParaRPr lang="en-US" altLang="zh-CN" b="1" dirty="0"/>
          </a:p>
          <a:p>
            <a:endParaRPr lang="en-US" altLang="zh-CN" b="1" dirty="0"/>
          </a:p>
          <a:p>
            <a:endParaRPr lang="en-US" altLang="zh-CN" dirty="0"/>
          </a:p>
          <a:p>
            <a:endParaRPr lang="zh-CN" altLang="en-US" dirty="0"/>
          </a:p>
        </p:txBody>
      </p:sp>
      <p:sp>
        <p:nvSpPr>
          <p:cNvPr id="12" name="矩形 11"/>
          <p:cNvSpPr/>
          <p:nvPr/>
        </p:nvSpPr>
        <p:spPr>
          <a:xfrm>
            <a:off x="1255595" y="5532820"/>
            <a:ext cx="10672548" cy="507831"/>
          </a:xfrm>
          <a:prstGeom prst="rect">
            <a:avLst/>
          </a:prstGeom>
        </p:spPr>
        <p:txBody>
          <a:bodyPr wrap="square">
            <a:spAutoFit/>
          </a:bodyPr>
          <a:lstStyle/>
          <a:p>
            <a:pPr>
              <a:lnSpc>
                <a:spcPct val="150000"/>
              </a:lnSpc>
            </a:pPr>
            <a:r>
              <a:rPr lang="en-US" altLang="zh-CN" dirty="0"/>
              <a:t>K-means</a:t>
            </a:r>
            <a:r>
              <a:rPr lang="zh-CN" altLang="en-US" dirty="0"/>
              <a:t>聚类的应用：图像分割：</a:t>
            </a:r>
            <a:r>
              <a:rPr lang="en-US" altLang="zh-CN" dirty="0"/>
              <a:t>SLIC</a:t>
            </a:r>
            <a:r>
              <a:rPr lang="zh-CN" altLang="en-US" dirty="0"/>
              <a:t>算法、文本分析</a:t>
            </a: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801503" y="1354131"/>
            <a:ext cx="8147714" cy="3472746"/>
          </a:xfrm>
          <a:prstGeom prst="rect">
            <a:avLst/>
          </a:prstGeom>
        </p:spPr>
        <p:txBody>
          <a:bodyPr wrap="square">
            <a:spAutoFit/>
          </a:bodyPr>
          <a:lstStyle/>
          <a:p>
            <a:pPr>
              <a:lnSpc>
                <a:spcPct val="200000"/>
              </a:lnSpc>
            </a:pPr>
            <a:r>
              <a:rPr lang="zh-CN" altLang="en-US" b="1" dirty="0"/>
              <a:t>若干概念解释</a:t>
            </a:r>
            <a:endParaRPr lang="en-US" altLang="zh-CN" b="1" dirty="0"/>
          </a:p>
          <a:p>
            <a:pPr>
              <a:lnSpc>
                <a:spcPct val="200000"/>
              </a:lnSpc>
            </a:pPr>
            <a:endParaRPr lang="en-US" altLang="zh-CN" b="1" dirty="0"/>
          </a:p>
          <a:p>
            <a:pPr>
              <a:lnSpc>
                <a:spcPct val="150000"/>
              </a:lnSpc>
            </a:pPr>
            <a:r>
              <a:rPr lang="zh-CN" altLang="en-US" sz="1600" b="1" dirty="0"/>
              <a:t>对象的</a:t>
            </a:r>
            <a:r>
              <a:rPr lang="zh-CN" altLang="zh-CN" sz="1600" b="1" dirty="0"/>
              <a:t>ε-</a:t>
            </a:r>
            <a:r>
              <a:rPr lang="zh-CN" altLang="en-US" sz="1600" b="1" dirty="0"/>
              <a:t>临域：</a:t>
            </a:r>
            <a:r>
              <a:rPr lang="zh-CN" altLang="en-US" sz="1600" dirty="0"/>
              <a:t>给定对象在半径</a:t>
            </a:r>
            <a:r>
              <a:rPr lang="zh-CN" altLang="zh-CN" sz="1600" dirty="0"/>
              <a:t>ε</a:t>
            </a:r>
            <a:r>
              <a:rPr lang="zh-CN" altLang="en-US" sz="1600" dirty="0"/>
              <a:t>内的区域。</a:t>
            </a:r>
          </a:p>
          <a:p>
            <a:pPr>
              <a:lnSpc>
                <a:spcPct val="150000"/>
              </a:lnSpc>
            </a:pPr>
            <a:r>
              <a:rPr lang="zh-CN" altLang="en-US" sz="1600" b="1" dirty="0"/>
              <a:t>核心对象：</a:t>
            </a:r>
            <a:r>
              <a:rPr lang="zh-CN" altLang="en-US" sz="1600" dirty="0"/>
              <a:t>如果一个对象的</a:t>
            </a:r>
            <a:r>
              <a:rPr lang="zh-CN" altLang="zh-CN" sz="1600" dirty="0"/>
              <a:t>ε-</a:t>
            </a:r>
            <a:r>
              <a:rPr lang="zh-CN" altLang="en-US" sz="1600" dirty="0"/>
              <a:t>临域至少包含最小数目</a:t>
            </a:r>
            <a:r>
              <a:rPr lang="zh-CN" altLang="zh-CN" sz="1600" dirty="0"/>
              <a:t>x</a:t>
            </a:r>
            <a:r>
              <a:rPr lang="zh-CN" altLang="en-US" sz="1600" dirty="0"/>
              <a:t>个对象，则称该对象为核心对象。</a:t>
            </a:r>
          </a:p>
          <a:p>
            <a:pPr>
              <a:lnSpc>
                <a:spcPct val="150000"/>
              </a:lnSpc>
            </a:pPr>
            <a:r>
              <a:rPr lang="zh-CN" altLang="en-US" sz="1600" b="1" dirty="0"/>
              <a:t>直接密度可达：</a:t>
            </a:r>
            <a:r>
              <a:rPr lang="zh-CN" altLang="en-US" sz="1600" dirty="0"/>
              <a:t>给定一个对象集合</a:t>
            </a:r>
            <a:r>
              <a:rPr lang="zh-CN" altLang="zh-CN" sz="1600" dirty="0"/>
              <a:t>D</a:t>
            </a:r>
            <a:r>
              <a:rPr lang="zh-CN" altLang="en-US" sz="1600" dirty="0"/>
              <a:t>，如果</a:t>
            </a:r>
            <a:r>
              <a:rPr lang="zh-CN" altLang="zh-CN" sz="1600" dirty="0"/>
              <a:t>p</a:t>
            </a:r>
            <a:r>
              <a:rPr lang="zh-CN" altLang="en-US" sz="1600" dirty="0"/>
              <a:t>是在</a:t>
            </a:r>
            <a:r>
              <a:rPr lang="zh-CN" altLang="zh-CN" sz="1600" dirty="0"/>
              <a:t>q</a:t>
            </a:r>
            <a:r>
              <a:rPr lang="zh-CN" altLang="en-US" sz="1600" dirty="0"/>
              <a:t>的</a:t>
            </a:r>
            <a:r>
              <a:rPr lang="zh-CN" altLang="zh-CN" sz="1600" dirty="0"/>
              <a:t>ε-</a:t>
            </a:r>
            <a:r>
              <a:rPr lang="zh-CN" altLang="en-US" sz="1600" dirty="0"/>
              <a:t>邻域内，而</a:t>
            </a:r>
            <a:r>
              <a:rPr lang="zh-CN" altLang="zh-CN" sz="1600" dirty="0"/>
              <a:t>q</a:t>
            </a:r>
            <a:r>
              <a:rPr lang="zh-CN" altLang="en-US" sz="1600" dirty="0"/>
              <a:t>是一个核心对象，我们说对象</a:t>
            </a:r>
            <a:r>
              <a:rPr lang="zh-CN" altLang="zh-CN" sz="1600" dirty="0"/>
              <a:t>p</a:t>
            </a:r>
            <a:r>
              <a:rPr lang="zh-CN" altLang="en-US" sz="1600" dirty="0"/>
              <a:t>从对象</a:t>
            </a:r>
            <a:r>
              <a:rPr lang="zh-CN" altLang="zh-CN" sz="1600" dirty="0"/>
              <a:t>q</a:t>
            </a:r>
            <a:r>
              <a:rPr lang="zh-CN" altLang="en-US" sz="1600" dirty="0"/>
              <a:t>出发是直接密度可达的。</a:t>
            </a:r>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4"/>
          <p:cNvPicPr>
            <a:picLocks noChangeAspect="1" noChangeArrowheads="1"/>
          </p:cNvPicPr>
          <p:nvPr/>
        </p:nvPicPr>
        <p:blipFill>
          <a:blip r:embed="rId3"/>
          <a:srcRect/>
          <a:stretch>
            <a:fillRect/>
          </a:stretch>
        </p:blipFill>
        <p:spPr bwMode="auto">
          <a:xfrm>
            <a:off x="8214815" y="3789804"/>
            <a:ext cx="2280313" cy="2221017"/>
          </a:xfrm>
          <a:prstGeom prst="rect">
            <a:avLst/>
          </a:prstGeom>
          <a:noFill/>
          <a:ln w="9525" cmpd="sng">
            <a:noFill/>
            <a:miter lim="800000"/>
            <a:headEnd/>
            <a:tailEnd/>
          </a:ln>
        </p:spPr>
      </p:pic>
      <p:sp>
        <p:nvSpPr>
          <p:cNvPr id="13" name="矩形 12"/>
          <p:cNvSpPr/>
          <p:nvPr/>
        </p:nvSpPr>
        <p:spPr>
          <a:xfrm>
            <a:off x="1860643" y="4115768"/>
            <a:ext cx="6096000" cy="787075"/>
          </a:xfrm>
          <a:prstGeom prst="rect">
            <a:avLst/>
          </a:prstGeom>
        </p:spPr>
        <p:txBody>
          <a:bodyPr>
            <a:spAutoFit/>
          </a:bodyPr>
          <a:lstStyle/>
          <a:p>
            <a:pPr>
              <a:lnSpc>
                <a:spcPct val="150000"/>
              </a:lnSpc>
              <a:spcBef>
                <a:spcPct val="20000"/>
              </a:spcBef>
              <a:buClr>
                <a:schemeClr val="accent2"/>
              </a:buClr>
            </a:pPr>
            <a:r>
              <a:rPr lang="zh-CN" altLang="en-US" sz="1600" dirty="0"/>
              <a:t>如图</a:t>
            </a:r>
            <a:r>
              <a:rPr lang="zh-CN" altLang="zh-CN" sz="1600" dirty="0"/>
              <a:t>ε=1cm</a:t>
            </a:r>
            <a:r>
              <a:rPr lang="zh-CN" altLang="en-US" sz="1600" dirty="0"/>
              <a:t>，</a:t>
            </a:r>
            <a:r>
              <a:rPr lang="zh-CN" altLang="zh-CN" sz="1600" dirty="0"/>
              <a:t>x=5</a:t>
            </a:r>
            <a:r>
              <a:rPr lang="zh-CN" altLang="en-US" sz="1600" dirty="0"/>
              <a:t>，</a:t>
            </a:r>
            <a:r>
              <a:rPr lang="zh-CN" altLang="zh-CN" sz="1600" dirty="0"/>
              <a:t>q</a:t>
            </a:r>
            <a:r>
              <a:rPr lang="zh-CN" altLang="en-US" sz="1600" dirty="0"/>
              <a:t>是一个核心对象，从对象</a:t>
            </a:r>
            <a:r>
              <a:rPr lang="zh-CN" altLang="zh-CN" sz="1600" dirty="0"/>
              <a:t>q</a:t>
            </a:r>
            <a:r>
              <a:rPr lang="zh-CN" altLang="en-US" sz="1600" dirty="0"/>
              <a:t>出发到对象</a:t>
            </a:r>
            <a:r>
              <a:rPr lang="zh-CN" altLang="zh-CN" sz="1600" dirty="0"/>
              <a:t>p</a:t>
            </a:r>
            <a:r>
              <a:rPr lang="zh-CN" altLang="en-US" sz="1600" dirty="0"/>
              <a:t>是直接密度可达的。</a:t>
            </a:r>
          </a:p>
        </p:txBody>
      </p:sp>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801503" y="1149414"/>
            <a:ext cx="8147714" cy="4072910"/>
          </a:xfrm>
          <a:prstGeom prst="rect">
            <a:avLst/>
          </a:prstGeom>
        </p:spPr>
        <p:txBody>
          <a:bodyPr wrap="square">
            <a:spAutoFit/>
          </a:bodyPr>
          <a:lstStyle/>
          <a:p>
            <a:pPr>
              <a:lnSpc>
                <a:spcPct val="200000"/>
              </a:lnSpc>
            </a:pPr>
            <a:r>
              <a:rPr lang="zh-CN" altLang="en-US" b="1" dirty="0"/>
              <a:t>若干概念解释</a:t>
            </a:r>
            <a:endParaRPr lang="en-US" altLang="zh-CN" b="1" dirty="0"/>
          </a:p>
          <a:p>
            <a:pPr>
              <a:lnSpc>
                <a:spcPct val="150000"/>
              </a:lnSpc>
            </a:pPr>
            <a:endParaRPr lang="en-US" altLang="zh-CN" b="1" dirty="0"/>
          </a:p>
          <a:p>
            <a:pPr>
              <a:lnSpc>
                <a:spcPct val="150000"/>
              </a:lnSpc>
            </a:pPr>
            <a:r>
              <a:rPr lang="zh-CN" altLang="en-US" sz="1600" b="1" dirty="0"/>
              <a:t>密度可达：</a:t>
            </a:r>
            <a:r>
              <a:rPr lang="zh-CN" altLang="en-US" sz="1600" dirty="0"/>
              <a:t>如果存在一个对象链</a:t>
            </a:r>
            <a:r>
              <a:rPr lang="zh-CN" altLang="zh-CN" sz="1600" dirty="0"/>
              <a:t>p1</a:t>
            </a:r>
            <a:r>
              <a:rPr lang="zh-CN" altLang="en-US" sz="1600" dirty="0"/>
              <a:t>，</a:t>
            </a:r>
            <a:r>
              <a:rPr lang="zh-CN" altLang="zh-CN" sz="1600" dirty="0"/>
              <a:t>p2</a:t>
            </a:r>
            <a:r>
              <a:rPr lang="zh-CN" altLang="en-US" sz="1600" dirty="0"/>
              <a:t>，</a:t>
            </a:r>
            <a:r>
              <a:rPr lang="zh-CN" altLang="zh-CN" sz="1600" dirty="0"/>
              <a:t>…</a:t>
            </a:r>
            <a:r>
              <a:rPr lang="zh-CN" altLang="en-US" sz="1600" dirty="0"/>
              <a:t>，</a:t>
            </a:r>
            <a:r>
              <a:rPr lang="zh-CN" altLang="zh-CN" sz="1600" dirty="0"/>
              <a:t>pn</a:t>
            </a:r>
            <a:r>
              <a:rPr lang="zh-CN" altLang="en-US" sz="1600" dirty="0"/>
              <a:t>，</a:t>
            </a:r>
            <a:r>
              <a:rPr lang="zh-CN" altLang="zh-CN" sz="1600" dirty="0"/>
              <a:t>p1=q</a:t>
            </a:r>
            <a:r>
              <a:rPr lang="zh-CN" altLang="en-US" sz="1600" dirty="0"/>
              <a:t>，</a:t>
            </a:r>
            <a:r>
              <a:rPr lang="zh-CN" altLang="zh-CN" sz="1600" dirty="0"/>
              <a:t>pn=p</a:t>
            </a:r>
            <a:r>
              <a:rPr lang="zh-CN" altLang="en-US" sz="1600" dirty="0"/>
              <a:t>，对</a:t>
            </a:r>
            <a:r>
              <a:rPr lang="zh-CN" altLang="zh-CN" sz="1600" dirty="0"/>
              <a:t>pi∈D</a:t>
            </a:r>
            <a:r>
              <a:rPr lang="zh-CN" altLang="en-US" sz="1600" dirty="0"/>
              <a:t>，</a:t>
            </a:r>
            <a:r>
              <a:rPr lang="zh-CN" altLang="zh-CN" sz="1600" dirty="0"/>
              <a:t>(1&lt;=i&lt;=n)</a:t>
            </a:r>
            <a:r>
              <a:rPr lang="zh-CN" altLang="en-US" sz="1600" dirty="0"/>
              <a:t>，</a:t>
            </a:r>
            <a:r>
              <a:rPr lang="zh-CN" altLang="zh-CN" sz="1600" dirty="0"/>
              <a:t>pi+1</a:t>
            </a:r>
            <a:r>
              <a:rPr lang="zh-CN" altLang="en-US" sz="1600" dirty="0"/>
              <a:t>是从</a:t>
            </a:r>
            <a:r>
              <a:rPr lang="zh-CN" altLang="zh-CN" sz="1600" dirty="0"/>
              <a:t>pi</a:t>
            </a:r>
            <a:r>
              <a:rPr lang="zh-CN" altLang="en-US" sz="1600" dirty="0"/>
              <a:t>关于</a:t>
            </a:r>
            <a:r>
              <a:rPr lang="zh-CN" altLang="zh-CN" sz="1600" dirty="0"/>
              <a:t>ε</a:t>
            </a:r>
            <a:r>
              <a:rPr lang="zh-CN" altLang="en-US" sz="1600" dirty="0"/>
              <a:t>和</a:t>
            </a:r>
            <a:r>
              <a:rPr lang="zh-CN" altLang="zh-CN" sz="1600" dirty="0"/>
              <a:t>x</a:t>
            </a:r>
            <a:r>
              <a:rPr lang="zh-CN" altLang="en-US" sz="1600" dirty="0"/>
              <a:t>直接密度可达的，则对象</a:t>
            </a:r>
            <a:r>
              <a:rPr lang="zh-CN" altLang="zh-CN" sz="1600" dirty="0"/>
              <a:t>p</a:t>
            </a:r>
            <a:r>
              <a:rPr lang="zh-CN" altLang="en-US" sz="1600" dirty="0"/>
              <a:t>是从对象</a:t>
            </a:r>
            <a:r>
              <a:rPr lang="zh-CN" altLang="zh-CN" sz="1600" dirty="0"/>
              <a:t>q</a:t>
            </a:r>
            <a:r>
              <a:rPr lang="zh-CN" altLang="en-US" sz="1600" dirty="0"/>
              <a:t>关于</a:t>
            </a:r>
            <a:r>
              <a:rPr lang="zh-CN" altLang="zh-CN" sz="1600" dirty="0"/>
              <a:t>ε</a:t>
            </a:r>
            <a:r>
              <a:rPr lang="zh-CN" altLang="en-US" sz="1600" dirty="0"/>
              <a:t>和</a:t>
            </a:r>
            <a:r>
              <a:rPr lang="zh-CN" altLang="zh-CN" sz="1600" dirty="0"/>
              <a:t>x</a:t>
            </a:r>
            <a:r>
              <a:rPr lang="zh-CN" altLang="en-US" sz="1600" dirty="0"/>
              <a:t>密度可达的。</a:t>
            </a:r>
          </a:p>
          <a:p>
            <a:pPr>
              <a:lnSpc>
                <a:spcPct val="150000"/>
              </a:lnSpc>
            </a:pPr>
            <a:r>
              <a:rPr lang="zh-CN" altLang="en-US" sz="1600" b="1" dirty="0"/>
              <a:t>密度相连：</a:t>
            </a:r>
            <a:r>
              <a:rPr lang="zh-CN" altLang="en-US" sz="1600" dirty="0"/>
              <a:t>如果对象集合</a:t>
            </a:r>
            <a:r>
              <a:rPr lang="zh-CN" altLang="zh-CN" sz="1600" dirty="0"/>
              <a:t>D</a:t>
            </a:r>
            <a:r>
              <a:rPr lang="zh-CN" altLang="en-US" sz="1600" dirty="0"/>
              <a:t>中存在一个对象</a:t>
            </a:r>
            <a:r>
              <a:rPr lang="zh-CN" altLang="zh-CN" sz="1600" dirty="0"/>
              <a:t>o</a:t>
            </a:r>
            <a:r>
              <a:rPr lang="zh-CN" altLang="en-US" sz="1600" dirty="0"/>
              <a:t>，使得对象</a:t>
            </a:r>
            <a:r>
              <a:rPr lang="zh-CN" altLang="zh-CN" sz="1600" dirty="0"/>
              <a:t>p</a:t>
            </a:r>
            <a:r>
              <a:rPr lang="zh-CN" altLang="en-US" sz="1600" dirty="0"/>
              <a:t>和</a:t>
            </a:r>
            <a:r>
              <a:rPr lang="zh-CN" altLang="zh-CN" sz="1600" dirty="0"/>
              <a:t>q</a:t>
            </a:r>
            <a:r>
              <a:rPr lang="zh-CN" altLang="en-US" sz="1600" dirty="0"/>
              <a:t>是从</a:t>
            </a:r>
            <a:r>
              <a:rPr lang="zh-CN" altLang="zh-CN" sz="1600" dirty="0"/>
              <a:t>o</a:t>
            </a:r>
            <a:r>
              <a:rPr lang="zh-CN" altLang="en-US" sz="1600" dirty="0"/>
              <a:t>关于</a:t>
            </a:r>
            <a:r>
              <a:rPr lang="zh-CN" altLang="zh-CN" sz="1600" dirty="0"/>
              <a:t>ε</a:t>
            </a:r>
            <a:r>
              <a:rPr lang="zh-CN" altLang="en-US" sz="1600" dirty="0"/>
              <a:t>和</a:t>
            </a:r>
            <a:r>
              <a:rPr lang="zh-CN" altLang="zh-CN" sz="1600" dirty="0"/>
              <a:t>x</a:t>
            </a:r>
            <a:r>
              <a:rPr lang="zh-CN" altLang="en-US" sz="1600" dirty="0"/>
              <a:t>密度可达的，那么对象</a:t>
            </a:r>
            <a:r>
              <a:rPr lang="zh-CN" altLang="zh-CN" sz="1600" dirty="0"/>
              <a:t>p</a:t>
            </a:r>
            <a:r>
              <a:rPr lang="zh-CN" altLang="en-US" sz="1600" dirty="0"/>
              <a:t>和</a:t>
            </a:r>
            <a:r>
              <a:rPr lang="zh-CN" altLang="zh-CN" sz="1600" dirty="0"/>
              <a:t>q</a:t>
            </a:r>
            <a:r>
              <a:rPr lang="zh-CN" altLang="en-US" sz="1600" dirty="0"/>
              <a:t>是关于</a:t>
            </a:r>
            <a:r>
              <a:rPr lang="zh-CN" altLang="zh-CN" sz="1600" dirty="0"/>
              <a:t>ε</a:t>
            </a:r>
            <a:r>
              <a:rPr lang="zh-CN" altLang="en-US" sz="1600" dirty="0"/>
              <a:t>和</a:t>
            </a:r>
            <a:r>
              <a:rPr lang="zh-CN" altLang="zh-CN" sz="1600" dirty="0"/>
              <a:t>x</a:t>
            </a:r>
            <a:r>
              <a:rPr lang="zh-CN" altLang="en-US" sz="1600" dirty="0"/>
              <a:t>密度相连的。</a:t>
            </a:r>
          </a:p>
          <a:p>
            <a:pPr>
              <a:lnSpc>
                <a:spcPct val="150000"/>
              </a:lnSpc>
            </a:pPr>
            <a:r>
              <a:rPr lang="zh-CN" altLang="en-US" sz="1600" b="1" dirty="0"/>
              <a:t>噪声：</a:t>
            </a:r>
            <a:r>
              <a:rPr lang="zh-CN" altLang="en-US" sz="1600" dirty="0"/>
              <a:t>一个基于密度的簇是基于密度可达性的最大的密度相连对象的集合。不包含在任何簇中的对象成为“噪声”</a:t>
            </a:r>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60643" y="4115768"/>
            <a:ext cx="6096000" cy="416011"/>
          </a:xfrm>
          <a:prstGeom prst="rect">
            <a:avLst/>
          </a:prstGeom>
        </p:spPr>
        <p:txBody>
          <a:bodyPr>
            <a:spAutoFit/>
          </a:bodyPr>
          <a:lstStyle/>
          <a:p>
            <a:pPr>
              <a:lnSpc>
                <a:spcPct val="150000"/>
              </a:lnSpc>
              <a:spcBef>
                <a:spcPct val="20000"/>
              </a:spcBef>
              <a:buClr>
                <a:schemeClr val="accent2"/>
              </a:buClr>
            </a:pPr>
            <a:endParaRPr lang="zh-CN" altLang="en-US" sz="1600" dirty="0"/>
          </a:p>
        </p:txBody>
      </p:sp>
      <p:pic>
        <p:nvPicPr>
          <p:cNvPr id="14" name="Picture 4"/>
          <p:cNvPicPr>
            <a:picLocks noChangeAspect="1" noChangeArrowheads="1"/>
          </p:cNvPicPr>
          <p:nvPr/>
        </p:nvPicPr>
        <p:blipFill>
          <a:blip r:embed="rId3"/>
          <a:srcRect/>
          <a:stretch>
            <a:fillRect/>
          </a:stretch>
        </p:blipFill>
        <p:spPr bwMode="auto">
          <a:xfrm>
            <a:off x="2197287" y="4521975"/>
            <a:ext cx="7124133" cy="1584332"/>
          </a:xfrm>
          <a:prstGeom prst="rect">
            <a:avLst/>
          </a:prstGeom>
          <a:noFill/>
          <a:ln w="9525" cmpd="sng">
            <a:noFill/>
            <a:miter lim="800000"/>
            <a:headEnd/>
            <a:tailEnd/>
          </a:ln>
        </p:spPr>
      </p:pic>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801503" y="1354131"/>
            <a:ext cx="8147714" cy="1856919"/>
          </a:xfrm>
          <a:prstGeom prst="rect">
            <a:avLst/>
          </a:prstGeom>
        </p:spPr>
        <p:txBody>
          <a:bodyPr wrap="square">
            <a:spAutoFit/>
          </a:bodyPr>
          <a:lstStyle/>
          <a:p>
            <a:pPr>
              <a:lnSpc>
                <a:spcPct val="200000"/>
              </a:lnSpc>
            </a:pPr>
            <a:r>
              <a:rPr lang="zh-CN" altLang="en-US" b="1" dirty="0"/>
              <a:t>工作方式</a:t>
            </a:r>
            <a:endParaRPr lang="en-US" altLang="zh-CN" b="1" dirty="0"/>
          </a:p>
          <a:p>
            <a:pPr>
              <a:lnSpc>
                <a:spcPct val="150000"/>
              </a:lnSpc>
            </a:pPr>
            <a:endParaRPr lang="en-US" altLang="zh-CN" b="1" dirty="0"/>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60643" y="4115768"/>
            <a:ext cx="6096000" cy="416011"/>
          </a:xfrm>
          <a:prstGeom prst="rect">
            <a:avLst/>
          </a:prstGeom>
        </p:spPr>
        <p:txBody>
          <a:bodyPr>
            <a:spAutoFit/>
          </a:bodyPr>
          <a:lstStyle/>
          <a:p>
            <a:pPr>
              <a:lnSpc>
                <a:spcPct val="150000"/>
              </a:lnSpc>
              <a:spcBef>
                <a:spcPct val="20000"/>
              </a:spcBef>
              <a:buClr>
                <a:schemeClr val="accent2"/>
              </a:buClr>
            </a:pPr>
            <a:endParaRPr lang="zh-CN" altLang="en-US" sz="1600" dirty="0"/>
          </a:p>
        </p:txBody>
      </p:sp>
      <p:sp>
        <p:nvSpPr>
          <p:cNvPr id="16" name="矩形 15"/>
          <p:cNvSpPr/>
          <p:nvPr/>
        </p:nvSpPr>
        <p:spPr>
          <a:xfrm>
            <a:off x="2065360" y="2559925"/>
            <a:ext cx="8607189" cy="646331"/>
          </a:xfrm>
          <a:prstGeom prst="rect">
            <a:avLst/>
          </a:prstGeom>
        </p:spPr>
        <p:txBody>
          <a:bodyPr wrap="square">
            <a:spAutoFit/>
          </a:bodyPr>
          <a:lstStyle/>
          <a:p>
            <a:r>
              <a:rPr lang="zh-CN" altLang="en-US" dirty="0"/>
              <a:t>寻找一个区域中密度可达的点的数目大于设定的阀值，将该区域点作为一个新的聚类。</a:t>
            </a:r>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4142105" y="5026660"/>
            <a:ext cx="1183640" cy="119888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04</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15" name="文本框 14"/>
          <p:cNvSpPr txBox="1"/>
          <p:nvPr/>
        </p:nvSpPr>
        <p:spPr>
          <a:xfrm>
            <a:off x="4497070" y="3525520"/>
            <a:ext cx="1479550" cy="119888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03</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14" name="文本框 13"/>
          <p:cNvSpPr txBox="1"/>
          <p:nvPr/>
        </p:nvSpPr>
        <p:spPr>
          <a:xfrm>
            <a:off x="4992370" y="1927225"/>
            <a:ext cx="1374140" cy="119888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02</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3" name="文本框 2"/>
          <p:cNvSpPr txBox="1"/>
          <p:nvPr/>
        </p:nvSpPr>
        <p:spPr>
          <a:xfrm>
            <a:off x="5536565" y="276860"/>
            <a:ext cx="1336675" cy="1198880"/>
          </a:xfrm>
          <a:prstGeom prst="rect">
            <a:avLst/>
          </a:prstGeom>
          <a:noFill/>
        </p:spPr>
        <p:txBody>
          <a:bodyPr wrap="square" rtlCol="0">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rPr>
              <a:t>01</a:t>
            </a:r>
            <a:endParaRPr kumimoji="0" lang="zh-CN" altLang="en-US" sz="7200" b="0" i="0" u="none" strike="noStrike" kern="1200" cap="none" spc="0" normalizeH="0" baseline="0" noProof="0" dirty="0">
              <a:ln>
                <a:noFill/>
              </a:ln>
              <a:solidFill>
                <a:srgbClr val="F3A447"/>
              </a:solidFill>
              <a:effectLst/>
              <a:uLnTx/>
              <a:uFillTx/>
              <a:latin typeface="Impact" panose="020B0806030902050204" pitchFamily="34" charset="0"/>
              <a:ea typeface="微软雅黑" panose="020B0503020204020204" pitchFamily="34" charset="-122"/>
              <a:cs typeface="+mn-cs"/>
            </a:endParaRPr>
          </a:p>
        </p:txBody>
      </p:sp>
      <p:sp>
        <p:nvSpPr>
          <p:cNvPr id="26" name="任意多边形 25"/>
          <p:cNvSpPr/>
          <p:nvPr/>
        </p:nvSpPr>
        <p:spPr>
          <a:xfrm>
            <a:off x="1" y="0"/>
            <a:ext cx="5883965" cy="6858000"/>
          </a:xfrm>
          <a:custGeom>
            <a:avLst/>
            <a:gdLst>
              <a:gd name="connsiteX0" fmla="*/ 0 w 5883965"/>
              <a:gd name="connsiteY0" fmla="*/ 0 h 6858000"/>
              <a:gd name="connsiteX1" fmla="*/ 5883965 w 5883965"/>
              <a:gd name="connsiteY1" fmla="*/ 0 h 6858000"/>
              <a:gd name="connsiteX2" fmla="*/ 3672099 w 5883965"/>
              <a:gd name="connsiteY2" fmla="*/ 6858000 h 6858000"/>
              <a:gd name="connsiteX3" fmla="*/ 0 w 5883965"/>
              <a:gd name="connsiteY3" fmla="*/ 6858000 h 6858000"/>
              <a:gd name="connsiteX4" fmla="*/ 0 w 588396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3965" h="6858000">
                <a:moveTo>
                  <a:pt x="0" y="0"/>
                </a:moveTo>
                <a:lnTo>
                  <a:pt x="5883965" y="0"/>
                </a:lnTo>
                <a:lnTo>
                  <a:pt x="3672099" y="6858000"/>
                </a:lnTo>
                <a:lnTo>
                  <a:pt x="0" y="685800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0" name="TextBox 64"/>
          <p:cNvSpPr txBox="1"/>
          <p:nvPr/>
        </p:nvSpPr>
        <p:spPr>
          <a:xfrm>
            <a:off x="6892290" y="500380"/>
            <a:ext cx="3771265" cy="675640"/>
          </a:xfrm>
          <a:prstGeom prst="rect">
            <a:avLst/>
          </a:prstGeom>
          <a:noFill/>
        </p:spPr>
        <p:txBody>
          <a:bodyPr wrap="square" rtlCol="0" anchor="t">
            <a:spAutoFit/>
          </a:bodyPr>
          <a:lstStyle>
            <a:defPPr>
              <a:defRPr lang="zh-CN"/>
            </a:defPPr>
            <a:lvl1pPr>
              <a:defRPr sz="1800">
                <a:solidFill>
                  <a:schemeClr val="tx1">
                    <a:lumMod val="75000"/>
                    <a:lumOff val="25000"/>
                  </a:schemeClr>
                </a:solidFill>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lang="zh-CN" altLang="en-US" sz="3800" b="1" dirty="0">
                <a:solidFill>
                  <a:prstClr val="white"/>
                </a:solidFill>
                <a:latin typeface="微软雅黑" panose="020B0503020204020204" pitchFamily="34" charset="-122"/>
                <a:ea typeface="微软雅黑" panose="020B0503020204020204" pitchFamily="34" charset="-122"/>
              </a:rPr>
              <a:t>什么是聚类</a:t>
            </a:r>
            <a:endPar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TextBox 64"/>
          <p:cNvSpPr txBox="1"/>
          <p:nvPr/>
        </p:nvSpPr>
        <p:spPr>
          <a:xfrm>
            <a:off x="6447155" y="2156460"/>
            <a:ext cx="4825896" cy="677108"/>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lang="zh-CN" altLang="en-US" sz="3800" dirty="0">
                <a:solidFill>
                  <a:prstClr val="white"/>
                </a:solidFill>
              </a:rPr>
              <a:t>性能度量</a:t>
            </a:r>
            <a:r>
              <a:rPr lang="en-US" altLang="zh-CN" sz="3800" dirty="0">
                <a:solidFill>
                  <a:prstClr val="white"/>
                </a:solidFill>
              </a:rPr>
              <a:t>/</a:t>
            </a:r>
            <a:r>
              <a:rPr lang="zh-CN" altLang="en-US" sz="3800" dirty="0">
                <a:solidFill>
                  <a:prstClr val="white"/>
                </a:solidFill>
              </a:rPr>
              <a:t>距离计算</a:t>
            </a:r>
            <a:endParaRPr lang="en-US" altLang="zh-CN" sz="3800" dirty="0">
              <a:solidFill>
                <a:prstClr val="white"/>
              </a:solidFill>
            </a:endParaRPr>
          </a:p>
        </p:txBody>
      </p:sp>
      <p:sp>
        <p:nvSpPr>
          <p:cNvPr id="17" name="TextBox 64"/>
          <p:cNvSpPr txBox="1"/>
          <p:nvPr/>
        </p:nvSpPr>
        <p:spPr>
          <a:xfrm>
            <a:off x="5641340" y="3771900"/>
            <a:ext cx="184785" cy="676910"/>
          </a:xfrm>
          <a:prstGeom prst="rect">
            <a:avLst/>
          </a:prstGeom>
          <a:noFill/>
        </p:spPr>
        <p:txBody>
          <a:bodyPr wrap="non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endPar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5" name="TextBox 59"/>
          <p:cNvSpPr txBox="1">
            <a:spLocks noChangeArrowheads="1"/>
          </p:cNvSpPr>
          <p:nvPr/>
        </p:nvSpPr>
        <p:spPr bwMode="auto">
          <a:xfrm flipH="1">
            <a:off x="893288" y="732718"/>
            <a:ext cx="2809491" cy="1415772"/>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685800" rtl="0" eaLnBrk="0" fontAlgn="auto" latinLnBrk="0" hangingPunct="0">
              <a:lnSpc>
                <a:spcPct val="100000"/>
              </a:lnSpc>
              <a:spcBef>
                <a:spcPts val="0"/>
              </a:spcBef>
              <a:spcAft>
                <a:spcPts val="0"/>
              </a:spcAft>
              <a:buClrTx/>
              <a:buSzTx/>
              <a:buFontTx/>
              <a:buNone/>
              <a:defRPr/>
            </a:pPr>
            <a:r>
              <a:rPr kumimoji="0" lang="zh-CN" altLang="en-US" sz="5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目录</a:t>
            </a:r>
            <a:endParaRPr kumimoji="0" lang="en-US" altLang="zh-CN" sz="5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685800" rtl="0" eaLnBrk="0" fontAlgn="auto" latinLnBrk="0" hangingPunct="0">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CONTENTS</a:t>
            </a:r>
            <a:endParaRPr kumimoji="0" lang="en-US" altLang="ko-KR" sz="32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28" name="TextBox 64"/>
          <p:cNvSpPr txBox="1"/>
          <p:nvPr/>
        </p:nvSpPr>
        <p:spPr>
          <a:xfrm>
            <a:off x="5947410" y="3688080"/>
            <a:ext cx="2140585" cy="675640"/>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lang="zh-CN" altLang="en-US" sz="3800" dirty="0">
                <a:solidFill>
                  <a:prstClr val="white"/>
                </a:solidFill>
              </a:rPr>
              <a:t>聚类算法</a:t>
            </a:r>
            <a:endPar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 name="TextBox 64"/>
          <p:cNvSpPr txBox="1"/>
          <p:nvPr/>
        </p:nvSpPr>
        <p:spPr>
          <a:xfrm>
            <a:off x="5585460" y="5135880"/>
            <a:ext cx="2140585" cy="675640"/>
          </a:xfrm>
          <a:prstGeom prst="rect">
            <a:avLst/>
          </a:prstGeom>
          <a:noFill/>
        </p:spPr>
        <p:txBody>
          <a:bodyPr wrap="square" rtlCol="0" anchor="t">
            <a:spAutoFit/>
          </a:bodyPr>
          <a:lstStyle>
            <a:defPPr>
              <a:defRPr lang="zh-CN"/>
            </a:defPPr>
            <a:lvl1pPr fontAlgn="ctr">
              <a:defRPr sz="4000" b="1">
                <a:solidFill>
                  <a:schemeClr val="bg1"/>
                </a:solidFill>
                <a:latin typeface="微软雅黑" panose="020B0503020204020204" pitchFamily="34" charset="-122"/>
                <a:ea typeface="微软雅黑" panose="020B0503020204020204" pitchFamily="34" charset="-122"/>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lang="zh-CN" altLang="en-US" sz="3800" noProof="0" dirty="0">
                <a:solidFill>
                  <a:prstClr val="white"/>
                </a:solidFill>
              </a:rPr>
              <a:t>应用领域</a:t>
            </a:r>
            <a:endParaRPr kumimoji="0" lang="zh-CN" altLang="en-US" sz="3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3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400" decel="100000"/>
                                        <p:tgtEl>
                                          <p:spTgt spid="3"/>
                                        </p:tgtEl>
                                      </p:cBhvr>
                                    </p:animEffect>
                                    <p:anim calcmode="lin" valueType="num">
                                      <p:cBhvr>
                                        <p:cTn id="12" dur="400" decel="100000" fill="hold"/>
                                        <p:tgtEl>
                                          <p:spTgt spid="3"/>
                                        </p:tgtEl>
                                        <p:attrNameLst>
                                          <p:attrName>style.rotation</p:attrName>
                                        </p:attrNameLst>
                                      </p:cBhvr>
                                      <p:tavLst>
                                        <p:tav tm="0">
                                          <p:val>
                                            <p:fltVal val="-90"/>
                                          </p:val>
                                        </p:tav>
                                        <p:tav tm="100000">
                                          <p:val>
                                            <p:fltVal val="0"/>
                                          </p:val>
                                        </p:tav>
                                      </p:tavLst>
                                    </p:anim>
                                    <p:anim calcmode="lin" valueType="num">
                                      <p:cBhvr>
                                        <p:cTn id="13" dur="400" decel="100000" fill="hold"/>
                                        <p:tgtEl>
                                          <p:spTgt spid="3"/>
                                        </p:tgtEl>
                                        <p:attrNameLst>
                                          <p:attrName>ppt_x</p:attrName>
                                        </p:attrNameLst>
                                      </p:cBhvr>
                                      <p:tavLst>
                                        <p:tav tm="0">
                                          <p:val>
                                            <p:strVal val="#ppt_x+0.4"/>
                                          </p:val>
                                        </p:tav>
                                        <p:tav tm="100000">
                                          <p:val>
                                            <p:strVal val="#ppt_x-0.05"/>
                                          </p:val>
                                        </p:tav>
                                      </p:tavLst>
                                    </p:anim>
                                    <p:anim calcmode="lin" valueType="num">
                                      <p:cBhvr>
                                        <p:cTn id="14" dur="400" decel="100000" fill="hold"/>
                                        <p:tgtEl>
                                          <p:spTgt spid="3"/>
                                        </p:tgtEl>
                                        <p:attrNameLst>
                                          <p:attrName>ppt_y</p:attrName>
                                        </p:attrNameLst>
                                      </p:cBhvr>
                                      <p:tavLst>
                                        <p:tav tm="0">
                                          <p:val>
                                            <p:strVal val="#ppt_y-0.4"/>
                                          </p:val>
                                        </p:tav>
                                        <p:tav tm="100000">
                                          <p:val>
                                            <p:strVal val="#ppt_y+0.1"/>
                                          </p:val>
                                        </p:tav>
                                      </p:tavLst>
                                    </p:anim>
                                    <p:anim calcmode="lin" valueType="num">
                                      <p:cBhvr>
                                        <p:cTn id="15" dur="100" accel="100000" fill="hold">
                                          <p:stCondLst>
                                            <p:cond delay="400"/>
                                          </p:stCondLst>
                                        </p:cTn>
                                        <p:tgtEl>
                                          <p:spTgt spid="3"/>
                                        </p:tgtEl>
                                        <p:attrNameLst>
                                          <p:attrName>ppt_x</p:attrName>
                                        </p:attrNameLst>
                                      </p:cBhvr>
                                      <p:tavLst>
                                        <p:tav tm="0">
                                          <p:val>
                                            <p:strVal val="#ppt_x-0.05"/>
                                          </p:val>
                                        </p:tav>
                                        <p:tav tm="100000">
                                          <p:val>
                                            <p:strVal val="#ppt_x"/>
                                          </p:val>
                                        </p:tav>
                                      </p:tavLst>
                                    </p:anim>
                                    <p:anim calcmode="lin" valueType="num">
                                      <p:cBhvr>
                                        <p:cTn id="16" dur="100" accel="100000" fill="hold">
                                          <p:stCondLst>
                                            <p:cond delay="400"/>
                                          </p:stCondLst>
                                        </p:cTn>
                                        <p:tgtEl>
                                          <p:spTgt spid="3"/>
                                        </p:tgtEl>
                                        <p:attrNameLst>
                                          <p:attrName>ppt_y</p:attrName>
                                        </p:attrNameLst>
                                      </p:cBhvr>
                                      <p:tavLst>
                                        <p:tav tm="0">
                                          <p:val>
                                            <p:strVal val="#ppt_y+0.1"/>
                                          </p:val>
                                        </p:tav>
                                        <p:tav tm="100000">
                                          <p:val>
                                            <p:strVal val="#ppt_y"/>
                                          </p:val>
                                        </p:tav>
                                      </p:tavLst>
                                    </p:anim>
                                  </p:childTnLst>
                                </p:cTn>
                              </p:par>
                            </p:childTnLst>
                          </p:cTn>
                        </p:par>
                        <p:par>
                          <p:cTn id="17" fill="hold">
                            <p:stCondLst>
                              <p:cond delay="1000"/>
                            </p:stCondLst>
                            <p:childTnLst>
                              <p:par>
                                <p:cTn id="18" presetID="30" presetClass="entr"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400" decel="100000"/>
                                        <p:tgtEl>
                                          <p:spTgt spid="14"/>
                                        </p:tgtEl>
                                      </p:cBhvr>
                                    </p:animEffect>
                                    <p:anim calcmode="lin" valueType="num">
                                      <p:cBhvr>
                                        <p:cTn id="21" dur="400" decel="100000" fill="hold"/>
                                        <p:tgtEl>
                                          <p:spTgt spid="14"/>
                                        </p:tgtEl>
                                        <p:attrNameLst>
                                          <p:attrName>style.rotation</p:attrName>
                                        </p:attrNameLst>
                                      </p:cBhvr>
                                      <p:tavLst>
                                        <p:tav tm="0">
                                          <p:val>
                                            <p:fltVal val="-90"/>
                                          </p:val>
                                        </p:tav>
                                        <p:tav tm="100000">
                                          <p:val>
                                            <p:fltVal val="0"/>
                                          </p:val>
                                        </p:tav>
                                      </p:tavLst>
                                    </p:anim>
                                    <p:anim calcmode="lin" valueType="num">
                                      <p:cBhvr>
                                        <p:cTn id="22" dur="400" decel="100000" fill="hold"/>
                                        <p:tgtEl>
                                          <p:spTgt spid="14"/>
                                        </p:tgtEl>
                                        <p:attrNameLst>
                                          <p:attrName>ppt_x</p:attrName>
                                        </p:attrNameLst>
                                      </p:cBhvr>
                                      <p:tavLst>
                                        <p:tav tm="0">
                                          <p:val>
                                            <p:strVal val="#ppt_x+0.4"/>
                                          </p:val>
                                        </p:tav>
                                        <p:tav tm="100000">
                                          <p:val>
                                            <p:strVal val="#ppt_x-0.05"/>
                                          </p:val>
                                        </p:tav>
                                      </p:tavLst>
                                    </p:anim>
                                    <p:anim calcmode="lin" valueType="num">
                                      <p:cBhvr>
                                        <p:cTn id="23" dur="400" decel="100000" fill="hold"/>
                                        <p:tgtEl>
                                          <p:spTgt spid="14"/>
                                        </p:tgtEl>
                                        <p:attrNameLst>
                                          <p:attrName>ppt_y</p:attrName>
                                        </p:attrNameLst>
                                      </p:cBhvr>
                                      <p:tavLst>
                                        <p:tav tm="0">
                                          <p:val>
                                            <p:strVal val="#ppt_y-0.4"/>
                                          </p:val>
                                        </p:tav>
                                        <p:tav tm="100000">
                                          <p:val>
                                            <p:strVal val="#ppt_y+0.1"/>
                                          </p:val>
                                        </p:tav>
                                      </p:tavLst>
                                    </p:anim>
                                    <p:anim calcmode="lin" valueType="num">
                                      <p:cBhvr>
                                        <p:cTn id="24" dur="100" accel="100000" fill="hold">
                                          <p:stCondLst>
                                            <p:cond delay="400"/>
                                          </p:stCondLst>
                                        </p:cTn>
                                        <p:tgtEl>
                                          <p:spTgt spid="14"/>
                                        </p:tgtEl>
                                        <p:attrNameLst>
                                          <p:attrName>ppt_x</p:attrName>
                                        </p:attrNameLst>
                                      </p:cBhvr>
                                      <p:tavLst>
                                        <p:tav tm="0">
                                          <p:val>
                                            <p:strVal val="#ppt_x-0.05"/>
                                          </p:val>
                                        </p:tav>
                                        <p:tav tm="100000">
                                          <p:val>
                                            <p:strVal val="#ppt_x"/>
                                          </p:val>
                                        </p:tav>
                                      </p:tavLst>
                                    </p:anim>
                                    <p:anim calcmode="lin" valueType="num">
                                      <p:cBhvr>
                                        <p:cTn id="25" dur="100" accel="100000" fill="hold">
                                          <p:stCondLst>
                                            <p:cond delay="400"/>
                                          </p:stCondLst>
                                        </p:cTn>
                                        <p:tgtEl>
                                          <p:spTgt spid="14"/>
                                        </p:tgtEl>
                                        <p:attrNameLst>
                                          <p:attrName>ppt_y</p:attrName>
                                        </p:attrNameLst>
                                      </p:cBhvr>
                                      <p:tavLst>
                                        <p:tav tm="0">
                                          <p:val>
                                            <p:strVal val="#ppt_y+0.1"/>
                                          </p:val>
                                        </p:tav>
                                        <p:tav tm="100000">
                                          <p:val>
                                            <p:strVal val="#ppt_y"/>
                                          </p:val>
                                        </p:tav>
                                      </p:tavLst>
                                    </p:anim>
                                  </p:childTnLst>
                                </p:cTn>
                              </p:par>
                            </p:childTnLst>
                          </p:cTn>
                        </p:par>
                        <p:par>
                          <p:cTn id="26" fill="hold">
                            <p:stCondLst>
                              <p:cond delay="1500"/>
                            </p:stCondLst>
                            <p:childTnLst>
                              <p:par>
                                <p:cTn id="27" presetID="30"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400" decel="100000"/>
                                        <p:tgtEl>
                                          <p:spTgt spid="15"/>
                                        </p:tgtEl>
                                      </p:cBhvr>
                                    </p:animEffect>
                                    <p:anim calcmode="lin" valueType="num">
                                      <p:cBhvr>
                                        <p:cTn id="30" dur="400" decel="100000" fill="hold"/>
                                        <p:tgtEl>
                                          <p:spTgt spid="15"/>
                                        </p:tgtEl>
                                        <p:attrNameLst>
                                          <p:attrName>style.rotation</p:attrName>
                                        </p:attrNameLst>
                                      </p:cBhvr>
                                      <p:tavLst>
                                        <p:tav tm="0">
                                          <p:val>
                                            <p:fltVal val="-90"/>
                                          </p:val>
                                        </p:tav>
                                        <p:tav tm="100000">
                                          <p:val>
                                            <p:fltVal val="0"/>
                                          </p:val>
                                        </p:tav>
                                      </p:tavLst>
                                    </p:anim>
                                    <p:anim calcmode="lin" valueType="num">
                                      <p:cBhvr>
                                        <p:cTn id="31" dur="400" decel="100000" fill="hold"/>
                                        <p:tgtEl>
                                          <p:spTgt spid="15"/>
                                        </p:tgtEl>
                                        <p:attrNameLst>
                                          <p:attrName>ppt_x</p:attrName>
                                        </p:attrNameLst>
                                      </p:cBhvr>
                                      <p:tavLst>
                                        <p:tav tm="0">
                                          <p:val>
                                            <p:strVal val="#ppt_x+0.4"/>
                                          </p:val>
                                        </p:tav>
                                        <p:tav tm="100000">
                                          <p:val>
                                            <p:strVal val="#ppt_x-0.05"/>
                                          </p:val>
                                        </p:tav>
                                      </p:tavLst>
                                    </p:anim>
                                    <p:anim calcmode="lin" valueType="num">
                                      <p:cBhvr>
                                        <p:cTn id="32" dur="400" decel="100000" fill="hold"/>
                                        <p:tgtEl>
                                          <p:spTgt spid="15"/>
                                        </p:tgtEl>
                                        <p:attrNameLst>
                                          <p:attrName>ppt_y</p:attrName>
                                        </p:attrNameLst>
                                      </p:cBhvr>
                                      <p:tavLst>
                                        <p:tav tm="0">
                                          <p:val>
                                            <p:strVal val="#ppt_y-0.4"/>
                                          </p:val>
                                        </p:tav>
                                        <p:tav tm="100000">
                                          <p:val>
                                            <p:strVal val="#ppt_y+0.1"/>
                                          </p:val>
                                        </p:tav>
                                      </p:tavLst>
                                    </p:anim>
                                    <p:anim calcmode="lin" valueType="num">
                                      <p:cBhvr>
                                        <p:cTn id="33" dur="100" accel="100000" fill="hold">
                                          <p:stCondLst>
                                            <p:cond delay="400"/>
                                          </p:stCondLst>
                                        </p:cTn>
                                        <p:tgtEl>
                                          <p:spTgt spid="15"/>
                                        </p:tgtEl>
                                        <p:attrNameLst>
                                          <p:attrName>ppt_x</p:attrName>
                                        </p:attrNameLst>
                                      </p:cBhvr>
                                      <p:tavLst>
                                        <p:tav tm="0">
                                          <p:val>
                                            <p:strVal val="#ppt_x-0.05"/>
                                          </p:val>
                                        </p:tav>
                                        <p:tav tm="100000">
                                          <p:val>
                                            <p:strVal val="#ppt_x"/>
                                          </p:val>
                                        </p:tav>
                                      </p:tavLst>
                                    </p:anim>
                                    <p:anim calcmode="lin" valueType="num">
                                      <p:cBhvr>
                                        <p:cTn id="34" dur="100" accel="100000" fill="hold">
                                          <p:stCondLst>
                                            <p:cond delay="400"/>
                                          </p:stCondLst>
                                        </p:cTn>
                                        <p:tgtEl>
                                          <p:spTgt spid="15"/>
                                        </p:tgtEl>
                                        <p:attrNameLst>
                                          <p:attrName>ppt_y</p:attrName>
                                        </p:attrNameLst>
                                      </p:cBhvr>
                                      <p:tavLst>
                                        <p:tav tm="0">
                                          <p:val>
                                            <p:strVal val="#ppt_y+0.1"/>
                                          </p:val>
                                        </p:tav>
                                        <p:tav tm="100000">
                                          <p:val>
                                            <p:strVal val="#ppt_y"/>
                                          </p:val>
                                        </p:tav>
                                      </p:tavLst>
                                    </p:anim>
                                  </p:childTnLst>
                                </p:cTn>
                              </p:par>
                            </p:childTnLst>
                          </p:cTn>
                        </p:par>
                        <p:par>
                          <p:cTn id="35" fill="hold">
                            <p:stCondLst>
                              <p:cond delay="2000"/>
                            </p:stCondLst>
                            <p:childTnLst>
                              <p:par>
                                <p:cTn id="36" presetID="30"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400" decel="100000"/>
                                        <p:tgtEl>
                                          <p:spTgt spid="16"/>
                                        </p:tgtEl>
                                      </p:cBhvr>
                                    </p:animEffect>
                                    <p:anim calcmode="lin" valueType="num">
                                      <p:cBhvr>
                                        <p:cTn id="39" dur="400" decel="100000" fill="hold"/>
                                        <p:tgtEl>
                                          <p:spTgt spid="16"/>
                                        </p:tgtEl>
                                        <p:attrNameLst>
                                          <p:attrName>style.rotation</p:attrName>
                                        </p:attrNameLst>
                                      </p:cBhvr>
                                      <p:tavLst>
                                        <p:tav tm="0">
                                          <p:val>
                                            <p:fltVal val="-90"/>
                                          </p:val>
                                        </p:tav>
                                        <p:tav tm="100000">
                                          <p:val>
                                            <p:fltVal val="0"/>
                                          </p:val>
                                        </p:tav>
                                      </p:tavLst>
                                    </p:anim>
                                    <p:anim calcmode="lin" valueType="num">
                                      <p:cBhvr>
                                        <p:cTn id="40" dur="400" decel="100000" fill="hold"/>
                                        <p:tgtEl>
                                          <p:spTgt spid="16"/>
                                        </p:tgtEl>
                                        <p:attrNameLst>
                                          <p:attrName>ppt_x</p:attrName>
                                        </p:attrNameLst>
                                      </p:cBhvr>
                                      <p:tavLst>
                                        <p:tav tm="0">
                                          <p:val>
                                            <p:strVal val="#ppt_x+0.4"/>
                                          </p:val>
                                        </p:tav>
                                        <p:tav tm="100000">
                                          <p:val>
                                            <p:strVal val="#ppt_x-0.05"/>
                                          </p:val>
                                        </p:tav>
                                      </p:tavLst>
                                    </p:anim>
                                    <p:anim calcmode="lin" valueType="num">
                                      <p:cBhvr>
                                        <p:cTn id="41" dur="400" decel="100000" fill="hold"/>
                                        <p:tgtEl>
                                          <p:spTgt spid="16"/>
                                        </p:tgtEl>
                                        <p:attrNameLst>
                                          <p:attrName>ppt_y</p:attrName>
                                        </p:attrNameLst>
                                      </p:cBhvr>
                                      <p:tavLst>
                                        <p:tav tm="0">
                                          <p:val>
                                            <p:strVal val="#ppt_y-0.4"/>
                                          </p:val>
                                        </p:tav>
                                        <p:tav tm="100000">
                                          <p:val>
                                            <p:strVal val="#ppt_y+0.1"/>
                                          </p:val>
                                        </p:tav>
                                      </p:tavLst>
                                    </p:anim>
                                    <p:anim calcmode="lin" valueType="num">
                                      <p:cBhvr>
                                        <p:cTn id="42" dur="100" accel="100000" fill="hold">
                                          <p:stCondLst>
                                            <p:cond delay="400"/>
                                          </p:stCondLst>
                                        </p:cTn>
                                        <p:tgtEl>
                                          <p:spTgt spid="16"/>
                                        </p:tgtEl>
                                        <p:attrNameLst>
                                          <p:attrName>ppt_x</p:attrName>
                                        </p:attrNameLst>
                                      </p:cBhvr>
                                      <p:tavLst>
                                        <p:tav tm="0">
                                          <p:val>
                                            <p:strVal val="#ppt_x-0.05"/>
                                          </p:val>
                                        </p:tav>
                                        <p:tav tm="100000">
                                          <p:val>
                                            <p:strVal val="#ppt_x"/>
                                          </p:val>
                                        </p:tav>
                                      </p:tavLst>
                                    </p:anim>
                                    <p:anim calcmode="lin" valueType="num">
                                      <p:cBhvr>
                                        <p:cTn id="43" dur="100" accel="100000" fill="hold">
                                          <p:stCondLst>
                                            <p:cond delay="4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14" grpId="0"/>
      <p:bldP spid="3"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801503" y="1354131"/>
            <a:ext cx="8147714" cy="1856919"/>
          </a:xfrm>
          <a:prstGeom prst="rect">
            <a:avLst/>
          </a:prstGeom>
        </p:spPr>
        <p:txBody>
          <a:bodyPr wrap="square">
            <a:spAutoFit/>
          </a:bodyPr>
          <a:lstStyle/>
          <a:p>
            <a:pPr>
              <a:lnSpc>
                <a:spcPct val="200000"/>
              </a:lnSpc>
            </a:pPr>
            <a:r>
              <a:rPr lang="zh-CN" altLang="en-US" b="1" dirty="0"/>
              <a:t>有效案例</a:t>
            </a:r>
            <a:endParaRPr lang="en-US" altLang="zh-CN" b="1" dirty="0"/>
          </a:p>
          <a:p>
            <a:pPr>
              <a:lnSpc>
                <a:spcPct val="150000"/>
              </a:lnSpc>
            </a:pPr>
            <a:endParaRPr lang="en-US" altLang="zh-CN" b="1" dirty="0"/>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60643" y="4115768"/>
            <a:ext cx="6096000" cy="416011"/>
          </a:xfrm>
          <a:prstGeom prst="rect">
            <a:avLst/>
          </a:prstGeom>
        </p:spPr>
        <p:txBody>
          <a:bodyPr>
            <a:spAutoFit/>
          </a:bodyPr>
          <a:lstStyle/>
          <a:p>
            <a:pPr>
              <a:lnSpc>
                <a:spcPct val="150000"/>
              </a:lnSpc>
              <a:spcBef>
                <a:spcPct val="20000"/>
              </a:spcBef>
              <a:buClr>
                <a:schemeClr val="accent2"/>
              </a:buClr>
            </a:pPr>
            <a:endParaRPr lang="zh-CN" altLang="en-US" sz="1600" dirty="0"/>
          </a:p>
        </p:txBody>
      </p:sp>
      <p:pic>
        <p:nvPicPr>
          <p:cNvPr id="12" name="图片 2"/>
          <p:cNvPicPr>
            <a:picLocks noChangeAspect="1"/>
          </p:cNvPicPr>
          <p:nvPr/>
        </p:nvPicPr>
        <p:blipFill>
          <a:blip r:embed="rId3"/>
          <a:stretch>
            <a:fillRect/>
          </a:stretch>
        </p:blipFill>
        <p:spPr>
          <a:xfrm>
            <a:off x="6277353" y="3537851"/>
            <a:ext cx="3067050" cy="2190750"/>
          </a:xfrm>
          <a:prstGeom prst="rect">
            <a:avLst/>
          </a:prstGeom>
          <a:noFill/>
          <a:ln w="9525">
            <a:noFill/>
          </a:ln>
        </p:spPr>
      </p:pic>
      <p:pic>
        <p:nvPicPr>
          <p:cNvPr id="14" name="图片 1"/>
          <p:cNvPicPr>
            <a:picLocks noChangeAspect="1"/>
          </p:cNvPicPr>
          <p:nvPr/>
        </p:nvPicPr>
        <p:blipFill>
          <a:blip r:embed="rId4"/>
          <a:stretch>
            <a:fillRect/>
          </a:stretch>
        </p:blipFill>
        <p:spPr>
          <a:xfrm>
            <a:off x="2347414" y="3155936"/>
            <a:ext cx="3190165" cy="2760440"/>
          </a:xfrm>
          <a:prstGeom prst="rect">
            <a:avLst/>
          </a:prstGeom>
          <a:noFill/>
          <a:ln w="9525">
            <a:noFill/>
          </a:ln>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692322" y="999288"/>
            <a:ext cx="8147714" cy="1856919"/>
          </a:xfrm>
          <a:prstGeom prst="rect">
            <a:avLst/>
          </a:prstGeom>
        </p:spPr>
        <p:txBody>
          <a:bodyPr wrap="square">
            <a:spAutoFit/>
          </a:bodyPr>
          <a:lstStyle/>
          <a:p>
            <a:pPr>
              <a:lnSpc>
                <a:spcPct val="200000"/>
              </a:lnSpc>
            </a:pPr>
            <a:r>
              <a:rPr lang="zh-CN" altLang="en-US" b="1" dirty="0"/>
              <a:t>有效案例</a:t>
            </a:r>
            <a:endParaRPr lang="en-US" altLang="zh-CN" b="1" dirty="0"/>
          </a:p>
          <a:p>
            <a:pPr>
              <a:lnSpc>
                <a:spcPct val="150000"/>
              </a:lnSpc>
            </a:pPr>
            <a:endParaRPr lang="en-US" altLang="zh-CN" b="1" dirty="0"/>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60643" y="4115768"/>
            <a:ext cx="6096000" cy="416011"/>
          </a:xfrm>
          <a:prstGeom prst="rect">
            <a:avLst/>
          </a:prstGeom>
        </p:spPr>
        <p:txBody>
          <a:bodyPr>
            <a:spAutoFit/>
          </a:bodyPr>
          <a:lstStyle/>
          <a:p>
            <a:pPr>
              <a:lnSpc>
                <a:spcPct val="150000"/>
              </a:lnSpc>
              <a:spcBef>
                <a:spcPct val="20000"/>
              </a:spcBef>
              <a:buClr>
                <a:schemeClr val="accent2"/>
              </a:buClr>
            </a:pPr>
            <a:endParaRPr lang="zh-CN" altLang="en-US" sz="1600" dirty="0"/>
          </a:p>
        </p:txBody>
      </p:sp>
      <p:sp>
        <p:nvSpPr>
          <p:cNvPr id="15" name="矩形 14"/>
          <p:cNvSpPr/>
          <p:nvPr/>
        </p:nvSpPr>
        <p:spPr>
          <a:xfrm>
            <a:off x="1705968" y="1813341"/>
            <a:ext cx="5431811" cy="4154984"/>
          </a:xfrm>
          <a:prstGeom prst="rect">
            <a:avLst/>
          </a:prstGeom>
        </p:spPr>
        <p:txBody>
          <a:bodyPr wrap="square">
            <a:spAutoFit/>
          </a:bodyPr>
          <a:lstStyle/>
          <a:p>
            <a:pPr lvl="0">
              <a:lnSpc>
                <a:spcPct val="150000"/>
              </a:lnSpc>
              <a:buClr>
                <a:srgbClr val="000000"/>
              </a:buClr>
            </a:pPr>
            <a:r>
              <a:rPr lang="zh-CN" altLang="en-US" sz="1600" dirty="0">
                <a:sym typeface="+mn-ea"/>
              </a:rPr>
              <a:t>第一步，在数据集中选择一点1，以它为圆心的，以1为半径的圆内包含2个点（</a:t>
            </a:r>
            <a:r>
              <a:rPr lang="zh-CN" altLang="en-US" sz="1600" dirty="0" smtClean="0">
                <a:sym typeface="+mn-ea"/>
              </a:rPr>
              <a:t>小于</a:t>
            </a:r>
            <a:r>
              <a:rPr lang="en-US" altLang="zh-CN" sz="1600" dirty="0" smtClean="0">
                <a:sym typeface="+mn-ea"/>
              </a:rPr>
              <a:t>3</a:t>
            </a:r>
            <a:r>
              <a:rPr lang="zh-CN" altLang="en-US" sz="1600" dirty="0" smtClean="0">
                <a:sym typeface="+mn-ea"/>
              </a:rPr>
              <a:t>），</a:t>
            </a:r>
            <a:r>
              <a:rPr lang="zh-CN" altLang="en-US" sz="1600" dirty="0">
                <a:sym typeface="+mn-ea"/>
              </a:rPr>
              <a:t>因此它不是核心点，选择下一个点。</a:t>
            </a:r>
            <a:endParaRPr lang="en-US" altLang="zh-CN" sz="1600" dirty="0">
              <a:sym typeface="+mn-ea"/>
            </a:endParaRPr>
          </a:p>
          <a:p>
            <a:pPr lvl="0">
              <a:lnSpc>
                <a:spcPct val="150000"/>
              </a:lnSpc>
              <a:buClr>
                <a:srgbClr val="000000"/>
              </a:buClr>
            </a:pPr>
            <a:endParaRPr lang="zh-CN" altLang="en-US" sz="1600" dirty="0">
              <a:sym typeface="+mn-ea"/>
            </a:endParaRPr>
          </a:p>
          <a:p>
            <a:pPr lvl="0">
              <a:lnSpc>
                <a:spcPct val="150000"/>
              </a:lnSpc>
              <a:buClr>
                <a:srgbClr val="000000"/>
              </a:buClr>
            </a:pPr>
            <a:r>
              <a:rPr lang="zh-CN" altLang="en-US" sz="1600" dirty="0">
                <a:sym typeface="+mn-ea"/>
              </a:rPr>
              <a:t>第二步，在数据集中选择一点2，以它为圆心的，以</a:t>
            </a:r>
            <a:r>
              <a:rPr lang="zh-CN" altLang="en-US" sz="1600" dirty="0">
                <a:sym typeface="Arial" panose="020B0604020202020204" pitchFamily="34" charset="0"/>
              </a:rPr>
              <a:t>1为半径的</a:t>
            </a:r>
            <a:r>
              <a:rPr lang="zh-CN" altLang="en-US" sz="1600" dirty="0">
                <a:sym typeface="+mn-ea"/>
              </a:rPr>
              <a:t>圆</a:t>
            </a:r>
            <a:r>
              <a:rPr lang="zh-CN" altLang="en-US" sz="1600" dirty="0">
                <a:sym typeface="Arial" panose="020B0604020202020204" pitchFamily="34" charset="0"/>
              </a:rPr>
              <a:t>内包含2个点（</a:t>
            </a:r>
            <a:r>
              <a:rPr lang="zh-CN" altLang="en-US" sz="1600" dirty="0" smtClean="0">
                <a:sym typeface="Arial" panose="020B0604020202020204" pitchFamily="34" charset="0"/>
              </a:rPr>
              <a:t>小于</a:t>
            </a:r>
            <a:r>
              <a:rPr lang="en-US" altLang="zh-CN" sz="1600" dirty="0" smtClean="0">
                <a:sym typeface="Arial" panose="020B0604020202020204" pitchFamily="34" charset="0"/>
              </a:rPr>
              <a:t>3</a:t>
            </a:r>
            <a:r>
              <a:rPr lang="zh-CN" altLang="en-US" sz="1600" dirty="0" smtClean="0">
                <a:sym typeface="Arial" panose="020B0604020202020204" pitchFamily="34" charset="0"/>
              </a:rPr>
              <a:t>），</a:t>
            </a:r>
            <a:r>
              <a:rPr lang="zh-CN" altLang="en-US" sz="1600" dirty="0">
                <a:sym typeface="Arial" panose="020B0604020202020204" pitchFamily="34" charset="0"/>
              </a:rPr>
              <a:t>因此它不是核心点，选择下一个点。</a:t>
            </a:r>
            <a:endParaRPr lang="en-US" altLang="zh-CN" sz="1600" dirty="0">
              <a:sym typeface="Arial" panose="020B0604020202020204" pitchFamily="34" charset="0"/>
            </a:endParaRPr>
          </a:p>
          <a:p>
            <a:pPr lvl="0">
              <a:lnSpc>
                <a:spcPct val="150000"/>
              </a:lnSpc>
              <a:buClr>
                <a:srgbClr val="000000"/>
              </a:buClr>
            </a:pPr>
            <a:endParaRPr lang="zh-CN" altLang="en-US" sz="1600" dirty="0">
              <a:sym typeface="Arial" panose="020B0604020202020204" pitchFamily="34" charset="0"/>
            </a:endParaRPr>
          </a:p>
          <a:p>
            <a:pPr lvl="0">
              <a:lnSpc>
                <a:spcPct val="150000"/>
              </a:lnSpc>
              <a:buClr>
                <a:srgbClr val="000000"/>
              </a:buClr>
            </a:pPr>
            <a:r>
              <a:rPr lang="zh-CN" altLang="en-US" sz="1600" dirty="0">
                <a:sym typeface="+mn-ea"/>
              </a:rPr>
              <a:t>第三步，在</a:t>
            </a:r>
            <a:r>
              <a:rPr lang="zh-CN" altLang="en-US" sz="1600" dirty="0">
                <a:sym typeface="Arial" panose="020B0604020202020204" pitchFamily="34" charset="0"/>
              </a:rPr>
              <a:t>数据集中选择一点3，以它为圆心的，以</a:t>
            </a:r>
            <a:r>
              <a:rPr lang="zh-CN" altLang="en-US" sz="1600" dirty="0">
                <a:sym typeface="宋体" panose="02010600030101010101" pitchFamily="2" charset="-122"/>
              </a:rPr>
              <a:t>1为半径的园内包含3个点（</a:t>
            </a:r>
            <a:r>
              <a:rPr lang="zh-CN" altLang="en-US" sz="1600" dirty="0" smtClean="0">
                <a:sym typeface="宋体" panose="02010600030101010101" pitchFamily="2" charset="-122"/>
              </a:rPr>
              <a:t>小于</a:t>
            </a:r>
            <a:r>
              <a:rPr lang="en-US" altLang="zh-CN" sz="1600" dirty="0" smtClean="0">
                <a:sym typeface="宋体" panose="02010600030101010101" pitchFamily="2" charset="-122"/>
              </a:rPr>
              <a:t>3</a:t>
            </a:r>
            <a:r>
              <a:rPr lang="zh-CN" altLang="en-US" sz="1600" dirty="0" smtClean="0">
                <a:sym typeface="宋体" panose="02010600030101010101" pitchFamily="2" charset="-122"/>
              </a:rPr>
              <a:t>），</a:t>
            </a:r>
            <a:r>
              <a:rPr lang="zh-CN" altLang="en-US" sz="1600" dirty="0">
                <a:sym typeface="宋体" panose="02010600030101010101" pitchFamily="2" charset="-122"/>
              </a:rPr>
              <a:t>因此它不是核心点，选择下一个点。</a:t>
            </a:r>
            <a:endParaRPr lang="zh-CN" altLang="en-US" sz="1600" dirty="0">
              <a:latin typeface="+mn-ea"/>
              <a:ea typeface="宋体" panose="02010600030101010101" pitchFamily="2" charset="-122"/>
              <a:sym typeface="宋体" panose="02010600030101010101" pitchFamily="2" charset="-122"/>
            </a:endParaRPr>
          </a:p>
        </p:txBody>
      </p:sp>
      <p:pic>
        <p:nvPicPr>
          <p:cNvPr id="17" name="图片 1"/>
          <p:cNvPicPr>
            <a:picLocks noChangeAspect="1"/>
          </p:cNvPicPr>
          <p:nvPr/>
        </p:nvPicPr>
        <p:blipFill>
          <a:blip r:embed="rId3"/>
          <a:stretch>
            <a:fillRect/>
          </a:stretch>
        </p:blipFill>
        <p:spPr>
          <a:xfrm>
            <a:off x="7494010" y="2871271"/>
            <a:ext cx="3863975" cy="2668588"/>
          </a:xfrm>
          <a:prstGeom prst="rect">
            <a:avLst/>
          </a:prstGeom>
          <a:noFill/>
          <a:ln w="9525">
            <a:noFill/>
          </a:ln>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801503" y="1354131"/>
            <a:ext cx="8147714" cy="1856919"/>
          </a:xfrm>
          <a:prstGeom prst="rect">
            <a:avLst/>
          </a:prstGeom>
        </p:spPr>
        <p:txBody>
          <a:bodyPr wrap="square">
            <a:spAutoFit/>
          </a:bodyPr>
          <a:lstStyle/>
          <a:p>
            <a:pPr>
              <a:lnSpc>
                <a:spcPct val="200000"/>
              </a:lnSpc>
            </a:pPr>
            <a:r>
              <a:rPr lang="zh-CN" altLang="en-US" b="1" dirty="0"/>
              <a:t>有效案例</a:t>
            </a:r>
            <a:endParaRPr lang="en-US" altLang="zh-CN" b="1" dirty="0"/>
          </a:p>
          <a:p>
            <a:pPr>
              <a:lnSpc>
                <a:spcPct val="150000"/>
              </a:lnSpc>
            </a:pPr>
            <a:endParaRPr lang="en-US" altLang="zh-CN" b="1" dirty="0"/>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60643" y="4115768"/>
            <a:ext cx="6096000" cy="416011"/>
          </a:xfrm>
          <a:prstGeom prst="rect">
            <a:avLst/>
          </a:prstGeom>
        </p:spPr>
        <p:txBody>
          <a:bodyPr>
            <a:spAutoFit/>
          </a:bodyPr>
          <a:lstStyle/>
          <a:p>
            <a:pPr>
              <a:lnSpc>
                <a:spcPct val="150000"/>
              </a:lnSpc>
              <a:spcBef>
                <a:spcPct val="20000"/>
              </a:spcBef>
              <a:buClr>
                <a:schemeClr val="accent2"/>
              </a:buClr>
            </a:pPr>
            <a:endParaRPr lang="zh-CN" altLang="en-US" sz="1600" dirty="0"/>
          </a:p>
        </p:txBody>
      </p:sp>
      <p:sp>
        <p:nvSpPr>
          <p:cNvPr id="16" name="矩形 15"/>
          <p:cNvSpPr/>
          <p:nvPr/>
        </p:nvSpPr>
        <p:spPr>
          <a:xfrm>
            <a:off x="1751462" y="2327913"/>
            <a:ext cx="8607189" cy="830997"/>
          </a:xfrm>
          <a:prstGeom prst="rect">
            <a:avLst/>
          </a:prstGeom>
        </p:spPr>
        <p:txBody>
          <a:bodyPr wrap="square">
            <a:spAutoFit/>
          </a:bodyPr>
          <a:lstStyle/>
          <a:p>
            <a:r>
              <a:rPr lang="zh-CN" altLang="en-US" sz="1600" dirty="0"/>
              <a:t>第四步，在数据集中选择一点4，由于在以它为圆心的，以1为半径的</a:t>
            </a:r>
            <a:r>
              <a:rPr lang="zh-CN" altLang="en-US" sz="1600" dirty="0">
                <a:sym typeface="+mn-ea"/>
              </a:rPr>
              <a:t>圆</a:t>
            </a:r>
            <a:r>
              <a:rPr lang="zh-CN" altLang="en-US" sz="1600" dirty="0"/>
              <a:t>内包含5个点，因此它是核心点，寻找从它出发可达的点（直接可达4个，间接可达3个），聚出的新类{1，3，4，5，9，10，12}，选择下一个点</a:t>
            </a:r>
          </a:p>
        </p:txBody>
      </p:sp>
      <p:pic>
        <p:nvPicPr>
          <p:cNvPr id="74754" name="Picture 2"/>
          <p:cNvPicPr>
            <a:picLocks noChangeAspect="1" noChangeArrowheads="1"/>
          </p:cNvPicPr>
          <p:nvPr/>
        </p:nvPicPr>
        <p:blipFill>
          <a:blip r:embed="rId3"/>
          <a:srcRect/>
          <a:stretch>
            <a:fillRect/>
          </a:stretch>
        </p:blipFill>
        <p:spPr bwMode="auto">
          <a:xfrm>
            <a:off x="3783699" y="3330055"/>
            <a:ext cx="3585729" cy="2477164"/>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801503" y="1354131"/>
            <a:ext cx="8147714" cy="1856919"/>
          </a:xfrm>
          <a:prstGeom prst="rect">
            <a:avLst/>
          </a:prstGeom>
        </p:spPr>
        <p:txBody>
          <a:bodyPr wrap="square">
            <a:spAutoFit/>
          </a:bodyPr>
          <a:lstStyle/>
          <a:p>
            <a:pPr>
              <a:lnSpc>
                <a:spcPct val="200000"/>
              </a:lnSpc>
            </a:pPr>
            <a:r>
              <a:rPr lang="zh-CN" altLang="en-US" b="1" dirty="0"/>
              <a:t>有效案例</a:t>
            </a:r>
            <a:endParaRPr lang="en-US" altLang="zh-CN" b="1" dirty="0"/>
          </a:p>
          <a:p>
            <a:pPr>
              <a:lnSpc>
                <a:spcPct val="150000"/>
              </a:lnSpc>
            </a:pPr>
            <a:endParaRPr lang="en-US" altLang="zh-CN" b="1" dirty="0"/>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60643" y="4115768"/>
            <a:ext cx="6096000" cy="416011"/>
          </a:xfrm>
          <a:prstGeom prst="rect">
            <a:avLst/>
          </a:prstGeom>
        </p:spPr>
        <p:txBody>
          <a:bodyPr>
            <a:spAutoFit/>
          </a:bodyPr>
          <a:lstStyle/>
          <a:p>
            <a:pPr>
              <a:lnSpc>
                <a:spcPct val="150000"/>
              </a:lnSpc>
              <a:spcBef>
                <a:spcPct val="20000"/>
              </a:spcBef>
              <a:buClr>
                <a:schemeClr val="accent2"/>
              </a:buClr>
            </a:pPr>
            <a:endParaRPr lang="zh-CN" altLang="en-US" sz="1600" dirty="0"/>
          </a:p>
        </p:txBody>
      </p:sp>
      <p:sp>
        <p:nvSpPr>
          <p:cNvPr id="16" name="矩形 15"/>
          <p:cNvSpPr/>
          <p:nvPr/>
        </p:nvSpPr>
        <p:spPr>
          <a:xfrm>
            <a:off x="1860644" y="2232379"/>
            <a:ext cx="8607189" cy="1549142"/>
          </a:xfrm>
          <a:prstGeom prst="rect">
            <a:avLst/>
          </a:prstGeom>
        </p:spPr>
        <p:txBody>
          <a:bodyPr wrap="square">
            <a:spAutoFit/>
          </a:bodyPr>
          <a:lstStyle/>
          <a:p>
            <a:pPr lvl="0" eaLnBrk="0" hangingPunct="0">
              <a:lnSpc>
                <a:spcPct val="150000"/>
              </a:lnSpc>
              <a:spcBef>
                <a:spcPts val="750"/>
              </a:spcBef>
              <a:buClr>
                <a:srgbClr val="000000"/>
              </a:buClr>
            </a:pPr>
            <a:r>
              <a:rPr lang="zh-CN" altLang="en-US" sz="1600" dirty="0"/>
              <a:t>第五步，在数据集中选择一点5，已在簇1中，选择下一个点。</a:t>
            </a:r>
          </a:p>
          <a:p>
            <a:pPr lvl="0" eaLnBrk="0" hangingPunct="0">
              <a:lnSpc>
                <a:spcPct val="150000"/>
              </a:lnSpc>
              <a:spcBef>
                <a:spcPts val="750"/>
              </a:spcBef>
              <a:buClr>
                <a:srgbClr val="000000"/>
              </a:buClr>
            </a:pPr>
            <a:r>
              <a:rPr lang="zh-CN" altLang="en-US" sz="1600" dirty="0"/>
              <a:t>第六步，在数据集中选择一点6，在以它为圆心的，以1为半径的圆内包含3个点，因此它不是核心点，选择下一个点。</a:t>
            </a:r>
          </a:p>
          <a:p>
            <a:endParaRPr lang="zh-CN" altLang="en-US" sz="1600" dirty="0"/>
          </a:p>
        </p:txBody>
      </p:sp>
      <p:pic>
        <p:nvPicPr>
          <p:cNvPr id="14" name="图片 1"/>
          <p:cNvPicPr>
            <a:picLocks noChangeAspect="1"/>
          </p:cNvPicPr>
          <p:nvPr/>
        </p:nvPicPr>
        <p:blipFill>
          <a:blip r:embed="rId3"/>
          <a:stretch>
            <a:fillRect/>
          </a:stretch>
        </p:blipFill>
        <p:spPr>
          <a:xfrm>
            <a:off x="3852722" y="3820837"/>
            <a:ext cx="3653548" cy="2594463"/>
          </a:xfrm>
          <a:prstGeom prst="rect">
            <a:avLst/>
          </a:prstGeom>
          <a:noFill/>
          <a:ln w="9525">
            <a:noFill/>
          </a:ln>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801503" y="1354131"/>
            <a:ext cx="8147714" cy="1856919"/>
          </a:xfrm>
          <a:prstGeom prst="rect">
            <a:avLst/>
          </a:prstGeom>
        </p:spPr>
        <p:txBody>
          <a:bodyPr wrap="square">
            <a:spAutoFit/>
          </a:bodyPr>
          <a:lstStyle/>
          <a:p>
            <a:pPr>
              <a:lnSpc>
                <a:spcPct val="200000"/>
              </a:lnSpc>
            </a:pPr>
            <a:r>
              <a:rPr lang="zh-CN" altLang="en-US" b="1" dirty="0"/>
              <a:t>有效案例</a:t>
            </a:r>
            <a:endParaRPr lang="en-US" altLang="zh-CN" b="1" dirty="0"/>
          </a:p>
          <a:p>
            <a:pPr>
              <a:lnSpc>
                <a:spcPct val="150000"/>
              </a:lnSpc>
            </a:pPr>
            <a:endParaRPr lang="en-US" altLang="zh-CN" b="1" dirty="0"/>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60643" y="4115768"/>
            <a:ext cx="6096000" cy="416011"/>
          </a:xfrm>
          <a:prstGeom prst="rect">
            <a:avLst/>
          </a:prstGeom>
        </p:spPr>
        <p:txBody>
          <a:bodyPr>
            <a:spAutoFit/>
          </a:bodyPr>
          <a:lstStyle/>
          <a:p>
            <a:pPr>
              <a:lnSpc>
                <a:spcPct val="150000"/>
              </a:lnSpc>
              <a:spcBef>
                <a:spcPct val="20000"/>
              </a:spcBef>
              <a:buClr>
                <a:schemeClr val="accent2"/>
              </a:buClr>
            </a:pPr>
            <a:endParaRPr lang="zh-CN" altLang="en-US" sz="1600" dirty="0"/>
          </a:p>
        </p:txBody>
      </p:sp>
      <p:sp>
        <p:nvSpPr>
          <p:cNvPr id="16" name="矩形 15"/>
          <p:cNvSpPr/>
          <p:nvPr/>
        </p:nvSpPr>
        <p:spPr>
          <a:xfrm>
            <a:off x="1860644" y="2232379"/>
            <a:ext cx="8607189" cy="1077218"/>
          </a:xfrm>
          <a:prstGeom prst="rect">
            <a:avLst/>
          </a:prstGeom>
        </p:spPr>
        <p:txBody>
          <a:bodyPr wrap="square">
            <a:spAutoFit/>
          </a:bodyPr>
          <a:lstStyle/>
          <a:p>
            <a:pPr lvl="0">
              <a:lnSpc>
                <a:spcPct val="150000"/>
              </a:lnSpc>
            </a:pPr>
            <a:r>
              <a:rPr lang="zh-CN" altLang="en-US" sz="1600" dirty="0">
                <a:latin typeface="微软雅黑" panose="020B0503020204020204" charset="-122"/>
                <a:ea typeface="微软雅黑" panose="020B0503020204020204" charset="-122"/>
                <a:sym typeface="+mn-ea"/>
              </a:rPr>
              <a:t>第七步，在数据集中选择一点</a:t>
            </a:r>
            <a:r>
              <a:rPr lang="en-US" altLang="zh-CN" sz="1600" dirty="0">
                <a:latin typeface="微软雅黑" panose="020B0503020204020204" charset="-122"/>
                <a:ea typeface="微软雅黑" panose="020B0503020204020204" charset="-122"/>
                <a:sym typeface="+mn-ea"/>
              </a:rPr>
              <a:t>7</a:t>
            </a:r>
            <a:r>
              <a:rPr lang="zh-CN" altLang="en-US" sz="1600" dirty="0">
                <a:latin typeface="微软雅黑" panose="020B0503020204020204" charset="-122"/>
                <a:ea typeface="微软雅黑" panose="020B0503020204020204" charset="-122"/>
                <a:sym typeface="+mn-ea"/>
              </a:rPr>
              <a:t>，以它为圆心，以</a:t>
            </a:r>
            <a:r>
              <a:rPr lang="en-US" altLang="zh-CN" sz="1600" dirty="0">
                <a:latin typeface="微软雅黑" panose="020B0503020204020204" charset="-122"/>
                <a:ea typeface="微软雅黑" panose="020B0503020204020204" charset="-122"/>
                <a:sym typeface="+mn-ea"/>
              </a:rPr>
              <a:t>1</a:t>
            </a:r>
            <a:r>
              <a:rPr lang="zh-CN" altLang="en-US" sz="1600" dirty="0">
                <a:latin typeface="微软雅黑" panose="020B0503020204020204" charset="-122"/>
                <a:ea typeface="微软雅黑" panose="020B0503020204020204" charset="-122"/>
                <a:sym typeface="+mn-ea"/>
              </a:rPr>
              <a:t>为半径的圆内包含</a:t>
            </a:r>
            <a:r>
              <a:rPr lang="en-US" altLang="zh-CN" sz="1600" dirty="0">
                <a:latin typeface="微软雅黑" panose="020B0503020204020204" charset="-122"/>
                <a:ea typeface="微软雅黑" panose="020B0503020204020204" charset="-122"/>
                <a:sym typeface="+mn-ea"/>
              </a:rPr>
              <a:t>5</a:t>
            </a:r>
            <a:r>
              <a:rPr lang="zh-CN" altLang="en-US" sz="1600" dirty="0">
                <a:latin typeface="微软雅黑" panose="020B0503020204020204" charset="-122"/>
                <a:ea typeface="微软雅黑" panose="020B0503020204020204" charset="-122"/>
                <a:sym typeface="+mn-ea"/>
              </a:rPr>
              <a:t>个点，因此它是核心点，寻找从它出发可达的点，聚出的新类</a:t>
            </a:r>
            <a:r>
              <a:rPr lang="en-US" altLang="zh-CN" sz="1600" dirty="0">
                <a:latin typeface="微软雅黑" panose="020B0503020204020204" charset="-122"/>
                <a:ea typeface="微软雅黑" panose="020B0503020204020204" charset="-122"/>
                <a:sym typeface="+mn-ea"/>
              </a:rPr>
              <a:t>{2</a:t>
            </a:r>
            <a:r>
              <a:rPr lang="zh-CN" altLang="en-US" sz="1600" dirty="0">
                <a:latin typeface="微软雅黑" panose="020B0503020204020204" charset="-122"/>
                <a:ea typeface="微软雅黑" panose="020B0503020204020204" charset="-122"/>
                <a:sym typeface="+mn-ea"/>
              </a:rPr>
              <a:t>，</a:t>
            </a:r>
            <a:r>
              <a:rPr lang="en-US" altLang="zh-CN" sz="1600" dirty="0">
                <a:latin typeface="微软雅黑" panose="020B0503020204020204" charset="-122"/>
                <a:ea typeface="微软雅黑" panose="020B0503020204020204" charset="-122"/>
                <a:sym typeface="+mn-ea"/>
              </a:rPr>
              <a:t>6</a:t>
            </a:r>
            <a:r>
              <a:rPr lang="zh-CN" altLang="en-US" sz="1600" dirty="0">
                <a:latin typeface="微软雅黑" panose="020B0503020204020204" charset="-122"/>
                <a:ea typeface="微软雅黑" panose="020B0503020204020204" charset="-122"/>
                <a:sym typeface="+mn-ea"/>
              </a:rPr>
              <a:t>，</a:t>
            </a:r>
            <a:r>
              <a:rPr lang="en-US" altLang="zh-CN" sz="1600" dirty="0">
                <a:latin typeface="微软雅黑" panose="020B0503020204020204" charset="-122"/>
                <a:ea typeface="微软雅黑" panose="020B0503020204020204" charset="-122"/>
                <a:sym typeface="+mn-ea"/>
              </a:rPr>
              <a:t>7</a:t>
            </a:r>
            <a:r>
              <a:rPr lang="zh-CN" altLang="en-US" sz="1600" dirty="0">
                <a:latin typeface="微软雅黑" panose="020B0503020204020204" charset="-122"/>
                <a:ea typeface="微软雅黑" panose="020B0503020204020204" charset="-122"/>
                <a:sym typeface="+mn-ea"/>
              </a:rPr>
              <a:t>，</a:t>
            </a:r>
            <a:r>
              <a:rPr lang="en-US" altLang="zh-CN" sz="1600" dirty="0">
                <a:latin typeface="微软雅黑" panose="020B0503020204020204" charset="-122"/>
                <a:ea typeface="微软雅黑" panose="020B0503020204020204" charset="-122"/>
                <a:sym typeface="+mn-ea"/>
              </a:rPr>
              <a:t>8</a:t>
            </a:r>
            <a:r>
              <a:rPr lang="zh-CN" altLang="en-US" sz="1600" dirty="0">
                <a:latin typeface="微软雅黑" panose="020B0503020204020204" charset="-122"/>
                <a:ea typeface="微软雅黑" panose="020B0503020204020204" charset="-122"/>
                <a:sym typeface="+mn-ea"/>
              </a:rPr>
              <a:t>，</a:t>
            </a:r>
            <a:r>
              <a:rPr lang="en-US" altLang="zh-CN" sz="1600" dirty="0">
                <a:latin typeface="微软雅黑" panose="020B0503020204020204" charset="-122"/>
                <a:ea typeface="微软雅黑" panose="020B0503020204020204" charset="-122"/>
                <a:sym typeface="+mn-ea"/>
              </a:rPr>
              <a:t>11}</a:t>
            </a:r>
            <a:r>
              <a:rPr lang="zh-CN" altLang="en-US" sz="1600" dirty="0">
                <a:latin typeface="微软雅黑" panose="020B0503020204020204" charset="-122"/>
                <a:ea typeface="微软雅黑" panose="020B0503020204020204" charset="-122"/>
                <a:sym typeface="+mn-ea"/>
              </a:rPr>
              <a:t>，选择下一个点。</a:t>
            </a:r>
            <a:endParaRPr lang="zh-CN" altLang="en-US" sz="1600" dirty="0">
              <a:latin typeface="微软雅黑" panose="020B0503020204020204" charset="-122"/>
              <a:ea typeface="微软雅黑" panose="020B0503020204020204" charset="-122"/>
            </a:endParaRPr>
          </a:p>
          <a:p>
            <a:endParaRPr lang="zh-CN" altLang="en-US" sz="1600" dirty="0"/>
          </a:p>
        </p:txBody>
      </p:sp>
      <p:pic>
        <p:nvPicPr>
          <p:cNvPr id="75778" name="Picture 2"/>
          <p:cNvPicPr>
            <a:picLocks noChangeAspect="1" noChangeArrowheads="1"/>
          </p:cNvPicPr>
          <p:nvPr/>
        </p:nvPicPr>
        <p:blipFill>
          <a:blip r:embed="rId3"/>
          <a:srcRect/>
          <a:stretch>
            <a:fillRect/>
          </a:stretch>
        </p:blipFill>
        <p:spPr bwMode="auto">
          <a:xfrm>
            <a:off x="4055562" y="3266414"/>
            <a:ext cx="3723661" cy="2506589"/>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801503" y="1354131"/>
            <a:ext cx="8147714" cy="1856919"/>
          </a:xfrm>
          <a:prstGeom prst="rect">
            <a:avLst/>
          </a:prstGeom>
        </p:spPr>
        <p:txBody>
          <a:bodyPr wrap="square">
            <a:spAutoFit/>
          </a:bodyPr>
          <a:lstStyle/>
          <a:p>
            <a:pPr>
              <a:lnSpc>
                <a:spcPct val="200000"/>
              </a:lnSpc>
            </a:pPr>
            <a:r>
              <a:rPr lang="zh-CN" altLang="en-US" b="1" dirty="0"/>
              <a:t>有效案例</a:t>
            </a:r>
            <a:endParaRPr lang="en-US" altLang="zh-CN" b="1" dirty="0"/>
          </a:p>
          <a:p>
            <a:pPr>
              <a:lnSpc>
                <a:spcPct val="150000"/>
              </a:lnSpc>
            </a:pPr>
            <a:endParaRPr lang="en-US" altLang="zh-CN" b="1" dirty="0"/>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60643" y="4115768"/>
            <a:ext cx="6096000" cy="416011"/>
          </a:xfrm>
          <a:prstGeom prst="rect">
            <a:avLst/>
          </a:prstGeom>
        </p:spPr>
        <p:txBody>
          <a:bodyPr>
            <a:spAutoFit/>
          </a:bodyPr>
          <a:lstStyle/>
          <a:p>
            <a:pPr>
              <a:lnSpc>
                <a:spcPct val="150000"/>
              </a:lnSpc>
              <a:spcBef>
                <a:spcPct val="20000"/>
              </a:spcBef>
              <a:buClr>
                <a:schemeClr val="accent2"/>
              </a:buClr>
            </a:pPr>
            <a:endParaRPr lang="zh-CN" altLang="en-US" sz="1600" dirty="0"/>
          </a:p>
        </p:txBody>
      </p:sp>
      <p:sp>
        <p:nvSpPr>
          <p:cNvPr id="16" name="矩形 15"/>
          <p:cNvSpPr/>
          <p:nvPr/>
        </p:nvSpPr>
        <p:spPr>
          <a:xfrm>
            <a:off x="1860644" y="2232379"/>
            <a:ext cx="8607189" cy="2185214"/>
          </a:xfrm>
          <a:prstGeom prst="rect">
            <a:avLst/>
          </a:prstGeom>
        </p:spPr>
        <p:txBody>
          <a:bodyPr wrap="square">
            <a:spAutoFit/>
          </a:bodyPr>
          <a:lstStyle/>
          <a:p>
            <a:pPr lvl="0">
              <a:lnSpc>
                <a:spcPct val="150000"/>
              </a:lnSpc>
              <a:buClr>
                <a:srgbClr val="000000"/>
              </a:buClr>
            </a:pPr>
            <a:r>
              <a:rPr lang="zh-CN" altLang="en-US" sz="1600" dirty="0">
                <a:latin typeface="微软雅黑" panose="020B0503020204020204" charset="-122"/>
                <a:ea typeface="微软雅黑" panose="020B0503020204020204" charset="-122"/>
                <a:sym typeface="+mn-ea"/>
              </a:rPr>
              <a:t>第八步，在数据集中选择一点8，已经在簇2中了，选择下一点。</a:t>
            </a:r>
            <a:endParaRPr lang="zh-CN" altLang="en-US" sz="1600" dirty="0">
              <a:latin typeface="微软雅黑" panose="020B0503020204020204" charset="-122"/>
              <a:ea typeface="微软雅黑" panose="020B0503020204020204" charset="-122"/>
            </a:endParaRPr>
          </a:p>
          <a:p>
            <a:pPr lvl="0">
              <a:lnSpc>
                <a:spcPct val="150000"/>
              </a:lnSpc>
              <a:buClr>
                <a:srgbClr val="000000"/>
              </a:buClr>
            </a:pPr>
            <a:r>
              <a:rPr lang="zh-CN" altLang="en-US" sz="1600" dirty="0">
                <a:latin typeface="微软雅黑" panose="020B0503020204020204" charset="-122"/>
                <a:ea typeface="微软雅黑" panose="020B0503020204020204" charset="-122"/>
                <a:sym typeface="Arial" panose="020B0604020202020204" pitchFamily="34" charset="0"/>
              </a:rPr>
              <a:t>第九步，在数据集中选择一点9，已经在簇1中了，选择下一点。</a:t>
            </a:r>
            <a:endParaRPr lang="zh-CN" altLang="en-US" sz="1600" dirty="0">
              <a:latin typeface="微软雅黑" panose="020B0503020204020204" charset="-122"/>
              <a:ea typeface="微软雅黑" panose="020B0503020204020204" charset="-122"/>
            </a:endParaRPr>
          </a:p>
          <a:p>
            <a:pPr lvl="0">
              <a:lnSpc>
                <a:spcPct val="150000"/>
              </a:lnSpc>
              <a:buClr>
                <a:srgbClr val="000000"/>
              </a:buClr>
            </a:pPr>
            <a:r>
              <a:rPr lang="zh-CN" altLang="en-US" sz="1600" dirty="0">
                <a:latin typeface="微软雅黑" panose="020B0503020204020204" charset="-122"/>
                <a:ea typeface="微软雅黑" panose="020B0503020204020204" charset="-122"/>
                <a:sym typeface="Arial" panose="020B0604020202020204" pitchFamily="34" charset="0"/>
              </a:rPr>
              <a:t>第十步，在数据集中选择一点10，已经在簇1中了，选择下一点。</a:t>
            </a:r>
            <a:endParaRPr lang="zh-CN" altLang="en-US" sz="1600" dirty="0">
              <a:latin typeface="微软雅黑" panose="020B0503020204020204" charset="-122"/>
              <a:ea typeface="微软雅黑" panose="020B0503020204020204" charset="-122"/>
            </a:endParaRPr>
          </a:p>
          <a:p>
            <a:pPr lvl="0">
              <a:lnSpc>
                <a:spcPct val="150000"/>
              </a:lnSpc>
              <a:buClr>
                <a:srgbClr val="000000"/>
              </a:buClr>
            </a:pPr>
            <a:r>
              <a:rPr lang="zh-CN" altLang="en-US" sz="1600" dirty="0">
                <a:latin typeface="微软雅黑" panose="020B0503020204020204" charset="-122"/>
                <a:ea typeface="微软雅黑" panose="020B0503020204020204" charset="-122"/>
                <a:sym typeface="Arial" panose="020B0604020202020204" pitchFamily="34" charset="0"/>
              </a:rPr>
              <a:t>第十一步，在数据集中选择一点11，已经在簇2中了，选择下一点。</a:t>
            </a:r>
            <a:endParaRPr lang="zh-CN" altLang="en-US" sz="1600" dirty="0">
              <a:latin typeface="微软雅黑" panose="020B0503020204020204" charset="-122"/>
              <a:ea typeface="微软雅黑" panose="020B0503020204020204" charset="-122"/>
            </a:endParaRPr>
          </a:p>
          <a:p>
            <a:pPr lvl="0">
              <a:lnSpc>
                <a:spcPct val="150000"/>
              </a:lnSpc>
              <a:buClr>
                <a:srgbClr val="000000"/>
              </a:buClr>
            </a:pPr>
            <a:r>
              <a:rPr lang="zh-CN" altLang="en-US" sz="1600" dirty="0">
                <a:latin typeface="微软雅黑" panose="020B0503020204020204" charset="-122"/>
                <a:ea typeface="微软雅黑" panose="020B0503020204020204" charset="-122"/>
                <a:sym typeface="宋体" panose="02010600030101010101" pitchFamily="2" charset="-122"/>
              </a:rPr>
              <a:t>第十二步，在数据集中选择一点12，已经在簇1中了，结束。</a:t>
            </a:r>
            <a:endParaRPr lang="zh-CN" altLang="en-US" sz="1600" dirty="0">
              <a:solidFill>
                <a:schemeClr val="bg2"/>
              </a:solidFill>
              <a:latin typeface="微软雅黑" panose="020B0503020204020204" charset="-122"/>
              <a:ea typeface="微软雅黑" panose="020B0503020204020204" charset="-122"/>
            </a:endParaRPr>
          </a:p>
          <a:p>
            <a:endParaRPr lang="zh-CN" altLang="en-US" sz="1600" dirty="0"/>
          </a:p>
        </p:txBody>
      </p:sp>
    </p:spTree>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87354" y="245659"/>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密度聚类</a:t>
            </a:r>
            <a:r>
              <a:rPr lang="en-US" altLang="zh-CN" sz="3600" b="1" dirty="0">
                <a:latin typeface="黑体" pitchFamily="49" charset="-122"/>
                <a:ea typeface="黑体" pitchFamily="49" charset="-122"/>
              </a:rPr>
              <a:t>——DBSCAN</a:t>
            </a:r>
            <a:endParaRPr lang="zh-CN" altLang="en-US" sz="3600" b="1" dirty="0">
              <a:latin typeface="黑体" pitchFamily="49" charset="-122"/>
              <a:ea typeface="黑体" pitchFamily="49" charset="-122"/>
            </a:endParaRPr>
          </a:p>
        </p:txBody>
      </p:sp>
      <p:sp>
        <p:nvSpPr>
          <p:cNvPr id="5" name="矩形 4"/>
          <p:cNvSpPr/>
          <p:nvPr/>
        </p:nvSpPr>
        <p:spPr>
          <a:xfrm>
            <a:off x="1610434" y="917403"/>
            <a:ext cx="8147714" cy="1856919"/>
          </a:xfrm>
          <a:prstGeom prst="rect">
            <a:avLst/>
          </a:prstGeom>
        </p:spPr>
        <p:txBody>
          <a:bodyPr wrap="square">
            <a:spAutoFit/>
          </a:bodyPr>
          <a:lstStyle/>
          <a:p>
            <a:pPr>
              <a:lnSpc>
                <a:spcPct val="200000"/>
              </a:lnSpc>
            </a:pPr>
            <a:r>
              <a:rPr lang="zh-CN" altLang="en-US" b="1" dirty="0"/>
              <a:t>有效案例</a:t>
            </a:r>
            <a:endParaRPr lang="en-US" altLang="zh-CN" b="1" dirty="0"/>
          </a:p>
          <a:p>
            <a:pPr>
              <a:lnSpc>
                <a:spcPct val="150000"/>
              </a:lnSpc>
            </a:pPr>
            <a:endParaRPr lang="en-US" altLang="zh-CN" b="1" dirty="0"/>
          </a:p>
          <a:p>
            <a:endParaRPr lang="zh-CN" altLang="en-US"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1860643" y="4115768"/>
            <a:ext cx="6096000" cy="416011"/>
          </a:xfrm>
          <a:prstGeom prst="rect">
            <a:avLst/>
          </a:prstGeom>
        </p:spPr>
        <p:txBody>
          <a:bodyPr>
            <a:spAutoFit/>
          </a:bodyPr>
          <a:lstStyle/>
          <a:p>
            <a:pPr>
              <a:lnSpc>
                <a:spcPct val="150000"/>
              </a:lnSpc>
              <a:spcBef>
                <a:spcPct val="20000"/>
              </a:spcBef>
              <a:buClr>
                <a:schemeClr val="accent2"/>
              </a:buClr>
            </a:pPr>
            <a:endParaRPr lang="zh-CN" altLang="en-US" sz="1600" dirty="0"/>
          </a:p>
        </p:txBody>
      </p:sp>
      <p:pic>
        <p:nvPicPr>
          <p:cNvPr id="15" name="图片 1"/>
          <p:cNvPicPr>
            <a:picLocks noChangeAspect="1"/>
          </p:cNvPicPr>
          <p:nvPr/>
        </p:nvPicPr>
        <p:blipFill>
          <a:blip r:embed="rId3"/>
          <a:stretch>
            <a:fillRect/>
          </a:stretch>
        </p:blipFill>
        <p:spPr>
          <a:xfrm>
            <a:off x="1985513" y="1624084"/>
            <a:ext cx="3383960" cy="4556740"/>
          </a:xfrm>
          <a:prstGeom prst="rect">
            <a:avLst/>
          </a:prstGeom>
          <a:noFill/>
          <a:ln w="9525">
            <a:noFill/>
          </a:ln>
        </p:spPr>
      </p:pic>
      <p:pic>
        <p:nvPicPr>
          <p:cNvPr id="76802" name="Picture 2"/>
          <p:cNvPicPr>
            <a:picLocks noChangeAspect="1" noChangeArrowheads="1"/>
          </p:cNvPicPr>
          <p:nvPr/>
        </p:nvPicPr>
        <p:blipFill>
          <a:blip r:embed="rId4"/>
          <a:srcRect/>
          <a:stretch>
            <a:fillRect/>
          </a:stretch>
        </p:blipFill>
        <p:spPr bwMode="auto">
          <a:xfrm>
            <a:off x="6482829" y="2825088"/>
            <a:ext cx="3359632" cy="2598690"/>
          </a:xfrm>
          <a:prstGeom prst="rect">
            <a:avLst/>
          </a:prstGeom>
          <a:noFill/>
          <a:ln w="9525">
            <a:noFill/>
            <a:miter lim="800000"/>
            <a:headEnd/>
            <a:tailEnd/>
          </a:ln>
          <a:effectLst/>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层次聚类</a:t>
            </a:r>
          </a:p>
        </p:txBody>
      </p:sp>
      <p:sp>
        <p:nvSpPr>
          <p:cNvPr id="5" name="矩形 4"/>
          <p:cNvSpPr/>
          <p:nvPr/>
        </p:nvSpPr>
        <p:spPr>
          <a:xfrm>
            <a:off x="1624083" y="1367778"/>
            <a:ext cx="8147714" cy="1441420"/>
          </a:xfrm>
          <a:prstGeom prst="rect">
            <a:avLst/>
          </a:prstGeom>
        </p:spPr>
        <p:txBody>
          <a:bodyPr wrap="square">
            <a:spAutoFit/>
          </a:bodyPr>
          <a:lstStyle/>
          <a:p>
            <a:r>
              <a:rPr lang="zh-CN" altLang="en-US" b="1" dirty="0"/>
              <a:t>何时使用？</a:t>
            </a:r>
            <a:endParaRPr lang="en-US" altLang="zh-CN" dirty="0"/>
          </a:p>
          <a:p>
            <a:endParaRPr lang="zh-CN" altLang="en-US" dirty="0"/>
          </a:p>
          <a:p>
            <a:r>
              <a:rPr lang="zh-CN" altLang="en-US" dirty="0"/>
              <a:t>当我们希望进一步挖掘观测数据的潜在关系，可以使用层次聚类算法。</a:t>
            </a:r>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1724168" y="2563463"/>
            <a:ext cx="8211402" cy="2723823"/>
          </a:xfrm>
          <a:prstGeom prst="rect">
            <a:avLst/>
          </a:prstGeom>
        </p:spPr>
        <p:txBody>
          <a:bodyPr wrap="square">
            <a:spAutoFit/>
          </a:bodyPr>
          <a:lstStyle/>
          <a:p>
            <a:r>
              <a:rPr lang="zh-CN" altLang="en-US" b="1" dirty="0"/>
              <a:t>工作方式</a:t>
            </a:r>
            <a:endParaRPr lang="en-US" altLang="zh-CN" b="1" dirty="0"/>
          </a:p>
          <a:p>
            <a:endParaRPr lang="zh-CN" altLang="en-US" dirty="0"/>
          </a:p>
          <a:p>
            <a:pPr>
              <a:lnSpc>
                <a:spcPct val="150000"/>
              </a:lnSpc>
            </a:pPr>
            <a:r>
              <a:rPr lang="zh-CN" altLang="en-US" dirty="0"/>
              <a:t>首先我们会计算距离矩阵（</a:t>
            </a:r>
            <a:r>
              <a:rPr lang="en-US" altLang="zh-CN" dirty="0"/>
              <a:t>distance matrix</a:t>
            </a:r>
            <a:r>
              <a:rPr lang="zh-CN" altLang="en-US" dirty="0"/>
              <a:t>），其中矩阵的元素（</a:t>
            </a:r>
            <a:r>
              <a:rPr lang="en-US" altLang="zh-CN" dirty="0" err="1"/>
              <a:t>i</a:t>
            </a:r>
            <a:r>
              <a:rPr lang="zh-CN" altLang="en-US" dirty="0"/>
              <a:t>，</a:t>
            </a:r>
            <a:r>
              <a:rPr lang="en-US" altLang="zh-CN" dirty="0"/>
              <a:t>j</a:t>
            </a:r>
            <a:r>
              <a:rPr lang="zh-CN" altLang="en-US" dirty="0"/>
              <a:t>）代表观测值 </a:t>
            </a:r>
            <a:r>
              <a:rPr lang="en-US" altLang="zh-CN" dirty="0" err="1"/>
              <a:t>i</a:t>
            </a:r>
            <a:r>
              <a:rPr lang="en-US" altLang="zh-CN" dirty="0"/>
              <a:t> </a:t>
            </a:r>
            <a:r>
              <a:rPr lang="zh-CN" altLang="en-US" dirty="0"/>
              <a:t>和 </a:t>
            </a:r>
            <a:r>
              <a:rPr lang="en-US" altLang="zh-CN" dirty="0"/>
              <a:t>j </a:t>
            </a:r>
            <a:r>
              <a:rPr lang="zh-CN" altLang="en-US" dirty="0"/>
              <a:t>之间的距离度量。然后将最接近的两个观察值组为一对，并计算它们的平均值。通过将成对观察值合并成一个对象，我们生成一个新的距离矩阵。具体合并的过程即计算每一对最近观察值的均值，并填入新距离矩阵，直到所有观测值都已合并。</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层次聚类</a:t>
            </a:r>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1710520" y="1580824"/>
            <a:ext cx="8921086" cy="1892826"/>
          </a:xfrm>
          <a:prstGeom prst="rect">
            <a:avLst/>
          </a:prstGeom>
        </p:spPr>
        <p:txBody>
          <a:bodyPr wrap="square">
            <a:spAutoFit/>
          </a:bodyPr>
          <a:lstStyle/>
          <a:p>
            <a:r>
              <a:rPr lang="zh-CN" altLang="en-US" b="1" dirty="0"/>
              <a:t>有效案例</a:t>
            </a:r>
            <a:endParaRPr lang="en-US" altLang="zh-CN" b="1" dirty="0"/>
          </a:p>
          <a:p>
            <a:endParaRPr lang="zh-CN" altLang="en-US" dirty="0"/>
          </a:p>
          <a:p>
            <a:pPr>
              <a:lnSpc>
                <a:spcPct val="150000"/>
              </a:lnSpc>
            </a:pPr>
            <a:r>
              <a:rPr lang="zh-CN" altLang="en-US" dirty="0"/>
              <a:t>以下是关于鲸鱼或海豚物种分类的超简单数据集。作为受过专业教育的生物学家，我可以保证通常我们会使用更加详尽的数据集构建系统。现在我们可以看看这六个物种的典型体长。本案例中我们将使用 </a:t>
            </a:r>
            <a:r>
              <a:rPr lang="en-US" altLang="zh-CN" dirty="0"/>
              <a:t>2 </a:t>
            </a:r>
            <a:r>
              <a:rPr lang="zh-CN" altLang="en-US" dirty="0"/>
              <a:t>次重复步骤。</a:t>
            </a:r>
          </a:p>
        </p:txBody>
      </p:sp>
      <p:pic>
        <p:nvPicPr>
          <p:cNvPr id="77826" name="Picture 2"/>
          <p:cNvPicPr>
            <a:picLocks noChangeAspect="1" noChangeArrowheads="1"/>
          </p:cNvPicPr>
          <p:nvPr/>
        </p:nvPicPr>
        <p:blipFill>
          <a:blip r:embed="rId3"/>
          <a:srcRect/>
          <a:stretch>
            <a:fillRect/>
          </a:stretch>
        </p:blipFill>
        <p:spPr bwMode="auto">
          <a:xfrm>
            <a:off x="3233311" y="3604431"/>
            <a:ext cx="4524375" cy="2324100"/>
          </a:xfrm>
          <a:prstGeom prst="rect">
            <a:avLst/>
          </a:prstGeom>
          <a:noFill/>
          <a:ln w="9525">
            <a:noFill/>
            <a:miter lim="800000"/>
            <a:headEnd/>
            <a:tailEnd/>
          </a:ln>
          <a:effectLst/>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层次聚类</a:t>
            </a:r>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1710520" y="1580824"/>
            <a:ext cx="8921086" cy="646331"/>
          </a:xfrm>
          <a:prstGeom prst="rect">
            <a:avLst/>
          </a:prstGeom>
        </p:spPr>
        <p:txBody>
          <a:bodyPr wrap="square">
            <a:spAutoFit/>
          </a:bodyPr>
          <a:lstStyle/>
          <a:p>
            <a:r>
              <a:rPr lang="zh-CN" altLang="en-US" b="1" dirty="0"/>
              <a:t>有效案例</a:t>
            </a:r>
            <a:endParaRPr lang="en-US" altLang="zh-CN" b="1" dirty="0"/>
          </a:p>
          <a:p>
            <a:endParaRPr lang="zh-CN" altLang="en-US" dirty="0"/>
          </a:p>
        </p:txBody>
      </p:sp>
      <p:sp>
        <p:nvSpPr>
          <p:cNvPr id="11" name="矩形 10"/>
          <p:cNvSpPr/>
          <p:nvPr/>
        </p:nvSpPr>
        <p:spPr>
          <a:xfrm>
            <a:off x="1801505" y="2239960"/>
            <a:ext cx="8871044" cy="1156407"/>
          </a:xfrm>
          <a:prstGeom prst="rect">
            <a:avLst/>
          </a:prstGeom>
        </p:spPr>
        <p:txBody>
          <a:bodyPr wrap="square">
            <a:spAutoFit/>
          </a:bodyPr>
          <a:lstStyle/>
          <a:p>
            <a:pPr>
              <a:lnSpc>
                <a:spcPct val="150000"/>
              </a:lnSpc>
            </a:pPr>
            <a:r>
              <a:rPr lang="zh-CN" altLang="en-US" sz="1600" dirty="0"/>
              <a:t>步骤一：计算每个物种之间的距离矩阵，在本案例中使用的是欧氏距离（</a:t>
            </a:r>
            <a:r>
              <a:rPr lang="en-US" altLang="zh-CN" sz="1600" dirty="0"/>
              <a:t>Euclidean distance</a:t>
            </a:r>
            <a:r>
              <a:rPr lang="zh-CN" altLang="en-US" sz="1600" dirty="0"/>
              <a:t>），即数据点（</a:t>
            </a:r>
            <a:r>
              <a:rPr lang="en-US" altLang="zh-CN" sz="1600" dirty="0"/>
              <a:t>data point</a:t>
            </a:r>
            <a:r>
              <a:rPr lang="zh-CN" altLang="en-US" sz="1600" dirty="0"/>
              <a:t>）间的距离。你可以像在道路地图上查看距离图一样计算出距离。我们可以通过查看相关行和列的交叉点值来查阅任一两物种间的长度差。</a:t>
            </a:r>
          </a:p>
        </p:txBody>
      </p:sp>
      <p:pic>
        <p:nvPicPr>
          <p:cNvPr id="78850" name="Picture 2"/>
          <p:cNvPicPr>
            <a:picLocks noChangeAspect="1" noChangeArrowheads="1"/>
          </p:cNvPicPr>
          <p:nvPr/>
        </p:nvPicPr>
        <p:blipFill>
          <a:blip r:embed="rId3"/>
          <a:srcRect/>
          <a:stretch>
            <a:fillRect/>
          </a:stretch>
        </p:blipFill>
        <p:spPr bwMode="auto">
          <a:xfrm>
            <a:off x="3781639" y="3647010"/>
            <a:ext cx="3620784" cy="2180584"/>
          </a:xfrm>
          <a:prstGeom prst="rect">
            <a:avLst/>
          </a:prstGeom>
          <a:noFill/>
          <a:ln w="9525">
            <a:noFill/>
            <a:miter lim="800000"/>
            <a:headEnd/>
            <a:tailEnd/>
          </a:ln>
          <a:effectLst/>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TextBox 64"/>
          <p:cNvSpPr txBox="1"/>
          <p:nvPr/>
        </p:nvSpPr>
        <p:spPr>
          <a:xfrm>
            <a:off x="3443075" y="3852190"/>
            <a:ext cx="3680596"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lang="zh-CN" altLang="en-US" sz="5400" b="1" dirty="0">
                <a:solidFill>
                  <a:prstClr val="white"/>
                </a:solidFill>
                <a:latin typeface="微软雅黑" panose="020B0503020204020204" pitchFamily="34" charset="-122"/>
                <a:ea typeface="微软雅黑" panose="020B0503020204020204" pitchFamily="34" charset="-122"/>
              </a:rPr>
              <a:t>什么是聚类</a:t>
            </a:r>
            <a:endParaRPr kumimoji="0" lang="en-US" altLang="zh-CN"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rPr>
              <a:t>01</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层次聚类</a:t>
            </a:r>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1710520" y="1580824"/>
            <a:ext cx="8921086" cy="646331"/>
          </a:xfrm>
          <a:prstGeom prst="rect">
            <a:avLst/>
          </a:prstGeom>
        </p:spPr>
        <p:txBody>
          <a:bodyPr wrap="square">
            <a:spAutoFit/>
          </a:bodyPr>
          <a:lstStyle/>
          <a:p>
            <a:r>
              <a:rPr lang="zh-CN" altLang="en-US" b="1" dirty="0"/>
              <a:t>有效案例</a:t>
            </a:r>
            <a:endParaRPr lang="en-US" altLang="zh-CN" b="1" dirty="0"/>
          </a:p>
          <a:p>
            <a:endParaRPr lang="zh-CN" altLang="en-US" dirty="0"/>
          </a:p>
        </p:txBody>
      </p:sp>
      <p:sp>
        <p:nvSpPr>
          <p:cNvPr id="11" name="矩形 10"/>
          <p:cNvSpPr/>
          <p:nvPr/>
        </p:nvSpPr>
        <p:spPr>
          <a:xfrm>
            <a:off x="1801505" y="2239960"/>
            <a:ext cx="8871044" cy="1692771"/>
          </a:xfrm>
          <a:prstGeom prst="rect">
            <a:avLst/>
          </a:prstGeom>
        </p:spPr>
        <p:txBody>
          <a:bodyPr wrap="square">
            <a:spAutoFit/>
          </a:bodyPr>
          <a:lstStyle/>
          <a:p>
            <a:pPr>
              <a:lnSpc>
                <a:spcPct val="150000"/>
              </a:lnSpc>
            </a:pPr>
            <a:r>
              <a:rPr lang="zh-CN" altLang="en-US" sz="1600" dirty="0"/>
              <a:t>步骤二：将两个距离最近的物种挑选出来，在本案例中是宽吻海豚和灰海豚，他们平均体长达到了 </a:t>
            </a:r>
            <a:r>
              <a:rPr lang="en-US" altLang="zh-CN" sz="1600" dirty="0"/>
              <a:t>3.3m</a:t>
            </a:r>
            <a:r>
              <a:rPr lang="zh-CN" altLang="en-US" sz="1600" dirty="0"/>
              <a:t>。重复第一步，并再一次计算距离矩阵，但这一次将宽吻海豚和灰海豚的数据使用其均值长度 </a:t>
            </a:r>
            <a:r>
              <a:rPr lang="en-US" altLang="zh-CN" sz="1600" dirty="0"/>
              <a:t>3.3m </a:t>
            </a:r>
            <a:r>
              <a:rPr lang="zh-CN" altLang="en-US" sz="1600" dirty="0"/>
              <a:t>代替。</a:t>
            </a:r>
          </a:p>
          <a:p>
            <a:r>
              <a:rPr lang="zh-CN" altLang="en-US" sz="1600" dirty="0"/>
              <a:t/>
            </a:r>
            <a:br>
              <a:rPr lang="zh-CN" altLang="en-US" sz="1600" dirty="0"/>
            </a:br>
            <a:endParaRPr lang="zh-CN" altLang="en-US" sz="1600" dirty="0"/>
          </a:p>
        </p:txBody>
      </p:sp>
      <p:pic>
        <p:nvPicPr>
          <p:cNvPr id="79874" name="Picture 2"/>
          <p:cNvPicPr>
            <a:picLocks noChangeAspect="1" noChangeArrowheads="1"/>
          </p:cNvPicPr>
          <p:nvPr/>
        </p:nvPicPr>
        <p:blipFill>
          <a:blip r:embed="rId3"/>
          <a:srcRect/>
          <a:stretch>
            <a:fillRect/>
          </a:stretch>
        </p:blipFill>
        <p:spPr bwMode="auto">
          <a:xfrm>
            <a:off x="3701955" y="3675299"/>
            <a:ext cx="3505200" cy="1800225"/>
          </a:xfrm>
          <a:prstGeom prst="rect">
            <a:avLst/>
          </a:prstGeom>
          <a:noFill/>
          <a:ln w="9525">
            <a:noFill/>
            <a:miter lim="800000"/>
            <a:headEnd/>
            <a:tailEnd/>
          </a:ln>
          <a:effectLst/>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层次聚类</a:t>
            </a:r>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1710520" y="1580824"/>
            <a:ext cx="8921086" cy="646331"/>
          </a:xfrm>
          <a:prstGeom prst="rect">
            <a:avLst/>
          </a:prstGeom>
        </p:spPr>
        <p:txBody>
          <a:bodyPr wrap="square">
            <a:spAutoFit/>
          </a:bodyPr>
          <a:lstStyle/>
          <a:p>
            <a:r>
              <a:rPr lang="zh-CN" altLang="en-US" b="1" dirty="0"/>
              <a:t>有效案例</a:t>
            </a:r>
            <a:endParaRPr lang="en-US" altLang="zh-CN" b="1" dirty="0"/>
          </a:p>
          <a:p>
            <a:endParaRPr lang="zh-CN" altLang="en-US" dirty="0"/>
          </a:p>
        </p:txBody>
      </p:sp>
      <p:sp>
        <p:nvSpPr>
          <p:cNvPr id="11" name="矩形 10"/>
          <p:cNvSpPr/>
          <p:nvPr/>
        </p:nvSpPr>
        <p:spPr>
          <a:xfrm>
            <a:off x="1801505" y="2239960"/>
            <a:ext cx="8871044" cy="2554545"/>
          </a:xfrm>
          <a:prstGeom prst="rect">
            <a:avLst/>
          </a:prstGeom>
        </p:spPr>
        <p:txBody>
          <a:bodyPr wrap="square">
            <a:spAutoFit/>
          </a:bodyPr>
          <a:lstStyle/>
          <a:p>
            <a:pPr>
              <a:lnSpc>
                <a:spcPct val="150000"/>
              </a:lnSpc>
            </a:pPr>
            <a:r>
              <a:rPr lang="zh-CN" altLang="en-US" sz="1600" dirty="0"/>
              <a:t>接下来，使用新的距离矩阵重复步骤二。现在，最近的距离成了领航鲸与逆戟鲸，所以我们计算其平均长度（</a:t>
            </a:r>
            <a:r>
              <a:rPr lang="en-US" altLang="zh-CN" sz="1600" dirty="0"/>
              <a:t>7.0m</a:t>
            </a:r>
            <a:r>
              <a:rPr lang="zh-CN" altLang="en-US" sz="1600" dirty="0"/>
              <a:t>），并合并成新的一项。</a:t>
            </a:r>
          </a:p>
          <a:p>
            <a:pPr>
              <a:lnSpc>
                <a:spcPct val="150000"/>
              </a:lnSpc>
            </a:pPr>
            <a:r>
              <a:rPr lang="zh-CN" altLang="en-US" sz="1600" dirty="0"/>
              <a:t>随后我们再重复步骤一，再一次计算距离矩阵，只不过现在将领航鲸与逆戟鲸合并成一项且设定长度为 </a:t>
            </a:r>
            <a:r>
              <a:rPr lang="en-US" altLang="zh-CN" sz="1600" dirty="0"/>
              <a:t>7.0m</a:t>
            </a:r>
            <a:r>
              <a:rPr lang="zh-CN" altLang="en-US" sz="1600" dirty="0"/>
              <a:t>。</a:t>
            </a:r>
          </a:p>
          <a:p>
            <a:r>
              <a:rPr lang="zh-CN" altLang="en-US" sz="1600" dirty="0"/>
              <a:t/>
            </a:r>
            <a:br>
              <a:rPr lang="zh-CN" altLang="en-US" sz="1600" dirty="0"/>
            </a:br>
            <a:endParaRPr lang="zh-CN" altLang="en-US" sz="1600" dirty="0"/>
          </a:p>
          <a:p>
            <a:r>
              <a:rPr lang="zh-CN" altLang="en-US" sz="1600" dirty="0"/>
              <a:t/>
            </a:r>
            <a:br>
              <a:rPr lang="zh-CN" altLang="en-US" sz="1600" dirty="0"/>
            </a:br>
            <a:endParaRPr lang="zh-CN" altLang="en-US" sz="1600" dirty="0"/>
          </a:p>
        </p:txBody>
      </p:sp>
      <p:pic>
        <p:nvPicPr>
          <p:cNvPr id="80898" name="Picture 2"/>
          <p:cNvPicPr>
            <a:picLocks noChangeAspect="1" noChangeArrowheads="1"/>
          </p:cNvPicPr>
          <p:nvPr/>
        </p:nvPicPr>
        <p:blipFill>
          <a:blip r:embed="rId3"/>
          <a:srcRect/>
          <a:stretch>
            <a:fillRect/>
          </a:stretch>
        </p:blipFill>
        <p:spPr bwMode="auto">
          <a:xfrm>
            <a:off x="3767280" y="3919112"/>
            <a:ext cx="3838575" cy="1476375"/>
          </a:xfrm>
          <a:prstGeom prst="rect">
            <a:avLst/>
          </a:prstGeom>
          <a:noFill/>
          <a:ln w="9525">
            <a:noFill/>
            <a:miter lim="800000"/>
            <a:headEnd/>
            <a:tailEnd/>
          </a:ln>
          <a:effectLst/>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层次聚类</a:t>
            </a:r>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1710520" y="1239630"/>
            <a:ext cx="8921086" cy="646331"/>
          </a:xfrm>
          <a:prstGeom prst="rect">
            <a:avLst/>
          </a:prstGeom>
        </p:spPr>
        <p:txBody>
          <a:bodyPr wrap="square">
            <a:spAutoFit/>
          </a:bodyPr>
          <a:lstStyle/>
          <a:p>
            <a:r>
              <a:rPr lang="zh-CN" altLang="en-US" b="1" dirty="0"/>
              <a:t>有效案例</a:t>
            </a:r>
            <a:endParaRPr lang="en-US" altLang="zh-CN" b="1" dirty="0"/>
          </a:p>
          <a:p>
            <a:endParaRPr lang="zh-CN" altLang="en-US" dirty="0"/>
          </a:p>
        </p:txBody>
      </p:sp>
      <p:sp>
        <p:nvSpPr>
          <p:cNvPr id="11" name="矩形 10"/>
          <p:cNvSpPr/>
          <p:nvPr/>
        </p:nvSpPr>
        <p:spPr>
          <a:xfrm>
            <a:off x="1787858" y="1816880"/>
            <a:ext cx="8871044" cy="4278094"/>
          </a:xfrm>
          <a:prstGeom prst="rect">
            <a:avLst/>
          </a:prstGeom>
        </p:spPr>
        <p:txBody>
          <a:bodyPr wrap="square">
            <a:spAutoFit/>
          </a:bodyPr>
          <a:lstStyle/>
          <a:p>
            <a:pPr>
              <a:lnSpc>
                <a:spcPct val="150000"/>
              </a:lnSpc>
            </a:pPr>
            <a:r>
              <a:rPr lang="zh-CN" altLang="en-US" sz="1600" dirty="0"/>
              <a:t>紧接着，我们再一次重复步骤 </a:t>
            </a:r>
            <a:r>
              <a:rPr lang="en-US" altLang="zh-CN" sz="1600" dirty="0"/>
              <a:t>2</a:t>
            </a:r>
            <a:r>
              <a:rPr lang="zh-CN" altLang="en-US" sz="1600" dirty="0"/>
              <a:t>，最小距离（</a:t>
            </a:r>
            <a:r>
              <a:rPr lang="en-US" altLang="zh-CN" sz="1600" dirty="0"/>
              <a:t>5.0m</a:t>
            </a:r>
            <a:r>
              <a:rPr lang="zh-CN" altLang="en-US" sz="1600" dirty="0"/>
              <a:t>）出现在座头鲸与长须鲸中，所以继续合并它们为一项，并计算均值（</a:t>
            </a:r>
            <a:r>
              <a:rPr lang="en-US" altLang="zh-CN" sz="1600" dirty="0"/>
              <a:t>17.5m</a:t>
            </a:r>
            <a:r>
              <a:rPr lang="zh-CN" altLang="en-US" sz="1600" dirty="0"/>
              <a:t>）。</a:t>
            </a:r>
          </a:p>
          <a:p>
            <a:pPr>
              <a:lnSpc>
                <a:spcPct val="150000"/>
              </a:lnSpc>
            </a:pPr>
            <a:r>
              <a:rPr lang="zh-CN" altLang="en-US" sz="1600" dirty="0"/>
              <a:t>返回到步骤 </a:t>
            </a:r>
            <a:r>
              <a:rPr lang="en-US" altLang="zh-CN" sz="1600" dirty="0"/>
              <a:t>1</a:t>
            </a:r>
            <a:r>
              <a:rPr lang="zh-CN" altLang="en-US" sz="1600" dirty="0"/>
              <a:t>，计算新的距离矩阵，其中座头鲸与长须鲸已经合并为一项。</a:t>
            </a:r>
          </a:p>
          <a:p>
            <a:r>
              <a:rPr lang="zh-CN" altLang="en-US" sz="1600" dirty="0"/>
              <a:t/>
            </a:r>
            <a:br>
              <a:rPr lang="zh-CN" altLang="en-US" sz="1600" dirty="0"/>
            </a:br>
            <a:endParaRPr lang="zh-CN" altLang="en-US" sz="1600" dirty="0"/>
          </a:p>
          <a:p>
            <a:r>
              <a:rPr lang="zh-CN" altLang="en-US" sz="1600" dirty="0"/>
              <a:t/>
            </a:r>
            <a:br>
              <a:rPr lang="zh-CN" altLang="en-US" sz="1600" dirty="0"/>
            </a:br>
            <a:endParaRPr lang="zh-CN" altLang="en-US" sz="1600" dirty="0"/>
          </a:p>
          <a:p>
            <a:pPr>
              <a:lnSpc>
                <a:spcPct val="150000"/>
              </a:lnSpc>
            </a:pPr>
            <a:endParaRPr lang="en-US" altLang="zh-CN" sz="1600" dirty="0"/>
          </a:p>
          <a:p>
            <a:pPr>
              <a:lnSpc>
                <a:spcPct val="150000"/>
              </a:lnSpc>
            </a:pPr>
            <a:r>
              <a:rPr lang="zh-CN" altLang="en-US" sz="1600" dirty="0"/>
              <a:t>最后，重复步骤 </a:t>
            </a:r>
            <a:r>
              <a:rPr lang="en-US" altLang="zh-CN" sz="1600" dirty="0"/>
              <a:t>2</a:t>
            </a:r>
            <a:r>
              <a:rPr lang="zh-CN" altLang="en-US" sz="1600" dirty="0"/>
              <a:t>，距离矩阵中只存在一个值（</a:t>
            </a:r>
            <a:r>
              <a:rPr lang="en-US" altLang="zh-CN" sz="1600" dirty="0"/>
              <a:t>12.3m</a:t>
            </a:r>
            <a:r>
              <a:rPr lang="zh-CN" altLang="en-US" sz="1600" dirty="0"/>
              <a:t>），我们将所有的都合成为了一项，并且现在可以停止这一循环过程。先让我们看看最后的合并项。</a:t>
            </a:r>
          </a:p>
          <a:p>
            <a:r>
              <a:rPr lang="zh-CN" altLang="en-US" sz="1600" dirty="0"/>
              <a:t/>
            </a:r>
            <a:br>
              <a:rPr lang="zh-CN" altLang="en-US" sz="1600" dirty="0"/>
            </a:br>
            <a:endParaRPr lang="zh-CN" altLang="en-US" sz="1600" dirty="0"/>
          </a:p>
          <a:p>
            <a:r>
              <a:rPr lang="zh-CN" altLang="en-US" sz="1600" dirty="0"/>
              <a:t/>
            </a:r>
            <a:br>
              <a:rPr lang="zh-CN" altLang="en-US" sz="1600" dirty="0"/>
            </a:br>
            <a:endParaRPr lang="zh-CN" altLang="en-US" sz="1600" dirty="0"/>
          </a:p>
        </p:txBody>
      </p:sp>
      <p:pic>
        <p:nvPicPr>
          <p:cNvPr id="81922" name="Picture 2"/>
          <p:cNvPicPr>
            <a:picLocks noChangeAspect="1" noChangeArrowheads="1"/>
          </p:cNvPicPr>
          <p:nvPr/>
        </p:nvPicPr>
        <p:blipFill>
          <a:blip r:embed="rId3"/>
          <a:srcRect/>
          <a:stretch>
            <a:fillRect/>
          </a:stretch>
        </p:blipFill>
        <p:spPr bwMode="auto">
          <a:xfrm>
            <a:off x="3972993" y="3188885"/>
            <a:ext cx="3590925" cy="971550"/>
          </a:xfrm>
          <a:prstGeom prst="rect">
            <a:avLst/>
          </a:prstGeom>
          <a:noFill/>
          <a:ln w="9525">
            <a:noFill/>
            <a:miter lim="800000"/>
            <a:headEnd/>
            <a:tailEnd/>
          </a:ln>
          <a:effectLst/>
        </p:spPr>
      </p:pic>
      <p:pic>
        <p:nvPicPr>
          <p:cNvPr id="81923" name="Picture 3"/>
          <p:cNvPicPr>
            <a:picLocks noChangeAspect="1" noChangeArrowheads="1"/>
          </p:cNvPicPr>
          <p:nvPr/>
        </p:nvPicPr>
        <p:blipFill>
          <a:blip r:embed="rId4"/>
          <a:srcRect/>
          <a:stretch>
            <a:fillRect/>
          </a:stretch>
        </p:blipFill>
        <p:spPr bwMode="auto">
          <a:xfrm>
            <a:off x="4123756" y="5288793"/>
            <a:ext cx="3562350" cy="647700"/>
          </a:xfrm>
          <a:prstGeom prst="rect">
            <a:avLst/>
          </a:prstGeom>
          <a:noFill/>
          <a:ln w="9525">
            <a:noFill/>
            <a:miter lim="800000"/>
            <a:headEnd/>
            <a:tailEnd/>
          </a:ln>
          <a:effectLst/>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8488908" cy="646331"/>
          </a:xfrm>
          <a:prstGeom prst="rect">
            <a:avLst/>
          </a:prstGeom>
          <a:noFill/>
        </p:spPr>
        <p:txBody>
          <a:bodyPr wrap="square" rtlCol="0">
            <a:spAutoFit/>
          </a:bodyPr>
          <a:lstStyle/>
          <a:p>
            <a:r>
              <a:rPr lang="zh-CN" altLang="en-US" sz="3600" b="1" dirty="0">
                <a:latin typeface="黑体" pitchFamily="49" charset="-122"/>
                <a:ea typeface="黑体" pitchFamily="49" charset="-122"/>
              </a:rPr>
              <a:t>层次聚类</a:t>
            </a:r>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68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1724168" y="1034913"/>
            <a:ext cx="8921086" cy="646331"/>
          </a:xfrm>
          <a:prstGeom prst="rect">
            <a:avLst/>
          </a:prstGeom>
        </p:spPr>
        <p:txBody>
          <a:bodyPr wrap="square">
            <a:spAutoFit/>
          </a:bodyPr>
          <a:lstStyle/>
          <a:p>
            <a:r>
              <a:rPr lang="zh-CN" altLang="en-US" b="1" dirty="0"/>
              <a:t>有效案例</a:t>
            </a:r>
            <a:endParaRPr lang="en-US" altLang="zh-CN" b="1" dirty="0"/>
          </a:p>
          <a:p>
            <a:endParaRPr lang="zh-CN" altLang="en-US" dirty="0"/>
          </a:p>
        </p:txBody>
      </p:sp>
      <p:sp>
        <p:nvSpPr>
          <p:cNvPr id="11" name="矩形 10"/>
          <p:cNvSpPr/>
          <p:nvPr/>
        </p:nvSpPr>
        <p:spPr>
          <a:xfrm>
            <a:off x="1692323" y="1571220"/>
            <a:ext cx="8871044" cy="1200329"/>
          </a:xfrm>
          <a:prstGeom prst="rect">
            <a:avLst/>
          </a:prstGeom>
        </p:spPr>
        <p:txBody>
          <a:bodyPr wrap="square">
            <a:spAutoFit/>
          </a:bodyPr>
          <a:lstStyle/>
          <a:p>
            <a:pPr>
              <a:lnSpc>
                <a:spcPct val="150000"/>
              </a:lnSpc>
            </a:pPr>
            <a:r>
              <a:rPr lang="zh-CN" altLang="en-US" sz="1600" dirty="0"/>
              <a:t>现在其有一个嵌套结构（参考 </a:t>
            </a:r>
            <a:r>
              <a:rPr lang="en-US" altLang="zh-CN" sz="1600" dirty="0"/>
              <a:t>JSON</a:t>
            </a:r>
            <a:r>
              <a:rPr lang="zh-CN" altLang="en-US" sz="1600" dirty="0"/>
              <a:t>），该嵌套结构能绘制成一个树状图。其和家族系谱图的读取方式相近。在树型图中，两个观察值越近，它们就越相似和密切相关。</a:t>
            </a:r>
            <a:br>
              <a:rPr lang="zh-CN" altLang="en-US" sz="1600" dirty="0"/>
            </a:br>
            <a:endParaRPr lang="zh-CN" altLang="en-US" sz="1600" dirty="0"/>
          </a:p>
        </p:txBody>
      </p:sp>
      <p:pic>
        <p:nvPicPr>
          <p:cNvPr id="82946" name="Picture 2"/>
          <p:cNvPicPr>
            <a:picLocks noChangeAspect="1" noChangeArrowheads="1"/>
          </p:cNvPicPr>
          <p:nvPr/>
        </p:nvPicPr>
        <p:blipFill>
          <a:blip r:embed="rId3"/>
          <a:srcRect/>
          <a:stretch>
            <a:fillRect/>
          </a:stretch>
        </p:blipFill>
        <p:spPr bwMode="auto">
          <a:xfrm>
            <a:off x="3725839" y="2382672"/>
            <a:ext cx="3441510" cy="3441510"/>
          </a:xfrm>
          <a:prstGeom prst="rect">
            <a:avLst/>
          </a:prstGeom>
          <a:noFill/>
          <a:ln w="9525">
            <a:noFill/>
            <a:miter lim="800000"/>
            <a:headEnd/>
            <a:tailEnd/>
          </a:ln>
          <a:effectLst/>
        </p:spPr>
      </p:pic>
      <p:sp>
        <p:nvSpPr>
          <p:cNvPr id="13" name="矩形 12"/>
          <p:cNvSpPr/>
          <p:nvPr/>
        </p:nvSpPr>
        <p:spPr>
          <a:xfrm>
            <a:off x="2014132" y="6028477"/>
            <a:ext cx="5004896" cy="338554"/>
          </a:xfrm>
          <a:prstGeom prst="rect">
            <a:avLst/>
          </a:prstGeom>
        </p:spPr>
        <p:txBody>
          <a:bodyPr wrap="none">
            <a:spAutoFit/>
          </a:bodyPr>
          <a:lstStyle/>
          <a:p>
            <a:r>
              <a:rPr lang="zh-CN" altLang="en-US" sz="1600" dirty="0"/>
              <a:t>                              一个在 </a:t>
            </a:r>
            <a:r>
              <a:rPr lang="en-US" altLang="zh-CN" sz="1600" dirty="0"/>
              <a:t>R-Fiddle.org </a:t>
            </a:r>
            <a:r>
              <a:rPr lang="zh-CN" altLang="en-US" sz="1600" dirty="0"/>
              <a:t>生成的树状图</a:t>
            </a:r>
          </a:p>
        </p:txBody>
      </p:sp>
      <p:sp>
        <p:nvSpPr>
          <p:cNvPr id="14" name="矩形 13"/>
          <p:cNvSpPr/>
          <p:nvPr/>
        </p:nvSpPr>
        <p:spPr>
          <a:xfrm>
            <a:off x="5845791" y="3554189"/>
            <a:ext cx="5140657" cy="416011"/>
          </a:xfrm>
          <a:prstGeom prst="rect">
            <a:avLst/>
          </a:prstGeom>
        </p:spPr>
        <p:txBody>
          <a:bodyPr wrap="square">
            <a:spAutoFit/>
          </a:bodyPr>
          <a:lstStyle/>
          <a:p>
            <a:pPr>
              <a:lnSpc>
                <a:spcPct val="150000"/>
              </a:lnSpc>
            </a:pPr>
            <a:endParaRPr lang="zh-CN" altLang="en-US" sz="16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7EDFEB-B734-49D5-9820-85EC41DB5D72}"/>
              </a:ext>
            </a:extLst>
          </p:cNvPr>
          <p:cNvSpPr txBox="1"/>
          <p:nvPr/>
        </p:nvSpPr>
        <p:spPr>
          <a:xfrm>
            <a:off x="1378634" y="1223889"/>
            <a:ext cx="8553157" cy="1815882"/>
          </a:xfrm>
          <a:prstGeom prst="rect">
            <a:avLst/>
          </a:prstGeom>
          <a:noFill/>
        </p:spPr>
        <p:txBody>
          <a:bodyPr wrap="square" rtlCol="0">
            <a:spAutoFit/>
          </a:bodyPr>
          <a:lstStyle/>
          <a:p>
            <a:pPr algn="just"/>
            <a:r>
              <a:rPr lang="en-US" altLang="zh-CN" sz="2800" dirty="0" err="1"/>
              <a:t>聚类试图将数据集中的样本划分为若干个通常是不相交的子集</a:t>
            </a:r>
            <a:r>
              <a:rPr lang="en-US" altLang="zh-CN" sz="2800" dirty="0"/>
              <a:t> ，</a:t>
            </a:r>
            <a:r>
              <a:rPr lang="en-US" altLang="zh-CN" sz="2800" dirty="0" err="1"/>
              <a:t>每个子集</a:t>
            </a:r>
            <a:r>
              <a:rPr lang="en-US" altLang="zh-CN" sz="2800" dirty="0"/>
              <a:t> </a:t>
            </a:r>
            <a:r>
              <a:rPr lang="en-US" altLang="zh-CN" sz="2800" dirty="0" err="1"/>
              <a:t>称为一个</a:t>
            </a:r>
            <a:r>
              <a:rPr lang="en-US" altLang="zh-CN" sz="2800" dirty="0"/>
              <a:t> “簇” （cluster）. </a:t>
            </a:r>
            <a:r>
              <a:rPr lang="en-US" altLang="zh-CN" sz="2800" dirty="0" err="1"/>
              <a:t>通过这样的划分</a:t>
            </a:r>
            <a:r>
              <a:rPr lang="en-US" altLang="zh-CN" sz="2800" dirty="0"/>
              <a:t> ，</a:t>
            </a:r>
            <a:r>
              <a:rPr lang="en-US" altLang="zh-CN" sz="2800" dirty="0" err="1"/>
              <a:t>每个簇可能对应于一些潜在的概念（类别</a:t>
            </a:r>
            <a:r>
              <a:rPr lang="en-US" altLang="zh-CN" sz="2800" dirty="0"/>
              <a:t>）</a:t>
            </a:r>
            <a:r>
              <a:rPr lang="zh-CN" altLang="en-US" sz="2800" dirty="0"/>
              <a:t>。</a:t>
            </a:r>
          </a:p>
        </p:txBody>
      </p:sp>
    </p:spTree>
    <p:extLst>
      <p:ext uri="{BB962C8B-B14F-4D97-AF65-F5344CB8AC3E}">
        <p14:creationId xmlns:p14="http://schemas.microsoft.com/office/powerpoint/2010/main" val="2663772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4599297" cy="646331"/>
          </a:xfrm>
          <a:prstGeom prst="rect">
            <a:avLst/>
          </a:prstGeom>
          <a:noFill/>
        </p:spPr>
        <p:txBody>
          <a:bodyPr wrap="square" rtlCol="0">
            <a:spAutoFit/>
          </a:bodyPr>
          <a:lstStyle/>
          <a:p>
            <a:r>
              <a:rPr lang="zh-CN" altLang="en-US" sz="3600" b="1" dirty="0">
                <a:latin typeface="黑体" pitchFamily="49" charset="-122"/>
                <a:ea typeface="黑体" pitchFamily="49" charset="-122"/>
              </a:rPr>
              <a:t>聚类和分类的区别</a:t>
            </a:r>
          </a:p>
        </p:txBody>
      </p:sp>
      <p:pic>
        <p:nvPicPr>
          <p:cNvPr id="61442" name="Picture 2"/>
          <p:cNvPicPr>
            <a:picLocks noChangeAspect="1" noChangeArrowheads="1"/>
          </p:cNvPicPr>
          <p:nvPr/>
        </p:nvPicPr>
        <p:blipFill>
          <a:blip r:embed="rId3"/>
          <a:srcRect/>
          <a:stretch>
            <a:fillRect/>
          </a:stretch>
        </p:blipFill>
        <p:spPr bwMode="auto">
          <a:xfrm>
            <a:off x="1109949" y="1819630"/>
            <a:ext cx="4076202" cy="3000375"/>
          </a:xfrm>
          <a:prstGeom prst="rect">
            <a:avLst/>
          </a:prstGeom>
          <a:noFill/>
          <a:ln w="9525">
            <a:noFill/>
            <a:miter lim="800000"/>
            <a:headEnd/>
            <a:tailEnd/>
          </a:ln>
          <a:effectLst/>
        </p:spPr>
      </p:pic>
      <p:sp>
        <p:nvSpPr>
          <p:cNvPr id="6" name="矩形 5"/>
          <p:cNvSpPr/>
          <p:nvPr/>
        </p:nvSpPr>
        <p:spPr>
          <a:xfrm>
            <a:off x="1110861" y="4882066"/>
            <a:ext cx="4293653" cy="646331"/>
          </a:xfrm>
          <a:prstGeom prst="rect">
            <a:avLst/>
          </a:prstGeom>
        </p:spPr>
        <p:txBody>
          <a:bodyPr wrap="square">
            <a:spAutoFit/>
          </a:bodyPr>
          <a:lstStyle/>
          <a:p>
            <a:r>
              <a:rPr lang="zh-CN" altLang="en-US" dirty="0"/>
              <a:t>分类是“监督学习”，事先知道有哪些类别可以分。</a:t>
            </a:r>
          </a:p>
        </p:txBody>
      </p:sp>
      <p:pic>
        <p:nvPicPr>
          <p:cNvPr id="61443" name="Picture 3"/>
          <p:cNvPicPr>
            <a:picLocks noChangeAspect="1" noChangeArrowheads="1"/>
          </p:cNvPicPr>
          <p:nvPr/>
        </p:nvPicPr>
        <p:blipFill>
          <a:blip r:embed="rId4"/>
          <a:srcRect/>
          <a:stretch>
            <a:fillRect/>
          </a:stretch>
        </p:blipFill>
        <p:spPr bwMode="auto">
          <a:xfrm>
            <a:off x="6244420" y="1514903"/>
            <a:ext cx="4343400" cy="3098042"/>
          </a:xfrm>
          <a:prstGeom prst="rect">
            <a:avLst/>
          </a:prstGeom>
          <a:noFill/>
          <a:ln w="9525">
            <a:noFill/>
            <a:miter lim="800000"/>
            <a:headEnd/>
            <a:tailEnd/>
          </a:ln>
          <a:effectLst/>
        </p:spPr>
      </p:pic>
      <p:sp>
        <p:nvSpPr>
          <p:cNvPr id="9" name="矩形 8"/>
          <p:cNvSpPr/>
          <p:nvPr/>
        </p:nvSpPr>
        <p:spPr>
          <a:xfrm>
            <a:off x="6400799" y="4882065"/>
            <a:ext cx="4312693" cy="646331"/>
          </a:xfrm>
          <a:prstGeom prst="rect">
            <a:avLst/>
          </a:prstGeom>
        </p:spPr>
        <p:txBody>
          <a:bodyPr wrap="square">
            <a:spAutoFit/>
          </a:bodyPr>
          <a:lstStyle/>
          <a:p>
            <a:r>
              <a:rPr lang="zh-CN" altLang="en-US" dirty="0"/>
              <a:t>聚类是“无监督学习”，事先不知道将要分成哪些类。</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2225" y="1427204"/>
            <a:ext cx="3141111" cy="1930400"/>
          </a:xfrm>
          <a:custGeom>
            <a:avLst/>
            <a:gdLst/>
            <a:ahLst/>
            <a:cxnLst/>
            <a:rect l="l" t="t" r="r" b="b"/>
            <a:pathLst>
              <a:path w="3141111" h="1930400">
                <a:moveTo>
                  <a:pt x="0" y="0"/>
                </a:moveTo>
                <a:lnTo>
                  <a:pt x="3060256" y="0"/>
                </a:lnTo>
                <a:lnTo>
                  <a:pt x="3025363" y="11012"/>
                </a:lnTo>
                <a:cubicBezTo>
                  <a:pt x="3000530" y="20867"/>
                  <a:pt x="2976886" y="32364"/>
                  <a:pt x="2954431" y="45503"/>
                </a:cubicBezTo>
                <a:cubicBezTo>
                  <a:pt x="2864612" y="98061"/>
                  <a:pt x="2804602" y="167877"/>
                  <a:pt x="2774400" y="254950"/>
                </a:cubicBezTo>
                <a:cubicBezTo>
                  <a:pt x="2744199" y="342024"/>
                  <a:pt x="2729099" y="473027"/>
                  <a:pt x="2729099" y="647959"/>
                </a:cubicBezTo>
                <a:lnTo>
                  <a:pt x="2729099" y="1312779"/>
                </a:lnTo>
                <a:cubicBezTo>
                  <a:pt x="2729099" y="1446920"/>
                  <a:pt x="2738512" y="1544780"/>
                  <a:pt x="2757339" y="1606359"/>
                </a:cubicBezTo>
                <a:cubicBezTo>
                  <a:pt x="2776165" y="1667938"/>
                  <a:pt x="2807936" y="1726575"/>
                  <a:pt x="2852649" y="1782271"/>
                </a:cubicBezTo>
                <a:cubicBezTo>
                  <a:pt x="2897363" y="1837967"/>
                  <a:pt x="2957373" y="1878954"/>
                  <a:pt x="3032680" y="1905233"/>
                </a:cubicBezTo>
                <a:lnTo>
                  <a:pt x="3141111" y="1930400"/>
                </a:lnTo>
                <a:lnTo>
                  <a:pt x="0" y="1930400"/>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90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
        <p:nvSpPr>
          <p:cNvPr id="27" name="任意多边形 26"/>
          <p:cNvSpPr/>
          <p:nvPr/>
        </p:nvSpPr>
        <p:spPr>
          <a:xfrm>
            <a:off x="2914652" y="3525923"/>
            <a:ext cx="9277349" cy="1943101"/>
          </a:xfrm>
          <a:custGeom>
            <a:avLst/>
            <a:gdLst>
              <a:gd name="connsiteX0" fmla="*/ 6580647 w 9277349"/>
              <a:gd name="connsiteY0" fmla="*/ 0 h 1943101"/>
              <a:gd name="connsiteX1" fmla="*/ 9277349 w 9277349"/>
              <a:gd name="connsiteY1" fmla="*/ 0 h 1943101"/>
              <a:gd name="connsiteX2" fmla="*/ 9277349 w 9277349"/>
              <a:gd name="connsiteY2" fmla="*/ 1943101 h 1943101"/>
              <a:gd name="connsiteX3" fmla="*/ 0 w 9277349"/>
              <a:gd name="connsiteY3" fmla="*/ 1943101 h 1943101"/>
              <a:gd name="connsiteX4" fmla="*/ 550035 w 9277349"/>
              <a:gd name="connsiteY4" fmla="*/ 1 h 1943101"/>
              <a:gd name="connsiteX5" fmla="*/ 6580647 w 9277349"/>
              <a:gd name="connsiteY5" fmla="*/ 1 h 1943101"/>
              <a:gd name="connsiteX6" fmla="*/ 6580647 w 9277349"/>
              <a:gd name="connsiteY6" fmla="*/ 0 h 1943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7349" h="1943101">
                <a:moveTo>
                  <a:pt x="6580647" y="0"/>
                </a:moveTo>
                <a:lnTo>
                  <a:pt x="9277349" y="0"/>
                </a:lnTo>
                <a:lnTo>
                  <a:pt x="9277349" y="1943101"/>
                </a:lnTo>
                <a:lnTo>
                  <a:pt x="0" y="1943101"/>
                </a:lnTo>
                <a:lnTo>
                  <a:pt x="550035" y="1"/>
                </a:lnTo>
                <a:lnTo>
                  <a:pt x="6580647" y="1"/>
                </a:lnTo>
                <a:lnTo>
                  <a:pt x="6580647"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 name="TextBox 64"/>
          <p:cNvSpPr txBox="1"/>
          <p:nvPr/>
        </p:nvSpPr>
        <p:spPr>
          <a:xfrm>
            <a:off x="3820197" y="4010429"/>
            <a:ext cx="2988098" cy="976403"/>
          </a:xfrm>
          <a:prstGeom prst="rect">
            <a:avLst/>
          </a:prstGeom>
          <a:noFill/>
        </p:spPr>
        <p:txBody>
          <a:bodyPr wrap="none" lIns="108000" tIns="72000" rIns="108000" bIns="72000" rtlCol="0" anchor="ctr">
            <a:spAutoFit/>
          </a:bodyPr>
          <a:lstStyle>
            <a:defPPr>
              <a:defRPr lang="zh-CN"/>
            </a:defPPr>
            <a:lvl1pPr>
              <a:defRPr sz="1800">
                <a:solidFill>
                  <a:schemeClr val="tx1">
                    <a:lumMod val="75000"/>
                    <a:lumOff val="25000"/>
                  </a:schemeClr>
                </a:solidFill>
              </a:defRPr>
            </a:lvl1pPr>
          </a:lstStyle>
          <a:p>
            <a:pPr marL="0" marR="0" lvl="0" indent="0" algn="l" defTabSz="913765" rtl="0" eaLnBrk="1" fontAlgn="ctr" latinLnBrk="0" hangingPunct="1">
              <a:lnSpc>
                <a:spcPct val="100000"/>
              </a:lnSpc>
              <a:spcBef>
                <a:spcPts val="0"/>
              </a:spcBef>
              <a:spcAft>
                <a:spcPts val="0"/>
              </a:spcAft>
              <a:buClrTx/>
              <a:buSzTx/>
              <a:buFontTx/>
              <a:buNone/>
              <a:defRPr/>
            </a:pPr>
            <a:r>
              <a:rPr lang="zh-CN" altLang="en-US" sz="5400" b="1" dirty="0">
                <a:solidFill>
                  <a:prstClr val="white"/>
                </a:solidFill>
                <a:latin typeface="微软雅黑" panose="020B0503020204020204" pitchFamily="34" charset="-122"/>
                <a:ea typeface="微软雅黑" panose="020B0503020204020204" pitchFamily="34" charset="-122"/>
              </a:rPr>
              <a:t>性能度量</a:t>
            </a:r>
            <a:endParaRPr kumimoji="0" lang="zh-CN" altLang="en-US" sz="5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2686096" y="884299"/>
            <a:ext cx="3565525" cy="3016210"/>
          </a:xfrm>
          <a:prstGeom prst="rect">
            <a:avLst/>
          </a:prstGeom>
          <a:noFill/>
        </p:spPr>
        <p:txBody>
          <a:bodyPr wrap="square" rtlCol="0" anchor="ctr">
            <a:spAutoFit/>
          </a:bodyPr>
          <a:lstStyle/>
          <a:p>
            <a:pPr marL="0" marR="0" lvl="0" indent="0" algn="l" defTabSz="913765" rtl="0" eaLnBrk="1" fontAlgn="auto" latinLnBrk="0" hangingPunct="1">
              <a:lnSpc>
                <a:spcPct val="100000"/>
              </a:lnSpc>
              <a:spcBef>
                <a:spcPts val="0"/>
              </a:spcBef>
              <a:spcAft>
                <a:spcPts val="0"/>
              </a:spcAft>
              <a:buClrTx/>
              <a:buSzTx/>
              <a:buFontTx/>
              <a:buNone/>
              <a:defRPr/>
            </a:pPr>
            <a:r>
              <a:rPr kumimoji="0" lang="en-US" altLang="zh-CN"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rPr>
              <a:t>02</a:t>
            </a:r>
            <a:endParaRPr kumimoji="0" lang="zh-CN" altLang="en-US" sz="18600" b="0" i="0" u="none" strike="noStrike" kern="1200" cap="none" spc="0" normalizeH="0" baseline="0" noProof="0" dirty="0">
              <a:ln>
                <a:noFill/>
              </a:ln>
              <a:solidFill>
                <a:srgbClr val="A5B592"/>
              </a:solidFill>
              <a:effectLst/>
              <a:uLnTx/>
              <a:uFillTx/>
              <a:latin typeface="Impact" panose="020B0806030902050204" pitchFamily="34" charset="0"/>
              <a:ea typeface="微软雅黑" panose="020B0503020204020204" pitchFamily="34" charset="-122"/>
              <a:cs typeface="+mn-c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3"/>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600" fill="hold"/>
                                        <p:tgtEl>
                                          <p:spTgt spid="27"/>
                                        </p:tgtEl>
                                        <p:attrNameLst>
                                          <p:attrName>ppt_x</p:attrName>
                                        </p:attrNameLst>
                                      </p:cBhvr>
                                      <p:tavLst>
                                        <p:tav tm="0">
                                          <p:val>
                                            <p:strVal val="1+#ppt_w/2"/>
                                          </p:val>
                                        </p:tav>
                                        <p:tav tm="100000">
                                          <p:val>
                                            <p:strVal val="#ppt_x"/>
                                          </p:val>
                                        </p:tav>
                                      </p:tavLst>
                                    </p:anim>
                                    <p:anim calcmode="lin" valueType="num">
                                      <p:cBhvr additive="base">
                                        <p:cTn id="14" dur="600" fill="hold"/>
                                        <p:tgtEl>
                                          <p:spTgt spid="27"/>
                                        </p:tgtEl>
                                        <p:attrNameLst>
                                          <p:attrName>ppt_y</p:attrName>
                                        </p:attrNameLst>
                                      </p:cBhvr>
                                      <p:tavLst>
                                        <p:tav tm="0">
                                          <p:val>
                                            <p:strVal val="#ppt_y"/>
                                          </p:val>
                                        </p:tav>
                                        <p:tav tm="100000">
                                          <p:val>
                                            <p:strVal val="#ppt_y"/>
                                          </p:val>
                                        </p:tav>
                                      </p:tavLst>
                                    </p:anim>
                                  </p:childTnLst>
                                </p:cTn>
                              </p:par>
                            </p:childTnLst>
                          </p:cTn>
                        </p:par>
                        <p:par>
                          <p:cTn id="15" fill="hold">
                            <p:stCondLst>
                              <p:cond delay="2000"/>
                            </p:stCondLst>
                            <p:childTnLst>
                              <p:par>
                                <p:cTn id="16" presetID="18" presetClass="entr" presetSubtype="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trips(downRight)">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6"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19115" y="300251"/>
            <a:ext cx="5022378" cy="646331"/>
          </a:xfrm>
          <a:prstGeom prst="rect">
            <a:avLst/>
          </a:prstGeom>
          <a:noFill/>
        </p:spPr>
        <p:txBody>
          <a:bodyPr wrap="square" rtlCol="0">
            <a:spAutoFit/>
          </a:bodyPr>
          <a:lstStyle/>
          <a:p>
            <a:r>
              <a:rPr lang="zh-CN" altLang="en-US" sz="3600" b="1" dirty="0">
                <a:latin typeface="黑体" pitchFamily="49" charset="-122"/>
                <a:ea typeface="黑体" pitchFamily="49" charset="-122"/>
              </a:rPr>
              <a:t>性能度量</a:t>
            </a:r>
            <a:r>
              <a:rPr lang="en-US" altLang="zh-CN" sz="3600" b="1" dirty="0">
                <a:latin typeface="黑体" pitchFamily="49" charset="-122"/>
                <a:ea typeface="黑体" pitchFamily="49" charset="-122"/>
              </a:rPr>
              <a:t>/</a:t>
            </a:r>
            <a:r>
              <a:rPr lang="zh-CN" altLang="en-US" sz="3600" b="1" dirty="0">
                <a:latin typeface="黑体" pitchFamily="49" charset="-122"/>
                <a:ea typeface="黑体" pitchFamily="49" charset="-122"/>
              </a:rPr>
              <a:t>距离计算</a:t>
            </a:r>
          </a:p>
        </p:txBody>
      </p:sp>
      <p:sp>
        <p:nvSpPr>
          <p:cNvPr id="5" name="矩形 4"/>
          <p:cNvSpPr/>
          <p:nvPr/>
        </p:nvSpPr>
        <p:spPr>
          <a:xfrm>
            <a:off x="2311020" y="1957400"/>
            <a:ext cx="6191535" cy="2222403"/>
          </a:xfrm>
          <a:prstGeom prst="rect">
            <a:avLst/>
          </a:prstGeom>
        </p:spPr>
        <p:txBody>
          <a:bodyPr wrap="square">
            <a:spAutoFit/>
          </a:bodyPr>
          <a:lstStyle/>
          <a:p>
            <a:pPr>
              <a:lnSpc>
                <a:spcPct val="200000"/>
              </a:lnSpc>
            </a:pPr>
            <a:r>
              <a:rPr lang="zh-CN" altLang="en-US" dirty="0"/>
              <a:t>聚类就是对大量未知标注的数据集，按数据的</a:t>
            </a:r>
            <a:r>
              <a:rPr lang="zh-CN" altLang="en-US" dirty="0">
                <a:solidFill>
                  <a:srgbClr val="FF0000"/>
                </a:solidFill>
              </a:rPr>
              <a:t>内在相似性</a:t>
            </a:r>
            <a:r>
              <a:rPr lang="zh-CN" altLang="en-US" dirty="0"/>
              <a:t>将数据集划分为</a:t>
            </a:r>
            <a:r>
              <a:rPr lang="zh-CN" altLang="en-US" dirty="0">
                <a:solidFill>
                  <a:srgbClr val="FF0000"/>
                </a:solidFill>
              </a:rPr>
              <a:t>多个类别</a:t>
            </a:r>
            <a:r>
              <a:rPr lang="zh-CN" altLang="en-US" dirty="0"/>
              <a:t>，使</a:t>
            </a:r>
            <a:r>
              <a:rPr lang="zh-CN" altLang="en-US" dirty="0">
                <a:solidFill>
                  <a:srgbClr val="FF0000"/>
                </a:solidFill>
              </a:rPr>
              <a:t>类别内的数据相似度较大</a:t>
            </a:r>
            <a:r>
              <a:rPr lang="zh-CN" altLang="en-US" dirty="0"/>
              <a:t>而</a:t>
            </a:r>
            <a:r>
              <a:rPr lang="zh-CN" altLang="en-US" dirty="0">
                <a:solidFill>
                  <a:srgbClr val="FF0000"/>
                </a:solidFill>
              </a:rPr>
              <a:t>类别间的数据相似度较小</a:t>
            </a:r>
            <a:endParaRPr lang="en-US" altLang="zh-CN" dirty="0">
              <a:solidFill>
                <a:srgbClr val="FF0000"/>
              </a:solidFill>
            </a:endParaRPr>
          </a:p>
          <a:p>
            <a:pPr>
              <a:lnSpc>
                <a:spcPct val="200000"/>
              </a:lnSpc>
            </a:pPr>
            <a:endParaRPr lang="zh-CN" altLang="en-US" dirty="0">
              <a:solidFill>
                <a:srgbClr val="FF0000"/>
              </a:solidFill>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119115" y="300251"/>
            <a:ext cx="5022378" cy="646331"/>
          </a:xfrm>
          <a:prstGeom prst="rect">
            <a:avLst/>
          </a:prstGeom>
          <a:noFill/>
        </p:spPr>
        <p:txBody>
          <a:bodyPr wrap="square" rtlCol="0">
            <a:spAutoFit/>
          </a:bodyPr>
          <a:lstStyle/>
          <a:p>
            <a:r>
              <a:rPr lang="zh-CN" altLang="en-US" sz="3600" b="1" dirty="0">
                <a:latin typeface="黑体" pitchFamily="49" charset="-122"/>
                <a:ea typeface="黑体" pitchFamily="49" charset="-122"/>
              </a:rPr>
              <a:t>性能度量</a:t>
            </a:r>
            <a:r>
              <a:rPr lang="en-US" altLang="zh-CN" sz="3600" b="1" dirty="0">
                <a:latin typeface="黑体" pitchFamily="49" charset="-122"/>
                <a:ea typeface="黑体" pitchFamily="49" charset="-122"/>
              </a:rPr>
              <a:t>/</a:t>
            </a:r>
            <a:r>
              <a:rPr lang="zh-CN" altLang="en-US" sz="3600" b="1" dirty="0">
                <a:latin typeface="黑体" pitchFamily="49" charset="-122"/>
                <a:ea typeface="黑体" pitchFamily="49" charset="-122"/>
              </a:rPr>
              <a:t>距离计算</a:t>
            </a:r>
          </a:p>
        </p:txBody>
      </p:sp>
      <p:sp>
        <p:nvSpPr>
          <p:cNvPr id="5" name="矩形 4"/>
          <p:cNvSpPr/>
          <p:nvPr/>
        </p:nvSpPr>
        <p:spPr>
          <a:xfrm>
            <a:off x="2311020" y="1957400"/>
            <a:ext cx="7365243" cy="4576894"/>
          </a:xfrm>
          <a:prstGeom prst="rect">
            <a:avLst/>
          </a:prstGeom>
        </p:spPr>
        <p:txBody>
          <a:bodyPr wrap="square">
            <a:spAutoFit/>
          </a:bodyPr>
          <a:lstStyle/>
          <a:p>
            <a:pPr>
              <a:lnSpc>
                <a:spcPct val="150000"/>
              </a:lnSpc>
            </a:pPr>
            <a:r>
              <a:rPr lang="zh-CN" altLang="en-US" b="1" dirty="0"/>
              <a:t>Jaccard系数 ：</a:t>
            </a:r>
            <a:r>
              <a:rPr lang="zh-CN" altLang="en-US" dirty="0"/>
              <a:t>主要判断隶属于相同类的个数。该个数越多，说明聚类效果越好。</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a:p>
            <a:pPr>
              <a:lnSpc>
                <a:spcPct val="150000"/>
              </a:lnSpc>
            </a:pPr>
            <a:r>
              <a:rPr lang="zh-CN" altLang="en-US" b="1"/>
              <a:t>距离计算 ：</a:t>
            </a:r>
            <a:r>
              <a:rPr lang="zh-CN" altLang="en-US"/>
              <a:t>类内的样本距离越小越好，类间的距离越大越好。</a:t>
            </a:r>
            <a:endParaRPr lang="en-US" altLang="zh-CN"/>
          </a:p>
          <a:p>
            <a:pPr>
              <a:lnSpc>
                <a:spcPct val="150000"/>
              </a:lnSpc>
            </a:pPr>
            <a:endParaRPr lang="en-US" altLang="zh-CN" dirty="0"/>
          </a:p>
          <a:p>
            <a:pPr>
              <a:lnSpc>
                <a:spcPct val="150000"/>
              </a:lnSpc>
            </a:pPr>
            <a:endParaRPr lang="zh-CN" altLang="en-US" dirty="0"/>
          </a:p>
          <a:p>
            <a:endParaRPr lang="zh-CN" altLang="en-US" dirty="0"/>
          </a:p>
          <a:p>
            <a:pPr>
              <a:lnSpc>
                <a:spcPct val="200000"/>
              </a:lnSpc>
            </a:pPr>
            <a:endParaRPr lang="zh-CN" altLang="en-US" dirty="0">
              <a:solidFill>
                <a:srgbClr val="FF0000"/>
              </a:solidFill>
            </a:endParaRPr>
          </a:p>
        </p:txBody>
      </p:sp>
      <p:graphicFrame>
        <p:nvGraphicFramePr>
          <p:cNvPr id="2" name="对象 1">
            <a:extLst>
              <a:ext uri="{FF2B5EF4-FFF2-40B4-BE49-F238E27FC236}">
                <a16:creationId xmlns:a16="http://schemas.microsoft.com/office/drawing/2014/main" id="{200E5523-B017-4BEC-9513-6B2FF45DEF68}"/>
              </a:ext>
            </a:extLst>
          </p:cNvPr>
          <p:cNvGraphicFramePr>
            <a:graphicFrameLocks noChangeAspect="1"/>
          </p:cNvGraphicFramePr>
          <p:nvPr>
            <p:extLst>
              <p:ext uri="{D42A27DB-BD31-4B8C-83A1-F6EECF244321}">
                <p14:modId xmlns:p14="http://schemas.microsoft.com/office/powerpoint/2010/main" val="854384629"/>
              </p:ext>
            </p:extLst>
          </p:nvPr>
        </p:nvGraphicFramePr>
        <p:xfrm>
          <a:off x="4135902" y="3211513"/>
          <a:ext cx="3826412" cy="966592"/>
        </p:xfrm>
        <a:graphic>
          <a:graphicData uri="http://schemas.openxmlformats.org/presentationml/2006/ole">
            <mc:AlternateContent xmlns:mc="http://schemas.openxmlformats.org/markup-compatibility/2006">
              <mc:Choice xmlns:v="urn:schemas-microsoft-com:vml" Requires="v">
                <p:oleObj spid="_x0000_s1034" name="Equation" r:id="rId4" imgW="1803240" imgH="431640" progId="Equation.DSMT4">
                  <p:embed/>
                </p:oleObj>
              </mc:Choice>
              <mc:Fallback>
                <p:oleObj name="Equation" r:id="rId4" imgW="1803240" imgH="431640" progId="Equation.DSMT4">
                  <p:embed/>
                  <p:pic>
                    <p:nvPicPr>
                      <p:cNvPr id="0" name=""/>
                      <p:cNvPicPr/>
                      <p:nvPr/>
                    </p:nvPicPr>
                    <p:blipFill>
                      <a:blip r:embed="rId5"/>
                      <a:stretch>
                        <a:fillRect/>
                      </a:stretch>
                    </p:blipFill>
                    <p:spPr>
                      <a:xfrm>
                        <a:off x="4135902" y="3211513"/>
                        <a:ext cx="3826412" cy="966592"/>
                      </a:xfrm>
                      <a:prstGeom prst="rect">
                        <a:avLst/>
                      </a:prstGeom>
                    </p:spPr>
                  </p:pic>
                </p:oleObj>
              </mc:Fallback>
            </mc:AlternateContent>
          </a:graphicData>
        </a:graphic>
      </p:graphicFrame>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800650" y="2999233"/>
            <a:ext cx="2372737" cy="430879"/>
          </a:xfrm>
          <a:prstGeom prst="rect">
            <a:avLst/>
          </a:prstGeom>
        </p:spPr>
        <p:txBody>
          <a:bodyPr wrap="square" lIns="91431" tIns="45716" rIns="91431" bIns="45716">
            <a:spAutoFit/>
          </a:bodyPr>
          <a:lstStyle/>
          <a:p>
            <a:pPr marL="0" marR="0" lvl="0" indent="0" algn="ctr" defTabSz="913765" rtl="0" eaLnBrk="1" fontAlgn="auto" latinLnBrk="0" hangingPunct="1">
              <a:lnSpc>
                <a:spcPct val="100000"/>
              </a:lnSpc>
              <a:spcBef>
                <a:spcPts val="0"/>
              </a:spcBef>
              <a:spcAft>
                <a:spcPts val="0"/>
              </a:spcAft>
              <a:buClrTx/>
              <a:buSzTx/>
              <a:buFontTx/>
              <a:buNone/>
              <a:defRPr/>
            </a:pPr>
            <a:r>
              <a:rPr kumimoji="0" lang="zh-CN" altLang="en-US"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工作概</a:t>
            </a:r>
            <a:endParaRPr kumimoji="0" lang="en-US" altLang="zh-CN" sz="22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TextBox 7"/>
          <p:cNvSpPr txBox="1"/>
          <p:nvPr/>
        </p:nvSpPr>
        <p:spPr>
          <a:xfrm>
            <a:off x="1201002" y="272955"/>
            <a:ext cx="6619165" cy="646331"/>
          </a:xfrm>
          <a:prstGeom prst="rect">
            <a:avLst/>
          </a:prstGeom>
          <a:noFill/>
        </p:spPr>
        <p:txBody>
          <a:bodyPr wrap="square" rtlCol="0">
            <a:spAutoFit/>
          </a:bodyPr>
          <a:lstStyle/>
          <a:p>
            <a:r>
              <a:rPr lang="zh-CN" altLang="en-US" sz="3600" b="1" dirty="0">
                <a:latin typeface="黑体" pitchFamily="49" charset="-122"/>
                <a:ea typeface="黑体" pitchFamily="49" charset="-122"/>
              </a:rPr>
              <a:t>欧氏距离(Euclidean Distance)</a:t>
            </a:r>
          </a:p>
        </p:txBody>
      </p:sp>
      <p:sp>
        <p:nvSpPr>
          <p:cNvPr id="5" name="矩形 4"/>
          <p:cNvSpPr/>
          <p:nvPr/>
        </p:nvSpPr>
        <p:spPr>
          <a:xfrm>
            <a:off x="1501253" y="2009222"/>
            <a:ext cx="8147714" cy="2375009"/>
          </a:xfrm>
          <a:prstGeom prst="rect">
            <a:avLst/>
          </a:prstGeom>
        </p:spPr>
        <p:txBody>
          <a:bodyPr wrap="square">
            <a:spAutoFit/>
          </a:bodyPr>
          <a:lstStyle/>
          <a:p>
            <a:pPr marL="171450" lvl="0" eaLnBrk="0" fontAlgn="base" hangingPunct="0">
              <a:lnSpc>
                <a:spcPct val="150000"/>
              </a:lnSpc>
            </a:pPr>
            <a:r>
              <a:rPr lang="zh-CN" altLang="en-US" dirty="0"/>
              <a:t>        欧氏距离是最易于理解的一种距离计算方法，源自欧氏空间中两点间的距离公式。</a:t>
            </a:r>
            <a:endParaRPr lang="en-US" altLang="zh-CN" dirty="0"/>
          </a:p>
          <a:p>
            <a:pPr marL="171450" lvl="0" eaLnBrk="0" fontAlgn="base" hangingPunct="0">
              <a:lnSpc>
                <a:spcPct val="150000"/>
              </a:lnSpc>
            </a:pPr>
            <a:r>
              <a:rPr lang="en-US" altLang="zh-CN" dirty="0"/>
              <a:t>        </a:t>
            </a:r>
            <a:r>
              <a:rPr lang="zh-CN" altLang="en-US" dirty="0"/>
              <a:t>两个n维向量a(x11,x12,…,x1n)与 b(x21,x22,…,x2n)间的欧氏距离：</a:t>
            </a:r>
            <a:endParaRPr lang="en-US" altLang="zh-CN" dirty="0"/>
          </a:p>
          <a:p>
            <a:pPr marL="171450" lvl="0" indent="-171450" eaLnBrk="0" fontAlgn="base" hangingPunct="0">
              <a:lnSpc>
                <a:spcPct val="150000"/>
              </a:lnSpc>
              <a:spcBef>
                <a:spcPts val="750"/>
              </a:spcBef>
            </a:pPr>
            <a:endParaRPr lang="en-US" altLang="zh-CN" dirty="0"/>
          </a:p>
          <a:p>
            <a:pPr marL="171450" lvl="0" indent="-171450" eaLnBrk="0" fontAlgn="base" hangingPunct="0">
              <a:lnSpc>
                <a:spcPct val="150000"/>
              </a:lnSpc>
              <a:spcBef>
                <a:spcPts val="750"/>
              </a:spcBef>
            </a:pPr>
            <a:endParaRPr lang="zh-CN" altLang="en-US" dirty="0"/>
          </a:p>
        </p:txBody>
      </p:sp>
      <p:sp>
        <p:nvSpPr>
          <p:cNvPr id="65538"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5541"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794078" y="3807726"/>
            <a:ext cx="2265528" cy="1051852"/>
          </a:xfrm>
          <a:prstGeom prst="rect">
            <a:avLst/>
          </a:prstGeom>
          <a:noFill/>
        </p:spPr>
      </p:pic>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纸张">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Lizzysu-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TotalTime>
  <Words>2186</Words>
  <Application>Microsoft Office PowerPoint</Application>
  <PresentationFormat>宽屏</PresentationFormat>
  <Paragraphs>215</Paragraphs>
  <Slides>33</Slides>
  <Notes>27</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5" baseType="lpstr">
      <vt:lpstr>Arial Unicode MS</vt:lpstr>
      <vt:lpstr>等线</vt:lpstr>
      <vt:lpstr>等线 Light</vt:lpstr>
      <vt:lpstr>黑体</vt:lpstr>
      <vt:lpstr>宋体</vt:lpstr>
      <vt:lpstr>微软雅黑</vt:lpstr>
      <vt:lpstr>Arial</vt:lpstr>
      <vt:lpstr>Calibri</vt:lpstr>
      <vt:lpstr>Impact</vt:lpstr>
      <vt:lpstr>Office 主题​​</vt:lpstr>
      <vt:lpstr>第一PPT，www.1ppt.com</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李根</dc:creator>
  <cp:lastModifiedBy>fyj</cp:lastModifiedBy>
  <cp:revision>159</cp:revision>
  <dcterms:created xsi:type="dcterms:W3CDTF">2017-10-08T10:39:00Z</dcterms:created>
  <dcterms:modified xsi:type="dcterms:W3CDTF">2018-04-23T01:07:54Z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