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5"/>
  </p:notesMasterIdLst>
  <p:sldIdLst>
    <p:sldId id="256" r:id="rId2"/>
    <p:sldId id="317" r:id="rId3"/>
    <p:sldId id="319" r:id="rId4"/>
    <p:sldId id="369" r:id="rId5"/>
    <p:sldId id="394" r:id="rId6"/>
    <p:sldId id="393" r:id="rId7"/>
    <p:sldId id="370" r:id="rId8"/>
    <p:sldId id="395" r:id="rId9"/>
    <p:sldId id="373" r:id="rId10"/>
    <p:sldId id="396" r:id="rId11"/>
    <p:sldId id="383" r:id="rId12"/>
    <p:sldId id="384" r:id="rId13"/>
    <p:sldId id="385" r:id="rId14"/>
    <p:sldId id="386" r:id="rId15"/>
    <p:sldId id="387" r:id="rId16"/>
    <p:sldId id="388" r:id="rId17"/>
    <p:sldId id="389" r:id="rId18"/>
    <p:sldId id="390" r:id="rId19"/>
    <p:sldId id="391" r:id="rId20"/>
    <p:sldId id="392" r:id="rId21"/>
    <p:sldId id="375" r:id="rId22"/>
    <p:sldId id="381" r:id="rId23"/>
    <p:sldId id="38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42" autoAdjust="0"/>
    <p:restoredTop sz="76215" autoAdjust="0"/>
  </p:normalViewPr>
  <p:slideViewPr>
    <p:cSldViewPr snapToGrid="0">
      <p:cViewPr varScale="1">
        <p:scale>
          <a:sx n="59" d="100"/>
          <a:sy n="59" d="100"/>
        </p:scale>
        <p:origin x="738"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AFAFA-4287-41D2-A0A3-9115FFCF5BC2}" type="datetimeFigureOut">
              <a:rPr lang="zh-CN" altLang="en-US" smtClean="0"/>
              <a:pPr/>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88A0E-2A56-4B61-BF19-CD6ACCE3B77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不管是使用核函数升维还是对数据降维，我们都希望</a:t>
            </a:r>
            <a:r>
              <a:rPr lang="zh-CN" altLang="en-US" sz="1200" b="1" i="0" kern="1200" dirty="0" smtClean="0">
                <a:solidFill>
                  <a:schemeClr val="tx1"/>
                </a:solidFill>
                <a:effectLst/>
                <a:latin typeface="+mn-lt"/>
                <a:ea typeface="+mn-ea"/>
                <a:cs typeface="+mn-cs"/>
              </a:rPr>
              <a:t>原始空间样本点之间的距离在新空间中基本保持不变</a:t>
            </a:r>
            <a:r>
              <a:rPr lang="zh-CN" altLang="en-US" sz="1200" b="0" i="0" kern="1200" dirty="0" smtClean="0">
                <a:solidFill>
                  <a:schemeClr val="tx1"/>
                </a:solidFill>
                <a:effectLst/>
                <a:latin typeface="+mn-lt"/>
                <a:ea typeface="+mn-ea"/>
                <a:cs typeface="+mn-cs"/>
              </a:rPr>
              <a:t>，这样才不会使得原始空间样本之间的关系及总体分布发生较大的改变。</a:t>
            </a:r>
            <a:r>
              <a:rPr lang="zh-CN" altLang="en-US" sz="1200" b="1" i="0" kern="1200" dirty="0" smtClean="0">
                <a:solidFill>
                  <a:schemeClr val="tx1"/>
                </a:solidFill>
                <a:effectLst/>
                <a:latin typeface="+mn-lt"/>
                <a:ea typeface="+mn-ea"/>
                <a:cs typeface="+mn-cs"/>
              </a:rPr>
              <a:t>“多维缩放”（</a:t>
            </a:r>
            <a:r>
              <a:rPr lang="en-US" altLang="zh-CN" sz="1200" b="1" i="0" kern="1200" dirty="0" smtClean="0">
                <a:solidFill>
                  <a:schemeClr val="tx1"/>
                </a:solidFill>
                <a:effectLst/>
                <a:latin typeface="+mn-lt"/>
                <a:ea typeface="+mn-ea"/>
                <a:cs typeface="+mn-cs"/>
              </a:rPr>
              <a:t>MDS</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正是基于这样的思想，</a:t>
            </a:r>
            <a:r>
              <a:rPr lang="en-US" altLang="zh-CN" sz="1200" b="1" i="0" kern="1200" dirty="0" smtClean="0">
                <a:solidFill>
                  <a:schemeClr val="tx1"/>
                </a:solidFill>
                <a:effectLst/>
                <a:latin typeface="+mn-lt"/>
                <a:ea typeface="+mn-ea"/>
                <a:cs typeface="+mn-cs"/>
              </a:rPr>
              <a:t>MDS</a:t>
            </a:r>
            <a:r>
              <a:rPr lang="zh-CN" altLang="en-US" sz="1200" b="1" i="0" kern="1200" dirty="0" smtClean="0">
                <a:solidFill>
                  <a:schemeClr val="tx1"/>
                </a:solidFill>
                <a:effectLst/>
                <a:latin typeface="+mn-lt"/>
                <a:ea typeface="+mn-ea"/>
                <a:cs typeface="+mn-cs"/>
              </a:rPr>
              <a:t>要求原始空间样本之间的距离在降维后的低维空间中得以保持</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假定</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个样本在原始空间中任意两两样本之间的距离矩阵为</a:t>
            </a:r>
            <a:r>
              <a:rPr lang="en-US" altLang="zh-CN" sz="1200" b="0" i="0" kern="1200" dirty="0" smtClean="0">
                <a:solidFill>
                  <a:schemeClr val="tx1"/>
                </a:solidFill>
                <a:effectLst/>
                <a:latin typeface="+mn-lt"/>
                <a:ea typeface="+mn-ea"/>
                <a:cs typeface="+mn-cs"/>
              </a:rPr>
              <a:t>D∈R(m*m)</a:t>
            </a:r>
            <a:r>
              <a:rPr lang="zh-CN" altLang="en-US" sz="1200" b="0" i="0" kern="1200" dirty="0" smtClean="0">
                <a:solidFill>
                  <a:schemeClr val="tx1"/>
                </a:solidFill>
                <a:effectLst/>
                <a:latin typeface="+mn-lt"/>
                <a:ea typeface="+mn-ea"/>
                <a:cs typeface="+mn-cs"/>
              </a:rPr>
              <a:t>，我们的目标便是获得样本在低维空间中的表示</a:t>
            </a:r>
            <a:r>
              <a:rPr lang="en-US" altLang="zh-CN" sz="1200" b="0" i="0" kern="1200" dirty="0" smtClean="0">
                <a:solidFill>
                  <a:schemeClr val="tx1"/>
                </a:solidFill>
                <a:effectLst/>
                <a:latin typeface="+mn-lt"/>
                <a:ea typeface="+mn-ea"/>
                <a:cs typeface="+mn-cs"/>
              </a:rPr>
              <a:t>Z∈R(d’*m , d’&lt; d)</a:t>
            </a:r>
            <a:r>
              <a:rPr lang="zh-CN" altLang="en-US" sz="1200" b="0" i="0" kern="1200" dirty="0" smtClean="0">
                <a:solidFill>
                  <a:schemeClr val="tx1"/>
                </a:solidFill>
                <a:effectLst/>
                <a:latin typeface="+mn-lt"/>
                <a:ea typeface="+mn-ea"/>
                <a:cs typeface="+mn-cs"/>
              </a:rPr>
              <a:t>，且任意两个样本在低维空间中的欧式距离等于原始空间中的距离，即</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zi-zj</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Dist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ij</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。因此接下来我们要做的就是根据已有的距离矩阵</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来求解出降维后的坐标矩阵</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a:t>
            </a:r>
          </a:p>
          <a:p>
            <a:endParaRPr lang="zh-CN" altLang="en-US" dirty="0" smtClean="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根据</a:t>
            </a:r>
            <a:r>
              <a:rPr lang="zh-CN" altLang="en-US" sz="1200" b="0" i="0" kern="1200" dirty="0" smtClean="0">
                <a:solidFill>
                  <a:schemeClr val="tx1"/>
                </a:solidFill>
                <a:effectLst/>
                <a:latin typeface="+mn-lt"/>
                <a:ea typeface="+mn-ea"/>
                <a:cs typeface="+mn-cs"/>
              </a:rPr>
              <a:t>上面矩阵</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的特征，我们很容易得到等式（</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a:t>
            </a:r>
            <a:r>
              <a:rPr lang="zh-CN" altLang="en-US" sz="1200" b="0" i="0" kern="1200" dirty="0" smtClean="0">
                <a:solidFill>
                  <a:schemeClr val="tx1"/>
                </a:solidFill>
                <a:effectLst/>
                <a:latin typeface="+mn-lt"/>
                <a:ea typeface="+mn-ea"/>
                <a:cs typeface="+mn-cs"/>
              </a:rPr>
              <a:t>（*）为矩阵的迹：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这时根据</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式我们便可以计算出</a:t>
            </a:r>
            <a:r>
              <a:rPr lang="en-US" altLang="zh-CN" sz="1200" b="0" i="0" kern="1200" dirty="0" err="1" smtClean="0">
                <a:solidFill>
                  <a:schemeClr val="tx1"/>
                </a:solidFill>
                <a:effectLst/>
                <a:latin typeface="+mn-lt"/>
                <a:ea typeface="+mn-ea"/>
                <a:cs typeface="+mn-cs"/>
              </a:rPr>
              <a:t>bij</a:t>
            </a:r>
            <a:r>
              <a:rPr lang="zh-CN" altLang="en-US" sz="1200" b="0" i="0" kern="1200" dirty="0" smtClean="0">
                <a:solidFill>
                  <a:schemeClr val="tx1"/>
                </a:solidFill>
                <a:effectLst/>
                <a:latin typeface="+mn-lt"/>
                <a:ea typeface="+mn-ea"/>
                <a:cs typeface="+mn-cs"/>
              </a:rPr>
              <a:t>，即</a:t>
            </a:r>
            <a:r>
              <a:rPr lang="en-US" altLang="zh-CN" sz="1200" b="1" i="0" kern="1200" dirty="0" err="1" smtClean="0">
                <a:solidFill>
                  <a:schemeClr val="tx1"/>
                </a:solidFill>
                <a:effectLst/>
                <a:latin typeface="+mn-lt"/>
                <a:ea typeface="+mn-ea"/>
                <a:cs typeface="+mn-cs"/>
              </a:rPr>
              <a:t>bij</a:t>
            </a:r>
            <a:r>
              <a:rPr lang="en-US" altLang="zh-CN" sz="1200" b="1" i="0" kern="1200" dirty="0" smtClean="0">
                <a:solidFill>
                  <a:schemeClr val="tx1"/>
                </a:solidFill>
                <a:effectLst/>
                <a:latin typeface="+mn-lt"/>
                <a:ea typeface="+mn-ea"/>
                <a:cs typeface="+mn-cs"/>
              </a:rPr>
              <a:t>=(1)-(2)</a:t>
            </a:r>
            <a:r>
              <a:rPr lang="en-US" altLang="zh-CN" sz="1200" b="1" i="1" kern="1200" dirty="0" smtClean="0">
                <a:solidFill>
                  <a:schemeClr val="tx1"/>
                </a:solidFill>
                <a:effectLst/>
                <a:latin typeface="+mn-lt"/>
                <a:ea typeface="+mn-ea"/>
                <a:cs typeface="+mn-cs"/>
              </a:rPr>
              <a:t>(1/m)-(3)</a:t>
            </a:r>
            <a:r>
              <a:rPr lang="en-US" altLang="zh-CN" sz="1200" b="1" i="0" kern="1200" dirty="0" smtClean="0">
                <a:solidFill>
                  <a:schemeClr val="tx1"/>
                </a:solidFill>
                <a:effectLst/>
                <a:latin typeface="+mn-lt"/>
                <a:ea typeface="+mn-ea"/>
                <a:cs typeface="+mn-cs"/>
              </a:rPr>
              <a:t>(1/m)+(4)*(1/(m^2))</a:t>
            </a:r>
            <a:r>
              <a:rPr lang="zh-CN" altLang="en-US" sz="1200" b="0" i="0" kern="1200" dirty="0" smtClean="0">
                <a:solidFill>
                  <a:schemeClr val="tx1"/>
                </a:solidFill>
                <a:effectLst/>
                <a:latin typeface="+mn-lt"/>
                <a:ea typeface="+mn-ea"/>
                <a:cs typeface="+mn-cs"/>
              </a:rPr>
              <a:t>，再逐一地计算每个</a:t>
            </a:r>
            <a:r>
              <a:rPr lang="en-US" altLang="zh-CN" sz="1200" b="0" i="0" kern="1200" dirty="0" smtClean="0">
                <a:solidFill>
                  <a:schemeClr val="tx1"/>
                </a:solidFill>
                <a:effectLst/>
                <a:latin typeface="+mn-lt"/>
                <a:ea typeface="+mn-ea"/>
                <a:cs typeface="+mn-cs"/>
              </a:rPr>
              <a:t>b(</a:t>
            </a:r>
            <a:r>
              <a:rPr lang="en-US" altLang="zh-CN" sz="1200" b="0" i="0" kern="1200" dirty="0" err="1" smtClean="0">
                <a:solidFill>
                  <a:schemeClr val="tx1"/>
                </a:solidFill>
                <a:effectLst/>
                <a:latin typeface="+mn-lt"/>
                <a:ea typeface="+mn-ea"/>
                <a:cs typeface="+mn-cs"/>
              </a:rPr>
              <a:t>ij</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，就得到了降维后低维空间中的内积矩阵</a:t>
            </a:r>
            <a:r>
              <a:rPr lang="en-US" altLang="zh-CN" sz="1200" b="0" i="0" kern="1200" dirty="0" smtClean="0">
                <a:solidFill>
                  <a:schemeClr val="tx1"/>
                </a:solidFill>
                <a:effectLst/>
                <a:latin typeface="+mn-lt"/>
                <a:ea typeface="+mn-ea"/>
                <a:cs typeface="+mn-cs"/>
              </a:rPr>
              <a:t>B(B=Z’*Z)</a:t>
            </a:r>
            <a:r>
              <a:rPr lang="zh-CN" altLang="en-US" sz="1200" b="0" i="0" kern="1200" dirty="0" smtClean="0">
                <a:solidFill>
                  <a:schemeClr val="tx1"/>
                </a:solidFill>
                <a:effectLst/>
                <a:latin typeface="+mn-lt"/>
                <a:ea typeface="+mn-ea"/>
                <a:cs typeface="+mn-cs"/>
              </a:rPr>
              <a:t>，只需对</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进行特征值分解便可以得到</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a:t>
            </a:r>
            <a:endParaRPr lang="zh-CN" altLang="en-US" dirty="0" smtClean="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4</a:t>
            </a:fld>
            <a:endParaRPr lang="zh-CN" altLang="en-US"/>
          </a:p>
        </p:txBody>
      </p:sp>
    </p:spTree>
    <p:extLst>
      <p:ext uri="{BB962C8B-B14F-4D97-AF65-F5344CB8AC3E}">
        <p14:creationId xmlns:p14="http://schemas.microsoft.com/office/powerpoint/2010/main" val="3788705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7</a:t>
            </a:fld>
            <a:endParaRPr lang="zh-CN" altLang="en-US"/>
          </a:p>
        </p:txBody>
      </p:sp>
    </p:spTree>
    <p:extLst>
      <p:ext uri="{BB962C8B-B14F-4D97-AF65-F5344CB8AC3E}">
        <p14:creationId xmlns:p14="http://schemas.microsoft.com/office/powerpoint/2010/main" val="356013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9</a:t>
            </a:fld>
            <a:endParaRPr lang="zh-CN" altLang="en-US"/>
          </a:p>
        </p:txBody>
      </p:sp>
    </p:spTree>
    <p:extLst>
      <p:ext uri="{BB962C8B-B14F-4D97-AF65-F5344CB8AC3E}">
        <p14:creationId xmlns:p14="http://schemas.microsoft.com/office/powerpoint/2010/main" val="411910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21</a:t>
            </a:fld>
            <a:endParaRPr lang="zh-CN" altLang="en-US"/>
          </a:p>
        </p:txBody>
      </p:sp>
    </p:spTree>
    <p:extLst>
      <p:ext uri="{BB962C8B-B14F-4D97-AF65-F5344CB8AC3E}">
        <p14:creationId xmlns:p14="http://schemas.microsoft.com/office/powerpoint/2010/main" val="2739998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22</a:t>
            </a:fld>
            <a:endParaRPr lang="zh-CN" altLang="en-US"/>
          </a:p>
        </p:txBody>
      </p:sp>
    </p:spTree>
    <p:extLst>
      <p:ext uri="{BB962C8B-B14F-4D97-AF65-F5344CB8AC3E}">
        <p14:creationId xmlns:p14="http://schemas.microsoft.com/office/powerpoint/2010/main" val="119995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20" name="任意多边形 19"/>
          <p:cNvSpPr/>
          <p:nvPr userDrawn="1"/>
        </p:nvSpPr>
        <p:spPr>
          <a:xfrm rot="5400000" flipH="1" flipV="1">
            <a:off x="11791062" y="6461729"/>
            <a:ext cx="818511" cy="16633"/>
          </a:xfrm>
          <a:custGeom>
            <a:avLst/>
            <a:gdLst>
              <a:gd name="connsiteX0" fmla="*/ 818511 w 818511"/>
              <a:gd name="connsiteY0" fmla="*/ 0 h 16633"/>
              <a:gd name="connsiteX1" fmla="*/ 818511 w 818511"/>
              <a:gd name="connsiteY1" fmla="*/ 16633 h 16633"/>
              <a:gd name="connsiteX2" fmla="*/ 0 w 818511"/>
              <a:gd name="connsiteY2" fmla="*/ 16633 h 16633"/>
              <a:gd name="connsiteX3" fmla="*/ 0 w 818511"/>
              <a:gd name="connsiteY3" fmla="*/ 0 h 16633"/>
              <a:gd name="connsiteX4" fmla="*/ 818511 w 818511"/>
              <a:gd name="connsiteY4" fmla="*/ 0 h 16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16633">
                <a:moveTo>
                  <a:pt x="818511" y="0"/>
                </a:moveTo>
                <a:lnTo>
                  <a:pt x="818511" y="16633"/>
                </a:lnTo>
                <a:lnTo>
                  <a:pt x="0" y="16633"/>
                </a:lnTo>
                <a:lnTo>
                  <a:pt x="0" y="0"/>
                </a:lnTo>
                <a:lnTo>
                  <a:pt x="8185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任意多边形 16"/>
          <p:cNvSpPr/>
          <p:nvPr userDrawn="1"/>
        </p:nvSpPr>
        <p:spPr>
          <a:xfrm rot="5400000" flipH="1" flipV="1">
            <a:off x="11411980" y="6099279"/>
            <a:ext cx="818512" cy="741532"/>
          </a:xfrm>
          <a:custGeom>
            <a:avLst/>
            <a:gdLst>
              <a:gd name="connsiteX0" fmla="*/ 818511 w 818511"/>
              <a:gd name="connsiteY0" fmla="*/ 522329 h 741531"/>
              <a:gd name="connsiteX1" fmla="*/ 818511 w 818511"/>
              <a:gd name="connsiteY1" fmla="*/ 741531 h 741531"/>
              <a:gd name="connsiteX2" fmla="*/ 0 w 818511"/>
              <a:gd name="connsiteY2" fmla="*/ 741531 h 741531"/>
              <a:gd name="connsiteX3" fmla="*/ 0 w 818511"/>
              <a:gd name="connsiteY3" fmla="*/ 0 h 741531"/>
              <a:gd name="connsiteX4" fmla="*/ 818511 w 818511"/>
              <a:gd name="connsiteY4" fmla="*/ 522329 h 74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741531">
                <a:moveTo>
                  <a:pt x="818511" y="522329"/>
                </a:moveTo>
                <a:lnTo>
                  <a:pt x="818511" y="741531"/>
                </a:lnTo>
                <a:lnTo>
                  <a:pt x="0" y="741531"/>
                </a:lnTo>
                <a:lnTo>
                  <a:pt x="0" y="0"/>
                </a:lnTo>
                <a:lnTo>
                  <a:pt x="818511" y="5223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6" name="TextBox 15"/>
          <p:cNvSpPr txBox="1"/>
          <p:nvPr userDrawn="1"/>
        </p:nvSpPr>
        <p:spPr>
          <a:xfrm>
            <a:off x="11554972" y="6573325"/>
            <a:ext cx="758165" cy="284675"/>
          </a:xfrm>
          <a:prstGeom prst="rect">
            <a:avLst/>
          </a:prstGeom>
          <a:noFill/>
        </p:spPr>
        <p:txBody>
          <a:bodyPr wrap="square" lIns="68562" tIns="34281" rIns="68562" bIns="34281"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400" b="0" i="0" u="none" strike="noStrike" kern="1200" cap="none" spc="0" normalizeH="0" baseline="0" noProof="0" smtClean="0">
                <a:ln>
                  <a:noFill/>
                </a:ln>
                <a:solidFill>
                  <a:prstClr val="white"/>
                </a:solidFill>
                <a:effectLst/>
                <a:uLnTx/>
                <a:uFillTx/>
                <a:latin typeface="Arial" panose="020B0604020202020204"/>
                <a:ea typeface="Arial Unicode MS" panose="020B0604020202020204" pitchFamily="34" charset="-122"/>
                <a:cs typeface="Arial Unicode MS" panose="020B0604020202020204" pitchFamily="34" charset="-122"/>
              </a:rPr>
              <a:pPr marL="0" marR="0" lvl="0" indent="0" algn="ctr" defTabSz="913765" rtl="0" eaLnBrk="1" fontAlgn="auto" latinLnBrk="0" hangingPunct="1">
                <a:lnSpc>
                  <a:spcPct val="100000"/>
                </a:lnSpc>
                <a:spcBef>
                  <a:spcPts val="0"/>
                </a:spcBef>
                <a:spcAft>
                  <a:spcPts val="0"/>
                </a:spcAft>
                <a:buClrTx/>
                <a:buSzTx/>
                <a:buFontTx/>
                <a:buNone/>
                <a:defRPr/>
              </a:pPr>
              <a:t>‹#›</a:t>
            </a:fld>
            <a:r>
              <a:rPr kumimoji="0" lang="en-US" altLang="zh-CN" sz="1400" b="0" i="0" u="none" strike="noStrike" kern="1200" cap="none" spc="0" normalizeH="0" baseline="0" noProof="0" dirty="0" smtClean="0">
                <a:ln>
                  <a:noFill/>
                </a:ln>
                <a:solidFill>
                  <a:prstClr val="white"/>
                </a:solidFill>
                <a:effectLst/>
                <a:uLnTx/>
                <a:uFillTx/>
                <a:latin typeface="Arial" panose="020B0604020202020204"/>
                <a:ea typeface="Arial Unicode MS" panose="020B0604020202020204" pitchFamily="34" charset="-122"/>
                <a:cs typeface="Arial Unicode MS" panose="020B0604020202020204" pitchFamily="34" charset="-122"/>
              </a:rPr>
              <a:t>/36</a:t>
            </a:r>
            <a:r>
              <a:rPr kumimoji="0" lang="zh-CN" altLang="en-US" sz="1400" b="0" i="0" u="none" strike="noStrike" kern="1200" cap="none" spc="0" normalizeH="0" baseline="0" noProof="0" dirty="0" smtClean="0">
                <a:ln>
                  <a:noFill/>
                </a:ln>
                <a:solidFill>
                  <a:prstClr val="white"/>
                </a:solidFill>
                <a:effectLst/>
                <a:uLnTx/>
                <a:uFillTx/>
                <a:latin typeface="Arial" panose="020B0604020202020204"/>
                <a:ea typeface="Arial Unicode MS" panose="020B0604020202020204" pitchFamily="34" charset="-122"/>
                <a:cs typeface="Arial Unicode MS" panose="020B0604020202020204" pitchFamily="34" charset="-122"/>
              </a:rPr>
              <a:t> </a:t>
            </a:r>
            <a:endParaRPr kumimoji="0" lang="zh-CN" altLang="en-US" sz="1400" b="0" i="0" u="none" strike="noStrike" kern="1200" cap="none" spc="0" normalizeH="0" baseline="0" noProof="0" dirty="0">
              <a:ln>
                <a:noFill/>
              </a:ln>
              <a:solidFill>
                <a:prstClr val="white"/>
              </a:solidFill>
              <a:effectLst/>
              <a:uLnTx/>
              <a:uFillTx/>
              <a:latin typeface="Arial" panose="020B0604020202020204"/>
              <a:ea typeface="Arial Unicode MS" panose="020B0604020202020204" pitchFamily="34" charset="-122"/>
              <a:cs typeface="Arial Unicode MS" panose="020B0604020202020204" pitchFamily="34" charset="-122"/>
            </a:endParaRPr>
          </a:p>
        </p:txBody>
      </p:sp>
      <p:sp>
        <p:nvSpPr>
          <p:cNvPr id="14" name="任意多边形 13"/>
          <p:cNvSpPr/>
          <p:nvPr userDrawn="1"/>
        </p:nvSpPr>
        <p:spPr>
          <a:xfrm rot="5400000">
            <a:off x="57745" y="-166931"/>
            <a:ext cx="1044562" cy="1378426"/>
          </a:xfrm>
          <a:custGeom>
            <a:avLst/>
            <a:gdLst>
              <a:gd name="connsiteX0" fmla="*/ 0 w 1044561"/>
              <a:gd name="connsiteY0" fmla="*/ 996287 h 1419369"/>
              <a:gd name="connsiteX1" fmla="*/ 0 w 1044561"/>
              <a:gd name="connsiteY1" fmla="*/ 0 h 1419369"/>
              <a:gd name="connsiteX2" fmla="*/ 1044561 w 1044561"/>
              <a:gd name="connsiteY2" fmla="*/ 686380 h 1419369"/>
              <a:gd name="connsiteX3" fmla="*/ 1044561 w 1044561"/>
              <a:gd name="connsiteY3" fmla="*/ 996287 h 1419369"/>
              <a:gd name="connsiteX4" fmla="*/ 0 w 1044561"/>
              <a:gd name="connsiteY4" fmla="*/ 1419369 h 1419369"/>
              <a:gd name="connsiteX5" fmla="*/ 0 w 1044561"/>
              <a:gd name="connsiteY5" fmla="*/ 996288 h 1419369"/>
              <a:gd name="connsiteX6" fmla="*/ 1044561 w 1044561"/>
              <a:gd name="connsiteY6" fmla="*/ 996288 h 1419369"/>
              <a:gd name="connsiteX7" fmla="*/ 1044561 w 1044561"/>
              <a:gd name="connsiteY7" fmla="*/ 1419369 h 141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4561" h="1419369">
                <a:moveTo>
                  <a:pt x="0" y="996287"/>
                </a:moveTo>
                <a:lnTo>
                  <a:pt x="0" y="0"/>
                </a:lnTo>
                <a:lnTo>
                  <a:pt x="1044561" y="686380"/>
                </a:lnTo>
                <a:lnTo>
                  <a:pt x="1044561" y="996287"/>
                </a:lnTo>
                <a:close/>
                <a:moveTo>
                  <a:pt x="0" y="1419369"/>
                </a:moveTo>
                <a:lnTo>
                  <a:pt x="0" y="996288"/>
                </a:lnTo>
                <a:lnTo>
                  <a:pt x="1044561" y="996288"/>
                </a:lnTo>
                <a:lnTo>
                  <a:pt x="1044561" y="141936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6" name="任意多边形 5"/>
          <p:cNvSpPr/>
          <p:nvPr userDrawn="1"/>
        </p:nvSpPr>
        <p:spPr>
          <a:xfrm rot="5400000">
            <a:off x="113623" y="-113623"/>
            <a:ext cx="1064524" cy="1291772"/>
          </a:xfrm>
          <a:custGeom>
            <a:avLst/>
            <a:gdLst>
              <a:gd name="connsiteX0" fmla="*/ 0 w 1064524"/>
              <a:gd name="connsiteY0" fmla="*/ 1291772 h 1291772"/>
              <a:gd name="connsiteX1" fmla="*/ 0 w 1064524"/>
              <a:gd name="connsiteY1" fmla="*/ 0 h 1291772"/>
              <a:gd name="connsiteX2" fmla="*/ 1064524 w 1064524"/>
              <a:gd name="connsiteY2" fmla="*/ 976727 h 1291772"/>
              <a:gd name="connsiteX3" fmla="*/ 1064524 w 1064524"/>
              <a:gd name="connsiteY3" fmla="*/ 1291772 h 1291772"/>
              <a:gd name="connsiteX4" fmla="*/ 0 w 1064524"/>
              <a:gd name="connsiteY4" fmla="*/ 1291772 h 1291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524" h="1291772">
                <a:moveTo>
                  <a:pt x="0" y="1291772"/>
                </a:moveTo>
                <a:lnTo>
                  <a:pt x="0" y="0"/>
                </a:lnTo>
                <a:lnTo>
                  <a:pt x="1064524" y="976727"/>
                </a:lnTo>
                <a:lnTo>
                  <a:pt x="1064524" y="1291772"/>
                </a:lnTo>
                <a:lnTo>
                  <a:pt x="0" y="12917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006467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3765" rtl="0" eaLnBrk="1" fontAlgn="auto" latinLnBrk="0" hangingPunct="1">
                <a:lnSpc>
                  <a:spcPct val="100000"/>
                </a:lnSpc>
                <a:spcBef>
                  <a:spcPts val="0"/>
                </a:spcBef>
                <a:spcAft>
                  <a:spcPts val="0"/>
                </a:spcAft>
                <a:buClrTx/>
                <a:buSzTx/>
                <a:buFontTx/>
                <a:buNone/>
                <a:defRPr/>
              </a:pPr>
              <a:t>2018/10/22</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r" defTabSz="913765" rtl="0" eaLnBrk="1" fontAlgn="auto" latinLnBrk="0" hangingPunct="1">
              <a:lnSpc>
                <a:spcPct val="100000"/>
              </a:lnSpc>
              <a:spcBef>
                <a:spcPts val="0"/>
              </a:spcBef>
              <a:spcAft>
                <a:spcPts val="0"/>
              </a:spcAft>
              <a:buClrTx/>
              <a:buSzTx/>
              <a:buFontTx/>
              <a:buNone/>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3765" rtl="0" eaLnBrk="1" fontAlgn="auto" latinLnBrk="0" hangingPunct="1">
                <a:lnSpc>
                  <a:spcPct val="100000"/>
                </a:lnSpc>
                <a:spcBef>
                  <a:spcPts val="0"/>
                </a:spcBef>
                <a:spcAft>
                  <a:spcPts val="0"/>
                </a:spcAft>
                <a:buClrTx/>
                <a:buSzTx/>
                <a:buFontTx/>
                <a:buNone/>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userDrawn="1"/>
        </p:nvSpPr>
        <p:spPr>
          <a:xfrm>
            <a:off x="0" y="0"/>
            <a:ext cx="12192000"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20.emf"/><Relationship Id="rId5" Type="http://schemas.openxmlformats.org/officeDocument/2006/relationships/oleObject" Target="../embeddings/oleObject4.bin"/><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23.emf"/><Relationship Id="rId5" Type="http://schemas.openxmlformats.org/officeDocument/2006/relationships/oleObject" Target="../embeddings/oleObject7.bin"/><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9.bin"/><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27.emf"/><Relationship Id="rId5" Type="http://schemas.openxmlformats.org/officeDocument/2006/relationships/oleObject" Target="../embeddings/oleObject11.bin"/><Relationship Id="rId10" Type="http://schemas.openxmlformats.org/officeDocument/2006/relationships/image" Target="../media/image29.emf"/><Relationship Id="rId4" Type="http://schemas.openxmlformats.org/officeDocument/2006/relationships/image" Target="../media/image26.emf"/><Relationship Id="rId9"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30.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29910" y="3857776"/>
            <a:ext cx="12221910" cy="3000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2" name="TextBox 37"/>
          <p:cNvSpPr>
            <a:spLocks noChangeArrowheads="1"/>
          </p:cNvSpPr>
          <p:nvPr/>
        </p:nvSpPr>
        <p:spPr bwMode="auto">
          <a:xfrm>
            <a:off x="75167" y="2091140"/>
            <a:ext cx="12071576" cy="1006427"/>
          </a:xfrm>
          <a:prstGeom prst="rect">
            <a:avLst/>
          </a:prstGeom>
          <a:noFill/>
          <a:ln>
            <a:noFill/>
          </a:ln>
        </p:spPr>
        <p:txBody>
          <a:bodyPr wrap="square" lIns="91436" tIns="45719" rIns="91436" bIns="4571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3765" rtl="0" eaLnBrk="1" fontAlgn="auto" latinLnBrk="0" hangingPunct="1">
              <a:lnSpc>
                <a:spcPct val="90000"/>
              </a:lnSpc>
              <a:spcBef>
                <a:spcPct val="0"/>
              </a:spcBef>
              <a:spcAft>
                <a:spcPts val="0"/>
              </a:spcAft>
              <a:buClrTx/>
              <a:buSzTx/>
              <a:buFont typeface="Arial" panose="020B0604020202020204" pitchFamily="34" charset="0"/>
              <a:buNone/>
              <a:defRPr/>
            </a:pPr>
            <a:r>
              <a:rPr lang="zh-CN" altLang="en-US" sz="6600" b="1" spc="300" dirty="0" smtClean="0">
                <a:solidFill>
                  <a:srgbClr val="A5B592"/>
                </a:solidFill>
                <a:latin typeface="微软雅黑" panose="020B0503020204020204" pitchFamily="34" charset="-122"/>
                <a:ea typeface="微软雅黑" panose="020B0503020204020204" pitchFamily="34" charset="-122"/>
                <a:cs typeface="Arial" panose="020B0604020202020204" pitchFamily="34" charset="0"/>
              </a:rPr>
              <a:t>降</a:t>
            </a:r>
            <a:r>
              <a:rPr lang="zh-CN" altLang="en-US" sz="6600" b="1" spc="300" dirty="0" smtClean="0">
                <a:solidFill>
                  <a:srgbClr val="A5B592"/>
                </a:solidFill>
                <a:latin typeface="微软雅黑" panose="020B0503020204020204" pitchFamily="34" charset="-122"/>
                <a:ea typeface="微软雅黑" panose="020B0503020204020204" pitchFamily="34" charset="-122"/>
                <a:cs typeface="Arial" panose="020B0604020202020204" pitchFamily="34" charset="0"/>
              </a:rPr>
              <a:t>维</a:t>
            </a:r>
            <a:endParaRPr kumimoji="0" lang="en-US" altLang="zh-CN" sz="6600" b="1" i="0" u="none" strike="noStrike" kern="1200" cap="none" spc="300" normalizeH="0" baseline="0" noProof="0" dirty="0" smtClean="0">
              <a:ln>
                <a:noFill/>
              </a:ln>
              <a:solidFill>
                <a:srgbClr val="A5B592"/>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p:txBody>
      </p:sp>
      <p:pic>
        <p:nvPicPr>
          <p:cNvPr id="32" name="图片 31"/>
          <p:cNvPicPr>
            <a:picLocks noChangeAspect="1"/>
          </p:cNvPicPr>
          <p:nvPr/>
        </p:nvPicPr>
        <p:blipFill rotWithShape="1">
          <a:blip r:embed="rId2" cstate="screen"/>
          <a:srcRect r="-7591"/>
          <a:stretch>
            <a:fillRect/>
          </a:stretch>
        </p:blipFill>
        <p:spPr>
          <a:xfrm>
            <a:off x="11085380" y="117193"/>
            <a:ext cx="702849" cy="727086"/>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750"/>
                                        <p:tgtEl>
                                          <p:spTgt spid="51"/>
                                        </p:tgtEl>
                                      </p:cBhvr>
                                    </p:animEffect>
                                  </p:childTnLst>
                                </p:cTn>
                              </p:par>
                            </p:childTnLst>
                          </p:cTn>
                        </p:par>
                        <p:par>
                          <p:cTn id="8" fill="hold">
                            <p:stCondLst>
                              <p:cond delay="1250"/>
                            </p:stCondLst>
                            <p:childTnLst>
                              <p:par>
                                <p:cTn id="9" presetID="23" presetClass="entr" presetSubtype="36" fill="hold" grpId="0" nodeType="afterEffect">
                                  <p:stCondLst>
                                    <p:cond delay="0"/>
                                  </p:stCondLst>
                                  <p:iterate type="lt">
                                    <p:tmPct val="10000"/>
                                  </p:iterate>
                                  <p:childTnLst>
                                    <p:set>
                                      <p:cBhvr>
                                        <p:cTn id="10" dur="1" fill="hold">
                                          <p:stCondLst>
                                            <p:cond delay="0"/>
                                          </p:stCondLst>
                                        </p:cTn>
                                        <p:tgtEl>
                                          <p:spTgt spid="52"/>
                                        </p:tgtEl>
                                        <p:attrNameLst>
                                          <p:attrName>style.visibility</p:attrName>
                                        </p:attrNameLst>
                                      </p:cBhvr>
                                      <p:to>
                                        <p:strVal val="visible"/>
                                      </p:to>
                                    </p:set>
                                    <p:anim calcmode="lin" valueType="num">
                                      <p:cBhvr>
                                        <p:cTn id="11" dur="750" fill="hold"/>
                                        <p:tgtEl>
                                          <p:spTgt spid="52"/>
                                        </p:tgtEl>
                                        <p:attrNameLst>
                                          <p:attrName>ppt_w</p:attrName>
                                        </p:attrNameLst>
                                      </p:cBhvr>
                                      <p:tavLst>
                                        <p:tav tm="0">
                                          <p:val>
                                            <p:strVal val="(6*min(max(#ppt_w*#ppt_h,.3),1)-7.4)/-.7*#ppt_w"/>
                                          </p:val>
                                        </p:tav>
                                        <p:tav tm="100000">
                                          <p:val>
                                            <p:strVal val="#ppt_w"/>
                                          </p:val>
                                        </p:tav>
                                      </p:tavLst>
                                    </p:anim>
                                    <p:anim calcmode="lin" valueType="num">
                                      <p:cBhvr>
                                        <p:cTn id="12" dur="750" fill="hold"/>
                                        <p:tgtEl>
                                          <p:spTgt spid="52"/>
                                        </p:tgtEl>
                                        <p:attrNameLst>
                                          <p:attrName>ppt_h</p:attrName>
                                        </p:attrNameLst>
                                      </p:cBhvr>
                                      <p:tavLst>
                                        <p:tav tm="0">
                                          <p:val>
                                            <p:strVal val="(6*min(max(#ppt_w*#ppt_h,.3),1)-7.4)/-.7*#ppt_h"/>
                                          </p:val>
                                        </p:tav>
                                        <p:tav tm="100000">
                                          <p:val>
                                            <p:strVal val="#ppt_h"/>
                                          </p:val>
                                        </p:tav>
                                      </p:tavLst>
                                    </p:anim>
                                    <p:anim calcmode="lin" valueType="num">
                                      <p:cBhvr>
                                        <p:cTn id="13" dur="750" fill="hold"/>
                                        <p:tgtEl>
                                          <p:spTgt spid="52"/>
                                        </p:tgtEl>
                                        <p:attrNameLst>
                                          <p:attrName>ppt_x</p:attrName>
                                        </p:attrNameLst>
                                      </p:cBhvr>
                                      <p:tavLst>
                                        <p:tav tm="0">
                                          <p:val>
                                            <p:fltVal val="0.5"/>
                                          </p:val>
                                        </p:tav>
                                        <p:tav tm="100000">
                                          <p:val>
                                            <p:strVal val="#ppt_x"/>
                                          </p:val>
                                        </p:tav>
                                      </p:tavLst>
                                    </p:anim>
                                    <p:anim calcmode="lin" valueType="num">
                                      <p:cBhvr>
                                        <p:cTn id="14" dur="750" fill="hold"/>
                                        <p:tgtEl>
                                          <p:spTgt spid="52"/>
                                        </p:tgtEl>
                                        <p:attrNameLst>
                                          <p:attrName>ppt_y</p:attrName>
                                        </p:attrNameLst>
                                      </p:cBhvr>
                                      <p:tavLst>
                                        <p:tav tm="0">
                                          <p:val>
                                            <p:strVal val="1+(6*min(max(#ppt_w*#ppt_h,.3),1)-7.4)/-.7*#ppt_h/2"/>
                                          </p:val>
                                        </p:tav>
                                        <p:tav tm="100000">
                                          <p:val>
                                            <p:strVal val="#ppt_y"/>
                                          </p:val>
                                        </p:tav>
                                      </p:tavLst>
                                    </p:anim>
                                  </p:childTnLst>
                                </p:cTn>
                              </p:par>
                            </p:childTnLst>
                          </p:cTn>
                        </p:par>
                        <p:par>
                          <p:cTn id="15" fill="hold">
                            <p:stCondLst>
                              <p:cond delay="2075"/>
                            </p:stCondLst>
                            <p:childTnLst>
                              <p:par>
                                <p:cTn id="16" presetID="21" presetClass="entr" presetSubtype="1"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heel(1)">
                                      <p:cBhvr>
                                        <p:cTn id="18" dur="1000"/>
                                        <p:tgtEl>
                                          <p:spTgt spid="32"/>
                                        </p:tgtEl>
                                      </p:cBhvr>
                                    </p:animEffect>
                                  </p:childTnLst>
                                </p:cTn>
                              </p:par>
                            </p:childTnLst>
                          </p:cTn>
                        </p:par>
                        <p:par>
                          <p:cTn id="19" fill="hold">
                            <p:stCondLst>
                              <p:cond delay="3075"/>
                            </p:stCondLst>
                            <p:childTnLst>
                              <p:par>
                                <p:cTn id="20" presetID="26" presetClass="emph" presetSubtype="0" fill="hold" nodeType="afterEffect">
                                  <p:stCondLst>
                                    <p:cond delay="0"/>
                                  </p:stCondLst>
                                  <p:childTnLst>
                                    <p:animEffect transition="out" filter="fade">
                                      <p:cBhvr>
                                        <p:cTn id="21" dur="500" tmFilter="0, 0; .2, .5; .8, .5; 1, 0"/>
                                        <p:tgtEl>
                                          <p:spTgt spid="32"/>
                                        </p:tgtEl>
                                      </p:cBhvr>
                                    </p:animEffect>
                                    <p:animScale>
                                      <p:cBhvr>
                                        <p:cTn id="22" dur="25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p:cNvSpPr txBox="1"/>
              <p:nvPr/>
            </p:nvSpPr>
            <p:spPr>
              <a:xfrm>
                <a:off x="604157" y="212272"/>
                <a:ext cx="10793186" cy="5816977"/>
              </a:xfrm>
              <a:prstGeom prst="rect">
                <a:avLst/>
              </a:prstGeom>
              <a:noFill/>
            </p:spPr>
            <p:txBody>
              <a:bodyPr wrap="square" rtlCol="0">
                <a:spAutoFit/>
              </a:bodyPr>
              <a:lstStyle/>
              <a:p>
                <a:endParaRPr lang="en-US" altLang="zh-CN" dirty="0" smtClean="0"/>
              </a:p>
              <a:p>
                <a:pPr>
                  <a:lnSpc>
                    <a:spcPct val="150000"/>
                  </a:lnSpc>
                </a:pPr>
                <a:r>
                  <a:rPr lang="zh-CN" altLang="en-US" sz="2800" dirty="0"/>
                  <a:t>变换矩阵 </a:t>
                </a:r>
                <a:r>
                  <a:rPr lang="en-US" altLang="zh-CN" sz="2800" b="1" dirty="0" smtClean="0"/>
                  <a:t>W</a:t>
                </a:r>
                <a:r>
                  <a:rPr lang="en-US" altLang="zh-CN" sz="2800" dirty="0" smtClean="0"/>
                  <a:t> </a:t>
                </a:r>
                <a:r>
                  <a:rPr lang="zh-CN" altLang="en-US" sz="2800" dirty="0" smtClean="0"/>
                  <a:t>可视</a:t>
                </a:r>
                <a:r>
                  <a:rPr lang="zh-CN" altLang="en-US" sz="2800" dirty="0"/>
                  <a:t>为 </a:t>
                </a:r>
                <a:r>
                  <a:rPr lang="en-US" altLang="zh-CN" sz="2800" dirty="0"/>
                  <a:t>d‘ </a:t>
                </a:r>
                <a:r>
                  <a:rPr lang="zh-CN" altLang="en-US" sz="2800" dirty="0"/>
                  <a:t>个 </a:t>
                </a:r>
                <a:r>
                  <a:rPr lang="en-US" altLang="zh-CN" sz="2800" dirty="0"/>
                  <a:t>d </a:t>
                </a:r>
                <a:r>
                  <a:rPr lang="zh-CN" altLang="en-US" sz="2800" dirty="0"/>
                  <a:t>维基</a:t>
                </a:r>
                <a:r>
                  <a:rPr lang="zh-CN" altLang="en-US" sz="2800" dirty="0" smtClean="0"/>
                  <a:t>向量 </a:t>
                </a:r>
                <a:r>
                  <a:rPr lang="en-US" altLang="zh-CN" sz="2800" dirty="0" smtClean="0"/>
                  <a:t>,</a:t>
                </a:r>
                <a:r>
                  <a:rPr lang="zh-CN" altLang="en-US" sz="2800" dirty="0" smtClean="0"/>
                  <a:t> </a:t>
                </a:r>
                <a14:m>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Z</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𝑊</m:t>
                        </m:r>
                      </m:e>
                      <m:sup>
                        <m:r>
                          <a:rPr lang="en-US" altLang="zh-CN" sz="2800" b="0" i="1" smtClean="0">
                            <a:latin typeface="Cambria Math" panose="02040503050406030204" pitchFamily="18" charset="0"/>
                          </a:rPr>
                          <m:t>𝑇</m:t>
                        </m:r>
                      </m:sup>
                    </m:sSup>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𝑖</m:t>
                        </m:r>
                      </m:sub>
                    </m:sSub>
                  </m:oMath>
                </a14:m>
                <a:r>
                  <a:rPr lang="zh-CN" altLang="en-US" sz="2800" dirty="0" smtClean="0"/>
                  <a:t>  </a:t>
                </a:r>
                <a:r>
                  <a:rPr lang="en-US" altLang="zh-CN" sz="2800" dirty="0" smtClean="0"/>
                  <a:t> </a:t>
                </a:r>
                <a:r>
                  <a:rPr lang="zh-CN" altLang="en-US" sz="2800" dirty="0"/>
                  <a:t>是第 个样本与这 </a:t>
                </a:r>
                <a:r>
                  <a:rPr lang="en-US" altLang="zh-CN" sz="2800" dirty="0"/>
                  <a:t>d’ </a:t>
                </a:r>
                <a:r>
                  <a:rPr lang="zh-CN" altLang="en-US" sz="2800" dirty="0"/>
                  <a:t>基向量分别做内积而得到的 </a:t>
                </a:r>
                <a:r>
                  <a:rPr lang="en-US" altLang="zh-CN" sz="2800" dirty="0"/>
                  <a:t>d‘ </a:t>
                </a:r>
                <a:r>
                  <a:rPr lang="zh-CN" altLang="en-US" sz="2800" dirty="0"/>
                  <a:t>维属性向量。换言之，</a:t>
                </a:r>
                <a:r>
                  <a:rPr lang="en-US" altLang="zh-CN" sz="2800" b="1" i="1" dirty="0" err="1"/>
                  <a:t>z</a:t>
                </a:r>
                <a:r>
                  <a:rPr lang="en-US" altLang="zh-CN" sz="2800" b="1" i="1" baseline="-25000" dirty="0" err="1"/>
                  <a:t>i</a:t>
                </a:r>
                <a:r>
                  <a:rPr lang="en-US" altLang="zh-CN" sz="2800" b="1" i="1" baseline="-25000" dirty="0"/>
                  <a:t> </a:t>
                </a:r>
                <a:r>
                  <a:rPr lang="zh-CN" altLang="en-US" sz="2800" dirty="0"/>
                  <a:t>是原属性向量问在新坐标系 </a:t>
                </a:r>
                <a:r>
                  <a:rPr lang="en-US" altLang="zh-CN" sz="2800" b="1" i="1" dirty="0" smtClean="0"/>
                  <a:t>{w</a:t>
                </a:r>
                <a:r>
                  <a:rPr lang="en-US" altLang="zh-CN" sz="2800" b="1" i="1" baseline="-25000" dirty="0" smtClean="0"/>
                  <a:t>1</a:t>
                </a:r>
                <a:r>
                  <a:rPr lang="en-US" altLang="zh-CN" sz="2800" b="1" i="1" dirty="0" smtClean="0"/>
                  <a:t>,w</a:t>
                </a:r>
                <a:r>
                  <a:rPr lang="en-US" altLang="zh-CN" sz="2800" b="1" i="1" baseline="-25000" dirty="0" smtClean="0"/>
                  <a:t>2</a:t>
                </a:r>
                <a:r>
                  <a:rPr lang="en-US" altLang="zh-CN" sz="2800" b="1" i="1" dirty="0"/>
                  <a:t>,… </a:t>
                </a:r>
                <a:r>
                  <a:rPr lang="en-US" altLang="zh-CN" sz="2800" b="1" i="1" dirty="0" err="1"/>
                  <a:t>w</a:t>
                </a:r>
                <a:r>
                  <a:rPr lang="en-US" altLang="zh-CN" sz="2800" b="1" i="1" baseline="-25000" dirty="0" err="1"/>
                  <a:t>d</a:t>
                </a:r>
                <a:r>
                  <a:rPr lang="en-US" altLang="zh-CN" sz="2800" b="1" i="1" baseline="-25000" dirty="0"/>
                  <a:t>‘ </a:t>
                </a:r>
                <a:r>
                  <a:rPr lang="en-US" altLang="zh-CN" sz="2800" b="1" i="1" dirty="0"/>
                  <a:t>}</a:t>
                </a:r>
                <a:r>
                  <a:rPr lang="en-US" altLang="zh-CN" sz="2800" dirty="0"/>
                  <a:t> </a:t>
                </a:r>
                <a:r>
                  <a:rPr lang="zh-CN" altLang="en-US" sz="2800" dirty="0"/>
                  <a:t>中的坐标向量。若 </a:t>
                </a:r>
                <a:r>
                  <a:rPr lang="en-US" altLang="zh-CN" sz="2800" b="1" i="1" dirty="0" err="1"/>
                  <a:t>w</a:t>
                </a:r>
                <a:r>
                  <a:rPr lang="en-US" altLang="zh-CN" sz="2800" b="1" i="1" baseline="-25000" dirty="0" err="1"/>
                  <a:t>i</a:t>
                </a:r>
                <a:r>
                  <a:rPr lang="en-US" altLang="zh-CN" sz="2800" b="1" i="1" dirty="0"/>
                  <a:t> = </a:t>
                </a:r>
                <a:r>
                  <a:rPr lang="en-US" altLang="zh-CN" sz="2800" b="1" i="1" dirty="0" err="1"/>
                  <a:t>w</a:t>
                </a:r>
                <a:r>
                  <a:rPr lang="en-US" altLang="zh-CN" sz="2800" b="1" i="1" baseline="-25000" dirty="0" err="1"/>
                  <a:t>j</a:t>
                </a:r>
                <a:r>
                  <a:rPr lang="en-US" altLang="zh-CN" sz="2800" b="1" i="1" dirty="0"/>
                  <a:t>  </a:t>
                </a:r>
                <a:r>
                  <a:rPr lang="zh-CN" altLang="en-US" sz="2800" dirty="0"/>
                  <a:t>正交，则新坐标 系是一个正交坐标系，此时</a:t>
                </a:r>
                <a:r>
                  <a:rPr lang="en-US" altLang="zh-CN" sz="2800" b="1" i="1" dirty="0"/>
                  <a:t>W</a:t>
                </a:r>
                <a:r>
                  <a:rPr lang="en-US" altLang="zh-CN" sz="2800" dirty="0"/>
                  <a:t> </a:t>
                </a:r>
                <a:r>
                  <a:rPr lang="zh-CN" altLang="en-US" sz="2800" dirty="0"/>
                  <a:t>为正交变换。</a:t>
                </a:r>
                <a:endParaRPr lang="en-US" altLang="zh-CN" sz="2800" dirty="0"/>
              </a:p>
              <a:p>
                <a:pPr>
                  <a:lnSpc>
                    <a:spcPct val="150000"/>
                  </a:lnSpc>
                </a:pPr>
                <a:r>
                  <a:rPr lang="zh-CN" altLang="en-US" sz="2800" dirty="0"/>
                  <a:t>显然，新空间中的属性是原空间中属性的线性组合。</a:t>
                </a:r>
                <a:endParaRPr lang="en-US" altLang="zh-CN" sz="2800" dirty="0"/>
              </a:p>
              <a:p>
                <a:endParaRPr lang="en-US" altLang="zh-CN" dirty="0"/>
              </a:p>
              <a:p>
                <a:pPr>
                  <a:lnSpc>
                    <a:spcPct val="150000"/>
                  </a:lnSpc>
                </a:pPr>
                <a:r>
                  <a:rPr lang="zh-CN" altLang="en-US" sz="2800" dirty="0"/>
                  <a:t>基于线性变换来进行降维的方法称为线性降维方法，它们都符合上面的基本形式，不同之处是对低维子空间的性质有不同的要求，相当于对 </a:t>
                </a:r>
                <a:r>
                  <a:rPr lang="en-US" altLang="zh-CN" sz="2800" b="1" i="1" dirty="0"/>
                  <a:t>W </a:t>
                </a:r>
                <a:r>
                  <a:rPr lang="zh-CN" altLang="en-US" sz="2800" dirty="0"/>
                  <a:t>施加了不同的约束</a:t>
                </a:r>
                <a:r>
                  <a:rPr lang="en-US" altLang="zh-CN" sz="2800" dirty="0"/>
                  <a:t>.</a:t>
                </a:r>
                <a:endParaRPr lang="zh-CN" altLang="en-US" sz="2800" dirty="0"/>
              </a:p>
            </p:txBody>
          </p:sp>
        </mc:Choice>
        <mc:Fallback>
          <p:sp>
            <p:nvSpPr>
              <p:cNvPr id="3" name="文本框 2"/>
              <p:cNvSpPr txBox="1">
                <a:spLocks noRot="1" noChangeAspect="1" noMove="1" noResize="1" noEditPoints="1" noAdjustHandles="1" noChangeArrowheads="1" noChangeShapeType="1" noTextEdit="1"/>
              </p:cNvSpPr>
              <p:nvPr/>
            </p:nvSpPr>
            <p:spPr>
              <a:xfrm>
                <a:off x="604157" y="212272"/>
                <a:ext cx="10793186" cy="5816977"/>
              </a:xfrm>
              <a:prstGeom prst="rect">
                <a:avLst/>
              </a:prstGeom>
              <a:blipFill>
                <a:blip r:embed="rId2"/>
                <a:stretch>
                  <a:fillRect l="-1129" r="-1355" b="-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87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1" name="Rectangle 3"/>
          <p:cNvSpPr>
            <a:spLocks noGrp="1" noChangeArrowheads="1"/>
          </p:cNvSpPr>
          <p:nvPr>
            <p:ph type="body" idx="1"/>
          </p:nvPr>
        </p:nvSpPr>
        <p:spPr>
          <a:xfrm>
            <a:off x="838200" y="1825625"/>
            <a:ext cx="10515600" cy="4787446"/>
          </a:xfrm>
        </p:spPr>
        <p:txBody>
          <a:bodyPr>
            <a:normAutofit fontScale="92500" lnSpcReduction="10000"/>
          </a:bodyPr>
          <a:lstStyle/>
          <a:p>
            <a:pPr>
              <a:lnSpc>
                <a:spcPct val="150000"/>
              </a:lnSpc>
            </a:pPr>
            <a:r>
              <a:rPr lang="zh-CN" altLang="en-US" b="1" dirty="0" smtClean="0"/>
              <a:t>主成分分析</a:t>
            </a:r>
            <a:r>
              <a:rPr lang="zh-CN" altLang="en-US" b="1" dirty="0"/>
              <a:t>的概念与步骤</a:t>
            </a:r>
          </a:p>
          <a:p>
            <a:pPr lvl="1">
              <a:lnSpc>
                <a:spcPct val="150000"/>
              </a:lnSpc>
              <a:spcBef>
                <a:spcPts val="450"/>
              </a:spcBef>
              <a:spcAft>
                <a:spcPts val="450"/>
              </a:spcAft>
            </a:pPr>
            <a:r>
              <a:rPr lang="zh-CN" altLang="en-US" sz="2800" b="1" dirty="0" smtClean="0">
                <a:latin typeface="黑体" panose="02010609060101010101" pitchFamily="49" charset="-122"/>
              </a:rPr>
              <a:t>主成分分析</a:t>
            </a:r>
            <a:r>
              <a:rPr lang="zh-CN" altLang="en-US" sz="2800" b="1" dirty="0">
                <a:latin typeface="黑体" panose="02010609060101010101" pitchFamily="49" charset="-122"/>
              </a:rPr>
              <a:t>基本思想</a:t>
            </a:r>
          </a:p>
          <a:p>
            <a:pPr lvl="2">
              <a:lnSpc>
                <a:spcPct val="150000"/>
              </a:lnSpc>
            </a:pPr>
            <a:r>
              <a:rPr lang="zh-CN" altLang="en-US" sz="2800" b="1" dirty="0"/>
              <a:t>    主成分分析是数学上对数据降维的一种方法。其基本思想是设法将原来众多的具有一定相关性的指标（比如</a:t>
            </a:r>
            <a:r>
              <a:rPr lang="en-US" altLang="zh-CN" sz="2800" b="1" i="1" dirty="0"/>
              <a:t>p</a:t>
            </a:r>
            <a:r>
              <a:rPr lang="zh-CN" altLang="en-US" sz="2800" b="1" dirty="0"/>
              <a:t>个指标），重新组合成一组新的互不相关的综合指标来代替原来指标。通常数学上的处理就是将原来</a:t>
            </a:r>
            <a:r>
              <a:rPr lang="en-US" altLang="zh-CN" sz="2800" b="1" i="1" dirty="0"/>
              <a:t>p</a:t>
            </a:r>
            <a:r>
              <a:rPr lang="zh-CN" altLang="en-US" sz="2800" b="1" dirty="0"/>
              <a:t>个指标作线性组合，作为新的综合指标。但是这种线性组合，如果不加限制，则可以有很多，应该如何去选取呢</a:t>
            </a:r>
            <a:r>
              <a:rPr lang="zh-CN" altLang="en-US" b="1" dirty="0"/>
              <a:t>？</a:t>
            </a:r>
          </a:p>
        </p:txBody>
      </p:sp>
      <p:sp>
        <p:nvSpPr>
          <p:cNvPr id="3" name="TextBox 7"/>
          <p:cNvSpPr txBox="1"/>
          <p:nvPr/>
        </p:nvSpPr>
        <p:spPr>
          <a:xfrm>
            <a:off x="1119115" y="300251"/>
            <a:ext cx="10557878" cy="646331"/>
          </a:xfrm>
          <a:prstGeom prst="rect">
            <a:avLst/>
          </a:prstGeom>
          <a:noFill/>
        </p:spPr>
        <p:txBody>
          <a:bodyPr wrap="square" rtlCol="0">
            <a:spAutoFit/>
          </a:bodyPr>
          <a:lstStyle/>
          <a:p>
            <a:r>
              <a:rPr lang="zh-CN" altLang="en-US" sz="3600" b="1" dirty="0" smtClean="0">
                <a:latin typeface="黑体" pitchFamily="49" charset="-122"/>
                <a:ea typeface="黑体" pitchFamily="49" charset="-122"/>
              </a:rPr>
              <a:t>主成分分析</a:t>
            </a:r>
            <a:r>
              <a:rPr lang="en-US" altLang="zh-CN" sz="3600" b="1" dirty="0" smtClean="0">
                <a:latin typeface="黑体" pitchFamily="49" charset="-122"/>
                <a:ea typeface="黑体" pitchFamily="49" charset="-122"/>
              </a:rPr>
              <a:t>(Principal Component </a:t>
            </a:r>
            <a:r>
              <a:rPr lang="en-US" altLang="zh-CN" sz="3600" b="1" dirty="0" err="1" smtClean="0">
                <a:latin typeface="黑体" pitchFamily="49" charset="-122"/>
                <a:ea typeface="黑体" pitchFamily="49" charset="-122"/>
              </a:rPr>
              <a:t>Analysis,PAC</a:t>
            </a:r>
            <a:r>
              <a:rPr lang="en-US" altLang="zh-CN" sz="3600" b="1" dirty="0" smtClean="0">
                <a:latin typeface="黑体" pitchFamily="49" charset="-122"/>
                <a:ea typeface="黑体" pitchFamily="49" charset="-122"/>
              </a:rPr>
              <a:t>)</a:t>
            </a:r>
            <a:endParaRPr lang="zh-CN" altLang="en-US" sz="3600" b="1" dirty="0">
              <a:latin typeface="黑体" pitchFamily="49" charset="-122"/>
              <a:ea typeface="黑体" pitchFamily="49" charset="-122"/>
            </a:endParaRPr>
          </a:p>
        </p:txBody>
      </p:sp>
    </p:spTree>
    <p:extLst>
      <p:ext uri="{BB962C8B-B14F-4D97-AF65-F5344CB8AC3E}">
        <p14:creationId xmlns:p14="http://schemas.microsoft.com/office/powerpoint/2010/main" val="334063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9" name="Rectangle 3"/>
          <p:cNvSpPr>
            <a:spLocks noGrp="1" noChangeArrowheads="1"/>
          </p:cNvSpPr>
          <p:nvPr>
            <p:ph type="body" idx="1"/>
          </p:nvPr>
        </p:nvSpPr>
        <p:spPr/>
        <p:txBody>
          <a:bodyPr>
            <a:normAutofit/>
          </a:bodyPr>
          <a:lstStyle/>
          <a:p>
            <a:pPr lvl="2">
              <a:lnSpc>
                <a:spcPct val="150000"/>
              </a:lnSpc>
            </a:pPr>
            <a:r>
              <a:rPr lang="zh-CN" altLang="en-US" sz="2800" b="1" dirty="0" smtClean="0"/>
              <a:t>在</a:t>
            </a:r>
            <a:r>
              <a:rPr lang="zh-CN" altLang="en-US" sz="2800" b="1" dirty="0"/>
              <a:t>所有的线性组合中所选取的</a:t>
            </a:r>
            <a:r>
              <a:rPr lang="en-US" altLang="zh-CN" sz="2800" b="1" i="1" dirty="0"/>
              <a:t>F</a:t>
            </a:r>
            <a:r>
              <a:rPr lang="en-US" altLang="zh-CN" sz="2800" b="1" baseline="-25000" dirty="0"/>
              <a:t>1</a:t>
            </a:r>
            <a:r>
              <a:rPr lang="zh-CN" altLang="en-US" sz="2800" b="1" dirty="0"/>
              <a:t>应该是方差最大的，故称</a:t>
            </a:r>
            <a:r>
              <a:rPr lang="en-US" altLang="zh-CN" sz="2800" b="1" i="1" dirty="0"/>
              <a:t>F</a:t>
            </a:r>
            <a:r>
              <a:rPr lang="en-US" altLang="zh-CN" sz="2800" b="1" baseline="-25000" dirty="0"/>
              <a:t>1</a:t>
            </a:r>
            <a:r>
              <a:rPr lang="zh-CN" altLang="en-US" sz="2800" b="1" dirty="0"/>
              <a:t>为第一主成分。如果第一主成分不足以代表原来</a:t>
            </a:r>
            <a:r>
              <a:rPr lang="en-US" altLang="zh-CN" sz="2800" b="1" i="1" dirty="0"/>
              <a:t>p</a:t>
            </a:r>
            <a:r>
              <a:rPr lang="zh-CN" altLang="en-US" sz="2800" b="1" dirty="0"/>
              <a:t>个指标的信息，再考虑选取</a:t>
            </a:r>
            <a:r>
              <a:rPr lang="en-US" altLang="zh-CN" sz="2800" b="1" i="1" dirty="0"/>
              <a:t>F</a:t>
            </a:r>
            <a:r>
              <a:rPr lang="en-US" altLang="zh-CN" sz="2800" b="1" baseline="-25000" dirty="0"/>
              <a:t>2</a:t>
            </a:r>
            <a:r>
              <a:rPr lang="zh-CN" altLang="en-US" sz="2800" b="1" dirty="0"/>
              <a:t>即选第二个线性组合。为了有效地反映原有信息，</a:t>
            </a:r>
            <a:r>
              <a:rPr lang="en-US" altLang="zh-CN" sz="2800" b="1" i="1" dirty="0"/>
              <a:t>F</a:t>
            </a:r>
            <a:r>
              <a:rPr lang="en-US" altLang="zh-CN" sz="2800" b="1" baseline="-25000" dirty="0"/>
              <a:t>1</a:t>
            </a:r>
            <a:r>
              <a:rPr lang="zh-CN" altLang="en-US" sz="2800" b="1" dirty="0"/>
              <a:t>已有的信息就不需要再出现在</a:t>
            </a:r>
            <a:r>
              <a:rPr lang="en-US" altLang="zh-CN" sz="2800" b="1" i="1" dirty="0"/>
              <a:t>F</a:t>
            </a:r>
            <a:r>
              <a:rPr lang="en-US" altLang="zh-CN" sz="2800" b="1" baseline="-25000" dirty="0"/>
              <a:t>2</a:t>
            </a:r>
            <a:r>
              <a:rPr lang="zh-CN" altLang="en-US" sz="2800" b="1" dirty="0"/>
              <a:t>中，用数学语言表达就是要求</a:t>
            </a:r>
            <a:r>
              <a:rPr lang="en-US" altLang="zh-CN" sz="2800" b="1" dirty="0" err="1"/>
              <a:t>Cov</a:t>
            </a:r>
            <a:r>
              <a:rPr lang="en-US" altLang="zh-CN" sz="2800" b="1" dirty="0"/>
              <a:t>(</a:t>
            </a:r>
            <a:r>
              <a:rPr lang="en-US" altLang="zh-CN" sz="2800" b="1" i="1" dirty="0"/>
              <a:t>F</a:t>
            </a:r>
            <a:r>
              <a:rPr lang="en-US" altLang="zh-CN" sz="2800" b="1" baseline="-25000" dirty="0"/>
              <a:t>1</a:t>
            </a:r>
            <a:r>
              <a:rPr lang="zh-CN" altLang="en-US" sz="2800" b="1" dirty="0"/>
              <a:t>，</a:t>
            </a:r>
            <a:r>
              <a:rPr lang="en-US" altLang="zh-CN" sz="2800" b="1" i="1" dirty="0"/>
              <a:t>F</a:t>
            </a:r>
            <a:r>
              <a:rPr lang="en-US" altLang="zh-CN" sz="2800" b="1" baseline="-25000" dirty="0"/>
              <a:t>2</a:t>
            </a:r>
            <a:r>
              <a:rPr lang="en-US" altLang="zh-CN" sz="2800" b="1" dirty="0"/>
              <a:t>)</a:t>
            </a:r>
            <a:r>
              <a:rPr lang="zh-CN" altLang="en-US" sz="2800" b="1" dirty="0"/>
              <a:t>＝</a:t>
            </a:r>
            <a:r>
              <a:rPr lang="en-US" altLang="zh-CN" sz="2800" b="1" dirty="0"/>
              <a:t>0</a:t>
            </a:r>
            <a:r>
              <a:rPr lang="zh-CN" altLang="en-US" sz="2800" b="1" dirty="0"/>
              <a:t>。称</a:t>
            </a:r>
            <a:r>
              <a:rPr lang="en-US" altLang="zh-CN" sz="2800" b="1" i="1" dirty="0"/>
              <a:t>F</a:t>
            </a:r>
            <a:r>
              <a:rPr lang="en-US" altLang="zh-CN" sz="2800" b="1" baseline="-25000" dirty="0"/>
              <a:t>2</a:t>
            </a:r>
            <a:r>
              <a:rPr lang="zh-CN" altLang="en-US" sz="2800" b="1" dirty="0"/>
              <a:t>为第二主成分，依此类推可以构造出第三、第四、</a:t>
            </a:r>
            <a:r>
              <a:rPr lang="en-US" altLang="zh-CN" sz="2800" b="1" dirty="0"/>
              <a:t>…</a:t>
            </a:r>
            <a:r>
              <a:rPr lang="zh-CN" altLang="en-US" sz="2800" b="1" dirty="0"/>
              <a:t>、第</a:t>
            </a:r>
            <a:r>
              <a:rPr lang="en-US" altLang="zh-CN" sz="2800" b="1" i="1" dirty="0"/>
              <a:t>p</a:t>
            </a:r>
            <a:r>
              <a:rPr lang="zh-CN" altLang="en-US" sz="2800" b="1" dirty="0"/>
              <a:t>个主成分。</a:t>
            </a:r>
          </a:p>
        </p:txBody>
      </p:sp>
    </p:spTree>
    <p:extLst>
      <p:ext uri="{BB962C8B-B14F-4D97-AF65-F5344CB8AC3E}">
        <p14:creationId xmlns:p14="http://schemas.microsoft.com/office/powerpoint/2010/main" val="364221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5" name="Rectangle 3"/>
          <p:cNvSpPr>
            <a:spLocks noGrp="1" noChangeArrowheads="1"/>
          </p:cNvSpPr>
          <p:nvPr>
            <p:ph type="body" idx="1"/>
          </p:nvPr>
        </p:nvSpPr>
        <p:spPr/>
        <p:txBody>
          <a:bodyPr>
            <a:normAutofit lnSpcReduction="10000"/>
          </a:bodyPr>
          <a:lstStyle/>
          <a:p>
            <a:pPr lvl="1">
              <a:spcBef>
                <a:spcPts val="450"/>
              </a:spcBef>
              <a:spcAft>
                <a:spcPts val="450"/>
              </a:spcAft>
            </a:pPr>
            <a:r>
              <a:rPr lang="en-US" altLang="zh-CN" b="1" dirty="0" smtClean="0">
                <a:latin typeface="黑体" panose="02010609060101010101" pitchFamily="49" charset="-122"/>
              </a:rPr>
              <a:t> </a:t>
            </a:r>
            <a:r>
              <a:rPr lang="zh-CN" altLang="en-US" sz="2800" b="1" dirty="0">
                <a:latin typeface="黑体" panose="02010609060101010101" pitchFamily="49" charset="-122"/>
              </a:rPr>
              <a:t>主成分分析的数学模型</a:t>
            </a:r>
          </a:p>
          <a:p>
            <a:pPr lvl="2"/>
            <a:r>
              <a:rPr lang="zh-CN" altLang="en-US" sz="2800" b="1" dirty="0"/>
              <a:t>    设有</a:t>
            </a:r>
            <a:r>
              <a:rPr lang="en-US" altLang="zh-CN" sz="2800" b="1" i="1" dirty="0"/>
              <a:t>n</a:t>
            </a:r>
            <a:r>
              <a:rPr lang="zh-CN" altLang="en-US" sz="2800" b="1" dirty="0"/>
              <a:t>个样品（多元观测值），每个样品观测</a:t>
            </a:r>
            <a:r>
              <a:rPr lang="en-US" altLang="zh-CN" sz="2800" b="1" i="1" dirty="0"/>
              <a:t>p</a:t>
            </a:r>
            <a:r>
              <a:rPr lang="zh-CN" altLang="en-US" sz="2800" b="1" dirty="0"/>
              <a:t>项指标（变量）：</a:t>
            </a:r>
            <a:r>
              <a:rPr lang="en-US" altLang="zh-CN" sz="2800" b="1" i="1" dirty="0"/>
              <a:t>X</a:t>
            </a:r>
            <a:r>
              <a:rPr lang="en-US" altLang="zh-CN" sz="2800" b="1" baseline="-25000" dirty="0"/>
              <a:t>1</a:t>
            </a:r>
            <a:r>
              <a:rPr lang="zh-CN" altLang="en-US" sz="2800" b="1" dirty="0"/>
              <a:t>，</a:t>
            </a:r>
            <a:r>
              <a:rPr lang="en-US" altLang="zh-CN" sz="2800" b="1" i="1" dirty="0"/>
              <a:t>X</a:t>
            </a:r>
            <a:r>
              <a:rPr lang="en-US" altLang="zh-CN" sz="2800" b="1" baseline="-25000" dirty="0"/>
              <a:t>2</a:t>
            </a:r>
            <a:r>
              <a:rPr lang="zh-CN" altLang="en-US" sz="2800" b="1" dirty="0"/>
              <a:t>，</a:t>
            </a:r>
            <a:r>
              <a:rPr lang="en-US" altLang="zh-CN" sz="2800" b="1" dirty="0"/>
              <a:t>…</a:t>
            </a:r>
            <a:r>
              <a:rPr lang="zh-CN" altLang="en-US" sz="2800" b="1" dirty="0"/>
              <a:t>，</a:t>
            </a:r>
            <a:r>
              <a:rPr lang="en-US" altLang="zh-CN" sz="2800" b="1" i="1" dirty="0" err="1"/>
              <a:t>X</a:t>
            </a:r>
            <a:r>
              <a:rPr lang="en-US" altLang="zh-CN" sz="2800" b="1" i="1" baseline="-25000" dirty="0" err="1"/>
              <a:t>p</a:t>
            </a:r>
            <a:r>
              <a:rPr lang="zh-CN" altLang="en-US" sz="2800" b="1" dirty="0"/>
              <a:t>，得到原始数据资料阵：</a:t>
            </a:r>
          </a:p>
          <a:p>
            <a:pPr lvl="2"/>
            <a:endParaRPr lang="zh-CN" altLang="en-US" b="1" dirty="0"/>
          </a:p>
          <a:p>
            <a:pPr lvl="2"/>
            <a:endParaRPr lang="zh-CN" altLang="en-US" b="1" dirty="0"/>
          </a:p>
          <a:p>
            <a:pPr lvl="2"/>
            <a:endParaRPr lang="en-US" altLang="zh-CN" b="1" dirty="0" smtClean="0"/>
          </a:p>
          <a:p>
            <a:pPr lvl="2"/>
            <a:endParaRPr lang="en-US" altLang="zh-CN" b="1" dirty="0"/>
          </a:p>
          <a:p>
            <a:pPr lvl="2"/>
            <a:endParaRPr lang="en-US" altLang="zh-CN" b="1" dirty="0" smtClean="0"/>
          </a:p>
          <a:p>
            <a:pPr lvl="2"/>
            <a:endParaRPr lang="en-US" altLang="zh-CN" b="1" dirty="0"/>
          </a:p>
          <a:p>
            <a:pPr lvl="2"/>
            <a:endParaRPr lang="zh-CN" altLang="en-US" b="1" dirty="0"/>
          </a:p>
          <a:p>
            <a:pPr lvl="2"/>
            <a:endParaRPr lang="zh-CN" altLang="en-US" sz="2800" b="1" dirty="0"/>
          </a:p>
          <a:p>
            <a:pPr lvl="2"/>
            <a:r>
              <a:rPr lang="zh-CN" altLang="en-US" sz="2800" b="1" dirty="0"/>
              <a:t>其中</a:t>
            </a:r>
            <a:r>
              <a:rPr lang="en-US" altLang="zh-CN" sz="2800" b="1" i="1" dirty="0"/>
              <a:t>X</a:t>
            </a:r>
            <a:r>
              <a:rPr lang="en-US" altLang="zh-CN" sz="2800" b="1" i="1" baseline="-25000" dirty="0"/>
              <a:t>i</a:t>
            </a:r>
            <a:r>
              <a:rPr lang="en-US" altLang="zh-CN" sz="2800" b="1" dirty="0"/>
              <a:t> = (</a:t>
            </a:r>
            <a:r>
              <a:rPr lang="en-US" altLang="zh-CN" sz="2800" b="1" i="1" dirty="0"/>
              <a:t>x</a:t>
            </a:r>
            <a:r>
              <a:rPr lang="en-US" altLang="zh-CN" sz="2800" b="1" baseline="-25000" dirty="0"/>
              <a:t>1</a:t>
            </a:r>
            <a:r>
              <a:rPr lang="en-US" altLang="zh-CN" sz="2800" b="1" i="1" baseline="-25000" dirty="0"/>
              <a:t>i</a:t>
            </a:r>
            <a:r>
              <a:rPr lang="zh-CN" altLang="en-US" sz="2800" b="1" dirty="0"/>
              <a:t>，</a:t>
            </a:r>
            <a:r>
              <a:rPr lang="en-US" altLang="zh-CN" sz="2800" b="1" i="1" dirty="0"/>
              <a:t>x</a:t>
            </a:r>
            <a:r>
              <a:rPr lang="en-US" altLang="zh-CN" sz="2800" b="1" baseline="-25000" dirty="0"/>
              <a:t>2</a:t>
            </a:r>
            <a:r>
              <a:rPr lang="en-US" altLang="zh-CN" sz="2800" b="1" i="1" baseline="-25000" dirty="0"/>
              <a:t>i</a:t>
            </a:r>
            <a:r>
              <a:rPr lang="zh-CN" altLang="en-US" sz="2800" b="1" dirty="0"/>
              <a:t>，</a:t>
            </a:r>
            <a:r>
              <a:rPr lang="en-US" altLang="zh-CN" sz="2800" b="1" dirty="0"/>
              <a:t>…</a:t>
            </a:r>
            <a:r>
              <a:rPr lang="zh-CN" altLang="en-US" sz="2800" b="1" dirty="0"/>
              <a:t>，</a:t>
            </a:r>
            <a:r>
              <a:rPr lang="en-US" altLang="zh-CN" sz="2800" b="1" i="1" dirty="0" err="1"/>
              <a:t>x</a:t>
            </a:r>
            <a:r>
              <a:rPr lang="en-US" altLang="zh-CN" sz="2800" b="1" i="1" baseline="-25000" dirty="0" err="1"/>
              <a:t>ni</a:t>
            </a:r>
            <a:r>
              <a:rPr lang="en-US" altLang="zh-CN" sz="2800" b="1" dirty="0"/>
              <a:t>)'</a:t>
            </a:r>
            <a:r>
              <a:rPr lang="zh-CN" altLang="en-US" sz="2800" b="1" dirty="0"/>
              <a:t>，</a:t>
            </a:r>
            <a:r>
              <a:rPr lang="en-US" altLang="zh-CN" sz="2800" b="1" i="1" dirty="0" err="1"/>
              <a:t>i</a:t>
            </a:r>
            <a:r>
              <a:rPr lang="en-US" altLang="zh-CN" sz="2800" b="1" dirty="0"/>
              <a:t> = 1</a:t>
            </a:r>
            <a:r>
              <a:rPr lang="zh-CN" altLang="en-US" sz="2800" b="1" dirty="0"/>
              <a:t>，</a:t>
            </a:r>
            <a:r>
              <a:rPr lang="en-US" altLang="zh-CN" sz="2800" b="1" dirty="0"/>
              <a:t>2</a:t>
            </a:r>
            <a:r>
              <a:rPr lang="zh-CN" altLang="en-US" sz="2800" b="1" dirty="0"/>
              <a:t>，</a:t>
            </a:r>
            <a:r>
              <a:rPr lang="en-US" altLang="zh-CN" sz="2800" b="1" dirty="0"/>
              <a:t>…</a:t>
            </a:r>
            <a:r>
              <a:rPr lang="zh-CN" altLang="en-US" sz="2800" b="1" dirty="0"/>
              <a:t>，</a:t>
            </a:r>
            <a:r>
              <a:rPr lang="en-US" altLang="zh-CN" sz="2800" b="1" i="1" dirty="0"/>
              <a:t>p</a:t>
            </a:r>
            <a:r>
              <a:rPr lang="zh-CN" altLang="en-US" sz="2800" b="1" dirty="0"/>
              <a:t>。</a:t>
            </a:r>
          </a:p>
        </p:txBody>
      </p:sp>
      <p:sp>
        <p:nvSpPr>
          <p:cNvPr id="847877" name="Rectangle 5"/>
          <p:cNvSpPr>
            <a:spLocks noChangeArrowheads="1"/>
          </p:cNvSpPr>
          <p:nvPr/>
        </p:nvSpPr>
        <p:spPr bwMode="auto">
          <a:xfrm>
            <a:off x="1524001" y="2822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47876" name="Object 4"/>
          <p:cNvGraphicFramePr>
            <a:graphicFrameLocks noChangeAspect="1"/>
          </p:cNvGraphicFramePr>
          <p:nvPr>
            <p:extLst>
              <p:ext uri="{D42A27DB-BD31-4B8C-83A1-F6EECF244321}">
                <p14:modId xmlns:p14="http://schemas.microsoft.com/office/powerpoint/2010/main" val="2170198694"/>
              </p:ext>
            </p:extLst>
          </p:nvPr>
        </p:nvGraphicFramePr>
        <p:xfrm>
          <a:off x="3515519" y="3341460"/>
          <a:ext cx="5160962" cy="1784350"/>
        </p:xfrm>
        <a:graphic>
          <a:graphicData uri="http://schemas.openxmlformats.org/presentationml/2006/ole">
            <mc:AlternateContent xmlns:mc="http://schemas.openxmlformats.org/markup-compatibility/2006">
              <mc:Choice xmlns:v="urn:schemas-microsoft-com:vml" Requires="v">
                <p:oleObj spid="_x0000_s1033" name="公式" r:id="rId3" imgW="2717800" imgH="939800" progId="Equation.3">
                  <p:embed/>
                </p:oleObj>
              </mc:Choice>
              <mc:Fallback>
                <p:oleObj name="公式" r:id="rId3" imgW="2717800" imgH="939800" progId="Equation.3">
                  <p:embed/>
                  <p:pic>
                    <p:nvPicPr>
                      <p:cNvPr id="8478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519" y="3341460"/>
                        <a:ext cx="5160962" cy="178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804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9" name="Rectangle 3"/>
          <p:cNvSpPr>
            <a:spLocks noGrp="1" noChangeArrowheads="1"/>
          </p:cNvSpPr>
          <p:nvPr>
            <p:ph type="body" idx="1"/>
          </p:nvPr>
        </p:nvSpPr>
        <p:spPr>
          <a:xfrm>
            <a:off x="838200" y="849087"/>
            <a:ext cx="10515600" cy="5327878"/>
          </a:xfrm>
        </p:spPr>
        <p:txBody>
          <a:bodyPr>
            <a:normAutofit lnSpcReduction="10000"/>
          </a:bodyPr>
          <a:lstStyle/>
          <a:p>
            <a:pPr lvl="2">
              <a:lnSpc>
                <a:spcPct val="150000"/>
              </a:lnSpc>
            </a:pPr>
            <a:r>
              <a:rPr lang="en-US" altLang="zh-CN" sz="2800" b="1" dirty="0"/>
              <a:t>    </a:t>
            </a:r>
            <a:r>
              <a:rPr lang="zh-CN" altLang="en-US" sz="2800" b="1" dirty="0"/>
              <a:t>用数据矩阵</a:t>
            </a:r>
            <a:r>
              <a:rPr lang="en-US" altLang="zh-CN" sz="2800" b="1" i="1" dirty="0"/>
              <a:t>X</a:t>
            </a:r>
            <a:r>
              <a:rPr lang="zh-CN" altLang="en-US" sz="2800" b="1" dirty="0"/>
              <a:t>的</a:t>
            </a:r>
            <a:r>
              <a:rPr lang="en-US" altLang="zh-CN" sz="2800" b="1" i="1" dirty="0"/>
              <a:t>p</a:t>
            </a:r>
            <a:r>
              <a:rPr lang="zh-CN" altLang="en-US" sz="2800" b="1" dirty="0"/>
              <a:t>个列向量（即</a:t>
            </a:r>
            <a:r>
              <a:rPr lang="en-US" altLang="zh-CN" sz="2800" b="1" i="1" dirty="0"/>
              <a:t>p</a:t>
            </a:r>
            <a:r>
              <a:rPr lang="zh-CN" altLang="en-US" sz="2800" b="1" dirty="0"/>
              <a:t>个指标向量）</a:t>
            </a:r>
            <a:r>
              <a:rPr lang="en-US" altLang="zh-CN" sz="2800" b="1" i="1" dirty="0"/>
              <a:t>X</a:t>
            </a:r>
            <a:r>
              <a:rPr lang="en-US" altLang="zh-CN" sz="2800" b="1" baseline="-25000" dirty="0"/>
              <a:t>1</a:t>
            </a:r>
            <a:r>
              <a:rPr lang="zh-CN" altLang="en-US" sz="2800" b="1" dirty="0"/>
              <a:t>，</a:t>
            </a:r>
            <a:r>
              <a:rPr lang="en-US" altLang="zh-CN" sz="2800" b="1" i="1" dirty="0"/>
              <a:t>X</a:t>
            </a:r>
            <a:r>
              <a:rPr lang="en-US" altLang="zh-CN" sz="2800" b="1" baseline="-25000" dirty="0"/>
              <a:t>2</a:t>
            </a:r>
            <a:r>
              <a:rPr lang="zh-CN" altLang="en-US" sz="2800" b="1" dirty="0"/>
              <a:t>，</a:t>
            </a:r>
            <a:r>
              <a:rPr lang="en-US" altLang="zh-CN" sz="2800" b="1" dirty="0"/>
              <a:t>…</a:t>
            </a:r>
            <a:r>
              <a:rPr lang="zh-CN" altLang="en-US" sz="2800" b="1" dirty="0"/>
              <a:t>，</a:t>
            </a:r>
            <a:r>
              <a:rPr lang="en-US" altLang="zh-CN" sz="2800" b="1" i="1" dirty="0" err="1"/>
              <a:t>X</a:t>
            </a:r>
            <a:r>
              <a:rPr lang="en-US" altLang="zh-CN" sz="2800" b="1" i="1" baseline="-25000" dirty="0" err="1"/>
              <a:t>p</a:t>
            </a:r>
            <a:r>
              <a:rPr lang="zh-CN" altLang="en-US" sz="2800" b="1" dirty="0"/>
              <a:t>作线性组合，得综合指标向量：</a:t>
            </a:r>
          </a:p>
          <a:p>
            <a:pPr lvl="2"/>
            <a:endParaRPr lang="zh-CN" altLang="en-US" b="1" dirty="0"/>
          </a:p>
          <a:p>
            <a:pPr lvl="2"/>
            <a:endParaRPr lang="zh-CN" altLang="en-US" b="1" dirty="0"/>
          </a:p>
          <a:p>
            <a:pPr lvl="2"/>
            <a:endParaRPr lang="en-US" altLang="zh-CN" b="1" dirty="0" smtClean="0"/>
          </a:p>
          <a:p>
            <a:pPr lvl="2"/>
            <a:endParaRPr lang="en-US" altLang="zh-CN" b="1" dirty="0"/>
          </a:p>
          <a:p>
            <a:pPr lvl="2"/>
            <a:endParaRPr lang="en-US" altLang="zh-CN" b="1" dirty="0" smtClean="0"/>
          </a:p>
          <a:p>
            <a:pPr lvl="2"/>
            <a:endParaRPr lang="en-US" altLang="zh-CN" b="1" dirty="0"/>
          </a:p>
          <a:p>
            <a:pPr lvl="2"/>
            <a:endParaRPr lang="en-US" altLang="zh-CN" b="1" dirty="0" smtClean="0"/>
          </a:p>
          <a:p>
            <a:pPr lvl="2"/>
            <a:endParaRPr lang="en-US" altLang="zh-CN" b="1" dirty="0"/>
          </a:p>
          <a:p>
            <a:pPr lvl="2"/>
            <a:endParaRPr lang="zh-CN" altLang="en-US" b="1" dirty="0"/>
          </a:p>
          <a:p>
            <a:pPr lvl="2"/>
            <a:endParaRPr lang="zh-CN" altLang="en-US" b="1" dirty="0"/>
          </a:p>
          <a:p>
            <a:pPr lvl="2"/>
            <a:r>
              <a:rPr lang="zh-CN" altLang="en-US" sz="2800" b="1" dirty="0"/>
              <a:t>简写成：</a:t>
            </a:r>
          </a:p>
          <a:p>
            <a:pPr lvl="2" algn="ctr"/>
            <a:r>
              <a:rPr lang="pt-BR" altLang="zh-CN" sz="2800" b="1" i="1" dirty="0"/>
              <a:t>F</a:t>
            </a:r>
            <a:r>
              <a:rPr lang="pt-BR" altLang="zh-CN" sz="2800" b="1" i="1" baseline="-25000" dirty="0"/>
              <a:t>i</a:t>
            </a:r>
            <a:r>
              <a:rPr lang="pt-BR" altLang="zh-CN" sz="2800" b="1" dirty="0"/>
              <a:t> = </a:t>
            </a:r>
            <a:r>
              <a:rPr lang="pt-BR" altLang="zh-CN" sz="2800" b="1" i="1" dirty="0"/>
              <a:t>a</a:t>
            </a:r>
            <a:r>
              <a:rPr lang="pt-BR" altLang="zh-CN" sz="2800" b="1" baseline="-25000" dirty="0"/>
              <a:t>1</a:t>
            </a:r>
            <a:r>
              <a:rPr lang="pt-BR" altLang="zh-CN" sz="2800" b="1" i="1" baseline="-25000" dirty="0"/>
              <a:t>i</a:t>
            </a:r>
            <a:r>
              <a:rPr lang="pt-BR" altLang="zh-CN" sz="2800" b="1" i="1" dirty="0"/>
              <a:t>X</a:t>
            </a:r>
            <a:r>
              <a:rPr lang="pt-BR" altLang="zh-CN" sz="2800" b="1" baseline="-25000" dirty="0"/>
              <a:t>1</a:t>
            </a:r>
            <a:r>
              <a:rPr lang="pt-BR" altLang="zh-CN" sz="2800" b="1" dirty="0"/>
              <a:t> + </a:t>
            </a:r>
            <a:r>
              <a:rPr lang="pt-BR" altLang="zh-CN" sz="2800" b="1" i="1" dirty="0"/>
              <a:t>a</a:t>
            </a:r>
            <a:r>
              <a:rPr lang="pt-BR" altLang="zh-CN" sz="2800" b="1" i="1" baseline="-25000" dirty="0"/>
              <a:t>i</a:t>
            </a:r>
            <a:r>
              <a:rPr lang="pt-BR" altLang="zh-CN" sz="2800" b="1" baseline="-25000" dirty="0"/>
              <a:t>2</a:t>
            </a:r>
            <a:r>
              <a:rPr lang="pt-BR" altLang="zh-CN" sz="2800" b="1" i="1" dirty="0"/>
              <a:t>X</a:t>
            </a:r>
            <a:r>
              <a:rPr lang="pt-BR" altLang="zh-CN" sz="2800" b="1" baseline="-25000" dirty="0"/>
              <a:t>2</a:t>
            </a:r>
            <a:r>
              <a:rPr lang="pt-BR" altLang="zh-CN" sz="2800" b="1" dirty="0"/>
              <a:t> +…+</a:t>
            </a:r>
            <a:r>
              <a:rPr lang="pt-BR" altLang="zh-CN" sz="2800" b="1" i="1" dirty="0"/>
              <a:t>a</a:t>
            </a:r>
            <a:r>
              <a:rPr lang="pt-BR" altLang="zh-CN" sz="2800" b="1" i="1" baseline="-25000" dirty="0"/>
              <a:t>pi</a:t>
            </a:r>
            <a:r>
              <a:rPr lang="pt-BR" altLang="zh-CN" sz="2800" b="1" i="1" dirty="0"/>
              <a:t>X</a:t>
            </a:r>
            <a:r>
              <a:rPr lang="pt-BR" altLang="zh-CN" sz="2800" b="1" i="1" baseline="-25000" dirty="0"/>
              <a:t>p</a:t>
            </a:r>
            <a:r>
              <a:rPr lang="pt-BR" altLang="zh-CN" sz="2800" b="1" dirty="0"/>
              <a:t>   </a:t>
            </a:r>
            <a:r>
              <a:rPr lang="pt-BR" altLang="zh-CN" sz="2800" b="1" i="1" dirty="0"/>
              <a:t>i</a:t>
            </a:r>
            <a:r>
              <a:rPr lang="pt-BR" altLang="zh-CN" sz="2800" b="1" dirty="0"/>
              <a:t> = 1</a:t>
            </a:r>
            <a:r>
              <a:rPr lang="zh-CN" altLang="pt-BR" sz="2800" b="1" dirty="0"/>
              <a:t>，</a:t>
            </a:r>
            <a:r>
              <a:rPr lang="pt-BR" altLang="zh-CN" sz="2800" b="1" dirty="0"/>
              <a:t>2</a:t>
            </a:r>
            <a:r>
              <a:rPr lang="zh-CN" altLang="pt-BR" sz="2800" b="1" dirty="0"/>
              <a:t>，</a:t>
            </a:r>
            <a:r>
              <a:rPr lang="pt-BR" altLang="zh-CN" sz="2800" b="1" dirty="0"/>
              <a:t>…</a:t>
            </a:r>
            <a:r>
              <a:rPr lang="zh-CN" altLang="pt-BR" sz="2800" b="1" dirty="0"/>
              <a:t>，</a:t>
            </a:r>
            <a:r>
              <a:rPr lang="pt-BR" altLang="zh-CN" sz="2800" b="1" i="1" dirty="0"/>
              <a:t>p</a:t>
            </a:r>
          </a:p>
        </p:txBody>
      </p:sp>
      <p:sp>
        <p:nvSpPr>
          <p:cNvPr id="848901" name="Rectangle 5"/>
          <p:cNvSpPr>
            <a:spLocks noChangeArrowheads="1"/>
          </p:cNvSpPr>
          <p:nvPr/>
        </p:nvSpPr>
        <p:spPr bwMode="auto">
          <a:xfrm>
            <a:off x="1524001" y="2822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48900" name="Object 4"/>
          <p:cNvGraphicFramePr>
            <a:graphicFrameLocks noChangeAspect="1"/>
          </p:cNvGraphicFramePr>
          <p:nvPr>
            <p:extLst>
              <p:ext uri="{D42A27DB-BD31-4B8C-83A1-F6EECF244321}">
                <p14:modId xmlns:p14="http://schemas.microsoft.com/office/powerpoint/2010/main" val="3299491048"/>
              </p:ext>
            </p:extLst>
          </p:nvPr>
        </p:nvGraphicFramePr>
        <p:xfrm>
          <a:off x="3282042" y="2410136"/>
          <a:ext cx="5894614" cy="2205780"/>
        </p:xfrm>
        <a:graphic>
          <a:graphicData uri="http://schemas.openxmlformats.org/presentationml/2006/ole">
            <mc:AlternateContent xmlns:mc="http://schemas.openxmlformats.org/markup-compatibility/2006">
              <mc:Choice xmlns:v="urn:schemas-microsoft-com:vml" Requires="v">
                <p:oleObj spid="_x0000_s2057" name="公式" r:id="rId3" imgW="2133600" imgH="939800" progId="Equation.3">
                  <p:embed/>
                </p:oleObj>
              </mc:Choice>
              <mc:Fallback>
                <p:oleObj name="公式" r:id="rId3" imgW="2133600" imgH="939800" progId="Equation.3">
                  <p:embed/>
                  <p:pic>
                    <p:nvPicPr>
                      <p:cNvPr id="8489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042" y="2410136"/>
                        <a:ext cx="5894614" cy="2205780"/>
                      </a:xfrm>
                      <a:prstGeom prst="rect">
                        <a:avLst/>
                      </a:prstGeom>
                      <a:noFill/>
                    </p:spPr>
                  </p:pic>
                </p:oleObj>
              </mc:Fallback>
            </mc:AlternateContent>
          </a:graphicData>
        </a:graphic>
      </p:graphicFrame>
    </p:spTree>
    <p:extLst>
      <p:ext uri="{BB962C8B-B14F-4D97-AF65-F5344CB8AC3E}">
        <p14:creationId xmlns:p14="http://schemas.microsoft.com/office/powerpoint/2010/main" val="255422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3" name="Rectangle 3"/>
          <p:cNvSpPr>
            <a:spLocks noGrp="1" noChangeArrowheads="1"/>
          </p:cNvSpPr>
          <p:nvPr>
            <p:ph type="body" idx="1"/>
          </p:nvPr>
        </p:nvSpPr>
        <p:spPr>
          <a:xfrm>
            <a:off x="838200" y="473529"/>
            <a:ext cx="10515600" cy="5703435"/>
          </a:xfrm>
        </p:spPr>
        <p:txBody>
          <a:bodyPr>
            <a:normAutofit fontScale="92500" lnSpcReduction="10000"/>
          </a:bodyPr>
          <a:lstStyle/>
          <a:p>
            <a:pPr lvl="2">
              <a:lnSpc>
                <a:spcPct val="150000"/>
              </a:lnSpc>
            </a:pPr>
            <a:r>
              <a:rPr lang="pt-BR" altLang="zh-CN" sz="2400" b="1" dirty="0"/>
              <a:t>    </a:t>
            </a:r>
            <a:r>
              <a:rPr lang="zh-CN" altLang="en-US" sz="2400" b="1" dirty="0"/>
              <a:t>为了加以限制，对组合系数</a:t>
            </a:r>
            <a:r>
              <a:rPr lang="en-US" altLang="zh-CN" sz="2400" b="1" i="1" dirty="0" err="1"/>
              <a:t>a</a:t>
            </a:r>
            <a:r>
              <a:rPr lang="en-US" altLang="zh-CN" sz="2400" b="1" i="1" baseline="-25000" dirty="0" err="1"/>
              <a:t>i</a:t>
            </a:r>
            <a:r>
              <a:rPr lang="en-US" altLang="zh-CN" sz="2400" b="1" dirty="0"/>
              <a:t>' = (</a:t>
            </a:r>
            <a:r>
              <a:rPr lang="en-US" altLang="zh-CN" sz="2400" b="1" i="1" dirty="0"/>
              <a:t>a</a:t>
            </a:r>
            <a:r>
              <a:rPr lang="en-US" altLang="zh-CN" sz="2400" b="1" baseline="-25000" dirty="0"/>
              <a:t>1</a:t>
            </a:r>
            <a:r>
              <a:rPr lang="en-US" altLang="zh-CN" sz="2400" b="1" i="1" baseline="-25000" dirty="0"/>
              <a:t>i</a:t>
            </a:r>
            <a:r>
              <a:rPr lang="zh-CN" altLang="en-US" sz="2400" b="1" dirty="0"/>
              <a:t>，</a:t>
            </a:r>
            <a:r>
              <a:rPr lang="en-US" altLang="zh-CN" sz="2400" b="1" i="1" dirty="0"/>
              <a:t>a</a:t>
            </a:r>
            <a:r>
              <a:rPr lang="en-US" altLang="zh-CN" sz="2400" b="1" baseline="-25000" dirty="0"/>
              <a:t>2</a:t>
            </a:r>
            <a:r>
              <a:rPr lang="en-US" altLang="zh-CN" sz="2400" b="1" i="1" baseline="-25000" dirty="0"/>
              <a:t>i</a:t>
            </a:r>
            <a:r>
              <a:rPr lang="zh-CN" altLang="en-US" sz="2400" b="1" dirty="0"/>
              <a:t>，</a:t>
            </a:r>
            <a:r>
              <a:rPr lang="en-US" altLang="zh-CN" sz="2400" b="1" dirty="0"/>
              <a:t>…</a:t>
            </a:r>
            <a:r>
              <a:rPr lang="zh-CN" altLang="en-US" sz="2400" b="1" dirty="0"/>
              <a:t>，</a:t>
            </a:r>
            <a:r>
              <a:rPr lang="en-US" altLang="zh-CN" sz="2400" b="1" i="1" dirty="0" err="1"/>
              <a:t>a</a:t>
            </a:r>
            <a:r>
              <a:rPr lang="en-US" altLang="zh-CN" sz="2400" b="1" i="1" baseline="-25000" dirty="0" err="1"/>
              <a:t>pi</a:t>
            </a:r>
            <a:r>
              <a:rPr lang="en-US" altLang="zh-CN" sz="2400" b="1" dirty="0"/>
              <a:t>)</a:t>
            </a:r>
            <a:r>
              <a:rPr lang="zh-CN" altLang="en-US" sz="2400" b="1" dirty="0"/>
              <a:t>作如下要求：</a:t>
            </a:r>
          </a:p>
          <a:p>
            <a:pPr lvl="2">
              <a:lnSpc>
                <a:spcPct val="150000"/>
              </a:lnSpc>
            </a:pPr>
            <a:endParaRPr lang="zh-CN" altLang="en-US" b="1" dirty="0"/>
          </a:p>
          <a:p>
            <a:pPr lvl="2">
              <a:lnSpc>
                <a:spcPct val="150000"/>
              </a:lnSpc>
            </a:pPr>
            <a:endParaRPr lang="en-US" altLang="zh-CN" b="1" dirty="0" smtClean="0"/>
          </a:p>
          <a:p>
            <a:pPr lvl="2">
              <a:lnSpc>
                <a:spcPct val="150000"/>
              </a:lnSpc>
            </a:pPr>
            <a:r>
              <a:rPr lang="zh-CN" altLang="en-US" sz="2400" b="1" dirty="0" smtClean="0"/>
              <a:t>即</a:t>
            </a:r>
            <a:r>
              <a:rPr lang="zh-CN" altLang="en-US" sz="2400" b="1" dirty="0"/>
              <a:t>：</a:t>
            </a:r>
            <a:r>
              <a:rPr lang="en-US" altLang="zh-CN" sz="2400" b="1" i="1" dirty="0" err="1"/>
              <a:t>a</a:t>
            </a:r>
            <a:r>
              <a:rPr lang="en-US" altLang="zh-CN" sz="2400" b="1" i="1" baseline="-25000" dirty="0" err="1"/>
              <a:t>i</a:t>
            </a:r>
            <a:r>
              <a:rPr lang="zh-CN" altLang="en-US" sz="2400" b="1" dirty="0"/>
              <a:t>为单位向量：</a:t>
            </a:r>
            <a:r>
              <a:rPr lang="en-US" altLang="zh-CN" sz="2400" b="1" i="1" dirty="0" err="1"/>
              <a:t>a</a:t>
            </a:r>
            <a:r>
              <a:rPr lang="en-US" altLang="zh-CN" sz="2400" b="1" i="1" baseline="-25000" dirty="0" err="1"/>
              <a:t>i</a:t>
            </a:r>
            <a:r>
              <a:rPr lang="en-US" altLang="zh-CN" sz="2400" b="1" dirty="0" err="1"/>
              <a:t>'</a:t>
            </a:r>
            <a:r>
              <a:rPr lang="en-US" altLang="zh-CN" sz="2400" b="1" i="1" dirty="0" err="1"/>
              <a:t>a</a:t>
            </a:r>
            <a:r>
              <a:rPr lang="en-US" altLang="zh-CN" sz="2400" b="1" i="1" baseline="-25000" dirty="0" err="1"/>
              <a:t>i</a:t>
            </a:r>
            <a:r>
              <a:rPr lang="en-US" altLang="zh-CN" sz="2400" b="1" dirty="0"/>
              <a:t> = 1</a:t>
            </a:r>
            <a:r>
              <a:rPr lang="zh-CN" altLang="en-US" sz="2400" b="1" dirty="0"/>
              <a:t>，且由下列原则决定：</a:t>
            </a:r>
          </a:p>
          <a:p>
            <a:pPr lvl="2">
              <a:lnSpc>
                <a:spcPct val="150000"/>
              </a:lnSpc>
            </a:pPr>
            <a:r>
              <a:rPr lang="zh-CN" altLang="en-US" sz="2400" b="1" dirty="0"/>
              <a:t>    </a:t>
            </a:r>
            <a:r>
              <a:rPr lang="en-US" altLang="zh-CN" sz="2400" b="1" dirty="0"/>
              <a:t>1) </a:t>
            </a:r>
            <a:r>
              <a:rPr lang="en-US" altLang="zh-CN" sz="2400" b="1" i="1" dirty="0"/>
              <a:t>F</a:t>
            </a:r>
            <a:r>
              <a:rPr lang="en-US" altLang="zh-CN" sz="2400" b="1" i="1" baseline="-25000" dirty="0"/>
              <a:t>i</a:t>
            </a:r>
            <a:r>
              <a:rPr lang="zh-CN" altLang="en-US" sz="2400" b="1" dirty="0"/>
              <a:t>与</a:t>
            </a:r>
            <a:r>
              <a:rPr lang="en-US" altLang="zh-CN" sz="2400" b="1" i="1" dirty="0"/>
              <a:t>F</a:t>
            </a:r>
            <a:r>
              <a:rPr lang="en-US" altLang="zh-CN" sz="2400" b="1" i="1" baseline="-25000" dirty="0"/>
              <a:t>j</a:t>
            </a:r>
            <a:r>
              <a:rPr lang="zh-CN" altLang="en-US" sz="2400" b="1" dirty="0"/>
              <a:t>（</a:t>
            </a:r>
            <a:r>
              <a:rPr lang="en-US" altLang="zh-CN" sz="2400" b="1" i="1" dirty="0" err="1"/>
              <a:t>ij</a:t>
            </a:r>
            <a:r>
              <a:rPr lang="en-US" altLang="zh-CN" sz="2400" b="1" dirty="0"/>
              <a:t>, </a:t>
            </a:r>
            <a:r>
              <a:rPr lang="en-US" altLang="zh-CN" sz="2400" b="1" i="1" dirty="0" err="1"/>
              <a:t>i</a:t>
            </a:r>
            <a:r>
              <a:rPr lang="en-US" altLang="zh-CN" sz="2400" b="1" dirty="0"/>
              <a:t>, </a:t>
            </a:r>
            <a:r>
              <a:rPr lang="en-US" altLang="zh-CN" sz="2400" b="1" i="1" dirty="0"/>
              <a:t>j</a:t>
            </a:r>
            <a:r>
              <a:rPr lang="en-US" altLang="zh-CN" sz="2400" b="1" dirty="0"/>
              <a:t> = 1, …, </a:t>
            </a:r>
            <a:r>
              <a:rPr lang="en-US" altLang="zh-CN" sz="2400" b="1" i="1" dirty="0"/>
              <a:t>p</a:t>
            </a:r>
            <a:r>
              <a:rPr lang="zh-CN" altLang="en-US" sz="2400" b="1" dirty="0"/>
              <a:t>）互不相关，即</a:t>
            </a:r>
            <a:r>
              <a:rPr lang="en-US" altLang="zh-CN" sz="2400" b="1" dirty="0" err="1"/>
              <a:t>Cov</a:t>
            </a:r>
            <a:r>
              <a:rPr lang="en-US" altLang="zh-CN" sz="2400" b="1" dirty="0"/>
              <a:t>(</a:t>
            </a:r>
            <a:r>
              <a:rPr lang="en-US" altLang="zh-CN" sz="2400" b="1" i="1" dirty="0"/>
              <a:t>F</a:t>
            </a:r>
            <a:r>
              <a:rPr lang="en-US" altLang="zh-CN" sz="2400" b="1" i="1" baseline="-25000" dirty="0"/>
              <a:t>i</a:t>
            </a:r>
            <a:r>
              <a:rPr lang="zh-CN" altLang="en-US" sz="2400" b="1" dirty="0"/>
              <a:t>，</a:t>
            </a:r>
            <a:r>
              <a:rPr lang="en-US" altLang="zh-CN" sz="2400" b="1" i="1" dirty="0"/>
              <a:t>F</a:t>
            </a:r>
            <a:r>
              <a:rPr lang="en-US" altLang="zh-CN" sz="2400" b="1" i="1" baseline="-25000" dirty="0"/>
              <a:t>j</a:t>
            </a:r>
            <a:r>
              <a:rPr lang="en-US" altLang="zh-CN" sz="2400" b="1" dirty="0"/>
              <a:t>) = </a:t>
            </a:r>
            <a:r>
              <a:rPr lang="en-US" altLang="zh-CN" sz="2400" b="1" i="1" dirty="0" err="1"/>
              <a:t>a</a:t>
            </a:r>
            <a:r>
              <a:rPr lang="en-US" altLang="zh-CN" sz="2400" b="1" i="1" baseline="-25000" dirty="0" err="1"/>
              <a:t>i</a:t>
            </a:r>
            <a:r>
              <a:rPr lang="en-US" altLang="zh-CN" sz="2400" b="1" dirty="0"/>
              <a:t>'</a:t>
            </a:r>
            <a:r>
              <a:rPr lang="en-US" altLang="zh-CN" sz="2400" b="1" i="1" dirty="0">
                <a:sym typeface="Symbol" panose="05050102010706020507" pitchFamily="18" charset="2"/>
              </a:rPr>
              <a:t></a:t>
            </a:r>
            <a:r>
              <a:rPr lang="en-US" altLang="zh-CN" sz="2400" b="1" i="1" dirty="0" err="1"/>
              <a:t>a</a:t>
            </a:r>
            <a:r>
              <a:rPr lang="en-US" altLang="zh-CN" sz="2400" b="1" i="1" baseline="-25000" dirty="0" err="1"/>
              <a:t>i</a:t>
            </a:r>
            <a:r>
              <a:rPr lang="en-US" altLang="zh-CN" sz="2400" b="1" dirty="0"/>
              <a:t> = 0</a:t>
            </a:r>
            <a:r>
              <a:rPr lang="zh-CN" altLang="en-US" sz="2400" b="1" dirty="0"/>
              <a:t>，其中</a:t>
            </a:r>
            <a:r>
              <a:rPr lang="en-US" altLang="zh-CN" sz="2400" b="1" i="1" dirty="0"/>
              <a:t>Σ</a:t>
            </a:r>
            <a:r>
              <a:rPr lang="zh-CN" altLang="en-US" sz="2400" b="1" dirty="0"/>
              <a:t>是</a:t>
            </a:r>
            <a:r>
              <a:rPr lang="en-US" altLang="zh-CN" sz="2400" b="1" i="1" dirty="0"/>
              <a:t>X</a:t>
            </a:r>
            <a:r>
              <a:rPr lang="zh-CN" altLang="en-US" sz="2400" b="1" dirty="0"/>
              <a:t>的协方差阵。</a:t>
            </a:r>
          </a:p>
          <a:p>
            <a:pPr lvl="2">
              <a:lnSpc>
                <a:spcPct val="150000"/>
              </a:lnSpc>
            </a:pPr>
            <a:r>
              <a:rPr lang="zh-CN" altLang="en-US" sz="2400" b="1" dirty="0"/>
              <a:t>    </a:t>
            </a:r>
            <a:r>
              <a:rPr lang="en-US" altLang="zh-CN" sz="2400" b="1" dirty="0"/>
              <a:t>2) </a:t>
            </a:r>
            <a:r>
              <a:rPr lang="en-US" altLang="zh-CN" sz="2400" b="1" i="1" dirty="0"/>
              <a:t>F</a:t>
            </a:r>
            <a:r>
              <a:rPr lang="en-US" altLang="zh-CN" sz="2400" b="1" baseline="-25000" dirty="0"/>
              <a:t>1</a:t>
            </a:r>
            <a:r>
              <a:rPr lang="zh-CN" altLang="en-US" sz="2400" b="1" dirty="0"/>
              <a:t>是</a:t>
            </a:r>
            <a:r>
              <a:rPr lang="en-US" altLang="zh-CN" sz="2400" b="1" i="1" dirty="0"/>
              <a:t>X</a:t>
            </a:r>
            <a:r>
              <a:rPr lang="en-US" altLang="zh-CN" sz="2400" b="1" baseline="-25000" dirty="0"/>
              <a:t>1</a:t>
            </a:r>
            <a:r>
              <a:rPr lang="zh-CN" altLang="en-US" sz="2400" b="1" dirty="0"/>
              <a:t>，</a:t>
            </a:r>
            <a:r>
              <a:rPr lang="en-US" altLang="zh-CN" sz="2400" b="1" i="1" dirty="0"/>
              <a:t>X</a:t>
            </a:r>
            <a:r>
              <a:rPr lang="en-US" altLang="zh-CN" sz="2400" b="1" baseline="-25000" dirty="0"/>
              <a:t>2</a:t>
            </a:r>
            <a:r>
              <a:rPr lang="zh-CN" altLang="en-US" sz="2400" b="1" dirty="0"/>
              <a:t>，</a:t>
            </a:r>
            <a:r>
              <a:rPr lang="en-US" altLang="zh-CN" sz="2400" b="1" dirty="0"/>
              <a:t>…</a:t>
            </a:r>
            <a:r>
              <a:rPr lang="zh-CN" altLang="en-US" sz="2400" b="1" dirty="0"/>
              <a:t>，</a:t>
            </a:r>
            <a:r>
              <a:rPr lang="en-US" altLang="zh-CN" sz="2400" b="1" i="1" dirty="0" err="1"/>
              <a:t>X</a:t>
            </a:r>
            <a:r>
              <a:rPr lang="en-US" altLang="zh-CN" sz="2400" b="1" i="1" baseline="-25000" dirty="0" err="1"/>
              <a:t>p</a:t>
            </a:r>
            <a:r>
              <a:rPr lang="zh-CN" altLang="en-US" sz="2400" b="1" dirty="0"/>
              <a:t>的一切线性组合（系数满足上述要求）中方差最大的，</a:t>
            </a:r>
            <a:r>
              <a:rPr lang="zh-CN" altLang="en-US" sz="2400" b="1" dirty="0" smtClean="0"/>
              <a:t>即                                                  ，其中</a:t>
            </a:r>
            <a:r>
              <a:rPr lang="en-US" altLang="zh-CN" sz="2400" b="1" i="1" dirty="0" smtClean="0"/>
              <a:t>c</a:t>
            </a:r>
            <a:r>
              <a:rPr lang="en-US" altLang="zh-CN" sz="2400" b="1" dirty="0" smtClean="0"/>
              <a:t> = (</a:t>
            </a:r>
            <a:r>
              <a:rPr lang="en-US" altLang="zh-CN" sz="2400" b="1" i="1" dirty="0" smtClean="0"/>
              <a:t>c</a:t>
            </a:r>
            <a:r>
              <a:rPr lang="en-US" altLang="zh-CN" sz="2400" b="1" baseline="-25000" dirty="0" smtClean="0"/>
              <a:t>1</a:t>
            </a:r>
            <a:r>
              <a:rPr lang="zh-CN" altLang="en-US" sz="2400" b="1" dirty="0" smtClean="0"/>
              <a:t>，</a:t>
            </a:r>
            <a:r>
              <a:rPr lang="en-US" altLang="zh-CN" sz="2400" b="1" i="1" dirty="0" smtClean="0"/>
              <a:t>c</a:t>
            </a:r>
            <a:r>
              <a:rPr lang="en-US" altLang="zh-CN" sz="2400" b="1" baseline="-25000" dirty="0" smtClean="0"/>
              <a:t>2</a:t>
            </a:r>
            <a:r>
              <a:rPr lang="zh-CN" altLang="en-US" sz="2400" b="1" dirty="0" smtClean="0"/>
              <a:t>，</a:t>
            </a:r>
            <a:r>
              <a:rPr lang="en-US" altLang="zh-CN" sz="2400" b="1" dirty="0" smtClean="0"/>
              <a:t>…</a:t>
            </a:r>
            <a:r>
              <a:rPr lang="zh-CN" altLang="en-US" sz="2400" b="1" dirty="0" smtClean="0"/>
              <a:t>，</a:t>
            </a:r>
            <a:r>
              <a:rPr lang="en-US" altLang="zh-CN" sz="2400" b="1" i="1" dirty="0" err="1" smtClean="0"/>
              <a:t>c</a:t>
            </a:r>
            <a:r>
              <a:rPr lang="en-US" altLang="zh-CN" sz="2400" b="1" i="1" baseline="-25000" dirty="0" err="1" smtClean="0"/>
              <a:t>p</a:t>
            </a:r>
            <a:r>
              <a:rPr lang="en-US" altLang="zh-CN" sz="2400" b="1" dirty="0" smtClean="0"/>
              <a:t>)'</a:t>
            </a:r>
          </a:p>
          <a:p>
            <a:pPr lvl="2">
              <a:lnSpc>
                <a:spcPct val="150000"/>
              </a:lnSpc>
            </a:pPr>
            <a:r>
              <a:rPr lang="en-US" altLang="zh-CN" sz="2400" b="1" dirty="0" smtClean="0"/>
              <a:t>    </a:t>
            </a:r>
            <a:r>
              <a:rPr lang="en-US" altLang="zh-CN" sz="2400" b="1" i="1" dirty="0"/>
              <a:t>F</a:t>
            </a:r>
            <a:r>
              <a:rPr lang="en-US" altLang="zh-CN" sz="2400" b="1" baseline="-25000" dirty="0"/>
              <a:t>2</a:t>
            </a:r>
            <a:r>
              <a:rPr lang="zh-CN" altLang="en-US" sz="2400" b="1" dirty="0"/>
              <a:t>是与</a:t>
            </a:r>
            <a:r>
              <a:rPr lang="en-US" altLang="zh-CN" sz="2400" b="1" i="1" dirty="0"/>
              <a:t>F</a:t>
            </a:r>
            <a:r>
              <a:rPr lang="en-US" altLang="zh-CN" sz="2400" b="1" baseline="-25000" dirty="0"/>
              <a:t>1</a:t>
            </a:r>
            <a:r>
              <a:rPr lang="zh-CN" altLang="en-US" sz="2400" b="1" dirty="0"/>
              <a:t>不相关的</a:t>
            </a:r>
            <a:r>
              <a:rPr lang="en-US" altLang="zh-CN" sz="2400" b="1" i="1" dirty="0"/>
              <a:t>X</a:t>
            </a:r>
            <a:r>
              <a:rPr lang="en-US" altLang="zh-CN" sz="2400" b="1" baseline="-25000" dirty="0"/>
              <a:t>1</a:t>
            </a:r>
            <a:r>
              <a:rPr lang="zh-CN" altLang="en-US" sz="2400" b="1" dirty="0"/>
              <a:t>，</a:t>
            </a:r>
            <a:r>
              <a:rPr lang="en-US" altLang="zh-CN" sz="2400" b="1" i="1" dirty="0"/>
              <a:t>X</a:t>
            </a:r>
            <a:r>
              <a:rPr lang="en-US" altLang="zh-CN" sz="2400" b="1" baseline="-25000" dirty="0"/>
              <a:t>2</a:t>
            </a:r>
            <a:r>
              <a:rPr lang="zh-CN" altLang="en-US" sz="2400" b="1" dirty="0"/>
              <a:t>，</a:t>
            </a:r>
            <a:r>
              <a:rPr lang="en-US" altLang="zh-CN" sz="2400" b="1" dirty="0"/>
              <a:t>…</a:t>
            </a:r>
            <a:r>
              <a:rPr lang="zh-CN" altLang="en-US" sz="2400" b="1" dirty="0"/>
              <a:t>，</a:t>
            </a:r>
            <a:r>
              <a:rPr lang="en-US" altLang="zh-CN" sz="2400" b="1" i="1" dirty="0" err="1"/>
              <a:t>X</a:t>
            </a:r>
            <a:r>
              <a:rPr lang="en-US" altLang="zh-CN" sz="2400" b="1" i="1" baseline="-25000" dirty="0" err="1"/>
              <a:t>p</a:t>
            </a:r>
            <a:r>
              <a:rPr lang="zh-CN" altLang="en-US" sz="2400" b="1" dirty="0"/>
              <a:t>一切线性组合中方差最大的，</a:t>
            </a:r>
            <a:r>
              <a:rPr lang="en-US" altLang="zh-CN" sz="2400" b="1" dirty="0"/>
              <a:t>…</a:t>
            </a:r>
            <a:r>
              <a:rPr lang="zh-CN" altLang="en-US" sz="2400" b="1" dirty="0"/>
              <a:t>，</a:t>
            </a:r>
            <a:r>
              <a:rPr lang="en-US" altLang="zh-CN" sz="2400" b="1" i="1" dirty="0" err="1"/>
              <a:t>F</a:t>
            </a:r>
            <a:r>
              <a:rPr lang="en-US" altLang="zh-CN" sz="2400" b="1" i="1" baseline="-25000" dirty="0" err="1"/>
              <a:t>p</a:t>
            </a:r>
            <a:r>
              <a:rPr lang="zh-CN" altLang="en-US" sz="2400" b="1" dirty="0"/>
              <a:t>是与</a:t>
            </a:r>
            <a:r>
              <a:rPr lang="en-US" altLang="zh-CN" sz="2400" b="1" i="1" dirty="0"/>
              <a:t>F</a:t>
            </a:r>
            <a:r>
              <a:rPr lang="en-US" altLang="zh-CN" sz="2400" b="1" baseline="-25000" dirty="0"/>
              <a:t>1</a:t>
            </a:r>
            <a:r>
              <a:rPr lang="zh-CN" altLang="en-US" sz="2400" b="1" dirty="0"/>
              <a:t>，</a:t>
            </a:r>
            <a:r>
              <a:rPr lang="en-US" altLang="zh-CN" sz="2400" b="1" i="1" dirty="0"/>
              <a:t>F</a:t>
            </a:r>
            <a:r>
              <a:rPr lang="en-US" altLang="zh-CN" sz="2400" b="1" baseline="-25000" dirty="0"/>
              <a:t>2</a:t>
            </a:r>
            <a:r>
              <a:rPr lang="zh-CN" altLang="en-US" sz="2400" b="1" dirty="0"/>
              <a:t>，</a:t>
            </a:r>
            <a:r>
              <a:rPr lang="en-US" altLang="zh-CN" sz="2400" b="1" dirty="0"/>
              <a:t>…</a:t>
            </a:r>
            <a:r>
              <a:rPr lang="zh-CN" altLang="en-US" sz="2400" b="1" dirty="0"/>
              <a:t>，</a:t>
            </a:r>
            <a:r>
              <a:rPr lang="en-US" altLang="zh-CN" sz="2400" b="1" i="1" dirty="0"/>
              <a:t>F</a:t>
            </a:r>
            <a:r>
              <a:rPr lang="en-US" altLang="zh-CN" sz="2400" b="1" i="1" baseline="-25000" dirty="0"/>
              <a:t>p-</a:t>
            </a:r>
            <a:r>
              <a:rPr lang="en-US" altLang="zh-CN" sz="2400" b="1" baseline="-25000" dirty="0"/>
              <a:t>1</a:t>
            </a:r>
            <a:r>
              <a:rPr lang="zh-CN" altLang="en-US" sz="2400" b="1" dirty="0"/>
              <a:t>都不相关的</a:t>
            </a:r>
            <a:r>
              <a:rPr lang="en-US" altLang="zh-CN" sz="2400" b="1" i="1" dirty="0"/>
              <a:t>X</a:t>
            </a:r>
            <a:r>
              <a:rPr lang="en-US" altLang="zh-CN" sz="2400" b="1" baseline="-25000" dirty="0"/>
              <a:t>1</a:t>
            </a:r>
            <a:r>
              <a:rPr lang="zh-CN" altLang="en-US" sz="2400" b="1" dirty="0"/>
              <a:t>，</a:t>
            </a:r>
            <a:r>
              <a:rPr lang="en-US" altLang="zh-CN" sz="2400" b="1" i="1" dirty="0"/>
              <a:t>X</a:t>
            </a:r>
            <a:r>
              <a:rPr lang="en-US" altLang="zh-CN" sz="2400" b="1" baseline="-25000" dirty="0"/>
              <a:t>2</a:t>
            </a:r>
            <a:r>
              <a:rPr lang="zh-CN" altLang="en-US" sz="2400" b="1" dirty="0"/>
              <a:t>，</a:t>
            </a:r>
            <a:r>
              <a:rPr lang="en-US" altLang="zh-CN" sz="2400" b="1" dirty="0"/>
              <a:t>…</a:t>
            </a:r>
            <a:r>
              <a:rPr lang="zh-CN" altLang="en-US" sz="2400" b="1" dirty="0"/>
              <a:t>，</a:t>
            </a:r>
            <a:r>
              <a:rPr lang="en-US" altLang="zh-CN" sz="2400" b="1" i="1" dirty="0" err="1"/>
              <a:t>X</a:t>
            </a:r>
            <a:r>
              <a:rPr lang="en-US" altLang="zh-CN" sz="2400" b="1" i="1" baseline="-25000" dirty="0" err="1"/>
              <a:t>p</a:t>
            </a:r>
            <a:r>
              <a:rPr lang="zh-CN" altLang="en-US" sz="2400" b="1" dirty="0"/>
              <a:t>的一切线性组合中方差最大的。</a:t>
            </a:r>
          </a:p>
        </p:txBody>
      </p:sp>
      <p:sp>
        <p:nvSpPr>
          <p:cNvPr id="849925" name="Rectangle 5"/>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49924" name="Object 4"/>
          <p:cNvGraphicFramePr>
            <a:graphicFrameLocks noChangeAspect="1"/>
          </p:cNvGraphicFramePr>
          <p:nvPr>
            <p:extLst>
              <p:ext uri="{D42A27DB-BD31-4B8C-83A1-F6EECF244321}">
                <p14:modId xmlns:p14="http://schemas.microsoft.com/office/powerpoint/2010/main" val="1918429348"/>
              </p:ext>
            </p:extLst>
          </p:nvPr>
        </p:nvGraphicFramePr>
        <p:xfrm>
          <a:off x="3477986" y="1224643"/>
          <a:ext cx="5122749" cy="683791"/>
        </p:xfrm>
        <a:graphic>
          <a:graphicData uri="http://schemas.openxmlformats.org/presentationml/2006/ole">
            <mc:AlternateContent xmlns:mc="http://schemas.openxmlformats.org/markup-compatibility/2006">
              <mc:Choice xmlns:v="urn:schemas-microsoft-com:vml" Requires="v">
                <p:oleObj spid="_x0000_s3088" name="公式" r:id="rId3" imgW="2159000" imgH="254000" progId="Equation.3">
                  <p:embed/>
                </p:oleObj>
              </mc:Choice>
              <mc:Fallback>
                <p:oleObj name="公式" r:id="rId3" imgW="2159000" imgH="254000" progId="Equation.3">
                  <p:embed/>
                  <p:pic>
                    <p:nvPicPr>
                      <p:cNvPr id="8499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7986" y="1224643"/>
                        <a:ext cx="5122749" cy="683791"/>
                      </a:xfrm>
                      <a:prstGeom prst="rect">
                        <a:avLst/>
                      </a:prstGeom>
                      <a:noFill/>
                    </p:spPr>
                  </p:pic>
                </p:oleObj>
              </mc:Fallback>
            </mc:AlternateContent>
          </a:graphicData>
        </a:graphic>
      </p:graphicFrame>
      <p:sp>
        <p:nvSpPr>
          <p:cNvPr id="849927" name="Rectangle 7"/>
          <p:cNvSpPr>
            <a:spLocks noChangeArrowheads="1"/>
          </p:cNvSpPr>
          <p:nvPr/>
        </p:nvSpPr>
        <p:spPr bwMode="auto">
          <a:xfrm>
            <a:off x="1524001" y="30506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49926" name="Object 6"/>
          <p:cNvGraphicFramePr>
            <a:graphicFrameLocks noChangeAspect="1"/>
          </p:cNvGraphicFramePr>
          <p:nvPr>
            <p:extLst>
              <p:ext uri="{D42A27DB-BD31-4B8C-83A1-F6EECF244321}">
                <p14:modId xmlns:p14="http://schemas.microsoft.com/office/powerpoint/2010/main" val="1026980767"/>
              </p:ext>
            </p:extLst>
          </p:nvPr>
        </p:nvGraphicFramePr>
        <p:xfrm>
          <a:off x="3281879" y="3825938"/>
          <a:ext cx="3804557" cy="820737"/>
        </p:xfrm>
        <a:graphic>
          <a:graphicData uri="http://schemas.openxmlformats.org/presentationml/2006/ole">
            <mc:AlternateContent xmlns:mc="http://schemas.openxmlformats.org/markup-compatibility/2006">
              <mc:Choice xmlns:v="urn:schemas-microsoft-com:vml" Requires="v">
                <p:oleObj spid="_x0000_s3089" name="公式" r:id="rId5" imgW="1752600" imgH="431800" progId="Equation.3">
                  <p:embed/>
                </p:oleObj>
              </mc:Choice>
              <mc:Fallback>
                <p:oleObj name="公式" r:id="rId5" imgW="1752600" imgH="431800" progId="Equation.3">
                  <p:embed/>
                  <p:pic>
                    <p:nvPicPr>
                      <p:cNvPr id="84992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1879" y="3825938"/>
                        <a:ext cx="3804557" cy="820737"/>
                      </a:xfrm>
                      <a:prstGeom prst="rect">
                        <a:avLst/>
                      </a:prstGeom>
                      <a:noFill/>
                    </p:spPr>
                  </p:pic>
                </p:oleObj>
              </mc:Fallback>
            </mc:AlternateContent>
          </a:graphicData>
        </a:graphic>
      </p:graphicFrame>
    </p:spTree>
    <p:extLst>
      <p:ext uri="{BB962C8B-B14F-4D97-AF65-F5344CB8AC3E}">
        <p14:creationId xmlns:p14="http://schemas.microsoft.com/office/powerpoint/2010/main" val="69077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7" name="Rectangle 3"/>
          <p:cNvSpPr>
            <a:spLocks noGrp="1" noChangeArrowheads="1"/>
          </p:cNvSpPr>
          <p:nvPr>
            <p:ph type="body" idx="1"/>
          </p:nvPr>
        </p:nvSpPr>
        <p:spPr>
          <a:xfrm>
            <a:off x="838200" y="244928"/>
            <a:ext cx="10515600" cy="6204857"/>
          </a:xfrm>
        </p:spPr>
        <p:txBody>
          <a:bodyPr>
            <a:normAutofit/>
          </a:bodyPr>
          <a:lstStyle/>
          <a:p>
            <a:pPr lvl="2">
              <a:lnSpc>
                <a:spcPct val="150000"/>
              </a:lnSpc>
            </a:pPr>
            <a:r>
              <a:rPr lang="en-US" altLang="zh-CN" sz="2800" b="1" dirty="0"/>
              <a:t>    </a:t>
            </a:r>
            <a:r>
              <a:rPr lang="zh-CN" altLang="en-US" sz="2800" b="1" dirty="0"/>
              <a:t>满足上述要求的综合指标向量</a:t>
            </a:r>
            <a:r>
              <a:rPr lang="en-US" altLang="zh-CN" sz="2800" b="1" i="1" dirty="0"/>
              <a:t>F</a:t>
            </a:r>
            <a:r>
              <a:rPr lang="en-US" altLang="zh-CN" sz="2800" b="1" baseline="-25000" dirty="0"/>
              <a:t>1</a:t>
            </a:r>
            <a:r>
              <a:rPr lang="zh-CN" altLang="en-US" sz="2800" b="1" dirty="0"/>
              <a:t>，</a:t>
            </a:r>
            <a:r>
              <a:rPr lang="en-US" altLang="zh-CN" sz="2800" b="1" i="1" dirty="0"/>
              <a:t>F</a:t>
            </a:r>
            <a:r>
              <a:rPr lang="en-US" altLang="zh-CN" sz="2800" b="1" baseline="-25000" dirty="0"/>
              <a:t>2</a:t>
            </a:r>
            <a:r>
              <a:rPr lang="zh-CN" altLang="en-US" sz="2800" b="1" dirty="0"/>
              <a:t>，</a:t>
            </a:r>
            <a:r>
              <a:rPr lang="en-US" altLang="zh-CN" sz="2800" b="1" dirty="0"/>
              <a:t>…</a:t>
            </a:r>
            <a:r>
              <a:rPr lang="zh-CN" altLang="en-US" sz="2800" b="1" dirty="0"/>
              <a:t>，</a:t>
            </a:r>
            <a:r>
              <a:rPr lang="en-US" altLang="zh-CN" sz="2800" b="1" i="1" dirty="0" err="1"/>
              <a:t>F</a:t>
            </a:r>
            <a:r>
              <a:rPr lang="en-US" altLang="zh-CN" sz="2800" b="1" i="1" baseline="-25000" dirty="0" err="1"/>
              <a:t>p</a:t>
            </a:r>
            <a:r>
              <a:rPr lang="zh-CN" altLang="en-US" sz="2800" b="1" dirty="0"/>
              <a:t>就是主成分，这</a:t>
            </a:r>
            <a:r>
              <a:rPr lang="en-US" altLang="zh-CN" sz="2800" b="1" i="1" dirty="0"/>
              <a:t>p</a:t>
            </a:r>
            <a:r>
              <a:rPr lang="zh-CN" altLang="en-US" sz="2800" b="1" dirty="0"/>
              <a:t>个主成分从原始指标所提供的信息总量中所提取的信息量依次递减，每一个主成分所提取的信息量用方差来度量，主成分方差的贡献就等于原指标相关系数矩阵相应的特征值</a:t>
            </a:r>
            <a:r>
              <a:rPr lang="zh-CN" altLang="en-US" sz="2800" b="1" dirty="0">
                <a:sym typeface="Symbol" panose="05050102010706020507" pitchFamily="18" charset="2"/>
              </a:rPr>
              <a:t></a:t>
            </a:r>
            <a:r>
              <a:rPr lang="en-US" altLang="zh-CN" sz="2800" b="1" i="1" baseline="-25000" dirty="0" err="1"/>
              <a:t>i</a:t>
            </a:r>
            <a:r>
              <a:rPr lang="zh-CN" altLang="en-US" sz="2800" b="1" dirty="0"/>
              <a:t>，每一个主成分的组合系数</a:t>
            </a:r>
          </a:p>
          <a:p>
            <a:pPr lvl="2" algn="ctr">
              <a:lnSpc>
                <a:spcPct val="150000"/>
              </a:lnSpc>
            </a:pPr>
            <a:r>
              <a:rPr lang="pt-BR" altLang="zh-CN" sz="2800" b="1" i="1" dirty="0"/>
              <a:t>a</a:t>
            </a:r>
            <a:r>
              <a:rPr lang="pt-BR" altLang="zh-CN" sz="2800" b="1" i="1" baseline="-25000" dirty="0"/>
              <a:t>i</a:t>
            </a:r>
            <a:r>
              <a:rPr lang="pt-BR" altLang="zh-CN" sz="2800" b="1" dirty="0"/>
              <a:t>' = (</a:t>
            </a:r>
            <a:r>
              <a:rPr lang="pt-BR" altLang="zh-CN" sz="2800" b="1" i="1" dirty="0"/>
              <a:t>a</a:t>
            </a:r>
            <a:r>
              <a:rPr lang="pt-BR" altLang="zh-CN" sz="2800" b="1" baseline="-25000" dirty="0"/>
              <a:t>1</a:t>
            </a:r>
            <a:r>
              <a:rPr lang="pt-BR" altLang="zh-CN" sz="2800" b="1" i="1" baseline="-25000" dirty="0"/>
              <a:t>i</a:t>
            </a:r>
            <a:r>
              <a:rPr lang="zh-CN" altLang="pt-BR" sz="2800" b="1" dirty="0"/>
              <a:t>，</a:t>
            </a:r>
            <a:r>
              <a:rPr lang="pt-BR" altLang="zh-CN" sz="2800" b="1" i="1" dirty="0"/>
              <a:t>a</a:t>
            </a:r>
            <a:r>
              <a:rPr lang="pt-BR" altLang="zh-CN" sz="2800" b="1" baseline="-25000" dirty="0"/>
              <a:t>2</a:t>
            </a:r>
            <a:r>
              <a:rPr lang="pt-BR" altLang="zh-CN" sz="2800" b="1" i="1" baseline="-25000" dirty="0"/>
              <a:t>i</a:t>
            </a:r>
            <a:r>
              <a:rPr lang="zh-CN" altLang="pt-BR" sz="2800" b="1" dirty="0"/>
              <a:t>，</a:t>
            </a:r>
            <a:r>
              <a:rPr lang="pt-BR" altLang="zh-CN" sz="2800" b="1" dirty="0"/>
              <a:t>…</a:t>
            </a:r>
            <a:r>
              <a:rPr lang="zh-CN" altLang="pt-BR" sz="2800" b="1" dirty="0"/>
              <a:t>，</a:t>
            </a:r>
            <a:r>
              <a:rPr lang="pt-BR" altLang="zh-CN" sz="2800" b="1" i="1" dirty="0"/>
              <a:t>a</a:t>
            </a:r>
            <a:r>
              <a:rPr lang="pt-BR" altLang="zh-CN" sz="2800" b="1" i="1" baseline="-25000" dirty="0"/>
              <a:t>pi</a:t>
            </a:r>
            <a:r>
              <a:rPr lang="pt-BR" altLang="zh-CN" sz="2800" b="1" dirty="0"/>
              <a:t>)</a:t>
            </a:r>
          </a:p>
          <a:p>
            <a:pPr lvl="2">
              <a:lnSpc>
                <a:spcPct val="150000"/>
              </a:lnSpc>
            </a:pPr>
            <a:r>
              <a:rPr lang="zh-CN" altLang="en-US" sz="2800" b="1" dirty="0"/>
              <a:t>就是相应特征值</a:t>
            </a:r>
            <a:r>
              <a:rPr lang="zh-CN" altLang="en-US" sz="2800" b="1" dirty="0">
                <a:sym typeface="Symbol" panose="05050102010706020507" pitchFamily="18" charset="2"/>
              </a:rPr>
              <a:t></a:t>
            </a:r>
            <a:r>
              <a:rPr lang="en-US" altLang="zh-CN" sz="2800" b="1" i="1" baseline="-25000" dirty="0" err="1"/>
              <a:t>i</a:t>
            </a:r>
            <a:r>
              <a:rPr lang="zh-CN" altLang="en-US" sz="2800" b="1" dirty="0"/>
              <a:t>所对应的单位特征向量</a:t>
            </a:r>
            <a:r>
              <a:rPr lang="en-US" altLang="zh-CN" sz="2800" b="1" i="1" dirty="0" err="1"/>
              <a:t>t</a:t>
            </a:r>
            <a:r>
              <a:rPr lang="en-US" altLang="zh-CN" sz="2800" b="1" i="1" baseline="-25000" dirty="0" err="1"/>
              <a:t>i</a:t>
            </a:r>
            <a:r>
              <a:rPr lang="zh-CN" altLang="en-US" sz="2800" b="1" dirty="0"/>
              <a:t>。方差的贡献率为                  </a:t>
            </a:r>
            <a:r>
              <a:rPr lang="zh-CN" altLang="en-US" sz="2800" b="1" dirty="0" smtClean="0"/>
              <a:t>        </a:t>
            </a:r>
            <a:r>
              <a:rPr lang="zh-CN" altLang="en-US" sz="2800" b="1" dirty="0"/>
              <a:t>，</a:t>
            </a:r>
            <a:r>
              <a:rPr lang="zh-CN" altLang="en-US" sz="2800" b="1" i="1" dirty="0">
                <a:sym typeface="Symbol" panose="05050102010706020507" pitchFamily="18" charset="2"/>
              </a:rPr>
              <a:t></a:t>
            </a:r>
            <a:r>
              <a:rPr lang="en-US" altLang="zh-CN" sz="2800" b="1" i="1" baseline="-25000" dirty="0" err="1"/>
              <a:t>i</a:t>
            </a:r>
            <a:r>
              <a:rPr lang="zh-CN" altLang="en-US" sz="2800" b="1" dirty="0"/>
              <a:t>越大，说明相应的主成分反映综合信息的能力越强。</a:t>
            </a:r>
          </a:p>
        </p:txBody>
      </p:sp>
      <p:sp>
        <p:nvSpPr>
          <p:cNvPr id="850949" name="Rectangle 5"/>
          <p:cNvSpPr>
            <a:spLocks noChangeArrowheads="1"/>
          </p:cNvSpPr>
          <p:nvPr/>
        </p:nvSpPr>
        <p:spPr bwMode="auto">
          <a:xfrm>
            <a:off x="1524001" y="30506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0948" name="Object 4"/>
          <p:cNvGraphicFramePr>
            <a:graphicFrameLocks noChangeAspect="1"/>
          </p:cNvGraphicFramePr>
          <p:nvPr>
            <p:extLst>
              <p:ext uri="{D42A27DB-BD31-4B8C-83A1-F6EECF244321}">
                <p14:modId xmlns:p14="http://schemas.microsoft.com/office/powerpoint/2010/main" val="337310050"/>
              </p:ext>
            </p:extLst>
          </p:nvPr>
        </p:nvGraphicFramePr>
        <p:xfrm>
          <a:off x="2690133" y="4802869"/>
          <a:ext cx="2077810" cy="960440"/>
        </p:xfrm>
        <a:graphic>
          <a:graphicData uri="http://schemas.openxmlformats.org/presentationml/2006/ole">
            <mc:AlternateContent xmlns:mc="http://schemas.openxmlformats.org/markup-compatibility/2006">
              <mc:Choice xmlns:v="urn:schemas-microsoft-com:vml" Requires="v">
                <p:oleObj spid="_x0000_s4104" r:id="rId3" imgW="850531" imgH="431613" progId="Equation.DSMT4">
                  <p:embed/>
                </p:oleObj>
              </mc:Choice>
              <mc:Fallback>
                <p:oleObj r:id="rId3" imgW="850531" imgH="431613" progId="Equation.DSMT4">
                  <p:embed/>
                  <p:pic>
                    <p:nvPicPr>
                      <p:cNvPr id="8509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133" y="4802869"/>
                        <a:ext cx="2077810" cy="960440"/>
                      </a:xfrm>
                      <a:prstGeom prst="rect">
                        <a:avLst/>
                      </a:prstGeom>
                      <a:noFill/>
                    </p:spPr>
                  </p:pic>
                </p:oleObj>
              </mc:Fallback>
            </mc:AlternateContent>
          </a:graphicData>
        </a:graphic>
      </p:graphicFrame>
    </p:spTree>
    <p:extLst>
      <p:ext uri="{BB962C8B-B14F-4D97-AF65-F5344CB8AC3E}">
        <p14:creationId xmlns:p14="http://schemas.microsoft.com/office/powerpoint/2010/main" val="30358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1" name="Rectangle 3"/>
          <p:cNvSpPr>
            <a:spLocks noGrp="1" noChangeArrowheads="1"/>
          </p:cNvSpPr>
          <p:nvPr>
            <p:ph type="body" idx="1"/>
          </p:nvPr>
        </p:nvSpPr>
        <p:spPr>
          <a:xfrm>
            <a:off x="163286" y="310243"/>
            <a:ext cx="11190514" cy="6400800"/>
          </a:xfrm>
        </p:spPr>
        <p:txBody>
          <a:bodyPr/>
          <a:lstStyle/>
          <a:p>
            <a:pPr lvl="1">
              <a:spcBef>
                <a:spcPts val="450"/>
              </a:spcBef>
              <a:spcAft>
                <a:spcPts val="450"/>
              </a:spcAft>
            </a:pPr>
            <a:r>
              <a:rPr lang="en-US" altLang="zh-CN" b="1" dirty="0">
                <a:latin typeface="黑体" panose="02010609060101010101" pitchFamily="49" charset="-122"/>
              </a:rPr>
              <a:t>3. </a:t>
            </a:r>
            <a:r>
              <a:rPr lang="zh-CN" altLang="en-US" b="1" dirty="0">
                <a:latin typeface="黑体" panose="02010609060101010101" pitchFamily="49" charset="-122"/>
              </a:rPr>
              <a:t>主成分分析的步骤</a:t>
            </a:r>
          </a:p>
          <a:p>
            <a:pPr lvl="2"/>
            <a:r>
              <a:rPr lang="en-US" altLang="zh-CN" b="1" dirty="0"/>
              <a:t>(1) </a:t>
            </a:r>
            <a:r>
              <a:rPr lang="zh-CN" altLang="en-US" b="1" dirty="0"/>
              <a:t>计算协方差矩阵</a:t>
            </a:r>
          </a:p>
          <a:p>
            <a:pPr lvl="2"/>
            <a:r>
              <a:rPr lang="zh-CN" altLang="en-US" b="1" dirty="0"/>
              <a:t>    计算样品数据的协方差矩阵：</a:t>
            </a:r>
            <a:r>
              <a:rPr lang="en-US" altLang="zh-CN" b="1" i="1" dirty="0"/>
              <a:t>Σ</a:t>
            </a:r>
            <a:r>
              <a:rPr lang="en-US" altLang="zh-CN" b="1" dirty="0"/>
              <a:t> = (</a:t>
            </a:r>
            <a:r>
              <a:rPr lang="en-US" altLang="zh-CN" b="1" i="1" dirty="0" err="1"/>
              <a:t>s</a:t>
            </a:r>
            <a:r>
              <a:rPr lang="en-US" altLang="zh-CN" b="1" i="1" baseline="-25000" dirty="0" err="1"/>
              <a:t>ij</a:t>
            </a:r>
            <a:r>
              <a:rPr lang="en-US" altLang="zh-CN" b="1" dirty="0"/>
              <a:t>)</a:t>
            </a:r>
            <a:r>
              <a:rPr lang="en-US" altLang="zh-CN" b="1" i="1" baseline="-25000" dirty="0" err="1"/>
              <a:t>p</a:t>
            </a:r>
            <a:r>
              <a:rPr lang="en-US" altLang="zh-CN" b="1" baseline="-25000" dirty="0" err="1">
                <a:sym typeface="Symbol" panose="05050102010706020507" pitchFamily="18" charset="2"/>
              </a:rPr>
              <a:t></a:t>
            </a:r>
            <a:r>
              <a:rPr lang="en-US" altLang="zh-CN" b="1" i="1" baseline="-25000" dirty="0" err="1"/>
              <a:t>p</a:t>
            </a:r>
            <a:r>
              <a:rPr lang="zh-CN" altLang="en-US" b="1" dirty="0"/>
              <a:t>，其中</a:t>
            </a:r>
          </a:p>
          <a:p>
            <a:pPr lvl="2">
              <a:spcBef>
                <a:spcPct val="30000"/>
              </a:spcBef>
              <a:spcAft>
                <a:spcPct val="30000"/>
              </a:spcAft>
            </a:pPr>
            <a:r>
              <a:rPr lang="zh-CN" altLang="en-US" b="1" dirty="0"/>
              <a:t>                                                               </a:t>
            </a:r>
            <a:r>
              <a:rPr lang="en-US" altLang="zh-CN" b="1" i="1" dirty="0" err="1"/>
              <a:t>i</a:t>
            </a:r>
            <a:r>
              <a:rPr lang="zh-CN" altLang="en-US" b="1" dirty="0"/>
              <a:t>，</a:t>
            </a:r>
            <a:r>
              <a:rPr lang="en-US" altLang="zh-CN" b="1" i="1" dirty="0"/>
              <a:t>j </a:t>
            </a:r>
            <a:r>
              <a:rPr lang="en-US" altLang="zh-CN" b="1" dirty="0"/>
              <a:t>= 1</a:t>
            </a:r>
            <a:r>
              <a:rPr lang="zh-CN" altLang="en-US" b="1" dirty="0"/>
              <a:t>，</a:t>
            </a:r>
            <a:r>
              <a:rPr lang="en-US" altLang="zh-CN" b="1" dirty="0"/>
              <a:t>2</a:t>
            </a:r>
            <a:r>
              <a:rPr lang="zh-CN" altLang="en-US" b="1" dirty="0"/>
              <a:t>，</a:t>
            </a:r>
            <a:r>
              <a:rPr lang="en-US" altLang="zh-CN" b="1" dirty="0"/>
              <a:t>…</a:t>
            </a:r>
            <a:r>
              <a:rPr lang="zh-CN" altLang="en-US" b="1" dirty="0"/>
              <a:t>，</a:t>
            </a:r>
            <a:r>
              <a:rPr lang="en-US" altLang="zh-CN" b="1" i="1" dirty="0"/>
              <a:t>p</a:t>
            </a:r>
            <a:endParaRPr lang="en-US" altLang="zh-CN" b="1" dirty="0"/>
          </a:p>
          <a:p>
            <a:pPr lvl="2"/>
            <a:r>
              <a:rPr lang="en-US" altLang="zh-CN" b="1" dirty="0"/>
              <a:t>(2) </a:t>
            </a:r>
            <a:r>
              <a:rPr lang="zh-CN" altLang="en-US" b="1" dirty="0"/>
              <a:t>求出</a:t>
            </a:r>
            <a:r>
              <a:rPr lang="en-US" altLang="zh-CN" b="1" dirty="0"/>
              <a:t>Σ</a:t>
            </a:r>
            <a:r>
              <a:rPr lang="zh-CN" altLang="en-US" b="1" dirty="0"/>
              <a:t>的特征值及相应的特征向量</a:t>
            </a:r>
          </a:p>
          <a:p>
            <a:pPr lvl="2"/>
            <a:r>
              <a:rPr lang="zh-CN" altLang="en-US" b="1" dirty="0"/>
              <a:t>    求出协方差矩阵</a:t>
            </a:r>
            <a:r>
              <a:rPr lang="en-US" altLang="zh-CN" b="1" i="1" dirty="0"/>
              <a:t>Σ</a:t>
            </a:r>
            <a:r>
              <a:rPr lang="zh-CN" altLang="en-US" b="1" dirty="0"/>
              <a:t>的特征值</a:t>
            </a:r>
            <a:r>
              <a:rPr lang="zh-CN" altLang="en-US" b="1" i="1" dirty="0">
                <a:sym typeface="Symbol" panose="05050102010706020507" pitchFamily="18" charset="2"/>
              </a:rPr>
              <a:t></a:t>
            </a:r>
            <a:r>
              <a:rPr lang="en-US" altLang="zh-CN" b="1" baseline="-25000" dirty="0"/>
              <a:t>1</a:t>
            </a:r>
            <a:r>
              <a:rPr lang="en-US" altLang="zh-CN" b="1" dirty="0">
                <a:sym typeface="Symbol" panose="05050102010706020507" pitchFamily="18" charset="2"/>
              </a:rPr>
              <a:t></a:t>
            </a:r>
            <a:r>
              <a:rPr lang="en-US" altLang="zh-CN" b="1" i="1" dirty="0">
                <a:sym typeface="Symbol" panose="05050102010706020507" pitchFamily="18" charset="2"/>
              </a:rPr>
              <a:t></a:t>
            </a:r>
            <a:r>
              <a:rPr lang="en-US" altLang="zh-CN" b="1" baseline="-25000" dirty="0"/>
              <a:t>2</a:t>
            </a:r>
            <a:r>
              <a:rPr lang="en-US" altLang="zh-CN" b="1" dirty="0">
                <a:sym typeface="Symbol" panose="05050102010706020507" pitchFamily="18" charset="2"/>
              </a:rPr>
              <a:t></a:t>
            </a:r>
            <a:r>
              <a:rPr lang="en-US" altLang="zh-CN" b="1" dirty="0"/>
              <a:t>…</a:t>
            </a:r>
            <a:r>
              <a:rPr lang="en-US" altLang="zh-CN" b="1" i="1" dirty="0">
                <a:sym typeface="Symbol" panose="05050102010706020507" pitchFamily="18" charset="2"/>
              </a:rPr>
              <a:t></a:t>
            </a:r>
            <a:r>
              <a:rPr lang="en-US" altLang="zh-CN" b="1" i="1" baseline="-25000" dirty="0"/>
              <a:t>p</a:t>
            </a:r>
            <a:r>
              <a:rPr lang="en-US" altLang="zh-CN" b="1" dirty="0"/>
              <a:t>&gt;0</a:t>
            </a:r>
            <a:r>
              <a:rPr lang="zh-CN" altLang="en-US" b="1" dirty="0"/>
              <a:t>及相应的正交化单位特征向量：</a:t>
            </a:r>
          </a:p>
          <a:p>
            <a:pPr lvl="2"/>
            <a:endParaRPr lang="zh-CN" altLang="en-US" b="1" dirty="0"/>
          </a:p>
          <a:p>
            <a:pPr lvl="2">
              <a:lnSpc>
                <a:spcPct val="150000"/>
              </a:lnSpc>
            </a:pPr>
            <a:endParaRPr lang="zh-CN" altLang="en-US" b="1" dirty="0"/>
          </a:p>
          <a:p>
            <a:pPr lvl="2"/>
            <a:endParaRPr lang="zh-CN" altLang="en-US" b="1" dirty="0"/>
          </a:p>
          <a:p>
            <a:pPr lvl="2"/>
            <a:r>
              <a:rPr lang="zh-CN" altLang="en-US" b="1" dirty="0"/>
              <a:t>则</a:t>
            </a:r>
            <a:r>
              <a:rPr lang="en-US" altLang="zh-CN" b="1" i="1" dirty="0"/>
              <a:t>X</a:t>
            </a:r>
            <a:r>
              <a:rPr lang="zh-CN" altLang="en-US" b="1" dirty="0"/>
              <a:t>的第</a:t>
            </a:r>
            <a:r>
              <a:rPr lang="en-US" altLang="zh-CN" b="1" i="1" dirty="0" err="1"/>
              <a:t>i</a:t>
            </a:r>
            <a:r>
              <a:rPr lang="zh-CN" altLang="en-US" b="1" dirty="0"/>
              <a:t>个主成分为</a:t>
            </a:r>
            <a:r>
              <a:rPr lang="en-US" altLang="zh-CN" b="1" i="1" dirty="0"/>
              <a:t>F</a:t>
            </a:r>
            <a:r>
              <a:rPr lang="en-US" altLang="zh-CN" b="1" i="1" baseline="-25000" dirty="0"/>
              <a:t>i</a:t>
            </a:r>
            <a:r>
              <a:rPr lang="en-US" altLang="zh-CN" b="1" dirty="0"/>
              <a:t> = </a:t>
            </a:r>
            <a:r>
              <a:rPr lang="en-US" altLang="zh-CN" b="1" i="1" dirty="0" err="1"/>
              <a:t>a</a:t>
            </a:r>
            <a:r>
              <a:rPr lang="en-US" altLang="zh-CN" b="1" i="1" baseline="-25000" dirty="0" err="1"/>
              <a:t>i</a:t>
            </a:r>
            <a:r>
              <a:rPr lang="en-US" altLang="zh-CN" b="1" dirty="0" err="1"/>
              <a:t>'</a:t>
            </a:r>
            <a:r>
              <a:rPr lang="en-US" altLang="zh-CN" b="1" i="1" dirty="0" err="1"/>
              <a:t>X</a:t>
            </a:r>
            <a:r>
              <a:rPr lang="en-US" altLang="zh-CN" b="1" dirty="0"/>
              <a:t>   </a:t>
            </a:r>
            <a:r>
              <a:rPr lang="en-US" altLang="zh-CN" b="1" i="1" dirty="0"/>
              <a:t> </a:t>
            </a:r>
            <a:r>
              <a:rPr lang="en-US" altLang="zh-CN" b="1" i="1" dirty="0" err="1"/>
              <a:t>i</a:t>
            </a:r>
            <a:r>
              <a:rPr lang="en-US" altLang="zh-CN" b="1" i="1" dirty="0"/>
              <a:t> </a:t>
            </a:r>
            <a:r>
              <a:rPr lang="en-US" altLang="zh-CN" b="1" dirty="0"/>
              <a:t>= 1</a:t>
            </a:r>
            <a:r>
              <a:rPr lang="zh-CN" altLang="en-US" b="1" dirty="0"/>
              <a:t>，</a:t>
            </a:r>
            <a:r>
              <a:rPr lang="en-US" altLang="zh-CN" b="1" dirty="0"/>
              <a:t>2</a:t>
            </a:r>
            <a:r>
              <a:rPr lang="zh-CN" altLang="en-US" b="1" dirty="0"/>
              <a:t>，</a:t>
            </a:r>
            <a:r>
              <a:rPr lang="en-US" altLang="zh-CN" b="1" dirty="0"/>
              <a:t>…</a:t>
            </a:r>
            <a:r>
              <a:rPr lang="zh-CN" altLang="en-US" b="1" dirty="0"/>
              <a:t>，</a:t>
            </a:r>
            <a:r>
              <a:rPr lang="en-US" altLang="zh-CN" b="1" i="1" dirty="0"/>
              <a:t>p</a:t>
            </a:r>
            <a:r>
              <a:rPr lang="zh-CN" altLang="en-US" b="1" dirty="0"/>
              <a:t>。</a:t>
            </a:r>
          </a:p>
        </p:txBody>
      </p:sp>
      <p:sp>
        <p:nvSpPr>
          <p:cNvPr id="851973" name="Rectangle 5"/>
          <p:cNvSpPr>
            <a:spLocks noChangeArrowheads="1"/>
          </p:cNvSpPr>
          <p:nvPr/>
        </p:nvSpPr>
        <p:spPr bwMode="auto">
          <a:xfrm>
            <a:off x="1524001" y="3026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1972" name="Object 4"/>
          <p:cNvGraphicFramePr>
            <a:graphicFrameLocks noChangeAspect="1"/>
          </p:cNvGraphicFramePr>
          <p:nvPr>
            <p:extLst>
              <p:ext uri="{D42A27DB-BD31-4B8C-83A1-F6EECF244321}">
                <p14:modId xmlns:p14="http://schemas.microsoft.com/office/powerpoint/2010/main" val="2748105855"/>
              </p:ext>
            </p:extLst>
          </p:nvPr>
        </p:nvGraphicFramePr>
        <p:xfrm>
          <a:off x="3614284" y="2777847"/>
          <a:ext cx="3738562" cy="827088"/>
        </p:xfrm>
        <a:graphic>
          <a:graphicData uri="http://schemas.openxmlformats.org/presentationml/2006/ole">
            <mc:AlternateContent xmlns:mc="http://schemas.openxmlformats.org/markup-compatibility/2006">
              <mc:Choice xmlns:v="urn:schemas-microsoft-com:vml" Requires="v">
                <p:oleObj spid="_x0000_s5134" name="公式" r:id="rId3" imgW="1968500" imgH="431800" progId="Equation.3">
                  <p:embed/>
                </p:oleObj>
              </mc:Choice>
              <mc:Fallback>
                <p:oleObj name="公式" r:id="rId3" imgW="1968500" imgH="431800" progId="Equation.3">
                  <p:embed/>
                  <p:pic>
                    <p:nvPicPr>
                      <p:cNvPr id="851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4284" y="2777847"/>
                        <a:ext cx="3738562"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1975" name="Rectangle 7"/>
          <p:cNvSpPr>
            <a:spLocks noChangeArrowheads="1"/>
          </p:cNvSpPr>
          <p:nvPr/>
        </p:nvSpPr>
        <p:spPr bwMode="auto">
          <a:xfrm>
            <a:off x="1524001" y="2822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1974" name="Object 6"/>
          <p:cNvGraphicFramePr>
            <a:graphicFrameLocks noChangeAspect="1"/>
          </p:cNvGraphicFramePr>
          <p:nvPr/>
        </p:nvGraphicFramePr>
        <p:xfrm>
          <a:off x="4538663" y="4308475"/>
          <a:ext cx="4437062" cy="1784350"/>
        </p:xfrm>
        <a:graphic>
          <a:graphicData uri="http://schemas.openxmlformats.org/presentationml/2006/ole">
            <mc:AlternateContent xmlns:mc="http://schemas.openxmlformats.org/markup-compatibility/2006">
              <mc:Choice xmlns:v="urn:schemas-microsoft-com:vml" Requires="v">
                <p:oleObj spid="_x0000_s5135" name="公式" r:id="rId5" imgW="2336800" imgH="939800" progId="Equation.3">
                  <p:embed/>
                </p:oleObj>
              </mc:Choice>
              <mc:Fallback>
                <p:oleObj name="公式" r:id="rId5" imgW="2336800" imgH="939800" progId="Equation.3">
                  <p:embed/>
                  <p:pic>
                    <p:nvPicPr>
                      <p:cNvPr id="8519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8663" y="4308475"/>
                        <a:ext cx="4437062" cy="178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5610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5" name="Rectangle 3"/>
          <p:cNvSpPr>
            <a:spLocks noGrp="1" noChangeArrowheads="1"/>
          </p:cNvSpPr>
          <p:nvPr>
            <p:ph type="body" idx="1"/>
          </p:nvPr>
        </p:nvSpPr>
        <p:spPr>
          <a:xfrm>
            <a:off x="0" y="228601"/>
            <a:ext cx="11353800" cy="5948364"/>
          </a:xfrm>
        </p:spPr>
        <p:txBody>
          <a:bodyPr>
            <a:normAutofit/>
          </a:bodyPr>
          <a:lstStyle/>
          <a:p>
            <a:pPr lvl="2"/>
            <a:r>
              <a:rPr lang="en-US" altLang="zh-CN" sz="2800" b="1" dirty="0"/>
              <a:t>(3) </a:t>
            </a:r>
            <a:r>
              <a:rPr lang="zh-CN" altLang="en-US" sz="2800" b="1" dirty="0"/>
              <a:t>选择主成分</a:t>
            </a:r>
          </a:p>
          <a:p>
            <a:pPr lvl="2"/>
            <a:r>
              <a:rPr lang="zh-CN" altLang="en-US" sz="2800" b="1" dirty="0"/>
              <a:t>    在已确定的全部</a:t>
            </a:r>
            <a:r>
              <a:rPr lang="en-US" altLang="zh-CN" sz="2800" b="1" i="1" dirty="0"/>
              <a:t>p</a:t>
            </a:r>
            <a:r>
              <a:rPr lang="zh-CN" altLang="en-US" sz="2800" b="1" dirty="0"/>
              <a:t>个主成分中合理选择</a:t>
            </a:r>
            <a:r>
              <a:rPr lang="en-US" altLang="zh-CN" sz="2800" b="1" i="1" dirty="0"/>
              <a:t>m</a:t>
            </a:r>
            <a:r>
              <a:rPr lang="zh-CN" altLang="en-US" sz="2800" b="1" dirty="0"/>
              <a:t>个来实现最终的评价分析。一般用方差贡献率</a:t>
            </a:r>
          </a:p>
          <a:p>
            <a:pPr lvl="2">
              <a:lnSpc>
                <a:spcPct val="160000"/>
              </a:lnSpc>
            </a:pPr>
            <a:endParaRPr lang="zh-CN" altLang="en-US" sz="2800" b="1" dirty="0"/>
          </a:p>
          <a:p>
            <a:pPr lvl="2"/>
            <a:r>
              <a:rPr lang="zh-CN" altLang="en-US" sz="2800" b="1" dirty="0"/>
              <a:t>解释主成分</a:t>
            </a:r>
            <a:r>
              <a:rPr lang="en-US" altLang="zh-CN" sz="2800" b="1" i="1" dirty="0"/>
              <a:t>F</a:t>
            </a:r>
            <a:r>
              <a:rPr lang="en-US" altLang="zh-CN" sz="2800" b="1" i="1" baseline="-25000" dirty="0"/>
              <a:t>i</a:t>
            </a:r>
            <a:r>
              <a:rPr lang="zh-CN" altLang="en-US" sz="2800" b="1" dirty="0"/>
              <a:t>所反映的信息量的大小，</a:t>
            </a:r>
            <a:r>
              <a:rPr lang="en-US" altLang="zh-CN" sz="2800" b="1" i="1" dirty="0"/>
              <a:t>m</a:t>
            </a:r>
            <a:r>
              <a:rPr lang="zh-CN" altLang="en-US" sz="2800" b="1" dirty="0"/>
              <a:t>的确定以累计贡献率</a:t>
            </a:r>
          </a:p>
          <a:p>
            <a:pPr lvl="2"/>
            <a:endParaRPr lang="zh-CN" altLang="en-US" sz="2800" b="1" dirty="0"/>
          </a:p>
          <a:p>
            <a:pPr lvl="2"/>
            <a:r>
              <a:rPr lang="zh-CN" altLang="en-US" sz="2800" b="1" dirty="0"/>
              <a:t>达到足够大（一般在</a:t>
            </a:r>
            <a:r>
              <a:rPr lang="en-US" altLang="zh-CN" sz="2800" b="1" dirty="0"/>
              <a:t>85%</a:t>
            </a:r>
            <a:r>
              <a:rPr lang="zh-CN" altLang="en-US" sz="2800" b="1" dirty="0"/>
              <a:t>以上）为原则。</a:t>
            </a:r>
          </a:p>
        </p:txBody>
      </p:sp>
      <p:sp>
        <p:nvSpPr>
          <p:cNvPr id="852997" name="Rectangle 5"/>
          <p:cNvSpPr>
            <a:spLocks noChangeArrowheads="1"/>
          </p:cNvSpPr>
          <p:nvPr/>
        </p:nvSpPr>
        <p:spPr bwMode="auto">
          <a:xfrm>
            <a:off x="1524001" y="30506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2996" name="Object 4"/>
          <p:cNvGraphicFramePr>
            <a:graphicFrameLocks noChangeAspect="1"/>
          </p:cNvGraphicFramePr>
          <p:nvPr>
            <p:extLst>
              <p:ext uri="{D42A27DB-BD31-4B8C-83A1-F6EECF244321}">
                <p14:modId xmlns:p14="http://schemas.microsoft.com/office/powerpoint/2010/main" val="1729175964"/>
              </p:ext>
            </p:extLst>
          </p:nvPr>
        </p:nvGraphicFramePr>
        <p:xfrm>
          <a:off x="4000500" y="3837214"/>
          <a:ext cx="2922814" cy="913769"/>
        </p:xfrm>
        <a:graphic>
          <a:graphicData uri="http://schemas.openxmlformats.org/presentationml/2006/ole">
            <mc:AlternateContent xmlns:mc="http://schemas.openxmlformats.org/markup-compatibility/2006">
              <mc:Choice xmlns:v="urn:schemas-microsoft-com:vml" Requires="v">
                <p:oleObj spid="_x0000_s6158" name="公式" r:id="rId3" imgW="888614" imgH="431613" progId="Equation.3">
                  <p:embed/>
                </p:oleObj>
              </mc:Choice>
              <mc:Fallback>
                <p:oleObj name="公式" r:id="rId3" imgW="888614" imgH="431613" progId="Equation.3">
                  <p:embed/>
                  <p:pic>
                    <p:nvPicPr>
                      <p:cNvPr id="8529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3837214"/>
                        <a:ext cx="2922814" cy="913769"/>
                      </a:xfrm>
                      <a:prstGeom prst="rect">
                        <a:avLst/>
                      </a:prstGeom>
                      <a:noFill/>
                    </p:spPr>
                  </p:pic>
                </p:oleObj>
              </mc:Fallback>
            </mc:AlternateContent>
          </a:graphicData>
        </a:graphic>
      </p:graphicFrame>
      <p:sp>
        <p:nvSpPr>
          <p:cNvPr id="852999" name="Rectangle 7"/>
          <p:cNvSpPr>
            <a:spLocks noChangeArrowheads="1"/>
          </p:cNvSpPr>
          <p:nvPr/>
        </p:nvSpPr>
        <p:spPr bwMode="auto">
          <a:xfrm>
            <a:off x="1524001" y="30506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2998" name="Object 6"/>
          <p:cNvGraphicFramePr>
            <a:graphicFrameLocks noChangeAspect="1"/>
          </p:cNvGraphicFramePr>
          <p:nvPr>
            <p:extLst>
              <p:ext uri="{D42A27DB-BD31-4B8C-83A1-F6EECF244321}">
                <p14:modId xmlns:p14="http://schemas.microsoft.com/office/powerpoint/2010/main" val="479563494"/>
              </p:ext>
            </p:extLst>
          </p:nvPr>
        </p:nvGraphicFramePr>
        <p:xfrm>
          <a:off x="4134643" y="5137380"/>
          <a:ext cx="3084513" cy="1230764"/>
        </p:xfrm>
        <a:graphic>
          <a:graphicData uri="http://schemas.openxmlformats.org/presentationml/2006/ole">
            <mc:AlternateContent xmlns:mc="http://schemas.openxmlformats.org/markup-compatibility/2006">
              <mc:Choice xmlns:v="urn:schemas-microsoft-com:vml" Requires="v">
                <p:oleObj spid="_x0000_s6159" name="公式" r:id="rId5" imgW="1244600" imgH="431800" progId="Equation.3">
                  <p:embed/>
                </p:oleObj>
              </mc:Choice>
              <mc:Fallback>
                <p:oleObj name="公式" r:id="rId5" imgW="1244600" imgH="431800" progId="Equation.3">
                  <p:embed/>
                  <p:pic>
                    <p:nvPicPr>
                      <p:cNvPr id="85299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4643" y="5137380"/>
                        <a:ext cx="3084513" cy="1230764"/>
                      </a:xfrm>
                      <a:prstGeom prst="rect">
                        <a:avLst/>
                      </a:prstGeom>
                      <a:noFill/>
                    </p:spPr>
                  </p:pic>
                </p:oleObj>
              </mc:Fallback>
            </mc:AlternateContent>
          </a:graphicData>
        </a:graphic>
      </p:graphicFrame>
    </p:spTree>
    <p:extLst>
      <p:ext uri="{BB962C8B-B14F-4D97-AF65-F5344CB8AC3E}">
        <p14:creationId xmlns:p14="http://schemas.microsoft.com/office/powerpoint/2010/main" val="166055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9" name="Rectangle 3"/>
          <p:cNvSpPr>
            <a:spLocks noGrp="1" noChangeArrowheads="1"/>
          </p:cNvSpPr>
          <p:nvPr>
            <p:ph type="body" idx="1"/>
          </p:nvPr>
        </p:nvSpPr>
        <p:spPr>
          <a:xfrm>
            <a:off x="838200" y="506186"/>
            <a:ext cx="10515600" cy="6351813"/>
          </a:xfrm>
        </p:spPr>
        <p:txBody>
          <a:bodyPr>
            <a:normAutofit fontScale="70000" lnSpcReduction="20000"/>
          </a:bodyPr>
          <a:lstStyle/>
          <a:p>
            <a:pPr lvl="2"/>
            <a:r>
              <a:rPr lang="en-US" altLang="zh-CN" sz="3100" b="1" dirty="0"/>
              <a:t>(4) </a:t>
            </a:r>
            <a:r>
              <a:rPr lang="zh-CN" altLang="en-US" sz="3100" b="1" dirty="0"/>
              <a:t>计算主成分得分</a:t>
            </a:r>
          </a:p>
          <a:p>
            <a:pPr lvl="2"/>
            <a:r>
              <a:rPr lang="zh-CN" altLang="en-US" sz="3100" b="1" dirty="0"/>
              <a:t>    计算</a:t>
            </a:r>
            <a:r>
              <a:rPr lang="en-US" altLang="zh-CN" sz="3100" b="1" i="1" dirty="0"/>
              <a:t>n</a:t>
            </a:r>
            <a:r>
              <a:rPr lang="zh-CN" altLang="en-US" sz="3100" b="1" dirty="0"/>
              <a:t>个样品在</a:t>
            </a:r>
            <a:r>
              <a:rPr lang="en-US" altLang="zh-CN" sz="3100" b="1" i="1" dirty="0"/>
              <a:t>m</a:t>
            </a:r>
            <a:r>
              <a:rPr lang="zh-CN" altLang="en-US" sz="3100" b="1" dirty="0"/>
              <a:t>个主成分上的得分：</a:t>
            </a:r>
          </a:p>
          <a:p>
            <a:pPr lvl="2" algn="r"/>
            <a:r>
              <a:rPr lang="zh-CN" altLang="en-US" sz="3100" b="1" dirty="0"/>
              <a:t>    </a:t>
            </a:r>
            <a:r>
              <a:rPr lang="en-US" altLang="zh-CN" sz="3100" b="1" i="1" dirty="0" err="1"/>
              <a:t>i</a:t>
            </a:r>
            <a:r>
              <a:rPr lang="en-US" altLang="zh-CN" sz="3100" b="1" i="1" dirty="0"/>
              <a:t> </a:t>
            </a:r>
            <a:r>
              <a:rPr lang="en-US" altLang="zh-CN" sz="3100" b="1" dirty="0"/>
              <a:t>= 1</a:t>
            </a:r>
            <a:r>
              <a:rPr lang="zh-CN" altLang="en-US" sz="3100" b="1" dirty="0"/>
              <a:t>，</a:t>
            </a:r>
            <a:r>
              <a:rPr lang="en-US" altLang="zh-CN" sz="3100" b="1" dirty="0"/>
              <a:t>2</a:t>
            </a:r>
            <a:r>
              <a:rPr lang="zh-CN" altLang="en-US" sz="3100" b="1" dirty="0"/>
              <a:t>，</a:t>
            </a:r>
            <a:r>
              <a:rPr lang="en-US" altLang="zh-CN" sz="3100" b="1" dirty="0"/>
              <a:t>…</a:t>
            </a:r>
            <a:r>
              <a:rPr lang="zh-CN" altLang="en-US" sz="3100" b="1" dirty="0"/>
              <a:t>，</a:t>
            </a:r>
            <a:r>
              <a:rPr lang="en-US" altLang="zh-CN" sz="3100" b="1" i="1" dirty="0"/>
              <a:t>m</a:t>
            </a:r>
            <a:endParaRPr lang="en-US" altLang="zh-CN" sz="3100" b="1" dirty="0"/>
          </a:p>
          <a:p>
            <a:pPr lvl="2"/>
            <a:r>
              <a:rPr lang="en-US" altLang="zh-CN" sz="3100" b="1" dirty="0"/>
              <a:t>(5) </a:t>
            </a:r>
            <a:r>
              <a:rPr lang="zh-CN" altLang="en-US" sz="3100" b="1" dirty="0"/>
              <a:t>标准化</a:t>
            </a:r>
          </a:p>
          <a:p>
            <a:pPr lvl="2">
              <a:lnSpc>
                <a:spcPct val="160000"/>
              </a:lnSpc>
            </a:pPr>
            <a:r>
              <a:rPr lang="zh-CN" altLang="en-US" sz="3100" b="1" dirty="0"/>
              <a:t>    实际应用时，指标的量纲往往不同，所以在主成分计算之前应先消除量纲的影响。消除数据的量纲有很多方法，常用方法是将原始数据标准化，即做如下数据变换：</a:t>
            </a:r>
          </a:p>
          <a:p>
            <a:pPr lvl="2"/>
            <a:endParaRPr lang="zh-CN" altLang="en-US" b="1" dirty="0"/>
          </a:p>
          <a:p>
            <a:pPr lvl="2">
              <a:lnSpc>
                <a:spcPct val="140000"/>
              </a:lnSpc>
            </a:pPr>
            <a:endParaRPr lang="en-US" altLang="zh-CN" b="1" dirty="0" smtClean="0"/>
          </a:p>
          <a:p>
            <a:pPr lvl="2">
              <a:lnSpc>
                <a:spcPct val="140000"/>
              </a:lnSpc>
            </a:pPr>
            <a:endParaRPr lang="en-US" altLang="zh-CN" b="1" dirty="0"/>
          </a:p>
          <a:p>
            <a:pPr lvl="2">
              <a:lnSpc>
                <a:spcPct val="140000"/>
              </a:lnSpc>
            </a:pPr>
            <a:endParaRPr lang="en-US" altLang="zh-CN" b="1" dirty="0" smtClean="0"/>
          </a:p>
          <a:p>
            <a:pPr lvl="2">
              <a:lnSpc>
                <a:spcPct val="170000"/>
              </a:lnSpc>
            </a:pPr>
            <a:r>
              <a:rPr lang="zh-CN" altLang="en-US" sz="2800" b="1" dirty="0" smtClean="0"/>
              <a:t>其中                                      ，                           </a:t>
            </a:r>
            <a:endParaRPr lang="en-US" altLang="zh-CN" sz="2800" b="1" dirty="0" smtClean="0"/>
          </a:p>
          <a:p>
            <a:pPr lvl="2">
              <a:lnSpc>
                <a:spcPct val="170000"/>
              </a:lnSpc>
            </a:pPr>
            <a:r>
              <a:rPr lang="zh-CN" altLang="en-US" sz="2800" b="1" dirty="0" smtClean="0"/>
              <a:t> </a:t>
            </a:r>
            <a:endParaRPr lang="en-US" altLang="zh-CN" sz="2800" b="1" dirty="0" smtClean="0"/>
          </a:p>
          <a:p>
            <a:pPr lvl="2">
              <a:lnSpc>
                <a:spcPct val="170000"/>
              </a:lnSpc>
            </a:pPr>
            <a:r>
              <a:rPr lang="en-US" altLang="zh-CN" sz="2800" b="1" i="1" dirty="0" smtClean="0"/>
              <a:t>j</a:t>
            </a:r>
            <a:r>
              <a:rPr lang="en-US" altLang="zh-CN" sz="2800" b="1" dirty="0" smtClean="0"/>
              <a:t> </a:t>
            </a:r>
            <a:r>
              <a:rPr lang="en-US" altLang="zh-CN" sz="2800" b="1" dirty="0"/>
              <a:t>= 1</a:t>
            </a:r>
            <a:r>
              <a:rPr lang="zh-CN" altLang="en-US" sz="2800" b="1" dirty="0"/>
              <a:t>，</a:t>
            </a:r>
            <a:r>
              <a:rPr lang="en-US" altLang="zh-CN" sz="2800" b="1" dirty="0"/>
              <a:t>2</a:t>
            </a:r>
            <a:r>
              <a:rPr lang="zh-CN" altLang="en-US" sz="2800" b="1" dirty="0"/>
              <a:t>，</a:t>
            </a:r>
            <a:r>
              <a:rPr lang="en-US" altLang="zh-CN" sz="2800" b="1" dirty="0"/>
              <a:t>…</a:t>
            </a:r>
            <a:r>
              <a:rPr lang="zh-CN" altLang="en-US" sz="2800" b="1" dirty="0"/>
              <a:t>，</a:t>
            </a:r>
            <a:r>
              <a:rPr lang="en-US" altLang="zh-CN" sz="2800" b="1" i="1" dirty="0"/>
              <a:t>p</a:t>
            </a:r>
            <a:r>
              <a:rPr lang="zh-CN" altLang="en-US" sz="2800" b="1" dirty="0"/>
              <a:t>。标准化后的数据阵记为</a:t>
            </a:r>
            <a:r>
              <a:rPr lang="en-US" altLang="zh-CN" sz="2800" b="1" i="1" dirty="0"/>
              <a:t>X</a:t>
            </a:r>
            <a:r>
              <a:rPr lang="en-US" altLang="zh-CN" sz="2800" b="1" baseline="30000" dirty="0"/>
              <a:t>*</a:t>
            </a:r>
            <a:r>
              <a:rPr lang="zh-CN" altLang="en-US" sz="2800" b="1" dirty="0"/>
              <a:t>，其中每个列向量（标准化变量）的均值为</a:t>
            </a:r>
            <a:r>
              <a:rPr lang="en-US" altLang="zh-CN" sz="2800" b="1" dirty="0"/>
              <a:t>0</a:t>
            </a:r>
            <a:r>
              <a:rPr lang="zh-CN" altLang="en-US" sz="2800" b="1" dirty="0"/>
              <a:t>，标准差为</a:t>
            </a:r>
            <a:r>
              <a:rPr lang="en-US" altLang="zh-CN" sz="2800" b="1" dirty="0"/>
              <a:t>1</a:t>
            </a:r>
            <a:r>
              <a:rPr lang="zh-CN" altLang="en-US" sz="2800" b="1" dirty="0"/>
              <a:t>，数据无量纲。</a:t>
            </a:r>
          </a:p>
        </p:txBody>
      </p:sp>
      <p:sp>
        <p:nvSpPr>
          <p:cNvPr id="854021" name="Rectangle 5"/>
          <p:cNvSpPr>
            <a:spLocks noChangeArrowheads="1"/>
          </p:cNvSpPr>
          <p:nvPr/>
        </p:nvSpPr>
        <p:spPr bwMode="auto">
          <a:xfrm>
            <a:off x="1524001" y="31379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4020" name="Object 4"/>
          <p:cNvGraphicFramePr>
            <a:graphicFrameLocks noChangeAspect="1"/>
          </p:cNvGraphicFramePr>
          <p:nvPr>
            <p:extLst>
              <p:ext uri="{D42A27DB-BD31-4B8C-83A1-F6EECF244321}">
                <p14:modId xmlns:p14="http://schemas.microsoft.com/office/powerpoint/2010/main" val="3654068283"/>
              </p:ext>
            </p:extLst>
          </p:nvPr>
        </p:nvGraphicFramePr>
        <p:xfrm>
          <a:off x="6676912" y="795336"/>
          <a:ext cx="3729037" cy="460375"/>
        </p:xfrm>
        <a:graphic>
          <a:graphicData uri="http://schemas.openxmlformats.org/presentationml/2006/ole">
            <mc:AlternateContent xmlns:mc="http://schemas.openxmlformats.org/markup-compatibility/2006">
              <mc:Choice xmlns:v="urn:schemas-microsoft-com:vml" Requires="v">
                <p:oleObj spid="_x0000_s7194" name="公式" r:id="rId3" imgW="1943100" imgH="241300" progId="Equation.3">
                  <p:embed/>
                </p:oleObj>
              </mc:Choice>
              <mc:Fallback>
                <p:oleObj name="公式" r:id="rId3" imgW="1943100" imgH="241300" progId="Equation.3">
                  <p:embed/>
                  <p:pic>
                    <p:nvPicPr>
                      <p:cNvPr id="8540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912" y="795336"/>
                        <a:ext cx="3729037"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4023" name="Rectangle 7"/>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4022" name="Object 6"/>
          <p:cNvGraphicFramePr>
            <a:graphicFrameLocks noChangeAspect="1"/>
          </p:cNvGraphicFramePr>
          <p:nvPr>
            <p:extLst>
              <p:ext uri="{D42A27DB-BD31-4B8C-83A1-F6EECF244321}">
                <p14:modId xmlns:p14="http://schemas.microsoft.com/office/powerpoint/2010/main" val="3354581668"/>
              </p:ext>
            </p:extLst>
          </p:nvPr>
        </p:nvGraphicFramePr>
        <p:xfrm>
          <a:off x="3296330" y="3156404"/>
          <a:ext cx="4933950" cy="895350"/>
        </p:xfrm>
        <a:graphic>
          <a:graphicData uri="http://schemas.openxmlformats.org/presentationml/2006/ole">
            <mc:AlternateContent xmlns:mc="http://schemas.openxmlformats.org/markup-compatibility/2006">
              <mc:Choice xmlns:v="urn:schemas-microsoft-com:vml" Requires="v">
                <p:oleObj spid="_x0000_s7195" name="公式" r:id="rId5" imgW="2590800" imgH="469900" progId="Equation.3">
                  <p:embed/>
                </p:oleObj>
              </mc:Choice>
              <mc:Fallback>
                <p:oleObj name="公式" r:id="rId5" imgW="2590800" imgH="469900" progId="Equation.3">
                  <p:embed/>
                  <p:pic>
                    <p:nvPicPr>
                      <p:cNvPr id="8540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6330" y="3156404"/>
                        <a:ext cx="493395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4025" name="Rectangle 9"/>
          <p:cNvSpPr>
            <a:spLocks noChangeArrowheads="1"/>
          </p:cNvSpPr>
          <p:nvPr/>
        </p:nvSpPr>
        <p:spPr bwMode="auto">
          <a:xfrm>
            <a:off x="1524001" y="30506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4024" name="Object 8"/>
          <p:cNvGraphicFramePr>
            <a:graphicFrameLocks noChangeAspect="1"/>
          </p:cNvGraphicFramePr>
          <p:nvPr>
            <p:extLst>
              <p:ext uri="{D42A27DB-BD31-4B8C-83A1-F6EECF244321}">
                <p14:modId xmlns:p14="http://schemas.microsoft.com/office/powerpoint/2010/main" val="3086154990"/>
              </p:ext>
            </p:extLst>
          </p:nvPr>
        </p:nvGraphicFramePr>
        <p:xfrm>
          <a:off x="2976334" y="4400082"/>
          <a:ext cx="2118179" cy="888683"/>
        </p:xfrm>
        <a:graphic>
          <a:graphicData uri="http://schemas.openxmlformats.org/presentationml/2006/ole">
            <mc:AlternateContent xmlns:mc="http://schemas.openxmlformats.org/markup-compatibility/2006">
              <mc:Choice xmlns:v="urn:schemas-microsoft-com:vml" Requires="v">
                <p:oleObj spid="_x0000_s7196" name="公式" r:id="rId7" imgW="812447" imgH="431613" progId="Equation.3">
                  <p:embed/>
                </p:oleObj>
              </mc:Choice>
              <mc:Fallback>
                <p:oleObj name="公式" r:id="rId7" imgW="812447" imgH="431613" progId="Equation.3">
                  <p:embed/>
                  <p:pic>
                    <p:nvPicPr>
                      <p:cNvPr id="85402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6334" y="4400082"/>
                        <a:ext cx="2118179" cy="888683"/>
                      </a:xfrm>
                      <a:prstGeom prst="rect">
                        <a:avLst/>
                      </a:prstGeom>
                      <a:noFill/>
                    </p:spPr>
                  </p:pic>
                </p:oleObj>
              </mc:Fallback>
            </mc:AlternateContent>
          </a:graphicData>
        </a:graphic>
      </p:graphicFrame>
      <p:sp>
        <p:nvSpPr>
          <p:cNvPr id="854027" name="Rectangle 11"/>
          <p:cNvSpPr>
            <a:spLocks noChangeArrowheads="1"/>
          </p:cNvSpPr>
          <p:nvPr/>
        </p:nvSpPr>
        <p:spPr bwMode="auto">
          <a:xfrm>
            <a:off x="1524001" y="30506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4026" name="Object 10"/>
          <p:cNvGraphicFramePr>
            <a:graphicFrameLocks noChangeAspect="1"/>
          </p:cNvGraphicFramePr>
          <p:nvPr>
            <p:extLst>
              <p:ext uri="{D42A27DB-BD31-4B8C-83A1-F6EECF244321}">
                <p14:modId xmlns:p14="http://schemas.microsoft.com/office/powerpoint/2010/main" val="549204858"/>
              </p:ext>
            </p:extLst>
          </p:nvPr>
        </p:nvGraphicFramePr>
        <p:xfrm>
          <a:off x="5877605" y="4326317"/>
          <a:ext cx="3217409" cy="962448"/>
        </p:xfrm>
        <a:graphic>
          <a:graphicData uri="http://schemas.openxmlformats.org/presentationml/2006/ole">
            <mc:AlternateContent xmlns:mc="http://schemas.openxmlformats.org/markup-compatibility/2006">
              <mc:Choice xmlns:v="urn:schemas-microsoft-com:vml" Requires="v">
                <p:oleObj spid="_x0000_s7197" name="公式" r:id="rId9" imgW="1473200" imgH="431800" progId="Equation.3">
                  <p:embed/>
                </p:oleObj>
              </mc:Choice>
              <mc:Fallback>
                <p:oleObj name="公式" r:id="rId9" imgW="1473200" imgH="431800" progId="Equation.3">
                  <p:embed/>
                  <p:pic>
                    <p:nvPicPr>
                      <p:cNvPr id="85402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7605" y="4326317"/>
                        <a:ext cx="3217409" cy="962448"/>
                      </a:xfrm>
                      <a:prstGeom prst="rect">
                        <a:avLst/>
                      </a:prstGeom>
                      <a:noFill/>
                    </p:spPr>
                  </p:pic>
                </p:oleObj>
              </mc:Fallback>
            </mc:AlternateContent>
          </a:graphicData>
        </a:graphic>
      </p:graphicFrame>
    </p:spTree>
    <p:extLst>
      <p:ext uri="{BB962C8B-B14F-4D97-AF65-F5344CB8AC3E}">
        <p14:creationId xmlns:p14="http://schemas.microsoft.com/office/powerpoint/2010/main" val="209001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01002" y="272955"/>
            <a:ext cx="4599297" cy="646331"/>
          </a:xfrm>
          <a:prstGeom prst="rect">
            <a:avLst/>
          </a:prstGeom>
          <a:noFill/>
        </p:spPr>
        <p:txBody>
          <a:bodyPr wrap="square" rtlCol="0">
            <a:spAutoFit/>
          </a:bodyPr>
          <a:lstStyle/>
          <a:p>
            <a:r>
              <a:rPr lang="zh-CN" altLang="en-US" sz="3600" b="1" dirty="0" smtClean="0">
                <a:latin typeface="黑体" pitchFamily="49" charset="-122"/>
                <a:ea typeface="黑体" pitchFamily="49" charset="-122"/>
              </a:rPr>
              <a:t>低维嵌入</a:t>
            </a:r>
            <a:endParaRPr lang="zh-CN" altLang="en-US" sz="3600" b="1" dirty="0">
              <a:latin typeface="黑体" pitchFamily="49" charset="-122"/>
              <a:ea typeface="黑体" pitchFamily="49" charset="-122"/>
            </a:endParaRPr>
          </a:p>
        </p:txBody>
      </p:sp>
      <p:sp>
        <p:nvSpPr>
          <p:cNvPr id="3" name="矩形 2"/>
          <p:cNvSpPr/>
          <p:nvPr/>
        </p:nvSpPr>
        <p:spPr>
          <a:xfrm>
            <a:off x="434085" y="1059709"/>
            <a:ext cx="8839200" cy="1954509"/>
          </a:xfrm>
          <a:prstGeom prst="rect">
            <a:avLst/>
          </a:prstGeom>
        </p:spPr>
        <p:txBody>
          <a:bodyPr wrap="square">
            <a:spAutoFit/>
          </a:bodyPr>
          <a:lstStyle/>
          <a:p>
            <a:pPr>
              <a:lnSpc>
                <a:spcPct val="150000"/>
              </a:lnSpc>
            </a:pPr>
            <a:r>
              <a:rPr lang="zh-CN" altLang="en-US" sz="2800" dirty="0" smtClean="0"/>
              <a:t>实际</a:t>
            </a:r>
            <a:r>
              <a:rPr lang="zh-CN" altLang="en-US" sz="2800" dirty="0" smtClean="0"/>
              <a:t>问题中的样本数据属性可能上千万，需要满足密采样的数据量巨大，出现纬度灾难</a:t>
            </a:r>
            <a:r>
              <a:rPr lang="en-US" altLang="zh-CN" sz="2800" dirty="0" smtClean="0"/>
              <a:t>(curse of dimensionality)</a:t>
            </a:r>
            <a:r>
              <a:rPr lang="zh-CN" altLang="en-US" sz="2800" dirty="0" smtClean="0"/>
              <a:t>。</a:t>
            </a:r>
            <a:endParaRPr lang="zh-CN" altLang="en-US" sz="2800" dirty="0"/>
          </a:p>
        </p:txBody>
      </p:sp>
      <p:sp>
        <p:nvSpPr>
          <p:cNvPr id="4" name="矩形 3"/>
          <p:cNvSpPr/>
          <p:nvPr/>
        </p:nvSpPr>
        <p:spPr>
          <a:xfrm>
            <a:off x="350877" y="3014218"/>
            <a:ext cx="7150911" cy="4247317"/>
          </a:xfrm>
          <a:prstGeom prst="rect">
            <a:avLst/>
          </a:prstGeom>
        </p:spPr>
        <p:txBody>
          <a:bodyPr wrap="square">
            <a:spAutoFit/>
          </a:bodyPr>
          <a:lstStyle/>
          <a:p>
            <a:pPr>
              <a:lnSpc>
                <a:spcPct val="150000"/>
              </a:lnSpc>
            </a:pPr>
            <a:r>
              <a:rPr lang="zh-CN" altLang="en-US" sz="2800" dirty="0"/>
              <a:t>缓解维数灾难的一个重要途径是降维（</a:t>
            </a:r>
            <a:r>
              <a:rPr lang="en-US" altLang="zh-CN" sz="2800" dirty="0"/>
              <a:t>dimension reduction</a:t>
            </a:r>
            <a:r>
              <a:rPr lang="zh-CN" altLang="en-US" sz="2800" dirty="0"/>
              <a:t>），亦称</a:t>
            </a:r>
            <a:r>
              <a:rPr lang="zh-CN" altLang="en-US" sz="2800" dirty="0" smtClean="0"/>
              <a:t>“维数约简”， 即</a:t>
            </a:r>
            <a:r>
              <a:rPr lang="zh-CN" altLang="en-US" sz="2800" dirty="0"/>
              <a:t>通过某种数学变换将原始高维属性空间转变为一个低维子空间，在这个子空间中样本密度大幅提高，距离计算也变得更加容易</a:t>
            </a:r>
            <a:r>
              <a:rPr lang="zh-CN" altLang="en-US" sz="2800" dirty="0" smtClean="0"/>
              <a:t>。</a:t>
            </a:r>
            <a:endParaRPr lang="en-US" altLang="zh-CN" sz="2800" dirty="0" smtClean="0"/>
          </a:p>
          <a:p>
            <a:endParaRPr lang="zh-CN" altLang="en-US" dirty="0"/>
          </a:p>
        </p:txBody>
      </p:sp>
      <p:pic>
        <p:nvPicPr>
          <p:cNvPr id="1026" name="Picture 2" descr="https://upload-images.jianshu.io/upload_images/5328356-28b41cb5db626674.png?imageMogr2/auto-orient/strip%7CimageView2/2/w/7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996" y="3396668"/>
            <a:ext cx="4910411" cy="25814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3" name="Rectangle 3"/>
          <p:cNvSpPr>
            <a:spLocks noGrp="1" noChangeArrowheads="1"/>
          </p:cNvSpPr>
          <p:nvPr>
            <p:ph type="body" idx="1"/>
          </p:nvPr>
        </p:nvSpPr>
        <p:spPr>
          <a:xfrm>
            <a:off x="838200" y="555171"/>
            <a:ext cx="10515600" cy="5621793"/>
          </a:xfrm>
        </p:spPr>
        <p:txBody>
          <a:bodyPr/>
          <a:lstStyle/>
          <a:p>
            <a:pPr lvl="2"/>
            <a:r>
              <a:rPr lang="en-US" altLang="zh-CN" sz="2800" b="1" dirty="0"/>
              <a:t>    </a:t>
            </a:r>
            <a:r>
              <a:rPr lang="zh-CN" altLang="en-US" sz="2800" b="1" dirty="0"/>
              <a:t>标准化后变量的协方差矩阵（</a:t>
            </a:r>
            <a:r>
              <a:rPr lang="en-US" altLang="zh-CN" sz="2800" b="1" dirty="0"/>
              <a:t>Covariance Matrix</a:t>
            </a:r>
            <a:r>
              <a:rPr lang="zh-CN" altLang="en-US" sz="2800" b="1" dirty="0"/>
              <a:t>）</a:t>
            </a:r>
            <a:r>
              <a:rPr lang="en-US" altLang="zh-CN" sz="2800" b="1" dirty="0"/>
              <a:t>Σ = (</a:t>
            </a:r>
            <a:r>
              <a:rPr lang="en-US" altLang="zh-CN" sz="2800" b="1" i="1" dirty="0" err="1"/>
              <a:t>s</a:t>
            </a:r>
            <a:r>
              <a:rPr lang="en-US" altLang="zh-CN" sz="2800" b="1" i="1" baseline="-25000" dirty="0" err="1"/>
              <a:t>ij</a:t>
            </a:r>
            <a:r>
              <a:rPr lang="en-US" altLang="zh-CN" sz="2800" b="1" dirty="0"/>
              <a:t>)</a:t>
            </a:r>
            <a:r>
              <a:rPr lang="en-US" altLang="zh-CN" sz="2800" b="1" i="1" baseline="-25000" dirty="0" err="1"/>
              <a:t>p</a:t>
            </a:r>
            <a:r>
              <a:rPr lang="en-US" altLang="zh-CN" sz="2800" b="1" baseline="-25000" dirty="0" err="1">
                <a:sym typeface="Symbol" panose="05050102010706020507" pitchFamily="18" charset="2"/>
              </a:rPr>
              <a:t></a:t>
            </a:r>
            <a:r>
              <a:rPr lang="en-US" altLang="zh-CN" sz="2800" b="1" i="1" baseline="-25000" dirty="0" err="1"/>
              <a:t>p</a:t>
            </a:r>
            <a:r>
              <a:rPr lang="zh-CN" altLang="en-US" sz="2800" b="1" dirty="0"/>
              <a:t>，即原变量的相关系数矩阵（</a:t>
            </a:r>
            <a:r>
              <a:rPr lang="en-US" altLang="zh-CN" sz="2800" b="1" dirty="0"/>
              <a:t>Correlation Matrix</a:t>
            </a:r>
            <a:r>
              <a:rPr lang="zh-CN" altLang="en-US" sz="2800" b="1" dirty="0"/>
              <a:t>）</a:t>
            </a:r>
            <a:r>
              <a:rPr lang="en-US" altLang="zh-CN" sz="2800" b="1" i="1" dirty="0"/>
              <a:t>R= </a:t>
            </a:r>
            <a:r>
              <a:rPr lang="en-US" altLang="zh-CN" sz="2800" b="1" dirty="0"/>
              <a:t>(</a:t>
            </a:r>
            <a:r>
              <a:rPr lang="en-US" altLang="zh-CN" sz="2800" b="1" i="1" dirty="0" err="1"/>
              <a:t>r</a:t>
            </a:r>
            <a:r>
              <a:rPr lang="en-US" altLang="zh-CN" sz="2800" b="1" i="1" baseline="-25000" dirty="0" err="1"/>
              <a:t>ij</a:t>
            </a:r>
            <a:r>
              <a:rPr lang="en-US" altLang="zh-CN" sz="2800" b="1" dirty="0"/>
              <a:t>)</a:t>
            </a:r>
            <a:r>
              <a:rPr lang="en-US" altLang="zh-CN" sz="2800" b="1" i="1" baseline="-25000" dirty="0" err="1"/>
              <a:t>p</a:t>
            </a:r>
            <a:r>
              <a:rPr lang="en-US" altLang="zh-CN" sz="2800" b="1" baseline="-25000" dirty="0" err="1">
                <a:sym typeface="Symbol" panose="05050102010706020507" pitchFamily="18" charset="2"/>
              </a:rPr>
              <a:t></a:t>
            </a:r>
            <a:r>
              <a:rPr lang="en-US" altLang="zh-CN" sz="2800" b="1" i="1" baseline="-25000" dirty="0" err="1"/>
              <a:t>p</a:t>
            </a:r>
            <a:r>
              <a:rPr lang="zh-CN" altLang="en-US" sz="2800" b="1" dirty="0"/>
              <a:t>：</a:t>
            </a:r>
          </a:p>
          <a:p>
            <a:pPr lvl="2"/>
            <a:endParaRPr lang="zh-CN" altLang="en-US" b="1" dirty="0"/>
          </a:p>
          <a:p>
            <a:pPr lvl="2"/>
            <a:endParaRPr lang="zh-CN" altLang="en-US" b="1" dirty="0"/>
          </a:p>
          <a:p>
            <a:pPr lvl="2"/>
            <a:endParaRPr lang="en-US" altLang="zh-CN" b="1" dirty="0" smtClean="0"/>
          </a:p>
          <a:p>
            <a:pPr lvl="2"/>
            <a:endParaRPr lang="en-US" altLang="zh-CN" b="1" dirty="0"/>
          </a:p>
          <a:p>
            <a:pPr lvl="2"/>
            <a:endParaRPr lang="en-US" altLang="zh-CN" b="1" dirty="0" smtClean="0"/>
          </a:p>
          <a:p>
            <a:pPr lvl="2"/>
            <a:endParaRPr lang="en-US" altLang="zh-CN" b="1" dirty="0"/>
          </a:p>
          <a:p>
            <a:pPr lvl="2"/>
            <a:endParaRPr lang="en-US" altLang="zh-CN" b="1" dirty="0" smtClean="0"/>
          </a:p>
          <a:p>
            <a:pPr lvl="2"/>
            <a:endParaRPr lang="zh-CN" altLang="en-US" b="1" dirty="0"/>
          </a:p>
          <a:p>
            <a:pPr lvl="2"/>
            <a:r>
              <a:rPr lang="en-US" altLang="zh-CN" sz="2800" b="1" i="1" dirty="0" err="1"/>
              <a:t>i</a:t>
            </a:r>
            <a:r>
              <a:rPr lang="zh-CN" altLang="en-US" sz="2800" b="1" dirty="0"/>
              <a:t>，</a:t>
            </a:r>
            <a:r>
              <a:rPr lang="en-US" altLang="zh-CN" sz="2800" b="1" i="1" dirty="0"/>
              <a:t>j </a:t>
            </a:r>
            <a:r>
              <a:rPr lang="en-US" altLang="zh-CN" sz="2800" b="1" dirty="0"/>
              <a:t>= 1</a:t>
            </a:r>
            <a:r>
              <a:rPr lang="zh-CN" altLang="en-US" sz="2800" b="1" dirty="0"/>
              <a:t>，</a:t>
            </a:r>
            <a:r>
              <a:rPr lang="en-US" altLang="zh-CN" sz="2800" b="1" dirty="0"/>
              <a:t>2</a:t>
            </a:r>
            <a:r>
              <a:rPr lang="zh-CN" altLang="en-US" sz="2800" b="1" dirty="0"/>
              <a:t>，</a:t>
            </a:r>
            <a:r>
              <a:rPr lang="en-US" altLang="zh-CN" sz="2800" b="1" dirty="0"/>
              <a:t>…</a:t>
            </a:r>
            <a:r>
              <a:rPr lang="zh-CN" altLang="en-US" sz="2800" b="1" dirty="0"/>
              <a:t>，</a:t>
            </a:r>
            <a:r>
              <a:rPr lang="en-US" altLang="zh-CN" sz="2800" b="1" i="1" dirty="0"/>
              <a:t>p</a:t>
            </a:r>
            <a:endParaRPr lang="en-US" altLang="zh-CN" sz="2800" b="1" dirty="0"/>
          </a:p>
          <a:p>
            <a:pPr lvl="2"/>
            <a:r>
              <a:rPr lang="en-US" altLang="zh-CN" sz="2800" b="1" dirty="0"/>
              <a:t>    </a:t>
            </a:r>
            <a:r>
              <a:rPr lang="zh-CN" altLang="en-US" sz="2800" b="1" dirty="0"/>
              <a:t>此时</a:t>
            </a:r>
            <a:r>
              <a:rPr lang="en-US" altLang="zh-CN" sz="2800" b="1" i="1" dirty="0"/>
              <a:t>n</a:t>
            </a:r>
            <a:r>
              <a:rPr lang="zh-CN" altLang="en-US" sz="2800" b="1" dirty="0"/>
              <a:t>个样品在</a:t>
            </a:r>
            <a:r>
              <a:rPr lang="en-US" altLang="zh-CN" sz="2800" b="1" i="1" dirty="0"/>
              <a:t>m</a:t>
            </a:r>
            <a:r>
              <a:rPr lang="zh-CN" altLang="en-US" sz="2800" b="1" dirty="0"/>
              <a:t>个主成分上的得分应为：</a:t>
            </a:r>
          </a:p>
          <a:p>
            <a:pPr lvl="2" algn="ctr"/>
            <a:r>
              <a:rPr lang="pt-BR" altLang="zh-CN" sz="2800" b="1" i="1" dirty="0"/>
              <a:t>F</a:t>
            </a:r>
            <a:r>
              <a:rPr lang="pt-BR" altLang="zh-CN" sz="2800" b="1" i="1" baseline="-25000" dirty="0"/>
              <a:t>j</a:t>
            </a:r>
            <a:r>
              <a:rPr lang="pt-BR" altLang="zh-CN" sz="2800" b="1" dirty="0"/>
              <a:t> = </a:t>
            </a:r>
            <a:r>
              <a:rPr lang="pt-BR" altLang="zh-CN" sz="2800" b="1" i="1" dirty="0"/>
              <a:t>a</a:t>
            </a:r>
            <a:r>
              <a:rPr lang="pt-BR" altLang="zh-CN" sz="2800" b="1" baseline="-25000" dirty="0"/>
              <a:t>1</a:t>
            </a:r>
            <a:r>
              <a:rPr lang="pt-BR" altLang="zh-CN" sz="2800" b="1" i="1" baseline="-25000" dirty="0"/>
              <a:t>j</a:t>
            </a:r>
            <a:r>
              <a:rPr lang="pt-BR" altLang="zh-CN" sz="2800" b="1" i="1" dirty="0"/>
              <a:t>X</a:t>
            </a:r>
            <a:r>
              <a:rPr lang="pt-BR" altLang="zh-CN" sz="2800" b="1" baseline="-25000" dirty="0"/>
              <a:t>1</a:t>
            </a:r>
            <a:r>
              <a:rPr lang="pt-BR" altLang="zh-CN" sz="2800" b="1" baseline="30000" dirty="0"/>
              <a:t>*</a:t>
            </a:r>
            <a:r>
              <a:rPr lang="pt-BR" altLang="zh-CN" sz="2800" b="1" dirty="0"/>
              <a:t> + </a:t>
            </a:r>
            <a:r>
              <a:rPr lang="pt-BR" altLang="zh-CN" sz="2800" b="1" i="1" dirty="0"/>
              <a:t>a</a:t>
            </a:r>
            <a:r>
              <a:rPr lang="pt-BR" altLang="zh-CN" sz="2800" b="1" baseline="-25000" dirty="0"/>
              <a:t>2</a:t>
            </a:r>
            <a:r>
              <a:rPr lang="pt-BR" altLang="zh-CN" sz="2800" b="1" i="1" baseline="-25000" dirty="0"/>
              <a:t>j</a:t>
            </a:r>
            <a:r>
              <a:rPr lang="pt-BR" altLang="zh-CN" sz="2800" b="1" i="1" dirty="0"/>
              <a:t>X</a:t>
            </a:r>
            <a:r>
              <a:rPr lang="pt-BR" altLang="zh-CN" sz="2800" b="1" baseline="-25000" dirty="0"/>
              <a:t>2</a:t>
            </a:r>
            <a:r>
              <a:rPr lang="pt-BR" altLang="zh-CN" sz="2800" b="1" baseline="30000" dirty="0"/>
              <a:t>*</a:t>
            </a:r>
            <a:r>
              <a:rPr lang="pt-BR" altLang="zh-CN" sz="2800" b="1" dirty="0"/>
              <a:t> +...+ </a:t>
            </a:r>
            <a:r>
              <a:rPr lang="pt-BR" altLang="zh-CN" sz="2800" b="1" i="1" dirty="0"/>
              <a:t>a</a:t>
            </a:r>
            <a:r>
              <a:rPr lang="pt-BR" altLang="zh-CN" sz="2800" b="1" i="1" baseline="-25000" dirty="0"/>
              <a:t>pj</a:t>
            </a:r>
            <a:r>
              <a:rPr lang="pt-BR" altLang="zh-CN" sz="2800" b="1" i="1" dirty="0"/>
              <a:t>X</a:t>
            </a:r>
            <a:r>
              <a:rPr lang="pt-BR" altLang="zh-CN" sz="2800" b="1" i="1" baseline="-25000" dirty="0"/>
              <a:t>p</a:t>
            </a:r>
            <a:r>
              <a:rPr lang="pt-BR" altLang="zh-CN" sz="2800" b="1" baseline="30000" dirty="0"/>
              <a:t>*</a:t>
            </a:r>
            <a:r>
              <a:rPr lang="pt-BR" altLang="zh-CN" sz="2800" b="1" dirty="0"/>
              <a:t>   </a:t>
            </a:r>
            <a:r>
              <a:rPr lang="pt-BR" altLang="zh-CN" sz="2800" b="1" i="1" dirty="0"/>
              <a:t>j </a:t>
            </a:r>
            <a:r>
              <a:rPr lang="pt-BR" altLang="zh-CN" sz="2800" b="1" dirty="0"/>
              <a:t>= 1</a:t>
            </a:r>
            <a:r>
              <a:rPr lang="zh-CN" altLang="pt-BR" sz="2800" b="1" dirty="0"/>
              <a:t>，</a:t>
            </a:r>
            <a:r>
              <a:rPr lang="pt-BR" altLang="zh-CN" sz="2800" b="1" dirty="0"/>
              <a:t>2</a:t>
            </a:r>
            <a:r>
              <a:rPr lang="zh-CN" altLang="pt-BR" sz="2800" b="1" dirty="0"/>
              <a:t>，</a:t>
            </a:r>
            <a:r>
              <a:rPr lang="pt-BR" altLang="zh-CN" sz="2800" b="1" dirty="0"/>
              <a:t>…</a:t>
            </a:r>
            <a:r>
              <a:rPr lang="zh-CN" altLang="pt-BR" sz="2800" b="1" dirty="0"/>
              <a:t>，</a:t>
            </a:r>
            <a:r>
              <a:rPr lang="pt-BR" altLang="zh-CN" sz="2800" b="1" i="1" dirty="0"/>
              <a:t>m</a:t>
            </a:r>
          </a:p>
        </p:txBody>
      </p:sp>
      <p:sp>
        <p:nvSpPr>
          <p:cNvPr id="855045" name="Rectangle 5"/>
          <p:cNvSpPr>
            <a:spLocks noChangeArrowheads="1"/>
          </p:cNvSpPr>
          <p:nvPr/>
        </p:nvSpPr>
        <p:spPr bwMode="auto">
          <a:xfrm>
            <a:off x="1524001" y="27649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55044" name="Object 4"/>
          <p:cNvGraphicFramePr>
            <a:graphicFrameLocks noChangeAspect="1"/>
          </p:cNvGraphicFramePr>
          <p:nvPr>
            <p:extLst>
              <p:ext uri="{D42A27DB-BD31-4B8C-83A1-F6EECF244321}">
                <p14:modId xmlns:p14="http://schemas.microsoft.com/office/powerpoint/2010/main" val="4013006813"/>
              </p:ext>
            </p:extLst>
          </p:nvPr>
        </p:nvGraphicFramePr>
        <p:xfrm>
          <a:off x="1088571" y="1738621"/>
          <a:ext cx="10265229" cy="2052575"/>
        </p:xfrm>
        <a:graphic>
          <a:graphicData uri="http://schemas.openxmlformats.org/presentationml/2006/ole">
            <mc:AlternateContent xmlns:mc="http://schemas.openxmlformats.org/markup-compatibility/2006">
              <mc:Choice xmlns:v="urn:schemas-microsoft-com:vml" Requires="v">
                <p:oleObj spid="_x0000_s8200" name="公式" r:id="rId3" imgW="5994400" imgH="1066800" progId="Equation.3">
                  <p:embed/>
                </p:oleObj>
              </mc:Choice>
              <mc:Fallback>
                <p:oleObj name="公式" r:id="rId3" imgW="5994400" imgH="1066800" progId="Equation.3">
                  <p:embed/>
                  <p:pic>
                    <p:nvPicPr>
                      <p:cNvPr id="8550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571" y="1738621"/>
                        <a:ext cx="10265229" cy="2052575"/>
                      </a:xfrm>
                      <a:prstGeom prst="rect">
                        <a:avLst/>
                      </a:prstGeom>
                      <a:noFill/>
                    </p:spPr>
                  </p:pic>
                </p:oleObj>
              </mc:Fallback>
            </mc:AlternateContent>
          </a:graphicData>
        </a:graphic>
      </p:graphicFrame>
    </p:spTree>
    <p:extLst>
      <p:ext uri="{BB962C8B-B14F-4D97-AF65-F5344CB8AC3E}">
        <p14:creationId xmlns:p14="http://schemas.microsoft.com/office/powerpoint/2010/main" val="1119665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19115" y="300251"/>
            <a:ext cx="10557878" cy="646331"/>
          </a:xfrm>
          <a:prstGeom prst="rect">
            <a:avLst/>
          </a:prstGeom>
          <a:noFill/>
        </p:spPr>
        <p:txBody>
          <a:bodyPr wrap="square" rtlCol="0">
            <a:spAutoFit/>
          </a:bodyPr>
          <a:lstStyle/>
          <a:p>
            <a:r>
              <a:rPr lang="zh-CN" altLang="en-US" sz="3600" b="1" dirty="0" smtClean="0">
                <a:latin typeface="黑体" pitchFamily="49" charset="-122"/>
                <a:ea typeface="黑体" pitchFamily="49" charset="-122"/>
              </a:rPr>
              <a:t>核化线性降维</a:t>
            </a:r>
            <a:r>
              <a:rPr lang="en-US" altLang="zh-CN" sz="3600" b="1" dirty="0" smtClean="0">
                <a:latin typeface="黑体" pitchFamily="49" charset="-122"/>
                <a:ea typeface="黑体" pitchFamily="49" charset="-122"/>
              </a:rPr>
              <a:t>(</a:t>
            </a:r>
            <a:r>
              <a:rPr lang="en-US" altLang="zh-CN" sz="3600" b="1" dirty="0" err="1" smtClean="0">
                <a:latin typeface="黑体" pitchFamily="49" charset="-122"/>
                <a:ea typeface="黑体" pitchFamily="49" charset="-122"/>
              </a:rPr>
              <a:t>Kernelized</a:t>
            </a:r>
            <a:r>
              <a:rPr lang="en-US" altLang="zh-CN" sz="3600" b="1" dirty="0" smtClean="0">
                <a:latin typeface="黑体" pitchFamily="49" charset="-122"/>
                <a:ea typeface="黑体" pitchFamily="49" charset="-122"/>
              </a:rPr>
              <a:t> PCA, KPCA)</a:t>
            </a:r>
            <a:endParaRPr lang="zh-CN" altLang="en-US" sz="3600" b="1" dirty="0">
              <a:latin typeface="黑体" pitchFamily="49" charset="-122"/>
              <a:ea typeface="黑体" pitchFamily="49" charset="-122"/>
            </a:endParaRPr>
          </a:p>
        </p:txBody>
      </p:sp>
      <p:sp>
        <p:nvSpPr>
          <p:cNvPr id="7" name="矩形 6"/>
          <p:cNvSpPr/>
          <p:nvPr/>
        </p:nvSpPr>
        <p:spPr>
          <a:xfrm>
            <a:off x="1119115" y="1539114"/>
            <a:ext cx="9759092" cy="1815882"/>
          </a:xfrm>
          <a:prstGeom prst="rect">
            <a:avLst/>
          </a:prstGeom>
        </p:spPr>
        <p:txBody>
          <a:bodyPr wrap="square">
            <a:spAutoFit/>
          </a:bodyPr>
          <a:lstStyle/>
          <a:p>
            <a:r>
              <a:rPr lang="zh-CN" altLang="en-US" sz="2800" dirty="0" smtClean="0"/>
              <a:t>由于线性变化可能丢失了原本的低维结构，所以实际有时候需要使用非线性映射才能找到恰当的低维嵌入。</a:t>
            </a:r>
            <a:endParaRPr lang="en-US" altLang="zh-CN" sz="2800" dirty="0" smtClean="0"/>
          </a:p>
          <a:p>
            <a:r>
              <a:rPr lang="zh-CN" altLang="en-US" sz="2800" dirty="0"/>
              <a:t>非线性阵维</a:t>
            </a:r>
            <a:r>
              <a:rPr lang="zh-CN" altLang="en-US" sz="2800" dirty="0" smtClean="0"/>
              <a:t>的一</a:t>
            </a:r>
            <a:r>
              <a:rPr lang="zh-CN" altLang="en-US" sz="2800" dirty="0"/>
              <a:t>种</a:t>
            </a:r>
            <a:r>
              <a:rPr lang="zh-CN" altLang="en-US" sz="2800" dirty="0" smtClean="0"/>
              <a:t>常用方法</a:t>
            </a:r>
            <a:r>
              <a:rPr lang="zh-CN" altLang="en-US" sz="2800" dirty="0"/>
              <a:t>，是基于核技巧对</a:t>
            </a:r>
            <a:r>
              <a:rPr lang="zh-CN" altLang="en-US" sz="2800" dirty="0" smtClean="0"/>
              <a:t>线性降</a:t>
            </a:r>
            <a:r>
              <a:rPr lang="zh-CN" altLang="en-US" sz="2800" dirty="0"/>
              <a:t>维方法</a:t>
            </a:r>
            <a:r>
              <a:rPr lang="zh-CN" altLang="en-US" sz="2800" dirty="0" smtClean="0"/>
              <a:t>进行</a:t>
            </a:r>
            <a:r>
              <a:rPr lang="en-US" altLang="zh-CN" sz="2800" dirty="0" smtClean="0"/>
              <a:t>“</a:t>
            </a:r>
            <a:r>
              <a:rPr lang="zh-CN" altLang="en-US" sz="2800" dirty="0" smtClean="0"/>
              <a:t>核化</a:t>
            </a:r>
            <a:r>
              <a:rPr lang="en-US" altLang="zh-CN" sz="2800" dirty="0" smtClean="0"/>
              <a:t>” </a:t>
            </a:r>
            <a:r>
              <a:rPr lang="en-US" altLang="zh-CN" sz="2800" dirty="0"/>
              <a:t>(</a:t>
            </a:r>
            <a:r>
              <a:rPr lang="en-US" altLang="zh-CN" sz="2800" dirty="0" err="1" smtClean="0"/>
              <a:t>kernelized</a:t>
            </a:r>
            <a:r>
              <a:rPr lang="en-US" altLang="zh-CN" sz="2800" dirty="0" smtClean="0"/>
              <a:t>)</a:t>
            </a:r>
            <a:r>
              <a:rPr lang="zh-CN" altLang="en-US" sz="2800" dirty="0" smtClean="0"/>
              <a:t>。</a:t>
            </a:r>
            <a:endParaRPr lang="en-US" altLang="zh-CN" sz="2800" dirty="0" smtClean="0"/>
          </a:p>
        </p:txBody>
      </p:sp>
      <p:sp>
        <p:nvSpPr>
          <p:cNvPr id="3" name="矩形 2"/>
          <p:cNvSpPr/>
          <p:nvPr/>
        </p:nvSpPr>
        <p:spPr>
          <a:xfrm>
            <a:off x="1119115" y="3794012"/>
            <a:ext cx="9759092" cy="2677656"/>
          </a:xfrm>
          <a:prstGeom prst="rect">
            <a:avLst/>
          </a:prstGeom>
        </p:spPr>
        <p:txBody>
          <a:bodyPr wrap="square">
            <a:spAutoFit/>
          </a:bodyPr>
          <a:lstStyle/>
          <a:p>
            <a:r>
              <a:rPr lang="zh-CN" altLang="en-US" sz="2800" dirty="0">
                <a:solidFill>
                  <a:srgbClr val="2F2F2F"/>
                </a:solidFill>
                <a:latin typeface="-apple-system"/>
              </a:rPr>
              <a:t>核化主成分分析算法是在主成分分析的基础上将高维空间的样本投射 </a:t>
            </a:r>
            <a:r>
              <a:rPr lang="en-US" altLang="zh-CN" sz="2800" dirty="0">
                <a:solidFill>
                  <a:srgbClr val="2F2F2F"/>
                </a:solidFill>
                <a:latin typeface="-apple-system"/>
              </a:rPr>
              <a:t>X </a:t>
            </a:r>
            <a:r>
              <a:rPr lang="zh-CN" altLang="en-US" sz="2800" dirty="0">
                <a:solidFill>
                  <a:srgbClr val="2F2F2F"/>
                </a:solidFill>
                <a:latin typeface="-apple-system"/>
              </a:rPr>
              <a:t>转换为被核化的 </a:t>
            </a:r>
            <a:r>
              <a:rPr lang="en-US" altLang="zh-CN" sz="2800" dirty="0">
                <a:solidFill>
                  <a:srgbClr val="2F2F2F"/>
                </a:solidFill>
                <a:latin typeface="-apple-system"/>
              </a:rPr>
              <a:t>k(X) </a:t>
            </a:r>
            <a:r>
              <a:rPr lang="zh-CN" altLang="en-US" sz="2800" dirty="0">
                <a:solidFill>
                  <a:srgbClr val="2F2F2F"/>
                </a:solidFill>
                <a:latin typeface="-apple-system"/>
              </a:rPr>
              <a:t>来进行计算，并对核函数对应的核矩阵进行特征分解来求得投影的 </a:t>
            </a:r>
            <a:r>
              <a:rPr lang="en-US" altLang="zh-CN" sz="2800" dirty="0" smtClean="0">
                <a:solidFill>
                  <a:srgbClr val="2F2F2F"/>
                </a:solidFill>
                <a:latin typeface="-apple-system"/>
              </a:rPr>
              <a:t>d</a:t>
            </a:r>
            <a:r>
              <a:rPr lang="zh-CN" altLang="en-US" sz="2800" dirty="0" smtClean="0">
                <a:solidFill>
                  <a:srgbClr val="2F2F2F"/>
                </a:solidFill>
                <a:latin typeface="-apple-system"/>
              </a:rPr>
              <a:t>’维特征向量。</a:t>
            </a:r>
            <a:endParaRPr lang="en-US" altLang="zh-CN" sz="2800" dirty="0" smtClean="0">
              <a:solidFill>
                <a:srgbClr val="2F2F2F"/>
              </a:solidFill>
              <a:latin typeface="-apple-system"/>
            </a:endParaRPr>
          </a:p>
          <a:p>
            <a:endParaRPr lang="en-US" altLang="zh-CN" sz="2800" dirty="0" smtClean="0"/>
          </a:p>
          <a:p>
            <a:r>
              <a:rPr lang="en-US" altLang="zh-CN" sz="2800" dirty="0" smtClean="0"/>
              <a:t>KPCA</a:t>
            </a:r>
            <a:r>
              <a:rPr lang="zh-CN" altLang="en-US" sz="2800" dirty="0"/>
              <a:t>在计算降维后的坐标表示时，需要与所有样本点计算核函数值并求和，因此该算法的计算</a:t>
            </a:r>
            <a:r>
              <a:rPr lang="zh-CN" altLang="en-US" sz="2800" dirty="0" smtClean="0"/>
              <a:t>开销大</a:t>
            </a:r>
            <a:r>
              <a:rPr lang="zh-CN" altLang="en-US" sz="2800" dirty="0"/>
              <a:t>。</a:t>
            </a:r>
          </a:p>
        </p:txBody>
      </p:sp>
    </p:spTree>
    <p:extLst>
      <p:ext uri="{BB962C8B-B14F-4D97-AF65-F5344CB8AC3E}">
        <p14:creationId xmlns:p14="http://schemas.microsoft.com/office/powerpoint/2010/main" val="1579733403"/>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19115" y="300251"/>
            <a:ext cx="10557878" cy="646331"/>
          </a:xfrm>
          <a:prstGeom prst="rect">
            <a:avLst/>
          </a:prstGeom>
          <a:noFill/>
        </p:spPr>
        <p:txBody>
          <a:bodyPr wrap="square" rtlCol="0">
            <a:spAutoFit/>
          </a:bodyPr>
          <a:lstStyle/>
          <a:p>
            <a:r>
              <a:rPr lang="zh-CN" altLang="en-US" sz="3600" b="1" dirty="0" smtClean="0">
                <a:latin typeface="黑体" pitchFamily="49" charset="-122"/>
                <a:ea typeface="黑体" pitchFamily="49" charset="-122"/>
              </a:rPr>
              <a:t>小结</a:t>
            </a:r>
            <a:endParaRPr lang="zh-CN" altLang="en-US" sz="3600" b="1" dirty="0">
              <a:latin typeface="黑体" pitchFamily="49" charset="-122"/>
              <a:ea typeface="黑体" pitchFamily="49" charset="-122"/>
            </a:endParaRPr>
          </a:p>
        </p:txBody>
      </p:sp>
      <p:sp>
        <p:nvSpPr>
          <p:cNvPr id="4" name="矩形 3"/>
          <p:cNvSpPr/>
          <p:nvPr/>
        </p:nvSpPr>
        <p:spPr>
          <a:xfrm>
            <a:off x="1119115" y="1651677"/>
            <a:ext cx="9759092" cy="3385542"/>
          </a:xfrm>
          <a:prstGeom prst="rect">
            <a:avLst/>
          </a:prstGeom>
        </p:spPr>
        <p:txBody>
          <a:bodyPr wrap="square">
            <a:spAutoFit/>
          </a:bodyPr>
          <a:lstStyle/>
          <a:p>
            <a:r>
              <a:rPr lang="zh-CN" altLang="en-US" sz="2800" dirty="0" smtClean="0"/>
              <a:t>多维缩放</a:t>
            </a:r>
            <a:r>
              <a:rPr lang="en-US" altLang="zh-CN" sz="2800" dirty="0" smtClean="0"/>
              <a:t>(MDS)</a:t>
            </a:r>
            <a:r>
              <a:rPr lang="zh-CN" altLang="en-US" sz="2800" dirty="0" smtClean="0"/>
              <a:t>的</a:t>
            </a:r>
            <a:r>
              <a:rPr lang="zh-CN" altLang="en-US" sz="2800" dirty="0"/>
              <a:t>目标是要保证降维后样本之间的距离</a:t>
            </a:r>
            <a:r>
              <a:rPr lang="zh-CN" altLang="en-US" sz="2800" dirty="0" smtClean="0"/>
              <a:t>不变</a:t>
            </a:r>
            <a:endParaRPr lang="en-US" altLang="zh-CN" sz="2800" dirty="0" smtClean="0"/>
          </a:p>
          <a:p>
            <a:endParaRPr lang="zh-CN" altLang="en-US" sz="2800" dirty="0"/>
          </a:p>
          <a:p>
            <a:r>
              <a:rPr lang="zh-CN" altLang="en-US" sz="2800" dirty="0" smtClean="0"/>
              <a:t>线性</a:t>
            </a:r>
            <a:r>
              <a:rPr lang="zh-CN" altLang="en-US" sz="2800" dirty="0"/>
              <a:t>降维</a:t>
            </a:r>
            <a:r>
              <a:rPr lang="zh-CN" altLang="en-US" sz="2800" dirty="0" smtClean="0"/>
              <a:t>方法</a:t>
            </a:r>
            <a:r>
              <a:rPr lang="en-US" altLang="zh-CN" sz="2800" dirty="0" smtClean="0"/>
              <a:t>(PCA)</a:t>
            </a:r>
            <a:r>
              <a:rPr lang="zh-CN" altLang="en-US" sz="2800" dirty="0" smtClean="0"/>
              <a:t>目标</a:t>
            </a:r>
            <a:r>
              <a:rPr lang="zh-CN" altLang="en-US" sz="2800" dirty="0"/>
              <a:t>是要保证降维到的超平面能更好的表示原始数据</a:t>
            </a:r>
          </a:p>
          <a:p>
            <a:endParaRPr lang="en-US" altLang="zh-CN" sz="2800" dirty="0" smtClean="0"/>
          </a:p>
          <a:p>
            <a:r>
              <a:rPr lang="zh-CN" altLang="en-US" sz="2800" dirty="0" smtClean="0"/>
              <a:t>核线</a:t>
            </a:r>
            <a:r>
              <a:rPr lang="zh-CN" altLang="en-US" sz="2800" dirty="0"/>
              <a:t>性降维</a:t>
            </a:r>
            <a:r>
              <a:rPr lang="zh-CN" altLang="en-US" sz="2800" dirty="0" smtClean="0"/>
              <a:t>方法</a:t>
            </a:r>
            <a:r>
              <a:rPr lang="en-US" altLang="zh-CN" sz="2800" dirty="0" smtClean="0"/>
              <a:t>(LPCA)</a:t>
            </a:r>
            <a:r>
              <a:rPr lang="zh-CN" altLang="en-US" sz="2800" dirty="0" smtClean="0"/>
              <a:t>目标</a:t>
            </a:r>
            <a:r>
              <a:rPr lang="zh-CN" altLang="en-US" sz="2800" dirty="0"/>
              <a:t>是通过核函数和核方法来避免采样空间投影到高维空间再降维之后的低维结构丢失</a:t>
            </a:r>
          </a:p>
          <a:p>
            <a:endParaRPr lang="en-US" altLang="zh-CN" dirty="0" smtClean="0"/>
          </a:p>
        </p:txBody>
      </p:sp>
    </p:spTree>
    <p:extLst>
      <p:ext uri="{BB962C8B-B14F-4D97-AF65-F5344CB8AC3E}">
        <p14:creationId xmlns:p14="http://schemas.microsoft.com/office/powerpoint/2010/main" val="979435416"/>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16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19115" y="300251"/>
            <a:ext cx="10557878" cy="646331"/>
          </a:xfrm>
          <a:prstGeom prst="rect">
            <a:avLst/>
          </a:prstGeom>
          <a:noFill/>
        </p:spPr>
        <p:txBody>
          <a:bodyPr wrap="square" rtlCol="0">
            <a:spAutoFit/>
          </a:bodyPr>
          <a:lstStyle/>
          <a:p>
            <a:r>
              <a:rPr lang="zh-CN" altLang="en-US" sz="3600" b="1" dirty="0" smtClean="0">
                <a:latin typeface="黑体" pitchFamily="49" charset="-122"/>
                <a:ea typeface="黑体" pitchFamily="49" charset="-122"/>
              </a:rPr>
              <a:t>多维缩放</a:t>
            </a:r>
            <a:r>
              <a:rPr lang="en-US" altLang="zh-CN" sz="3600" b="1" dirty="0" smtClean="0">
                <a:latin typeface="黑体" pitchFamily="49" charset="-122"/>
                <a:ea typeface="黑体" pitchFamily="49" charset="-122"/>
              </a:rPr>
              <a:t>(Multiple Dimensional Scaling, MDS)</a:t>
            </a:r>
            <a:endParaRPr lang="zh-CN" altLang="en-US" sz="3600" b="1" dirty="0">
              <a:latin typeface="黑体" pitchFamily="49" charset="-122"/>
              <a:ea typeface="黑体" pitchFamily="49" charset="-122"/>
            </a:endParaRPr>
          </a:p>
        </p:txBody>
      </p:sp>
      <p:sp>
        <p:nvSpPr>
          <p:cNvPr id="2" name="矩形 1"/>
          <p:cNvSpPr/>
          <p:nvPr/>
        </p:nvSpPr>
        <p:spPr>
          <a:xfrm>
            <a:off x="1208689" y="1047478"/>
            <a:ext cx="7977352" cy="1308179"/>
          </a:xfrm>
          <a:prstGeom prst="rect">
            <a:avLst/>
          </a:prstGeom>
        </p:spPr>
        <p:txBody>
          <a:bodyPr wrap="square">
            <a:spAutoFit/>
          </a:bodyPr>
          <a:lstStyle/>
          <a:p>
            <a:pPr>
              <a:lnSpc>
                <a:spcPct val="150000"/>
              </a:lnSpc>
            </a:pPr>
            <a:r>
              <a:rPr lang="en-US" altLang="zh-CN" sz="2800" dirty="0" smtClean="0"/>
              <a:t>MDS</a:t>
            </a:r>
            <a:r>
              <a:rPr lang="zh-CN" altLang="en-US" sz="2800" dirty="0" smtClean="0"/>
              <a:t>要求原始空间样本之间的距离在降维后的低维空间中得以保持。</a:t>
            </a:r>
            <a:endParaRPr lang="zh-CN" altLang="en-US" sz="2800" dirty="0"/>
          </a:p>
        </p:txBody>
      </p:sp>
      <p:sp>
        <p:nvSpPr>
          <p:cNvPr id="6" name="矩形 5"/>
          <p:cNvSpPr/>
          <p:nvPr/>
        </p:nvSpPr>
        <p:spPr>
          <a:xfrm>
            <a:off x="1119115" y="2456553"/>
            <a:ext cx="8618483" cy="3893502"/>
          </a:xfrm>
          <a:prstGeom prst="rect">
            <a:avLst/>
          </a:prstGeom>
        </p:spPr>
        <p:txBody>
          <a:bodyPr wrap="square">
            <a:spAutoFit/>
          </a:bodyPr>
          <a:lstStyle/>
          <a:p>
            <a:pPr>
              <a:lnSpc>
                <a:spcPct val="150000"/>
              </a:lnSpc>
            </a:pPr>
            <a:r>
              <a:rPr lang="zh-CN" altLang="en-US" sz="2800" dirty="0" smtClean="0"/>
              <a:t>假设：原始空间样本距离矩阵为 </a:t>
            </a:r>
            <a:r>
              <a:rPr lang="en-US" altLang="zh-CN" sz="2800" b="1" i="1" dirty="0" err="1" smtClean="0"/>
              <a:t>D∈R</a:t>
            </a:r>
            <a:r>
              <a:rPr lang="en-US" altLang="zh-CN" sz="2800" b="1" i="1" baseline="30000" dirty="0" err="1" smtClean="0"/>
              <a:t>m×m</a:t>
            </a:r>
            <a:r>
              <a:rPr lang="zh-CN" altLang="en-US" sz="2800" dirty="0" smtClean="0"/>
              <a:t>，</a:t>
            </a:r>
            <a:r>
              <a:rPr lang="en-US" altLang="zh-CN" sz="2800" b="1" i="1" dirty="0" err="1" smtClean="0"/>
              <a:t>dist</a:t>
            </a:r>
            <a:r>
              <a:rPr lang="en-US" altLang="zh-CN" sz="2800" b="1" i="1" baseline="-25000" dirty="0" err="1" smtClean="0"/>
              <a:t>ij</a:t>
            </a:r>
            <a:r>
              <a:rPr lang="en-US" altLang="zh-CN" sz="2800" b="1" i="1" baseline="-25000" dirty="0" smtClean="0"/>
              <a:t> </a:t>
            </a:r>
            <a:r>
              <a:rPr lang="zh-CN" altLang="en-US" sz="2800" dirty="0" smtClean="0"/>
              <a:t>为第 </a:t>
            </a:r>
            <a:r>
              <a:rPr lang="en-US" altLang="zh-CN" sz="2800" b="1" i="1" dirty="0" smtClean="0"/>
              <a:t>I </a:t>
            </a:r>
            <a:r>
              <a:rPr lang="zh-CN" altLang="en-US" sz="2800" dirty="0" smtClean="0"/>
              <a:t>行第 </a:t>
            </a:r>
            <a:r>
              <a:rPr lang="en-US" altLang="zh-CN" sz="2800" b="1" i="1" dirty="0" smtClean="0"/>
              <a:t>j </a:t>
            </a:r>
            <a:r>
              <a:rPr lang="zh-CN" altLang="en-US" sz="2800" dirty="0" smtClean="0"/>
              <a:t>列的元素，表示样本 </a:t>
            </a:r>
            <a:r>
              <a:rPr lang="en-US" altLang="zh-CN" sz="2800" b="1" i="1" dirty="0" smtClean="0"/>
              <a:t>x</a:t>
            </a:r>
            <a:r>
              <a:rPr lang="en-US" altLang="zh-CN" sz="2800" b="1" i="1" baseline="-25000" dirty="0" smtClean="0"/>
              <a:t>i </a:t>
            </a:r>
            <a:r>
              <a:rPr lang="zh-CN" altLang="en-US" sz="2800" dirty="0" smtClean="0"/>
              <a:t>到 </a:t>
            </a:r>
            <a:r>
              <a:rPr lang="en-US" altLang="zh-CN" sz="2800" b="1" i="1" dirty="0" err="1" smtClean="0"/>
              <a:t>x</a:t>
            </a:r>
            <a:r>
              <a:rPr lang="en-US" altLang="zh-CN" sz="2800" b="1" i="1" baseline="-25000" dirty="0" err="1" smtClean="0"/>
              <a:t>j</a:t>
            </a:r>
            <a:r>
              <a:rPr lang="en-US" altLang="zh-CN" sz="2800" b="1" i="1" baseline="-25000" dirty="0" smtClean="0"/>
              <a:t> </a:t>
            </a:r>
            <a:r>
              <a:rPr lang="zh-CN" altLang="en-US" sz="2800" dirty="0" smtClean="0"/>
              <a:t>的距离。</a:t>
            </a:r>
            <a:endParaRPr lang="en-US" altLang="zh-CN" sz="2800" dirty="0" smtClean="0"/>
          </a:p>
          <a:p>
            <a:pPr>
              <a:lnSpc>
                <a:spcPct val="150000"/>
              </a:lnSpc>
            </a:pPr>
            <a:r>
              <a:rPr lang="zh-CN" altLang="en-US" sz="2800" dirty="0" smtClean="0"/>
              <a:t>目标：获得样本在低维空间中的表示 </a:t>
            </a:r>
            <a:r>
              <a:rPr lang="en-US" altLang="zh-CN" sz="2800" b="1" i="1" dirty="0" err="1" smtClean="0"/>
              <a:t>Z∈R</a:t>
            </a:r>
            <a:r>
              <a:rPr lang="en-US" altLang="zh-CN" sz="2800" b="1" i="1" baseline="30000" dirty="0" err="1" smtClean="0"/>
              <a:t>d</a:t>
            </a:r>
            <a:r>
              <a:rPr lang="en-US" altLang="zh-CN" sz="2800" b="1" i="1" baseline="30000" dirty="0" smtClean="0"/>
              <a:t>’×m</a:t>
            </a:r>
            <a:r>
              <a:rPr lang="en-US" altLang="zh-CN" sz="2800" b="1" i="1" dirty="0" smtClean="0"/>
              <a:t> </a:t>
            </a:r>
            <a:r>
              <a:rPr lang="zh-CN" altLang="en-US" sz="2800" dirty="0" smtClean="0"/>
              <a:t>，</a:t>
            </a:r>
            <a:r>
              <a:rPr lang="en-US" altLang="zh-CN" sz="2800" b="1" i="1" dirty="0" smtClean="0"/>
              <a:t> d’&lt; d</a:t>
            </a:r>
            <a:r>
              <a:rPr lang="zh-CN" altLang="en-US" sz="2800" dirty="0" smtClean="0"/>
              <a:t>，</a:t>
            </a:r>
            <a:r>
              <a:rPr lang="en-US" altLang="zh-CN" sz="2800" b="1" i="1" dirty="0" smtClean="0"/>
              <a:t>d’</a:t>
            </a:r>
            <a:r>
              <a:rPr lang="zh-CN" altLang="en-US" sz="2800" dirty="0" smtClean="0"/>
              <a:t>为转换后的空间维数。并且两个样本在低维空间中的欧式距离等于原始空间中的距离，即 </a:t>
            </a:r>
            <a:r>
              <a:rPr lang="en-US" altLang="zh-CN" sz="2800" b="1" i="1" dirty="0" smtClean="0"/>
              <a:t>||</a:t>
            </a:r>
            <a:r>
              <a:rPr lang="en-US" altLang="zh-CN" sz="2800" b="1" i="1" dirty="0" err="1" smtClean="0"/>
              <a:t>z</a:t>
            </a:r>
            <a:r>
              <a:rPr lang="en-US" altLang="zh-CN" sz="2800" b="1" i="1" baseline="-25000" dirty="0" err="1" smtClean="0"/>
              <a:t>i</a:t>
            </a:r>
            <a:r>
              <a:rPr lang="en-US" altLang="zh-CN" sz="2800" b="1" i="1" baseline="-25000" dirty="0" smtClean="0"/>
              <a:t> </a:t>
            </a:r>
            <a:r>
              <a:rPr lang="en-US" altLang="zh-CN" sz="2800" b="1" i="1" dirty="0" smtClean="0"/>
              <a:t>- </a:t>
            </a:r>
            <a:r>
              <a:rPr lang="en-US" altLang="zh-CN" sz="2800" b="1" i="1" dirty="0" err="1" smtClean="0"/>
              <a:t>z</a:t>
            </a:r>
            <a:r>
              <a:rPr lang="en-US" altLang="zh-CN" sz="2800" b="1" i="1" baseline="-25000" dirty="0" err="1" smtClean="0"/>
              <a:t>j</a:t>
            </a:r>
            <a:r>
              <a:rPr lang="en-US" altLang="zh-CN" sz="2800" b="1" i="1" dirty="0" smtClean="0"/>
              <a:t>|| = </a:t>
            </a:r>
            <a:r>
              <a:rPr lang="en-US" altLang="zh-CN" sz="2800" b="1" i="1" dirty="0" err="1" smtClean="0"/>
              <a:t>Dist</a:t>
            </a:r>
            <a:r>
              <a:rPr lang="en-US" altLang="zh-CN" sz="2800" b="1" i="1" baseline="-25000" dirty="0" err="1" smtClean="0"/>
              <a:t>ij</a:t>
            </a:r>
            <a:r>
              <a:rPr lang="zh-CN" altLang="en-US" sz="2800" dirty="0" smtClean="0"/>
              <a:t>。</a:t>
            </a:r>
            <a:endParaRPr lang="zh-CN" altLang="en-US" sz="2800"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19115" y="300251"/>
            <a:ext cx="10557878" cy="646331"/>
          </a:xfrm>
          <a:prstGeom prst="rect">
            <a:avLst/>
          </a:prstGeom>
          <a:noFill/>
        </p:spPr>
        <p:txBody>
          <a:bodyPr wrap="square" rtlCol="0">
            <a:spAutoFit/>
          </a:bodyPr>
          <a:lstStyle/>
          <a:p>
            <a:r>
              <a:rPr lang="zh-CN" altLang="en-US" sz="3600" b="1" dirty="0" smtClean="0">
                <a:latin typeface="黑体" pitchFamily="49" charset="-122"/>
                <a:ea typeface="黑体" pitchFamily="49" charset="-122"/>
              </a:rPr>
              <a:t>多维缩放</a:t>
            </a:r>
            <a:r>
              <a:rPr lang="en-US" altLang="zh-CN" sz="3600" b="1" dirty="0" smtClean="0">
                <a:latin typeface="黑体" pitchFamily="49" charset="-122"/>
                <a:ea typeface="黑体" pitchFamily="49" charset="-122"/>
              </a:rPr>
              <a:t>(Multiple Dimensional Scaling, MDS)</a:t>
            </a:r>
            <a:endParaRPr lang="zh-CN" altLang="en-US" sz="3600" b="1" dirty="0">
              <a:latin typeface="黑体" pitchFamily="49" charset="-122"/>
              <a:ea typeface="黑体" pitchFamily="49" charset="-122"/>
            </a:endParaRPr>
          </a:p>
        </p:txBody>
      </p:sp>
      <p:pic>
        <p:nvPicPr>
          <p:cNvPr id="5" name="图片 4"/>
          <p:cNvPicPr>
            <a:picLocks noChangeAspect="1"/>
          </p:cNvPicPr>
          <p:nvPr/>
        </p:nvPicPr>
        <p:blipFill>
          <a:blip r:embed="rId3"/>
          <a:stretch>
            <a:fillRect/>
          </a:stretch>
        </p:blipFill>
        <p:spPr>
          <a:xfrm>
            <a:off x="636814" y="2302329"/>
            <a:ext cx="10541125" cy="2726871"/>
          </a:xfrm>
          <a:prstGeom prst="rect">
            <a:avLst/>
          </a:prstGeom>
        </p:spPr>
      </p:pic>
    </p:spTree>
    <p:extLst>
      <p:ext uri="{BB962C8B-B14F-4D97-AF65-F5344CB8AC3E}">
        <p14:creationId xmlns:p14="http://schemas.microsoft.com/office/powerpoint/2010/main" val="3170247846"/>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这里写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419" y="3920852"/>
            <a:ext cx="9730423" cy="293714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95419" y="482073"/>
            <a:ext cx="9339943" cy="3600986"/>
          </a:xfrm>
          <a:prstGeom prst="rect">
            <a:avLst/>
          </a:prstGeom>
          <a:noFill/>
        </p:spPr>
        <p:txBody>
          <a:bodyPr wrap="square" rtlCol="0">
            <a:spAutoFit/>
          </a:bodyPr>
          <a:lstStyle/>
          <a:p>
            <a:pPr>
              <a:lnSpc>
                <a:spcPct val="150000"/>
              </a:lnSpc>
            </a:pPr>
            <a:r>
              <a:rPr lang="zh-CN" altLang="en-US" sz="2800" dirty="0">
                <a:solidFill>
                  <a:srgbClr val="4F4F4F"/>
                </a:solidFill>
                <a:latin typeface="PingFang SC"/>
              </a:rPr>
              <a:t>令降维后的样本坐标矩阵</a:t>
            </a:r>
            <a:r>
              <a:rPr lang="en-US" altLang="zh-CN" sz="2800" dirty="0">
                <a:solidFill>
                  <a:srgbClr val="4F4F4F"/>
                </a:solidFill>
                <a:latin typeface="PingFang SC"/>
              </a:rPr>
              <a:t>Z</a:t>
            </a:r>
            <a:r>
              <a:rPr lang="zh-CN" altLang="en-US" sz="2800" dirty="0">
                <a:solidFill>
                  <a:srgbClr val="4F4F4F"/>
                </a:solidFill>
                <a:latin typeface="PingFang SC"/>
              </a:rPr>
              <a:t>被中心化，</a:t>
            </a:r>
            <a:r>
              <a:rPr lang="zh-CN" altLang="en-US" sz="2800" b="1" dirty="0">
                <a:solidFill>
                  <a:srgbClr val="4F4F4F"/>
                </a:solidFill>
                <a:latin typeface="PingFang SC"/>
              </a:rPr>
              <a:t>中心化是指将每个样本向量减去整个样本集的均值向量，故所有样本向量求和得到一个零向量</a:t>
            </a:r>
            <a:r>
              <a:rPr lang="zh-CN" altLang="en-US" sz="2800" dirty="0">
                <a:solidFill>
                  <a:srgbClr val="4F4F4F"/>
                </a:solidFill>
                <a:latin typeface="PingFang SC"/>
              </a:rPr>
              <a:t>。这样易知：矩阵</a:t>
            </a:r>
            <a:r>
              <a:rPr lang="en-US" altLang="zh-CN" sz="2800" dirty="0">
                <a:solidFill>
                  <a:srgbClr val="4F4F4F"/>
                </a:solidFill>
                <a:latin typeface="PingFang SC"/>
              </a:rPr>
              <a:t>B</a:t>
            </a:r>
            <a:r>
              <a:rPr lang="zh-CN" altLang="en-US" sz="2800" dirty="0">
                <a:solidFill>
                  <a:srgbClr val="4F4F4F"/>
                </a:solidFill>
                <a:latin typeface="PingFang SC"/>
              </a:rPr>
              <a:t>的每一列以及每一列求和均为</a:t>
            </a:r>
            <a:r>
              <a:rPr lang="en-US" altLang="zh-CN" sz="2800" dirty="0">
                <a:solidFill>
                  <a:srgbClr val="4F4F4F"/>
                </a:solidFill>
                <a:latin typeface="PingFang SC"/>
              </a:rPr>
              <a:t>0</a:t>
            </a:r>
            <a:r>
              <a:rPr lang="zh-CN" altLang="en-US" sz="2800" dirty="0">
                <a:solidFill>
                  <a:srgbClr val="4F4F4F"/>
                </a:solidFill>
                <a:latin typeface="PingFang SC"/>
              </a:rPr>
              <a:t>，因为提取公因子后都有一项为所有样本向量的和向量。</a:t>
            </a:r>
            <a:endParaRPr lang="zh-CN" altLang="en-US" sz="2800" dirty="0"/>
          </a:p>
          <a:p>
            <a:endParaRPr lang="zh-CN" altLang="en-US" dirty="0"/>
          </a:p>
        </p:txBody>
      </p:sp>
    </p:spTree>
    <p:extLst>
      <p:ext uri="{BB962C8B-B14F-4D97-AF65-F5344CB8AC3E}">
        <p14:creationId xmlns:p14="http://schemas.microsoft.com/office/powerpoint/2010/main" val="2235821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3068243"/>
            <a:ext cx="4368785" cy="3063350"/>
          </a:xfrm>
          <a:prstGeom prst="rect">
            <a:avLst/>
          </a:prstGeom>
        </p:spPr>
      </p:pic>
      <p:pic>
        <p:nvPicPr>
          <p:cNvPr id="3" name="图片 2"/>
          <p:cNvPicPr>
            <a:picLocks noChangeAspect="1"/>
          </p:cNvPicPr>
          <p:nvPr/>
        </p:nvPicPr>
        <p:blipFill>
          <a:blip r:embed="rId3"/>
          <a:stretch>
            <a:fillRect/>
          </a:stretch>
        </p:blipFill>
        <p:spPr>
          <a:xfrm>
            <a:off x="7673701" y="4388647"/>
            <a:ext cx="4197169" cy="986900"/>
          </a:xfrm>
          <a:prstGeom prst="rect">
            <a:avLst/>
          </a:prstGeom>
        </p:spPr>
      </p:pic>
      <p:sp>
        <p:nvSpPr>
          <p:cNvPr id="4" name="右箭头 3"/>
          <p:cNvSpPr/>
          <p:nvPr/>
        </p:nvSpPr>
        <p:spPr>
          <a:xfrm>
            <a:off x="4692549" y="4607854"/>
            <a:ext cx="2657388" cy="473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5" name="矩形 4"/>
          <p:cNvSpPr/>
          <p:nvPr/>
        </p:nvSpPr>
        <p:spPr>
          <a:xfrm>
            <a:off x="4692549" y="3747411"/>
            <a:ext cx="3269046" cy="400110"/>
          </a:xfrm>
          <a:prstGeom prst="rect">
            <a:avLst/>
          </a:prstGeom>
        </p:spPr>
        <p:txBody>
          <a:bodyPr wrap="square">
            <a:spAutoFit/>
          </a:bodyPr>
          <a:lstStyle/>
          <a:p>
            <a:r>
              <a:rPr lang="zh-CN" altLang="en-US" sz="2000" dirty="0" smtClean="0"/>
              <a:t>（</a:t>
            </a:r>
            <a:r>
              <a:rPr lang="en-US" altLang="zh-CN" sz="2000" dirty="0" smtClean="0"/>
              <a:t>1</a:t>
            </a:r>
            <a:r>
              <a:rPr lang="zh-CN" altLang="en-US" sz="2000" dirty="0" smtClean="0"/>
              <a:t>）（</a:t>
            </a:r>
            <a:r>
              <a:rPr lang="en-US" altLang="zh-CN" sz="2000" dirty="0" smtClean="0"/>
              <a:t>2</a:t>
            </a:r>
            <a:r>
              <a:rPr lang="zh-CN" altLang="en-US" sz="2000" dirty="0" smtClean="0"/>
              <a:t>）（</a:t>
            </a:r>
            <a:r>
              <a:rPr lang="en-US" altLang="zh-CN" sz="2000" dirty="0" smtClean="0"/>
              <a:t>3</a:t>
            </a:r>
            <a:r>
              <a:rPr lang="zh-CN" altLang="en-US" sz="2000" dirty="0" smtClean="0"/>
              <a:t>）（</a:t>
            </a:r>
            <a:r>
              <a:rPr lang="en-US" altLang="zh-CN" sz="2000" dirty="0" smtClean="0"/>
              <a:t>4</a:t>
            </a:r>
            <a:r>
              <a:rPr lang="zh-CN" altLang="en-US" sz="2000" dirty="0" smtClean="0"/>
              <a:t>）</a:t>
            </a:r>
            <a:endParaRPr lang="zh-CN" altLang="en-US" sz="2000" dirty="0"/>
          </a:p>
        </p:txBody>
      </p:sp>
      <p:pic>
        <p:nvPicPr>
          <p:cNvPr id="6" name="图片 5"/>
          <p:cNvPicPr>
            <a:picLocks noChangeAspect="1"/>
          </p:cNvPicPr>
          <p:nvPr/>
        </p:nvPicPr>
        <p:blipFill>
          <a:blip r:embed="rId4"/>
          <a:stretch>
            <a:fillRect/>
          </a:stretch>
        </p:blipFill>
        <p:spPr>
          <a:xfrm>
            <a:off x="5228687" y="180692"/>
            <a:ext cx="5891070" cy="3106386"/>
          </a:xfrm>
          <a:prstGeom prst="rect">
            <a:avLst/>
          </a:prstGeom>
        </p:spPr>
      </p:pic>
    </p:spTree>
    <p:extLst>
      <p:ext uri="{BB962C8B-B14F-4D97-AF65-F5344CB8AC3E}">
        <p14:creationId xmlns:p14="http://schemas.microsoft.com/office/powerpoint/2010/main" val="177326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19115" y="300251"/>
            <a:ext cx="10557878" cy="646331"/>
          </a:xfrm>
          <a:prstGeom prst="rect">
            <a:avLst/>
          </a:prstGeom>
          <a:noFill/>
        </p:spPr>
        <p:txBody>
          <a:bodyPr wrap="square" rtlCol="0">
            <a:spAutoFit/>
          </a:bodyPr>
          <a:lstStyle/>
          <a:p>
            <a:r>
              <a:rPr lang="zh-CN" altLang="en-US" sz="3600" b="1" dirty="0" smtClean="0">
                <a:latin typeface="黑体" pitchFamily="49" charset="-122"/>
                <a:ea typeface="黑体" pitchFamily="49" charset="-122"/>
              </a:rPr>
              <a:t>多维缩放</a:t>
            </a:r>
            <a:r>
              <a:rPr lang="en-US" altLang="zh-CN" sz="3600" b="1" dirty="0" smtClean="0">
                <a:latin typeface="黑体" pitchFamily="49" charset="-122"/>
                <a:ea typeface="黑体" pitchFamily="49" charset="-122"/>
              </a:rPr>
              <a:t>(Multiple Dimensional Scaling, MDS)</a:t>
            </a:r>
            <a:endParaRPr lang="zh-CN" altLang="en-US" sz="3600" b="1" dirty="0">
              <a:latin typeface="黑体" pitchFamily="49" charset="-122"/>
              <a:ea typeface="黑体" pitchFamily="49" charset="-122"/>
            </a:endParaRPr>
          </a:p>
        </p:txBody>
      </p:sp>
      <p:sp>
        <p:nvSpPr>
          <p:cNvPr id="3" name="矩形 2"/>
          <p:cNvSpPr/>
          <p:nvPr/>
        </p:nvSpPr>
        <p:spPr>
          <a:xfrm>
            <a:off x="1387364" y="1298055"/>
            <a:ext cx="8923283" cy="2246769"/>
          </a:xfrm>
          <a:prstGeom prst="rect">
            <a:avLst/>
          </a:prstGeom>
        </p:spPr>
        <p:txBody>
          <a:bodyPr wrap="square">
            <a:spAutoFit/>
          </a:bodyPr>
          <a:lstStyle/>
          <a:p>
            <a:r>
              <a:rPr lang="zh-CN" altLang="en-US" sz="2800" dirty="0">
                <a:solidFill>
                  <a:srgbClr val="2F2F2F"/>
                </a:solidFill>
                <a:latin typeface="-apple-system"/>
              </a:rPr>
              <a:t>在现实中为了有效降维，往往仅需降维之后的距离与原始空间中的距离尽可能的相近，而不必严格相等</a:t>
            </a:r>
            <a:r>
              <a:rPr lang="zh-CN" altLang="en-US" sz="2800" dirty="0" smtClean="0">
                <a:solidFill>
                  <a:srgbClr val="2F2F2F"/>
                </a:solidFill>
                <a:latin typeface="-apple-system"/>
              </a:rPr>
              <a:t>。求出 </a:t>
            </a:r>
            <a:r>
              <a:rPr lang="en-US" altLang="zh-CN" sz="2800" b="1" i="1" dirty="0" smtClean="0">
                <a:solidFill>
                  <a:srgbClr val="2F2F2F"/>
                </a:solidFill>
                <a:latin typeface="-apple-system"/>
              </a:rPr>
              <a:t>B </a:t>
            </a:r>
            <a:r>
              <a:rPr lang="zh-CN" altLang="en-US" sz="2800" dirty="0" smtClean="0">
                <a:solidFill>
                  <a:srgbClr val="2F2F2F"/>
                </a:solidFill>
                <a:latin typeface="-apple-system"/>
              </a:rPr>
              <a:t>后，求它的特征值然后去</a:t>
            </a:r>
            <a:r>
              <a:rPr lang="zh-CN" altLang="en-US" sz="2800" dirty="0" smtClean="0">
                <a:solidFill>
                  <a:srgbClr val="2F2F2F"/>
                </a:solidFill>
                <a:latin typeface="-apple-system"/>
              </a:rPr>
              <a:t>取 </a:t>
            </a:r>
            <a:r>
              <a:rPr lang="en-US" altLang="zh-CN" sz="2800" dirty="0" smtClean="0">
                <a:solidFill>
                  <a:srgbClr val="2F2F2F"/>
                </a:solidFill>
                <a:latin typeface="-apple-system"/>
              </a:rPr>
              <a:t>d</a:t>
            </a:r>
            <a:r>
              <a:rPr lang="zh-CN" altLang="en-US" sz="2800" dirty="0" smtClean="0">
                <a:solidFill>
                  <a:srgbClr val="2F2F2F"/>
                </a:solidFill>
                <a:latin typeface="-apple-system"/>
              </a:rPr>
              <a:t>’个最大特征值构成的对角矩阵      </a:t>
            </a:r>
            <a:endParaRPr lang="en-US" altLang="zh-CN" sz="2800" dirty="0" smtClean="0">
              <a:solidFill>
                <a:srgbClr val="2F2F2F"/>
              </a:solidFill>
              <a:latin typeface="-apple-system"/>
            </a:endParaRPr>
          </a:p>
          <a:p>
            <a:r>
              <a:rPr lang="zh-CN" altLang="en-US" sz="2800" dirty="0">
                <a:solidFill>
                  <a:srgbClr val="2F2F2F"/>
                </a:solidFill>
                <a:latin typeface="-apple-system"/>
              </a:rPr>
              <a:t> </a:t>
            </a:r>
            <a:r>
              <a:rPr lang="zh-CN" altLang="en-US" sz="2800" dirty="0" smtClean="0">
                <a:solidFill>
                  <a:srgbClr val="2F2F2F"/>
                </a:solidFill>
                <a:latin typeface="-apple-system"/>
              </a:rPr>
              <a:t>  </a:t>
            </a:r>
            <a:r>
              <a:rPr lang="zh-CN" altLang="en-US" sz="2800" dirty="0" smtClean="0">
                <a:solidFill>
                  <a:srgbClr val="2F2F2F"/>
                </a:solidFill>
                <a:latin typeface="-apple-system"/>
              </a:rPr>
              <a:t>表示</a:t>
            </a:r>
            <a:r>
              <a:rPr lang="zh-CN" altLang="en-US" sz="2800" dirty="0" smtClean="0">
                <a:solidFill>
                  <a:srgbClr val="2F2F2F"/>
                </a:solidFill>
                <a:latin typeface="-apple-system"/>
              </a:rPr>
              <a:t>对应特征向量矩阵，最后 </a:t>
            </a:r>
            <a:r>
              <a:rPr lang="en-US" altLang="zh-CN" sz="2800" b="1" i="1" dirty="0" smtClean="0">
                <a:solidFill>
                  <a:srgbClr val="2F2F2F"/>
                </a:solidFill>
                <a:latin typeface="-apple-system"/>
              </a:rPr>
              <a:t>Z </a:t>
            </a:r>
            <a:r>
              <a:rPr lang="zh-CN" altLang="en-US" sz="2800" dirty="0" smtClean="0">
                <a:solidFill>
                  <a:srgbClr val="2F2F2F"/>
                </a:solidFill>
                <a:latin typeface="-apple-system"/>
              </a:rPr>
              <a:t>可表示为：</a:t>
            </a:r>
            <a:endParaRPr lang="zh-CN" altLang="en-US" sz="2800" dirty="0"/>
          </a:p>
        </p:txBody>
      </p:sp>
      <p:pic>
        <p:nvPicPr>
          <p:cNvPr id="4" name="图片 3"/>
          <p:cNvPicPr>
            <a:picLocks noChangeAspect="1"/>
          </p:cNvPicPr>
          <p:nvPr/>
        </p:nvPicPr>
        <p:blipFill>
          <a:blip r:embed="rId3"/>
          <a:stretch>
            <a:fillRect/>
          </a:stretch>
        </p:blipFill>
        <p:spPr>
          <a:xfrm>
            <a:off x="3037114" y="4222669"/>
            <a:ext cx="5275203" cy="704866"/>
          </a:xfrm>
          <a:prstGeom prst="rect">
            <a:avLst/>
          </a:prstGeom>
        </p:spPr>
      </p:pic>
      <p:pic>
        <p:nvPicPr>
          <p:cNvPr id="5" name="图片 4"/>
          <p:cNvPicPr>
            <a:picLocks noChangeAspect="1"/>
          </p:cNvPicPr>
          <p:nvPr/>
        </p:nvPicPr>
        <p:blipFill>
          <a:blip r:embed="rId4"/>
          <a:stretch>
            <a:fillRect/>
          </a:stretch>
        </p:blipFill>
        <p:spPr>
          <a:xfrm>
            <a:off x="2770506" y="2680766"/>
            <a:ext cx="2962996" cy="387468"/>
          </a:xfrm>
          <a:prstGeom prst="rect">
            <a:avLst/>
          </a:prstGeom>
        </p:spPr>
      </p:pic>
      <p:pic>
        <p:nvPicPr>
          <p:cNvPr id="7" name="图片 6"/>
          <p:cNvPicPr>
            <a:picLocks noChangeAspect="1"/>
          </p:cNvPicPr>
          <p:nvPr/>
        </p:nvPicPr>
        <p:blipFill>
          <a:blip r:embed="rId5"/>
          <a:stretch>
            <a:fillRect/>
          </a:stretch>
        </p:blipFill>
        <p:spPr>
          <a:xfrm>
            <a:off x="1486534" y="3068234"/>
            <a:ext cx="447704" cy="476590"/>
          </a:xfrm>
          <a:prstGeom prst="rect">
            <a:avLst/>
          </a:prstGeom>
        </p:spPr>
      </p:pic>
    </p:spTree>
    <p:extLst>
      <p:ext uri="{BB962C8B-B14F-4D97-AF65-F5344CB8AC3E}">
        <p14:creationId xmlns:p14="http://schemas.microsoft.com/office/powerpoint/2010/main" val="13084939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7972" y="1169738"/>
            <a:ext cx="8923282" cy="954107"/>
          </a:xfrm>
          <a:prstGeom prst="rect">
            <a:avLst/>
          </a:prstGeom>
        </p:spPr>
        <p:txBody>
          <a:bodyPr wrap="square">
            <a:spAutoFit/>
          </a:bodyPr>
          <a:lstStyle/>
          <a:p>
            <a:r>
              <a:rPr lang="zh-CN" altLang="en-US" sz="2800" dirty="0"/>
              <a:t>对降维效果的评估，通常是比较降维前后学习器的性能，若性能提升了则认为降维起到了效果</a:t>
            </a:r>
            <a:r>
              <a:rPr lang="zh-CN" altLang="en-US" sz="2800" dirty="0" smtClean="0"/>
              <a:t>。算法流程如下图：</a:t>
            </a:r>
            <a:endParaRPr lang="zh-CN" altLang="en-US" sz="2800" dirty="0"/>
          </a:p>
        </p:txBody>
      </p:sp>
      <p:pic>
        <p:nvPicPr>
          <p:cNvPr id="5" name="图片 4"/>
          <p:cNvPicPr>
            <a:picLocks noChangeAspect="1"/>
          </p:cNvPicPr>
          <p:nvPr/>
        </p:nvPicPr>
        <p:blipFill>
          <a:blip r:embed="rId2"/>
          <a:stretch>
            <a:fillRect/>
          </a:stretch>
        </p:blipFill>
        <p:spPr>
          <a:xfrm>
            <a:off x="987972" y="2245984"/>
            <a:ext cx="10278742" cy="4122158"/>
          </a:xfrm>
          <a:prstGeom prst="rect">
            <a:avLst/>
          </a:prstGeom>
        </p:spPr>
      </p:pic>
    </p:spTree>
    <p:extLst>
      <p:ext uri="{BB962C8B-B14F-4D97-AF65-F5344CB8AC3E}">
        <p14:creationId xmlns:p14="http://schemas.microsoft.com/office/powerpoint/2010/main" val="45318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60773" y="214854"/>
            <a:ext cx="5029437" cy="646331"/>
          </a:xfrm>
          <a:prstGeom prst="rect">
            <a:avLst/>
          </a:prstGeom>
          <a:noFill/>
        </p:spPr>
        <p:txBody>
          <a:bodyPr wrap="square" rtlCol="0">
            <a:spAutoFit/>
          </a:bodyPr>
          <a:lstStyle/>
          <a:p>
            <a:r>
              <a:rPr lang="zh-CN" altLang="en-US" sz="3600" b="1" dirty="0" smtClean="0">
                <a:latin typeface="黑体" pitchFamily="49" charset="-122"/>
                <a:ea typeface="黑体" pitchFamily="49" charset="-122"/>
              </a:rPr>
              <a:t>线性降维</a:t>
            </a:r>
            <a:endParaRPr lang="zh-CN" altLang="en-US" sz="3600" b="1" dirty="0">
              <a:latin typeface="黑体" pitchFamily="49" charset="-122"/>
              <a:ea typeface="黑体" pitchFamily="49" charset="-122"/>
            </a:endParaRPr>
          </a:p>
        </p:txBody>
      </p:sp>
      <p:sp>
        <p:nvSpPr>
          <p:cNvPr id="2" name="矩形 1"/>
          <p:cNvSpPr/>
          <p:nvPr/>
        </p:nvSpPr>
        <p:spPr>
          <a:xfrm>
            <a:off x="1387364" y="1279648"/>
            <a:ext cx="8923282" cy="2246769"/>
          </a:xfrm>
          <a:prstGeom prst="rect">
            <a:avLst/>
          </a:prstGeom>
        </p:spPr>
        <p:txBody>
          <a:bodyPr wrap="square">
            <a:spAutoFit/>
          </a:bodyPr>
          <a:lstStyle/>
          <a:p>
            <a:r>
              <a:rPr lang="zh-CN" altLang="en-US" sz="2800" dirty="0" smtClean="0"/>
              <a:t>一般来说，欲</a:t>
            </a:r>
            <a:r>
              <a:rPr lang="zh-CN" altLang="en-US" sz="2800" dirty="0"/>
              <a:t>获得低维子空间，最简单的是对原始高维空间进行</a:t>
            </a:r>
            <a:r>
              <a:rPr lang="zh-CN" altLang="en-US" sz="2800" dirty="0" smtClean="0"/>
              <a:t>线性变换。给定 </a:t>
            </a:r>
            <a:r>
              <a:rPr lang="en-US" altLang="zh-CN" sz="2800" i="1" dirty="0" smtClean="0"/>
              <a:t>d </a:t>
            </a:r>
            <a:r>
              <a:rPr lang="zh-CN" altLang="en-US" sz="2800" dirty="0" smtClean="0"/>
              <a:t>维空中的样本                                          ，变换后得到 </a:t>
            </a:r>
            <a:r>
              <a:rPr lang="en-US" altLang="zh-CN" sz="2800" i="1" dirty="0" smtClean="0"/>
              <a:t>d’ </a:t>
            </a:r>
            <a:r>
              <a:rPr lang="zh-CN" altLang="en-US" sz="2800" i="1" dirty="0" smtClean="0"/>
              <a:t>≤ </a:t>
            </a:r>
            <a:r>
              <a:rPr lang="en-US" altLang="zh-CN" sz="2800" i="1" dirty="0" smtClean="0"/>
              <a:t>d </a:t>
            </a:r>
            <a:r>
              <a:rPr lang="zh-CN" altLang="en-US" sz="2800" dirty="0" smtClean="0"/>
              <a:t>维的样本空间中的样本</a:t>
            </a:r>
            <a:r>
              <a:rPr lang="zh-CN" altLang="en-US" sz="2800" dirty="0" smtClean="0"/>
              <a:t>：其中                  是</a:t>
            </a:r>
            <a:r>
              <a:rPr lang="zh-CN" altLang="en-US" sz="2800" dirty="0"/>
              <a:t>变换矩阵， </a:t>
            </a:r>
            <a:r>
              <a:rPr lang="zh-CN" altLang="en-US" sz="2800" dirty="0" smtClean="0"/>
              <a:t>                是</a:t>
            </a:r>
            <a:r>
              <a:rPr lang="zh-CN" altLang="en-US" sz="2800" dirty="0"/>
              <a:t>样本在新空间中的</a:t>
            </a:r>
            <a:r>
              <a:rPr lang="zh-CN" altLang="en-US" sz="2800" dirty="0" smtClean="0"/>
              <a:t>表达</a:t>
            </a:r>
            <a:r>
              <a:rPr lang="zh-CN" altLang="en-US" sz="2800" dirty="0" smtClean="0"/>
              <a:t>。</a:t>
            </a:r>
            <a:endParaRPr lang="en-US" altLang="zh-CN" sz="2800" dirty="0" smtClean="0"/>
          </a:p>
        </p:txBody>
      </p:sp>
      <p:pic>
        <p:nvPicPr>
          <p:cNvPr id="9" name="图片 8"/>
          <p:cNvPicPr>
            <a:picLocks noChangeAspect="1"/>
          </p:cNvPicPr>
          <p:nvPr/>
        </p:nvPicPr>
        <p:blipFill>
          <a:blip r:embed="rId3"/>
          <a:stretch>
            <a:fillRect/>
          </a:stretch>
        </p:blipFill>
        <p:spPr>
          <a:xfrm>
            <a:off x="2130067" y="2190641"/>
            <a:ext cx="3421647" cy="365836"/>
          </a:xfrm>
          <a:prstGeom prst="rect">
            <a:avLst/>
          </a:prstGeom>
        </p:spPr>
      </p:pic>
      <p:pic>
        <p:nvPicPr>
          <p:cNvPr id="10" name="图片 9"/>
          <p:cNvPicPr>
            <a:picLocks noChangeAspect="1"/>
          </p:cNvPicPr>
          <p:nvPr/>
        </p:nvPicPr>
        <p:blipFill>
          <a:blip r:embed="rId4"/>
          <a:stretch>
            <a:fillRect/>
          </a:stretch>
        </p:blipFill>
        <p:spPr>
          <a:xfrm>
            <a:off x="5126379" y="2575752"/>
            <a:ext cx="1673851" cy="418463"/>
          </a:xfrm>
          <a:prstGeom prst="rect">
            <a:avLst/>
          </a:prstGeom>
        </p:spPr>
      </p:pic>
      <p:pic>
        <p:nvPicPr>
          <p:cNvPr id="11" name="图片 10"/>
          <p:cNvPicPr>
            <a:picLocks noChangeAspect="1"/>
          </p:cNvPicPr>
          <p:nvPr/>
        </p:nvPicPr>
        <p:blipFill>
          <a:blip r:embed="rId5"/>
          <a:stretch>
            <a:fillRect/>
          </a:stretch>
        </p:blipFill>
        <p:spPr>
          <a:xfrm>
            <a:off x="8789767" y="2642464"/>
            <a:ext cx="1350276" cy="351751"/>
          </a:xfrm>
          <a:prstGeom prst="rect">
            <a:avLst/>
          </a:prstGeom>
        </p:spPr>
      </p:pic>
      <p:pic>
        <p:nvPicPr>
          <p:cNvPr id="13" name="图片 12"/>
          <p:cNvPicPr>
            <a:picLocks noChangeAspect="1"/>
          </p:cNvPicPr>
          <p:nvPr/>
        </p:nvPicPr>
        <p:blipFill>
          <a:blip r:embed="rId6"/>
          <a:stretch>
            <a:fillRect/>
          </a:stretch>
        </p:blipFill>
        <p:spPr>
          <a:xfrm>
            <a:off x="3727591" y="4024105"/>
            <a:ext cx="3648246" cy="826609"/>
          </a:xfrm>
          <a:prstGeom prst="rect">
            <a:avLst/>
          </a:prstGeom>
        </p:spPr>
      </p:pic>
    </p:spTree>
    <p:extLst>
      <p:ext uri="{BB962C8B-B14F-4D97-AF65-F5344CB8AC3E}">
        <p14:creationId xmlns:p14="http://schemas.microsoft.com/office/powerpoint/2010/main" val="1530109852"/>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1871</TotalTime>
  <Words>1922</Words>
  <Application>Microsoft Office PowerPoint</Application>
  <PresentationFormat>宽屏</PresentationFormat>
  <Paragraphs>124</Paragraphs>
  <Slides>23</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6" baseType="lpstr">
      <vt:lpstr>-apple-system</vt:lpstr>
      <vt:lpstr>Arial Unicode MS</vt:lpstr>
      <vt:lpstr>PingFang SC</vt:lpstr>
      <vt:lpstr>等线</vt:lpstr>
      <vt:lpstr>黑体</vt:lpstr>
      <vt:lpstr>微软雅黑</vt:lpstr>
      <vt:lpstr>Arial</vt:lpstr>
      <vt:lpstr>Calibri</vt:lpstr>
      <vt:lpstr>Cambria Math</vt:lpstr>
      <vt:lpstr>Symbol</vt:lpstr>
      <vt:lpstr>第一PPT，www.1ppt.com</vt:lpstr>
      <vt:lpstr>Microsoft 公式 3.0</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李根</dc:creator>
  <cp:lastModifiedBy>fyj</cp:lastModifiedBy>
  <cp:revision>333</cp:revision>
  <dcterms:created xsi:type="dcterms:W3CDTF">2017-10-08T10:39:00Z</dcterms:created>
  <dcterms:modified xsi:type="dcterms:W3CDTF">2018-10-22T08:46:13Z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