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78" r:id="rId5"/>
    <p:sldId id="259" r:id="rId6"/>
    <p:sldId id="280" r:id="rId7"/>
    <p:sldId id="282" r:id="rId8"/>
    <p:sldId id="279" r:id="rId9"/>
    <p:sldId id="284" r:id="rId10"/>
    <p:sldId id="283" r:id="rId11"/>
    <p:sldId id="262" r:id="rId12"/>
    <p:sldId id="265" r:id="rId13"/>
    <p:sldId id="269" r:id="rId14"/>
    <p:sldId id="281" r:id="rId15"/>
    <p:sldId id="270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5" r:id="rId24"/>
    <p:sldId id="292" r:id="rId25"/>
    <p:sldId id="299" r:id="rId26"/>
    <p:sldId id="297" r:id="rId27"/>
    <p:sldId id="298" r:id="rId28"/>
    <p:sldId id="301" r:id="rId29"/>
    <p:sldId id="302" r:id="rId30"/>
    <p:sldId id="303" r:id="rId31"/>
    <p:sldId id="296" r:id="rId32"/>
    <p:sldId id="304" r:id="rId33"/>
    <p:sldId id="305" r:id="rId34"/>
    <p:sldId id="294" r:id="rId35"/>
    <p:sldId id="306" r:id="rId36"/>
    <p:sldId id="307" r:id="rId37"/>
    <p:sldId id="309" r:id="rId38"/>
    <p:sldId id="310" r:id="rId39"/>
    <p:sldId id="311" r:id="rId40"/>
    <p:sldId id="312" r:id="rId41"/>
    <p:sldId id="313" r:id="rId42"/>
    <p:sldId id="308" r:id="rId43"/>
    <p:sldId id="314" r:id="rId44"/>
    <p:sldId id="315" r:id="rId45"/>
    <p:sldId id="316" r:id="rId46"/>
    <p:sldId id="317" r:id="rId47"/>
    <p:sldId id="319" r:id="rId48"/>
    <p:sldId id="277" r:id="rId4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6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68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3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6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2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3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8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742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35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7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28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4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8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4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1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4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7817" y="2017680"/>
            <a:ext cx="596265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1225">
              <a:lnSpc>
                <a:spcPct val="100000"/>
              </a:lnSpc>
            </a:pPr>
            <a:r>
              <a:rPr sz="4400" b="0" spc="-5" dirty="0">
                <a:latin typeface="Arial"/>
                <a:cs typeface="Arial"/>
              </a:rPr>
              <a:t>CN</a:t>
            </a:r>
            <a:r>
              <a:rPr sz="4400" b="0" dirty="0">
                <a:latin typeface="Arial"/>
                <a:cs typeface="Arial"/>
              </a:rPr>
              <a:t>N</a:t>
            </a:r>
            <a:r>
              <a:rPr sz="4400" b="0" dirty="0">
                <a:latin typeface="宋体"/>
                <a:cs typeface="宋体"/>
              </a:rPr>
              <a:t>卷积神经网络</a:t>
            </a:r>
            <a:endParaRPr sz="4400">
              <a:latin typeface="宋体"/>
              <a:cs typeface="宋体"/>
            </a:endParaRPr>
          </a:p>
          <a:p>
            <a:pPr marL="12700">
              <a:lnSpc>
                <a:spcPts val="3750"/>
              </a:lnSpc>
              <a:spcBef>
                <a:spcPts val="180"/>
              </a:spcBef>
            </a:pPr>
            <a:r>
              <a:rPr sz="3200" dirty="0">
                <a:latin typeface="宋体"/>
                <a:cs typeface="宋体"/>
              </a:rPr>
              <a:t>Convo</a:t>
            </a:r>
            <a:r>
              <a:rPr sz="3200" spc="-15" dirty="0">
                <a:latin typeface="宋体"/>
                <a:cs typeface="宋体"/>
              </a:rPr>
              <a:t>l</a:t>
            </a:r>
            <a:r>
              <a:rPr sz="3200" dirty="0">
                <a:latin typeface="宋体"/>
                <a:cs typeface="宋体"/>
              </a:rPr>
              <a:t>u</a:t>
            </a:r>
            <a:r>
              <a:rPr sz="3200" spc="-15" dirty="0">
                <a:latin typeface="宋体"/>
                <a:cs typeface="宋体"/>
              </a:rPr>
              <a:t>t</a:t>
            </a:r>
            <a:r>
              <a:rPr sz="3200" spc="-10" dirty="0">
                <a:latin typeface="宋体"/>
                <a:cs typeface="宋体"/>
              </a:rPr>
              <a:t>i</a:t>
            </a:r>
            <a:r>
              <a:rPr sz="3200" dirty="0">
                <a:latin typeface="宋体"/>
                <a:cs typeface="宋体"/>
              </a:rPr>
              <a:t>o</a:t>
            </a:r>
            <a:r>
              <a:rPr sz="3200" spc="-15" dirty="0">
                <a:latin typeface="宋体"/>
                <a:cs typeface="宋体"/>
              </a:rPr>
              <a:t>n</a:t>
            </a:r>
            <a:r>
              <a:rPr sz="3200" dirty="0">
                <a:latin typeface="宋体"/>
                <a:cs typeface="宋体"/>
              </a:rPr>
              <a:t>a</a:t>
            </a:r>
            <a:r>
              <a:rPr sz="3200" spc="-15" dirty="0">
                <a:latin typeface="宋体"/>
                <a:cs typeface="宋体"/>
              </a:rPr>
              <a:t>l</a:t>
            </a:r>
            <a:r>
              <a:rPr sz="3200" spc="-3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Neura</a:t>
            </a:r>
            <a:r>
              <a:rPr sz="3200" spc="-15" dirty="0">
                <a:latin typeface="宋体"/>
                <a:cs typeface="宋体"/>
              </a:rPr>
              <a:t>l</a:t>
            </a:r>
            <a:r>
              <a:rPr sz="3200" spc="-25" dirty="0">
                <a:latin typeface="宋体"/>
                <a:cs typeface="宋体"/>
              </a:rPr>
              <a:t> </a:t>
            </a:r>
            <a:r>
              <a:rPr sz="3200" dirty="0">
                <a:latin typeface="宋体"/>
                <a:cs typeface="宋体"/>
              </a:rPr>
              <a:t>Netwo</a:t>
            </a:r>
            <a:r>
              <a:rPr sz="3200" spc="-15" dirty="0">
                <a:latin typeface="宋体"/>
                <a:cs typeface="宋体"/>
              </a:rPr>
              <a:t>r</a:t>
            </a:r>
            <a:r>
              <a:rPr sz="3200" dirty="0">
                <a:latin typeface="宋体"/>
                <a:cs typeface="宋体"/>
              </a:rPr>
              <a:t>k</a:t>
            </a:r>
            <a:r>
              <a:rPr sz="3200" spc="-15" dirty="0">
                <a:latin typeface="宋体"/>
                <a:cs typeface="宋体"/>
              </a:rPr>
              <a:t>s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zh-CN" altLang="en-US" spc="-5" dirty="0" smtClean="0">
                <a:solidFill>
                  <a:srgbClr val="231F20"/>
                </a:solidFill>
                <a:latin typeface="黑体"/>
                <a:cs typeface="黑体"/>
              </a:rPr>
              <a:t>卷积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4708981"/>
          </a:xfrm>
        </p:spPr>
        <p:txBody>
          <a:bodyPr/>
          <a:lstStyle/>
          <a:p>
            <a:r>
              <a:rPr lang="zh-CN" altLang="en-US" sz="3600" spc="-5" dirty="0">
                <a:solidFill>
                  <a:srgbClr val="231F20"/>
                </a:solidFill>
                <a:latin typeface="黑体"/>
                <a:cs typeface="黑体"/>
              </a:rPr>
              <a:t>局部连接</a:t>
            </a:r>
            <a:r>
              <a:rPr lang="zh-CN" altLang="en-US" sz="3600" spc="-75" dirty="0">
                <a:solidFill>
                  <a:srgbClr val="231F20"/>
                </a:solidFill>
                <a:latin typeface="黑体"/>
                <a:cs typeface="黑体"/>
              </a:rPr>
              <a:t> </a:t>
            </a:r>
            <a:r>
              <a:rPr lang="zh-CN" altLang="en-US" sz="3600" spc="-5" dirty="0">
                <a:latin typeface="宋体"/>
                <a:cs typeface="宋体"/>
              </a:rPr>
              <a:t>在卷积</a:t>
            </a:r>
            <a:r>
              <a:rPr lang="zh-CN" altLang="en-US" sz="3600" spc="-30" dirty="0">
                <a:latin typeface="宋体"/>
                <a:cs typeface="宋体"/>
              </a:rPr>
              <a:t>层</a:t>
            </a:r>
            <a:r>
              <a:rPr lang="zh-CN" altLang="en-US" sz="3600" spc="-5" dirty="0">
                <a:latin typeface="宋体"/>
                <a:cs typeface="宋体"/>
              </a:rPr>
              <a:t>（假设是第</a:t>
            </a:r>
            <a:r>
              <a:rPr lang="zh-CN" altLang="en-US" sz="3600" spc="-355" dirty="0">
                <a:latin typeface="宋体"/>
                <a:cs typeface="宋体"/>
              </a:rPr>
              <a:t> </a:t>
            </a:r>
            <a:r>
              <a:rPr lang="en-US" altLang="zh-CN" sz="36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3600" i="1" spc="-135" dirty="0">
                <a:latin typeface="Bookman Old Style"/>
                <a:cs typeface="Bookman Old Style"/>
              </a:rPr>
              <a:t> </a:t>
            </a:r>
            <a:r>
              <a:rPr lang="zh-CN" altLang="en-US" sz="3600" spc="-5" dirty="0">
                <a:latin typeface="宋体"/>
                <a:cs typeface="宋体"/>
              </a:rPr>
              <a:t>层</a:t>
            </a:r>
            <a:r>
              <a:rPr lang="zh-CN" altLang="en-US" sz="3600" spc="-30" dirty="0">
                <a:latin typeface="宋体"/>
                <a:cs typeface="宋体"/>
              </a:rPr>
              <a:t>）</a:t>
            </a:r>
            <a:r>
              <a:rPr lang="zh-CN" altLang="en-US" sz="3600" spc="-5" dirty="0">
                <a:latin typeface="宋体"/>
                <a:cs typeface="宋体"/>
              </a:rPr>
              <a:t>中的每一个神经元都只和下一</a:t>
            </a:r>
            <a:r>
              <a:rPr lang="zh-CN" altLang="en-US" sz="3600" spc="-30" dirty="0">
                <a:latin typeface="宋体"/>
                <a:cs typeface="宋体"/>
              </a:rPr>
              <a:t>层</a:t>
            </a:r>
            <a:r>
              <a:rPr lang="zh-CN" altLang="en-US" sz="3600" spc="-5" dirty="0">
                <a:latin typeface="宋体"/>
                <a:cs typeface="宋体"/>
              </a:rPr>
              <a:t>（第</a:t>
            </a:r>
            <a:r>
              <a:rPr lang="zh-CN" altLang="en-US" sz="3600" spc="-355" dirty="0">
                <a:latin typeface="宋体"/>
                <a:cs typeface="宋体"/>
              </a:rPr>
              <a:t> </a:t>
            </a:r>
            <a:r>
              <a:rPr lang="en-US" altLang="zh-CN" sz="36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3600" i="1" spc="-70" dirty="0">
                <a:latin typeface="Bookman Old Style"/>
                <a:cs typeface="Bookman Old Style"/>
              </a:rPr>
              <a:t> </a:t>
            </a:r>
            <a:r>
              <a:rPr lang="zh-CN" altLang="en-US" sz="3600" spc="220" dirty="0">
                <a:latin typeface="Cambria"/>
                <a:cs typeface="Cambria"/>
              </a:rPr>
              <a:t>−</a:t>
            </a:r>
            <a:r>
              <a:rPr lang="zh-CN" altLang="en-US" sz="3600" spc="-15" dirty="0">
                <a:latin typeface="Cambria"/>
                <a:cs typeface="Cambria"/>
              </a:rPr>
              <a:t> </a:t>
            </a:r>
            <a:r>
              <a:rPr lang="en-US" altLang="zh-CN" sz="3600" spc="-40" dirty="0">
                <a:latin typeface="Tahoma"/>
                <a:cs typeface="Tahoma"/>
              </a:rPr>
              <a:t>1 </a:t>
            </a:r>
            <a:r>
              <a:rPr lang="zh-CN" altLang="en-US" sz="3600" spc="-5" dirty="0">
                <a:latin typeface="宋体"/>
                <a:cs typeface="宋体"/>
              </a:rPr>
              <a:t>层）中某个局部窗口内的神经元相连，构成一个局部连接网络</a:t>
            </a:r>
            <a:r>
              <a:rPr lang="zh-CN" altLang="en-US" sz="3600" spc="-5" dirty="0" smtClean="0">
                <a:latin typeface="宋体"/>
                <a:cs typeface="宋体"/>
              </a:rPr>
              <a:t>。卷积</a:t>
            </a:r>
            <a:r>
              <a:rPr lang="zh-CN" altLang="en-US" sz="3600" spc="-5" dirty="0">
                <a:latin typeface="宋体"/>
                <a:cs typeface="宋体"/>
              </a:rPr>
              <a:t>层和下一层之间的连接数大大减少</a:t>
            </a:r>
            <a:r>
              <a:rPr lang="zh-CN" altLang="en-US" sz="3600" spc="-145" dirty="0">
                <a:latin typeface="宋体"/>
                <a:cs typeface="宋体"/>
              </a:rPr>
              <a:t>，</a:t>
            </a:r>
            <a:r>
              <a:rPr lang="zh-CN" altLang="en-US" sz="3600" spc="-5" dirty="0">
                <a:latin typeface="宋体"/>
                <a:cs typeface="宋体"/>
              </a:rPr>
              <a:t>有原来的</a:t>
            </a:r>
            <a:r>
              <a:rPr lang="zh-CN" altLang="en-US" sz="3600" spc="-365" dirty="0">
                <a:latin typeface="宋体"/>
                <a:cs typeface="宋体"/>
              </a:rPr>
              <a:t> </a:t>
            </a:r>
            <a:r>
              <a:rPr lang="en-US" altLang="zh-CN" sz="3600" i="1" spc="-25" dirty="0" err="1">
                <a:latin typeface="Bookman Old Style"/>
                <a:cs typeface="Bookman Old Style"/>
              </a:rPr>
              <a:t>n</a:t>
            </a:r>
            <a:r>
              <a:rPr lang="en-US" altLang="zh-CN" sz="3600" i="1" spc="142" baseline="27777" dirty="0" err="1"/>
              <a:t>l</a:t>
            </a:r>
            <a:r>
              <a:rPr lang="zh-CN" altLang="en-US" sz="3600" i="1" spc="44" baseline="27777" dirty="0"/>
              <a:t> </a:t>
            </a:r>
            <a:r>
              <a:rPr lang="en-US" altLang="zh-CN" sz="3600" spc="220" dirty="0">
                <a:latin typeface="Cambria"/>
                <a:cs typeface="Cambria"/>
              </a:rPr>
              <a:t>×</a:t>
            </a:r>
            <a:r>
              <a:rPr lang="zh-CN" altLang="en-US" sz="3600" spc="-50" dirty="0">
                <a:latin typeface="Cambria"/>
                <a:cs typeface="Cambria"/>
              </a:rPr>
              <a:t> </a:t>
            </a:r>
            <a:r>
              <a:rPr lang="en-US" altLang="zh-CN" sz="3600" i="1" spc="-25" dirty="0" err="1">
                <a:latin typeface="Bookman Old Style"/>
                <a:cs typeface="Bookman Old Style"/>
              </a:rPr>
              <a:t>n</a:t>
            </a:r>
            <a:r>
              <a:rPr lang="en-US" altLang="zh-CN" sz="3600" i="1" spc="142" baseline="27777" dirty="0" err="1"/>
              <a:t>l</a:t>
            </a:r>
            <a:r>
              <a:rPr lang="zh-CN" altLang="en-US" sz="3600" spc="352" baseline="27777" dirty="0">
                <a:latin typeface="Cambria"/>
                <a:cs typeface="Cambria"/>
              </a:rPr>
              <a:t>−</a:t>
            </a:r>
            <a:r>
              <a:rPr lang="en-US" altLang="zh-CN" sz="3600" spc="-75" baseline="27777" dirty="0">
                <a:latin typeface="Verdana"/>
                <a:cs typeface="Verdana"/>
              </a:rPr>
              <a:t>1</a:t>
            </a:r>
            <a:r>
              <a:rPr lang="zh-CN" altLang="en-US" sz="3600" spc="-89" baseline="27777" dirty="0">
                <a:latin typeface="Verdana"/>
                <a:cs typeface="Verdana"/>
              </a:rPr>
              <a:t> </a:t>
            </a:r>
            <a:r>
              <a:rPr lang="zh-CN" altLang="en-US" sz="3600" spc="-5" dirty="0">
                <a:latin typeface="宋体"/>
                <a:cs typeface="宋体"/>
              </a:rPr>
              <a:t>个连接变为</a:t>
            </a:r>
            <a:r>
              <a:rPr lang="zh-CN" altLang="en-US" sz="3600" spc="-365" dirty="0">
                <a:latin typeface="宋体"/>
                <a:cs typeface="宋体"/>
              </a:rPr>
              <a:t> </a:t>
            </a:r>
            <a:r>
              <a:rPr lang="en-US" altLang="zh-CN" sz="3600" i="1" spc="-25" dirty="0" err="1">
                <a:latin typeface="Bookman Old Style"/>
                <a:cs typeface="Bookman Old Style"/>
              </a:rPr>
              <a:t>n</a:t>
            </a:r>
            <a:r>
              <a:rPr lang="en-US" altLang="zh-CN" sz="3600" i="1" spc="142" baseline="27777" dirty="0" err="1"/>
              <a:t>l</a:t>
            </a:r>
            <a:r>
              <a:rPr lang="zh-CN" altLang="en-US" sz="3600" i="1" spc="44" baseline="27777" dirty="0"/>
              <a:t> </a:t>
            </a:r>
            <a:r>
              <a:rPr lang="en-US" altLang="zh-CN" sz="3600" spc="220" dirty="0">
                <a:latin typeface="Cambria"/>
                <a:cs typeface="Cambria"/>
              </a:rPr>
              <a:t>×</a:t>
            </a:r>
            <a:r>
              <a:rPr lang="zh-CN" altLang="en-US" sz="3600" spc="-50" dirty="0">
                <a:latin typeface="Cambria"/>
                <a:cs typeface="Cambria"/>
              </a:rPr>
              <a:t> </a:t>
            </a:r>
            <a:r>
              <a:rPr lang="en-US" altLang="zh-CN" sz="3600" i="1" spc="-5" dirty="0">
                <a:latin typeface="Bookman Old Style"/>
                <a:cs typeface="Bookman Old Style"/>
              </a:rPr>
              <a:t>m </a:t>
            </a:r>
            <a:r>
              <a:rPr lang="zh-CN" altLang="en-US" sz="3600" spc="-5" dirty="0">
                <a:latin typeface="宋体"/>
                <a:cs typeface="宋体"/>
              </a:rPr>
              <a:t>个连接，</a:t>
            </a:r>
            <a:r>
              <a:rPr lang="en-US" altLang="zh-CN" sz="3600" i="1" spc="-10" dirty="0">
                <a:latin typeface="Bookman Old Style"/>
                <a:cs typeface="Bookman Old Style"/>
              </a:rPr>
              <a:t>m</a:t>
            </a:r>
            <a:r>
              <a:rPr lang="zh-CN" altLang="en-US" sz="3600" i="1" spc="-155" dirty="0">
                <a:latin typeface="Bookman Old Style"/>
                <a:cs typeface="Bookman Old Style"/>
              </a:rPr>
              <a:t> </a:t>
            </a:r>
            <a:r>
              <a:rPr lang="zh-CN" altLang="en-US" sz="3600" spc="-5" dirty="0">
                <a:latin typeface="宋体"/>
                <a:cs typeface="宋体"/>
              </a:rPr>
              <a:t>为滤波器大小。</a:t>
            </a:r>
            <a:endParaRPr lang="zh-CN" altLang="en-US" sz="36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93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 err="1" smtClean="0"/>
              <a:t>局部</a:t>
            </a:r>
            <a:r>
              <a:rPr lang="zh-CN" altLang="en-US" dirty="0"/>
              <a:t>连接</a:t>
            </a:r>
            <a:r>
              <a:rPr lang="en-US" altLang="zh-CN" dirty="0"/>
              <a:t/>
            </a:r>
            <a:br>
              <a:rPr lang="en-US" altLang="zh-CN" dirty="0"/>
            </a:b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22337" y="4941951"/>
            <a:ext cx="2004060" cy="1295400"/>
          </a:xfrm>
          <a:custGeom>
            <a:avLst/>
            <a:gdLst/>
            <a:ahLst/>
            <a:cxnLst/>
            <a:rect l="l" t="t" r="r" b="b"/>
            <a:pathLst>
              <a:path w="2004060" h="1295400">
                <a:moveTo>
                  <a:pt x="1787461" y="0"/>
                </a:moveTo>
                <a:lnTo>
                  <a:pt x="215900" y="0"/>
                </a:lnTo>
                <a:lnTo>
                  <a:pt x="198192" y="715"/>
                </a:lnTo>
                <a:lnTo>
                  <a:pt x="147658" y="11005"/>
                </a:lnTo>
                <a:lnTo>
                  <a:pt x="102172" y="32343"/>
                </a:lnTo>
                <a:lnTo>
                  <a:pt x="63234" y="63230"/>
                </a:lnTo>
                <a:lnTo>
                  <a:pt x="32346" y="102166"/>
                </a:lnTo>
                <a:lnTo>
                  <a:pt x="11006" y="147653"/>
                </a:lnTo>
                <a:lnTo>
                  <a:pt x="715" y="198190"/>
                </a:lnTo>
                <a:lnTo>
                  <a:pt x="0" y="215900"/>
                </a:lnTo>
                <a:lnTo>
                  <a:pt x="0" y="1079436"/>
                </a:lnTo>
                <a:lnTo>
                  <a:pt x="6274" y="1131320"/>
                </a:lnTo>
                <a:lnTo>
                  <a:pt x="24097" y="1178655"/>
                </a:lnTo>
                <a:lnTo>
                  <a:pt x="51970" y="1219942"/>
                </a:lnTo>
                <a:lnTo>
                  <a:pt x="88391" y="1253680"/>
                </a:lnTo>
                <a:lnTo>
                  <a:pt x="131861" y="1278370"/>
                </a:lnTo>
                <a:lnTo>
                  <a:pt x="180879" y="1292510"/>
                </a:lnTo>
                <a:lnTo>
                  <a:pt x="215900" y="1295336"/>
                </a:lnTo>
                <a:lnTo>
                  <a:pt x="1787461" y="1295336"/>
                </a:lnTo>
                <a:lnTo>
                  <a:pt x="1839357" y="1289061"/>
                </a:lnTo>
                <a:lnTo>
                  <a:pt x="1886713" y="1271238"/>
                </a:lnTo>
                <a:lnTo>
                  <a:pt x="1928026" y="1243366"/>
                </a:lnTo>
                <a:lnTo>
                  <a:pt x="1961791" y="1206945"/>
                </a:lnTo>
                <a:lnTo>
                  <a:pt x="1986504" y="1163475"/>
                </a:lnTo>
                <a:lnTo>
                  <a:pt x="2000659" y="1114457"/>
                </a:lnTo>
                <a:lnTo>
                  <a:pt x="2003488" y="1079436"/>
                </a:lnTo>
                <a:lnTo>
                  <a:pt x="2003488" y="215900"/>
                </a:lnTo>
                <a:lnTo>
                  <a:pt x="1997207" y="164011"/>
                </a:lnTo>
                <a:lnTo>
                  <a:pt x="1979365" y="116675"/>
                </a:lnTo>
                <a:lnTo>
                  <a:pt x="1951468" y="75388"/>
                </a:lnTo>
                <a:lnTo>
                  <a:pt x="1915020" y="41651"/>
                </a:lnTo>
                <a:lnTo>
                  <a:pt x="1871525" y="16964"/>
                </a:lnTo>
                <a:lnTo>
                  <a:pt x="1822488" y="2825"/>
                </a:lnTo>
                <a:lnTo>
                  <a:pt x="1787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337" y="4941951"/>
            <a:ext cx="2004060" cy="1295400"/>
          </a:xfrm>
          <a:custGeom>
            <a:avLst/>
            <a:gdLst/>
            <a:ahLst/>
            <a:cxnLst/>
            <a:rect l="l" t="t" r="r" b="b"/>
            <a:pathLst>
              <a:path w="2004060" h="1295400">
                <a:moveTo>
                  <a:pt x="0" y="215900"/>
                </a:moveTo>
                <a:lnTo>
                  <a:pt x="6274" y="164011"/>
                </a:lnTo>
                <a:lnTo>
                  <a:pt x="24097" y="116675"/>
                </a:lnTo>
                <a:lnTo>
                  <a:pt x="51970" y="75388"/>
                </a:lnTo>
                <a:lnTo>
                  <a:pt x="88391" y="41651"/>
                </a:lnTo>
                <a:lnTo>
                  <a:pt x="131861" y="16964"/>
                </a:lnTo>
                <a:lnTo>
                  <a:pt x="180879" y="2825"/>
                </a:lnTo>
                <a:lnTo>
                  <a:pt x="215900" y="0"/>
                </a:lnTo>
                <a:lnTo>
                  <a:pt x="1787461" y="0"/>
                </a:lnTo>
                <a:lnTo>
                  <a:pt x="1839357" y="6273"/>
                </a:lnTo>
                <a:lnTo>
                  <a:pt x="1886713" y="24095"/>
                </a:lnTo>
                <a:lnTo>
                  <a:pt x="1928026" y="51966"/>
                </a:lnTo>
                <a:lnTo>
                  <a:pt x="1961791" y="88385"/>
                </a:lnTo>
                <a:lnTo>
                  <a:pt x="1986504" y="131855"/>
                </a:lnTo>
                <a:lnTo>
                  <a:pt x="2000659" y="180876"/>
                </a:lnTo>
                <a:lnTo>
                  <a:pt x="2003488" y="215900"/>
                </a:lnTo>
                <a:lnTo>
                  <a:pt x="2003488" y="1079436"/>
                </a:lnTo>
                <a:lnTo>
                  <a:pt x="1997207" y="1131320"/>
                </a:lnTo>
                <a:lnTo>
                  <a:pt x="1979365" y="1178655"/>
                </a:lnTo>
                <a:lnTo>
                  <a:pt x="1951468" y="1219942"/>
                </a:lnTo>
                <a:lnTo>
                  <a:pt x="1915020" y="1253680"/>
                </a:lnTo>
                <a:lnTo>
                  <a:pt x="1871525" y="1278370"/>
                </a:lnTo>
                <a:lnTo>
                  <a:pt x="1822488" y="1292510"/>
                </a:lnTo>
                <a:lnTo>
                  <a:pt x="1787461" y="1295336"/>
                </a:lnTo>
                <a:lnTo>
                  <a:pt x="215900" y="1295336"/>
                </a:lnTo>
                <a:lnTo>
                  <a:pt x="164016" y="1289061"/>
                </a:lnTo>
                <a:lnTo>
                  <a:pt x="116680" y="1271238"/>
                </a:lnTo>
                <a:lnTo>
                  <a:pt x="75393" y="1243366"/>
                </a:lnTo>
                <a:lnTo>
                  <a:pt x="41655" y="1206945"/>
                </a:lnTo>
                <a:lnTo>
                  <a:pt x="16966" y="1163475"/>
                </a:lnTo>
                <a:lnTo>
                  <a:pt x="2825" y="1114457"/>
                </a:lnTo>
                <a:lnTo>
                  <a:pt x="0" y="1079436"/>
                </a:lnTo>
                <a:lnTo>
                  <a:pt x="0" y="215900"/>
                </a:lnTo>
                <a:close/>
              </a:path>
            </a:pathLst>
          </a:custGeom>
          <a:ln w="28575">
            <a:solidFill>
              <a:srgbClr val="A0E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1707" y="5051059"/>
            <a:ext cx="162560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一个隐藏神经元 与上一层</a:t>
            </a:r>
            <a:endParaRPr sz="1800">
              <a:latin typeface="宋体"/>
              <a:cs typeface="宋体"/>
            </a:endParaRPr>
          </a:p>
          <a:p>
            <a:pPr marL="127000" marR="119380"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全部 </a:t>
            </a:r>
            <a:r>
              <a:rPr sz="1800" dirty="0">
                <a:latin typeface="宋体"/>
                <a:cs typeface="宋体"/>
              </a:rPr>
              <a:t>的神经元连接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91125" y="4941951"/>
            <a:ext cx="2016125" cy="1295400"/>
          </a:xfrm>
          <a:custGeom>
            <a:avLst/>
            <a:gdLst/>
            <a:ahLst/>
            <a:cxnLst/>
            <a:rect l="l" t="t" r="r" b="b"/>
            <a:pathLst>
              <a:path w="2016125" h="1295400">
                <a:moveTo>
                  <a:pt x="1800225" y="0"/>
                </a:moveTo>
                <a:lnTo>
                  <a:pt x="215900" y="0"/>
                </a:lnTo>
                <a:lnTo>
                  <a:pt x="198190" y="715"/>
                </a:lnTo>
                <a:lnTo>
                  <a:pt x="147653" y="11005"/>
                </a:lnTo>
                <a:lnTo>
                  <a:pt x="102166" y="32343"/>
                </a:lnTo>
                <a:lnTo>
                  <a:pt x="63230" y="63230"/>
                </a:lnTo>
                <a:lnTo>
                  <a:pt x="32343" y="102166"/>
                </a:lnTo>
                <a:lnTo>
                  <a:pt x="11005" y="147653"/>
                </a:lnTo>
                <a:lnTo>
                  <a:pt x="715" y="198190"/>
                </a:lnTo>
                <a:lnTo>
                  <a:pt x="0" y="215900"/>
                </a:lnTo>
                <a:lnTo>
                  <a:pt x="0" y="1079436"/>
                </a:lnTo>
                <a:lnTo>
                  <a:pt x="6273" y="1131320"/>
                </a:lnTo>
                <a:lnTo>
                  <a:pt x="24095" y="1178655"/>
                </a:lnTo>
                <a:lnTo>
                  <a:pt x="51966" y="1219942"/>
                </a:lnTo>
                <a:lnTo>
                  <a:pt x="88385" y="1253680"/>
                </a:lnTo>
                <a:lnTo>
                  <a:pt x="131855" y="1278370"/>
                </a:lnTo>
                <a:lnTo>
                  <a:pt x="180876" y="1292510"/>
                </a:lnTo>
                <a:lnTo>
                  <a:pt x="215900" y="1295336"/>
                </a:lnTo>
                <a:lnTo>
                  <a:pt x="1800225" y="1295336"/>
                </a:lnTo>
                <a:lnTo>
                  <a:pt x="1852113" y="1289061"/>
                </a:lnTo>
                <a:lnTo>
                  <a:pt x="1899449" y="1271238"/>
                </a:lnTo>
                <a:lnTo>
                  <a:pt x="1940736" y="1243366"/>
                </a:lnTo>
                <a:lnTo>
                  <a:pt x="1974473" y="1206945"/>
                </a:lnTo>
                <a:lnTo>
                  <a:pt x="1999160" y="1163475"/>
                </a:lnTo>
                <a:lnTo>
                  <a:pt x="2013299" y="1114457"/>
                </a:lnTo>
                <a:lnTo>
                  <a:pt x="2016125" y="1079436"/>
                </a:lnTo>
                <a:lnTo>
                  <a:pt x="2016125" y="215900"/>
                </a:lnTo>
                <a:lnTo>
                  <a:pt x="2009851" y="164011"/>
                </a:lnTo>
                <a:lnTo>
                  <a:pt x="1992029" y="116675"/>
                </a:lnTo>
                <a:lnTo>
                  <a:pt x="1964158" y="75388"/>
                </a:lnTo>
                <a:lnTo>
                  <a:pt x="1927739" y="41651"/>
                </a:lnTo>
                <a:lnTo>
                  <a:pt x="1884269" y="16964"/>
                </a:lnTo>
                <a:lnTo>
                  <a:pt x="1835248" y="282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1125" y="4941951"/>
            <a:ext cx="2016125" cy="1295400"/>
          </a:xfrm>
          <a:custGeom>
            <a:avLst/>
            <a:gdLst/>
            <a:ahLst/>
            <a:cxnLst/>
            <a:rect l="l" t="t" r="r" b="b"/>
            <a:pathLst>
              <a:path w="2016125" h="1295400">
                <a:moveTo>
                  <a:pt x="0" y="215900"/>
                </a:moveTo>
                <a:lnTo>
                  <a:pt x="6273" y="164011"/>
                </a:lnTo>
                <a:lnTo>
                  <a:pt x="24095" y="116675"/>
                </a:lnTo>
                <a:lnTo>
                  <a:pt x="51966" y="75388"/>
                </a:lnTo>
                <a:lnTo>
                  <a:pt x="88385" y="41651"/>
                </a:lnTo>
                <a:lnTo>
                  <a:pt x="131855" y="16964"/>
                </a:lnTo>
                <a:lnTo>
                  <a:pt x="180876" y="2825"/>
                </a:lnTo>
                <a:lnTo>
                  <a:pt x="215900" y="0"/>
                </a:lnTo>
                <a:lnTo>
                  <a:pt x="1800225" y="0"/>
                </a:lnTo>
                <a:lnTo>
                  <a:pt x="1852113" y="6273"/>
                </a:lnTo>
                <a:lnTo>
                  <a:pt x="1899449" y="24095"/>
                </a:lnTo>
                <a:lnTo>
                  <a:pt x="1940736" y="51966"/>
                </a:lnTo>
                <a:lnTo>
                  <a:pt x="1974473" y="88385"/>
                </a:lnTo>
                <a:lnTo>
                  <a:pt x="1999160" y="131855"/>
                </a:lnTo>
                <a:lnTo>
                  <a:pt x="2013299" y="180876"/>
                </a:lnTo>
                <a:lnTo>
                  <a:pt x="2016125" y="215900"/>
                </a:lnTo>
                <a:lnTo>
                  <a:pt x="2016125" y="1079436"/>
                </a:lnTo>
                <a:lnTo>
                  <a:pt x="2009851" y="1131320"/>
                </a:lnTo>
                <a:lnTo>
                  <a:pt x="1992029" y="1178655"/>
                </a:lnTo>
                <a:lnTo>
                  <a:pt x="1964158" y="1219942"/>
                </a:lnTo>
                <a:lnTo>
                  <a:pt x="1927739" y="1253680"/>
                </a:lnTo>
                <a:lnTo>
                  <a:pt x="1884269" y="1278370"/>
                </a:lnTo>
                <a:lnTo>
                  <a:pt x="1835248" y="1292510"/>
                </a:lnTo>
                <a:lnTo>
                  <a:pt x="1800225" y="1295336"/>
                </a:lnTo>
                <a:lnTo>
                  <a:pt x="215900" y="1295336"/>
                </a:lnTo>
                <a:lnTo>
                  <a:pt x="164011" y="1289061"/>
                </a:lnTo>
                <a:lnTo>
                  <a:pt x="116675" y="1271238"/>
                </a:lnTo>
                <a:lnTo>
                  <a:pt x="75388" y="1243366"/>
                </a:lnTo>
                <a:lnTo>
                  <a:pt x="41651" y="1206945"/>
                </a:lnTo>
                <a:lnTo>
                  <a:pt x="16964" y="1163475"/>
                </a:lnTo>
                <a:lnTo>
                  <a:pt x="2825" y="1114457"/>
                </a:lnTo>
                <a:lnTo>
                  <a:pt x="0" y="1079436"/>
                </a:lnTo>
                <a:lnTo>
                  <a:pt x="0" y="215900"/>
                </a:lnTo>
                <a:close/>
              </a:path>
            </a:pathLst>
          </a:custGeom>
          <a:ln w="28575">
            <a:solidFill>
              <a:srgbClr val="A0E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87466" y="5069347"/>
            <a:ext cx="1625600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7800"/>
              </a:lnSpc>
            </a:pPr>
            <a:r>
              <a:rPr sz="1800" dirty="0">
                <a:latin typeface="宋体"/>
                <a:cs typeface="宋体"/>
              </a:rPr>
              <a:t>一个隐藏神经元 与上一层 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一小块区域 </a:t>
            </a:r>
            <a:r>
              <a:rPr sz="1800" dirty="0">
                <a:latin typeface="宋体"/>
                <a:cs typeface="宋体"/>
              </a:rPr>
              <a:t>的神经元连接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" y="2019300"/>
            <a:ext cx="8194675" cy="276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0402" y="2246502"/>
            <a:ext cx="379095" cy="1154430"/>
          </a:xfrm>
          <a:custGeom>
            <a:avLst/>
            <a:gdLst/>
            <a:ahLst/>
            <a:cxnLst/>
            <a:rect l="l" t="t" r="r" b="b"/>
            <a:pathLst>
              <a:path w="379095" h="1154429">
                <a:moveTo>
                  <a:pt x="337597" y="1082652"/>
                </a:moveTo>
                <a:lnTo>
                  <a:pt x="305816" y="1092581"/>
                </a:lnTo>
                <a:lnTo>
                  <a:pt x="364871" y="1153922"/>
                </a:lnTo>
                <a:lnTo>
                  <a:pt x="374526" y="1094739"/>
                </a:lnTo>
                <a:lnTo>
                  <a:pt x="341375" y="1094739"/>
                </a:lnTo>
                <a:lnTo>
                  <a:pt x="337597" y="1082652"/>
                </a:lnTo>
                <a:close/>
              </a:path>
              <a:path w="379095" h="1154429">
                <a:moveTo>
                  <a:pt x="346723" y="1079801"/>
                </a:moveTo>
                <a:lnTo>
                  <a:pt x="337597" y="1082652"/>
                </a:lnTo>
                <a:lnTo>
                  <a:pt x="341375" y="1094739"/>
                </a:lnTo>
                <a:lnTo>
                  <a:pt x="350520" y="1091946"/>
                </a:lnTo>
                <a:lnTo>
                  <a:pt x="346723" y="1079801"/>
                </a:lnTo>
                <a:close/>
              </a:path>
              <a:path w="379095" h="1154429">
                <a:moveTo>
                  <a:pt x="378587" y="1069848"/>
                </a:moveTo>
                <a:lnTo>
                  <a:pt x="346723" y="1079801"/>
                </a:lnTo>
                <a:lnTo>
                  <a:pt x="350520" y="1091946"/>
                </a:lnTo>
                <a:lnTo>
                  <a:pt x="341375" y="1094739"/>
                </a:lnTo>
                <a:lnTo>
                  <a:pt x="374526" y="1094739"/>
                </a:lnTo>
                <a:lnTo>
                  <a:pt x="378587" y="1069848"/>
                </a:lnTo>
                <a:close/>
              </a:path>
              <a:path w="379095" h="1154429">
                <a:moveTo>
                  <a:pt x="9144" y="0"/>
                </a:moveTo>
                <a:lnTo>
                  <a:pt x="0" y="2794"/>
                </a:lnTo>
                <a:lnTo>
                  <a:pt x="337597" y="1082652"/>
                </a:lnTo>
                <a:lnTo>
                  <a:pt x="346723" y="1079801"/>
                </a:lnTo>
                <a:lnTo>
                  <a:pt x="9144" y="0"/>
                </a:lnTo>
                <a:close/>
              </a:path>
            </a:pathLst>
          </a:custGeom>
          <a:solidFill>
            <a:srgbClr val="2E5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6130" y="2245995"/>
            <a:ext cx="513715" cy="1154430"/>
          </a:xfrm>
          <a:custGeom>
            <a:avLst/>
            <a:gdLst/>
            <a:ahLst/>
            <a:cxnLst/>
            <a:rect l="l" t="t" r="r" b="b"/>
            <a:pathLst>
              <a:path w="513714" h="1154429">
                <a:moveTo>
                  <a:pt x="474331" y="1086541"/>
                </a:moveTo>
                <a:lnTo>
                  <a:pt x="443738" y="1099946"/>
                </a:lnTo>
                <a:lnTo>
                  <a:pt x="509143" y="1154429"/>
                </a:lnTo>
                <a:lnTo>
                  <a:pt x="512082" y="1098168"/>
                </a:lnTo>
                <a:lnTo>
                  <a:pt x="479424" y="1098168"/>
                </a:lnTo>
                <a:lnTo>
                  <a:pt x="474331" y="1086541"/>
                </a:lnTo>
                <a:close/>
              </a:path>
              <a:path w="513714" h="1154429">
                <a:moveTo>
                  <a:pt x="482977" y="1082752"/>
                </a:moveTo>
                <a:lnTo>
                  <a:pt x="474331" y="1086541"/>
                </a:lnTo>
                <a:lnTo>
                  <a:pt x="479424" y="1098168"/>
                </a:lnTo>
                <a:lnTo>
                  <a:pt x="488060" y="1094358"/>
                </a:lnTo>
                <a:lnTo>
                  <a:pt x="482977" y="1082752"/>
                </a:lnTo>
                <a:close/>
              </a:path>
              <a:path w="513714" h="1154429">
                <a:moveTo>
                  <a:pt x="513588" y="1069339"/>
                </a:moveTo>
                <a:lnTo>
                  <a:pt x="482977" y="1082752"/>
                </a:lnTo>
                <a:lnTo>
                  <a:pt x="488060" y="1094358"/>
                </a:lnTo>
                <a:lnTo>
                  <a:pt x="479424" y="1098168"/>
                </a:lnTo>
                <a:lnTo>
                  <a:pt x="512082" y="1098168"/>
                </a:lnTo>
                <a:lnTo>
                  <a:pt x="513588" y="1069339"/>
                </a:lnTo>
                <a:close/>
              </a:path>
              <a:path w="513714" h="1154429">
                <a:moveTo>
                  <a:pt x="8762" y="0"/>
                </a:moveTo>
                <a:lnTo>
                  <a:pt x="0" y="3809"/>
                </a:lnTo>
                <a:lnTo>
                  <a:pt x="474331" y="1086541"/>
                </a:lnTo>
                <a:lnTo>
                  <a:pt x="482977" y="1082752"/>
                </a:lnTo>
                <a:lnTo>
                  <a:pt x="8762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8782" y="2245741"/>
            <a:ext cx="601345" cy="1155065"/>
          </a:xfrm>
          <a:custGeom>
            <a:avLst/>
            <a:gdLst/>
            <a:ahLst/>
            <a:cxnLst/>
            <a:rect l="l" t="t" r="r" b="b"/>
            <a:pathLst>
              <a:path w="601345" h="1155064">
                <a:moveTo>
                  <a:pt x="561856" y="1089191"/>
                </a:moveTo>
                <a:lnTo>
                  <a:pt x="532257" y="1104519"/>
                </a:lnTo>
                <a:lnTo>
                  <a:pt x="601091" y="1154684"/>
                </a:lnTo>
                <a:lnTo>
                  <a:pt x="600363" y="1100455"/>
                </a:lnTo>
                <a:lnTo>
                  <a:pt x="567690" y="1100455"/>
                </a:lnTo>
                <a:lnTo>
                  <a:pt x="561856" y="1089191"/>
                </a:lnTo>
                <a:close/>
              </a:path>
              <a:path w="601345" h="1155064">
                <a:moveTo>
                  <a:pt x="570329" y="1084804"/>
                </a:moveTo>
                <a:lnTo>
                  <a:pt x="561856" y="1089191"/>
                </a:lnTo>
                <a:lnTo>
                  <a:pt x="567690" y="1100455"/>
                </a:lnTo>
                <a:lnTo>
                  <a:pt x="576199" y="1096137"/>
                </a:lnTo>
                <a:lnTo>
                  <a:pt x="570329" y="1084804"/>
                </a:lnTo>
                <a:close/>
              </a:path>
              <a:path w="601345" h="1155064">
                <a:moveTo>
                  <a:pt x="599947" y="1069467"/>
                </a:moveTo>
                <a:lnTo>
                  <a:pt x="570329" y="1084804"/>
                </a:lnTo>
                <a:lnTo>
                  <a:pt x="576199" y="1096137"/>
                </a:lnTo>
                <a:lnTo>
                  <a:pt x="567690" y="1100455"/>
                </a:lnTo>
                <a:lnTo>
                  <a:pt x="600363" y="1100455"/>
                </a:lnTo>
                <a:lnTo>
                  <a:pt x="599947" y="1069467"/>
                </a:lnTo>
                <a:close/>
              </a:path>
              <a:path w="601345" h="1155064">
                <a:moveTo>
                  <a:pt x="8509" y="0"/>
                </a:moveTo>
                <a:lnTo>
                  <a:pt x="0" y="4318"/>
                </a:lnTo>
                <a:lnTo>
                  <a:pt x="561856" y="1089191"/>
                </a:lnTo>
                <a:lnTo>
                  <a:pt x="570329" y="1084804"/>
                </a:lnTo>
                <a:lnTo>
                  <a:pt x="8509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0188" y="2245232"/>
            <a:ext cx="798195" cy="1155700"/>
          </a:xfrm>
          <a:custGeom>
            <a:avLst/>
            <a:gdLst/>
            <a:ahLst/>
            <a:cxnLst/>
            <a:rect l="l" t="t" r="r" b="b"/>
            <a:pathLst>
              <a:path w="798195" h="1155700">
                <a:moveTo>
                  <a:pt x="750634" y="1095119"/>
                </a:moveTo>
                <a:lnTo>
                  <a:pt x="723138" y="1114043"/>
                </a:lnTo>
                <a:lnTo>
                  <a:pt x="797687" y="1155191"/>
                </a:lnTo>
                <a:lnTo>
                  <a:pt x="790732" y="1105534"/>
                </a:lnTo>
                <a:lnTo>
                  <a:pt x="757809" y="1105534"/>
                </a:lnTo>
                <a:lnTo>
                  <a:pt x="750634" y="1095119"/>
                </a:lnTo>
                <a:close/>
              </a:path>
              <a:path w="798195" h="1155700">
                <a:moveTo>
                  <a:pt x="758383" y="1089786"/>
                </a:moveTo>
                <a:lnTo>
                  <a:pt x="750634" y="1095119"/>
                </a:lnTo>
                <a:lnTo>
                  <a:pt x="757809" y="1105534"/>
                </a:lnTo>
                <a:lnTo>
                  <a:pt x="765556" y="1100201"/>
                </a:lnTo>
                <a:lnTo>
                  <a:pt x="758383" y="1089786"/>
                </a:lnTo>
                <a:close/>
              </a:path>
              <a:path w="798195" h="1155700">
                <a:moveTo>
                  <a:pt x="785876" y="1070864"/>
                </a:moveTo>
                <a:lnTo>
                  <a:pt x="758383" y="1089786"/>
                </a:lnTo>
                <a:lnTo>
                  <a:pt x="765556" y="1100201"/>
                </a:lnTo>
                <a:lnTo>
                  <a:pt x="757809" y="1105534"/>
                </a:lnTo>
                <a:lnTo>
                  <a:pt x="790732" y="1105534"/>
                </a:lnTo>
                <a:lnTo>
                  <a:pt x="785876" y="1070864"/>
                </a:lnTo>
                <a:close/>
              </a:path>
              <a:path w="798195" h="1155700">
                <a:moveTo>
                  <a:pt x="7874" y="0"/>
                </a:moveTo>
                <a:lnTo>
                  <a:pt x="0" y="5333"/>
                </a:lnTo>
                <a:lnTo>
                  <a:pt x="750634" y="1095119"/>
                </a:lnTo>
                <a:lnTo>
                  <a:pt x="758383" y="1089786"/>
                </a:lnTo>
                <a:lnTo>
                  <a:pt x="7874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1117" y="2244851"/>
            <a:ext cx="959485" cy="1144905"/>
          </a:xfrm>
          <a:custGeom>
            <a:avLst/>
            <a:gdLst/>
            <a:ahLst/>
            <a:cxnLst/>
            <a:rect l="l" t="t" r="r" b="b"/>
            <a:pathLst>
              <a:path w="959485" h="1144904">
                <a:moveTo>
                  <a:pt x="906740" y="1089049"/>
                </a:moveTo>
                <a:lnTo>
                  <a:pt x="881126" y="1110488"/>
                </a:lnTo>
                <a:lnTo>
                  <a:pt x="959231" y="1144397"/>
                </a:lnTo>
                <a:lnTo>
                  <a:pt x="948392" y="1098803"/>
                </a:lnTo>
                <a:lnTo>
                  <a:pt x="914907" y="1098803"/>
                </a:lnTo>
                <a:lnTo>
                  <a:pt x="906740" y="1089049"/>
                </a:lnTo>
                <a:close/>
              </a:path>
              <a:path w="959485" h="1144904">
                <a:moveTo>
                  <a:pt x="913998" y="1082975"/>
                </a:moveTo>
                <a:lnTo>
                  <a:pt x="906740" y="1089049"/>
                </a:lnTo>
                <a:lnTo>
                  <a:pt x="914907" y="1098803"/>
                </a:lnTo>
                <a:lnTo>
                  <a:pt x="922146" y="1092708"/>
                </a:lnTo>
                <a:lnTo>
                  <a:pt x="913998" y="1082975"/>
                </a:lnTo>
                <a:close/>
              </a:path>
              <a:path w="959485" h="1144904">
                <a:moveTo>
                  <a:pt x="939545" y="1061593"/>
                </a:moveTo>
                <a:lnTo>
                  <a:pt x="913998" y="1082975"/>
                </a:lnTo>
                <a:lnTo>
                  <a:pt x="922146" y="1092708"/>
                </a:lnTo>
                <a:lnTo>
                  <a:pt x="914907" y="1098803"/>
                </a:lnTo>
                <a:lnTo>
                  <a:pt x="948392" y="1098803"/>
                </a:lnTo>
                <a:lnTo>
                  <a:pt x="939545" y="1061593"/>
                </a:lnTo>
                <a:close/>
              </a:path>
              <a:path w="959485" h="1144904">
                <a:moveTo>
                  <a:pt x="7238" y="0"/>
                </a:moveTo>
                <a:lnTo>
                  <a:pt x="0" y="6096"/>
                </a:lnTo>
                <a:lnTo>
                  <a:pt x="906740" y="1089049"/>
                </a:lnTo>
                <a:lnTo>
                  <a:pt x="913998" y="1082975"/>
                </a:lnTo>
                <a:lnTo>
                  <a:pt x="7238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145" y="2244598"/>
            <a:ext cx="1116330" cy="1170305"/>
          </a:xfrm>
          <a:custGeom>
            <a:avLst/>
            <a:gdLst/>
            <a:ahLst/>
            <a:cxnLst/>
            <a:rect l="l" t="t" r="r" b="b"/>
            <a:pathLst>
              <a:path w="1116329" h="1170304">
                <a:moveTo>
                  <a:pt x="1060139" y="1118257"/>
                </a:moveTo>
                <a:lnTo>
                  <a:pt x="1036066" y="1141222"/>
                </a:lnTo>
                <a:lnTo>
                  <a:pt x="1116203" y="1170051"/>
                </a:lnTo>
                <a:lnTo>
                  <a:pt x="1103127" y="1127505"/>
                </a:lnTo>
                <a:lnTo>
                  <a:pt x="1068958" y="1127505"/>
                </a:lnTo>
                <a:lnTo>
                  <a:pt x="1060139" y="1118257"/>
                </a:lnTo>
                <a:close/>
              </a:path>
              <a:path w="1116329" h="1170304">
                <a:moveTo>
                  <a:pt x="1067094" y="1111623"/>
                </a:moveTo>
                <a:lnTo>
                  <a:pt x="1060139" y="1118257"/>
                </a:lnTo>
                <a:lnTo>
                  <a:pt x="1068958" y="1127505"/>
                </a:lnTo>
                <a:lnTo>
                  <a:pt x="1075944" y="1120902"/>
                </a:lnTo>
                <a:lnTo>
                  <a:pt x="1067094" y="1111623"/>
                </a:lnTo>
                <a:close/>
              </a:path>
              <a:path w="1116329" h="1170304">
                <a:moveTo>
                  <a:pt x="1091183" y="1088643"/>
                </a:moveTo>
                <a:lnTo>
                  <a:pt x="1067094" y="1111623"/>
                </a:lnTo>
                <a:lnTo>
                  <a:pt x="1075944" y="1120902"/>
                </a:lnTo>
                <a:lnTo>
                  <a:pt x="1068958" y="1127505"/>
                </a:lnTo>
                <a:lnTo>
                  <a:pt x="1103127" y="1127505"/>
                </a:lnTo>
                <a:lnTo>
                  <a:pt x="1091183" y="1088643"/>
                </a:lnTo>
                <a:close/>
              </a:path>
              <a:path w="1116329" h="1170304">
                <a:moveTo>
                  <a:pt x="6858" y="0"/>
                </a:moveTo>
                <a:lnTo>
                  <a:pt x="0" y="6603"/>
                </a:lnTo>
                <a:lnTo>
                  <a:pt x="1060139" y="1118257"/>
                </a:lnTo>
                <a:lnTo>
                  <a:pt x="1067094" y="1111623"/>
                </a:lnTo>
                <a:lnTo>
                  <a:pt x="6858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4375" y="2244344"/>
            <a:ext cx="1303655" cy="1163955"/>
          </a:xfrm>
          <a:custGeom>
            <a:avLst/>
            <a:gdLst/>
            <a:ahLst/>
            <a:cxnLst/>
            <a:rect l="l" t="t" r="r" b="b"/>
            <a:pathLst>
              <a:path w="1303654" h="1163954">
                <a:moveTo>
                  <a:pt x="1243326" y="1116842"/>
                </a:moveTo>
                <a:lnTo>
                  <a:pt x="1221105" y="1141729"/>
                </a:lnTo>
                <a:lnTo>
                  <a:pt x="1303274" y="1163954"/>
                </a:lnTo>
                <a:lnTo>
                  <a:pt x="1287967" y="1125346"/>
                </a:lnTo>
                <a:lnTo>
                  <a:pt x="1252855" y="1125346"/>
                </a:lnTo>
                <a:lnTo>
                  <a:pt x="1243326" y="1116842"/>
                </a:lnTo>
                <a:close/>
              </a:path>
              <a:path w="1303654" h="1163954">
                <a:moveTo>
                  <a:pt x="1249620" y="1109792"/>
                </a:moveTo>
                <a:lnTo>
                  <a:pt x="1243326" y="1116842"/>
                </a:lnTo>
                <a:lnTo>
                  <a:pt x="1252855" y="1125346"/>
                </a:lnTo>
                <a:lnTo>
                  <a:pt x="1259077" y="1118234"/>
                </a:lnTo>
                <a:lnTo>
                  <a:pt x="1249620" y="1109792"/>
                </a:lnTo>
                <a:close/>
              </a:path>
              <a:path w="1303654" h="1163954">
                <a:moveTo>
                  <a:pt x="1271904" y="1084833"/>
                </a:moveTo>
                <a:lnTo>
                  <a:pt x="1249620" y="1109792"/>
                </a:lnTo>
                <a:lnTo>
                  <a:pt x="1259077" y="1118234"/>
                </a:lnTo>
                <a:lnTo>
                  <a:pt x="1252855" y="1125346"/>
                </a:lnTo>
                <a:lnTo>
                  <a:pt x="1287967" y="1125346"/>
                </a:lnTo>
                <a:lnTo>
                  <a:pt x="1271904" y="1084833"/>
                </a:lnTo>
                <a:close/>
              </a:path>
              <a:path w="1303654" h="1163954">
                <a:moveTo>
                  <a:pt x="6350" y="0"/>
                </a:moveTo>
                <a:lnTo>
                  <a:pt x="0" y="7111"/>
                </a:lnTo>
                <a:lnTo>
                  <a:pt x="1243326" y="1116842"/>
                </a:lnTo>
                <a:lnTo>
                  <a:pt x="1249620" y="1109792"/>
                </a:lnTo>
                <a:lnTo>
                  <a:pt x="6350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9054" y="2244217"/>
            <a:ext cx="1489075" cy="1189990"/>
          </a:xfrm>
          <a:custGeom>
            <a:avLst/>
            <a:gdLst/>
            <a:ahLst/>
            <a:cxnLst/>
            <a:rect l="l" t="t" r="r" b="b"/>
            <a:pathLst>
              <a:path w="1489075" h="1189989">
                <a:moveTo>
                  <a:pt x="1426311" y="1145741"/>
                </a:moveTo>
                <a:lnTo>
                  <a:pt x="1405508" y="1171829"/>
                </a:lnTo>
                <a:lnTo>
                  <a:pt x="1488820" y="1189482"/>
                </a:lnTo>
                <a:lnTo>
                  <a:pt x="1472209" y="1153668"/>
                </a:lnTo>
                <a:lnTo>
                  <a:pt x="1436243" y="1153668"/>
                </a:lnTo>
                <a:lnTo>
                  <a:pt x="1426311" y="1145741"/>
                </a:lnTo>
                <a:close/>
              </a:path>
              <a:path w="1489075" h="1189989">
                <a:moveTo>
                  <a:pt x="1432284" y="1138252"/>
                </a:moveTo>
                <a:lnTo>
                  <a:pt x="1426311" y="1145741"/>
                </a:lnTo>
                <a:lnTo>
                  <a:pt x="1436243" y="1153668"/>
                </a:lnTo>
                <a:lnTo>
                  <a:pt x="1442211" y="1146175"/>
                </a:lnTo>
                <a:lnTo>
                  <a:pt x="1432284" y="1138252"/>
                </a:lnTo>
                <a:close/>
              </a:path>
              <a:path w="1489075" h="1189989">
                <a:moveTo>
                  <a:pt x="1453007" y="1112266"/>
                </a:moveTo>
                <a:lnTo>
                  <a:pt x="1432284" y="1138252"/>
                </a:lnTo>
                <a:lnTo>
                  <a:pt x="1442211" y="1146175"/>
                </a:lnTo>
                <a:lnTo>
                  <a:pt x="1436243" y="1153668"/>
                </a:lnTo>
                <a:lnTo>
                  <a:pt x="1472209" y="1153668"/>
                </a:lnTo>
                <a:lnTo>
                  <a:pt x="1453007" y="1112266"/>
                </a:lnTo>
                <a:close/>
              </a:path>
              <a:path w="1489075" h="1189989">
                <a:moveTo>
                  <a:pt x="5841" y="0"/>
                </a:moveTo>
                <a:lnTo>
                  <a:pt x="0" y="7366"/>
                </a:lnTo>
                <a:lnTo>
                  <a:pt x="1426311" y="1145741"/>
                </a:lnTo>
                <a:lnTo>
                  <a:pt x="1432284" y="1138252"/>
                </a:lnTo>
                <a:lnTo>
                  <a:pt x="5841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8432" y="2315464"/>
            <a:ext cx="1587500" cy="1111885"/>
          </a:xfrm>
          <a:custGeom>
            <a:avLst/>
            <a:gdLst/>
            <a:ahLst/>
            <a:cxnLst/>
            <a:rect l="l" t="t" r="r" b="b"/>
            <a:pathLst>
              <a:path w="1587500" h="1111885">
                <a:moveTo>
                  <a:pt x="1521856" y="1072226"/>
                </a:moveTo>
                <a:lnTo>
                  <a:pt x="1502791" y="1099439"/>
                </a:lnTo>
                <a:lnTo>
                  <a:pt x="1586992" y="1111885"/>
                </a:lnTo>
                <a:lnTo>
                  <a:pt x="1569452" y="1079500"/>
                </a:lnTo>
                <a:lnTo>
                  <a:pt x="1532255" y="1079500"/>
                </a:lnTo>
                <a:lnTo>
                  <a:pt x="1521856" y="1072226"/>
                </a:lnTo>
                <a:close/>
              </a:path>
              <a:path w="1587500" h="1111885">
                <a:moveTo>
                  <a:pt x="1527354" y="1064379"/>
                </a:moveTo>
                <a:lnTo>
                  <a:pt x="1521856" y="1072226"/>
                </a:lnTo>
                <a:lnTo>
                  <a:pt x="1532255" y="1079500"/>
                </a:lnTo>
                <a:lnTo>
                  <a:pt x="1537716" y="1071626"/>
                </a:lnTo>
                <a:lnTo>
                  <a:pt x="1527354" y="1064379"/>
                </a:lnTo>
                <a:close/>
              </a:path>
              <a:path w="1587500" h="1111885">
                <a:moveTo>
                  <a:pt x="1546479" y="1037082"/>
                </a:moveTo>
                <a:lnTo>
                  <a:pt x="1527354" y="1064379"/>
                </a:lnTo>
                <a:lnTo>
                  <a:pt x="1537716" y="1071626"/>
                </a:lnTo>
                <a:lnTo>
                  <a:pt x="1532255" y="1079500"/>
                </a:lnTo>
                <a:lnTo>
                  <a:pt x="1569452" y="1079500"/>
                </a:lnTo>
                <a:lnTo>
                  <a:pt x="1546479" y="1037082"/>
                </a:lnTo>
                <a:close/>
              </a:path>
              <a:path w="1587500" h="1111885">
                <a:moveTo>
                  <a:pt x="5461" y="0"/>
                </a:moveTo>
                <a:lnTo>
                  <a:pt x="0" y="7747"/>
                </a:lnTo>
                <a:lnTo>
                  <a:pt x="1521856" y="1072226"/>
                </a:lnTo>
                <a:lnTo>
                  <a:pt x="1527354" y="1064379"/>
                </a:lnTo>
                <a:lnTo>
                  <a:pt x="5461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2361" y="2315210"/>
            <a:ext cx="1910714" cy="1112520"/>
          </a:xfrm>
          <a:custGeom>
            <a:avLst/>
            <a:gdLst/>
            <a:ahLst/>
            <a:cxnLst/>
            <a:rect l="l" t="t" r="r" b="b"/>
            <a:pathLst>
              <a:path w="1910714" h="1112520">
                <a:moveTo>
                  <a:pt x="1842299" y="1078058"/>
                </a:moveTo>
                <a:lnTo>
                  <a:pt x="1825498" y="1106931"/>
                </a:lnTo>
                <a:lnTo>
                  <a:pt x="1910588" y="1112139"/>
                </a:lnTo>
                <a:lnTo>
                  <a:pt x="1892394" y="1084452"/>
                </a:lnTo>
                <a:lnTo>
                  <a:pt x="1853311" y="1084452"/>
                </a:lnTo>
                <a:lnTo>
                  <a:pt x="1842299" y="1078058"/>
                </a:lnTo>
                <a:close/>
              </a:path>
              <a:path w="1910714" h="1112520">
                <a:moveTo>
                  <a:pt x="1847076" y="1069848"/>
                </a:moveTo>
                <a:lnTo>
                  <a:pt x="1842299" y="1078058"/>
                </a:lnTo>
                <a:lnTo>
                  <a:pt x="1853311" y="1084452"/>
                </a:lnTo>
                <a:lnTo>
                  <a:pt x="1858010" y="1076198"/>
                </a:lnTo>
                <a:lnTo>
                  <a:pt x="1847076" y="1069848"/>
                </a:lnTo>
                <a:close/>
              </a:path>
              <a:path w="1910714" h="1112520">
                <a:moveTo>
                  <a:pt x="1863852" y="1041018"/>
                </a:moveTo>
                <a:lnTo>
                  <a:pt x="1847076" y="1069848"/>
                </a:lnTo>
                <a:lnTo>
                  <a:pt x="1858010" y="1076198"/>
                </a:lnTo>
                <a:lnTo>
                  <a:pt x="1853311" y="1084452"/>
                </a:lnTo>
                <a:lnTo>
                  <a:pt x="1892394" y="1084452"/>
                </a:lnTo>
                <a:lnTo>
                  <a:pt x="1863852" y="1041018"/>
                </a:lnTo>
                <a:close/>
              </a:path>
              <a:path w="1910714" h="1112520">
                <a:moveTo>
                  <a:pt x="4825" y="0"/>
                </a:moveTo>
                <a:lnTo>
                  <a:pt x="0" y="8254"/>
                </a:lnTo>
                <a:lnTo>
                  <a:pt x="1842299" y="1078058"/>
                </a:lnTo>
                <a:lnTo>
                  <a:pt x="1847076" y="1069848"/>
                </a:lnTo>
                <a:lnTo>
                  <a:pt x="4825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850" y="2459354"/>
            <a:ext cx="2809875" cy="979805"/>
          </a:xfrm>
          <a:custGeom>
            <a:avLst/>
            <a:gdLst/>
            <a:ahLst/>
            <a:cxnLst/>
            <a:rect l="l" t="t" r="r" b="b"/>
            <a:pathLst>
              <a:path w="2809875" h="979804">
                <a:moveTo>
                  <a:pt x="2736216" y="947887"/>
                </a:moveTo>
                <a:lnTo>
                  <a:pt x="2725445" y="979424"/>
                </a:lnTo>
                <a:lnTo>
                  <a:pt x="2809773" y="967994"/>
                </a:lnTo>
                <a:lnTo>
                  <a:pt x="2794039" y="951992"/>
                </a:lnTo>
                <a:lnTo>
                  <a:pt x="2748178" y="951992"/>
                </a:lnTo>
                <a:lnTo>
                  <a:pt x="2736216" y="947887"/>
                </a:lnTo>
                <a:close/>
              </a:path>
              <a:path w="2809875" h="979804">
                <a:moveTo>
                  <a:pt x="2739306" y="938841"/>
                </a:moveTo>
                <a:lnTo>
                  <a:pt x="2736216" y="947887"/>
                </a:lnTo>
                <a:lnTo>
                  <a:pt x="2748178" y="951992"/>
                </a:lnTo>
                <a:lnTo>
                  <a:pt x="2751353" y="942975"/>
                </a:lnTo>
                <a:lnTo>
                  <a:pt x="2739306" y="938841"/>
                </a:lnTo>
                <a:close/>
              </a:path>
              <a:path w="2809875" h="979804">
                <a:moveTo>
                  <a:pt x="2750083" y="907288"/>
                </a:moveTo>
                <a:lnTo>
                  <a:pt x="2739306" y="938841"/>
                </a:lnTo>
                <a:lnTo>
                  <a:pt x="2751353" y="942975"/>
                </a:lnTo>
                <a:lnTo>
                  <a:pt x="2748178" y="951992"/>
                </a:lnTo>
                <a:lnTo>
                  <a:pt x="2794039" y="951992"/>
                </a:lnTo>
                <a:lnTo>
                  <a:pt x="2750083" y="907288"/>
                </a:lnTo>
                <a:close/>
              </a:path>
              <a:path w="2809875" h="979804">
                <a:moveTo>
                  <a:pt x="3098" y="0"/>
                </a:moveTo>
                <a:lnTo>
                  <a:pt x="0" y="8890"/>
                </a:lnTo>
                <a:lnTo>
                  <a:pt x="2736216" y="947887"/>
                </a:lnTo>
                <a:lnTo>
                  <a:pt x="2739306" y="938841"/>
                </a:lnTo>
                <a:lnTo>
                  <a:pt x="3098" y="0"/>
                </a:lnTo>
                <a:close/>
              </a:path>
            </a:pathLst>
          </a:custGeom>
          <a:solidFill>
            <a:srgbClr val="2E5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184" y="3392932"/>
            <a:ext cx="2808605" cy="169545"/>
          </a:xfrm>
          <a:custGeom>
            <a:avLst/>
            <a:gdLst/>
            <a:ahLst/>
            <a:cxnLst/>
            <a:rect l="l" t="t" r="r" b="b"/>
            <a:pathLst>
              <a:path w="2808604" h="169545">
                <a:moveTo>
                  <a:pt x="2732142" y="33226"/>
                </a:moveTo>
                <a:lnTo>
                  <a:pt x="0" y="159892"/>
                </a:lnTo>
                <a:lnTo>
                  <a:pt x="431" y="169417"/>
                </a:lnTo>
                <a:lnTo>
                  <a:pt x="2732587" y="42754"/>
                </a:lnTo>
                <a:lnTo>
                  <a:pt x="2732142" y="33226"/>
                </a:lnTo>
                <a:close/>
              </a:path>
              <a:path w="2808604" h="169545">
                <a:moveTo>
                  <a:pt x="2804418" y="32638"/>
                </a:moveTo>
                <a:lnTo>
                  <a:pt x="2744812" y="32638"/>
                </a:lnTo>
                <a:lnTo>
                  <a:pt x="2745320" y="42163"/>
                </a:lnTo>
                <a:lnTo>
                  <a:pt x="2732587" y="42754"/>
                </a:lnTo>
                <a:lnTo>
                  <a:pt x="2734144" y="76072"/>
                </a:lnTo>
                <a:lnTo>
                  <a:pt x="2808439" y="34416"/>
                </a:lnTo>
                <a:lnTo>
                  <a:pt x="2804418" y="32638"/>
                </a:lnTo>
                <a:close/>
              </a:path>
              <a:path w="2808604" h="169545">
                <a:moveTo>
                  <a:pt x="2744812" y="32638"/>
                </a:moveTo>
                <a:lnTo>
                  <a:pt x="2732142" y="33226"/>
                </a:lnTo>
                <a:lnTo>
                  <a:pt x="2732587" y="42754"/>
                </a:lnTo>
                <a:lnTo>
                  <a:pt x="2745320" y="42163"/>
                </a:lnTo>
                <a:lnTo>
                  <a:pt x="2744812" y="32638"/>
                </a:lnTo>
                <a:close/>
              </a:path>
              <a:path w="2808604" h="169545">
                <a:moveTo>
                  <a:pt x="2730588" y="0"/>
                </a:moveTo>
                <a:lnTo>
                  <a:pt x="2732142" y="33226"/>
                </a:lnTo>
                <a:lnTo>
                  <a:pt x="2744812" y="32638"/>
                </a:lnTo>
                <a:lnTo>
                  <a:pt x="2804418" y="32638"/>
                </a:lnTo>
                <a:lnTo>
                  <a:pt x="2730588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904" y="3397503"/>
            <a:ext cx="2783840" cy="327025"/>
          </a:xfrm>
          <a:custGeom>
            <a:avLst/>
            <a:gdLst/>
            <a:ahLst/>
            <a:cxnLst/>
            <a:rect l="l" t="t" r="r" b="b"/>
            <a:pathLst>
              <a:path w="2783840" h="327025">
                <a:moveTo>
                  <a:pt x="2707059" y="33076"/>
                </a:moveTo>
                <a:lnTo>
                  <a:pt x="0" y="317246"/>
                </a:lnTo>
                <a:lnTo>
                  <a:pt x="990" y="326771"/>
                </a:lnTo>
                <a:lnTo>
                  <a:pt x="2708066" y="42602"/>
                </a:lnTo>
                <a:lnTo>
                  <a:pt x="2707059" y="33076"/>
                </a:lnTo>
                <a:close/>
              </a:path>
              <a:path w="2783840" h="327025">
                <a:moveTo>
                  <a:pt x="2780337" y="31750"/>
                </a:moveTo>
                <a:lnTo>
                  <a:pt x="2719692" y="31750"/>
                </a:lnTo>
                <a:lnTo>
                  <a:pt x="2720708" y="41275"/>
                </a:lnTo>
                <a:lnTo>
                  <a:pt x="2708066" y="42602"/>
                </a:lnTo>
                <a:lnTo>
                  <a:pt x="2711564" y="75692"/>
                </a:lnTo>
                <a:lnTo>
                  <a:pt x="2780337" y="31750"/>
                </a:lnTo>
                <a:close/>
              </a:path>
              <a:path w="2783840" h="327025">
                <a:moveTo>
                  <a:pt x="2719692" y="31750"/>
                </a:moveTo>
                <a:lnTo>
                  <a:pt x="2707059" y="33076"/>
                </a:lnTo>
                <a:lnTo>
                  <a:pt x="2708066" y="42602"/>
                </a:lnTo>
                <a:lnTo>
                  <a:pt x="2720708" y="41275"/>
                </a:lnTo>
                <a:lnTo>
                  <a:pt x="2719692" y="31750"/>
                </a:lnTo>
                <a:close/>
              </a:path>
              <a:path w="2783840" h="327025">
                <a:moveTo>
                  <a:pt x="2703563" y="0"/>
                </a:moveTo>
                <a:lnTo>
                  <a:pt x="2707059" y="33076"/>
                </a:lnTo>
                <a:lnTo>
                  <a:pt x="2719692" y="31750"/>
                </a:lnTo>
                <a:lnTo>
                  <a:pt x="2780337" y="31750"/>
                </a:lnTo>
                <a:lnTo>
                  <a:pt x="2783319" y="29845"/>
                </a:lnTo>
                <a:lnTo>
                  <a:pt x="2703563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2714" y="3400678"/>
            <a:ext cx="2793365" cy="436245"/>
          </a:xfrm>
          <a:custGeom>
            <a:avLst/>
            <a:gdLst/>
            <a:ahLst/>
            <a:cxnLst/>
            <a:rect l="l" t="t" r="r" b="b"/>
            <a:pathLst>
              <a:path w="2793365" h="436245">
                <a:moveTo>
                  <a:pt x="2717038" y="32926"/>
                </a:moveTo>
                <a:lnTo>
                  <a:pt x="0" y="426847"/>
                </a:lnTo>
                <a:lnTo>
                  <a:pt x="1371" y="436245"/>
                </a:lnTo>
                <a:lnTo>
                  <a:pt x="2718401" y="42329"/>
                </a:lnTo>
                <a:lnTo>
                  <a:pt x="2717038" y="32926"/>
                </a:lnTo>
                <a:close/>
              </a:path>
              <a:path w="2793365" h="436245">
                <a:moveTo>
                  <a:pt x="2786651" y="31115"/>
                </a:moveTo>
                <a:lnTo>
                  <a:pt x="2729534" y="31115"/>
                </a:lnTo>
                <a:lnTo>
                  <a:pt x="2730931" y="40512"/>
                </a:lnTo>
                <a:lnTo>
                  <a:pt x="2718401" y="42329"/>
                </a:lnTo>
                <a:lnTo>
                  <a:pt x="2723184" y="75311"/>
                </a:lnTo>
                <a:lnTo>
                  <a:pt x="2786651" y="31115"/>
                </a:lnTo>
                <a:close/>
              </a:path>
              <a:path w="2793365" h="436245">
                <a:moveTo>
                  <a:pt x="2729534" y="31115"/>
                </a:moveTo>
                <a:lnTo>
                  <a:pt x="2717038" y="32926"/>
                </a:lnTo>
                <a:lnTo>
                  <a:pt x="2718401" y="42329"/>
                </a:lnTo>
                <a:lnTo>
                  <a:pt x="2730931" y="40512"/>
                </a:lnTo>
                <a:lnTo>
                  <a:pt x="2729534" y="31115"/>
                </a:lnTo>
                <a:close/>
              </a:path>
              <a:path w="2793365" h="436245">
                <a:moveTo>
                  <a:pt x="2712262" y="0"/>
                </a:moveTo>
                <a:lnTo>
                  <a:pt x="2717038" y="32926"/>
                </a:lnTo>
                <a:lnTo>
                  <a:pt x="2729534" y="31115"/>
                </a:lnTo>
                <a:lnTo>
                  <a:pt x="2786651" y="31115"/>
                </a:lnTo>
                <a:lnTo>
                  <a:pt x="2793034" y="26670"/>
                </a:lnTo>
                <a:lnTo>
                  <a:pt x="2712262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460" y="3394075"/>
            <a:ext cx="2776220" cy="587375"/>
          </a:xfrm>
          <a:custGeom>
            <a:avLst/>
            <a:gdLst/>
            <a:ahLst/>
            <a:cxnLst/>
            <a:rect l="l" t="t" r="r" b="b"/>
            <a:pathLst>
              <a:path w="2776220" h="587375">
                <a:moveTo>
                  <a:pt x="2700199" y="32638"/>
                </a:moveTo>
                <a:lnTo>
                  <a:pt x="0" y="577976"/>
                </a:lnTo>
                <a:lnTo>
                  <a:pt x="1879" y="587248"/>
                </a:lnTo>
                <a:lnTo>
                  <a:pt x="2702096" y="42011"/>
                </a:lnTo>
                <a:lnTo>
                  <a:pt x="2700199" y="32638"/>
                </a:lnTo>
                <a:close/>
              </a:path>
              <a:path w="2776220" h="587375">
                <a:moveTo>
                  <a:pt x="2765804" y="30099"/>
                </a:moveTo>
                <a:lnTo>
                  <a:pt x="2712770" y="30099"/>
                </a:lnTo>
                <a:lnTo>
                  <a:pt x="2714548" y="39497"/>
                </a:lnTo>
                <a:lnTo>
                  <a:pt x="2702096" y="42011"/>
                </a:lnTo>
                <a:lnTo>
                  <a:pt x="2708706" y="74675"/>
                </a:lnTo>
                <a:lnTo>
                  <a:pt x="2765804" y="30099"/>
                </a:lnTo>
                <a:close/>
              </a:path>
              <a:path w="2776220" h="587375">
                <a:moveTo>
                  <a:pt x="2712770" y="30099"/>
                </a:moveTo>
                <a:lnTo>
                  <a:pt x="2700199" y="32638"/>
                </a:lnTo>
                <a:lnTo>
                  <a:pt x="2702096" y="42011"/>
                </a:lnTo>
                <a:lnTo>
                  <a:pt x="2714548" y="39497"/>
                </a:lnTo>
                <a:lnTo>
                  <a:pt x="2712770" y="30099"/>
                </a:lnTo>
                <a:close/>
              </a:path>
              <a:path w="2776220" h="587375">
                <a:moveTo>
                  <a:pt x="2693593" y="0"/>
                </a:moveTo>
                <a:lnTo>
                  <a:pt x="2700199" y="32638"/>
                </a:lnTo>
                <a:lnTo>
                  <a:pt x="2712770" y="30099"/>
                </a:lnTo>
                <a:lnTo>
                  <a:pt x="2765804" y="30099"/>
                </a:lnTo>
                <a:lnTo>
                  <a:pt x="2775889" y="22225"/>
                </a:lnTo>
                <a:lnTo>
                  <a:pt x="2693593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155" y="3426333"/>
            <a:ext cx="2776220" cy="770890"/>
          </a:xfrm>
          <a:custGeom>
            <a:avLst/>
            <a:gdLst/>
            <a:ahLst/>
            <a:cxnLst/>
            <a:rect l="l" t="t" r="r" b="b"/>
            <a:pathLst>
              <a:path w="2776220" h="770889">
                <a:moveTo>
                  <a:pt x="2701435" y="32270"/>
                </a:moveTo>
                <a:lnTo>
                  <a:pt x="0" y="761618"/>
                </a:lnTo>
                <a:lnTo>
                  <a:pt x="2489" y="770889"/>
                </a:lnTo>
                <a:lnTo>
                  <a:pt x="2703891" y="41403"/>
                </a:lnTo>
                <a:lnTo>
                  <a:pt x="2701435" y="32270"/>
                </a:lnTo>
                <a:close/>
              </a:path>
              <a:path w="2776220" h="770889">
                <a:moveTo>
                  <a:pt x="2762672" y="28955"/>
                </a:moveTo>
                <a:lnTo>
                  <a:pt x="2713710" y="28955"/>
                </a:lnTo>
                <a:lnTo>
                  <a:pt x="2716123" y="38100"/>
                </a:lnTo>
                <a:lnTo>
                  <a:pt x="2703891" y="41403"/>
                </a:lnTo>
                <a:lnTo>
                  <a:pt x="2712567" y="73659"/>
                </a:lnTo>
                <a:lnTo>
                  <a:pt x="2762672" y="28955"/>
                </a:lnTo>
                <a:close/>
              </a:path>
              <a:path w="2776220" h="770889">
                <a:moveTo>
                  <a:pt x="2713710" y="28955"/>
                </a:moveTo>
                <a:lnTo>
                  <a:pt x="2701435" y="32270"/>
                </a:lnTo>
                <a:lnTo>
                  <a:pt x="2703891" y="41403"/>
                </a:lnTo>
                <a:lnTo>
                  <a:pt x="2716123" y="38100"/>
                </a:lnTo>
                <a:lnTo>
                  <a:pt x="2713710" y="28955"/>
                </a:lnTo>
                <a:close/>
              </a:path>
              <a:path w="2776220" h="770889">
                <a:moveTo>
                  <a:pt x="2692755" y="0"/>
                </a:moveTo>
                <a:lnTo>
                  <a:pt x="2701435" y="32270"/>
                </a:lnTo>
                <a:lnTo>
                  <a:pt x="2713710" y="28955"/>
                </a:lnTo>
                <a:lnTo>
                  <a:pt x="2762672" y="28955"/>
                </a:lnTo>
                <a:lnTo>
                  <a:pt x="2776194" y="16890"/>
                </a:lnTo>
                <a:lnTo>
                  <a:pt x="2692755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710" y="3426714"/>
            <a:ext cx="2764155" cy="1057910"/>
          </a:xfrm>
          <a:custGeom>
            <a:avLst/>
            <a:gdLst/>
            <a:ahLst/>
            <a:cxnLst/>
            <a:rect l="l" t="t" r="r" b="b"/>
            <a:pathLst>
              <a:path w="2764154" h="1057910">
                <a:moveTo>
                  <a:pt x="2691002" y="31151"/>
                </a:moveTo>
                <a:lnTo>
                  <a:pt x="0" y="1048766"/>
                </a:lnTo>
                <a:lnTo>
                  <a:pt x="3378" y="1057656"/>
                </a:lnTo>
                <a:lnTo>
                  <a:pt x="2694370" y="40064"/>
                </a:lnTo>
                <a:lnTo>
                  <a:pt x="2691002" y="31151"/>
                </a:lnTo>
                <a:close/>
              </a:path>
              <a:path w="2764154" h="1057910">
                <a:moveTo>
                  <a:pt x="2747295" y="26670"/>
                </a:moveTo>
                <a:lnTo>
                  <a:pt x="2702852" y="26670"/>
                </a:lnTo>
                <a:lnTo>
                  <a:pt x="2706281" y="35560"/>
                </a:lnTo>
                <a:lnTo>
                  <a:pt x="2694370" y="40064"/>
                </a:lnTo>
                <a:lnTo>
                  <a:pt x="2706154" y="71247"/>
                </a:lnTo>
                <a:lnTo>
                  <a:pt x="2747295" y="26670"/>
                </a:lnTo>
                <a:close/>
              </a:path>
              <a:path w="2764154" h="1057910">
                <a:moveTo>
                  <a:pt x="2702852" y="26670"/>
                </a:moveTo>
                <a:lnTo>
                  <a:pt x="2691002" y="31151"/>
                </a:lnTo>
                <a:lnTo>
                  <a:pt x="2694370" y="40064"/>
                </a:lnTo>
                <a:lnTo>
                  <a:pt x="2706281" y="35560"/>
                </a:lnTo>
                <a:lnTo>
                  <a:pt x="2702852" y="26670"/>
                </a:lnTo>
                <a:close/>
              </a:path>
              <a:path w="2764154" h="1057910">
                <a:moveTo>
                  <a:pt x="2679230" y="0"/>
                </a:moveTo>
                <a:lnTo>
                  <a:pt x="2691002" y="31151"/>
                </a:lnTo>
                <a:lnTo>
                  <a:pt x="2702852" y="26670"/>
                </a:lnTo>
                <a:lnTo>
                  <a:pt x="2747295" y="26670"/>
                </a:lnTo>
                <a:lnTo>
                  <a:pt x="2763939" y="8636"/>
                </a:lnTo>
                <a:lnTo>
                  <a:pt x="2679230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456" y="3457066"/>
            <a:ext cx="2794635" cy="1254760"/>
          </a:xfrm>
          <a:custGeom>
            <a:avLst/>
            <a:gdLst/>
            <a:ahLst/>
            <a:cxnLst/>
            <a:rect l="l" t="t" r="r" b="b"/>
            <a:pathLst>
              <a:path w="2794635" h="1254760">
                <a:moveTo>
                  <a:pt x="2722798" y="30356"/>
                </a:moveTo>
                <a:lnTo>
                  <a:pt x="0" y="1245489"/>
                </a:lnTo>
                <a:lnTo>
                  <a:pt x="3886" y="1254252"/>
                </a:lnTo>
                <a:lnTo>
                  <a:pt x="2726704" y="39077"/>
                </a:lnTo>
                <a:lnTo>
                  <a:pt x="2722798" y="30356"/>
                </a:lnTo>
                <a:close/>
              </a:path>
              <a:path w="2794635" h="1254760">
                <a:moveTo>
                  <a:pt x="2776682" y="25146"/>
                </a:moveTo>
                <a:lnTo>
                  <a:pt x="2734475" y="25146"/>
                </a:lnTo>
                <a:lnTo>
                  <a:pt x="2738285" y="33909"/>
                </a:lnTo>
                <a:lnTo>
                  <a:pt x="2726704" y="39077"/>
                </a:lnTo>
                <a:lnTo>
                  <a:pt x="2740317" y="69469"/>
                </a:lnTo>
                <a:lnTo>
                  <a:pt x="2776682" y="25146"/>
                </a:lnTo>
                <a:close/>
              </a:path>
              <a:path w="2794635" h="1254760">
                <a:moveTo>
                  <a:pt x="2734475" y="25146"/>
                </a:moveTo>
                <a:lnTo>
                  <a:pt x="2722798" y="30356"/>
                </a:lnTo>
                <a:lnTo>
                  <a:pt x="2726704" y="39077"/>
                </a:lnTo>
                <a:lnTo>
                  <a:pt x="2738285" y="33909"/>
                </a:lnTo>
                <a:lnTo>
                  <a:pt x="2734475" y="25146"/>
                </a:lnTo>
                <a:close/>
              </a:path>
              <a:path w="2794635" h="1254760">
                <a:moveTo>
                  <a:pt x="2709202" y="0"/>
                </a:moveTo>
                <a:lnTo>
                  <a:pt x="2722798" y="30356"/>
                </a:lnTo>
                <a:lnTo>
                  <a:pt x="2734475" y="25146"/>
                </a:lnTo>
                <a:lnTo>
                  <a:pt x="2776682" y="25146"/>
                </a:lnTo>
                <a:lnTo>
                  <a:pt x="2794292" y="3683"/>
                </a:lnTo>
                <a:lnTo>
                  <a:pt x="2709202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0892" y="2243582"/>
            <a:ext cx="2533015" cy="1214120"/>
          </a:xfrm>
          <a:custGeom>
            <a:avLst/>
            <a:gdLst/>
            <a:ahLst/>
            <a:cxnLst/>
            <a:rect l="l" t="t" r="r" b="b"/>
            <a:pathLst>
              <a:path w="2533015" h="1214120">
                <a:moveTo>
                  <a:pt x="2461714" y="1183860"/>
                </a:moveTo>
                <a:lnTo>
                  <a:pt x="2447315" y="1213992"/>
                </a:lnTo>
                <a:lnTo>
                  <a:pt x="2532532" y="1212341"/>
                </a:lnTo>
                <a:lnTo>
                  <a:pt x="2514629" y="1189354"/>
                </a:lnTo>
                <a:lnTo>
                  <a:pt x="2473223" y="1189354"/>
                </a:lnTo>
                <a:lnTo>
                  <a:pt x="2461714" y="1183860"/>
                </a:lnTo>
                <a:close/>
              </a:path>
              <a:path w="2533015" h="1214120">
                <a:moveTo>
                  <a:pt x="2465829" y="1175248"/>
                </a:moveTo>
                <a:lnTo>
                  <a:pt x="2461714" y="1183860"/>
                </a:lnTo>
                <a:lnTo>
                  <a:pt x="2473223" y="1189354"/>
                </a:lnTo>
                <a:lnTo>
                  <a:pt x="2477287" y="1180718"/>
                </a:lnTo>
                <a:lnTo>
                  <a:pt x="2465829" y="1175248"/>
                </a:lnTo>
                <a:close/>
              </a:path>
              <a:path w="2533015" h="1214120">
                <a:moveTo>
                  <a:pt x="2480208" y="1145158"/>
                </a:moveTo>
                <a:lnTo>
                  <a:pt x="2465829" y="1175248"/>
                </a:lnTo>
                <a:lnTo>
                  <a:pt x="2477287" y="1180718"/>
                </a:lnTo>
                <a:lnTo>
                  <a:pt x="2473223" y="1189354"/>
                </a:lnTo>
                <a:lnTo>
                  <a:pt x="2514629" y="1189354"/>
                </a:lnTo>
                <a:lnTo>
                  <a:pt x="2480208" y="1145158"/>
                </a:lnTo>
                <a:close/>
              </a:path>
              <a:path w="2533015" h="1214120">
                <a:moveTo>
                  <a:pt x="4114" y="0"/>
                </a:moveTo>
                <a:lnTo>
                  <a:pt x="0" y="8635"/>
                </a:lnTo>
                <a:lnTo>
                  <a:pt x="2461714" y="1183860"/>
                </a:lnTo>
                <a:lnTo>
                  <a:pt x="2465829" y="1175248"/>
                </a:lnTo>
                <a:lnTo>
                  <a:pt x="4114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494" y="2243582"/>
            <a:ext cx="2759710" cy="1217295"/>
          </a:xfrm>
          <a:custGeom>
            <a:avLst/>
            <a:gdLst/>
            <a:ahLst/>
            <a:cxnLst/>
            <a:rect l="l" t="t" r="r" b="b"/>
            <a:pathLst>
              <a:path w="2759710" h="1217295">
                <a:moveTo>
                  <a:pt x="2687732" y="1186155"/>
                </a:moveTo>
                <a:lnTo>
                  <a:pt x="2674366" y="1216787"/>
                </a:lnTo>
                <a:lnTo>
                  <a:pt x="2759329" y="1212341"/>
                </a:lnTo>
                <a:lnTo>
                  <a:pt x="2741767" y="1191259"/>
                </a:lnTo>
                <a:lnTo>
                  <a:pt x="2699385" y="1191259"/>
                </a:lnTo>
                <a:lnTo>
                  <a:pt x="2687732" y="1186155"/>
                </a:lnTo>
                <a:close/>
              </a:path>
              <a:path w="2759710" h="1217295">
                <a:moveTo>
                  <a:pt x="2691507" y="1177503"/>
                </a:moveTo>
                <a:lnTo>
                  <a:pt x="2687732" y="1186155"/>
                </a:lnTo>
                <a:lnTo>
                  <a:pt x="2699385" y="1191259"/>
                </a:lnTo>
                <a:lnTo>
                  <a:pt x="2703195" y="1182623"/>
                </a:lnTo>
                <a:lnTo>
                  <a:pt x="2691507" y="1177503"/>
                </a:lnTo>
                <a:close/>
              </a:path>
              <a:path w="2759710" h="1217295">
                <a:moveTo>
                  <a:pt x="2704846" y="1146937"/>
                </a:moveTo>
                <a:lnTo>
                  <a:pt x="2691507" y="1177503"/>
                </a:lnTo>
                <a:lnTo>
                  <a:pt x="2703195" y="1182623"/>
                </a:lnTo>
                <a:lnTo>
                  <a:pt x="2699385" y="1191259"/>
                </a:lnTo>
                <a:lnTo>
                  <a:pt x="2741767" y="1191259"/>
                </a:lnTo>
                <a:lnTo>
                  <a:pt x="2704846" y="1146937"/>
                </a:lnTo>
                <a:close/>
              </a:path>
              <a:path w="2759710" h="1217295">
                <a:moveTo>
                  <a:pt x="3809" y="0"/>
                </a:moveTo>
                <a:lnTo>
                  <a:pt x="0" y="8635"/>
                </a:lnTo>
                <a:lnTo>
                  <a:pt x="2687732" y="1186155"/>
                </a:lnTo>
                <a:lnTo>
                  <a:pt x="2691507" y="1177503"/>
                </a:lnTo>
                <a:lnTo>
                  <a:pt x="3809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8281" y="3252851"/>
            <a:ext cx="2823210" cy="248285"/>
          </a:xfrm>
          <a:custGeom>
            <a:avLst/>
            <a:gdLst/>
            <a:ahLst/>
            <a:cxnLst/>
            <a:rect l="l" t="t" r="r" b="b"/>
            <a:pathLst>
              <a:path w="2823210" h="248285">
                <a:moveTo>
                  <a:pt x="2746625" y="214955"/>
                </a:moveTo>
                <a:lnTo>
                  <a:pt x="2744127" y="248158"/>
                </a:lnTo>
                <a:lnTo>
                  <a:pt x="2822558" y="215900"/>
                </a:lnTo>
                <a:lnTo>
                  <a:pt x="2759240" y="215900"/>
                </a:lnTo>
                <a:lnTo>
                  <a:pt x="2746625" y="214955"/>
                </a:lnTo>
                <a:close/>
              </a:path>
              <a:path w="2823210" h="248285">
                <a:moveTo>
                  <a:pt x="2747342" y="205428"/>
                </a:moveTo>
                <a:lnTo>
                  <a:pt x="2746625" y="214955"/>
                </a:lnTo>
                <a:lnTo>
                  <a:pt x="2759240" y="215900"/>
                </a:lnTo>
                <a:lnTo>
                  <a:pt x="2760002" y="206375"/>
                </a:lnTo>
                <a:lnTo>
                  <a:pt x="2747342" y="205428"/>
                </a:lnTo>
                <a:close/>
              </a:path>
              <a:path w="2823210" h="248285">
                <a:moveTo>
                  <a:pt x="2749842" y="172212"/>
                </a:moveTo>
                <a:lnTo>
                  <a:pt x="2747342" y="205428"/>
                </a:lnTo>
                <a:lnTo>
                  <a:pt x="2760002" y="206375"/>
                </a:lnTo>
                <a:lnTo>
                  <a:pt x="2759240" y="215900"/>
                </a:lnTo>
                <a:lnTo>
                  <a:pt x="2822558" y="215900"/>
                </a:lnTo>
                <a:lnTo>
                  <a:pt x="2822867" y="215773"/>
                </a:lnTo>
                <a:lnTo>
                  <a:pt x="2749842" y="172212"/>
                </a:lnTo>
                <a:close/>
              </a:path>
              <a:path w="2823210" h="248285">
                <a:moveTo>
                  <a:pt x="711" y="0"/>
                </a:moveTo>
                <a:lnTo>
                  <a:pt x="0" y="9398"/>
                </a:lnTo>
                <a:lnTo>
                  <a:pt x="2746625" y="214955"/>
                </a:lnTo>
                <a:lnTo>
                  <a:pt x="2747342" y="205428"/>
                </a:lnTo>
                <a:lnTo>
                  <a:pt x="711" y="0"/>
                </a:lnTo>
                <a:close/>
              </a:path>
            </a:pathLst>
          </a:custGeom>
          <a:solidFill>
            <a:srgbClr val="2E5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99464" y="3468623"/>
            <a:ext cx="2251710" cy="1220470"/>
          </a:xfrm>
          <a:custGeom>
            <a:avLst/>
            <a:gdLst/>
            <a:ahLst/>
            <a:cxnLst/>
            <a:rect l="l" t="t" r="r" b="b"/>
            <a:pathLst>
              <a:path w="2251710" h="1220470">
                <a:moveTo>
                  <a:pt x="2182416" y="32105"/>
                </a:moveTo>
                <a:lnTo>
                  <a:pt x="0" y="1211961"/>
                </a:lnTo>
                <a:lnTo>
                  <a:pt x="4521" y="1220215"/>
                </a:lnTo>
                <a:lnTo>
                  <a:pt x="2186951" y="40507"/>
                </a:lnTo>
                <a:lnTo>
                  <a:pt x="2182416" y="32105"/>
                </a:lnTo>
                <a:close/>
              </a:path>
              <a:path w="2251710" h="1220470">
                <a:moveTo>
                  <a:pt x="2233460" y="26035"/>
                </a:moveTo>
                <a:lnTo>
                  <a:pt x="2193645" y="26035"/>
                </a:lnTo>
                <a:lnTo>
                  <a:pt x="2198217" y="34416"/>
                </a:lnTo>
                <a:lnTo>
                  <a:pt x="2186951" y="40507"/>
                </a:lnTo>
                <a:lnTo>
                  <a:pt x="2202789" y="69850"/>
                </a:lnTo>
                <a:lnTo>
                  <a:pt x="2233460" y="26035"/>
                </a:lnTo>
                <a:close/>
              </a:path>
              <a:path w="2251710" h="1220470">
                <a:moveTo>
                  <a:pt x="2193645" y="26035"/>
                </a:moveTo>
                <a:lnTo>
                  <a:pt x="2182416" y="32105"/>
                </a:lnTo>
                <a:lnTo>
                  <a:pt x="2186951" y="40507"/>
                </a:lnTo>
                <a:lnTo>
                  <a:pt x="2198217" y="34416"/>
                </a:lnTo>
                <a:lnTo>
                  <a:pt x="2193645" y="26035"/>
                </a:lnTo>
                <a:close/>
              </a:path>
              <a:path w="2251710" h="1220470">
                <a:moveTo>
                  <a:pt x="2251684" y="0"/>
                </a:moveTo>
                <a:lnTo>
                  <a:pt x="2166594" y="2793"/>
                </a:lnTo>
                <a:lnTo>
                  <a:pt x="2182416" y="32105"/>
                </a:lnTo>
                <a:lnTo>
                  <a:pt x="2193645" y="26035"/>
                </a:lnTo>
                <a:lnTo>
                  <a:pt x="2233460" y="26035"/>
                </a:lnTo>
                <a:lnTo>
                  <a:pt x="2251684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7683" y="3468623"/>
            <a:ext cx="1798320" cy="1228090"/>
          </a:xfrm>
          <a:custGeom>
            <a:avLst/>
            <a:gdLst/>
            <a:ahLst/>
            <a:cxnLst/>
            <a:rect l="l" t="t" r="r" b="b"/>
            <a:pathLst>
              <a:path w="1798320" h="1228089">
                <a:moveTo>
                  <a:pt x="1732484" y="39010"/>
                </a:moveTo>
                <a:lnTo>
                  <a:pt x="0" y="1220089"/>
                </a:lnTo>
                <a:lnTo>
                  <a:pt x="5333" y="1227963"/>
                </a:lnTo>
                <a:lnTo>
                  <a:pt x="1737887" y="46923"/>
                </a:lnTo>
                <a:lnTo>
                  <a:pt x="1732484" y="39010"/>
                </a:lnTo>
                <a:close/>
              </a:path>
              <a:path w="1798320" h="1228089">
                <a:moveTo>
                  <a:pt x="1780332" y="31876"/>
                </a:moveTo>
                <a:lnTo>
                  <a:pt x="1742947" y="31876"/>
                </a:lnTo>
                <a:lnTo>
                  <a:pt x="1748408" y="39750"/>
                </a:lnTo>
                <a:lnTo>
                  <a:pt x="1737887" y="46923"/>
                </a:lnTo>
                <a:lnTo>
                  <a:pt x="1756664" y="74422"/>
                </a:lnTo>
                <a:lnTo>
                  <a:pt x="1780332" y="31876"/>
                </a:lnTo>
                <a:close/>
              </a:path>
              <a:path w="1798320" h="1228089">
                <a:moveTo>
                  <a:pt x="1742947" y="31876"/>
                </a:moveTo>
                <a:lnTo>
                  <a:pt x="1732484" y="39010"/>
                </a:lnTo>
                <a:lnTo>
                  <a:pt x="1737887" y="46923"/>
                </a:lnTo>
                <a:lnTo>
                  <a:pt x="1748408" y="39750"/>
                </a:lnTo>
                <a:lnTo>
                  <a:pt x="1742947" y="31876"/>
                </a:lnTo>
                <a:close/>
              </a:path>
              <a:path w="1798320" h="1228089">
                <a:moveTo>
                  <a:pt x="1798065" y="0"/>
                </a:moveTo>
                <a:lnTo>
                  <a:pt x="1713738" y="11556"/>
                </a:lnTo>
                <a:lnTo>
                  <a:pt x="1732484" y="39010"/>
                </a:lnTo>
                <a:lnTo>
                  <a:pt x="1742947" y="31876"/>
                </a:lnTo>
                <a:lnTo>
                  <a:pt x="1780332" y="31876"/>
                </a:lnTo>
                <a:lnTo>
                  <a:pt x="1798065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84375" y="3468751"/>
            <a:ext cx="1349375" cy="1213485"/>
          </a:xfrm>
          <a:custGeom>
            <a:avLst/>
            <a:gdLst/>
            <a:ahLst/>
            <a:cxnLst/>
            <a:rect l="l" t="t" r="r" b="b"/>
            <a:pathLst>
              <a:path w="1349375" h="1213485">
                <a:moveTo>
                  <a:pt x="1289514" y="47346"/>
                </a:moveTo>
                <a:lnTo>
                  <a:pt x="0" y="1206119"/>
                </a:lnTo>
                <a:lnTo>
                  <a:pt x="6350" y="1213104"/>
                </a:lnTo>
                <a:lnTo>
                  <a:pt x="1295880" y="54442"/>
                </a:lnTo>
                <a:lnTo>
                  <a:pt x="1289514" y="47346"/>
                </a:lnTo>
                <a:close/>
              </a:path>
              <a:path w="1349375" h="1213485">
                <a:moveTo>
                  <a:pt x="1334054" y="38862"/>
                </a:moveTo>
                <a:lnTo>
                  <a:pt x="1298955" y="38862"/>
                </a:lnTo>
                <a:lnTo>
                  <a:pt x="1305305" y="45974"/>
                </a:lnTo>
                <a:lnTo>
                  <a:pt x="1295880" y="54442"/>
                </a:lnTo>
                <a:lnTo>
                  <a:pt x="1318133" y="79248"/>
                </a:lnTo>
                <a:lnTo>
                  <a:pt x="1334054" y="38862"/>
                </a:lnTo>
                <a:close/>
              </a:path>
              <a:path w="1349375" h="1213485">
                <a:moveTo>
                  <a:pt x="1298955" y="38862"/>
                </a:moveTo>
                <a:lnTo>
                  <a:pt x="1289514" y="47346"/>
                </a:lnTo>
                <a:lnTo>
                  <a:pt x="1295880" y="54442"/>
                </a:lnTo>
                <a:lnTo>
                  <a:pt x="1305305" y="45974"/>
                </a:lnTo>
                <a:lnTo>
                  <a:pt x="1298955" y="38862"/>
                </a:lnTo>
                <a:close/>
              </a:path>
              <a:path w="1349375" h="1213485">
                <a:moveTo>
                  <a:pt x="1349375" y="0"/>
                </a:moveTo>
                <a:lnTo>
                  <a:pt x="1267205" y="22478"/>
                </a:lnTo>
                <a:lnTo>
                  <a:pt x="1289514" y="47346"/>
                </a:lnTo>
                <a:lnTo>
                  <a:pt x="1298955" y="38862"/>
                </a:lnTo>
                <a:lnTo>
                  <a:pt x="1334054" y="38862"/>
                </a:lnTo>
                <a:lnTo>
                  <a:pt x="1349375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9566" y="3457575"/>
            <a:ext cx="946785" cy="1236345"/>
          </a:xfrm>
          <a:custGeom>
            <a:avLst/>
            <a:gdLst/>
            <a:ahLst/>
            <a:cxnLst/>
            <a:rect l="l" t="t" r="r" b="b"/>
            <a:pathLst>
              <a:path w="946785" h="1236345">
                <a:moveTo>
                  <a:pt x="896638" y="57608"/>
                </a:moveTo>
                <a:lnTo>
                  <a:pt x="0" y="1230630"/>
                </a:lnTo>
                <a:lnTo>
                  <a:pt x="7492" y="1236345"/>
                </a:lnTo>
                <a:lnTo>
                  <a:pt x="904257" y="63450"/>
                </a:lnTo>
                <a:lnTo>
                  <a:pt x="896638" y="57608"/>
                </a:lnTo>
                <a:close/>
              </a:path>
              <a:path w="946785" h="1236345">
                <a:moveTo>
                  <a:pt x="937576" y="47498"/>
                </a:moveTo>
                <a:lnTo>
                  <a:pt x="904367" y="47498"/>
                </a:lnTo>
                <a:lnTo>
                  <a:pt x="911986" y="53339"/>
                </a:lnTo>
                <a:lnTo>
                  <a:pt x="904257" y="63450"/>
                </a:lnTo>
                <a:lnTo>
                  <a:pt x="930656" y="83692"/>
                </a:lnTo>
                <a:lnTo>
                  <a:pt x="937576" y="47498"/>
                </a:lnTo>
                <a:close/>
              </a:path>
              <a:path w="946785" h="1236345">
                <a:moveTo>
                  <a:pt x="904367" y="47498"/>
                </a:moveTo>
                <a:lnTo>
                  <a:pt x="896638" y="57608"/>
                </a:lnTo>
                <a:lnTo>
                  <a:pt x="904257" y="63450"/>
                </a:lnTo>
                <a:lnTo>
                  <a:pt x="911986" y="53339"/>
                </a:lnTo>
                <a:lnTo>
                  <a:pt x="904367" y="47498"/>
                </a:lnTo>
                <a:close/>
              </a:path>
              <a:path w="946785" h="1236345">
                <a:moveTo>
                  <a:pt x="946657" y="0"/>
                </a:moveTo>
                <a:lnTo>
                  <a:pt x="870203" y="37337"/>
                </a:lnTo>
                <a:lnTo>
                  <a:pt x="896638" y="57608"/>
                </a:lnTo>
                <a:lnTo>
                  <a:pt x="904367" y="47498"/>
                </a:lnTo>
                <a:lnTo>
                  <a:pt x="937576" y="47498"/>
                </a:lnTo>
                <a:lnTo>
                  <a:pt x="946657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20188" y="3482975"/>
            <a:ext cx="796290" cy="1206500"/>
          </a:xfrm>
          <a:custGeom>
            <a:avLst/>
            <a:gdLst/>
            <a:ahLst/>
            <a:cxnLst/>
            <a:rect l="l" t="t" r="r" b="b"/>
            <a:pathLst>
              <a:path w="796289" h="1206500">
                <a:moveTo>
                  <a:pt x="750206" y="61003"/>
                </a:moveTo>
                <a:lnTo>
                  <a:pt x="0" y="1200658"/>
                </a:lnTo>
                <a:lnTo>
                  <a:pt x="7874" y="1205992"/>
                </a:lnTo>
                <a:lnTo>
                  <a:pt x="758178" y="66254"/>
                </a:lnTo>
                <a:lnTo>
                  <a:pt x="750206" y="61003"/>
                </a:lnTo>
                <a:close/>
              </a:path>
              <a:path w="796289" h="1206500">
                <a:moveTo>
                  <a:pt x="790055" y="50419"/>
                </a:moveTo>
                <a:lnTo>
                  <a:pt x="757174" y="50419"/>
                </a:lnTo>
                <a:lnTo>
                  <a:pt x="765175" y="55625"/>
                </a:lnTo>
                <a:lnTo>
                  <a:pt x="758178" y="66254"/>
                </a:lnTo>
                <a:lnTo>
                  <a:pt x="786002" y="84582"/>
                </a:lnTo>
                <a:lnTo>
                  <a:pt x="790055" y="50419"/>
                </a:lnTo>
                <a:close/>
              </a:path>
              <a:path w="796289" h="1206500">
                <a:moveTo>
                  <a:pt x="757174" y="50419"/>
                </a:moveTo>
                <a:lnTo>
                  <a:pt x="750206" y="61003"/>
                </a:lnTo>
                <a:lnTo>
                  <a:pt x="758178" y="66254"/>
                </a:lnTo>
                <a:lnTo>
                  <a:pt x="765175" y="55625"/>
                </a:lnTo>
                <a:lnTo>
                  <a:pt x="757174" y="50419"/>
                </a:lnTo>
                <a:close/>
              </a:path>
              <a:path w="796289" h="1206500">
                <a:moveTo>
                  <a:pt x="796036" y="0"/>
                </a:moveTo>
                <a:lnTo>
                  <a:pt x="722376" y="42672"/>
                </a:lnTo>
                <a:lnTo>
                  <a:pt x="750206" y="61003"/>
                </a:lnTo>
                <a:lnTo>
                  <a:pt x="757174" y="50419"/>
                </a:lnTo>
                <a:lnTo>
                  <a:pt x="790055" y="50419"/>
                </a:lnTo>
                <a:lnTo>
                  <a:pt x="796036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8782" y="3476625"/>
            <a:ext cx="594995" cy="1178560"/>
          </a:xfrm>
          <a:custGeom>
            <a:avLst/>
            <a:gdLst/>
            <a:ahLst/>
            <a:cxnLst/>
            <a:rect l="l" t="t" r="r" b="b"/>
            <a:pathLst>
              <a:path w="594995" h="1178560">
                <a:moveTo>
                  <a:pt x="556371" y="66024"/>
                </a:moveTo>
                <a:lnTo>
                  <a:pt x="0" y="1174242"/>
                </a:lnTo>
                <a:lnTo>
                  <a:pt x="8509" y="1178433"/>
                </a:lnTo>
                <a:lnTo>
                  <a:pt x="564899" y="70304"/>
                </a:lnTo>
                <a:lnTo>
                  <a:pt x="556371" y="66024"/>
                </a:lnTo>
                <a:close/>
              </a:path>
              <a:path w="594995" h="1178560">
                <a:moveTo>
                  <a:pt x="594659" y="54610"/>
                </a:moveTo>
                <a:lnTo>
                  <a:pt x="562102" y="54610"/>
                </a:lnTo>
                <a:lnTo>
                  <a:pt x="570611" y="58927"/>
                </a:lnTo>
                <a:lnTo>
                  <a:pt x="564899" y="70304"/>
                </a:lnTo>
                <a:lnTo>
                  <a:pt x="594614" y="85216"/>
                </a:lnTo>
                <a:lnTo>
                  <a:pt x="594659" y="54610"/>
                </a:lnTo>
                <a:close/>
              </a:path>
              <a:path w="594995" h="1178560">
                <a:moveTo>
                  <a:pt x="562102" y="54610"/>
                </a:moveTo>
                <a:lnTo>
                  <a:pt x="556371" y="66024"/>
                </a:lnTo>
                <a:lnTo>
                  <a:pt x="564899" y="70304"/>
                </a:lnTo>
                <a:lnTo>
                  <a:pt x="570611" y="58927"/>
                </a:lnTo>
                <a:lnTo>
                  <a:pt x="562102" y="54610"/>
                </a:lnTo>
                <a:close/>
              </a:path>
              <a:path w="594995" h="1178560">
                <a:moveTo>
                  <a:pt x="594741" y="0"/>
                </a:moveTo>
                <a:lnTo>
                  <a:pt x="526542" y="51053"/>
                </a:lnTo>
                <a:lnTo>
                  <a:pt x="556371" y="66024"/>
                </a:lnTo>
                <a:lnTo>
                  <a:pt x="562102" y="54610"/>
                </a:lnTo>
                <a:lnTo>
                  <a:pt x="594659" y="54610"/>
                </a:lnTo>
                <a:lnTo>
                  <a:pt x="594741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0679" y="3502025"/>
            <a:ext cx="441959" cy="1135380"/>
          </a:xfrm>
          <a:custGeom>
            <a:avLst/>
            <a:gdLst/>
            <a:ahLst/>
            <a:cxnLst/>
            <a:rect l="l" t="t" r="r" b="b"/>
            <a:pathLst>
              <a:path w="441960" h="1135379">
                <a:moveTo>
                  <a:pt x="401642" y="69569"/>
                </a:moveTo>
                <a:lnTo>
                  <a:pt x="0" y="1131824"/>
                </a:lnTo>
                <a:lnTo>
                  <a:pt x="8889" y="1135126"/>
                </a:lnTo>
                <a:lnTo>
                  <a:pt x="410554" y="72937"/>
                </a:lnTo>
                <a:lnTo>
                  <a:pt x="401642" y="69569"/>
                </a:lnTo>
                <a:close/>
              </a:path>
              <a:path w="441960" h="1135379">
                <a:moveTo>
                  <a:pt x="438948" y="57658"/>
                </a:moveTo>
                <a:lnTo>
                  <a:pt x="406145" y="57658"/>
                </a:lnTo>
                <a:lnTo>
                  <a:pt x="415035" y="61087"/>
                </a:lnTo>
                <a:lnTo>
                  <a:pt x="410554" y="72937"/>
                </a:lnTo>
                <a:lnTo>
                  <a:pt x="441706" y="84709"/>
                </a:lnTo>
                <a:lnTo>
                  <a:pt x="438948" y="57658"/>
                </a:lnTo>
                <a:close/>
              </a:path>
              <a:path w="441960" h="1135379">
                <a:moveTo>
                  <a:pt x="406145" y="57658"/>
                </a:moveTo>
                <a:lnTo>
                  <a:pt x="401642" y="69569"/>
                </a:lnTo>
                <a:lnTo>
                  <a:pt x="410554" y="72937"/>
                </a:lnTo>
                <a:lnTo>
                  <a:pt x="415035" y="61087"/>
                </a:lnTo>
                <a:lnTo>
                  <a:pt x="406145" y="57658"/>
                </a:lnTo>
                <a:close/>
              </a:path>
              <a:path w="441960" h="1135379">
                <a:moveTo>
                  <a:pt x="433069" y="0"/>
                </a:moveTo>
                <a:lnTo>
                  <a:pt x="370458" y="57785"/>
                </a:lnTo>
                <a:lnTo>
                  <a:pt x="401642" y="69569"/>
                </a:lnTo>
                <a:lnTo>
                  <a:pt x="406145" y="57658"/>
                </a:lnTo>
                <a:lnTo>
                  <a:pt x="438948" y="57658"/>
                </a:lnTo>
                <a:lnTo>
                  <a:pt x="433069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204" y="2675127"/>
            <a:ext cx="2668270" cy="763905"/>
          </a:xfrm>
          <a:custGeom>
            <a:avLst/>
            <a:gdLst/>
            <a:ahLst/>
            <a:cxnLst/>
            <a:rect l="l" t="t" r="r" b="b"/>
            <a:pathLst>
              <a:path w="2668270" h="763904">
                <a:moveTo>
                  <a:pt x="2593599" y="731659"/>
                </a:moveTo>
                <a:lnTo>
                  <a:pt x="2584653" y="763777"/>
                </a:lnTo>
                <a:lnTo>
                  <a:pt x="2668219" y="747522"/>
                </a:lnTo>
                <a:lnTo>
                  <a:pt x="2654473" y="735076"/>
                </a:lnTo>
                <a:lnTo>
                  <a:pt x="2605862" y="735076"/>
                </a:lnTo>
                <a:lnTo>
                  <a:pt x="2593599" y="731659"/>
                </a:lnTo>
                <a:close/>
              </a:path>
              <a:path w="2668270" h="763904">
                <a:moveTo>
                  <a:pt x="2596146" y="722517"/>
                </a:moveTo>
                <a:lnTo>
                  <a:pt x="2593599" y="731659"/>
                </a:lnTo>
                <a:lnTo>
                  <a:pt x="2605862" y="735076"/>
                </a:lnTo>
                <a:lnTo>
                  <a:pt x="2608402" y="725932"/>
                </a:lnTo>
                <a:lnTo>
                  <a:pt x="2596146" y="722517"/>
                </a:lnTo>
                <a:close/>
              </a:path>
              <a:path w="2668270" h="763904">
                <a:moveTo>
                  <a:pt x="2605100" y="690372"/>
                </a:moveTo>
                <a:lnTo>
                  <a:pt x="2596146" y="722517"/>
                </a:lnTo>
                <a:lnTo>
                  <a:pt x="2608402" y="725932"/>
                </a:lnTo>
                <a:lnTo>
                  <a:pt x="2605862" y="735076"/>
                </a:lnTo>
                <a:lnTo>
                  <a:pt x="2654473" y="735076"/>
                </a:lnTo>
                <a:lnTo>
                  <a:pt x="2605100" y="690372"/>
                </a:lnTo>
                <a:close/>
              </a:path>
              <a:path w="2668270" h="763904">
                <a:moveTo>
                  <a:pt x="2565" y="0"/>
                </a:moveTo>
                <a:lnTo>
                  <a:pt x="0" y="9144"/>
                </a:lnTo>
                <a:lnTo>
                  <a:pt x="2593599" y="731659"/>
                </a:lnTo>
                <a:lnTo>
                  <a:pt x="2596146" y="722517"/>
                </a:lnTo>
                <a:lnTo>
                  <a:pt x="2565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2625" y="2982976"/>
            <a:ext cx="2761615" cy="484505"/>
          </a:xfrm>
          <a:custGeom>
            <a:avLst/>
            <a:gdLst/>
            <a:ahLst/>
            <a:cxnLst/>
            <a:rect l="l" t="t" r="r" b="b"/>
            <a:pathLst>
              <a:path w="2761615" h="484504">
                <a:moveTo>
                  <a:pt x="2685487" y="451077"/>
                </a:moveTo>
                <a:lnTo>
                  <a:pt x="2680093" y="483997"/>
                </a:lnTo>
                <a:lnTo>
                  <a:pt x="2761373" y="458724"/>
                </a:lnTo>
                <a:lnTo>
                  <a:pt x="2753652" y="453136"/>
                </a:lnTo>
                <a:lnTo>
                  <a:pt x="2698000" y="453136"/>
                </a:lnTo>
                <a:lnTo>
                  <a:pt x="2685487" y="451077"/>
                </a:lnTo>
                <a:close/>
              </a:path>
              <a:path w="2761615" h="484504">
                <a:moveTo>
                  <a:pt x="2687026" y="441682"/>
                </a:moveTo>
                <a:lnTo>
                  <a:pt x="2685487" y="451077"/>
                </a:lnTo>
                <a:lnTo>
                  <a:pt x="2698000" y="453136"/>
                </a:lnTo>
                <a:lnTo>
                  <a:pt x="2699524" y="443738"/>
                </a:lnTo>
                <a:lnTo>
                  <a:pt x="2687026" y="441682"/>
                </a:lnTo>
                <a:close/>
              </a:path>
              <a:path w="2761615" h="484504">
                <a:moveTo>
                  <a:pt x="2692412" y="408813"/>
                </a:moveTo>
                <a:lnTo>
                  <a:pt x="2687026" y="441682"/>
                </a:lnTo>
                <a:lnTo>
                  <a:pt x="2699524" y="443738"/>
                </a:lnTo>
                <a:lnTo>
                  <a:pt x="2698000" y="453136"/>
                </a:lnTo>
                <a:lnTo>
                  <a:pt x="2753652" y="453136"/>
                </a:lnTo>
                <a:lnTo>
                  <a:pt x="2692412" y="408813"/>
                </a:lnTo>
                <a:close/>
              </a:path>
              <a:path w="2761615" h="484504">
                <a:moveTo>
                  <a:pt x="1549" y="0"/>
                </a:moveTo>
                <a:lnTo>
                  <a:pt x="0" y="9398"/>
                </a:lnTo>
                <a:lnTo>
                  <a:pt x="2685487" y="451077"/>
                </a:lnTo>
                <a:lnTo>
                  <a:pt x="2687026" y="441682"/>
                </a:lnTo>
                <a:lnTo>
                  <a:pt x="1549" y="0"/>
                </a:lnTo>
                <a:close/>
              </a:path>
            </a:pathLst>
          </a:custGeom>
          <a:solidFill>
            <a:srgbClr val="826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62325" y="3414761"/>
            <a:ext cx="99695" cy="86995"/>
          </a:xfrm>
          <a:custGeom>
            <a:avLst/>
            <a:gdLst/>
            <a:ahLst/>
            <a:cxnLst/>
            <a:rect l="l" t="t" r="r" b="b"/>
            <a:pathLst>
              <a:path w="99695" h="86995">
                <a:moveTo>
                  <a:pt x="46411" y="0"/>
                </a:moveTo>
                <a:lnTo>
                  <a:pt x="8853" y="18738"/>
                </a:lnTo>
                <a:lnTo>
                  <a:pt x="0" y="43575"/>
                </a:lnTo>
                <a:lnTo>
                  <a:pt x="1173" y="52955"/>
                </a:lnTo>
                <a:lnTo>
                  <a:pt x="40922" y="85232"/>
                </a:lnTo>
                <a:lnTo>
                  <a:pt x="58373" y="86650"/>
                </a:lnTo>
                <a:lnTo>
                  <a:pt x="71769" y="82787"/>
                </a:lnTo>
                <a:lnTo>
                  <a:pt x="83209" y="75642"/>
                </a:lnTo>
                <a:lnTo>
                  <a:pt x="92077" y="65528"/>
                </a:lnTo>
                <a:lnTo>
                  <a:pt x="97751" y="52759"/>
                </a:lnTo>
                <a:lnTo>
                  <a:pt x="99616" y="37649"/>
                </a:lnTo>
                <a:lnTo>
                  <a:pt x="95542" y="25534"/>
                </a:lnTo>
                <a:lnTo>
                  <a:pt x="87676" y="15154"/>
                </a:lnTo>
                <a:lnTo>
                  <a:pt x="76525" y="7066"/>
                </a:lnTo>
                <a:lnTo>
                  <a:pt x="62601" y="1828"/>
                </a:lnTo>
                <a:lnTo>
                  <a:pt x="46411" y="0"/>
                </a:lnTo>
                <a:close/>
              </a:path>
            </a:pathLst>
          </a:custGeom>
          <a:solidFill>
            <a:srgbClr val="E68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62325" y="3414761"/>
            <a:ext cx="99695" cy="86995"/>
          </a:xfrm>
          <a:custGeom>
            <a:avLst/>
            <a:gdLst/>
            <a:ahLst/>
            <a:cxnLst/>
            <a:rect l="l" t="t" r="r" b="b"/>
            <a:pathLst>
              <a:path w="99695" h="86995">
                <a:moveTo>
                  <a:pt x="0" y="43575"/>
                </a:moveTo>
                <a:lnTo>
                  <a:pt x="18848" y="9394"/>
                </a:lnTo>
                <a:lnTo>
                  <a:pt x="46411" y="0"/>
                </a:lnTo>
                <a:lnTo>
                  <a:pt x="62601" y="1828"/>
                </a:lnTo>
                <a:lnTo>
                  <a:pt x="76525" y="7066"/>
                </a:lnTo>
                <a:lnTo>
                  <a:pt x="87676" y="15154"/>
                </a:lnTo>
                <a:lnTo>
                  <a:pt x="95542" y="25534"/>
                </a:lnTo>
                <a:lnTo>
                  <a:pt x="99616" y="37649"/>
                </a:lnTo>
                <a:lnTo>
                  <a:pt x="97751" y="52759"/>
                </a:lnTo>
                <a:lnTo>
                  <a:pt x="92077" y="65528"/>
                </a:lnTo>
                <a:lnTo>
                  <a:pt x="83209" y="75642"/>
                </a:lnTo>
                <a:lnTo>
                  <a:pt x="71769" y="82787"/>
                </a:lnTo>
                <a:lnTo>
                  <a:pt x="58373" y="86650"/>
                </a:lnTo>
                <a:lnTo>
                  <a:pt x="40922" y="85232"/>
                </a:lnTo>
                <a:lnTo>
                  <a:pt x="6060" y="64041"/>
                </a:lnTo>
                <a:lnTo>
                  <a:pt x="0" y="43575"/>
                </a:lnTo>
                <a:close/>
              </a:path>
            </a:pathLst>
          </a:custGeom>
          <a:ln w="28575">
            <a:solidFill>
              <a:srgbClr val="2E5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36675" y="1582800"/>
            <a:ext cx="1149350" cy="288925"/>
          </a:xfrm>
          <a:custGeom>
            <a:avLst/>
            <a:gdLst/>
            <a:ahLst/>
            <a:cxnLst/>
            <a:rect l="l" t="t" r="r" b="b"/>
            <a:pathLst>
              <a:path w="1149350" h="288925">
                <a:moveTo>
                  <a:pt x="0" y="288925"/>
                </a:moveTo>
                <a:lnTo>
                  <a:pt x="1149350" y="288925"/>
                </a:lnTo>
                <a:lnTo>
                  <a:pt x="1149350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36675" y="1582800"/>
            <a:ext cx="1149350" cy="288925"/>
          </a:xfrm>
          <a:custGeom>
            <a:avLst/>
            <a:gdLst/>
            <a:ahLst/>
            <a:cxnLst/>
            <a:rect l="l" t="t" r="r" b="b"/>
            <a:pathLst>
              <a:path w="1149350" h="288925">
                <a:moveTo>
                  <a:pt x="0" y="288925"/>
                </a:moveTo>
                <a:lnTo>
                  <a:pt x="1149350" y="288925"/>
                </a:lnTo>
                <a:lnTo>
                  <a:pt x="1149350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513713" y="1586079"/>
            <a:ext cx="7950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0" dirty="0">
                <a:latin typeface="宋体"/>
                <a:cs typeface="宋体"/>
              </a:rPr>
              <a:t>全连接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30926" y="1600200"/>
            <a:ext cx="1149350" cy="288925"/>
          </a:xfrm>
          <a:custGeom>
            <a:avLst/>
            <a:gdLst/>
            <a:ahLst/>
            <a:cxnLst/>
            <a:rect l="l" t="t" r="r" b="b"/>
            <a:pathLst>
              <a:path w="1149350" h="288925">
                <a:moveTo>
                  <a:pt x="0" y="288925"/>
                </a:moveTo>
                <a:lnTo>
                  <a:pt x="1149350" y="288925"/>
                </a:lnTo>
                <a:lnTo>
                  <a:pt x="1149350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30926" y="1600200"/>
            <a:ext cx="1149350" cy="288925"/>
          </a:xfrm>
          <a:custGeom>
            <a:avLst/>
            <a:gdLst/>
            <a:ahLst/>
            <a:cxnLst/>
            <a:rect l="l" t="t" r="r" b="b"/>
            <a:pathLst>
              <a:path w="1149350" h="288925">
                <a:moveTo>
                  <a:pt x="0" y="288925"/>
                </a:moveTo>
                <a:lnTo>
                  <a:pt x="1149350" y="288925"/>
                </a:lnTo>
                <a:lnTo>
                  <a:pt x="1149350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89497" y="1634295"/>
            <a:ext cx="6330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Palatino Linotype"/>
                <a:cs typeface="Palatino Linotype"/>
              </a:rPr>
              <a:t>CNN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>
                <a:latin typeface="+mn-ea"/>
                <a:ea typeface="+mn-ea"/>
              </a:rPr>
              <a:t>局部连接示例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endParaRPr i="1" spc="-10" dirty="0">
              <a:latin typeface="+mn-ea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212" y="2276475"/>
            <a:ext cx="8029575" cy="333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7601" y="1533525"/>
            <a:ext cx="1008380" cy="370205"/>
          </a:xfrm>
          <a:custGeom>
            <a:avLst/>
            <a:gdLst/>
            <a:ahLst/>
            <a:cxnLst/>
            <a:rect l="l" t="t" r="r" b="b"/>
            <a:pathLst>
              <a:path w="1008379" h="370205">
                <a:moveTo>
                  <a:pt x="946403" y="0"/>
                </a:moveTo>
                <a:lnTo>
                  <a:pt x="49154" y="1255"/>
                </a:lnTo>
                <a:lnTo>
                  <a:pt x="14052" y="22415"/>
                </a:lnTo>
                <a:lnTo>
                  <a:pt x="0" y="61595"/>
                </a:lnTo>
                <a:lnTo>
                  <a:pt x="1272" y="320762"/>
                </a:lnTo>
                <a:lnTo>
                  <a:pt x="22448" y="355873"/>
                </a:lnTo>
                <a:lnTo>
                  <a:pt x="61595" y="369950"/>
                </a:lnTo>
                <a:lnTo>
                  <a:pt x="958931" y="368672"/>
                </a:lnTo>
                <a:lnTo>
                  <a:pt x="993973" y="347426"/>
                </a:lnTo>
                <a:lnTo>
                  <a:pt x="1007999" y="308228"/>
                </a:lnTo>
                <a:lnTo>
                  <a:pt x="1006743" y="49154"/>
                </a:lnTo>
                <a:lnTo>
                  <a:pt x="985583" y="14052"/>
                </a:lnTo>
                <a:lnTo>
                  <a:pt x="946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7601" y="1533525"/>
            <a:ext cx="1008380" cy="370205"/>
          </a:xfrm>
          <a:custGeom>
            <a:avLst/>
            <a:gdLst/>
            <a:ahLst/>
            <a:cxnLst/>
            <a:rect l="l" t="t" r="r" b="b"/>
            <a:pathLst>
              <a:path w="1008379" h="370205">
                <a:moveTo>
                  <a:pt x="0" y="61595"/>
                </a:moveTo>
                <a:lnTo>
                  <a:pt x="14052" y="22415"/>
                </a:lnTo>
                <a:lnTo>
                  <a:pt x="49154" y="1255"/>
                </a:lnTo>
                <a:lnTo>
                  <a:pt x="946403" y="0"/>
                </a:lnTo>
                <a:lnTo>
                  <a:pt x="960812" y="1692"/>
                </a:lnTo>
                <a:lnTo>
                  <a:pt x="995161" y="23937"/>
                </a:lnTo>
                <a:lnTo>
                  <a:pt x="1007999" y="308228"/>
                </a:lnTo>
                <a:lnTo>
                  <a:pt x="1006310" y="322630"/>
                </a:lnTo>
                <a:lnTo>
                  <a:pt x="984106" y="357030"/>
                </a:lnTo>
                <a:lnTo>
                  <a:pt x="61595" y="369950"/>
                </a:lnTo>
                <a:lnTo>
                  <a:pt x="47200" y="368255"/>
                </a:lnTo>
                <a:lnTo>
                  <a:pt x="12872" y="345979"/>
                </a:lnTo>
                <a:lnTo>
                  <a:pt x="0" y="61595"/>
                </a:lnTo>
                <a:close/>
              </a:path>
            </a:pathLst>
          </a:custGeom>
          <a:ln w="28575">
            <a:solidFill>
              <a:srgbClr val="A0E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6698" y="1590436"/>
            <a:ext cx="712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过滤器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7875" y="1533525"/>
            <a:ext cx="1008380" cy="370205"/>
          </a:xfrm>
          <a:custGeom>
            <a:avLst/>
            <a:gdLst/>
            <a:ahLst/>
            <a:cxnLst/>
            <a:rect l="l" t="t" r="r" b="b"/>
            <a:pathLst>
              <a:path w="1008380" h="370205">
                <a:moveTo>
                  <a:pt x="946404" y="0"/>
                </a:moveTo>
                <a:lnTo>
                  <a:pt x="49154" y="1255"/>
                </a:lnTo>
                <a:lnTo>
                  <a:pt x="14052" y="22415"/>
                </a:lnTo>
                <a:lnTo>
                  <a:pt x="0" y="61595"/>
                </a:lnTo>
                <a:lnTo>
                  <a:pt x="1272" y="320762"/>
                </a:lnTo>
                <a:lnTo>
                  <a:pt x="22448" y="355873"/>
                </a:lnTo>
                <a:lnTo>
                  <a:pt x="61595" y="369950"/>
                </a:lnTo>
                <a:lnTo>
                  <a:pt x="958931" y="368672"/>
                </a:lnTo>
                <a:lnTo>
                  <a:pt x="993973" y="347426"/>
                </a:lnTo>
                <a:lnTo>
                  <a:pt x="1007999" y="308228"/>
                </a:lnTo>
                <a:lnTo>
                  <a:pt x="1006743" y="49154"/>
                </a:lnTo>
                <a:lnTo>
                  <a:pt x="985583" y="14052"/>
                </a:lnTo>
                <a:lnTo>
                  <a:pt x="946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875" y="1533525"/>
            <a:ext cx="1008380" cy="370205"/>
          </a:xfrm>
          <a:custGeom>
            <a:avLst/>
            <a:gdLst/>
            <a:ahLst/>
            <a:cxnLst/>
            <a:rect l="l" t="t" r="r" b="b"/>
            <a:pathLst>
              <a:path w="1008380" h="370205">
                <a:moveTo>
                  <a:pt x="0" y="61595"/>
                </a:moveTo>
                <a:lnTo>
                  <a:pt x="14052" y="22415"/>
                </a:lnTo>
                <a:lnTo>
                  <a:pt x="49154" y="1255"/>
                </a:lnTo>
                <a:lnTo>
                  <a:pt x="946404" y="0"/>
                </a:lnTo>
                <a:lnTo>
                  <a:pt x="960812" y="1692"/>
                </a:lnTo>
                <a:lnTo>
                  <a:pt x="995161" y="23937"/>
                </a:lnTo>
                <a:lnTo>
                  <a:pt x="1007999" y="308228"/>
                </a:lnTo>
                <a:lnTo>
                  <a:pt x="1006310" y="322630"/>
                </a:lnTo>
                <a:lnTo>
                  <a:pt x="984106" y="357030"/>
                </a:lnTo>
                <a:lnTo>
                  <a:pt x="61595" y="369950"/>
                </a:lnTo>
                <a:lnTo>
                  <a:pt x="47200" y="368255"/>
                </a:lnTo>
                <a:lnTo>
                  <a:pt x="12872" y="345979"/>
                </a:lnTo>
                <a:lnTo>
                  <a:pt x="0" y="61595"/>
                </a:lnTo>
                <a:close/>
              </a:path>
            </a:pathLst>
          </a:custGeom>
          <a:ln w="28575">
            <a:solidFill>
              <a:srgbClr val="A0E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6592" y="1603136"/>
            <a:ext cx="711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800" dirty="0">
                <a:latin typeface="宋体"/>
                <a:cs typeface="宋体"/>
              </a:rPr>
              <a:t>输入层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48551" y="1533525"/>
            <a:ext cx="1224280" cy="370205"/>
          </a:xfrm>
          <a:custGeom>
            <a:avLst/>
            <a:gdLst/>
            <a:ahLst/>
            <a:cxnLst/>
            <a:rect l="l" t="t" r="r" b="b"/>
            <a:pathLst>
              <a:path w="1224279" h="370205">
                <a:moveTo>
                  <a:pt x="1162303" y="0"/>
                </a:moveTo>
                <a:lnTo>
                  <a:pt x="49154" y="1255"/>
                </a:lnTo>
                <a:lnTo>
                  <a:pt x="14052" y="22415"/>
                </a:lnTo>
                <a:lnTo>
                  <a:pt x="0" y="61595"/>
                </a:lnTo>
                <a:lnTo>
                  <a:pt x="1272" y="320762"/>
                </a:lnTo>
                <a:lnTo>
                  <a:pt x="22448" y="355873"/>
                </a:lnTo>
                <a:lnTo>
                  <a:pt x="61595" y="369950"/>
                </a:lnTo>
                <a:lnTo>
                  <a:pt x="1174831" y="368672"/>
                </a:lnTo>
                <a:lnTo>
                  <a:pt x="1209873" y="347426"/>
                </a:lnTo>
                <a:lnTo>
                  <a:pt x="1223899" y="308228"/>
                </a:lnTo>
                <a:lnTo>
                  <a:pt x="1222643" y="49154"/>
                </a:lnTo>
                <a:lnTo>
                  <a:pt x="1201483" y="14052"/>
                </a:lnTo>
                <a:lnTo>
                  <a:pt x="1162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8551" y="1533525"/>
            <a:ext cx="1224280" cy="370205"/>
          </a:xfrm>
          <a:custGeom>
            <a:avLst/>
            <a:gdLst/>
            <a:ahLst/>
            <a:cxnLst/>
            <a:rect l="l" t="t" r="r" b="b"/>
            <a:pathLst>
              <a:path w="1224279" h="370205">
                <a:moveTo>
                  <a:pt x="0" y="61595"/>
                </a:moveTo>
                <a:lnTo>
                  <a:pt x="14052" y="22415"/>
                </a:lnTo>
                <a:lnTo>
                  <a:pt x="49154" y="1255"/>
                </a:lnTo>
                <a:lnTo>
                  <a:pt x="1162303" y="0"/>
                </a:lnTo>
                <a:lnTo>
                  <a:pt x="1176712" y="1692"/>
                </a:lnTo>
                <a:lnTo>
                  <a:pt x="1211061" y="23937"/>
                </a:lnTo>
                <a:lnTo>
                  <a:pt x="1223899" y="308228"/>
                </a:lnTo>
                <a:lnTo>
                  <a:pt x="1222210" y="322630"/>
                </a:lnTo>
                <a:lnTo>
                  <a:pt x="1200006" y="357030"/>
                </a:lnTo>
                <a:lnTo>
                  <a:pt x="61595" y="369950"/>
                </a:lnTo>
                <a:lnTo>
                  <a:pt x="47200" y="368255"/>
                </a:lnTo>
                <a:lnTo>
                  <a:pt x="12872" y="345979"/>
                </a:lnTo>
                <a:lnTo>
                  <a:pt x="0" y="61595"/>
                </a:lnTo>
                <a:close/>
              </a:path>
            </a:pathLst>
          </a:custGeom>
          <a:ln w="28575">
            <a:solidFill>
              <a:srgbClr val="A0E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92188" y="1590436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特征映射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619952"/>
            <a:ext cx="206311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4000" b="1" dirty="0">
                <a:latin typeface="华文楷体"/>
              </a:rPr>
              <a:t>局部</a:t>
            </a:r>
            <a:r>
              <a:rPr lang="zh-CN" altLang="en-US" sz="4000" dirty="0" smtClean="0"/>
              <a:t>连接</a:t>
            </a:r>
            <a:endParaRPr lang="en-US" altLang="zh-CN" sz="4000" dirty="0" smtClean="0"/>
          </a:p>
          <a:p>
            <a:pPr marL="12700">
              <a:lnSpc>
                <a:spcPct val="100000"/>
              </a:lnSpc>
            </a:pPr>
            <a:endParaRPr sz="4000" dirty="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0250" y="2420873"/>
            <a:ext cx="51435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644" y="1610375"/>
            <a:ext cx="335280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dirty="0">
                <a:latin typeface="宋体"/>
                <a:cs typeface="宋体"/>
              </a:rPr>
              <a:t>使用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宋体"/>
                <a:cs typeface="宋体"/>
              </a:rPr>
              <a:t>个过滤器，检测三种特征：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"/>
            <a:ext cx="7162800" cy="512001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600200" y="5715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algn="ctr">
              <a:lnSpc>
                <a:spcPct val="100000"/>
              </a:lnSpc>
              <a:spcBef>
                <a:spcPts val="459"/>
              </a:spcBef>
            </a:pPr>
            <a:r>
              <a:rPr lang="zh-CN" altLang="en-US" spc="-5">
                <a:solidFill>
                  <a:srgbClr val="231F20"/>
                </a:solidFill>
                <a:latin typeface="宋体"/>
                <a:cs typeface="宋体"/>
              </a:rPr>
              <a:t>图像处理中几种常用的滤波器示例</a:t>
            </a:r>
            <a:endParaRPr lang="zh-CN" altLang="en-US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285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权重共享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60462" y="2014473"/>
            <a:ext cx="6823075" cy="282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6100" y="1533525"/>
            <a:ext cx="1008380" cy="370205"/>
          </a:xfrm>
          <a:custGeom>
            <a:avLst/>
            <a:gdLst/>
            <a:ahLst/>
            <a:cxnLst/>
            <a:rect l="l" t="t" r="r" b="b"/>
            <a:pathLst>
              <a:path w="1008379" h="370205">
                <a:moveTo>
                  <a:pt x="946403" y="0"/>
                </a:moveTo>
                <a:lnTo>
                  <a:pt x="49154" y="1255"/>
                </a:lnTo>
                <a:lnTo>
                  <a:pt x="14052" y="22415"/>
                </a:lnTo>
                <a:lnTo>
                  <a:pt x="0" y="61595"/>
                </a:lnTo>
                <a:lnTo>
                  <a:pt x="1272" y="320762"/>
                </a:lnTo>
                <a:lnTo>
                  <a:pt x="22448" y="355873"/>
                </a:lnTo>
                <a:lnTo>
                  <a:pt x="61595" y="369950"/>
                </a:lnTo>
                <a:lnTo>
                  <a:pt x="959023" y="368654"/>
                </a:lnTo>
                <a:lnTo>
                  <a:pt x="994076" y="347393"/>
                </a:lnTo>
                <a:lnTo>
                  <a:pt x="1008126" y="308228"/>
                </a:lnTo>
                <a:lnTo>
                  <a:pt x="1006847" y="49067"/>
                </a:lnTo>
                <a:lnTo>
                  <a:pt x="985601" y="14025"/>
                </a:lnTo>
                <a:lnTo>
                  <a:pt x="946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6100" y="1533525"/>
            <a:ext cx="1008380" cy="370205"/>
          </a:xfrm>
          <a:custGeom>
            <a:avLst/>
            <a:gdLst/>
            <a:ahLst/>
            <a:cxnLst/>
            <a:rect l="l" t="t" r="r" b="b"/>
            <a:pathLst>
              <a:path w="1008379" h="370205">
                <a:moveTo>
                  <a:pt x="0" y="61595"/>
                </a:moveTo>
                <a:lnTo>
                  <a:pt x="14052" y="22415"/>
                </a:lnTo>
                <a:lnTo>
                  <a:pt x="49154" y="1255"/>
                </a:lnTo>
                <a:lnTo>
                  <a:pt x="946403" y="0"/>
                </a:lnTo>
                <a:lnTo>
                  <a:pt x="960805" y="1688"/>
                </a:lnTo>
                <a:lnTo>
                  <a:pt x="995205" y="23892"/>
                </a:lnTo>
                <a:lnTo>
                  <a:pt x="1008126" y="308228"/>
                </a:lnTo>
                <a:lnTo>
                  <a:pt x="1006433" y="322616"/>
                </a:lnTo>
                <a:lnTo>
                  <a:pt x="984199" y="356995"/>
                </a:lnTo>
                <a:lnTo>
                  <a:pt x="61595" y="369950"/>
                </a:lnTo>
                <a:lnTo>
                  <a:pt x="47200" y="368255"/>
                </a:lnTo>
                <a:lnTo>
                  <a:pt x="12872" y="345979"/>
                </a:lnTo>
                <a:lnTo>
                  <a:pt x="0" y="61595"/>
                </a:lnTo>
                <a:close/>
              </a:path>
            </a:pathLst>
          </a:custGeom>
          <a:ln w="28575">
            <a:solidFill>
              <a:srgbClr val="A0E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5325" y="1590436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过滤器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9676" y="1533525"/>
            <a:ext cx="1008380" cy="370205"/>
          </a:xfrm>
          <a:custGeom>
            <a:avLst/>
            <a:gdLst/>
            <a:ahLst/>
            <a:cxnLst/>
            <a:rect l="l" t="t" r="r" b="b"/>
            <a:pathLst>
              <a:path w="1008380" h="370205">
                <a:moveTo>
                  <a:pt x="946404" y="0"/>
                </a:moveTo>
                <a:lnTo>
                  <a:pt x="49154" y="1255"/>
                </a:lnTo>
                <a:lnTo>
                  <a:pt x="14052" y="22415"/>
                </a:lnTo>
                <a:lnTo>
                  <a:pt x="0" y="61595"/>
                </a:lnTo>
                <a:lnTo>
                  <a:pt x="1272" y="320762"/>
                </a:lnTo>
                <a:lnTo>
                  <a:pt x="22448" y="355873"/>
                </a:lnTo>
                <a:lnTo>
                  <a:pt x="61594" y="369950"/>
                </a:lnTo>
                <a:lnTo>
                  <a:pt x="958931" y="368672"/>
                </a:lnTo>
                <a:lnTo>
                  <a:pt x="993973" y="347426"/>
                </a:lnTo>
                <a:lnTo>
                  <a:pt x="1007999" y="308228"/>
                </a:lnTo>
                <a:lnTo>
                  <a:pt x="1006743" y="49154"/>
                </a:lnTo>
                <a:lnTo>
                  <a:pt x="985583" y="14052"/>
                </a:lnTo>
                <a:lnTo>
                  <a:pt x="946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1533525"/>
            <a:ext cx="1008380" cy="370205"/>
          </a:xfrm>
          <a:custGeom>
            <a:avLst/>
            <a:gdLst/>
            <a:ahLst/>
            <a:cxnLst/>
            <a:rect l="l" t="t" r="r" b="b"/>
            <a:pathLst>
              <a:path w="1008380" h="370205">
                <a:moveTo>
                  <a:pt x="0" y="61595"/>
                </a:moveTo>
                <a:lnTo>
                  <a:pt x="14052" y="22415"/>
                </a:lnTo>
                <a:lnTo>
                  <a:pt x="49154" y="1255"/>
                </a:lnTo>
                <a:lnTo>
                  <a:pt x="946404" y="0"/>
                </a:lnTo>
                <a:lnTo>
                  <a:pt x="960812" y="1692"/>
                </a:lnTo>
                <a:lnTo>
                  <a:pt x="995161" y="23937"/>
                </a:lnTo>
                <a:lnTo>
                  <a:pt x="1007999" y="308228"/>
                </a:lnTo>
                <a:lnTo>
                  <a:pt x="1006310" y="322630"/>
                </a:lnTo>
                <a:lnTo>
                  <a:pt x="984106" y="357030"/>
                </a:lnTo>
                <a:lnTo>
                  <a:pt x="61594" y="369950"/>
                </a:lnTo>
                <a:lnTo>
                  <a:pt x="47200" y="368255"/>
                </a:lnTo>
                <a:lnTo>
                  <a:pt x="12872" y="345979"/>
                </a:lnTo>
                <a:lnTo>
                  <a:pt x="0" y="61595"/>
                </a:lnTo>
                <a:close/>
              </a:path>
            </a:pathLst>
          </a:custGeom>
          <a:ln w="28575">
            <a:solidFill>
              <a:srgbClr val="A0E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8520" y="1603136"/>
            <a:ext cx="711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800" dirty="0">
                <a:latin typeface="宋体"/>
                <a:cs typeface="宋体"/>
              </a:rPr>
              <a:t>输入层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43726" y="1552575"/>
            <a:ext cx="1224280" cy="370205"/>
          </a:xfrm>
          <a:custGeom>
            <a:avLst/>
            <a:gdLst/>
            <a:ahLst/>
            <a:cxnLst/>
            <a:rect l="l" t="t" r="r" b="b"/>
            <a:pathLst>
              <a:path w="1224279" h="370205">
                <a:moveTo>
                  <a:pt x="1162303" y="0"/>
                </a:moveTo>
                <a:lnTo>
                  <a:pt x="49154" y="1255"/>
                </a:lnTo>
                <a:lnTo>
                  <a:pt x="14052" y="22415"/>
                </a:lnTo>
                <a:lnTo>
                  <a:pt x="0" y="61595"/>
                </a:lnTo>
                <a:lnTo>
                  <a:pt x="1272" y="320762"/>
                </a:lnTo>
                <a:lnTo>
                  <a:pt x="22448" y="355873"/>
                </a:lnTo>
                <a:lnTo>
                  <a:pt x="61595" y="369950"/>
                </a:lnTo>
                <a:lnTo>
                  <a:pt x="1174831" y="368672"/>
                </a:lnTo>
                <a:lnTo>
                  <a:pt x="1209873" y="347426"/>
                </a:lnTo>
                <a:lnTo>
                  <a:pt x="1223899" y="308228"/>
                </a:lnTo>
                <a:lnTo>
                  <a:pt x="1222643" y="49154"/>
                </a:lnTo>
                <a:lnTo>
                  <a:pt x="1201483" y="14052"/>
                </a:lnTo>
                <a:lnTo>
                  <a:pt x="1162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43726" y="1552575"/>
            <a:ext cx="1224280" cy="370205"/>
          </a:xfrm>
          <a:custGeom>
            <a:avLst/>
            <a:gdLst/>
            <a:ahLst/>
            <a:cxnLst/>
            <a:rect l="l" t="t" r="r" b="b"/>
            <a:pathLst>
              <a:path w="1224279" h="370205">
                <a:moveTo>
                  <a:pt x="0" y="61595"/>
                </a:moveTo>
                <a:lnTo>
                  <a:pt x="14052" y="22415"/>
                </a:lnTo>
                <a:lnTo>
                  <a:pt x="49154" y="1255"/>
                </a:lnTo>
                <a:lnTo>
                  <a:pt x="1162303" y="0"/>
                </a:lnTo>
                <a:lnTo>
                  <a:pt x="1176712" y="1692"/>
                </a:lnTo>
                <a:lnTo>
                  <a:pt x="1211061" y="23937"/>
                </a:lnTo>
                <a:lnTo>
                  <a:pt x="1223899" y="308228"/>
                </a:lnTo>
                <a:lnTo>
                  <a:pt x="1222210" y="322630"/>
                </a:lnTo>
                <a:lnTo>
                  <a:pt x="1200006" y="357030"/>
                </a:lnTo>
                <a:lnTo>
                  <a:pt x="61595" y="369950"/>
                </a:lnTo>
                <a:lnTo>
                  <a:pt x="47200" y="368255"/>
                </a:lnTo>
                <a:lnTo>
                  <a:pt x="12872" y="345979"/>
                </a:lnTo>
                <a:lnTo>
                  <a:pt x="0" y="61595"/>
                </a:lnTo>
                <a:close/>
              </a:path>
            </a:pathLst>
          </a:custGeom>
          <a:ln w="28575">
            <a:solidFill>
              <a:srgbClr val="A0E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87108" y="1609613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特征映射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368" y="5113289"/>
            <a:ext cx="7354570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110"/>
              </a:lnSpc>
            </a:pPr>
            <a:r>
              <a:rPr sz="1800" dirty="0">
                <a:latin typeface="宋体"/>
                <a:cs typeface="宋体"/>
              </a:rPr>
              <a:t>从输入层得到特征映射的过程中使用了</a:t>
            </a:r>
            <a:r>
              <a:rPr sz="1800" b="1" dirty="0">
                <a:latin typeface="宋体"/>
                <a:cs typeface="宋体"/>
              </a:rPr>
              <a:t>同一个过滤</a:t>
            </a:r>
            <a:r>
              <a:rPr sz="1800" b="1" spc="0" dirty="0">
                <a:latin typeface="宋体"/>
                <a:cs typeface="宋体"/>
              </a:rPr>
              <a:t>器</a:t>
            </a:r>
            <a:r>
              <a:rPr sz="1800" dirty="0">
                <a:latin typeface="宋体"/>
                <a:cs typeface="宋体"/>
              </a:rPr>
              <a:t>，即权值参数</a:t>
            </a:r>
            <a:r>
              <a:rPr sz="1800" b="1" dirty="0">
                <a:latin typeface="宋体"/>
                <a:cs typeface="宋体"/>
              </a:rPr>
              <a:t>共享</a:t>
            </a:r>
            <a:r>
              <a:rPr sz="1800" dirty="0">
                <a:latin typeface="宋体"/>
                <a:cs typeface="宋体"/>
              </a:rPr>
              <a:t>。 </a:t>
            </a:r>
            <a:r>
              <a:rPr sz="1800" b="1" dirty="0">
                <a:latin typeface="宋体"/>
                <a:cs typeface="宋体"/>
              </a:rPr>
              <a:t>优点：</a:t>
            </a:r>
            <a:r>
              <a:rPr sz="1800" dirty="0">
                <a:latin typeface="宋体"/>
                <a:cs typeface="宋体"/>
              </a:rPr>
              <a:t>权值共享大大减少了参数个数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136029"/>
            <a:ext cx="7617967" cy="1231106"/>
          </a:xfrm>
        </p:spPr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卷积层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7183" y="990600"/>
            <a:ext cx="7237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pc="-5" dirty="0" smtClean="0">
                <a:latin typeface="宋体"/>
                <a:cs typeface="宋体"/>
              </a:rPr>
              <a:t>◆卷</a:t>
            </a:r>
            <a:r>
              <a:rPr lang="zh-CN" altLang="en-US" sz="2800" dirty="0" smtClean="0">
                <a:latin typeface="宋体"/>
                <a:cs typeface="宋体"/>
              </a:rPr>
              <a:t>积</a:t>
            </a:r>
            <a:r>
              <a:rPr lang="zh-CN" altLang="en-US" sz="2800" dirty="0">
                <a:latin typeface="宋体"/>
                <a:cs typeface="宋体"/>
              </a:rPr>
              <a:t>层的</a:t>
            </a:r>
            <a:r>
              <a:rPr lang="zh-CN" altLang="en-US" sz="2800" spc="-5" dirty="0">
                <a:latin typeface="宋体"/>
                <a:cs typeface="宋体"/>
              </a:rPr>
              <a:t>作</a:t>
            </a:r>
            <a:r>
              <a:rPr lang="zh-CN" altLang="en-US" sz="2800" dirty="0">
                <a:latin typeface="宋体"/>
                <a:cs typeface="宋体"/>
              </a:rPr>
              <a:t>用是提取</a:t>
            </a:r>
            <a:r>
              <a:rPr lang="zh-CN" altLang="en-US" sz="2800" spc="-5" dirty="0">
                <a:latin typeface="宋体"/>
                <a:cs typeface="宋体"/>
              </a:rPr>
              <a:t>一</a:t>
            </a:r>
            <a:r>
              <a:rPr lang="zh-CN" altLang="en-US" sz="2800" dirty="0">
                <a:latin typeface="宋体"/>
                <a:cs typeface="宋体"/>
              </a:rPr>
              <a:t>个局部</a:t>
            </a:r>
            <a:r>
              <a:rPr lang="zh-CN" altLang="en-US" sz="2800" spc="-5" dirty="0">
                <a:latin typeface="宋体"/>
                <a:cs typeface="宋体"/>
              </a:rPr>
              <a:t>区</a:t>
            </a:r>
            <a:r>
              <a:rPr lang="zh-CN" altLang="en-US" sz="2800" dirty="0">
                <a:latin typeface="宋体"/>
                <a:cs typeface="宋体"/>
              </a:rPr>
              <a:t>域的特</a:t>
            </a:r>
            <a:r>
              <a:rPr lang="zh-CN" altLang="en-US" sz="2800" spc="-5" dirty="0">
                <a:latin typeface="宋体"/>
                <a:cs typeface="宋体"/>
              </a:rPr>
              <a:t>征</a:t>
            </a:r>
            <a:r>
              <a:rPr lang="zh-CN" altLang="en-US" sz="2800" dirty="0">
                <a:latin typeface="宋体"/>
                <a:cs typeface="宋体"/>
              </a:rPr>
              <a:t>，</a:t>
            </a:r>
            <a:r>
              <a:rPr lang="zh-CN" altLang="en-US" sz="2800" spc="-5" dirty="0">
                <a:latin typeface="宋体"/>
                <a:cs typeface="宋体"/>
              </a:rPr>
              <a:t>不</a:t>
            </a:r>
            <a:r>
              <a:rPr lang="zh-CN" altLang="en-US" sz="2800" dirty="0">
                <a:latin typeface="宋体"/>
                <a:cs typeface="宋体"/>
              </a:rPr>
              <a:t>同的卷</a:t>
            </a:r>
            <a:r>
              <a:rPr lang="zh-CN" altLang="en-US" sz="2800" spc="-5" dirty="0">
                <a:latin typeface="宋体"/>
                <a:cs typeface="宋体"/>
              </a:rPr>
              <a:t>积</a:t>
            </a:r>
            <a:r>
              <a:rPr lang="zh-CN" altLang="en-US" sz="2800" dirty="0">
                <a:latin typeface="宋体"/>
                <a:cs typeface="宋体"/>
              </a:rPr>
              <a:t>核相当于</a:t>
            </a:r>
            <a:r>
              <a:rPr lang="zh-CN" altLang="en-US" sz="2800" spc="-5" dirty="0">
                <a:latin typeface="宋体"/>
                <a:cs typeface="宋体"/>
              </a:rPr>
              <a:t>不</a:t>
            </a:r>
            <a:r>
              <a:rPr lang="zh-CN" altLang="en-US" sz="2800" dirty="0">
                <a:latin typeface="宋体"/>
                <a:cs typeface="宋体"/>
              </a:rPr>
              <a:t>同的</a:t>
            </a:r>
            <a:r>
              <a:rPr lang="zh-CN" altLang="en-US" sz="2800" spc="-5" dirty="0" smtClean="0">
                <a:latin typeface="宋体"/>
                <a:cs typeface="宋体"/>
              </a:rPr>
              <a:t>特</a:t>
            </a:r>
            <a:r>
              <a:rPr lang="zh-CN" altLang="en-US" sz="2800" spc="20" dirty="0" smtClean="0">
                <a:latin typeface="宋体"/>
                <a:cs typeface="宋体"/>
              </a:rPr>
              <a:t>征提取</a:t>
            </a:r>
            <a:r>
              <a:rPr lang="zh-CN" altLang="en-US" sz="2800" spc="-5" dirty="0">
                <a:latin typeface="宋体"/>
                <a:cs typeface="宋体"/>
              </a:rPr>
              <a:t>器</a:t>
            </a:r>
            <a:r>
              <a:rPr lang="zh-CN" altLang="en-US" sz="2800" spc="20" dirty="0">
                <a:latin typeface="宋体"/>
                <a:cs typeface="宋体"/>
              </a:rPr>
              <a:t>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37183" y="2375595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252729">
              <a:lnSpc>
                <a:spcPct val="150000"/>
              </a:lnSpc>
              <a:spcBef>
                <a:spcPts val="1019"/>
              </a:spcBef>
            </a:pPr>
            <a:r>
              <a:rPr lang="zh-CN" altLang="en-US" sz="2400" dirty="0" smtClean="0">
                <a:latin typeface="+mn-ea"/>
                <a:cs typeface="宋体"/>
              </a:rPr>
              <a:t>◆通</a:t>
            </a:r>
            <a:r>
              <a:rPr lang="zh-CN" altLang="en-US" sz="2400" spc="-5" dirty="0" smtClean="0">
                <a:latin typeface="+mn-ea"/>
                <a:cs typeface="宋体"/>
              </a:rPr>
              <a:t>常</a:t>
            </a:r>
            <a:r>
              <a:rPr lang="zh-CN" altLang="en-US" sz="2400" dirty="0">
                <a:latin typeface="+mn-ea"/>
                <a:cs typeface="宋体"/>
              </a:rPr>
              <a:t>将神</a:t>
            </a:r>
            <a:r>
              <a:rPr lang="zh-CN" altLang="en-US" sz="2400" spc="-5" dirty="0">
                <a:latin typeface="+mn-ea"/>
                <a:cs typeface="宋体"/>
              </a:rPr>
              <a:t>经</a:t>
            </a:r>
            <a:r>
              <a:rPr lang="zh-CN" altLang="en-US" sz="2400" dirty="0">
                <a:latin typeface="+mn-ea"/>
                <a:cs typeface="宋体"/>
              </a:rPr>
              <a:t>元</a:t>
            </a:r>
            <a:r>
              <a:rPr lang="zh-CN" altLang="en-US" sz="2400" spc="-5" dirty="0">
                <a:latin typeface="+mn-ea"/>
                <a:cs typeface="宋体"/>
              </a:rPr>
              <a:t>组</a:t>
            </a:r>
            <a:r>
              <a:rPr lang="zh-CN" altLang="en-US" sz="2400" dirty="0">
                <a:latin typeface="+mn-ea"/>
                <a:cs typeface="宋体"/>
              </a:rPr>
              <a:t>织为</a:t>
            </a:r>
            <a:r>
              <a:rPr lang="zh-CN" altLang="en-US" sz="2400" spc="-5" dirty="0">
                <a:latin typeface="+mn-ea"/>
                <a:cs typeface="宋体"/>
              </a:rPr>
              <a:t>三</a:t>
            </a:r>
            <a:r>
              <a:rPr lang="zh-CN" altLang="en-US" sz="2400" dirty="0">
                <a:latin typeface="+mn-ea"/>
                <a:cs typeface="宋体"/>
              </a:rPr>
              <a:t>维结</a:t>
            </a:r>
            <a:r>
              <a:rPr lang="zh-CN" altLang="en-US" sz="2400" spc="-5" dirty="0">
                <a:latin typeface="+mn-ea"/>
                <a:cs typeface="宋体"/>
              </a:rPr>
              <a:t>构</a:t>
            </a:r>
            <a:r>
              <a:rPr lang="zh-CN" altLang="en-US" sz="2400" dirty="0">
                <a:latin typeface="+mn-ea"/>
                <a:cs typeface="宋体"/>
              </a:rPr>
              <a:t>的</a:t>
            </a:r>
            <a:r>
              <a:rPr lang="zh-CN" altLang="en-US" sz="2400" spc="-5" dirty="0">
                <a:latin typeface="+mn-ea"/>
                <a:cs typeface="宋体"/>
              </a:rPr>
              <a:t>神</a:t>
            </a:r>
            <a:r>
              <a:rPr lang="zh-CN" altLang="en-US" sz="2400" dirty="0">
                <a:latin typeface="+mn-ea"/>
                <a:cs typeface="宋体"/>
              </a:rPr>
              <a:t>经</a:t>
            </a:r>
            <a:r>
              <a:rPr lang="zh-CN" altLang="en-US" sz="2400" spc="-5" dirty="0">
                <a:latin typeface="+mn-ea"/>
                <a:cs typeface="宋体"/>
              </a:rPr>
              <a:t>层</a:t>
            </a:r>
            <a:r>
              <a:rPr lang="zh-CN" altLang="en-US" sz="2400" dirty="0">
                <a:latin typeface="+mn-ea"/>
                <a:cs typeface="宋体"/>
              </a:rPr>
              <a:t>，</a:t>
            </a:r>
            <a:r>
              <a:rPr lang="zh-CN" altLang="en-US" sz="2400" spc="-5" dirty="0">
                <a:latin typeface="+mn-ea"/>
                <a:cs typeface="宋体"/>
              </a:rPr>
              <a:t>其</a:t>
            </a:r>
            <a:r>
              <a:rPr lang="zh-CN" altLang="en-US" sz="2400" dirty="0" smtClean="0">
                <a:latin typeface="+mn-ea"/>
                <a:cs typeface="宋体"/>
              </a:rPr>
              <a:t>大 小</a:t>
            </a:r>
            <a:r>
              <a:rPr lang="zh-CN" altLang="en-US" sz="2400" spc="-5" dirty="0">
                <a:latin typeface="+mn-ea"/>
                <a:cs typeface="宋体"/>
              </a:rPr>
              <a:t>为</a:t>
            </a:r>
            <a:r>
              <a:rPr lang="zh-CN" altLang="en-US" sz="2400" dirty="0">
                <a:latin typeface="+mn-ea"/>
                <a:cs typeface="宋体"/>
              </a:rPr>
              <a:t>高</a:t>
            </a:r>
            <a:r>
              <a:rPr lang="zh-CN" altLang="en-US" sz="2400" spc="-5" dirty="0">
                <a:latin typeface="+mn-ea"/>
                <a:cs typeface="宋体"/>
              </a:rPr>
              <a:t>度 </a:t>
            </a:r>
            <a:r>
              <a:rPr lang="en-US" altLang="zh-CN" sz="2400" i="1" spc="105" dirty="0">
                <a:latin typeface="+mn-ea"/>
                <a:cs typeface="Bookman Old Style"/>
              </a:rPr>
              <a:t>M</a:t>
            </a:r>
            <a:r>
              <a:rPr lang="zh-CN" altLang="en-US" sz="2400" i="1" spc="-195" dirty="0">
                <a:latin typeface="+mn-ea"/>
                <a:cs typeface="Bookman Old Style"/>
              </a:rPr>
              <a:t> </a:t>
            </a:r>
            <a:r>
              <a:rPr lang="en-US" altLang="zh-CN" sz="2400" spc="220" dirty="0">
                <a:latin typeface="+mn-ea"/>
                <a:cs typeface="Cambria"/>
              </a:rPr>
              <a:t>×</a:t>
            </a:r>
            <a:r>
              <a:rPr lang="zh-CN" altLang="en-US" sz="2400" spc="-75" dirty="0">
                <a:latin typeface="+mn-ea"/>
                <a:cs typeface="Cambria"/>
              </a:rPr>
              <a:t> </a:t>
            </a:r>
            <a:r>
              <a:rPr lang="zh-CN" altLang="en-US" sz="2400" spc="-5" dirty="0">
                <a:latin typeface="+mn-ea"/>
                <a:cs typeface="宋体"/>
              </a:rPr>
              <a:t>宽度</a:t>
            </a:r>
            <a:r>
              <a:rPr lang="zh-CN" altLang="en-US" sz="2400" spc="-355" dirty="0">
                <a:latin typeface="+mn-ea"/>
                <a:cs typeface="宋体"/>
              </a:rPr>
              <a:t> </a:t>
            </a:r>
            <a:r>
              <a:rPr lang="en-US" altLang="zh-CN" sz="2400" i="1" spc="80" dirty="0">
                <a:latin typeface="+mn-ea"/>
                <a:cs typeface="Bookman Old Style"/>
              </a:rPr>
              <a:t>N</a:t>
            </a:r>
            <a:r>
              <a:rPr lang="zh-CN" altLang="en-US" sz="2400" i="1" spc="-195" dirty="0">
                <a:latin typeface="+mn-ea"/>
                <a:cs typeface="Bookman Old Style"/>
              </a:rPr>
              <a:t> </a:t>
            </a:r>
            <a:r>
              <a:rPr lang="en-US" altLang="zh-CN" sz="2400" spc="220" dirty="0">
                <a:latin typeface="+mn-ea"/>
                <a:cs typeface="Cambria"/>
              </a:rPr>
              <a:t>×</a:t>
            </a:r>
            <a:r>
              <a:rPr lang="zh-CN" altLang="en-US" sz="2400" spc="-75" dirty="0">
                <a:latin typeface="+mn-ea"/>
                <a:cs typeface="Cambria"/>
              </a:rPr>
              <a:t> </a:t>
            </a:r>
            <a:r>
              <a:rPr lang="zh-CN" altLang="en-US" sz="2400" spc="-5" dirty="0">
                <a:latin typeface="+mn-ea"/>
                <a:cs typeface="宋体"/>
              </a:rPr>
              <a:t>深度</a:t>
            </a:r>
            <a:r>
              <a:rPr lang="zh-CN" altLang="en-US" sz="2400" spc="-355" dirty="0">
                <a:latin typeface="+mn-ea"/>
                <a:cs typeface="宋体"/>
              </a:rPr>
              <a:t> </a:t>
            </a:r>
            <a:r>
              <a:rPr lang="en-US" altLang="zh-CN" sz="2400" i="1" spc="105" dirty="0">
                <a:latin typeface="+mn-ea"/>
                <a:cs typeface="Bookman Old Style"/>
              </a:rPr>
              <a:t>D</a:t>
            </a:r>
            <a:r>
              <a:rPr lang="zh-CN" altLang="en-US" sz="2400" spc="-5" dirty="0">
                <a:latin typeface="+mn-ea"/>
                <a:cs typeface="宋体"/>
              </a:rPr>
              <a:t>，有</a:t>
            </a:r>
            <a:r>
              <a:rPr lang="zh-CN" altLang="en-US" sz="2400" spc="-355" dirty="0">
                <a:latin typeface="+mn-ea"/>
                <a:cs typeface="宋体"/>
              </a:rPr>
              <a:t> </a:t>
            </a:r>
            <a:r>
              <a:rPr lang="en-US" altLang="zh-CN" sz="2400" i="1" spc="80" dirty="0">
                <a:latin typeface="+mn-ea"/>
                <a:cs typeface="Bookman Old Style"/>
              </a:rPr>
              <a:t>D</a:t>
            </a:r>
            <a:r>
              <a:rPr lang="zh-CN" altLang="en-US" sz="2400" i="1" spc="-125" dirty="0">
                <a:latin typeface="+mn-ea"/>
                <a:cs typeface="Bookman Old Style"/>
              </a:rPr>
              <a:t> </a:t>
            </a:r>
            <a:r>
              <a:rPr lang="zh-CN" altLang="en-US" sz="2400" spc="-5" dirty="0">
                <a:latin typeface="+mn-ea"/>
                <a:cs typeface="宋体"/>
              </a:rPr>
              <a:t>个</a:t>
            </a:r>
            <a:r>
              <a:rPr lang="zh-CN" altLang="en-US" sz="2400" spc="-355" dirty="0">
                <a:latin typeface="+mn-ea"/>
                <a:cs typeface="宋体"/>
              </a:rPr>
              <a:t> </a:t>
            </a:r>
            <a:r>
              <a:rPr lang="en-US" altLang="zh-CN" sz="2400" i="1" spc="105" dirty="0">
                <a:latin typeface="+mn-ea"/>
                <a:cs typeface="Bookman Old Style"/>
              </a:rPr>
              <a:t>M</a:t>
            </a:r>
            <a:r>
              <a:rPr lang="zh-CN" altLang="en-US" sz="2400" i="1" spc="30" dirty="0">
                <a:latin typeface="+mn-ea"/>
                <a:cs typeface="Bookman Old Style"/>
              </a:rPr>
              <a:t> </a:t>
            </a:r>
            <a:r>
              <a:rPr lang="en-US" altLang="zh-CN" sz="2400" spc="220" dirty="0">
                <a:latin typeface="+mn-ea"/>
                <a:cs typeface="Cambria"/>
              </a:rPr>
              <a:t>×</a:t>
            </a:r>
            <a:r>
              <a:rPr lang="zh-CN" altLang="en-US" sz="2400" dirty="0">
                <a:latin typeface="+mn-ea"/>
                <a:cs typeface="Cambria"/>
              </a:rPr>
              <a:t> </a:t>
            </a:r>
            <a:r>
              <a:rPr lang="en-US" altLang="zh-CN" sz="2400" i="1" spc="80" dirty="0">
                <a:latin typeface="+mn-ea"/>
                <a:cs typeface="Bookman Old Style"/>
              </a:rPr>
              <a:t>N</a:t>
            </a:r>
            <a:r>
              <a:rPr lang="zh-CN" altLang="en-US" sz="2400" i="1" spc="-45" dirty="0">
                <a:latin typeface="+mn-ea"/>
                <a:cs typeface="Bookman Old Style"/>
              </a:rPr>
              <a:t> </a:t>
            </a:r>
            <a:r>
              <a:rPr lang="zh-CN" altLang="en-US" sz="2400" spc="-5" dirty="0">
                <a:latin typeface="+mn-ea"/>
                <a:cs typeface="宋体"/>
              </a:rPr>
              <a:t>大小的特征映射构成。</a:t>
            </a:r>
            <a:endParaRPr lang="zh-CN" altLang="en-US" sz="2400" dirty="0">
              <a:latin typeface="+mn-ea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098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卷积层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33401" y="1640768"/>
            <a:ext cx="7631480" cy="460763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lang="zh-CN" altLang="en-US" sz="2000" spc="-5" dirty="0">
                <a:latin typeface="宋体"/>
                <a:cs typeface="宋体"/>
              </a:rPr>
              <a:t>假设一个卷积层的结构如下：</a:t>
            </a:r>
            <a:endParaRPr lang="zh-CN" altLang="en-US"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lang="en-US" altLang="zh-CN" sz="2000" spc="55" dirty="0" smtClean="0">
                <a:solidFill>
                  <a:srgbClr val="231F20"/>
                </a:solidFill>
                <a:latin typeface="Cambria"/>
                <a:cs typeface="Cambria"/>
              </a:rPr>
              <a:t>•  </a:t>
            </a:r>
            <a:r>
              <a:rPr lang="zh-CN" altLang="en-US" sz="2000" spc="10" dirty="0">
                <a:latin typeface="宋体"/>
                <a:cs typeface="宋体"/>
              </a:rPr>
              <a:t>输入特征映射</a:t>
            </a:r>
            <a:r>
              <a:rPr lang="zh-CN" altLang="en-US" sz="2000" spc="-5" dirty="0">
                <a:latin typeface="宋体"/>
                <a:cs typeface="宋体"/>
              </a:rPr>
              <a:t>组：</a:t>
            </a:r>
            <a:r>
              <a:rPr lang="en-US" altLang="zh-CN" sz="2000" b="1" spc="55" dirty="0">
                <a:latin typeface="Georgia"/>
                <a:cs typeface="Georgia"/>
              </a:rPr>
              <a:t>X</a:t>
            </a:r>
            <a:r>
              <a:rPr lang="zh-CN" altLang="en-US" sz="2000" b="1" dirty="0">
                <a:latin typeface="Georgia"/>
                <a:cs typeface="Georgia"/>
              </a:rPr>
              <a:t> </a:t>
            </a:r>
            <a:r>
              <a:rPr lang="zh-CN" altLang="en-US" sz="2000" b="1" spc="-75" dirty="0">
                <a:latin typeface="Georgia"/>
                <a:cs typeface="Georgia"/>
              </a:rPr>
              <a:t> </a:t>
            </a:r>
            <a:r>
              <a:rPr lang="zh-CN" altLang="en-US" sz="2000" spc="40" dirty="0">
                <a:latin typeface="Cambria"/>
                <a:cs typeface="Cambria"/>
              </a:rPr>
              <a:t>∈</a:t>
            </a:r>
            <a:r>
              <a:rPr lang="zh-CN" altLang="en-US" sz="2000" dirty="0">
                <a:latin typeface="Cambria"/>
                <a:cs typeface="Cambria"/>
              </a:rPr>
              <a:t> </a:t>
            </a:r>
            <a:r>
              <a:rPr lang="zh-CN" altLang="en-US" sz="2000" spc="-5" dirty="0">
                <a:latin typeface="Cambria"/>
                <a:cs typeface="Cambria"/>
              </a:rPr>
              <a:t> </a:t>
            </a:r>
            <a:r>
              <a:rPr lang="en-US" altLang="zh-CN" sz="2000" spc="-5" dirty="0">
                <a:latin typeface="Century"/>
                <a:cs typeface="Century"/>
              </a:rPr>
              <a:t>R</a:t>
            </a:r>
            <a:r>
              <a:rPr lang="en-US" altLang="zh-CN" sz="2000" i="1" spc="262" baseline="27777" dirty="0"/>
              <a:t>M</a:t>
            </a:r>
            <a:r>
              <a:rPr lang="zh-CN" altLang="en-US" sz="2000" i="1" spc="-179" baseline="27777" dirty="0"/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i="1" spc="187" baseline="27777" dirty="0"/>
              <a:t>N</a:t>
            </a:r>
            <a:r>
              <a:rPr lang="zh-CN" altLang="en-US" sz="2000" i="1" spc="-179" baseline="27777" dirty="0"/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i="1" spc="217" baseline="27777" dirty="0"/>
              <a:t>D</a:t>
            </a:r>
            <a:r>
              <a:rPr lang="zh-CN" altLang="en-US" sz="2000" i="1" spc="75" baseline="27777" dirty="0"/>
              <a:t> </a:t>
            </a:r>
            <a:r>
              <a:rPr lang="zh-CN" altLang="en-US" sz="2000" spc="10" dirty="0">
                <a:latin typeface="宋体"/>
                <a:cs typeface="宋体"/>
              </a:rPr>
              <a:t>为三维张量</a:t>
            </a:r>
            <a:r>
              <a:rPr lang="zh-CN" altLang="en-US" sz="2000" spc="-5" dirty="0">
                <a:latin typeface="宋体"/>
                <a:cs typeface="宋体"/>
              </a:rPr>
              <a:t>（</a:t>
            </a:r>
            <a:r>
              <a:rPr lang="en-US" altLang="zh-CN" sz="2000" spc="-15" dirty="0">
                <a:latin typeface="Book Antiqua"/>
                <a:cs typeface="Book Antiqua"/>
              </a:rPr>
              <a:t>tensor</a:t>
            </a:r>
            <a:r>
              <a:rPr lang="zh-CN" altLang="en-US" sz="2000" spc="-220" dirty="0">
                <a:latin typeface="宋体"/>
                <a:cs typeface="宋体"/>
              </a:rPr>
              <a:t>）</a:t>
            </a:r>
            <a:r>
              <a:rPr lang="zh-CN" altLang="en-US" sz="2000" spc="10" dirty="0">
                <a:latin typeface="宋体"/>
                <a:cs typeface="宋体"/>
              </a:rPr>
              <a:t>，其中每个</a:t>
            </a:r>
            <a:r>
              <a:rPr lang="zh-CN" altLang="en-US" sz="2000" spc="10" dirty="0" smtClean="0">
                <a:latin typeface="宋体"/>
                <a:cs typeface="宋体"/>
              </a:rPr>
              <a:t>切</a:t>
            </a:r>
            <a:r>
              <a:rPr lang="zh-CN" altLang="en-US" sz="2000" spc="-5" dirty="0" smtClean="0">
                <a:latin typeface="宋体"/>
                <a:cs typeface="宋体"/>
              </a:rPr>
              <a:t>片</a:t>
            </a:r>
            <a:r>
              <a:rPr lang="en-US" altLang="zh-CN" sz="2000" dirty="0" smtClean="0">
                <a:latin typeface="Book Antiqua"/>
                <a:cs typeface="Book Antiqua"/>
              </a:rPr>
              <a:t>(</a:t>
            </a:r>
            <a:r>
              <a:rPr lang="en-US" altLang="zh-CN" sz="2000" dirty="0">
                <a:latin typeface="Book Antiqua"/>
                <a:cs typeface="Book Antiqua"/>
              </a:rPr>
              <a:t>slice)</a:t>
            </a:r>
            <a:r>
              <a:rPr lang="zh-CN" altLang="en-US" sz="2000" spc="-100" dirty="0">
                <a:latin typeface="Book Antiqua"/>
                <a:cs typeface="Book Antiqua"/>
              </a:rPr>
              <a:t> </a:t>
            </a:r>
            <a:r>
              <a:rPr lang="zh-CN" altLang="en-US" sz="2000" spc="-5" dirty="0">
                <a:latin typeface="宋体"/>
                <a:cs typeface="宋体"/>
              </a:rPr>
              <a:t>矩阵</a:t>
            </a:r>
            <a:r>
              <a:rPr lang="zh-CN" altLang="en-US" sz="2000" spc="-355" dirty="0">
                <a:latin typeface="宋体"/>
                <a:cs typeface="宋体"/>
              </a:rPr>
              <a:t> </a:t>
            </a:r>
            <a:r>
              <a:rPr lang="en-US" altLang="zh-CN" sz="2000" i="1" spc="195" dirty="0" err="1">
                <a:latin typeface="Bookman Old Style"/>
                <a:cs typeface="Bookman Old Style"/>
              </a:rPr>
              <a:t>X</a:t>
            </a:r>
            <a:r>
              <a:rPr lang="en-US" altLang="zh-CN" sz="2000" i="1" spc="37" baseline="27777" dirty="0" err="1"/>
              <a:t>d</a:t>
            </a:r>
            <a:r>
              <a:rPr lang="zh-CN" altLang="en-US" sz="2000" i="1" baseline="27777" dirty="0"/>
              <a:t> </a:t>
            </a:r>
            <a:r>
              <a:rPr lang="zh-CN" altLang="en-US" sz="2000" i="1" spc="-97" baseline="27777" dirty="0"/>
              <a:t> </a:t>
            </a:r>
            <a:r>
              <a:rPr lang="zh-CN" altLang="en-US" sz="2000" spc="40" dirty="0">
                <a:latin typeface="Cambria"/>
                <a:cs typeface="Cambria"/>
              </a:rPr>
              <a:t>∈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spc="-5" dirty="0">
                <a:latin typeface="Century"/>
                <a:cs typeface="Century"/>
              </a:rPr>
              <a:t>R</a:t>
            </a:r>
            <a:r>
              <a:rPr lang="en-US" altLang="zh-CN" sz="2000" i="1" spc="262" baseline="27777" dirty="0"/>
              <a:t>M</a:t>
            </a:r>
            <a:r>
              <a:rPr lang="zh-CN" altLang="en-US" sz="2000" i="1" spc="-179" baseline="27777" dirty="0"/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i="1" spc="187" baseline="27777" dirty="0"/>
              <a:t>N</a:t>
            </a:r>
            <a:r>
              <a:rPr lang="zh-CN" altLang="en-US" sz="2000" i="1" spc="112" baseline="27777" dirty="0"/>
              <a:t> </a:t>
            </a:r>
            <a:r>
              <a:rPr lang="zh-CN" altLang="en-US" sz="2000" spc="-5" dirty="0">
                <a:latin typeface="宋体"/>
                <a:cs typeface="宋体"/>
              </a:rPr>
              <a:t>为一个输入特征映射，</a:t>
            </a:r>
            <a:r>
              <a:rPr lang="en-US" altLang="zh-CN" sz="2000" spc="-50" dirty="0">
                <a:latin typeface="Tahoma"/>
                <a:cs typeface="Tahoma"/>
              </a:rPr>
              <a:t>1</a:t>
            </a:r>
            <a:r>
              <a:rPr lang="zh-CN" altLang="en-US" sz="2000" spc="-40" dirty="0">
                <a:latin typeface="Tahoma"/>
                <a:cs typeface="Tahoma"/>
              </a:rPr>
              <a:t> </a:t>
            </a:r>
            <a:r>
              <a:rPr lang="zh-CN" altLang="en-US" sz="2000" spc="220" dirty="0">
                <a:latin typeface="Cambria"/>
                <a:cs typeface="Cambria"/>
              </a:rPr>
              <a:t>≤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i="1" spc="-125" dirty="0">
                <a:latin typeface="Bookman Old Style"/>
                <a:cs typeface="Bookman Old Style"/>
              </a:rPr>
              <a:t>d</a:t>
            </a:r>
            <a:r>
              <a:rPr lang="zh-CN" altLang="en-US" sz="2000" i="1" spc="-25" dirty="0">
                <a:latin typeface="Bookman Old Style"/>
                <a:cs typeface="Bookman Old Style"/>
              </a:rPr>
              <a:t> </a:t>
            </a:r>
            <a:r>
              <a:rPr lang="zh-CN" altLang="en-US" sz="2000" spc="220" dirty="0">
                <a:latin typeface="Cambria"/>
                <a:cs typeface="Cambria"/>
              </a:rPr>
              <a:t>≤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i="1" spc="105" dirty="0">
                <a:latin typeface="Bookman Old Style"/>
                <a:cs typeface="Bookman Old Style"/>
              </a:rPr>
              <a:t>D</a:t>
            </a:r>
            <a:r>
              <a:rPr lang="zh-CN" altLang="en-US" sz="2000" spc="-5" dirty="0">
                <a:latin typeface="宋体"/>
                <a:cs typeface="宋体"/>
              </a:rPr>
              <a:t>；</a:t>
            </a:r>
            <a:endParaRPr lang="zh-CN" altLang="en-US" sz="2000" dirty="0">
              <a:latin typeface="宋体"/>
              <a:cs typeface="宋体"/>
            </a:endParaRPr>
          </a:p>
          <a:p>
            <a:pPr marL="0" indent="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altLang="zh-CN" sz="2000" spc="55" dirty="0" smtClean="0">
                <a:solidFill>
                  <a:srgbClr val="231F20"/>
                </a:solidFill>
                <a:latin typeface="Cambria"/>
                <a:cs typeface="Cambria"/>
              </a:rPr>
              <a:t>•  </a:t>
            </a:r>
            <a:r>
              <a:rPr lang="zh-CN" altLang="en-US" sz="2000" dirty="0">
                <a:latin typeface="宋体"/>
                <a:cs typeface="宋体"/>
              </a:rPr>
              <a:t>输出特征映射</a:t>
            </a:r>
            <a:r>
              <a:rPr lang="zh-CN" altLang="en-US" sz="2000" spc="-5" dirty="0">
                <a:latin typeface="宋体"/>
                <a:cs typeface="宋体"/>
              </a:rPr>
              <a:t>组：</a:t>
            </a:r>
            <a:r>
              <a:rPr lang="en-US" altLang="zh-CN" sz="2000" b="1" spc="130" dirty="0">
                <a:latin typeface="Georgia"/>
                <a:cs typeface="Georgia"/>
              </a:rPr>
              <a:t>Y</a:t>
            </a:r>
            <a:r>
              <a:rPr lang="zh-CN" altLang="en-US" sz="2000" b="1" spc="80" dirty="0">
                <a:latin typeface="Georgia"/>
                <a:cs typeface="Georgia"/>
              </a:rPr>
              <a:t> </a:t>
            </a:r>
            <a:r>
              <a:rPr lang="zh-CN" altLang="en-US" sz="2000" spc="40" dirty="0">
                <a:latin typeface="Cambria"/>
                <a:cs typeface="Cambria"/>
              </a:rPr>
              <a:t>∈</a:t>
            </a:r>
            <a:r>
              <a:rPr lang="zh-CN" altLang="en-US" sz="2000" dirty="0">
                <a:latin typeface="Cambria"/>
                <a:cs typeface="Cambria"/>
              </a:rPr>
              <a:t> </a:t>
            </a:r>
            <a:r>
              <a:rPr lang="zh-CN" altLang="en-US" sz="2000" spc="-110" dirty="0">
                <a:latin typeface="Cambria"/>
                <a:cs typeface="Cambria"/>
              </a:rPr>
              <a:t> </a:t>
            </a:r>
            <a:r>
              <a:rPr lang="en-US" altLang="zh-CN" sz="2000" spc="-5" dirty="0">
                <a:latin typeface="Century"/>
                <a:cs typeface="Century"/>
              </a:rPr>
              <a:t>R</a:t>
            </a:r>
            <a:r>
              <a:rPr lang="en-US" altLang="zh-CN" sz="2000" i="1" spc="375" baseline="27777" dirty="0"/>
              <a:t>M</a:t>
            </a:r>
            <a:r>
              <a:rPr lang="en-US" altLang="zh-CN" sz="2000" i="1" spc="165" baseline="72222" dirty="0">
                <a:latin typeface="Times New Roman"/>
                <a:cs typeface="Times New Roman"/>
              </a:rPr>
              <a:t>′</a:t>
            </a:r>
            <a:r>
              <a:rPr lang="zh-CN" altLang="en-US" sz="2000" i="1" spc="-120" baseline="72222" dirty="0">
                <a:latin typeface="Times New Roman"/>
                <a:cs typeface="Times New Roman"/>
              </a:rPr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i="1" spc="292" baseline="27777" dirty="0"/>
              <a:t>N</a:t>
            </a:r>
            <a:r>
              <a:rPr lang="en-US" altLang="zh-CN" sz="2000" i="1" spc="165" baseline="72222" dirty="0">
                <a:latin typeface="Times New Roman"/>
                <a:cs typeface="Times New Roman"/>
              </a:rPr>
              <a:t>′</a:t>
            </a:r>
            <a:r>
              <a:rPr lang="zh-CN" altLang="en-US" sz="2000" i="1" spc="-120" baseline="72222" dirty="0">
                <a:latin typeface="Times New Roman"/>
                <a:cs typeface="Times New Roman"/>
              </a:rPr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i="1" spc="60" baseline="27777" dirty="0"/>
              <a:t>P</a:t>
            </a:r>
            <a:r>
              <a:rPr lang="zh-CN" altLang="en-US" sz="2000" i="1" baseline="27777" dirty="0"/>
              <a:t> </a:t>
            </a:r>
            <a:r>
              <a:rPr lang="zh-CN" altLang="en-US" sz="2000" i="1" spc="-112" baseline="27777" dirty="0"/>
              <a:t> </a:t>
            </a:r>
            <a:r>
              <a:rPr lang="zh-CN" altLang="en-US" sz="2000" dirty="0">
                <a:latin typeface="宋体"/>
                <a:cs typeface="宋体"/>
              </a:rPr>
              <a:t>为三维张</a:t>
            </a:r>
            <a:r>
              <a:rPr lang="zh-CN" altLang="en-US" sz="2000" spc="-5" dirty="0">
                <a:latin typeface="宋体"/>
                <a:cs typeface="宋体"/>
              </a:rPr>
              <a:t>量</a:t>
            </a:r>
            <a:r>
              <a:rPr lang="zh-CN" altLang="en-US" sz="2000" dirty="0">
                <a:latin typeface="宋体"/>
                <a:cs typeface="宋体"/>
              </a:rPr>
              <a:t>，其中每个切片矩</a:t>
            </a:r>
            <a:r>
              <a:rPr lang="zh-CN" altLang="en-US" sz="2000" spc="-5" dirty="0">
                <a:latin typeface="宋体"/>
                <a:cs typeface="宋体"/>
              </a:rPr>
              <a:t>阵</a:t>
            </a:r>
            <a:r>
              <a:rPr lang="zh-CN" altLang="en-US" sz="2000" spc="-345" dirty="0">
                <a:latin typeface="宋体"/>
                <a:cs typeface="宋体"/>
              </a:rPr>
              <a:t> </a:t>
            </a:r>
            <a:r>
              <a:rPr lang="en-US" altLang="zh-CN" sz="2000" i="1" spc="-85" dirty="0">
                <a:latin typeface="Bookman Old Style"/>
                <a:cs typeface="Bookman Old Style"/>
              </a:rPr>
              <a:t>Y</a:t>
            </a:r>
            <a:r>
              <a:rPr lang="zh-CN" altLang="en-US" sz="2000" i="1" spc="-80" dirty="0">
                <a:latin typeface="Bookman Old Style"/>
                <a:cs typeface="Bookman Old Style"/>
              </a:rPr>
              <a:t> </a:t>
            </a:r>
            <a:r>
              <a:rPr lang="en-US" altLang="zh-CN" sz="2000" i="1" spc="30" baseline="27777" dirty="0"/>
              <a:t>p</a:t>
            </a:r>
            <a:r>
              <a:rPr lang="zh-CN" altLang="en-US" sz="2000" i="1" baseline="27777" dirty="0"/>
              <a:t> </a:t>
            </a:r>
            <a:r>
              <a:rPr lang="zh-CN" altLang="en-US" sz="2000" i="1" spc="-15" baseline="27777" dirty="0"/>
              <a:t> </a:t>
            </a:r>
            <a:r>
              <a:rPr lang="zh-CN" altLang="en-US" sz="2000" spc="40" dirty="0" smtClean="0">
                <a:latin typeface="Cambria"/>
                <a:cs typeface="Cambria"/>
              </a:rPr>
              <a:t>∈</a:t>
            </a:r>
            <a:r>
              <a:rPr lang="en-US" altLang="zh-CN" sz="2000" spc="-5" dirty="0" smtClean="0">
                <a:latin typeface="Century"/>
                <a:cs typeface="Century"/>
              </a:rPr>
              <a:t>R</a:t>
            </a:r>
            <a:r>
              <a:rPr lang="en-US" altLang="zh-CN" sz="2000" i="1" spc="375" baseline="27777" dirty="0" smtClean="0"/>
              <a:t>M</a:t>
            </a:r>
            <a:r>
              <a:rPr lang="en-US" altLang="zh-CN" sz="2000" i="1" spc="165" baseline="72222" dirty="0">
                <a:latin typeface="Times New Roman"/>
                <a:cs typeface="Times New Roman"/>
              </a:rPr>
              <a:t>′</a:t>
            </a:r>
            <a:r>
              <a:rPr lang="zh-CN" altLang="en-US" sz="2000" i="1" spc="-120" baseline="72222" dirty="0">
                <a:latin typeface="Times New Roman"/>
                <a:cs typeface="Times New Roman"/>
              </a:rPr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i="1" spc="292" baseline="27777" dirty="0"/>
              <a:t>N</a:t>
            </a:r>
            <a:r>
              <a:rPr lang="en-US" altLang="zh-CN" sz="2000" i="1" spc="165" baseline="72222" dirty="0">
                <a:latin typeface="Times New Roman"/>
                <a:cs typeface="Times New Roman"/>
              </a:rPr>
              <a:t>′</a:t>
            </a:r>
            <a:r>
              <a:rPr lang="zh-CN" altLang="en-US" sz="2000" i="1" baseline="72222" dirty="0">
                <a:latin typeface="Times New Roman"/>
                <a:cs typeface="Times New Roman"/>
              </a:rPr>
              <a:t> </a:t>
            </a:r>
            <a:r>
              <a:rPr lang="zh-CN" altLang="en-US" sz="2000" i="1" spc="-7" baseline="72222" dirty="0">
                <a:latin typeface="Times New Roman"/>
                <a:cs typeface="Times New Roman"/>
              </a:rPr>
              <a:t> </a:t>
            </a:r>
            <a:r>
              <a:rPr lang="zh-CN" altLang="en-US" sz="2000" spc="-5" dirty="0">
                <a:latin typeface="宋体"/>
                <a:cs typeface="宋体"/>
              </a:rPr>
              <a:t>为一个输出特征映射，</a:t>
            </a:r>
            <a:r>
              <a:rPr lang="en-US" altLang="zh-CN" sz="2000" spc="-50" dirty="0">
                <a:latin typeface="Tahoma"/>
                <a:cs typeface="Tahoma"/>
              </a:rPr>
              <a:t>1</a:t>
            </a:r>
            <a:r>
              <a:rPr lang="zh-CN" altLang="en-US" sz="2000" spc="-40" dirty="0">
                <a:latin typeface="Tahoma"/>
                <a:cs typeface="Tahoma"/>
              </a:rPr>
              <a:t> </a:t>
            </a:r>
            <a:r>
              <a:rPr lang="zh-CN" altLang="en-US" sz="2000" spc="220" dirty="0">
                <a:latin typeface="Cambria"/>
                <a:cs typeface="Cambria"/>
              </a:rPr>
              <a:t>≤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i="1" spc="-100" dirty="0">
                <a:latin typeface="Bookman Old Style"/>
                <a:cs typeface="Bookman Old Style"/>
              </a:rPr>
              <a:t>p</a:t>
            </a:r>
            <a:r>
              <a:rPr lang="zh-CN" altLang="en-US" sz="2000" i="1" spc="-25" dirty="0">
                <a:latin typeface="Bookman Old Style"/>
                <a:cs typeface="Bookman Old Style"/>
              </a:rPr>
              <a:t> </a:t>
            </a:r>
            <a:r>
              <a:rPr lang="zh-CN" altLang="en-US" sz="2000" spc="220" dirty="0">
                <a:latin typeface="Cambria"/>
                <a:cs typeface="Cambria"/>
              </a:rPr>
              <a:t>≤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i="1" spc="35" dirty="0">
                <a:latin typeface="Bookman Old Style"/>
                <a:cs typeface="Bookman Old Style"/>
              </a:rPr>
              <a:t>P</a:t>
            </a:r>
            <a:r>
              <a:rPr lang="zh-CN" altLang="en-US" sz="2000" i="1" spc="-165" dirty="0">
                <a:latin typeface="Bookman Old Style"/>
                <a:cs typeface="Bookman Old Style"/>
              </a:rPr>
              <a:t> </a:t>
            </a:r>
            <a:r>
              <a:rPr lang="zh-CN" altLang="en-US" sz="2000" spc="-5" dirty="0">
                <a:latin typeface="宋体"/>
                <a:cs typeface="宋体"/>
              </a:rPr>
              <a:t>；</a:t>
            </a:r>
            <a:endParaRPr lang="zh-CN" altLang="en-US" sz="2000" dirty="0">
              <a:latin typeface="宋体"/>
              <a:cs typeface="宋体"/>
            </a:endParaRPr>
          </a:p>
          <a:p>
            <a:pPr marL="0" indent="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altLang="zh-CN" sz="2000" spc="55" dirty="0" smtClean="0">
                <a:solidFill>
                  <a:srgbClr val="231F20"/>
                </a:solidFill>
                <a:latin typeface="Cambria"/>
                <a:cs typeface="Cambria"/>
              </a:rPr>
              <a:t>•  </a:t>
            </a:r>
            <a:r>
              <a:rPr lang="zh-CN" altLang="en-US" sz="2000" spc="-5" dirty="0">
                <a:latin typeface="宋体"/>
                <a:cs typeface="宋体"/>
              </a:rPr>
              <a:t>卷积核</a:t>
            </a:r>
            <a:r>
              <a:rPr lang="zh-CN" altLang="en-US" sz="2000" spc="-114" dirty="0">
                <a:latin typeface="宋体"/>
                <a:cs typeface="宋体"/>
              </a:rPr>
              <a:t>：</a:t>
            </a:r>
            <a:r>
              <a:rPr lang="en-US" altLang="zh-CN" sz="2000" b="1" spc="55" dirty="0">
                <a:latin typeface="Georgia"/>
                <a:cs typeface="Georgia"/>
              </a:rPr>
              <a:t>W</a:t>
            </a:r>
            <a:r>
              <a:rPr lang="zh-CN" altLang="en-US" sz="2000" b="1" spc="25" dirty="0">
                <a:latin typeface="Georgia"/>
                <a:cs typeface="Georgia"/>
              </a:rPr>
              <a:t> </a:t>
            </a:r>
            <a:r>
              <a:rPr lang="zh-CN" altLang="en-US" sz="2000" spc="40" dirty="0">
                <a:latin typeface="Cambria"/>
                <a:cs typeface="Cambria"/>
              </a:rPr>
              <a:t>∈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spc="-5" dirty="0" err="1">
                <a:latin typeface="Century"/>
                <a:cs typeface="Century"/>
              </a:rPr>
              <a:t>R</a:t>
            </a:r>
            <a:r>
              <a:rPr lang="en-US" altLang="zh-CN" sz="2000" i="1" spc="172" baseline="27777" dirty="0" err="1"/>
              <a:t>m</a:t>
            </a:r>
            <a:r>
              <a:rPr lang="en-US" altLang="zh-CN" sz="2000" spc="352" baseline="27777" dirty="0" err="1">
                <a:latin typeface="Cambria"/>
                <a:cs typeface="Cambria"/>
              </a:rPr>
              <a:t>×</a:t>
            </a:r>
            <a:r>
              <a:rPr lang="en-US" altLang="zh-CN" sz="2000" i="1" spc="150" baseline="27777" dirty="0" err="1"/>
              <a:t>n</a:t>
            </a:r>
            <a:r>
              <a:rPr lang="en-US" altLang="zh-CN" sz="2000" spc="345" baseline="27777" dirty="0" err="1">
                <a:latin typeface="Cambria"/>
                <a:cs typeface="Cambria"/>
              </a:rPr>
              <a:t>×</a:t>
            </a:r>
            <a:r>
              <a:rPr lang="en-US" altLang="zh-CN" sz="2000" i="1" spc="240" baseline="27777" dirty="0" err="1"/>
              <a:t>D</a:t>
            </a:r>
            <a:r>
              <a:rPr lang="en-US" altLang="zh-CN" sz="2000" spc="345" baseline="27777" dirty="0" err="1">
                <a:latin typeface="Cambria"/>
                <a:cs typeface="Cambria"/>
              </a:rPr>
              <a:t>×</a:t>
            </a:r>
            <a:r>
              <a:rPr lang="en-US" altLang="zh-CN" sz="2000" i="1" spc="60" baseline="27777" dirty="0" err="1"/>
              <a:t>P</a:t>
            </a:r>
            <a:r>
              <a:rPr lang="zh-CN" altLang="en-US" sz="2000" i="1" baseline="27777" dirty="0"/>
              <a:t> </a:t>
            </a:r>
            <a:r>
              <a:rPr lang="zh-CN" altLang="en-US" sz="2000" i="1" spc="-142" baseline="27777" dirty="0"/>
              <a:t> </a:t>
            </a:r>
            <a:r>
              <a:rPr lang="zh-CN" altLang="en-US" sz="2000" spc="-5" dirty="0">
                <a:latin typeface="宋体"/>
                <a:cs typeface="宋体"/>
              </a:rPr>
              <a:t>为四维张量</a:t>
            </a:r>
            <a:r>
              <a:rPr lang="zh-CN" altLang="en-US" sz="2000" spc="-114" dirty="0">
                <a:latin typeface="宋体"/>
                <a:cs typeface="宋体"/>
              </a:rPr>
              <a:t>，</a:t>
            </a:r>
            <a:r>
              <a:rPr lang="zh-CN" altLang="en-US" sz="2000" spc="-5" dirty="0">
                <a:latin typeface="宋体"/>
                <a:cs typeface="宋体"/>
              </a:rPr>
              <a:t>其中每个切片矩阵</a:t>
            </a:r>
            <a:r>
              <a:rPr lang="zh-CN" altLang="en-US" sz="2000" spc="-365" dirty="0">
                <a:latin typeface="宋体"/>
                <a:cs typeface="宋体"/>
              </a:rPr>
              <a:t> </a:t>
            </a:r>
            <a:r>
              <a:rPr lang="en-US" altLang="zh-CN" sz="2000" i="1" spc="-20" dirty="0">
                <a:latin typeface="Bookman Old Style"/>
                <a:cs typeface="Bookman Old Style"/>
              </a:rPr>
              <a:t>W</a:t>
            </a:r>
            <a:r>
              <a:rPr lang="zh-CN" altLang="en-US" sz="2000" i="1" spc="-165" dirty="0">
                <a:latin typeface="Bookman Old Style"/>
                <a:cs typeface="Bookman Old Style"/>
              </a:rPr>
              <a:t> </a:t>
            </a:r>
            <a:r>
              <a:rPr lang="en-US" altLang="zh-CN" sz="2000" i="1" spc="37" baseline="27777" dirty="0" err="1"/>
              <a:t>p,d</a:t>
            </a:r>
            <a:r>
              <a:rPr lang="zh-CN" altLang="en-US" sz="2000" i="1" baseline="27777" dirty="0"/>
              <a:t> </a:t>
            </a:r>
            <a:r>
              <a:rPr lang="zh-CN" altLang="en-US" sz="2000" i="1" spc="-97" baseline="27777" dirty="0"/>
              <a:t> </a:t>
            </a:r>
            <a:r>
              <a:rPr lang="zh-CN" altLang="en-US" sz="2000" spc="40" dirty="0">
                <a:latin typeface="Cambria"/>
                <a:cs typeface="Cambria"/>
              </a:rPr>
              <a:t>∈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spc="-5" dirty="0" err="1" smtClean="0">
                <a:latin typeface="Century"/>
                <a:cs typeface="Century"/>
              </a:rPr>
              <a:t>R</a:t>
            </a:r>
            <a:r>
              <a:rPr lang="en-US" altLang="zh-CN" sz="2000" i="1" spc="172" baseline="27777" dirty="0" err="1" smtClean="0"/>
              <a:t>m</a:t>
            </a:r>
            <a:r>
              <a:rPr lang="en-US" altLang="zh-CN" sz="2000" spc="345" baseline="27777" dirty="0" err="1" smtClean="0">
                <a:latin typeface="Cambria"/>
                <a:cs typeface="Cambria"/>
              </a:rPr>
              <a:t>×</a:t>
            </a:r>
            <a:r>
              <a:rPr lang="en-US" altLang="zh-CN" sz="2000" i="1" spc="150" baseline="27777" dirty="0" err="1" smtClean="0"/>
              <a:t>n</a:t>
            </a:r>
            <a:r>
              <a:rPr lang="zh-CN" altLang="en-US" sz="2000" spc="-5" dirty="0" smtClean="0">
                <a:latin typeface="宋体"/>
                <a:cs typeface="宋体"/>
              </a:rPr>
              <a:t>为</a:t>
            </a:r>
            <a:r>
              <a:rPr lang="zh-CN" altLang="en-US" sz="2000" spc="-5" dirty="0">
                <a:latin typeface="宋体"/>
                <a:cs typeface="宋体"/>
              </a:rPr>
              <a:t>一个两维卷积核，</a:t>
            </a:r>
            <a:r>
              <a:rPr lang="en-US" altLang="zh-CN" sz="2000" spc="-50" dirty="0">
                <a:latin typeface="Tahoma"/>
                <a:cs typeface="Tahoma"/>
              </a:rPr>
              <a:t>1</a:t>
            </a:r>
            <a:r>
              <a:rPr lang="zh-CN" altLang="en-US" sz="2000" spc="-40" dirty="0">
                <a:latin typeface="Tahoma"/>
                <a:cs typeface="Tahoma"/>
              </a:rPr>
              <a:t> </a:t>
            </a:r>
            <a:r>
              <a:rPr lang="zh-CN" altLang="en-US" sz="2000" spc="220" dirty="0">
                <a:latin typeface="Cambria"/>
                <a:cs typeface="Cambria"/>
              </a:rPr>
              <a:t>≤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i="1" spc="-125" dirty="0">
                <a:latin typeface="Bookman Old Style"/>
                <a:cs typeface="Bookman Old Style"/>
              </a:rPr>
              <a:t>d</a:t>
            </a:r>
            <a:r>
              <a:rPr lang="zh-CN" altLang="en-US" sz="2000" i="1" spc="-25" dirty="0">
                <a:latin typeface="Bookman Old Style"/>
                <a:cs typeface="Bookman Old Style"/>
              </a:rPr>
              <a:t> </a:t>
            </a:r>
            <a:r>
              <a:rPr lang="zh-CN" altLang="en-US" sz="2000" spc="220" dirty="0">
                <a:latin typeface="Cambria"/>
                <a:cs typeface="Cambria"/>
              </a:rPr>
              <a:t>≤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i="1" spc="105" dirty="0">
                <a:latin typeface="Bookman Old Style"/>
                <a:cs typeface="Bookman Old Style"/>
              </a:rPr>
              <a:t>D</a:t>
            </a:r>
            <a:r>
              <a:rPr lang="en-US" altLang="zh-CN" sz="20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0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000" spc="-50" dirty="0">
                <a:latin typeface="Tahoma"/>
                <a:cs typeface="Tahoma"/>
              </a:rPr>
              <a:t>1</a:t>
            </a:r>
            <a:r>
              <a:rPr lang="zh-CN" altLang="en-US" sz="2000" spc="-40" dirty="0">
                <a:latin typeface="Tahoma"/>
                <a:cs typeface="Tahoma"/>
              </a:rPr>
              <a:t> </a:t>
            </a:r>
            <a:r>
              <a:rPr lang="zh-CN" altLang="en-US" sz="2000" spc="220" dirty="0">
                <a:latin typeface="Cambria"/>
                <a:cs typeface="Cambria"/>
              </a:rPr>
              <a:t>≤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i="1" spc="-100" dirty="0">
                <a:latin typeface="Bookman Old Style"/>
                <a:cs typeface="Bookman Old Style"/>
              </a:rPr>
              <a:t>p</a:t>
            </a:r>
            <a:r>
              <a:rPr lang="zh-CN" altLang="en-US" sz="2000" i="1" spc="-25" dirty="0">
                <a:latin typeface="Bookman Old Style"/>
                <a:cs typeface="Bookman Old Style"/>
              </a:rPr>
              <a:t> </a:t>
            </a:r>
            <a:r>
              <a:rPr lang="zh-CN" altLang="en-US" sz="2000" spc="220" dirty="0">
                <a:latin typeface="Cambria"/>
                <a:cs typeface="Cambria"/>
              </a:rPr>
              <a:t>≤</a:t>
            </a:r>
            <a:r>
              <a:rPr lang="zh-CN" altLang="en-US" sz="2000" spc="55" dirty="0">
                <a:latin typeface="Cambria"/>
                <a:cs typeface="Cambria"/>
              </a:rPr>
              <a:t> </a:t>
            </a:r>
            <a:r>
              <a:rPr lang="en-US" altLang="zh-CN" sz="2000" i="1" spc="35" dirty="0">
                <a:latin typeface="Bookman Old Style"/>
                <a:cs typeface="Bookman Old Style"/>
              </a:rPr>
              <a:t>P</a:t>
            </a:r>
            <a:r>
              <a:rPr lang="zh-CN" altLang="en-US" sz="2000" i="1" spc="-165" dirty="0">
                <a:latin typeface="Bookman Old Style"/>
                <a:cs typeface="Bookman Old Style"/>
              </a:rPr>
              <a:t> </a:t>
            </a:r>
            <a:r>
              <a:rPr lang="zh-CN" altLang="en-US" sz="2000" spc="-5" dirty="0">
                <a:latin typeface="宋体"/>
                <a:cs typeface="宋体"/>
              </a:rPr>
              <a:t>。</a:t>
            </a:r>
            <a:endParaRPr lang="zh-CN" altLang="en-US" sz="20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57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5105400"/>
            <a:ext cx="7617967" cy="861774"/>
          </a:xfrm>
        </p:spPr>
        <p:txBody>
          <a:bodyPr>
            <a:normAutofit fontScale="90000"/>
          </a:bodyPr>
          <a:lstStyle/>
          <a:p>
            <a:r>
              <a:rPr lang="zh-CN" altLang="en-US" sz="2800" spc="-5" dirty="0" smtClean="0">
                <a:solidFill>
                  <a:srgbClr val="231F20"/>
                </a:solidFill>
                <a:latin typeface="+mn-ea"/>
                <a:ea typeface="+mn-ea"/>
                <a:cs typeface="宋体"/>
              </a:rPr>
              <a:t>        卷积</a:t>
            </a:r>
            <a:r>
              <a:rPr lang="zh-CN" altLang="en-US" sz="2800" spc="-5" dirty="0">
                <a:solidFill>
                  <a:srgbClr val="231F20"/>
                </a:solidFill>
                <a:latin typeface="+mn-ea"/>
                <a:ea typeface="+mn-ea"/>
                <a:cs typeface="宋体"/>
              </a:rPr>
              <a:t>层的三维结构表示</a:t>
            </a:r>
            <a:r>
              <a:rPr lang="zh-CN" altLang="en-US" sz="2800" dirty="0">
                <a:latin typeface="+mn-ea"/>
                <a:ea typeface="+mn-ea"/>
                <a:cs typeface="宋体"/>
              </a:rPr>
              <a:t/>
            </a:r>
            <a:br>
              <a:rPr lang="zh-CN" altLang="en-US" sz="2800" dirty="0">
                <a:latin typeface="+mn-ea"/>
                <a:ea typeface="+mn-ea"/>
                <a:cs typeface="宋体"/>
              </a:rPr>
            </a:b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148" name="图片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769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2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888" y="5638800"/>
            <a:ext cx="7617967" cy="1107996"/>
          </a:xfrm>
        </p:spPr>
        <p:txBody>
          <a:bodyPr>
            <a:normAutofit fontScale="90000"/>
          </a:bodyPr>
          <a:lstStyle/>
          <a:p>
            <a:r>
              <a:rPr lang="zh-CN" altLang="en-US" sz="2400" spc="-5" dirty="0">
                <a:solidFill>
                  <a:srgbClr val="231F20"/>
                </a:solidFill>
                <a:latin typeface="+mn-ea"/>
                <a:ea typeface="+mn-ea"/>
                <a:cs typeface="宋体"/>
              </a:rPr>
              <a:t>卷积层中从输入特征映射组</a:t>
            </a:r>
            <a:r>
              <a:rPr lang="zh-CN" altLang="en-US" sz="2400" spc="-355" dirty="0">
                <a:solidFill>
                  <a:srgbClr val="231F20"/>
                </a:solidFill>
                <a:latin typeface="+mn-ea"/>
                <a:ea typeface="+mn-ea"/>
                <a:cs typeface="宋体"/>
              </a:rPr>
              <a:t> </a:t>
            </a:r>
            <a:r>
              <a:rPr lang="en-US" altLang="zh-CN" sz="2400" spc="55" dirty="0">
                <a:solidFill>
                  <a:srgbClr val="231F20"/>
                </a:solidFill>
                <a:latin typeface="+mn-ea"/>
                <a:ea typeface="+mn-ea"/>
                <a:cs typeface="Georgia"/>
              </a:rPr>
              <a:t>X</a:t>
            </a:r>
            <a:r>
              <a:rPr lang="zh-CN" altLang="en-US" sz="2400" spc="-105" dirty="0">
                <a:solidFill>
                  <a:srgbClr val="231F20"/>
                </a:solidFill>
                <a:latin typeface="+mn-ea"/>
                <a:ea typeface="+mn-ea"/>
                <a:cs typeface="Georgia"/>
              </a:rPr>
              <a:t> </a:t>
            </a:r>
            <a:r>
              <a:rPr lang="zh-CN" altLang="en-US" sz="2400" spc="-5" dirty="0">
                <a:solidFill>
                  <a:srgbClr val="231F20"/>
                </a:solidFill>
                <a:latin typeface="+mn-ea"/>
                <a:ea typeface="+mn-ea"/>
                <a:cs typeface="宋体"/>
              </a:rPr>
              <a:t>到输出特征映射</a:t>
            </a:r>
            <a:r>
              <a:rPr lang="zh-CN" altLang="en-US" sz="2400" spc="-355" dirty="0">
                <a:solidFill>
                  <a:srgbClr val="231F20"/>
                </a:solidFill>
                <a:latin typeface="+mn-ea"/>
                <a:ea typeface="+mn-ea"/>
                <a:cs typeface="宋体"/>
              </a:rPr>
              <a:t> </a:t>
            </a:r>
            <a:r>
              <a:rPr lang="en-US" altLang="zh-CN" sz="2400" b="0" i="1" spc="-85" dirty="0">
                <a:solidFill>
                  <a:srgbClr val="231F20"/>
                </a:solidFill>
                <a:latin typeface="+mn-ea"/>
                <a:ea typeface="+mn-ea"/>
                <a:cs typeface="Bookman Old Style"/>
              </a:rPr>
              <a:t>Y</a:t>
            </a:r>
            <a:r>
              <a:rPr lang="zh-CN" altLang="en-US" sz="2400" b="0" i="1" spc="-80" dirty="0">
                <a:solidFill>
                  <a:srgbClr val="231F20"/>
                </a:solidFill>
                <a:latin typeface="+mn-ea"/>
                <a:ea typeface="+mn-ea"/>
                <a:cs typeface="Bookman Old Style"/>
              </a:rPr>
              <a:t> </a:t>
            </a:r>
            <a:r>
              <a:rPr lang="en-US" altLang="zh-CN" sz="2400" i="1" spc="30" baseline="27777" dirty="0">
                <a:solidFill>
                  <a:srgbClr val="231F20"/>
                </a:solidFill>
                <a:latin typeface="+mn-ea"/>
                <a:ea typeface="+mn-ea"/>
                <a:cs typeface="Arial"/>
              </a:rPr>
              <a:t>p</a:t>
            </a:r>
            <a:r>
              <a:rPr lang="zh-CN" altLang="en-US" sz="2400" i="1" baseline="27777" dirty="0">
                <a:solidFill>
                  <a:srgbClr val="231F20"/>
                </a:solidFill>
                <a:latin typeface="+mn-ea"/>
                <a:ea typeface="+mn-ea"/>
                <a:cs typeface="Arial"/>
              </a:rPr>
              <a:t> </a:t>
            </a:r>
            <a:r>
              <a:rPr lang="zh-CN" altLang="en-US" sz="2400" spc="-5" dirty="0">
                <a:solidFill>
                  <a:srgbClr val="231F20"/>
                </a:solidFill>
                <a:latin typeface="+mn-ea"/>
                <a:ea typeface="+mn-ea"/>
                <a:cs typeface="宋体"/>
              </a:rPr>
              <a:t>的计算示例</a:t>
            </a:r>
            <a:r>
              <a:rPr lang="zh-CN" altLang="en-US" sz="2400" dirty="0">
                <a:latin typeface="+mn-ea"/>
                <a:ea typeface="+mn-ea"/>
                <a:cs typeface="宋体"/>
              </a:rPr>
              <a:t/>
            </a:r>
            <a:br>
              <a:rPr lang="zh-CN" altLang="en-US" sz="2400" dirty="0">
                <a:latin typeface="+mn-ea"/>
                <a:ea typeface="+mn-ea"/>
                <a:cs typeface="宋体"/>
              </a:rPr>
            </a:b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9" y="304800"/>
            <a:ext cx="792160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607252"/>
            <a:ext cx="11328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10" dirty="0">
                <a:latin typeface="华文楷体"/>
                <a:cs typeface="华文楷体"/>
              </a:rPr>
              <a:t>C</a:t>
            </a:r>
            <a:r>
              <a:rPr sz="4000" b="1" i="1" spc="0" dirty="0">
                <a:latin typeface="华文楷体"/>
                <a:cs typeface="华文楷体"/>
              </a:rPr>
              <a:t>N</a:t>
            </a:r>
            <a:r>
              <a:rPr sz="4000" b="1" i="1" spc="-10" dirty="0">
                <a:latin typeface="华文楷体"/>
                <a:cs typeface="华文楷体"/>
              </a:rPr>
              <a:t>N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119" y="1771280"/>
            <a:ext cx="1808480" cy="437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sz="2000" b="1" dirty="0">
                <a:latin typeface="华文楷体"/>
                <a:cs typeface="华文楷体"/>
              </a:rPr>
              <a:t>√	</a:t>
            </a:r>
            <a:r>
              <a:rPr sz="2400" b="1" spc="0" dirty="0">
                <a:latin typeface="华文楷体"/>
                <a:cs typeface="华文楷体"/>
              </a:rPr>
              <a:t>背景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421005" algn="l"/>
              </a:tabLst>
            </a:pPr>
            <a:r>
              <a:rPr sz="2000" b="1" dirty="0">
                <a:latin typeface="华文楷体"/>
                <a:cs typeface="华文楷体"/>
              </a:rPr>
              <a:t>√	</a:t>
            </a:r>
            <a:r>
              <a:rPr sz="2400" b="1" spc="0" dirty="0">
                <a:latin typeface="华文楷体"/>
                <a:cs typeface="华文楷体"/>
              </a:rPr>
              <a:t>定义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457200" algn="l"/>
              </a:tabLst>
            </a:pPr>
            <a:r>
              <a:rPr sz="2000" b="1" dirty="0">
                <a:latin typeface="华文楷体"/>
                <a:cs typeface="华文楷体"/>
              </a:rPr>
              <a:t>√	</a:t>
            </a:r>
            <a:r>
              <a:rPr sz="2400" b="1" spc="0" dirty="0">
                <a:latin typeface="华文楷体"/>
                <a:cs typeface="华文楷体"/>
              </a:rPr>
              <a:t>问题分析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421005" algn="l"/>
              </a:tabLst>
            </a:pPr>
            <a:r>
              <a:rPr sz="2000" b="1" dirty="0">
                <a:latin typeface="华文楷体"/>
                <a:cs typeface="华文楷体"/>
              </a:rPr>
              <a:t>√	</a:t>
            </a:r>
            <a:r>
              <a:rPr sz="2400" b="1" dirty="0">
                <a:latin typeface="华文楷体"/>
                <a:cs typeface="华文楷体"/>
              </a:rPr>
              <a:t>基本</a:t>
            </a:r>
            <a:r>
              <a:rPr sz="2400" b="1" spc="-5" dirty="0">
                <a:latin typeface="华文楷体"/>
                <a:cs typeface="华文楷体"/>
              </a:rPr>
              <a:t>概念</a:t>
            </a:r>
            <a:endParaRPr sz="2400">
              <a:latin typeface="华文楷体"/>
              <a:cs typeface="华文楷体"/>
            </a:endParaRPr>
          </a:p>
          <a:p>
            <a:pPr marL="775970" marR="5080" algn="just">
              <a:lnSpc>
                <a:spcPct val="170100"/>
              </a:lnSpc>
              <a:spcBef>
                <a:spcPts val="95"/>
              </a:spcBef>
            </a:pPr>
            <a:r>
              <a:rPr sz="2000" b="1" spc="10" dirty="0">
                <a:latin typeface="华文楷体"/>
                <a:cs typeface="华文楷体"/>
              </a:rPr>
              <a:t>局</a:t>
            </a:r>
            <a:r>
              <a:rPr sz="2000" b="1" dirty="0">
                <a:latin typeface="华文楷体"/>
                <a:cs typeface="华文楷体"/>
              </a:rPr>
              <a:t>部感知 </a:t>
            </a:r>
            <a:r>
              <a:rPr sz="2000" b="1" spc="10" dirty="0">
                <a:latin typeface="华文楷体"/>
                <a:cs typeface="华文楷体"/>
              </a:rPr>
              <a:t>权</a:t>
            </a:r>
            <a:r>
              <a:rPr sz="2000" b="1" dirty="0">
                <a:latin typeface="华文楷体"/>
                <a:cs typeface="华文楷体"/>
              </a:rPr>
              <a:t>值共享 </a:t>
            </a:r>
            <a:r>
              <a:rPr sz="2000" b="1" spc="5" dirty="0">
                <a:latin typeface="华文楷体"/>
                <a:cs typeface="华文楷体"/>
              </a:rPr>
              <a:t>池化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2000" b="1" dirty="0">
                <a:latin typeface="华文楷体"/>
                <a:cs typeface="华文楷体"/>
              </a:rPr>
              <a:t>√	</a:t>
            </a:r>
            <a:r>
              <a:rPr sz="2400" b="1" spc="0" dirty="0">
                <a:latin typeface="华文楷体"/>
                <a:cs typeface="华文楷体"/>
              </a:rPr>
              <a:t>综合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2123658"/>
          </a:xfrm>
        </p:spPr>
        <p:txBody>
          <a:bodyPr/>
          <a:lstStyle/>
          <a:p>
            <a:pPr algn="just"/>
            <a:r>
              <a:rPr lang="zh-CN" altLang="en-US" sz="2400" spc="-5" dirty="0">
                <a:latin typeface="宋体"/>
                <a:cs typeface="宋体"/>
              </a:rPr>
              <a:t>为了计算输出特征映射</a:t>
            </a:r>
            <a:r>
              <a:rPr lang="zh-CN" altLang="en-US" sz="2400" spc="-370" dirty="0">
                <a:latin typeface="宋体"/>
                <a:cs typeface="宋体"/>
              </a:rPr>
              <a:t> </a:t>
            </a:r>
            <a:r>
              <a:rPr lang="en-US" altLang="zh-CN" sz="2400" i="1" spc="-85" dirty="0">
                <a:latin typeface="Bookman Old Style"/>
                <a:cs typeface="Bookman Old Style"/>
              </a:rPr>
              <a:t>Y</a:t>
            </a:r>
            <a:r>
              <a:rPr lang="zh-CN" altLang="en-US" sz="2400" i="1" spc="-80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89" baseline="27777" dirty="0"/>
              <a:t>p</a:t>
            </a:r>
            <a:r>
              <a:rPr lang="zh-CN" altLang="en-US" sz="2400" spc="-19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用卷积核</a:t>
            </a:r>
            <a:r>
              <a:rPr lang="zh-CN" altLang="en-US" sz="2400" spc="-370" dirty="0">
                <a:latin typeface="宋体"/>
                <a:cs typeface="宋体"/>
              </a:rPr>
              <a:t> </a:t>
            </a:r>
            <a:r>
              <a:rPr lang="en-US" altLang="zh-CN" sz="2400" i="1" spc="-20" dirty="0">
                <a:latin typeface="Bookman Old Style"/>
                <a:cs typeface="Bookman Old Style"/>
              </a:rPr>
              <a:t>W</a:t>
            </a:r>
            <a:r>
              <a:rPr lang="zh-CN" altLang="en-US" sz="2400" i="1" spc="-165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44" baseline="27777" dirty="0"/>
              <a:t>p,</a:t>
            </a:r>
            <a:r>
              <a:rPr lang="en-US" altLang="zh-CN" sz="2400" baseline="27777" dirty="0">
                <a:latin typeface="Verdana"/>
                <a:cs typeface="Verdana"/>
              </a:rPr>
              <a:t>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-20" dirty="0">
                <a:latin typeface="Bookman Old Style"/>
                <a:cs typeface="Bookman Old Style"/>
              </a:rPr>
              <a:t>W</a:t>
            </a:r>
            <a:r>
              <a:rPr lang="zh-CN" altLang="en-US" sz="2400" i="1" spc="-165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44" baseline="27777" dirty="0"/>
              <a:t>p,</a:t>
            </a:r>
            <a:r>
              <a:rPr lang="en-US" altLang="zh-CN" sz="2400" baseline="27777" dirty="0">
                <a:latin typeface="Verdana"/>
                <a:cs typeface="Verdana"/>
              </a:rPr>
              <a:t>2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" dirty="0">
                <a:latin typeface="Cambria"/>
                <a:cs typeface="Cambria"/>
              </a:rPr>
              <a:t>·</a:t>
            </a:r>
            <a:r>
              <a:rPr lang="zh-CN" altLang="en-US" sz="2400" spc="-55" dirty="0">
                <a:latin typeface="Cambria"/>
                <a:cs typeface="Cambria"/>
              </a:rPr>
              <a:t> </a:t>
            </a:r>
            <a:r>
              <a:rPr lang="en-US" altLang="zh-CN" sz="2400" spc="-5" dirty="0">
                <a:latin typeface="Cambria"/>
                <a:cs typeface="Cambria"/>
              </a:rPr>
              <a:t>·</a:t>
            </a:r>
            <a:r>
              <a:rPr lang="zh-CN" altLang="en-US" sz="2400" spc="-55" dirty="0">
                <a:latin typeface="Cambria"/>
                <a:cs typeface="Cambria"/>
              </a:rPr>
              <a:t> </a:t>
            </a:r>
            <a:r>
              <a:rPr lang="en-US" altLang="zh-CN" sz="2400" spc="-5" dirty="0">
                <a:latin typeface="Cambria"/>
                <a:cs typeface="Cambria"/>
              </a:rPr>
              <a:t>·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zh-CN" altLang="en-US" sz="2400" spc="-110" dirty="0">
                <a:latin typeface="Cambria"/>
                <a:cs typeface="Cambria"/>
              </a:rPr>
              <a:t> 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-20" dirty="0">
                <a:latin typeface="Bookman Old Style"/>
                <a:cs typeface="Bookman Old Style"/>
              </a:rPr>
              <a:t>W</a:t>
            </a:r>
            <a:r>
              <a:rPr lang="zh-CN" altLang="en-US" sz="2400" i="1" spc="-165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97" baseline="27777" dirty="0" err="1"/>
              <a:t>p,D</a:t>
            </a:r>
            <a:r>
              <a:rPr lang="zh-CN" altLang="en-US" sz="2400" i="1" spc="15" baseline="27777" dirty="0"/>
              <a:t> </a:t>
            </a:r>
            <a:r>
              <a:rPr lang="zh-CN" altLang="en-US" sz="2400" spc="-5" dirty="0">
                <a:latin typeface="宋体"/>
                <a:cs typeface="宋体"/>
              </a:rPr>
              <a:t>分别对输入特 征映射</a:t>
            </a:r>
            <a:r>
              <a:rPr lang="zh-CN" altLang="en-US" sz="2400" spc="-365" dirty="0">
                <a:latin typeface="宋体"/>
                <a:cs typeface="宋体"/>
              </a:rPr>
              <a:t> </a:t>
            </a:r>
            <a:r>
              <a:rPr lang="en-US" altLang="zh-CN" sz="2400" i="1" spc="195" dirty="0">
                <a:latin typeface="Bookman Old Style"/>
                <a:cs typeface="Bookman Old Style"/>
              </a:rPr>
              <a:t>X</a:t>
            </a:r>
            <a:r>
              <a:rPr lang="en-US" altLang="zh-CN" sz="2400" baseline="27777" dirty="0">
                <a:latin typeface="Verdana"/>
                <a:cs typeface="Verdana"/>
              </a:rPr>
              <a:t>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195" dirty="0">
                <a:latin typeface="Bookman Old Style"/>
                <a:cs typeface="Bookman Old Style"/>
              </a:rPr>
              <a:t>X</a:t>
            </a:r>
            <a:r>
              <a:rPr lang="en-US" altLang="zh-CN" sz="2400" baseline="27777" dirty="0">
                <a:latin typeface="Verdana"/>
                <a:cs typeface="Verdana"/>
              </a:rPr>
              <a:t>2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" dirty="0">
                <a:latin typeface="Cambria"/>
                <a:cs typeface="Cambria"/>
              </a:rPr>
              <a:t>·</a:t>
            </a:r>
            <a:r>
              <a:rPr lang="zh-CN" altLang="en-US" sz="2400" spc="-55" dirty="0">
                <a:latin typeface="Cambria"/>
                <a:cs typeface="Cambria"/>
              </a:rPr>
              <a:t> </a:t>
            </a:r>
            <a:r>
              <a:rPr lang="en-US" altLang="zh-CN" sz="2400" spc="-5" dirty="0">
                <a:latin typeface="Cambria"/>
                <a:cs typeface="Cambria"/>
              </a:rPr>
              <a:t>·</a:t>
            </a:r>
            <a:r>
              <a:rPr lang="zh-CN" altLang="en-US" sz="2400" spc="-55" dirty="0">
                <a:latin typeface="Cambria"/>
                <a:cs typeface="Cambria"/>
              </a:rPr>
              <a:t> </a:t>
            </a:r>
            <a:r>
              <a:rPr lang="en-US" altLang="zh-CN" sz="2400" spc="-5" dirty="0">
                <a:latin typeface="Cambria"/>
                <a:cs typeface="Cambria"/>
              </a:rPr>
              <a:t>·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zh-CN" altLang="en-US" sz="2400" spc="-110" dirty="0">
                <a:latin typeface="Cambria"/>
                <a:cs typeface="Cambria"/>
              </a:rPr>
              <a:t> 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195" dirty="0">
                <a:latin typeface="Bookman Old Style"/>
                <a:cs typeface="Bookman Old Style"/>
              </a:rPr>
              <a:t>X</a:t>
            </a:r>
            <a:r>
              <a:rPr lang="en-US" altLang="zh-CN" sz="2400" i="1" spc="217" baseline="27777" dirty="0"/>
              <a:t>D</a:t>
            </a:r>
            <a:r>
              <a:rPr lang="zh-CN" altLang="en-US" sz="2400" i="1" spc="15" baseline="27777" dirty="0"/>
              <a:t> </a:t>
            </a:r>
            <a:r>
              <a:rPr lang="zh-CN" altLang="en-US" sz="2400" spc="-5" dirty="0">
                <a:latin typeface="宋体"/>
                <a:cs typeface="宋体"/>
              </a:rPr>
              <a:t>进行卷积</a:t>
            </a:r>
            <a:r>
              <a:rPr lang="zh-CN" altLang="en-US" sz="2400" spc="-16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然后将卷积结果相加</a:t>
            </a:r>
            <a:r>
              <a:rPr lang="zh-CN" altLang="en-US" sz="2400" spc="-16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并加上一个标量偏置 </a:t>
            </a:r>
            <a:r>
              <a:rPr lang="en-US" altLang="zh-CN" sz="2400" i="1" spc="-175" dirty="0">
                <a:latin typeface="Bookman Old Style"/>
                <a:cs typeface="Bookman Old Style"/>
              </a:rPr>
              <a:t>b</a:t>
            </a:r>
            <a:r>
              <a:rPr lang="zh-CN" altLang="en-US" sz="2400" i="1" spc="-155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得到卷积层的净输入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170" dirty="0" err="1">
                <a:latin typeface="Bookman Old Style"/>
                <a:cs typeface="Bookman Old Style"/>
              </a:rPr>
              <a:t>Z</a:t>
            </a:r>
            <a:r>
              <a:rPr lang="en-US" altLang="zh-CN" sz="2400" i="1" spc="89" baseline="27777" dirty="0" err="1"/>
              <a:t>p</a:t>
            </a:r>
            <a:r>
              <a:rPr lang="zh-CN" altLang="en-US" sz="2400" spc="-5" dirty="0">
                <a:latin typeface="宋体"/>
                <a:cs typeface="宋体"/>
              </a:rPr>
              <a:t>，再经过非线性激活函数后得到输出特征映射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85" dirty="0">
                <a:latin typeface="Bookman Old Style"/>
                <a:cs typeface="Bookman Old Style"/>
              </a:rPr>
              <a:t>Y</a:t>
            </a:r>
            <a:r>
              <a:rPr lang="zh-CN" altLang="en-US" sz="2400" i="1" spc="-80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89" baseline="27777" dirty="0"/>
              <a:t>p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10317"/>
            <a:ext cx="54864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1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-5" dirty="0" smtClean="0">
                <a:latin typeface="黑体"/>
                <a:cs typeface="黑体"/>
              </a:rPr>
              <a:t>池化层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1384995"/>
          </a:xfrm>
        </p:spPr>
        <p:txBody>
          <a:bodyPr/>
          <a:lstStyle/>
          <a:p>
            <a:r>
              <a:rPr lang="zh-CN" altLang="en-US" sz="2400" spc="-5" dirty="0">
                <a:latin typeface="黑体"/>
                <a:cs typeface="黑体"/>
              </a:rPr>
              <a:t>池化</a:t>
            </a:r>
            <a:r>
              <a:rPr lang="zh-CN" altLang="en-US" sz="2400" spc="-60" dirty="0" smtClean="0">
                <a:latin typeface="楷体"/>
                <a:cs typeface="楷体"/>
              </a:rPr>
              <a:t>层</a:t>
            </a:r>
            <a:r>
              <a:rPr lang="zh-CN" altLang="en-US" sz="2400" spc="-5" dirty="0">
                <a:latin typeface="宋体"/>
                <a:cs typeface="宋体"/>
              </a:rPr>
              <a:t>（</a:t>
            </a:r>
            <a:r>
              <a:rPr lang="en-US" altLang="zh-CN" sz="2400" spc="-25" dirty="0">
                <a:latin typeface="Book Antiqua"/>
                <a:cs typeface="Book Antiqua"/>
              </a:rPr>
              <a:t>po</a:t>
            </a:r>
            <a:r>
              <a:rPr lang="en-US" altLang="zh-CN" sz="2400" spc="-35" dirty="0">
                <a:latin typeface="Book Antiqua"/>
                <a:cs typeface="Book Antiqua"/>
              </a:rPr>
              <a:t>oling</a:t>
            </a:r>
            <a:r>
              <a:rPr lang="en-US" altLang="zh-CN" sz="2400" spc="65" dirty="0">
                <a:latin typeface="Book Antiqua"/>
                <a:cs typeface="Book Antiqua"/>
              </a:rPr>
              <a:t> </a:t>
            </a:r>
            <a:r>
              <a:rPr lang="en-US" altLang="zh-CN" sz="2400" spc="-15" dirty="0">
                <a:latin typeface="Book Antiqua"/>
                <a:cs typeface="Book Antiqua"/>
              </a:rPr>
              <a:t>l</a:t>
            </a:r>
            <a:r>
              <a:rPr lang="en-US" altLang="zh-CN" sz="2400" spc="-40" dirty="0">
                <a:latin typeface="Book Antiqua"/>
                <a:cs typeface="Book Antiqua"/>
              </a:rPr>
              <a:t>a</a:t>
            </a:r>
            <a:r>
              <a:rPr lang="en-US" altLang="zh-CN" sz="2400" spc="-60" dirty="0">
                <a:latin typeface="Book Antiqua"/>
                <a:cs typeface="Book Antiqua"/>
              </a:rPr>
              <a:t>y</a:t>
            </a:r>
            <a:r>
              <a:rPr lang="en-US" altLang="zh-CN" sz="2400" spc="-25" dirty="0">
                <a:latin typeface="Book Antiqua"/>
                <a:cs typeface="Book Antiqua"/>
              </a:rPr>
              <a:t>er</a:t>
            </a:r>
            <a:r>
              <a:rPr lang="zh-CN" altLang="en-US" sz="2400" spc="-60" dirty="0">
                <a:latin typeface="宋体"/>
                <a:cs typeface="宋体"/>
              </a:rPr>
              <a:t>）</a:t>
            </a:r>
            <a:r>
              <a:rPr lang="zh-CN" altLang="en-US" sz="2400" spc="-5" dirty="0">
                <a:latin typeface="宋体"/>
                <a:cs typeface="宋体"/>
              </a:rPr>
              <a:t>也</a:t>
            </a:r>
            <a:r>
              <a:rPr lang="zh-CN" altLang="en-US" sz="2400" spc="-10" dirty="0">
                <a:latin typeface="宋体"/>
                <a:cs typeface="宋体"/>
              </a:rPr>
              <a:t>叫</a:t>
            </a:r>
            <a:r>
              <a:rPr lang="zh-CN" altLang="en-US" sz="2400" spc="-5" dirty="0">
                <a:latin typeface="楷体"/>
                <a:cs typeface="楷体"/>
              </a:rPr>
              <a:t>子采样</a:t>
            </a:r>
            <a:r>
              <a:rPr lang="zh-CN" altLang="en-US" sz="2400" spc="-60" dirty="0">
                <a:latin typeface="楷体"/>
                <a:cs typeface="楷体"/>
              </a:rPr>
              <a:t>层</a:t>
            </a:r>
            <a:r>
              <a:rPr lang="zh-CN" altLang="en-US" sz="2400" spc="-5" dirty="0">
                <a:latin typeface="宋体"/>
                <a:cs typeface="宋体"/>
              </a:rPr>
              <a:t>（</a:t>
            </a:r>
            <a:r>
              <a:rPr lang="en-US" altLang="zh-CN" sz="2400" spc="-30" dirty="0">
                <a:latin typeface="Book Antiqua"/>
                <a:cs typeface="Book Antiqua"/>
              </a:rPr>
              <a:t>subsampling</a:t>
            </a:r>
            <a:r>
              <a:rPr lang="en-US" altLang="zh-CN" sz="2400" spc="60" dirty="0">
                <a:latin typeface="Book Antiqua"/>
                <a:cs typeface="Book Antiqua"/>
              </a:rPr>
              <a:t> </a:t>
            </a:r>
            <a:r>
              <a:rPr lang="en-US" altLang="zh-CN" sz="2400" spc="-15" dirty="0">
                <a:latin typeface="Book Antiqua"/>
                <a:cs typeface="Book Antiqua"/>
              </a:rPr>
              <a:t>l</a:t>
            </a:r>
            <a:r>
              <a:rPr lang="en-US" altLang="zh-CN" sz="2400" spc="-40" dirty="0">
                <a:latin typeface="Book Antiqua"/>
                <a:cs typeface="Book Antiqua"/>
              </a:rPr>
              <a:t>a</a:t>
            </a:r>
            <a:r>
              <a:rPr lang="en-US" altLang="zh-CN" sz="2400" spc="-60" dirty="0">
                <a:latin typeface="Book Antiqua"/>
                <a:cs typeface="Book Antiqua"/>
              </a:rPr>
              <a:t>y</a:t>
            </a:r>
            <a:r>
              <a:rPr lang="en-US" altLang="zh-CN" sz="2400" spc="-25" dirty="0">
                <a:latin typeface="Book Antiqua"/>
                <a:cs typeface="Book Antiqua"/>
              </a:rPr>
              <a:t>er</a:t>
            </a:r>
            <a:r>
              <a:rPr lang="zh-CN" altLang="en-US" sz="2400" spc="-60" dirty="0">
                <a:latin typeface="宋体"/>
                <a:cs typeface="宋体"/>
              </a:rPr>
              <a:t>）</a:t>
            </a:r>
            <a:r>
              <a:rPr lang="zh-CN" altLang="en-US" sz="2400" spc="-8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其作用是进 行特征选择，降低特征数量，并从而减少参数数量。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9119" y="3352800"/>
            <a:ext cx="7032345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252729" algn="just">
              <a:lnSpc>
                <a:spcPct val="129500"/>
              </a:lnSpc>
            </a:pPr>
            <a:r>
              <a:rPr lang="zh-CN" altLang="en-US" sz="2400" spc="-5" dirty="0">
                <a:latin typeface="宋体"/>
                <a:cs typeface="宋体"/>
              </a:rPr>
              <a:t>卷</a:t>
            </a:r>
            <a:r>
              <a:rPr lang="zh-CN" altLang="en-US" sz="2400" dirty="0">
                <a:latin typeface="宋体"/>
                <a:cs typeface="宋体"/>
              </a:rPr>
              <a:t>积层虽</a:t>
            </a:r>
            <a:r>
              <a:rPr lang="zh-CN" altLang="en-US" sz="2400" spc="-5" dirty="0">
                <a:latin typeface="宋体"/>
                <a:cs typeface="宋体"/>
              </a:rPr>
              <a:t>然</a:t>
            </a:r>
            <a:r>
              <a:rPr lang="zh-CN" altLang="en-US" sz="2400" dirty="0">
                <a:latin typeface="宋体"/>
                <a:cs typeface="宋体"/>
              </a:rPr>
              <a:t>可以显</a:t>
            </a:r>
            <a:r>
              <a:rPr lang="zh-CN" altLang="en-US" sz="2400" spc="-5" dirty="0">
                <a:latin typeface="宋体"/>
                <a:cs typeface="宋体"/>
              </a:rPr>
              <a:t>著</a:t>
            </a:r>
            <a:r>
              <a:rPr lang="zh-CN" altLang="en-US" sz="2400" dirty="0">
                <a:latin typeface="宋体"/>
                <a:cs typeface="宋体"/>
              </a:rPr>
              <a:t>减少网络</a:t>
            </a:r>
            <a:r>
              <a:rPr lang="zh-CN" altLang="en-US" sz="2400" spc="-5" dirty="0">
                <a:latin typeface="宋体"/>
                <a:cs typeface="宋体"/>
              </a:rPr>
              <a:t>中</a:t>
            </a:r>
            <a:r>
              <a:rPr lang="zh-CN" altLang="en-US" sz="2400" dirty="0">
                <a:latin typeface="宋体"/>
                <a:cs typeface="宋体"/>
              </a:rPr>
              <a:t>连接的</a:t>
            </a:r>
            <a:r>
              <a:rPr lang="zh-CN" altLang="en-US" sz="2400" spc="-5" dirty="0">
                <a:latin typeface="宋体"/>
                <a:cs typeface="宋体"/>
              </a:rPr>
              <a:t>数量</a:t>
            </a:r>
            <a:r>
              <a:rPr lang="zh-CN" altLang="en-US" sz="2400" dirty="0">
                <a:latin typeface="宋体"/>
                <a:cs typeface="宋体"/>
              </a:rPr>
              <a:t>，但特征</a:t>
            </a:r>
            <a:r>
              <a:rPr lang="zh-CN" altLang="en-US" sz="2400" spc="-5" dirty="0">
                <a:latin typeface="宋体"/>
                <a:cs typeface="宋体"/>
              </a:rPr>
              <a:t>映</a:t>
            </a:r>
            <a:r>
              <a:rPr lang="zh-CN" altLang="en-US" sz="2400" dirty="0">
                <a:latin typeface="宋体"/>
                <a:cs typeface="宋体"/>
              </a:rPr>
              <a:t>射组中</a:t>
            </a:r>
            <a:r>
              <a:rPr lang="zh-CN" altLang="en-US" sz="2400" spc="-5" dirty="0">
                <a:latin typeface="宋体"/>
                <a:cs typeface="宋体"/>
              </a:rPr>
              <a:t>的</a:t>
            </a:r>
            <a:r>
              <a:rPr lang="zh-CN" altLang="en-US" sz="2400" dirty="0">
                <a:latin typeface="宋体"/>
                <a:cs typeface="宋体"/>
              </a:rPr>
              <a:t>神经元</a:t>
            </a:r>
            <a:r>
              <a:rPr lang="zh-CN" altLang="en-US" sz="2400" spc="-5" dirty="0" smtClean="0">
                <a:latin typeface="宋体"/>
                <a:cs typeface="宋体"/>
              </a:rPr>
              <a:t>个数</a:t>
            </a:r>
            <a:r>
              <a:rPr lang="zh-CN" altLang="en-US" sz="2400" dirty="0">
                <a:latin typeface="宋体"/>
                <a:cs typeface="宋体"/>
              </a:rPr>
              <a:t>并没有</a:t>
            </a:r>
            <a:r>
              <a:rPr lang="zh-CN" altLang="en-US" sz="2400" spc="-5" dirty="0">
                <a:latin typeface="宋体"/>
                <a:cs typeface="宋体"/>
              </a:rPr>
              <a:t>显</a:t>
            </a:r>
            <a:r>
              <a:rPr lang="zh-CN" altLang="en-US" sz="2400" dirty="0">
                <a:latin typeface="宋体"/>
                <a:cs typeface="宋体"/>
              </a:rPr>
              <a:t>著减</a:t>
            </a:r>
            <a:r>
              <a:rPr lang="zh-CN" altLang="en-US" sz="2400" spc="-5" dirty="0">
                <a:latin typeface="宋体"/>
                <a:cs typeface="宋体"/>
              </a:rPr>
              <a:t>少</a:t>
            </a:r>
            <a:r>
              <a:rPr lang="zh-CN" altLang="en-US" sz="2400" dirty="0">
                <a:latin typeface="宋体"/>
                <a:cs typeface="宋体"/>
              </a:rPr>
              <a:t>。如</a:t>
            </a:r>
            <a:r>
              <a:rPr lang="zh-CN" altLang="en-US" sz="2400" spc="-5" dirty="0">
                <a:latin typeface="宋体"/>
                <a:cs typeface="宋体"/>
              </a:rPr>
              <a:t>果</a:t>
            </a:r>
            <a:r>
              <a:rPr lang="zh-CN" altLang="en-US" sz="2400" dirty="0">
                <a:latin typeface="宋体"/>
                <a:cs typeface="宋体"/>
              </a:rPr>
              <a:t>后面接</a:t>
            </a:r>
            <a:r>
              <a:rPr lang="zh-CN" altLang="en-US" sz="2400" spc="-5" dirty="0">
                <a:latin typeface="宋体"/>
                <a:cs typeface="宋体"/>
              </a:rPr>
              <a:t>一</a:t>
            </a:r>
            <a:r>
              <a:rPr lang="zh-CN" altLang="en-US" sz="2400" dirty="0">
                <a:latin typeface="宋体"/>
                <a:cs typeface="宋体"/>
              </a:rPr>
              <a:t>个分类</a:t>
            </a:r>
            <a:r>
              <a:rPr lang="zh-CN" altLang="en-US" sz="2400" spc="-5" dirty="0">
                <a:latin typeface="宋体"/>
                <a:cs typeface="宋体"/>
              </a:rPr>
              <a:t>器</a:t>
            </a:r>
            <a:r>
              <a:rPr lang="zh-CN" altLang="en-US" sz="240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分</a:t>
            </a:r>
            <a:r>
              <a:rPr lang="zh-CN" altLang="en-US" sz="2400" dirty="0">
                <a:latin typeface="宋体"/>
                <a:cs typeface="宋体"/>
              </a:rPr>
              <a:t>类器的</a:t>
            </a:r>
            <a:r>
              <a:rPr lang="zh-CN" altLang="en-US" sz="2400" spc="-5" dirty="0">
                <a:latin typeface="宋体"/>
                <a:cs typeface="宋体"/>
              </a:rPr>
              <a:t>输</a:t>
            </a:r>
            <a:r>
              <a:rPr lang="zh-CN" altLang="en-US" sz="2400" dirty="0">
                <a:latin typeface="宋体"/>
                <a:cs typeface="宋体"/>
              </a:rPr>
              <a:t>入维数依</a:t>
            </a:r>
            <a:r>
              <a:rPr lang="zh-CN" altLang="en-US" sz="2400" spc="-5" dirty="0">
                <a:latin typeface="宋体"/>
                <a:cs typeface="宋体"/>
              </a:rPr>
              <a:t>然</a:t>
            </a:r>
            <a:r>
              <a:rPr lang="zh-CN" altLang="en-US" sz="2400" dirty="0">
                <a:latin typeface="宋体"/>
                <a:cs typeface="宋体"/>
              </a:rPr>
              <a:t>很</a:t>
            </a:r>
            <a:r>
              <a:rPr lang="zh-CN" altLang="en-US" sz="2400" spc="-5" dirty="0">
                <a:latin typeface="宋体"/>
                <a:cs typeface="宋体"/>
              </a:rPr>
              <a:t>高</a:t>
            </a:r>
            <a:r>
              <a:rPr lang="zh-CN" altLang="en-US" sz="240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很 容</a:t>
            </a:r>
            <a:r>
              <a:rPr lang="zh-CN" altLang="en-US" sz="2400" dirty="0">
                <a:latin typeface="宋体"/>
                <a:cs typeface="宋体"/>
              </a:rPr>
              <a:t>易出现</a:t>
            </a:r>
            <a:r>
              <a:rPr lang="zh-CN" altLang="en-US" sz="2400" spc="-5" dirty="0">
                <a:latin typeface="宋体"/>
                <a:cs typeface="宋体"/>
              </a:rPr>
              <a:t>过</a:t>
            </a:r>
            <a:r>
              <a:rPr lang="zh-CN" altLang="en-US" sz="2400" dirty="0">
                <a:latin typeface="宋体"/>
                <a:cs typeface="宋体"/>
              </a:rPr>
              <a:t>拟</a:t>
            </a:r>
            <a:r>
              <a:rPr lang="zh-CN" altLang="en-US" sz="2400" spc="-5" dirty="0">
                <a:latin typeface="宋体"/>
                <a:cs typeface="宋体"/>
              </a:rPr>
              <a:t>合</a:t>
            </a:r>
            <a:r>
              <a:rPr lang="zh-CN" altLang="en-US" sz="2400" dirty="0">
                <a:latin typeface="宋体"/>
                <a:cs typeface="宋体"/>
              </a:rPr>
              <a:t>。为了</a:t>
            </a:r>
            <a:r>
              <a:rPr lang="zh-CN" altLang="en-US" sz="2400" spc="-5" dirty="0">
                <a:latin typeface="宋体"/>
                <a:cs typeface="宋体"/>
              </a:rPr>
              <a:t>解</a:t>
            </a:r>
            <a:r>
              <a:rPr lang="zh-CN" altLang="en-US" sz="2400" dirty="0">
                <a:latin typeface="宋体"/>
                <a:cs typeface="宋体"/>
              </a:rPr>
              <a:t>决这个</a:t>
            </a:r>
            <a:r>
              <a:rPr lang="zh-CN" altLang="en-US" sz="2400" spc="-5" dirty="0">
                <a:latin typeface="宋体"/>
                <a:cs typeface="宋体"/>
              </a:rPr>
              <a:t>问题</a:t>
            </a:r>
            <a:r>
              <a:rPr lang="zh-CN" altLang="en-US" sz="2400" dirty="0">
                <a:latin typeface="宋体"/>
                <a:cs typeface="宋体"/>
              </a:rPr>
              <a:t>，可以在</a:t>
            </a:r>
            <a:r>
              <a:rPr lang="zh-CN" altLang="en-US" sz="2400" spc="-5" dirty="0">
                <a:latin typeface="宋体"/>
                <a:cs typeface="宋体"/>
              </a:rPr>
              <a:t>卷</a:t>
            </a:r>
            <a:r>
              <a:rPr lang="zh-CN" altLang="en-US" sz="2400" dirty="0">
                <a:latin typeface="宋体"/>
                <a:cs typeface="宋体"/>
              </a:rPr>
              <a:t>积层之</a:t>
            </a:r>
            <a:r>
              <a:rPr lang="zh-CN" altLang="en-US" sz="2400" spc="-5" dirty="0">
                <a:latin typeface="宋体"/>
                <a:cs typeface="宋体"/>
              </a:rPr>
              <a:t>后</a:t>
            </a:r>
            <a:r>
              <a:rPr lang="zh-CN" altLang="en-US" sz="2400" dirty="0">
                <a:latin typeface="宋体"/>
                <a:cs typeface="宋体"/>
              </a:rPr>
              <a:t>加上一</a:t>
            </a:r>
            <a:r>
              <a:rPr lang="zh-CN" altLang="en-US" sz="2400" dirty="0" smtClean="0">
                <a:latin typeface="宋体"/>
                <a:cs typeface="宋体"/>
              </a:rPr>
              <a:t>个</a:t>
            </a:r>
            <a:r>
              <a:rPr lang="zh-CN" altLang="en-US" sz="2400" spc="-5" dirty="0" smtClean="0">
                <a:latin typeface="黑体"/>
                <a:cs typeface="黑体"/>
              </a:rPr>
              <a:t>池化</a:t>
            </a:r>
            <a:r>
              <a:rPr lang="zh-CN" altLang="en-US" sz="2400" spc="-5" dirty="0" smtClean="0">
                <a:latin typeface="宋体"/>
                <a:cs typeface="宋体"/>
              </a:rPr>
              <a:t>层</a:t>
            </a:r>
            <a:r>
              <a:rPr lang="zh-CN" altLang="en-US" sz="2400" dirty="0">
                <a:latin typeface="宋体"/>
                <a:cs typeface="宋体"/>
              </a:rPr>
              <a:t>，</a:t>
            </a:r>
            <a:r>
              <a:rPr lang="zh-CN" altLang="en-US" sz="2400" spc="-5" dirty="0" smtClean="0">
                <a:latin typeface="宋体"/>
                <a:cs typeface="宋体"/>
              </a:rPr>
              <a:t>从而</a:t>
            </a:r>
            <a:r>
              <a:rPr lang="zh-CN" altLang="en-US" sz="2400" spc="-5" dirty="0">
                <a:latin typeface="宋体"/>
                <a:cs typeface="宋体"/>
              </a:rPr>
              <a:t>降低特征维数，避免过拟合。</a:t>
            </a:r>
            <a:endParaRPr lang="zh-CN" altLang="en-US"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7285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zh-CN" altLang="en-US" spc="-5" dirty="0">
                <a:latin typeface="黑体"/>
                <a:cs typeface="黑体"/>
              </a:rPr>
              <a:t>池化</a:t>
            </a:r>
            <a:r>
              <a:rPr lang="zh-CN" altLang="en-US" spc="-5" dirty="0" smtClean="0">
                <a:latin typeface="宋体"/>
                <a:cs typeface="宋体"/>
              </a:rPr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763016" y="1600200"/>
            <a:ext cx="7185761" cy="1487587"/>
          </a:xfrm>
        </p:spPr>
        <p:txBody>
          <a:bodyPr/>
          <a:lstStyle/>
          <a:p>
            <a:pPr marL="265430">
              <a:lnSpc>
                <a:spcPct val="100000"/>
              </a:lnSpc>
              <a:spcBef>
                <a:spcPts val="830"/>
              </a:spcBef>
            </a:pPr>
            <a:r>
              <a:rPr lang="zh-CN" altLang="en-US" sz="2400" spc="-5" dirty="0">
                <a:latin typeface="宋体"/>
                <a:cs typeface="宋体"/>
              </a:rPr>
              <a:t>常用</a:t>
            </a:r>
            <a:r>
              <a:rPr lang="zh-CN" altLang="en-US" sz="2400" spc="-5" dirty="0" smtClean="0">
                <a:latin typeface="宋体"/>
                <a:cs typeface="宋体"/>
              </a:rPr>
              <a:t>的</a:t>
            </a:r>
            <a:r>
              <a:rPr lang="zh-CN" altLang="en-US" sz="2400" spc="-5" dirty="0">
                <a:latin typeface="黑体"/>
                <a:cs typeface="黑体"/>
              </a:rPr>
              <a:t>池化</a:t>
            </a:r>
            <a:r>
              <a:rPr lang="zh-CN" altLang="en-US" sz="2400" spc="-5" dirty="0" smtClean="0">
                <a:latin typeface="宋体"/>
                <a:cs typeface="宋体"/>
              </a:rPr>
              <a:t>函数</a:t>
            </a:r>
            <a:r>
              <a:rPr lang="zh-CN" altLang="en-US" sz="2400" spc="-5" dirty="0">
                <a:latin typeface="宋体"/>
                <a:cs typeface="宋体"/>
              </a:rPr>
              <a:t>有两种</a:t>
            </a:r>
            <a:r>
              <a:rPr lang="zh-CN" altLang="en-US" sz="2400" spc="-5" dirty="0" smtClean="0">
                <a:latin typeface="宋体"/>
                <a:cs typeface="宋体"/>
              </a:rPr>
              <a:t>：</a:t>
            </a:r>
            <a:endParaRPr lang="en-US" altLang="zh-CN" sz="2400" dirty="0" smtClean="0">
              <a:latin typeface="宋体"/>
              <a:cs typeface="宋体"/>
            </a:endParaRPr>
          </a:p>
          <a:p>
            <a:pPr marL="265430">
              <a:lnSpc>
                <a:spcPct val="100000"/>
              </a:lnSpc>
              <a:spcBef>
                <a:spcPts val="830"/>
              </a:spcBef>
            </a:pPr>
            <a:r>
              <a:rPr lang="en-US" altLang="zh-CN" sz="2400" spc="10" dirty="0" smtClean="0">
                <a:latin typeface="Book Antiqua"/>
                <a:cs typeface="Book Antiqua"/>
              </a:rPr>
              <a:t>1</a:t>
            </a:r>
            <a:r>
              <a:rPr lang="en-US" altLang="zh-CN" sz="2400" spc="10" dirty="0">
                <a:latin typeface="Book Antiqua"/>
                <a:cs typeface="Book Antiqua"/>
              </a:rPr>
              <a:t>. </a:t>
            </a:r>
            <a:r>
              <a:rPr lang="zh-CN" altLang="en-US" sz="2400" spc="-50" dirty="0">
                <a:latin typeface="Book Antiqua"/>
                <a:cs typeface="Book Antiqua"/>
              </a:rPr>
              <a:t> </a:t>
            </a:r>
            <a:r>
              <a:rPr lang="zh-CN" altLang="en-US" sz="2400" spc="-5" dirty="0" smtClean="0">
                <a:latin typeface="楷体"/>
                <a:cs typeface="楷体"/>
              </a:rPr>
              <a:t>最大</a:t>
            </a:r>
            <a:r>
              <a:rPr lang="zh-CN" altLang="en-US" sz="2400" spc="-5" dirty="0">
                <a:latin typeface="黑体"/>
                <a:cs typeface="黑体"/>
              </a:rPr>
              <a:t>池化</a:t>
            </a:r>
            <a:r>
              <a:rPr lang="zh-CN" altLang="en-US" sz="2400" spc="-5" dirty="0" smtClean="0">
                <a:latin typeface="宋体"/>
                <a:cs typeface="宋体"/>
              </a:rPr>
              <a:t>（</a:t>
            </a:r>
            <a:r>
              <a:rPr lang="en-US" altLang="zh-CN" sz="2400" spc="-20" dirty="0">
                <a:latin typeface="Book Antiqua"/>
                <a:cs typeface="Book Antiqua"/>
              </a:rPr>
              <a:t>maxi</a:t>
            </a:r>
            <a:r>
              <a:rPr lang="en-US" altLang="zh-CN" sz="2400" spc="-65" dirty="0">
                <a:latin typeface="Book Antiqua"/>
                <a:cs typeface="Book Antiqua"/>
              </a:rPr>
              <a:t>m</a:t>
            </a:r>
            <a:r>
              <a:rPr lang="en-US" altLang="zh-CN" sz="2400" spc="-50" dirty="0">
                <a:latin typeface="Book Antiqua"/>
                <a:cs typeface="Book Antiqua"/>
              </a:rPr>
              <a:t>u</a:t>
            </a:r>
            <a:r>
              <a:rPr lang="en-US" altLang="zh-CN" sz="2400" spc="-65" dirty="0">
                <a:latin typeface="Book Antiqua"/>
                <a:cs typeface="Book Antiqua"/>
              </a:rPr>
              <a:t>m</a:t>
            </a:r>
            <a:r>
              <a:rPr lang="zh-CN" altLang="en-US" sz="2400" spc="85" dirty="0">
                <a:latin typeface="Book Antiqua"/>
                <a:cs typeface="Book Antiqua"/>
              </a:rPr>
              <a:t> </a:t>
            </a:r>
            <a:r>
              <a:rPr lang="en-US" altLang="zh-CN" sz="2400" spc="-25" dirty="0">
                <a:latin typeface="Book Antiqua"/>
                <a:cs typeface="Book Antiqua"/>
              </a:rPr>
              <a:t>po</a:t>
            </a:r>
            <a:r>
              <a:rPr lang="en-US" altLang="zh-CN" sz="2400" spc="-35" dirty="0">
                <a:latin typeface="Book Antiqua"/>
                <a:cs typeface="Book Antiqua"/>
              </a:rPr>
              <a:t>olin</a:t>
            </a:r>
            <a:r>
              <a:rPr lang="en-US" altLang="zh-CN" sz="2400" spc="-45" dirty="0">
                <a:latin typeface="Book Antiqua"/>
                <a:cs typeface="Book Antiqua"/>
              </a:rPr>
              <a:t>g</a:t>
            </a:r>
            <a:r>
              <a:rPr lang="zh-CN" altLang="en-US" sz="2400" spc="-5" dirty="0">
                <a:latin typeface="宋体"/>
                <a:cs typeface="宋体"/>
              </a:rPr>
              <a:t>）：一般是取一个区域内所有神经元的</a:t>
            </a:r>
            <a:r>
              <a:rPr lang="zh-CN" altLang="en-US" sz="2400" spc="-5" dirty="0" smtClean="0">
                <a:latin typeface="宋体"/>
                <a:cs typeface="宋体"/>
              </a:rPr>
              <a:t>最大</a:t>
            </a:r>
            <a:r>
              <a:rPr lang="zh-CN" altLang="en-US" sz="2400" spc="-5" dirty="0">
                <a:latin typeface="宋体"/>
                <a:cs typeface="宋体"/>
              </a:rPr>
              <a:t>值。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3096" y="3452482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10" dirty="0">
                <a:latin typeface="Book Antiqua"/>
                <a:cs typeface="Book Antiqua"/>
              </a:rPr>
              <a:t>2. </a:t>
            </a:r>
            <a:r>
              <a:rPr lang="zh-CN" altLang="en-US" sz="2400" spc="-60" dirty="0">
                <a:latin typeface="Book Antiqua"/>
                <a:cs typeface="Book Antiqua"/>
              </a:rPr>
              <a:t> </a:t>
            </a:r>
            <a:r>
              <a:rPr lang="zh-CN" altLang="en-US" sz="2400" spc="-5" dirty="0" smtClean="0">
                <a:latin typeface="楷体"/>
                <a:cs typeface="楷体"/>
              </a:rPr>
              <a:t>平均</a:t>
            </a:r>
            <a:r>
              <a:rPr lang="zh-CN" altLang="en-US" sz="2400" spc="-5" dirty="0" smtClean="0">
                <a:latin typeface="黑体"/>
                <a:cs typeface="黑体"/>
              </a:rPr>
              <a:t>池化</a:t>
            </a:r>
            <a:r>
              <a:rPr lang="zh-CN" altLang="en-US" sz="2400" spc="-5" dirty="0" smtClean="0">
                <a:latin typeface="宋体"/>
                <a:cs typeface="宋体"/>
              </a:rPr>
              <a:t>（</a:t>
            </a:r>
            <a:r>
              <a:rPr lang="en-US" altLang="zh-CN" sz="2400" spc="-30" dirty="0">
                <a:latin typeface="Book Antiqua"/>
                <a:cs typeface="Book Antiqua"/>
              </a:rPr>
              <a:t>mean</a:t>
            </a:r>
            <a:r>
              <a:rPr lang="en-US" altLang="zh-CN" sz="2400" spc="80" dirty="0">
                <a:latin typeface="Book Antiqua"/>
                <a:cs typeface="Book Antiqua"/>
              </a:rPr>
              <a:t> </a:t>
            </a:r>
            <a:r>
              <a:rPr lang="en-US" altLang="zh-CN" sz="2400" spc="-25" dirty="0">
                <a:latin typeface="Book Antiqua"/>
                <a:cs typeface="Book Antiqua"/>
              </a:rPr>
              <a:t>po</a:t>
            </a:r>
            <a:r>
              <a:rPr lang="en-US" altLang="zh-CN" sz="2400" spc="-35" dirty="0">
                <a:latin typeface="Book Antiqua"/>
                <a:cs typeface="Book Antiqua"/>
              </a:rPr>
              <a:t>oling</a:t>
            </a:r>
            <a:r>
              <a:rPr lang="zh-CN" altLang="en-US" sz="2400" spc="-5" dirty="0">
                <a:latin typeface="宋体"/>
                <a:cs typeface="宋体"/>
              </a:rPr>
              <a:t>）：一般是取区域内所有神经元的平均值。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716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zh-CN" altLang="en-US" spc="-5" dirty="0">
                <a:latin typeface="黑体"/>
                <a:cs typeface="黑体"/>
              </a:rPr>
              <a:t>池化</a:t>
            </a:r>
            <a:r>
              <a:rPr lang="zh-CN" altLang="en-US" spc="-5" dirty="0">
                <a:latin typeface="宋体"/>
                <a:cs typeface="宋体"/>
              </a:rPr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3693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spc="-5" dirty="0">
                <a:latin typeface="宋体"/>
                <a:cs typeface="宋体"/>
              </a:rPr>
              <a:t>有时也会在汇聚层使用非线性</a:t>
            </a:r>
            <a:r>
              <a:rPr lang="zh-CN" altLang="en-US" sz="2400" spc="-5" dirty="0" smtClean="0">
                <a:latin typeface="宋体"/>
                <a:cs typeface="宋体"/>
              </a:rPr>
              <a:t>激活函数，比如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22" y="2895600"/>
            <a:ext cx="279337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池化示例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2060575"/>
            <a:ext cx="7162800" cy="291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11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参数学习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830997"/>
          </a:xfrm>
        </p:spPr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假设</a:t>
            </a:r>
            <a:r>
              <a:rPr lang="zh-CN" altLang="en-US" spc="-385" dirty="0">
                <a:latin typeface="宋体"/>
                <a:cs typeface="宋体"/>
              </a:rPr>
              <a:t> </a:t>
            </a:r>
            <a:r>
              <a:rPr lang="en-US" altLang="zh-CN" i="1" spc="-85" dirty="0">
                <a:latin typeface="Bookman Old Style"/>
                <a:cs typeface="Bookman Old Style"/>
              </a:rPr>
              <a:t>Y</a:t>
            </a:r>
            <a:r>
              <a:rPr lang="en-US" altLang="zh-CN" i="1" dirty="0">
                <a:latin typeface="Bookman Old Style"/>
                <a:cs typeface="Bookman Old Style"/>
              </a:rPr>
              <a:t> </a:t>
            </a:r>
            <a:r>
              <a:rPr lang="en-US" altLang="zh-CN" i="1" spc="-105" dirty="0">
                <a:latin typeface="Bookman Old Style"/>
                <a:cs typeface="Bookman Old Style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en-US" altLang="zh-CN" spc="-40" dirty="0">
                <a:latin typeface="Tahoma"/>
                <a:cs typeface="Tahoma"/>
              </a:rPr>
              <a:t> </a:t>
            </a:r>
            <a:r>
              <a:rPr lang="en-US" altLang="zh-CN" i="1" spc="-20" dirty="0">
                <a:latin typeface="Bookman Old Style"/>
                <a:cs typeface="Bookman Old Style"/>
              </a:rPr>
              <a:t>W</a:t>
            </a:r>
            <a:r>
              <a:rPr lang="en-US" altLang="zh-CN" i="1" spc="-80" dirty="0">
                <a:latin typeface="Bookman Old Style"/>
                <a:cs typeface="Bookman Old Style"/>
              </a:rPr>
              <a:t> </a:t>
            </a:r>
            <a:r>
              <a:rPr lang="en-US" altLang="zh-CN" spc="-140" dirty="0">
                <a:latin typeface="Cambria"/>
                <a:cs typeface="Cambria"/>
              </a:rPr>
              <a:t>⊗</a:t>
            </a:r>
            <a:r>
              <a:rPr lang="en-US" altLang="zh-CN" i="1" spc="195" dirty="0">
                <a:latin typeface="Bookman Old Style"/>
                <a:cs typeface="Bookman Old Style"/>
              </a:rPr>
              <a:t>X</a:t>
            </a:r>
            <a:r>
              <a:rPr lang="zh-CN" altLang="en-US" spc="-38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其中</a:t>
            </a:r>
            <a:r>
              <a:rPr lang="zh-CN" altLang="en-US" spc="-385" dirty="0">
                <a:latin typeface="宋体"/>
                <a:cs typeface="宋体"/>
              </a:rPr>
              <a:t> </a:t>
            </a:r>
            <a:r>
              <a:rPr lang="en-US" altLang="zh-CN" i="1" spc="120" dirty="0">
                <a:latin typeface="Bookman Old Style"/>
                <a:cs typeface="Bookman Old Style"/>
              </a:rPr>
              <a:t>X</a:t>
            </a:r>
            <a:r>
              <a:rPr lang="en-US" altLang="zh-CN" i="1" spc="55" dirty="0">
                <a:latin typeface="Bookman Old Style"/>
                <a:cs typeface="Bookman Old Style"/>
              </a:rPr>
              <a:t> </a:t>
            </a:r>
            <a:r>
              <a:rPr lang="en-US" altLang="zh-CN" spc="40" dirty="0">
                <a:latin typeface="Cambria"/>
                <a:cs typeface="Cambria"/>
              </a:rPr>
              <a:t>∈</a:t>
            </a:r>
            <a:r>
              <a:rPr lang="en-US" altLang="zh-CN" spc="55" dirty="0">
                <a:latin typeface="Cambria"/>
                <a:cs typeface="Cambria"/>
              </a:rPr>
              <a:t> </a:t>
            </a:r>
            <a:r>
              <a:rPr lang="en-US" altLang="zh-CN" spc="-5" dirty="0">
                <a:latin typeface="Century"/>
                <a:cs typeface="Century"/>
              </a:rPr>
              <a:t>R</a:t>
            </a:r>
            <a:r>
              <a:rPr lang="en-US" altLang="zh-CN" sz="2000" i="1" spc="262" baseline="27777" dirty="0"/>
              <a:t>M</a:t>
            </a:r>
            <a:r>
              <a:rPr lang="en-US" altLang="zh-CN" sz="2000" i="1" spc="-179" baseline="27777" dirty="0"/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i="1" spc="187" baseline="27777" dirty="0"/>
              <a:t>N</a:t>
            </a:r>
            <a:r>
              <a:rPr lang="en-US" altLang="zh-CN" sz="2000" i="1" spc="-112" baseline="27777" dirty="0"/>
              <a:t> </a:t>
            </a:r>
            <a:r>
              <a:rPr lang="zh-CN" altLang="en-US" spc="-380" dirty="0">
                <a:latin typeface="宋体"/>
                <a:cs typeface="宋体"/>
              </a:rPr>
              <a:t>，</a:t>
            </a:r>
            <a:r>
              <a:rPr lang="en-US" altLang="zh-CN" i="1" spc="-20" dirty="0">
                <a:latin typeface="Bookman Old Style"/>
                <a:cs typeface="Bookman Old Style"/>
              </a:rPr>
              <a:t>W</a:t>
            </a:r>
            <a:r>
              <a:rPr lang="en-US" altLang="zh-CN" i="1" spc="114" dirty="0">
                <a:latin typeface="Bookman Old Style"/>
                <a:cs typeface="Bookman Old Style"/>
              </a:rPr>
              <a:t> </a:t>
            </a:r>
            <a:r>
              <a:rPr lang="en-US" altLang="zh-CN" spc="40" dirty="0">
                <a:latin typeface="Cambria"/>
                <a:cs typeface="Cambria"/>
              </a:rPr>
              <a:t>∈</a:t>
            </a:r>
            <a:r>
              <a:rPr lang="en-US" altLang="zh-CN" spc="55" dirty="0">
                <a:latin typeface="Cambria"/>
                <a:cs typeface="Cambria"/>
              </a:rPr>
              <a:t> </a:t>
            </a:r>
            <a:r>
              <a:rPr lang="en-US" altLang="zh-CN" spc="-5" dirty="0" err="1">
                <a:latin typeface="Century"/>
                <a:cs typeface="Century"/>
              </a:rPr>
              <a:t>R</a:t>
            </a:r>
            <a:r>
              <a:rPr lang="en-US" altLang="zh-CN" sz="2000" i="1" spc="172" baseline="27777" dirty="0" err="1"/>
              <a:t>m</a:t>
            </a:r>
            <a:r>
              <a:rPr lang="en-US" altLang="zh-CN" sz="2000" spc="352" baseline="27777" dirty="0" err="1">
                <a:latin typeface="Cambria"/>
                <a:cs typeface="Cambria"/>
              </a:rPr>
              <a:t>×</a:t>
            </a:r>
            <a:r>
              <a:rPr lang="en-US" altLang="zh-CN" sz="2000" i="1" spc="225" baseline="27777" dirty="0" err="1"/>
              <a:t>n</a:t>
            </a:r>
            <a:r>
              <a:rPr lang="zh-CN" altLang="en-US" spc="-380" dirty="0">
                <a:latin typeface="宋体"/>
                <a:cs typeface="宋体"/>
              </a:rPr>
              <a:t>，</a:t>
            </a:r>
            <a:r>
              <a:rPr lang="en-US" altLang="zh-CN" i="1" spc="-85" dirty="0">
                <a:latin typeface="Bookman Old Style"/>
                <a:cs typeface="Bookman Old Style"/>
              </a:rPr>
              <a:t>Y</a:t>
            </a:r>
            <a:r>
              <a:rPr lang="en-US" altLang="zh-CN" i="1" dirty="0">
                <a:latin typeface="Bookman Old Style"/>
                <a:cs typeface="Bookman Old Style"/>
              </a:rPr>
              <a:t> </a:t>
            </a:r>
            <a:r>
              <a:rPr lang="en-US" altLang="zh-CN" i="1" spc="-105" dirty="0">
                <a:latin typeface="Bookman Old Style"/>
                <a:cs typeface="Bookman Old Style"/>
              </a:rPr>
              <a:t> </a:t>
            </a:r>
            <a:r>
              <a:rPr lang="en-US" altLang="zh-CN" spc="40" dirty="0">
                <a:latin typeface="Cambria"/>
                <a:cs typeface="Cambria"/>
              </a:rPr>
              <a:t>∈</a:t>
            </a:r>
            <a:r>
              <a:rPr lang="en-US" altLang="zh-CN" spc="55" dirty="0">
                <a:latin typeface="Cambria"/>
                <a:cs typeface="Cambria"/>
              </a:rPr>
              <a:t> </a:t>
            </a:r>
            <a:r>
              <a:rPr lang="en-US" altLang="zh-CN" spc="-5" dirty="0">
                <a:latin typeface="Century"/>
                <a:cs typeface="Century"/>
              </a:rPr>
              <a:t>R</a:t>
            </a:r>
            <a:r>
              <a:rPr lang="en-US" altLang="zh-CN" sz="2000" spc="-15" baseline="27777" dirty="0">
                <a:latin typeface="Verdana"/>
                <a:cs typeface="Verdana"/>
              </a:rPr>
              <a:t>(</a:t>
            </a:r>
            <a:r>
              <a:rPr lang="en-US" altLang="zh-CN" sz="2000" i="1" spc="262" baseline="27777" dirty="0"/>
              <a:t>M</a:t>
            </a:r>
            <a:r>
              <a:rPr lang="en-US" altLang="zh-CN" sz="2000" i="1" spc="-179" baseline="27777" dirty="0"/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−</a:t>
            </a:r>
            <a:r>
              <a:rPr lang="en-US" altLang="zh-CN" sz="2000" i="1" spc="172" baseline="27777" dirty="0"/>
              <a:t>m</a:t>
            </a:r>
            <a:r>
              <a:rPr lang="en-US" altLang="zh-CN" sz="2000" spc="-15" baseline="27777" dirty="0">
                <a:latin typeface="Verdana"/>
                <a:cs typeface="Verdana"/>
              </a:rPr>
              <a:t>+1)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spc="-15" baseline="27777" dirty="0">
                <a:latin typeface="Verdana"/>
                <a:cs typeface="Verdana"/>
              </a:rPr>
              <a:t>(</a:t>
            </a:r>
            <a:r>
              <a:rPr lang="en-US" altLang="zh-CN" sz="2000" i="1" spc="187" baseline="27777" dirty="0"/>
              <a:t>N</a:t>
            </a:r>
            <a:r>
              <a:rPr lang="en-US" altLang="zh-CN" sz="2000" i="1" spc="-179" baseline="27777" dirty="0"/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−</a:t>
            </a:r>
            <a:r>
              <a:rPr lang="en-US" altLang="zh-CN" sz="2000" i="1" spc="150" baseline="27777" dirty="0"/>
              <a:t>n</a:t>
            </a:r>
            <a:r>
              <a:rPr lang="en-US" altLang="zh-CN" sz="2000" spc="-15" baseline="27777" dirty="0">
                <a:latin typeface="Verdana"/>
                <a:cs typeface="Verdana"/>
              </a:rPr>
              <a:t>+1</a:t>
            </a:r>
            <a:r>
              <a:rPr lang="en-US" altLang="zh-CN" sz="2000" spc="67" baseline="27777" dirty="0">
                <a:latin typeface="Verdana"/>
                <a:cs typeface="Verdana"/>
              </a:rPr>
              <a:t>)</a:t>
            </a:r>
            <a:r>
              <a:rPr lang="zh-CN" altLang="en-US" spc="-5" dirty="0">
                <a:latin typeface="宋体"/>
                <a:cs typeface="宋体"/>
              </a:rPr>
              <a:t>， 函数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145" dirty="0">
                <a:latin typeface="Bookman Old Style"/>
                <a:cs typeface="Bookman Old Style"/>
              </a:rPr>
              <a:t>f</a:t>
            </a:r>
            <a:r>
              <a:rPr lang="en-US" altLang="zh-CN" i="1" spc="-195" dirty="0">
                <a:latin typeface="Bookman Old Style"/>
                <a:cs typeface="Bookman Old Style"/>
              </a:rPr>
              <a:t> </a:t>
            </a:r>
            <a:r>
              <a:rPr lang="en-US" altLang="zh-CN" dirty="0">
                <a:latin typeface="Tahoma"/>
                <a:cs typeface="Tahoma"/>
              </a:rPr>
              <a:t>(</a:t>
            </a:r>
            <a:r>
              <a:rPr lang="en-US" altLang="zh-CN" i="1" spc="-85" dirty="0">
                <a:latin typeface="Bookman Old Style"/>
                <a:cs typeface="Bookman Old Style"/>
              </a:rPr>
              <a:t>Y</a:t>
            </a:r>
            <a:r>
              <a:rPr lang="en-US" altLang="zh-CN" i="1" spc="-80" dirty="0">
                <a:latin typeface="Bookman Old Style"/>
                <a:cs typeface="Bookman Old Style"/>
              </a:rPr>
              <a:t> 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en-US" altLang="zh-CN" spc="-40" dirty="0">
                <a:latin typeface="Tahoma"/>
                <a:cs typeface="Tahoma"/>
              </a:rPr>
              <a:t> </a:t>
            </a:r>
            <a:r>
              <a:rPr lang="en-US" altLang="zh-CN" spc="40" dirty="0">
                <a:latin typeface="Cambria"/>
                <a:cs typeface="Cambria"/>
              </a:rPr>
              <a:t>∈</a:t>
            </a:r>
            <a:r>
              <a:rPr lang="en-US" altLang="zh-CN" spc="55" dirty="0">
                <a:latin typeface="Cambria"/>
                <a:cs typeface="Cambria"/>
              </a:rPr>
              <a:t> </a:t>
            </a:r>
            <a:r>
              <a:rPr lang="en-US" altLang="zh-CN" spc="-5" dirty="0">
                <a:latin typeface="Century"/>
                <a:cs typeface="Century"/>
              </a:rPr>
              <a:t>R</a:t>
            </a:r>
            <a:r>
              <a:rPr lang="en-US" altLang="zh-CN" spc="-130" dirty="0">
                <a:latin typeface="Century"/>
                <a:cs typeface="Century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为一个标量函数，则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20" y="2497702"/>
            <a:ext cx="6945680" cy="2607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43000" y="5371116"/>
                <a:ext cx="4572000" cy="10193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altLang="zh-CN" i="1" spc="145" dirty="0" smtClean="0">
                    <a:latin typeface="Bookman Old Style"/>
                    <a:cs typeface="Bookman Old Style"/>
                  </a:rPr>
                  <a:t>f</a:t>
                </a:r>
                <a:r>
                  <a:rPr lang="en-US" altLang="zh-CN" i="1" spc="-195" dirty="0" smtClean="0">
                    <a:latin typeface="Bookman Old Style"/>
                    <a:cs typeface="Bookman Old Style"/>
                  </a:rPr>
                  <a:t> </a:t>
                </a:r>
                <a:r>
                  <a:rPr lang="en-US" altLang="zh-CN" dirty="0">
                    <a:latin typeface="Tahoma"/>
                    <a:cs typeface="Tahoma"/>
                  </a:rPr>
                  <a:t>(</a:t>
                </a:r>
                <a:r>
                  <a:rPr lang="en-US" altLang="zh-CN" i="1" spc="-85" dirty="0">
                    <a:latin typeface="Bookman Old Style"/>
                    <a:cs typeface="Bookman Old Style"/>
                  </a:rPr>
                  <a:t>Y</a:t>
                </a:r>
                <a:r>
                  <a:rPr lang="en-US" altLang="zh-CN" i="1" spc="-80" dirty="0">
                    <a:latin typeface="Bookman Old Style"/>
                    <a:cs typeface="Bookman Old Style"/>
                  </a:rPr>
                  <a:t> </a:t>
                </a:r>
                <a:r>
                  <a:rPr lang="en-US" altLang="zh-CN" dirty="0">
                    <a:latin typeface="Tahoma"/>
                    <a:cs typeface="Tahoma"/>
                  </a:rPr>
                  <a:t>)</a:t>
                </a:r>
                <a:r>
                  <a:rPr lang="en-US" altLang="zh-CN" spc="-165" dirty="0">
                    <a:latin typeface="Tahoma"/>
                    <a:cs typeface="Tahoma"/>
                  </a:rPr>
                  <a:t> </a:t>
                </a:r>
                <a:r>
                  <a:rPr lang="zh-CN" altLang="en-US" spc="-5" dirty="0">
                    <a:latin typeface="宋体"/>
                    <a:cs typeface="宋体"/>
                  </a:rPr>
                  <a:t>关于</a:t>
                </a:r>
                <a:r>
                  <a:rPr lang="zh-CN" altLang="en-US" spc="-355" dirty="0">
                    <a:latin typeface="宋体"/>
                    <a:cs typeface="宋体"/>
                  </a:rPr>
                  <a:t> </a:t>
                </a:r>
                <a:r>
                  <a:rPr lang="en-US" altLang="zh-CN" i="1" spc="-20" dirty="0">
                    <a:latin typeface="Bookman Old Style"/>
                    <a:cs typeface="Bookman Old Style"/>
                  </a:rPr>
                  <a:t>W</a:t>
                </a:r>
                <a:r>
                  <a:rPr lang="en-US" altLang="zh-CN" i="1" spc="-15" dirty="0">
                    <a:latin typeface="Bookman Old Style"/>
                    <a:cs typeface="Bookman Old Style"/>
                  </a:rPr>
                  <a:t> </a:t>
                </a:r>
                <a:r>
                  <a:rPr lang="zh-CN" altLang="en-US" spc="-5" dirty="0">
                    <a:latin typeface="宋体"/>
                    <a:cs typeface="宋体"/>
                  </a:rPr>
                  <a:t>的偏导数为</a:t>
                </a:r>
                <a:r>
                  <a:rPr lang="zh-CN" altLang="en-US" spc="-355" dirty="0">
                    <a:latin typeface="宋体"/>
                    <a:cs typeface="宋体"/>
                  </a:rPr>
                  <a:t> </a:t>
                </a:r>
                <a:r>
                  <a:rPr lang="en-US" altLang="zh-CN" i="1" spc="120" dirty="0">
                    <a:latin typeface="Bookman Old Style"/>
                    <a:cs typeface="Bookman Old Style"/>
                  </a:rPr>
                  <a:t>X</a:t>
                </a:r>
                <a:r>
                  <a:rPr lang="en-US" altLang="zh-CN" i="1" spc="-75" dirty="0">
                    <a:latin typeface="Bookman Old Style"/>
                    <a:cs typeface="Bookman Old Style"/>
                  </a:rPr>
                  <a:t> </a:t>
                </a:r>
                <a:r>
                  <a:rPr lang="zh-CN" altLang="en-US" spc="-5" dirty="0">
                    <a:latin typeface="宋体"/>
                    <a:cs typeface="宋体"/>
                  </a:rPr>
                  <a:t>和</a:t>
                </a:r>
                <a:r>
                  <a:rPr lang="zh-CN" altLang="en-US" spc="-235" dirty="0">
                    <a:latin typeface="宋体"/>
                    <a:cs typeface="宋体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pc="30" baseline="39682" dirty="0" smtClean="0"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f>
                      <m:fPr>
                        <m:ctrlPr>
                          <a:rPr lang="en-US" altLang="zh-CN" sz="2800" i="1" spc="30" baseline="39682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 spc="30" baseline="39682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800" i="1" spc="30" baseline="39682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zh-CN" altLang="en-US" sz="2800" i="1" spc="30" baseline="39682" dirty="0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800" b="0" i="1" spc="30" baseline="39682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sz="2800" i="1" spc="30" baseline="39682" dirty="0" smtClean="0">
                            <a:latin typeface="Cambria Math" panose="02040503050406030204" pitchFamily="18" charset="0"/>
                          </a:rPr>
                          <m:t>）</m:t>
                        </m:r>
                      </m:num>
                      <m:den>
                        <m:r>
                          <a:rPr lang="zh-CN" altLang="en-US" sz="2800" i="1" spc="30" baseline="39682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800" i="1" spc="30" baseline="39682" dirty="0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zh-CN" altLang="en-US" spc="-5" dirty="0">
                    <a:latin typeface="宋体"/>
                    <a:cs typeface="宋体"/>
                  </a:rPr>
                  <a:t>的</a:t>
                </a:r>
                <a:r>
                  <a:rPr lang="zh-CN" altLang="en-US" spc="-5" dirty="0" smtClean="0">
                    <a:latin typeface="宋体"/>
                    <a:cs typeface="宋体"/>
                  </a:rPr>
                  <a:t>卷积：</a:t>
                </a:r>
                <a:endParaRPr lang="zh-CN" altLang="en-US" dirty="0">
                  <a:latin typeface="宋体"/>
                  <a:cs typeface="宋体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71116"/>
                <a:ext cx="4572000" cy="1019382"/>
              </a:xfrm>
              <a:prstGeom prst="rect">
                <a:avLst/>
              </a:prstGeom>
              <a:blipFill>
                <a:blip r:embed="rId3"/>
                <a:stretch>
                  <a:fillRect l="-933" t="-17964" b="-5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5966538"/>
            <a:ext cx="3352800" cy="89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7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参数学习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304801" y="1640768"/>
            <a:ext cx="7860080" cy="4700774"/>
          </a:xfrm>
        </p:spPr>
        <p:txBody>
          <a:bodyPr/>
          <a:lstStyle/>
          <a:p>
            <a:pPr marL="12700" marR="95885" indent="252729">
              <a:lnSpc>
                <a:spcPct val="129500"/>
              </a:lnSpc>
              <a:spcBef>
                <a:spcPts val="775"/>
              </a:spcBef>
            </a:pPr>
            <a:r>
              <a:rPr lang="zh-CN" altLang="en-US" sz="2400" spc="-5" dirty="0">
                <a:latin typeface="宋体"/>
                <a:cs typeface="宋体"/>
              </a:rPr>
              <a:t>在卷积网络中</a:t>
            </a:r>
            <a:r>
              <a:rPr lang="zh-CN" altLang="en-US" sz="2400" spc="-30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参数为卷积核中权重以及偏置</a:t>
            </a:r>
            <a:r>
              <a:rPr lang="zh-CN" altLang="en-US" sz="2400" spc="-260" dirty="0">
                <a:latin typeface="宋体"/>
                <a:cs typeface="宋体"/>
              </a:rPr>
              <a:t>。</a:t>
            </a:r>
            <a:r>
              <a:rPr lang="zh-CN" altLang="en-US" sz="2400" spc="-5" dirty="0">
                <a:latin typeface="宋体"/>
                <a:cs typeface="宋体"/>
              </a:rPr>
              <a:t>和全连接前馈网络类似</a:t>
            </a:r>
            <a:r>
              <a:rPr lang="zh-CN" altLang="en-US" sz="2400" spc="-305" dirty="0">
                <a:latin typeface="宋体"/>
                <a:cs typeface="宋体"/>
              </a:rPr>
              <a:t>，</a:t>
            </a:r>
            <a:r>
              <a:rPr lang="zh-CN" altLang="en-US" sz="2400" spc="-5" dirty="0" smtClean="0">
                <a:latin typeface="宋体"/>
                <a:cs typeface="宋体"/>
              </a:rPr>
              <a:t>卷积</a:t>
            </a:r>
            <a:r>
              <a:rPr lang="zh-CN" altLang="en-US" sz="2400" spc="-5" dirty="0">
                <a:latin typeface="宋体"/>
                <a:cs typeface="宋体"/>
              </a:rPr>
              <a:t>网络也可以通过误差反向传播算法来进行参数学习。</a:t>
            </a:r>
            <a:endParaRPr lang="zh-CN" altLang="en-US" sz="2400" dirty="0">
              <a:latin typeface="宋体"/>
              <a:cs typeface="宋体"/>
            </a:endParaRPr>
          </a:p>
          <a:p>
            <a:pPr marL="12700" marR="5080" indent="252729">
              <a:lnSpc>
                <a:spcPct val="129500"/>
              </a:lnSpc>
              <a:spcBef>
                <a:spcPts val="430"/>
              </a:spcBef>
            </a:pPr>
            <a:r>
              <a:rPr lang="zh-CN" altLang="en-US" sz="2400" spc="-5" dirty="0">
                <a:latin typeface="宋体"/>
                <a:cs typeface="宋体"/>
              </a:rPr>
              <a:t>在全连接前馈神经网络中，梯度主要通过每一层的误差项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i="1" spc="-120" dirty="0">
                <a:latin typeface="Bookman Old Style"/>
                <a:cs typeface="Bookman Old Style"/>
              </a:rPr>
              <a:t>δ</a:t>
            </a:r>
            <a:r>
              <a:rPr lang="zh-CN" altLang="en-US" sz="2400" i="1" spc="-110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进行反向传播， 并进一步计算每层参数的梯度。</a:t>
            </a:r>
            <a:endParaRPr lang="zh-CN" altLang="en-US" sz="2400" dirty="0">
              <a:latin typeface="宋体"/>
              <a:cs typeface="宋体"/>
            </a:endParaRPr>
          </a:p>
          <a:p>
            <a:pPr marL="12700" marR="95885" indent="252729">
              <a:lnSpc>
                <a:spcPct val="129500"/>
              </a:lnSpc>
              <a:spcBef>
                <a:spcPts val="430"/>
              </a:spcBef>
            </a:pPr>
            <a:r>
              <a:rPr lang="zh-CN" altLang="en-US" sz="2400" dirty="0">
                <a:latin typeface="宋体"/>
                <a:cs typeface="宋体"/>
              </a:rPr>
              <a:t>在卷积神经网络</a:t>
            </a:r>
            <a:r>
              <a:rPr lang="zh-CN" altLang="en-US" sz="2400" spc="-5" dirty="0">
                <a:latin typeface="宋体"/>
                <a:cs typeface="宋体"/>
              </a:rPr>
              <a:t>中</a:t>
            </a:r>
            <a:r>
              <a:rPr lang="zh-CN" altLang="en-US" sz="2400" dirty="0">
                <a:latin typeface="宋体"/>
                <a:cs typeface="宋体"/>
              </a:rPr>
              <a:t>，主要有两种不同功能的神经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dirty="0">
                <a:latin typeface="宋体"/>
                <a:cs typeface="宋体"/>
              </a:rPr>
              <a:t>：卷积层和汇聚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dirty="0">
                <a:latin typeface="宋体"/>
                <a:cs typeface="宋体"/>
              </a:rPr>
              <a:t>。</a:t>
            </a:r>
            <a:r>
              <a:rPr lang="zh-CN" altLang="en-US" sz="2400" spc="-5" dirty="0" smtClean="0">
                <a:latin typeface="宋体"/>
                <a:cs typeface="宋体"/>
              </a:rPr>
              <a:t>而参数</a:t>
            </a:r>
            <a:r>
              <a:rPr lang="zh-CN" altLang="en-US" sz="2400" spc="-5" dirty="0">
                <a:latin typeface="宋体"/>
                <a:cs typeface="宋体"/>
              </a:rPr>
              <a:t>为卷积核以及偏置，因此只需要计算卷积层中参数的梯度</a:t>
            </a:r>
            <a:r>
              <a:rPr lang="zh-CN" altLang="en-US" spc="-5" dirty="0">
                <a:latin typeface="宋体"/>
                <a:cs typeface="宋体"/>
              </a:rPr>
              <a:t>。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94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参数学习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11079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zh-CN" altLang="en-US" sz="2400" spc="25" dirty="0">
                <a:latin typeface="宋体"/>
                <a:cs typeface="宋体"/>
              </a:rPr>
              <a:t>不失一般</a:t>
            </a:r>
            <a:r>
              <a:rPr lang="zh-CN" altLang="en-US" sz="2400" spc="-5" dirty="0">
                <a:latin typeface="宋体"/>
                <a:cs typeface="宋体"/>
              </a:rPr>
              <a:t>性</a:t>
            </a:r>
            <a:r>
              <a:rPr lang="zh-CN" altLang="en-US" sz="2400" spc="25" dirty="0">
                <a:latin typeface="宋体"/>
                <a:cs typeface="宋体"/>
              </a:rPr>
              <a:t>，对</a:t>
            </a:r>
            <a:r>
              <a:rPr lang="zh-CN" altLang="en-US" sz="2400" spc="-5" dirty="0">
                <a:latin typeface="宋体"/>
                <a:cs typeface="宋体"/>
              </a:rPr>
              <a:t>第</a:t>
            </a:r>
            <a:r>
              <a:rPr lang="zh-CN" altLang="en-US" sz="2400" spc="-31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90" dirty="0">
                <a:latin typeface="Bookman Old Style"/>
                <a:cs typeface="Bookman Old Style"/>
              </a:rPr>
              <a:t> </a:t>
            </a:r>
            <a:r>
              <a:rPr lang="zh-CN" altLang="en-US" sz="2400" spc="25" dirty="0">
                <a:latin typeface="宋体"/>
                <a:cs typeface="宋体"/>
              </a:rPr>
              <a:t>层为卷积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spc="2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第</a:t>
            </a:r>
            <a:r>
              <a:rPr lang="zh-CN" altLang="en-US" sz="2400" spc="-31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35" dirty="0">
                <a:latin typeface="Bookman Old Style"/>
                <a:cs typeface="Bookman Old Style"/>
              </a:rPr>
              <a:t> </a:t>
            </a:r>
            <a:r>
              <a:rPr lang="zh-CN" altLang="en-US" sz="2400" spc="220" dirty="0">
                <a:latin typeface="Cambria"/>
                <a:cs typeface="Cambria"/>
              </a:rPr>
              <a:t>−</a:t>
            </a:r>
            <a:r>
              <a:rPr lang="zh-CN" altLang="en-US" sz="2400" spc="95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zh-CN" altLang="en-US" sz="2400" spc="-120" dirty="0">
                <a:latin typeface="Tahoma"/>
                <a:cs typeface="Tahoma"/>
              </a:rPr>
              <a:t> </a:t>
            </a:r>
            <a:r>
              <a:rPr lang="zh-CN" altLang="en-US" sz="2400" spc="25" dirty="0">
                <a:latin typeface="宋体"/>
                <a:cs typeface="宋体"/>
              </a:rPr>
              <a:t>层的输入特征映射</a:t>
            </a:r>
            <a:r>
              <a:rPr lang="zh-CN" altLang="en-US" sz="2400" spc="-5" dirty="0">
                <a:latin typeface="宋体"/>
                <a:cs typeface="宋体"/>
              </a:rPr>
              <a:t>为</a:t>
            </a:r>
            <a:r>
              <a:rPr lang="zh-CN" altLang="en-US" sz="2400" spc="-310" dirty="0">
                <a:latin typeface="宋体"/>
                <a:cs typeface="宋体"/>
              </a:rPr>
              <a:t> </a:t>
            </a:r>
            <a:r>
              <a:rPr lang="en-US" altLang="zh-CN" sz="2400" b="1" spc="55" dirty="0">
                <a:latin typeface="Georgia"/>
                <a:cs typeface="Georgia"/>
              </a:rPr>
              <a:t>X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/>
              <a:t>l</a:t>
            </a:r>
            <a:r>
              <a:rPr lang="zh-CN" altLang="en-US" sz="2400" spc="345" baseline="27777" dirty="0">
                <a:latin typeface="Cambria"/>
                <a:cs typeface="Cambria"/>
              </a:rPr>
              <a:t>−</a:t>
            </a:r>
            <a:r>
              <a:rPr lang="en-US" altLang="zh-CN" sz="2400" spc="-44" baseline="27777" dirty="0">
                <a:latin typeface="Verdana"/>
                <a:cs typeface="Verdana"/>
              </a:rPr>
              <a:t>1)</a:t>
            </a:r>
            <a:r>
              <a:rPr lang="zh-CN" altLang="en-US" sz="2400" baseline="27777" dirty="0">
                <a:latin typeface="Verdana"/>
                <a:cs typeface="Verdana"/>
              </a:rPr>
              <a:t> </a:t>
            </a:r>
            <a:r>
              <a:rPr lang="zh-CN" altLang="en-US" sz="2400" spc="112" baseline="27777" dirty="0">
                <a:latin typeface="Verdana"/>
                <a:cs typeface="Verdana"/>
              </a:rPr>
              <a:t> </a:t>
            </a:r>
            <a:r>
              <a:rPr lang="zh-CN" altLang="en-US" sz="2400" spc="25" dirty="0">
                <a:latin typeface="Cambria"/>
                <a:cs typeface="Cambria"/>
              </a:rPr>
              <a:t>∈ </a:t>
            </a:r>
            <a:r>
              <a:rPr lang="en-US" altLang="zh-CN" sz="2400" spc="-5" dirty="0">
                <a:latin typeface="Century"/>
                <a:cs typeface="Century"/>
              </a:rPr>
              <a:t>R</a:t>
            </a:r>
            <a:r>
              <a:rPr lang="en-US" altLang="zh-CN" sz="2400" i="1" spc="262" baseline="27777" dirty="0"/>
              <a:t>M</a:t>
            </a:r>
            <a:r>
              <a:rPr lang="zh-CN" altLang="en-US" sz="2400" i="1" spc="-179" baseline="27777" dirty="0"/>
              <a:t> </a:t>
            </a:r>
            <a:r>
              <a:rPr lang="en-US" altLang="zh-CN" sz="2400" spc="352" baseline="27777" dirty="0">
                <a:latin typeface="Cambria"/>
                <a:cs typeface="Cambria"/>
              </a:rPr>
              <a:t>×</a:t>
            </a:r>
            <a:r>
              <a:rPr lang="en-US" altLang="zh-CN" sz="2400" i="1" spc="187" baseline="27777" dirty="0"/>
              <a:t>N</a:t>
            </a:r>
            <a:r>
              <a:rPr lang="zh-CN" altLang="en-US" sz="2400" i="1" spc="-179" baseline="27777" dirty="0"/>
              <a:t> </a:t>
            </a:r>
            <a:r>
              <a:rPr lang="en-US" altLang="zh-CN" sz="2400" spc="352" baseline="27777" dirty="0">
                <a:latin typeface="Cambria"/>
                <a:cs typeface="Cambria"/>
              </a:rPr>
              <a:t>×</a:t>
            </a:r>
            <a:r>
              <a:rPr lang="en-US" altLang="zh-CN" sz="2400" i="1" spc="217" baseline="27777" dirty="0"/>
              <a:t>D</a:t>
            </a:r>
            <a:r>
              <a:rPr lang="zh-CN" altLang="en-US" sz="2400" i="1" spc="-187" baseline="27777" dirty="0"/>
              <a:t> </a:t>
            </a:r>
            <a:r>
              <a:rPr lang="zh-CN" altLang="en-US" sz="2400" spc="-5" dirty="0">
                <a:latin typeface="宋体"/>
                <a:cs typeface="宋体"/>
              </a:rPr>
              <a:t>，通过卷积计算得到第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30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层的特征映射净输入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b="1" spc="5" dirty="0">
                <a:latin typeface="Georgia"/>
                <a:cs typeface="Georgia"/>
              </a:rPr>
              <a:t>Z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/>
              <a:t>l</a:t>
            </a:r>
            <a:r>
              <a:rPr lang="en-US" altLang="zh-CN" sz="2400" spc="-15" baseline="27777" dirty="0">
                <a:latin typeface="Verdana"/>
                <a:cs typeface="Verdana"/>
              </a:rPr>
              <a:t>)</a:t>
            </a:r>
            <a:r>
              <a:rPr lang="zh-CN" altLang="en-US" sz="2400" spc="142" baseline="27777" dirty="0">
                <a:latin typeface="Verdana"/>
                <a:cs typeface="Verdana"/>
              </a:rPr>
              <a:t> </a:t>
            </a:r>
            <a:r>
              <a:rPr lang="zh-CN" altLang="en-US" sz="2400" spc="40" dirty="0">
                <a:latin typeface="Cambria"/>
                <a:cs typeface="Cambria"/>
              </a:rPr>
              <a:t>∈</a:t>
            </a:r>
            <a:r>
              <a:rPr lang="zh-CN" altLang="en-US" sz="2400" spc="70" dirty="0">
                <a:latin typeface="Cambria"/>
                <a:cs typeface="Cambria"/>
              </a:rPr>
              <a:t> </a:t>
            </a:r>
            <a:r>
              <a:rPr lang="en-US" altLang="zh-CN" sz="2400" spc="-5" dirty="0">
                <a:latin typeface="Century"/>
                <a:cs typeface="Century"/>
              </a:rPr>
              <a:t>R</a:t>
            </a:r>
            <a:r>
              <a:rPr lang="en-US" altLang="zh-CN" sz="2400" i="1" spc="375" baseline="27777" dirty="0"/>
              <a:t>M</a:t>
            </a:r>
            <a:r>
              <a:rPr lang="en-US" altLang="zh-CN" sz="2400" i="1" spc="165" baseline="72222" dirty="0">
                <a:latin typeface="Times New Roman"/>
                <a:cs typeface="Times New Roman"/>
              </a:rPr>
              <a:t>′</a:t>
            </a:r>
            <a:r>
              <a:rPr lang="zh-CN" altLang="en-US" sz="2400" i="1" spc="-120" baseline="72222" dirty="0">
                <a:latin typeface="Times New Roman"/>
                <a:cs typeface="Times New Roman"/>
              </a:rPr>
              <a:t> </a:t>
            </a:r>
            <a:r>
              <a:rPr lang="en-US" altLang="zh-CN" sz="2400" spc="352" baseline="27777" dirty="0">
                <a:latin typeface="Cambria"/>
                <a:cs typeface="Cambria"/>
              </a:rPr>
              <a:t>×</a:t>
            </a:r>
            <a:r>
              <a:rPr lang="en-US" altLang="zh-CN" sz="2400" i="1" spc="292" baseline="27777" dirty="0"/>
              <a:t>N</a:t>
            </a:r>
            <a:r>
              <a:rPr lang="en-US" altLang="zh-CN" sz="2400" i="1" spc="165" baseline="72222" dirty="0">
                <a:latin typeface="Times New Roman"/>
                <a:cs typeface="Times New Roman"/>
              </a:rPr>
              <a:t>′</a:t>
            </a:r>
            <a:r>
              <a:rPr lang="zh-CN" altLang="en-US" sz="2400" i="1" spc="-120" baseline="72222" dirty="0">
                <a:latin typeface="Times New Roman"/>
                <a:cs typeface="Times New Roman"/>
              </a:rPr>
              <a:t> </a:t>
            </a:r>
            <a:r>
              <a:rPr lang="en-US" altLang="zh-CN" sz="2400" spc="352" baseline="27777" dirty="0">
                <a:latin typeface="Cambria"/>
                <a:cs typeface="Cambria"/>
              </a:rPr>
              <a:t>×</a:t>
            </a:r>
            <a:r>
              <a:rPr lang="en-US" altLang="zh-CN" sz="2400" i="1" spc="60" baseline="27777" dirty="0"/>
              <a:t>P</a:t>
            </a:r>
            <a:r>
              <a:rPr lang="zh-CN" altLang="en-US" sz="2400" i="1" spc="-60" baseline="27777" dirty="0"/>
              <a:t> </a:t>
            </a:r>
            <a:r>
              <a:rPr lang="zh-CN" altLang="en-US" sz="2400" spc="-5" dirty="0">
                <a:latin typeface="宋体"/>
                <a:cs typeface="宋体"/>
              </a:rPr>
              <a:t>。第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 </a:t>
            </a:r>
            <a:r>
              <a:rPr lang="zh-CN" altLang="en-US" sz="2400" spc="-5" dirty="0">
                <a:latin typeface="宋体"/>
                <a:cs typeface="宋体"/>
              </a:rPr>
              <a:t>层的第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100" dirty="0">
                <a:latin typeface="Bookman Old Style"/>
                <a:cs typeface="Bookman Old Style"/>
              </a:rPr>
              <a:t>p</a:t>
            </a:r>
            <a:r>
              <a:rPr lang="en-US" altLang="zh-CN" sz="2400" spc="-25" dirty="0">
                <a:latin typeface="Tahoma"/>
                <a:cs typeface="Tahoma"/>
              </a:rPr>
              <a:t>(1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zh-CN" altLang="en-US" sz="2400" spc="220" dirty="0">
                <a:latin typeface="Cambria"/>
                <a:cs typeface="Cambria"/>
              </a:rPr>
              <a:t>≤</a:t>
            </a:r>
            <a:r>
              <a:rPr lang="zh-CN" altLang="en-US" sz="2400" spc="55" dirty="0">
                <a:latin typeface="Cambria"/>
                <a:cs typeface="Cambria"/>
              </a:rPr>
              <a:t> </a:t>
            </a:r>
            <a:r>
              <a:rPr lang="en-US" altLang="zh-CN" sz="2400" i="1" spc="-100" dirty="0">
                <a:latin typeface="Bookman Old Style"/>
                <a:cs typeface="Bookman Old Style"/>
              </a:rPr>
              <a:t>p</a:t>
            </a:r>
            <a:r>
              <a:rPr lang="zh-CN" altLang="en-US" sz="2400" i="1" spc="-25" dirty="0">
                <a:latin typeface="Bookman Old Style"/>
                <a:cs typeface="Bookman Old Style"/>
              </a:rPr>
              <a:t> </a:t>
            </a:r>
            <a:r>
              <a:rPr lang="zh-CN" altLang="en-US" sz="2400" spc="220" dirty="0">
                <a:latin typeface="Cambria"/>
                <a:cs typeface="Cambria"/>
              </a:rPr>
              <a:t>≤</a:t>
            </a:r>
            <a:r>
              <a:rPr lang="zh-CN" altLang="en-US" sz="2400" spc="55" dirty="0">
                <a:latin typeface="Cambria"/>
                <a:cs typeface="Cambria"/>
              </a:rPr>
              <a:t> </a:t>
            </a:r>
            <a:r>
              <a:rPr lang="en-US" altLang="zh-CN" sz="2400" i="1" spc="35" dirty="0">
                <a:latin typeface="Bookman Old Style"/>
                <a:cs typeface="Bookman Old Style"/>
              </a:rPr>
              <a:t>P</a:t>
            </a:r>
            <a:r>
              <a:rPr lang="zh-CN" altLang="en-US" sz="2400" i="1" spc="-165" dirty="0">
                <a:latin typeface="Bookman Old Style"/>
                <a:cs typeface="Bookman Old Style"/>
              </a:rPr>
              <a:t> </a:t>
            </a:r>
            <a:r>
              <a:rPr lang="en-US" altLang="zh-CN" sz="2400" dirty="0">
                <a:latin typeface="Tahoma"/>
                <a:cs typeface="Tahoma"/>
              </a:rPr>
              <a:t>)</a:t>
            </a:r>
            <a:r>
              <a:rPr lang="zh-CN" altLang="en-US" sz="2400" spc="-165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个特征映射净输入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9119" y="3456919"/>
            <a:ext cx="67056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88" y="3278240"/>
            <a:ext cx="5409662" cy="9816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9119" y="4675634"/>
            <a:ext cx="64122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spc="-5" dirty="0" smtClean="0">
                <a:latin typeface="宋体"/>
                <a:cs typeface="宋体"/>
              </a:rPr>
              <a:t>其中</a:t>
            </a:r>
            <a:r>
              <a:rPr lang="zh-CN" altLang="en-US" sz="2400" spc="-385" dirty="0" smtClean="0">
                <a:latin typeface="宋体"/>
                <a:cs typeface="宋体"/>
              </a:rPr>
              <a:t> </a:t>
            </a:r>
            <a:r>
              <a:rPr lang="en-US" altLang="zh-CN" sz="2400" b="0" i="1" spc="-20" dirty="0" smtClean="0">
                <a:latin typeface="Bookman Old Style"/>
                <a:cs typeface="Bookman Old Style"/>
              </a:rPr>
              <a:t>W</a:t>
            </a:r>
            <a:r>
              <a:rPr lang="zh-CN" altLang="en-US" sz="2400" b="0" i="1" spc="-165" dirty="0" smtClean="0">
                <a:latin typeface="Bookman Old Style"/>
                <a:cs typeface="Bookman Old Style"/>
              </a:rPr>
              <a:t> 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>
                <a:latin typeface="Arial"/>
                <a:cs typeface="Arial"/>
              </a:rPr>
              <a:t>l</a:t>
            </a:r>
            <a:r>
              <a:rPr lang="en-US" altLang="zh-CN" sz="2400" spc="-7" baseline="27777" dirty="0">
                <a:latin typeface="Verdana"/>
                <a:cs typeface="Verdana"/>
              </a:rPr>
              <a:t>+1</a:t>
            </a:r>
            <a:r>
              <a:rPr lang="en-US" altLang="zh-CN" sz="2400" i="1" spc="37" baseline="27777" dirty="0">
                <a:latin typeface="Arial"/>
                <a:cs typeface="Arial"/>
              </a:rPr>
              <a:t>,p,</a:t>
            </a:r>
            <a:r>
              <a:rPr lang="en-US" altLang="zh-CN" sz="2400" i="1" spc="52" baseline="27777" dirty="0">
                <a:latin typeface="Arial"/>
                <a:cs typeface="Arial"/>
              </a:rPr>
              <a:t>d</a:t>
            </a:r>
            <a:r>
              <a:rPr lang="en-US" altLang="zh-CN" sz="2400" spc="-15" baseline="27777" dirty="0">
                <a:latin typeface="Verdana"/>
                <a:cs typeface="Verdana"/>
              </a:rPr>
              <a:t>)</a:t>
            </a:r>
            <a:r>
              <a:rPr lang="zh-CN" altLang="en-US" sz="2400" spc="-120" baseline="27777" dirty="0">
                <a:latin typeface="Verdana"/>
                <a:cs typeface="Verdan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和</a:t>
            </a:r>
            <a:r>
              <a:rPr lang="zh-CN" altLang="en-US" sz="2400" spc="-385" dirty="0" smtClean="0">
                <a:latin typeface="宋体"/>
                <a:cs typeface="宋体"/>
              </a:rPr>
              <a:t> </a:t>
            </a:r>
            <a:r>
              <a:rPr lang="en-US" altLang="zh-CN" sz="2400" b="0" i="1" spc="-175" dirty="0" smtClean="0">
                <a:latin typeface="Bookman Old Style"/>
                <a:cs typeface="Bookman Old Style"/>
              </a:rPr>
              <a:t>b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>
                <a:latin typeface="Arial"/>
                <a:cs typeface="Arial"/>
              </a:rPr>
              <a:t>l</a:t>
            </a:r>
            <a:r>
              <a:rPr lang="en-US" altLang="zh-CN" sz="2400" spc="-7" baseline="27777" dirty="0">
                <a:latin typeface="Verdana"/>
                <a:cs typeface="Verdana"/>
              </a:rPr>
              <a:t>+1</a:t>
            </a:r>
            <a:r>
              <a:rPr lang="en-US" altLang="zh-CN" sz="2400" i="1" spc="44" baseline="27777" dirty="0">
                <a:latin typeface="Arial"/>
                <a:cs typeface="Arial"/>
              </a:rPr>
              <a:t>,p</a:t>
            </a:r>
            <a:r>
              <a:rPr lang="en-US" altLang="zh-CN" sz="2400" spc="-15" baseline="27777" dirty="0">
                <a:latin typeface="Verdana"/>
                <a:cs typeface="Verdana"/>
              </a:rPr>
              <a:t>)</a:t>
            </a:r>
            <a:r>
              <a:rPr lang="zh-CN" altLang="en-US" sz="2400" spc="-120" baseline="27777" dirty="0">
                <a:latin typeface="Verdana"/>
                <a:cs typeface="Verdan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为第</a:t>
            </a:r>
            <a:r>
              <a:rPr lang="zh-CN" altLang="en-US" sz="2400" spc="-385" dirty="0" smtClean="0">
                <a:latin typeface="宋体"/>
                <a:cs typeface="宋体"/>
              </a:rPr>
              <a:t> </a:t>
            </a:r>
            <a:r>
              <a:rPr lang="en-US" altLang="zh-CN" sz="2400" b="0" i="1" spc="15" dirty="0" smtClean="0">
                <a:latin typeface="Bookman Old Style"/>
                <a:cs typeface="Bookman Old Style"/>
              </a:rPr>
              <a:t>l</a:t>
            </a:r>
            <a:r>
              <a:rPr lang="zh-CN" altLang="en-US" sz="2400" b="0" i="1" spc="-204" dirty="0" smtClean="0">
                <a:latin typeface="Bookman Old Style"/>
                <a:cs typeface="Bookman Old Style"/>
              </a:rPr>
              <a:t> </a:t>
            </a:r>
            <a:r>
              <a:rPr lang="en-US" altLang="zh-CN" sz="2400" spc="120" dirty="0" smtClean="0">
                <a:latin typeface="Tahoma"/>
                <a:cs typeface="Tahoma"/>
              </a:rPr>
              <a:t>+</a:t>
            </a:r>
            <a:r>
              <a:rPr lang="en-US" altLang="zh-CN" sz="2400" spc="-50" dirty="0" smtClean="0">
                <a:latin typeface="Tahoma"/>
                <a:cs typeface="Tahoma"/>
              </a:rPr>
              <a:t>1</a:t>
            </a:r>
            <a:r>
              <a:rPr lang="zh-CN" altLang="en-US" sz="2400" spc="-200" dirty="0" smtClean="0">
                <a:latin typeface="Tahoma"/>
                <a:cs typeface="Tahom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层的卷积核以及偏置</a:t>
            </a:r>
            <a:r>
              <a:rPr lang="zh-CN" altLang="en-US" sz="2400" spc="-340" dirty="0" smtClean="0">
                <a:latin typeface="宋体"/>
                <a:cs typeface="宋体"/>
              </a:rPr>
              <a:t>。</a:t>
            </a:r>
            <a:r>
              <a:rPr lang="zh-CN" altLang="en-US" sz="2400" spc="-5" dirty="0" smtClean="0">
                <a:latin typeface="宋体"/>
                <a:cs typeface="宋体"/>
              </a:rPr>
              <a:t>第</a:t>
            </a:r>
            <a:r>
              <a:rPr lang="zh-CN" altLang="en-US" sz="2400" spc="-385" dirty="0" smtClean="0">
                <a:latin typeface="宋体"/>
                <a:cs typeface="宋体"/>
              </a:rPr>
              <a:t> </a:t>
            </a:r>
            <a:r>
              <a:rPr lang="en-US" altLang="zh-CN" sz="2400" b="0" i="1" spc="15" dirty="0" smtClean="0">
                <a:latin typeface="Bookman Old Style"/>
                <a:cs typeface="Bookman Old Style"/>
              </a:rPr>
              <a:t>l</a:t>
            </a:r>
            <a:r>
              <a:rPr lang="zh-CN" altLang="en-US" sz="2400" b="0" i="1" spc="-204" dirty="0" smtClean="0">
                <a:latin typeface="Bookman Old Style"/>
                <a:cs typeface="Bookman Old Style"/>
              </a:rPr>
              <a:t> </a:t>
            </a:r>
            <a:r>
              <a:rPr lang="en-US" altLang="zh-CN" sz="2400" spc="120" dirty="0" smtClean="0">
                <a:latin typeface="Tahoma"/>
                <a:cs typeface="Tahoma"/>
              </a:rPr>
              <a:t>+</a:t>
            </a:r>
            <a:r>
              <a:rPr lang="en-US" altLang="zh-CN" sz="2400" spc="-50" dirty="0" smtClean="0">
                <a:latin typeface="Tahoma"/>
                <a:cs typeface="Tahoma"/>
              </a:rPr>
              <a:t>1</a:t>
            </a:r>
            <a:r>
              <a:rPr lang="zh-CN" altLang="en-US" sz="2400" spc="-200" dirty="0" smtClean="0">
                <a:latin typeface="Tahoma"/>
                <a:cs typeface="Tahom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层中共有</a:t>
            </a:r>
            <a:r>
              <a:rPr lang="zh-CN" altLang="en-US" sz="2400" spc="-385" dirty="0" smtClean="0">
                <a:latin typeface="宋体"/>
                <a:cs typeface="宋体"/>
              </a:rPr>
              <a:t> </a:t>
            </a:r>
            <a:r>
              <a:rPr lang="en-US" altLang="zh-CN" sz="2400" b="0" i="1" spc="35" dirty="0" smtClean="0">
                <a:latin typeface="Bookman Old Style"/>
                <a:cs typeface="Bookman Old Style"/>
              </a:rPr>
              <a:t>P</a:t>
            </a:r>
            <a:r>
              <a:rPr lang="zh-CN" altLang="en-US" sz="2400" b="0" i="1" spc="-90" dirty="0" smtClean="0">
                <a:latin typeface="Bookman Old Style"/>
                <a:cs typeface="Bookman Old Style"/>
              </a:rPr>
              <a:t> </a:t>
            </a:r>
            <a:r>
              <a:rPr lang="en-US" altLang="zh-CN" sz="2400" spc="295" dirty="0" smtClean="0">
                <a:latin typeface="Cambria"/>
                <a:cs typeface="Cambria"/>
              </a:rPr>
              <a:t>×</a:t>
            </a:r>
            <a:r>
              <a:rPr lang="en-US" altLang="zh-CN" sz="2400" b="0" i="1" spc="80" dirty="0" smtClean="0">
                <a:latin typeface="Bookman Old Style"/>
                <a:cs typeface="Bookman Old Style"/>
              </a:rPr>
              <a:t>D</a:t>
            </a:r>
            <a:r>
              <a:rPr lang="zh-CN" altLang="en-US" sz="2400" spc="-5" dirty="0" smtClean="0">
                <a:latin typeface="宋体"/>
                <a:cs typeface="宋体"/>
              </a:rPr>
              <a:t>个</a:t>
            </a:r>
            <a:r>
              <a:rPr lang="zh-CN" altLang="en-US" sz="2400" spc="-5" dirty="0" smtClean="0">
                <a:latin typeface="宋体"/>
                <a:cs typeface="宋体"/>
              </a:rPr>
              <a:t>卷积核和</a:t>
            </a:r>
            <a:r>
              <a:rPr lang="zh-CN" altLang="en-US" sz="2400" spc="-355" dirty="0" smtClean="0">
                <a:latin typeface="宋体"/>
                <a:cs typeface="宋体"/>
              </a:rPr>
              <a:t> </a:t>
            </a:r>
            <a:r>
              <a:rPr lang="en-US" altLang="zh-CN" sz="2400" b="0" i="1" spc="35" dirty="0" smtClean="0">
                <a:latin typeface="Bookman Old Style"/>
                <a:cs typeface="Bookman Old Style"/>
              </a:rPr>
              <a:t>P</a:t>
            </a:r>
            <a:r>
              <a:rPr lang="zh-CN" altLang="en-US" sz="2400" b="0" i="1" spc="-15" dirty="0" smtClean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个偏置。</a:t>
            </a:r>
            <a:endParaRPr lang="zh-CN" altLang="en-US"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0662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参数学习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646331"/>
          </a:xfrm>
        </p:spPr>
        <p:txBody>
          <a:bodyPr>
            <a:normAutofit fontScale="92500"/>
          </a:bodyPr>
          <a:lstStyle/>
          <a:p>
            <a:pPr marL="265430">
              <a:lnSpc>
                <a:spcPct val="100000"/>
              </a:lnSpc>
              <a:spcBef>
                <a:spcPts val="805"/>
              </a:spcBef>
            </a:pPr>
            <a:r>
              <a:rPr lang="zh-CN" altLang="en-US" sz="2400" spc="-5" dirty="0">
                <a:latin typeface="宋体"/>
                <a:cs typeface="宋体"/>
              </a:rPr>
              <a:t>损失函数关于第</a:t>
            </a:r>
            <a:r>
              <a:rPr lang="zh-CN" altLang="en-US" sz="2400" spc="-39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65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层的卷积核</a:t>
            </a:r>
            <a:r>
              <a:rPr lang="zh-CN" altLang="en-US" sz="2400" spc="-385" dirty="0">
                <a:latin typeface="宋体"/>
                <a:cs typeface="宋体"/>
              </a:rPr>
              <a:t> </a:t>
            </a:r>
            <a:r>
              <a:rPr lang="en-US" altLang="zh-CN" sz="2400" i="1" spc="-20" dirty="0">
                <a:latin typeface="Bookman Old Style"/>
                <a:cs typeface="Bookman Old Style"/>
              </a:rPr>
              <a:t>W</a:t>
            </a:r>
            <a:r>
              <a:rPr lang="zh-CN" altLang="en-US" sz="2400" i="1" spc="-165" dirty="0">
                <a:latin typeface="Bookman Old Style"/>
                <a:cs typeface="Bookman Old Style"/>
              </a:rPr>
              <a:t> </a:t>
            </a:r>
            <a:r>
              <a:rPr lang="en-US" altLang="zh-CN" sz="2800" spc="-15" baseline="27777" dirty="0">
                <a:latin typeface="Verdana"/>
                <a:cs typeface="Verdana"/>
              </a:rPr>
              <a:t>(</a:t>
            </a:r>
            <a:r>
              <a:rPr lang="en-US" altLang="zh-CN" sz="2800" i="1" spc="142" baseline="27777" dirty="0" err="1"/>
              <a:t>l</a:t>
            </a:r>
            <a:r>
              <a:rPr lang="en-US" altLang="zh-CN" sz="2800" i="1" spc="44" baseline="27777" dirty="0" err="1"/>
              <a:t>,p,d</a:t>
            </a:r>
            <a:r>
              <a:rPr lang="en-US" altLang="zh-CN" sz="2800" spc="-15" baseline="27777" dirty="0">
                <a:latin typeface="Verdana"/>
                <a:cs typeface="Verdana"/>
              </a:rPr>
              <a:t>)</a:t>
            </a:r>
            <a:r>
              <a:rPr lang="zh-CN" altLang="en-US" sz="2800" spc="-127" baseline="27777" dirty="0">
                <a:latin typeface="Verdana"/>
                <a:cs typeface="Verdan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的偏导数为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25492"/>
            <a:ext cx="4343400" cy="1364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1600" y="4724400"/>
                <a:ext cx="6096000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tabLst>
                    <a:tab pos="2936875" algn="l"/>
                  </a:tabLst>
                </a:pPr>
                <a:r>
                  <a:rPr lang="zh-CN" altLang="en-US" sz="2400" spc="-5" dirty="0" smtClean="0">
                    <a:latin typeface="宋体"/>
                    <a:cs typeface="宋体"/>
                  </a:rPr>
                  <a:t>其中</a:t>
                </a:r>
                <a:r>
                  <a:rPr lang="zh-CN" altLang="en-US" sz="2400" spc="-350" dirty="0" smtClean="0">
                    <a:latin typeface="宋体"/>
                    <a:cs typeface="宋体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 spc="-12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 spc="-120" dirty="0" smtClean="0">
                            <a:latin typeface="Cambria Math" panose="02040503050406030204" pitchFamily="18" charset="0"/>
                            <a:cs typeface="Bookman Old Style"/>
                          </a:rPr>
                          <m:t>𝛿</m:t>
                        </m:r>
                      </m:e>
                      <m:sup>
                        <m:r>
                          <a:rPr lang="en-US" altLang="zh-CN" sz="2400" b="0" i="1" spc="-12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pc="-120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pc="-12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pc="-120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pc="-12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i="1" dirty="0" smtClean="0">
                    <a:latin typeface="Bookman Old Style"/>
                    <a:cs typeface="Bookman Old Style"/>
                  </a:rPr>
                  <a:t>为</a:t>
                </a:r>
                <a:r>
                  <a:rPr lang="zh-CN" altLang="en-US" sz="2400" spc="-5" dirty="0" smtClean="0">
                    <a:latin typeface="宋体"/>
                    <a:cs typeface="宋体"/>
                  </a:rPr>
                  <a:t>损失函数</a:t>
                </a:r>
                <a:r>
                  <a:rPr lang="zh-CN" altLang="en-US" sz="2400" spc="-5" dirty="0">
                    <a:latin typeface="宋体"/>
                    <a:cs typeface="宋体"/>
                  </a:rPr>
                  <a:t>关于第</a:t>
                </a:r>
                <a:r>
                  <a:rPr lang="zh-CN" altLang="en-US" sz="2400" spc="-350" dirty="0">
                    <a:latin typeface="宋体"/>
                    <a:cs typeface="宋体"/>
                  </a:rPr>
                  <a:t> </a:t>
                </a:r>
                <a:r>
                  <a:rPr lang="en-US" altLang="zh-CN" sz="2400" i="1" spc="15" dirty="0">
                    <a:latin typeface="Bookman Old Style"/>
                    <a:cs typeface="Bookman Old Style"/>
                  </a:rPr>
                  <a:t>l</a:t>
                </a:r>
                <a:r>
                  <a:rPr lang="zh-CN" altLang="en-US" sz="2400" i="1" spc="-130" dirty="0">
                    <a:latin typeface="Bookman Old Style"/>
                    <a:cs typeface="Bookman Old Style"/>
                  </a:rPr>
                  <a:t> </a:t>
                </a:r>
                <a:r>
                  <a:rPr lang="zh-CN" altLang="en-US" sz="2400" spc="-5" dirty="0">
                    <a:latin typeface="宋体"/>
                    <a:cs typeface="宋体"/>
                  </a:rPr>
                  <a:t>层的第</a:t>
                </a:r>
                <a:r>
                  <a:rPr lang="zh-CN" altLang="en-US" sz="2400" spc="-350" dirty="0">
                    <a:latin typeface="宋体"/>
                    <a:cs typeface="宋体"/>
                  </a:rPr>
                  <a:t> </a:t>
                </a:r>
                <a:r>
                  <a:rPr lang="en-US" altLang="zh-CN" sz="2400" i="1" spc="-100" dirty="0">
                    <a:latin typeface="Bookman Old Style"/>
                    <a:cs typeface="Bookman Old Style"/>
                  </a:rPr>
                  <a:t>p</a:t>
                </a:r>
                <a:r>
                  <a:rPr lang="zh-CN" altLang="en-US" sz="2400" i="1" spc="-150" dirty="0">
                    <a:latin typeface="Bookman Old Style"/>
                    <a:cs typeface="Bookman Old Style"/>
                  </a:rPr>
                  <a:t> </a:t>
                </a:r>
                <a:r>
                  <a:rPr lang="zh-CN" altLang="en-US" sz="2400" spc="-5" dirty="0">
                    <a:latin typeface="宋体"/>
                    <a:cs typeface="宋体"/>
                  </a:rPr>
                  <a:t>个特征映射净输入</a:t>
                </a:r>
                <a:r>
                  <a:rPr lang="zh-CN" altLang="en-US" sz="2400" spc="-350" dirty="0">
                    <a:latin typeface="宋体"/>
                    <a:cs typeface="宋体"/>
                  </a:rPr>
                  <a:t> </a:t>
                </a:r>
                <a:r>
                  <a:rPr lang="en-US" altLang="zh-CN" sz="2400" i="1" spc="100" dirty="0" smtClean="0">
                    <a:latin typeface="Bookman Old Style"/>
                    <a:cs typeface="Bookman Old Style"/>
                  </a:rPr>
                  <a:t>Z</a:t>
                </a:r>
                <a:r>
                  <a:rPr lang="zh-CN" altLang="en-US" sz="2400" spc="-5" dirty="0" smtClean="0">
                    <a:latin typeface="宋体"/>
                    <a:cs typeface="宋体"/>
                  </a:rPr>
                  <a:t>的偏</a:t>
                </a:r>
                <a:r>
                  <a:rPr lang="zh-CN" altLang="en-US" sz="2400" spc="-5" dirty="0">
                    <a:latin typeface="宋体"/>
                    <a:cs typeface="宋体"/>
                  </a:rPr>
                  <a:t>导数</a:t>
                </a:r>
                <a:endParaRPr lang="zh-CN" altLang="en-US" sz="2400" dirty="0">
                  <a:latin typeface="宋体"/>
                  <a:cs typeface="宋体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24400"/>
                <a:ext cx="6096000" cy="862608"/>
              </a:xfrm>
              <a:prstGeom prst="rect">
                <a:avLst/>
              </a:prstGeom>
              <a:blipFill>
                <a:blip r:embed="rId3"/>
                <a:stretch>
                  <a:fillRect l="-1300" t="-7042" r="-1000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28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参数学习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3693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spc="-5" dirty="0">
                <a:latin typeface="宋体"/>
                <a:cs typeface="宋体"/>
              </a:rPr>
              <a:t>损失函数关于第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层的第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100" dirty="0">
                <a:latin typeface="Bookman Old Style"/>
                <a:cs typeface="Bookman Old Style"/>
              </a:rPr>
              <a:t>p</a:t>
            </a:r>
            <a:r>
              <a:rPr lang="zh-CN" altLang="en-US" sz="2400" i="1" spc="-155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个偏置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175" dirty="0">
                <a:latin typeface="Bookman Old Style"/>
                <a:cs typeface="Bookman Old Style"/>
              </a:rPr>
              <a:t>b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err="1"/>
              <a:t>l</a:t>
            </a:r>
            <a:r>
              <a:rPr lang="en-US" altLang="zh-CN" sz="2400" i="1" spc="44" baseline="27777" dirty="0" err="1"/>
              <a:t>,p</a:t>
            </a:r>
            <a:r>
              <a:rPr lang="en-US" altLang="zh-CN" sz="2400" spc="-15" baseline="27777" dirty="0">
                <a:latin typeface="Verdana"/>
                <a:cs typeface="Verdana"/>
              </a:rPr>
              <a:t>)</a:t>
            </a:r>
            <a:r>
              <a:rPr lang="zh-CN" altLang="en-US" sz="2400" spc="-75" baseline="27777" dirty="0">
                <a:latin typeface="Verdana"/>
                <a:cs typeface="Verdan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的偏导数为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3" y="2514600"/>
            <a:ext cx="7315200" cy="17188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5192" y="5181600"/>
            <a:ext cx="70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>
              <a:lnSpc>
                <a:spcPct val="100000"/>
              </a:lnSpc>
            </a:pPr>
            <a:r>
              <a:rPr lang="zh-CN" altLang="en-US" sz="2400" spc="-5" dirty="0">
                <a:latin typeface="宋体"/>
                <a:cs typeface="宋体"/>
              </a:rPr>
              <a:t>卷积网络中，每层参数的梯度依赖其所在层的误差项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85" dirty="0">
                <a:latin typeface="Bookman Old Style"/>
                <a:cs typeface="Bookman Old Style"/>
              </a:rPr>
              <a:t>δ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err="1" smtClean="0">
                <a:latin typeface="Arial"/>
                <a:cs typeface="Arial"/>
              </a:rPr>
              <a:t>l</a:t>
            </a:r>
            <a:r>
              <a:rPr lang="en-US" altLang="zh-CN" sz="2400" i="1" spc="44" baseline="27777" dirty="0" err="1" smtClean="0">
                <a:latin typeface="Arial"/>
                <a:cs typeface="Arial"/>
              </a:rPr>
              <a:t>,p</a:t>
            </a:r>
            <a:r>
              <a:rPr lang="en-US" altLang="zh-CN" sz="2400" spc="60" baseline="27777" dirty="0" smtClean="0">
                <a:latin typeface="Verdana"/>
                <a:cs typeface="Verdana"/>
              </a:rPr>
              <a:t>)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745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spc="-10" dirty="0">
                <a:latin typeface="华文楷体"/>
                <a:cs typeface="华文楷体"/>
              </a:rPr>
              <a:t>C</a:t>
            </a:r>
            <a:r>
              <a:rPr i="1" spc="0" dirty="0">
                <a:latin typeface="华文楷体"/>
                <a:cs typeface="华文楷体"/>
              </a:rPr>
              <a:t>N</a:t>
            </a:r>
            <a:r>
              <a:rPr i="1" spc="5" dirty="0">
                <a:latin typeface="华文楷体"/>
                <a:cs typeface="华文楷体"/>
              </a:rPr>
              <a:t>N</a:t>
            </a:r>
            <a:r>
              <a:rPr dirty="0"/>
              <a:t>产生背景</a:t>
            </a:r>
          </a:p>
        </p:txBody>
      </p:sp>
      <p:sp>
        <p:nvSpPr>
          <p:cNvPr id="4" name="object 4"/>
          <p:cNvSpPr/>
          <p:nvPr/>
        </p:nvSpPr>
        <p:spPr>
          <a:xfrm>
            <a:off x="1911350" y="1966976"/>
            <a:ext cx="4897501" cy="254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550" y="2276475"/>
            <a:ext cx="360680" cy="1729105"/>
          </a:xfrm>
          <a:prstGeom prst="rect">
            <a:avLst/>
          </a:prstGeom>
          <a:solidFill>
            <a:srgbClr val="5F76B4"/>
          </a:solidFill>
          <a:ln w="28575">
            <a:solidFill>
              <a:srgbClr val="44548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435" marR="43180" algn="just">
              <a:lnSpc>
                <a:spcPct val="98700"/>
              </a:lnSpc>
            </a:pPr>
            <a:r>
              <a:rPr sz="1800" dirty="0">
                <a:latin typeface="宋体"/>
                <a:cs typeface="宋体"/>
              </a:rPr>
              <a:t>传 统 神 经 网 络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3776" y="1417700"/>
            <a:ext cx="936625" cy="282575"/>
          </a:xfrm>
          <a:custGeom>
            <a:avLst/>
            <a:gdLst/>
            <a:ahLst/>
            <a:cxnLst/>
            <a:rect l="l" t="t" r="r" b="b"/>
            <a:pathLst>
              <a:path w="936625" h="282575">
                <a:moveTo>
                  <a:pt x="889507" y="0"/>
                </a:moveTo>
                <a:lnTo>
                  <a:pt x="43565" y="123"/>
                </a:lnTo>
                <a:lnTo>
                  <a:pt x="8332" y="20305"/>
                </a:lnTo>
                <a:lnTo>
                  <a:pt x="0" y="46989"/>
                </a:lnTo>
                <a:lnTo>
                  <a:pt x="130" y="238982"/>
                </a:lnTo>
                <a:lnTo>
                  <a:pt x="20335" y="274222"/>
                </a:lnTo>
                <a:lnTo>
                  <a:pt x="46990" y="282575"/>
                </a:lnTo>
                <a:lnTo>
                  <a:pt x="893130" y="282436"/>
                </a:lnTo>
                <a:lnTo>
                  <a:pt x="928294" y="262122"/>
                </a:lnTo>
                <a:lnTo>
                  <a:pt x="936625" y="235458"/>
                </a:lnTo>
                <a:lnTo>
                  <a:pt x="936493" y="43466"/>
                </a:lnTo>
                <a:lnTo>
                  <a:pt x="916203" y="8310"/>
                </a:lnTo>
                <a:lnTo>
                  <a:pt x="8895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3776" y="1417700"/>
            <a:ext cx="936625" cy="282575"/>
          </a:xfrm>
          <a:custGeom>
            <a:avLst/>
            <a:gdLst/>
            <a:ahLst/>
            <a:cxnLst/>
            <a:rect l="l" t="t" r="r" b="b"/>
            <a:pathLst>
              <a:path w="936625" h="282575">
                <a:moveTo>
                  <a:pt x="0" y="46989"/>
                </a:moveTo>
                <a:lnTo>
                  <a:pt x="17725" y="10251"/>
                </a:lnTo>
                <a:lnTo>
                  <a:pt x="889507" y="0"/>
                </a:lnTo>
                <a:lnTo>
                  <a:pt x="903713" y="2190"/>
                </a:lnTo>
                <a:lnTo>
                  <a:pt x="933282" y="29626"/>
                </a:lnTo>
                <a:lnTo>
                  <a:pt x="936625" y="235458"/>
                </a:lnTo>
                <a:lnTo>
                  <a:pt x="934427" y="249645"/>
                </a:lnTo>
                <a:lnTo>
                  <a:pt x="906959" y="279203"/>
                </a:lnTo>
                <a:lnTo>
                  <a:pt x="46990" y="282575"/>
                </a:lnTo>
                <a:lnTo>
                  <a:pt x="32796" y="280372"/>
                </a:lnTo>
                <a:lnTo>
                  <a:pt x="3324" y="252839"/>
                </a:lnTo>
                <a:lnTo>
                  <a:pt x="0" y="46989"/>
                </a:lnTo>
                <a:close/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76425" y="1430924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输入层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6600" y="1417700"/>
            <a:ext cx="2016125" cy="282575"/>
          </a:xfrm>
          <a:custGeom>
            <a:avLst/>
            <a:gdLst/>
            <a:ahLst/>
            <a:cxnLst/>
            <a:rect l="l" t="t" r="r" b="b"/>
            <a:pathLst>
              <a:path w="2016125" h="282575">
                <a:moveTo>
                  <a:pt x="1969008" y="0"/>
                </a:moveTo>
                <a:lnTo>
                  <a:pt x="43577" y="130"/>
                </a:lnTo>
                <a:lnTo>
                  <a:pt x="8317" y="20335"/>
                </a:lnTo>
                <a:lnTo>
                  <a:pt x="0" y="46989"/>
                </a:lnTo>
                <a:lnTo>
                  <a:pt x="138" y="239080"/>
                </a:lnTo>
                <a:lnTo>
                  <a:pt x="20396" y="274244"/>
                </a:lnTo>
                <a:lnTo>
                  <a:pt x="47116" y="282575"/>
                </a:lnTo>
                <a:lnTo>
                  <a:pt x="1972646" y="282436"/>
                </a:lnTo>
                <a:lnTo>
                  <a:pt x="2007828" y="262122"/>
                </a:lnTo>
                <a:lnTo>
                  <a:pt x="2016125" y="235458"/>
                </a:lnTo>
                <a:lnTo>
                  <a:pt x="2015994" y="43466"/>
                </a:lnTo>
                <a:lnTo>
                  <a:pt x="1995759" y="8310"/>
                </a:lnTo>
                <a:lnTo>
                  <a:pt x="1969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2226" y="1403350"/>
            <a:ext cx="936625" cy="282575"/>
          </a:xfrm>
          <a:custGeom>
            <a:avLst/>
            <a:gdLst/>
            <a:ahLst/>
            <a:cxnLst/>
            <a:rect l="l" t="t" r="r" b="b"/>
            <a:pathLst>
              <a:path w="936625" h="282575">
                <a:moveTo>
                  <a:pt x="889507" y="0"/>
                </a:moveTo>
                <a:lnTo>
                  <a:pt x="43466" y="130"/>
                </a:lnTo>
                <a:lnTo>
                  <a:pt x="8310" y="20365"/>
                </a:lnTo>
                <a:lnTo>
                  <a:pt x="0" y="47116"/>
                </a:lnTo>
                <a:lnTo>
                  <a:pt x="130" y="238997"/>
                </a:lnTo>
                <a:lnTo>
                  <a:pt x="20335" y="274257"/>
                </a:lnTo>
                <a:lnTo>
                  <a:pt x="46989" y="282575"/>
                </a:lnTo>
                <a:lnTo>
                  <a:pt x="893130" y="282436"/>
                </a:lnTo>
                <a:lnTo>
                  <a:pt x="928294" y="262178"/>
                </a:lnTo>
                <a:lnTo>
                  <a:pt x="936625" y="235458"/>
                </a:lnTo>
                <a:lnTo>
                  <a:pt x="936486" y="43478"/>
                </a:lnTo>
                <a:lnTo>
                  <a:pt x="916172" y="8296"/>
                </a:lnTo>
                <a:lnTo>
                  <a:pt x="8895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11016" y="1430924"/>
            <a:ext cx="200533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825" algn="l"/>
                <a:tab pos="1991995" algn="l"/>
              </a:tabLst>
            </a:pPr>
            <a:r>
              <a:rPr sz="1800" u="heavy" dirty="0">
                <a:latin typeface="Times New Roman"/>
                <a:cs typeface="Times New Roman"/>
              </a:rPr>
              <a:t> 	</a:t>
            </a:r>
            <a:r>
              <a:rPr sz="1800" u="heavy" dirty="0">
                <a:latin typeface="宋体"/>
                <a:cs typeface="宋体"/>
              </a:rPr>
              <a:t>隐藏层</a:t>
            </a:r>
            <a:r>
              <a:rPr sz="1800" i="1" u="heavy" spc="35" dirty="0">
                <a:latin typeface="Palatino Linotype"/>
                <a:cs typeface="Palatino Linotype"/>
              </a:rPr>
              <a:t>/</a:t>
            </a:r>
            <a:r>
              <a:rPr sz="1800" u="heavy" dirty="0">
                <a:latin typeface="宋体"/>
                <a:cs typeface="宋体"/>
              </a:rPr>
              <a:t>中间层</a:t>
            </a:r>
            <a:r>
              <a:rPr sz="1800" u="heavy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72226" y="1403350"/>
            <a:ext cx="936625" cy="282575"/>
          </a:xfrm>
          <a:custGeom>
            <a:avLst/>
            <a:gdLst/>
            <a:ahLst/>
            <a:cxnLst/>
            <a:rect l="l" t="t" r="r" b="b"/>
            <a:pathLst>
              <a:path w="936625" h="282575">
                <a:moveTo>
                  <a:pt x="0" y="47116"/>
                </a:moveTo>
                <a:lnTo>
                  <a:pt x="17682" y="10295"/>
                </a:lnTo>
                <a:lnTo>
                  <a:pt x="889507" y="0"/>
                </a:lnTo>
                <a:lnTo>
                  <a:pt x="903695" y="2185"/>
                </a:lnTo>
                <a:lnTo>
                  <a:pt x="933253" y="29613"/>
                </a:lnTo>
                <a:lnTo>
                  <a:pt x="936625" y="235458"/>
                </a:lnTo>
                <a:lnTo>
                  <a:pt x="934427" y="249692"/>
                </a:lnTo>
                <a:lnTo>
                  <a:pt x="906959" y="279220"/>
                </a:lnTo>
                <a:lnTo>
                  <a:pt x="46989" y="282575"/>
                </a:lnTo>
                <a:lnTo>
                  <a:pt x="32796" y="280383"/>
                </a:lnTo>
                <a:lnTo>
                  <a:pt x="3324" y="252891"/>
                </a:lnTo>
                <a:lnTo>
                  <a:pt x="0" y="47116"/>
                </a:lnTo>
                <a:close/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5764" y="1416700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输出层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zh-CN" altLang="en-US" spc="-5" dirty="0" smtClean="0">
                <a:latin typeface="宋体"/>
                <a:cs typeface="宋体"/>
              </a:rPr>
              <a:t>池化层误差项</a:t>
            </a:r>
            <a:r>
              <a:rPr lang="zh-CN" altLang="en-US" spc="-5" dirty="0">
                <a:latin typeface="宋体"/>
                <a:cs typeface="宋体"/>
              </a:rPr>
              <a:t>计算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1459" y="1524000"/>
            <a:ext cx="8241080" cy="5226046"/>
          </a:xfrm>
        </p:spPr>
        <p:txBody>
          <a:bodyPr/>
          <a:lstStyle/>
          <a:p>
            <a:pPr marL="12700" indent="252729">
              <a:lnSpc>
                <a:spcPct val="100000"/>
              </a:lnSpc>
            </a:pPr>
            <a:r>
              <a:rPr lang="zh-CN" altLang="en-US" sz="2400" spc="-5" dirty="0">
                <a:latin typeface="宋体"/>
                <a:cs typeface="宋体"/>
              </a:rPr>
              <a:t>卷积层和汇聚层中</a:t>
            </a:r>
            <a:r>
              <a:rPr lang="zh-CN" altLang="en-US" sz="2400" spc="-114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误差项的计算有所不同</a:t>
            </a:r>
            <a:r>
              <a:rPr lang="zh-CN" altLang="en-US" sz="2400" spc="-114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因此我们分别计算其误差项。</a:t>
            </a:r>
            <a:endParaRPr lang="zh-CN" altLang="en-US"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lang="zh-CN" alt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29500"/>
              </a:lnSpc>
            </a:pPr>
            <a:r>
              <a:rPr lang="zh-CN" altLang="en-US" sz="2400" spc="-5" dirty="0">
                <a:solidFill>
                  <a:srgbClr val="231F20"/>
                </a:solidFill>
                <a:latin typeface="黑体"/>
                <a:cs typeface="黑体"/>
              </a:rPr>
              <a:t>池化</a:t>
            </a:r>
            <a:r>
              <a:rPr lang="zh-CN" altLang="en-US" sz="2400" spc="-5" dirty="0" smtClean="0">
                <a:solidFill>
                  <a:srgbClr val="231F20"/>
                </a:solidFill>
                <a:latin typeface="黑体"/>
                <a:cs typeface="黑体"/>
              </a:rPr>
              <a:t>层</a:t>
            </a:r>
            <a:r>
              <a:rPr lang="zh-CN" altLang="en-US" sz="2400" spc="-75" dirty="0" smtClean="0">
                <a:solidFill>
                  <a:srgbClr val="231F20"/>
                </a:solidFill>
                <a:latin typeface="黑体"/>
                <a:cs typeface="黑体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当第</a:t>
            </a:r>
            <a:r>
              <a:rPr lang="zh-CN" altLang="en-US" sz="2400" spc="-37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40" dirty="0">
                <a:latin typeface="Bookman Old Style"/>
                <a:cs typeface="Bookman Old Style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175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zh-CN" altLang="en-US" sz="2400" spc="-185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层为汇聚层时</a:t>
            </a:r>
            <a:r>
              <a:rPr lang="zh-CN" altLang="en-US" sz="2400" spc="-225" dirty="0">
                <a:latin typeface="宋体"/>
                <a:cs typeface="宋体"/>
              </a:rPr>
              <a:t>，</a:t>
            </a:r>
            <a:r>
              <a:rPr lang="zh-CN" altLang="en-US" sz="2400" spc="-5" dirty="0" smtClean="0">
                <a:latin typeface="宋体"/>
                <a:cs typeface="宋体"/>
              </a:rPr>
              <a:t>因为</a:t>
            </a:r>
            <a:r>
              <a:rPr lang="zh-CN" altLang="en-US" sz="2400" spc="-5" dirty="0">
                <a:solidFill>
                  <a:srgbClr val="231F20"/>
                </a:solidFill>
                <a:latin typeface="黑体"/>
                <a:cs typeface="黑体"/>
              </a:rPr>
              <a:t>池化</a:t>
            </a:r>
            <a:r>
              <a:rPr lang="zh-CN" altLang="en-US" sz="2400" spc="-5" dirty="0" smtClean="0">
                <a:latin typeface="宋体"/>
                <a:cs typeface="宋体"/>
              </a:rPr>
              <a:t>层</a:t>
            </a:r>
            <a:r>
              <a:rPr lang="zh-CN" altLang="en-US" sz="2400" spc="-5" dirty="0">
                <a:latin typeface="宋体"/>
                <a:cs typeface="宋体"/>
              </a:rPr>
              <a:t>是下采样操作</a:t>
            </a:r>
            <a:r>
              <a:rPr lang="zh-CN" altLang="en-US" sz="2400" spc="-225" dirty="0">
                <a:latin typeface="宋体"/>
                <a:cs typeface="宋体"/>
              </a:rPr>
              <a:t>，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40" dirty="0">
                <a:latin typeface="Bookman Old Style"/>
                <a:cs typeface="Bookman Old Style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175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zh-CN" altLang="en-US" sz="2400" spc="-185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层的每个</a:t>
            </a:r>
            <a:r>
              <a:rPr lang="zh-CN" altLang="en-US" sz="2400" spc="-5" dirty="0" smtClean="0">
                <a:latin typeface="宋体"/>
                <a:cs typeface="宋体"/>
              </a:rPr>
              <a:t>神经</a:t>
            </a:r>
            <a:r>
              <a:rPr lang="zh-CN" altLang="en-US" sz="2400" dirty="0" smtClean="0">
                <a:latin typeface="宋体"/>
                <a:cs typeface="宋体"/>
              </a:rPr>
              <a:t>元</a:t>
            </a:r>
            <a:r>
              <a:rPr lang="zh-CN" altLang="en-US" sz="2400" dirty="0">
                <a:latin typeface="宋体"/>
                <a:cs typeface="宋体"/>
              </a:rPr>
              <a:t>的误差</a:t>
            </a:r>
            <a:r>
              <a:rPr lang="zh-CN" altLang="en-US" sz="2400" spc="-5" dirty="0">
                <a:latin typeface="宋体"/>
                <a:cs typeface="宋体"/>
              </a:rPr>
              <a:t>项</a:t>
            </a:r>
            <a:r>
              <a:rPr lang="zh-CN" altLang="en-US" sz="2400" spc="-335" dirty="0">
                <a:latin typeface="宋体"/>
                <a:cs typeface="宋体"/>
              </a:rPr>
              <a:t> </a:t>
            </a:r>
            <a:r>
              <a:rPr lang="en-US" altLang="zh-CN" sz="2400" i="1" spc="-120" dirty="0">
                <a:latin typeface="Bookman Old Style"/>
                <a:cs typeface="Bookman Old Style"/>
              </a:rPr>
              <a:t>δ</a:t>
            </a:r>
            <a:r>
              <a:rPr lang="zh-CN" altLang="en-US" sz="2400" i="1" spc="-95" dirty="0">
                <a:latin typeface="Bookman Old Style"/>
                <a:cs typeface="Bookman Old Style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对应于</a:t>
            </a:r>
            <a:r>
              <a:rPr lang="zh-CN" altLang="en-US" sz="2400" spc="-5" dirty="0">
                <a:latin typeface="宋体"/>
                <a:cs typeface="宋体"/>
              </a:rPr>
              <a:t>第</a:t>
            </a:r>
            <a:r>
              <a:rPr lang="zh-CN" altLang="en-US" sz="2400" spc="-335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14" dirty="0">
                <a:latin typeface="Bookman Old Style"/>
                <a:cs typeface="Bookman Old Style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层的相应特征映射的一个区</a:t>
            </a:r>
            <a:r>
              <a:rPr lang="zh-CN" altLang="en-US" sz="2400" spc="-5" dirty="0">
                <a:latin typeface="宋体"/>
                <a:cs typeface="宋体"/>
              </a:rPr>
              <a:t>域。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14" dirty="0">
                <a:latin typeface="Bookman Old Style"/>
                <a:cs typeface="Bookman Old Style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层的</a:t>
            </a:r>
            <a:r>
              <a:rPr lang="zh-CN" altLang="en-US" sz="2400" spc="-5" dirty="0">
                <a:latin typeface="宋体"/>
                <a:cs typeface="宋体"/>
              </a:rPr>
              <a:t>第</a:t>
            </a:r>
            <a:r>
              <a:rPr lang="zh-CN" altLang="en-US" sz="2400" spc="-335" dirty="0">
                <a:latin typeface="宋体"/>
                <a:cs typeface="宋体"/>
              </a:rPr>
              <a:t> </a:t>
            </a:r>
            <a:r>
              <a:rPr lang="en-US" altLang="zh-CN" sz="2400" i="1" spc="-100" dirty="0">
                <a:latin typeface="Bookman Old Style"/>
                <a:cs typeface="Bookman Old Style"/>
              </a:rPr>
              <a:t>p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个特征</a:t>
            </a:r>
            <a:r>
              <a:rPr lang="zh-CN" altLang="en-US" sz="2400" dirty="0" smtClean="0">
                <a:latin typeface="宋体"/>
                <a:cs typeface="宋体"/>
              </a:rPr>
              <a:t>映</a:t>
            </a:r>
            <a:r>
              <a:rPr lang="zh-CN" altLang="en-US" sz="2400" spc="-5" dirty="0" smtClean="0">
                <a:latin typeface="宋体"/>
                <a:cs typeface="宋体"/>
              </a:rPr>
              <a:t>射</a:t>
            </a:r>
            <a:r>
              <a:rPr lang="zh-CN" altLang="en-US" sz="2400" spc="5" dirty="0" smtClean="0">
                <a:latin typeface="宋体"/>
                <a:cs typeface="宋体"/>
              </a:rPr>
              <a:t>中</a:t>
            </a:r>
            <a:r>
              <a:rPr lang="zh-CN" altLang="en-US" sz="2400" spc="5" dirty="0">
                <a:latin typeface="宋体"/>
                <a:cs typeface="宋体"/>
              </a:rPr>
              <a:t>的每个神经元都有一条边</a:t>
            </a:r>
            <a:r>
              <a:rPr lang="zh-CN" altLang="en-US" sz="2400" spc="-5" dirty="0">
                <a:latin typeface="宋体"/>
                <a:cs typeface="宋体"/>
              </a:rPr>
              <a:t>和</a:t>
            </a:r>
            <a:r>
              <a:rPr lang="zh-CN" altLang="en-US" sz="2400" spc="-33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0" dirty="0">
                <a:latin typeface="Bookman Old Style"/>
                <a:cs typeface="Bookman Old Style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45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zh-CN" altLang="en-US" sz="2400" spc="-140" dirty="0">
                <a:latin typeface="Tahoma"/>
                <a:cs typeface="Tahoma"/>
              </a:rPr>
              <a:t> </a:t>
            </a:r>
            <a:r>
              <a:rPr lang="zh-CN" altLang="en-US" sz="2400" spc="5" dirty="0">
                <a:latin typeface="宋体"/>
                <a:cs typeface="宋体"/>
              </a:rPr>
              <a:t>层的</a:t>
            </a:r>
            <a:r>
              <a:rPr lang="zh-CN" altLang="en-US" sz="2400" spc="-5" dirty="0">
                <a:latin typeface="宋体"/>
                <a:cs typeface="宋体"/>
              </a:rPr>
              <a:t>第</a:t>
            </a:r>
            <a:r>
              <a:rPr lang="zh-CN" altLang="en-US" sz="2400" spc="-330" dirty="0">
                <a:latin typeface="宋体"/>
                <a:cs typeface="宋体"/>
              </a:rPr>
              <a:t> </a:t>
            </a:r>
            <a:r>
              <a:rPr lang="en-US" altLang="zh-CN" sz="2400" i="1" spc="-100" dirty="0">
                <a:latin typeface="Bookman Old Style"/>
                <a:cs typeface="Bookman Old Style"/>
              </a:rPr>
              <a:t>p</a:t>
            </a:r>
            <a:r>
              <a:rPr lang="zh-CN" altLang="en-US" sz="2400" i="1" spc="-130" dirty="0">
                <a:latin typeface="Bookman Old Style"/>
                <a:cs typeface="Bookman Old Style"/>
              </a:rPr>
              <a:t> </a:t>
            </a:r>
            <a:r>
              <a:rPr lang="zh-CN" altLang="en-US" sz="2400" spc="5" dirty="0">
                <a:latin typeface="宋体"/>
                <a:cs typeface="宋体"/>
              </a:rPr>
              <a:t>个特征映射中的一个神经元相</a:t>
            </a:r>
            <a:r>
              <a:rPr lang="zh-CN" altLang="en-US" sz="2400" spc="-5" dirty="0">
                <a:latin typeface="宋体"/>
                <a:cs typeface="宋体"/>
              </a:rPr>
              <a:t>连。 根据链式法则</a:t>
            </a:r>
            <a:r>
              <a:rPr lang="zh-CN" altLang="en-US" sz="2400" spc="-1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第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层的一个特征映射的误差项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85" dirty="0">
                <a:latin typeface="Bookman Old Style"/>
                <a:cs typeface="Bookman Old Style"/>
              </a:rPr>
              <a:t>δ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err="1"/>
              <a:t>l</a:t>
            </a:r>
            <a:r>
              <a:rPr lang="en-US" altLang="zh-CN" sz="2400" i="1" spc="44" baseline="27777" dirty="0" err="1"/>
              <a:t>,p</a:t>
            </a:r>
            <a:r>
              <a:rPr lang="en-US" altLang="zh-CN" sz="2400" spc="60" baseline="27777" dirty="0">
                <a:latin typeface="Verdana"/>
                <a:cs typeface="Verdana"/>
              </a:rPr>
              <a:t>)</a:t>
            </a:r>
            <a:r>
              <a:rPr lang="zh-CN" altLang="en-US" sz="2400" spc="-1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只需要将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65" dirty="0">
                <a:latin typeface="Bookman Old Style"/>
                <a:cs typeface="Bookman Old Style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10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zh-CN" altLang="en-US" sz="2400" spc="-165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层对应</a:t>
            </a:r>
            <a:r>
              <a:rPr lang="zh-CN" altLang="en-US" sz="2400" spc="-5" dirty="0" smtClean="0">
                <a:latin typeface="宋体"/>
                <a:cs typeface="宋体"/>
              </a:rPr>
              <a:t>特征</a:t>
            </a:r>
            <a:r>
              <a:rPr lang="zh-CN" altLang="en-US" sz="2400" spc="-5" dirty="0">
                <a:latin typeface="宋体"/>
                <a:cs typeface="宋体"/>
              </a:rPr>
              <a:t>映射的误差项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i="1" spc="-85" dirty="0">
                <a:latin typeface="Bookman Old Style"/>
                <a:cs typeface="Bookman Old Style"/>
              </a:rPr>
              <a:t>δ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/>
              <a:t>l</a:t>
            </a:r>
            <a:r>
              <a:rPr lang="en-US" altLang="zh-CN" sz="2400" spc="-7" baseline="27777" dirty="0">
                <a:latin typeface="Verdana"/>
                <a:cs typeface="Verdana"/>
              </a:rPr>
              <a:t>+1</a:t>
            </a:r>
            <a:r>
              <a:rPr lang="en-US" altLang="zh-CN" sz="2400" i="1" spc="44" baseline="27777" dirty="0"/>
              <a:t>,p</a:t>
            </a:r>
            <a:r>
              <a:rPr lang="en-US" altLang="zh-CN" sz="2400" spc="-15" baseline="27777" dirty="0">
                <a:latin typeface="Verdana"/>
                <a:cs typeface="Verdana"/>
              </a:rPr>
              <a:t>)</a:t>
            </a:r>
            <a:r>
              <a:rPr lang="zh-CN" altLang="en-US" sz="2400" spc="-75" baseline="27777" dirty="0">
                <a:latin typeface="Verdana"/>
                <a:cs typeface="Verdan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进行</a:t>
            </a:r>
            <a:r>
              <a:rPr lang="zh-CN" altLang="en-US" sz="2400" spc="-5" dirty="0">
                <a:latin typeface="楷体"/>
                <a:cs typeface="楷体"/>
              </a:rPr>
              <a:t>上采样</a:t>
            </a:r>
            <a:r>
              <a:rPr lang="zh-CN" altLang="en-US" sz="2400" spc="-5" dirty="0">
                <a:latin typeface="宋体"/>
                <a:cs typeface="宋体"/>
              </a:rPr>
              <a:t>操作（和第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30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层的大小一样</a:t>
            </a:r>
            <a:r>
              <a:rPr lang="zh-CN" altLang="en-US" sz="2400" spc="-495" dirty="0">
                <a:latin typeface="宋体"/>
                <a:cs typeface="宋体"/>
              </a:rPr>
              <a:t>）</a:t>
            </a:r>
            <a:r>
              <a:rPr lang="zh-CN" altLang="en-US" sz="2400" spc="-5" dirty="0">
                <a:latin typeface="宋体"/>
                <a:cs typeface="宋体"/>
              </a:rPr>
              <a:t>，再和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30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spc="-5" dirty="0" smtClean="0">
                <a:latin typeface="宋体"/>
                <a:cs typeface="宋体"/>
              </a:rPr>
              <a:t>特征映射</a:t>
            </a:r>
            <a:r>
              <a:rPr lang="zh-CN" altLang="en-US" sz="2400" spc="-5" dirty="0">
                <a:latin typeface="宋体"/>
                <a:cs typeface="宋体"/>
              </a:rPr>
              <a:t>的激活值偏导数逐元素相乘，就得到了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85" dirty="0">
                <a:latin typeface="Bookman Old Style"/>
                <a:cs typeface="Bookman Old Style"/>
              </a:rPr>
              <a:t>δ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err="1"/>
              <a:t>l</a:t>
            </a:r>
            <a:r>
              <a:rPr lang="en-US" altLang="zh-CN" sz="2400" i="1" spc="44" baseline="27777" dirty="0" err="1"/>
              <a:t>,p</a:t>
            </a:r>
            <a:r>
              <a:rPr lang="en-US" altLang="zh-CN" sz="2400" spc="60" baseline="27777" dirty="0">
                <a:latin typeface="Verdana"/>
                <a:cs typeface="Verdana"/>
              </a:rPr>
              <a:t>)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567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zh-CN" altLang="en-US" spc="-5" dirty="0" smtClean="0">
                <a:latin typeface="宋体"/>
                <a:cs typeface="宋体"/>
              </a:rPr>
              <a:t>池化层误差</a:t>
            </a:r>
            <a:r>
              <a:rPr lang="zh-CN" altLang="en-US" spc="-5" dirty="0">
                <a:latin typeface="宋体"/>
                <a:cs typeface="宋体"/>
              </a:rPr>
              <a:t>项计算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553998"/>
          </a:xfrm>
        </p:spPr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第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15" dirty="0">
                <a:latin typeface="Bookman Old Style"/>
                <a:cs typeface="Bookman Old Style"/>
              </a:rPr>
              <a:t>l</a:t>
            </a:r>
            <a:r>
              <a:rPr lang="zh-CN" altLang="en-US" i="1" spc="-135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层的第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-100" dirty="0">
                <a:latin typeface="Bookman Old Style"/>
                <a:cs typeface="Bookman Old Style"/>
              </a:rPr>
              <a:t>p</a:t>
            </a:r>
            <a:r>
              <a:rPr lang="zh-CN" altLang="en-US" i="1" spc="-155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个特征映射的误差项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-85" dirty="0">
                <a:latin typeface="Bookman Old Style"/>
                <a:cs typeface="Bookman Old Style"/>
              </a:rPr>
              <a:t>δ</a:t>
            </a:r>
            <a:r>
              <a:rPr lang="en-US" altLang="zh-CN" sz="2000" spc="-15" baseline="27777" dirty="0">
                <a:latin typeface="Verdana"/>
                <a:cs typeface="Verdana"/>
              </a:rPr>
              <a:t>(</a:t>
            </a:r>
            <a:r>
              <a:rPr lang="en-US" altLang="zh-CN" sz="2000" i="1" spc="142" baseline="27777" dirty="0" err="1"/>
              <a:t>l</a:t>
            </a:r>
            <a:r>
              <a:rPr lang="en-US" altLang="zh-CN" sz="2000" i="1" spc="44" baseline="27777" dirty="0" err="1"/>
              <a:t>,p</a:t>
            </a:r>
            <a:r>
              <a:rPr lang="en-US" altLang="zh-CN" sz="2000" spc="-15" baseline="27777" dirty="0">
                <a:latin typeface="Verdana"/>
                <a:cs typeface="Verdana"/>
              </a:rPr>
              <a:t>)</a:t>
            </a:r>
            <a:r>
              <a:rPr lang="zh-CN" altLang="en-US" sz="2000" spc="-75" baseline="27777" dirty="0">
                <a:latin typeface="Verdana"/>
                <a:cs typeface="Verdan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的具体推导过程如下：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9" y="2286000"/>
            <a:ext cx="6009564" cy="21260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2588" y="4800600"/>
            <a:ext cx="7790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zh-CN" altLang="en-US" spc="-5" dirty="0">
                <a:latin typeface="宋体"/>
                <a:cs typeface="宋体"/>
              </a:rPr>
              <a:t>其中</a:t>
            </a:r>
            <a:r>
              <a:rPr lang="zh-CN" altLang="en-US" spc="-375" dirty="0">
                <a:latin typeface="宋体"/>
                <a:cs typeface="宋体"/>
              </a:rPr>
              <a:t> </a:t>
            </a:r>
            <a:r>
              <a:rPr lang="en-US" altLang="zh-CN" i="1" spc="145" dirty="0">
                <a:latin typeface="Bookman Old Style"/>
                <a:cs typeface="Bookman Old Style"/>
              </a:rPr>
              <a:t>f</a:t>
            </a:r>
            <a:r>
              <a:rPr lang="zh-CN" altLang="en-US" i="1" spc="85" dirty="0">
                <a:latin typeface="Bookman Old Style"/>
                <a:cs typeface="Bookman Old Style"/>
              </a:rPr>
              <a:t> </a:t>
            </a:r>
            <a:r>
              <a:rPr lang="en-US" altLang="zh-CN" i="1" spc="85" dirty="0" smtClean="0">
                <a:latin typeface="Bookman Old Style"/>
                <a:cs typeface="Bookman Old Style"/>
              </a:rPr>
              <a:t>‘</a:t>
            </a:r>
            <a:r>
              <a:rPr lang="en-US" altLang="zh-CN" dirty="0" smtClean="0">
                <a:latin typeface="Tahoma"/>
                <a:cs typeface="Tahoma"/>
              </a:rPr>
              <a:t>(</a:t>
            </a:r>
            <a:r>
              <a:rPr lang="zh-CN" altLang="en-US" spc="-40" dirty="0" smtClean="0">
                <a:latin typeface="Tahoma"/>
                <a:cs typeface="Tahoma"/>
              </a:rPr>
              <a:t> 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zh-CN" altLang="en-US" spc="-190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为第</a:t>
            </a:r>
            <a:r>
              <a:rPr lang="zh-CN" altLang="en-US" spc="-375" dirty="0">
                <a:latin typeface="宋体"/>
                <a:cs typeface="宋体"/>
              </a:rPr>
              <a:t> </a:t>
            </a:r>
            <a:r>
              <a:rPr lang="en-US" altLang="zh-CN" i="1" spc="15" dirty="0">
                <a:latin typeface="Bookman Old Style"/>
                <a:cs typeface="Bookman Old Style"/>
              </a:rPr>
              <a:t>l</a:t>
            </a:r>
            <a:r>
              <a:rPr lang="zh-CN" altLang="en-US" i="1" spc="-155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层使用的激活函数导数</a:t>
            </a:r>
            <a:r>
              <a:rPr lang="zh-CN" altLang="en-US" spc="-295" dirty="0">
                <a:latin typeface="宋体"/>
                <a:cs typeface="宋体"/>
              </a:rPr>
              <a:t>，</a:t>
            </a:r>
            <a:r>
              <a:rPr lang="en-US" altLang="zh-CN" b="1" spc="-35" dirty="0">
                <a:latin typeface="Georgia"/>
                <a:cs typeface="Georgia"/>
              </a:rPr>
              <a:t>up</a:t>
            </a:r>
            <a:r>
              <a:rPr lang="zh-CN" altLang="en-US" b="1" spc="-130" dirty="0">
                <a:latin typeface="Georgia"/>
                <a:cs typeface="Georgi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为上采样函</a:t>
            </a:r>
            <a:r>
              <a:rPr lang="zh-CN" altLang="en-US" spc="-210" dirty="0">
                <a:latin typeface="宋体"/>
                <a:cs typeface="宋体"/>
              </a:rPr>
              <a:t>数</a:t>
            </a:r>
            <a:r>
              <a:rPr lang="zh-CN" altLang="en-US" spc="-10" dirty="0">
                <a:latin typeface="宋体"/>
                <a:cs typeface="宋体"/>
              </a:rPr>
              <a:t>（</a:t>
            </a:r>
            <a:r>
              <a:rPr lang="en-US" altLang="zh-CN" spc="-40" dirty="0" err="1">
                <a:latin typeface="Book Antiqua"/>
                <a:cs typeface="Book Antiqua"/>
              </a:rPr>
              <a:t>upsampling</a:t>
            </a:r>
            <a:r>
              <a:rPr lang="zh-CN" altLang="en-US" spc="-525" dirty="0">
                <a:latin typeface="宋体"/>
                <a:cs typeface="宋体"/>
              </a:rPr>
              <a:t>）</a:t>
            </a:r>
            <a:r>
              <a:rPr lang="zh-CN" altLang="en-US" spc="-29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与</a:t>
            </a:r>
            <a:r>
              <a:rPr lang="zh-CN" altLang="en-US" spc="-5" dirty="0" smtClean="0">
                <a:latin typeface="宋体"/>
                <a:cs typeface="宋体"/>
              </a:rPr>
              <a:t>汇</a:t>
            </a:r>
            <a:r>
              <a:rPr lang="zh-CN" altLang="en-US" spc="-5" dirty="0">
                <a:latin typeface="宋体"/>
                <a:cs typeface="宋体"/>
              </a:rPr>
              <a:t>聚层中使用的下采样操作刚好相反</a:t>
            </a:r>
            <a:r>
              <a:rPr lang="zh-CN" altLang="en-US" spc="-240" dirty="0">
                <a:latin typeface="宋体"/>
                <a:cs typeface="宋体"/>
              </a:rPr>
              <a:t>。</a:t>
            </a:r>
            <a:r>
              <a:rPr lang="zh-CN" altLang="en-US" spc="-5" dirty="0">
                <a:latin typeface="宋体"/>
                <a:cs typeface="宋体"/>
              </a:rPr>
              <a:t>如果下采样是最大汇</a:t>
            </a:r>
            <a:r>
              <a:rPr lang="zh-CN" altLang="en-US" spc="-200" dirty="0">
                <a:latin typeface="宋体"/>
                <a:cs typeface="宋体"/>
              </a:rPr>
              <a:t>聚</a:t>
            </a:r>
            <a:r>
              <a:rPr lang="zh-CN" altLang="en-US" spc="-10" dirty="0">
                <a:latin typeface="宋体"/>
                <a:cs typeface="宋体"/>
              </a:rPr>
              <a:t>（</a:t>
            </a:r>
            <a:r>
              <a:rPr lang="en-US" altLang="zh-CN" spc="-15" dirty="0">
                <a:latin typeface="Book Antiqua"/>
                <a:cs typeface="Book Antiqua"/>
              </a:rPr>
              <a:t>max</a:t>
            </a:r>
            <a:r>
              <a:rPr lang="zh-CN" altLang="en-US" spc="30" dirty="0">
                <a:latin typeface="Book Antiqua"/>
                <a:cs typeface="Book Antiqua"/>
              </a:rPr>
              <a:t> </a:t>
            </a:r>
            <a:r>
              <a:rPr lang="en-US" altLang="zh-CN" spc="-25" dirty="0">
                <a:latin typeface="Book Antiqua"/>
                <a:cs typeface="Book Antiqua"/>
              </a:rPr>
              <a:t>po</a:t>
            </a:r>
            <a:r>
              <a:rPr lang="en-US" altLang="zh-CN" spc="-35" dirty="0">
                <a:latin typeface="Book Antiqua"/>
                <a:cs typeface="Book Antiqua"/>
              </a:rPr>
              <a:t>oling</a:t>
            </a:r>
            <a:r>
              <a:rPr lang="zh-CN" altLang="en-US" spc="-525" dirty="0">
                <a:latin typeface="宋体"/>
                <a:cs typeface="宋体"/>
              </a:rPr>
              <a:t>）</a:t>
            </a:r>
            <a:r>
              <a:rPr lang="zh-CN" altLang="en-US" spc="-280" dirty="0">
                <a:latin typeface="宋体"/>
                <a:cs typeface="宋体"/>
              </a:rPr>
              <a:t>，</a:t>
            </a:r>
            <a:r>
              <a:rPr lang="zh-CN" altLang="en-US" spc="-5" dirty="0" smtClean="0">
                <a:latin typeface="宋体"/>
                <a:cs typeface="宋体"/>
              </a:rPr>
              <a:t>误</a:t>
            </a:r>
            <a:r>
              <a:rPr lang="zh-CN" altLang="en-US" spc="10" dirty="0" smtClean="0">
                <a:latin typeface="宋体"/>
                <a:cs typeface="宋体"/>
              </a:rPr>
              <a:t>差</a:t>
            </a:r>
            <a:r>
              <a:rPr lang="zh-CN" altLang="en-US" spc="-5" dirty="0">
                <a:latin typeface="宋体"/>
                <a:cs typeface="宋体"/>
              </a:rPr>
              <a:t>项</a:t>
            </a:r>
            <a:r>
              <a:rPr lang="zh-CN" altLang="en-US" spc="-315" dirty="0">
                <a:latin typeface="宋体"/>
                <a:cs typeface="宋体"/>
              </a:rPr>
              <a:t> </a:t>
            </a:r>
            <a:r>
              <a:rPr lang="en-US" altLang="zh-CN" i="1" spc="-85" dirty="0">
                <a:latin typeface="Bookman Old Style"/>
                <a:cs typeface="Bookman Old Style"/>
              </a:rPr>
              <a:t>δ</a:t>
            </a:r>
            <a:r>
              <a:rPr lang="en-US" altLang="zh-CN" sz="20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000" i="1" spc="142" baseline="27777" dirty="0" smtClean="0">
                <a:latin typeface="Arial"/>
                <a:cs typeface="Arial"/>
              </a:rPr>
              <a:t>l</a:t>
            </a:r>
            <a:r>
              <a:rPr lang="en-US" altLang="zh-CN" sz="2000" spc="-7" baseline="27777" dirty="0" smtClean="0">
                <a:latin typeface="Verdana"/>
                <a:cs typeface="Verdana"/>
              </a:rPr>
              <a:t>+1</a:t>
            </a:r>
            <a:r>
              <a:rPr lang="en-US" altLang="zh-CN" sz="2000" i="1" spc="44" baseline="27777" dirty="0" smtClean="0">
                <a:latin typeface="Arial"/>
                <a:cs typeface="Arial"/>
              </a:rPr>
              <a:t>,p</a:t>
            </a:r>
            <a:r>
              <a:rPr lang="en-US" altLang="zh-CN" sz="2000" spc="-15" baseline="27777" dirty="0" smtClean="0">
                <a:latin typeface="Verdana"/>
                <a:cs typeface="Verdana"/>
              </a:rPr>
              <a:t>)</a:t>
            </a:r>
            <a:r>
              <a:rPr lang="zh-CN" altLang="en-US" sz="2000" spc="-22" baseline="27777" dirty="0" smtClean="0">
                <a:latin typeface="Verdana"/>
                <a:cs typeface="Verdana"/>
              </a:rPr>
              <a:t> </a:t>
            </a:r>
            <a:r>
              <a:rPr lang="zh-CN" altLang="en-US" spc="10" dirty="0">
                <a:latin typeface="宋体"/>
                <a:cs typeface="宋体"/>
              </a:rPr>
              <a:t>中</a:t>
            </a:r>
            <a:r>
              <a:rPr lang="zh-CN" altLang="en-US" spc="20" dirty="0">
                <a:latin typeface="宋体"/>
                <a:cs typeface="宋体"/>
              </a:rPr>
              <a:t>每个值会直接传递到</a:t>
            </a:r>
            <a:r>
              <a:rPr lang="zh-CN" altLang="en-US" spc="10" dirty="0">
                <a:latin typeface="宋体"/>
                <a:cs typeface="宋体"/>
              </a:rPr>
              <a:t>上</a:t>
            </a:r>
            <a:r>
              <a:rPr lang="zh-CN" altLang="en-US" spc="20" dirty="0">
                <a:latin typeface="宋体"/>
                <a:cs typeface="宋体"/>
              </a:rPr>
              <a:t>一层对应区域中的最</a:t>
            </a:r>
            <a:r>
              <a:rPr lang="zh-CN" altLang="en-US" spc="10" dirty="0">
                <a:latin typeface="宋体"/>
                <a:cs typeface="宋体"/>
              </a:rPr>
              <a:t>大</a:t>
            </a:r>
            <a:r>
              <a:rPr lang="zh-CN" altLang="en-US" spc="20" dirty="0">
                <a:latin typeface="宋体"/>
                <a:cs typeface="宋体"/>
              </a:rPr>
              <a:t>值所对应的</a:t>
            </a:r>
            <a:r>
              <a:rPr lang="zh-CN" altLang="en-US" spc="20" dirty="0" smtClean="0">
                <a:latin typeface="宋体"/>
                <a:cs typeface="宋体"/>
              </a:rPr>
              <a:t>神</a:t>
            </a:r>
            <a:r>
              <a:rPr lang="zh-CN" altLang="en-US" spc="-5" dirty="0" smtClean="0">
                <a:latin typeface="宋体"/>
                <a:cs typeface="宋体"/>
              </a:rPr>
              <a:t>经元</a:t>
            </a:r>
            <a:r>
              <a:rPr lang="zh-CN" altLang="en-US" dirty="0">
                <a:latin typeface="宋体"/>
                <a:cs typeface="宋体"/>
              </a:rPr>
              <a:t>，该区域中其它神经元的误差项的都设</a:t>
            </a:r>
            <a:r>
              <a:rPr lang="zh-CN" altLang="en-US" spc="-5" dirty="0">
                <a:latin typeface="宋体"/>
                <a:cs typeface="宋体"/>
              </a:rPr>
              <a:t>为</a:t>
            </a:r>
            <a:r>
              <a:rPr lang="zh-CN" altLang="en-US" spc="-345" dirty="0">
                <a:latin typeface="宋体"/>
                <a:cs typeface="宋体"/>
              </a:rPr>
              <a:t> </a:t>
            </a:r>
            <a:r>
              <a:rPr lang="en-US" altLang="zh-CN" spc="-5" dirty="0">
                <a:latin typeface="Book Antiqua"/>
                <a:cs typeface="Book Antiqua"/>
              </a:rPr>
              <a:t>0</a:t>
            </a:r>
            <a:r>
              <a:rPr lang="zh-CN" altLang="en-US" spc="-5" dirty="0">
                <a:latin typeface="宋体"/>
                <a:cs typeface="宋体"/>
              </a:rPr>
              <a:t>。</a:t>
            </a:r>
            <a:r>
              <a:rPr lang="zh-CN" altLang="en-US" dirty="0">
                <a:latin typeface="宋体"/>
                <a:cs typeface="宋体"/>
              </a:rPr>
              <a:t>如果下采样是平均汇聚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30" dirty="0">
                <a:latin typeface="Book Antiqua"/>
                <a:cs typeface="Book Antiqua"/>
              </a:rPr>
              <a:t>mean </a:t>
            </a:r>
            <a:r>
              <a:rPr lang="en-US" altLang="zh-CN" spc="-25" dirty="0">
                <a:latin typeface="Book Antiqua"/>
                <a:cs typeface="Book Antiqua"/>
              </a:rPr>
              <a:t>po</a:t>
            </a:r>
            <a:r>
              <a:rPr lang="en-US" altLang="zh-CN" spc="-35" dirty="0">
                <a:latin typeface="Book Antiqua"/>
                <a:cs typeface="Book Antiqua"/>
              </a:rPr>
              <a:t>olin</a:t>
            </a:r>
            <a:r>
              <a:rPr lang="en-US" altLang="zh-CN" spc="-45" dirty="0">
                <a:latin typeface="Book Antiqua"/>
                <a:cs typeface="Book Antiqua"/>
              </a:rPr>
              <a:t>g</a:t>
            </a:r>
            <a:r>
              <a:rPr lang="zh-CN" altLang="en-US" spc="-490" dirty="0">
                <a:latin typeface="宋体"/>
                <a:cs typeface="宋体"/>
              </a:rPr>
              <a:t>）</a:t>
            </a:r>
            <a:r>
              <a:rPr lang="zh-CN" altLang="en-US" spc="-5" dirty="0">
                <a:latin typeface="宋体"/>
                <a:cs typeface="宋体"/>
              </a:rPr>
              <a:t>，误差项</a:t>
            </a:r>
            <a:r>
              <a:rPr lang="zh-CN" altLang="en-US" spc="-350" dirty="0">
                <a:latin typeface="宋体"/>
                <a:cs typeface="宋体"/>
              </a:rPr>
              <a:t> </a:t>
            </a:r>
            <a:r>
              <a:rPr lang="en-US" altLang="zh-CN" i="1" spc="-85" dirty="0">
                <a:latin typeface="Bookman Old Style"/>
                <a:cs typeface="Bookman Old Style"/>
              </a:rPr>
              <a:t>δ</a:t>
            </a:r>
            <a:r>
              <a:rPr lang="en-US" altLang="zh-CN" sz="20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000" i="1" spc="142" baseline="27777" dirty="0" smtClean="0">
                <a:latin typeface="Arial"/>
                <a:cs typeface="Arial"/>
              </a:rPr>
              <a:t>l</a:t>
            </a:r>
            <a:r>
              <a:rPr lang="en-US" altLang="zh-CN" sz="2000" spc="-7" baseline="27777" dirty="0" smtClean="0">
                <a:latin typeface="Verdana"/>
                <a:cs typeface="Verdana"/>
              </a:rPr>
              <a:t>+1</a:t>
            </a:r>
            <a:r>
              <a:rPr lang="en-US" altLang="zh-CN" sz="2000" i="1" spc="44" baseline="27777" dirty="0" smtClean="0">
                <a:latin typeface="Arial"/>
                <a:cs typeface="Arial"/>
              </a:rPr>
              <a:t>,p</a:t>
            </a:r>
            <a:r>
              <a:rPr lang="en-US" altLang="zh-CN" sz="2000" spc="-15" baseline="27777" dirty="0" smtClean="0">
                <a:latin typeface="Verdana"/>
                <a:cs typeface="Verdana"/>
              </a:rPr>
              <a:t>)</a:t>
            </a:r>
            <a:r>
              <a:rPr lang="zh-CN" altLang="en-US" sz="2000" spc="-75" baseline="27777" dirty="0" smtClean="0">
                <a:latin typeface="Verdana"/>
                <a:cs typeface="Verdan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中每个值会被平均分配到上一层对应区域中的所有</a:t>
            </a:r>
            <a:r>
              <a:rPr lang="zh-CN" altLang="en-US" spc="-5" dirty="0" smtClean="0">
                <a:latin typeface="宋体"/>
                <a:cs typeface="宋体"/>
              </a:rPr>
              <a:t>神经元</a:t>
            </a:r>
            <a:r>
              <a:rPr lang="zh-CN" altLang="en-US" spc="-5" dirty="0">
                <a:latin typeface="宋体"/>
                <a:cs typeface="宋体"/>
              </a:rPr>
              <a:t>上。</a:t>
            </a:r>
            <a:endParaRPr lang="zh-CN" altLang="en-US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zh-CN" altLang="en-US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13507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卷积层误差项计算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830997"/>
          </a:xfrm>
        </p:spPr>
        <p:txBody>
          <a:bodyPr/>
          <a:lstStyle/>
          <a:p>
            <a:r>
              <a:rPr lang="zh-CN" altLang="en-US" spc="-5" dirty="0">
                <a:solidFill>
                  <a:srgbClr val="231F20"/>
                </a:solidFill>
                <a:latin typeface="黑体"/>
                <a:cs typeface="黑体"/>
              </a:rPr>
              <a:t>卷积层</a:t>
            </a:r>
            <a:r>
              <a:rPr lang="zh-CN" altLang="en-US" spc="-75" dirty="0">
                <a:solidFill>
                  <a:srgbClr val="231F20"/>
                </a:solidFill>
                <a:latin typeface="黑体"/>
                <a:cs typeface="黑体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当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i="1" spc="15" dirty="0">
                <a:latin typeface="Bookman Old Style"/>
                <a:cs typeface="Bookman Old Style"/>
              </a:rPr>
              <a:t>l</a:t>
            </a:r>
            <a:r>
              <a:rPr lang="zh-CN" altLang="en-US" i="1" spc="-105" dirty="0">
                <a:latin typeface="Bookman Old Style"/>
                <a:cs typeface="Bookman Old Style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+</a:t>
            </a:r>
            <a:r>
              <a:rPr lang="zh-CN" altLang="en-US" spc="-14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1</a:t>
            </a:r>
            <a:r>
              <a:rPr lang="zh-CN" altLang="en-US" spc="-17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层为卷积层时</a:t>
            </a:r>
            <a:r>
              <a:rPr lang="zh-CN" altLang="en-US" spc="-13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假设特征映射净输入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b="1" spc="5" dirty="0">
                <a:latin typeface="Georgia"/>
                <a:cs typeface="Georgia"/>
              </a:rPr>
              <a:t>Z</a:t>
            </a:r>
            <a:r>
              <a:rPr lang="en-US" altLang="zh-CN" sz="2000" spc="-15" baseline="27777" dirty="0">
                <a:latin typeface="Verdana"/>
                <a:cs typeface="Verdana"/>
              </a:rPr>
              <a:t>(</a:t>
            </a:r>
            <a:r>
              <a:rPr lang="en-US" altLang="zh-CN" sz="2000" i="1" spc="142" baseline="27777" dirty="0"/>
              <a:t>l</a:t>
            </a:r>
            <a:r>
              <a:rPr lang="en-US" altLang="zh-CN" sz="2000" spc="-15" baseline="27777" dirty="0">
                <a:latin typeface="Verdana"/>
                <a:cs typeface="Verdana"/>
              </a:rPr>
              <a:t>+1)</a:t>
            </a:r>
            <a:r>
              <a:rPr lang="zh-CN" altLang="en-US" sz="2000" spc="120" baseline="27777" dirty="0">
                <a:latin typeface="Verdana"/>
                <a:cs typeface="Verdana"/>
              </a:rPr>
              <a:t> </a:t>
            </a:r>
            <a:r>
              <a:rPr lang="zh-CN" altLang="en-US" spc="40" dirty="0">
                <a:latin typeface="Cambria"/>
                <a:cs typeface="Cambria"/>
              </a:rPr>
              <a:t>∈</a:t>
            </a:r>
            <a:r>
              <a:rPr lang="zh-CN" altLang="en-US" spc="55" dirty="0">
                <a:latin typeface="Cambria"/>
                <a:cs typeface="Cambria"/>
              </a:rPr>
              <a:t> </a:t>
            </a:r>
            <a:r>
              <a:rPr lang="en-US" altLang="zh-CN" spc="-5" dirty="0">
                <a:latin typeface="Century"/>
                <a:cs typeface="Century"/>
              </a:rPr>
              <a:t>R</a:t>
            </a:r>
            <a:r>
              <a:rPr lang="en-US" altLang="zh-CN" sz="2000" i="1" spc="375" baseline="27777" dirty="0"/>
              <a:t>M</a:t>
            </a:r>
            <a:r>
              <a:rPr lang="en-US" altLang="zh-CN" sz="800" i="1" spc="165" baseline="72222" dirty="0">
                <a:latin typeface="Times New Roman"/>
                <a:cs typeface="Times New Roman"/>
              </a:rPr>
              <a:t>′</a:t>
            </a:r>
            <a:r>
              <a:rPr lang="zh-CN" altLang="en-US" sz="800" i="1" spc="-120" baseline="72222" dirty="0">
                <a:latin typeface="Times New Roman"/>
                <a:cs typeface="Times New Roman"/>
              </a:rPr>
              <a:t> </a:t>
            </a:r>
            <a:r>
              <a:rPr lang="en-US" altLang="zh-CN" sz="2000" spc="345" baseline="27777" dirty="0">
                <a:latin typeface="Cambria"/>
                <a:cs typeface="Cambria"/>
              </a:rPr>
              <a:t>×</a:t>
            </a:r>
            <a:r>
              <a:rPr lang="en-US" altLang="zh-CN" sz="2000" i="1" spc="292" baseline="27777" dirty="0"/>
              <a:t>N</a:t>
            </a:r>
            <a:r>
              <a:rPr lang="en-US" altLang="zh-CN" sz="800" i="1" spc="165" baseline="72222" dirty="0">
                <a:latin typeface="Times New Roman"/>
                <a:cs typeface="Times New Roman"/>
              </a:rPr>
              <a:t>′</a:t>
            </a:r>
            <a:r>
              <a:rPr lang="zh-CN" altLang="en-US" sz="800" i="1" spc="-120" baseline="72222" dirty="0">
                <a:latin typeface="Times New Roman"/>
                <a:cs typeface="Times New Roman"/>
              </a:rPr>
              <a:t> </a:t>
            </a:r>
            <a:r>
              <a:rPr lang="en-US" altLang="zh-CN" sz="2000" spc="352" baseline="27777" dirty="0">
                <a:latin typeface="Cambria"/>
                <a:cs typeface="Cambria"/>
              </a:rPr>
              <a:t>×</a:t>
            </a:r>
            <a:r>
              <a:rPr lang="en-US" altLang="zh-CN" sz="2000" i="1" spc="60" baseline="27777" dirty="0"/>
              <a:t>P</a:t>
            </a:r>
            <a:r>
              <a:rPr lang="zh-CN" altLang="en-US" sz="2000" i="1" spc="-60" baseline="27777" dirty="0"/>
              <a:t> </a:t>
            </a:r>
            <a:r>
              <a:rPr lang="zh-CN" altLang="en-US" spc="-13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其中 第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-100" dirty="0">
                <a:latin typeface="Bookman Old Style"/>
                <a:cs typeface="Bookman Old Style"/>
              </a:rPr>
              <a:t>p</a:t>
            </a:r>
            <a:r>
              <a:rPr lang="en-US" altLang="zh-CN" spc="-25" dirty="0">
                <a:latin typeface="Tahoma"/>
                <a:cs typeface="Tahoma"/>
              </a:rPr>
              <a:t>(1</a:t>
            </a:r>
            <a:r>
              <a:rPr lang="zh-CN" altLang="en-US" spc="-40" dirty="0">
                <a:latin typeface="Tahoma"/>
                <a:cs typeface="Tahoma"/>
              </a:rPr>
              <a:t> </a:t>
            </a:r>
            <a:r>
              <a:rPr lang="zh-CN" altLang="en-US" spc="220" dirty="0">
                <a:latin typeface="Cambria"/>
                <a:cs typeface="Cambria"/>
              </a:rPr>
              <a:t>≤</a:t>
            </a:r>
            <a:r>
              <a:rPr lang="zh-CN" altLang="en-US" spc="55" dirty="0">
                <a:latin typeface="Cambria"/>
                <a:cs typeface="Cambria"/>
              </a:rPr>
              <a:t> </a:t>
            </a:r>
            <a:r>
              <a:rPr lang="en-US" altLang="zh-CN" i="1" spc="-100" dirty="0">
                <a:latin typeface="Bookman Old Style"/>
                <a:cs typeface="Bookman Old Style"/>
              </a:rPr>
              <a:t>p</a:t>
            </a:r>
            <a:r>
              <a:rPr lang="zh-CN" altLang="en-US" i="1" spc="-25" dirty="0">
                <a:latin typeface="Bookman Old Style"/>
                <a:cs typeface="Bookman Old Style"/>
              </a:rPr>
              <a:t> </a:t>
            </a:r>
            <a:r>
              <a:rPr lang="zh-CN" altLang="en-US" spc="220" dirty="0">
                <a:latin typeface="Cambria"/>
                <a:cs typeface="Cambria"/>
              </a:rPr>
              <a:t>≤</a:t>
            </a:r>
            <a:r>
              <a:rPr lang="zh-CN" altLang="en-US" spc="55" dirty="0">
                <a:latin typeface="Cambria"/>
                <a:cs typeface="Cambria"/>
              </a:rPr>
              <a:t> </a:t>
            </a:r>
            <a:r>
              <a:rPr lang="en-US" altLang="zh-CN" i="1" spc="35" dirty="0">
                <a:latin typeface="Bookman Old Style"/>
                <a:cs typeface="Bookman Old Style"/>
              </a:rPr>
              <a:t>P</a:t>
            </a:r>
            <a:r>
              <a:rPr lang="zh-CN" altLang="en-US" i="1" spc="-165" dirty="0">
                <a:latin typeface="Bookman Old Style"/>
                <a:cs typeface="Bookman Old Style"/>
              </a:rPr>
              <a:t> 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zh-CN" altLang="en-US" spc="-16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个特征映射净输入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24070"/>
            <a:ext cx="5791200" cy="12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77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185761" cy="1015663"/>
          </a:xfrm>
        </p:spPr>
        <p:txBody>
          <a:bodyPr/>
          <a:lstStyle/>
          <a:p>
            <a:r>
              <a:rPr lang="zh-CN" altLang="en-US" sz="2400" spc="-5" dirty="0">
                <a:latin typeface="宋体"/>
                <a:cs typeface="宋体"/>
              </a:rPr>
              <a:t>第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15" dirty="0">
                <a:latin typeface="Bookman Old Style"/>
                <a:cs typeface="Bookman Old Style"/>
              </a:rPr>
              <a:t>l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层的第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125" dirty="0">
                <a:latin typeface="Bookman Old Style"/>
                <a:cs typeface="Bookman Old Style"/>
              </a:rPr>
              <a:t>d</a:t>
            </a:r>
            <a:r>
              <a:rPr lang="zh-CN" altLang="en-US" sz="2400" i="1" spc="-150" dirty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个特征映射的误差项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i="1" spc="-85" dirty="0">
                <a:latin typeface="Bookman Old Style"/>
                <a:cs typeface="Bookman Old Style"/>
              </a:rPr>
              <a:t>δ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err="1"/>
              <a:t>l</a:t>
            </a:r>
            <a:r>
              <a:rPr lang="en-US" altLang="zh-CN" sz="2400" i="1" spc="44" baseline="27777" dirty="0" err="1"/>
              <a:t>,d</a:t>
            </a:r>
            <a:r>
              <a:rPr lang="en-US" altLang="zh-CN" sz="2400" spc="-15" baseline="27777" dirty="0">
                <a:latin typeface="Verdana"/>
                <a:cs typeface="Verdana"/>
              </a:rPr>
              <a:t>)</a:t>
            </a:r>
            <a:r>
              <a:rPr lang="zh-CN" altLang="en-US" sz="2400" spc="-75" baseline="27777" dirty="0">
                <a:latin typeface="Verdana"/>
                <a:cs typeface="Verdan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的具体推导过程如下：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42" y="2286000"/>
            <a:ext cx="7328858" cy="37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93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zh-CN" altLang="en-US" spc="-5" dirty="0">
                <a:latin typeface="黑体"/>
                <a:cs typeface="黑体"/>
              </a:rPr>
              <a:t>典型的卷积网络结构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7315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98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-15" dirty="0">
                <a:solidFill>
                  <a:srgbClr val="231F20"/>
                </a:solidFill>
                <a:latin typeface="Book Antiqua"/>
                <a:cs typeface="Book Antiqua"/>
              </a:rPr>
              <a:t>LeNet-5</a:t>
            </a:r>
            <a:r>
              <a:rPr lang="en-US" altLang="zh-CN" spc="-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zh-CN" altLang="en-US" spc="-5" dirty="0">
                <a:solidFill>
                  <a:srgbClr val="231F20"/>
                </a:solidFill>
                <a:latin typeface="宋体"/>
                <a:cs typeface="宋体"/>
              </a:rPr>
              <a:t>网络结构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815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4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-15" dirty="0">
                <a:solidFill>
                  <a:srgbClr val="231F20"/>
                </a:solidFill>
                <a:latin typeface="Book Antiqua"/>
                <a:cs typeface="Book Antiqua"/>
              </a:rPr>
              <a:t>LeNet-5</a:t>
            </a:r>
            <a:r>
              <a:rPr lang="en-US" altLang="zh-CN" spc="-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zh-CN" altLang="en-US" spc="-5" dirty="0">
                <a:solidFill>
                  <a:srgbClr val="231F20"/>
                </a:solidFill>
                <a:latin typeface="宋体"/>
                <a:cs typeface="宋体"/>
              </a:rPr>
              <a:t>网络结构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780433" y="2415064"/>
            <a:ext cx="7185761" cy="2068259"/>
          </a:xfrm>
        </p:spPr>
        <p:txBody>
          <a:bodyPr>
            <a:normAutofit fontScale="92500" lnSpcReduction="10000"/>
          </a:bodyPr>
          <a:lstStyle/>
          <a:p>
            <a:pPr marL="173990">
              <a:lnSpc>
                <a:spcPct val="100000"/>
              </a:lnSpc>
              <a:spcBef>
                <a:spcPts val="355"/>
              </a:spcBef>
            </a:pPr>
            <a:r>
              <a:rPr lang="en-US" altLang="zh-CN" sz="2400" dirty="0" smtClean="0">
                <a:latin typeface="Book Antiqua"/>
                <a:cs typeface="Book Antiqua"/>
              </a:rPr>
              <a:t>2.C1</a:t>
            </a:r>
            <a:r>
              <a:rPr lang="zh-CN" altLang="en-US" sz="2400" spc="-105" dirty="0" smtClean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层是卷积层</a:t>
            </a:r>
            <a:r>
              <a:rPr lang="zh-CN" altLang="en-US" sz="2400" spc="-2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使用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6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zh-CN" altLang="en-US" sz="2400" spc="-100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5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zh-CN" altLang="en-US" sz="2400" spc="-165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的滤波器</a:t>
            </a:r>
            <a:r>
              <a:rPr lang="zh-CN" altLang="en-US" sz="2400" spc="-2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得到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6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组大小为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28</a:t>
            </a:r>
            <a:r>
              <a:rPr lang="zh-CN" altLang="en-US" sz="2400" spc="-100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5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28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 smtClean="0">
                <a:latin typeface="Tahoma"/>
                <a:cs typeface="Tahoma"/>
              </a:rPr>
              <a:t>784</a:t>
            </a:r>
            <a:r>
              <a:rPr lang="zh-CN" altLang="en-US" sz="2400" spc="-5" dirty="0" smtClean="0">
                <a:latin typeface="宋体"/>
                <a:cs typeface="宋体"/>
              </a:rPr>
              <a:t>的</a:t>
            </a:r>
            <a:r>
              <a:rPr lang="zh-CN" altLang="en-US" sz="2400" spc="-5" dirty="0">
                <a:latin typeface="宋体"/>
                <a:cs typeface="宋体"/>
              </a:rPr>
              <a:t>特征</a:t>
            </a:r>
            <a:r>
              <a:rPr lang="zh-CN" altLang="en-US" sz="2400" spc="-5" dirty="0" smtClean="0">
                <a:latin typeface="宋体"/>
                <a:cs typeface="宋体"/>
              </a:rPr>
              <a:t>映射。</a:t>
            </a:r>
            <a:r>
              <a:rPr lang="zh-CN" altLang="en-US" sz="2400" spc="-5" dirty="0">
                <a:latin typeface="宋体"/>
                <a:cs typeface="宋体"/>
              </a:rPr>
              <a:t>因此，</a:t>
            </a:r>
            <a:r>
              <a:rPr lang="en-US" altLang="zh-CN" sz="2400" dirty="0">
                <a:latin typeface="Book Antiqua"/>
                <a:cs typeface="Book Antiqua"/>
              </a:rPr>
              <a:t>C1</a:t>
            </a:r>
            <a:r>
              <a:rPr lang="zh-CN" altLang="en-US" sz="2400" spc="-100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层的神经元数量为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6</a:t>
            </a:r>
            <a:r>
              <a:rPr lang="zh-CN" altLang="en-US" sz="2400" spc="-8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1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784</a:t>
            </a:r>
            <a:r>
              <a:rPr lang="zh-CN" altLang="en-US" sz="2400" spc="-2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15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4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704</a:t>
            </a:r>
            <a:r>
              <a:rPr lang="zh-CN" altLang="en-US" sz="2400" spc="-5" dirty="0">
                <a:latin typeface="宋体"/>
                <a:cs typeface="宋体"/>
              </a:rPr>
              <a:t>，可训练参数</a:t>
            </a:r>
            <a:endParaRPr lang="zh-CN" altLang="en-US" sz="2400" dirty="0">
              <a:latin typeface="宋体"/>
              <a:cs typeface="宋体"/>
            </a:endParaRPr>
          </a:p>
          <a:p>
            <a:pPr marL="173990" marR="5080">
              <a:lnSpc>
                <a:spcPct val="129500"/>
              </a:lnSpc>
            </a:pPr>
            <a:r>
              <a:rPr lang="zh-CN" altLang="en-US" sz="2400" spc="-5" dirty="0">
                <a:latin typeface="宋体"/>
                <a:cs typeface="宋体"/>
              </a:rPr>
              <a:t>数量为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6</a:t>
            </a:r>
            <a:r>
              <a:rPr lang="zh-CN" altLang="en-US" sz="2400" spc="-114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2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25</a:t>
            </a:r>
            <a:r>
              <a:rPr lang="zh-CN" altLang="en-US" sz="2400" spc="-114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114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6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156</a:t>
            </a:r>
            <a:r>
              <a:rPr lang="zh-CN" altLang="en-US" sz="2400" spc="-6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连接数为</a:t>
            </a:r>
            <a:r>
              <a:rPr lang="zh-CN" altLang="en-US" sz="2400" spc="-360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156</a:t>
            </a:r>
            <a:r>
              <a:rPr lang="zh-CN" altLang="en-US" sz="2400" spc="-114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2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784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122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30</a:t>
            </a:r>
            <a:r>
              <a:rPr lang="en-US" altLang="zh-CN" sz="2400" spc="-90" dirty="0">
                <a:latin typeface="Tahoma"/>
                <a:cs typeface="Tahoma"/>
              </a:rPr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93496" y="1676400"/>
            <a:ext cx="6283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5" dirty="0" smtClean="0">
                <a:latin typeface="宋体"/>
                <a:cs typeface="宋体"/>
              </a:rPr>
              <a:t>1.</a:t>
            </a:r>
            <a:r>
              <a:rPr lang="zh-CN" altLang="en-US" sz="2400" spc="-5" dirty="0" smtClean="0">
                <a:latin typeface="宋体"/>
                <a:cs typeface="宋体"/>
              </a:rPr>
              <a:t>输入层</a:t>
            </a:r>
            <a:r>
              <a:rPr lang="zh-CN" altLang="en-US" sz="2400" spc="-5" dirty="0">
                <a:latin typeface="宋体"/>
                <a:cs typeface="宋体"/>
              </a:rPr>
              <a:t>：输入图像大小为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32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32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1024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3496" y="4648200"/>
            <a:ext cx="7617967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2400" spc="5" dirty="0" smtClean="0">
                <a:latin typeface="Book Antiqua"/>
                <a:cs typeface="Book Antiqua"/>
              </a:rPr>
              <a:t>3. S</a:t>
            </a:r>
            <a:r>
              <a:rPr lang="en-US" altLang="zh-CN" sz="2400" spc="10" dirty="0" smtClean="0">
                <a:latin typeface="Book Antiqua"/>
                <a:cs typeface="Book Antiqua"/>
              </a:rPr>
              <a:t>2</a:t>
            </a:r>
            <a:r>
              <a:rPr lang="zh-CN" altLang="en-US" sz="2400" spc="-135" dirty="0" smtClean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层为汇聚层</a:t>
            </a:r>
            <a:r>
              <a:rPr lang="zh-CN" altLang="en-US" sz="2400" spc="-41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采样窗口为</a:t>
            </a:r>
            <a:r>
              <a:rPr lang="zh-CN" altLang="en-US" sz="2400" spc="-385" dirty="0">
                <a:latin typeface="宋体"/>
                <a:cs typeface="宋体"/>
              </a:rPr>
              <a:t> </a:t>
            </a:r>
            <a:r>
              <a:rPr lang="en-US" altLang="zh-CN" sz="2400" spc="20" dirty="0">
                <a:latin typeface="Tahoma"/>
                <a:cs typeface="Tahoma"/>
              </a:rPr>
              <a:t>2</a:t>
            </a:r>
            <a:r>
              <a:rPr lang="en-US" altLang="zh-CN" sz="2400" spc="280" dirty="0">
                <a:latin typeface="Cambria"/>
                <a:cs typeface="Cambria"/>
              </a:rPr>
              <a:t>×</a:t>
            </a:r>
            <a:r>
              <a:rPr lang="en-US" altLang="zh-CN" sz="2400" spc="-50" dirty="0">
                <a:latin typeface="Tahoma"/>
                <a:cs typeface="Tahoma"/>
              </a:rPr>
              <a:t>2</a:t>
            </a:r>
            <a:r>
              <a:rPr lang="zh-CN" altLang="en-US" sz="2400" spc="-41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使用平均汇聚</a:t>
            </a:r>
            <a:r>
              <a:rPr lang="zh-CN" altLang="en-US" sz="2400" spc="-41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并使用一</a:t>
            </a:r>
            <a:r>
              <a:rPr lang="zh-CN" altLang="en-US" sz="2400" spc="-5" dirty="0" smtClean="0">
                <a:latin typeface="宋体"/>
                <a:cs typeface="宋体"/>
              </a:rPr>
              <a:t>个</a:t>
            </a:r>
            <a:r>
              <a:rPr lang="zh-CN" altLang="en-US" sz="2400" spc="5" dirty="0" smtClean="0">
                <a:latin typeface="宋体"/>
                <a:cs typeface="宋体"/>
              </a:rPr>
              <a:t>非线性</a:t>
            </a:r>
            <a:r>
              <a:rPr lang="zh-CN" altLang="en-US" sz="2400" spc="5" dirty="0">
                <a:latin typeface="宋体"/>
                <a:cs typeface="宋体"/>
              </a:rPr>
              <a:t>函</a:t>
            </a:r>
            <a:r>
              <a:rPr lang="zh-CN" altLang="en-US" sz="2400" spc="-5" dirty="0">
                <a:latin typeface="宋体"/>
                <a:cs typeface="宋体"/>
              </a:rPr>
              <a:t>数</a:t>
            </a:r>
            <a:r>
              <a:rPr lang="zh-CN" altLang="en-US" sz="2400" spc="5" dirty="0">
                <a:latin typeface="宋体"/>
                <a:cs typeface="宋体"/>
              </a:rPr>
              <a:t>。神经元个数</a:t>
            </a:r>
            <a:r>
              <a:rPr lang="zh-CN" altLang="en-US" sz="2400" spc="-5" dirty="0">
                <a:latin typeface="宋体"/>
                <a:cs typeface="宋体"/>
              </a:rPr>
              <a:t>为</a:t>
            </a:r>
            <a:r>
              <a:rPr lang="zh-CN" altLang="en-US" sz="2400" spc="-330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6</a:t>
            </a:r>
            <a:r>
              <a:rPr lang="zh-CN" altLang="en-US" sz="2400" spc="-4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5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14</a:t>
            </a:r>
            <a:r>
              <a:rPr lang="zh-CN" altLang="en-US" sz="2400" spc="-4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5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14</a:t>
            </a:r>
            <a:r>
              <a:rPr lang="zh-CN" altLang="en-US" sz="2400" spc="85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85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176</a:t>
            </a:r>
            <a:r>
              <a:rPr lang="zh-CN" altLang="en-US" sz="2400" spc="5" dirty="0">
                <a:latin typeface="宋体"/>
                <a:cs typeface="宋体"/>
              </a:rPr>
              <a:t>，可训练参数数量</a:t>
            </a:r>
            <a:r>
              <a:rPr lang="zh-CN" altLang="en-US" sz="2400" spc="-5" dirty="0">
                <a:latin typeface="宋体"/>
                <a:cs typeface="宋体"/>
              </a:rPr>
              <a:t>为</a:t>
            </a:r>
            <a:endParaRPr lang="zh-CN" altLang="en-US" sz="2400" dirty="0">
              <a:latin typeface="宋体"/>
              <a:cs typeface="宋体"/>
            </a:endParaRPr>
          </a:p>
          <a:p>
            <a:pPr marL="173990">
              <a:lnSpc>
                <a:spcPct val="100000"/>
              </a:lnSpc>
              <a:spcBef>
                <a:spcPts val="355"/>
              </a:spcBef>
            </a:pPr>
            <a:r>
              <a:rPr lang="en-US" altLang="zh-CN" sz="2400" spc="-50" dirty="0">
                <a:latin typeface="Tahoma"/>
                <a:cs typeface="Tahoma"/>
              </a:rPr>
              <a:t>6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25" dirty="0">
                <a:latin typeface="Tahoma"/>
                <a:cs typeface="Tahoma"/>
              </a:rPr>
              <a:t>(1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-25" dirty="0">
                <a:latin typeface="Tahoma"/>
                <a:cs typeface="Tahoma"/>
              </a:rPr>
              <a:t>1)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12</a:t>
            </a:r>
            <a:r>
              <a:rPr lang="zh-CN" altLang="en-US" sz="2400" spc="-5" dirty="0">
                <a:latin typeface="宋体"/>
                <a:cs typeface="宋体"/>
              </a:rPr>
              <a:t>，连接数为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6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196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25" dirty="0">
                <a:latin typeface="Tahoma"/>
                <a:cs typeface="Tahoma"/>
              </a:rPr>
              <a:t>(4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-25" dirty="0">
                <a:latin typeface="Tahoma"/>
                <a:cs typeface="Tahoma"/>
              </a:rPr>
              <a:t>1)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880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2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-15" dirty="0">
                <a:solidFill>
                  <a:srgbClr val="231F20"/>
                </a:solidFill>
                <a:latin typeface="Book Antiqua"/>
                <a:cs typeface="Book Antiqua"/>
              </a:rPr>
              <a:t>LeNet-5</a:t>
            </a:r>
            <a:r>
              <a:rPr lang="en-US" altLang="zh-CN" spc="-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zh-CN" altLang="en-US" spc="-5" dirty="0">
                <a:solidFill>
                  <a:srgbClr val="231F20"/>
                </a:solidFill>
                <a:latin typeface="宋体"/>
                <a:cs typeface="宋体"/>
              </a:rPr>
              <a:t>网络结构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7631480" cy="3264483"/>
          </a:xfrm>
        </p:spPr>
        <p:txBody>
          <a:bodyPr/>
          <a:lstStyle/>
          <a:p>
            <a:pPr marL="173990" marR="95885">
              <a:lnSpc>
                <a:spcPct val="129500"/>
              </a:lnSpc>
            </a:pPr>
            <a:r>
              <a:rPr lang="en-US" altLang="zh-CN" sz="2400" dirty="0" smtClean="0">
                <a:latin typeface="Book Antiqua"/>
                <a:cs typeface="Book Antiqua"/>
              </a:rPr>
              <a:t>4. C3</a:t>
            </a:r>
            <a:r>
              <a:rPr lang="zh-CN" altLang="en-US" sz="2400" spc="-135" dirty="0" smtClean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层为卷积层</a:t>
            </a:r>
            <a:r>
              <a:rPr lang="zh-CN" altLang="en-US" sz="2400" spc="-310" dirty="0">
                <a:latin typeface="宋体"/>
                <a:cs typeface="宋体"/>
              </a:rPr>
              <a:t>。</a:t>
            </a:r>
            <a:r>
              <a:rPr lang="en-US" altLang="zh-CN" sz="2400" spc="-15" dirty="0">
                <a:latin typeface="Book Antiqua"/>
                <a:cs typeface="Book Antiqua"/>
              </a:rPr>
              <a:t>LeNet-5</a:t>
            </a:r>
            <a:r>
              <a:rPr lang="zh-CN" altLang="en-US" sz="2400" spc="-130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中用一个连接表来定义输入和输出特征映射</a:t>
            </a:r>
            <a:r>
              <a:rPr lang="zh-CN" altLang="en-US" sz="2400" spc="-5" dirty="0" smtClean="0">
                <a:latin typeface="宋体"/>
                <a:cs typeface="宋体"/>
              </a:rPr>
              <a:t>之间</a:t>
            </a:r>
            <a:r>
              <a:rPr lang="zh-CN" altLang="en-US" sz="2400" spc="-5" dirty="0">
                <a:latin typeface="宋体"/>
                <a:cs typeface="宋体"/>
              </a:rPr>
              <a:t>的依赖关系</a:t>
            </a:r>
            <a:r>
              <a:rPr lang="zh-CN" altLang="en-US" sz="2400" spc="-65" dirty="0" smtClean="0">
                <a:latin typeface="宋体"/>
                <a:cs typeface="宋体"/>
              </a:rPr>
              <a:t>，</a:t>
            </a:r>
            <a:r>
              <a:rPr lang="zh-CN" altLang="en-US" sz="2400" spc="-5" dirty="0" smtClean="0">
                <a:latin typeface="宋体"/>
                <a:cs typeface="宋体"/>
              </a:rPr>
              <a:t>共</a:t>
            </a:r>
            <a:r>
              <a:rPr lang="zh-CN" altLang="en-US" sz="2400" spc="-5" dirty="0">
                <a:latin typeface="宋体"/>
                <a:cs typeface="宋体"/>
              </a:rPr>
              <a:t>使用</a:t>
            </a:r>
            <a:r>
              <a:rPr lang="zh-CN" altLang="en-US" sz="2400" spc="-360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60</a:t>
            </a:r>
            <a:r>
              <a:rPr lang="zh-CN" altLang="en-US" sz="2400" spc="-110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</a:t>
            </a:r>
            <a:r>
              <a:rPr lang="zh-CN" altLang="en-US" sz="2400" spc="-360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zh-CN" altLang="en-US" sz="2400" spc="-114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25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zh-CN" altLang="en-US" sz="2400" spc="-170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的滤波器</a:t>
            </a:r>
            <a:r>
              <a:rPr lang="zh-CN" altLang="en-US" sz="2400" spc="-6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得到</a:t>
            </a:r>
            <a:r>
              <a:rPr lang="zh-CN" altLang="en-US" sz="2400" spc="-360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16</a:t>
            </a:r>
            <a:r>
              <a:rPr lang="zh-CN" altLang="en-US" sz="2400" spc="-110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组大小 为</a:t>
            </a:r>
            <a:r>
              <a:rPr lang="zh-CN" altLang="en-US" sz="2400" spc="-36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10</a:t>
            </a:r>
            <a:r>
              <a:rPr lang="zh-CN" altLang="en-US" sz="2400" spc="-150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55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10</a:t>
            </a:r>
            <a:r>
              <a:rPr lang="zh-CN" altLang="en-US" sz="2400" spc="-180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的特征映射</a:t>
            </a:r>
            <a:r>
              <a:rPr lang="zh-CN" altLang="en-US" sz="2400" spc="-130" dirty="0">
                <a:latin typeface="宋体"/>
                <a:cs typeface="宋体"/>
              </a:rPr>
              <a:t>。</a:t>
            </a:r>
            <a:r>
              <a:rPr lang="zh-CN" altLang="en-US" sz="2400" spc="-5" dirty="0">
                <a:latin typeface="宋体"/>
                <a:cs typeface="宋体"/>
              </a:rPr>
              <a:t>神经元数量为</a:t>
            </a:r>
            <a:r>
              <a:rPr lang="zh-CN" altLang="en-US" sz="2400" spc="-36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16</a:t>
            </a:r>
            <a:r>
              <a:rPr lang="zh-CN" altLang="en-US" sz="2400" spc="-150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55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100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600</a:t>
            </a:r>
            <a:r>
              <a:rPr lang="zh-CN" altLang="en-US" sz="2400" spc="-15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可训练参数</a:t>
            </a:r>
            <a:r>
              <a:rPr lang="zh-CN" altLang="en-US" sz="2400" spc="-5" dirty="0" smtClean="0">
                <a:latin typeface="宋体"/>
                <a:cs typeface="宋体"/>
              </a:rPr>
              <a:t>数量为</a:t>
            </a:r>
            <a:r>
              <a:rPr lang="zh-CN" altLang="en-US" sz="2400" spc="-355" dirty="0" smtClean="0">
                <a:latin typeface="宋体"/>
                <a:cs typeface="宋体"/>
              </a:rPr>
              <a:t> </a:t>
            </a:r>
            <a:r>
              <a:rPr lang="en-US" altLang="zh-CN" sz="2400" spc="-35" dirty="0">
                <a:latin typeface="Tahoma"/>
                <a:cs typeface="Tahoma"/>
              </a:rPr>
              <a:t>(60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35" dirty="0">
                <a:latin typeface="Tahoma"/>
                <a:cs typeface="Tahoma"/>
              </a:rPr>
              <a:t>25)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16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516</a:t>
            </a:r>
            <a:r>
              <a:rPr lang="zh-CN" altLang="en-US" sz="2400" spc="-5" dirty="0">
                <a:latin typeface="宋体"/>
                <a:cs typeface="宋体"/>
              </a:rPr>
              <a:t>，连接数为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100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516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151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600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4419600"/>
            <a:ext cx="807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2400" spc="5" dirty="0" smtClean="0">
                <a:latin typeface="Book Antiqua"/>
                <a:cs typeface="Book Antiqua"/>
              </a:rPr>
              <a:t>5. S</a:t>
            </a:r>
            <a:r>
              <a:rPr lang="en-US" altLang="zh-CN" sz="2400" spc="10" dirty="0" smtClean="0">
                <a:latin typeface="Book Antiqua"/>
                <a:cs typeface="Book Antiqua"/>
              </a:rPr>
              <a:t>4</a:t>
            </a:r>
            <a:r>
              <a:rPr lang="zh-CN" altLang="en-US" sz="2400" spc="-105" dirty="0" smtClean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层是一个汇聚层</a:t>
            </a:r>
            <a:r>
              <a:rPr lang="zh-CN" altLang="en-US" sz="2400" spc="-1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采样窗口为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5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</a:t>
            </a:r>
            <a:r>
              <a:rPr lang="zh-CN" altLang="en-US" sz="2400" spc="-1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得到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16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5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zh-CN" altLang="en-US" sz="2400" spc="-165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大小的特征映射</a:t>
            </a:r>
            <a:r>
              <a:rPr lang="zh-CN" altLang="en-US" sz="2400" spc="-5" dirty="0" smtClean="0">
                <a:latin typeface="宋体"/>
                <a:cs typeface="宋体"/>
              </a:rPr>
              <a:t>，可</a:t>
            </a:r>
            <a:r>
              <a:rPr lang="zh-CN" altLang="en-US" sz="2400" spc="-5" dirty="0">
                <a:latin typeface="宋体"/>
                <a:cs typeface="宋体"/>
              </a:rPr>
              <a:t>训练参数数量为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16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32</a:t>
            </a:r>
            <a:r>
              <a:rPr lang="zh-CN" altLang="en-US" sz="2400" spc="-5" dirty="0">
                <a:latin typeface="宋体"/>
                <a:cs typeface="宋体"/>
              </a:rPr>
              <a:t>，连接数为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16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25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25" dirty="0">
                <a:latin typeface="Tahoma"/>
                <a:cs typeface="Tahoma"/>
              </a:rPr>
              <a:t>(4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-25" dirty="0">
                <a:latin typeface="Tahoma"/>
                <a:cs typeface="Tahoma"/>
              </a:rPr>
              <a:t>1)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2000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24778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-15" dirty="0">
                <a:solidFill>
                  <a:srgbClr val="231F20"/>
                </a:solidFill>
                <a:latin typeface="Book Antiqua"/>
                <a:cs typeface="Book Antiqua"/>
              </a:rPr>
              <a:t>LeNet-5</a:t>
            </a:r>
            <a:r>
              <a:rPr lang="en-US" altLang="zh-CN" spc="-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zh-CN" altLang="en-US" spc="-5" dirty="0">
                <a:solidFill>
                  <a:srgbClr val="231F20"/>
                </a:solidFill>
                <a:latin typeface="宋体"/>
                <a:cs typeface="宋体"/>
              </a:rPr>
              <a:t>网络结构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763016" y="1640768"/>
            <a:ext cx="7185761" cy="3005951"/>
          </a:xfrm>
        </p:spPr>
        <p:txBody>
          <a:bodyPr/>
          <a:lstStyle/>
          <a:p>
            <a:pPr marL="173990" marR="90170" indent="-161925" algn="just">
              <a:lnSpc>
                <a:spcPct val="129500"/>
              </a:lnSpc>
              <a:spcBef>
                <a:spcPts val="160"/>
              </a:spcBef>
            </a:pPr>
            <a:r>
              <a:rPr lang="en-US" altLang="zh-CN" sz="2400" dirty="0" smtClean="0">
                <a:latin typeface="Book Antiqua"/>
                <a:cs typeface="Book Antiqua"/>
              </a:rPr>
              <a:t>6. C5</a:t>
            </a:r>
            <a:r>
              <a:rPr lang="zh-CN" altLang="en-US" sz="2400" spc="-95" dirty="0" smtClean="0">
                <a:latin typeface="Book Antiqua"/>
                <a:cs typeface="Book Antiqua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层是一个卷积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dirty="0">
                <a:latin typeface="宋体"/>
                <a:cs typeface="宋体"/>
              </a:rPr>
              <a:t>，使</a:t>
            </a:r>
            <a:r>
              <a:rPr lang="zh-CN" altLang="en-US" sz="2400" spc="-5" dirty="0">
                <a:latin typeface="宋体"/>
                <a:cs typeface="宋体"/>
              </a:rPr>
              <a:t>用</a:t>
            </a:r>
            <a:r>
              <a:rPr lang="zh-CN" altLang="en-US" sz="2400" spc="-34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120</a:t>
            </a:r>
            <a:r>
              <a:rPr lang="zh-CN" altLang="en-US" sz="2400" spc="-7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2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16</a:t>
            </a:r>
            <a:r>
              <a:rPr lang="zh-CN" altLang="en-US" sz="2400" spc="5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1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920</a:t>
            </a:r>
            <a:r>
              <a:rPr lang="zh-CN" altLang="en-US" sz="2400" spc="-160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</a:t>
            </a:r>
            <a:r>
              <a:rPr lang="zh-CN" altLang="en-US" sz="2400" spc="-34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zh-CN" altLang="en-US" sz="2400" spc="-7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2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5</a:t>
            </a:r>
            <a:r>
              <a:rPr lang="zh-CN" altLang="en-US" sz="2400" spc="-155" dirty="0">
                <a:latin typeface="Tahoma"/>
                <a:cs typeface="Tahoma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的滤波</a:t>
            </a:r>
            <a:r>
              <a:rPr lang="zh-CN" altLang="en-US" sz="2400" spc="-5" dirty="0">
                <a:latin typeface="宋体"/>
                <a:cs typeface="宋体"/>
              </a:rPr>
              <a:t>器</a:t>
            </a:r>
            <a:r>
              <a:rPr lang="zh-CN" altLang="en-US" sz="2400" dirty="0">
                <a:latin typeface="宋体"/>
                <a:cs typeface="宋体"/>
              </a:rPr>
              <a:t>，得</a:t>
            </a:r>
            <a:r>
              <a:rPr lang="zh-CN" altLang="en-US" sz="2400" spc="-5" dirty="0">
                <a:latin typeface="宋体"/>
                <a:cs typeface="宋体"/>
              </a:rPr>
              <a:t>到</a:t>
            </a:r>
            <a:r>
              <a:rPr lang="zh-CN" altLang="en-US" sz="2400" spc="-34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120 </a:t>
            </a:r>
            <a:r>
              <a:rPr lang="zh-CN" altLang="en-US" sz="2400" spc="-5" dirty="0">
                <a:latin typeface="宋体"/>
                <a:cs typeface="宋体"/>
              </a:rPr>
              <a:t>组大小为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zh-CN" altLang="en-US" sz="2400" spc="-8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1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zh-CN" altLang="en-US" sz="2400" spc="-160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的特征映射。</a:t>
            </a:r>
            <a:r>
              <a:rPr lang="en-US" altLang="zh-CN" sz="2400" dirty="0">
                <a:latin typeface="Book Antiqua"/>
                <a:cs typeface="Book Antiqua"/>
              </a:rPr>
              <a:t>C5</a:t>
            </a:r>
            <a:r>
              <a:rPr lang="zh-CN" altLang="en-US" sz="2400" spc="-100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层的神经元数量为</a:t>
            </a:r>
            <a:r>
              <a:rPr lang="zh-CN" altLang="en-US" sz="2400" spc="-350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120</a:t>
            </a:r>
            <a:r>
              <a:rPr lang="zh-CN" altLang="en-US" sz="2400" spc="-5" dirty="0">
                <a:latin typeface="宋体"/>
                <a:cs typeface="宋体"/>
              </a:rPr>
              <a:t>，可训练参数数量 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920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25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120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48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120</a:t>
            </a:r>
            <a:r>
              <a:rPr lang="zh-CN" altLang="en-US" sz="2400" spc="-5" dirty="0">
                <a:latin typeface="宋体"/>
                <a:cs typeface="宋体"/>
              </a:rPr>
              <a:t>，连接数为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120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35" dirty="0">
                <a:latin typeface="Tahoma"/>
                <a:cs typeface="Tahoma"/>
              </a:rPr>
              <a:t>(16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dirty="0">
                <a:latin typeface="Cambria"/>
                <a:cs typeface="Cambri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25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+</a:t>
            </a:r>
            <a:r>
              <a:rPr lang="zh-CN" altLang="en-US" sz="2400" spc="-95" dirty="0">
                <a:latin typeface="Tahoma"/>
                <a:cs typeface="Tahoma"/>
              </a:rPr>
              <a:t> </a:t>
            </a:r>
            <a:r>
              <a:rPr lang="en-US" altLang="zh-CN" sz="2400" spc="-25" dirty="0">
                <a:latin typeface="Tahoma"/>
                <a:cs typeface="Tahoma"/>
              </a:rPr>
              <a:t>1)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>
                <a:latin typeface="Tahoma"/>
                <a:cs typeface="Tahoma"/>
              </a:rPr>
              <a:t>=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48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120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  <a:p>
            <a:pPr marL="173990">
              <a:lnSpc>
                <a:spcPct val="100000"/>
              </a:lnSpc>
              <a:spcBef>
                <a:spcPts val="355"/>
              </a:spcBef>
            </a:pPr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3016" y="464671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2400" spc="40" dirty="0" smtClean="0">
                <a:latin typeface="Book Antiqua"/>
                <a:cs typeface="Book Antiqua"/>
              </a:rPr>
              <a:t>7. F6</a:t>
            </a:r>
            <a:r>
              <a:rPr lang="zh-CN" altLang="en-US" sz="2400" spc="-135" dirty="0" smtClean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层是一个全连接层</a:t>
            </a:r>
            <a:r>
              <a:rPr lang="zh-CN" altLang="en-US" sz="2400" spc="-37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有</a:t>
            </a:r>
            <a:r>
              <a:rPr lang="zh-CN" altLang="en-US" sz="2400" spc="-38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84</a:t>
            </a:r>
            <a:r>
              <a:rPr lang="zh-CN" altLang="en-US" sz="2400" spc="-195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个神经元</a:t>
            </a:r>
            <a:r>
              <a:rPr lang="zh-CN" altLang="en-US" sz="2400" spc="-37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可训练参数数量为</a:t>
            </a:r>
            <a:r>
              <a:rPr lang="zh-CN" altLang="en-US" sz="2400" spc="-38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84</a:t>
            </a:r>
            <a:r>
              <a:rPr lang="zh-CN" altLang="en-US" sz="2400" spc="-229" dirty="0">
                <a:latin typeface="Tahoma"/>
                <a:cs typeface="Tahoma"/>
              </a:rPr>
              <a:t> </a:t>
            </a:r>
            <a:r>
              <a:rPr lang="en-US" altLang="zh-CN" sz="2400" spc="220" dirty="0">
                <a:latin typeface="Cambria"/>
                <a:cs typeface="Cambria"/>
              </a:rPr>
              <a:t>×</a:t>
            </a:r>
            <a:r>
              <a:rPr lang="zh-CN" altLang="en-US" sz="2400" spc="-135" dirty="0">
                <a:latin typeface="Cambria"/>
                <a:cs typeface="Cambria"/>
              </a:rPr>
              <a:t> </a:t>
            </a:r>
            <a:r>
              <a:rPr lang="en-US" altLang="zh-CN" sz="2400" spc="-35" dirty="0">
                <a:latin typeface="Tahoma"/>
                <a:cs typeface="Tahoma"/>
              </a:rPr>
              <a:t>(12</a:t>
            </a:r>
            <a:r>
              <a:rPr lang="en-US" altLang="zh-CN" sz="2400" spc="45" dirty="0">
                <a:latin typeface="Tahoma"/>
                <a:cs typeface="Tahoma"/>
              </a:rPr>
              <a:t>0+</a:t>
            </a:r>
            <a:r>
              <a:rPr lang="zh-CN" altLang="en-US" sz="2400" spc="-229" dirty="0">
                <a:latin typeface="Tahoma"/>
                <a:cs typeface="Tahoma"/>
              </a:rPr>
              <a:t> </a:t>
            </a:r>
            <a:r>
              <a:rPr lang="en-US" altLang="zh-CN" sz="2400" spc="-25" dirty="0">
                <a:latin typeface="Tahoma"/>
                <a:cs typeface="Tahoma"/>
              </a:rPr>
              <a:t>1)</a:t>
            </a:r>
            <a:r>
              <a:rPr lang="zh-CN" altLang="en-US" sz="2400" spc="-40" dirty="0">
                <a:latin typeface="Tahoma"/>
                <a:cs typeface="Tahoma"/>
              </a:rPr>
              <a:t> </a:t>
            </a:r>
            <a:r>
              <a:rPr lang="en-US" altLang="zh-CN" sz="2400" spc="45" dirty="0" smtClean="0">
                <a:latin typeface="Tahoma"/>
                <a:cs typeface="Tahoma"/>
              </a:rPr>
              <a:t>=</a:t>
            </a:r>
            <a:r>
              <a:rPr lang="en-US" altLang="zh-CN" sz="2400" spc="-50" dirty="0" smtClean="0">
                <a:latin typeface="Tahoma"/>
                <a:cs typeface="Tahoma"/>
              </a:rPr>
              <a:t>10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164</a:t>
            </a:r>
            <a:r>
              <a:rPr lang="zh-CN" altLang="en-US" sz="2400" spc="-5" dirty="0">
                <a:latin typeface="宋体"/>
                <a:cs typeface="宋体"/>
              </a:rPr>
              <a:t>。连接数和可训练参数个数相同，为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10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spc="-50" dirty="0">
                <a:latin typeface="Tahoma"/>
                <a:cs typeface="Tahoma"/>
              </a:rPr>
              <a:t>164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lang="zh-CN" altLang="en-US"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5328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-15" dirty="0">
                <a:solidFill>
                  <a:srgbClr val="231F20"/>
                </a:solidFill>
                <a:latin typeface="Book Antiqua"/>
                <a:cs typeface="Book Antiqua"/>
              </a:rPr>
              <a:t>LeNet-5</a:t>
            </a:r>
            <a:r>
              <a:rPr lang="en-US" altLang="zh-CN" spc="-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zh-CN" altLang="en-US" spc="-5" dirty="0">
                <a:solidFill>
                  <a:srgbClr val="231F20"/>
                </a:solidFill>
                <a:latin typeface="宋体"/>
                <a:cs typeface="宋体"/>
              </a:rPr>
              <a:t>网络结构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7386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spc="10" dirty="0">
                <a:solidFill>
                  <a:srgbClr val="231F20"/>
                </a:solidFill>
                <a:latin typeface="Book Antiqua"/>
                <a:cs typeface="Book Antiqua"/>
              </a:rPr>
              <a:t>8. </a:t>
            </a:r>
            <a:r>
              <a:rPr lang="zh-CN" altLang="en-US" sz="24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输出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dirty="0">
                <a:latin typeface="宋体"/>
                <a:cs typeface="宋体"/>
              </a:rPr>
              <a:t>：输出层</a:t>
            </a:r>
            <a:r>
              <a:rPr lang="zh-CN" altLang="en-US" sz="2400" spc="-5" dirty="0">
                <a:latin typeface="宋体"/>
                <a:cs typeface="宋体"/>
              </a:rPr>
              <a:t>由</a:t>
            </a:r>
            <a:r>
              <a:rPr lang="zh-CN" altLang="en-US" sz="2400" spc="-34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10</a:t>
            </a:r>
            <a:r>
              <a:rPr lang="zh-CN" altLang="en-US" sz="2400" spc="-95" dirty="0">
                <a:latin typeface="Book Antiqua"/>
                <a:cs typeface="Book Antiqua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个欧氏径向基函数</a:t>
            </a:r>
            <a:r>
              <a:rPr lang="zh-CN" altLang="en-US" sz="2400" spc="-5" dirty="0">
                <a:latin typeface="宋体"/>
                <a:cs typeface="宋体"/>
              </a:rPr>
              <a:t>（</a:t>
            </a:r>
            <a:r>
              <a:rPr lang="en-US" altLang="zh-CN" sz="2400" spc="-5" dirty="0">
                <a:latin typeface="Book Antiqua"/>
                <a:cs typeface="Book Antiqua"/>
              </a:rPr>
              <a:t>Radial</a:t>
            </a:r>
            <a:r>
              <a:rPr lang="zh-CN" altLang="en-US" sz="2400" spc="110" dirty="0">
                <a:latin typeface="Book Antiqua"/>
                <a:cs typeface="Book Antiqua"/>
              </a:rPr>
              <a:t> </a:t>
            </a:r>
            <a:r>
              <a:rPr lang="en-US" altLang="zh-CN" sz="2400" dirty="0">
                <a:latin typeface="Book Antiqua"/>
                <a:cs typeface="Book Antiqua"/>
              </a:rPr>
              <a:t>Basis</a:t>
            </a:r>
            <a:r>
              <a:rPr lang="zh-CN" altLang="en-US" sz="2400" spc="110" dirty="0">
                <a:latin typeface="Book Antiqua"/>
                <a:cs typeface="Book Antiqua"/>
              </a:rPr>
              <a:t> </a:t>
            </a:r>
            <a:r>
              <a:rPr lang="en-US" altLang="zh-CN" sz="2400" spc="5" dirty="0">
                <a:latin typeface="Book Antiqua"/>
                <a:cs typeface="Book Antiqua"/>
              </a:rPr>
              <a:t>F</a:t>
            </a:r>
            <a:r>
              <a:rPr lang="en-US" altLang="zh-CN" sz="2400" spc="-20" dirty="0">
                <a:latin typeface="Book Antiqua"/>
                <a:cs typeface="Book Antiqua"/>
              </a:rPr>
              <a:t>unction</a:t>
            </a:r>
            <a:r>
              <a:rPr lang="zh-CN" altLang="en-US" sz="2400" spc="-5" dirty="0">
                <a:latin typeface="宋体"/>
                <a:cs typeface="宋体"/>
              </a:rPr>
              <a:t>，</a:t>
            </a:r>
            <a:r>
              <a:rPr lang="en-US" altLang="zh-CN" sz="2400" spc="80" dirty="0">
                <a:latin typeface="Book Antiqua"/>
                <a:cs typeface="Book Antiqua"/>
              </a:rPr>
              <a:t>RBF</a:t>
            </a:r>
            <a:r>
              <a:rPr lang="zh-CN" altLang="en-US" sz="2400" spc="-5" dirty="0">
                <a:latin typeface="宋体"/>
                <a:cs typeface="宋体"/>
              </a:rPr>
              <a:t>） 函数组成</a:t>
            </a:r>
            <a:r>
              <a:rPr lang="zh-CN" altLang="en-US" sz="2400" spc="-5" dirty="0" smtClean="0">
                <a:latin typeface="宋体"/>
                <a:cs typeface="宋体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5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/>
                <a:cs typeface="宋体"/>
              </a:rPr>
              <a:t>传统全连接网络问题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5369675"/>
          </a:xfrm>
        </p:spPr>
        <p:txBody>
          <a:bodyPr/>
          <a:lstStyle/>
          <a:p>
            <a:pPr marL="12700" marR="76200" indent="175895" algn="just">
              <a:lnSpc>
                <a:spcPct val="129500"/>
              </a:lnSpc>
              <a:spcBef>
                <a:spcPts val="434"/>
              </a:spcBef>
            </a:pPr>
            <a:r>
              <a:rPr lang="zh-CN" altLang="en-US" sz="2800" spc="-5" dirty="0">
                <a:latin typeface="楷体"/>
                <a:cs typeface="楷体"/>
              </a:rPr>
              <a:t>（</a:t>
            </a:r>
            <a:r>
              <a:rPr lang="en-US" altLang="zh-CN" sz="2800" i="1" spc="5" dirty="0">
                <a:latin typeface="Palatino Linotype"/>
                <a:cs typeface="Palatino Linotype"/>
              </a:rPr>
              <a:t>1</a:t>
            </a:r>
            <a:r>
              <a:rPr lang="zh-CN" altLang="en-US" sz="2800" spc="-140" dirty="0">
                <a:latin typeface="楷体"/>
                <a:cs typeface="楷体"/>
              </a:rPr>
              <a:t>）</a:t>
            </a:r>
            <a:r>
              <a:rPr lang="zh-CN" altLang="en-US" sz="2800" spc="-5" dirty="0">
                <a:latin typeface="楷体"/>
                <a:cs typeface="楷体"/>
              </a:rPr>
              <a:t>参数太多：</a:t>
            </a:r>
            <a:r>
              <a:rPr lang="zh-CN" altLang="en-US" sz="2800" spc="-335" dirty="0">
                <a:latin typeface="楷体"/>
                <a:cs typeface="楷体"/>
              </a:rPr>
              <a:t> </a:t>
            </a:r>
            <a:r>
              <a:rPr lang="zh-CN" altLang="en-US" sz="2800" spc="-5" dirty="0" smtClean="0">
                <a:latin typeface="宋体"/>
                <a:cs typeface="宋体"/>
              </a:rPr>
              <a:t>全连接网络隐</a:t>
            </a:r>
            <a:r>
              <a:rPr lang="zh-CN" altLang="en-US" sz="2800" dirty="0" smtClean="0">
                <a:latin typeface="宋体"/>
                <a:cs typeface="宋体"/>
              </a:rPr>
              <a:t>藏</a:t>
            </a:r>
            <a:r>
              <a:rPr lang="zh-CN" altLang="en-US" sz="2800" dirty="0">
                <a:latin typeface="宋体"/>
                <a:cs typeface="宋体"/>
              </a:rPr>
              <a:t>层神经</a:t>
            </a:r>
            <a:r>
              <a:rPr lang="zh-CN" altLang="en-US" sz="2800" spc="-5" dirty="0">
                <a:latin typeface="宋体"/>
                <a:cs typeface="宋体"/>
              </a:rPr>
              <a:t>元</a:t>
            </a:r>
            <a:r>
              <a:rPr lang="zh-CN" altLang="en-US" sz="2800" dirty="0">
                <a:latin typeface="宋体"/>
                <a:cs typeface="宋体"/>
              </a:rPr>
              <a:t>数量的</a:t>
            </a:r>
            <a:r>
              <a:rPr lang="zh-CN" altLang="en-US" sz="2800" spc="-5" dirty="0">
                <a:latin typeface="宋体"/>
                <a:cs typeface="宋体"/>
              </a:rPr>
              <a:t>增多</a:t>
            </a:r>
            <a:r>
              <a:rPr lang="zh-CN" altLang="en-US" sz="2800" dirty="0">
                <a:latin typeface="宋体"/>
                <a:cs typeface="宋体"/>
              </a:rPr>
              <a:t>，参数的</a:t>
            </a:r>
            <a:r>
              <a:rPr lang="zh-CN" altLang="en-US" sz="2800" spc="-5" dirty="0">
                <a:latin typeface="宋体"/>
                <a:cs typeface="宋体"/>
              </a:rPr>
              <a:t>规</a:t>
            </a:r>
            <a:r>
              <a:rPr lang="zh-CN" altLang="en-US" sz="2800" dirty="0">
                <a:latin typeface="宋体"/>
                <a:cs typeface="宋体"/>
              </a:rPr>
              <a:t>模也会</a:t>
            </a:r>
            <a:r>
              <a:rPr lang="zh-CN" altLang="en-US" sz="2800" spc="-5" dirty="0">
                <a:latin typeface="宋体"/>
                <a:cs typeface="宋体"/>
              </a:rPr>
              <a:t>急</a:t>
            </a:r>
            <a:r>
              <a:rPr lang="zh-CN" altLang="en-US" sz="2800" dirty="0">
                <a:latin typeface="宋体"/>
                <a:cs typeface="宋体"/>
              </a:rPr>
              <a:t>剧增</a:t>
            </a:r>
            <a:r>
              <a:rPr lang="zh-CN" altLang="en-US" sz="2800" spc="-5" dirty="0">
                <a:latin typeface="宋体"/>
                <a:cs typeface="宋体"/>
              </a:rPr>
              <a:t>加</a:t>
            </a:r>
            <a:r>
              <a:rPr lang="zh-CN" altLang="en-US" sz="2800" dirty="0">
                <a:latin typeface="宋体"/>
                <a:cs typeface="宋体"/>
              </a:rPr>
              <a:t>。</a:t>
            </a:r>
            <a:r>
              <a:rPr lang="zh-CN" altLang="en-US" sz="2800" spc="-5" dirty="0" smtClean="0">
                <a:latin typeface="宋体"/>
                <a:cs typeface="宋体"/>
              </a:rPr>
              <a:t>这会</a:t>
            </a:r>
            <a:r>
              <a:rPr lang="zh-CN" altLang="en-US" sz="2800" spc="-5" dirty="0">
                <a:latin typeface="宋体"/>
                <a:cs typeface="宋体"/>
              </a:rPr>
              <a:t>导致整个神经网络的训练效率会非常低，也很容易出现过拟合。</a:t>
            </a:r>
            <a:endParaRPr lang="zh-CN" altLang="en-US" sz="2800" dirty="0">
              <a:latin typeface="宋体"/>
              <a:cs typeface="宋体"/>
            </a:endParaRPr>
          </a:p>
          <a:p>
            <a:pPr marL="12700" marR="76200" indent="175895" algn="just">
              <a:lnSpc>
                <a:spcPct val="129500"/>
              </a:lnSpc>
              <a:spcBef>
                <a:spcPts val="434"/>
              </a:spcBef>
            </a:pPr>
            <a:r>
              <a:rPr lang="zh-CN" altLang="en-US" sz="2800" spc="-5" dirty="0">
                <a:latin typeface="楷体"/>
                <a:cs typeface="楷体"/>
              </a:rPr>
              <a:t>（</a:t>
            </a:r>
            <a:r>
              <a:rPr lang="en-US" altLang="zh-CN" sz="2800" i="1" spc="5" dirty="0">
                <a:latin typeface="Palatino Linotype"/>
                <a:cs typeface="Palatino Linotype"/>
              </a:rPr>
              <a:t>2</a:t>
            </a:r>
            <a:r>
              <a:rPr lang="zh-CN" altLang="en-US" sz="2800" dirty="0">
                <a:latin typeface="楷体"/>
                <a:cs typeface="楷体"/>
              </a:rPr>
              <a:t>）局部不变性特</a:t>
            </a:r>
            <a:r>
              <a:rPr lang="zh-CN" altLang="en-US" sz="2800" spc="-5" dirty="0">
                <a:latin typeface="楷体"/>
                <a:cs typeface="楷体"/>
              </a:rPr>
              <a:t>征：</a:t>
            </a:r>
            <a:r>
              <a:rPr lang="zh-CN" altLang="en-US" sz="2800" dirty="0">
                <a:latin typeface="宋体"/>
                <a:cs typeface="宋体"/>
              </a:rPr>
              <a:t>自然图像中的物体都具有局部不变性特</a:t>
            </a:r>
            <a:r>
              <a:rPr lang="zh-CN" altLang="en-US" sz="2800" spc="-5" dirty="0">
                <a:latin typeface="宋体"/>
                <a:cs typeface="宋体"/>
              </a:rPr>
              <a:t>征</a:t>
            </a:r>
            <a:r>
              <a:rPr lang="zh-CN" altLang="en-US" sz="2800" dirty="0">
                <a:latin typeface="宋体"/>
                <a:cs typeface="宋体"/>
              </a:rPr>
              <a:t>，比如</a:t>
            </a:r>
            <a:r>
              <a:rPr lang="zh-CN" altLang="en-US" sz="2800" spc="-5" dirty="0">
                <a:latin typeface="宋体"/>
                <a:cs typeface="宋体"/>
              </a:rPr>
              <a:t>在 尺</a:t>
            </a:r>
            <a:r>
              <a:rPr lang="zh-CN" altLang="en-US" sz="2800" dirty="0">
                <a:latin typeface="宋体"/>
                <a:cs typeface="宋体"/>
              </a:rPr>
              <a:t>度缩</a:t>
            </a:r>
            <a:r>
              <a:rPr lang="zh-CN" altLang="en-US" sz="2800" spc="-5" dirty="0">
                <a:latin typeface="宋体"/>
                <a:cs typeface="宋体"/>
              </a:rPr>
              <a:t>放</a:t>
            </a:r>
            <a:r>
              <a:rPr lang="zh-CN" altLang="en-US" sz="2800" dirty="0">
                <a:latin typeface="宋体"/>
                <a:cs typeface="宋体"/>
              </a:rPr>
              <a:t>、</a:t>
            </a:r>
            <a:r>
              <a:rPr lang="zh-CN" altLang="en-US" sz="2800" spc="-5" dirty="0">
                <a:latin typeface="宋体"/>
                <a:cs typeface="宋体"/>
              </a:rPr>
              <a:t>平移</a:t>
            </a:r>
            <a:r>
              <a:rPr lang="zh-CN" altLang="en-US" sz="2800" dirty="0">
                <a:latin typeface="宋体"/>
                <a:cs typeface="宋体"/>
              </a:rPr>
              <a:t>、旋转</a:t>
            </a:r>
            <a:r>
              <a:rPr lang="zh-CN" altLang="en-US" sz="2800" spc="-5" dirty="0">
                <a:latin typeface="宋体"/>
                <a:cs typeface="宋体"/>
              </a:rPr>
              <a:t>等</a:t>
            </a:r>
            <a:r>
              <a:rPr lang="zh-CN" altLang="en-US" sz="2800" dirty="0">
                <a:latin typeface="宋体"/>
                <a:cs typeface="宋体"/>
              </a:rPr>
              <a:t>操作不影</a:t>
            </a:r>
            <a:r>
              <a:rPr lang="zh-CN" altLang="en-US" sz="2800" spc="-5" dirty="0">
                <a:latin typeface="宋体"/>
                <a:cs typeface="宋体"/>
              </a:rPr>
              <a:t>响</a:t>
            </a:r>
            <a:r>
              <a:rPr lang="zh-CN" altLang="en-US" sz="2800" dirty="0">
                <a:latin typeface="宋体"/>
                <a:cs typeface="宋体"/>
              </a:rPr>
              <a:t>其语义</a:t>
            </a:r>
            <a:r>
              <a:rPr lang="zh-CN" altLang="en-US" sz="2800" spc="-5" dirty="0">
                <a:latin typeface="宋体"/>
                <a:cs typeface="宋体"/>
              </a:rPr>
              <a:t>信息</a:t>
            </a:r>
            <a:r>
              <a:rPr lang="zh-CN" altLang="en-US" sz="2800" dirty="0">
                <a:latin typeface="宋体"/>
                <a:cs typeface="宋体"/>
              </a:rPr>
              <a:t>。而全连</a:t>
            </a:r>
            <a:r>
              <a:rPr lang="zh-CN" altLang="en-US" sz="2800" spc="-5" dirty="0">
                <a:latin typeface="宋体"/>
                <a:cs typeface="宋体"/>
              </a:rPr>
              <a:t>接</a:t>
            </a:r>
            <a:r>
              <a:rPr lang="zh-CN" altLang="en-US" sz="2800" dirty="0">
                <a:latin typeface="宋体"/>
                <a:cs typeface="宋体"/>
              </a:rPr>
              <a:t>前馈网</a:t>
            </a:r>
            <a:r>
              <a:rPr lang="zh-CN" altLang="en-US" sz="2800" spc="-5" dirty="0">
                <a:latin typeface="宋体"/>
                <a:cs typeface="宋体"/>
              </a:rPr>
              <a:t>络</a:t>
            </a:r>
            <a:r>
              <a:rPr lang="zh-CN" altLang="en-US" sz="2800" dirty="0">
                <a:latin typeface="宋体"/>
                <a:cs typeface="宋体"/>
              </a:rPr>
              <a:t>很难提</a:t>
            </a:r>
            <a:r>
              <a:rPr lang="zh-CN" altLang="en-US" sz="2800" spc="-5" dirty="0">
                <a:latin typeface="宋体"/>
                <a:cs typeface="宋体"/>
              </a:rPr>
              <a:t>取 这些局部不变特征，一般需要进行数据增强来提高性能。</a:t>
            </a:r>
            <a:endParaRPr lang="zh-CN" altLang="en-US" sz="28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953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en-US" altLang="zh-CN" spc="45" dirty="0">
                <a:latin typeface="Palatino Linotype"/>
                <a:cs typeface="Palatino Linotype"/>
              </a:rPr>
              <a:t>AlexNet</a:t>
            </a:r>
            <a:r>
              <a:rPr lang="en-US" altLang="zh-CN" dirty="0">
                <a:latin typeface="Palatino Linotype"/>
                <a:cs typeface="Palatino Linotype"/>
              </a:rPr>
              <a:t/>
            </a:r>
            <a:br>
              <a:rPr lang="en-US" altLang="zh-CN" dirty="0">
                <a:latin typeface="Palatino Linotype"/>
                <a:cs typeface="Palatino Linotype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381001" y="1640768"/>
            <a:ext cx="7783880" cy="452431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spc="-25" dirty="0">
                <a:latin typeface="Book Antiqua"/>
                <a:cs typeface="Book Antiqua"/>
              </a:rPr>
              <a:t>AlexNet[</a:t>
            </a:r>
            <a:r>
              <a:rPr lang="en-US" altLang="zh-CN" sz="2800" spc="-30" dirty="0" err="1">
                <a:latin typeface="Book Antiqua"/>
                <a:cs typeface="Book Antiqua"/>
                <a:hlinkClick r:id="rId2" action="ppaction://hlinksldjump"/>
              </a:rPr>
              <a:t>Krizhevsk</a:t>
            </a:r>
            <a:r>
              <a:rPr lang="en-US" altLang="zh-CN" sz="2800" spc="-25" dirty="0" err="1">
                <a:latin typeface="Book Antiqua"/>
                <a:cs typeface="Book Antiqua"/>
                <a:hlinkClick r:id="rId2" action="ppaction://hlinksldjump"/>
              </a:rPr>
              <a:t>y</a:t>
            </a:r>
            <a:r>
              <a:rPr lang="zh-CN" altLang="en-US" sz="2800" spc="60" dirty="0">
                <a:latin typeface="Book Antiqua"/>
                <a:cs typeface="Book Antiqua"/>
                <a:hlinkClick r:id="rId2" action="ppaction://hlinksldjump"/>
              </a:rPr>
              <a:t> </a:t>
            </a:r>
            <a:r>
              <a:rPr lang="en-US" altLang="zh-CN" sz="2800" spc="10" dirty="0">
                <a:latin typeface="Book Antiqua"/>
                <a:cs typeface="Book Antiqua"/>
                <a:hlinkClick r:id="rId2" action="ppaction://hlinksldjump"/>
              </a:rPr>
              <a:t>et</a:t>
            </a:r>
            <a:r>
              <a:rPr lang="zh-CN" altLang="en-US" sz="2800" spc="60" dirty="0">
                <a:latin typeface="Book Antiqua"/>
                <a:cs typeface="Book Antiqua"/>
                <a:hlinkClick r:id="rId2" action="ppaction://hlinksldjump"/>
              </a:rPr>
              <a:t> </a:t>
            </a:r>
            <a:r>
              <a:rPr lang="en-US" altLang="zh-CN" sz="2800" dirty="0">
                <a:latin typeface="Book Antiqua"/>
                <a:cs typeface="Book Antiqua"/>
                <a:hlinkClick r:id="rId2" action="ppaction://hlinksldjump"/>
              </a:rPr>
              <a:t>al.</a:t>
            </a:r>
            <a:r>
              <a:rPr lang="en-US" altLang="zh-CN" sz="2800" spc="25" dirty="0">
                <a:latin typeface="Book Antiqua"/>
                <a:cs typeface="Book Antiqua"/>
              </a:rPr>
              <a:t>,</a:t>
            </a:r>
            <a:r>
              <a:rPr lang="zh-CN" altLang="en-US" sz="2800" spc="60" dirty="0">
                <a:latin typeface="Book Antiqua"/>
                <a:cs typeface="Book Antiqua"/>
              </a:rPr>
              <a:t> </a:t>
            </a:r>
            <a:r>
              <a:rPr lang="en-US" altLang="zh-CN" sz="2800" spc="-5" dirty="0">
                <a:latin typeface="Book Antiqua"/>
                <a:cs typeface="Book Antiqua"/>
                <a:hlinkClick r:id="rId2" action="ppaction://hlinksldjump"/>
              </a:rPr>
              <a:t>2012</a:t>
            </a:r>
            <a:r>
              <a:rPr lang="en-US" altLang="zh-CN" sz="2800" spc="-60" dirty="0">
                <a:latin typeface="Book Antiqua"/>
                <a:cs typeface="Book Antiqua"/>
              </a:rPr>
              <a:t>]</a:t>
            </a:r>
            <a:r>
              <a:rPr lang="zh-CN" altLang="en-US" sz="2800" spc="-110" dirty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是第一个现代深度卷积网络模型</a:t>
            </a:r>
            <a:r>
              <a:rPr lang="zh-CN" altLang="en-US" sz="2800" spc="-120" dirty="0">
                <a:latin typeface="宋体"/>
                <a:cs typeface="宋体"/>
              </a:rPr>
              <a:t>，</a:t>
            </a:r>
            <a:r>
              <a:rPr lang="zh-CN" altLang="en-US" sz="2800" spc="-5" dirty="0">
                <a:latin typeface="宋体"/>
                <a:cs typeface="宋体"/>
              </a:rPr>
              <a:t>其</a:t>
            </a:r>
            <a:r>
              <a:rPr lang="zh-CN" altLang="en-US" sz="2800" spc="-5" dirty="0" smtClean="0">
                <a:latin typeface="宋体"/>
                <a:cs typeface="宋体"/>
              </a:rPr>
              <a:t>首次</a:t>
            </a:r>
            <a:r>
              <a:rPr lang="zh-CN" altLang="en-US" sz="2800" dirty="0" smtClean="0">
                <a:latin typeface="宋体"/>
                <a:cs typeface="宋体"/>
              </a:rPr>
              <a:t>使用</a:t>
            </a:r>
            <a:r>
              <a:rPr lang="zh-CN" altLang="en-US" sz="2800" dirty="0">
                <a:latin typeface="宋体"/>
                <a:cs typeface="宋体"/>
              </a:rPr>
              <a:t>了很多现代深度卷积网络的一些技术方</a:t>
            </a:r>
            <a:r>
              <a:rPr lang="zh-CN" altLang="en-US" sz="2800" spc="-5" dirty="0">
                <a:latin typeface="宋体"/>
                <a:cs typeface="宋体"/>
              </a:rPr>
              <a:t>法</a:t>
            </a:r>
            <a:r>
              <a:rPr lang="zh-CN" altLang="en-US" sz="2800" dirty="0">
                <a:latin typeface="宋体"/>
                <a:cs typeface="宋体"/>
              </a:rPr>
              <a:t>，比如使</a:t>
            </a:r>
            <a:r>
              <a:rPr lang="zh-CN" altLang="en-US" sz="2800" spc="-5" dirty="0">
                <a:latin typeface="宋体"/>
                <a:cs typeface="宋体"/>
              </a:rPr>
              <a:t>用</a:t>
            </a:r>
            <a:r>
              <a:rPr lang="zh-CN" altLang="en-US" sz="2800" spc="-335" dirty="0">
                <a:latin typeface="宋体"/>
                <a:cs typeface="宋体"/>
              </a:rPr>
              <a:t> </a:t>
            </a:r>
            <a:r>
              <a:rPr lang="en-US" altLang="zh-CN" sz="2800" spc="15" dirty="0">
                <a:latin typeface="Book Antiqua"/>
                <a:cs typeface="Book Antiqua"/>
              </a:rPr>
              <a:t>GP</a:t>
            </a:r>
            <a:r>
              <a:rPr lang="en-US" altLang="zh-CN" sz="2800" spc="20" dirty="0">
                <a:latin typeface="Book Antiqua"/>
                <a:cs typeface="Book Antiqua"/>
              </a:rPr>
              <a:t>U</a:t>
            </a:r>
            <a:r>
              <a:rPr lang="zh-CN" altLang="en-US" sz="2800" spc="-85" dirty="0">
                <a:latin typeface="Book Antiqua"/>
                <a:cs typeface="Book Antiqua"/>
              </a:rPr>
              <a:t> </a:t>
            </a:r>
            <a:r>
              <a:rPr lang="zh-CN" altLang="en-US" sz="2800" dirty="0">
                <a:latin typeface="宋体"/>
                <a:cs typeface="宋体"/>
              </a:rPr>
              <a:t>进行并行训</a:t>
            </a:r>
            <a:r>
              <a:rPr lang="zh-CN" altLang="en-US" sz="2800" spc="-5" dirty="0">
                <a:latin typeface="宋体"/>
                <a:cs typeface="宋体"/>
              </a:rPr>
              <a:t>练， </a:t>
            </a:r>
            <a:r>
              <a:rPr lang="zh-CN" altLang="en-US" sz="2800" dirty="0">
                <a:latin typeface="宋体"/>
                <a:cs typeface="宋体"/>
              </a:rPr>
              <a:t>采用</a:t>
            </a:r>
            <a:r>
              <a:rPr lang="zh-CN" altLang="en-US" sz="2800" spc="-5" dirty="0" smtClean="0">
                <a:latin typeface="宋体"/>
                <a:cs typeface="宋体"/>
              </a:rPr>
              <a:t>了</a:t>
            </a:r>
            <a:r>
              <a:rPr lang="en-US" altLang="zh-CN" sz="2800" dirty="0" err="1" smtClean="0">
                <a:latin typeface="Book Antiqua"/>
                <a:cs typeface="Book Antiqua"/>
              </a:rPr>
              <a:t>ReLU</a:t>
            </a:r>
            <a:r>
              <a:rPr lang="zh-CN" altLang="en-US" sz="2800" spc="-85" dirty="0" smtClean="0">
                <a:latin typeface="Book Antiqua"/>
                <a:cs typeface="Book Antiqua"/>
              </a:rPr>
              <a:t> </a:t>
            </a:r>
            <a:r>
              <a:rPr lang="zh-CN" altLang="en-US" sz="2800" dirty="0">
                <a:latin typeface="宋体"/>
                <a:cs typeface="宋体"/>
              </a:rPr>
              <a:t>作为非线性激活函</a:t>
            </a:r>
            <a:r>
              <a:rPr lang="zh-CN" altLang="en-US" sz="2800" spc="-5" dirty="0">
                <a:latin typeface="宋体"/>
                <a:cs typeface="宋体"/>
              </a:rPr>
              <a:t>数</a:t>
            </a:r>
            <a:r>
              <a:rPr lang="zh-CN" altLang="en-US" sz="2800" dirty="0">
                <a:latin typeface="宋体"/>
                <a:cs typeface="宋体"/>
              </a:rPr>
              <a:t>，使</a:t>
            </a:r>
            <a:r>
              <a:rPr lang="zh-CN" altLang="en-US" sz="2800" spc="-5" dirty="0">
                <a:latin typeface="宋体"/>
                <a:cs typeface="宋体"/>
              </a:rPr>
              <a:t>用</a:t>
            </a:r>
            <a:r>
              <a:rPr lang="zh-CN" altLang="en-US" sz="2800" spc="-335" dirty="0">
                <a:latin typeface="宋体"/>
                <a:cs typeface="宋体"/>
              </a:rPr>
              <a:t> </a:t>
            </a:r>
            <a:r>
              <a:rPr lang="en-US" altLang="zh-CN" sz="2800" spc="-30" dirty="0">
                <a:latin typeface="Book Antiqua"/>
                <a:cs typeface="Book Antiqua"/>
              </a:rPr>
              <a:t>Dro</a:t>
            </a:r>
            <a:r>
              <a:rPr lang="en-US" altLang="zh-CN" sz="2800" spc="-5" dirty="0">
                <a:latin typeface="Book Antiqua"/>
                <a:cs typeface="Book Antiqua"/>
              </a:rPr>
              <a:t>p</a:t>
            </a:r>
            <a:r>
              <a:rPr lang="en-US" altLang="zh-CN" sz="2800" spc="-15" dirty="0">
                <a:latin typeface="Book Antiqua"/>
                <a:cs typeface="Book Antiqua"/>
              </a:rPr>
              <a:t>out</a:t>
            </a:r>
            <a:r>
              <a:rPr lang="zh-CN" altLang="en-US" sz="2800" spc="-85" dirty="0">
                <a:latin typeface="Book Antiqua"/>
                <a:cs typeface="Book Antiqua"/>
              </a:rPr>
              <a:t> </a:t>
            </a:r>
            <a:r>
              <a:rPr lang="zh-CN" altLang="en-US" sz="2800" dirty="0">
                <a:latin typeface="宋体"/>
                <a:cs typeface="宋体"/>
              </a:rPr>
              <a:t>防止过拟</a:t>
            </a:r>
            <a:r>
              <a:rPr lang="zh-CN" altLang="en-US" sz="2800" spc="-5" dirty="0">
                <a:latin typeface="宋体"/>
                <a:cs typeface="宋体"/>
              </a:rPr>
              <a:t>合</a:t>
            </a:r>
            <a:r>
              <a:rPr lang="zh-CN" altLang="en-US" sz="2800" dirty="0">
                <a:latin typeface="宋体"/>
                <a:cs typeface="宋体"/>
              </a:rPr>
              <a:t>，使用数据增</a:t>
            </a:r>
            <a:r>
              <a:rPr lang="zh-CN" altLang="en-US" sz="2800" spc="-5" dirty="0">
                <a:latin typeface="宋体"/>
                <a:cs typeface="宋体"/>
              </a:rPr>
              <a:t>强 来提高模型准确率等。</a:t>
            </a:r>
            <a:r>
              <a:rPr lang="en-US" altLang="zh-CN" sz="2800" spc="-20" dirty="0">
                <a:latin typeface="Book Antiqua"/>
                <a:cs typeface="Book Antiqua"/>
              </a:rPr>
              <a:t>AlexNet</a:t>
            </a:r>
            <a:r>
              <a:rPr lang="zh-CN" altLang="en-US" sz="2800" spc="-105" dirty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赢得了</a:t>
            </a:r>
            <a:r>
              <a:rPr lang="zh-CN" altLang="en-US" sz="2800" spc="-355" dirty="0">
                <a:latin typeface="宋体"/>
                <a:cs typeface="宋体"/>
              </a:rPr>
              <a:t> </a:t>
            </a:r>
            <a:r>
              <a:rPr lang="en-US" altLang="zh-CN" sz="2800" spc="-5" dirty="0">
                <a:latin typeface="Book Antiqua"/>
                <a:cs typeface="Book Antiqua"/>
              </a:rPr>
              <a:t>2012</a:t>
            </a:r>
            <a:r>
              <a:rPr lang="zh-CN" altLang="en-US" sz="2800" spc="-105" dirty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年</a:t>
            </a:r>
            <a:r>
              <a:rPr lang="zh-CN" altLang="en-US" sz="2800" spc="-355" dirty="0">
                <a:latin typeface="宋体"/>
                <a:cs typeface="宋体"/>
              </a:rPr>
              <a:t> </a:t>
            </a:r>
            <a:r>
              <a:rPr lang="en-US" altLang="zh-CN" sz="2800" spc="-25" dirty="0">
                <a:latin typeface="Book Antiqua"/>
                <a:cs typeface="Book Antiqua"/>
              </a:rPr>
              <a:t>ImageNet</a:t>
            </a:r>
            <a:r>
              <a:rPr lang="zh-CN" altLang="en-US" sz="2800" spc="-105" dirty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图像分类竞赛的冠军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566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45" dirty="0">
                <a:latin typeface="Palatino Linotype"/>
                <a:cs typeface="Palatino Linotype"/>
              </a:rPr>
              <a:t>AlexNet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2123658"/>
          </a:xfrm>
        </p:spPr>
        <p:txBody>
          <a:bodyPr/>
          <a:lstStyle/>
          <a:p>
            <a:pPr algn="just"/>
            <a:r>
              <a:rPr lang="en-US" altLang="zh-CN" sz="2400" spc="-20" dirty="0">
                <a:latin typeface="Book Antiqua"/>
                <a:cs typeface="Book Antiqua"/>
              </a:rPr>
              <a:t>AlexNe</a:t>
            </a:r>
            <a:r>
              <a:rPr lang="en-US" altLang="zh-CN" sz="2400" spc="90" dirty="0">
                <a:latin typeface="Book Antiqua"/>
                <a:cs typeface="Book Antiqua"/>
              </a:rPr>
              <a:t>t</a:t>
            </a:r>
            <a:r>
              <a:rPr lang="zh-CN" altLang="en-US" sz="2400" spc="-5" dirty="0">
                <a:latin typeface="宋体"/>
                <a:cs typeface="宋体"/>
              </a:rPr>
              <a:t>的结构</a:t>
            </a:r>
            <a:r>
              <a:rPr lang="zh-CN" altLang="en-US" sz="2400" spc="-5" dirty="0" smtClean="0">
                <a:latin typeface="宋体"/>
                <a:cs typeface="宋体"/>
              </a:rPr>
              <a:t>如</a:t>
            </a:r>
            <a:r>
              <a:rPr lang="zh-CN" altLang="en-US" sz="2400" spc="-5" dirty="0">
                <a:latin typeface="宋体"/>
                <a:cs typeface="宋体"/>
              </a:rPr>
              <a:t>下</a:t>
            </a:r>
            <a:r>
              <a:rPr lang="zh-CN" altLang="en-US" sz="2400" spc="-5" dirty="0" smtClean="0">
                <a:latin typeface="宋体"/>
                <a:cs typeface="宋体"/>
              </a:rPr>
              <a:t>图所</a:t>
            </a:r>
            <a:r>
              <a:rPr lang="zh-CN" altLang="en-US" sz="2400" spc="-5" dirty="0">
                <a:latin typeface="宋体"/>
                <a:cs typeface="宋体"/>
              </a:rPr>
              <a:t>示</a:t>
            </a:r>
            <a:r>
              <a:rPr lang="zh-CN" altLang="en-US" sz="2400" spc="-500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包括</a:t>
            </a:r>
            <a:r>
              <a:rPr lang="zh-CN" altLang="en-US" sz="2400" spc="-39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5</a:t>
            </a:r>
            <a:r>
              <a:rPr lang="zh-CN" altLang="en-US" sz="2400" spc="-14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个卷积层</a:t>
            </a:r>
            <a:r>
              <a:rPr lang="zh-CN" altLang="en-US" sz="2400" spc="-445" dirty="0">
                <a:latin typeface="宋体"/>
                <a:cs typeface="宋体"/>
              </a:rPr>
              <a:t>、</a:t>
            </a:r>
            <a:r>
              <a:rPr lang="en-US" altLang="zh-CN" sz="2400" spc="-5" dirty="0">
                <a:latin typeface="Book Antiqua"/>
                <a:cs typeface="Book Antiqua"/>
              </a:rPr>
              <a:t>3</a:t>
            </a:r>
            <a:r>
              <a:rPr lang="zh-CN" altLang="en-US" sz="2400" spc="-14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个全连接层和</a:t>
            </a:r>
            <a:r>
              <a:rPr lang="zh-CN" altLang="en-US" sz="2400" spc="-39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1</a:t>
            </a:r>
            <a:r>
              <a:rPr lang="zh-CN" altLang="en-US" sz="2400" spc="-145" dirty="0">
                <a:latin typeface="Book Antiqua"/>
                <a:cs typeface="Book Antiqua"/>
              </a:rPr>
              <a:t> </a:t>
            </a:r>
            <a:r>
              <a:rPr lang="zh-CN" altLang="en-US" sz="2400" spc="100" dirty="0">
                <a:latin typeface="宋体"/>
                <a:cs typeface="宋体"/>
              </a:rPr>
              <a:t>个</a:t>
            </a:r>
            <a:r>
              <a:rPr lang="en-US" altLang="zh-CN" sz="2400" spc="-15" dirty="0" err="1">
                <a:latin typeface="Book Antiqua"/>
                <a:cs typeface="Book Antiqua"/>
              </a:rPr>
              <a:t>softmax</a:t>
            </a:r>
            <a:r>
              <a:rPr lang="en-US" altLang="zh-CN" sz="2400" spc="-1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spc="-50" dirty="0">
                <a:latin typeface="宋体"/>
                <a:cs typeface="宋体"/>
              </a:rPr>
              <a:t>。</a:t>
            </a:r>
            <a:r>
              <a:rPr lang="zh-CN" altLang="en-US" sz="2400" spc="-5" dirty="0">
                <a:latin typeface="宋体"/>
                <a:cs typeface="宋体"/>
              </a:rPr>
              <a:t>因为网络规模超出了当时的单个</a:t>
            </a:r>
            <a:r>
              <a:rPr lang="zh-CN" altLang="en-US" sz="2400" spc="-360" dirty="0">
                <a:latin typeface="宋体"/>
                <a:cs typeface="宋体"/>
              </a:rPr>
              <a:t> </a:t>
            </a:r>
            <a:r>
              <a:rPr lang="en-US" altLang="zh-CN" sz="2400" spc="15" dirty="0">
                <a:latin typeface="Book Antiqua"/>
                <a:cs typeface="Book Antiqua"/>
              </a:rPr>
              <a:t>GP</a:t>
            </a:r>
            <a:r>
              <a:rPr lang="en-US" altLang="zh-CN" sz="2400" spc="20" dirty="0">
                <a:latin typeface="Book Antiqua"/>
                <a:cs typeface="Book Antiqua"/>
              </a:rPr>
              <a:t>U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的内存限制</a:t>
            </a:r>
            <a:r>
              <a:rPr lang="zh-CN" altLang="en-US" sz="2400" spc="-60" dirty="0">
                <a:latin typeface="宋体"/>
                <a:cs typeface="宋体"/>
              </a:rPr>
              <a:t>，</a:t>
            </a:r>
            <a:r>
              <a:rPr lang="en-US" altLang="zh-CN" sz="2400" spc="-20" dirty="0">
                <a:latin typeface="Book Antiqua"/>
                <a:cs typeface="Book Antiqua"/>
              </a:rPr>
              <a:t>AlexNet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将网络拆为两 半，分别放在两个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15" dirty="0">
                <a:latin typeface="Book Antiqua"/>
                <a:cs typeface="Book Antiqua"/>
              </a:rPr>
              <a:t>GP</a:t>
            </a:r>
            <a:r>
              <a:rPr lang="en-US" altLang="zh-CN" sz="2400" spc="20" dirty="0">
                <a:latin typeface="Book Antiqua"/>
                <a:cs typeface="Book Antiqua"/>
              </a:rPr>
              <a:t>U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上，</a:t>
            </a:r>
            <a:r>
              <a:rPr lang="en-US" altLang="zh-CN" sz="2400" spc="15" dirty="0">
                <a:latin typeface="Book Antiqua"/>
                <a:cs typeface="Book Antiqua"/>
              </a:rPr>
              <a:t>GP</a:t>
            </a:r>
            <a:r>
              <a:rPr lang="en-US" altLang="zh-CN" sz="2400" spc="20" dirty="0">
                <a:latin typeface="Book Antiqua"/>
                <a:cs typeface="Book Antiqua"/>
              </a:rPr>
              <a:t>U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间只在某些层（比如第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3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层）进行通讯。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318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45" dirty="0">
                <a:latin typeface="Palatino Linotype"/>
                <a:cs typeface="Palatino Linotype"/>
              </a:rPr>
              <a:t>AlexNet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0" y="1600200"/>
            <a:ext cx="886852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14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tabLst>
                <a:tab pos="534035" algn="l"/>
              </a:tabLst>
            </a:pPr>
            <a:r>
              <a:rPr lang="en-US" altLang="zh-CN" spc="25" dirty="0">
                <a:latin typeface="Palatino Linotype"/>
                <a:cs typeface="Palatino Linotype"/>
              </a:rPr>
              <a:t>Inception</a:t>
            </a:r>
            <a:r>
              <a:rPr lang="en-US" altLang="zh-CN" spc="-10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黑体"/>
                <a:cs typeface="黑体"/>
              </a:rPr>
              <a:t>网络</a:t>
            </a:r>
            <a:endParaRPr lang="zh-CN" altLang="en-US" dirty="0">
              <a:latin typeface="黑体"/>
              <a:cs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763016" y="1676400"/>
            <a:ext cx="7185761" cy="4154984"/>
          </a:xfrm>
        </p:spPr>
        <p:txBody>
          <a:bodyPr/>
          <a:lstStyle/>
          <a:p>
            <a:pPr marL="265430">
              <a:lnSpc>
                <a:spcPct val="150000"/>
              </a:lnSpc>
            </a:pPr>
            <a:r>
              <a:rPr lang="zh-CN" altLang="en-US" sz="2800" spc="-5" dirty="0" smtClean="0">
                <a:latin typeface="宋体"/>
                <a:cs typeface="宋体"/>
              </a:rPr>
              <a:t>在</a:t>
            </a:r>
            <a:r>
              <a:rPr lang="zh-CN" altLang="en-US" sz="2800" dirty="0">
                <a:latin typeface="宋体"/>
                <a:cs typeface="宋体"/>
              </a:rPr>
              <a:t>卷积网络</a:t>
            </a:r>
            <a:r>
              <a:rPr lang="zh-CN" altLang="en-US" sz="2800" spc="-5" dirty="0">
                <a:latin typeface="宋体"/>
                <a:cs typeface="宋体"/>
              </a:rPr>
              <a:t>中</a:t>
            </a:r>
            <a:r>
              <a:rPr lang="zh-CN" altLang="en-US" sz="2800" dirty="0">
                <a:latin typeface="宋体"/>
                <a:cs typeface="宋体"/>
              </a:rPr>
              <a:t>，如何设置卷积层的卷积核</a:t>
            </a:r>
            <a:r>
              <a:rPr lang="zh-CN" altLang="en-US" sz="2800" spc="-5" dirty="0">
                <a:latin typeface="宋体"/>
                <a:cs typeface="宋体"/>
              </a:rPr>
              <a:t>大</a:t>
            </a:r>
            <a:r>
              <a:rPr lang="zh-CN" altLang="en-US" sz="2800" dirty="0">
                <a:latin typeface="宋体"/>
                <a:cs typeface="宋体"/>
              </a:rPr>
              <a:t>小是一个十分关键的问</a:t>
            </a:r>
            <a:r>
              <a:rPr lang="zh-CN" altLang="en-US" sz="2800" spc="-5" dirty="0">
                <a:latin typeface="宋体"/>
                <a:cs typeface="宋体"/>
              </a:rPr>
              <a:t>题</a:t>
            </a:r>
            <a:r>
              <a:rPr lang="zh-CN" altLang="en-US" sz="2800" dirty="0">
                <a:latin typeface="宋体"/>
                <a:cs typeface="宋体"/>
              </a:rPr>
              <a:t>。</a:t>
            </a:r>
            <a:r>
              <a:rPr lang="zh-CN" altLang="en-US" sz="2800" spc="-5" dirty="0" smtClean="0">
                <a:latin typeface="宋体"/>
                <a:cs typeface="宋体"/>
              </a:rPr>
              <a:t>在</a:t>
            </a:r>
            <a:r>
              <a:rPr lang="en-US" altLang="zh-CN" sz="2800" spc="-15" dirty="0" smtClean="0">
                <a:latin typeface="Book Antiqua"/>
                <a:cs typeface="Book Antiqua"/>
              </a:rPr>
              <a:t>Inception</a:t>
            </a:r>
            <a:r>
              <a:rPr lang="zh-CN" altLang="en-US" sz="2800" spc="-120" dirty="0" smtClean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网络中</a:t>
            </a:r>
            <a:r>
              <a:rPr lang="zh-CN" altLang="en-US" sz="2800" spc="-200" dirty="0">
                <a:latin typeface="宋体"/>
                <a:cs typeface="宋体"/>
              </a:rPr>
              <a:t>，</a:t>
            </a:r>
            <a:r>
              <a:rPr lang="zh-CN" altLang="en-US" sz="2800" spc="-5" dirty="0">
                <a:latin typeface="宋体"/>
                <a:cs typeface="宋体"/>
              </a:rPr>
              <a:t>一个卷积层包含多个不同大小的卷积操作</a:t>
            </a:r>
            <a:r>
              <a:rPr lang="zh-CN" altLang="en-US" sz="2800" spc="-200" dirty="0">
                <a:latin typeface="宋体"/>
                <a:cs typeface="宋体"/>
              </a:rPr>
              <a:t>，</a:t>
            </a:r>
            <a:r>
              <a:rPr lang="zh-CN" altLang="en-US" sz="2800" spc="-5" dirty="0">
                <a:latin typeface="宋体"/>
                <a:cs typeface="宋体"/>
              </a:rPr>
              <a:t>称为</a:t>
            </a:r>
            <a:r>
              <a:rPr lang="zh-CN" altLang="en-US" sz="2800" spc="-365" dirty="0">
                <a:latin typeface="宋体"/>
                <a:cs typeface="宋体"/>
              </a:rPr>
              <a:t> </a:t>
            </a:r>
            <a:r>
              <a:rPr lang="en-US" altLang="zh-CN" sz="2800" i="1" spc="30" dirty="0">
                <a:latin typeface="Palatino Linotype"/>
                <a:cs typeface="Palatino Linotype"/>
              </a:rPr>
              <a:t>In</a:t>
            </a:r>
            <a:r>
              <a:rPr lang="en-US" altLang="zh-CN" sz="2800" i="1" spc="-25" dirty="0">
                <a:latin typeface="Palatino Linotype"/>
                <a:cs typeface="Palatino Linotype"/>
              </a:rPr>
              <a:t>c</a:t>
            </a:r>
            <a:r>
              <a:rPr lang="en-US" altLang="zh-CN" sz="2800" i="1" spc="25" dirty="0">
                <a:latin typeface="Palatino Linotype"/>
                <a:cs typeface="Palatino Linotype"/>
              </a:rPr>
              <a:t>eption</a:t>
            </a:r>
            <a:r>
              <a:rPr lang="zh-CN" altLang="en-US" sz="2800" i="1" spc="-114" dirty="0">
                <a:latin typeface="Palatino Linotype"/>
                <a:cs typeface="Palatino Linotype"/>
              </a:rPr>
              <a:t> </a:t>
            </a:r>
            <a:r>
              <a:rPr lang="zh-CN" altLang="en-US" sz="2800" spc="-5" dirty="0" smtClean="0">
                <a:latin typeface="楷体"/>
                <a:cs typeface="楷体"/>
              </a:rPr>
              <a:t>模</a:t>
            </a:r>
            <a:r>
              <a:rPr lang="zh-CN" altLang="en-US" sz="2800" spc="-5" dirty="0">
                <a:latin typeface="楷体"/>
                <a:cs typeface="楷体"/>
              </a:rPr>
              <a:t>块</a:t>
            </a:r>
            <a:r>
              <a:rPr lang="zh-CN" altLang="en-US" sz="2800" spc="-5" dirty="0">
                <a:latin typeface="宋体"/>
                <a:cs typeface="宋体"/>
              </a:rPr>
              <a:t>。</a:t>
            </a:r>
            <a:r>
              <a:rPr lang="en-US" altLang="zh-CN" sz="2800" spc="-15" dirty="0">
                <a:latin typeface="Book Antiqua"/>
                <a:cs typeface="Book Antiqua"/>
              </a:rPr>
              <a:t>Inception</a:t>
            </a:r>
            <a:r>
              <a:rPr lang="en-US" altLang="zh-CN" sz="2800" spc="-105" dirty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网络是由有多个</a:t>
            </a:r>
            <a:r>
              <a:rPr lang="zh-CN" altLang="en-US" sz="2800" spc="-355" dirty="0">
                <a:latin typeface="宋体"/>
                <a:cs typeface="宋体"/>
              </a:rPr>
              <a:t> </a:t>
            </a:r>
            <a:r>
              <a:rPr lang="en-US" altLang="zh-CN" sz="2800" spc="-25" dirty="0">
                <a:latin typeface="Book Antiqua"/>
                <a:cs typeface="Book Antiqua"/>
              </a:rPr>
              <a:t>inception</a:t>
            </a:r>
            <a:r>
              <a:rPr lang="en-US" altLang="zh-CN" sz="2800" spc="-100" dirty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模块和少量的汇聚层堆叠而成。 </a:t>
            </a:r>
            <a:endParaRPr lang="zh-CN" altLang="en-US" sz="2800" dirty="0">
              <a:latin typeface="楷体"/>
              <a:cs typeface="楷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647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25" dirty="0">
                <a:latin typeface="Palatino Linotype"/>
                <a:cs typeface="Palatino Linotype"/>
              </a:rPr>
              <a:t>Inception</a:t>
            </a:r>
            <a:r>
              <a:rPr lang="en-US" altLang="zh-CN" spc="-100" dirty="0">
                <a:latin typeface="Palatino Linotype"/>
                <a:cs typeface="Palatino Linotype"/>
              </a:rPr>
              <a:t> </a:t>
            </a:r>
            <a:r>
              <a:rPr lang="zh-CN" altLang="en-US" spc="-5" dirty="0" smtClean="0">
                <a:latin typeface="黑体"/>
                <a:cs typeface="黑体"/>
              </a:rPr>
              <a:t>网络例子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086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9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spc="-15" dirty="0">
                <a:latin typeface="Book Antiqua"/>
                <a:cs typeface="Book Antiqua"/>
              </a:rPr>
              <a:t>Inception</a:t>
            </a:r>
            <a:r>
              <a:rPr lang="en-US" altLang="zh-CN" spc="-80" dirty="0">
                <a:latin typeface="Book Antiqua"/>
                <a:cs typeface="Book Antiqua"/>
              </a:rPr>
              <a:t> </a:t>
            </a:r>
            <a:r>
              <a:rPr lang="zh-CN" altLang="en-US" spc="5" dirty="0">
                <a:latin typeface="宋体"/>
                <a:cs typeface="宋体"/>
              </a:rPr>
              <a:t>网络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854005" y="1143707"/>
            <a:ext cx="7185761" cy="22159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spc="-15" dirty="0">
                <a:latin typeface="Book Antiqua"/>
                <a:cs typeface="Book Antiqua"/>
              </a:rPr>
              <a:t>Inception</a:t>
            </a:r>
            <a:r>
              <a:rPr lang="en-US" altLang="zh-CN" sz="2800" spc="-80" dirty="0">
                <a:latin typeface="Book Antiqua"/>
                <a:cs typeface="Book Antiqua"/>
              </a:rPr>
              <a:t> </a:t>
            </a:r>
            <a:r>
              <a:rPr lang="zh-CN" altLang="en-US" sz="2800" spc="5" dirty="0">
                <a:latin typeface="宋体"/>
                <a:cs typeface="宋体"/>
              </a:rPr>
              <a:t>网络最早</a:t>
            </a:r>
            <a:r>
              <a:rPr lang="zh-CN" altLang="en-US" sz="2800" spc="-5" dirty="0">
                <a:latin typeface="宋体"/>
                <a:cs typeface="宋体"/>
              </a:rPr>
              <a:t>的</a:t>
            </a:r>
            <a:r>
              <a:rPr lang="zh-CN" altLang="en-US" sz="2800" spc="-330" dirty="0">
                <a:latin typeface="宋体"/>
                <a:cs typeface="宋体"/>
              </a:rPr>
              <a:t> </a:t>
            </a:r>
            <a:r>
              <a:rPr lang="en-US" altLang="zh-CN" sz="2800" spc="-30" dirty="0">
                <a:latin typeface="Book Antiqua"/>
                <a:cs typeface="Book Antiqua"/>
              </a:rPr>
              <a:t>v</a:t>
            </a:r>
            <a:r>
              <a:rPr lang="en-US" altLang="zh-CN" sz="2800" spc="-20" dirty="0">
                <a:latin typeface="Book Antiqua"/>
                <a:cs typeface="Book Antiqua"/>
              </a:rPr>
              <a:t>1</a:t>
            </a:r>
            <a:r>
              <a:rPr lang="en-US" altLang="zh-CN" sz="2800" spc="-80" dirty="0">
                <a:latin typeface="Book Antiqua"/>
                <a:cs typeface="Book Antiqua"/>
              </a:rPr>
              <a:t> </a:t>
            </a:r>
            <a:r>
              <a:rPr lang="zh-CN" altLang="en-US" sz="2800" spc="5" dirty="0">
                <a:latin typeface="宋体"/>
                <a:cs typeface="宋体"/>
              </a:rPr>
              <a:t>版本就是非常著名</a:t>
            </a:r>
            <a:r>
              <a:rPr lang="zh-CN" altLang="en-US" sz="2800" spc="-5" dirty="0">
                <a:latin typeface="宋体"/>
                <a:cs typeface="宋体"/>
              </a:rPr>
              <a:t>的</a:t>
            </a:r>
            <a:r>
              <a:rPr lang="zh-CN" altLang="en-US" sz="2800" spc="-330" dirty="0">
                <a:latin typeface="宋体"/>
                <a:cs typeface="宋体"/>
              </a:rPr>
              <a:t> </a:t>
            </a:r>
            <a:r>
              <a:rPr lang="en-US" altLang="zh-CN" sz="2800" spc="-25" dirty="0">
                <a:latin typeface="Book Antiqua"/>
                <a:cs typeface="Book Antiqua"/>
              </a:rPr>
              <a:t>G</a:t>
            </a:r>
            <a:r>
              <a:rPr lang="en-US" altLang="zh-CN" sz="2800" spc="10" dirty="0">
                <a:latin typeface="Book Antiqua"/>
                <a:cs typeface="Book Antiqua"/>
              </a:rPr>
              <a:t>o</a:t>
            </a:r>
            <a:r>
              <a:rPr lang="en-US" altLang="zh-CN" sz="2800" spc="-30" dirty="0">
                <a:latin typeface="Book Antiqua"/>
                <a:cs typeface="Book Antiqua"/>
              </a:rPr>
              <a:t>ogLeNet</a:t>
            </a:r>
            <a:r>
              <a:rPr lang="en-US" altLang="zh-CN" sz="2800" dirty="0">
                <a:latin typeface="Book Antiqua"/>
                <a:cs typeface="Book Antiqua"/>
              </a:rPr>
              <a:t> </a:t>
            </a:r>
            <a:r>
              <a:rPr lang="en-US" altLang="zh-CN" sz="2800" spc="-90" dirty="0">
                <a:latin typeface="Book Antiqua"/>
                <a:cs typeface="Book Antiqua"/>
              </a:rPr>
              <a:t> </a:t>
            </a:r>
            <a:r>
              <a:rPr lang="zh-CN" altLang="en-US" sz="2800" spc="-5" dirty="0" smtClean="0">
                <a:latin typeface="宋体"/>
                <a:cs typeface="宋体"/>
              </a:rPr>
              <a:t>，</a:t>
            </a:r>
            <a:r>
              <a:rPr lang="zh-CN" altLang="en-US" sz="2800" spc="-5" dirty="0">
                <a:latin typeface="宋体"/>
                <a:cs typeface="宋体"/>
              </a:rPr>
              <a:t>并赢得了</a:t>
            </a:r>
            <a:r>
              <a:rPr lang="zh-CN" altLang="en-US" sz="2800" spc="-355" dirty="0">
                <a:latin typeface="宋体"/>
                <a:cs typeface="宋体"/>
              </a:rPr>
              <a:t> </a:t>
            </a:r>
            <a:r>
              <a:rPr lang="en-US" altLang="zh-CN" sz="2800" spc="-5" dirty="0">
                <a:latin typeface="Book Antiqua"/>
                <a:cs typeface="Book Antiqua"/>
              </a:rPr>
              <a:t>2014</a:t>
            </a:r>
            <a:r>
              <a:rPr lang="zh-CN" altLang="en-US" sz="2800" spc="-105" dirty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年</a:t>
            </a:r>
            <a:r>
              <a:rPr lang="zh-CN" altLang="en-US" sz="2800" spc="-355" dirty="0">
                <a:latin typeface="宋体"/>
                <a:cs typeface="宋体"/>
              </a:rPr>
              <a:t> </a:t>
            </a:r>
            <a:r>
              <a:rPr lang="en-US" altLang="zh-CN" sz="2800" spc="-25" dirty="0">
                <a:latin typeface="Book Antiqua"/>
                <a:cs typeface="Book Antiqua"/>
              </a:rPr>
              <a:t>ImageNet</a:t>
            </a:r>
            <a:r>
              <a:rPr lang="en-US" altLang="zh-CN" sz="2800" spc="-100" dirty="0">
                <a:latin typeface="Book Antiqua"/>
                <a:cs typeface="Book Antiqua"/>
              </a:rPr>
              <a:t> </a:t>
            </a:r>
            <a:r>
              <a:rPr lang="zh-CN" altLang="en-US" sz="2800" spc="-5" dirty="0">
                <a:latin typeface="宋体"/>
                <a:cs typeface="宋体"/>
              </a:rPr>
              <a:t>图像分类竞赛的冠军。</a:t>
            </a:r>
            <a:endParaRPr lang="zh-CN" altLang="en-US" sz="28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0536" y="3267900"/>
            <a:ext cx="75552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pc="-25" dirty="0">
                <a:latin typeface="Book Antiqua"/>
                <a:cs typeface="Book Antiqua"/>
              </a:rPr>
              <a:t>G</a:t>
            </a:r>
            <a:r>
              <a:rPr lang="en-US" altLang="zh-CN" sz="2400" spc="10" dirty="0">
                <a:latin typeface="Book Antiqua"/>
                <a:cs typeface="Book Antiqua"/>
              </a:rPr>
              <a:t>o</a:t>
            </a:r>
            <a:r>
              <a:rPr lang="en-US" altLang="zh-CN" sz="2400" spc="-30" dirty="0">
                <a:latin typeface="Book Antiqua"/>
                <a:cs typeface="Book Antiqua"/>
              </a:rPr>
              <a:t>ogLeNet</a:t>
            </a:r>
            <a:r>
              <a:rPr lang="zh-CN" altLang="en-US" sz="2400" spc="-13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由</a:t>
            </a:r>
            <a:r>
              <a:rPr lang="zh-CN" altLang="en-US" sz="2400" spc="-38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9</a:t>
            </a:r>
            <a:r>
              <a:rPr lang="zh-CN" altLang="en-US" sz="2400" spc="-135" dirty="0">
                <a:latin typeface="Book Antiqua"/>
                <a:cs typeface="Book Antiqua"/>
              </a:rPr>
              <a:t> </a:t>
            </a:r>
            <a:r>
              <a:rPr lang="zh-CN" altLang="en-US" sz="2400" spc="105" dirty="0">
                <a:latin typeface="宋体"/>
                <a:cs typeface="宋体"/>
              </a:rPr>
              <a:t>个</a:t>
            </a:r>
            <a:r>
              <a:rPr lang="en-US" altLang="zh-CN" sz="2400" spc="-15" dirty="0">
                <a:latin typeface="Book Antiqua"/>
                <a:cs typeface="Book Antiqua"/>
              </a:rPr>
              <a:t>Inception</a:t>
            </a:r>
            <a:r>
              <a:rPr lang="zh-CN" altLang="en-US" sz="2400" dirty="0">
                <a:latin typeface="Book Antiqua"/>
                <a:cs typeface="Book Antiqua"/>
              </a:rPr>
              <a:t> </a:t>
            </a:r>
            <a:r>
              <a:rPr lang="en-US" altLang="zh-CN" sz="2400" spc="-30" dirty="0">
                <a:latin typeface="Book Antiqua"/>
                <a:cs typeface="Book Antiqua"/>
              </a:rPr>
              <a:t>v</a:t>
            </a:r>
            <a:r>
              <a:rPr lang="en-US" altLang="zh-CN" sz="2400" spc="-20" dirty="0">
                <a:latin typeface="Book Antiqua"/>
                <a:cs typeface="Book Antiqua"/>
              </a:rPr>
              <a:t>1</a:t>
            </a:r>
            <a:r>
              <a:rPr lang="zh-CN" altLang="en-US" sz="2400" spc="-13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模块和</a:t>
            </a:r>
            <a:r>
              <a:rPr lang="zh-CN" altLang="en-US" sz="2400" spc="-38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5</a:t>
            </a:r>
            <a:r>
              <a:rPr lang="zh-CN" altLang="en-US" sz="2400" spc="-13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个汇聚层以及其它一些卷积层和全 连接层构成</a:t>
            </a:r>
            <a:r>
              <a:rPr lang="zh-CN" altLang="en-US" sz="2400" spc="-605" dirty="0">
                <a:latin typeface="宋体"/>
                <a:cs typeface="宋体"/>
              </a:rPr>
              <a:t>，</a:t>
            </a:r>
            <a:r>
              <a:rPr lang="zh-CN" altLang="en-US" sz="2400" spc="-5" dirty="0">
                <a:latin typeface="宋体"/>
                <a:cs typeface="宋体"/>
              </a:rPr>
              <a:t>总共为</a:t>
            </a:r>
            <a:r>
              <a:rPr lang="zh-CN" altLang="en-US" sz="2400" spc="-40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Book Antiqua"/>
                <a:cs typeface="Book Antiqua"/>
              </a:rPr>
              <a:t>22</a:t>
            </a:r>
            <a:r>
              <a:rPr lang="zh-CN" altLang="en-US" sz="2400" spc="-15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spc="-5" dirty="0" smtClean="0">
                <a:latin typeface="宋体"/>
                <a:cs typeface="宋体"/>
              </a:rPr>
              <a:t>网络</a:t>
            </a:r>
            <a:r>
              <a:rPr lang="zh-CN" altLang="en-US" sz="2400" spc="-515" dirty="0" smtClean="0">
                <a:latin typeface="宋体"/>
                <a:cs typeface="宋体"/>
              </a:rPr>
              <a:t>。</a:t>
            </a:r>
            <a:r>
              <a:rPr lang="zh-CN" altLang="en-US" sz="2400" spc="-5" dirty="0">
                <a:latin typeface="宋体"/>
                <a:cs typeface="宋体"/>
              </a:rPr>
              <a:t>为了解决梯度消失问题</a:t>
            </a:r>
            <a:r>
              <a:rPr lang="zh-CN" altLang="en-US" sz="2400" spc="-605" dirty="0">
                <a:latin typeface="宋体"/>
                <a:cs typeface="宋体"/>
              </a:rPr>
              <a:t>，</a:t>
            </a:r>
            <a:r>
              <a:rPr lang="en-US" altLang="zh-CN" sz="2400" spc="-25" dirty="0">
                <a:latin typeface="Book Antiqua"/>
                <a:cs typeface="Book Antiqua"/>
              </a:rPr>
              <a:t>G</a:t>
            </a:r>
            <a:r>
              <a:rPr lang="en-US" altLang="zh-CN" sz="2400" spc="10" dirty="0">
                <a:latin typeface="Book Antiqua"/>
                <a:cs typeface="Book Antiqua"/>
              </a:rPr>
              <a:t>o</a:t>
            </a:r>
            <a:r>
              <a:rPr lang="en-US" altLang="zh-CN" sz="2400" spc="-30" dirty="0">
                <a:latin typeface="Book Antiqua"/>
                <a:cs typeface="Book Antiqua"/>
              </a:rPr>
              <a:t>ogLeNet</a:t>
            </a:r>
            <a:r>
              <a:rPr lang="zh-CN" altLang="en-US" sz="2400" spc="-1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在网络中间层引入两个辅助分类器来加强监督信息</a:t>
            </a:r>
            <a:r>
              <a:rPr lang="zh-CN" altLang="en-US" sz="2400" spc="-5" dirty="0" smtClean="0">
                <a:latin typeface="宋体"/>
                <a:cs typeface="宋体"/>
              </a:rPr>
              <a:t>。</a:t>
            </a:r>
            <a:endParaRPr lang="en-US" altLang="zh-CN" sz="2400" spc="-5" dirty="0" smtClean="0">
              <a:latin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Inveption</a:t>
            </a:r>
            <a:r>
              <a:rPr lang="en-US" altLang="zh-CN" sz="2400" dirty="0"/>
              <a:t> V3</a:t>
            </a:r>
            <a:r>
              <a:rPr lang="zh-CN" altLang="en-US" sz="2400" dirty="0"/>
              <a:t>模型共</a:t>
            </a:r>
            <a:r>
              <a:rPr lang="en-US" altLang="zh-CN" sz="2400" dirty="0"/>
              <a:t>46</a:t>
            </a:r>
            <a:r>
              <a:rPr lang="zh-CN" altLang="en-US" sz="2400" dirty="0"/>
              <a:t>层，由</a:t>
            </a:r>
            <a:r>
              <a:rPr lang="en-US" altLang="zh-CN" sz="2400" dirty="0"/>
              <a:t>11</a:t>
            </a:r>
            <a:r>
              <a:rPr lang="zh-CN" altLang="en-US" sz="2400" dirty="0"/>
              <a:t>个</a:t>
            </a:r>
            <a:r>
              <a:rPr lang="en-US" altLang="zh-CN" sz="2400" dirty="0"/>
              <a:t>Inception</a:t>
            </a:r>
            <a:r>
              <a:rPr lang="zh-CN" altLang="en-US" sz="2400" dirty="0"/>
              <a:t>模块</a:t>
            </a:r>
            <a:r>
              <a:rPr lang="zh-CN" altLang="en-US" sz="2400" dirty="0" smtClean="0"/>
              <a:t>组成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230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381000"/>
            <a:ext cx="7617967" cy="1231106"/>
          </a:xfrm>
        </p:spPr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残差网络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763016" y="1371600"/>
            <a:ext cx="7847584" cy="1384995"/>
          </a:xfrm>
        </p:spPr>
        <p:txBody>
          <a:bodyPr/>
          <a:lstStyle/>
          <a:p>
            <a:r>
              <a:rPr lang="zh-CN" altLang="en-US" sz="2400" dirty="0">
                <a:latin typeface="楷体"/>
                <a:cs typeface="楷体"/>
              </a:rPr>
              <a:t>残差网</a:t>
            </a:r>
            <a:r>
              <a:rPr lang="zh-CN" altLang="en-US" sz="2400" spc="-5" dirty="0">
                <a:latin typeface="楷体"/>
                <a:cs typeface="楷体"/>
              </a:rPr>
              <a:t>络</a:t>
            </a:r>
            <a:r>
              <a:rPr lang="zh-CN" altLang="en-US" sz="2400" spc="-5" dirty="0">
                <a:latin typeface="宋体"/>
                <a:cs typeface="宋体"/>
              </a:rPr>
              <a:t>（</a:t>
            </a:r>
            <a:r>
              <a:rPr lang="en-US" altLang="zh-CN" sz="2400" spc="-20" dirty="0">
                <a:latin typeface="Book Antiqua"/>
                <a:cs typeface="Book Antiqua"/>
              </a:rPr>
              <a:t>Residual</a:t>
            </a:r>
            <a:r>
              <a:rPr lang="zh-CN" altLang="en-US" sz="2400" dirty="0">
                <a:latin typeface="Book Antiqua"/>
                <a:cs typeface="Book Antiqua"/>
              </a:rPr>
              <a:t> </a:t>
            </a:r>
            <a:r>
              <a:rPr lang="zh-CN" altLang="en-US" sz="2400" spc="-120" dirty="0">
                <a:latin typeface="Book Antiqua"/>
                <a:cs typeface="Book Antiqua"/>
              </a:rPr>
              <a:t> </a:t>
            </a:r>
            <a:r>
              <a:rPr lang="en-US" altLang="zh-CN" sz="2400" spc="-25" dirty="0">
                <a:latin typeface="Book Antiqua"/>
                <a:cs typeface="Book Antiqua"/>
              </a:rPr>
              <a:t>Ne</a:t>
            </a:r>
            <a:r>
              <a:rPr lang="en-US" altLang="zh-CN" sz="2400" spc="-45" dirty="0">
                <a:latin typeface="Book Antiqua"/>
                <a:cs typeface="Book Antiqua"/>
              </a:rPr>
              <a:t>t</a:t>
            </a:r>
            <a:r>
              <a:rPr lang="en-US" altLang="zh-CN" sz="2400" spc="-145" dirty="0">
                <a:latin typeface="Book Antiqua"/>
                <a:cs typeface="Book Antiqua"/>
              </a:rPr>
              <a:t>w</a:t>
            </a:r>
            <a:r>
              <a:rPr lang="en-US" altLang="zh-CN" sz="2400" spc="-30" dirty="0">
                <a:latin typeface="Book Antiqua"/>
                <a:cs typeface="Book Antiqua"/>
              </a:rPr>
              <a:t>or</a:t>
            </a:r>
            <a:r>
              <a:rPr lang="en-US" altLang="zh-CN" sz="2400" spc="-40" dirty="0">
                <a:latin typeface="Book Antiqua"/>
                <a:cs typeface="Book Antiqua"/>
              </a:rPr>
              <a:t>k</a:t>
            </a:r>
            <a:r>
              <a:rPr lang="zh-CN" altLang="en-US" sz="2400" spc="-5" dirty="0">
                <a:latin typeface="宋体"/>
                <a:cs typeface="宋体"/>
              </a:rPr>
              <a:t>，</a:t>
            </a:r>
            <a:r>
              <a:rPr lang="en-US" altLang="zh-CN" sz="2400" spc="-15" dirty="0" err="1">
                <a:latin typeface="Book Antiqua"/>
                <a:cs typeface="Book Antiqua"/>
              </a:rPr>
              <a:t>ResNet</a:t>
            </a:r>
            <a:r>
              <a:rPr lang="zh-CN" altLang="en-US" sz="2400" spc="-5" dirty="0">
                <a:latin typeface="宋体"/>
                <a:cs typeface="宋体"/>
              </a:rPr>
              <a:t>）</a:t>
            </a:r>
            <a:r>
              <a:rPr lang="zh-CN" altLang="en-US" sz="2400" dirty="0">
                <a:latin typeface="宋体"/>
                <a:cs typeface="宋体"/>
              </a:rPr>
              <a:t>是通过给非线性的卷积层增加</a:t>
            </a:r>
            <a:r>
              <a:rPr lang="zh-CN" altLang="en-US" sz="2400" spc="-5" dirty="0" smtClean="0">
                <a:latin typeface="宋体"/>
                <a:cs typeface="宋体"/>
              </a:rPr>
              <a:t>直</a:t>
            </a:r>
            <a:r>
              <a:rPr lang="zh-CN" altLang="en-US" sz="2400" spc="-5" dirty="0">
                <a:latin typeface="宋体"/>
                <a:cs typeface="宋体"/>
              </a:rPr>
              <a:t>连边的方式来提高信息的传播效率。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2602706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430" marR="96520" indent="-253365">
              <a:lnSpc>
                <a:spcPct val="165300"/>
              </a:lnSpc>
            </a:pPr>
            <a:r>
              <a:rPr lang="zh-CN" altLang="en-US" sz="2400" spc="-5" dirty="0" smtClean="0">
                <a:latin typeface="宋体"/>
                <a:cs typeface="宋体"/>
              </a:rPr>
              <a:t> 假</a:t>
            </a:r>
            <a:r>
              <a:rPr lang="zh-CN" altLang="en-US" sz="2400" dirty="0" smtClean="0">
                <a:latin typeface="宋体"/>
                <a:cs typeface="宋体"/>
              </a:rPr>
              <a:t>设</a:t>
            </a:r>
            <a:r>
              <a:rPr lang="zh-CN" altLang="en-US" sz="2400" dirty="0">
                <a:latin typeface="宋体"/>
                <a:cs typeface="宋体"/>
              </a:rPr>
              <a:t>在一个深度网络</a:t>
            </a:r>
            <a:r>
              <a:rPr lang="zh-CN" altLang="en-US" sz="2400" spc="-5" dirty="0">
                <a:latin typeface="宋体"/>
                <a:cs typeface="宋体"/>
              </a:rPr>
              <a:t>中</a:t>
            </a:r>
            <a:r>
              <a:rPr lang="zh-CN" altLang="en-US" sz="2400" dirty="0">
                <a:latin typeface="宋体"/>
                <a:cs typeface="宋体"/>
              </a:rPr>
              <a:t>，我们期望一个非</a:t>
            </a:r>
            <a:r>
              <a:rPr lang="zh-CN" altLang="en-US" sz="2400" spc="-5" dirty="0">
                <a:latin typeface="宋体"/>
                <a:cs typeface="宋体"/>
              </a:rPr>
              <a:t>线</a:t>
            </a:r>
            <a:r>
              <a:rPr lang="zh-CN" altLang="en-US" sz="2400" dirty="0">
                <a:latin typeface="宋体"/>
                <a:cs typeface="宋体"/>
              </a:rPr>
              <a:t>性单元</a:t>
            </a:r>
            <a:r>
              <a:rPr lang="zh-CN" altLang="en-US" sz="2400" spc="-5" dirty="0">
                <a:latin typeface="宋体"/>
                <a:cs typeface="宋体"/>
              </a:rPr>
              <a:t>（</a:t>
            </a:r>
            <a:r>
              <a:rPr lang="zh-CN" altLang="en-US" sz="2400" dirty="0">
                <a:latin typeface="宋体"/>
                <a:cs typeface="宋体"/>
              </a:rPr>
              <a:t>可以为一层或</a:t>
            </a:r>
            <a:r>
              <a:rPr lang="zh-CN" altLang="en-US" sz="2400" dirty="0" smtClean="0">
                <a:latin typeface="宋体"/>
                <a:cs typeface="宋体"/>
              </a:rPr>
              <a:t>多层</a:t>
            </a:r>
            <a:r>
              <a:rPr lang="zh-CN" altLang="en-US" sz="2400" spc="-5" dirty="0" smtClean="0">
                <a:latin typeface="宋体"/>
                <a:cs typeface="宋体"/>
              </a:rPr>
              <a:t>的卷积</a:t>
            </a:r>
            <a:r>
              <a:rPr lang="zh-CN" altLang="en-US" sz="2400" spc="-5" dirty="0">
                <a:latin typeface="宋体"/>
                <a:cs typeface="宋体"/>
              </a:rPr>
              <a:t>层</a:t>
            </a:r>
            <a:r>
              <a:rPr lang="zh-CN" altLang="en-US" sz="2400" spc="-280" dirty="0">
                <a:latin typeface="宋体"/>
                <a:cs typeface="宋体"/>
              </a:rPr>
              <a:t>）</a:t>
            </a:r>
            <a:r>
              <a:rPr lang="en-US" altLang="zh-CN" sz="2400" i="1" spc="145" dirty="0">
                <a:latin typeface="Bookman Old Style"/>
                <a:cs typeface="Bookman Old Style"/>
              </a:rPr>
              <a:t>f</a:t>
            </a:r>
            <a:r>
              <a:rPr lang="zh-CN" altLang="en-US" sz="2400" i="1" spc="-195" dirty="0">
                <a:latin typeface="Bookman Old Style"/>
                <a:cs typeface="Bookman Old Style"/>
              </a:rPr>
              <a:t> </a:t>
            </a:r>
            <a:r>
              <a:rPr lang="en-US" altLang="zh-CN" sz="2400" spc="-5" dirty="0">
                <a:latin typeface="Tahoma"/>
                <a:cs typeface="Tahoma"/>
              </a:rPr>
              <a:t>(</a:t>
            </a:r>
            <a:r>
              <a:rPr lang="en-US" altLang="zh-CN" sz="2400" b="1" spc="20" dirty="0">
                <a:latin typeface="Georgia"/>
                <a:cs typeface="Georgia"/>
              </a:rPr>
              <a:t>x</a:t>
            </a:r>
            <a:r>
              <a:rPr lang="en-US" altLang="zh-CN" sz="2400" i="1" spc="-25" dirty="0">
                <a:latin typeface="Bookman Old Style"/>
                <a:cs typeface="Bookman Old Style"/>
              </a:rPr>
              <a:t>,</a:t>
            </a:r>
            <a:r>
              <a:rPr lang="zh-CN" altLang="en-US" sz="2400" i="1" spc="-135" dirty="0">
                <a:latin typeface="Bookman Old Style"/>
                <a:cs typeface="Bookman Old Style"/>
              </a:rPr>
              <a:t> </a:t>
            </a:r>
            <a:r>
              <a:rPr lang="en-US" altLang="zh-CN" sz="2400" i="1" spc="-95" dirty="0">
                <a:latin typeface="Bookman Old Style"/>
                <a:cs typeface="Bookman Old Style"/>
              </a:rPr>
              <a:t>θ</a:t>
            </a:r>
            <a:r>
              <a:rPr lang="en-US" altLang="zh-CN" sz="2400" dirty="0">
                <a:latin typeface="Tahoma"/>
                <a:cs typeface="Tahoma"/>
              </a:rPr>
              <a:t>)</a:t>
            </a:r>
            <a:r>
              <a:rPr lang="zh-CN" altLang="en-US" sz="2400" spc="-200" dirty="0">
                <a:latin typeface="Tahoma"/>
                <a:cs typeface="Tahom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去逼近一个目标函数为</a:t>
            </a:r>
            <a:r>
              <a:rPr lang="zh-CN" altLang="en-US" sz="2400" spc="-385" dirty="0">
                <a:latin typeface="宋体"/>
                <a:cs typeface="宋体"/>
              </a:rPr>
              <a:t> </a:t>
            </a:r>
            <a:r>
              <a:rPr lang="en-US" altLang="zh-CN" sz="2400" i="1" spc="-50" dirty="0">
                <a:latin typeface="Bookman Old Style"/>
                <a:cs typeface="Bookman Old Style"/>
              </a:rPr>
              <a:t>h</a:t>
            </a:r>
            <a:r>
              <a:rPr lang="en-US" altLang="zh-CN" sz="2400" spc="-5" dirty="0">
                <a:latin typeface="Tahoma"/>
                <a:cs typeface="Tahoma"/>
              </a:rPr>
              <a:t>(</a:t>
            </a:r>
            <a:r>
              <a:rPr lang="en-US" altLang="zh-CN" sz="2400" b="1" spc="20" dirty="0">
                <a:latin typeface="Georgia"/>
                <a:cs typeface="Georgia"/>
              </a:rPr>
              <a:t>x</a:t>
            </a:r>
            <a:r>
              <a:rPr lang="en-US" altLang="zh-CN" sz="2400" dirty="0">
                <a:latin typeface="Tahoma"/>
                <a:cs typeface="Tahoma"/>
              </a:rPr>
              <a:t>)</a:t>
            </a:r>
            <a:r>
              <a:rPr lang="zh-CN" altLang="en-US" sz="2400" spc="-335" dirty="0">
                <a:latin typeface="宋体"/>
                <a:cs typeface="宋体"/>
              </a:rPr>
              <a:t>。</a:t>
            </a:r>
            <a:r>
              <a:rPr lang="zh-CN" altLang="en-US" sz="2400" spc="-5" dirty="0">
                <a:latin typeface="宋体"/>
                <a:cs typeface="宋体"/>
              </a:rPr>
              <a:t>如果将目标函数</a:t>
            </a:r>
            <a:r>
              <a:rPr lang="zh-CN" altLang="en-US" sz="2400" spc="-5" dirty="0" smtClean="0">
                <a:latin typeface="宋体"/>
                <a:cs typeface="宋体"/>
              </a:rPr>
              <a:t>拆分成两部分</a:t>
            </a:r>
            <a:r>
              <a:rPr lang="zh-CN" altLang="en-US" sz="2400" spc="-395" dirty="0" smtClean="0">
                <a:latin typeface="宋体"/>
                <a:cs typeface="宋体"/>
              </a:rPr>
              <a:t>：</a:t>
            </a:r>
            <a:r>
              <a:rPr lang="zh-CN" altLang="en-US" sz="2400" spc="-5" dirty="0" smtClean="0">
                <a:latin typeface="楷体"/>
                <a:cs typeface="楷体"/>
              </a:rPr>
              <a:t>恒 等函</a:t>
            </a:r>
            <a:r>
              <a:rPr lang="zh-CN" altLang="en-US" sz="2400" spc="-195" dirty="0" smtClean="0">
                <a:latin typeface="楷体"/>
                <a:cs typeface="楷体"/>
              </a:rPr>
              <a:t>数</a:t>
            </a:r>
            <a:r>
              <a:rPr lang="zh-CN" altLang="en-US" sz="2400" spc="-5" dirty="0" smtClean="0">
                <a:latin typeface="宋体"/>
                <a:cs typeface="宋体"/>
              </a:rPr>
              <a:t>（</a:t>
            </a:r>
            <a:r>
              <a:rPr lang="en-US" altLang="zh-CN" sz="2400" spc="-40" dirty="0" smtClean="0">
                <a:latin typeface="Book Antiqua"/>
                <a:cs typeface="Book Antiqua"/>
              </a:rPr>
              <a:t>ide</a:t>
            </a:r>
            <a:r>
              <a:rPr lang="en-US" altLang="zh-CN" sz="2400" spc="-75" dirty="0" smtClean="0">
                <a:latin typeface="Book Antiqua"/>
                <a:cs typeface="Book Antiqua"/>
              </a:rPr>
              <a:t>n</a:t>
            </a:r>
            <a:r>
              <a:rPr lang="en-US" altLang="zh-CN" sz="2400" spc="35" dirty="0" smtClean="0">
                <a:latin typeface="Book Antiqua"/>
                <a:cs typeface="Book Antiqua"/>
              </a:rPr>
              <a:t>ti</a:t>
            </a:r>
            <a:r>
              <a:rPr lang="en-US" altLang="zh-CN" sz="2400" spc="5" dirty="0" smtClean="0">
                <a:latin typeface="Book Antiqua"/>
                <a:cs typeface="Book Antiqua"/>
              </a:rPr>
              <a:t>t</a:t>
            </a:r>
            <a:r>
              <a:rPr lang="en-US" altLang="zh-CN" sz="2400" spc="-30" dirty="0" smtClean="0">
                <a:latin typeface="Book Antiqua"/>
                <a:cs typeface="Book Antiqua"/>
              </a:rPr>
              <a:t>y</a:t>
            </a:r>
            <a:r>
              <a:rPr lang="zh-CN" altLang="en-US" sz="2400" spc="30" dirty="0" smtClean="0">
                <a:latin typeface="Book Antiqua"/>
                <a:cs typeface="Book Antiqua"/>
              </a:rPr>
              <a:t> </a:t>
            </a:r>
            <a:r>
              <a:rPr lang="en-US" altLang="zh-CN" sz="2400" spc="-25" dirty="0" smtClean="0">
                <a:latin typeface="Book Antiqua"/>
                <a:cs typeface="Book Antiqua"/>
              </a:rPr>
              <a:t>function</a:t>
            </a:r>
            <a:r>
              <a:rPr lang="zh-CN" altLang="en-US" sz="2400" spc="-195" dirty="0" smtClean="0">
                <a:latin typeface="宋体"/>
                <a:cs typeface="宋体"/>
              </a:rPr>
              <a:t>）</a:t>
            </a:r>
            <a:r>
              <a:rPr lang="en-US" altLang="zh-CN" sz="2400" b="1" spc="15" dirty="0" smtClean="0">
                <a:latin typeface="Georgia"/>
                <a:cs typeface="Georgia"/>
              </a:rPr>
              <a:t>x</a:t>
            </a:r>
            <a:r>
              <a:rPr lang="zh-CN" altLang="en-US" sz="2400" b="1" spc="-125" dirty="0" smtClean="0">
                <a:latin typeface="Georgia"/>
                <a:cs typeface="Georgi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和</a:t>
            </a:r>
            <a:r>
              <a:rPr lang="zh-CN" altLang="en-US" sz="2400" spc="-5" dirty="0" smtClean="0">
                <a:latin typeface="楷体"/>
                <a:cs typeface="楷体"/>
              </a:rPr>
              <a:t>残差函</a:t>
            </a:r>
            <a:r>
              <a:rPr lang="zh-CN" altLang="en-US" sz="2400" spc="-195" dirty="0" smtClean="0">
                <a:latin typeface="楷体"/>
                <a:cs typeface="楷体"/>
              </a:rPr>
              <a:t>数</a:t>
            </a:r>
            <a:r>
              <a:rPr lang="zh-CN" altLang="en-US" sz="2400" spc="-5" dirty="0" smtClean="0">
                <a:latin typeface="宋体"/>
                <a:cs typeface="宋体"/>
              </a:rPr>
              <a:t>（</a:t>
            </a:r>
            <a:r>
              <a:rPr lang="en-US" altLang="zh-CN" sz="2400" spc="-40" dirty="0" smtClean="0">
                <a:latin typeface="Book Antiqua"/>
                <a:cs typeface="Book Antiqua"/>
              </a:rPr>
              <a:t>residu</a:t>
            </a:r>
            <a:r>
              <a:rPr lang="en-US" altLang="zh-CN" sz="2400" spc="-35" dirty="0" smtClean="0">
                <a:latin typeface="Book Antiqua"/>
                <a:cs typeface="Book Antiqua"/>
              </a:rPr>
              <a:t>e</a:t>
            </a:r>
            <a:r>
              <a:rPr lang="zh-CN" altLang="en-US" sz="2400" spc="30" dirty="0" smtClean="0">
                <a:latin typeface="Book Antiqua"/>
                <a:cs typeface="Book Antiqua"/>
              </a:rPr>
              <a:t> </a:t>
            </a:r>
            <a:r>
              <a:rPr lang="en-US" altLang="zh-CN" sz="2400" spc="-25" dirty="0" smtClean="0">
                <a:latin typeface="Book Antiqua"/>
                <a:cs typeface="Book Antiqua"/>
              </a:rPr>
              <a:t>function</a:t>
            </a:r>
            <a:r>
              <a:rPr lang="zh-CN" altLang="en-US" sz="2400" spc="-195" dirty="0" smtClean="0">
                <a:latin typeface="宋体"/>
                <a:cs typeface="宋体"/>
              </a:rPr>
              <a:t>）</a:t>
            </a:r>
            <a:r>
              <a:rPr lang="en-US" altLang="zh-CN" sz="2400" i="1" spc="-50" dirty="0" smtClean="0">
                <a:latin typeface="Bookman Old Style"/>
                <a:cs typeface="Bookman Old Style"/>
              </a:rPr>
              <a:t>h</a:t>
            </a:r>
            <a:r>
              <a:rPr lang="en-US" altLang="zh-CN" sz="2400" spc="-5" dirty="0" smtClean="0">
                <a:latin typeface="Tahoma"/>
                <a:cs typeface="Tahoma"/>
              </a:rPr>
              <a:t>(</a:t>
            </a:r>
            <a:r>
              <a:rPr lang="en-US" altLang="zh-CN" sz="2400" b="1" spc="20" dirty="0" smtClean="0">
                <a:latin typeface="Georgia"/>
                <a:cs typeface="Georgia"/>
              </a:rPr>
              <a:t>x</a:t>
            </a:r>
            <a:r>
              <a:rPr lang="en-US" altLang="zh-CN" sz="2400" dirty="0" smtClean="0">
                <a:latin typeface="Tahoma"/>
                <a:cs typeface="Tahoma"/>
              </a:rPr>
              <a:t>)</a:t>
            </a:r>
            <a:r>
              <a:rPr lang="zh-CN" altLang="en-US" sz="2400" spc="-195" dirty="0" smtClean="0">
                <a:latin typeface="Tahoma"/>
                <a:cs typeface="Tahoma"/>
              </a:rPr>
              <a:t> </a:t>
            </a:r>
            <a:r>
              <a:rPr lang="zh-CN" altLang="en-US" sz="2400" spc="220" dirty="0" smtClean="0">
                <a:latin typeface="Cambria"/>
                <a:cs typeface="Cambria"/>
              </a:rPr>
              <a:t>−</a:t>
            </a:r>
            <a:r>
              <a:rPr lang="zh-CN" altLang="en-US" sz="2400" spc="-100" dirty="0" smtClean="0">
                <a:latin typeface="Cambria"/>
                <a:cs typeface="Cambria"/>
              </a:rPr>
              <a:t> </a:t>
            </a:r>
            <a:r>
              <a:rPr lang="en-US" altLang="zh-CN" sz="2400" b="1" spc="15" dirty="0" smtClean="0">
                <a:latin typeface="Georgia"/>
                <a:cs typeface="Georgia"/>
              </a:rPr>
              <a:t>x</a:t>
            </a:r>
            <a:r>
              <a:rPr lang="zh-CN" altLang="en-US" sz="2400" b="1" spc="-125" dirty="0" smtClean="0">
                <a:latin typeface="Georgia"/>
                <a:cs typeface="Georgi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两个部分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5334000"/>
            <a:ext cx="502920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38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残差网络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7185761" cy="2129814"/>
          </a:xfrm>
        </p:spPr>
        <p:txBody>
          <a:bodyPr/>
          <a:lstStyle/>
          <a:p>
            <a:pPr marL="12700" marR="95885" indent="252729">
              <a:lnSpc>
                <a:spcPct val="129500"/>
              </a:lnSpc>
              <a:spcBef>
                <a:spcPts val="430"/>
              </a:spcBef>
            </a:pPr>
            <a:r>
              <a:rPr lang="zh-CN" altLang="en-US" sz="2400" spc="-5" dirty="0">
                <a:latin typeface="宋体"/>
                <a:cs typeface="宋体"/>
              </a:rPr>
              <a:t>残差单元由多个级联</a:t>
            </a:r>
            <a:r>
              <a:rPr lang="zh-CN" altLang="en-US" sz="2400" spc="-204" dirty="0">
                <a:latin typeface="宋体"/>
                <a:cs typeface="宋体"/>
              </a:rPr>
              <a:t>的</a:t>
            </a:r>
            <a:r>
              <a:rPr lang="zh-CN" altLang="en-US" sz="2400" spc="-5" dirty="0">
                <a:latin typeface="宋体"/>
                <a:cs typeface="宋体"/>
              </a:rPr>
              <a:t>（等长</a:t>
            </a:r>
            <a:r>
              <a:rPr lang="zh-CN" altLang="en-US" sz="2400" spc="-204" dirty="0">
                <a:latin typeface="宋体"/>
                <a:cs typeface="宋体"/>
              </a:rPr>
              <a:t>）</a:t>
            </a:r>
            <a:r>
              <a:rPr lang="zh-CN" altLang="en-US" sz="2400" spc="-5" dirty="0" smtClean="0">
                <a:latin typeface="宋体"/>
                <a:cs typeface="宋体"/>
              </a:rPr>
              <a:t>卷积</a:t>
            </a:r>
            <a:r>
              <a:rPr lang="zh-CN" altLang="en-US" sz="2400" spc="-5" dirty="0">
                <a:latin typeface="宋体"/>
                <a:cs typeface="宋体"/>
              </a:rPr>
              <a:t>层和一个跨</a:t>
            </a:r>
            <a:r>
              <a:rPr lang="zh-CN" altLang="en-US" sz="2400" spc="-5" dirty="0" smtClean="0">
                <a:latin typeface="宋体"/>
                <a:cs typeface="宋体"/>
              </a:rPr>
              <a:t>层 </a:t>
            </a:r>
            <a:endParaRPr lang="en-US" altLang="zh-CN" sz="2400" spc="-5" dirty="0" smtClean="0">
              <a:latin typeface="宋体"/>
              <a:cs typeface="宋体"/>
            </a:endParaRPr>
          </a:p>
          <a:p>
            <a:pPr marL="12700" marR="95885" indent="0">
              <a:lnSpc>
                <a:spcPct val="129500"/>
              </a:lnSpc>
              <a:spcBef>
                <a:spcPts val="430"/>
              </a:spcBef>
              <a:buNone/>
            </a:pPr>
            <a:r>
              <a:rPr lang="zh-CN" altLang="en-US" sz="2400" spc="-5" dirty="0" smtClean="0">
                <a:latin typeface="宋体"/>
                <a:cs typeface="宋体"/>
              </a:rPr>
              <a:t>的</a:t>
            </a:r>
            <a:r>
              <a:rPr lang="zh-CN" altLang="en-US" sz="2400" spc="-5" dirty="0">
                <a:latin typeface="宋体"/>
                <a:cs typeface="宋体"/>
              </a:rPr>
              <a:t>直连边组成，再经过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dirty="0" err="1">
                <a:latin typeface="Book Antiqua"/>
                <a:cs typeface="Book Antiqua"/>
              </a:rPr>
              <a:t>ReLU</a:t>
            </a:r>
            <a:r>
              <a:rPr lang="zh-CN" altLang="en-US" sz="2400" spc="-105" dirty="0">
                <a:latin typeface="Book Antiqua"/>
                <a:cs typeface="Book Antiqua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激活后得到输出。</a:t>
            </a:r>
            <a:endParaRPr lang="zh-CN" altLang="en-US" sz="2400" dirty="0">
              <a:latin typeface="宋体"/>
              <a:cs typeface="宋体"/>
            </a:endParaRPr>
          </a:p>
          <a:p>
            <a:pPr marL="265430">
              <a:lnSpc>
                <a:spcPct val="100000"/>
              </a:lnSpc>
              <a:spcBef>
                <a:spcPts val="780"/>
              </a:spcBef>
            </a:pPr>
            <a:r>
              <a:rPr lang="zh-CN" altLang="en-US" sz="2400" spc="-5" dirty="0">
                <a:latin typeface="宋体"/>
                <a:cs typeface="宋体"/>
              </a:rPr>
              <a:t>残差网络就是将很多个</a:t>
            </a:r>
            <a:r>
              <a:rPr lang="zh-CN" altLang="en-US" sz="2400" spc="-5" dirty="0">
                <a:latin typeface="楷体"/>
                <a:cs typeface="楷体"/>
              </a:rPr>
              <a:t>残差单元</a:t>
            </a:r>
            <a:r>
              <a:rPr lang="zh-CN" altLang="en-US" sz="2400" spc="-5" dirty="0">
                <a:latin typeface="宋体"/>
                <a:cs typeface="宋体"/>
              </a:rPr>
              <a:t>串联起来构成的</a:t>
            </a:r>
            <a:r>
              <a:rPr lang="zh-CN" altLang="en-US" sz="2400" spc="-5" dirty="0" smtClean="0">
                <a:latin typeface="宋体"/>
                <a:cs typeface="宋体"/>
              </a:rPr>
              <a:t>一个</a:t>
            </a:r>
            <a:r>
              <a:rPr lang="zh-CN" altLang="en-US" sz="2400" spc="-5" dirty="0">
                <a:latin typeface="宋体"/>
                <a:cs typeface="宋体"/>
              </a:rPr>
              <a:t>非常深的网络。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352800"/>
            <a:ext cx="3851888" cy="3163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5731" y="4380732"/>
            <a:ext cx="205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5" dirty="0">
                <a:solidFill>
                  <a:srgbClr val="231F20"/>
                </a:solidFill>
                <a:latin typeface="宋体"/>
                <a:cs typeface="宋体"/>
              </a:rPr>
              <a:t>一个简单的残差单元</a:t>
            </a:r>
            <a:r>
              <a:rPr lang="zh-CN" altLang="en-US" sz="2400" spc="-5" dirty="0" smtClean="0">
                <a:solidFill>
                  <a:srgbClr val="231F20"/>
                </a:solidFill>
                <a:latin typeface="宋体"/>
                <a:cs typeface="宋体"/>
              </a:rPr>
              <a:t>结构：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24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spc="-10" dirty="0">
                <a:latin typeface="华文楷体"/>
                <a:cs typeface="华文楷体"/>
              </a:rPr>
              <a:t>C</a:t>
            </a:r>
            <a:r>
              <a:rPr i="1" spc="0" dirty="0">
                <a:latin typeface="华文楷体"/>
                <a:cs typeface="华文楷体"/>
              </a:rPr>
              <a:t>N</a:t>
            </a:r>
            <a:r>
              <a:rPr i="1" spc="5" dirty="0">
                <a:latin typeface="华文楷体"/>
                <a:cs typeface="华文楷体"/>
              </a:rPr>
              <a:t>N</a:t>
            </a:r>
            <a:r>
              <a:rPr dirty="0"/>
              <a:t>定义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290794"/>
            <a:ext cx="7397115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00" algn="just">
              <a:lnSpc>
                <a:spcPct val="101699"/>
              </a:lnSpc>
            </a:pPr>
            <a:r>
              <a:rPr sz="2000" dirty="0">
                <a:latin typeface="宋体"/>
                <a:cs typeface="宋体"/>
              </a:rPr>
              <a:t>卷积神经网络</a:t>
            </a:r>
            <a:r>
              <a:rPr sz="2000" spc="5" dirty="0">
                <a:latin typeface="宋体"/>
                <a:cs typeface="宋体"/>
              </a:rPr>
              <a:t>（</a:t>
            </a:r>
            <a:r>
              <a:rPr sz="2000" spc="-47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Convolu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CN</a:t>
            </a:r>
            <a:r>
              <a:rPr sz="2000" spc="15" dirty="0">
                <a:latin typeface="Arial"/>
                <a:cs typeface="Arial"/>
              </a:rPr>
              <a:t>N</a:t>
            </a:r>
            <a:r>
              <a:rPr sz="2000" dirty="0">
                <a:latin typeface="宋体"/>
                <a:cs typeface="宋体"/>
              </a:rPr>
              <a:t>）是一 种前馈神经网络，它的</a:t>
            </a:r>
            <a:r>
              <a:rPr sz="2000" spc="-15" dirty="0">
                <a:latin typeface="宋体"/>
                <a:cs typeface="宋体"/>
              </a:rPr>
              <a:t>人</a:t>
            </a:r>
            <a:r>
              <a:rPr sz="2000" dirty="0">
                <a:latin typeface="宋体"/>
                <a:cs typeface="宋体"/>
              </a:rPr>
              <a:t>工神</a:t>
            </a:r>
            <a:r>
              <a:rPr sz="2000" spc="-15" dirty="0">
                <a:latin typeface="宋体"/>
                <a:cs typeface="宋体"/>
              </a:rPr>
              <a:t>经</a:t>
            </a:r>
            <a:r>
              <a:rPr sz="2000" dirty="0">
                <a:latin typeface="宋体"/>
                <a:cs typeface="宋体"/>
              </a:rPr>
              <a:t>元可</a:t>
            </a:r>
            <a:r>
              <a:rPr sz="2000" spc="-15" dirty="0">
                <a:latin typeface="宋体"/>
                <a:cs typeface="宋体"/>
              </a:rPr>
              <a:t>以</a:t>
            </a:r>
            <a:r>
              <a:rPr sz="2000" dirty="0">
                <a:latin typeface="宋体"/>
                <a:cs typeface="宋体"/>
              </a:rPr>
              <a:t>响应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dirty="0">
                <a:latin typeface="宋体"/>
                <a:cs typeface="宋体"/>
              </a:rPr>
              <a:t>部分</a:t>
            </a:r>
            <a:r>
              <a:rPr sz="2000" spc="-15" dirty="0">
                <a:latin typeface="宋体"/>
                <a:cs typeface="宋体"/>
              </a:rPr>
              <a:t>覆</a:t>
            </a:r>
            <a:r>
              <a:rPr sz="2000" dirty="0">
                <a:latin typeface="宋体"/>
                <a:cs typeface="宋体"/>
              </a:rPr>
              <a:t>盖范</a:t>
            </a:r>
            <a:r>
              <a:rPr sz="2000" spc="-15" dirty="0">
                <a:latin typeface="宋体"/>
                <a:cs typeface="宋体"/>
              </a:rPr>
              <a:t>围</a:t>
            </a:r>
            <a:r>
              <a:rPr sz="2000" dirty="0">
                <a:latin typeface="宋体"/>
                <a:cs typeface="宋体"/>
              </a:rPr>
              <a:t>内的周 围单元，对于大型</a:t>
            </a:r>
            <a:r>
              <a:rPr sz="2000" b="1" spc="0" dirty="0">
                <a:solidFill>
                  <a:srgbClr val="FF0000"/>
                </a:solidFill>
                <a:latin typeface="宋体"/>
                <a:cs typeface="宋体"/>
              </a:rPr>
              <a:t>图像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处</a:t>
            </a:r>
            <a:r>
              <a:rPr sz="2000" b="1" spc="0" dirty="0">
                <a:solidFill>
                  <a:srgbClr val="FF0000"/>
                </a:solidFill>
                <a:latin typeface="宋体"/>
                <a:cs typeface="宋体"/>
              </a:rPr>
              <a:t>理、图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像</a:t>
            </a:r>
            <a:r>
              <a:rPr sz="2000" b="1" spc="0" dirty="0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sz="2000" b="1" spc="20" dirty="0">
                <a:solidFill>
                  <a:srgbClr val="FF0000"/>
                </a:solidFill>
                <a:latin typeface="宋体"/>
                <a:cs typeface="宋体"/>
              </a:rPr>
              <a:t>类</a:t>
            </a:r>
            <a:r>
              <a:rPr sz="2000" spc="-15" dirty="0">
                <a:latin typeface="宋体"/>
                <a:cs typeface="宋体"/>
              </a:rPr>
              <a:t>有</a:t>
            </a:r>
            <a:r>
              <a:rPr sz="2000" dirty="0">
                <a:latin typeface="宋体"/>
                <a:cs typeface="宋体"/>
              </a:rPr>
              <a:t>出色</a:t>
            </a:r>
            <a:r>
              <a:rPr sz="2000" spc="-15" dirty="0">
                <a:latin typeface="宋体"/>
                <a:cs typeface="宋体"/>
              </a:rPr>
              <a:t>表</a:t>
            </a:r>
            <a:r>
              <a:rPr sz="2000" dirty="0">
                <a:latin typeface="宋体"/>
                <a:cs typeface="宋体"/>
              </a:rPr>
              <a:t>现。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572135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卷积神经网络是目前</a:t>
            </a:r>
            <a:r>
              <a:rPr sz="2000" spc="-10" dirty="0">
                <a:latin typeface="宋体"/>
                <a:cs typeface="宋体"/>
              </a:rPr>
              <a:t>广</a:t>
            </a:r>
            <a:r>
              <a:rPr sz="2000" dirty="0">
                <a:latin typeface="宋体"/>
                <a:cs typeface="宋体"/>
              </a:rPr>
              <a:t>泛使</a:t>
            </a:r>
            <a:r>
              <a:rPr sz="2000" spc="-10" dirty="0">
                <a:latin typeface="宋体"/>
                <a:cs typeface="宋体"/>
              </a:rPr>
              <a:t>用</a:t>
            </a:r>
            <a:r>
              <a:rPr sz="2000" dirty="0">
                <a:latin typeface="宋体"/>
                <a:cs typeface="宋体"/>
              </a:rPr>
              <a:t>的一</a:t>
            </a:r>
            <a:r>
              <a:rPr sz="2000" spc="-10" dirty="0">
                <a:latin typeface="宋体"/>
                <a:cs typeface="宋体"/>
              </a:rPr>
              <a:t>种</a:t>
            </a:r>
            <a:r>
              <a:rPr sz="2000" dirty="0">
                <a:latin typeface="宋体"/>
                <a:cs typeface="宋体"/>
              </a:rPr>
              <a:t>深度</a:t>
            </a:r>
            <a:r>
              <a:rPr sz="2000" spc="-10" dirty="0">
                <a:latin typeface="宋体"/>
                <a:cs typeface="宋体"/>
              </a:rPr>
              <a:t>学</a:t>
            </a:r>
            <a:r>
              <a:rPr sz="2000" dirty="0">
                <a:latin typeface="宋体"/>
                <a:cs typeface="宋体"/>
              </a:rPr>
              <a:t>习网</a:t>
            </a:r>
            <a:r>
              <a:rPr sz="2000" spc="-10" dirty="0">
                <a:latin typeface="宋体"/>
                <a:cs typeface="宋体"/>
              </a:rPr>
              <a:t>络</a:t>
            </a:r>
            <a:r>
              <a:rPr sz="2000" dirty="0">
                <a:latin typeface="宋体"/>
                <a:cs typeface="宋体"/>
              </a:rPr>
              <a:t>。测试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10000</a:t>
            </a:r>
            <a:r>
              <a:rPr sz="2000" dirty="0">
                <a:latin typeface="宋体"/>
                <a:cs typeface="宋体"/>
              </a:rPr>
              <a:t>张</a:t>
            </a:r>
            <a:r>
              <a:rPr sz="2000" dirty="0">
                <a:latin typeface="Arial"/>
                <a:cs typeface="Arial"/>
              </a:rPr>
              <a:t>MNIS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宋体"/>
                <a:cs typeface="宋体"/>
              </a:rPr>
              <a:t>图像数据</a:t>
            </a:r>
            <a:r>
              <a:rPr sz="2000" spc="-15" dirty="0">
                <a:latin typeface="宋体"/>
                <a:cs typeface="宋体"/>
              </a:rPr>
              <a:t>集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5" dirty="0">
                <a:latin typeface="Arial"/>
                <a:cs typeface="Arial"/>
              </a:rPr>
              <a:t>CN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宋体"/>
                <a:cs typeface="宋体"/>
              </a:rPr>
              <a:t>的正</a:t>
            </a:r>
            <a:r>
              <a:rPr sz="2000" spc="-15" dirty="0">
                <a:latin typeface="宋体"/>
                <a:cs typeface="宋体"/>
              </a:rPr>
              <a:t>确</a:t>
            </a:r>
            <a:r>
              <a:rPr sz="2000" dirty="0">
                <a:latin typeface="宋体"/>
                <a:cs typeface="宋体"/>
              </a:rPr>
              <a:t>率能</a:t>
            </a:r>
            <a:r>
              <a:rPr sz="2000" spc="-15" dirty="0">
                <a:latin typeface="宋体"/>
                <a:cs typeface="宋体"/>
              </a:rPr>
              <a:t>够</a:t>
            </a:r>
            <a:r>
              <a:rPr sz="2000" dirty="0">
                <a:latin typeface="宋体"/>
                <a:cs typeface="宋体"/>
              </a:rPr>
              <a:t>达</a:t>
            </a:r>
            <a:r>
              <a:rPr sz="2000" spc="5" dirty="0">
                <a:latin typeface="宋体"/>
                <a:cs typeface="宋体"/>
              </a:rPr>
              <a:t>到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.6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卷积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4" name="object 13"/>
          <p:cNvSpPr txBox="1"/>
          <p:nvPr/>
        </p:nvSpPr>
        <p:spPr>
          <a:xfrm>
            <a:off x="1066800" y="1535145"/>
            <a:ext cx="6400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2729">
              <a:lnSpc>
                <a:spcPct val="129500"/>
              </a:lnSpc>
            </a:pPr>
            <a:r>
              <a:rPr sz="2000" spc="-5" dirty="0">
                <a:latin typeface="宋体"/>
                <a:cs typeface="宋体"/>
              </a:rPr>
              <a:t>我们把</a:t>
            </a:r>
            <a:r>
              <a:rPr sz="2000" spc="-370" dirty="0">
                <a:latin typeface="宋体"/>
                <a:cs typeface="宋体"/>
              </a:rPr>
              <a:t> </a:t>
            </a:r>
            <a:r>
              <a:rPr sz="2000" b="0" i="1" spc="-170" dirty="0">
                <a:latin typeface="Bookman Old Style"/>
                <a:cs typeface="Bookman Old Style"/>
              </a:rPr>
              <a:t>w</a:t>
            </a:r>
            <a:r>
              <a:rPr sz="2000" baseline="-11904" dirty="0">
                <a:latin typeface="Verdana"/>
                <a:cs typeface="Verdana"/>
              </a:rPr>
              <a:t>1</a:t>
            </a:r>
            <a:r>
              <a:rPr sz="2000" b="0" i="1" spc="-25" dirty="0">
                <a:latin typeface="Bookman Old Style"/>
                <a:cs typeface="Bookman Old Style"/>
              </a:rPr>
              <a:t>,</a:t>
            </a:r>
            <a:r>
              <a:rPr sz="2000" b="0" i="1" spc="-135" dirty="0">
                <a:latin typeface="Bookman Old Style"/>
                <a:cs typeface="Bookman Old Style"/>
              </a:rPr>
              <a:t> </a:t>
            </a:r>
            <a:r>
              <a:rPr sz="2000" b="0" i="1" spc="-170" dirty="0">
                <a:latin typeface="Bookman Old Style"/>
                <a:cs typeface="Bookman Old Style"/>
              </a:rPr>
              <a:t>w</a:t>
            </a:r>
            <a:r>
              <a:rPr sz="2000" baseline="-11904" dirty="0">
                <a:latin typeface="Verdana"/>
                <a:cs typeface="Verdana"/>
              </a:rPr>
              <a:t>2</a:t>
            </a:r>
            <a:r>
              <a:rPr sz="2000" b="0" i="1" spc="-25" dirty="0">
                <a:latin typeface="Bookman Old Style"/>
                <a:cs typeface="Bookman Old Style"/>
              </a:rPr>
              <a:t>,</a:t>
            </a:r>
            <a:r>
              <a:rPr sz="2000" b="0" i="1" spc="-135" dirty="0">
                <a:latin typeface="Bookman Old Style"/>
                <a:cs typeface="Bookman Old Style"/>
              </a:rPr>
              <a:t> </a:t>
            </a:r>
            <a:r>
              <a:rPr sz="2000" spc="-5" dirty="0">
                <a:latin typeface="Cambria"/>
                <a:cs typeface="Cambria"/>
              </a:rPr>
              <a:t>·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·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·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5" dirty="0">
                <a:latin typeface="宋体"/>
                <a:cs typeface="宋体"/>
              </a:rPr>
              <a:t>称为</a:t>
            </a:r>
            <a:r>
              <a:rPr sz="2000" spc="-5" dirty="0">
                <a:latin typeface="楷体"/>
                <a:cs typeface="楷体"/>
              </a:rPr>
              <a:t>滤波</a:t>
            </a:r>
            <a:r>
              <a:rPr sz="2000" spc="-135" dirty="0">
                <a:latin typeface="楷体"/>
                <a:cs typeface="楷体"/>
              </a:rPr>
              <a:t>器</a:t>
            </a:r>
            <a:r>
              <a:rPr sz="2000" spc="-5" dirty="0">
                <a:latin typeface="宋体"/>
                <a:cs typeface="宋体"/>
              </a:rPr>
              <a:t>（</a:t>
            </a:r>
            <a:r>
              <a:rPr sz="2000" spc="-20" dirty="0">
                <a:latin typeface="Book Antiqua"/>
                <a:cs typeface="Book Antiqua"/>
              </a:rPr>
              <a:t>filte</a:t>
            </a:r>
            <a:r>
              <a:rPr sz="2000" spc="-15" dirty="0">
                <a:latin typeface="Book Antiqua"/>
                <a:cs typeface="Book Antiqua"/>
              </a:rPr>
              <a:t>r</a:t>
            </a:r>
            <a:r>
              <a:rPr sz="2000" spc="-135" dirty="0">
                <a:latin typeface="宋体"/>
                <a:cs typeface="宋体"/>
              </a:rPr>
              <a:t>）</a:t>
            </a:r>
            <a:r>
              <a:rPr sz="2000" spc="-10" dirty="0">
                <a:latin typeface="宋体"/>
                <a:cs typeface="宋体"/>
              </a:rPr>
              <a:t>或</a:t>
            </a:r>
            <a:r>
              <a:rPr sz="2000" spc="-5" dirty="0">
                <a:latin typeface="楷体"/>
                <a:cs typeface="楷体"/>
              </a:rPr>
              <a:t>卷积</a:t>
            </a:r>
            <a:r>
              <a:rPr sz="2000" spc="-135" dirty="0">
                <a:latin typeface="楷体"/>
                <a:cs typeface="楷体"/>
              </a:rPr>
              <a:t>核</a:t>
            </a:r>
            <a:r>
              <a:rPr sz="2000" spc="-5" dirty="0">
                <a:latin typeface="宋体"/>
                <a:cs typeface="宋体"/>
              </a:rPr>
              <a:t>（</a:t>
            </a:r>
            <a:r>
              <a:rPr sz="2000" spc="-25" dirty="0">
                <a:latin typeface="Book Antiqua"/>
                <a:cs typeface="Book Antiqua"/>
              </a:rPr>
              <a:t>co</a:t>
            </a:r>
            <a:r>
              <a:rPr sz="2000" spc="-60" dirty="0">
                <a:latin typeface="Book Antiqua"/>
                <a:cs typeface="Book Antiqua"/>
              </a:rPr>
              <a:t>n</a:t>
            </a:r>
            <a:r>
              <a:rPr sz="2000" spc="-70" dirty="0">
                <a:latin typeface="Book Antiqua"/>
                <a:cs typeface="Book Antiqua"/>
              </a:rPr>
              <a:t>v</a:t>
            </a:r>
            <a:r>
              <a:rPr sz="2000" spc="-20" dirty="0">
                <a:latin typeface="Book Antiqua"/>
                <a:cs typeface="Book Antiqua"/>
              </a:rPr>
              <a:t>olution</a:t>
            </a:r>
            <a:r>
              <a:rPr sz="2000" spc="45" dirty="0">
                <a:latin typeface="Book Antiqua"/>
                <a:cs typeface="Book Antiqua"/>
              </a:rPr>
              <a:t> </a:t>
            </a:r>
            <a:r>
              <a:rPr sz="2000" spc="-60" dirty="0">
                <a:latin typeface="Book Antiqua"/>
                <a:cs typeface="Book Antiqua"/>
              </a:rPr>
              <a:t>k</a:t>
            </a:r>
            <a:r>
              <a:rPr sz="2000" spc="-30" dirty="0">
                <a:latin typeface="Book Antiqua"/>
                <a:cs typeface="Book Antiqua"/>
              </a:rPr>
              <a:t>erne</a:t>
            </a:r>
            <a:r>
              <a:rPr sz="2000" spc="-25" dirty="0">
                <a:latin typeface="Book Antiqua"/>
                <a:cs typeface="Book Antiqua"/>
              </a:rPr>
              <a:t>l</a:t>
            </a:r>
            <a:r>
              <a:rPr sz="2000" spc="-135" dirty="0">
                <a:latin typeface="宋体"/>
                <a:cs typeface="宋体"/>
              </a:rPr>
              <a:t>）</a:t>
            </a:r>
            <a:r>
              <a:rPr sz="2000" spc="-165" dirty="0">
                <a:latin typeface="宋体"/>
                <a:cs typeface="宋体"/>
              </a:rPr>
              <a:t>。</a:t>
            </a:r>
            <a:r>
              <a:rPr sz="2000" spc="-5" dirty="0">
                <a:latin typeface="宋体"/>
                <a:cs typeface="宋体"/>
              </a:rPr>
              <a:t>假 设滤波器长度为</a:t>
            </a:r>
            <a:r>
              <a:rPr sz="2000" spc="-355" dirty="0">
                <a:latin typeface="宋体"/>
                <a:cs typeface="宋体"/>
              </a:rPr>
              <a:t> </a:t>
            </a:r>
            <a:r>
              <a:rPr sz="2000" b="0" i="1" spc="-10" dirty="0">
                <a:latin typeface="Bookman Old Style"/>
                <a:cs typeface="Bookman Old Style"/>
              </a:rPr>
              <a:t>m</a:t>
            </a:r>
            <a:r>
              <a:rPr sz="2000" spc="-5" dirty="0">
                <a:latin typeface="宋体"/>
                <a:cs typeface="宋体"/>
              </a:rPr>
              <a:t>，它和一个信号序列</a:t>
            </a:r>
            <a:r>
              <a:rPr sz="2000" spc="-355" dirty="0">
                <a:latin typeface="宋体"/>
                <a:cs typeface="宋体"/>
              </a:rPr>
              <a:t> </a:t>
            </a:r>
            <a:r>
              <a:rPr sz="2000" b="0" i="1" spc="20" dirty="0">
                <a:latin typeface="Bookman Old Style"/>
                <a:cs typeface="Bookman Old Style"/>
              </a:rPr>
              <a:t>x</a:t>
            </a:r>
            <a:r>
              <a:rPr sz="2000" baseline="-11904" dirty="0">
                <a:latin typeface="Verdana"/>
                <a:cs typeface="Verdana"/>
              </a:rPr>
              <a:t>1</a:t>
            </a:r>
            <a:r>
              <a:rPr sz="2000" b="0" i="1" spc="-25" dirty="0">
                <a:latin typeface="Bookman Old Style"/>
                <a:cs typeface="Bookman Old Style"/>
              </a:rPr>
              <a:t>,</a:t>
            </a:r>
            <a:r>
              <a:rPr sz="2000" b="0" i="1" spc="-135" dirty="0">
                <a:latin typeface="Bookman Old Style"/>
                <a:cs typeface="Bookman Old Style"/>
              </a:rPr>
              <a:t> </a:t>
            </a:r>
            <a:r>
              <a:rPr sz="2000" b="0" i="1" spc="25" dirty="0">
                <a:latin typeface="Bookman Old Style"/>
                <a:cs typeface="Bookman Old Style"/>
              </a:rPr>
              <a:t>x</a:t>
            </a:r>
            <a:r>
              <a:rPr sz="2000" baseline="-11904" dirty="0">
                <a:latin typeface="Verdana"/>
                <a:cs typeface="Verdana"/>
              </a:rPr>
              <a:t>2</a:t>
            </a:r>
            <a:r>
              <a:rPr sz="2000" b="0" i="1" spc="-25" dirty="0">
                <a:latin typeface="Bookman Old Style"/>
                <a:cs typeface="Bookman Old Style"/>
              </a:rPr>
              <a:t>,</a:t>
            </a:r>
            <a:r>
              <a:rPr sz="2000" b="0" i="1" spc="-135" dirty="0">
                <a:latin typeface="Bookman Old Style"/>
                <a:cs typeface="Bookman Old Style"/>
              </a:rPr>
              <a:t> </a:t>
            </a:r>
            <a:r>
              <a:rPr sz="2000" spc="-5" dirty="0">
                <a:latin typeface="Cambria"/>
                <a:cs typeface="Cambria"/>
              </a:rPr>
              <a:t>·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·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·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5" dirty="0">
                <a:latin typeface="宋体"/>
                <a:cs typeface="宋体"/>
              </a:rPr>
              <a:t>的卷积为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R="397510" algn="ctr">
              <a:lnSpc>
                <a:spcPct val="100000"/>
              </a:lnSpc>
            </a:pPr>
            <a:endParaRPr sz="7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91" y="2794554"/>
            <a:ext cx="4837243" cy="1782304"/>
          </a:xfrm>
          <a:prstGeom prst="rect">
            <a:avLst/>
          </a:prstGeom>
        </p:spPr>
      </p:pic>
      <p:sp>
        <p:nvSpPr>
          <p:cNvPr id="6" name="object 16"/>
          <p:cNvSpPr txBox="1"/>
          <p:nvPr/>
        </p:nvSpPr>
        <p:spPr>
          <a:xfrm>
            <a:off x="1066800" y="4364426"/>
            <a:ext cx="4495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/>
                <a:cs typeface="宋体"/>
              </a:rPr>
              <a:t>信号序列</a:t>
            </a:r>
            <a:r>
              <a:rPr sz="2000" spc="-355" dirty="0">
                <a:latin typeface="宋体"/>
                <a:cs typeface="宋体"/>
              </a:rPr>
              <a:t> </a:t>
            </a:r>
            <a:r>
              <a:rPr sz="2000" b="1" spc="15" dirty="0">
                <a:latin typeface="Georgia"/>
                <a:cs typeface="Georgia"/>
              </a:rPr>
              <a:t>x</a:t>
            </a:r>
            <a:r>
              <a:rPr sz="2000" b="1" spc="-100" dirty="0">
                <a:latin typeface="Georgia"/>
                <a:cs typeface="Georgia"/>
              </a:rPr>
              <a:t> </a:t>
            </a:r>
            <a:r>
              <a:rPr sz="2000" spc="-5" dirty="0">
                <a:latin typeface="宋体"/>
                <a:cs typeface="宋体"/>
              </a:rPr>
              <a:t>和滤波器</a:t>
            </a:r>
            <a:r>
              <a:rPr sz="2000" spc="-355" dirty="0">
                <a:latin typeface="宋体"/>
                <a:cs typeface="宋体"/>
              </a:rPr>
              <a:t> </a:t>
            </a:r>
            <a:r>
              <a:rPr sz="2000" b="1" spc="-40" dirty="0">
                <a:latin typeface="Georgia"/>
                <a:cs typeface="Georgia"/>
              </a:rPr>
              <a:t>w</a:t>
            </a:r>
            <a:r>
              <a:rPr sz="2000" b="1" spc="-105" dirty="0">
                <a:latin typeface="Georgia"/>
                <a:cs typeface="Georgia"/>
              </a:rPr>
              <a:t> </a:t>
            </a:r>
            <a:r>
              <a:rPr sz="2000" spc="-5" dirty="0">
                <a:latin typeface="宋体"/>
                <a:cs typeface="宋体"/>
              </a:rPr>
              <a:t>的卷积定义为</a:t>
            </a:r>
            <a:endParaRPr sz="2000" dirty="0">
              <a:latin typeface="宋体"/>
              <a:cs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5093609"/>
            <a:ext cx="3124200" cy="8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1231106"/>
          </a:xfrm>
        </p:spPr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卷积神经网络</a:t>
            </a:r>
            <a:r>
              <a:rPr lang="zh-CN" altLang="en-US" dirty="0">
                <a:latin typeface="黑体"/>
                <a:cs typeface="黑体"/>
              </a:rPr>
              <a:t/>
            </a:r>
            <a:br>
              <a:rPr lang="zh-CN" altLang="en-US" dirty="0">
                <a:latin typeface="黑体"/>
                <a:cs typeface="黑体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609600" y="1676400"/>
            <a:ext cx="7185761" cy="1815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lang="zh-CN" altLang="en-US" sz="280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lang="zh-CN" altLang="en-US" sz="3600" spc="-5" dirty="0">
                <a:latin typeface="宋体"/>
                <a:cs typeface="宋体"/>
              </a:rPr>
              <a:t>卷积神经网络一般由卷积层、汇聚层和全连接层构成。</a:t>
            </a:r>
            <a:endParaRPr lang="zh-CN" altLang="en-US" sz="36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87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016" y="619952"/>
            <a:ext cx="7617967" cy="615553"/>
          </a:xfrm>
        </p:spPr>
        <p:txBody>
          <a:bodyPr>
            <a:normAutofit fontScale="90000"/>
          </a:bodyPr>
          <a:lstStyle/>
          <a:p>
            <a:r>
              <a:rPr lang="en-US" altLang="zh-CN" i="1" spc="-10" dirty="0" smtClean="0"/>
              <a:t>C</a:t>
            </a:r>
            <a:r>
              <a:rPr lang="en-US" altLang="zh-CN" i="1" dirty="0" smtClean="0"/>
              <a:t>N</a:t>
            </a:r>
            <a:r>
              <a:rPr lang="en-US" altLang="zh-CN" i="1" spc="5" dirty="0" smtClean="0"/>
              <a:t>N</a:t>
            </a:r>
            <a:r>
              <a:rPr lang="zh-CN" altLang="en-US" i="1" spc="5" dirty="0" smtClean="0"/>
              <a:t>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1640768"/>
            <a:ext cx="7185761" cy="166199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局部连接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权重共享</a:t>
            </a:r>
            <a:endParaRPr lang="en-US" altLang="zh-CN" sz="3600" dirty="0" smtClean="0"/>
          </a:p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子采样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116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979119" y="990600"/>
            <a:ext cx="7185761" cy="3510705"/>
          </a:xfrm>
        </p:spPr>
        <p:txBody>
          <a:bodyPr/>
          <a:lstStyle/>
          <a:p>
            <a:pPr marL="12700" marR="5080" indent="252729">
              <a:lnSpc>
                <a:spcPct val="129500"/>
              </a:lnSpc>
              <a:spcBef>
                <a:spcPts val="815"/>
              </a:spcBef>
            </a:pPr>
            <a:r>
              <a:rPr lang="zh-CN" altLang="en-US" sz="2400" dirty="0" smtClean="0">
                <a:latin typeface="宋体"/>
                <a:cs typeface="宋体"/>
              </a:rPr>
              <a:t>在全连接前馈神经网络</a:t>
            </a:r>
            <a:r>
              <a:rPr lang="zh-CN" altLang="en-US" sz="2400" spc="-5" dirty="0" smtClean="0">
                <a:latin typeface="宋体"/>
                <a:cs typeface="宋体"/>
              </a:rPr>
              <a:t>中</a:t>
            </a:r>
            <a:r>
              <a:rPr lang="zh-CN" altLang="en-US" sz="2400" dirty="0" smtClean="0">
                <a:latin typeface="宋体"/>
                <a:cs typeface="宋体"/>
              </a:rPr>
              <a:t>，如果</a:t>
            </a:r>
            <a:r>
              <a:rPr lang="zh-CN" altLang="en-US" sz="2400" spc="-5" dirty="0" smtClean="0">
                <a:latin typeface="宋体"/>
                <a:cs typeface="宋体"/>
              </a:rPr>
              <a:t>第</a:t>
            </a:r>
            <a:r>
              <a:rPr lang="zh-CN" altLang="en-US" sz="2400" spc="-340" dirty="0" smtClean="0">
                <a:latin typeface="宋体"/>
                <a:cs typeface="宋体"/>
              </a:rPr>
              <a:t> </a:t>
            </a:r>
            <a:r>
              <a:rPr lang="en-US" altLang="zh-CN" sz="2400" i="1" spc="15" dirty="0" smtClean="0">
                <a:latin typeface="Bookman Old Style"/>
                <a:cs typeface="Bookman Old Style"/>
              </a:rPr>
              <a:t>l</a:t>
            </a:r>
            <a:r>
              <a:rPr lang="zh-CN" altLang="en-US" sz="2400" i="1" spc="-120" dirty="0" smtClean="0">
                <a:latin typeface="Bookman Old Style"/>
                <a:cs typeface="Bookman Old Style"/>
              </a:rPr>
              <a:t> </a:t>
            </a:r>
            <a:r>
              <a:rPr lang="zh-CN" altLang="en-US" sz="2400" dirty="0" smtClean="0">
                <a:latin typeface="宋体"/>
                <a:cs typeface="宋体"/>
              </a:rPr>
              <a:t>层</a:t>
            </a:r>
            <a:r>
              <a:rPr lang="zh-CN" altLang="en-US" sz="2400" spc="-5" dirty="0" smtClean="0">
                <a:latin typeface="宋体"/>
                <a:cs typeface="宋体"/>
              </a:rPr>
              <a:t>有</a:t>
            </a:r>
            <a:r>
              <a:rPr lang="zh-CN" altLang="en-US" sz="2400" spc="-340" dirty="0" smtClean="0">
                <a:latin typeface="宋体"/>
                <a:cs typeface="宋体"/>
              </a:rPr>
              <a:t> </a:t>
            </a:r>
            <a:r>
              <a:rPr lang="en-US" altLang="zh-CN" sz="2400" i="1" spc="-25" dirty="0" err="1" smtClean="0">
                <a:latin typeface="Bookman Old Style"/>
                <a:cs typeface="Bookman Old Style"/>
              </a:rPr>
              <a:t>n</a:t>
            </a:r>
            <a:r>
              <a:rPr lang="en-US" altLang="zh-CN" sz="2400" i="1" spc="142" baseline="27777" dirty="0" err="1" smtClean="0"/>
              <a:t>l</a:t>
            </a:r>
            <a:r>
              <a:rPr lang="zh-CN" altLang="en-US" sz="2400" i="1" spc="22" baseline="27777" dirty="0" smtClean="0"/>
              <a:t> </a:t>
            </a:r>
            <a:r>
              <a:rPr lang="zh-CN" altLang="en-US" sz="2400" dirty="0" smtClean="0">
                <a:latin typeface="宋体"/>
                <a:cs typeface="宋体"/>
              </a:rPr>
              <a:t>个神经</a:t>
            </a:r>
            <a:r>
              <a:rPr lang="zh-CN" altLang="en-US" sz="2400" spc="-5" dirty="0" smtClean="0">
                <a:latin typeface="宋体"/>
                <a:cs typeface="宋体"/>
              </a:rPr>
              <a:t>元</a:t>
            </a:r>
            <a:r>
              <a:rPr lang="zh-CN" altLang="en-US" sz="2400" dirty="0" smtClean="0">
                <a:latin typeface="宋体"/>
                <a:cs typeface="宋体"/>
              </a:rPr>
              <a:t>，</a:t>
            </a:r>
            <a:r>
              <a:rPr lang="zh-CN" altLang="en-US" sz="2400" spc="-5" dirty="0" smtClean="0">
                <a:latin typeface="宋体"/>
                <a:cs typeface="宋体"/>
              </a:rPr>
              <a:t>第</a:t>
            </a:r>
            <a:r>
              <a:rPr lang="zh-CN" altLang="en-US" sz="2400" spc="-340" dirty="0" smtClean="0">
                <a:latin typeface="宋体"/>
                <a:cs typeface="宋体"/>
              </a:rPr>
              <a:t> </a:t>
            </a:r>
            <a:r>
              <a:rPr lang="en-US" altLang="zh-CN" sz="2400" i="1" spc="15" dirty="0" smtClean="0">
                <a:latin typeface="Bookman Old Style"/>
                <a:cs typeface="Bookman Old Style"/>
              </a:rPr>
              <a:t>l</a:t>
            </a:r>
            <a:r>
              <a:rPr lang="zh-CN" altLang="en-US" sz="2400" i="1" spc="-35" dirty="0" smtClean="0">
                <a:latin typeface="Bookman Old Style"/>
                <a:cs typeface="Bookman Old Style"/>
              </a:rPr>
              <a:t> </a:t>
            </a:r>
            <a:r>
              <a:rPr lang="zh-CN" altLang="en-US" sz="2400" spc="220" dirty="0" smtClean="0">
                <a:latin typeface="Cambria"/>
                <a:cs typeface="Cambria"/>
              </a:rPr>
              <a:t>−</a:t>
            </a:r>
            <a:r>
              <a:rPr lang="zh-CN" altLang="en-US" sz="2400" spc="25" dirty="0" smtClean="0">
                <a:latin typeface="Cambria"/>
                <a:cs typeface="Cambria"/>
              </a:rPr>
              <a:t> </a:t>
            </a:r>
            <a:r>
              <a:rPr lang="en-US" altLang="zh-CN" sz="2400" spc="-50" dirty="0" smtClean="0">
                <a:latin typeface="Tahoma"/>
                <a:cs typeface="Tahoma"/>
              </a:rPr>
              <a:t>1</a:t>
            </a:r>
            <a:r>
              <a:rPr lang="zh-CN" altLang="en-US" sz="2400" spc="-155" dirty="0" smtClean="0">
                <a:latin typeface="Tahoma"/>
                <a:cs typeface="Tahoma"/>
              </a:rPr>
              <a:t> </a:t>
            </a:r>
            <a:r>
              <a:rPr lang="zh-CN" altLang="en-US" sz="2400" dirty="0" smtClean="0">
                <a:latin typeface="宋体"/>
                <a:cs typeface="宋体"/>
              </a:rPr>
              <a:t>层</a:t>
            </a:r>
            <a:r>
              <a:rPr lang="zh-CN" altLang="en-US" sz="2400" spc="-5" dirty="0" smtClean="0">
                <a:latin typeface="宋体"/>
                <a:cs typeface="宋体"/>
              </a:rPr>
              <a:t>有</a:t>
            </a:r>
            <a:r>
              <a:rPr lang="zh-CN" altLang="en-US" sz="2400" spc="-340" dirty="0" smtClean="0">
                <a:latin typeface="宋体"/>
                <a:cs typeface="宋体"/>
              </a:rPr>
              <a:t> </a:t>
            </a:r>
            <a:r>
              <a:rPr lang="en-US" altLang="zh-CN" sz="2400" i="1" spc="-25" dirty="0" smtClean="0">
                <a:latin typeface="Bookman Old Style"/>
                <a:cs typeface="Bookman Old Style"/>
              </a:rPr>
              <a:t>n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smtClean="0"/>
              <a:t>l</a:t>
            </a:r>
            <a:r>
              <a:rPr lang="zh-CN" altLang="en-US" sz="2400" spc="345" baseline="27777" dirty="0" smtClean="0">
                <a:latin typeface="Cambria"/>
                <a:cs typeface="Cambria"/>
              </a:rPr>
              <a:t>−</a:t>
            </a:r>
            <a:r>
              <a:rPr lang="en-US" altLang="zh-CN" sz="2400" spc="-37" baseline="27777" dirty="0" smtClean="0">
                <a:latin typeface="Verdana"/>
                <a:cs typeface="Verdana"/>
              </a:rPr>
              <a:t>1) </a:t>
            </a:r>
            <a:r>
              <a:rPr lang="zh-CN" altLang="en-US" sz="2400" dirty="0" smtClean="0">
                <a:latin typeface="宋体"/>
                <a:cs typeface="宋体"/>
              </a:rPr>
              <a:t>个神经</a:t>
            </a:r>
            <a:r>
              <a:rPr lang="zh-CN" altLang="en-US" sz="2400" spc="-5" dirty="0" smtClean="0">
                <a:latin typeface="宋体"/>
                <a:cs typeface="宋体"/>
              </a:rPr>
              <a:t>元</a:t>
            </a:r>
            <a:r>
              <a:rPr lang="zh-CN" altLang="en-US" sz="2400" dirty="0" smtClean="0">
                <a:latin typeface="宋体"/>
                <a:cs typeface="宋体"/>
              </a:rPr>
              <a:t>，连接边</a:t>
            </a:r>
            <a:r>
              <a:rPr lang="zh-CN" altLang="en-US" sz="2400" spc="-5" dirty="0" smtClean="0">
                <a:latin typeface="宋体"/>
                <a:cs typeface="宋体"/>
              </a:rPr>
              <a:t>有</a:t>
            </a:r>
            <a:r>
              <a:rPr lang="zh-CN" altLang="en-US" sz="2400" spc="-340" dirty="0" smtClean="0">
                <a:latin typeface="宋体"/>
                <a:cs typeface="宋体"/>
              </a:rPr>
              <a:t> </a:t>
            </a:r>
            <a:r>
              <a:rPr lang="en-US" altLang="zh-CN" sz="2400" i="1" spc="-25" dirty="0" smtClean="0">
                <a:latin typeface="Bookman Old Style"/>
                <a:cs typeface="Bookman Old Style"/>
              </a:rPr>
              <a:t>n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smtClean="0"/>
              <a:t>l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)</a:t>
            </a:r>
            <a:r>
              <a:rPr lang="zh-CN" altLang="en-US" sz="2400" spc="82" baseline="27777" dirty="0" smtClean="0">
                <a:latin typeface="Verdana"/>
                <a:cs typeface="Verdana"/>
              </a:rPr>
              <a:t> </a:t>
            </a:r>
            <a:r>
              <a:rPr lang="en-US" altLang="zh-CN" sz="2400" spc="220" dirty="0" smtClean="0">
                <a:latin typeface="Cambria"/>
                <a:cs typeface="Cambria"/>
              </a:rPr>
              <a:t>×</a:t>
            </a:r>
            <a:r>
              <a:rPr lang="zh-CN" altLang="en-US" sz="2400" spc="30" dirty="0" smtClean="0">
                <a:latin typeface="Cambria"/>
                <a:cs typeface="Cambria"/>
              </a:rPr>
              <a:t> </a:t>
            </a:r>
            <a:r>
              <a:rPr lang="en-US" altLang="zh-CN" sz="2400" i="1" spc="-25" dirty="0" smtClean="0">
                <a:latin typeface="Bookman Old Style"/>
                <a:cs typeface="Bookman Old Style"/>
              </a:rPr>
              <a:t>n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smtClean="0"/>
              <a:t>l</a:t>
            </a:r>
            <a:r>
              <a:rPr lang="zh-CN" altLang="en-US" sz="2400" spc="352" baseline="27777" dirty="0" smtClean="0">
                <a:latin typeface="Cambria"/>
                <a:cs typeface="Cambria"/>
              </a:rPr>
              <a:t>−</a:t>
            </a:r>
            <a:r>
              <a:rPr lang="en-US" altLang="zh-CN" sz="2400" spc="-44" baseline="27777" dirty="0" smtClean="0">
                <a:latin typeface="Verdana"/>
                <a:cs typeface="Verdana"/>
              </a:rPr>
              <a:t>1)</a:t>
            </a:r>
            <a:r>
              <a:rPr lang="zh-CN" altLang="en-US" sz="2400" spc="-52" baseline="27777" dirty="0" smtClean="0">
                <a:latin typeface="Verdana"/>
                <a:cs typeface="Verdan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个</a:t>
            </a:r>
            <a:r>
              <a:rPr lang="zh-CN" altLang="en-US" sz="2400" dirty="0" smtClean="0">
                <a:latin typeface="宋体"/>
                <a:cs typeface="宋体"/>
              </a:rPr>
              <a:t>，也就是权重矩阵</a:t>
            </a:r>
            <a:r>
              <a:rPr lang="zh-CN" altLang="en-US" sz="2400" spc="-5" dirty="0" smtClean="0">
                <a:latin typeface="宋体"/>
                <a:cs typeface="宋体"/>
              </a:rPr>
              <a:t>有</a:t>
            </a:r>
            <a:r>
              <a:rPr lang="zh-CN" altLang="en-US" sz="2400" spc="-340" dirty="0" smtClean="0">
                <a:latin typeface="宋体"/>
                <a:cs typeface="宋体"/>
              </a:rPr>
              <a:t> </a:t>
            </a:r>
            <a:r>
              <a:rPr lang="en-US" altLang="zh-CN" sz="2400" i="1" spc="-25" dirty="0" smtClean="0">
                <a:latin typeface="Bookman Old Style"/>
                <a:cs typeface="Bookman Old Style"/>
              </a:rPr>
              <a:t>n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smtClean="0"/>
              <a:t>l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)</a:t>
            </a:r>
            <a:r>
              <a:rPr lang="zh-CN" altLang="en-US" sz="2400" spc="82" baseline="27777" dirty="0" smtClean="0">
                <a:latin typeface="Verdana"/>
                <a:cs typeface="Verdana"/>
              </a:rPr>
              <a:t> </a:t>
            </a:r>
            <a:r>
              <a:rPr lang="en-US" altLang="zh-CN" sz="2400" spc="220" dirty="0" smtClean="0">
                <a:latin typeface="Cambria"/>
                <a:cs typeface="Cambria"/>
              </a:rPr>
              <a:t>×</a:t>
            </a:r>
            <a:r>
              <a:rPr lang="zh-CN" altLang="en-US" sz="2400" spc="30" dirty="0" smtClean="0">
                <a:latin typeface="Cambria"/>
                <a:cs typeface="Cambria"/>
              </a:rPr>
              <a:t> </a:t>
            </a:r>
            <a:r>
              <a:rPr lang="en-US" altLang="zh-CN" sz="2400" i="1" spc="-25" dirty="0" smtClean="0">
                <a:latin typeface="Bookman Old Style"/>
                <a:cs typeface="Bookman Old Style"/>
              </a:rPr>
              <a:t>n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smtClean="0"/>
              <a:t>l</a:t>
            </a:r>
            <a:r>
              <a:rPr lang="zh-CN" altLang="en-US" sz="2400" spc="345" baseline="27777" dirty="0" smtClean="0">
                <a:latin typeface="Cambria"/>
                <a:cs typeface="Cambria"/>
              </a:rPr>
              <a:t>−</a:t>
            </a:r>
            <a:r>
              <a:rPr lang="en-US" altLang="zh-CN" sz="2400" spc="-44" baseline="27777" dirty="0" smtClean="0">
                <a:latin typeface="Verdana"/>
                <a:cs typeface="Verdana"/>
              </a:rPr>
              <a:t>1)</a:t>
            </a:r>
            <a:r>
              <a:rPr lang="zh-CN" altLang="en-US" sz="2400" baseline="27777" dirty="0" smtClean="0">
                <a:latin typeface="Verdana"/>
                <a:cs typeface="Verdana"/>
              </a:rPr>
              <a:t> </a:t>
            </a:r>
            <a:r>
              <a:rPr lang="zh-CN" altLang="en-US" sz="2400" spc="-97" baseline="27777" dirty="0" smtClean="0">
                <a:latin typeface="Verdana"/>
                <a:cs typeface="Verdana"/>
              </a:rPr>
              <a:t> </a:t>
            </a:r>
            <a:r>
              <a:rPr lang="zh-CN" altLang="en-US" sz="2400" dirty="0" smtClean="0">
                <a:latin typeface="宋体"/>
                <a:cs typeface="宋体"/>
              </a:rPr>
              <a:t>个参</a:t>
            </a:r>
            <a:r>
              <a:rPr lang="zh-CN" altLang="en-US" sz="2400" spc="-5" dirty="0" smtClean="0">
                <a:latin typeface="宋体"/>
                <a:cs typeface="宋体"/>
              </a:rPr>
              <a:t>数，权重矩阵的参数非常多，训练的效率会非常低。</a:t>
            </a:r>
            <a:endParaRPr lang="zh-CN" altLang="en-US" sz="2400" dirty="0" smtClean="0">
              <a:latin typeface="宋体"/>
              <a:cs typeface="宋体"/>
            </a:endParaRPr>
          </a:p>
          <a:p>
            <a:pPr marL="265430">
              <a:lnSpc>
                <a:spcPct val="100000"/>
              </a:lnSpc>
              <a:spcBef>
                <a:spcPts val="780"/>
              </a:spcBef>
            </a:pPr>
            <a:r>
              <a:rPr lang="zh-CN" altLang="en-US" sz="2400" spc="-5" dirty="0" smtClean="0">
                <a:latin typeface="宋体"/>
                <a:cs typeface="宋体"/>
              </a:rPr>
              <a:t>如果采用卷积来代替全连接</a:t>
            </a:r>
            <a:r>
              <a:rPr lang="zh-CN" altLang="en-US" sz="2400" spc="-110" dirty="0" smtClean="0">
                <a:latin typeface="宋体"/>
                <a:cs typeface="宋体"/>
              </a:rPr>
              <a:t>，</a:t>
            </a:r>
            <a:r>
              <a:rPr lang="zh-CN" altLang="en-US" sz="2400" spc="-5" dirty="0" smtClean="0">
                <a:latin typeface="宋体"/>
                <a:cs typeface="宋体"/>
              </a:rPr>
              <a:t>第</a:t>
            </a:r>
            <a:r>
              <a:rPr lang="zh-CN" altLang="en-US" sz="2400" spc="-360" dirty="0" smtClean="0">
                <a:latin typeface="宋体"/>
                <a:cs typeface="宋体"/>
              </a:rPr>
              <a:t> </a:t>
            </a:r>
            <a:r>
              <a:rPr lang="en-US" altLang="zh-CN" sz="2400" i="1" spc="15" dirty="0" smtClean="0">
                <a:latin typeface="Bookman Old Style"/>
                <a:cs typeface="Bookman Old Style"/>
              </a:rPr>
              <a:t>l</a:t>
            </a:r>
            <a:r>
              <a:rPr lang="zh-CN" altLang="en-US" sz="2400" i="1" spc="-140" dirty="0" smtClean="0">
                <a:latin typeface="Bookman Old Style"/>
                <a:cs typeface="Bookman Old Style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层的净输入</a:t>
            </a:r>
            <a:r>
              <a:rPr lang="zh-CN" altLang="en-US" sz="2400" spc="-360" dirty="0" smtClean="0">
                <a:latin typeface="宋体"/>
                <a:cs typeface="宋体"/>
              </a:rPr>
              <a:t> </a:t>
            </a:r>
            <a:r>
              <a:rPr lang="en-US" altLang="zh-CN" sz="2400" b="1" spc="-20" dirty="0" smtClean="0">
                <a:latin typeface="Georgia"/>
                <a:cs typeface="Georgia"/>
              </a:rPr>
              <a:t>z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smtClean="0"/>
              <a:t>l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)</a:t>
            </a:r>
            <a:r>
              <a:rPr lang="zh-CN" altLang="en-US" sz="2400" spc="-89" baseline="27777" dirty="0" smtClean="0">
                <a:latin typeface="Verdana"/>
                <a:cs typeface="Verdana"/>
              </a:rPr>
              <a:t> </a:t>
            </a:r>
            <a:endParaRPr lang="en-US" altLang="zh-CN" sz="2400" spc="-5" dirty="0">
              <a:latin typeface="宋体"/>
              <a:cs typeface="Verdana"/>
            </a:endParaRPr>
          </a:p>
          <a:p>
            <a:pPr marL="265430">
              <a:lnSpc>
                <a:spcPct val="100000"/>
              </a:lnSpc>
              <a:spcBef>
                <a:spcPts val="780"/>
              </a:spcBef>
            </a:pPr>
            <a:r>
              <a:rPr lang="zh-CN" altLang="en-US" sz="2400" spc="-5" dirty="0" smtClean="0">
                <a:latin typeface="宋体"/>
                <a:cs typeface="宋体"/>
              </a:rPr>
              <a:t>第</a:t>
            </a:r>
            <a:r>
              <a:rPr lang="zh-CN" altLang="en-US" sz="2400" spc="-360" dirty="0" smtClean="0">
                <a:latin typeface="宋体"/>
                <a:cs typeface="宋体"/>
              </a:rPr>
              <a:t> </a:t>
            </a:r>
            <a:r>
              <a:rPr lang="en-US" altLang="zh-CN" sz="2400" i="1" spc="15" dirty="0" smtClean="0">
                <a:latin typeface="Bookman Old Style"/>
                <a:cs typeface="Bookman Old Style"/>
              </a:rPr>
              <a:t>l</a:t>
            </a:r>
            <a:r>
              <a:rPr lang="zh-CN" altLang="en-US" sz="2400" i="1" spc="-100" dirty="0" smtClean="0">
                <a:latin typeface="Bookman Old Style"/>
                <a:cs typeface="Bookman Old Style"/>
              </a:rPr>
              <a:t> </a:t>
            </a:r>
            <a:r>
              <a:rPr lang="zh-CN" altLang="en-US" sz="2400" spc="220" dirty="0" smtClean="0">
                <a:latin typeface="Cambria"/>
                <a:cs typeface="Cambria"/>
              </a:rPr>
              <a:t>−</a:t>
            </a:r>
            <a:r>
              <a:rPr lang="zh-CN" altLang="en-US" sz="2400" spc="-40" dirty="0" smtClean="0">
                <a:latin typeface="Cambria"/>
                <a:cs typeface="Cambria"/>
              </a:rPr>
              <a:t> </a:t>
            </a:r>
            <a:r>
              <a:rPr lang="en-US" altLang="zh-CN" sz="2400" spc="-50" dirty="0" smtClean="0">
                <a:latin typeface="Tahoma"/>
                <a:cs typeface="Tahoma"/>
              </a:rPr>
              <a:t>1</a:t>
            </a:r>
            <a:r>
              <a:rPr lang="zh-CN" altLang="en-US" sz="2400" spc="-175" dirty="0" smtClean="0">
                <a:latin typeface="Tahoma"/>
                <a:cs typeface="Tahom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层活性值</a:t>
            </a:r>
            <a:r>
              <a:rPr lang="en-US" altLang="zh-CN" sz="2400" b="1" spc="-20" dirty="0" smtClean="0">
                <a:latin typeface="Georgia"/>
                <a:cs typeface="Georgia"/>
              </a:rPr>
              <a:t>a</a:t>
            </a:r>
            <a:r>
              <a:rPr lang="en-US" altLang="zh-CN" sz="24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 smtClean="0"/>
              <a:t>l</a:t>
            </a:r>
            <a:r>
              <a:rPr lang="zh-CN" altLang="en-US" sz="2400" spc="345" baseline="27777" dirty="0" smtClean="0">
                <a:latin typeface="Cambria"/>
                <a:cs typeface="Cambria"/>
              </a:rPr>
              <a:t>−</a:t>
            </a:r>
            <a:r>
              <a:rPr lang="en-US" altLang="zh-CN" sz="2400" spc="-44" baseline="27777" dirty="0" smtClean="0">
                <a:latin typeface="Verdana"/>
                <a:cs typeface="Verdana"/>
              </a:rPr>
              <a:t>1)</a:t>
            </a:r>
            <a:r>
              <a:rPr lang="zh-CN" altLang="en-US" sz="2400" spc="-5" dirty="0" smtClean="0">
                <a:latin typeface="宋体"/>
                <a:cs typeface="宋体"/>
              </a:rPr>
              <a:t>和</a:t>
            </a:r>
            <a:r>
              <a:rPr lang="zh-CN" altLang="en-US" sz="2400" spc="-5" dirty="0">
                <a:latin typeface="宋体"/>
                <a:cs typeface="宋体"/>
              </a:rPr>
              <a:t>滤波器</a:t>
            </a:r>
            <a:r>
              <a:rPr lang="zh-CN" altLang="en-US" sz="2400" spc="-355" dirty="0">
                <a:latin typeface="宋体"/>
                <a:cs typeface="宋体"/>
              </a:rPr>
              <a:t> </a:t>
            </a:r>
            <a:r>
              <a:rPr lang="en-US" altLang="zh-CN" sz="2400" b="1" spc="-40" dirty="0">
                <a:latin typeface="Georgia"/>
                <a:cs typeface="Georgia"/>
              </a:rPr>
              <a:t>w</a:t>
            </a:r>
            <a:r>
              <a:rPr lang="en-US" altLang="zh-CN" sz="2400" spc="-15" baseline="27777" dirty="0">
                <a:latin typeface="Verdana"/>
                <a:cs typeface="Verdana"/>
              </a:rPr>
              <a:t>(</a:t>
            </a:r>
            <a:r>
              <a:rPr lang="en-US" altLang="zh-CN" sz="2400" i="1" spc="142" baseline="27777" dirty="0"/>
              <a:t>l</a:t>
            </a:r>
            <a:r>
              <a:rPr lang="en-US" altLang="zh-CN" sz="2400" spc="-15" baseline="27777" dirty="0">
                <a:latin typeface="Verdana"/>
                <a:cs typeface="Verdana"/>
              </a:rPr>
              <a:t>)</a:t>
            </a:r>
            <a:r>
              <a:rPr lang="zh-CN" altLang="en-US" sz="2400" spc="120" baseline="27777" dirty="0">
                <a:latin typeface="Verdana"/>
                <a:cs typeface="Verdana"/>
              </a:rPr>
              <a:t> </a:t>
            </a:r>
            <a:r>
              <a:rPr lang="zh-CN" altLang="en-US" sz="2400" spc="40" dirty="0">
                <a:latin typeface="Cambria"/>
                <a:cs typeface="Cambria"/>
              </a:rPr>
              <a:t>∈</a:t>
            </a:r>
            <a:r>
              <a:rPr lang="zh-CN" altLang="en-US" sz="2400" spc="55" dirty="0">
                <a:latin typeface="Cambria"/>
                <a:cs typeface="Cambria"/>
              </a:rPr>
              <a:t> </a:t>
            </a:r>
            <a:r>
              <a:rPr lang="en-US" altLang="zh-CN" sz="2400" spc="-5" dirty="0">
                <a:latin typeface="Century"/>
                <a:cs typeface="Century"/>
              </a:rPr>
              <a:t>R</a:t>
            </a:r>
            <a:r>
              <a:rPr lang="en-US" altLang="zh-CN" sz="2400" i="1" spc="179" baseline="27777" dirty="0"/>
              <a:t>m</a:t>
            </a:r>
            <a:r>
              <a:rPr lang="zh-CN" altLang="en-US" sz="2400" i="1" baseline="27777" dirty="0"/>
              <a:t> </a:t>
            </a:r>
            <a:r>
              <a:rPr lang="zh-CN" altLang="en-US" sz="2400" spc="-5" dirty="0">
                <a:latin typeface="宋体"/>
                <a:cs typeface="宋体"/>
              </a:rPr>
              <a:t>的卷积，即</a:t>
            </a:r>
            <a:endParaRPr lang="zh-CN" altLang="en-US" sz="24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9199" y="4930140"/>
            <a:ext cx="6705600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6215">
              <a:lnSpc>
                <a:spcPct val="100000"/>
              </a:lnSpc>
            </a:pPr>
            <a:r>
              <a:rPr lang="en-US" altLang="zh-CN" sz="4400" b="1" spc="-30" baseline="-22222" dirty="0" smtClean="0">
                <a:latin typeface="Georgia"/>
                <a:cs typeface="Georgia"/>
              </a:rPr>
              <a:t>z</a:t>
            </a:r>
            <a:r>
              <a:rPr lang="en-US" altLang="zh-CN" sz="800" spc="-10" dirty="0" smtClean="0">
                <a:latin typeface="Verdana"/>
                <a:cs typeface="Verdana"/>
              </a:rPr>
              <a:t>(</a:t>
            </a:r>
            <a:r>
              <a:rPr lang="en-US" altLang="zh-CN" sz="800" i="1" spc="95" dirty="0" smtClean="0">
                <a:latin typeface="Arial"/>
                <a:cs typeface="Arial"/>
              </a:rPr>
              <a:t>l</a:t>
            </a:r>
            <a:r>
              <a:rPr lang="en-US" altLang="zh-CN" sz="800" spc="-10" dirty="0" smtClean="0">
                <a:latin typeface="Verdana"/>
                <a:cs typeface="Verdana"/>
              </a:rPr>
              <a:t>)</a:t>
            </a:r>
            <a:r>
              <a:rPr lang="en-US" altLang="zh-CN" sz="800" spc="80" dirty="0" smtClean="0">
                <a:latin typeface="Verdana"/>
                <a:cs typeface="Verdana"/>
              </a:rPr>
              <a:t> </a:t>
            </a:r>
            <a:r>
              <a:rPr lang="en-US" altLang="zh-CN" sz="4400" spc="67" baseline="-22222" dirty="0" smtClean="0">
                <a:latin typeface="Tahoma"/>
                <a:cs typeface="Tahoma"/>
              </a:rPr>
              <a:t>=</a:t>
            </a:r>
            <a:r>
              <a:rPr lang="en-US" altLang="zh-CN" sz="4400" spc="-60" baseline="-22222" dirty="0" smtClean="0">
                <a:latin typeface="Tahoma"/>
                <a:cs typeface="Tahoma"/>
              </a:rPr>
              <a:t> </a:t>
            </a:r>
            <a:r>
              <a:rPr lang="en-US" altLang="zh-CN" sz="4400" b="1" spc="-60" baseline="-22222" dirty="0" smtClean="0">
                <a:latin typeface="Georgia"/>
                <a:cs typeface="Georgia"/>
              </a:rPr>
              <a:t>w</a:t>
            </a:r>
            <a:r>
              <a:rPr lang="en-US" altLang="zh-CN" sz="800" spc="-10" dirty="0" smtClean="0">
                <a:latin typeface="Verdana"/>
                <a:cs typeface="Verdana"/>
              </a:rPr>
              <a:t>(</a:t>
            </a:r>
            <a:r>
              <a:rPr lang="en-US" altLang="zh-CN" sz="800" i="1" spc="95" dirty="0" smtClean="0">
                <a:latin typeface="Arial"/>
                <a:cs typeface="Arial"/>
              </a:rPr>
              <a:t>l</a:t>
            </a:r>
            <a:r>
              <a:rPr lang="en-US" altLang="zh-CN" sz="800" spc="-10" dirty="0" smtClean="0">
                <a:latin typeface="Verdana"/>
                <a:cs typeface="Verdana"/>
              </a:rPr>
              <a:t>)</a:t>
            </a:r>
            <a:r>
              <a:rPr lang="en-US" altLang="zh-CN" sz="800" spc="25" dirty="0" smtClean="0">
                <a:latin typeface="Verdana"/>
                <a:cs typeface="Verdana"/>
              </a:rPr>
              <a:t> </a:t>
            </a:r>
            <a:r>
              <a:rPr lang="en-US" altLang="zh-CN" sz="4400" spc="-330" baseline="-22222" dirty="0" smtClean="0">
                <a:latin typeface="Cambria"/>
                <a:cs typeface="Cambria"/>
              </a:rPr>
              <a:t>⊗</a:t>
            </a:r>
            <a:r>
              <a:rPr lang="en-US" altLang="zh-CN" sz="4400" baseline="-22222" dirty="0" smtClean="0">
                <a:latin typeface="Cambria"/>
                <a:cs typeface="Cambria"/>
              </a:rPr>
              <a:t> </a:t>
            </a:r>
            <a:r>
              <a:rPr lang="en-US" altLang="zh-CN" sz="4400" b="1" spc="-30" baseline="-22222" dirty="0" smtClean="0">
                <a:latin typeface="Georgia"/>
                <a:cs typeface="Georgia"/>
              </a:rPr>
              <a:t>a</a:t>
            </a:r>
            <a:r>
              <a:rPr lang="en-US" altLang="zh-CN" sz="800" spc="-10" dirty="0" smtClean="0">
                <a:latin typeface="Verdana"/>
                <a:cs typeface="Verdana"/>
              </a:rPr>
              <a:t>(</a:t>
            </a:r>
            <a:r>
              <a:rPr lang="en-US" altLang="zh-CN" sz="800" i="1" spc="95" dirty="0" smtClean="0">
                <a:latin typeface="Arial"/>
                <a:cs typeface="Arial"/>
              </a:rPr>
              <a:t>l</a:t>
            </a:r>
            <a:r>
              <a:rPr lang="en-US" altLang="zh-CN" sz="800" spc="235" dirty="0" smtClean="0">
                <a:latin typeface="Cambria"/>
                <a:cs typeface="Cambria"/>
              </a:rPr>
              <a:t>−</a:t>
            </a:r>
            <a:r>
              <a:rPr lang="en-US" altLang="zh-CN" sz="800" spc="-30" dirty="0" smtClean="0">
                <a:latin typeface="Verdana"/>
                <a:cs typeface="Verdana"/>
              </a:rPr>
              <a:t>1)</a:t>
            </a:r>
            <a:r>
              <a:rPr lang="en-US" altLang="zh-CN" sz="800" spc="25" dirty="0" smtClean="0">
                <a:latin typeface="Verdana"/>
                <a:cs typeface="Verdana"/>
              </a:rPr>
              <a:t> </a:t>
            </a:r>
            <a:r>
              <a:rPr lang="en-US" altLang="zh-CN" sz="4400" spc="67" baseline="-22222" dirty="0" smtClean="0">
                <a:latin typeface="Tahoma"/>
                <a:cs typeface="Tahoma"/>
              </a:rPr>
              <a:t>+</a:t>
            </a:r>
            <a:r>
              <a:rPr lang="en-US" altLang="zh-CN" sz="4400" spc="-142" baseline="-22222" dirty="0" smtClean="0">
                <a:latin typeface="Tahoma"/>
                <a:cs typeface="Tahoma"/>
              </a:rPr>
              <a:t> </a:t>
            </a:r>
            <a:r>
              <a:rPr lang="en-US" altLang="zh-CN" sz="4400" b="0" i="1" spc="-262" baseline="-22222" dirty="0" smtClean="0">
                <a:latin typeface="Bookman Old Style"/>
                <a:cs typeface="Bookman Old Style"/>
              </a:rPr>
              <a:t>b</a:t>
            </a:r>
            <a:r>
              <a:rPr lang="en-US" altLang="zh-CN" sz="800" spc="-10" dirty="0" smtClean="0">
                <a:latin typeface="Verdana"/>
                <a:cs typeface="Verdana"/>
              </a:rPr>
              <a:t>(</a:t>
            </a:r>
            <a:r>
              <a:rPr lang="en-US" altLang="zh-CN" sz="800" i="1" spc="95" dirty="0" smtClean="0">
                <a:latin typeface="Arial"/>
                <a:cs typeface="Arial"/>
              </a:rPr>
              <a:t>l</a:t>
            </a:r>
            <a:r>
              <a:rPr lang="en-US" altLang="zh-CN" sz="800" spc="40" dirty="0" smtClean="0">
                <a:latin typeface="Verdana"/>
                <a:cs typeface="Verdana"/>
              </a:rPr>
              <a:t>)</a:t>
            </a:r>
            <a:r>
              <a:rPr lang="en-US" altLang="zh-CN" sz="4400" b="0" i="1" spc="-37" baseline="-22222" dirty="0" smtClean="0">
                <a:latin typeface="Bookman Old Style"/>
                <a:cs typeface="Bookman Old Style"/>
              </a:rPr>
              <a:t>,</a:t>
            </a:r>
            <a:endParaRPr lang="en-US" altLang="zh-CN" sz="4400" baseline="-22222" dirty="0" smtClean="0">
              <a:latin typeface="Bookman Old Style"/>
              <a:cs typeface="Bookman Old Style"/>
            </a:endParaRPr>
          </a:p>
          <a:p>
            <a:pPr marL="265430" marR="5080" indent="-253365">
              <a:lnSpc>
                <a:spcPct val="165300"/>
              </a:lnSpc>
              <a:spcBef>
                <a:spcPts val="670"/>
              </a:spcBef>
              <a:tabLst>
                <a:tab pos="2319655" algn="l"/>
              </a:tabLst>
            </a:pPr>
            <a:r>
              <a:rPr lang="zh-CN" altLang="en-US" sz="2400" spc="-5" dirty="0" smtClean="0">
                <a:latin typeface="宋体"/>
                <a:cs typeface="宋体"/>
              </a:rPr>
              <a:t>其中滤波器</a:t>
            </a:r>
            <a:r>
              <a:rPr lang="zh-CN" altLang="en-US" sz="2400" spc="-355" dirty="0" smtClean="0">
                <a:latin typeface="宋体"/>
                <a:cs typeface="宋体"/>
              </a:rPr>
              <a:t> </a:t>
            </a:r>
            <a:r>
              <a:rPr lang="en-US" altLang="zh-CN" sz="2400" b="1" spc="-40" dirty="0" smtClean="0">
                <a:latin typeface="Georgia"/>
                <a:cs typeface="Georgia"/>
              </a:rPr>
              <a:t>w</a:t>
            </a:r>
            <a:r>
              <a:rPr lang="en-US" altLang="zh-CN" sz="28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800" i="1" spc="142" baseline="27777" dirty="0" smtClean="0">
                <a:latin typeface="Arial"/>
                <a:cs typeface="Arial"/>
              </a:rPr>
              <a:t>l</a:t>
            </a:r>
            <a:r>
              <a:rPr lang="en-US" altLang="zh-CN" sz="2800" spc="-15" baseline="27777" dirty="0" smtClean="0">
                <a:latin typeface="Verdana"/>
                <a:cs typeface="Verdana"/>
              </a:rPr>
              <a:t>)</a:t>
            </a:r>
            <a:r>
              <a:rPr lang="en-US" altLang="zh-CN" sz="2800" spc="-75" baseline="27777" dirty="0" smtClean="0">
                <a:latin typeface="Verdana"/>
                <a:cs typeface="Verdana"/>
              </a:rPr>
              <a:t> </a:t>
            </a:r>
            <a:r>
              <a:rPr lang="zh-CN" altLang="en-US" sz="2400" spc="-5" dirty="0" smtClean="0">
                <a:latin typeface="宋体"/>
                <a:cs typeface="宋体"/>
              </a:rPr>
              <a:t>为权重向量，</a:t>
            </a:r>
            <a:r>
              <a:rPr lang="en-US" altLang="zh-CN" sz="2400" b="0" i="1" spc="-175" dirty="0" smtClean="0">
                <a:latin typeface="Bookman Old Style"/>
                <a:cs typeface="Bookman Old Style"/>
              </a:rPr>
              <a:t>b</a:t>
            </a:r>
            <a:r>
              <a:rPr lang="en-US" altLang="zh-CN" sz="2800" spc="-15" baseline="27777" dirty="0" smtClean="0">
                <a:latin typeface="Verdana"/>
                <a:cs typeface="Verdana"/>
              </a:rPr>
              <a:t>(</a:t>
            </a:r>
            <a:r>
              <a:rPr lang="en-US" altLang="zh-CN" sz="2800" i="1" spc="142" baseline="27777" dirty="0" smtClean="0">
                <a:latin typeface="Arial"/>
                <a:cs typeface="Arial"/>
              </a:rPr>
              <a:t>l</a:t>
            </a:r>
            <a:r>
              <a:rPr lang="en-US" altLang="zh-CN" sz="2800" spc="-15" baseline="27777" dirty="0" smtClean="0">
                <a:latin typeface="Verdana"/>
                <a:cs typeface="Verdana"/>
              </a:rPr>
              <a:t>)</a:t>
            </a:r>
            <a:r>
              <a:rPr lang="en-US" altLang="zh-CN" sz="2800" spc="120" baseline="27777" dirty="0" smtClean="0">
                <a:latin typeface="Verdana"/>
                <a:cs typeface="Verdana"/>
              </a:rPr>
              <a:t> </a:t>
            </a:r>
            <a:r>
              <a:rPr lang="en-US" altLang="zh-CN" sz="2400" spc="40" dirty="0" smtClean="0">
                <a:latin typeface="Cambria"/>
                <a:cs typeface="Cambria"/>
              </a:rPr>
              <a:t>∈</a:t>
            </a:r>
            <a:r>
              <a:rPr lang="en-US" altLang="zh-CN" sz="2400" spc="55" dirty="0" smtClean="0">
                <a:latin typeface="Cambria"/>
                <a:cs typeface="Cambria"/>
              </a:rPr>
              <a:t> </a:t>
            </a:r>
            <a:r>
              <a:rPr lang="en-US" altLang="zh-CN" sz="2400" spc="-5" dirty="0" smtClean="0">
                <a:latin typeface="Century"/>
                <a:cs typeface="Century"/>
              </a:rPr>
              <a:t>R</a:t>
            </a:r>
            <a:r>
              <a:rPr lang="en-US" altLang="zh-CN" sz="2800" i="1" spc="150" baseline="27777" dirty="0" smtClean="0">
                <a:latin typeface="Arial"/>
                <a:cs typeface="Arial"/>
              </a:rPr>
              <a:t>n</a:t>
            </a:r>
            <a:r>
              <a:rPr lang="en-US" altLang="zh-CN" sz="2800" i="1" baseline="27777" dirty="0" smtClean="0">
                <a:latin typeface="Arial"/>
                <a:cs typeface="Arial"/>
              </a:rPr>
              <a:t>	</a:t>
            </a:r>
            <a:r>
              <a:rPr lang="zh-CN" altLang="en-US" sz="2400" spc="-5" dirty="0" smtClean="0">
                <a:latin typeface="宋体"/>
                <a:cs typeface="宋体"/>
              </a:rPr>
              <a:t>为偏置。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3003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2557</Words>
  <Application>Microsoft Office PowerPoint</Application>
  <PresentationFormat>全屏显示(4:3)</PresentationFormat>
  <Paragraphs>142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8" baseType="lpstr">
      <vt:lpstr>方正姚体</vt:lpstr>
      <vt:lpstr>黑体</vt:lpstr>
      <vt:lpstr>华文楷体</vt:lpstr>
      <vt:lpstr>华文新魏</vt:lpstr>
      <vt:lpstr>楷体</vt:lpstr>
      <vt:lpstr>宋体</vt:lpstr>
      <vt:lpstr>Arial</vt:lpstr>
      <vt:lpstr>Book Antiqua</vt:lpstr>
      <vt:lpstr>Bookman Old Style</vt:lpstr>
      <vt:lpstr>Cambria</vt:lpstr>
      <vt:lpstr>Cambria Math</vt:lpstr>
      <vt:lpstr>Century</vt:lpstr>
      <vt:lpstr>Georgia</vt:lpstr>
      <vt:lpstr>Palatino Linotype</vt:lpstr>
      <vt:lpstr>Tahoma</vt:lpstr>
      <vt:lpstr>Times New Roman</vt:lpstr>
      <vt:lpstr>Trebuchet MS</vt:lpstr>
      <vt:lpstr>Verdana</vt:lpstr>
      <vt:lpstr>Wingdings 3</vt:lpstr>
      <vt:lpstr>平面</vt:lpstr>
      <vt:lpstr>CNN卷积神经网络 Convolutional Neural Networks</vt:lpstr>
      <vt:lpstr>PowerPoint 演示文稿</vt:lpstr>
      <vt:lpstr>CNN产生背景</vt:lpstr>
      <vt:lpstr>传统全连接网络问题</vt:lpstr>
      <vt:lpstr>CNN定义</vt:lpstr>
      <vt:lpstr>卷积 </vt:lpstr>
      <vt:lpstr>卷积神经网络 </vt:lpstr>
      <vt:lpstr>CNN特点</vt:lpstr>
      <vt:lpstr>PowerPoint 演示文稿</vt:lpstr>
      <vt:lpstr>卷积</vt:lpstr>
      <vt:lpstr>局部连接 </vt:lpstr>
      <vt:lpstr>局部连接示例1</vt:lpstr>
      <vt:lpstr>PowerPoint 演示文稿</vt:lpstr>
      <vt:lpstr>PowerPoint 演示文稿</vt:lpstr>
      <vt:lpstr>权重共享</vt:lpstr>
      <vt:lpstr>卷积层 </vt:lpstr>
      <vt:lpstr>卷积层 </vt:lpstr>
      <vt:lpstr>        卷积层的三维结构表示 </vt:lpstr>
      <vt:lpstr>卷积层中从输入特征映射组 X 到输出特征映射 Y p 的计算示例 </vt:lpstr>
      <vt:lpstr>PowerPoint 演示文稿</vt:lpstr>
      <vt:lpstr>池化层 </vt:lpstr>
      <vt:lpstr>池化函数</vt:lpstr>
      <vt:lpstr>池化函数</vt:lpstr>
      <vt:lpstr>池化示例</vt:lpstr>
      <vt:lpstr>参数学习 </vt:lpstr>
      <vt:lpstr>参数学习 </vt:lpstr>
      <vt:lpstr>参数学习 </vt:lpstr>
      <vt:lpstr>参数学习 </vt:lpstr>
      <vt:lpstr>参数学习 </vt:lpstr>
      <vt:lpstr>池化层误差项计算</vt:lpstr>
      <vt:lpstr>池化层误差项计算</vt:lpstr>
      <vt:lpstr>卷积层误差项计算</vt:lpstr>
      <vt:lpstr>PowerPoint 演示文稿</vt:lpstr>
      <vt:lpstr>典型的卷积网络结构</vt:lpstr>
      <vt:lpstr>LeNet-5 网络结构</vt:lpstr>
      <vt:lpstr>LeNet-5 网络结构</vt:lpstr>
      <vt:lpstr>LeNet-5 网络结构</vt:lpstr>
      <vt:lpstr>LeNet-5 网络结构</vt:lpstr>
      <vt:lpstr>LeNet-5 网络结构</vt:lpstr>
      <vt:lpstr>AlexNet </vt:lpstr>
      <vt:lpstr>AlexNet</vt:lpstr>
      <vt:lpstr>AlexNet</vt:lpstr>
      <vt:lpstr>Inception 网络</vt:lpstr>
      <vt:lpstr>Inception 网络例子</vt:lpstr>
      <vt:lpstr>Inception 网络</vt:lpstr>
      <vt:lpstr>残差网络 </vt:lpstr>
      <vt:lpstr>残差网络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fyj</cp:lastModifiedBy>
  <cp:revision>24</cp:revision>
  <dcterms:created xsi:type="dcterms:W3CDTF">2018-10-29T16:28:32Z</dcterms:created>
  <dcterms:modified xsi:type="dcterms:W3CDTF">2018-12-02T14:11:35Z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2018-10-29T00:00:00Z</vt:filetime>
  </property>
</Properties>
</file>