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350" r:id="rId4"/>
    <p:sldId id="317" r:id="rId5"/>
    <p:sldId id="318" r:id="rId6"/>
    <p:sldId id="319" r:id="rId7"/>
    <p:sldId id="320" r:id="rId8"/>
    <p:sldId id="321" r:id="rId9"/>
    <p:sldId id="322" r:id="rId10"/>
    <p:sldId id="323" r:id="rId11"/>
    <p:sldId id="324" r:id="rId12"/>
    <p:sldId id="325" r:id="rId13"/>
    <p:sldId id="35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B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8" autoAdjust="0"/>
    <p:restoredTop sz="82655"/>
  </p:normalViewPr>
  <p:slideViewPr>
    <p:cSldViewPr showGuides="1">
      <p:cViewPr varScale="1">
        <p:scale>
          <a:sx n="63" d="100"/>
          <a:sy n="63" d="100"/>
        </p:scale>
        <p:origin x="528"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5" d="100"/>
          <a:sy n="95" d="100"/>
        </p:scale>
        <p:origin x="3720"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11/26/2018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3</a:t>
            </a:fld>
            <a:endParaRPr lang="en-US"/>
          </a:p>
        </p:txBody>
      </p:sp>
    </p:spTree>
    <p:extLst>
      <p:ext uri="{BB962C8B-B14F-4D97-AF65-F5344CB8AC3E}">
        <p14:creationId xmlns:p14="http://schemas.microsoft.com/office/powerpoint/2010/main" val="2994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layer is also</a:t>
            </a:r>
            <a:r>
              <a:rPr lang="en-US" baseline="0" dirty="0" smtClean="0"/>
              <a:t> a </a:t>
            </a:r>
            <a:r>
              <a:rPr lang="en-US" baseline="0" dirty="0" err="1" smtClean="0"/>
              <a:t>softmax</a:t>
            </a:r>
            <a:r>
              <a:rPr lang="en-US" baseline="0" dirty="0" smtClean="0"/>
              <a:t>.  We could also insert other layers if we choose.</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60549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have (very) limited data, we really don’t want to be training too many parameters.</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128057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10476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be important in the notebook!</a:t>
            </a:r>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328124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762" y="3305897"/>
            <a:ext cx="10947663" cy="1470025"/>
          </a:xfrm>
        </p:spPr>
        <p:txBody>
          <a:bodyPr lIns="0" rIns="0" anchor="b" anchorCtr="0">
            <a:noAutofit/>
          </a:bodyPr>
          <a:lstStyle>
            <a:lvl1pPr>
              <a:lnSpc>
                <a:spcPct val="80000"/>
              </a:lnSpc>
              <a:defRPr sz="8665"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radial gradient</a:t>
            </a:r>
            <a:endParaRPr lang="en-US" dirty="0"/>
          </a:p>
        </p:txBody>
      </p:sp>
      <p:sp>
        <p:nvSpPr>
          <p:cNvPr id="9" name="Subtitle 2"/>
          <p:cNvSpPr>
            <a:spLocks noGrp="1"/>
          </p:cNvSpPr>
          <p:nvPr>
            <p:ph type="subTitle" idx="1" hasCustomPrompt="1"/>
          </p:nvPr>
        </p:nvSpPr>
        <p:spPr>
          <a:xfrm>
            <a:off x="607326" y="4657344"/>
            <a:ext cx="8438085" cy="1233813"/>
          </a:xfrm>
        </p:spPr>
        <p:txBody>
          <a:bodyPr lIns="0" rIns="0">
            <a:noAutofit/>
          </a:bodyPr>
          <a:lstStyle>
            <a:lvl1pPr marL="0" indent="0" algn="l">
              <a:buNone/>
              <a:defRPr sz="2133" b="0" i="0" baseline="0">
                <a:solidFill>
                  <a:srgbClr val="F3D54E"/>
                </a:solidFill>
                <a:latin typeface="Intel Clear"/>
                <a:cs typeface="Intel Clear"/>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smtClean="0"/>
              <a:t>16pt Intel Clear Subhead, Date, Etc.</a:t>
            </a:r>
            <a:endParaRPr lang="en-US" dirty="0"/>
          </a:p>
        </p:txBody>
      </p:sp>
      <p:pic>
        <p:nvPicPr>
          <p:cNvPr id="11" name="Picture 10" descr="StackedISWhite.png"/>
          <p:cNvPicPr>
            <a:picLocks noChangeAspect="1"/>
          </p:cNvPicPr>
          <p:nvPr/>
        </p:nvPicPr>
        <p:blipFill>
          <a:blip r:embed="rId3"/>
          <a:stretch>
            <a:fillRect/>
          </a:stretch>
        </p:blipFill>
        <p:spPr>
          <a:xfrm>
            <a:off x="616665" y="533064"/>
            <a:ext cx="1640574" cy="1542997"/>
          </a:xfrm>
          <a:prstGeom prst="rect">
            <a:avLst/>
          </a:prstGeom>
        </p:spPr>
      </p:pic>
      <p:sp>
        <p:nvSpPr>
          <p:cNvPr id="12" name="Rectangle 11"/>
          <p:cNvSpPr/>
          <p:nvPr/>
        </p:nvSpPr>
        <p:spPr>
          <a:xfrm>
            <a:off x="626112" y="6498502"/>
            <a:ext cx="2672206" cy="164019"/>
          </a:xfrm>
          <a:prstGeom prst="rect">
            <a:avLst/>
          </a:prstGeom>
        </p:spPr>
        <p:txBody>
          <a:bodyPr wrap="none" lIns="0" tIns="0" rIns="0" bIns="0">
            <a:spAutoFit/>
          </a:bodyPr>
          <a:lstStyle/>
          <a:p>
            <a:pPr algn="l" rtl="0"/>
            <a:r>
              <a:rPr lang="en-US" sz="1066" b="0" i="0" u="none" strike="noStrike" kern="1200" baseline="0" dirty="0" smtClean="0">
                <a:solidFill>
                  <a:schemeClr val="bg1"/>
                </a:solidFill>
                <a:latin typeface="+mn-lt"/>
                <a:ea typeface="+mn-ea"/>
                <a:cs typeface="Neo Sans Intel"/>
              </a:rPr>
              <a:t>Intel® Confidential — INTERNAL USE ONLY</a:t>
            </a:r>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2810749"/>
            <a:ext cx="10360501" cy="1362075"/>
          </a:xfrm>
        </p:spPr>
        <p:txBody>
          <a:bodyPr anchor="b" anchorCtr="0">
            <a:noAutofit/>
          </a:bodyPr>
          <a:lstStyle>
            <a:lvl1pPr algn="l">
              <a:lnSpc>
                <a:spcPct val="80000"/>
              </a:lnSpc>
              <a:defRPr sz="7198" b="0" cap="none" spc="0" baseline="0">
                <a:solidFill>
                  <a:srgbClr val="003C7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607326" y="4321533"/>
            <a:ext cx="10360501"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
        <p:nvSpPr>
          <p:cNvPr id="5"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2810749"/>
            <a:ext cx="10360501" cy="1362075"/>
          </a:xfrm>
        </p:spPr>
        <p:txBody>
          <a:bodyPr anchor="b" anchorCtr="0">
            <a:noAutofit/>
          </a:bodyPr>
          <a:lstStyle>
            <a:lvl1pPr algn="l">
              <a:lnSpc>
                <a:spcPct val="80000"/>
              </a:lnSpc>
              <a:defRPr sz="7198"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p:ph type="body" idx="1" hasCustomPrompt="1"/>
          </p:nvPr>
        </p:nvSpPr>
        <p:spPr>
          <a:xfrm>
            <a:off x="607326" y="4321533"/>
            <a:ext cx="10360501" cy="1500187"/>
          </a:xfrm>
        </p:spPr>
        <p:txBody>
          <a:bodyPr anchor="t" anchorCtr="0">
            <a:noAutofit/>
          </a:bodyPr>
          <a:lstStyle>
            <a:lvl1pPr marL="0" indent="0">
              <a:buNone/>
              <a:defRPr sz="2133" b="0" i="0" baseline="0">
                <a:solidFill>
                  <a:srgbClr val="F3D54E"/>
                </a:solidFill>
                <a:latin typeface="Intel Clear"/>
                <a:cs typeface="Intel Clear"/>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r>
              <a:rPr lang="en-US" dirty="0" smtClean="0"/>
              <a:t>16pt Intel Clear Subhead</a:t>
            </a:r>
            <a:endParaRPr lang="en-US" dirty="0"/>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326" y="2979843"/>
            <a:ext cx="10360501" cy="1500187"/>
          </a:xfrm>
        </p:spPr>
        <p:txBody>
          <a:bodyPr anchor="t" anchorCtr="0">
            <a:noAutofit/>
          </a:bodyPr>
          <a:lstStyle>
            <a:lvl1pPr marL="0" indent="0">
              <a:buNone/>
              <a:defRPr sz="5332" b="0" baseline="0">
                <a:solidFill>
                  <a:schemeClr val="accent2"/>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
        <p:nvSpPr>
          <p:cNvPr id="7" name="Title 1"/>
          <p:cNvSpPr>
            <a:spLocks noGrp="1"/>
          </p:cNvSpPr>
          <p:nvPr>
            <p:ph type="title" hasCustomPrompt="1"/>
          </p:nvPr>
        </p:nvSpPr>
        <p:spPr>
          <a:xfrm>
            <a:off x="607326" y="1469059"/>
            <a:ext cx="10360501" cy="1362075"/>
          </a:xfrm>
        </p:spPr>
        <p:txBody>
          <a:bodyPr anchor="b" anchorCtr="0">
            <a:noAutofit/>
          </a:bodyPr>
          <a:lstStyle>
            <a:lvl1pPr algn="l">
              <a:lnSpc>
                <a:spcPct val="80000"/>
              </a:lnSpc>
              <a:defRPr sz="5332" b="0" cap="none" spc="0" baseline="0">
                <a:solidFill>
                  <a:srgbClr val="003C7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326" y="3013451"/>
            <a:ext cx="10360501" cy="1362075"/>
          </a:xfrm>
        </p:spPr>
        <p:txBody>
          <a:bodyPr anchor="b" anchorCtr="0">
            <a:noAutofit/>
          </a:bodyPr>
          <a:lstStyle>
            <a:lvl1pPr algn="l">
              <a:lnSpc>
                <a:spcPct val="80000"/>
              </a:lnSpc>
              <a:defRPr sz="7198" b="0" cap="none"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607326" y="4465049"/>
            <a:ext cx="10360501" cy="1500187"/>
          </a:xfrm>
        </p:spPr>
        <p:txBody>
          <a:bodyPr anchor="t" anchorCtr="0">
            <a:noAutofit/>
          </a:bodyPr>
          <a:lstStyle>
            <a:lvl1pPr marL="0" indent="0">
              <a:buNone/>
              <a:defRPr sz="2133" b="0" baseline="0">
                <a:solidFill>
                  <a:srgbClr val="F3D54E"/>
                </a:solidFill>
                <a:latin typeface="+mn-lt"/>
                <a:cs typeface="Intel Clear" panose="020B0604020203020204" pitchFamily="34" charset="0"/>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2"/>
            <a:ext cx="12188825" cy="3432175"/>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
        <p:nvSpPr>
          <p:cNvPr id="6"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7"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StackedISWhite.png"/>
          <p:cNvPicPr>
            <a:picLocks noChangeAspect="1"/>
          </p:cNvPicPr>
          <p:nvPr/>
        </p:nvPicPr>
        <p:blipFill>
          <a:blip r:embed="rId3"/>
          <a:stretch>
            <a:fillRect/>
          </a:stretch>
        </p:blipFill>
        <p:spPr>
          <a:xfrm>
            <a:off x="4650433" y="2508544"/>
            <a:ext cx="2779643" cy="2614317"/>
          </a:xfrm>
          <a:prstGeom prst="rect">
            <a:avLst/>
          </a:prstGeom>
        </p:spPr>
      </p:pic>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2_Title Slide with Photo">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Rectangle 9"/>
          <p:cNvSpPr/>
          <p:nvPr/>
        </p:nvSpPr>
        <p:spPr>
          <a:xfrm>
            <a:off x="0" y="0"/>
            <a:ext cx="12188825" cy="6358467"/>
          </a:xfrm>
          <a:prstGeom prst="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srgbClr val="0071C5"/>
              </a:solidFill>
            </a:endParaRPr>
          </a:p>
        </p:txBody>
      </p:sp>
      <p:pic>
        <p:nvPicPr>
          <p:cNvPr id="5" name="Picture 4" descr="StackedISWhite.png"/>
          <p:cNvPicPr>
            <a:picLocks noChangeAspect="1"/>
          </p:cNvPicPr>
          <p:nvPr/>
        </p:nvPicPr>
        <p:blipFill>
          <a:blip r:embed="rId2"/>
          <a:stretch>
            <a:fillRect/>
          </a:stretch>
        </p:blipFill>
        <p:spPr>
          <a:xfrm>
            <a:off x="4650433" y="2508544"/>
            <a:ext cx="2779643" cy="2614317"/>
          </a:xfrm>
          <a:prstGeom prst="rect">
            <a:avLst/>
          </a:prstGeom>
        </p:spPr>
      </p:pic>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9"/>
            </a:lvl1pPr>
          </a:lstStyle>
          <a:p>
            <a:r>
              <a:rPr lang="en-US" smtClean="0"/>
              <a:t>Click to edit Master title style</a:t>
            </a:r>
            <a:endParaRPr lang="en-US"/>
          </a:p>
        </p:txBody>
      </p:sp>
      <p:sp>
        <p:nvSpPr>
          <p:cNvPr id="3" name="Subtitle 2"/>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C2C6F8EA-316C-41DE-B9A4-EDCC3A85ED9A}"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180250" y="6356351"/>
            <a:ext cx="1218883" cy="365125"/>
          </a:xfrm>
          <a:prstGeom prst="rect">
            <a:avLst/>
          </a:prstGeom>
        </p:spPr>
        <p:txBody>
          <a:bodyPr/>
          <a:lstStyle/>
          <a:p>
            <a:fld id="{C2C6F8EA-316C-41DE-B9A4-EDCC3A85ED9A}" type="datetimeFigureOut">
              <a:rPr lang="en-US"/>
              <a:t>11/26/2018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05513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0">
              <a:schemeClr val="tx2"/>
            </a:gs>
            <a:gs pos="50000">
              <a:schemeClr val="accent2"/>
            </a:gs>
          </a:gsLst>
          <a:lin ang="18900000" scaled="1"/>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88825" cy="6358467"/>
          </a:xfrm>
          <a:solidFill>
            <a:schemeClr val="bg2">
              <a:lumMod val="60000"/>
              <a:lumOff val="40000"/>
            </a:schemeClr>
          </a:solidFill>
        </p:spPr>
        <p:txBody>
          <a:bodyPr/>
          <a:lstStyle>
            <a:lvl1pPr marL="0" marR="0" indent="0" algn="l" defTabSz="609448"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13" name="Title 1"/>
          <p:cNvSpPr>
            <a:spLocks noGrp="1"/>
          </p:cNvSpPr>
          <p:nvPr>
            <p:ph type="ctrTitle" hasCustomPrompt="1"/>
          </p:nvPr>
        </p:nvSpPr>
        <p:spPr>
          <a:xfrm>
            <a:off x="592762" y="3305897"/>
            <a:ext cx="10947663" cy="1470025"/>
          </a:xfrm>
        </p:spPr>
        <p:txBody>
          <a:bodyPr lIns="0" rIns="0" anchor="b" anchorCtr="0">
            <a:noAutofit/>
          </a:bodyPr>
          <a:lstStyle>
            <a:lvl1pPr>
              <a:lnSpc>
                <a:spcPct val="80000"/>
              </a:lnSpc>
              <a:defRPr sz="8665" b="0" spc="0" baseline="0">
                <a:solidFill>
                  <a:schemeClr val="bg1"/>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607326" y="4657344"/>
            <a:ext cx="8438085" cy="1233813"/>
          </a:xfrm>
        </p:spPr>
        <p:txBody>
          <a:bodyPr lIns="0" rIns="0">
            <a:noAutofit/>
          </a:bodyPr>
          <a:lstStyle>
            <a:lvl1pPr marL="0" indent="0" algn="l">
              <a:buNone/>
              <a:defRPr sz="2133" b="0" i="0" baseline="0">
                <a:solidFill>
                  <a:srgbClr val="F3D54E"/>
                </a:solidFill>
                <a:latin typeface="Intel Clear"/>
                <a:cs typeface="Intel Clear"/>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smtClean="0"/>
              <a:t>16pt Intel Clear Subhead, Date, Etc.</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292449" y="301124"/>
            <a:ext cx="1875189" cy="1538477"/>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29"/>
          <p:cNvSpPr/>
          <p:nvPr/>
        </p:nvSpPr>
        <p:spPr>
          <a:xfrm>
            <a:off x="0" y="6354803"/>
            <a:ext cx="12188825"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dirty="0"/>
          </a:p>
        </p:txBody>
      </p:sp>
      <p:sp>
        <p:nvSpPr>
          <p:cNvPr id="32"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
        <p:nvSpPr>
          <p:cNvPr id="33" name="Slide Number Placeholder 5"/>
          <p:cNvSpPr>
            <a:spLocks noGrp="1"/>
          </p:cNvSpPr>
          <p:nvPr>
            <p:ph type="sldNum" sz="quarter" idx="4"/>
          </p:nvPr>
        </p:nvSpPr>
        <p:spPr>
          <a:xfrm>
            <a:off x="11655564" y="6417962"/>
            <a:ext cx="349244" cy="329447"/>
          </a:xfrm>
          <a:prstGeom prst="rect">
            <a:avLst/>
          </a:prstGeom>
        </p:spPr>
        <p:txBody>
          <a:bodyPr vert="horz" lIns="0" tIns="0" rIns="0" bIns="0" rtlCol="0" anchor="ctr"/>
          <a:lstStyle>
            <a:lvl1pPr algn="r">
              <a:defRPr sz="1066">
                <a:solidFill>
                  <a:schemeClr val="bg1"/>
                </a:solidFill>
                <a:latin typeface="+mn-lt"/>
                <a:cs typeface="Intel Clear Light" panose="020B0404020203020204" pitchFamily="34" charset="0"/>
              </a:defRPr>
            </a:lvl1pPr>
          </a:lstStyle>
          <a:p>
            <a:fld id="{7DC1BBB0-96F0-4077-A278-0F3FB5C104D3}" type="slidenum">
              <a:rPr lang="en-US" smtClean="0"/>
              <a:pPr/>
              <a:t>‹#›</a:t>
            </a:fld>
            <a:endParaRPr lang="en-US"/>
          </a:p>
        </p:txBody>
      </p:sp>
      <p:pic>
        <p:nvPicPr>
          <p:cNvPr id="58" name="Picture 57" descr="StackedISWhite.png"/>
          <p:cNvPicPr>
            <a:picLocks noChangeAspect="1"/>
          </p:cNvPicPr>
          <p:nvPr/>
        </p:nvPicPr>
        <p:blipFill>
          <a:blip r:embed="rId3"/>
          <a:stretch>
            <a:fillRect/>
          </a:stretch>
        </p:blipFill>
        <p:spPr>
          <a:xfrm>
            <a:off x="11056288" y="6407851"/>
            <a:ext cx="419545" cy="394592"/>
          </a:xfrm>
          <a:prstGeom prst="rect">
            <a:avLst/>
          </a:prstGeom>
        </p:spPr>
      </p:pic>
      <p:cxnSp>
        <p:nvCxnSpPr>
          <p:cNvPr id="74" name="Straight Connector 73"/>
          <p:cNvCxnSpPr/>
          <p:nvPr/>
        </p:nvCxnSpPr>
        <p:spPr>
          <a:xfrm rot="5400000">
            <a:off x="11448136" y="660823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7"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607326" y="1604434"/>
            <a:ext cx="10967826" cy="4567767"/>
          </a:xfrm>
        </p:spPr>
        <p:txBody>
          <a:bodyPr/>
          <a:lstStyle>
            <a:lvl1pPr>
              <a:defRPr>
                <a:solidFill>
                  <a:srgbClr val="0071C5"/>
                </a:solidFill>
              </a:defRPr>
            </a:lvl1pPr>
            <a:lvl2pPr>
              <a:defRPr sz="2399"/>
            </a:lvl2pPr>
            <a:lvl3pPr>
              <a:defRPr sz="2399"/>
            </a:lvl3pPr>
            <a:lvl4pPr>
              <a:defRPr sz="2133"/>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15" name="Content Placeholder 2"/>
          <p:cNvSpPr>
            <a:spLocks noGrp="1"/>
          </p:cNvSpPr>
          <p:nvPr>
            <p:ph sz="half" idx="1" hasCustomPrompt="1"/>
          </p:nvPr>
        </p:nvSpPr>
        <p:spPr>
          <a:xfrm>
            <a:off x="607326" y="1604433"/>
            <a:ext cx="5341077" cy="4567767"/>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6439341" y="1257907"/>
            <a:ext cx="4240393" cy="2227933"/>
          </a:xfrm>
          <a:solidFill>
            <a:schemeClr val="bg2">
              <a:lumMod val="60000"/>
              <a:lumOff val="40000"/>
            </a:schemeClr>
          </a:solidFill>
        </p:spPr>
        <p:txBody>
          <a:bodyPr/>
          <a:lstStyle>
            <a:lvl1pPr>
              <a:defRPr sz="2399">
                <a:latin typeface="Intel Clear"/>
              </a:defRPr>
            </a:lvl1pPr>
          </a:lstStyle>
          <a:p>
            <a:r>
              <a:rPr lang="en-US" sz="1466" smtClean="0">
                <a:latin typeface="Arial"/>
              </a:rPr>
              <a:t>Drag picture to placeholder or click icon to add</a:t>
            </a:r>
            <a:endParaRPr lang="en-US" sz="1466" dirty="0">
              <a:latin typeface="Arial"/>
            </a:endParaRPr>
          </a:p>
        </p:txBody>
      </p:sp>
      <p:sp>
        <p:nvSpPr>
          <p:cNvPr id="10" name="Picture Placeholder 8"/>
          <p:cNvSpPr>
            <a:spLocks noGrp="1"/>
          </p:cNvSpPr>
          <p:nvPr>
            <p:ph type="pic" sz="quarter" idx="14"/>
          </p:nvPr>
        </p:nvSpPr>
        <p:spPr>
          <a:xfrm>
            <a:off x="6439341" y="3791863"/>
            <a:ext cx="4240393" cy="2227933"/>
          </a:xfrm>
          <a:solidFill>
            <a:schemeClr val="bg2">
              <a:lumMod val="60000"/>
              <a:lumOff val="40000"/>
            </a:schemeClr>
          </a:solidFill>
        </p:spPr>
        <p:txBody>
          <a:bodyPr/>
          <a:lstStyle>
            <a:lvl1pPr>
              <a:defRPr sz="2399">
                <a:latin typeface="Intel Clear"/>
              </a:defRPr>
            </a:lvl1pPr>
          </a:lstStyle>
          <a:p>
            <a:r>
              <a:rPr lang="en-US" sz="1466" smtClean="0">
                <a:latin typeface="Arial"/>
              </a:rPr>
              <a:t>Drag picture to placeholder or click icon to add</a:t>
            </a:r>
            <a:endParaRPr lang="en-US" sz="1466" dirty="0">
              <a:latin typeface="Aria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
        <p:nvSpPr>
          <p:cNvPr id="15" name="Content Placeholder 2"/>
          <p:cNvSpPr>
            <a:spLocks noGrp="1"/>
          </p:cNvSpPr>
          <p:nvPr>
            <p:ph sz="half" idx="1" hasCustomPrompt="1"/>
          </p:nvPr>
        </p:nvSpPr>
        <p:spPr>
          <a:xfrm>
            <a:off x="607326" y="1604433"/>
            <a:ext cx="5341077" cy="4567767"/>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6236193" y="1604433"/>
            <a:ext cx="5338961" cy="4567767"/>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326" y="1604434"/>
            <a:ext cx="10967827" cy="4567767"/>
          </a:xfrm>
        </p:spPr>
        <p:txBody>
          <a:bodyPr anchor="ctr" anchorCtr="0"/>
          <a:lstStyle>
            <a:lvl1pPr marL="253937" indent="-253937">
              <a:defRPr sz="4799" b="1" baseline="0">
                <a:solidFill>
                  <a:schemeClr val="accent2"/>
                </a:solidFill>
                <a:latin typeface="+mn-lt"/>
                <a:cs typeface="Intel Clear Light" panose="020B0404020203020204" pitchFamily="34" charset="0"/>
              </a:defRPr>
            </a:lvl1pPr>
            <a:lvl2pPr marL="556545" indent="-300492">
              <a:buFont typeface="Lucida Grande"/>
              <a:buChar char="−"/>
              <a:defRPr sz="1600" baseline="0">
                <a:latin typeface="+mn-lt"/>
                <a:cs typeface="Intel Clear" panose="020B0604020203020204" pitchFamily="34" charset="0"/>
              </a:defRPr>
            </a:lvl2pPr>
            <a:lvl3pPr marL="914171" indent="-304724">
              <a:defRPr sz="1600">
                <a:latin typeface="+mn-lt"/>
              </a:defRPr>
            </a:lvl3pPr>
            <a:lvl4pPr>
              <a:defRPr sz="1466">
                <a:latin typeface="+mn-lt"/>
              </a:defRPr>
            </a:lvl4pPr>
            <a:lvl5pPr>
              <a:defRPr sz="140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
        <p:nvSpPr>
          <p:cNvPr id="7"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88825" cy="6350445"/>
          </a:xfrm>
          <a:solidFill>
            <a:schemeClr val="bg2">
              <a:lumMod val="60000"/>
              <a:lumOff val="40000"/>
            </a:schemeClr>
          </a:solidFill>
        </p:spPr>
        <p:txBody>
          <a:bodyPr/>
          <a:lstStyle>
            <a:lvl1pPr marL="0" marR="0" indent="0" algn="l" defTabSz="609448"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11620597" y="6394031"/>
            <a:ext cx="384212" cy="365125"/>
          </a:xfrm>
        </p:spPr>
        <p:txBody>
          <a:bodyPr/>
          <a:lstStyle/>
          <a:p>
            <a:fld id="{7DC1BBB0-96F0-4077-A278-0F3FB5C104D3}" type="slidenum">
              <a:rPr lang="en-US" smtClean="0"/>
              <a:pPr/>
              <a:t>‹#›</a:t>
            </a:fld>
            <a:endParaRPr lang="en-US"/>
          </a:p>
        </p:txBody>
      </p:sp>
      <p:sp>
        <p:nvSpPr>
          <p:cNvPr id="7"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88825" cy="2918271"/>
          </a:xfrm>
          <a:solidFill>
            <a:schemeClr val="bg2">
              <a:lumMod val="60000"/>
              <a:lumOff val="40000"/>
            </a:schemeClr>
          </a:solidFill>
        </p:spPr>
        <p:txBody>
          <a:bodyPr/>
          <a:lstStyle>
            <a:lvl1pPr marL="0" marR="0" indent="0" algn="l" defTabSz="609448"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11620597" y="6394031"/>
            <a:ext cx="384212" cy="365125"/>
          </a:xfrm>
        </p:spPr>
        <p:txBody>
          <a:bodyPr/>
          <a:lstStyle/>
          <a:p>
            <a:fld id="{7DC1BBB0-96F0-4077-A278-0F3FB5C104D3}" type="slidenum">
              <a:rPr lang="en-US" smtClean="0"/>
              <a:pPr/>
              <a:t>‹#›</a:t>
            </a:fld>
            <a:endParaRPr lang="en-US"/>
          </a:p>
        </p:txBody>
      </p:sp>
      <p:sp>
        <p:nvSpPr>
          <p:cNvPr id="18" name="Content Placeholder 2"/>
          <p:cNvSpPr>
            <a:spLocks noGrp="1"/>
          </p:cNvSpPr>
          <p:nvPr>
            <p:ph sz="half" idx="1" hasCustomPrompt="1"/>
          </p:nvPr>
        </p:nvSpPr>
        <p:spPr>
          <a:xfrm>
            <a:off x="607326" y="1604433"/>
            <a:ext cx="5341077" cy="1745720"/>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6236193" y="1604433"/>
            <a:ext cx="5338961" cy="1745720"/>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p:nvSpPr>
        <p:spPr>
          <a:xfrm>
            <a:off x="1345633" y="6634394"/>
            <a:ext cx="184731" cy="297454"/>
          </a:xfrm>
          <a:prstGeom prst="rect">
            <a:avLst/>
          </a:prstGeom>
          <a:noFill/>
        </p:spPr>
        <p:txBody>
          <a:bodyPr wrap="none" rtlCol="0">
            <a:spAutoFit/>
          </a:bodyPr>
          <a:lstStyle/>
          <a:p>
            <a:endParaRPr lang="en-US" sz="1333" dirty="0" smtClean="0">
              <a:solidFill>
                <a:schemeClr val="tx2"/>
              </a:solidFill>
              <a:cs typeface="Neo Sans Intel"/>
            </a:endParaRPr>
          </a:p>
        </p:txBody>
      </p:sp>
      <p:sp>
        <p:nvSpPr>
          <p:cNvPr id="10" name="Title 6"/>
          <p:cNvSpPr>
            <a:spLocks noGrp="1"/>
          </p:cNvSpPr>
          <p:nvPr>
            <p:ph type="title" hasCustomPrompt="1"/>
          </p:nvPr>
        </p:nvSpPr>
        <p:spPr>
          <a:xfrm>
            <a:off x="607326" y="411797"/>
            <a:ext cx="10969943" cy="1158240"/>
          </a:xfrm>
        </p:spPr>
        <p:txBody>
          <a:bodyPr/>
          <a:lstStyle>
            <a:lvl1pPr>
              <a:defRPr b="0" i="0" baseline="0">
                <a:solidFill>
                  <a:srgbClr val="003C71"/>
                </a:solidFill>
                <a:latin typeface="Intel Clear"/>
                <a:cs typeface="Intel Clear"/>
              </a:defRPr>
            </a:lvl1pPr>
          </a:lstStyle>
          <a:p>
            <a:r>
              <a:rPr lang="en-US" dirty="0" smtClean="0"/>
              <a:t>28pt Intel Clear Headline</a:t>
            </a:r>
            <a:endParaRPr lang="en-US" dirty="0"/>
          </a:p>
        </p:txBody>
      </p:sp>
      <p:sp>
        <p:nvSpPr>
          <p:cNvPr id="11"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6194" y="3"/>
            <a:ext cx="5952632" cy="6340821"/>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607326" y="411797"/>
            <a:ext cx="5341075" cy="1158240"/>
          </a:xfrm>
        </p:spPr>
        <p:txBody>
          <a:bodyPr>
            <a:noAutofit/>
          </a:bodyPr>
          <a:lstStyle>
            <a:lvl1pPr>
              <a:defRPr sz="3732" b="0" i="0" baseline="0">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11631045" y="6394031"/>
            <a:ext cx="373763" cy="365125"/>
          </a:xfrm>
        </p:spPr>
        <p:txBody>
          <a:bodyPr/>
          <a:lstStyle/>
          <a:p>
            <a:fld id="{7DC1BBB0-96F0-4077-A278-0F3FB5C104D3}" type="slidenum">
              <a:rPr lang="en-US" smtClean="0"/>
              <a:pPr/>
              <a:t>‹#›</a:t>
            </a:fld>
            <a:endParaRPr lang="en-US"/>
          </a:p>
        </p:txBody>
      </p:sp>
      <p:sp>
        <p:nvSpPr>
          <p:cNvPr id="17" name="Content Placeholder 2"/>
          <p:cNvSpPr>
            <a:spLocks noGrp="1"/>
          </p:cNvSpPr>
          <p:nvPr>
            <p:ph sz="half" idx="1" hasCustomPrompt="1"/>
          </p:nvPr>
        </p:nvSpPr>
        <p:spPr>
          <a:xfrm>
            <a:off x="607327" y="1766992"/>
            <a:ext cx="5341075" cy="4567767"/>
          </a:xfrm>
        </p:spPr>
        <p:txBody>
          <a:bodyPr vert="horz" lIns="0" tIns="0" rIns="0" bIns="0" rtlCol="0">
            <a:noAutofit/>
          </a:bodyPr>
          <a:lstStyle>
            <a:lvl1pPr>
              <a:defRPr lang="en-US" dirty="0" smtClean="0"/>
            </a:lvl1pPr>
            <a:lvl2pPr>
              <a:defRPr lang="en-US" dirty="0" smtClean="0"/>
            </a:lvl2pPr>
            <a:lvl3pPr>
              <a:defRPr lang="en-US" sz="1866" dirty="0" smtClean="0"/>
            </a:lvl3pPr>
            <a:lvl4pPr>
              <a:defRPr lang="en-US" sz="1600" dirty="0" smtClean="0"/>
            </a:lvl4pPr>
            <a:lvl5pPr>
              <a:defRPr lang="en-US" sz="16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54803"/>
            <a:ext cx="12188825" cy="512064"/>
          </a:xfrm>
          <a:prstGeom prst="rect">
            <a:avLst/>
          </a:prstGeom>
          <a:gradFill flip="none" rotWithShape="1">
            <a:gsLst>
              <a:gs pos="0">
                <a:schemeClr val="tx2"/>
              </a:gs>
              <a:gs pos="5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dirty="0"/>
          </a:p>
        </p:txBody>
      </p:sp>
      <p:sp>
        <p:nvSpPr>
          <p:cNvPr id="2" name="Title Placeholder 1"/>
          <p:cNvSpPr>
            <a:spLocks noGrp="1"/>
          </p:cNvSpPr>
          <p:nvPr>
            <p:ph type="title"/>
          </p:nvPr>
        </p:nvSpPr>
        <p:spPr>
          <a:xfrm>
            <a:off x="607326" y="413507"/>
            <a:ext cx="10969943" cy="115824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607326" y="1604434"/>
            <a:ext cx="10967826" cy="4567767"/>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5" name="Footer Placeholder 4"/>
          <p:cNvSpPr>
            <a:spLocks noGrp="1"/>
          </p:cNvSpPr>
          <p:nvPr>
            <p:ph type="ftr" sz="quarter" idx="3"/>
          </p:nvPr>
        </p:nvSpPr>
        <p:spPr>
          <a:xfrm>
            <a:off x="4164515" y="6501641"/>
            <a:ext cx="3859795" cy="334435"/>
          </a:xfrm>
          <a:prstGeom prst="rect">
            <a:avLst/>
          </a:prstGeom>
        </p:spPr>
        <p:txBody>
          <a:bodyPr vert="horz" lIns="91440" tIns="45720" rIns="91440" bIns="45720" rtlCol="0" anchor="ctr"/>
          <a:lstStyle>
            <a:lvl1pPr algn="ctr">
              <a:defRPr sz="1066">
                <a:solidFill>
                  <a:schemeClr val="bg1"/>
                </a:solidFill>
                <a:latin typeface="+mn-lt"/>
              </a:defRPr>
            </a:lvl1pPr>
          </a:lstStyle>
          <a:p>
            <a:endParaRPr lang="en-US"/>
          </a:p>
        </p:txBody>
      </p:sp>
      <p:sp>
        <p:nvSpPr>
          <p:cNvPr id="6" name="Slide Number Placeholder 5"/>
          <p:cNvSpPr>
            <a:spLocks noGrp="1"/>
          </p:cNvSpPr>
          <p:nvPr>
            <p:ph type="sldNum" sz="quarter" idx="4"/>
          </p:nvPr>
        </p:nvSpPr>
        <p:spPr>
          <a:xfrm>
            <a:off x="11655564" y="6417962"/>
            <a:ext cx="349244" cy="329447"/>
          </a:xfrm>
          <a:prstGeom prst="rect">
            <a:avLst/>
          </a:prstGeom>
        </p:spPr>
        <p:txBody>
          <a:bodyPr vert="horz" lIns="0" tIns="0" rIns="0" bIns="0" rtlCol="0" anchor="ctr"/>
          <a:lstStyle>
            <a:lvl1pPr algn="r">
              <a:defRPr sz="1066">
                <a:solidFill>
                  <a:schemeClr val="bg1"/>
                </a:solidFill>
                <a:latin typeface="+mn-lt"/>
                <a:cs typeface="Intel Clear Light" panose="020B0404020203020204" pitchFamily="34" charset="0"/>
              </a:defRPr>
            </a:lvl1pPr>
          </a:lstStyle>
          <a:p>
            <a:fld id="{7DC1BBB0-96F0-4077-A278-0F3FB5C104D3}" type="slidenum">
              <a:rPr lang="en-US" smtClean="0"/>
              <a:pPr/>
              <a:t>‹#›</a:t>
            </a:fld>
            <a:endParaRPr lang="en-US"/>
          </a:p>
        </p:txBody>
      </p:sp>
      <p:pic>
        <p:nvPicPr>
          <p:cNvPr id="16" name="Picture 15" descr="StackedISWhite.png"/>
          <p:cNvPicPr>
            <a:picLocks noChangeAspect="1"/>
          </p:cNvPicPr>
          <p:nvPr/>
        </p:nvPicPr>
        <p:blipFill>
          <a:blip r:embed="rId21"/>
          <a:stretch>
            <a:fillRect/>
          </a:stretch>
        </p:blipFill>
        <p:spPr>
          <a:xfrm>
            <a:off x="11056288" y="6407851"/>
            <a:ext cx="419545" cy="394592"/>
          </a:xfrm>
          <a:prstGeom prst="rect">
            <a:avLst/>
          </a:prstGeom>
        </p:spPr>
      </p:pic>
      <p:cxnSp>
        <p:nvCxnSpPr>
          <p:cNvPr id="37" name="Straight Connector 36"/>
          <p:cNvCxnSpPr/>
          <p:nvPr/>
        </p:nvCxnSpPr>
        <p:spPr>
          <a:xfrm rot="5400000">
            <a:off x="11448136" y="6608236"/>
            <a:ext cx="381004" cy="1"/>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089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txStyles>
    <p:titleStyle>
      <a:lvl1pPr algn="l" defTabSz="609448" rtl="0" eaLnBrk="1" latinLnBrk="0" hangingPunct="1">
        <a:lnSpc>
          <a:spcPct val="100000"/>
        </a:lnSpc>
        <a:spcBef>
          <a:spcPct val="0"/>
        </a:spcBef>
        <a:buNone/>
        <a:defRPr sz="3732" b="0" i="0" kern="1200" spc="0" baseline="0">
          <a:solidFill>
            <a:srgbClr val="003C71"/>
          </a:solidFill>
          <a:latin typeface="Intel Clear"/>
          <a:ea typeface="Intel Clear Light" panose="020B0404020203020204" pitchFamily="34" charset="0"/>
          <a:cs typeface="Intel Clear"/>
        </a:defRPr>
      </a:lvl1pPr>
    </p:titleStyle>
    <p:bodyStyle>
      <a:lvl1pPr marL="0" indent="0" algn="l" defTabSz="609448" rtl="0" eaLnBrk="1" latinLnBrk="0" hangingPunct="1">
        <a:spcBef>
          <a:spcPts val="1600"/>
        </a:spcBef>
        <a:spcAft>
          <a:spcPts val="0"/>
        </a:spcAft>
        <a:buFont typeface="Wingdings" panose="05000000000000000000" pitchFamily="2" charset="2"/>
        <a:buNone/>
        <a:defRPr sz="2399" b="0" kern="1200">
          <a:solidFill>
            <a:srgbClr val="0071C5"/>
          </a:solidFill>
          <a:latin typeface="+mn-lt"/>
          <a:ea typeface="+mn-ea"/>
          <a:cs typeface="Intel Clear" panose="020B0604020203020204" pitchFamily="34" charset="0"/>
        </a:defRPr>
      </a:lvl1pPr>
      <a:lvl2pPr marL="300492" indent="-300492" algn="l" defTabSz="609448" rtl="0" eaLnBrk="1" latinLnBrk="0" hangingPunct="1">
        <a:spcBef>
          <a:spcPts val="1600"/>
        </a:spcBef>
        <a:buFont typeface="Wingdings" charset="2"/>
        <a:buChar char="§"/>
        <a:defRPr sz="2133" kern="1200" baseline="0">
          <a:solidFill>
            <a:srgbClr val="003C71"/>
          </a:solidFill>
          <a:latin typeface="+mn-lt"/>
          <a:ea typeface="+mn-ea"/>
          <a:cs typeface="Intel Clear" panose="020B0604020203020204" pitchFamily="34" charset="0"/>
        </a:defRPr>
      </a:lvl2pPr>
      <a:lvl3pPr marL="761810" indent="-304724" algn="l" defTabSz="609448" rtl="0" eaLnBrk="1" latinLnBrk="0" hangingPunct="1">
        <a:spcBef>
          <a:spcPts val="1066"/>
        </a:spcBef>
        <a:buFont typeface="Intel Clear" panose="020B0604020203020204" pitchFamily="34" charset="0"/>
        <a:buChar char="–"/>
        <a:defRPr sz="2133" kern="1200">
          <a:solidFill>
            <a:srgbClr val="003C71"/>
          </a:solidFill>
          <a:latin typeface="+mn-lt"/>
          <a:ea typeface="+mn-ea"/>
          <a:cs typeface="Intel Clear" panose="020B0604020203020204" pitchFamily="34" charset="0"/>
        </a:defRPr>
      </a:lvl3pPr>
      <a:lvl4pPr marL="1292961" indent="-304724" algn="l" defTabSz="609448" rtl="0" eaLnBrk="1" latinLnBrk="0" hangingPunct="1">
        <a:spcBef>
          <a:spcPct val="20000"/>
        </a:spcBef>
        <a:buFont typeface="Arial"/>
        <a:buChar char="–"/>
        <a:defRPr sz="1866" kern="1200">
          <a:solidFill>
            <a:srgbClr val="003C71"/>
          </a:solidFill>
          <a:latin typeface="+mn-lt"/>
          <a:ea typeface="+mn-ea"/>
          <a:cs typeface="Intel Clear" panose="020B0604020203020204" pitchFamily="34" charset="0"/>
        </a:defRPr>
      </a:lvl4pPr>
      <a:lvl5pPr marL="1758511" indent="-304724" algn="l" defTabSz="609448" rtl="0" eaLnBrk="1" latinLnBrk="0" hangingPunct="1">
        <a:spcBef>
          <a:spcPct val="20000"/>
        </a:spcBef>
        <a:buFont typeface="Intel Clear" panose="020B0604020203020204" pitchFamily="34" charset="0"/>
        <a:buChar char="–"/>
        <a:defRPr sz="1866" kern="1200">
          <a:solidFill>
            <a:srgbClr val="003C71"/>
          </a:solidFill>
          <a:latin typeface="+mn-lt"/>
          <a:ea typeface="+mn-ea"/>
          <a:cs typeface="Intel Clear" panose="020B0604020203020204" pitchFamily="34" charset="0"/>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software.intel.com/en-us/articles/intel-sample-source-code-license-agreement" TargetMode="External"/><Relationship Id="rId2" Type="http://schemas.openxmlformats.org/officeDocument/2006/relationships/hyperlink" Target="http://www.inte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9152143" cy="2680127"/>
          </a:xfrm>
        </p:spPr>
        <p:txBody>
          <a:bodyPr/>
          <a:lstStyle/>
          <a:p>
            <a:r>
              <a:rPr lang="en-US" dirty="0" smtClean="0"/>
              <a:t>Transfer Learning</a:t>
            </a:r>
            <a:endParaRPr lang="en-US" dirty="0"/>
          </a:p>
        </p:txBody>
      </p:sp>
      <p:sp>
        <p:nvSpPr>
          <p:cNvPr id="3" name="Subtitle 2"/>
          <p:cNvSpPr>
            <a:spLocks noGrp="1"/>
          </p:cNvSpPr>
          <p:nvPr>
            <p:ph type="subTitle" idx="1"/>
          </p:nvPr>
        </p:nvSpPr>
        <p:spPr>
          <a:xfrm>
            <a:off x="2428668" y="4344915"/>
            <a:ext cx="8237743" cy="1116085"/>
          </a:xfrm>
        </p:spPr>
        <p:txBody>
          <a:bodyPr/>
          <a:lstStyle/>
          <a:p>
            <a:r>
              <a:rPr lang="en-US" dirty="0" smtClean="0"/>
              <a:t>Deep Learning with </a:t>
            </a:r>
            <a:r>
              <a:rPr lang="en-US" dirty="0" err="1" smtClean="0"/>
              <a:t>TensorFlow</a:t>
            </a:r>
            <a:r>
              <a:rPr lang="en-US" dirty="0" smtClean="0"/>
              <a:t> 7</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26" y="76200"/>
            <a:ext cx="8291786" cy="1239837"/>
          </a:xfrm>
        </p:spPr>
        <p:txBody>
          <a:bodyPr>
            <a:normAutofit/>
          </a:bodyPr>
          <a:lstStyle/>
          <a:p>
            <a:r>
              <a:rPr lang="en-US" sz="3200" dirty="0" smtClean="0"/>
              <a:t>This technique is called </a:t>
            </a:r>
            <a:r>
              <a:rPr lang="en-US" sz="3200" i="1" dirty="0" smtClean="0"/>
              <a:t>transfer learning</a:t>
            </a:r>
            <a:endParaRPr lang="en-US" sz="3200" i="1" dirty="0"/>
          </a:p>
        </p:txBody>
      </p:sp>
      <p:sp>
        <p:nvSpPr>
          <p:cNvPr id="4" name="Cube 3"/>
          <p:cNvSpPr/>
          <p:nvPr/>
        </p:nvSpPr>
        <p:spPr>
          <a:xfrm>
            <a:off x="1582555" y="2803300"/>
            <a:ext cx="457200" cy="1600200"/>
          </a:xfrm>
          <a:prstGeom prst="cube">
            <a:avLst>
              <a:gd name="adj" fmla="val 87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2420755" y="2803300"/>
            <a:ext cx="914400" cy="1600200"/>
          </a:xfrm>
          <a:prstGeom prst="cube">
            <a:avLst>
              <a:gd name="adj" fmla="val 6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3639955" y="3489100"/>
            <a:ext cx="1295400" cy="914400"/>
          </a:xfrm>
          <a:prstGeom prst="cube">
            <a:avLst>
              <a:gd name="adj" fmla="val 2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5240155" y="3793900"/>
            <a:ext cx="2209800" cy="609600"/>
          </a:xfrm>
          <a:prstGeom prst="cube">
            <a:avLst>
              <a:gd name="adj" fmla="val 31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042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948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85412" y="4367852"/>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20397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589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412" y="4076744"/>
            <a:ext cx="304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1918" y="4076744"/>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75758"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9675812" y="4098700"/>
            <a:ext cx="609600" cy="13740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285412" y="1664241"/>
            <a:ext cx="304800" cy="2209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Straight Arrow Connector 22"/>
          <p:cNvCxnSpPr>
            <a:endCxn id="22" idx="1"/>
          </p:cNvCxnSpPr>
          <p:nvPr/>
        </p:nvCxnSpPr>
        <p:spPr>
          <a:xfrm flipV="1">
            <a:off x="9675812" y="2769141"/>
            <a:ext cx="609600" cy="13075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16198" y="5722203"/>
            <a:ext cx="6559414" cy="830997"/>
          </a:xfrm>
          <a:prstGeom prst="rect">
            <a:avLst/>
          </a:prstGeom>
        </p:spPr>
        <p:txBody>
          <a:bodyPr wrap="square">
            <a:spAutoFit/>
          </a:bodyPr>
          <a:lstStyle/>
          <a:p>
            <a:r>
              <a:rPr lang="en-US" sz="2400" dirty="0" smtClean="0"/>
              <a:t>Bootstrap your custom model from similar</a:t>
            </a:r>
          </a:p>
          <a:p>
            <a:r>
              <a:rPr lang="en-US" sz="2400" dirty="0" smtClean="0"/>
              <a:t>Saves days or weeks of training time</a:t>
            </a:r>
            <a:endParaRPr lang="en-US" sz="2400" dirty="0"/>
          </a:p>
        </p:txBody>
      </p:sp>
    </p:spTree>
    <p:extLst>
      <p:ext uri="{BB962C8B-B14F-4D97-AF65-F5344CB8AC3E}">
        <p14:creationId xmlns:p14="http://schemas.microsoft.com/office/powerpoint/2010/main" val="1206952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Transfer Learning in </a:t>
            </a:r>
            <a:r>
              <a:rPr lang="en-US" sz="3200" dirty="0" err="1" smtClean="0"/>
              <a:t>TensorFlow</a:t>
            </a:r>
            <a:r>
              <a:rPr lang="en-US" sz="3200" dirty="0" smtClean="0"/>
              <a:t> (classification)</a:t>
            </a:r>
            <a:endParaRPr lang="en-US" sz="32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Get handle to output from second-to-last layer</a:t>
            </a:r>
          </a:p>
          <a:p>
            <a:pPr marL="514350" indent="-514350">
              <a:buFont typeface="+mj-lt"/>
              <a:buAutoNum type="arabicPeriod"/>
            </a:pPr>
            <a:r>
              <a:rPr lang="en-US" dirty="0" smtClean="0"/>
              <a:t>Create a new fully connected layer</a:t>
            </a:r>
          </a:p>
          <a:p>
            <a:pPr marL="1223010" lvl="1" indent="-514350"/>
            <a:r>
              <a:rPr lang="en-US" dirty="0" smtClean="0"/>
              <a:t>number of neurons equal to the number of output classes)</a:t>
            </a:r>
          </a:p>
          <a:p>
            <a:pPr marL="514350" indent="-514350">
              <a:buFont typeface="+mj-lt"/>
              <a:buAutoNum type="arabicPeriod"/>
            </a:pPr>
            <a:r>
              <a:rPr lang="en-US" dirty="0" smtClean="0"/>
              <a:t>Create new </a:t>
            </a:r>
            <a:r>
              <a:rPr lang="en-US" dirty="0" err="1" smtClean="0"/>
              <a:t>softmax</a:t>
            </a:r>
            <a:r>
              <a:rPr lang="en-US" dirty="0"/>
              <a:t> </a:t>
            </a:r>
            <a:r>
              <a:rPr lang="en-US" dirty="0" smtClean="0"/>
              <a:t>cross-entropy loss</a:t>
            </a:r>
          </a:p>
          <a:p>
            <a:pPr marL="514350" indent="-514350">
              <a:buFont typeface="+mj-lt"/>
              <a:buAutoNum type="arabicPeriod"/>
            </a:pPr>
            <a:r>
              <a:rPr lang="en-US" dirty="0" smtClean="0"/>
              <a:t>Create a training op to minimize the new loss</a:t>
            </a:r>
          </a:p>
          <a:p>
            <a:pPr lvl="1"/>
            <a:r>
              <a:rPr lang="en-US" dirty="0" smtClean="0"/>
              <a:t>Set </a:t>
            </a:r>
            <a:r>
              <a:rPr lang="en-US" dirty="0" err="1" smtClean="0"/>
              <a:t>var_list</a:t>
            </a:r>
            <a:r>
              <a:rPr lang="en-US" dirty="0" smtClean="0"/>
              <a:t> parameter to be just the new layer variables</a:t>
            </a:r>
          </a:p>
          <a:p>
            <a:pPr marL="514350" indent="-514350">
              <a:buFont typeface="+mj-lt"/>
              <a:buAutoNum type="arabicPeriod"/>
            </a:pPr>
            <a:r>
              <a:rPr lang="en-US" dirty="0" smtClean="0"/>
              <a:t>Train with new data!</a:t>
            </a:r>
            <a:endParaRPr lang="en-US" dirty="0"/>
          </a:p>
        </p:txBody>
      </p:sp>
    </p:spTree>
    <p:extLst>
      <p:ext uri="{BB962C8B-B14F-4D97-AF65-F5344CB8AC3E}">
        <p14:creationId xmlns:p14="http://schemas.microsoft.com/office/powerpoint/2010/main" val="11215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082855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Legal Notices and Disclaimers</a:t>
            </a:r>
            <a:endParaRPr lang="en-US" dirty="0"/>
          </a:p>
        </p:txBody>
      </p:sp>
      <p:sp>
        <p:nvSpPr>
          <p:cNvPr id="9" name="Content Placeholder 8"/>
          <p:cNvSpPr>
            <a:spLocks noGrp="1"/>
          </p:cNvSpPr>
          <p:nvPr>
            <p:ph sz="quarter" idx="13"/>
          </p:nvPr>
        </p:nvSpPr>
        <p:spPr/>
        <p:txBody>
          <a:bodyPr/>
          <a:lstStyle/>
          <a:p>
            <a:r>
              <a:rPr lang="en-US" sz="2000" dirty="0"/>
              <a:t>This presentation is for informational purposes only. INTEL MAKES NO WARRANTIES, EXPRESS OR IMPLIED, IN THIS SUMMARY. </a:t>
            </a:r>
          </a:p>
          <a:p>
            <a:r>
              <a:rPr lang="en-US" sz="2000" dirty="0"/>
              <a:t>Intel technologies’ features and benefits depend on system configuration and may require enabled hardware, software or service activation. Performance varies depending on system configuration. Check with your system manufacturer or retailer or learn more at </a:t>
            </a:r>
            <a:r>
              <a:rPr lang="en-US" sz="2000" dirty="0">
                <a:hlinkClick r:id="rId2"/>
              </a:rPr>
              <a:t>intel.com</a:t>
            </a:r>
            <a:r>
              <a:rPr lang="en-US" sz="2000" dirty="0"/>
              <a:t>. </a:t>
            </a:r>
          </a:p>
          <a:p>
            <a:r>
              <a:rPr lang="en-US" sz="2000" dirty="0"/>
              <a:t>This sample source code is released under the </a:t>
            </a:r>
            <a:r>
              <a:rPr lang="en-US" sz="2000" dirty="0">
                <a:hlinkClick r:id="rId3"/>
              </a:rPr>
              <a:t>Intel Sample Source Code License Agreement</a:t>
            </a:r>
            <a:r>
              <a:rPr lang="en-US" sz="2000" dirty="0"/>
              <a:t>. </a:t>
            </a:r>
          </a:p>
          <a:p>
            <a:r>
              <a:rPr lang="en-US" sz="2000" dirty="0"/>
              <a:t>Intel and the Intel logo are trademarks of Intel Corporation in the U.S. and/or other countries. </a:t>
            </a:r>
          </a:p>
          <a:p>
            <a:r>
              <a:rPr lang="en-US" sz="2000" dirty="0"/>
              <a:t>*Other names and brands may be claimed as the property of others. </a:t>
            </a:r>
          </a:p>
          <a:p>
            <a:r>
              <a:rPr lang="en-US" sz="2000" dirty="0"/>
              <a:t>Copyright © 2017, Intel Corporation. All rights reserved. </a:t>
            </a:r>
          </a:p>
        </p:txBody>
      </p:sp>
    </p:spTree>
    <p:extLst>
      <p:ext uri="{BB962C8B-B14F-4D97-AF65-F5344CB8AC3E}">
        <p14:creationId xmlns:p14="http://schemas.microsoft.com/office/powerpoint/2010/main" val="15503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Learning</a:t>
            </a:r>
            <a:endParaRPr lang="en-US" dirty="0"/>
          </a:p>
        </p:txBody>
      </p:sp>
    </p:spTree>
    <p:extLst>
      <p:ext uri="{BB962C8B-B14F-4D97-AF65-F5344CB8AC3E}">
        <p14:creationId xmlns:p14="http://schemas.microsoft.com/office/powerpoint/2010/main" val="1041225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a:t>h</a:t>
            </a:r>
            <a:r>
              <a:rPr lang="en-US" dirty="0" smtClean="0"/>
              <a:t>uge models is a bottleneck</a:t>
            </a:r>
            <a:endParaRPr lang="en-US" dirty="0"/>
          </a:p>
        </p:txBody>
      </p:sp>
      <p:sp>
        <p:nvSpPr>
          <p:cNvPr id="3" name="Content Placeholder 2"/>
          <p:cNvSpPr>
            <a:spLocks noGrp="1"/>
          </p:cNvSpPr>
          <p:nvPr>
            <p:ph idx="1"/>
          </p:nvPr>
        </p:nvSpPr>
        <p:spPr/>
        <p:txBody>
          <a:bodyPr>
            <a:normAutofit/>
          </a:bodyPr>
          <a:lstStyle/>
          <a:p>
            <a:pPr>
              <a:lnSpc>
                <a:spcPct val="150000"/>
              </a:lnSpc>
            </a:pPr>
            <a:r>
              <a:rPr lang="en-US" sz="2600" dirty="0" smtClean="0"/>
              <a:t>Requires managing huge dataset</a:t>
            </a:r>
          </a:p>
          <a:p>
            <a:pPr>
              <a:lnSpc>
                <a:spcPct val="150000"/>
              </a:lnSpc>
            </a:pPr>
            <a:r>
              <a:rPr lang="en-US" sz="2600" dirty="0" smtClean="0"/>
              <a:t>Takes a long time </a:t>
            </a:r>
            <a:r>
              <a:rPr lang="en-US" sz="2600" dirty="0" smtClean="0">
                <a:sym typeface="Wingdings"/>
              </a:rPr>
              <a:t> more difficult to tune </a:t>
            </a:r>
            <a:r>
              <a:rPr lang="en-US" sz="2600" dirty="0" err="1" smtClean="0">
                <a:sym typeface="Wingdings"/>
              </a:rPr>
              <a:t>hyperparameters</a:t>
            </a:r>
            <a:endParaRPr lang="en-US" sz="2600" dirty="0" smtClean="0">
              <a:sym typeface="Wingdings"/>
            </a:endParaRPr>
          </a:p>
          <a:p>
            <a:pPr>
              <a:lnSpc>
                <a:spcPct val="150000"/>
              </a:lnSpc>
            </a:pPr>
            <a:r>
              <a:rPr lang="en-US" sz="2600" dirty="0" smtClean="0">
                <a:sym typeface="Wingdings"/>
              </a:rPr>
              <a:t>Expensive</a:t>
            </a:r>
          </a:p>
          <a:p>
            <a:pPr lvl="1">
              <a:lnSpc>
                <a:spcPct val="150000"/>
              </a:lnSpc>
            </a:pPr>
            <a:r>
              <a:rPr lang="en-US" sz="2200" dirty="0" smtClean="0">
                <a:sym typeface="Wingdings"/>
              </a:rPr>
              <a:t>Many hours on rented GPU instance(s)</a:t>
            </a:r>
          </a:p>
          <a:p>
            <a:pPr lvl="1">
              <a:lnSpc>
                <a:spcPct val="150000"/>
              </a:lnSpc>
            </a:pPr>
            <a:r>
              <a:rPr lang="en-US" sz="2200" dirty="0" smtClean="0">
                <a:sym typeface="Wingdings"/>
              </a:rPr>
              <a:t>Electricity cost on owned hardware</a:t>
            </a:r>
          </a:p>
          <a:p>
            <a:pPr>
              <a:lnSpc>
                <a:spcPct val="150000"/>
              </a:lnSpc>
            </a:pPr>
            <a:r>
              <a:rPr lang="en-US" sz="2600" dirty="0" smtClean="0">
                <a:sym typeface="Wingdings"/>
              </a:rPr>
              <a:t>But we want to use powerful models for our own problems</a:t>
            </a:r>
            <a:endParaRPr lang="en-US" sz="2600" dirty="0"/>
          </a:p>
        </p:txBody>
      </p:sp>
    </p:spTree>
    <p:extLst>
      <p:ext uri="{BB962C8B-B14F-4D97-AF65-F5344CB8AC3E}">
        <p14:creationId xmlns:p14="http://schemas.microsoft.com/office/powerpoint/2010/main" val="84393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Learning</a:t>
            </a:r>
            <a:endParaRPr lang="en-US" dirty="0"/>
          </a:p>
        </p:txBody>
      </p:sp>
      <p:sp>
        <p:nvSpPr>
          <p:cNvPr id="3" name="Content Placeholder 2"/>
          <p:cNvSpPr>
            <a:spLocks noGrp="1"/>
          </p:cNvSpPr>
          <p:nvPr>
            <p:ph idx="1"/>
          </p:nvPr>
        </p:nvSpPr>
        <p:spPr/>
        <p:txBody>
          <a:bodyPr/>
          <a:lstStyle/>
          <a:p>
            <a:pPr>
              <a:lnSpc>
                <a:spcPct val="150000"/>
              </a:lnSpc>
            </a:pPr>
            <a:r>
              <a:rPr lang="en-US" dirty="0" smtClean="0"/>
              <a:t>Idea: layers in trained model might generalize</a:t>
            </a:r>
          </a:p>
          <a:p>
            <a:pPr>
              <a:lnSpc>
                <a:spcPct val="150000"/>
              </a:lnSpc>
            </a:pPr>
            <a:r>
              <a:rPr lang="en-US" dirty="0" smtClean="0"/>
              <a:t>If we just change the later layers, can use previously trained model to solve new problem!</a:t>
            </a:r>
          </a:p>
          <a:p>
            <a:pPr>
              <a:lnSpc>
                <a:spcPct val="150000"/>
              </a:lnSpc>
            </a:pPr>
            <a:r>
              <a:rPr lang="en-US" dirty="0" smtClean="0"/>
              <a:t>Nice thing: many pre-trained models available</a:t>
            </a:r>
            <a:endParaRPr lang="en-US" dirty="0"/>
          </a:p>
        </p:txBody>
      </p:sp>
    </p:spTree>
    <p:extLst>
      <p:ext uri="{BB962C8B-B14F-4D97-AF65-F5344CB8AC3E}">
        <p14:creationId xmlns:p14="http://schemas.microsoft.com/office/powerpoint/2010/main" val="2093154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general CNN template</a:t>
            </a:r>
            <a:endParaRPr lang="en-US" dirty="0"/>
          </a:p>
        </p:txBody>
      </p:sp>
      <p:sp>
        <p:nvSpPr>
          <p:cNvPr id="4" name="Cube 3"/>
          <p:cNvSpPr/>
          <p:nvPr/>
        </p:nvSpPr>
        <p:spPr>
          <a:xfrm>
            <a:off x="1582555" y="2803300"/>
            <a:ext cx="457200" cy="1600200"/>
          </a:xfrm>
          <a:prstGeom prst="cube">
            <a:avLst>
              <a:gd name="adj" fmla="val 87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2420755" y="2803300"/>
            <a:ext cx="914400" cy="1600200"/>
          </a:xfrm>
          <a:prstGeom prst="cube">
            <a:avLst>
              <a:gd name="adj" fmla="val 6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3639955" y="3489100"/>
            <a:ext cx="1295400" cy="914400"/>
          </a:xfrm>
          <a:prstGeom prst="cube">
            <a:avLst>
              <a:gd name="adj" fmla="val 2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5240155" y="3793900"/>
            <a:ext cx="2209800" cy="609600"/>
          </a:xfrm>
          <a:prstGeom prst="cube">
            <a:avLst>
              <a:gd name="adj" fmla="val 31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042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948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854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35155" y="4888468"/>
            <a:ext cx="1531188" cy="369332"/>
          </a:xfrm>
          <a:prstGeom prst="rect">
            <a:avLst/>
          </a:prstGeom>
          <a:noFill/>
        </p:spPr>
        <p:txBody>
          <a:bodyPr wrap="none" rtlCol="0">
            <a:spAutoFit/>
          </a:bodyPr>
          <a:lstStyle/>
          <a:p>
            <a:r>
              <a:rPr lang="en-US" smtClean="0"/>
              <a:t>convolutions</a:t>
            </a:r>
            <a:endParaRPr lang="en-US"/>
          </a:p>
        </p:txBody>
      </p:sp>
      <p:sp>
        <p:nvSpPr>
          <p:cNvPr id="12" name="TextBox 11"/>
          <p:cNvSpPr txBox="1"/>
          <p:nvPr/>
        </p:nvSpPr>
        <p:spPr>
          <a:xfrm>
            <a:off x="7999412" y="5428260"/>
            <a:ext cx="1807418" cy="369332"/>
          </a:xfrm>
          <a:prstGeom prst="rect">
            <a:avLst/>
          </a:prstGeom>
          <a:noFill/>
        </p:spPr>
        <p:txBody>
          <a:bodyPr wrap="none" rtlCol="0">
            <a:spAutoFit/>
          </a:bodyPr>
          <a:lstStyle/>
          <a:p>
            <a:r>
              <a:rPr lang="en-US" smtClean="0"/>
              <a:t>fully connected</a:t>
            </a:r>
            <a:endParaRPr lang="en-US"/>
          </a:p>
        </p:txBody>
      </p:sp>
      <p:sp>
        <p:nvSpPr>
          <p:cNvPr id="13" name="TextBox 12"/>
          <p:cNvSpPr txBox="1"/>
          <p:nvPr/>
        </p:nvSpPr>
        <p:spPr>
          <a:xfrm>
            <a:off x="9580705" y="6044252"/>
            <a:ext cx="2019014" cy="369332"/>
          </a:xfrm>
          <a:prstGeom prst="rect">
            <a:avLst/>
          </a:prstGeom>
          <a:noFill/>
        </p:spPr>
        <p:txBody>
          <a:bodyPr wrap="none" rtlCol="0">
            <a:spAutoFit/>
          </a:bodyPr>
          <a:lstStyle/>
          <a:p>
            <a:r>
              <a:rPr lang="en-US" err="1" smtClean="0"/>
              <a:t>softmax</a:t>
            </a:r>
            <a:r>
              <a:rPr lang="en-US" dirty="0" smtClean="0"/>
              <a:t> classifier</a:t>
            </a:r>
            <a:endParaRPr lang="en-US" dirty="0"/>
          </a:p>
        </p:txBody>
      </p:sp>
      <p:sp>
        <p:nvSpPr>
          <p:cNvPr id="14" name="Right Brace 13"/>
          <p:cNvSpPr/>
          <p:nvPr/>
        </p:nvSpPr>
        <p:spPr>
          <a:xfrm rot="5400000">
            <a:off x="4216030" y="1778110"/>
            <a:ext cx="551459" cy="5818410"/>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8796882" y="4688929"/>
            <a:ext cx="367352" cy="1200294"/>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a:off x="20397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589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412" y="4076744"/>
            <a:ext cx="304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1918" y="4076744"/>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75758"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675812"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29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554" y="542805"/>
            <a:ext cx="9782801" cy="1239837"/>
          </a:xfrm>
        </p:spPr>
        <p:txBody>
          <a:bodyPr>
            <a:normAutofit/>
          </a:bodyPr>
          <a:lstStyle/>
          <a:p>
            <a:r>
              <a:rPr lang="en-US" sz="3200" dirty="0" smtClean="0"/>
              <a:t>What if the most decision-making for classification comes at final layer?</a:t>
            </a:r>
            <a:endParaRPr lang="en-US" sz="3200" dirty="0"/>
          </a:p>
        </p:txBody>
      </p:sp>
      <p:sp>
        <p:nvSpPr>
          <p:cNvPr id="4" name="Cube 3"/>
          <p:cNvSpPr/>
          <p:nvPr/>
        </p:nvSpPr>
        <p:spPr>
          <a:xfrm>
            <a:off x="1582555" y="2803300"/>
            <a:ext cx="457200" cy="1600200"/>
          </a:xfrm>
          <a:prstGeom prst="cube">
            <a:avLst>
              <a:gd name="adj" fmla="val 87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2420755" y="2803300"/>
            <a:ext cx="914400" cy="1600200"/>
          </a:xfrm>
          <a:prstGeom prst="cube">
            <a:avLst>
              <a:gd name="adj" fmla="val 6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3639955" y="3489100"/>
            <a:ext cx="1295400" cy="914400"/>
          </a:xfrm>
          <a:prstGeom prst="cube">
            <a:avLst>
              <a:gd name="adj" fmla="val 2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5240155" y="3793900"/>
            <a:ext cx="2209800" cy="609600"/>
          </a:xfrm>
          <a:prstGeom prst="cube">
            <a:avLst>
              <a:gd name="adj" fmla="val 31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042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948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854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35155" y="4888468"/>
            <a:ext cx="1531188" cy="369332"/>
          </a:xfrm>
          <a:prstGeom prst="rect">
            <a:avLst/>
          </a:prstGeom>
          <a:noFill/>
        </p:spPr>
        <p:txBody>
          <a:bodyPr wrap="none" rtlCol="0">
            <a:spAutoFit/>
          </a:bodyPr>
          <a:lstStyle/>
          <a:p>
            <a:r>
              <a:rPr lang="en-US" smtClean="0"/>
              <a:t>convolutions</a:t>
            </a:r>
            <a:endParaRPr lang="en-US"/>
          </a:p>
        </p:txBody>
      </p:sp>
      <p:sp>
        <p:nvSpPr>
          <p:cNvPr id="12" name="TextBox 11"/>
          <p:cNvSpPr txBox="1"/>
          <p:nvPr/>
        </p:nvSpPr>
        <p:spPr>
          <a:xfrm>
            <a:off x="7999412" y="5428260"/>
            <a:ext cx="1807418" cy="369332"/>
          </a:xfrm>
          <a:prstGeom prst="rect">
            <a:avLst/>
          </a:prstGeom>
          <a:noFill/>
        </p:spPr>
        <p:txBody>
          <a:bodyPr wrap="none" rtlCol="0">
            <a:spAutoFit/>
          </a:bodyPr>
          <a:lstStyle/>
          <a:p>
            <a:r>
              <a:rPr lang="en-US" smtClean="0"/>
              <a:t>fully connected</a:t>
            </a:r>
            <a:endParaRPr lang="en-US"/>
          </a:p>
        </p:txBody>
      </p:sp>
      <p:sp>
        <p:nvSpPr>
          <p:cNvPr id="13" name="TextBox 12"/>
          <p:cNvSpPr txBox="1"/>
          <p:nvPr/>
        </p:nvSpPr>
        <p:spPr>
          <a:xfrm>
            <a:off x="9580705" y="6044252"/>
            <a:ext cx="2019014" cy="369332"/>
          </a:xfrm>
          <a:prstGeom prst="rect">
            <a:avLst/>
          </a:prstGeom>
          <a:noFill/>
        </p:spPr>
        <p:txBody>
          <a:bodyPr wrap="none" rtlCol="0">
            <a:spAutoFit/>
          </a:bodyPr>
          <a:lstStyle/>
          <a:p>
            <a:r>
              <a:rPr lang="en-US" err="1" smtClean="0"/>
              <a:t>softmax</a:t>
            </a:r>
            <a:r>
              <a:rPr lang="en-US" dirty="0" smtClean="0"/>
              <a:t> classifier</a:t>
            </a:r>
            <a:endParaRPr lang="en-US" dirty="0"/>
          </a:p>
        </p:txBody>
      </p:sp>
      <p:sp>
        <p:nvSpPr>
          <p:cNvPr id="14" name="Right Brace 13"/>
          <p:cNvSpPr/>
          <p:nvPr/>
        </p:nvSpPr>
        <p:spPr>
          <a:xfrm rot="5400000">
            <a:off x="4216030" y="1778110"/>
            <a:ext cx="551459" cy="5818410"/>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8796882" y="4688929"/>
            <a:ext cx="367352" cy="1200294"/>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a:off x="20397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589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412" y="4076744"/>
            <a:ext cx="304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1918" y="4076744"/>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75758"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675812"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580705" y="2450617"/>
            <a:ext cx="704707" cy="52118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489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26" y="542805"/>
            <a:ext cx="7712258" cy="1239837"/>
          </a:xfrm>
        </p:spPr>
        <p:txBody>
          <a:bodyPr>
            <a:normAutofit fontScale="90000"/>
          </a:bodyPr>
          <a:lstStyle/>
          <a:p>
            <a:r>
              <a:rPr lang="en-US" sz="3200" dirty="0" smtClean="0"/>
              <a:t>We could simply use the rest of the network </a:t>
            </a:r>
            <a:r>
              <a:rPr lang="en-US" sz="3200" smtClean="0"/>
              <a:t>as is and </a:t>
            </a:r>
            <a:r>
              <a:rPr lang="en-US" sz="3200" dirty="0" smtClean="0"/>
              <a:t>learn weights for a new final layer</a:t>
            </a:r>
            <a:endParaRPr lang="en-US" sz="3200" dirty="0"/>
          </a:p>
        </p:txBody>
      </p:sp>
      <p:sp>
        <p:nvSpPr>
          <p:cNvPr id="4" name="Cube 3"/>
          <p:cNvSpPr/>
          <p:nvPr/>
        </p:nvSpPr>
        <p:spPr>
          <a:xfrm>
            <a:off x="1582555" y="2803300"/>
            <a:ext cx="457200" cy="1600200"/>
          </a:xfrm>
          <a:prstGeom prst="cube">
            <a:avLst>
              <a:gd name="adj" fmla="val 87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2420755" y="2803300"/>
            <a:ext cx="914400" cy="1600200"/>
          </a:xfrm>
          <a:prstGeom prst="cube">
            <a:avLst>
              <a:gd name="adj" fmla="val 6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3639955" y="3489100"/>
            <a:ext cx="1295400" cy="914400"/>
          </a:xfrm>
          <a:prstGeom prst="cube">
            <a:avLst>
              <a:gd name="adj" fmla="val 2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5240155" y="3793900"/>
            <a:ext cx="2209800" cy="609600"/>
          </a:xfrm>
          <a:prstGeom prst="cube">
            <a:avLst>
              <a:gd name="adj" fmla="val 31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042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948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85412" y="4367852"/>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35155" y="4888468"/>
            <a:ext cx="1531188" cy="369332"/>
          </a:xfrm>
          <a:prstGeom prst="rect">
            <a:avLst/>
          </a:prstGeom>
          <a:noFill/>
        </p:spPr>
        <p:txBody>
          <a:bodyPr wrap="none" rtlCol="0">
            <a:spAutoFit/>
          </a:bodyPr>
          <a:lstStyle/>
          <a:p>
            <a:r>
              <a:rPr lang="en-US" smtClean="0"/>
              <a:t>convolutions</a:t>
            </a:r>
            <a:endParaRPr lang="en-US"/>
          </a:p>
        </p:txBody>
      </p:sp>
      <p:sp>
        <p:nvSpPr>
          <p:cNvPr id="12" name="TextBox 11"/>
          <p:cNvSpPr txBox="1"/>
          <p:nvPr/>
        </p:nvSpPr>
        <p:spPr>
          <a:xfrm>
            <a:off x="7999412" y="5428260"/>
            <a:ext cx="1807418" cy="369332"/>
          </a:xfrm>
          <a:prstGeom prst="rect">
            <a:avLst/>
          </a:prstGeom>
          <a:noFill/>
        </p:spPr>
        <p:txBody>
          <a:bodyPr wrap="none" rtlCol="0">
            <a:spAutoFit/>
          </a:bodyPr>
          <a:lstStyle/>
          <a:p>
            <a:r>
              <a:rPr lang="en-US" smtClean="0"/>
              <a:t>fully connected</a:t>
            </a:r>
            <a:endParaRPr lang="en-US"/>
          </a:p>
        </p:txBody>
      </p:sp>
      <p:sp>
        <p:nvSpPr>
          <p:cNvPr id="13" name="TextBox 12"/>
          <p:cNvSpPr txBox="1"/>
          <p:nvPr/>
        </p:nvSpPr>
        <p:spPr>
          <a:xfrm>
            <a:off x="9580705" y="6479451"/>
            <a:ext cx="2019014" cy="369332"/>
          </a:xfrm>
          <a:prstGeom prst="rect">
            <a:avLst/>
          </a:prstGeom>
          <a:noFill/>
        </p:spPr>
        <p:txBody>
          <a:bodyPr wrap="none" rtlCol="0">
            <a:spAutoFit/>
          </a:bodyPr>
          <a:lstStyle/>
          <a:p>
            <a:r>
              <a:rPr lang="en-US" err="1" smtClean="0"/>
              <a:t>softmax</a:t>
            </a:r>
            <a:r>
              <a:rPr lang="en-US" dirty="0" smtClean="0"/>
              <a:t> classifier</a:t>
            </a:r>
            <a:endParaRPr lang="en-US" dirty="0"/>
          </a:p>
        </p:txBody>
      </p:sp>
      <p:sp>
        <p:nvSpPr>
          <p:cNvPr id="14" name="Right Brace 13"/>
          <p:cNvSpPr/>
          <p:nvPr/>
        </p:nvSpPr>
        <p:spPr>
          <a:xfrm rot="5400000">
            <a:off x="4216030" y="1778110"/>
            <a:ext cx="551459" cy="5818410"/>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8796882" y="4688929"/>
            <a:ext cx="367352" cy="1200294"/>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a:off x="20397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589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412" y="4076744"/>
            <a:ext cx="304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1918" y="4076744"/>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75758"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9675812" y="4098700"/>
            <a:ext cx="609600" cy="13740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285412" y="1664241"/>
            <a:ext cx="304800" cy="2209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Straight Arrow Connector 22"/>
          <p:cNvCxnSpPr>
            <a:endCxn id="22" idx="1"/>
          </p:cNvCxnSpPr>
          <p:nvPr/>
        </p:nvCxnSpPr>
        <p:spPr>
          <a:xfrm flipV="1">
            <a:off x="9675812" y="2769141"/>
            <a:ext cx="609600" cy="13075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611513" y="1171579"/>
            <a:ext cx="1600631" cy="369332"/>
          </a:xfrm>
          <a:prstGeom prst="rect">
            <a:avLst/>
          </a:prstGeom>
          <a:noFill/>
        </p:spPr>
        <p:txBody>
          <a:bodyPr wrap="none" rtlCol="0">
            <a:spAutoFit/>
          </a:bodyPr>
          <a:lstStyle/>
          <a:p>
            <a:r>
              <a:rPr lang="en-US" smtClean="0">
                <a:solidFill>
                  <a:srgbClr val="FF0000"/>
                </a:solidFill>
              </a:rPr>
              <a:t>new classifier</a:t>
            </a:r>
            <a:endParaRPr lang="en-US" dirty="0">
              <a:solidFill>
                <a:srgbClr val="FF0000"/>
              </a:solidFill>
            </a:endParaRPr>
          </a:p>
        </p:txBody>
      </p:sp>
    </p:spTree>
    <p:extLst>
      <p:ext uri="{BB962C8B-B14F-4D97-AF65-F5344CB8AC3E}">
        <p14:creationId xmlns:p14="http://schemas.microsoft.com/office/powerpoint/2010/main" val="196888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26" y="542805"/>
            <a:ext cx="7712258" cy="1239837"/>
          </a:xfrm>
        </p:spPr>
        <p:txBody>
          <a:bodyPr>
            <a:normAutofit/>
          </a:bodyPr>
          <a:lstStyle/>
          <a:p>
            <a:r>
              <a:rPr lang="en-US" sz="3200" dirty="0" smtClean="0"/>
              <a:t>We only train weights for the last layer</a:t>
            </a:r>
            <a:endParaRPr lang="en-US" sz="3200" dirty="0"/>
          </a:p>
        </p:txBody>
      </p:sp>
      <p:sp>
        <p:nvSpPr>
          <p:cNvPr id="4" name="Cube 3"/>
          <p:cNvSpPr/>
          <p:nvPr/>
        </p:nvSpPr>
        <p:spPr>
          <a:xfrm>
            <a:off x="1582555" y="2803300"/>
            <a:ext cx="457200" cy="1600200"/>
          </a:xfrm>
          <a:prstGeom prst="cube">
            <a:avLst>
              <a:gd name="adj" fmla="val 874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p:cNvSpPr/>
          <p:nvPr/>
        </p:nvSpPr>
        <p:spPr>
          <a:xfrm>
            <a:off x="2420755" y="2803300"/>
            <a:ext cx="914400" cy="1600200"/>
          </a:xfrm>
          <a:prstGeom prst="cube">
            <a:avLst>
              <a:gd name="adj" fmla="val 63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3639955" y="3489100"/>
            <a:ext cx="1295400" cy="914400"/>
          </a:xfrm>
          <a:prstGeom prst="cube">
            <a:avLst>
              <a:gd name="adj" fmla="val 267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5240155" y="3793900"/>
            <a:ext cx="2209800" cy="609600"/>
          </a:xfrm>
          <a:prstGeom prst="cube">
            <a:avLst>
              <a:gd name="adj" fmla="val 31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042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94812" y="2971800"/>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285412" y="4367852"/>
            <a:ext cx="3048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73498" y="6109958"/>
            <a:ext cx="6276847" cy="369332"/>
          </a:xfrm>
          <a:prstGeom prst="rect">
            <a:avLst/>
          </a:prstGeom>
          <a:noFill/>
        </p:spPr>
        <p:txBody>
          <a:bodyPr wrap="none" rtlCol="0">
            <a:spAutoFit/>
          </a:bodyPr>
          <a:lstStyle/>
          <a:p>
            <a:r>
              <a:rPr lang="en-US" dirty="0" smtClean="0"/>
              <a:t>The rest stay constant (can also train a bit </a:t>
            </a:r>
            <a:r>
              <a:rPr lang="en-US" smtClean="0"/>
              <a:t>for fine-tuning)</a:t>
            </a:r>
            <a:endParaRPr lang="en-US" dirty="0"/>
          </a:p>
        </p:txBody>
      </p:sp>
      <p:sp>
        <p:nvSpPr>
          <p:cNvPr id="14" name="Right Brace 13"/>
          <p:cNvSpPr/>
          <p:nvPr/>
        </p:nvSpPr>
        <p:spPr>
          <a:xfrm rot="5400000">
            <a:off x="5221363" y="2155264"/>
            <a:ext cx="551459" cy="6914676"/>
          </a:xfrm>
          <a:prstGeom prst="rightBrace">
            <a:avLst>
              <a:gd name="adj1" fmla="val 118039"/>
              <a:gd name="adj2" fmla="val 5639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a:off x="20397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58955" y="3941780"/>
            <a:ext cx="381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1412" y="4076744"/>
            <a:ext cx="304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1918" y="4076744"/>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675758" y="40987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9675812" y="4098700"/>
            <a:ext cx="609600" cy="13740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285412" y="1664241"/>
            <a:ext cx="304800" cy="2209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Straight Arrow Connector 22"/>
          <p:cNvCxnSpPr>
            <a:endCxn id="22" idx="1"/>
          </p:cNvCxnSpPr>
          <p:nvPr/>
        </p:nvCxnSpPr>
        <p:spPr>
          <a:xfrm flipV="1">
            <a:off x="9675812" y="2769141"/>
            <a:ext cx="609600" cy="13075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80797" y="1923639"/>
            <a:ext cx="2104615" cy="369332"/>
          </a:xfrm>
          <a:prstGeom prst="rect">
            <a:avLst/>
          </a:prstGeom>
          <a:noFill/>
        </p:spPr>
        <p:txBody>
          <a:bodyPr wrap="none" rtlCol="0">
            <a:spAutoFit/>
          </a:bodyPr>
          <a:lstStyle/>
          <a:p>
            <a:r>
              <a:rPr lang="en-US" smtClean="0">
                <a:solidFill>
                  <a:srgbClr val="FF0000"/>
                </a:solidFill>
              </a:rPr>
              <a:t>learn weights here</a:t>
            </a:r>
            <a:endParaRPr lang="en-US" dirty="0">
              <a:solidFill>
                <a:srgbClr val="FF0000"/>
              </a:solidFill>
            </a:endParaRPr>
          </a:p>
        </p:txBody>
      </p:sp>
      <p:cxnSp>
        <p:nvCxnSpPr>
          <p:cNvPr id="25" name="Straight Arrow Connector 24"/>
          <p:cNvCxnSpPr/>
          <p:nvPr/>
        </p:nvCxnSpPr>
        <p:spPr>
          <a:xfrm>
            <a:off x="9599612" y="2522481"/>
            <a:ext cx="381000" cy="7610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703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IS_PPT Template_ClearPro_16x9_051915">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S_External_Template_ClearPro_16x9.potx [Read-Only]" id="{6AFB86A7-0267-4CB1-9FC3-652CFE2BAB26}" vid="{5D3D9D23-DC57-4FBF-B0A2-198F4179BAD5}"/>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IS_External_Template_ClearPro_16x9</Template>
  <TotalTime>0</TotalTime>
  <Words>419</Words>
  <Application>Microsoft Office PowerPoint</Application>
  <PresentationFormat>自定义</PresentationFormat>
  <Paragraphs>56</Paragraphs>
  <Slides>12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Euphemia</vt:lpstr>
      <vt:lpstr>Intel Clear</vt:lpstr>
      <vt:lpstr>Intel Clear Light</vt:lpstr>
      <vt:lpstr>Intel Clear Pro</vt:lpstr>
      <vt:lpstr>Lucida Grande</vt:lpstr>
      <vt:lpstr>Neo Sans Intel</vt:lpstr>
      <vt:lpstr>Arial</vt:lpstr>
      <vt:lpstr>Wingdings</vt:lpstr>
      <vt:lpstr>IS_PPT Template_ClearPro_16x9_051915</vt:lpstr>
      <vt:lpstr>Transfer Learning</vt:lpstr>
      <vt:lpstr>Legal Notices and Disclaimers</vt:lpstr>
      <vt:lpstr>Transfer Learning</vt:lpstr>
      <vt:lpstr>Training huge models is a bottleneck</vt:lpstr>
      <vt:lpstr>Transfer Learning</vt:lpstr>
      <vt:lpstr>Our general CNN template</vt:lpstr>
      <vt:lpstr>What if the most decision-making for classification comes at final layer?</vt:lpstr>
      <vt:lpstr>We could simply use the rest of the network as is and learn weights for a new final layer</vt:lpstr>
      <vt:lpstr>We only train weights for the last layer</vt:lpstr>
      <vt:lpstr>This technique is called transfer learning</vt:lpstr>
      <vt:lpstr>Transfer Learning in TensorFlow (classification)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2017-02-08T03:57:32Z</dcterms:created>
  <dcterms:modified xsi:type="dcterms:W3CDTF">2018-11-26T12:37:37Z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y fmtid="{D5CDD505-2E9C-101B-9397-08002B2CF9AE}" pid="3" name="TitusGUID">
    <vt:lpwstr>282284e3-600b-40b1-9094-f7a895d371a5</vt:lpwstr>
  </property>
  <property fmtid="{D5CDD505-2E9C-101B-9397-08002B2CF9AE}" pid="4" name="CTP_TimeStamp">
    <vt:lpwstr>2018-01-26 01:18:21Z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