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8" r:id="rId15"/>
    <p:sldId id="296" r:id="rId16"/>
    <p:sldId id="269" r:id="rId17"/>
    <p:sldId id="29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27C6D-9BB4-4964-ABE3-081C05B44FC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AB019-7CC9-4897-B04D-A353BDBF9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34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2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67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5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8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5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2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66A4-0A2B-4873-BB45-E46715EDD906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6F1BD5-7D16-4700-B12B-1A6C7C4BE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4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应用于机器学习</a:t>
            </a:r>
            <a:r>
              <a:rPr lang="en-US" altLang="zh-CN" dirty="0" smtClean="0"/>
              <a:t>-</a:t>
            </a:r>
            <a:r>
              <a:rPr lang="zh-CN" altLang="en-US" spc="-5" dirty="0" smtClean="0">
                <a:latin typeface="黑体"/>
                <a:cs typeface="黑体"/>
              </a:rPr>
              <a:t>同步</a:t>
            </a:r>
            <a:r>
              <a:rPr lang="zh-CN" altLang="en-US" spc="-5" dirty="0">
                <a:latin typeface="黑体"/>
                <a:cs typeface="黑体"/>
              </a:rPr>
              <a:t>的序列到序列</a:t>
            </a:r>
            <a:r>
              <a:rPr lang="zh-CN" altLang="en-US" spc="-5" dirty="0" smtClean="0">
                <a:latin typeface="黑体"/>
                <a:cs typeface="黑体"/>
              </a:rPr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7" y="1939262"/>
            <a:ext cx="5068744" cy="2449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4" y="4637695"/>
            <a:ext cx="2897282" cy="8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应用于机器学习</a:t>
            </a:r>
            <a:r>
              <a:rPr lang="en-US" altLang="zh-CN" dirty="0" smtClean="0"/>
              <a:t>-</a:t>
            </a:r>
            <a:r>
              <a:rPr lang="zh-CN" altLang="en-US" spc="-5" dirty="0">
                <a:latin typeface="黑体"/>
                <a:cs typeface="黑体"/>
              </a:rPr>
              <a:t>异步的序列到序列</a:t>
            </a:r>
            <a:r>
              <a:rPr lang="zh-CN" altLang="en-US" spc="-5" dirty="0" smtClean="0">
                <a:latin typeface="黑体"/>
                <a:cs typeface="黑体"/>
              </a:rPr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38" y="1884883"/>
            <a:ext cx="6635909" cy="2613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83" y="4692081"/>
            <a:ext cx="3618411" cy="624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5" y="5316582"/>
            <a:ext cx="4049486" cy="1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551"/>
            <a:ext cx="10515600" cy="5134379"/>
          </a:xfrm>
        </p:spPr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循环神经网络的参数可以通过梯度下降方法来进行学习。</a:t>
            </a:r>
            <a:endParaRPr lang="zh-CN" altLang="en-US" dirty="0">
              <a:latin typeface="宋体"/>
              <a:cs typeface="宋体"/>
            </a:endParaRPr>
          </a:p>
          <a:p>
            <a:r>
              <a:rPr lang="zh-CN" altLang="en-US" spc="-5" dirty="0" smtClean="0">
                <a:latin typeface="宋体"/>
                <a:cs typeface="宋体"/>
              </a:rPr>
              <a:t>以随机梯度下降为例</a:t>
            </a:r>
            <a:r>
              <a:rPr lang="zh-CN" altLang="en-US" spc="-125" dirty="0" smtClean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给定一个训练样本</a:t>
            </a:r>
            <a:r>
              <a:rPr lang="zh-CN" altLang="en-US" spc="-365" dirty="0" smtClean="0">
                <a:latin typeface="宋体"/>
                <a:cs typeface="宋体"/>
              </a:rPr>
              <a:t> </a:t>
            </a:r>
            <a:r>
              <a:rPr lang="en-US" altLang="zh-CN" spc="-5" dirty="0" smtClean="0">
                <a:latin typeface="Tahoma"/>
                <a:cs typeface="Tahoma"/>
              </a:rPr>
              <a:t>(</a:t>
            </a:r>
            <a:r>
              <a:rPr lang="en-US" altLang="zh-CN" b="1" spc="20" dirty="0" smtClean="0">
                <a:latin typeface="Georgia"/>
                <a:cs typeface="Georgia"/>
              </a:rPr>
              <a:t>x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,</a:t>
            </a:r>
            <a:r>
              <a:rPr lang="zh-CN" altLang="en-US" i="1" spc="-85" dirty="0" smtClean="0">
                <a:latin typeface="Times New Roman"/>
                <a:cs typeface="Times New Roman"/>
              </a:rPr>
              <a:t> </a:t>
            </a:r>
            <a:r>
              <a:rPr lang="en-US" altLang="zh-CN" b="1" spc="40" dirty="0" smtClean="0">
                <a:latin typeface="Georgia"/>
                <a:cs typeface="Georgia"/>
              </a:rPr>
              <a:t>y</a:t>
            </a:r>
            <a:r>
              <a:rPr lang="en-US" altLang="zh-CN" dirty="0" smtClean="0">
                <a:latin typeface="Tahoma"/>
                <a:cs typeface="Tahoma"/>
              </a:rPr>
              <a:t>)</a:t>
            </a:r>
            <a:r>
              <a:rPr lang="zh-CN" altLang="en-US" spc="-125" dirty="0" smtClean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其中</a:t>
            </a:r>
            <a:r>
              <a:rPr lang="zh-CN" altLang="en-US" spc="-365" dirty="0" smtClean="0">
                <a:latin typeface="宋体"/>
                <a:cs typeface="宋体"/>
              </a:rPr>
              <a:t> </a:t>
            </a:r>
            <a:r>
              <a:rPr lang="en-US" altLang="zh-CN" b="1" spc="15" dirty="0" smtClean="0">
                <a:latin typeface="Georgia"/>
                <a:cs typeface="Georgia"/>
              </a:rPr>
              <a:t>x</a:t>
            </a:r>
            <a:r>
              <a:rPr lang="en-US" altLang="zh-CN" sz="3200" spc="67" baseline="-11904" dirty="0" smtClean="0">
                <a:latin typeface="Palatino Linotype"/>
                <a:cs typeface="Palatino Linotype"/>
              </a:rPr>
              <a:t>1:</a:t>
            </a:r>
            <a:r>
              <a:rPr lang="en-US" altLang="zh-CN" sz="3200" i="1" spc="75" baseline="-11904" dirty="0" smtClean="0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 smtClean="0">
                <a:latin typeface="Bookman Old Style"/>
                <a:cs typeface="Bookman Old Style"/>
              </a:rPr>
              <a:t> </a:t>
            </a:r>
            <a:r>
              <a:rPr lang="zh-CN" altLang="en-US" sz="3200" i="1" spc="15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spc="45" dirty="0" smtClean="0">
                <a:latin typeface="Tahoma"/>
                <a:cs typeface="Tahoma"/>
              </a:rPr>
              <a:t>=</a:t>
            </a:r>
            <a:r>
              <a:rPr lang="zh-CN" altLang="en-US" spc="-40" dirty="0" smtClean="0">
                <a:latin typeface="Tahoma"/>
                <a:cs typeface="Tahoma"/>
              </a:rPr>
              <a:t> </a:t>
            </a:r>
            <a:r>
              <a:rPr lang="en-US" altLang="zh-CN" dirty="0" smtClean="0">
                <a:latin typeface="Tahoma"/>
                <a:cs typeface="Tahoma"/>
              </a:rPr>
              <a:t>(</a:t>
            </a:r>
            <a:r>
              <a:rPr lang="en-US" altLang="zh-CN" b="1" spc="15" dirty="0" smtClean="0">
                <a:latin typeface="Georgia"/>
                <a:cs typeface="Georgia"/>
              </a:rPr>
              <a:t>x</a:t>
            </a:r>
            <a:r>
              <a:rPr lang="en-US" altLang="zh-CN" sz="3200" spc="142" baseline="-11904" dirty="0" smtClean="0">
                <a:latin typeface="Palatino Linotype"/>
                <a:cs typeface="Palatino Linotype"/>
              </a:rPr>
              <a:t>1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,</a:t>
            </a:r>
            <a:r>
              <a:rPr lang="zh-CN" altLang="en-US" i="1" spc="-85" dirty="0" smtClean="0">
                <a:latin typeface="Times New Roman"/>
                <a:cs typeface="Times New Roman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spc="-55" dirty="0" smtClean="0">
                <a:latin typeface="Cambria"/>
                <a:cs typeface="Cambria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spc="-55" dirty="0" smtClean="0">
                <a:latin typeface="Cambria"/>
                <a:cs typeface="Cambria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dirty="0" smtClean="0">
                <a:latin typeface="Cambria"/>
                <a:cs typeface="Cambria"/>
              </a:rPr>
              <a:t> </a:t>
            </a:r>
            <a:r>
              <a:rPr lang="zh-CN" altLang="en-US" spc="-110" dirty="0" smtClean="0">
                <a:latin typeface="Cambria"/>
                <a:cs typeface="Cambria"/>
              </a:rPr>
              <a:t> 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,</a:t>
            </a:r>
            <a:r>
              <a:rPr lang="zh-CN" altLang="en-US" i="1" spc="-85" dirty="0" smtClean="0">
                <a:latin typeface="Times New Roman"/>
                <a:cs typeface="Times New Roman"/>
              </a:rPr>
              <a:t> </a:t>
            </a:r>
            <a:r>
              <a:rPr lang="en-US" altLang="zh-CN" b="1" spc="15" dirty="0" err="1" smtClean="0">
                <a:latin typeface="Georgia"/>
                <a:cs typeface="Georgia"/>
              </a:rPr>
              <a:t>x</a:t>
            </a:r>
            <a:r>
              <a:rPr lang="en-US" altLang="zh-CN" sz="3200" i="1" spc="75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3200" i="1" spc="-82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dirty="0" smtClean="0">
                <a:latin typeface="Tahoma"/>
                <a:cs typeface="Tahoma"/>
              </a:rPr>
              <a:t>) </a:t>
            </a:r>
            <a:r>
              <a:rPr lang="zh-CN" altLang="en-US" spc="-5" dirty="0" smtClean="0">
                <a:latin typeface="宋体"/>
                <a:cs typeface="宋体"/>
              </a:rPr>
              <a:t>为长度是</a:t>
            </a:r>
            <a:r>
              <a:rPr lang="zh-CN" altLang="en-US" spc="-365" dirty="0" smtClean="0">
                <a:latin typeface="宋体"/>
                <a:cs typeface="宋体"/>
              </a:rPr>
              <a:t> 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T </a:t>
            </a:r>
            <a:r>
              <a:rPr lang="zh-CN" altLang="en-US" spc="-5" dirty="0" smtClean="0">
                <a:latin typeface="宋体"/>
                <a:cs typeface="宋体"/>
              </a:rPr>
              <a:t>的输入序列</a:t>
            </a:r>
            <a:r>
              <a:rPr lang="zh-CN" altLang="en-US" spc="-165" dirty="0" smtClean="0">
                <a:latin typeface="宋体"/>
                <a:cs typeface="宋体"/>
              </a:rPr>
              <a:t>，</a:t>
            </a:r>
            <a:r>
              <a:rPr lang="en-US" altLang="zh-CN" i="1" spc="40" dirty="0" smtClean="0">
                <a:latin typeface="Times New Roman"/>
                <a:cs typeface="Times New Roman"/>
              </a:rPr>
              <a:t>y</a:t>
            </a:r>
            <a:r>
              <a:rPr lang="en-US" altLang="zh-CN" sz="3200" spc="67" baseline="-11904" dirty="0" smtClean="0">
                <a:latin typeface="Palatino Linotype"/>
                <a:cs typeface="Palatino Linotype"/>
              </a:rPr>
              <a:t>1:</a:t>
            </a:r>
            <a:r>
              <a:rPr lang="en-US" altLang="zh-CN" sz="3200" i="1" spc="75" baseline="-11904" dirty="0" smtClean="0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 smtClean="0">
                <a:latin typeface="Bookman Old Style"/>
                <a:cs typeface="Bookman Old Style"/>
              </a:rPr>
              <a:t> </a:t>
            </a:r>
            <a:r>
              <a:rPr lang="zh-CN" altLang="en-US" sz="3200" i="1" spc="15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spc="45" dirty="0" smtClean="0">
                <a:latin typeface="Tahoma"/>
                <a:cs typeface="Tahoma"/>
              </a:rPr>
              <a:t>=</a:t>
            </a:r>
            <a:r>
              <a:rPr lang="zh-CN" altLang="en-US" spc="-40" dirty="0" smtClean="0">
                <a:latin typeface="Tahoma"/>
                <a:cs typeface="Tahoma"/>
              </a:rPr>
              <a:t> </a:t>
            </a:r>
            <a:r>
              <a:rPr lang="en-US" altLang="zh-CN" dirty="0" smtClean="0">
                <a:latin typeface="Tahoma"/>
                <a:cs typeface="Tahoma"/>
              </a:rPr>
              <a:t>(</a:t>
            </a:r>
            <a:r>
              <a:rPr lang="en-US" altLang="zh-CN" i="1" spc="40" dirty="0" smtClean="0">
                <a:latin typeface="Times New Roman"/>
                <a:cs typeface="Times New Roman"/>
              </a:rPr>
              <a:t>y</a:t>
            </a:r>
            <a:r>
              <a:rPr lang="en-US" altLang="zh-CN" sz="3200" spc="142" baseline="-11904" dirty="0" smtClean="0">
                <a:latin typeface="Palatino Linotype"/>
                <a:cs typeface="Palatino Linotype"/>
              </a:rPr>
              <a:t>1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,</a:t>
            </a:r>
            <a:r>
              <a:rPr lang="zh-CN" altLang="en-US" i="1" spc="-85" dirty="0" smtClean="0">
                <a:latin typeface="Times New Roman"/>
                <a:cs typeface="Times New Roman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spc="-55" dirty="0" smtClean="0">
                <a:latin typeface="Cambria"/>
                <a:cs typeface="Cambria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spc="-55" dirty="0" smtClean="0">
                <a:latin typeface="Cambria"/>
                <a:cs typeface="Cambria"/>
              </a:rPr>
              <a:t> </a:t>
            </a:r>
            <a:r>
              <a:rPr lang="en-US" altLang="zh-CN" spc="-5" dirty="0" smtClean="0">
                <a:latin typeface="Cambria"/>
                <a:cs typeface="Cambria"/>
              </a:rPr>
              <a:t>·</a:t>
            </a:r>
            <a:r>
              <a:rPr lang="zh-CN" altLang="en-US" dirty="0" smtClean="0">
                <a:latin typeface="Cambria"/>
                <a:cs typeface="Cambria"/>
              </a:rPr>
              <a:t> </a:t>
            </a:r>
            <a:r>
              <a:rPr lang="zh-CN" altLang="en-US" spc="-110" dirty="0" smtClean="0">
                <a:latin typeface="Cambria"/>
                <a:cs typeface="Cambria"/>
              </a:rPr>
              <a:t> 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,</a:t>
            </a:r>
            <a:r>
              <a:rPr lang="zh-CN" altLang="en-US" i="1" spc="-85" dirty="0" smtClean="0">
                <a:latin typeface="Times New Roman"/>
                <a:cs typeface="Times New Roman"/>
              </a:rPr>
              <a:t> </a:t>
            </a:r>
            <a:r>
              <a:rPr lang="en-US" altLang="zh-CN" i="1" spc="40" dirty="0" err="1" smtClean="0">
                <a:latin typeface="Times New Roman"/>
                <a:cs typeface="Times New Roman"/>
              </a:rPr>
              <a:t>y</a:t>
            </a:r>
            <a:r>
              <a:rPr lang="en-US" altLang="zh-CN" sz="3200" i="1" spc="75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3200" i="1" spc="-82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dirty="0" smtClean="0">
                <a:latin typeface="Tahoma"/>
                <a:cs typeface="Tahoma"/>
              </a:rPr>
              <a:t>)</a:t>
            </a:r>
            <a:r>
              <a:rPr lang="zh-CN" altLang="en-US" spc="-180" dirty="0" smtClean="0">
                <a:latin typeface="Tahoma"/>
                <a:cs typeface="Tahoma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是长度为</a:t>
            </a:r>
            <a:r>
              <a:rPr lang="zh-CN" altLang="en-US" spc="-365" dirty="0" smtClean="0">
                <a:latin typeface="宋体"/>
                <a:cs typeface="宋体"/>
              </a:rPr>
              <a:t> </a:t>
            </a:r>
            <a:r>
              <a:rPr lang="en-US" altLang="zh-CN" i="1" spc="25" dirty="0" smtClean="0">
                <a:latin typeface="Times New Roman"/>
                <a:cs typeface="Times New Roman"/>
              </a:rPr>
              <a:t>T </a:t>
            </a:r>
            <a:r>
              <a:rPr lang="zh-CN" altLang="en-US" spc="-5" dirty="0" smtClean="0">
                <a:latin typeface="宋体"/>
                <a:cs typeface="宋体"/>
              </a:rPr>
              <a:t>的标签序列</a:t>
            </a:r>
            <a:r>
              <a:rPr lang="zh-CN" altLang="en-US" spc="-140" dirty="0" smtClean="0">
                <a:latin typeface="宋体"/>
                <a:cs typeface="宋体"/>
              </a:rPr>
              <a:t>。</a:t>
            </a:r>
            <a:r>
              <a:rPr lang="zh-CN" altLang="en-US" spc="-5" dirty="0" smtClean="0">
                <a:latin typeface="宋体"/>
                <a:cs typeface="宋体"/>
              </a:rPr>
              <a:t>即在每个时刻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i="1" spc="80" dirty="0" smtClean="0">
                <a:latin typeface="Times New Roman"/>
                <a:cs typeface="Times New Roman"/>
              </a:rPr>
              <a:t>t</a:t>
            </a:r>
            <a:r>
              <a:rPr lang="zh-CN" altLang="en-US" spc="-5" dirty="0" smtClean="0">
                <a:latin typeface="宋体"/>
                <a:cs typeface="宋体"/>
              </a:rPr>
              <a:t>，都有一个监督信息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i="1" spc="40" dirty="0" err="1" smtClean="0">
                <a:latin typeface="Times New Roman"/>
                <a:cs typeface="Times New Roman"/>
              </a:rPr>
              <a:t>y</a:t>
            </a:r>
            <a:r>
              <a:rPr lang="en-US" altLang="zh-CN" sz="3200" i="1" spc="150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pc="-5" dirty="0" smtClean="0">
                <a:latin typeface="宋体"/>
                <a:cs typeface="宋体"/>
              </a:rPr>
              <a:t>，我们定义时刻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i="1" spc="80" dirty="0" smtClean="0">
                <a:latin typeface="Times New Roman"/>
                <a:cs typeface="Times New Roman"/>
              </a:rPr>
              <a:t>t</a:t>
            </a:r>
            <a:r>
              <a:rPr lang="zh-CN" altLang="en-US" i="1" spc="-105" dirty="0" smtClean="0">
                <a:latin typeface="Times New Roman"/>
                <a:cs typeface="Times New Roman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的损失函数为</a:t>
            </a:r>
            <a:endParaRPr lang="en-US" altLang="zh-CN" spc="-5" dirty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其中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i="1" spc="10" dirty="0">
                <a:latin typeface="Times New Roman"/>
                <a:cs typeface="Times New Roman"/>
              </a:rPr>
              <a:t>g</a:t>
            </a:r>
            <a:r>
              <a:rPr lang="en-US" altLang="zh-CN" spc="-5" dirty="0">
                <a:latin typeface="Tahoma"/>
                <a:cs typeface="Tahoma"/>
              </a:rPr>
              <a:t>(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150" baseline="-11904" dirty="0" err="1">
                <a:latin typeface="Bookman Old Style"/>
                <a:cs typeface="Bookman Old Style"/>
              </a:rPr>
              <a:t>t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为第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i="1" spc="80" dirty="0">
                <a:latin typeface="Times New Roman"/>
                <a:cs typeface="Times New Roman"/>
              </a:rPr>
              <a:t>t</a:t>
            </a:r>
            <a:r>
              <a:rPr lang="zh-CN" altLang="en-US" i="1" spc="-100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时刻的输出，</a:t>
            </a:r>
            <a:r>
              <a:rPr lang="en-US" altLang="zh-CN" spc="150" dirty="0">
                <a:latin typeface="Cambria"/>
                <a:cs typeface="Cambria"/>
              </a:rPr>
              <a:t>L</a:t>
            </a:r>
            <a:r>
              <a:rPr lang="zh-CN" altLang="en-US" spc="-70" dirty="0">
                <a:latin typeface="Cambria"/>
                <a:cs typeface="Cambr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为可微分的损失函数，比如交叉</a:t>
            </a:r>
            <a:r>
              <a:rPr lang="zh-CN" altLang="en-US" spc="-5" dirty="0" smtClean="0">
                <a:latin typeface="宋体"/>
                <a:cs typeface="宋体"/>
              </a:rPr>
              <a:t>熵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那么</a:t>
            </a:r>
            <a:r>
              <a:rPr lang="zh-CN" altLang="en-US" spc="-5" dirty="0" smtClean="0">
                <a:latin typeface="宋体"/>
                <a:cs typeface="宋体"/>
              </a:rPr>
              <a:t>整个序列</a:t>
            </a:r>
            <a:r>
              <a:rPr lang="zh-CN" altLang="en-US" spc="-5" dirty="0">
                <a:latin typeface="宋体"/>
                <a:cs typeface="宋体"/>
              </a:rPr>
              <a:t>上损失函数</a:t>
            </a:r>
            <a:r>
              <a:rPr lang="zh-CN" altLang="en-US" spc="-5" dirty="0" smtClean="0">
                <a:latin typeface="宋体"/>
                <a:cs typeface="宋体"/>
              </a:rPr>
              <a:t>为</a:t>
            </a:r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整个序列的损失函数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spc="150" dirty="0">
                <a:latin typeface="Cambria"/>
                <a:cs typeface="Cambria"/>
              </a:rPr>
              <a:t>L</a:t>
            </a:r>
            <a:r>
              <a:rPr lang="zh-CN" altLang="en-US" spc="-75" dirty="0">
                <a:latin typeface="Cambria"/>
                <a:cs typeface="Cambr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关于参数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45" dirty="0">
                <a:latin typeface="Times New Roman"/>
                <a:cs typeface="Times New Roman"/>
              </a:rPr>
              <a:t>U</a:t>
            </a:r>
            <a:r>
              <a:rPr lang="zh-CN" altLang="en-US" i="1" spc="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的梯度为</a:t>
            </a:r>
            <a:endParaRPr lang="zh-CN" altLang="en-US" dirty="0">
              <a:latin typeface="宋体"/>
              <a:cs typeface="宋体"/>
            </a:endParaRPr>
          </a:p>
          <a:p>
            <a:pPr marL="0" indent="0">
              <a:buNone/>
            </a:pPr>
            <a:endParaRPr lang="en-US" altLang="zh-CN" spc="-5" dirty="0" smtClean="0">
              <a:latin typeface="宋体"/>
              <a:cs typeface="宋体"/>
            </a:endParaRPr>
          </a:p>
          <a:p>
            <a:endParaRPr lang="zh-CN" altLang="en-US" dirty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>
              <a:latin typeface="宋体"/>
              <a:cs typeface="宋体"/>
            </a:endParaRPr>
          </a:p>
          <a:p>
            <a:endParaRPr lang="zh-CN" altLang="en-US" dirty="0" smtClean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95" y="2649263"/>
            <a:ext cx="2099145" cy="361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14" y="3474902"/>
            <a:ext cx="1610706" cy="6799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20" y="4154900"/>
            <a:ext cx="1971366" cy="7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2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参数计算方法</a:t>
            </a:r>
            <a:r>
              <a:rPr lang="en-US" altLang="zh-CN" dirty="0" smtClean="0"/>
              <a:t>-</a:t>
            </a:r>
            <a:r>
              <a:rPr lang="zh-CN" altLang="en-US" spc="-5" dirty="0">
                <a:latin typeface="黑体"/>
                <a:cs typeface="黑体"/>
              </a:rPr>
              <a:t>随时间反向传播算法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552"/>
          </a:xfrm>
        </p:spPr>
        <p:txBody>
          <a:bodyPr/>
          <a:lstStyle/>
          <a:p>
            <a:pPr marL="12700" marR="96520" indent="252729" algn="just">
              <a:lnSpc>
                <a:spcPct val="129500"/>
              </a:lnSpc>
              <a:spcBef>
                <a:spcPts val="815"/>
              </a:spcBef>
            </a:pPr>
            <a:r>
              <a:rPr lang="en-US" altLang="zh-CN" dirty="0" smtClean="0"/>
              <a:t>1.</a:t>
            </a:r>
            <a:r>
              <a:rPr lang="zh-CN" altLang="en-US" spc="-5" dirty="0">
                <a:latin typeface="黑体"/>
                <a:cs typeface="黑体"/>
              </a:rPr>
              <a:t>随时间反向传播</a:t>
            </a:r>
            <a:r>
              <a:rPr lang="zh-CN" altLang="en-US" spc="-5" dirty="0" smtClean="0">
                <a:latin typeface="黑体"/>
                <a:cs typeface="黑体"/>
              </a:rPr>
              <a:t>算法</a:t>
            </a:r>
            <a:r>
              <a:rPr lang="zh-CN" altLang="en-US" spc="-5" dirty="0" smtClean="0">
                <a:latin typeface="宋体"/>
                <a:cs typeface="宋体"/>
              </a:rPr>
              <a:t>（</a:t>
            </a:r>
            <a:r>
              <a:rPr lang="en-US" altLang="zh-CN" spc="30" dirty="0">
                <a:latin typeface="Palatino Linotype"/>
                <a:cs typeface="Palatino Linotype"/>
              </a:rPr>
              <a:t>Ba</a:t>
            </a:r>
            <a:r>
              <a:rPr lang="en-US" altLang="zh-CN" spc="-5" dirty="0">
                <a:latin typeface="Palatino Linotype"/>
                <a:cs typeface="Palatino Linotype"/>
              </a:rPr>
              <a:t>c</a:t>
            </a:r>
            <a:r>
              <a:rPr lang="en-US" altLang="zh-CN" spc="-30" dirty="0">
                <a:latin typeface="Palatino Linotype"/>
                <a:cs typeface="Palatino Linotype"/>
              </a:rPr>
              <a:t>kpropagation</a:t>
            </a:r>
            <a:r>
              <a:rPr lang="zh-CN" altLang="en-US" dirty="0">
                <a:latin typeface="Palatino Linotype"/>
                <a:cs typeface="Palatino Linotype"/>
              </a:rPr>
              <a:t> </a:t>
            </a:r>
            <a:r>
              <a:rPr lang="zh-CN" altLang="en-US" spc="-120" dirty="0">
                <a:latin typeface="Palatino Linotype"/>
                <a:cs typeface="Palatino Linotype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Through</a:t>
            </a:r>
            <a:r>
              <a:rPr lang="zh-CN" altLang="en-US" dirty="0">
                <a:latin typeface="Palatino Linotype"/>
                <a:cs typeface="Palatino Linotype"/>
              </a:rPr>
              <a:t> </a:t>
            </a:r>
            <a:r>
              <a:rPr lang="zh-CN" altLang="en-US" spc="-125" dirty="0">
                <a:latin typeface="Palatino Linotype"/>
                <a:cs typeface="Palatino Linotype"/>
              </a:rPr>
              <a:t> </a:t>
            </a:r>
            <a:r>
              <a:rPr lang="en-US" altLang="zh-CN" dirty="0">
                <a:latin typeface="Palatino Linotype"/>
                <a:cs typeface="Palatino Linotype"/>
              </a:rPr>
              <a:t>Time</a:t>
            </a:r>
            <a:r>
              <a:rPr lang="zh-CN" altLang="en-US" spc="-5" dirty="0">
                <a:latin typeface="宋体"/>
                <a:cs typeface="宋体"/>
              </a:rPr>
              <a:t>，</a:t>
            </a:r>
            <a:r>
              <a:rPr lang="en-US" altLang="zh-CN" spc="95" dirty="0">
                <a:latin typeface="Palatino Linotype"/>
                <a:cs typeface="Palatino Linotype"/>
              </a:rPr>
              <a:t>BPT</a:t>
            </a:r>
            <a:r>
              <a:rPr lang="en-US" altLang="zh-CN" spc="90" dirty="0">
                <a:latin typeface="Palatino Linotype"/>
                <a:cs typeface="Palatino Linotype"/>
              </a:rPr>
              <a:t>T</a:t>
            </a:r>
            <a:r>
              <a:rPr lang="zh-CN" altLang="en-US" spc="-5" dirty="0" smtClean="0">
                <a:latin typeface="宋体"/>
                <a:cs typeface="宋体"/>
              </a:rPr>
              <a:t>）</a:t>
            </a:r>
            <a:r>
              <a:rPr lang="zh-CN" altLang="en-US" dirty="0" smtClean="0">
                <a:latin typeface="宋体"/>
                <a:cs typeface="宋体"/>
              </a:rPr>
              <a:t>：通过</a:t>
            </a:r>
            <a:r>
              <a:rPr lang="zh-CN" altLang="en-US" dirty="0">
                <a:latin typeface="宋体"/>
                <a:cs typeface="宋体"/>
              </a:rPr>
              <a:t>类似前馈神经网络的</a:t>
            </a:r>
            <a:r>
              <a:rPr lang="zh-CN" altLang="en-US" dirty="0" smtClean="0">
                <a:latin typeface="宋体"/>
                <a:cs typeface="宋体"/>
              </a:rPr>
              <a:t>错误来</a:t>
            </a:r>
            <a:r>
              <a:rPr lang="zh-CN" altLang="en-US" dirty="0">
                <a:latin typeface="宋体"/>
                <a:cs typeface="宋体"/>
              </a:rPr>
              <a:t>进行</a:t>
            </a:r>
            <a:r>
              <a:rPr lang="zh-CN" altLang="en-US" dirty="0" smtClean="0">
                <a:latin typeface="宋体"/>
                <a:cs typeface="宋体"/>
              </a:rPr>
              <a:t>计</a:t>
            </a:r>
            <a:r>
              <a:rPr lang="zh-CN" altLang="en-US" spc="-5" dirty="0" smtClean="0">
                <a:latin typeface="宋体"/>
                <a:cs typeface="宋体"/>
              </a:rPr>
              <a:t>算梯度</a:t>
            </a:r>
            <a:r>
              <a:rPr lang="zh-CN" altLang="en-US" spc="-5" dirty="0">
                <a:latin typeface="宋体"/>
                <a:cs typeface="宋体"/>
              </a:rPr>
              <a:t>。</a:t>
            </a:r>
            <a:endParaRPr lang="zh-CN" altLang="en-US" dirty="0">
              <a:latin typeface="宋体"/>
              <a:cs typeface="宋体"/>
            </a:endParaRPr>
          </a:p>
          <a:p>
            <a:pPr marL="12700" marR="5080" indent="0">
              <a:lnSpc>
                <a:spcPct val="129500"/>
              </a:lnSpc>
              <a:spcBef>
                <a:spcPts val="430"/>
              </a:spcBef>
              <a:buNone/>
            </a:pPr>
            <a:r>
              <a:rPr lang="en-US" altLang="zh-CN" spc="95" dirty="0" smtClean="0">
                <a:latin typeface="Palatino Linotype"/>
                <a:cs typeface="Palatino Linotype"/>
              </a:rPr>
              <a:t>   BPTT</a:t>
            </a:r>
            <a:r>
              <a:rPr lang="zh-CN" altLang="en-US" spc="-95" dirty="0" smtClean="0">
                <a:latin typeface="Palatino Linotype"/>
                <a:cs typeface="Palatino Linotype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算法将循环神经网络看作是一个展开的多层前馈网</a:t>
            </a:r>
            <a:r>
              <a:rPr lang="zh-CN" altLang="en-US" spc="-5" dirty="0">
                <a:latin typeface="宋体"/>
                <a:cs typeface="宋体"/>
              </a:rPr>
              <a:t>络</a:t>
            </a:r>
            <a:r>
              <a:rPr lang="zh-CN" altLang="en-US" dirty="0">
                <a:latin typeface="宋体"/>
                <a:cs typeface="宋体"/>
              </a:rPr>
              <a:t>，其中</a:t>
            </a:r>
            <a:r>
              <a:rPr lang="zh-CN" altLang="en-US" spc="-5" dirty="0" smtClean="0">
                <a:latin typeface="宋体"/>
                <a:cs typeface="宋体"/>
              </a:rPr>
              <a:t>“</a:t>
            </a:r>
            <a:r>
              <a:rPr lang="zh-CN" altLang="en-US" dirty="0" smtClean="0">
                <a:latin typeface="宋体"/>
                <a:cs typeface="宋体"/>
              </a:rPr>
              <a:t>每</a:t>
            </a:r>
            <a:r>
              <a:rPr lang="zh-CN" altLang="en-US" spc="-5" dirty="0" smtClean="0">
                <a:latin typeface="宋体"/>
                <a:cs typeface="宋体"/>
              </a:rPr>
              <a:t>一层</a:t>
            </a:r>
            <a:r>
              <a:rPr lang="zh-CN" altLang="en-US" spc="5" dirty="0" smtClean="0">
                <a:latin typeface="宋体"/>
                <a:cs typeface="宋体"/>
              </a:rPr>
              <a:t>”</a:t>
            </a:r>
            <a:r>
              <a:rPr lang="zh-CN" altLang="en-US" spc="5" dirty="0">
                <a:latin typeface="宋体"/>
                <a:cs typeface="宋体"/>
              </a:rPr>
              <a:t>对应循环网络中的</a:t>
            </a:r>
            <a:r>
              <a:rPr lang="zh-CN" altLang="en-US" spc="-5" dirty="0" smtClean="0">
                <a:latin typeface="宋体"/>
                <a:cs typeface="宋体"/>
              </a:rPr>
              <a:t>“</a:t>
            </a:r>
            <a:r>
              <a:rPr lang="zh-CN" altLang="en-US" spc="5" dirty="0" smtClean="0">
                <a:latin typeface="宋体"/>
                <a:cs typeface="宋体"/>
              </a:rPr>
              <a:t>每个时</a:t>
            </a:r>
            <a:r>
              <a:rPr lang="zh-CN" altLang="en-US" spc="-5" dirty="0" smtClean="0">
                <a:latin typeface="宋体"/>
                <a:cs typeface="宋体"/>
              </a:rPr>
              <a:t>刻</a:t>
            </a:r>
            <a:r>
              <a:rPr lang="zh-CN" altLang="en-US" spc="-265" dirty="0" smtClean="0">
                <a:latin typeface="宋体"/>
                <a:cs typeface="宋体"/>
              </a:rPr>
              <a:t>”</a:t>
            </a:r>
            <a:r>
              <a:rPr lang="zh-CN" altLang="en-US" spc="-5" dirty="0" smtClean="0">
                <a:latin typeface="宋体"/>
                <a:cs typeface="宋体"/>
              </a:rPr>
              <a:t> 。</a:t>
            </a:r>
            <a:r>
              <a:rPr lang="zh-CN" altLang="en-US" spc="5" dirty="0">
                <a:latin typeface="宋体"/>
                <a:cs typeface="宋体"/>
              </a:rPr>
              <a:t>这</a:t>
            </a:r>
            <a:r>
              <a:rPr lang="zh-CN" altLang="en-US" spc="-5" dirty="0">
                <a:latin typeface="宋体"/>
                <a:cs typeface="宋体"/>
              </a:rPr>
              <a:t>样</a:t>
            </a:r>
            <a:r>
              <a:rPr lang="zh-CN" altLang="en-US" spc="5" dirty="0">
                <a:latin typeface="宋体"/>
                <a:cs typeface="宋体"/>
              </a:rPr>
              <a:t>，循环神经网络就</a:t>
            </a:r>
            <a:r>
              <a:rPr lang="zh-CN" altLang="en-US" spc="5" dirty="0" smtClean="0">
                <a:latin typeface="宋体"/>
                <a:cs typeface="宋体"/>
              </a:rPr>
              <a:t>可以</a:t>
            </a:r>
            <a:r>
              <a:rPr lang="zh-CN" altLang="en-US" spc="-5" dirty="0" smtClean="0">
                <a:latin typeface="宋体"/>
                <a:cs typeface="宋体"/>
              </a:rPr>
              <a:t>按照</a:t>
            </a:r>
            <a:r>
              <a:rPr lang="zh-CN" altLang="en-US" spc="-5" dirty="0">
                <a:latin typeface="宋体"/>
                <a:cs typeface="宋体"/>
              </a:rPr>
              <a:t>前馈网络中的反向传播算法进行计算参数梯度</a:t>
            </a:r>
            <a:r>
              <a:rPr lang="zh-CN" altLang="en-US" spc="-65" dirty="0">
                <a:latin typeface="宋体"/>
                <a:cs typeface="宋体"/>
              </a:rPr>
              <a:t>。</a:t>
            </a:r>
            <a:r>
              <a:rPr lang="zh-CN" altLang="en-US" spc="-45" dirty="0">
                <a:latin typeface="宋体"/>
                <a:cs typeface="宋体"/>
              </a:rPr>
              <a:t>在</a:t>
            </a:r>
            <a:r>
              <a:rPr lang="zh-CN" altLang="en-US" spc="-5" dirty="0">
                <a:latin typeface="宋体"/>
                <a:cs typeface="宋体"/>
              </a:rPr>
              <a:t>“展开</a:t>
            </a:r>
            <a:r>
              <a:rPr lang="zh-CN" altLang="en-US" spc="-45" dirty="0">
                <a:latin typeface="宋体"/>
                <a:cs typeface="宋体"/>
              </a:rPr>
              <a:t>”</a:t>
            </a:r>
            <a:r>
              <a:rPr lang="zh-CN" altLang="en-US" spc="-5" dirty="0">
                <a:latin typeface="宋体"/>
                <a:cs typeface="宋体"/>
              </a:rPr>
              <a:t>的前馈网络中</a:t>
            </a:r>
            <a:r>
              <a:rPr lang="zh-CN" altLang="en-US" spc="-5" dirty="0" smtClean="0">
                <a:latin typeface="宋体"/>
                <a:cs typeface="宋体"/>
              </a:rPr>
              <a:t>，所</a:t>
            </a:r>
            <a:r>
              <a:rPr lang="zh-CN" altLang="en-US" dirty="0" smtClean="0">
                <a:latin typeface="宋体"/>
                <a:cs typeface="宋体"/>
              </a:rPr>
              <a:t>有</a:t>
            </a:r>
            <a:r>
              <a:rPr lang="zh-CN" altLang="en-US" dirty="0">
                <a:latin typeface="宋体"/>
                <a:cs typeface="宋体"/>
              </a:rPr>
              <a:t>层的</a:t>
            </a:r>
            <a:r>
              <a:rPr lang="zh-CN" altLang="en-US" spc="-5" dirty="0">
                <a:latin typeface="宋体"/>
                <a:cs typeface="宋体"/>
              </a:rPr>
              <a:t>参</a:t>
            </a:r>
            <a:r>
              <a:rPr lang="zh-CN" altLang="en-US" dirty="0">
                <a:latin typeface="宋体"/>
                <a:cs typeface="宋体"/>
              </a:rPr>
              <a:t>数是共</a:t>
            </a:r>
            <a:r>
              <a:rPr lang="zh-CN" altLang="en-US" spc="-5" dirty="0">
                <a:latin typeface="宋体"/>
                <a:cs typeface="宋体"/>
              </a:rPr>
              <a:t>享的</a:t>
            </a:r>
            <a:r>
              <a:rPr lang="zh-CN" altLang="en-US" dirty="0">
                <a:latin typeface="宋体"/>
                <a:cs typeface="宋体"/>
              </a:rPr>
              <a:t>，因此参</a:t>
            </a:r>
            <a:r>
              <a:rPr lang="zh-CN" altLang="en-US" spc="-5" dirty="0">
                <a:latin typeface="宋体"/>
                <a:cs typeface="宋体"/>
              </a:rPr>
              <a:t>数</a:t>
            </a:r>
            <a:r>
              <a:rPr lang="zh-CN" altLang="en-US" dirty="0">
                <a:latin typeface="宋体"/>
                <a:cs typeface="宋体"/>
              </a:rPr>
              <a:t>的真实</a:t>
            </a:r>
            <a:r>
              <a:rPr lang="zh-CN" altLang="en-US" spc="-5" dirty="0">
                <a:latin typeface="宋体"/>
                <a:cs typeface="宋体"/>
              </a:rPr>
              <a:t>梯</a:t>
            </a:r>
            <a:r>
              <a:rPr lang="zh-CN" altLang="en-US" dirty="0">
                <a:latin typeface="宋体"/>
                <a:cs typeface="宋体"/>
              </a:rPr>
              <a:t>度是将所</a:t>
            </a:r>
            <a:r>
              <a:rPr lang="zh-CN" altLang="en-US" spc="-5" dirty="0">
                <a:latin typeface="宋体"/>
                <a:cs typeface="宋体"/>
              </a:rPr>
              <a:t>有“</a:t>
            </a:r>
            <a:r>
              <a:rPr lang="zh-CN" altLang="en-US" dirty="0">
                <a:latin typeface="宋体"/>
                <a:cs typeface="宋体"/>
              </a:rPr>
              <a:t>展开</a:t>
            </a:r>
            <a:r>
              <a:rPr lang="zh-CN" altLang="en-US" spc="-5" dirty="0">
                <a:latin typeface="宋体"/>
                <a:cs typeface="宋体"/>
              </a:rPr>
              <a:t>层</a:t>
            </a:r>
            <a:r>
              <a:rPr lang="zh-CN" altLang="en-US" dirty="0">
                <a:latin typeface="宋体"/>
                <a:cs typeface="宋体"/>
              </a:rPr>
              <a:t>”</a:t>
            </a:r>
            <a:r>
              <a:rPr lang="zh-CN" altLang="en-US" spc="-5" dirty="0">
                <a:latin typeface="宋体"/>
                <a:cs typeface="宋体"/>
              </a:rPr>
              <a:t>的</a:t>
            </a:r>
            <a:r>
              <a:rPr lang="zh-CN" altLang="en-US" dirty="0">
                <a:latin typeface="宋体"/>
                <a:cs typeface="宋体"/>
              </a:rPr>
              <a:t>参数</a:t>
            </a:r>
            <a:r>
              <a:rPr lang="zh-CN" altLang="en-US" dirty="0" smtClean="0">
                <a:latin typeface="宋体"/>
                <a:cs typeface="宋体"/>
              </a:rPr>
              <a:t>梯</a:t>
            </a:r>
            <a:r>
              <a:rPr lang="zh-CN" altLang="en-US" spc="-5" dirty="0" smtClean="0">
                <a:latin typeface="宋体"/>
                <a:cs typeface="宋体"/>
              </a:rPr>
              <a:t>度之</a:t>
            </a:r>
            <a:r>
              <a:rPr lang="zh-CN" altLang="en-US" spc="-5" dirty="0">
                <a:latin typeface="宋体"/>
                <a:cs typeface="宋体"/>
              </a:rPr>
              <a:t>和。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5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参数计算方法</a:t>
            </a:r>
            <a:r>
              <a:rPr lang="en-US" altLang="zh-CN" dirty="0"/>
              <a:t>-</a:t>
            </a:r>
            <a:r>
              <a:rPr lang="zh-CN" altLang="en-US" spc="-5" dirty="0">
                <a:latin typeface="黑体"/>
                <a:cs typeface="黑体"/>
              </a:rPr>
              <a:t>随时间反向传播算法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965" y="1544017"/>
            <a:ext cx="3616285" cy="1512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77" y="3525087"/>
            <a:ext cx="3466373" cy="2013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098" y="1690688"/>
            <a:ext cx="3474721" cy="1980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227" y="4490623"/>
            <a:ext cx="2715448" cy="10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参数计算方法</a:t>
            </a:r>
            <a:r>
              <a:rPr lang="en-US" altLang="zh-CN" dirty="0"/>
              <a:t>-</a:t>
            </a:r>
            <a:r>
              <a:rPr lang="zh-CN" altLang="en-US" spc="-5" dirty="0">
                <a:latin typeface="黑体"/>
                <a:cs typeface="黑体"/>
              </a:rPr>
              <a:t>随时间反向传播算法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204" y="1535297"/>
            <a:ext cx="7194871" cy="372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96" y="5443925"/>
            <a:ext cx="2719671" cy="9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spc="-5" dirty="0">
                <a:latin typeface="黑体"/>
                <a:cs typeface="黑体"/>
              </a:rPr>
              <a:t>实时循环学习算法</a:t>
            </a:r>
            <a:endParaRPr lang="zh-CN" altLang="en-US" dirty="0">
              <a:latin typeface="黑体"/>
              <a:cs typeface="黑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74" y="2432847"/>
            <a:ext cx="4832561" cy="534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54" y="3298853"/>
            <a:ext cx="4683581" cy="166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19" y="5239055"/>
            <a:ext cx="3635429" cy="730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275" y="5295067"/>
            <a:ext cx="366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5" dirty="0" smtClean="0">
                <a:latin typeface="宋体"/>
                <a:cs typeface="宋体"/>
              </a:rPr>
              <a:t>在</a:t>
            </a:r>
            <a:r>
              <a:rPr lang="zh-CN" altLang="en-US" spc="-5" dirty="0">
                <a:latin typeface="宋体"/>
                <a:cs typeface="宋体"/>
              </a:rPr>
              <a:t>第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i="1" spc="80" dirty="0">
                <a:latin typeface="Times New Roman"/>
                <a:cs typeface="Times New Roman"/>
              </a:rPr>
              <a:t>t</a:t>
            </a:r>
            <a:r>
              <a:rPr lang="zh-CN" altLang="en-US" i="1" spc="-100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时刻，可以实时地计算损失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spc="145" dirty="0">
                <a:latin typeface="Cambria"/>
                <a:cs typeface="Cambria"/>
              </a:rPr>
              <a:t>L</a:t>
            </a:r>
            <a:r>
              <a:rPr lang="en-US" altLang="zh-CN" sz="20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2000" i="1" spc="-15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关于参数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i="1" spc="-45" dirty="0">
                <a:latin typeface="Times New Roman"/>
                <a:cs typeface="Times New Roman"/>
              </a:rPr>
              <a:t>U</a:t>
            </a:r>
            <a:r>
              <a:rPr lang="zh-CN" altLang="en-US" i="1" spc="10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的梯度，并更新</a:t>
            </a:r>
            <a:r>
              <a:rPr lang="zh-CN" altLang="en-US" spc="-5" dirty="0" smtClean="0">
                <a:latin typeface="宋体"/>
                <a:cs typeface="宋体"/>
              </a:rPr>
              <a:t>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pc="95" dirty="0" smtClean="0">
                <a:latin typeface="Palatino Linotype"/>
                <a:cs typeface="Palatino Linotype"/>
              </a:rPr>
              <a:t>BPTT</a:t>
            </a:r>
            <a:r>
              <a:rPr lang="zh-CN" altLang="en-US" spc="-125" dirty="0" smtClean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算法和</a:t>
            </a:r>
            <a:r>
              <a:rPr lang="zh-CN" altLang="en-US" spc="-375" dirty="0">
                <a:latin typeface="宋体"/>
                <a:cs typeface="宋体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R</a:t>
            </a:r>
            <a:r>
              <a:rPr lang="en-US" altLang="zh-CN" spc="60" dirty="0">
                <a:latin typeface="Palatino Linotype"/>
                <a:cs typeface="Palatino Linotype"/>
              </a:rPr>
              <a:t>TRL</a:t>
            </a:r>
            <a:r>
              <a:rPr lang="zh-CN" altLang="en-US" spc="-12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算法都是基于梯度下降的算法</a:t>
            </a:r>
            <a:r>
              <a:rPr lang="zh-CN" altLang="en-US" spc="-25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分别通过前 </a:t>
            </a:r>
            <a:endParaRPr lang="en-US" altLang="zh-CN" spc="-5" dirty="0" smtClean="0">
              <a:latin typeface="宋体"/>
              <a:cs typeface="宋体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pc="-5" dirty="0" smtClean="0">
                <a:latin typeface="宋体"/>
                <a:cs typeface="宋体"/>
              </a:rPr>
              <a:t>向</a:t>
            </a:r>
            <a:r>
              <a:rPr lang="zh-CN" altLang="en-US" dirty="0">
                <a:latin typeface="宋体"/>
                <a:cs typeface="宋体"/>
              </a:rPr>
              <a:t>模</a:t>
            </a:r>
            <a:r>
              <a:rPr lang="zh-CN" altLang="en-US" spc="-5" dirty="0">
                <a:latin typeface="宋体"/>
                <a:cs typeface="宋体"/>
              </a:rPr>
              <a:t>式</a:t>
            </a:r>
            <a:r>
              <a:rPr lang="zh-CN" altLang="en-US" dirty="0">
                <a:latin typeface="宋体"/>
                <a:cs typeface="宋体"/>
              </a:rPr>
              <a:t>和反</a:t>
            </a:r>
            <a:r>
              <a:rPr lang="zh-CN" altLang="en-US" spc="-5" dirty="0">
                <a:latin typeface="宋体"/>
                <a:cs typeface="宋体"/>
              </a:rPr>
              <a:t>向</a:t>
            </a:r>
            <a:r>
              <a:rPr lang="zh-CN" altLang="en-US" dirty="0">
                <a:latin typeface="宋体"/>
                <a:cs typeface="宋体"/>
              </a:rPr>
              <a:t>模</a:t>
            </a:r>
            <a:r>
              <a:rPr lang="zh-CN" altLang="en-US" spc="-5" dirty="0">
                <a:latin typeface="宋体"/>
                <a:cs typeface="宋体"/>
              </a:rPr>
              <a:t>式</a:t>
            </a:r>
            <a:r>
              <a:rPr lang="zh-CN" altLang="en-US" dirty="0">
                <a:latin typeface="宋体"/>
                <a:cs typeface="宋体"/>
              </a:rPr>
              <a:t>应用</a:t>
            </a:r>
            <a:r>
              <a:rPr lang="zh-CN" altLang="en-US" spc="-5" dirty="0">
                <a:latin typeface="宋体"/>
                <a:cs typeface="宋体"/>
              </a:rPr>
              <a:t>链</a:t>
            </a:r>
            <a:r>
              <a:rPr lang="zh-CN" altLang="en-US" dirty="0">
                <a:latin typeface="宋体"/>
                <a:cs typeface="宋体"/>
              </a:rPr>
              <a:t>式法</a:t>
            </a:r>
            <a:r>
              <a:rPr lang="zh-CN" altLang="en-US" spc="-5" dirty="0">
                <a:latin typeface="宋体"/>
                <a:cs typeface="宋体"/>
              </a:rPr>
              <a:t>则</a:t>
            </a:r>
            <a:r>
              <a:rPr lang="zh-CN" altLang="en-US" dirty="0">
                <a:latin typeface="宋体"/>
                <a:cs typeface="宋体"/>
              </a:rPr>
              <a:t>来</a:t>
            </a:r>
            <a:r>
              <a:rPr lang="zh-CN" altLang="en-US" spc="-5" dirty="0">
                <a:latin typeface="宋体"/>
                <a:cs typeface="宋体"/>
              </a:rPr>
              <a:t>计</a:t>
            </a:r>
            <a:r>
              <a:rPr lang="zh-CN" altLang="en-US" dirty="0">
                <a:latin typeface="宋体"/>
                <a:cs typeface="宋体"/>
              </a:rPr>
              <a:t>算梯</a:t>
            </a:r>
            <a:r>
              <a:rPr lang="zh-CN" altLang="en-US" spc="-5" dirty="0">
                <a:latin typeface="宋体"/>
                <a:cs typeface="宋体"/>
              </a:rPr>
              <a:t>度。</a:t>
            </a:r>
            <a:r>
              <a:rPr lang="zh-CN" altLang="en-US" dirty="0">
                <a:latin typeface="宋体"/>
                <a:cs typeface="宋体"/>
              </a:rPr>
              <a:t>在循</a:t>
            </a:r>
            <a:r>
              <a:rPr lang="zh-CN" altLang="en-US" spc="-5" dirty="0">
                <a:latin typeface="宋体"/>
                <a:cs typeface="宋体"/>
              </a:rPr>
              <a:t>环</a:t>
            </a:r>
            <a:r>
              <a:rPr lang="zh-CN" altLang="en-US" dirty="0">
                <a:latin typeface="宋体"/>
                <a:cs typeface="宋体"/>
              </a:rPr>
              <a:t>神</a:t>
            </a:r>
            <a:r>
              <a:rPr lang="zh-CN" altLang="en-US" spc="-5" dirty="0">
                <a:latin typeface="宋体"/>
                <a:cs typeface="宋体"/>
              </a:rPr>
              <a:t>经</a:t>
            </a:r>
            <a:r>
              <a:rPr lang="zh-CN" altLang="en-US" dirty="0">
                <a:latin typeface="宋体"/>
                <a:cs typeface="宋体"/>
              </a:rPr>
              <a:t>网络</a:t>
            </a:r>
            <a:r>
              <a:rPr lang="zh-CN" altLang="en-US" spc="-5" dirty="0">
                <a:latin typeface="宋体"/>
                <a:cs typeface="宋体"/>
              </a:rPr>
              <a:t>中，</a:t>
            </a:r>
            <a:r>
              <a:rPr lang="zh-CN" altLang="en-US" dirty="0">
                <a:latin typeface="宋体"/>
                <a:cs typeface="宋体"/>
              </a:rPr>
              <a:t>一般</a:t>
            </a:r>
            <a:r>
              <a:rPr lang="zh-CN" altLang="en-US" spc="-5" dirty="0">
                <a:latin typeface="宋体"/>
                <a:cs typeface="宋体"/>
              </a:rPr>
              <a:t>网</a:t>
            </a:r>
            <a:r>
              <a:rPr lang="zh-CN" altLang="en-US" dirty="0">
                <a:latin typeface="宋体"/>
                <a:cs typeface="宋体"/>
              </a:rPr>
              <a:t>络</a:t>
            </a:r>
            <a:r>
              <a:rPr lang="zh-CN" altLang="en-US" spc="-5" dirty="0" smtClean="0">
                <a:latin typeface="宋体"/>
                <a:cs typeface="宋体"/>
              </a:rPr>
              <a:t>输出</a:t>
            </a:r>
            <a:r>
              <a:rPr lang="zh-CN" altLang="en-US" spc="-5" dirty="0">
                <a:latin typeface="宋体"/>
                <a:cs typeface="宋体"/>
              </a:rPr>
              <a:t>维度远低于输入维度</a:t>
            </a:r>
            <a:r>
              <a:rPr lang="zh-CN" altLang="en-US" spc="-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因此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spc="95" dirty="0">
                <a:latin typeface="Palatino Linotype"/>
                <a:cs typeface="Palatino Linotype"/>
              </a:rPr>
              <a:t>BPTT</a:t>
            </a:r>
            <a:r>
              <a:rPr lang="zh-CN" altLang="en-US" spc="-11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算法的计算量会更小</a:t>
            </a:r>
            <a:r>
              <a:rPr lang="zh-CN" altLang="en-US" spc="-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但是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spc="95" dirty="0">
                <a:latin typeface="Palatino Linotype"/>
                <a:cs typeface="Palatino Linotype"/>
              </a:rPr>
              <a:t>BPTT</a:t>
            </a:r>
            <a:r>
              <a:rPr lang="zh-CN" altLang="en-US" spc="-11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算法</a:t>
            </a:r>
            <a:r>
              <a:rPr lang="zh-CN" altLang="en-US" spc="-5" dirty="0" smtClean="0">
                <a:latin typeface="宋体"/>
                <a:cs typeface="宋体"/>
              </a:rPr>
              <a:t>需要</a:t>
            </a:r>
            <a:r>
              <a:rPr lang="zh-CN" altLang="en-US" spc="-5" dirty="0">
                <a:latin typeface="宋体"/>
                <a:cs typeface="宋体"/>
              </a:rPr>
              <a:t>保存所有时刻的中间梯度</a:t>
            </a:r>
            <a:r>
              <a:rPr lang="zh-CN" altLang="en-US" spc="-2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空间复杂度较高</a:t>
            </a:r>
            <a:r>
              <a:rPr lang="zh-CN" altLang="en-US" spc="-220" dirty="0">
                <a:latin typeface="宋体"/>
                <a:cs typeface="宋体"/>
              </a:rPr>
              <a:t>。</a:t>
            </a:r>
            <a:r>
              <a:rPr lang="en-US" altLang="zh-CN" spc="-20" dirty="0">
                <a:latin typeface="Palatino Linotype"/>
                <a:cs typeface="Palatino Linotype"/>
              </a:rPr>
              <a:t>R</a:t>
            </a:r>
            <a:r>
              <a:rPr lang="en-US" altLang="zh-CN" spc="60" dirty="0">
                <a:latin typeface="Palatino Linotype"/>
                <a:cs typeface="Palatino Linotype"/>
              </a:rPr>
              <a:t>TRL</a:t>
            </a:r>
            <a:r>
              <a:rPr lang="zh-CN" altLang="en-US" spc="-12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算法不需要梯度回传</a:t>
            </a:r>
            <a:r>
              <a:rPr lang="zh-CN" altLang="en-US" spc="-2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因 此非常适合用于需要在线学习或无限序列的任务</a:t>
            </a:r>
            <a:r>
              <a:rPr lang="zh-CN" altLang="en-US" spc="-5" dirty="0" smtClean="0">
                <a:latin typeface="宋体"/>
                <a:cs typeface="宋体"/>
              </a:rPr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68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长期依赖</a:t>
            </a:r>
            <a:r>
              <a:rPr lang="zh-CN" altLang="en-US" spc="30" dirty="0" smtClean="0">
                <a:latin typeface="黑体"/>
                <a:cs typeface="黑体"/>
              </a:rPr>
              <a:t>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121" y="1787937"/>
            <a:ext cx="3242565" cy="11512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18" y="3328489"/>
            <a:ext cx="3712828" cy="1465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2343" y="1881051"/>
            <a:ext cx="5671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5" dirty="0">
                <a:latin typeface="宋体"/>
                <a:cs typeface="宋体"/>
              </a:rPr>
              <a:t>若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l-GR" altLang="zh-CN" i="1" spc="120" dirty="0">
                <a:latin typeface="Times New Roman"/>
                <a:cs typeface="Times New Roman"/>
              </a:rPr>
              <a:t>γ</a:t>
            </a:r>
            <a:r>
              <a:rPr lang="el-GR" altLang="zh-CN" i="1" spc="80" dirty="0">
                <a:latin typeface="Times New Roman"/>
                <a:cs typeface="Times New Roman"/>
              </a:rPr>
              <a:t> </a:t>
            </a:r>
            <a:r>
              <a:rPr lang="el-GR" altLang="zh-CN" i="1" spc="100" dirty="0">
                <a:latin typeface="Times New Roman"/>
                <a:cs typeface="Times New Roman"/>
              </a:rPr>
              <a:t>&gt;</a:t>
            </a:r>
            <a:r>
              <a:rPr lang="el-GR" altLang="zh-CN" i="1" spc="25" dirty="0">
                <a:latin typeface="Times New Roman"/>
                <a:cs typeface="Times New Roman"/>
              </a:rPr>
              <a:t> </a:t>
            </a:r>
            <a:r>
              <a:rPr lang="el-GR" altLang="zh-CN" spc="-50" dirty="0">
                <a:latin typeface="Tahoma"/>
                <a:cs typeface="Tahoma"/>
              </a:rPr>
              <a:t>1</a:t>
            </a:r>
            <a:r>
              <a:rPr lang="zh-CN" altLang="el-GR" spc="-39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当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n-US" altLang="zh-CN" i="1" spc="155" dirty="0">
                <a:latin typeface="Times New Roman"/>
                <a:cs typeface="Times New Roman"/>
              </a:rPr>
              <a:t>t</a:t>
            </a:r>
            <a:r>
              <a:rPr lang="en-US" altLang="zh-CN" spc="295" dirty="0">
                <a:latin typeface="Cambria"/>
                <a:cs typeface="Cambria"/>
              </a:rPr>
              <a:t>−</a:t>
            </a:r>
            <a:r>
              <a:rPr lang="en-US" altLang="zh-CN" i="1" spc="75" dirty="0">
                <a:latin typeface="Times New Roman"/>
                <a:cs typeface="Times New Roman"/>
              </a:rPr>
              <a:t>k</a:t>
            </a:r>
            <a:r>
              <a:rPr lang="en-US" altLang="zh-CN" i="1" spc="55" dirty="0">
                <a:latin typeface="Times New Roman"/>
                <a:cs typeface="Times New Roman"/>
              </a:rPr>
              <a:t> </a:t>
            </a:r>
            <a:r>
              <a:rPr lang="en-US" altLang="zh-CN" spc="155" dirty="0">
                <a:latin typeface="Cambria"/>
                <a:cs typeface="Cambria"/>
              </a:rPr>
              <a:t>→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254" dirty="0">
                <a:latin typeface="Cambria"/>
                <a:cs typeface="Cambria"/>
              </a:rPr>
              <a:t>∞</a:t>
            </a:r>
            <a:r>
              <a:rPr lang="zh-CN" altLang="en-US" spc="-5" dirty="0">
                <a:latin typeface="宋体"/>
                <a:cs typeface="宋体"/>
              </a:rPr>
              <a:t>时</a:t>
            </a:r>
            <a:r>
              <a:rPr lang="zh-CN" altLang="en-US" spc="-395" dirty="0">
                <a:latin typeface="宋体"/>
                <a:cs typeface="宋体"/>
              </a:rPr>
              <a:t>，</a:t>
            </a:r>
            <a:r>
              <a:rPr lang="el-GR" altLang="zh-CN" i="1" spc="175" dirty="0">
                <a:latin typeface="Times New Roman"/>
                <a:cs typeface="Times New Roman"/>
              </a:rPr>
              <a:t>γ</a:t>
            </a:r>
            <a:r>
              <a:rPr lang="en-US" altLang="zh-CN" sz="2000" i="1" spc="82" baseline="27777" dirty="0">
                <a:latin typeface="Bookman Old Style"/>
                <a:cs typeface="Bookman Old Style"/>
              </a:rPr>
              <a:t>t</a:t>
            </a:r>
            <a:r>
              <a:rPr lang="en-US" altLang="zh-CN" sz="2000" spc="345" baseline="27777" dirty="0">
                <a:latin typeface="Cambria"/>
                <a:cs typeface="Cambria"/>
              </a:rPr>
              <a:t>−</a:t>
            </a:r>
            <a:r>
              <a:rPr lang="en-US" altLang="zh-CN" sz="2000" i="1" baseline="27777" dirty="0">
                <a:latin typeface="Bookman Old Style"/>
                <a:cs typeface="Bookman Old Style"/>
              </a:rPr>
              <a:t>k </a:t>
            </a:r>
            <a:r>
              <a:rPr lang="en-US" altLang="zh-CN" sz="2000" i="1" spc="-120" baseline="27777" dirty="0">
                <a:latin typeface="Bookman Old Style"/>
                <a:cs typeface="Bookman Old Style"/>
              </a:rPr>
              <a:t> </a:t>
            </a:r>
            <a:r>
              <a:rPr lang="en-US" altLang="zh-CN" spc="155" dirty="0">
                <a:latin typeface="Cambria"/>
                <a:cs typeface="Cambria"/>
              </a:rPr>
              <a:t>→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145" dirty="0">
                <a:latin typeface="Cambria"/>
                <a:cs typeface="Cambria"/>
              </a:rPr>
              <a:t>∞</a:t>
            </a:r>
            <a:r>
              <a:rPr lang="zh-CN" altLang="en-US" spc="-39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会造成系统不稳定</a:t>
            </a:r>
            <a:r>
              <a:rPr lang="zh-CN" altLang="en-US" spc="-39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称</a:t>
            </a:r>
            <a:r>
              <a:rPr lang="zh-CN" altLang="en-US" spc="-10" dirty="0">
                <a:latin typeface="宋体"/>
                <a:cs typeface="宋体"/>
              </a:rPr>
              <a:t>为</a:t>
            </a:r>
            <a:r>
              <a:rPr lang="zh-CN" altLang="en-US" spc="-5" dirty="0">
                <a:latin typeface="楷体"/>
                <a:cs typeface="楷体"/>
              </a:rPr>
              <a:t>梯度爆炸问 </a:t>
            </a:r>
            <a:r>
              <a:rPr lang="zh-CN" altLang="en-US" spc="-254" dirty="0">
                <a:latin typeface="楷体"/>
                <a:cs typeface="楷体"/>
              </a:rPr>
              <a:t>题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25" dirty="0">
                <a:latin typeface="Palatino Linotype"/>
                <a:cs typeface="Palatino Linotype"/>
              </a:rPr>
              <a:t>Gradie</a:t>
            </a:r>
            <a:r>
              <a:rPr lang="en-US" altLang="zh-CN" spc="-50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en-US" altLang="zh-CN" spc="15" dirty="0">
                <a:latin typeface="Palatino Linotype"/>
                <a:cs typeface="Palatino Linotype"/>
              </a:rPr>
              <a:t> </a:t>
            </a:r>
            <a:r>
              <a:rPr lang="en-US" altLang="zh-CN" spc="-15" dirty="0">
                <a:latin typeface="Palatino Linotype"/>
                <a:cs typeface="Palatino Linotype"/>
              </a:rPr>
              <a:t>Expl</a:t>
            </a:r>
            <a:r>
              <a:rPr lang="en-US" altLang="zh-CN" spc="15" dirty="0">
                <a:latin typeface="Palatino Linotype"/>
                <a:cs typeface="Palatino Linotype"/>
              </a:rPr>
              <a:t>o</a:t>
            </a:r>
            <a:r>
              <a:rPr lang="en-US" altLang="zh-CN" spc="-45" dirty="0">
                <a:latin typeface="Palatino Linotype"/>
                <a:cs typeface="Palatino Linotype"/>
              </a:rPr>
              <a:t>ding</a:t>
            </a:r>
            <a:r>
              <a:rPr lang="en-US" altLang="zh-CN" spc="15" dirty="0">
                <a:latin typeface="Palatino Linotype"/>
                <a:cs typeface="Palatino Linotype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Problem</a:t>
            </a:r>
            <a:r>
              <a:rPr lang="zh-CN" altLang="en-US" spc="-254" dirty="0">
                <a:latin typeface="宋体"/>
                <a:cs typeface="宋体"/>
              </a:rPr>
              <a:t>）</a:t>
            </a:r>
            <a:r>
              <a:rPr lang="zh-CN" altLang="en-US" spc="-365" dirty="0">
                <a:latin typeface="宋体"/>
                <a:cs typeface="宋体"/>
              </a:rPr>
              <a:t>；</a:t>
            </a:r>
            <a:r>
              <a:rPr lang="zh-CN" altLang="en-US" spc="-5" dirty="0">
                <a:latin typeface="宋体"/>
                <a:cs typeface="宋体"/>
              </a:rPr>
              <a:t>相反</a:t>
            </a:r>
            <a:r>
              <a:rPr lang="zh-CN" altLang="en-US" spc="-3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若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l-GR" altLang="zh-CN" i="1" spc="120" dirty="0">
                <a:latin typeface="Times New Roman"/>
                <a:cs typeface="Times New Roman"/>
              </a:rPr>
              <a:t>γ</a:t>
            </a:r>
            <a:r>
              <a:rPr lang="el-GR" altLang="zh-CN" i="1" spc="80" dirty="0">
                <a:latin typeface="Times New Roman"/>
                <a:cs typeface="Times New Roman"/>
              </a:rPr>
              <a:t> </a:t>
            </a:r>
            <a:r>
              <a:rPr lang="el-GR" altLang="zh-CN" i="1" spc="100" dirty="0">
                <a:latin typeface="Times New Roman"/>
                <a:cs typeface="Times New Roman"/>
              </a:rPr>
              <a:t>&lt;</a:t>
            </a:r>
            <a:r>
              <a:rPr lang="el-GR" altLang="zh-CN" i="1" spc="25" dirty="0">
                <a:latin typeface="Times New Roman"/>
                <a:cs typeface="Times New Roman"/>
              </a:rPr>
              <a:t> </a:t>
            </a:r>
            <a:r>
              <a:rPr lang="el-GR" altLang="zh-CN" spc="-50" dirty="0">
                <a:latin typeface="Tahoma"/>
                <a:cs typeface="Tahoma"/>
              </a:rPr>
              <a:t>1</a:t>
            </a:r>
            <a:r>
              <a:rPr lang="zh-CN" altLang="el-GR" spc="-36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当</a:t>
            </a:r>
            <a:r>
              <a:rPr lang="zh-CN" altLang="en-US" spc="-385" dirty="0">
                <a:latin typeface="宋体"/>
                <a:cs typeface="宋体"/>
              </a:rPr>
              <a:t> </a:t>
            </a:r>
            <a:r>
              <a:rPr lang="en-US" altLang="zh-CN" i="1" spc="80" dirty="0">
                <a:latin typeface="Times New Roman"/>
                <a:cs typeface="Times New Roman"/>
              </a:rPr>
              <a:t>t</a:t>
            </a:r>
            <a:r>
              <a:rPr lang="en-US" altLang="zh-CN" i="1" spc="-160" dirty="0">
                <a:latin typeface="Times New Roman"/>
                <a:cs typeface="Times New Roman"/>
              </a:rPr>
              <a:t> </a:t>
            </a:r>
            <a:r>
              <a:rPr lang="en-US" altLang="zh-CN" spc="220" dirty="0">
                <a:latin typeface="Cambria"/>
                <a:cs typeface="Cambria"/>
              </a:rPr>
              <a:t>−</a:t>
            </a:r>
            <a:r>
              <a:rPr lang="en-US" altLang="zh-CN" spc="-130" dirty="0">
                <a:latin typeface="Cambria"/>
                <a:cs typeface="Cambria"/>
              </a:rPr>
              <a:t> </a:t>
            </a:r>
            <a:r>
              <a:rPr lang="en-US" altLang="zh-CN" i="1" spc="75" dirty="0">
                <a:latin typeface="Times New Roman"/>
                <a:cs typeface="Times New Roman"/>
              </a:rPr>
              <a:t>k</a:t>
            </a:r>
            <a:r>
              <a:rPr lang="en-US" altLang="zh-CN" i="1" spc="55" dirty="0">
                <a:latin typeface="Times New Roman"/>
                <a:cs typeface="Times New Roman"/>
              </a:rPr>
              <a:t> </a:t>
            </a:r>
            <a:r>
              <a:rPr lang="en-US" altLang="zh-CN" spc="155" dirty="0">
                <a:latin typeface="Cambria"/>
                <a:cs typeface="Cambria"/>
              </a:rPr>
              <a:t>→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260" dirty="0">
                <a:latin typeface="Cambria"/>
                <a:cs typeface="Cambria"/>
              </a:rPr>
              <a:t>∞</a:t>
            </a:r>
            <a:r>
              <a:rPr lang="zh-CN" altLang="en-US" spc="-5" dirty="0">
                <a:latin typeface="宋体"/>
                <a:cs typeface="宋体"/>
              </a:rPr>
              <a:t>时</a:t>
            </a:r>
            <a:r>
              <a:rPr lang="zh-CN" altLang="en-US" spc="-360" dirty="0">
                <a:latin typeface="宋体"/>
                <a:cs typeface="宋体"/>
              </a:rPr>
              <a:t>，</a:t>
            </a:r>
            <a:r>
              <a:rPr lang="el-GR" altLang="zh-CN" i="1" spc="175" dirty="0">
                <a:latin typeface="Times New Roman"/>
                <a:cs typeface="Times New Roman"/>
              </a:rPr>
              <a:t>γ</a:t>
            </a:r>
            <a:r>
              <a:rPr lang="en-US" altLang="zh-CN" sz="2000" i="1" spc="82" baseline="27777" dirty="0">
                <a:latin typeface="Bookman Old Style"/>
                <a:cs typeface="Bookman Old Style"/>
              </a:rPr>
              <a:t>t</a:t>
            </a:r>
            <a:r>
              <a:rPr lang="en-US" altLang="zh-CN" sz="2000" spc="345" baseline="27777" dirty="0">
                <a:latin typeface="Cambria"/>
                <a:cs typeface="Cambria"/>
              </a:rPr>
              <a:t>−</a:t>
            </a:r>
            <a:r>
              <a:rPr lang="en-US" altLang="zh-CN" sz="2000" i="1" baseline="27777" dirty="0">
                <a:latin typeface="Bookman Old Style"/>
                <a:cs typeface="Bookman Old Style"/>
              </a:rPr>
              <a:t>k </a:t>
            </a:r>
            <a:r>
              <a:rPr lang="en-US" altLang="zh-CN" sz="2000" i="1" spc="-120" baseline="27777" dirty="0">
                <a:latin typeface="Bookman Old Style"/>
                <a:cs typeface="Bookman Old Style"/>
              </a:rPr>
              <a:t> </a:t>
            </a:r>
            <a:r>
              <a:rPr lang="en-US" altLang="zh-CN" spc="155" dirty="0">
                <a:latin typeface="Cambria"/>
                <a:cs typeface="Cambria"/>
              </a:rPr>
              <a:t>→</a:t>
            </a:r>
            <a:r>
              <a:rPr lang="en-US" altLang="zh-CN" spc="55" dirty="0">
                <a:latin typeface="Cambria"/>
                <a:cs typeface="Cambri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zh-CN" altLang="en-US" spc="-5" dirty="0">
                <a:latin typeface="宋体"/>
                <a:cs typeface="宋体"/>
              </a:rPr>
              <a:t>， 会出现和深度前馈神经网络类似的</a:t>
            </a:r>
            <a:r>
              <a:rPr lang="zh-CN" altLang="en-US" spc="-5" dirty="0">
                <a:latin typeface="楷体"/>
                <a:cs typeface="楷体"/>
              </a:rPr>
              <a:t>梯度消失问</a:t>
            </a:r>
            <a:r>
              <a:rPr lang="zh-CN" altLang="en-US" spc="-130" dirty="0">
                <a:latin typeface="楷体"/>
                <a:cs typeface="楷体"/>
              </a:rPr>
              <a:t>题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30" dirty="0">
                <a:latin typeface="Palatino Linotype"/>
                <a:cs typeface="Palatino Linotype"/>
              </a:rPr>
              <a:t>gradie</a:t>
            </a:r>
            <a:r>
              <a:rPr lang="en-US" altLang="zh-CN" spc="-65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en-US" altLang="zh-CN" spc="45" dirty="0">
                <a:latin typeface="Palatino Linotype"/>
                <a:cs typeface="Palatino Linotype"/>
              </a:rPr>
              <a:t> </a:t>
            </a:r>
            <a:r>
              <a:rPr lang="en-US" altLang="zh-CN" spc="-95" dirty="0">
                <a:latin typeface="Palatino Linotype"/>
                <a:cs typeface="Palatino Linotype"/>
              </a:rPr>
              <a:t>v</a:t>
            </a:r>
            <a:r>
              <a:rPr lang="en-US" altLang="zh-CN" spc="-30" dirty="0">
                <a:latin typeface="Palatino Linotype"/>
                <a:cs typeface="Palatino Linotype"/>
              </a:rPr>
              <a:t>anishing</a:t>
            </a:r>
            <a:r>
              <a:rPr lang="en-US" altLang="zh-CN" spc="45" dirty="0">
                <a:latin typeface="Palatino Linotype"/>
                <a:cs typeface="Palatino Linotype"/>
              </a:rPr>
              <a:t> </a:t>
            </a:r>
            <a:r>
              <a:rPr lang="en-US" altLang="zh-CN" spc="-35" dirty="0">
                <a:latin typeface="Palatino Linotype"/>
                <a:cs typeface="Palatino Linotype"/>
              </a:rPr>
              <a:t>proble</a:t>
            </a:r>
            <a:r>
              <a:rPr lang="en-US" altLang="zh-CN" spc="-50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endParaRPr lang="en-US" altLang="zh-CN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42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改进</a:t>
            </a:r>
            <a:r>
              <a:rPr lang="zh-CN" altLang="en-US" spc="-5" dirty="0" smtClean="0">
                <a:latin typeface="黑体"/>
                <a:cs typeface="黑体"/>
              </a:rPr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梯度</a:t>
            </a:r>
            <a:r>
              <a:rPr lang="zh-CN" altLang="en-US" spc="-5" dirty="0" smtClean="0">
                <a:solidFill>
                  <a:srgbClr val="231F20"/>
                </a:solidFill>
                <a:latin typeface="黑体"/>
                <a:cs typeface="黑体"/>
              </a:rPr>
              <a:t>爆炸：</a:t>
            </a:r>
            <a:r>
              <a:rPr lang="zh-CN" altLang="en-US" spc="-75" dirty="0" smtClean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一般而言</a:t>
            </a:r>
            <a:r>
              <a:rPr lang="zh-CN" altLang="en-US" spc="-15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循环网络的梯度爆炸问题比较容易解决</a:t>
            </a:r>
            <a:r>
              <a:rPr lang="zh-CN" altLang="en-US" spc="-15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一般通过</a:t>
            </a:r>
            <a:r>
              <a:rPr lang="zh-CN" altLang="en-US" spc="-5" dirty="0">
                <a:latin typeface="楷体"/>
                <a:cs typeface="楷体"/>
              </a:rPr>
              <a:t>权重</a:t>
            </a:r>
            <a:r>
              <a:rPr lang="zh-CN" altLang="en-US" spc="-5" dirty="0" smtClean="0">
                <a:latin typeface="楷体"/>
                <a:cs typeface="楷体"/>
              </a:rPr>
              <a:t>衰</a:t>
            </a:r>
            <a:r>
              <a:rPr lang="zh-CN" altLang="en-US" spc="-5" dirty="0">
                <a:latin typeface="楷体"/>
                <a:cs typeface="楷体"/>
              </a:rPr>
              <a:t>减</a:t>
            </a:r>
            <a:r>
              <a:rPr lang="zh-CN" altLang="en-US" spc="-5" dirty="0">
                <a:latin typeface="宋体"/>
                <a:cs typeface="宋体"/>
              </a:rPr>
              <a:t>或</a:t>
            </a:r>
            <a:r>
              <a:rPr lang="zh-CN" altLang="en-US" spc="-5" dirty="0">
                <a:latin typeface="楷体"/>
                <a:cs typeface="楷体"/>
              </a:rPr>
              <a:t>梯度截断</a:t>
            </a:r>
            <a:r>
              <a:rPr lang="zh-CN" altLang="en-US" spc="-5" dirty="0">
                <a:latin typeface="宋体"/>
                <a:cs typeface="宋体"/>
              </a:rPr>
              <a:t>来避免。</a:t>
            </a:r>
            <a:endParaRPr lang="zh-CN" altLang="en-US" dirty="0">
              <a:latin typeface="宋体"/>
              <a:cs typeface="宋体"/>
            </a:endParaRPr>
          </a:p>
          <a:p>
            <a:pPr marL="12700" marR="5080" indent="252729" algn="just">
              <a:lnSpc>
                <a:spcPct val="129500"/>
              </a:lnSpc>
              <a:spcBef>
                <a:spcPts val="430"/>
              </a:spcBef>
            </a:pPr>
            <a:r>
              <a:rPr lang="zh-CN" altLang="en-US" spc="20" dirty="0">
                <a:latin typeface="宋体"/>
                <a:cs typeface="宋体"/>
              </a:rPr>
              <a:t>权重衰减是通过给参数增</a:t>
            </a:r>
            <a:r>
              <a:rPr lang="zh-CN" altLang="en-US" spc="-5" dirty="0">
                <a:latin typeface="宋体"/>
                <a:cs typeface="宋体"/>
              </a:rPr>
              <a:t>加</a:t>
            </a:r>
            <a:r>
              <a:rPr lang="zh-CN" altLang="en-US" spc="-315" dirty="0">
                <a:latin typeface="宋体"/>
                <a:cs typeface="宋体"/>
              </a:rPr>
              <a:t> </a:t>
            </a:r>
            <a:r>
              <a:rPr lang="en-US" altLang="zh-CN" i="1" spc="-10" dirty="0">
                <a:latin typeface="Times New Roman"/>
                <a:cs typeface="Times New Roman"/>
              </a:rPr>
              <a:t>ℓ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3200" spc="89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或</a:t>
            </a:r>
            <a:r>
              <a:rPr lang="zh-CN" altLang="en-US" spc="-315" dirty="0">
                <a:latin typeface="宋体"/>
                <a:cs typeface="宋体"/>
              </a:rPr>
              <a:t> </a:t>
            </a:r>
            <a:r>
              <a:rPr lang="en-US" altLang="zh-CN" i="1" spc="-10" dirty="0">
                <a:latin typeface="Times New Roman"/>
                <a:cs typeface="Times New Roman"/>
              </a:rPr>
              <a:t>ℓ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2</a:t>
            </a:r>
            <a:r>
              <a:rPr lang="zh-CN" altLang="en-US" sz="3200" spc="89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20" dirty="0">
                <a:latin typeface="宋体"/>
                <a:cs typeface="宋体"/>
              </a:rPr>
              <a:t>范数的正则化项来限制参数的取值</a:t>
            </a:r>
            <a:r>
              <a:rPr lang="zh-CN" altLang="en-US" spc="-5" dirty="0">
                <a:latin typeface="宋体"/>
                <a:cs typeface="宋体"/>
              </a:rPr>
              <a:t>范 围</a:t>
            </a:r>
            <a:r>
              <a:rPr lang="zh-CN" altLang="en-US" spc="-15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从而使得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i="1" spc="120" dirty="0">
                <a:latin typeface="Times New Roman"/>
                <a:cs typeface="Times New Roman"/>
              </a:rPr>
              <a:t>γ</a:t>
            </a:r>
            <a:r>
              <a:rPr lang="zh-CN" altLang="en-US" i="1" spc="80" dirty="0">
                <a:latin typeface="Times New Roman"/>
                <a:cs typeface="Times New Roman"/>
              </a:rPr>
              <a:t> </a:t>
            </a:r>
            <a:r>
              <a:rPr lang="zh-CN" altLang="en-US" spc="220" dirty="0">
                <a:latin typeface="Cambria"/>
                <a:cs typeface="Cambria"/>
              </a:rPr>
              <a:t>≤</a:t>
            </a:r>
            <a:r>
              <a:rPr lang="zh-CN" altLang="en-US" spc="55" dirty="0">
                <a:latin typeface="Cambria"/>
                <a:cs typeface="Cambri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125" dirty="0" smtClean="0">
                <a:latin typeface="宋体"/>
                <a:cs typeface="宋体"/>
              </a:rPr>
              <a:t>。</a:t>
            </a:r>
            <a:endParaRPr lang="en-US" altLang="zh-CN" spc="-125" dirty="0" smtClean="0">
              <a:latin typeface="宋体"/>
              <a:cs typeface="宋体"/>
            </a:endParaRPr>
          </a:p>
          <a:p>
            <a:pPr marL="12700" marR="5080" indent="252729" algn="just">
              <a:lnSpc>
                <a:spcPct val="129500"/>
              </a:lnSpc>
              <a:spcBef>
                <a:spcPts val="430"/>
              </a:spcBef>
            </a:pPr>
            <a:r>
              <a:rPr lang="zh-CN" altLang="en-US" spc="-5" dirty="0" smtClean="0">
                <a:latin typeface="宋体"/>
                <a:cs typeface="宋体"/>
              </a:rPr>
              <a:t>梯度</a:t>
            </a:r>
            <a:r>
              <a:rPr lang="zh-CN" altLang="en-US" spc="-5" dirty="0">
                <a:latin typeface="宋体"/>
                <a:cs typeface="宋体"/>
              </a:rPr>
              <a:t>截断是另一种有效的启发式方法</a:t>
            </a:r>
            <a:r>
              <a:rPr lang="zh-CN" altLang="en-US" spc="-15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当梯度的模大于</a:t>
            </a:r>
            <a:r>
              <a:rPr lang="zh-CN" altLang="en-US" spc="-5" dirty="0" smtClean="0">
                <a:latin typeface="宋体"/>
                <a:cs typeface="宋体"/>
              </a:rPr>
              <a:t>一定</a:t>
            </a:r>
            <a:r>
              <a:rPr lang="zh-CN" altLang="en-US" spc="-5" dirty="0">
                <a:latin typeface="宋体"/>
                <a:cs typeface="宋体"/>
              </a:rPr>
              <a:t>阈值时，就将它截断成为一个较小的数。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>
              <a:latin typeface="楷体"/>
              <a:cs typeface="楷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91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楷体"/>
                <a:cs typeface="楷体"/>
              </a:rPr>
              <a:t>循环神经网</a:t>
            </a:r>
            <a:r>
              <a:rPr lang="zh-CN" altLang="en-US" spc="-175" dirty="0">
                <a:latin typeface="楷体"/>
                <a:cs typeface="楷体"/>
              </a:rPr>
              <a:t>络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15" dirty="0">
                <a:latin typeface="Palatino Linotype"/>
                <a:cs typeface="Palatino Linotype"/>
              </a:rPr>
              <a:t>Recurre</a:t>
            </a:r>
            <a:r>
              <a:rPr lang="en-US" altLang="zh-CN" spc="-45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zh-CN" altLang="en-US" spc="35" dirty="0">
                <a:latin typeface="Palatino Linotype"/>
                <a:cs typeface="Palatino Linotype"/>
              </a:rPr>
              <a:t> </a:t>
            </a:r>
            <a:r>
              <a:rPr lang="en-US" altLang="zh-CN" spc="-35" dirty="0">
                <a:latin typeface="Palatino Linotype"/>
                <a:cs typeface="Palatino Linotype"/>
              </a:rPr>
              <a:t>Neural</a:t>
            </a:r>
            <a:r>
              <a:rPr lang="zh-CN" altLang="en-US" spc="35" dirty="0">
                <a:latin typeface="Palatino Linotype"/>
                <a:cs typeface="Palatino Linotype"/>
              </a:rPr>
              <a:t> </a:t>
            </a:r>
            <a:r>
              <a:rPr lang="en-US" altLang="zh-CN" spc="-25" dirty="0">
                <a:latin typeface="Palatino Linotype"/>
                <a:cs typeface="Palatino Linotype"/>
              </a:rPr>
              <a:t>Ne</a:t>
            </a:r>
            <a:r>
              <a:rPr lang="en-US" altLang="zh-CN" spc="-45" dirty="0">
                <a:latin typeface="Palatino Linotype"/>
                <a:cs typeface="Palatino Linotype"/>
              </a:rPr>
              <a:t>t</a:t>
            </a:r>
            <a:r>
              <a:rPr lang="en-US" altLang="zh-CN" spc="-145" dirty="0">
                <a:latin typeface="Palatino Linotype"/>
                <a:cs typeface="Palatino Linotype"/>
              </a:rPr>
              <a:t>w</a:t>
            </a:r>
            <a:r>
              <a:rPr lang="en-US" altLang="zh-CN" spc="-30" dirty="0">
                <a:latin typeface="Palatino Linotype"/>
                <a:cs typeface="Palatino Linotype"/>
              </a:rPr>
              <a:t>or</a:t>
            </a:r>
            <a:r>
              <a:rPr lang="en-US" altLang="zh-CN" spc="-40" dirty="0">
                <a:latin typeface="Palatino Linotype"/>
                <a:cs typeface="Palatino Linotype"/>
              </a:rPr>
              <a:t>k</a:t>
            </a:r>
            <a:r>
              <a:rPr lang="zh-CN" altLang="en-US" spc="-250" dirty="0">
                <a:latin typeface="宋体"/>
                <a:cs typeface="宋体"/>
              </a:rPr>
              <a:t>，</a:t>
            </a:r>
            <a:r>
              <a:rPr lang="en-US" altLang="zh-CN" spc="-35" dirty="0">
                <a:latin typeface="Palatino Linotype"/>
                <a:cs typeface="Palatino Linotype"/>
              </a:rPr>
              <a:t>RN</a:t>
            </a:r>
            <a:r>
              <a:rPr lang="en-US" altLang="zh-CN" spc="-45" dirty="0">
                <a:latin typeface="Palatino Linotype"/>
                <a:cs typeface="Palatino Linotype"/>
              </a:rPr>
              <a:t>N</a:t>
            </a:r>
            <a:r>
              <a:rPr lang="zh-CN" altLang="en-US" spc="-175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是一类具</a:t>
            </a:r>
            <a:r>
              <a:rPr lang="zh-CN" altLang="en-US" spc="-10" dirty="0">
                <a:latin typeface="宋体"/>
                <a:cs typeface="宋体"/>
              </a:rPr>
              <a:t>有</a:t>
            </a:r>
            <a:r>
              <a:rPr lang="zh-CN" altLang="en-US" spc="-5" dirty="0">
                <a:latin typeface="楷体"/>
                <a:cs typeface="楷体"/>
              </a:rPr>
              <a:t>短期记忆</a:t>
            </a:r>
            <a:r>
              <a:rPr lang="zh-CN" altLang="en-US" spc="-5" dirty="0" smtClean="0">
                <a:latin typeface="宋体"/>
                <a:cs typeface="宋体"/>
              </a:rPr>
              <a:t>能力</a:t>
            </a:r>
            <a:r>
              <a:rPr lang="zh-CN" altLang="en-US" spc="-5" dirty="0">
                <a:latin typeface="宋体"/>
                <a:cs typeface="宋体"/>
              </a:rPr>
              <a:t>的神经网络</a:t>
            </a:r>
            <a:r>
              <a:rPr lang="zh-CN" altLang="en-US" spc="-260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在循环神经网络中</a:t>
            </a:r>
            <a:r>
              <a:rPr lang="zh-CN" altLang="en-US" spc="-30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神经元不但可以接受其它神经元的信息</a:t>
            </a:r>
            <a:r>
              <a:rPr lang="zh-CN" altLang="en-US" spc="-305" dirty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也可以</a:t>
            </a:r>
            <a:r>
              <a:rPr lang="zh-CN" altLang="en-US" spc="-5" dirty="0">
                <a:latin typeface="宋体"/>
                <a:cs typeface="宋体"/>
              </a:rPr>
              <a:t>接受自身的信息</a:t>
            </a:r>
            <a:r>
              <a:rPr lang="zh-CN" altLang="en-US" spc="-30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形成具有环路的</a:t>
            </a:r>
            <a:r>
              <a:rPr lang="zh-CN" altLang="en-US" spc="-5" dirty="0" smtClean="0">
                <a:latin typeface="宋体"/>
                <a:cs typeface="宋体"/>
              </a:rPr>
              <a:t>网络结构。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3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6103"/>
            <a:ext cx="8596668" cy="4565259"/>
          </a:xfrm>
        </p:spPr>
        <p:txBody>
          <a:bodyPr/>
          <a:lstStyle/>
          <a:p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梯度消失</a:t>
            </a:r>
            <a:r>
              <a:rPr lang="zh-CN" altLang="en-US" spc="-75" dirty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梯度消失是循环网络的主要问题</a:t>
            </a:r>
            <a:r>
              <a:rPr lang="zh-CN" altLang="en-US" spc="-140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除了使用一些优化技巧外</a:t>
            </a:r>
            <a:r>
              <a:rPr lang="zh-CN" altLang="en-US" spc="-16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更有效 的方式就是改变模型，比如让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45" dirty="0">
                <a:latin typeface="Times New Roman"/>
                <a:cs typeface="Times New Roman"/>
              </a:rPr>
              <a:t>U</a:t>
            </a:r>
            <a:r>
              <a:rPr lang="zh-CN" altLang="en-US" i="1" dirty="0">
                <a:latin typeface="Times New Roman"/>
                <a:cs typeface="Times New Roman"/>
              </a:rPr>
              <a:t> </a:t>
            </a:r>
            <a:r>
              <a:rPr lang="zh-CN" altLang="en-US" i="1" spc="-114" dirty="0">
                <a:latin typeface="Times New Roman"/>
                <a:cs typeface="Times New Roman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i="1" spc="180" dirty="0">
                <a:latin typeface="Times New Roman"/>
                <a:cs typeface="Times New Roman"/>
              </a:rPr>
              <a:t>I</a:t>
            </a:r>
            <a:r>
              <a:rPr lang="zh-CN" altLang="en-US" spc="-5" dirty="0">
                <a:latin typeface="宋体"/>
                <a:cs typeface="宋体"/>
              </a:rPr>
              <a:t>，同时使用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210" dirty="0">
                <a:latin typeface="Times New Roman"/>
                <a:cs typeface="Times New Roman"/>
              </a:rPr>
              <a:t>f</a:t>
            </a:r>
            <a:r>
              <a:rPr lang="zh-CN" altLang="en-US" i="1" spc="-145" dirty="0">
                <a:latin typeface="Times New Roman"/>
                <a:cs typeface="Times New Roman"/>
              </a:rPr>
              <a:t> </a:t>
            </a:r>
            <a:r>
              <a:rPr lang="en-US" altLang="zh-CN" sz="3200" spc="142" baseline="27777" dirty="0">
                <a:latin typeface="Cambria"/>
                <a:cs typeface="Cambria"/>
              </a:rPr>
              <a:t>′</a:t>
            </a:r>
            <a:r>
              <a:rPr lang="en-US" altLang="zh-CN" spc="-5" dirty="0">
                <a:latin typeface="Tahoma"/>
                <a:cs typeface="Tahoma"/>
              </a:rPr>
              <a:t>(</a:t>
            </a:r>
            <a:r>
              <a:rPr lang="en-US" altLang="zh-CN" b="1" spc="-20" dirty="0" err="1">
                <a:latin typeface="Georgia"/>
                <a:cs typeface="Georgia"/>
              </a:rPr>
              <a:t>z</a:t>
            </a:r>
            <a:r>
              <a:rPr lang="en-US" altLang="zh-CN" sz="3200" i="1" spc="202" baseline="-11904" dirty="0" err="1">
                <a:latin typeface="Bookman Old Style"/>
                <a:cs typeface="Bookman Old Style"/>
              </a:rPr>
              <a:t>i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5" dirty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即</a:t>
            </a:r>
            <a:r>
              <a:rPr lang="en-US" altLang="zh-CN" spc="-5" dirty="0" smtClean="0">
                <a:latin typeface="宋体"/>
                <a:cs typeface="宋体"/>
              </a:rPr>
              <a:t/>
            </a:r>
            <a:br>
              <a:rPr lang="en-US" altLang="zh-CN" spc="-5" dirty="0" smtClean="0">
                <a:latin typeface="宋体"/>
                <a:cs typeface="宋体"/>
              </a:rPr>
            </a:br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>
              <a:latin typeface="宋体"/>
              <a:cs typeface="宋体"/>
            </a:endParaRPr>
          </a:p>
          <a:p>
            <a:pPr marL="0" indent="0">
              <a:buNone/>
            </a:pPr>
            <a:r>
              <a:rPr lang="zh-CN" altLang="en-US" spc="-5" dirty="0" smtClean="0">
                <a:latin typeface="宋体"/>
                <a:cs typeface="Georgia"/>
              </a:rPr>
              <a:t>  上式</a:t>
            </a:r>
            <a:r>
              <a:rPr lang="en-US" altLang="zh-CN" b="1" spc="-50" dirty="0" err="1" smtClean="0">
                <a:latin typeface="Georgia"/>
                <a:cs typeface="Georgia"/>
              </a:rPr>
              <a:t>h</a:t>
            </a:r>
            <a:r>
              <a:rPr lang="en-US" altLang="zh-CN" sz="3200" i="1" spc="89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3200" i="1" spc="-7" baseline="-11904" dirty="0" smtClean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和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h</a:t>
            </a:r>
            <a:r>
              <a:rPr lang="en-US" altLang="zh-CN" sz="32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spc="352" baseline="-11904" dirty="0">
                <a:latin typeface="Cambria"/>
                <a:cs typeface="Cambria"/>
              </a:rPr>
              <a:t>−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3200" spc="44" baseline="-11904" dirty="0">
                <a:latin typeface="Palatino Linotype"/>
                <a:cs typeface="Palatino Linotype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之间为线性依赖关</a:t>
            </a:r>
            <a:r>
              <a:rPr lang="zh-CN" altLang="en-US" spc="-5" dirty="0">
                <a:latin typeface="宋体"/>
                <a:cs typeface="宋体"/>
              </a:rPr>
              <a:t>系</a:t>
            </a:r>
            <a:r>
              <a:rPr lang="zh-CN" altLang="en-US" dirty="0">
                <a:latin typeface="宋体"/>
                <a:cs typeface="宋体"/>
              </a:rPr>
              <a:t>，且权重系数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dirty="0">
                <a:latin typeface="宋体"/>
                <a:cs typeface="宋体"/>
              </a:rPr>
              <a:t>，这样</a:t>
            </a:r>
            <a:r>
              <a:rPr lang="zh-CN" altLang="en-US" spc="-5" dirty="0">
                <a:latin typeface="宋体"/>
                <a:cs typeface="宋体"/>
              </a:rPr>
              <a:t>就 不</a:t>
            </a:r>
            <a:r>
              <a:rPr lang="zh-CN" altLang="en-US" dirty="0">
                <a:latin typeface="宋体"/>
                <a:cs typeface="宋体"/>
              </a:rPr>
              <a:t>存</a:t>
            </a:r>
            <a:r>
              <a:rPr lang="zh-CN" altLang="en-US" spc="-5" dirty="0">
                <a:latin typeface="宋体"/>
                <a:cs typeface="宋体"/>
              </a:rPr>
              <a:t>在</a:t>
            </a:r>
            <a:r>
              <a:rPr lang="zh-CN" altLang="en-US" dirty="0">
                <a:latin typeface="宋体"/>
                <a:cs typeface="宋体"/>
              </a:rPr>
              <a:t>梯度</a:t>
            </a:r>
            <a:r>
              <a:rPr lang="zh-CN" altLang="en-US" spc="-5" dirty="0">
                <a:latin typeface="宋体"/>
                <a:cs typeface="宋体"/>
              </a:rPr>
              <a:t>爆</a:t>
            </a:r>
            <a:r>
              <a:rPr lang="zh-CN" altLang="en-US" dirty="0">
                <a:latin typeface="宋体"/>
                <a:cs typeface="宋体"/>
              </a:rPr>
              <a:t>炸</a:t>
            </a:r>
            <a:r>
              <a:rPr lang="zh-CN" altLang="en-US" spc="-5" dirty="0">
                <a:latin typeface="宋体"/>
                <a:cs typeface="宋体"/>
              </a:rPr>
              <a:t>或</a:t>
            </a:r>
            <a:r>
              <a:rPr lang="zh-CN" altLang="en-US" dirty="0">
                <a:latin typeface="宋体"/>
                <a:cs typeface="宋体"/>
              </a:rPr>
              <a:t>消失</a:t>
            </a:r>
            <a:r>
              <a:rPr lang="zh-CN" altLang="en-US" spc="-5" dirty="0">
                <a:latin typeface="宋体"/>
                <a:cs typeface="宋体"/>
              </a:rPr>
              <a:t>问题</a:t>
            </a:r>
            <a:r>
              <a:rPr lang="zh-CN" altLang="en-US" dirty="0">
                <a:latin typeface="宋体"/>
                <a:cs typeface="宋体"/>
              </a:rPr>
              <a:t>。但</a:t>
            </a:r>
            <a:r>
              <a:rPr lang="zh-CN" altLang="en-US" spc="-5" dirty="0">
                <a:latin typeface="宋体"/>
                <a:cs typeface="宋体"/>
              </a:rPr>
              <a:t>是，</a:t>
            </a:r>
            <a:r>
              <a:rPr lang="zh-CN" altLang="en-US" dirty="0">
                <a:latin typeface="宋体"/>
                <a:cs typeface="宋体"/>
              </a:rPr>
              <a:t>这</a:t>
            </a:r>
            <a:r>
              <a:rPr lang="zh-CN" altLang="en-US" spc="-5" dirty="0">
                <a:latin typeface="宋体"/>
                <a:cs typeface="宋体"/>
              </a:rPr>
              <a:t>种</a:t>
            </a:r>
            <a:r>
              <a:rPr lang="zh-CN" altLang="en-US" dirty="0">
                <a:latin typeface="宋体"/>
                <a:cs typeface="宋体"/>
              </a:rPr>
              <a:t>改变</a:t>
            </a:r>
            <a:r>
              <a:rPr lang="zh-CN" altLang="en-US" spc="-5" dirty="0">
                <a:latin typeface="宋体"/>
                <a:cs typeface="宋体"/>
              </a:rPr>
              <a:t>也</a:t>
            </a:r>
            <a:r>
              <a:rPr lang="zh-CN" altLang="en-US" dirty="0">
                <a:latin typeface="宋体"/>
                <a:cs typeface="宋体"/>
              </a:rPr>
              <a:t>丢失</a:t>
            </a:r>
            <a:r>
              <a:rPr lang="zh-CN" altLang="en-US" spc="-5" dirty="0">
                <a:latin typeface="宋体"/>
                <a:cs typeface="宋体"/>
              </a:rPr>
              <a:t>了</a:t>
            </a:r>
            <a:r>
              <a:rPr lang="zh-CN" altLang="en-US" dirty="0">
                <a:latin typeface="宋体"/>
                <a:cs typeface="宋体"/>
              </a:rPr>
              <a:t>神</a:t>
            </a:r>
            <a:r>
              <a:rPr lang="zh-CN" altLang="en-US" spc="-5" dirty="0">
                <a:latin typeface="宋体"/>
                <a:cs typeface="宋体"/>
              </a:rPr>
              <a:t>经</a:t>
            </a:r>
            <a:r>
              <a:rPr lang="zh-CN" altLang="en-US" dirty="0">
                <a:latin typeface="宋体"/>
                <a:cs typeface="宋体"/>
              </a:rPr>
              <a:t>元在</a:t>
            </a:r>
            <a:r>
              <a:rPr lang="zh-CN" altLang="en-US" spc="-5" dirty="0">
                <a:latin typeface="宋体"/>
                <a:cs typeface="宋体"/>
              </a:rPr>
              <a:t>反</a:t>
            </a:r>
            <a:r>
              <a:rPr lang="zh-CN" altLang="en-US" dirty="0">
                <a:latin typeface="宋体"/>
                <a:cs typeface="宋体"/>
              </a:rPr>
              <a:t>馈边</a:t>
            </a:r>
            <a:r>
              <a:rPr lang="zh-CN" altLang="en-US" spc="-5" dirty="0">
                <a:latin typeface="宋体"/>
                <a:cs typeface="宋体"/>
              </a:rPr>
              <a:t>上</a:t>
            </a:r>
            <a:r>
              <a:rPr lang="zh-CN" altLang="en-US" dirty="0">
                <a:latin typeface="宋体"/>
                <a:cs typeface="宋体"/>
              </a:rPr>
              <a:t>的</a:t>
            </a:r>
            <a:r>
              <a:rPr lang="zh-CN" altLang="en-US" spc="-5" dirty="0">
                <a:latin typeface="宋体"/>
                <a:cs typeface="宋体"/>
              </a:rPr>
              <a:t>非 线性激活的性质，因此也降低了模型的表示</a:t>
            </a:r>
            <a:r>
              <a:rPr lang="zh-CN" altLang="en-US" spc="-5" dirty="0" smtClean="0">
                <a:latin typeface="宋体"/>
                <a:cs typeface="宋体"/>
              </a:rPr>
              <a:t>能力。</a:t>
            </a:r>
            <a:endParaRPr lang="en-US" altLang="zh-CN" spc="-5" dirty="0" smtClean="0">
              <a:latin typeface="宋体"/>
              <a:cs typeface="宋体"/>
            </a:endParaRPr>
          </a:p>
          <a:p>
            <a:pPr marL="0" indent="0">
              <a:buNone/>
            </a:pPr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18" y="2153955"/>
            <a:ext cx="2579099" cy="8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为了避免这个缺点，我们可以采用一个更加有效的改进策略</a:t>
            </a:r>
            <a:r>
              <a:rPr lang="zh-CN" altLang="en-US" spc="-5" dirty="0">
                <a:latin typeface="宋体"/>
                <a:cs typeface="宋体"/>
              </a:rPr>
              <a:t>：</a:t>
            </a:r>
            <a:endParaRPr lang="zh-CN" altLang="en-US" dirty="0">
              <a:latin typeface="宋体"/>
              <a:cs typeface="宋体"/>
            </a:endParaRPr>
          </a:p>
          <a:p>
            <a:pPr marL="0" indent="0">
              <a:buNone/>
            </a:pPr>
            <a:endParaRPr lang="zh-CN" altLang="en-US" spc="-5" dirty="0">
              <a:solidFill>
                <a:srgbClr val="231F20"/>
              </a:solidFill>
              <a:latin typeface="黑体"/>
              <a:cs typeface="黑体"/>
            </a:endParaRPr>
          </a:p>
          <a:p>
            <a:pPr marL="12700" marR="24765">
              <a:lnSpc>
                <a:spcPct val="129500"/>
              </a:lnSpc>
            </a:pPr>
            <a:endParaRPr lang="en-US" altLang="zh-CN" dirty="0" smtClean="0">
              <a:latin typeface="宋体"/>
              <a:cs typeface="宋体"/>
            </a:endParaRPr>
          </a:p>
          <a:p>
            <a:pPr marL="12700" marR="24765">
              <a:lnSpc>
                <a:spcPct val="129500"/>
              </a:lnSpc>
            </a:pPr>
            <a:r>
              <a:rPr lang="zh-CN" altLang="en-US" dirty="0" smtClean="0">
                <a:latin typeface="宋体"/>
                <a:cs typeface="宋体"/>
              </a:rPr>
              <a:t>但</a:t>
            </a:r>
            <a:r>
              <a:rPr lang="zh-CN" altLang="en-US" dirty="0">
                <a:latin typeface="宋体"/>
                <a:cs typeface="宋体"/>
              </a:rPr>
              <a:t>这种改进依然有一个问题就是</a:t>
            </a:r>
            <a:r>
              <a:rPr lang="zh-CN" altLang="en-US" dirty="0">
                <a:latin typeface="楷体"/>
                <a:cs typeface="楷体"/>
              </a:rPr>
              <a:t>记忆容</a:t>
            </a:r>
            <a:r>
              <a:rPr lang="zh-CN" altLang="en-US" spc="-5" dirty="0">
                <a:latin typeface="楷体"/>
                <a:cs typeface="楷体"/>
              </a:rPr>
              <a:t>量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40" dirty="0">
                <a:latin typeface="Palatino Linotype"/>
                <a:cs typeface="Palatino Linotype"/>
              </a:rPr>
              <a:t>memory</a:t>
            </a:r>
            <a:r>
              <a:rPr lang="zh-CN" altLang="en-US" spc="114" dirty="0">
                <a:latin typeface="Palatino Linotype"/>
                <a:cs typeface="Palatino Linotype"/>
              </a:rPr>
              <a:t> </a:t>
            </a:r>
            <a:r>
              <a:rPr lang="en-US" altLang="zh-CN" spc="-5" dirty="0">
                <a:latin typeface="Palatino Linotype"/>
                <a:cs typeface="Palatino Linotype"/>
              </a:rPr>
              <a:t>capaci</a:t>
            </a:r>
            <a:r>
              <a:rPr lang="en-US" altLang="zh-CN" spc="-35" dirty="0">
                <a:latin typeface="Palatino Linotype"/>
                <a:cs typeface="Palatino Linotype"/>
              </a:rPr>
              <a:t>ty</a:t>
            </a:r>
            <a:r>
              <a:rPr lang="zh-CN" altLang="en-US" spc="-5" dirty="0" smtClean="0">
                <a:latin typeface="宋体"/>
                <a:cs typeface="宋体"/>
              </a:rPr>
              <a:t>）</a:t>
            </a:r>
            <a:r>
              <a:rPr lang="zh-CN" altLang="en-US" spc="-105" dirty="0" smtClean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随着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37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不断累积存储新的输入信息</a:t>
            </a:r>
            <a:r>
              <a:rPr lang="zh-CN" altLang="en-US" spc="-12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会发生饱和现象</a:t>
            </a:r>
            <a:r>
              <a:rPr lang="zh-CN" altLang="en-US" spc="-105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假设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i="1" spc="10" dirty="0">
                <a:latin typeface="Times New Roman"/>
                <a:cs typeface="Times New Roman"/>
              </a:rPr>
              <a:t>g</a:t>
            </a:r>
            <a:r>
              <a:rPr lang="en-US" altLang="zh-CN" spc="-5" dirty="0">
                <a:latin typeface="Tahoma"/>
                <a:cs typeface="Tahoma"/>
              </a:rPr>
              <a:t>(</a:t>
            </a:r>
            <a:r>
              <a:rPr lang="en-US" altLang="zh-CN" spc="-10" dirty="0">
                <a:latin typeface="Cambria"/>
                <a:cs typeface="Cambria"/>
              </a:rPr>
              <a:t>·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7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logistic</a:t>
            </a:r>
            <a:r>
              <a:rPr lang="zh-CN" altLang="en-US" spc="-11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函 数</a:t>
            </a:r>
            <a:r>
              <a:rPr lang="zh-CN" altLang="en-US" spc="-21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则随着时间</a:t>
            </a:r>
            <a:r>
              <a:rPr lang="zh-CN" altLang="en-US" spc="-370" dirty="0">
                <a:latin typeface="宋体"/>
                <a:cs typeface="宋体"/>
              </a:rPr>
              <a:t> </a:t>
            </a:r>
            <a:r>
              <a:rPr lang="en-US" altLang="zh-CN" i="1" spc="80" dirty="0">
                <a:latin typeface="Times New Roman"/>
                <a:cs typeface="Times New Roman"/>
              </a:rPr>
              <a:t>t</a:t>
            </a:r>
            <a:r>
              <a:rPr lang="zh-CN" altLang="en-US" i="1" spc="-120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的增长</a:t>
            </a:r>
            <a:r>
              <a:rPr lang="zh-CN" altLang="en-US" spc="-215" dirty="0">
                <a:latin typeface="宋体"/>
                <a:cs typeface="宋体"/>
              </a:rPr>
              <a:t>，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44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会变得越来越大</a:t>
            </a:r>
            <a:r>
              <a:rPr lang="zh-CN" altLang="en-US" spc="-21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从而导致</a:t>
            </a:r>
            <a:r>
              <a:rPr lang="zh-CN" altLang="en-US" spc="-370" dirty="0">
                <a:latin typeface="宋体"/>
                <a:cs typeface="宋体"/>
              </a:rPr>
              <a:t> </a:t>
            </a:r>
            <a:r>
              <a:rPr lang="en-US" altLang="zh-CN" b="1" spc="-45" dirty="0">
                <a:latin typeface="Georgia"/>
                <a:cs typeface="Georgia"/>
              </a:rPr>
              <a:t>h</a:t>
            </a:r>
            <a:r>
              <a:rPr lang="zh-CN" altLang="en-US" b="1" spc="-120" dirty="0">
                <a:latin typeface="Georgia"/>
                <a:cs typeface="Georg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变得</a:t>
            </a:r>
            <a:r>
              <a:rPr lang="zh-CN" altLang="en-US" spc="-5" dirty="0" smtClean="0">
                <a:latin typeface="宋体"/>
                <a:cs typeface="宋体"/>
              </a:rPr>
              <a:t>饱和</a:t>
            </a:r>
            <a:r>
              <a:rPr lang="zh-CN" altLang="en-US" spc="-5" dirty="0">
                <a:latin typeface="宋体"/>
                <a:cs typeface="宋体"/>
              </a:rPr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41" y="2442755"/>
            <a:ext cx="4434025" cy="7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解决容量问题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pc="-5" dirty="0">
                <a:latin typeface="宋体"/>
                <a:cs typeface="宋体"/>
              </a:rPr>
              <a:t>一种是增加一些额外的存储单元</a:t>
            </a:r>
            <a:r>
              <a:rPr lang="zh-CN" altLang="en-US" spc="-310" dirty="0">
                <a:latin typeface="宋体"/>
                <a:cs typeface="宋体"/>
              </a:rPr>
              <a:t>：</a:t>
            </a:r>
            <a:r>
              <a:rPr lang="zh-CN" altLang="en-US" spc="-5" dirty="0" smtClean="0">
                <a:latin typeface="宋体"/>
                <a:cs typeface="宋体"/>
              </a:rPr>
              <a:t>外部</a:t>
            </a:r>
            <a:r>
              <a:rPr lang="zh-CN" altLang="en-US" dirty="0">
                <a:latin typeface="宋体"/>
                <a:cs typeface="宋体"/>
              </a:rPr>
              <a:t>记</a:t>
            </a:r>
            <a:r>
              <a:rPr lang="zh-CN" altLang="en-US" spc="-5" dirty="0">
                <a:latin typeface="宋体"/>
                <a:cs typeface="宋体"/>
              </a:rPr>
              <a:t>忆</a:t>
            </a:r>
            <a:r>
              <a:rPr lang="zh-CN" altLang="en-US" dirty="0" smtClean="0">
                <a:latin typeface="宋体"/>
                <a:cs typeface="宋体"/>
              </a:rPr>
              <a:t>；</a:t>
            </a:r>
            <a:endParaRPr lang="en-US" altLang="zh-CN" dirty="0" smtClean="0">
              <a:latin typeface="宋体"/>
              <a:cs typeface="宋体"/>
            </a:endParaRPr>
          </a:p>
          <a:p>
            <a:r>
              <a:rPr lang="en-US" altLang="zh-CN" dirty="0" smtClean="0">
                <a:latin typeface="宋体"/>
                <a:cs typeface="宋体"/>
              </a:rPr>
              <a:t>2.</a:t>
            </a:r>
            <a:r>
              <a:rPr lang="zh-CN" altLang="en-US" dirty="0" smtClean="0">
                <a:latin typeface="宋体"/>
                <a:cs typeface="宋体"/>
              </a:rPr>
              <a:t>另</a:t>
            </a:r>
            <a:r>
              <a:rPr lang="zh-CN" altLang="en-US" spc="-5" dirty="0">
                <a:latin typeface="宋体"/>
                <a:cs typeface="宋体"/>
              </a:rPr>
              <a:t>一</a:t>
            </a:r>
            <a:r>
              <a:rPr lang="zh-CN" altLang="en-US" dirty="0">
                <a:latin typeface="宋体"/>
                <a:cs typeface="宋体"/>
              </a:rPr>
              <a:t>种是进</a:t>
            </a:r>
            <a:r>
              <a:rPr lang="zh-CN" altLang="en-US" spc="-5" dirty="0">
                <a:latin typeface="宋体"/>
                <a:cs typeface="宋体"/>
              </a:rPr>
              <a:t>行</a:t>
            </a:r>
            <a:r>
              <a:rPr lang="zh-CN" altLang="en-US" dirty="0">
                <a:latin typeface="宋体"/>
                <a:cs typeface="宋体"/>
              </a:rPr>
              <a:t>选择性的</a:t>
            </a:r>
            <a:r>
              <a:rPr lang="zh-CN" altLang="en-US" spc="-5" dirty="0">
                <a:latin typeface="宋体"/>
                <a:cs typeface="宋体"/>
              </a:rPr>
              <a:t>遗忘</a:t>
            </a:r>
            <a:r>
              <a:rPr lang="zh-CN" altLang="en-US" dirty="0">
                <a:latin typeface="宋体"/>
                <a:cs typeface="宋体"/>
              </a:rPr>
              <a:t>，同时</a:t>
            </a:r>
            <a:r>
              <a:rPr lang="zh-CN" altLang="en-US" spc="-5" dirty="0">
                <a:latin typeface="宋体"/>
                <a:cs typeface="宋体"/>
              </a:rPr>
              <a:t>也</a:t>
            </a:r>
            <a:r>
              <a:rPr lang="zh-CN" altLang="en-US" dirty="0">
                <a:latin typeface="宋体"/>
                <a:cs typeface="宋体"/>
              </a:rPr>
              <a:t>进行有选</a:t>
            </a:r>
            <a:r>
              <a:rPr lang="zh-CN" altLang="en-US" spc="-5" dirty="0">
                <a:latin typeface="宋体"/>
                <a:cs typeface="宋体"/>
              </a:rPr>
              <a:t>择</a:t>
            </a:r>
            <a:r>
              <a:rPr lang="zh-CN" altLang="en-US" dirty="0">
                <a:latin typeface="宋体"/>
                <a:cs typeface="宋体"/>
              </a:rPr>
              <a:t>的</a:t>
            </a:r>
            <a:r>
              <a:rPr lang="zh-CN" altLang="en-US" dirty="0" smtClean="0">
                <a:latin typeface="宋体"/>
                <a:cs typeface="宋体"/>
              </a:rPr>
              <a:t>更</a:t>
            </a:r>
            <a:r>
              <a:rPr lang="zh-CN" altLang="en-US" spc="-5" dirty="0" smtClean="0">
                <a:latin typeface="宋体"/>
                <a:cs typeface="宋体"/>
              </a:rPr>
              <a:t>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基于门控的循环</a:t>
            </a:r>
            <a:r>
              <a:rPr lang="zh-CN" altLang="en-US" spc="30" dirty="0" smtClean="0">
                <a:latin typeface="黑体"/>
                <a:cs typeface="黑体"/>
              </a:rPr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25" dirty="0">
                <a:latin typeface="宋体"/>
                <a:cs typeface="宋体"/>
              </a:rPr>
              <a:t>为了</a:t>
            </a:r>
            <a:r>
              <a:rPr lang="zh-CN" altLang="en-US" spc="25" dirty="0" smtClean="0">
                <a:latin typeface="宋体"/>
                <a:cs typeface="宋体"/>
              </a:rPr>
              <a:t>解决记忆</a:t>
            </a:r>
            <a:r>
              <a:rPr lang="zh-CN" altLang="en-US" spc="25" dirty="0">
                <a:latin typeface="宋体"/>
                <a:cs typeface="宋体"/>
              </a:rPr>
              <a:t>容量</a:t>
            </a:r>
            <a:r>
              <a:rPr lang="zh-CN" altLang="en-US" spc="25" dirty="0" smtClean="0">
                <a:latin typeface="宋体"/>
                <a:cs typeface="宋体"/>
              </a:rPr>
              <a:t>问</a:t>
            </a:r>
            <a:r>
              <a:rPr lang="zh-CN" altLang="en-US" spc="-5" dirty="0" smtClean="0">
                <a:latin typeface="宋体"/>
                <a:cs typeface="宋体"/>
              </a:rPr>
              <a:t>题，</a:t>
            </a:r>
            <a:r>
              <a:rPr lang="zh-CN" altLang="en-US" spc="25" dirty="0" smtClean="0">
                <a:latin typeface="宋体"/>
                <a:cs typeface="宋体"/>
              </a:rPr>
              <a:t>引</a:t>
            </a:r>
            <a:r>
              <a:rPr lang="zh-CN" altLang="en-US" spc="30" dirty="0" smtClean="0">
                <a:latin typeface="宋体"/>
                <a:cs typeface="宋体"/>
              </a:rPr>
              <a:t>入</a:t>
            </a:r>
            <a:r>
              <a:rPr lang="zh-CN" altLang="en-US" spc="-5" dirty="0" smtClean="0">
                <a:latin typeface="楷体"/>
                <a:cs typeface="楷体"/>
              </a:rPr>
              <a:t>门控</a:t>
            </a:r>
            <a:r>
              <a:rPr lang="zh-CN" altLang="en-US" spc="-5" dirty="0" smtClean="0">
                <a:latin typeface="宋体"/>
                <a:cs typeface="宋体"/>
              </a:rPr>
              <a:t>来控制</a:t>
            </a:r>
            <a:r>
              <a:rPr lang="zh-CN" altLang="en-US" spc="-5" dirty="0">
                <a:latin typeface="宋体"/>
                <a:cs typeface="宋体"/>
              </a:rPr>
              <a:t>信息的累积速度</a:t>
            </a:r>
            <a:r>
              <a:rPr lang="zh-CN" altLang="en-US" spc="-28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包括有选择地</a:t>
            </a:r>
            <a:r>
              <a:rPr lang="zh-CN" altLang="en-US" spc="-5" dirty="0" smtClean="0">
                <a:latin typeface="宋体"/>
                <a:cs typeface="宋体"/>
              </a:rPr>
              <a:t>加入</a:t>
            </a:r>
            <a:r>
              <a:rPr lang="zh-CN" altLang="en-US" dirty="0">
                <a:latin typeface="宋体"/>
                <a:cs typeface="宋体"/>
              </a:rPr>
              <a:t>新</a:t>
            </a:r>
            <a:r>
              <a:rPr lang="zh-CN" altLang="en-US" spc="-5" dirty="0">
                <a:latin typeface="宋体"/>
                <a:cs typeface="宋体"/>
              </a:rPr>
              <a:t>的</a:t>
            </a:r>
            <a:r>
              <a:rPr lang="zh-CN" altLang="en-US" dirty="0">
                <a:latin typeface="宋体"/>
                <a:cs typeface="宋体"/>
              </a:rPr>
              <a:t>信</a:t>
            </a:r>
            <a:r>
              <a:rPr lang="zh-CN" altLang="en-US" spc="-5" dirty="0">
                <a:latin typeface="宋体"/>
                <a:cs typeface="宋体"/>
              </a:rPr>
              <a:t>息</a:t>
            </a:r>
            <a:r>
              <a:rPr lang="zh-CN" altLang="en-US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并</a:t>
            </a:r>
            <a:r>
              <a:rPr lang="zh-CN" altLang="en-US" dirty="0">
                <a:latin typeface="宋体"/>
                <a:cs typeface="宋体"/>
              </a:rPr>
              <a:t>有</a:t>
            </a:r>
            <a:r>
              <a:rPr lang="zh-CN" altLang="en-US" spc="-5" dirty="0">
                <a:latin typeface="宋体"/>
                <a:cs typeface="宋体"/>
              </a:rPr>
              <a:t>选</a:t>
            </a:r>
            <a:r>
              <a:rPr lang="zh-CN" altLang="en-US" dirty="0">
                <a:latin typeface="宋体"/>
                <a:cs typeface="宋体"/>
              </a:rPr>
              <a:t>择地</a:t>
            </a:r>
            <a:r>
              <a:rPr lang="zh-CN" altLang="en-US" spc="-5" dirty="0">
                <a:latin typeface="宋体"/>
                <a:cs typeface="宋体"/>
              </a:rPr>
              <a:t>遗</a:t>
            </a:r>
            <a:r>
              <a:rPr lang="zh-CN" altLang="en-US" dirty="0">
                <a:latin typeface="宋体"/>
                <a:cs typeface="宋体"/>
              </a:rPr>
              <a:t>忘之</a:t>
            </a:r>
            <a:r>
              <a:rPr lang="zh-CN" altLang="en-US" spc="-5" dirty="0">
                <a:latin typeface="宋体"/>
                <a:cs typeface="宋体"/>
              </a:rPr>
              <a:t>前</a:t>
            </a:r>
            <a:r>
              <a:rPr lang="zh-CN" altLang="en-US" dirty="0">
                <a:latin typeface="宋体"/>
                <a:cs typeface="宋体"/>
              </a:rPr>
              <a:t>累</a:t>
            </a:r>
            <a:r>
              <a:rPr lang="zh-CN" altLang="en-US" spc="-5" dirty="0">
                <a:latin typeface="宋体"/>
                <a:cs typeface="宋体"/>
              </a:rPr>
              <a:t>积</a:t>
            </a:r>
            <a:r>
              <a:rPr lang="zh-CN" altLang="en-US" dirty="0">
                <a:latin typeface="宋体"/>
                <a:cs typeface="宋体"/>
              </a:rPr>
              <a:t>的信</a:t>
            </a:r>
            <a:r>
              <a:rPr lang="zh-CN" altLang="en-US" spc="-5" dirty="0">
                <a:latin typeface="宋体"/>
                <a:cs typeface="宋体"/>
              </a:rPr>
              <a:t>息。</a:t>
            </a:r>
            <a:r>
              <a:rPr lang="zh-CN" altLang="en-US" dirty="0">
                <a:latin typeface="宋体"/>
                <a:cs typeface="宋体"/>
              </a:rPr>
              <a:t>这一</a:t>
            </a:r>
            <a:r>
              <a:rPr lang="zh-CN" altLang="en-US" spc="-5" dirty="0">
                <a:latin typeface="宋体"/>
                <a:cs typeface="宋体"/>
              </a:rPr>
              <a:t>类</a:t>
            </a:r>
            <a:r>
              <a:rPr lang="zh-CN" altLang="en-US" dirty="0">
                <a:latin typeface="宋体"/>
                <a:cs typeface="宋体"/>
              </a:rPr>
              <a:t>网</a:t>
            </a:r>
            <a:r>
              <a:rPr lang="zh-CN" altLang="en-US" spc="-5" dirty="0">
                <a:latin typeface="宋体"/>
                <a:cs typeface="宋体"/>
              </a:rPr>
              <a:t>络</a:t>
            </a:r>
            <a:r>
              <a:rPr lang="zh-CN" altLang="en-US" dirty="0">
                <a:latin typeface="宋体"/>
                <a:cs typeface="宋体"/>
              </a:rPr>
              <a:t>可以</a:t>
            </a:r>
            <a:r>
              <a:rPr lang="zh-CN" altLang="en-US" spc="-5" dirty="0">
                <a:latin typeface="宋体"/>
                <a:cs typeface="宋体"/>
              </a:rPr>
              <a:t>称</a:t>
            </a:r>
            <a:r>
              <a:rPr lang="zh-CN" altLang="en-US" dirty="0">
                <a:latin typeface="宋体"/>
                <a:cs typeface="宋体"/>
              </a:rPr>
              <a:t>为</a:t>
            </a:r>
            <a:r>
              <a:rPr lang="zh-CN" altLang="en-US" spc="-5" dirty="0">
                <a:latin typeface="楷体"/>
                <a:cs typeface="楷体"/>
              </a:rPr>
              <a:t>基</a:t>
            </a:r>
            <a:r>
              <a:rPr lang="zh-CN" altLang="en-US" dirty="0">
                <a:latin typeface="楷体"/>
                <a:cs typeface="楷体"/>
              </a:rPr>
              <a:t>于</a:t>
            </a:r>
            <a:r>
              <a:rPr lang="zh-CN" altLang="en-US" spc="-5" dirty="0">
                <a:latin typeface="楷体"/>
                <a:cs typeface="楷体"/>
              </a:rPr>
              <a:t>门控 的循环神经网</a:t>
            </a:r>
            <a:r>
              <a:rPr lang="zh-CN" altLang="en-US" spc="-30" dirty="0">
                <a:latin typeface="楷体"/>
                <a:cs typeface="楷体"/>
              </a:rPr>
              <a:t>络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10" dirty="0">
                <a:latin typeface="Palatino Linotype"/>
                <a:cs typeface="Palatino Linotype"/>
              </a:rPr>
              <a:t>Gate</a:t>
            </a:r>
            <a:r>
              <a:rPr lang="en-US" altLang="zh-CN" spc="-5" dirty="0">
                <a:latin typeface="Palatino Linotype"/>
                <a:cs typeface="Palatino Linotype"/>
              </a:rPr>
              <a:t>d</a:t>
            </a:r>
            <a:r>
              <a:rPr lang="zh-CN" altLang="en-US" spc="75" dirty="0">
                <a:latin typeface="Palatino Linotype"/>
                <a:cs typeface="Palatino Linotype"/>
              </a:rPr>
              <a:t> </a:t>
            </a:r>
            <a:r>
              <a:rPr lang="en-US" altLang="zh-CN" spc="-35" dirty="0">
                <a:latin typeface="Palatino Linotype"/>
                <a:cs typeface="Palatino Linotype"/>
              </a:rPr>
              <a:t>RNN</a:t>
            </a:r>
            <a:r>
              <a:rPr lang="zh-CN" altLang="en-US" spc="-25" dirty="0">
                <a:latin typeface="宋体"/>
                <a:cs typeface="宋体"/>
              </a:rPr>
              <a:t>）</a:t>
            </a:r>
            <a:r>
              <a:rPr lang="zh-CN" altLang="en-US" spc="-30" dirty="0" smtClean="0">
                <a:latin typeface="宋体"/>
                <a:cs typeface="宋体"/>
              </a:rPr>
              <a:t>。</a:t>
            </a:r>
            <a:endParaRPr lang="en-US" altLang="zh-CN" spc="-30" dirty="0" smtClean="0">
              <a:latin typeface="宋体"/>
              <a:cs typeface="宋体"/>
            </a:endParaRPr>
          </a:p>
          <a:p>
            <a:r>
              <a:rPr lang="zh-CN" altLang="en-US" spc="-5" dirty="0" smtClean="0">
                <a:latin typeface="宋体"/>
                <a:cs typeface="宋体"/>
              </a:rPr>
              <a:t>两种</a:t>
            </a:r>
            <a:r>
              <a:rPr lang="zh-CN" altLang="en-US" spc="-5" dirty="0">
                <a:latin typeface="宋体"/>
                <a:cs typeface="宋体"/>
              </a:rPr>
              <a:t>基于门控的循环</a:t>
            </a:r>
            <a:r>
              <a:rPr lang="zh-CN" altLang="en-US" spc="-5" dirty="0" smtClean="0">
                <a:latin typeface="宋体"/>
                <a:cs typeface="宋体"/>
              </a:rPr>
              <a:t>神经网络</a:t>
            </a:r>
            <a:r>
              <a:rPr lang="zh-CN" altLang="en-US" spc="-5" dirty="0">
                <a:latin typeface="宋体"/>
                <a:cs typeface="宋体"/>
              </a:rPr>
              <a:t>：长短期记忆（</a:t>
            </a:r>
            <a:r>
              <a:rPr lang="en-US" altLang="zh-CN" spc="20" dirty="0">
                <a:latin typeface="Palatino Linotype"/>
                <a:cs typeface="Palatino Linotype"/>
              </a:rPr>
              <a:t>LST</a:t>
            </a:r>
            <a:r>
              <a:rPr lang="en-US" altLang="zh-CN" spc="3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）网络和门控循环单元（</a:t>
            </a:r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40" dirty="0">
                <a:latin typeface="Palatino Linotype"/>
                <a:cs typeface="Palatino Linotype"/>
              </a:rPr>
              <a:t>U</a:t>
            </a:r>
            <a:r>
              <a:rPr lang="zh-CN" altLang="en-US" spc="-5" dirty="0">
                <a:latin typeface="宋体"/>
                <a:cs typeface="宋体"/>
              </a:rPr>
              <a:t>）网络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39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长短期记忆（</a:t>
            </a:r>
            <a:r>
              <a:rPr lang="en-US" altLang="zh-CN" spc="20" dirty="0">
                <a:latin typeface="Palatino Linotype"/>
                <a:cs typeface="Palatino Linotype"/>
              </a:rPr>
              <a:t>LST</a:t>
            </a:r>
            <a:r>
              <a:rPr lang="en-US" altLang="zh-CN" spc="3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25" dirty="0">
                <a:latin typeface="Palatino Linotype"/>
                <a:cs typeface="Palatino Linotype"/>
              </a:rPr>
              <a:t>LSTM</a:t>
            </a:r>
            <a:r>
              <a:rPr lang="zh-CN" altLang="en-US" spc="-10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网络引入一个新的内部状</a:t>
            </a:r>
            <a:r>
              <a:rPr lang="zh-CN" altLang="en-US" spc="-40" dirty="0">
                <a:latin typeface="宋体"/>
                <a:cs typeface="宋体"/>
              </a:rPr>
              <a:t>态</a:t>
            </a:r>
            <a:r>
              <a:rPr lang="zh-CN" altLang="en-US" spc="-10" dirty="0">
                <a:latin typeface="宋体"/>
                <a:cs typeface="宋体"/>
              </a:rPr>
              <a:t>（</a:t>
            </a:r>
            <a:r>
              <a:rPr lang="en-US" altLang="zh-CN" spc="-20" dirty="0">
                <a:latin typeface="Palatino Linotype"/>
                <a:cs typeface="Palatino Linotype"/>
              </a:rPr>
              <a:t>i</a:t>
            </a:r>
            <a:r>
              <a:rPr lang="en-US" altLang="zh-CN" spc="-60" dirty="0">
                <a:latin typeface="Palatino Linotype"/>
                <a:cs typeface="Palatino Linotype"/>
              </a:rPr>
              <a:t>n</a:t>
            </a:r>
            <a:r>
              <a:rPr lang="en-US" altLang="zh-CN" spc="-5" dirty="0">
                <a:latin typeface="Palatino Linotype"/>
                <a:cs typeface="Palatino Linotype"/>
              </a:rPr>
              <a:t>ternal</a:t>
            </a:r>
            <a:r>
              <a:rPr lang="zh-CN" altLang="en-US" spc="70" dirty="0">
                <a:latin typeface="Palatino Linotype"/>
                <a:cs typeface="Palatino Linotype"/>
              </a:rPr>
              <a:t> </a:t>
            </a:r>
            <a:r>
              <a:rPr lang="en-US" altLang="zh-CN" spc="10" dirty="0">
                <a:latin typeface="Palatino Linotype"/>
                <a:cs typeface="Palatino Linotype"/>
              </a:rPr>
              <a:t>stat</a:t>
            </a:r>
            <a:r>
              <a:rPr lang="en-US" altLang="zh-CN" spc="5" dirty="0">
                <a:latin typeface="Palatino Linotype"/>
                <a:cs typeface="Palatino Linotype"/>
              </a:rPr>
              <a:t>e</a:t>
            </a:r>
            <a:r>
              <a:rPr lang="zh-CN" altLang="en-US" spc="-40" dirty="0">
                <a:latin typeface="宋体"/>
                <a:cs typeface="宋体"/>
              </a:rPr>
              <a:t>）</a:t>
            </a:r>
            <a:r>
              <a:rPr lang="en-US" altLang="zh-CN" b="1" spc="-25" dirty="0" err="1">
                <a:latin typeface="Georgia"/>
                <a:cs typeface="Georgia"/>
              </a:rPr>
              <a:t>c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专门进行 线性的循环信息传递，同时（非线性）输出信息给隐藏层的外部状态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150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dirty="0">
                <a:latin typeface="宋体"/>
                <a:cs typeface="宋体"/>
              </a:rPr>
              <a:t>其</a:t>
            </a:r>
            <a:r>
              <a:rPr lang="zh-CN" altLang="en-US" spc="-5" dirty="0">
                <a:latin typeface="宋体"/>
                <a:cs typeface="宋体"/>
              </a:rPr>
              <a:t>中</a:t>
            </a:r>
            <a:r>
              <a:rPr lang="zh-CN" altLang="en-US" spc="-340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f</a:t>
            </a:r>
            <a:r>
              <a:rPr lang="en-US" altLang="zh-CN" sz="3200" i="1" spc="150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pc="-5" dirty="0">
                <a:latin typeface="宋体"/>
                <a:cs typeface="宋体"/>
              </a:rPr>
              <a:t>，</a:t>
            </a:r>
            <a:r>
              <a:rPr lang="en-US" altLang="zh-CN" b="1" spc="-40" dirty="0">
                <a:latin typeface="Georgia"/>
                <a:cs typeface="Georgia"/>
              </a:rPr>
              <a:t>i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spc="-7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和</a:t>
            </a:r>
            <a:r>
              <a:rPr lang="zh-CN" altLang="en-US" spc="-340" dirty="0">
                <a:latin typeface="宋体"/>
                <a:cs typeface="宋体"/>
              </a:rPr>
              <a:t> </a:t>
            </a:r>
            <a:r>
              <a:rPr lang="en-US" altLang="zh-CN" b="1" spc="-65" dirty="0" err="1">
                <a:latin typeface="Georgia"/>
                <a:cs typeface="Georgia"/>
              </a:rPr>
              <a:t>o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7" baseline="-11904" dirty="0">
                <a:latin typeface="Bookman Old Style"/>
                <a:cs typeface="Bookman Old Style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为三个门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10" dirty="0">
                <a:latin typeface="Palatino Linotype"/>
                <a:cs typeface="Palatino Linotype"/>
              </a:rPr>
              <a:t>gate</a:t>
            </a:r>
            <a:r>
              <a:rPr lang="zh-CN" altLang="en-US" dirty="0">
                <a:latin typeface="宋体"/>
                <a:cs typeface="宋体"/>
              </a:rPr>
              <a:t>）来控制信息传递的路</a:t>
            </a:r>
            <a:r>
              <a:rPr lang="zh-CN" altLang="en-US" spc="-5" dirty="0">
                <a:latin typeface="宋体"/>
                <a:cs typeface="宋体"/>
              </a:rPr>
              <a:t>径；</a:t>
            </a:r>
            <a:r>
              <a:rPr lang="zh-CN" altLang="en-US" spc="-220" dirty="0">
                <a:latin typeface="Cambria"/>
                <a:cs typeface="Cambria"/>
              </a:rPr>
              <a:t>⊙</a:t>
            </a:r>
            <a:r>
              <a:rPr lang="zh-CN" altLang="en-US" spc="-60" dirty="0">
                <a:latin typeface="Cambria"/>
                <a:cs typeface="Cambri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为向量元素乘</a:t>
            </a:r>
            <a:r>
              <a:rPr lang="zh-CN" altLang="en-US" spc="-5" dirty="0">
                <a:latin typeface="宋体"/>
                <a:cs typeface="宋体"/>
              </a:rPr>
              <a:t>积； </a:t>
            </a:r>
            <a:r>
              <a:rPr lang="en-US" altLang="zh-CN" b="1" spc="-25" dirty="0" err="1">
                <a:latin typeface="Georgia"/>
                <a:cs typeface="Georgia"/>
              </a:rPr>
              <a:t>c</a:t>
            </a:r>
            <a:r>
              <a:rPr lang="en-US" altLang="zh-CN" sz="32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spc="352" baseline="-11904" dirty="0">
                <a:latin typeface="Cambria"/>
                <a:cs typeface="Cambria"/>
              </a:rPr>
              <a:t>−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3200" spc="30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为上一时刻的记忆单元；</a:t>
            </a:r>
            <a:r>
              <a:rPr lang="en-US" altLang="zh-CN" b="1" spc="-530" dirty="0">
                <a:latin typeface="Georgia"/>
                <a:cs typeface="Georgia"/>
              </a:rPr>
              <a:t>c</a:t>
            </a:r>
            <a:r>
              <a:rPr lang="zh-CN" altLang="en-US" spc="-45" dirty="0">
                <a:latin typeface="Tahoma"/>
                <a:cs typeface="Tahoma"/>
              </a:rPr>
              <a:t>˜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是通过非线性函数得到</a:t>
            </a:r>
            <a:r>
              <a:rPr lang="zh-CN" altLang="en-US" spc="-5" dirty="0">
                <a:latin typeface="楷体"/>
                <a:cs typeface="楷体"/>
              </a:rPr>
              <a:t>候选状态</a:t>
            </a:r>
            <a:r>
              <a:rPr lang="zh-CN" altLang="en-US" spc="-5" dirty="0">
                <a:latin typeface="宋体"/>
                <a:cs typeface="宋体"/>
              </a:rPr>
              <a:t>，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40" y="2826212"/>
            <a:ext cx="3534428" cy="1014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3" y="4981670"/>
            <a:ext cx="2739336" cy="5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6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长短期记忆（</a:t>
            </a:r>
            <a:r>
              <a:rPr lang="en-US" altLang="zh-CN" spc="20" dirty="0">
                <a:latin typeface="Palatino Linotype"/>
                <a:cs typeface="Palatino Linotype"/>
              </a:rPr>
              <a:t>LST</a:t>
            </a:r>
            <a:r>
              <a:rPr lang="en-US" altLang="zh-CN" spc="3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pc="10" dirty="0">
                <a:solidFill>
                  <a:srgbClr val="231F20"/>
                </a:solidFill>
                <a:latin typeface="黑体"/>
                <a:cs typeface="黑体"/>
              </a:rPr>
              <a:t>门机</a:t>
            </a:r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制</a:t>
            </a:r>
            <a:r>
              <a:rPr lang="zh-CN" altLang="en-US" spc="-45" dirty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45" dirty="0" smtClean="0">
                <a:solidFill>
                  <a:srgbClr val="231F20"/>
                </a:solidFill>
                <a:latin typeface="黑体"/>
                <a:cs typeface="黑体"/>
              </a:rPr>
              <a:t>：</a:t>
            </a:r>
            <a:r>
              <a:rPr lang="en-US" altLang="zh-CN" spc="25" dirty="0" smtClean="0">
                <a:latin typeface="Palatino Linotype"/>
                <a:cs typeface="Palatino Linotype"/>
              </a:rPr>
              <a:t>LSTM</a:t>
            </a:r>
            <a:r>
              <a:rPr lang="en-US" altLang="zh-CN" spc="-75" dirty="0" smtClean="0">
                <a:latin typeface="Palatino Linotype"/>
                <a:cs typeface="Palatino Linotype"/>
              </a:rPr>
              <a:t> </a:t>
            </a:r>
            <a:r>
              <a:rPr lang="zh-CN" altLang="en-US" spc="10" dirty="0">
                <a:latin typeface="宋体"/>
                <a:cs typeface="宋体"/>
              </a:rPr>
              <a:t>网络引入</a:t>
            </a:r>
            <a:r>
              <a:rPr lang="zh-CN" altLang="en-US" spc="10" dirty="0">
                <a:latin typeface="楷体"/>
                <a:cs typeface="楷体"/>
              </a:rPr>
              <a:t>门机</a:t>
            </a:r>
            <a:r>
              <a:rPr lang="zh-CN" altLang="en-US" spc="-5" dirty="0">
                <a:latin typeface="楷体"/>
                <a:cs typeface="楷体"/>
              </a:rPr>
              <a:t>制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20" dirty="0">
                <a:latin typeface="Palatino Linotype"/>
                <a:cs typeface="Palatino Linotype"/>
              </a:rPr>
              <a:t>gating</a:t>
            </a:r>
            <a:r>
              <a:rPr lang="en-US" altLang="zh-CN" dirty="0">
                <a:latin typeface="Palatino Linotype"/>
                <a:cs typeface="Palatino Linotype"/>
              </a:rPr>
              <a:t> </a:t>
            </a:r>
            <a:r>
              <a:rPr lang="en-US" altLang="zh-CN" spc="-70" dirty="0">
                <a:latin typeface="Palatino Linotype"/>
                <a:cs typeface="Palatino Linotype"/>
              </a:rPr>
              <a:t> </a:t>
            </a:r>
            <a:r>
              <a:rPr lang="en-US" altLang="zh-CN" spc="-35" dirty="0">
                <a:latin typeface="Palatino Linotype"/>
                <a:cs typeface="Palatino Linotype"/>
              </a:rPr>
              <a:t>me</a:t>
            </a:r>
            <a:r>
              <a:rPr lang="en-US" altLang="zh-CN" spc="-55" dirty="0">
                <a:latin typeface="Palatino Linotype"/>
                <a:cs typeface="Palatino Linotype"/>
              </a:rPr>
              <a:t>c</a:t>
            </a:r>
            <a:r>
              <a:rPr lang="en-US" altLang="zh-CN" spc="-30" dirty="0">
                <a:latin typeface="Palatino Linotype"/>
                <a:cs typeface="Palatino Linotype"/>
              </a:rPr>
              <a:t>hanis</a:t>
            </a:r>
            <a:r>
              <a:rPr lang="en-US" altLang="zh-CN" spc="-4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r>
              <a:rPr lang="zh-CN" altLang="en-US" spc="10" dirty="0">
                <a:latin typeface="宋体"/>
                <a:cs typeface="宋体"/>
              </a:rPr>
              <a:t>来控制信息传递的</a:t>
            </a:r>
            <a:r>
              <a:rPr lang="zh-CN" altLang="en-US" spc="10" dirty="0" smtClean="0">
                <a:latin typeface="宋体"/>
                <a:cs typeface="宋体"/>
              </a:rPr>
              <a:t>路</a:t>
            </a:r>
            <a:r>
              <a:rPr lang="zh-CN" altLang="en-US" spc="-5" dirty="0" smtClean="0">
                <a:latin typeface="宋体"/>
                <a:cs typeface="宋体"/>
              </a:rPr>
              <a:t>径。</a:t>
            </a:r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中三个“门”分别为</a:t>
            </a:r>
            <a:r>
              <a:rPr lang="zh-CN" altLang="en-US" spc="-5" dirty="0">
                <a:latin typeface="楷体"/>
                <a:cs typeface="楷体"/>
              </a:rPr>
              <a:t>输入门</a:t>
            </a:r>
            <a:r>
              <a:rPr lang="zh-CN" altLang="en-US" spc="-355" dirty="0">
                <a:latin typeface="楷体"/>
                <a:cs typeface="楷体"/>
              </a:rPr>
              <a:t> </a:t>
            </a:r>
            <a:r>
              <a:rPr lang="en-US" altLang="zh-CN" b="1" spc="-40" dirty="0" err="1">
                <a:latin typeface="Georgia"/>
                <a:cs typeface="Georgia"/>
              </a:rPr>
              <a:t>i</a:t>
            </a:r>
            <a:r>
              <a:rPr lang="zh-CN" altLang="en-US" b="1" spc="95" dirty="0">
                <a:latin typeface="Georgia"/>
                <a:cs typeface="Georgia"/>
              </a:rPr>
              <a:t> </a:t>
            </a:r>
            <a:r>
              <a:rPr lang="en-US" altLang="zh-CN" spc="25" dirty="0">
                <a:latin typeface="Palatino Linotype"/>
                <a:cs typeface="Palatino Linotype"/>
              </a:rPr>
              <a:t>,</a:t>
            </a:r>
            <a:r>
              <a:rPr lang="zh-CN" altLang="en-US" spc="8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楷体"/>
                <a:cs typeface="楷体"/>
              </a:rPr>
              <a:t>遗忘门</a:t>
            </a:r>
            <a:r>
              <a:rPr lang="zh-CN" altLang="en-US" spc="-355" dirty="0">
                <a:latin typeface="楷体"/>
                <a:cs typeface="楷体"/>
              </a:rPr>
              <a:t> </a:t>
            </a:r>
            <a:r>
              <a:rPr lang="en-US" altLang="zh-CN" b="1" spc="-45" dirty="0">
                <a:latin typeface="Georgia"/>
                <a:cs typeface="Georgia"/>
              </a:rPr>
              <a:t>f</a:t>
            </a:r>
            <a:r>
              <a:rPr lang="zh-CN" altLang="en-US" b="1" dirty="0">
                <a:latin typeface="Georgia"/>
                <a:cs typeface="Georgia"/>
              </a:rPr>
              <a:t> </a:t>
            </a:r>
            <a:r>
              <a:rPr lang="zh-CN" altLang="en-US" b="1" spc="-10" dirty="0">
                <a:latin typeface="Georgia"/>
                <a:cs typeface="Georg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和</a:t>
            </a:r>
            <a:r>
              <a:rPr lang="zh-CN" altLang="en-US" spc="-5" dirty="0">
                <a:latin typeface="楷体"/>
                <a:cs typeface="楷体"/>
              </a:rPr>
              <a:t>输出门</a:t>
            </a:r>
            <a:r>
              <a:rPr lang="zh-CN" altLang="en-US" spc="-355" dirty="0">
                <a:latin typeface="楷体"/>
                <a:cs typeface="楷体"/>
              </a:rPr>
              <a:t> </a:t>
            </a:r>
            <a:r>
              <a:rPr lang="en-US" altLang="zh-CN" b="1" spc="-65" dirty="0">
                <a:latin typeface="Georgia"/>
                <a:cs typeface="Georgia"/>
              </a:rPr>
              <a:t>o</a:t>
            </a:r>
            <a:r>
              <a:rPr lang="zh-CN" altLang="en-US" b="1" spc="95" dirty="0">
                <a:latin typeface="Georgia"/>
                <a:cs typeface="Georgia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，</a:t>
            </a:r>
            <a:endParaRPr lang="en-US" altLang="zh-CN" spc="-5" dirty="0" smtClean="0">
              <a:latin typeface="宋体"/>
              <a:cs typeface="宋体"/>
            </a:endParaRPr>
          </a:p>
          <a:p>
            <a:pPr marL="201930">
              <a:lnSpc>
                <a:spcPct val="100000"/>
              </a:lnSpc>
            </a:pPr>
            <a:r>
              <a:rPr lang="zh-CN" altLang="en-US" spc="-5" dirty="0">
                <a:latin typeface="宋体"/>
                <a:cs typeface="宋体"/>
              </a:rPr>
              <a:t>遗忘门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f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控制上一个时刻的内部状态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25" dirty="0" err="1">
                <a:latin typeface="Georgia"/>
                <a:cs typeface="Georgia"/>
              </a:rPr>
              <a:t>c</a:t>
            </a:r>
            <a:r>
              <a:rPr lang="en-US" altLang="zh-CN" sz="32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spc="345" baseline="-11904" dirty="0">
                <a:latin typeface="Cambria"/>
                <a:cs typeface="Cambria"/>
              </a:rPr>
              <a:t>−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3200" spc="30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需要遗忘多少信息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dirty="0" smtClean="0">
              <a:latin typeface="宋体"/>
              <a:cs typeface="宋体"/>
            </a:endParaRPr>
          </a:p>
          <a:p>
            <a:pPr marL="201930">
              <a:lnSpc>
                <a:spcPct val="100000"/>
              </a:lnSpc>
            </a:pPr>
            <a:r>
              <a:rPr lang="en-US" altLang="zh-CN" spc="55" dirty="0" smtClean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输入门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40" dirty="0">
                <a:latin typeface="Georgia"/>
                <a:cs typeface="Georgia"/>
              </a:rPr>
              <a:t>i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控制当前时刻的候选状态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530" dirty="0">
                <a:latin typeface="Georgia"/>
                <a:cs typeface="Georgia"/>
              </a:rPr>
              <a:t>c</a:t>
            </a:r>
            <a:r>
              <a:rPr lang="zh-CN" altLang="en-US" spc="-45" dirty="0">
                <a:latin typeface="Tahoma"/>
                <a:cs typeface="Tahoma"/>
              </a:rPr>
              <a:t>˜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有多少信息需要保存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dirty="0" smtClean="0">
              <a:latin typeface="宋体"/>
              <a:cs typeface="宋体"/>
            </a:endParaRPr>
          </a:p>
          <a:p>
            <a:pPr marL="201930">
              <a:lnSpc>
                <a:spcPct val="100000"/>
              </a:lnSpc>
            </a:pPr>
            <a:r>
              <a:rPr lang="en-US" altLang="zh-CN" spc="55" dirty="0" smtClean="0">
                <a:solidFill>
                  <a:srgbClr val="231F20"/>
                </a:solidFill>
                <a:latin typeface="Cambria"/>
                <a:cs typeface="Cambr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输出门</a:t>
            </a:r>
            <a:r>
              <a:rPr lang="zh-CN" altLang="en-US" spc="-400" dirty="0">
                <a:latin typeface="宋体"/>
                <a:cs typeface="宋体"/>
              </a:rPr>
              <a:t> </a:t>
            </a:r>
            <a:r>
              <a:rPr lang="en-US" altLang="zh-CN" b="1" spc="-65" dirty="0" err="1">
                <a:latin typeface="Georgia"/>
                <a:cs typeface="Georgia"/>
              </a:rPr>
              <a:t>o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89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控制当前时刻的内部状态</a:t>
            </a:r>
            <a:r>
              <a:rPr lang="zh-CN" altLang="en-US" spc="-400" dirty="0">
                <a:latin typeface="宋体"/>
                <a:cs typeface="宋体"/>
              </a:rPr>
              <a:t> </a:t>
            </a:r>
            <a:r>
              <a:rPr lang="en-US" altLang="zh-CN" b="1" spc="-25" dirty="0" err="1">
                <a:latin typeface="Georgia"/>
                <a:cs typeface="Georgia"/>
              </a:rPr>
              <a:t>c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89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有多少信息需要输出给外部状态</a:t>
            </a:r>
            <a:r>
              <a:rPr lang="zh-CN" altLang="en-US" spc="-400" dirty="0">
                <a:latin typeface="宋体"/>
                <a:cs typeface="宋体"/>
              </a:rPr>
              <a:t> </a:t>
            </a:r>
            <a:r>
              <a:rPr lang="en-US" altLang="zh-CN" b="1" spc="-50" dirty="0" err="1" smtClean="0">
                <a:latin typeface="Georgia"/>
                <a:cs typeface="Georgia"/>
              </a:rPr>
              <a:t>h</a:t>
            </a:r>
            <a:r>
              <a:rPr lang="en-US" altLang="zh-CN" sz="3200" i="1" spc="150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3200" i="1" spc="150" baseline="-11904" dirty="0" smtClean="0">
                <a:latin typeface="Bookman Old Style"/>
                <a:cs typeface="Bookman Old Style"/>
              </a:rPr>
              <a:t>。、</a:t>
            </a:r>
            <a:endParaRPr lang="en-US" altLang="zh-CN" sz="3200" i="1" spc="150" baseline="-11904" dirty="0" smtClean="0">
              <a:latin typeface="Bookman Old Style"/>
              <a:cs typeface="Bookman Old Style"/>
            </a:endParaRPr>
          </a:p>
          <a:p>
            <a:pPr marL="201930">
              <a:lnSpc>
                <a:spcPct val="100000"/>
              </a:lnSpc>
            </a:pPr>
            <a:r>
              <a:rPr lang="zh-CN" altLang="en-US" spc="-5" dirty="0">
                <a:latin typeface="宋体"/>
                <a:cs typeface="宋体"/>
              </a:rPr>
              <a:t>当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f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3200" i="1" spc="-142" baseline="-11904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zh-CN" altLang="en-US" i="1" spc="-85" dirty="0">
                <a:latin typeface="Times New Roman"/>
                <a:cs typeface="Times New Roman"/>
              </a:rPr>
              <a:t> </a:t>
            </a:r>
            <a:r>
              <a:rPr lang="en-US" altLang="zh-CN" b="1" spc="-40" dirty="0">
                <a:latin typeface="Georgia"/>
                <a:cs typeface="Georgia"/>
              </a:rPr>
              <a:t>i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3200" i="1" spc="-142" baseline="-11904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170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</a:t>
            </a:r>
            <a:r>
              <a:rPr lang="zh-CN" altLang="en-US" spc="-7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记忆单元将历史信息清空</a:t>
            </a:r>
            <a:r>
              <a:rPr lang="zh-CN" altLang="en-US" spc="-7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并将候选状态向量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b="1" spc="-530" dirty="0">
                <a:latin typeface="Georgia"/>
                <a:cs typeface="Georgia"/>
              </a:rPr>
              <a:t>c</a:t>
            </a:r>
            <a:r>
              <a:rPr lang="zh-CN" altLang="en-US" spc="-45" dirty="0">
                <a:latin typeface="Tahoma"/>
                <a:cs typeface="Tahoma"/>
              </a:rPr>
              <a:t>˜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spc="-30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写入。 但此时记忆单元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b="1" spc="-25" dirty="0" err="1">
                <a:latin typeface="Georgia"/>
                <a:cs typeface="Georgia"/>
              </a:rPr>
              <a:t>c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15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依然和上一时刻的历史信息相关。当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f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3200" i="1" spc="-104" baseline="-11904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15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zh-CN" altLang="en-US" i="1" spc="-85" dirty="0">
                <a:latin typeface="Times New Roman"/>
                <a:cs typeface="Times New Roman"/>
              </a:rPr>
              <a:t> </a:t>
            </a:r>
            <a:r>
              <a:rPr lang="en-US" altLang="zh-CN" b="1" spc="-40" dirty="0">
                <a:latin typeface="Georgia"/>
                <a:cs typeface="Georgia"/>
              </a:rPr>
              <a:t>i</a:t>
            </a:r>
            <a:r>
              <a:rPr lang="en-US" altLang="zh-CN" sz="3200" i="1" spc="89" baseline="-11904" dirty="0">
                <a:latin typeface="Bookman Old Style"/>
                <a:cs typeface="Bookman Old Style"/>
              </a:rPr>
              <a:t>t</a:t>
            </a:r>
            <a:r>
              <a:rPr lang="zh-CN" altLang="en-US" sz="3200" i="1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3200" i="1" spc="-104" baseline="-11904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15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zh-CN" altLang="en-US" spc="-160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时，记忆 单元将复制上一时刻的内容，不写入新的信息。</a:t>
            </a:r>
            <a:endParaRPr lang="zh-CN" altLang="en-US" dirty="0">
              <a:latin typeface="宋体"/>
              <a:cs typeface="宋体"/>
            </a:endParaRPr>
          </a:p>
          <a:p>
            <a:pPr marL="201930">
              <a:lnSpc>
                <a:spcPct val="100000"/>
              </a:lnSpc>
            </a:pP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26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长短期记忆（</a:t>
            </a:r>
            <a:r>
              <a:rPr lang="en-US" altLang="zh-CN" spc="20" dirty="0">
                <a:latin typeface="Palatino Linotype"/>
                <a:cs typeface="Palatino Linotype"/>
              </a:rPr>
              <a:t>LST</a:t>
            </a:r>
            <a:r>
              <a:rPr lang="en-US" altLang="zh-CN" spc="3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r>
              <a:rPr lang="zh-CN" altLang="en-US" sz="3600" spc="-5" dirty="0">
                <a:latin typeface="宋体"/>
                <a:cs typeface="宋体"/>
              </a:rPr>
              <a:t>三个门的计算方式为</a:t>
            </a:r>
            <a:r>
              <a:rPr lang="zh-CN" altLang="en-US" sz="3600" spc="-5" dirty="0" smtClean="0">
                <a:latin typeface="宋体"/>
                <a:cs typeface="宋体"/>
              </a:rPr>
              <a:t>：</a:t>
            </a:r>
            <a:endParaRPr lang="en-US" altLang="zh-CN" sz="3600" spc="-5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3600" spc="-5" dirty="0" smtClean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3600" spc="-5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3600" spc="-5" dirty="0" smtClean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en-US" altLang="zh-CN" sz="3600" spc="-5" dirty="0" smtClean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r>
              <a:rPr lang="zh-CN" altLang="en-US" sz="3600" dirty="0">
                <a:latin typeface="宋体"/>
                <a:cs typeface="宋体"/>
              </a:rPr>
              <a:t>其</a:t>
            </a:r>
            <a:r>
              <a:rPr lang="zh-CN" altLang="en-US" sz="3600" spc="-5" dirty="0">
                <a:latin typeface="宋体"/>
                <a:cs typeface="宋体"/>
              </a:rPr>
              <a:t>中</a:t>
            </a:r>
            <a:r>
              <a:rPr lang="zh-CN" altLang="en-US" sz="3600" spc="-345" dirty="0">
                <a:latin typeface="宋体"/>
                <a:cs typeface="宋体"/>
              </a:rPr>
              <a:t> </a:t>
            </a:r>
            <a:r>
              <a:rPr lang="en-US" altLang="zh-CN" sz="3600" i="1" spc="110" dirty="0">
                <a:latin typeface="Times New Roman"/>
                <a:cs typeface="Times New Roman"/>
              </a:rPr>
              <a:t>σ</a:t>
            </a:r>
            <a:r>
              <a:rPr lang="en-US" altLang="zh-CN" sz="3600" dirty="0">
                <a:latin typeface="Tahoma"/>
                <a:cs typeface="Tahoma"/>
              </a:rPr>
              <a:t>(</a:t>
            </a:r>
            <a:r>
              <a:rPr lang="en-US" altLang="zh-CN" sz="3600" spc="-10" dirty="0">
                <a:latin typeface="Cambria"/>
                <a:cs typeface="Cambria"/>
              </a:rPr>
              <a:t>·</a:t>
            </a:r>
            <a:r>
              <a:rPr lang="en-US" altLang="zh-CN" sz="3600" dirty="0">
                <a:latin typeface="Tahoma"/>
                <a:cs typeface="Tahoma"/>
              </a:rPr>
              <a:t>)</a:t>
            </a:r>
            <a:r>
              <a:rPr lang="zh-CN" altLang="en-US" sz="3600" spc="-155" dirty="0">
                <a:latin typeface="Tahoma"/>
                <a:cs typeface="Tahoma"/>
              </a:rPr>
              <a:t> </a:t>
            </a:r>
            <a:r>
              <a:rPr lang="zh-CN" altLang="en-US" sz="3600" spc="-5" dirty="0">
                <a:latin typeface="宋体"/>
                <a:cs typeface="宋体"/>
              </a:rPr>
              <a:t>为</a:t>
            </a:r>
            <a:r>
              <a:rPr lang="zh-CN" altLang="en-US" sz="3600" spc="-345" dirty="0">
                <a:latin typeface="宋体"/>
                <a:cs typeface="宋体"/>
              </a:rPr>
              <a:t> </a:t>
            </a:r>
            <a:r>
              <a:rPr lang="en-US" altLang="zh-CN" sz="3600" spc="-20" dirty="0">
                <a:latin typeface="Palatino Linotype"/>
                <a:cs typeface="Palatino Linotype"/>
              </a:rPr>
              <a:t>logistic</a:t>
            </a:r>
            <a:r>
              <a:rPr lang="zh-CN" altLang="en-US" sz="3600" spc="-90" dirty="0">
                <a:latin typeface="Palatino Linotype"/>
                <a:cs typeface="Palatino Linotype"/>
              </a:rPr>
              <a:t> </a:t>
            </a:r>
            <a:r>
              <a:rPr lang="zh-CN" altLang="en-US" sz="3600" dirty="0">
                <a:latin typeface="宋体"/>
                <a:cs typeface="宋体"/>
              </a:rPr>
              <a:t>函</a:t>
            </a:r>
            <a:r>
              <a:rPr lang="zh-CN" altLang="en-US" sz="3600" spc="-5" dirty="0">
                <a:latin typeface="宋体"/>
                <a:cs typeface="宋体"/>
              </a:rPr>
              <a:t>数</a:t>
            </a:r>
            <a:r>
              <a:rPr lang="zh-CN" altLang="en-US" sz="3600" dirty="0">
                <a:latin typeface="宋体"/>
                <a:cs typeface="宋体"/>
              </a:rPr>
              <a:t>，其输出区间</a:t>
            </a:r>
            <a:r>
              <a:rPr lang="zh-CN" altLang="en-US" sz="3600" spc="-5" dirty="0">
                <a:latin typeface="宋体"/>
                <a:cs typeface="宋体"/>
              </a:rPr>
              <a:t>为</a:t>
            </a:r>
            <a:r>
              <a:rPr lang="zh-CN" altLang="en-US" sz="3600" spc="-340" dirty="0">
                <a:latin typeface="宋体"/>
                <a:cs typeface="宋体"/>
              </a:rPr>
              <a:t> </a:t>
            </a:r>
            <a:r>
              <a:rPr lang="en-US" altLang="zh-CN" sz="3600" spc="-25" dirty="0">
                <a:latin typeface="Tahoma"/>
                <a:cs typeface="Tahoma"/>
              </a:rPr>
              <a:t>(0</a:t>
            </a:r>
            <a:r>
              <a:rPr lang="en-US" altLang="zh-CN" sz="3600" i="1" spc="25" dirty="0">
                <a:latin typeface="Times New Roman"/>
                <a:cs typeface="Times New Roman"/>
              </a:rPr>
              <a:t>,</a:t>
            </a:r>
            <a:r>
              <a:rPr lang="zh-CN" altLang="en-US" sz="3600" i="1" spc="-85" dirty="0">
                <a:latin typeface="Times New Roman"/>
                <a:cs typeface="Times New Roman"/>
              </a:rPr>
              <a:t> </a:t>
            </a:r>
            <a:r>
              <a:rPr lang="en-US" altLang="zh-CN" sz="3600" spc="-25" dirty="0">
                <a:latin typeface="Tahoma"/>
                <a:cs typeface="Tahoma"/>
              </a:rPr>
              <a:t>1)</a:t>
            </a:r>
            <a:r>
              <a:rPr lang="zh-CN" altLang="en-US" sz="3600" spc="-5" dirty="0">
                <a:latin typeface="宋体"/>
                <a:cs typeface="宋体"/>
              </a:rPr>
              <a:t>，</a:t>
            </a:r>
            <a:r>
              <a:rPr lang="en-US" altLang="zh-CN" sz="3600" b="1" spc="15" dirty="0" err="1">
                <a:latin typeface="Georgia"/>
                <a:cs typeface="Georgia"/>
              </a:rPr>
              <a:t>x</a:t>
            </a:r>
            <a:r>
              <a:rPr lang="en-US" altLang="zh-CN" sz="4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4000" i="1" spc="-7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3600" dirty="0">
                <a:latin typeface="宋体"/>
                <a:cs typeface="宋体"/>
              </a:rPr>
              <a:t>为当前时刻的输</a:t>
            </a:r>
            <a:r>
              <a:rPr lang="zh-CN" altLang="en-US" sz="3600" spc="-5" dirty="0">
                <a:latin typeface="宋体"/>
                <a:cs typeface="宋体"/>
              </a:rPr>
              <a:t>入，</a:t>
            </a:r>
            <a:r>
              <a:rPr lang="en-US" altLang="zh-CN" sz="3600" b="1" spc="-50" dirty="0" err="1">
                <a:latin typeface="Georgia"/>
                <a:cs typeface="Georgia"/>
              </a:rPr>
              <a:t>h</a:t>
            </a:r>
            <a:r>
              <a:rPr lang="en-US" altLang="zh-CN" sz="40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4000" spc="352" baseline="-11904" dirty="0">
                <a:latin typeface="Cambria"/>
                <a:cs typeface="Cambria"/>
              </a:rPr>
              <a:t>−</a:t>
            </a:r>
            <a:r>
              <a:rPr lang="en-US" altLang="zh-CN" sz="40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4000" spc="44" baseline="-11904" dirty="0">
                <a:latin typeface="Palatino Linotype"/>
                <a:cs typeface="Palatino Linotype"/>
              </a:rPr>
              <a:t> </a:t>
            </a:r>
            <a:r>
              <a:rPr lang="zh-CN" altLang="en-US" sz="3600" spc="-5" dirty="0" smtClean="0">
                <a:latin typeface="宋体"/>
                <a:cs typeface="宋体"/>
              </a:rPr>
              <a:t>为上</a:t>
            </a:r>
            <a:r>
              <a:rPr lang="zh-CN" altLang="en-US" sz="3600" spc="-5" dirty="0">
                <a:latin typeface="宋体"/>
                <a:cs typeface="宋体"/>
              </a:rPr>
              <a:t>一时刻的外部状态。</a:t>
            </a:r>
            <a:endParaRPr lang="zh-CN" altLang="en-US" sz="3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lang="zh-CN" altLang="en-US" sz="3600" dirty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78" y="2737323"/>
            <a:ext cx="3986648" cy="15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25" dirty="0">
                <a:solidFill>
                  <a:srgbClr val="231F20"/>
                </a:solidFill>
                <a:latin typeface="Palatino Linotype"/>
                <a:cs typeface="Palatino Linotype"/>
              </a:rPr>
              <a:t>LSTM</a:t>
            </a:r>
            <a:r>
              <a:rPr lang="zh-CN" altLang="en-US" spc="-105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solidFill>
                  <a:srgbClr val="231F20"/>
                </a:solidFill>
                <a:latin typeface="宋体"/>
                <a:cs typeface="宋体"/>
              </a:rPr>
              <a:t>循环单元</a:t>
            </a:r>
            <a:r>
              <a:rPr lang="zh-CN" altLang="en-US" spc="-5" dirty="0" smtClean="0">
                <a:solidFill>
                  <a:srgbClr val="231F20"/>
                </a:solidFill>
                <a:latin typeface="宋体"/>
                <a:cs typeface="宋体"/>
              </a:rPr>
              <a:t>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94" y="1958760"/>
            <a:ext cx="9889179" cy="35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1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长短期记忆（</a:t>
            </a:r>
            <a:r>
              <a:rPr lang="en-US" altLang="zh-CN" spc="20" dirty="0">
                <a:latin typeface="Palatino Linotype"/>
                <a:cs typeface="Palatino Linotype"/>
              </a:rPr>
              <a:t>LST</a:t>
            </a:r>
            <a:r>
              <a:rPr lang="en-US" altLang="zh-CN" spc="35" dirty="0">
                <a:latin typeface="Palatino Linotype"/>
                <a:cs typeface="Palatino Linotype"/>
              </a:rPr>
              <a:t>M</a:t>
            </a:r>
            <a:r>
              <a:rPr lang="zh-CN" altLang="en-US" spc="-5" dirty="0">
                <a:latin typeface="宋体"/>
                <a:cs typeface="宋体"/>
              </a:rPr>
              <a:t>）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809" y="2145565"/>
            <a:ext cx="6122734" cy="30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8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lang="zh-CN" altLang="en-US" spc="-5" dirty="0">
                <a:latin typeface="黑体"/>
                <a:cs typeface="黑体"/>
              </a:rPr>
              <a:t>门控循环单元网络</a:t>
            </a:r>
            <a:endParaRPr lang="zh-CN" altLang="en-US" dirty="0">
              <a:latin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252729">
              <a:lnSpc>
                <a:spcPct val="129500"/>
              </a:lnSpc>
              <a:spcBef>
                <a:spcPts val="815"/>
              </a:spcBef>
            </a:pPr>
            <a:r>
              <a:rPr lang="zh-CN" altLang="en-US" spc="-5" dirty="0">
                <a:latin typeface="楷体"/>
                <a:cs typeface="楷体"/>
              </a:rPr>
              <a:t>门控循环单</a:t>
            </a:r>
            <a:r>
              <a:rPr lang="zh-CN" altLang="en-US" spc="-340" dirty="0">
                <a:latin typeface="楷体"/>
                <a:cs typeface="楷体"/>
              </a:rPr>
              <a:t>元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10" dirty="0">
                <a:latin typeface="Palatino Linotype"/>
                <a:cs typeface="Palatino Linotype"/>
              </a:rPr>
              <a:t>Gate</a:t>
            </a:r>
            <a:r>
              <a:rPr lang="en-US" altLang="zh-CN" spc="-5" dirty="0">
                <a:latin typeface="Palatino Linotype"/>
                <a:cs typeface="Palatino Linotype"/>
              </a:rPr>
              <a:t>d</a:t>
            </a:r>
            <a:r>
              <a:rPr lang="en-US" altLang="zh-CN" spc="-10" dirty="0">
                <a:latin typeface="Palatino Linotype"/>
                <a:cs typeface="Palatino Linotype"/>
              </a:rPr>
              <a:t> </a:t>
            </a:r>
            <a:r>
              <a:rPr lang="en-US" altLang="zh-CN" spc="-15" dirty="0">
                <a:latin typeface="Palatino Linotype"/>
                <a:cs typeface="Palatino Linotype"/>
              </a:rPr>
              <a:t>Recurre</a:t>
            </a:r>
            <a:r>
              <a:rPr lang="en-US" altLang="zh-CN" spc="-45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en-US" altLang="zh-CN" spc="-10" dirty="0">
                <a:latin typeface="Palatino Linotype"/>
                <a:cs typeface="Palatino Linotype"/>
              </a:rPr>
              <a:t> </a:t>
            </a:r>
            <a:r>
              <a:rPr lang="en-US" altLang="zh-CN" spc="-5" dirty="0">
                <a:latin typeface="Palatino Linotype"/>
                <a:cs typeface="Palatino Linotype"/>
              </a:rPr>
              <a:t>Uni</a:t>
            </a:r>
            <a:r>
              <a:rPr lang="en-US" altLang="zh-CN" spc="-10" dirty="0">
                <a:latin typeface="Palatino Linotype"/>
                <a:cs typeface="Palatino Linotype"/>
              </a:rPr>
              <a:t>t</a:t>
            </a:r>
            <a:r>
              <a:rPr lang="zh-CN" altLang="en-US" spc="-484" dirty="0">
                <a:latin typeface="宋体"/>
                <a:cs typeface="宋体"/>
              </a:rPr>
              <a:t>，</a:t>
            </a:r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40" dirty="0">
                <a:latin typeface="Palatino Linotype"/>
                <a:cs typeface="Palatino Linotype"/>
              </a:rPr>
              <a:t>U</a:t>
            </a:r>
            <a:r>
              <a:rPr lang="zh-CN" altLang="en-US" spc="-340" dirty="0">
                <a:latin typeface="宋体"/>
                <a:cs typeface="宋体"/>
              </a:rPr>
              <a:t>）</a:t>
            </a:r>
            <a:r>
              <a:rPr lang="zh-CN" altLang="en-US" spc="-5" dirty="0" smtClean="0">
                <a:latin typeface="宋体"/>
                <a:cs typeface="宋体"/>
              </a:rPr>
              <a:t>网络是</a:t>
            </a:r>
            <a:r>
              <a:rPr lang="zh-CN" altLang="en-US" spc="-5" dirty="0">
                <a:latin typeface="宋体"/>
                <a:cs typeface="宋体"/>
              </a:rPr>
              <a:t>一种比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spc="25" dirty="0">
                <a:latin typeface="Palatino Linotype"/>
                <a:cs typeface="Palatino Linotype"/>
              </a:rPr>
              <a:t>LSTM</a:t>
            </a:r>
            <a:r>
              <a:rPr lang="en-US" altLang="zh-CN" spc="-10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网络更加简单的循环神经网络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spc="-5" dirty="0" smtClean="0">
              <a:latin typeface="宋体"/>
              <a:cs typeface="宋体"/>
            </a:endParaRPr>
          </a:p>
          <a:p>
            <a:pPr marL="12700" marR="5080" indent="252729">
              <a:lnSpc>
                <a:spcPct val="129500"/>
              </a:lnSpc>
              <a:spcBef>
                <a:spcPts val="815"/>
              </a:spcBef>
            </a:pPr>
            <a:r>
              <a:rPr lang="zh-CN" altLang="en-US" spc="-5" dirty="0">
                <a:latin typeface="宋体"/>
                <a:cs typeface="宋体"/>
              </a:rPr>
              <a:t>在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spc="25" dirty="0">
                <a:latin typeface="Palatino Linotype"/>
                <a:cs typeface="Palatino Linotype"/>
              </a:rPr>
              <a:t>LSTM</a:t>
            </a:r>
            <a:r>
              <a:rPr lang="zh-CN" altLang="en-US" spc="-11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网络中</a:t>
            </a:r>
            <a:r>
              <a:rPr lang="zh-CN" altLang="en-US" spc="-12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输入门和遗忘门是互补关系</a:t>
            </a:r>
            <a:r>
              <a:rPr lang="zh-CN" altLang="en-US" spc="-12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用两个门比较冗余</a:t>
            </a:r>
            <a:r>
              <a:rPr lang="zh-CN" altLang="en-US" spc="-110" dirty="0">
                <a:latin typeface="宋体"/>
                <a:cs typeface="宋体"/>
              </a:rPr>
              <a:t>。</a:t>
            </a:r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35" dirty="0">
                <a:latin typeface="Palatino Linotype"/>
                <a:cs typeface="Palatino Linotype"/>
              </a:rPr>
              <a:t>U</a:t>
            </a:r>
            <a:r>
              <a:rPr lang="zh-CN" altLang="en-US" spc="-11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将输 入门与和遗忘门合并成一个门</a:t>
            </a:r>
            <a:r>
              <a:rPr lang="zh-CN" altLang="en-US" spc="-190" dirty="0">
                <a:latin typeface="宋体"/>
                <a:cs typeface="宋体"/>
              </a:rPr>
              <a:t>：</a:t>
            </a:r>
            <a:r>
              <a:rPr lang="zh-CN" altLang="en-US" spc="-5" dirty="0">
                <a:latin typeface="楷体"/>
                <a:cs typeface="楷体"/>
              </a:rPr>
              <a:t>更新门</a:t>
            </a:r>
            <a:r>
              <a:rPr lang="zh-CN" altLang="en-US" spc="-160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同时</a:t>
            </a:r>
            <a:r>
              <a:rPr lang="zh-CN" altLang="en-US" spc="-185" dirty="0">
                <a:latin typeface="宋体"/>
                <a:cs typeface="宋体"/>
              </a:rPr>
              <a:t>，</a:t>
            </a:r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35" dirty="0">
                <a:latin typeface="Palatino Linotype"/>
                <a:cs typeface="Palatino Linotype"/>
              </a:rPr>
              <a:t>U</a:t>
            </a:r>
            <a:r>
              <a:rPr lang="zh-CN" altLang="en-US" spc="-12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也不引入额外的记忆单元， 直接在当前状态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和历史状态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32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3200" spc="352" baseline="-11904" dirty="0">
                <a:latin typeface="Cambria"/>
                <a:cs typeface="Cambria"/>
              </a:rPr>
              <a:t>−</a:t>
            </a:r>
            <a:r>
              <a:rPr lang="en-US" altLang="zh-CN" sz="32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3200" spc="30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之间引入线性依赖关系。</a:t>
            </a:r>
            <a:endParaRPr lang="zh-CN" altLang="en-US" dirty="0">
              <a:latin typeface="宋体"/>
              <a:cs typeface="宋体"/>
            </a:endParaRPr>
          </a:p>
          <a:p>
            <a:pPr marL="12700" marR="5080" indent="252729">
              <a:lnSpc>
                <a:spcPct val="129500"/>
              </a:lnSpc>
              <a:spcBef>
                <a:spcPts val="815"/>
              </a:spcBef>
            </a:pPr>
            <a:endParaRPr lang="zh-CN" altLang="en-US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216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给网络增加短期记忆的方法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延时神经网络：</a:t>
            </a:r>
            <a:r>
              <a:rPr lang="zh-CN" altLang="en-US" spc="-5" dirty="0">
                <a:latin typeface="宋体"/>
                <a:cs typeface="宋体"/>
              </a:rPr>
              <a:t>延</a:t>
            </a:r>
            <a:r>
              <a:rPr lang="zh-CN" altLang="en-US" dirty="0">
                <a:latin typeface="宋体"/>
                <a:cs typeface="宋体"/>
              </a:rPr>
              <a:t>时神经</a:t>
            </a:r>
            <a:r>
              <a:rPr lang="zh-CN" altLang="en-US" spc="-5" dirty="0">
                <a:latin typeface="宋体"/>
                <a:cs typeface="宋体"/>
              </a:rPr>
              <a:t>网</a:t>
            </a:r>
            <a:r>
              <a:rPr lang="zh-CN" altLang="en-US" dirty="0">
                <a:latin typeface="宋体"/>
                <a:cs typeface="宋体"/>
              </a:rPr>
              <a:t>络是在</a:t>
            </a:r>
            <a:r>
              <a:rPr lang="zh-CN" altLang="en-US" spc="-5" dirty="0">
                <a:latin typeface="宋体"/>
                <a:cs typeface="宋体"/>
              </a:rPr>
              <a:t>前</a:t>
            </a:r>
            <a:r>
              <a:rPr lang="zh-CN" altLang="en-US" dirty="0">
                <a:latin typeface="宋体"/>
                <a:cs typeface="宋体"/>
              </a:rPr>
              <a:t>馈网络中</a:t>
            </a:r>
            <a:r>
              <a:rPr lang="zh-CN" altLang="en-US" spc="-5" dirty="0">
                <a:latin typeface="宋体"/>
                <a:cs typeface="宋体"/>
              </a:rPr>
              <a:t>的</a:t>
            </a:r>
            <a:r>
              <a:rPr lang="zh-CN" altLang="en-US" spc="-5" dirty="0">
                <a:latin typeface="楷体"/>
                <a:cs typeface="楷体"/>
              </a:rPr>
              <a:t>非</a:t>
            </a:r>
            <a:r>
              <a:rPr lang="zh-CN" altLang="en-US" dirty="0">
                <a:latin typeface="楷体"/>
                <a:cs typeface="楷体"/>
              </a:rPr>
              <a:t>输出层</a:t>
            </a:r>
            <a:r>
              <a:rPr lang="zh-CN" altLang="en-US" spc="-5" dirty="0">
                <a:latin typeface="宋体"/>
                <a:cs typeface="宋体"/>
              </a:rPr>
              <a:t>都</a:t>
            </a:r>
            <a:r>
              <a:rPr lang="zh-CN" altLang="en-US" dirty="0">
                <a:latin typeface="宋体"/>
                <a:cs typeface="宋体"/>
              </a:rPr>
              <a:t>添加一</a:t>
            </a:r>
            <a:r>
              <a:rPr lang="zh-CN" altLang="en-US" spc="-5" dirty="0">
                <a:latin typeface="宋体"/>
                <a:cs typeface="宋体"/>
              </a:rPr>
              <a:t>个</a:t>
            </a:r>
            <a:r>
              <a:rPr lang="zh-CN" altLang="en-US" dirty="0">
                <a:latin typeface="宋体"/>
                <a:cs typeface="宋体"/>
              </a:rPr>
              <a:t>延时</a:t>
            </a:r>
            <a:r>
              <a:rPr lang="zh-CN" altLang="en-US" spc="-5" dirty="0">
                <a:latin typeface="宋体"/>
                <a:cs typeface="宋体"/>
              </a:rPr>
              <a:t>器</a:t>
            </a:r>
            <a:r>
              <a:rPr lang="zh-CN" altLang="en-US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记</a:t>
            </a:r>
            <a:r>
              <a:rPr lang="zh-CN" altLang="en-US" dirty="0">
                <a:latin typeface="宋体"/>
                <a:cs typeface="宋体"/>
              </a:rPr>
              <a:t>录最近</a:t>
            </a:r>
            <a:r>
              <a:rPr lang="zh-CN" altLang="en-US" spc="-5" dirty="0" smtClean="0">
                <a:latin typeface="宋体"/>
                <a:cs typeface="宋体"/>
              </a:rPr>
              <a:t>几次</a:t>
            </a:r>
            <a:r>
              <a:rPr lang="zh-CN" altLang="en-US" spc="-5" dirty="0">
                <a:latin typeface="宋体"/>
                <a:cs typeface="宋体"/>
              </a:rPr>
              <a:t>神经元的</a:t>
            </a:r>
            <a:r>
              <a:rPr lang="zh-CN" altLang="en-US" spc="-5" dirty="0" smtClean="0">
                <a:latin typeface="宋体"/>
                <a:cs typeface="宋体"/>
              </a:rPr>
              <a:t>输出。</a:t>
            </a:r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通过延时器，前馈网络就具有了短期记忆的能力。</a:t>
            </a:r>
            <a:endParaRPr lang="zh-CN" altLang="en-US" dirty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endParaRPr lang="zh-CN" altLang="en-US" dirty="0" smtClean="0">
              <a:latin typeface="黑体"/>
              <a:cs typeface="黑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37" y="2867625"/>
            <a:ext cx="3837854" cy="7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9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门控循环单元网络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817" y="1690688"/>
            <a:ext cx="4173509" cy="908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7" y="2755227"/>
            <a:ext cx="3770179" cy="889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77" y="3366443"/>
            <a:ext cx="3971846" cy="1116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817" y="4796572"/>
            <a:ext cx="3645274" cy="11470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3066" y="1690688"/>
            <a:ext cx="554599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pc="-20" dirty="0">
                <a:latin typeface="Georgia"/>
                <a:cs typeface="Georgia"/>
              </a:rPr>
              <a:t>z</a:t>
            </a:r>
            <a:r>
              <a:rPr lang="zh-CN" altLang="en-US" b="1" spc="20" dirty="0">
                <a:latin typeface="Georgia"/>
                <a:cs typeface="Georgia"/>
              </a:rPr>
              <a:t> </a:t>
            </a:r>
            <a:r>
              <a:rPr lang="zh-CN" altLang="en-US" spc="40" dirty="0">
                <a:latin typeface="Cambria"/>
                <a:cs typeface="Cambria"/>
              </a:rPr>
              <a:t>∈</a:t>
            </a:r>
            <a:r>
              <a:rPr lang="zh-CN" altLang="en-US" spc="55" dirty="0">
                <a:latin typeface="Cambria"/>
                <a:cs typeface="Cambria"/>
              </a:rPr>
              <a:t> </a:t>
            </a:r>
            <a:r>
              <a:rPr lang="en-US" altLang="zh-CN" spc="-110" dirty="0">
                <a:latin typeface="Tahoma"/>
                <a:cs typeface="Tahoma"/>
              </a:rPr>
              <a:t>[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zh-CN" altLang="en-US" i="1" spc="-85" dirty="0">
                <a:latin typeface="Times New Roman"/>
                <a:cs typeface="Times New Roman"/>
              </a:rPr>
              <a:t> </a:t>
            </a:r>
            <a:r>
              <a:rPr lang="en-US" altLang="zh-CN" spc="-80" dirty="0">
                <a:latin typeface="Tahoma"/>
                <a:cs typeface="Tahoma"/>
              </a:rPr>
              <a:t>1]</a:t>
            </a:r>
            <a:r>
              <a:rPr lang="zh-CN" altLang="en-US" spc="-170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5" dirty="0">
                <a:latin typeface="楷体"/>
                <a:cs typeface="楷体"/>
              </a:rPr>
              <a:t>更新</a:t>
            </a:r>
            <a:r>
              <a:rPr lang="zh-CN" altLang="en-US" spc="-30" dirty="0">
                <a:latin typeface="楷体"/>
                <a:cs typeface="楷体"/>
              </a:rPr>
              <a:t>门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55" dirty="0">
                <a:latin typeface="Palatino Linotype"/>
                <a:cs typeface="Palatino Linotype"/>
              </a:rPr>
              <a:t>u</a:t>
            </a:r>
            <a:r>
              <a:rPr lang="en-US" altLang="zh-CN" spc="-25" dirty="0">
                <a:latin typeface="Palatino Linotype"/>
                <a:cs typeface="Palatino Linotype"/>
              </a:rPr>
              <a:t>p</a:t>
            </a:r>
            <a:r>
              <a:rPr lang="en-US" altLang="zh-CN" spc="-15" dirty="0">
                <a:latin typeface="Palatino Linotype"/>
                <a:cs typeface="Palatino Linotype"/>
              </a:rPr>
              <a:t>dat</a:t>
            </a:r>
            <a:r>
              <a:rPr lang="en-US" altLang="zh-CN" spc="-10" dirty="0">
                <a:latin typeface="Palatino Linotype"/>
                <a:cs typeface="Palatino Linotype"/>
              </a:rPr>
              <a:t>e</a:t>
            </a:r>
            <a:r>
              <a:rPr lang="zh-CN" altLang="en-US" spc="75" dirty="0">
                <a:latin typeface="Palatino Linotype"/>
                <a:cs typeface="Palatino Linotype"/>
              </a:rPr>
              <a:t> </a:t>
            </a:r>
            <a:r>
              <a:rPr lang="en-US" altLang="zh-CN" spc="-10" dirty="0">
                <a:latin typeface="Palatino Linotype"/>
                <a:cs typeface="Palatino Linotype"/>
              </a:rPr>
              <a:t>gate</a:t>
            </a:r>
            <a:r>
              <a:rPr lang="zh-CN" altLang="en-US" spc="-30" dirty="0">
                <a:latin typeface="宋体"/>
                <a:cs typeface="宋体"/>
              </a:rPr>
              <a:t>）</a:t>
            </a:r>
            <a:r>
              <a:rPr lang="zh-CN" altLang="en-US" spc="-4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用来控制当前状态需要从历史状态中 保留多少信息（不经过非线性变换</a:t>
            </a:r>
            <a:r>
              <a:rPr lang="zh-CN" altLang="en-US" spc="-505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，以及需要从候选状态中接受多少新信息。</a:t>
            </a:r>
            <a:endParaRPr lang="zh-CN" altLang="en-US" dirty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pc="-5" dirty="0">
                <a:latin typeface="宋体"/>
                <a:cs typeface="宋体"/>
              </a:rPr>
              <a:t>当</a:t>
            </a:r>
            <a:r>
              <a:rPr lang="zh-CN" altLang="en-US" spc="-325" dirty="0">
                <a:latin typeface="宋体"/>
                <a:cs typeface="宋体"/>
              </a:rPr>
              <a:t> </a:t>
            </a:r>
            <a:r>
              <a:rPr lang="en-US" altLang="zh-CN" b="1" spc="-20" dirty="0">
                <a:latin typeface="Georgia"/>
                <a:cs typeface="Georgia"/>
              </a:rPr>
              <a:t>z</a:t>
            </a:r>
            <a:r>
              <a:rPr lang="zh-CN" altLang="en-US" b="1" dirty="0">
                <a:latin typeface="Georgia"/>
                <a:cs typeface="Georgia"/>
              </a:rPr>
              <a:t> </a:t>
            </a:r>
            <a:r>
              <a:rPr lang="zh-CN" altLang="en-US" b="1" spc="-7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12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zh-CN" altLang="en-US" spc="-13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</a:t>
            </a:r>
            <a:r>
              <a:rPr lang="zh-CN" altLang="en-US" spc="10" dirty="0">
                <a:latin typeface="宋体"/>
                <a:cs typeface="宋体"/>
              </a:rPr>
              <a:t>，当前状</a:t>
            </a:r>
            <a:r>
              <a:rPr lang="zh-CN" altLang="en-US" spc="-5" dirty="0">
                <a:latin typeface="宋体"/>
                <a:cs typeface="宋体"/>
              </a:rPr>
              <a:t>态</a:t>
            </a:r>
            <a:r>
              <a:rPr lang="zh-CN" altLang="en-US" spc="-32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i="1" spc="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10" dirty="0">
                <a:latin typeface="宋体"/>
                <a:cs typeface="宋体"/>
              </a:rPr>
              <a:t>和历史状</a:t>
            </a:r>
            <a:r>
              <a:rPr lang="zh-CN" altLang="en-US" spc="-5" dirty="0">
                <a:latin typeface="宋体"/>
                <a:cs typeface="宋体"/>
              </a:rPr>
              <a:t>态</a:t>
            </a:r>
            <a:r>
              <a:rPr lang="zh-CN" altLang="en-US" spc="-325" dirty="0">
                <a:latin typeface="宋体"/>
                <a:cs typeface="宋体"/>
              </a:rPr>
              <a:t> </a:t>
            </a:r>
            <a:r>
              <a:rPr lang="en-US" altLang="zh-CN" b="1" spc="-45" dirty="0" err="1">
                <a:latin typeface="Georgia"/>
                <a:cs typeface="Georgia"/>
              </a:rPr>
              <a:t>h</a:t>
            </a:r>
            <a:r>
              <a:rPr lang="en-US" altLang="zh-CN" sz="20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spc="352" baseline="-11904" dirty="0">
                <a:latin typeface="Cambria"/>
                <a:cs typeface="Cambria"/>
              </a:rPr>
              <a:t>−</a:t>
            </a:r>
            <a:r>
              <a:rPr lang="en-US" altLang="zh-CN" sz="20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2000" spc="75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10" dirty="0">
                <a:latin typeface="宋体"/>
                <a:cs typeface="宋体"/>
              </a:rPr>
              <a:t>之间为非线性函</a:t>
            </a:r>
            <a:r>
              <a:rPr lang="zh-CN" altLang="en-US" spc="-5" dirty="0">
                <a:latin typeface="宋体"/>
                <a:cs typeface="宋体"/>
              </a:rPr>
              <a:t>数</a:t>
            </a:r>
            <a:r>
              <a:rPr lang="zh-CN" altLang="en-US" spc="10" dirty="0" smtClean="0">
                <a:latin typeface="宋体"/>
                <a:cs typeface="宋体"/>
              </a:rPr>
              <a:t>。</a:t>
            </a:r>
            <a:endParaRPr lang="en-US" altLang="zh-CN" spc="10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pc="10" dirty="0" smtClean="0">
                <a:latin typeface="宋体"/>
                <a:cs typeface="宋体"/>
              </a:rPr>
              <a:t>若</a:t>
            </a:r>
            <a:r>
              <a:rPr lang="zh-CN" altLang="en-US" spc="10" dirty="0">
                <a:latin typeface="宋体"/>
                <a:cs typeface="宋体"/>
              </a:rPr>
              <a:t>同时</a:t>
            </a:r>
            <a:r>
              <a:rPr lang="zh-CN" altLang="en-US" spc="-5" dirty="0">
                <a:latin typeface="宋体"/>
                <a:cs typeface="宋体"/>
              </a:rPr>
              <a:t>有 </a:t>
            </a:r>
            <a:r>
              <a:rPr lang="en-US" altLang="zh-CN" b="1" spc="-20" dirty="0">
                <a:latin typeface="Georgia"/>
                <a:cs typeface="Georgia"/>
              </a:rPr>
              <a:t>z</a:t>
            </a:r>
            <a:r>
              <a:rPr lang="zh-CN" altLang="en-US" b="1" spc="3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3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zh-CN" altLang="en-US" i="1" spc="-85" dirty="0">
                <a:latin typeface="Times New Roman"/>
                <a:cs typeface="Times New Roman"/>
              </a:rPr>
              <a:t> </a:t>
            </a:r>
            <a:r>
              <a:rPr lang="en-US" altLang="zh-CN" b="1" spc="-50" dirty="0">
                <a:latin typeface="Georgia"/>
                <a:cs typeface="Georgia"/>
              </a:rPr>
              <a:t>r</a:t>
            </a:r>
            <a:r>
              <a:rPr lang="zh-CN" altLang="en-US" b="1" spc="3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3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时，</a:t>
            </a:r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35" dirty="0">
                <a:latin typeface="Palatino Linotype"/>
                <a:cs typeface="Palatino Linotype"/>
              </a:rPr>
              <a:t>U</a:t>
            </a:r>
            <a:r>
              <a:rPr lang="zh-CN" altLang="en-US" spc="-10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网络退化为</a:t>
            </a:r>
            <a:r>
              <a:rPr lang="zh-CN" altLang="en-US" spc="-5" dirty="0">
                <a:latin typeface="楷体"/>
                <a:cs typeface="楷体"/>
              </a:rPr>
              <a:t>简单循环网络</a:t>
            </a:r>
            <a:r>
              <a:rPr lang="zh-CN" altLang="en-US" spc="-5" dirty="0" smtClean="0">
                <a:latin typeface="宋体"/>
                <a:cs typeface="宋体"/>
              </a:rPr>
              <a:t>；</a:t>
            </a:r>
            <a:endParaRPr lang="en-US" altLang="zh-CN" spc="-5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pc="-5" dirty="0" smtClean="0">
                <a:latin typeface="宋体"/>
                <a:cs typeface="宋体"/>
              </a:rPr>
              <a:t>若</a:t>
            </a:r>
            <a:r>
              <a:rPr lang="zh-CN" altLang="en-US" spc="-5" dirty="0">
                <a:latin typeface="宋体"/>
                <a:cs typeface="宋体"/>
              </a:rPr>
              <a:t>同时有</a:t>
            </a:r>
            <a:r>
              <a:rPr lang="zh-CN" altLang="en-US" spc="-350" dirty="0">
                <a:latin typeface="宋体"/>
                <a:cs typeface="宋体"/>
              </a:rPr>
              <a:t> </a:t>
            </a:r>
            <a:r>
              <a:rPr lang="en-US" altLang="zh-CN" b="1" spc="-20" dirty="0">
                <a:latin typeface="Georgia"/>
                <a:cs typeface="Georgia"/>
              </a:rPr>
              <a:t>z</a:t>
            </a:r>
            <a:r>
              <a:rPr lang="zh-CN" altLang="en-US" b="1" spc="3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3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zh-CN" altLang="en-US" i="1" spc="-85" dirty="0">
                <a:latin typeface="Times New Roman"/>
                <a:cs typeface="Times New Roman"/>
              </a:rPr>
              <a:t> </a:t>
            </a:r>
            <a:r>
              <a:rPr lang="en-US" altLang="zh-CN" b="1" spc="-50" dirty="0">
                <a:latin typeface="Georgia"/>
                <a:cs typeface="Georgia"/>
              </a:rPr>
              <a:t>r</a:t>
            </a:r>
            <a:r>
              <a:rPr lang="zh-CN" altLang="en-US" b="1" spc="3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3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0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时，</a:t>
            </a:r>
            <a:r>
              <a:rPr lang="zh-CN" altLang="en-US" spc="-5" dirty="0" smtClean="0">
                <a:latin typeface="宋体"/>
                <a:cs typeface="宋体"/>
              </a:rPr>
              <a:t>当前</a:t>
            </a:r>
            <a:r>
              <a:rPr lang="zh-CN" altLang="en-US" spc="-5" dirty="0">
                <a:latin typeface="宋体"/>
                <a:cs typeface="宋体"/>
              </a:rPr>
              <a:t>状态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i="1" spc="-30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只和当前输入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b="1" spc="15" dirty="0" err="1">
                <a:latin typeface="Georgia"/>
                <a:cs typeface="Georgia"/>
              </a:rPr>
              <a:t>x</a:t>
            </a:r>
            <a:r>
              <a:rPr lang="en-US" altLang="zh-CN" sz="2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i="1" spc="-30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相关</a:t>
            </a:r>
            <a:r>
              <a:rPr lang="zh-CN" altLang="en-US" spc="-11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和历史状态</a:t>
            </a:r>
            <a:r>
              <a:rPr lang="zh-CN" altLang="en-US" spc="-360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spc="345" baseline="-11904" dirty="0">
                <a:latin typeface="Cambria"/>
                <a:cs typeface="Cambria"/>
              </a:rPr>
              <a:t>−</a:t>
            </a:r>
            <a:r>
              <a:rPr lang="en-US" altLang="zh-CN" sz="2000" spc="67" baseline="-11904" dirty="0">
                <a:latin typeface="Palatino Linotype"/>
                <a:cs typeface="Palatino Linotype"/>
              </a:rPr>
              <a:t>1</a:t>
            </a:r>
            <a:r>
              <a:rPr lang="zh-CN" altLang="en-US" sz="2000" spc="22" baseline="-11904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无关</a:t>
            </a:r>
            <a:r>
              <a:rPr lang="zh-CN" altLang="en-US" spc="-95" dirty="0" smtClean="0">
                <a:latin typeface="宋体"/>
                <a:cs typeface="宋体"/>
              </a:rPr>
              <a:t>。</a:t>
            </a:r>
            <a:endParaRPr lang="en-US" altLang="zh-CN" spc="-95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pc="-5" dirty="0" smtClean="0">
                <a:latin typeface="宋体"/>
                <a:cs typeface="宋体"/>
              </a:rPr>
              <a:t>当</a:t>
            </a:r>
            <a:r>
              <a:rPr lang="zh-CN" altLang="en-US" spc="-360" dirty="0" smtClean="0">
                <a:latin typeface="宋体"/>
                <a:cs typeface="宋体"/>
              </a:rPr>
              <a:t> </a:t>
            </a:r>
            <a:r>
              <a:rPr lang="en-US" altLang="zh-CN" b="1" spc="-20" dirty="0">
                <a:latin typeface="Georgia"/>
                <a:cs typeface="Georgia"/>
              </a:rPr>
              <a:t>z</a:t>
            </a:r>
            <a:r>
              <a:rPr lang="zh-CN" altLang="en-US" b="1" spc="20" dirty="0">
                <a:latin typeface="Georgia"/>
                <a:cs typeface="Georgia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spc="-50" dirty="0">
                <a:latin typeface="Tahoma"/>
                <a:cs typeface="Tahoma"/>
              </a:rPr>
              <a:t>1</a:t>
            </a:r>
            <a:r>
              <a:rPr lang="zh-CN" altLang="en-US" spc="-17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时</a:t>
            </a:r>
            <a:r>
              <a:rPr lang="zh-CN" altLang="en-US" spc="-11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当前状态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i="1" baseline="-11904" dirty="0">
                <a:latin typeface="Bookman Old Style"/>
                <a:cs typeface="Bookman Old Style"/>
              </a:rPr>
              <a:t> </a:t>
            </a:r>
            <a:r>
              <a:rPr lang="zh-CN" altLang="en-US" sz="2000" i="1" spc="-142" baseline="-11904" dirty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zh-CN" altLang="en-US" spc="-40" dirty="0">
                <a:latin typeface="Tahoma"/>
                <a:cs typeface="Tahoma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spc="352" baseline="-11904" dirty="0">
                <a:latin typeface="Cambria"/>
                <a:cs typeface="Cambria"/>
              </a:rPr>
              <a:t>−</a:t>
            </a:r>
            <a:r>
              <a:rPr lang="en-US" altLang="zh-CN" sz="2000" spc="142" baseline="-11904" dirty="0">
                <a:latin typeface="Palatino Linotype"/>
                <a:cs typeface="Palatino Linotype"/>
              </a:rPr>
              <a:t>1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等于上一时刻状态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-50" dirty="0" err="1">
                <a:latin typeface="Georgia"/>
                <a:cs typeface="Georgia"/>
              </a:rPr>
              <a:t>h</a:t>
            </a:r>
            <a:r>
              <a:rPr lang="en-US" altLang="zh-CN" sz="2000" i="1" spc="82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spc="345" baseline="-11904" dirty="0">
                <a:latin typeface="Cambria"/>
                <a:cs typeface="Cambria"/>
              </a:rPr>
              <a:t>−</a:t>
            </a:r>
            <a:r>
              <a:rPr lang="en-US" altLang="zh-CN" sz="2000" spc="142" baseline="-11904" dirty="0">
                <a:latin typeface="Palatino Linotype"/>
                <a:cs typeface="Palatino Linotype"/>
              </a:rPr>
              <a:t>1</a:t>
            </a:r>
            <a:r>
              <a:rPr lang="zh-CN" altLang="en-US" spc="-5" dirty="0">
                <a:latin typeface="宋体"/>
                <a:cs typeface="宋体"/>
              </a:rPr>
              <a:t>，和当前输入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15" dirty="0" err="1">
                <a:latin typeface="Georgia"/>
                <a:cs typeface="Georgia"/>
              </a:rPr>
              <a:t>x</a:t>
            </a:r>
            <a:r>
              <a:rPr lang="en-US" altLang="zh-CN" sz="2000" i="1" spc="89" baseline="-11904" dirty="0" err="1">
                <a:latin typeface="Bookman Old Style"/>
                <a:cs typeface="Bookman Old Style"/>
              </a:rPr>
              <a:t>t</a:t>
            </a:r>
            <a:r>
              <a:rPr lang="zh-CN" altLang="en-US" sz="2000" i="1" spc="-22" baseline="-11904" dirty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无关。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6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40" dirty="0">
                <a:latin typeface="Palatino Linotype"/>
                <a:cs typeface="Palatino Linotype"/>
              </a:rPr>
              <a:t>G</a:t>
            </a:r>
            <a:r>
              <a:rPr lang="en-US" altLang="zh-CN" spc="5" dirty="0">
                <a:latin typeface="Palatino Linotype"/>
                <a:cs typeface="Palatino Linotype"/>
              </a:rPr>
              <a:t>R</a:t>
            </a:r>
            <a:r>
              <a:rPr lang="en-US" altLang="zh-CN" spc="-35" dirty="0">
                <a:latin typeface="Palatino Linotype"/>
                <a:cs typeface="Palatino Linotype"/>
              </a:rPr>
              <a:t>U</a:t>
            </a:r>
            <a:r>
              <a:rPr lang="zh-CN" altLang="en-US" spc="-10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循环单元结构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2" y="1690688"/>
            <a:ext cx="7903027" cy="4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6" y="488045"/>
            <a:ext cx="10515600" cy="1325563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lang="zh-CN" altLang="en-US" spc="-5" dirty="0" smtClean="0">
                <a:latin typeface="黑体"/>
                <a:cs typeface="黑体"/>
              </a:rPr>
              <a:t>堆叠</a:t>
            </a:r>
            <a:r>
              <a:rPr lang="zh-CN" altLang="en-US" spc="-5" dirty="0">
                <a:latin typeface="黑体"/>
                <a:cs typeface="黑体"/>
              </a:rPr>
              <a:t>循环神经网络</a:t>
            </a:r>
            <a:endParaRPr lang="zh-CN" altLang="en-US" dirty="0">
              <a:latin typeface="黑体"/>
              <a:cs typeface="黑体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195" y="2066905"/>
            <a:ext cx="6646610" cy="29781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01" y="5298308"/>
            <a:ext cx="3510390" cy="8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33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lang="zh-CN" altLang="en-US" spc="-5" dirty="0">
                <a:latin typeface="黑体"/>
                <a:cs typeface="黑体"/>
              </a:rPr>
              <a:t>双向循环神经网络</a:t>
            </a:r>
            <a:endParaRPr lang="zh-CN" altLang="en-US" dirty="0">
              <a:latin typeface="黑体"/>
              <a:cs typeface="黑体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700" y="2221500"/>
            <a:ext cx="6540368" cy="3486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7685" y="2508068"/>
            <a:ext cx="4036424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9" y="4659668"/>
            <a:ext cx="3868783" cy="18170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653480"/>
            <a:ext cx="4169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-5" dirty="0">
                <a:latin typeface="楷体"/>
                <a:cs typeface="楷体"/>
              </a:rPr>
              <a:t>双向循环神经网</a:t>
            </a:r>
            <a:r>
              <a:rPr lang="zh-CN" altLang="en-US" spc="-15" dirty="0">
                <a:latin typeface="楷体"/>
                <a:cs typeface="楷体"/>
              </a:rPr>
              <a:t>络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20" dirty="0">
                <a:latin typeface="Palatino Linotype"/>
                <a:cs typeface="Palatino Linotype"/>
              </a:rPr>
              <a:t>bidirectiona</a:t>
            </a:r>
            <a:r>
              <a:rPr lang="en-US" altLang="zh-CN" spc="-10" dirty="0">
                <a:latin typeface="Palatino Linotype"/>
                <a:cs typeface="Palatino Linotype"/>
              </a:rPr>
              <a:t>l</a:t>
            </a:r>
            <a:r>
              <a:rPr lang="en-US" altLang="zh-CN" spc="80" dirty="0">
                <a:latin typeface="Palatino Linotype"/>
                <a:cs typeface="Palatino Linotype"/>
              </a:rPr>
              <a:t> </a:t>
            </a:r>
            <a:r>
              <a:rPr lang="en-US" altLang="zh-CN" spc="-25" dirty="0">
                <a:latin typeface="Palatino Linotype"/>
                <a:cs typeface="Palatino Linotype"/>
              </a:rPr>
              <a:t>recurre</a:t>
            </a:r>
            <a:r>
              <a:rPr lang="en-US" altLang="zh-CN" spc="-55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en-US" altLang="zh-CN" spc="75" dirty="0">
                <a:latin typeface="Palatino Linotype"/>
                <a:cs typeface="Palatino Linotype"/>
              </a:rPr>
              <a:t> </a:t>
            </a:r>
            <a:r>
              <a:rPr lang="en-US" altLang="zh-CN" spc="-30" dirty="0">
                <a:latin typeface="Palatino Linotype"/>
                <a:cs typeface="Palatino Linotype"/>
              </a:rPr>
              <a:t>neura</a:t>
            </a:r>
            <a:r>
              <a:rPr lang="en-US" altLang="zh-CN" spc="-15" dirty="0">
                <a:latin typeface="Palatino Linotype"/>
                <a:cs typeface="Palatino Linotype"/>
              </a:rPr>
              <a:t>l</a:t>
            </a:r>
            <a:r>
              <a:rPr lang="en-US" altLang="zh-CN" spc="80" dirty="0">
                <a:latin typeface="Palatino Linotype"/>
                <a:cs typeface="Palatino Linotype"/>
              </a:rPr>
              <a:t> </a:t>
            </a:r>
            <a:r>
              <a:rPr lang="en-US" altLang="zh-CN" spc="-10" dirty="0">
                <a:latin typeface="Palatino Linotype"/>
                <a:cs typeface="Palatino Linotype"/>
              </a:rPr>
              <a:t>ne</a:t>
            </a:r>
            <a:r>
              <a:rPr lang="en-US" altLang="zh-CN" spc="-35" dirty="0">
                <a:latin typeface="Palatino Linotype"/>
                <a:cs typeface="Palatino Linotype"/>
              </a:rPr>
              <a:t>t</a:t>
            </a:r>
            <a:r>
              <a:rPr lang="en-US" altLang="zh-CN" spc="-145" dirty="0">
                <a:latin typeface="Palatino Linotype"/>
                <a:cs typeface="Palatino Linotype"/>
              </a:rPr>
              <a:t>w</a:t>
            </a:r>
            <a:r>
              <a:rPr lang="en-US" altLang="zh-CN" spc="-30" dirty="0">
                <a:latin typeface="Palatino Linotype"/>
                <a:cs typeface="Palatino Linotype"/>
              </a:rPr>
              <a:t>or</a:t>
            </a:r>
            <a:r>
              <a:rPr lang="en-US" altLang="zh-CN" spc="-40" dirty="0">
                <a:latin typeface="Palatino Linotype"/>
                <a:cs typeface="Palatino Linotype"/>
              </a:rPr>
              <a:t>k</a:t>
            </a:r>
            <a:r>
              <a:rPr lang="zh-CN" altLang="en-US" spc="-20" dirty="0">
                <a:latin typeface="宋体"/>
                <a:cs typeface="宋体"/>
              </a:rPr>
              <a:t>，</a:t>
            </a:r>
            <a:r>
              <a:rPr lang="en-US" altLang="zh-CN" spc="-5" dirty="0">
                <a:latin typeface="Palatino Linotype"/>
                <a:cs typeface="Palatino Linotype"/>
              </a:rPr>
              <a:t>Bi-RN</a:t>
            </a:r>
            <a:r>
              <a:rPr lang="en-US" altLang="zh-CN" spc="-15" dirty="0">
                <a:latin typeface="Palatino Linotype"/>
                <a:cs typeface="Palatino Linotype"/>
              </a:rPr>
              <a:t>N</a:t>
            </a:r>
            <a:r>
              <a:rPr lang="zh-CN" altLang="en-US" spc="-15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由 两层循环神经网络组成，它们的输入相同，只是信息传递的方向不同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spc="-5" dirty="0" smtClean="0">
              <a:latin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pc="-5" dirty="0" smtClean="0">
                <a:latin typeface="宋体"/>
                <a:cs typeface="宋体"/>
              </a:rPr>
              <a:t>假设第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spc="-50" dirty="0" smtClean="0">
                <a:latin typeface="Tahoma"/>
                <a:cs typeface="Tahoma"/>
              </a:rPr>
              <a:t>1</a:t>
            </a:r>
            <a:r>
              <a:rPr lang="zh-CN" altLang="en-US" spc="-170" dirty="0" smtClean="0">
                <a:latin typeface="Tahoma"/>
                <a:cs typeface="Tahoma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层按时间顺序</a:t>
            </a:r>
            <a:r>
              <a:rPr lang="zh-CN" altLang="en-US" spc="-55" dirty="0" smtClean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第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spc="-50" dirty="0" smtClean="0">
                <a:latin typeface="Tahoma"/>
                <a:cs typeface="Tahoma"/>
              </a:rPr>
              <a:t>2</a:t>
            </a:r>
            <a:r>
              <a:rPr lang="zh-CN" altLang="en-US" spc="-170" dirty="0" smtClean="0">
                <a:latin typeface="Tahoma"/>
                <a:cs typeface="Tahoma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层按时间逆序</a:t>
            </a:r>
            <a:r>
              <a:rPr lang="zh-CN" altLang="en-US" spc="-55" dirty="0" smtClean="0">
                <a:latin typeface="宋体"/>
                <a:cs typeface="宋体"/>
              </a:rPr>
              <a:t>，</a:t>
            </a:r>
            <a:r>
              <a:rPr lang="zh-CN" altLang="en-US" spc="-5" dirty="0" smtClean="0">
                <a:latin typeface="宋体"/>
                <a:cs typeface="宋体"/>
              </a:rPr>
              <a:t>在时刻</a:t>
            </a:r>
            <a:r>
              <a:rPr lang="zh-CN" altLang="en-US" spc="-355" dirty="0" smtClean="0">
                <a:latin typeface="宋体"/>
                <a:cs typeface="宋体"/>
              </a:rPr>
              <a:t> </a:t>
            </a:r>
            <a:r>
              <a:rPr lang="en-US" altLang="zh-CN" i="1" spc="80" dirty="0" smtClean="0">
                <a:latin typeface="Times New Roman"/>
                <a:cs typeface="Times New Roman"/>
              </a:rPr>
              <a:t>t</a:t>
            </a:r>
            <a:r>
              <a:rPr lang="zh-CN" altLang="en-US" i="1" spc="-105" dirty="0" smtClean="0">
                <a:latin typeface="Times New Roman"/>
                <a:cs typeface="Times New Roman"/>
              </a:rPr>
              <a:t> </a:t>
            </a:r>
            <a:r>
              <a:rPr lang="zh-CN" altLang="en-US" spc="-5" dirty="0" smtClean="0">
                <a:latin typeface="宋体"/>
                <a:cs typeface="宋体"/>
              </a:rPr>
              <a:t>时的隐藏状态定义为：</a:t>
            </a:r>
            <a:endParaRPr lang="zh-CN" altLang="en-US" dirty="0" smtClean="0">
              <a:latin typeface="宋体"/>
              <a:cs typeface="宋体"/>
            </a:endParaRPr>
          </a:p>
          <a:p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9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递归</a:t>
            </a:r>
            <a:r>
              <a:rPr lang="zh-CN" altLang="en-US" spc="-5" dirty="0" smtClean="0">
                <a:latin typeface="黑体"/>
                <a:cs typeface="黑体"/>
              </a:rPr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06" y="2208130"/>
            <a:ext cx="7811588" cy="34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给网络增加短期记忆的方法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08" y="1690688"/>
            <a:ext cx="10515600" cy="4351338"/>
          </a:xfrm>
        </p:spPr>
        <p:txBody>
          <a:bodyPr/>
          <a:lstStyle/>
          <a:p>
            <a:r>
              <a:rPr lang="en-US" altLang="zh-CN" spc="-5" dirty="0" smtClean="0">
                <a:latin typeface="宋体"/>
                <a:cs typeface="宋体"/>
              </a:rPr>
              <a:t>2.</a:t>
            </a:r>
            <a:r>
              <a:rPr lang="zh-CN" altLang="en-US" spc="-5" dirty="0" smtClean="0">
                <a:latin typeface="黑体"/>
                <a:cs typeface="黑体"/>
              </a:rPr>
              <a:t>有外部输入的非线性自回归模型：</a:t>
            </a:r>
            <a:r>
              <a:rPr lang="zh-CN" altLang="en-US" dirty="0">
                <a:latin typeface="宋体"/>
                <a:cs typeface="宋体"/>
              </a:rPr>
              <a:t>在</a:t>
            </a:r>
            <a:r>
              <a:rPr lang="zh-CN" altLang="en-US" spc="-5" dirty="0">
                <a:latin typeface="宋体"/>
                <a:cs typeface="宋体"/>
              </a:rPr>
              <a:t>每</a:t>
            </a:r>
            <a:r>
              <a:rPr lang="zh-CN" altLang="en-US" dirty="0">
                <a:latin typeface="宋体"/>
                <a:cs typeface="宋体"/>
              </a:rPr>
              <a:t>个</a:t>
            </a:r>
            <a:r>
              <a:rPr lang="zh-CN" altLang="en-US" spc="-5" dirty="0">
                <a:latin typeface="宋体"/>
                <a:cs typeface="宋体"/>
              </a:rPr>
              <a:t>时刻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i="1" spc="80" dirty="0">
                <a:latin typeface="Times New Roman"/>
                <a:cs typeface="Times New Roman"/>
              </a:rPr>
              <a:t>t</a:t>
            </a:r>
            <a:r>
              <a:rPr lang="zh-CN" altLang="en-US" i="1" spc="-9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都有</a:t>
            </a:r>
            <a:r>
              <a:rPr lang="zh-CN" altLang="en-US" dirty="0">
                <a:latin typeface="宋体"/>
                <a:cs typeface="宋体"/>
              </a:rPr>
              <a:t>一</a:t>
            </a:r>
            <a:r>
              <a:rPr lang="zh-CN" altLang="en-US" spc="-5" dirty="0">
                <a:latin typeface="宋体"/>
                <a:cs typeface="宋体"/>
              </a:rPr>
              <a:t>个</a:t>
            </a:r>
            <a:r>
              <a:rPr lang="zh-CN" altLang="en-US" dirty="0">
                <a:latin typeface="宋体"/>
                <a:cs typeface="宋体"/>
              </a:rPr>
              <a:t>外</a:t>
            </a:r>
            <a:r>
              <a:rPr lang="zh-CN" altLang="en-US" spc="-5" dirty="0">
                <a:latin typeface="宋体"/>
                <a:cs typeface="宋体"/>
              </a:rPr>
              <a:t>部输入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b="1" spc="15" dirty="0" err="1">
                <a:latin typeface="Georgia"/>
                <a:cs typeface="Georgia"/>
              </a:rPr>
              <a:t>x</a:t>
            </a:r>
            <a:r>
              <a:rPr lang="en-US" altLang="zh-CN" sz="3200" b="0" i="1" spc="150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pc="-5" dirty="0">
                <a:latin typeface="宋体"/>
                <a:cs typeface="宋体"/>
              </a:rPr>
              <a:t>，产</a:t>
            </a:r>
            <a:r>
              <a:rPr lang="zh-CN" altLang="en-US" dirty="0">
                <a:latin typeface="宋体"/>
                <a:cs typeface="宋体"/>
              </a:rPr>
              <a:t>生</a:t>
            </a:r>
            <a:r>
              <a:rPr lang="zh-CN" altLang="en-US" spc="-5" dirty="0">
                <a:latin typeface="宋体"/>
                <a:cs typeface="宋体"/>
              </a:rPr>
              <a:t>一</a:t>
            </a:r>
            <a:r>
              <a:rPr lang="zh-CN" altLang="en-US" dirty="0">
                <a:latin typeface="宋体"/>
                <a:cs typeface="宋体"/>
              </a:rPr>
              <a:t>个</a:t>
            </a:r>
            <a:r>
              <a:rPr lang="zh-CN" altLang="en-US" spc="-5" dirty="0">
                <a:latin typeface="宋体"/>
                <a:cs typeface="宋体"/>
              </a:rPr>
              <a:t>输出</a:t>
            </a:r>
            <a:r>
              <a:rPr lang="zh-CN" altLang="en-US" spc="-345" dirty="0">
                <a:latin typeface="宋体"/>
                <a:cs typeface="宋体"/>
              </a:rPr>
              <a:t> </a:t>
            </a:r>
            <a:r>
              <a:rPr lang="en-US" altLang="zh-CN" b="1" spc="40" dirty="0" err="1">
                <a:latin typeface="Georgia"/>
                <a:cs typeface="Georgia"/>
              </a:rPr>
              <a:t>y</a:t>
            </a:r>
            <a:r>
              <a:rPr lang="en-US" altLang="zh-CN" sz="3200" b="0" i="1" spc="150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r>
              <a:rPr lang="zh-CN" altLang="en-US" spc="-95" dirty="0" smtClean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通过</a:t>
            </a:r>
            <a:r>
              <a:rPr lang="zh-CN" altLang="en-US" dirty="0">
                <a:latin typeface="宋体"/>
                <a:cs typeface="宋体"/>
              </a:rPr>
              <a:t>一</a:t>
            </a:r>
            <a:r>
              <a:rPr lang="zh-CN" altLang="en-US" spc="-5" dirty="0" smtClean="0">
                <a:latin typeface="宋体"/>
                <a:cs typeface="宋体"/>
              </a:rPr>
              <a:t>个延时器</a:t>
            </a:r>
            <a:r>
              <a:rPr lang="zh-CN" altLang="en-US" spc="-5" dirty="0">
                <a:latin typeface="宋体"/>
                <a:cs typeface="宋体"/>
              </a:rPr>
              <a:t>记录最近几次的外部输入和输出，第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zh-CN" altLang="en-US" spc="-105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个时刻的输出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b="1" spc="40" dirty="0" err="1">
                <a:latin typeface="Georgia"/>
                <a:cs typeface="Georgia"/>
              </a:rPr>
              <a:t>y</a:t>
            </a:r>
            <a:r>
              <a:rPr lang="en-US" altLang="zh-CN" sz="3200" b="0" i="1" spc="89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3200" b="0" i="1" spc="-22" baseline="-11904" dirty="0" smtClean="0">
                <a:latin typeface="Bookman Old Style"/>
                <a:cs typeface="Bookman Old Style"/>
              </a:rPr>
              <a:t> ：</a:t>
            </a:r>
            <a:endParaRPr lang="en-US" altLang="zh-CN" sz="3200" b="0" i="1" spc="-22" baseline="-11904" dirty="0" smtClean="0">
              <a:latin typeface="Bookman Old Style"/>
              <a:cs typeface="Bookman Old Style"/>
            </a:endParaRPr>
          </a:p>
          <a:p>
            <a:endParaRPr lang="en-US" altLang="zh-CN" sz="3200" i="1" spc="-22" baseline="-11904" dirty="0">
              <a:latin typeface="Bookman Old Style"/>
              <a:cs typeface="黑体"/>
            </a:endParaRPr>
          </a:p>
          <a:p>
            <a:endParaRPr lang="en-US" altLang="zh-CN" sz="3200" i="1" spc="-22" baseline="-11904" dirty="0" smtClean="0">
              <a:latin typeface="Bookman Old Style"/>
              <a:cs typeface="黑体"/>
            </a:endParaRPr>
          </a:p>
          <a:p>
            <a:endParaRPr lang="en-US" altLang="zh-CN" sz="3200" i="1" spc="-22" baseline="-11904" dirty="0">
              <a:latin typeface="Bookman Old Style"/>
              <a:cs typeface="黑体"/>
            </a:endParaRPr>
          </a:p>
          <a:p>
            <a:endParaRPr lang="en-US" altLang="zh-CN" sz="3200" i="1" spc="-22" baseline="-11904" dirty="0" smtClean="0">
              <a:latin typeface="Bookman Old Style"/>
              <a:cs typeface="黑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其中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210" dirty="0">
                <a:latin typeface="Times New Roman"/>
                <a:cs typeface="Times New Roman"/>
              </a:rPr>
              <a:t>f</a:t>
            </a:r>
            <a:r>
              <a:rPr lang="zh-CN" altLang="en-US" i="1" spc="-145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Tahoma"/>
                <a:cs typeface="Tahoma"/>
              </a:rPr>
              <a:t>(</a:t>
            </a:r>
            <a:r>
              <a:rPr lang="en-US" altLang="zh-CN" spc="-10" dirty="0">
                <a:latin typeface="Cambria"/>
                <a:cs typeface="Cambria"/>
              </a:rPr>
              <a:t>·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6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表示非线性函数，可以是一个前馈网络，</a:t>
            </a:r>
            <a:r>
              <a:rPr lang="en-US" altLang="zh-CN" i="1" dirty="0">
                <a:latin typeface="Times New Roman"/>
                <a:cs typeface="Times New Roman"/>
              </a:rPr>
              <a:t>p</a:t>
            </a:r>
            <a:r>
              <a:rPr lang="zh-CN" altLang="en-US" i="1" spc="-10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和</a:t>
            </a:r>
            <a:r>
              <a:rPr lang="zh-CN" altLang="en-US" spc="-355" dirty="0">
                <a:latin typeface="宋体"/>
                <a:cs typeface="宋体"/>
              </a:rPr>
              <a:t> </a:t>
            </a:r>
            <a:r>
              <a:rPr lang="en-US" altLang="zh-CN" i="1" spc="-60" dirty="0">
                <a:latin typeface="Times New Roman"/>
                <a:cs typeface="Times New Roman"/>
              </a:rPr>
              <a:t>q</a:t>
            </a:r>
            <a:r>
              <a:rPr lang="zh-CN" altLang="en-US" i="1" spc="-6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为超参数。</a:t>
            </a:r>
            <a:endParaRPr lang="zh-CN" altLang="en-US" dirty="0">
              <a:latin typeface="宋体"/>
              <a:cs typeface="宋体"/>
            </a:endParaRPr>
          </a:p>
          <a:p>
            <a:endParaRPr lang="en-US" altLang="zh-CN" spc="-5" dirty="0" smtClean="0">
              <a:latin typeface="黑体"/>
              <a:cs typeface="黑体"/>
            </a:endParaRPr>
          </a:p>
          <a:p>
            <a:endParaRPr lang="en-US" altLang="zh-CN" spc="-5" dirty="0" smtClean="0">
              <a:latin typeface="黑体"/>
              <a:cs typeface="黑体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5" y="3125545"/>
            <a:ext cx="4912863" cy="11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给网络增加短期记忆的方法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黑体"/>
                <a:cs typeface="黑体"/>
              </a:rPr>
              <a:t>循环神经网络</a:t>
            </a:r>
            <a:endParaRPr lang="zh-CN" altLang="en-US" dirty="0">
              <a:latin typeface="黑体"/>
              <a:cs typeface="黑体"/>
            </a:endParaRPr>
          </a:p>
          <a:p>
            <a:pPr marL="0" indent="0">
              <a:buNone/>
            </a:pPr>
            <a:r>
              <a:rPr lang="zh-CN" altLang="en-US" spc="-5" dirty="0" smtClean="0">
                <a:latin typeface="宋体"/>
                <a:cs typeface="宋体"/>
              </a:rPr>
              <a:t>  循环</a:t>
            </a:r>
            <a:r>
              <a:rPr lang="zh-CN" altLang="en-US" spc="-5" dirty="0">
                <a:latin typeface="宋体"/>
                <a:cs typeface="宋体"/>
              </a:rPr>
              <a:t>神经网络通过使用带自反馈的神经元</a:t>
            </a:r>
            <a:r>
              <a:rPr lang="zh-CN" altLang="en-US" spc="-22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能够处理任意长度的时序</a:t>
            </a:r>
            <a:r>
              <a:rPr lang="zh-CN" altLang="en-US" spc="-5" dirty="0" smtClean="0">
                <a:latin typeface="宋体"/>
                <a:cs typeface="宋体"/>
              </a:rPr>
              <a:t>数据</a:t>
            </a:r>
            <a:endParaRPr lang="en-US" altLang="zh-CN" spc="-5" dirty="0" smtClean="0">
              <a:latin typeface="宋体"/>
              <a:cs typeface="宋体"/>
            </a:endParaRPr>
          </a:p>
          <a:p>
            <a:pPr marL="0" indent="0">
              <a:buNone/>
            </a:pPr>
            <a:r>
              <a:rPr lang="en-US" altLang="zh-CN" b="1" spc="-50" dirty="0" smtClean="0">
                <a:latin typeface="Georgia"/>
                <a:cs typeface="Georgia"/>
              </a:rPr>
              <a:t>                                 </a:t>
            </a:r>
            <a:r>
              <a:rPr lang="en-US" altLang="zh-CN" b="1" spc="-50" dirty="0" err="1" smtClean="0">
                <a:latin typeface="Georgia"/>
                <a:cs typeface="Georgia"/>
              </a:rPr>
              <a:t>h</a:t>
            </a:r>
            <a:r>
              <a:rPr lang="en-US" altLang="zh-CN" sz="3200" b="0" i="1" spc="89" baseline="-11904" dirty="0" err="1" smtClean="0">
                <a:latin typeface="Bookman Old Style"/>
                <a:cs typeface="Bookman Old Style"/>
              </a:rPr>
              <a:t>t</a:t>
            </a:r>
            <a:r>
              <a:rPr lang="en-US" altLang="zh-CN" sz="3200" b="0" i="1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sz="3200" b="0" i="1" spc="-142" baseline="-11904" dirty="0" smtClean="0">
                <a:latin typeface="Bookman Old Style"/>
                <a:cs typeface="Bookman Old Style"/>
              </a:rPr>
              <a:t> </a:t>
            </a:r>
            <a:r>
              <a:rPr lang="en-US" altLang="zh-CN" spc="45" dirty="0">
                <a:latin typeface="Tahoma"/>
                <a:cs typeface="Tahoma"/>
              </a:rPr>
              <a:t>=</a:t>
            </a:r>
            <a:r>
              <a:rPr lang="en-US" altLang="zh-CN" spc="-40" dirty="0">
                <a:latin typeface="Tahoma"/>
                <a:cs typeface="Tahoma"/>
              </a:rPr>
              <a:t> </a:t>
            </a:r>
            <a:r>
              <a:rPr lang="en-US" altLang="zh-CN" i="1" spc="210" dirty="0">
                <a:latin typeface="Times New Roman"/>
                <a:cs typeface="Times New Roman"/>
              </a:rPr>
              <a:t>f</a:t>
            </a:r>
            <a:r>
              <a:rPr lang="en-US" altLang="zh-CN" i="1" spc="-145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ahoma"/>
                <a:cs typeface="Tahoma"/>
              </a:rPr>
              <a:t>(</a:t>
            </a:r>
            <a:r>
              <a:rPr lang="en-US" altLang="zh-CN" b="1" spc="-50" dirty="0">
                <a:latin typeface="Georgia"/>
                <a:cs typeface="Georgia"/>
              </a:rPr>
              <a:t>h</a:t>
            </a:r>
            <a:r>
              <a:rPr lang="en-US" altLang="zh-CN" sz="3200" b="0" i="1" spc="82" baseline="-11904" dirty="0" smtClean="0">
                <a:latin typeface="Bookman Old Style"/>
                <a:cs typeface="Bookman Old Style"/>
              </a:rPr>
              <a:t>t</a:t>
            </a:r>
            <a:r>
              <a:rPr lang="en-US" altLang="zh-CN" sz="3200" spc="352" baseline="-11904" dirty="0" smtClean="0">
                <a:latin typeface="Cambria"/>
                <a:cs typeface="Cambria"/>
              </a:rPr>
              <a:t>−</a:t>
            </a:r>
            <a:r>
              <a:rPr lang="en-US" altLang="zh-CN" sz="3200" spc="142" baseline="-11904" dirty="0" smtClean="0">
                <a:latin typeface="Palatino Linotype"/>
                <a:cs typeface="Palatino Linotype"/>
              </a:rPr>
              <a:t>1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r>
              <a:rPr lang="en-US" altLang="zh-CN" i="1" spc="-85" dirty="0">
                <a:latin typeface="Times New Roman"/>
                <a:cs typeface="Times New Roman"/>
              </a:rPr>
              <a:t> </a:t>
            </a:r>
            <a:r>
              <a:rPr lang="en-US" altLang="zh-CN" b="1" spc="15" dirty="0" err="1">
                <a:latin typeface="Georgia"/>
                <a:cs typeface="Georgia"/>
              </a:rPr>
              <a:t>x</a:t>
            </a:r>
            <a:r>
              <a:rPr lang="en-US" altLang="zh-CN" sz="3200" b="0" i="1" spc="150" baseline="-11904" dirty="0" err="1" smtClean="0">
                <a:latin typeface="Bookman Old Style"/>
                <a:cs typeface="Bookman Old Style"/>
              </a:rPr>
              <a:t>t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en-US" altLang="zh-CN" i="1" spc="25" dirty="0">
                <a:latin typeface="Times New Roman"/>
                <a:cs typeface="Times New Roman"/>
              </a:rPr>
              <a:t>,</a:t>
            </a:r>
            <a:endParaRPr lang="en-US" altLang="zh-CN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59" y="3192127"/>
            <a:ext cx="4104575" cy="26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" dirty="0">
                <a:latin typeface="黑体"/>
                <a:cs typeface="黑体"/>
              </a:rPr>
              <a:t>简单循环</a:t>
            </a:r>
            <a:r>
              <a:rPr lang="zh-CN" altLang="en-US" spc="30" dirty="0" smtClean="0">
                <a:latin typeface="黑体"/>
                <a:cs typeface="黑体"/>
              </a:rPr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楷体"/>
                <a:cs typeface="楷体"/>
              </a:rPr>
              <a:t>简单循环网</a:t>
            </a:r>
            <a:r>
              <a:rPr lang="zh-CN" altLang="en-US" spc="-160" dirty="0">
                <a:latin typeface="楷体"/>
                <a:cs typeface="楷体"/>
              </a:rPr>
              <a:t>络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-30" dirty="0">
                <a:latin typeface="Palatino Linotype"/>
                <a:cs typeface="Palatino Linotype"/>
              </a:rPr>
              <a:t>Simpl</a:t>
            </a:r>
            <a:r>
              <a:rPr lang="en-US" altLang="zh-CN" spc="-25" dirty="0">
                <a:latin typeface="Palatino Linotype"/>
                <a:cs typeface="Palatino Linotype"/>
              </a:rPr>
              <a:t>e</a:t>
            </a:r>
            <a:r>
              <a:rPr lang="zh-CN" altLang="en-US" spc="40" dirty="0">
                <a:latin typeface="Palatino Linotype"/>
                <a:cs typeface="Palatino Linotype"/>
              </a:rPr>
              <a:t> </a:t>
            </a:r>
            <a:r>
              <a:rPr lang="en-US" altLang="zh-CN" spc="-15" dirty="0">
                <a:latin typeface="Palatino Linotype"/>
                <a:cs typeface="Palatino Linotype"/>
              </a:rPr>
              <a:t>Recurre</a:t>
            </a:r>
            <a:r>
              <a:rPr lang="en-US" altLang="zh-CN" spc="-45" dirty="0">
                <a:latin typeface="Palatino Linotype"/>
                <a:cs typeface="Palatino Linotype"/>
              </a:rPr>
              <a:t>n</a:t>
            </a:r>
            <a:r>
              <a:rPr lang="en-US" altLang="zh-CN" spc="60" dirty="0">
                <a:latin typeface="Palatino Linotype"/>
                <a:cs typeface="Palatino Linotype"/>
              </a:rPr>
              <a:t>t</a:t>
            </a:r>
            <a:r>
              <a:rPr lang="zh-CN" altLang="en-US" spc="40" dirty="0">
                <a:latin typeface="Palatino Linotype"/>
                <a:cs typeface="Palatino Linotype"/>
              </a:rPr>
              <a:t> </a:t>
            </a:r>
            <a:r>
              <a:rPr lang="en-US" altLang="zh-CN" spc="-25" dirty="0">
                <a:latin typeface="Palatino Linotype"/>
                <a:cs typeface="Palatino Linotype"/>
              </a:rPr>
              <a:t>Ne</a:t>
            </a:r>
            <a:r>
              <a:rPr lang="en-US" altLang="zh-CN" spc="-45" dirty="0">
                <a:latin typeface="Palatino Linotype"/>
                <a:cs typeface="Palatino Linotype"/>
              </a:rPr>
              <a:t>t</a:t>
            </a:r>
            <a:r>
              <a:rPr lang="en-US" altLang="zh-CN" spc="-145" dirty="0">
                <a:latin typeface="Palatino Linotype"/>
                <a:cs typeface="Palatino Linotype"/>
              </a:rPr>
              <a:t>w</a:t>
            </a:r>
            <a:r>
              <a:rPr lang="en-US" altLang="zh-CN" spc="-30" dirty="0">
                <a:latin typeface="Palatino Linotype"/>
                <a:cs typeface="Palatino Linotype"/>
              </a:rPr>
              <a:t>or</a:t>
            </a:r>
            <a:r>
              <a:rPr lang="en-US" altLang="zh-CN" spc="-40" dirty="0">
                <a:latin typeface="Palatino Linotype"/>
                <a:cs typeface="Palatino Linotype"/>
              </a:rPr>
              <a:t>k</a:t>
            </a:r>
            <a:r>
              <a:rPr lang="zh-CN" altLang="en-US" spc="-225" dirty="0">
                <a:latin typeface="宋体"/>
                <a:cs typeface="宋体"/>
              </a:rPr>
              <a:t>，</a:t>
            </a:r>
            <a:r>
              <a:rPr lang="en-US" altLang="zh-CN" spc="-5" dirty="0">
                <a:latin typeface="Palatino Linotype"/>
                <a:cs typeface="Palatino Linotype"/>
              </a:rPr>
              <a:t>SR</a:t>
            </a:r>
            <a:r>
              <a:rPr lang="en-US" altLang="zh-CN" dirty="0">
                <a:latin typeface="Palatino Linotype"/>
                <a:cs typeface="Palatino Linotype"/>
              </a:rPr>
              <a:t>N</a:t>
            </a:r>
            <a:r>
              <a:rPr lang="zh-CN" altLang="en-US" spc="-160" dirty="0" smtClean="0">
                <a:latin typeface="宋体"/>
                <a:cs typeface="宋体"/>
              </a:rPr>
              <a:t>）</a:t>
            </a:r>
            <a:r>
              <a:rPr lang="zh-CN" altLang="en-US" spc="-5" dirty="0" smtClean="0">
                <a:latin typeface="宋体"/>
                <a:cs typeface="宋体"/>
              </a:rPr>
              <a:t>是</a:t>
            </a:r>
            <a:r>
              <a:rPr lang="zh-CN" altLang="en-US" spc="-5" dirty="0">
                <a:latin typeface="宋体"/>
                <a:cs typeface="宋体"/>
              </a:rPr>
              <a:t>一个</a:t>
            </a:r>
            <a:r>
              <a:rPr lang="zh-CN" altLang="en-US" spc="-5" dirty="0" smtClean="0">
                <a:latin typeface="宋体"/>
                <a:cs typeface="宋体"/>
              </a:rPr>
              <a:t>非常</a:t>
            </a:r>
            <a:r>
              <a:rPr lang="zh-CN" altLang="en-US" spc="-5" dirty="0">
                <a:latin typeface="宋体"/>
                <a:cs typeface="宋体"/>
              </a:rPr>
              <a:t>简单的循环神经网络，只有一个隐藏层的</a:t>
            </a:r>
            <a:r>
              <a:rPr lang="zh-CN" altLang="en-US" spc="-5" dirty="0" smtClean="0">
                <a:latin typeface="宋体"/>
                <a:cs typeface="宋体"/>
              </a:rPr>
              <a:t>神经网络。</a:t>
            </a:r>
            <a:endParaRPr lang="en-US" altLang="zh-CN" spc="-5" dirty="0" smtClean="0">
              <a:latin typeface="宋体"/>
              <a:cs typeface="宋体"/>
            </a:endParaRPr>
          </a:p>
          <a:p>
            <a:endParaRPr lang="en-US" altLang="zh-CN" spc="-5" dirty="0" smtClean="0">
              <a:latin typeface="宋体"/>
              <a:cs typeface="宋体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92" y="2945086"/>
            <a:ext cx="2766580" cy="7255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70" y="2945086"/>
            <a:ext cx="5649232" cy="25268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0971" y="4001294"/>
            <a:ext cx="3344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5" dirty="0">
                <a:latin typeface="宋体"/>
                <a:cs typeface="宋体"/>
              </a:rPr>
              <a:t>其中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b="1" spc="-20" dirty="0" err="1">
                <a:latin typeface="Georgia"/>
                <a:cs typeface="Georgia"/>
              </a:rPr>
              <a:t>z</a:t>
            </a:r>
            <a:r>
              <a:rPr lang="en-US" altLang="zh-CN" sz="2000" b="0" i="1" spc="89" baseline="-11904" dirty="0" err="1" smtClean="0">
                <a:latin typeface="Bookman Old Style"/>
                <a:cs typeface="Bookman Old Style"/>
              </a:rPr>
              <a:t>t</a:t>
            </a:r>
            <a:r>
              <a:rPr lang="zh-CN" altLang="en-US" sz="2000" b="0" i="1" spc="-37" baseline="-11904" dirty="0" smtClean="0">
                <a:latin typeface="Bookman Old Style"/>
                <a:cs typeface="Bookman Old Styl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为隐藏层的净输入</a:t>
            </a:r>
            <a:r>
              <a:rPr lang="zh-CN" altLang="en-US" spc="-140" dirty="0">
                <a:latin typeface="宋体"/>
                <a:cs typeface="宋体"/>
              </a:rPr>
              <a:t>，</a:t>
            </a:r>
            <a:r>
              <a:rPr lang="en-US" altLang="zh-CN" i="1" spc="210" dirty="0">
                <a:latin typeface="Times New Roman"/>
                <a:cs typeface="Times New Roman"/>
              </a:rPr>
              <a:t>f</a:t>
            </a:r>
            <a:r>
              <a:rPr lang="zh-CN" altLang="en-US" i="1" spc="-145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Tahoma"/>
                <a:cs typeface="Tahoma"/>
              </a:rPr>
              <a:t>(</a:t>
            </a:r>
            <a:r>
              <a:rPr lang="en-US" altLang="zh-CN" spc="-10" dirty="0">
                <a:latin typeface="Cambria"/>
                <a:cs typeface="Cambria"/>
              </a:rPr>
              <a:t>·</a:t>
            </a:r>
            <a:r>
              <a:rPr lang="en-US" altLang="zh-CN" dirty="0">
                <a:latin typeface="Tahoma"/>
                <a:cs typeface="Tahoma"/>
              </a:rPr>
              <a:t>)</a:t>
            </a:r>
            <a:r>
              <a:rPr lang="zh-CN" altLang="en-US" spc="-175" dirty="0">
                <a:latin typeface="Tahoma"/>
                <a:cs typeface="Tahom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是非线性激活函数</a:t>
            </a:r>
            <a:r>
              <a:rPr lang="zh-CN" altLang="en-US" spc="-14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通常为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logistic</a:t>
            </a:r>
            <a:r>
              <a:rPr lang="zh-CN" altLang="en-US" spc="-11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函数或</a:t>
            </a:r>
            <a:r>
              <a:rPr lang="zh-CN" altLang="en-US" spc="-365" dirty="0">
                <a:latin typeface="宋体"/>
                <a:cs typeface="宋体"/>
              </a:rPr>
              <a:t> </a:t>
            </a:r>
            <a:r>
              <a:rPr lang="en-US" altLang="zh-CN" dirty="0" err="1">
                <a:latin typeface="Palatino Linotype"/>
                <a:cs typeface="Palatino Linotype"/>
              </a:rPr>
              <a:t>tanh</a:t>
            </a:r>
            <a:r>
              <a:rPr lang="en-US" altLang="zh-CN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函数</a:t>
            </a:r>
            <a:r>
              <a:rPr lang="zh-CN" altLang="en-US" spc="-15" dirty="0">
                <a:latin typeface="宋体"/>
                <a:cs typeface="宋体"/>
              </a:rPr>
              <a:t>，</a:t>
            </a:r>
            <a:r>
              <a:rPr lang="en-US" altLang="zh-CN" i="1" spc="-45" dirty="0">
                <a:latin typeface="Times New Roman"/>
                <a:cs typeface="Times New Roman"/>
              </a:rPr>
              <a:t>U</a:t>
            </a:r>
            <a:r>
              <a:rPr lang="zh-CN" altLang="en-US" i="1" spc="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5" dirty="0">
                <a:latin typeface="楷体"/>
                <a:cs typeface="楷体"/>
              </a:rPr>
              <a:t>状态</a:t>
            </a:r>
            <a:r>
              <a:rPr lang="en-US" altLang="zh-CN" i="1" spc="20" dirty="0">
                <a:latin typeface="Palatino Linotype"/>
                <a:cs typeface="Palatino Linotype"/>
              </a:rPr>
              <a:t>-</a:t>
            </a:r>
            <a:r>
              <a:rPr lang="zh-CN" altLang="en-US" spc="-5" dirty="0">
                <a:latin typeface="楷体"/>
                <a:cs typeface="楷体"/>
              </a:rPr>
              <a:t>状态</a:t>
            </a:r>
            <a:r>
              <a:rPr lang="zh-CN" altLang="en-US" spc="-5" dirty="0">
                <a:latin typeface="宋体"/>
                <a:cs typeface="宋体"/>
              </a:rPr>
              <a:t>权重矩阵</a:t>
            </a:r>
            <a:r>
              <a:rPr lang="zh-CN" altLang="en-US" spc="-15" dirty="0">
                <a:latin typeface="宋体"/>
                <a:cs typeface="宋体"/>
              </a:rPr>
              <a:t>，</a:t>
            </a:r>
            <a:r>
              <a:rPr lang="en-US" altLang="zh-CN" i="1" spc="105" dirty="0">
                <a:latin typeface="Times New Roman"/>
                <a:cs typeface="Times New Roman"/>
              </a:rPr>
              <a:t>W</a:t>
            </a:r>
            <a:r>
              <a:rPr lang="zh-CN" altLang="en-US" i="1" spc="35" dirty="0">
                <a:latin typeface="Times New Roman"/>
                <a:cs typeface="Times New Roman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</a:t>
            </a:r>
            <a:r>
              <a:rPr lang="zh-CN" altLang="en-US" spc="-5" dirty="0">
                <a:latin typeface="楷体"/>
                <a:cs typeface="楷体"/>
              </a:rPr>
              <a:t>状态</a:t>
            </a:r>
            <a:r>
              <a:rPr lang="en-US" altLang="zh-CN" i="1" spc="20" dirty="0">
                <a:latin typeface="Palatino Linotype"/>
                <a:cs typeface="Palatino Linotype"/>
              </a:rPr>
              <a:t>-</a:t>
            </a:r>
            <a:r>
              <a:rPr lang="zh-CN" altLang="en-US" spc="-5" dirty="0">
                <a:latin typeface="楷体"/>
                <a:cs typeface="楷体"/>
              </a:rPr>
              <a:t>输入</a:t>
            </a:r>
            <a:r>
              <a:rPr lang="zh-CN" altLang="en-US" spc="-5" dirty="0">
                <a:latin typeface="宋体"/>
                <a:cs typeface="宋体"/>
              </a:rPr>
              <a:t>权重矩阵</a:t>
            </a:r>
            <a:r>
              <a:rPr lang="en-US" altLang="zh-CN" spc="20" dirty="0">
                <a:latin typeface="Palatino Linotype"/>
                <a:cs typeface="Palatino Linotype"/>
              </a:rPr>
              <a:t>,</a:t>
            </a:r>
            <a:r>
              <a:rPr lang="en-US" altLang="zh-CN" b="1" spc="-10" dirty="0">
                <a:latin typeface="Georgia"/>
                <a:cs typeface="Georgia"/>
              </a:rPr>
              <a:t>b</a:t>
            </a:r>
            <a:r>
              <a:rPr lang="zh-CN" altLang="en-US" b="1" spc="-110" dirty="0">
                <a:latin typeface="Georgia"/>
                <a:cs typeface="Georgia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为偏置</a:t>
            </a:r>
            <a:r>
              <a:rPr lang="zh-CN" altLang="en-US" spc="-10" dirty="0">
                <a:latin typeface="宋体"/>
                <a:cs typeface="宋体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完全连接的循环神经网络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583" y="2341439"/>
            <a:ext cx="5197722" cy="1015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154" y="2481943"/>
            <a:ext cx="361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>
                <a:latin typeface="宋体"/>
                <a:cs typeface="宋体"/>
              </a:rPr>
              <a:t>其中</a:t>
            </a:r>
            <a:r>
              <a:rPr lang="zh-CN" altLang="en-US" spc="-355">
                <a:latin typeface="宋体"/>
                <a:cs typeface="宋体"/>
              </a:rPr>
              <a:t> </a:t>
            </a:r>
            <a:r>
              <a:rPr lang="en-US" altLang="zh-CN" b="1" spc="-45">
                <a:latin typeface="Georgia"/>
                <a:cs typeface="Georgia"/>
              </a:rPr>
              <a:t>h</a:t>
            </a:r>
            <a:r>
              <a:rPr lang="zh-CN" altLang="en-US" b="1" spc="-105">
                <a:latin typeface="Georgia"/>
                <a:cs typeface="Georgia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为隐藏状态，</a:t>
            </a:r>
            <a:r>
              <a:rPr lang="en-US" altLang="zh-CN" i="1" spc="210">
                <a:latin typeface="Times New Roman"/>
                <a:cs typeface="Times New Roman"/>
              </a:rPr>
              <a:t>f</a:t>
            </a:r>
            <a:r>
              <a:rPr lang="zh-CN" altLang="en-US" i="1" spc="-145">
                <a:latin typeface="Times New Roman"/>
                <a:cs typeface="Times New Roman"/>
              </a:rPr>
              <a:t> </a:t>
            </a:r>
            <a:r>
              <a:rPr lang="en-US" altLang="zh-CN" spc="-5">
                <a:latin typeface="Tahoma"/>
                <a:cs typeface="Tahoma"/>
              </a:rPr>
              <a:t>(</a:t>
            </a:r>
            <a:r>
              <a:rPr lang="en-US" altLang="zh-CN" spc="-10">
                <a:latin typeface="Cambria"/>
                <a:cs typeface="Cambria"/>
              </a:rPr>
              <a:t>·</a:t>
            </a:r>
            <a:r>
              <a:rPr lang="en-US" altLang="zh-CN">
                <a:latin typeface="Tahoma"/>
                <a:cs typeface="Tahoma"/>
              </a:rPr>
              <a:t>)</a:t>
            </a:r>
            <a:r>
              <a:rPr lang="zh-CN" altLang="en-US" spc="-165">
                <a:latin typeface="Tahoma"/>
                <a:cs typeface="Tahoma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为非线性激活函数，</a:t>
            </a:r>
            <a:r>
              <a:rPr lang="en-US" altLang="zh-CN" i="1" spc="-45">
                <a:latin typeface="Times New Roman"/>
                <a:cs typeface="Times New Roman"/>
              </a:rPr>
              <a:t>U</a:t>
            </a:r>
            <a:r>
              <a:rPr lang="zh-CN" altLang="en-US" i="1" spc="-145">
                <a:latin typeface="Times New Roman"/>
                <a:cs typeface="Times New Roman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、</a:t>
            </a:r>
            <a:r>
              <a:rPr lang="en-US" altLang="zh-CN" i="1" spc="105">
                <a:latin typeface="Times New Roman"/>
                <a:cs typeface="Times New Roman"/>
              </a:rPr>
              <a:t>W</a:t>
            </a:r>
            <a:r>
              <a:rPr lang="zh-CN" altLang="en-US" i="1" spc="-114">
                <a:latin typeface="Times New Roman"/>
                <a:cs typeface="Times New Roman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、</a:t>
            </a:r>
            <a:r>
              <a:rPr lang="en-US" altLang="zh-CN" b="1" spc="-10">
                <a:latin typeface="Georgia"/>
                <a:cs typeface="Georgia"/>
              </a:rPr>
              <a:t>b</a:t>
            </a:r>
            <a:r>
              <a:rPr lang="zh-CN" altLang="en-US" b="1" spc="-105">
                <a:latin typeface="Georgia"/>
                <a:cs typeface="Georgia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和</a:t>
            </a:r>
            <a:r>
              <a:rPr lang="zh-CN" altLang="en-US" spc="-355">
                <a:latin typeface="宋体"/>
                <a:cs typeface="宋体"/>
              </a:rPr>
              <a:t> </a:t>
            </a:r>
            <a:r>
              <a:rPr lang="en-US" altLang="zh-CN" i="1" spc="-35">
                <a:latin typeface="Times New Roman"/>
                <a:cs typeface="Times New Roman"/>
              </a:rPr>
              <a:t>V</a:t>
            </a:r>
            <a:r>
              <a:rPr lang="zh-CN" altLang="en-US" i="1" spc="120">
                <a:latin typeface="Times New Roman"/>
                <a:cs typeface="Times New Roman"/>
              </a:rPr>
              <a:t> </a:t>
            </a:r>
            <a:r>
              <a:rPr lang="zh-CN" altLang="en-US" spc="-5">
                <a:latin typeface="宋体"/>
                <a:cs typeface="宋体"/>
              </a:rPr>
              <a:t>为网络参数。</a:t>
            </a:r>
            <a:endParaRPr lang="zh-CN" altLang="en-US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84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图灵完备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5" dirty="0">
                <a:latin typeface="楷体"/>
                <a:cs typeface="楷体"/>
              </a:rPr>
              <a:t>图灵完</a:t>
            </a:r>
            <a:r>
              <a:rPr lang="zh-CN" altLang="en-US" spc="-25" dirty="0">
                <a:latin typeface="楷体"/>
                <a:cs typeface="楷体"/>
              </a:rPr>
              <a:t>备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20" dirty="0">
                <a:latin typeface="Palatino Linotype"/>
                <a:cs typeface="Palatino Linotype"/>
              </a:rPr>
              <a:t>T</a:t>
            </a:r>
            <a:r>
              <a:rPr lang="en-US" altLang="zh-CN" spc="-35" dirty="0">
                <a:latin typeface="Palatino Linotype"/>
                <a:cs typeface="Palatino Linotype"/>
              </a:rPr>
              <a:t>urin</a:t>
            </a:r>
            <a:r>
              <a:rPr lang="en-US" altLang="zh-CN" spc="-40" dirty="0">
                <a:latin typeface="Palatino Linotype"/>
                <a:cs typeface="Palatino Linotype"/>
              </a:rPr>
              <a:t>g</a:t>
            </a:r>
            <a:r>
              <a:rPr lang="zh-CN" altLang="en-US" spc="75" dirty="0">
                <a:latin typeface="Palatino Linotype"/>
                <a:cs typeface="Palatino Linotype"/>
              </a:rPr>
              <a:t> </a:t>
            </a:r>
            <a:r>
              <a:rPr lang="en-US" altLang="zh-CN" spc="-25" dirty="0">
                <a:latin typeface="Palatino Linotype"/>
                <a:cs typeface="Palatino Linotype"/>
              </a:rPr>
              <a:t>Completeness</a:t>
            </a:r>
            <a:r>
              <a:rPr lang="zh-CN" altLang="en-US" spc="-25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是指一种数据操作规则</a:t>
            </a:r>
            <a:r>
              <a:rPr lang="zh-CN" altLang="en-US" spc="-30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比如一种计算 机编程语言</a:t>
            </a:r>
            <a:r>
              <a:rPr lang="zh-CN" altLang="en-US" spc="-22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可以实</a:t>
            </a:r>
            <a:r>
              <a:rPr lang="zh-CN" altLang="en-US" spc="-10" dirty="0">
                <a:latin typeface="宋体"/>
                <a:cs typeface="宋体"/>
              </a:rPr>
              <a:t>现</a:t>
            </a:r>
            <a:r>
              <a:rPr lang="zh-CN" altLang="en-US" spc="-5" dirty="0">
                <a:latin typeface="楷体"/>
                <a:cs typeface="楷体"/>
              </a:rPr>
              <a:t>图灵</a:t>
            </a:r>
            <a:r>
              <a:rPr lang="zh-CN" altLang="en-US" spc="-160" dirty="0">
                <a:latin typeface="楷体"/>
                <a:cs typeface="楷体"/>
              </a:rPr>
              <a:t>机</a:t>
            </a:r>
            <a:r>
              <a:rPr lang="zh-CN" altLang="en-US" spc="-5" dirty="0">
                <a:latin typeface="宋体"/>
                <a:cs typeface="宋体"/>
              </a:rPr>
              <a:t>（</a:t>
            </a:r>
            <a:r>
              <a:rPr lang="en-US" altLang="zh-CN" spc="20" dirty="0">
                <a:latin typeface="Palatino Linotype"/>
                <a:cs typeface="Palatino Linotype"/>
              </a:rPr>
              <a:t>T</a:t>
            </a:r>
            <a:r>
              <a:rPr lang="en-US" altLang="zh-CN" spc="-35" dirty="0">
                <a:latin typeface="Palatino Linotype"/>
                <a:cs typeface="Palatino Linotype"/>
              </a:rPr>
              <a:t>urin</a:t>
            </a:r>
            <a:r>
              <a:rPr lang="en-US" altLang="zh-CN" spc="-40" dirty="0">
                <a:latin typeface="Palatino Linotype"/>
                <a:cs typeface="Palatino Linotype"/>
              </a:rPr>
              <a:t>g</a:t>
            </a:r>
            <a:r>
              <a:rPr lang="zh-CN" altLang="en-US" spc="40" dirty="0">
                <a:latin typeface="Palatino Linotype"/>
                <a:cs typeface="Palatino Linotype"/>
              </a:rPr>
              <a:t> </a:t>
            </a:r>
            <a:r>
              <a:rPr lang="en-US" altLang="zh-CN" spc="-20" dirty="0">
                <a:latin typeface="Palatino Linotype"/>
                <a:cs typeface="Palatino Linotype"/>
              </a:rPr>
              <a:t>Ma</a:t>
            </a:r>
            <a:r>
              <a:rPr lang="en-US" altLang="zh-CN" spc="-40" dirty="0">
                <a:latin typeface="Palatino Linotype"/>
                <a:cs typeface="Palatino Linotype"/>
              </a:rPr>
              <a:t>c</a:t>
            </a:r>
            <a:r>
              <a:rPr lang="en-US" altLang="zh-CN" spc="-35" dirty="0">
                <a:latin typeface="Palatino Linotype"/>
                <a:cs typeface="Palatino Linotype"/>
              </a:rPr>
              <a:t>hin</a:t>
            </a:r>
            <a:r>
              <a:rPr lang="en-US" altLang="zh-CN" spc="-30" dirty="0">
                <a:latin typeface="Palatino Linotype"/>
                <a:cs typeface="Palatino Linotype"/>
              </a:rPr>
              <a:t>e</a:t>
            </a:r>
            <a:r>
              <a:rPr lang="zh-CN" altLang="en-US" spc="-160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的所有功能</a:t>
            </a:r>
            <a:r>
              <a:rPr lang="zh-CN" altLang="en-US" spc="-225" dirty="0">
                <a:latin typeface="宋体"/>
                <a:cs typeface="宋体"/>
              </a:rPr>
              <a:t>，</a:t>
            </a:r>
            <a:r>
              <a:rPr lang="zh-CN" altLang="en-US" spc="-5" dirty="0">
                <a:latin typeface="宋体"/>
                <a:cs typeface="宋体"/>
              </a:rPr>
              <a:t>解决所有的可计 算问题</a:t>
            </a:r>
            <a:r>
              <a:rPr lang="zh-CN" altLang="en-US" spc="-190" dirty="0">
                <a:latin typeface="宋体"/>
                <a:cs typeface="宋体"/>
              </a:rPr>
              <a:t>。</a:t>
            </a:r>
            <a:r>
              <a:rPr lang="zh-CN" altLang="en-US" spc="-5" dirty="0">
                <a:latin typeface="宋体"/>
                <a:cs typeface="宋体"/>
              </a:rPr>
              <a:t>目前主流的编程语</a:t>
            </a:r>
            <a:r>
              <a:rPr lang="zh-CN" altLang="en-US" spc="-160" dirty="0">
                <a:latin typeface="宋体"/>
                <a:cs typeface="宋体"/>
              </a:rPr>
              <a:t>言</a:t>
            </a:r>
            <a:r>
              <a:rPr lang="zh-CN" altLang="en-US" spc="-5" dirty="0">
                <a:latin typeface="宋体"/>
                <a:cs typeface="宋体"/>
              </a:rPr>
              <a:t>（比如</a:t>
            </a:r>
            <a:r>
              <a:rPr lang="zh-CN" altLang="en-US" spc="-370" dirty="0">
                <a:latin typeface="宋体"/>
                <a:cs typeface="宋体"/>
              </a:rPr>
              <a:t> </a:t>
            </a:r>
            <a:r>
              <a:rPr lang="en-US" altLang="zh-CN" spc="195" dirty="0">
                <a:latin typeface="Palatino Linotype"/>
                <a:cs typeface="Palatino Linotype"/>
              </a:rPr>
              <a:t>C+</a:t>
            </a:r>
            <a:r>
              <a:rPr lang="en-US" altLang="zh-CN" spc="155" dirty="0">
                <a:latin typeface="Palatino Linotype"/>
                <a:cs typeface="Palatino Linotype"/>
              </a:rPr>
              <a:t>+</a:t>
            </a:r>
            <a:r>
              <a:rPr lang="zh-CN" altLang="en-US" spc="-225" dirty="0">
                <a:latin typeface="宋体"/>
                <a:cs typeface="宋体"/>
              </a:rPr>
              <a:t>，</a:t>
            </a:r>
            <a:r>
              <a:rPr lang="en-US" altLang="zh-CN" spc="70" dirty="0">
                <a:latin typeface="Palatino Linotype"/>
                <a:cs typeface="Palatino Linotype"/>
              </a:rPr>
              <a:t>J</a:t>
            </a:r>
            <a:r>
              <a:rPr lang="en-US" altLang="zh-CN" spc="75" dirty="0">
                <a:latin typeface="Palatino Linotype"/>
                <a:cs typeface="Palatino Linotype"/>
              </a:rPr>
              <a:t>a</a:t>
            </a:r>
            <a:r>
              <a:rPr lang="en-US" altLang="zh-CN" spc="-100" dirty="0">
                <a:latin typeface="Palatino Linotype"/>
                <a:cs typeface="Palatino Linotype"/>
              </a:rPr>
              <a:t>v</a:t>
            </a:r>
            <a:r>
              <a:rPr lang="en-US" altLang="zh-CN" spc="-10" dirty="0">
                <a:latin typeface="Palatino Linotype"/>
                <a:cs typeface="Palatino Linotype"/>
              </a:rPr>
              <a:t>a</a:t>
            </a:r>
            <a:r>
              <a:rPr lang="zh-CN" altLang="en-US" spc="-225" dirty="0">
                <a:latin typeface="宋体"/>
                <a:cs typeface="宋体"/>
              </a:rPr>
              <a:t>，</a:t>
            </a:r>
            <a:r>
              <a:rPr lang="en-US" altLang="zh-CN" spc="-5" dirty="0">
                <a:latin typeface="Palatino Linotype"/>
                <a:cs typeface="Palatino Linotype"/>
              </a:rPr>
              <a:t>Pytho</a:t>
            </a:r>
            <a:r>
              <a:rPr lang="en-US" altLang="zh-CN" dirty="0">
                <a:latin typeface="Palatino Linotype"/>
                <a:cs typeface="Palatino Linotype"/>
              </a:rPr>
              <a:t>n</a:t>
            </a:r>
            <a:r>
              <a:rPr lang="zh-CN" altLang="en-US" spc="-120" dirty="0">
                <a:latin typeface="Palatino Linotype"/>
                <a:cs typeface="Palatino Linotype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等</a:t>
            </a:r>
            <a:r>
              <a:rPr lang="zh-CN" altLang="en-US" spc="-160" dirty="0">
                <a:latin typeface="宋体"/>
                <a:cs typeface="宋体"/>
              </a:rPr>
              <a:t>）</a:t>
            </a:r>
            <a:r>
              <a:rPr lang="zh-CN" altLang="en-US" spc="-5" dirty="0">
                <a:latin typeface="宋体"/>
                <a:cs typeface="宋体"/>
              </a:rPr>
              <a:t>都是图灵完备的。</a:t>
            </a:r>
            <a:endParaRPr lang="zh-CN" altLang="en-US" dirty="0">
              <a:latin typeface="宋体"/>
              <a:cs typeface="宋体"/>
            </a:endParaRPr>
          </a:p>
          <a:p>
            <a:r>
              <a:rPr lang="zh-CN" altLang="en-US" spc="-5" dirty="0" smtClean="0">
                <a:solidFill>
                  <a:srgbClr val="231F20"/>
                </a:solidFill>
                <a:latin typeface="黑体"/>
                <a:cs typeface="黑体"/>
              </a:rPr>
              <a:t>图</a:t>
            </a:r>
            <a:r>
              <a:rPr lang="zh-CN" altLang="en-US" spc="-5" dirty="0">
                <a:solidFill>
                  <a:srgbClr val="231F20"/>
                </a:solidFill>
                <a:latin typeface="黑体"/>
                <a:cs typeface="黑体"/>
              </a:rPr>
              <a:t>灵完备</a:t>
            </a:r>
            <a:r>
              <a:rPr lang="zh-CN" altLang="en-US" spc="-229" dirty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5" dirty="0" smtClean="0">
                <a:solidFill>
                  <a:srgbClr val="231F20"/>
                </a:solidFill>
                <a:latin typeface="黑体"/>
                <a:cs typeface="黑体"/>
              </a:rPr>
              <a:t>：</a:t>
            </a:r>
            <a:r>
              <a:rPr lang="zh-CN" altLang="en-US" spc="-30" dirty="0" smtClean="0">
                <a:solidFill>
                  <a:srgbClr val="231F20"/>
                </a:solidFill>
                <a:latin typeface="黑体"/>
                <a:cs typeface="黑体"/>
              </a:rPr>
              <a:t> </a:t>
            </a:r>
            <a:r>
              <a:rPr lang="zh-CN" altLang="en-US" spc="-5" dirty="0">
                <a:latin typeface="宋体"/>
                <a:cs typeface="宋体"/>
              </a:rPr>
              <a:t>所有</a:t>
            </a:r>
            <a:r>
              <a:rPr lang="zh-CN" altLang="en-US" spc="-5" dirty="0" smtClean="0">
                <a:latin typeface="宋体"/>
                <a:cs typeface="宋体"/>
              </a:rPr>
              <a:t>的</a:t>
            </a:r>
            <a:r>
              <a:rPr lang="zh-CN" altLang="en-US" spc="5" dirty="0" smtClean="0">
                <a:latin typeface="宋体"/>
                <a:cs typeface="宋体"/>
              </a:rPr>
              <a:t>图灵机</a:t>
            </a:r>
            <a:r>
              <a:rPr lang="zh-CN" altLang="en-US" spc="5" dirty="0">
                <a:latin typeface="宋体"/>
                <a:cs typeface="宋体"/>
              </a:rPr>
              <a:t>都可以被一个由使</a:t>
            </a:r>
            <a:r>
              <a:rPr lang="zh-CN" altLang="en-US" spc="-5" dirty="0">
                <a:latin typeface="宋体"/>
                <a:cs typeface="宋体"/>
              </a:rPr>
              <a:t>用</a:t>
            </a:r>
            <a:r>
              <a:rPr lang="zh-CN" altLang="en-US" spc="-330" dirty="0">
                <a:latin typeface="宋体"/>
                <a:cs typeface="宋体"/>
              </a:rPr>
              <a:t> </a:t>
            </a:r>
            <a:r>
              <a:rPr lang="en-US" altLang="zh-CN" spc="-40" dirty="0">
                <a:latin typeface="Palatino Linotype"/>
                <a:cs typeface="Palatino Linotype"/>
              </a:rPr>
              <a:t>sigmoid</a:t>
            </a:r>
            <a:r>
              <a:rPr lang="zh-CN" altLang="en-US" spc="-80" dirty="0">
                <a:latin typeface="Palatino Linotype"/>
                <a:cs typeface="Palatino Linotype"/>
              </a:rPr>
              <a:t> </a:t>
            </a:r>
            <a:r>
              <a:rPr lang="zh-CN" altLang="en-US" spc="5" dirty="0">
                <a:latin typeface="宋体"/>
                <a:cs typeface="宋体"/>
              </a:rPr>
              <a:t>型激活函数的神经元构成</a:t>
            </a:r>
            <a:r>
              <a:rPr lang="zh-CN" altLang="en-US" spc="-5" dirty="0" smtClean="0">
                <a:latin typeface="宋体"/>
                <a:cs typeface="宋体"/>
              </a:rPr>
              <a:t>的全</a:t>
            </a:r>
            <a:r>
              <a:rPr lang="zh-CN" altLang="en-US" spc="-5" dirty="0">
                <a:latin typeface="宋体"/>
                <a:cs typeface="宋体"/>
              </a:rPr>
              <a:t>连接循环网络来进行模拟</a:t>
            </a:r>
            <a:r>
              <a:rPr lang="zh-CN" altLang="en-US" spc="-5" dirty="0" smtClean="0">
                <a:latin typeface="宋体"/>
                <a:cs typeface="宋体"/>
              </a:rPr>
              <a:t>。</a:t>
            </a:r>
            <a:endParaRPr lang="en-US" altLang="zh-CN" spc="-5" dirty="0" smtClean="0">
              <a:latin typeface="宋体"/>
              <a:cs typeface="宋体"/>
            </a:endParaRPr>
          </a:p>
          <a:p>
            <a:r>
              <a:rPr lang="zh-CN" altLang="en-US" spc="-5" dirty="0">
                <a:latin typeface="宋体"/>
                <a:cs typeface="宋体"/>
              </a:rPr>
              <a:t>因此，一个完全连接的循环神经网络可以近似解决所有的可计算问题。</a:t>
            </a:r>
            <a:endParaRPr lang="zh-CN" altLang="en-US" dirty="0">
              <a:latin typeface="宋体"/>
              <a:cs typeface="宋体"/>
            </a:endParaRPr>
          </a:p>
          <a:p>
            <a:endParaRPr lang="zh-CN" altLang="en-US" dirty="0">
              <a:latin typeface="宋体"/>
              <a:cs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93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应用于机器学习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序列到类别模式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897" y="2325188"/>
            <a:ext cx="7158444" cy="317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0343" y="2534194"/>
            <a:ext cx="1672046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91" y="4790896"/>
            <a:ext cx="907649" cy="355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73" y="4790896"/>
            <a:ext cx="1124888" cy="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728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1837</Words>
  <Application>Microsoft Office PowerPoint</Application>
  <PresentationFormat>宽屏</PresentationFormat>
  <Paragraphs>118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</vt:lpstr>
      <vt:lpstr>方正姚体</vt:lpstr>
      <vt:lpstr>黑体</vt:lpstr>
      <vt:lpstr>华文新魏</vt:lpstr>
      <vt:lpstr>楷体</vt:lpstr>
      <vt:lpstr>宋体</vt:lpstr>
      <vt:lpstr>Arial</vt:lpstr>
      <vt:lpstr>Bookman Old Style</vt:lpstr>
      <vt:lpstr>Cambria</vt:lpstr>
      <vt:lpstr>Georgia</vt:lpstr>
      <vt:lpstr>Palatino Linotype</vt:lpstr>
      <vt:lpstr>Tahoma</vt:lpstr>
      <vt:lpstr>Times New Roman</vt:lpstr>
      <vt:lpstr>Trebuchet MS</vt:lpstr>
      <vt:lpstr>Wingdings 3</vt:lpstr>
      <vt:lpstr>平面</vt:lpstr>
      <vt:lpstr>循环神经网络</vt:lpstr>
      <vt:lpstr>循环神经网络</vt:lpstr>
      <vt:lpstr>给网络增加短期记忆的方法</vt:lpstr>
      <vt:lpstr>给网络增加短期记忆的方法</vt:lpstr>
      <vt:lpstr>给网络增加短期记忆的方法</vt:lpstr>
      <vt:lpstr>简单循环网络</vt:lpstr>
      <vt:lpstr>完全连接的循环神经网络</vt:lpstr>
      <vt:lpstr>图灵完备</vt:lpstr>
      <vt:lpstr>应用于机器学习-序列到类别模式</vt:lpstr>
      <vt:lpstr>应用于机器学习-同步的序列到序列模式</vt:lpstr>
      <vt:lpstr>应用于机器学习-异步的序列到序列模式</vt:lpstr>
      <vt:lpstr>参数学习</vt:lpstr>
      <vt:lpstr>参数计算方法-随时间反向传播算法</vt:lpstr>
      <vt:lpstr>参数计算方法-随时间反向传播算法</vt:lpstr>
      <vt:lpstr>参数计算方法-随时间反向传播算法</vt:lpstr>
      <vt:lpstr>参数计算方法</vt:lpstr>
      <vt:lpstr>参数计算方法</vt:lpstr>
      <vt:lpstr>长期依赖问题</vt:lpstr>
      <vt:lpstr>改进方案</vt:lpstr>
      <vt:lpstr>改进方案</vt:lpstr>
      <vt:lpstr>改进方案</vt:lpstr>
      <vt:lpstr>解决容量问题</vt:lpstr>
      <vt:lpstr>基于门控的循环神经网络</vt:lpstr>
      <vt:lpstr>长短期记忆（LSTM）</vt:lpstr>
      <vt:lpstr>长短期记忆（LSTM）</vt:lpstr>
      <vt:lpstr>长短期记忆（LSTM）</vt:lpstr>
      <vt:lpstr>LSTM 循环单元结构</vt:lpstr>
      <vt:lpstr>长短期记忆（LSTM）</vt:lpstr>
      <vt:lpstr>门控循环单元网络</vt:lpstr>
      <vt:lpstr>门控循环单元网络</vt:lpstr>
      <vt:lpstr>GRU 循环单元结构</vt:lpstr>
      <vt:lpstr>堆叠循环神经网络</vt:lpstr>
      <vt:lpstr>双向循环神经网络</vt:lpstr>
      <vt:lpstr>递归神经网络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循环神经网络</dc:title>
  <dc:creator>fyj</dc:creator>
  <cp:lastModifiedBy>fyj</cp:lastModifiedBy>
  <cp:revision>25</cp:revision>
  <dcterms:created xsi:type="dcterms:W3CDTF">2018-11-26T01:22:31Z</dcterms:created>
  <dcterms:modified xsi:type="dcterms:W3CDTF">2018-12-10T11:41:53Z</dcterms:modified>
</cp:coreProperties>
</file>