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5"/>
  </p:notesMasterIdLst>
  <p:sldIdLst>
    <p:sldId id="256" r:id="rId3"/>
    <p:sldId id="257" r:id="rId4"/>
    <p:sldId id="258" r:id="rId5"/>
    <p:sldId id="259" r:id="rId6"/>
    <p:sldId id="332" r:id="rId7"/>
    <p:sldId id="260" r:id="rId8"/>
    <p:sldId id="261" r:id="rId9"/>
    <p:sldId id="262" r:id="rId10"/>
    <p:sldId id="268" r:id="rId11"/>
    <p:sldId id="269" r:id="rId12"/>
    <p:sldId id="305" r:id="rId13"/>
    <p:sldId id="333" r:id="rId14"/>
    <p:sldId id="276" r:id="rId15"/>
    <p:sldId id="277" r:id="rId16"/>
    <p:sldId id="297" r:id="rId17"/>
    <p:sldId id="306" r:id="rId18"/>
    <p:sldId id="285" r:id="rId19"/>
    <p:sldId id="286" r:id="rId20"/>
    <p:sldId id="292" r:id="rId21"/>
    <p:sldId id="294" r:id="rId22"/>
    <p:sldId id="316" r:id="rId23"/>
    <p:sldId id="307" r:id="rId24"/>
    <p:sldId id="295" r:id="rId25"/>
    <p:sldId id="308" r:id="rId26"/>
    <p:sldId id="309" r:id="rId27"/>
    <p:sldId id="310" r:id="rId28"/>
    <p:sldId id="311" r:id="rId29"/>
    <p:sldId id="312" r:id="rId30"/>
    <p:sldId id="313" r:id="rId31"/>
    <p:sldId id="314" r:id="rId32"/>
    <p:sldId id="328" r:id="rId33"/>
    <p:sldId id="33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00" autoAdjust="0"/>
    <p:restoredTop sz="94374" autoAdjust="0"/>
  </p:normalViewPr>
  <p:slideViewPr>
    <p:cSldViewPr snapToGrid="0">
      <p:cViewPr varScale="1">
        <p:scale>
          <a:sx n="108" d="100"/>
          <a:sy n="108"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1.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AFAFA-4287-41D2-A0A3-9115FFCF5BC2}"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88A0E-2A56-4B61-BF19-CD6ACCE3B77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t>3</a:t>
            </a:fld>
            <a:endParaRPr lang="zh-CN" altLang="en-US"/>
          </a:p>
        </p:txBody>
      </p:sp>
    </p:spTree>
    <p:extLst>
      <p:ext uri="{BB962C8B-B14F-4D97-AF65-F5344CB8AC3E}">
        <p14:creationId xmlns:p14="http://schemas.microsoft.com/office/powerpoint/2010/main" val="1646774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t>6</a:t>
            </a:fld>
            <a:endParaRPr lang="zh-CN" altLang="en-US"/>
          </a:p>
        </p:txBody>
      </p:sp>
    </p:spTree>
    <p:extLst>
      <p:ext uri="{BB962C8B-B14F-4D97-AF65-F5344CB8AC3E}">
        <p14:creationId xmlns:p14="http://schemas.microsoft.com/office/powerpoint/2010/main" val="90512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F1D5E53-1996-4A18-8378-BCF5C8046D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20" name="任意多边形 19"/>
          <p:cNvSpPr/>
          <p:nvPr userDrawn="1"/>
        </p:nvSpPr>
        <p:spPr>
          <a:xfrm rot="5400000" flipH="1" flipV="1">
            <a:off x="11791062" y="6461729"/>
            <a:ext cx="818511" cy="16633"/>
          </a:xfrm>
          <a:custGeom>
            <a:avLst/>
            <a:gdLst>
              <a:gd name="connsiteX0" fmla="*/ 818511 w 818511"/>
              <a:gd name="connsiteY0" fmla="*/ 0 h 16633"/>
              <a:gd name="connsiteX1" fmla="*/ 818511 w 818511"/>
              <a:gd name="connsiteY1" fmla="*/ 16633 h 16633"/>
              <a:gd name="connsiteX2" fmla="*/ 0 w 818511"/>
              <a:gd name="connsiteY2" fmla="*/ 16633 h 16633"/>
              <a:gd name="connsiteX3" fmla="*/ 0 w 818511"/>
              <a:gd name="connsiteY3" fmla="*/ 0 h 16633"/>
              <a:gd name="connsiteX4" fmla="*/ 818511 w 818511"/>
              <a:gd name="connsiteY4" fmla="*/ 0 h 16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16633">
                <a:moveTo>
                  <a:pt x="818511" y="0"/>
                </a:moveTo>
                <a:lnTo>
                  <a:pt x="818511" y="16633"/>
                </a:lnTo>
                <a:lnTo>
                  <a:pt x="0" y="16633"/>
                </a:lnTo>
                <a:lnTo>
                  <a:pt x="0" y="0"/>
                </a:lnTo>
                <a:lnTo>
                  <a:pt x="8185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任意多边形 16"/>
          <p:cNvSpPr/>
          <p:nvPr userDrawn="1"/>
        </p:nvSpPr>
        <p:spPr>
          <a:xfrm rot="5400000" flipH="1" flipV="1">
            <a:off x="11411980" y="6099279"/>
            <a:ext cx="818512" cy="741532"/>
          </a:xfrm>
          <a:custGeom>
            <a:avLst/>
            <a:gdLst>
              <a:gd name="connsiteX0" fmla="*/ 818511 w 818511"/>
              <a:gd name="connsiteY0" fmla="*/ 522329 h 741531"/>
              <a:gd name="connsiteX1" fmla="*/ 818511 w 818511"/>
              <a:gd name="connsiteY1" fmla="*/ 741531 h 741531"/>
              <a:gd name="connsiteX2" fmla="*/ 0 w 818511"/>
              <a:gd name="connsiteY2" fmla="*/ 741531 h 741531"/>
              <a:gd name="connsiteX3" fmla="*/ 0 w 818511"/>
              <a:gd name="connsiteY3" fmla="*/ 0 h 741531"/>
              <a:gd name="connsiteX4" fmla="*/ 818511 w 818511"/>
              <a:gd name="connsiteY4" fmla="*/ 522329 h 74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741531">
                <a:moveTo>
                  <a:pt x="818511" y="522329"/>
                </a:moveTo>
                <a:lnTo>
                  <a:pt x="818511" y="741531"/>
                </a:lnTo>
                <a:lnTo>
                  <a:pt x="0" y="741531"/>
                </a:lnTo>
                <a:lnTo>
                  <a:pt x="0" y="0"/>
                </a:lnTo>
                <a:lnTo>
                  <a:pt x="818511" y="5223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TextBox 15"/>
          <p:cNvSpPr txBox="1"/>
          <p:nvPr userDrawn="1"/>
        </p:nvSpPr>
        <p:spPr>
          <a:xfrm>
            <a:off x="11554972" y="6573325"/>
            <a:ext cx="758165" cy="284675"/>
          </a:xfrm>
          <a:prstGeom prst="rect">
            <a:avLst/>
          </a:prstGeom>
          <a:noFill/>
        </p:spPr>
        <p:txBody>
          <a:bodyPr wrap="square" lIns="68562" tIns="34281" rIns="68562" bIns="34281"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400" b="0" i="0" u="none" strike="noStrike" kern="1200" cap="none" spc="0" normalizeH="0" baseline="0" noProof="0" smtClean="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rPr>
              <a:t>‹#›</a:t>
            </a:fld>
            <a:r>
              <a:rPr kumimoji="0" lang="en-US" altLang="zh-CN" sz="1400" b="0" i="0" u="none" strike="noStrike" kern="1200" cap="none" spc="0" normalizeH="0" baseline="0" noProof="0" dirty="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rPr>
              <a:t>/36</a:t>
            </a:r>
            <a:r>
              <a:rPr kumimoji="0" lang="zh-CN" altLang="en-US" sz="1400" b="0" i="0" u="none" strike="noStrike" kern="1200" cap="none" spc="0" normalizeH="0" baseline="0" noProof="0" dirty="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rPr>
              <a:t> </a:t>
            </a:r>
          </a:p>
        </p:txBody>
      </p:sp>
      <p:sp>
        <p:nvSpPr>
          <p:cNvPr id="14" name="任意多边形 13"/>
          <p:cNvSpPr/>
          <p:nvPr userDrawn="1"/>
        </p:nvSpPr>
        <p:spPr>
          <a:xfrm rot="5400000">
            <a:off x="57745" y="-166931"/>
            <a:ext cx="1044562" cy="1378426"/>
          </a:xfrm>
          <a:custGeom>
            <a:avLst/>
            <a:gdLst>
              <a:gd name="connsiteX0" fmla="*/ 0 w 1044561"/>
              <a:gd name="connsiteY0" fmla="*/ 996287 h 1419369"/>
              <a:gd name="connsiteX1" fmla="*/ 0 w 1044561"/>
              <a:gd name="connsiteY1" fmla="*/ 0 h 1419369"/>
              <a:gd name="connsiteX2" fmla="*/ 1044561 w 1044561"/>
              <a:gd name="connsiteY2" fmla="*/ 686380 h 1419369"/>
              <a:gd name="connsiteX3" fmla="*/ 1044561 w 1044561"/>
              <a:gd name="connsiteY3" fmla="*/ 996287 h 1419369"/>
              <a:gd name="connsiteX4" fmla="*/ 0 w 1044561"/>
              <a:gd name="connsiteY4" fmla="*/ 1419369 h 1419369"/>
              <a:gd name="connsiteX5" fmla="*/ 0 w 1044561"/>
              <a:gd name="connsiteY5" fmla="*/ 996288 h 1419369"/>
              <a:gd name="connsiteX6" fmla="*/ 1044561 w 1044561"/>
              <a:gd name="connsiteY6" fmla="*/ 996288 h 1419369"/>
              <a:gd name="connsiteX7" fmla="*/ 1044561 w 1044561"/>
              <a:gd name="connsiteY7" fmla="*/ 1419369 h 141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4561" h="1419369">
                <a:moveTo>
                  <a:pt x="0" y="996287"/>
                </a:moveTo>
                <a:lnTo>
                  <a:pt x="0" y="0"/>
                </a:lnTo>
                <a:lnTo>
                  <a:pt x="1044561" y="686380"/>
                </a:lnTo>
                <a:lnTo>
                  <a:pt x="1044561" y="996287"/>
                </a:lnTo>
                <a:close/>
                <a:moveTo>
                  <a:pt x="0" y="1419369"/>
                </a:moveTo>
                <a:lnTo>
                  <a:pt x="0" y="996288"/>
                </a:lnTo>
                <a:lnTo>
                  <a:pt x="1044561" y="996288"/>
                </a:lnTo>
                <a:lnTo>
                  <a:pt x="1044561" y="141936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6" name="任意多边形 5"/>
          <p:cNvSpPr/>
          <p:nvPr userDrawn="1"/>
        </p:nvSpPr>
        <p:spPr>
          <a:xfrm rot="5400000">
            <a:off x="113623" y="-113623"/>
            <a:ext cx="1064524" cy="1291772"/>
          </a:xfrm>
          <a:custGeom>
            <a:avLst/>
            <a:gdLst>
              <a:gd name="connsiteX0" fmla="*/ 0 w 1064524"/>
              <a:gd name="connsiteY0" fmla="*/ 1291772 h 1291772"/>
              <a:gd name="connsiteX1" fmla="*/ 0 w 1064524"/>
              <a:gd name="connsiteY1" fmla="*/ 0 h 1291772"/>
              <a:gd name="connsiteX2" fmla="*/ 1064524 w 1064524"/>
              <a:gd name="connsiteY2" fmla="*/ 976727 h 1291772"/>
              <a:gd name="connsiteX3" fmla="*/ 1064524 w 1064524"/>
              <a:gd name="connsiteY3" fmla="*/ 1291772 h 1291772"/>
              <a:gd name="connsiteX4" fmla="*/ 0 w 1064524"/>
              <a:gd name="connsiteY4" fmla="*/ 1291772 h 1291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524" h="1291772">
                <a:moveTo>
                  <a:pt x="0" y="1291772"/>
                </a:moveTo>
                <a:lnTo>
                  <a:pt x="0" y="0"/>
                </a:lnTo>
                <a:lnTo>
                  <a:pt x="1064524" y="976727"/>
                </a:lnTo>
                <a:lnTo>
                  <a:pt x="1064524" y="1291772"/>
                </a:lnTo>
                <a:lnTo>
                  <a:pt x="0" y="12917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B83E5E-A5E2-436A-91B1-CE41DBE76072}"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206DF-FC91-4CB6-846B-75D697EC1A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83E5E-A5E2-436A-91B1-CE41DBE76072}" type="datetimeFigureOut">
              <a:rPr lang="zh-CN" altLang="en-US" smtClean="0"/>
              <a:t>2018/10/9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206DF-FC91-4CB6-846B-75D697EC1A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t>2018/10/9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r" defTabSz="913765" rtl="0" eaLnBrk="1" fontAlgn="auto" latinLnBrk="0" hangingPunct="1">
              <a:lnSpc>
                <a:spcPct val="100000"/>
              </a:lnSpc>
              <a:spcBef>
                <a:spcPts val="0"/>
              </a:spcBef>
              <a:spcAft>
                <a:spcPts val="0"/>
              </a:spcAft>
              <a:buClrTx/>
              <a:buSzTx/>
              <a:buFontTx/>
              <a:buNone/>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userDrawn="1"/>
        </p:nvSpPr>
        <p:spPr>
          <a:xfrm>
            <a:off x="0" y="0"/>
            <a:ext cx="12192000"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3765"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8.png"/><Relationship Id="rId3" Type="http://schemas.openxmlformats.org/officeDocument/2006/relationships/notesSlide" Target="../notesSlides/notesSlide3.xml"/><Relationship Id="rId7" Type="http://schemas.openxmlformats.org/officeDocument/2006/relationships/oleObject" Target="../embeddings/oleObject7.bin"/><Relationship Id="rId12" Type="http://schemas.openxmlformats.org/officeDocument/2006/relationships/image" Target="../media/image1.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7.png"/><Relationship Id="rId11" Type="http://schemas.openxmlformats.org/officeDocument/2006/relationships/oleObject" Target="../embeddings/oleObject9.bin"/><Relationship Id="rId5" Type="http://schemas.openxmlformats.org/officeDocument/2006/relationships/image" Target="../media/image14.wmf"/><Relationship Id="rId15" Type="http://schemas.openxmlformats.org/officeDocument/2006/relationships/image" Target="../media/image20.png"/><Relationship Id="rId10" Type="http://schemas.openxmlformats.org/officeDocument/2006/relationships/image" Target="../media/image16.wmf"/><Relationship Id="rId4" Type="http://schemas.openxmlformats.org/officeDocument/2006/relationships/oleObject" Target="../embeddings/oleObject6.bin"/><Relationship Id="rId9" Type="http://schemas.openxmlformats.org/officeDocument/2006/relationships/oleObject" Target="../embeddings/oleObject8.bin"/><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4.xml"/><Relationship Id="rId7" Type="http://schemas.openxmlformats.org/officeDocument/2006/relationships/image" Target="../media/image25.png"/><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image" Target="../media/image23.wmf"/><Relationship Id="rId5" Type="http://schemas.openxmlformats.org/officeDocument/2006/relationships/oleObject" Target="../embeddings/oleObject10.bin"/><Relationship Id="rId10" Type="http://schemas.openxmlformats.org/officeDocument/2006/relationships/oleObject" Target="../embeddings/oleObject12.bin"/><Relationship Id="rId4" Type="http://schemas.openxmlformats.org/officeDocument/2006/relationships/image" Target="../media/image24.png"/><Relationship Id="rId9" Type="http://schemas.openxmlformats.org/officeDocument/2006/relationships/image" Target="../media/image2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2.png"/><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9.w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oleObject" Target="../embeddings/oleObject16.bin"/><Relationship Id="rId5" Type="http://schemas.openxmlformats.org/officeDocument/2006/relationships/oleObject" Target="../embeddings/oleObject14.bin"/><Relationship Id="rId10" Type="http://schemas.openxmlformats.org/officeDocument/2006/relationships/image" Target="../media/image31.png"/><Relationship Id="rId4" Type="http://schemas.openxmlformats.org/officeDocument/2006/relationships/image" Target="../media/image1.wmf"/><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9.vml"/><Relationship Id="rId5" Type="http://schemas.openxmlformats.org/officeDocument/2006/relationships/image" Target="../media/image33.png"/><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notesSlide" Target="../notesSlides/notesSlide6.xml"/><Relationship Id="rId7"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7.xml"/><Relationship Id="rId7" Type="http://schemas.openxmlformats.org/officeDocument/2006/relationships/image" Target="../media/image39.wmf"/><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49.png"/><Relationship Id="rId5" Type="http://schemas.openxmlformats.org/officeDocument/2006/relationships/image" Target="../media/image48.w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56.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8.png"/><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1.wmf"/><Relationship Id="rId5" Type="http://schemas.openxmlformats.org/officeDocument/2006/relationships/oleObject" Target="../embeddings/oleObject21.bin"/><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notesSlide" Target="../notesSlides/notesSlide14.xml"/><Relationship Id="rId7" Type="http://schemas.openxmlformats.org/officeDocument/2006/relationships/image" Target="../media/image60.png"/><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59.png"/><Relationship Id="rId5" Type="http://schemas.openxmlformats.org/officeDocument/2006/relationships/image" Target="../media/image1.wmf"/><Relationship Id="rId4"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15.xml"/><Relationship Id="rId7" Type="http://schemas.openxmlformats.org/officeDocument/2006/relationships/image" Target="../media/image63.png"/><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62.png"/><Relationship Id="rId5" Type="http://schemas.openxmlformats.org/officeDocument/2006/relationships/image" Target="../media/image1.w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6.xml"/><Relationship Id="rId7" Type="http://schemas.openxmlformats.org/officeDocument/2006/relationships/image" Target="../media/image67.png"/><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66.png"/><Relationship Id="rId11" Type="http://schemas.openxmlformats.org/officeDocument/2006/relationships/image" Target="../media/image69.emf"/><Relationship Id="rId5" Type="http://schemas.openxmlformats.org/officeDocument/2006/relationships/image" Target="../media/image1.wmf"/><Relationship Id="rId10" Type="http://schemas.openxmlformats.org/officeDocument/2006/relationships/image" Target="../media/image68.emf"/><Relationship Id="rId4" Type="http://schemas.openxmlformats.org/officeDocument/2006/relationships/oleObject" Target="../embeddings/oleObject24.bin"/><Relationship Id="rId9" Type="http://schemas.openxmlformats.org/officeDocument/2006/relationships/image" Target="../media/image65.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vmlDrawing" Target="../drawings/vmlDrawing17.vml"/><Relationship Id="rId5" Type="http://schemas.openxmlformats.org/officeDocument/2006/relationships/image" Target="../media/image1.wmf"/><Relationship Id="rId4"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29910" y="3857776"/>
            <a:ext cx="12221910" cy="3000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2" name="TextBox 37"/>
          <p:cNvSpPr>
            <a:spLocks noChangeArrowheads="1"/>
          </p:cNvSpPr>
          <p:nvPr/>
        </p:nvSpPr>
        <p:spPr bwMode="auto">
          <a:xfrm>
            <a:off x="75167" y="2091140"/>
            <a:ext cx="12071576" cy="1003300"/>
          </a:xfrm>
          <a:prstGeom prst="rect">
            <a:avLst/>
          </a:prstGeom>
          <a:noFill/>
          <a:ln>
            <a:noFill/>
          </a:ln>
        </p:spPr>
        <p:txBody>
          <a:bodyPr wrap="square" lIns="91436" tIns="45719" rIns="91436" bIns="4571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3765" rtl="0" eaLnBrk="1" fontAlgn="auto" latinLnBrk="0" hangingPunct="1">
              <a:lnSpc>
                <a:spcPct val="90000"/>
              </a:lnSpc>
              <a:spcBef>
                <a:spcPct val="0"/>
              </a:spcBef>
              <a:spcAft>
                <a:spcPts val="0"/>
              </a:spcAft>
              <a:buClrTx/>
              <a:buSzTx/>
              <a:buFont typeface="Arial" panose="020B0604020202020204" pitchFamily="34" charset="0"/>
              <a:buNone/>
              <a:defRPr/>
            </a:pPr>
            <a:r>
              <a:rPr kumimoji="0" lang="zh-CN" altLang="en-US" sz="6600" b="1" i="0" u="none" strike="noStrike" kern="1200" cap="none" spc="300" normalizeH="0" baseline="0" noProof="0" dirty="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机器学习</a:t>
            </a:r>
            <a:r>
              <a:rPr kumimoji="0" lang="en-US" altLang="zh-CN" sz="6600" b="1" i="0" u="none" strike="noStrike" kern="1200" cap="none" spc="300" normalizeH="0" baseline="0" noProof="0" dirty="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a:t>
            </a:r>
            <a:r>
              <a:rPr kumimoji="0" lang="zh-CN" altLang="en-US" sz="6600" b="1" i="0" u="none" strike="noStrike" kern="1200" cap="none" spc="300" normalizeH="0" baseline="0" noProof="0" dirty="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支持向量机</a:t>
            </a:r>
            <a:endParaRPr kumimoji="0" lang="en-US" altLang="zh-CN" sz="6600" b="1" i="0" u="none" strike="noStrike" kern="1200" cap="none" spc="300" normalizeH="0" baseline="0" noProof="0" dirty="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750"/>
                                        <p:tgtEl>
                                          <p:spTgt spid="51"/>
                                        </p:tgtEl>
                                      </p:cBhvr>
                                    </p:animEffect>
                                  </p:childTnLst>
                                </p:cTn>
                              </p:par>
                            </p:childTnLst>
                          </p:cTn>
                        </p:par>
                        <p:par>
                          <p:cTn id="8" fill="hold">
                            <p:stCondLst>
                              <p:cond delay="1250"/>
                            </p:stCondLst>
                            <p:childTnLst>
                              <p:par>
                                <p:cTn id="9" presetID="23" presetClass="entr" presetSubtype="36" fill="hold" grpId="0" nodeType="afterEffect">
                                  <p:stCondLst>
                                    <p:cond delay="0"/>
                                  </p:stCondLst>
                                  <p:iterate type="lt">
                                    <p:tmPct val="10000"/>
                                  </p:iterate>
                                  <p:childTnLst>
                                    <p:set>
                                      <p:cBhvr>
                                        <p:cTn id="10" dur="1" fill="hold">
                                          <p:stCondLst>
                                            <p:cond delay="0"/>
                                          </p:stCondLst>
                                        </p:cTn>
                                        <p:tgtEl>
                                          <p:spTgt spid="52"/>
                                        </p:tgtEl>
                                        <p:attrNameLst>
                                          <p:attrName>style.visibility</p:attrName>
                                        </p:attrNameLst>
                                      </p:cBhvr>
                                      <p:to>
                                        <p:strVal val="visible"/>
                                      </p:to>
                                    </p:set>
                                    <p:anim calcmode="lin" valueType="num">
                                      <p:cBhvr>
                                        <p:cTn id="11" dur="750" fill="hold"/>
                                        <p:tgtEl>
                                          <p:spTgt spid="52"/>
                                        </p:tgtEl>
                                        <p:attrNameLst>
                                          <p:attrName>ppt_w</p:attrName>
                                        </p:attrNameLst>
                                      </p:cBhvr>
                                      <p:tavLst>
                                        <p:tav tm="0">
                                          <p:val>
                                            <p:strVal val="(6*min(max(#ppt_w*#ppt_h,.3),1)-7.4)/-.7*#ppt_w"/>
                                          </p:val>
                                        </p:tav>
                                        <p:tav tm="100000">
                                          <p:val>
                                            <p:strVal val="#ppt_w"/>
                                          </p:val>
                                        </p:tav>
                                      </p:tavLst>
                                    </p:anim>
                                    <p:anim calcmode="lin" valueType="num">
                                      <p:cBhvr>
                                        <p:cTn id="12" dur="750" fill="hold"/>
                                        <p:tgtEl>
                                          <p:spTgt spid="52"/>
                                        </p:tgtEl>
                                        <p:attrNameLst>
                                          <p:attrName>ppt_h</p:attrName>
                                        </p:attrNameLst>
                                      </p:cBhvr>
                                      <p:tavLst>
                                        <p:tav tm="0">
                                          <p:val>
                                            <p:strVal val="(6*min(max(#ppt_w*#ppt_h,.3),1)-7.4)/-.7*#ppt_h"/>
                                          </p:val>
                                        </p:tav>
                                        <p:tav tm="100000">
                                          <p:val>
                                            <p:strVal val="#ppt_h"/>
                                          </p:val>
                                        </p:tav>
                                      </p:tavLst>
                                    </p:anim>
                                    <p:anim calcmode="lin" valueType="num">
                                      <p:cBhvr>
                                        <p:cTn id="13" dur="750" fill="hold"/>
                                        <p:tgtEl>
                                          <p:spTgt spid="52"/>
                                        </p:tgtEl>
                                        <p:attrNameLst>
                                          <p:attrName>ppt_x</p:attrName>
                                        </p:attrNameLst>
                                      </p:cBhvr>
                                      <p:tavLst>
                                        <p:tav tm="0">
                                          <p:val>
                                            <p:fltVal val="0.5"/>
                                          </p:val>
                                        </p:tav>
                                        <p:tav tm="100000">
                                          <p:val>
                                            <p:strVal val="#ppt_x"/>
                                          </p:val>
                                        </p:tav>
                                      </p:tavLst>
                                    </p:anim>
                                    <p:anim calcmode="lin" valueType="num">
                                      <p:cBhvr>
                                        <p:cTn id="14" dur="750" fill="hold"/>
                                        <p:tgtEl>
                                          <p:spTgt spid="5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79830" y="764540"/>
            <a:ext cx="8761004" cy="1200329"/>
          </a:xfrm>
          <a:prstGeom prst="rect">
            <a:avLst/>
          </a:prstGeom>
          <a:noFill/>
        </p:spPr>
        <p:txBody>
          <a:bodyPr wrap="square" rtlCol="0" anchor="t">
            <a:spAutoFit/>
          </a:bodyPr>
          <a:lstStyle/>
          <a:p>
            <a:r>
              <a:rPr lang="zh-CN" altLang="en-US" sz="2400" dirty="0"/>
              <a:t>通过给每一个约束条件加上一个 Lagrange multiplier(拉格朗日乘值)，即引入拉格朗日乘子   ，如此我们便可以通过拉格朗日函数将约束条件融和到目标函数里去</a:t>
            </a:r>
          </a:p>
        </p:txBody>
      </p:sp>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3141001556"/>
              </p:ext>
            </p:extLst>
          </p:nvPr>
        </p:nvGraphicFramePr>
        <p:xfrm>
          <a:off x="4659811" y="1163638"/>
          <a:ext cx="402590" cy="370205"/>
        </p:xfrm>
        <a:graphic>
          <a:graphicData uri="http://schemas.openxmlformats.org/presentationml/2006/ole">
            <mc:AlternateContent xmlns:mc="http://schemas.openxmlformats.org/markup-compatibility/2006">
              <mc:Choice xmlns:v="urn:schemas-microsoft-com:vml" Requires="v">
                <p:oleObj spid="_x0000_s5197" r:id="rId4" imgW="152400" imgH="139700" progId="Equation.KSEE3">
                  <p:embed/>
                </p:oleObj>
              </mc:Choice>
              <mc:Fallback>
                <p:oleObj r:id="rId4" imgW="152400" imgH="139700" progId="Equation.KSEE3">
                  <p:embed/>
                  <p:pic>
                    <p:nvPicPr>
                      <p:cNvPr id="0" name="图片 4096"/>
                      <p:cNvPicPr/>
                      <p:nvPr/>
                    </p:nvPicPr>
                    <p:blipFill>
                      <a:blip r:embed="rId5"/>
                      <a:stretch>
                        <a:fillRect/>
                      </a:stretch>
                    </p:blipFill>
                    <p:spPr>
                      <a:xfrm>
                        <a:off x="4659811" y="1163638"/>
                        <a:ext cx="402590" cy="370205"/>
                      </a:xfrm>
                      <a:prstGeom prst="rect">
                        <a:avLst/>
                      </a:prstGeom>
                    </p:spPr>
                  </p:pic>
                </p:oleObj>
              </mc:Fallback>
            </mc:AlternateContent>
          </a:graphicData>
        </a:graphic>
      </p:graphicFrame>
      <p:pic>
        <p:nvPicPr>
          <p:cNvPr id="12" name="图片 11"/>
          <p:cNvPicPr>
            <a:picLocks noChangeAspect="1"/>
          </p:cNvPicPr>
          <p:nvPr/>
        </p:nvPicPr>
        <p:blipFill>
          <a:blip r:embed="rId6"/>
          <a:stretch>
            <a:fillRect/>
          </a:stretch>
        </p:blipFill>
        <p:spPr>
          <a:xfrm>
            <a:off x="1787525" y="1879599"/>
            <a:ext cx="7447915" cy="1409203"/>
          </a:xfrm>
          <a:prstGeom prst="rect">
            <a:avLst/>
          </a:prstGeom>
        </p:spPr>
      </p:pic>
      <p:sp>
        <p:nvSpPr>
          <p:cNvPr id="13" name="文本框 12"/>
          <p:cNvSpPr txBox="1"/>
          <p:nvPr/>
        </p:nvSpPr>
        <p:spPr>
          <a:xfrm>
            <a:off x="885009" y="3911680"/>
            <a:ext cx="4753791" cy="461665"/>
          </a:xfrm>
          <a:prstGeom prst="rect">
            <a:avLst/>
          </a:prstGeom>
          <a:noFill/>
        </p:spPr>
        <p:txBody>
          <a:bodyPr wrap="square" rtlCol="0">
            <a:spAutoFit/>
          </a:bodyPr>
          <a:lstStyle/>
          <a:p>
            <a:r>
              <a:rPr lang="zh-CN" altLang="en-US" sz="2400" dirty="0"/>
              <a:t>令</a:t>
            </a:r>
            <a:r>
              <a:rPr lang="en-US" altLang="zh-CN" sz="2400" dirty="0"/>
              <a:t>L            </a:t>
            </a:r>
            <a:r>
              <a:rPr lang="zh-CN" altLang="en-US" sz="2400" dirty="0"/>
              <a:t>对     和</a:t>
            </a:r>
            <a:r>
              <a:rPr lang="en-US" altLang="zh-CN" sz="2400" dirty="0"/>
              <a:t>b</a:t>
            </a:r>
            <a:r>
              <a:rPr lang="zh-CN" altLang="en-US" sz="2400" dirty="0"/>
              <a:t>求偏导为零</a:t>
            </a:r>
          </a:p>
        </p:txBody>
      </p:sp>
      <p:graphicFrame>
        <p:nvGraphicFramePr>
          <p:cNvPr id="14" name="对象 13">
            <a:hlinkClick r:id="" action="ppaction://ole?verb=0"/>
          </p:cNvPr>
          <p:cNvGraphicFramePr>
            <a:graphicFrameLocks noChangeAspect="1"/>
          </p:cNvGraphicFramePr>
          <p:nvPr>
            <p:extLst>
              <p:ext uri="{D42A27DB-BD31-4B8C-83A1-F6EECF244321}">
                <p14:modId xmlns:p14="http://schemas.microsoft.com/office/powerpoint/2010/main" val="4167153622"/>
              </p:ext>
            </p:extLst>
          </p:nvPr>
        </p:nvGraphicFramePr>
        <p:xfrm>
          <a:off x="1435100" y="3948021"/>
          <a:ext cx="1065258" cy="410937"/>
        </p:xfrm>
        <a:graphic>
          <a:graphicData uri="http://schemas.openxmlformats.org/presentationml/2006/ole">
            <mc:AlternateContent xmlns:mc="http://schemas.openxmlformats.org/markup-compatibility/2006">
              <mc:Choice xmlns:v="urn:schemas-microsoft-com:vml" Requires="v">
                <p:oleObj spid="_x0000_s5198" r:id="rId7" imgW="571500" imgH="203200" progId="Equation.KSEE3">
                  <p:embed/>
                </p:oleObj>
              </mc:Choice>
              <mc:Fallback>
                <p:oleObj r:id="rId7" imgW="571500" imgH="203200" progId="Equation.KSEE3">
                  <p:embed/>
                  <p:pic>
                    <p:nvPicPr>
                      <p:cNvPr id="0" name="图片 4097"/>
                      <p:cNvPicPr/>
                      <p:nvPr/>
                    </p:nvPicPr>
                    <p:blipFill>
                      <a:blip r:embed="rId8"/>
                      <a:stretch>
                        <a:fillRect/>
                      </a:stretch>
                    </p:blipFill>
                    <p:spPr>
                      <a:xfrm>
                        <a:off x="1435100" y="3948021"/>
                        <a:ext cx="1065258" cy="410937"/>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extLst>
              <p:ext uri="{D42A27DB-BD31-4B8C-83A1-F6EECF244321}">
                <p14:modId xmlns:p14="http://schemas.microsoft.com/office/powerpoint/2010/main" val="337631224"/>
              </p:ext>
            </p:extLst>
          </p:nvPr>
        </p:nvGraphicFramePr>
        <p:xfrm>
          <a:off x="2651760" y="3948021"/>
          <a:ext cx="433275" cy="398145"/>
        </p:xfrm>
        <a:graphic>
          <a:graphicData uri="http://schemas.openxmlformats.org/presentationml/2006/ole">
            <mc:AlternateContent xmlns:mc="http://schemas.openxmlformats.org/markup-compatibility/2006">
              <mc:Choice xmlns:v="urn:schemas-microsoft-com:vml" Requires="v">
                <p:oleObj spid="_x0000_s5199" r:id="rId9" imgW="152400" imgH="139700" progId="Equation.KSEE3">
                  <p:embed/>
                </p:oleObj>
              </mc:Choice>
              <mc:Fallback>
                <p:oleObj r:id="rId9" imgW="152400" imgH="139700" progId="Equation.KSEE3">
                  <p:embed/>
                  <p:pic>
                    <p:nvPicPr>
                      <p:cNvPr id="0" name="图片 4098"/>
                      <p:cNvPicPr/>
                      <p:nvPr/>
                    </p:nvPicPr>
                    <p:blipFill>
                      <a:blip r:embed="rId10"/>
                      <a:stretch>
                        <a:fillRect/>
                      </a:stretch>
                    </p:blipFill>
                    <p:spPr>
                      <a:xfrm>
                        <a:off x="2651760" y="3948021"/>
                        <a:ext cx="433275" cy="398145"/>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200" r:id="rId11" imgW="914400" imgH="215900" progId="Equation.KSEE3">
                  <p:embed/>
                </p:oleObj>
              </mc:Choice>
              <mc:Fallback>
                <p:oleObj r:id="rId11" imgW="914400" imgH="215900" progId="Equation.KSEE3">
                  <p:embed/>
                  <p:pic>
                    <p:nvPicPr>
                      <p:cNvPr id="0" name="图片 4099"/>
                      <p:cNvPicPr/>
                      <p:nvPr/>
                    </p:nvPicPr>
                    <p:blipFill>
                      <a:blip r:embed="rId12"/>
                      <a:stretch>
                        <a:fillRect/>
                      </a:stretch>
                    </p:blipFill>
                    <p:spPr>
                      <a:xfrm>
                        <a:off x="5638800" y="3321050"/>
                        <a:ext cx="914400" cy="215900"/>
                      </a:xfrm>
                      <a:prstGeom prst="rect">
                        <a:avLst/>
                      </a:prstGeom>
                    </p:spPr>
                  </p:pic>
                </p:oleObj>
              </mc:Fallback>
            </mc:AlternateContent>
          </a:graphicData>
        </a:graphic>
      </p:graphicFrame>
      <p:pic>
        <p:nvPicPr>
          <p:cNvPr id="17" name="图片 16"/>
          <p:cNvPicPr>
            <a:picLocks noChangeAspect="1"/>
          </p:cNvPicPr>
          <p:nvPr/>
        </p:nvPicPr>
        <p:blipFill>
          <a:blip r:embed="rId13"/>
          <a:stretch>
            <a:fillRect/>
          </a:stretch>
        </p:blipFill>
        <p:spPr>
          <a:xfrm>
            <a:off x="6945086" y="3257339"/>
            <a:ext cx="4497073" cy="1797420"/>
          </a:xfrm>
          <a:prstGeom prst="rect">
            <a:avLst/>
          </a:prstGeom>
        </p:spPr>
      </p:pic>
      <p:pic>
        <p:nvPicPr>
          <p:cNvPr id="18" name="图片 17"/>
          <p:cNvPicPr>
            <a:picLocks noChangeAspect="1"/>
          </p:cNvPicPr>
          <p:nvPr/>
        </p:nvPicPr>
        <p:blipFill>
          <a:blip r:embed="rId14"/>
          <a:stretch>
            <a:fillRect/>
          </a:stretch>
        </p:blipFill>
        <p:spPr>
          <a:xfrm>
            <a:off x="292297" y="5180965"/>
            <a:ext cx="6281541" cy="1481092"/>
          </a:xfrm>
          <a:prstGeom prst="rect">
            <a:avLst/>
          </a:prstGeom>
        </p:spPr>
      </p:pic>
      <p:sp>
        <p:nvSpPr>
          <p:cNvPr id="19" name="文本框 18"/>
          <p:cNvSpPr txBox="1"/>
          <p:nvPr/>
        </p:nvSpPr>
        <p:spPr>
          <a:xfrm>
            <a:off x="1435100" y="4593094"/>
            <a:ext cx="2433320" cy="461665"/>
          </a:xfrm>
          <a:prstGeom prst="rect">
            <a:avLst/>
          </a:prstGeom>
          <a:noFill/>
        </p:spPr>
        <p:txBody>
          <a:bodyPr wrap="square" rtlCol="0">
            <a:spAutoFit/>
          </a:bodyPr>
          <a:lstStyle/>
          <a:p>
            <a:r>
              <a:rPr lang="zh-CN" altLang="en-US" sz="2400" dirty="0"/>
              <a:t>得出对偶问题</a:t>
            </a:r>
          </a:p>
        </p:txBody>
      </p:sp>
      <p:pic>
        <p:nvPicPr>
          <p:cNvPr id="20" name="图片 19"/>
          <p:cNvPicPr>
            <a:picLocks noChangeAspect="1"/>
          </p:cNvPicPr>
          <p:nvPr/>
        </p:nvPicPr>
        <p:blipFill>
          <a:blip r:embed="rId15"/>
          <a:stretch>
            <a:fillRect/>
          </a:stretch>
        </p:blipFill>
        <p:spPr>
          <a:xfrm>
            <a:off x="6945086" y="5180965"/>
            <a:ext cx="4302034" cy="1604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554037" y="1347809"/>
            <a:ext cx="4223407" cy="1903095"/>
          </a:xfrm>
          <a:prstGeom prst="rect">
            <a:avLst/>
          </a:prstGeom>
        </p:spPr>
      </p:pic>
      <p:sp>
        <p:nvSpPr>
          <p:cNvPr id="3" name="文本框 2"/>
          <p:cNvSpPr txBox="1"/>
          <p:nvPr/>
        </p:nvSpPr>
        <p:spPr>
          <a:xfrm>
            <a:off x="1353820" y="424815"/>
            <a:ext cx="3609340" cy="461665"/>
          </a:xfrm>
          <a:prstGeom prst="rect">
            <a:avLst/>
          </a:prstGeom>
          <a:noFill/>
        </p:spPr>
        <p:txBody>
          <a:bodyPr wrap="square" rtlCol="0">
            <a:spAutoFit/>
          </a:bodyPr>
          <a:lstStyle/>
          <a:p>
            <a:r>
              <a:rPr lang="zh-CN" altLang="en-US" sz="2400" dirty="0"/>
              <a:t>解出     ，得出模型</a:t>
            </a:r>
          </a:p>
        </p:txBody>
      </p:sp>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2500663015"/>
              </p:ext>
            </p:extLst>
          </p:nvPr>
        </p:nvGraphicFramePr>
        <p:xfrm>
          <a:off x="2024290" y="490875"/>
          <a:ext cx="431800" cy="395605"/>
        </p:xfrm>
        <a:graphic>
          <a:graphicData uri="http://schemas.openxmlformats.org/presentationml/2006/ole">
            <mc:AlternateContent xmlns:mc="http://schemas.openxmlformats.org/markup-compatibility/2006">
              <mc:Choice xmlns:v="urn:schemas-microsoft-com:vml" Requires="v">
                <p:oleObj spid="_x0000_s6202" r:id="rId5" imgW="152400" imgH="139700" progId="Equation.KSEE3">
                  <p:embed/>
                </p:oleObj>
              </mc:Choice>
              <mc:Fallback>
                <p:oleObj r:id="rId5" imgW="152400" imgH="139700" progId="Equation.KSEE3">
                  <p:embed/>
                  <p:pic>
                    <p:nvPicPr>
                      <p:cNvPr id="0" name="图片 5120"/>
                      <p:cNvPicPr/>
                      <p:nvPr/>
                    </p:nvPicPr>
                    <p:blipFill>
                      <a:blip r:embed="rId6"/>
                      <a:stretch>
                        <a:fillRect/>
                      </a:stretch>
                    </p:blipFill>
                    <p:spPr>
                      <a:xfrm>
                        <a:off x="2024290" y="490875"/>
                        <a:ext cx="431800" cy="395605"/>
                      </a:xfrm>
                      <a:prstGeom prst="rect">
                        <a:avLst/>
                      </a:prstGeom>
                    </p:spPr>
                  </p:pic>
                </p:oleObj>
              </mc:Fallback>
            </mc:AlternateContent>
          </a:graphicData>
        </a:graphic>
      </p:graphicFrame>
      <p:pic>
        <p:nvPicPr>
          <p:cNvPr id="5" name="图片 4"/>
          <p:cNvPicPr>
            <a:picLocks noChangeAspect="1"/>
          </p:cNvPicPr>
          <p:nvPr/>
        </p:nvPicPr>
        <p:blipFill>
          <a:blip r:embed="rId7"/>
          <a:stretch>
            <a:fillRect/>
          </a:stretch>
        </p:blipFill>
        <p:spPr>
          <a:xfrm>
            <a:off x="5592446" y="2422942"/>
            <a:ext cx="4152900" cy="1832193"/>
          </a:xfrm>
          <a:prstGeom prst="rect">
            <a:avLst/>
          </a:prstGeom>
        </p:spPr>
      </p:pic>
      <p:sp>
        <p:nvSpPr>
          <p:cNvPr id="6" name="文本框 5"/>
          <p:cNvSpPr txBox="1"/>
          <p:nvPr/>
        </p:nvSpPr>
        <p:spPr>
          <a:xfrm>
            <a:off x="5592445" y="1591945"/>
            <a:ext cx="4152900" cy="830997"/>
          </a:xfrm>
          <a:prstGeom prst="rect">
            <a:avLst/>
          </a:prstGeom>
          <a:noFill/>
        </p:spPr>
        <p:txBody>
          <a:bodyPr wrap="square" rtlCol="0">
            <a:spAutoFit/>
          </a:bodyPr>
          <a:lstStyle/>
          <a:p>
            <a:r>
              <a:rPr lang="zh-CN" altLang="en-US" sz="2400" dirty="0"/>
              <a:t>由于求最大间隔有不等式约束，故需要满足条件，即</a:t>
            </a:r>
          </a:p>
        </p:txBody>
      </p:sp>
      <p:sp>
        <p:nvSpPr>
          <p:cNvPr id="8" name="文本框 7"/>
          <p:cNvSpPr txBox="1"/>
          <p:nvPr/>
        </p:nvSpPr>
        <p:spPr>
          <a:xfrm>
            <a:off x="554037" y="4293056"/>
            <a:ext cx="6776720" cy="1200329"/>
          </a:xfrm>
          <a:prstGeom prst="rect">
            <a:avLst/>
          </a:prstGeom>
          <a:noFill/>
        </p:spPr>
        <p:txBody>
          <a:bodyPr wrap="square" rtlCol="0">
            <a:spAutoFit/>
          </a:bodyPr>
          <a:lstStyle/>
          <a:p>
            <a:r>
              <a:rPr lang="zh-CN" altLang="en-US" sz="2400" dirty="0"/>
              <a:t>求解对偶问题时，因为该问题的模型正比于训练样本数，在任务中会造成很大开销，所以一般采用</a:t>
            </a:r>
            <a:r>
              <a:rPr lang="en-US" altLang="zh-CN" sz="2400" dirty="0"/>
              <a:t>SMO</a:t>
            </a:r>
            <a:r>
              <a:rPr lang="zh-CN" altLang="en-US" sz="2400" dirty="0"/>
              <a:t>算法</a:t>
            </a:r>
          </a:p>
        </p:txBody>
      </p:sp>
      <p:sp>
        <p:nvSpPr>
          <p:cNvPr id="9" name="文本框 8"/>
          <p:cNvSpPr txBox="1"/>
          <p:nvPr/>
        </p:nvSpPr>
        <p:spPr>
          <a:xfrm>
            <a:off x="554037" y="5583198"/>
            <a:ext cx="8018054" cy="1200329"/>
          </a:xfrm>
          <a:prstGeom prst="rect">
            <a:avLst/>
          </a:prstGeom>
          <a:noFill/>
        </p:spPr>
        <p:txBody>
          <a:bodyPr wrap="square" rtlCol="0">
            <a:spAutoFit/>
          </a:bodyPr>
          <a:lstStyle/>
          <a:p>
            <a:r>
              <a:rPr lang="en-US" altLang="zh-CN" sz="2400" dirty="0"/>
              <a:t>SMO</a:t>
            </a:r>
            <a:r>
              <a:rPr lang="zh-CN" altLang="en-US" sz="2400" dirty="0"/>
              <a:t>算法思想为先固定       以外所有参数，然后求极值，再利用其他变量导出，每次选取一对需更新的变量，求解对偶函数获得更新后的变量</a:t>
            </a:r>
            <a:endParaRPr lang="en-US" altLang="zh-CN" sz="2400" dirty="0"/>
          </a:p>
        </p:txBody>
      </p:sp>
      <p:graphicFrame>
        <p:nvGraphicFramePr>
          <p:cNvPr id="21" name="对象 20">
            <a:hlinkClick r:id="" action="ppaction://ole?verb=0"/>
          </p:cNvPr>
          <p:cNvGraphicFramePr>
            <a:graphicFrameLocks noChangeAspect="1"/>
          </p:cNvGraphicFramePr>
          <p:nvPr>
            <p:extLst>
              <p:ext uri="{D42A27DB-BD31-4B8C-83A1-F6EECF244321}">
                <p14:modId xmlns:p14="http://schemas.microsoft.com/office/powerpoint/2010/main" val="2910395386"/>
              </p:ext>
            </p:extLst>
          </p:nvPr>
        </p:nvGraphicFramePr>
        <p:xfrm>
          <a:off x="3854915" y="5523961"/>
          <a:ext cx="394686" cy="438420"/>
        </p:xfrm>
        <a:graphic>
          <a:graphicData uri="http://schemas.openxmlformats.org/presentationml/2006/ole">
            <mc:AlternateContent xmlns:mc="http://schemas.openxmlformats.org/markup-compatibility/2006">
              <mc:Choice xmlns:v="urn:schemas-microsoft-com:vml" Requires="v">
                <p:oleObj spid="_x0000_s6203" r:id="rId8" imgW="228600" imgH="254000" progId="Equation.KSEE3">
                  <p:embed/>
                </p:oleObj>
              </mc:Choice>
              <mc:Fallback>
                <p:oleObj r:id="rId8" imgW="228600" imgH="254000" progId="Equation.KSEE3">
                  <p:embed/>
                  <p:pic>
                    <p:nvPicPr>
                      <p:cNvPr id="0" name="图片 5121"/>
                      <p:cNvPicPr/>
                      <p:nvPr/>
                    </p:nvPicPr>
                    <p:blipFill>
                      <a:blip r:embed="rId9"/>
                      <a:stretch>
                        <a:fillRect/>
                      </a:stretch>
                    </p:blipFill>
                    <p:spPr>
                      <a:xfrm>
                        <a:off x="3854915" y="5523961"/>
                        <a:ext cx="394686" cy="43842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extLst>
              <p:ext uri="{D42A27DB-BD31-4B8C-83A1-F6EECF244321}">
                <p14:modId xmlns:p14="http://schemas.microsoft.com/office/powerpoint/2010/main" val="3151272063"/>
              </p:ext>
            </p:extLst>
          </p:nvPr>
        </p:nvGraphicFramePr>
        <p:xfrm>
          <a:off x="4372143" y="6357895"/>
          <a:ext cx="405301" cy="355283"/>
        </p:xfrm>
        <a:graphic>
          <a:graphicData uri="http://schemas.openxmlformats.org/presentationml/2006/ole">
            <mc:AlternateContent xmlns:mc="http://schemas.openxmlformats.org/markup-compatibility/2006">
              <mc:Choice xmlns:v="urn:schemas-microsoft-com:vml" Requires="v">
                <p:oleObj spid="_x0000_s6204" r:id="rId10" imgW="152400" imgH="139700" progId="Equation.KSEE3">
                  <p:embed/>
                </p:oleObj>
              </mc:Choice>
              <mc:Fallback>
                <p:oleObj r:id="rId10" imgW="152400" imgH="139700" progId="Equation.KSEE3">
                  <p:embed/>
                  <p:pic>
                    <p:nvPicPr>
                      <p:cNvPr id="0" name="图片 5122"/>
                      <p:cNvPicPr/>
                      <p:nvPr/>
                    </p:nvPicPr>
                    <p:blipFill>
                      <a:blip r:embed="rId11"/>
                      <a:stretch>
                        <a:fillRect/>
                      </a:stretch>
                    </p:blipFill>
                    <p:spPr>
                      <a:xfrm>
                        <a:off x="4372143" y="6357895"/>
                        <a:ext cx="405301" cy="355283"/>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SMO</a:t>
            </a:r>
            <a:r>
              <a:rPr lang="zh-CN" altLang="en-US" dirty="0"/>
              <a:t>算法</a:t>
            </a:r>
          </a:p>
        </p:txBody>
      </p:sp>
      <p:sp>
        <p:nvSpPr>
          <p:cNvPr id="3" name="内容占位符 2"/>
          <p:cNvSpPr>
            <a:spLocks noGrp="1"/>
          </p:cNvSpPr>
          <p:nvPr>
            <p:ph idx="1"/>
          </p:nvPr>
        </p:nvSpPr>
        <p:spPr/>
        <p:txBody>
          <a:bodyPr/>
          <a:lstStyle/>
          <a:p>
            <a:r>
              <a:rPr lang="zh-CN" altLang="en-US" dirty="0"/>
              <a:t>每次循环选择两个</a:t>
            </a:r>
            <a:r>
              <a:rPr lang="en-US" altLang="zh-CN" dirty="0"/>
              <a:t>alpha</a:t>
            </a:r>
            <a:r>
              <a:rPr lang="zh-CN" altLang="en-US" dirty="0"/>
              <a:t>进行优化处理，一旦找到一对合适的</a:t>
            </a:r>
            <a:r>
              <a:rPr lang="en-US" altLang="zh-CN" dirty="0"/>
              <a:t>alpha</a:t>
            </a:r>
            <a:r>
              <a:rPr lang="zh-CN" altLang="en-US" dirty="0"/>
              <a:t>，那么增大其中一个同时减少另一个。</a:t>
            </a:r>
            <a:endParaRPr lang="en-US" altLang="zh-CN" dirty="0"/>
          </a:p>
          <a:p>
            <a:r>
              <a:rPr lang="zh-CN" altLang="en-US" dirty="0"/>
              <a:t>（</a:t>
            </a:r>
            <a:r>
              <a:rPr lang="en-US" altLang="zh-CN" dirty="0"/>
              <a:t>1</a:t>
            </a:r>
            <a:r>
              <a:rPr lang="zh-CN" altLang="en-US" dirty="0"/>
              <a:t>）两个</a:t>
            </a:r>
            <a:r>
              <a:rPr lang="en-US" altLang="zh-CN" dirty="0"/>
              <a:t>alpha</a:t>
            </a:r>
            <a:r>
              <a:rPr lang="zh-CN" altLang="en-US" dirty="0"/>
              <a:t>必须要在间隔之外。</a:t>
            </a:r>
            <a:endParaRPr lang="en-US" altLang="zh-CN" dirty="0"/>
          </a:p>
          <a:p>
            <a:r>
              <a:rPr lang="zh-CN" altLang="en-US" dirty="0"/>
              <a:t>（</a:t>
            </a:r>
            <a:r>
              <a:rPr lang="en-US" altLang="zh-CN" dirty="0"/>
              <a:t>2</a:t>
            </a:r>
            <a:r>
              <a:rPr lang="zh-CN" altLang="en-US" dirty="0"/>
              <a:t>）两个</a:t>
            </a:r>
            <a:r>
              <a:rPr lang="en-US" altLang="zh-CN" dirty="0"/>
              <a:t>alpha</a:t>
            </a:r>
            <a:r>
              <a:rPr lang="zh-CN" altLang="en-US" dirty="0"/>
              <a:t>还没有进行过区间化处理或者不在边界上。</a:t>
            </a:r>
            <a:endParaRPr lang="en-US" altLang="zh-CN" dirty="0"/>
          </a:p>
          <a:p>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374101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TextBox 64"/>
          <p:cNvSpPr txBox="1"/>
          <p:nvPr/>
        </p:nvSpPr>
        <p:spPr>
          <a:xfrm>
            <a:off x="3605037" y="4010429"/>
            <a:ext cx="4100830" cy="974090"/>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lvl="0" defTabSz="913765" fontAlgn="ctr">
              <a:defRPr/>
            </a:pPr>
            <a:r>
              <a:rPr lang="en-US" altLang="zh-CN" sz="5400" b="1" dirty="0">
                <a:solidFill>
                  <a:prstClr val="white"/>
                </a:solidFill>
                <a:latin typeface="微软雅黑" panose="020B0503020204020204" pitchFamily="34" charset="-122"/>
                <a:ea typeface="微软雅黑" panose="020B0503020204020204" pitchFamily="34" charset="-122"/>
              </a:rPr>
              <a:t>		</a:t>
            </a:r>
            <a:r>
              <a:rPr lang="zh-CN" altLang="en-US" sz="5400" b="1" dirty="0">
                <a:solidFill>
                  <a:prstClr val="white"/>
                </a:solidFill>
                <a:latin typeface="微软雅黑" panose="020B0503020204020204" pitchFamily="34" charset="-122"/>
                <a:ea typeface="微软雅黑" panose="020B0503020204020204" pitchFamily="34" charset="-122"/>
              </a:rPr>
              <a:t>核函数</a:t>
            </a: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rPr>
              <a:t>03</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3500" y="878840"/>
            <a:ext cx="5443855" cy="2306955"/>
          </a:xfrm>
          <a:prstGeom prst="rect">
            <a:avLst/>
          </a:prstGeom>
          <a:noFill/>
        </p:spPr>
        <p:txBody>
          <a:bodyPr wrap="square" rtlCol="0" anchor="t">
            <a:spAutoFit/>
          </a:bodyPr>
          <a:lstStyle/>
          <a:p>
            <a:r>
              <a:rPr lang="en-US" altLang="zh-CN"/>
              <a:t>       </a:t>
            </a:r>
            <a:r>
              <a:rPr lang="zh-CN" altLang="en-US"/>
              <a:t>核函数通过把数据映射到高维空间来增加线性学习器的能力，使得线性学习器对偶空间的表达方式让分类操作更具灵活性和可操作性。因为训练样例一般是不会独立出现的，它们总是以成对样例的内积形式出现，而用对偶形式表示学习器的优势在为在该表示中可调参数的个数不依赖输入属性的个数，通过使用恰当的核函数来替代内积，可以隐式得将非线性的训练数据映射到高维空间，而不增加可调参数的个数</a:t>
            </a:r>
          </a:p>
        </p:txBody>
      </p:sp>
      <p:pic>
        <p:nvPicPr>
          <p:cNvPr id="4" name="图片 3"/>
          <p:cNvPicPr>
            <a:picLocks noChangeAspect="1"/>
          </p:cNvPicPr>
          <p:nvPr/>
        </p:nvPicPr>
        <p:blipFill>
          <a:blip r:embed="rId3"/>
          <a:stretch>
            <a:fillRect/>
          </a:stretch>
        </p:blipFill>
        <p:spPr>
          <a:xfrm>
            <a:off x="7097395" y="878840"/>
            <a:ext cx="4952365" cy="2482215"/>
          </a:xfrm>
          <a:prstGeom prst="rect">
            <a:avLst/>
          </a:prstGeom>
        </p:spPr>
      </p:pic>
      <p:sp>
        <p:nvSpPr>
          <p:cNvPr id="6" name="文本框 5"/>
          <p:cNvSpPr txBox="1"/>
          <p:nvPr/>
        </p:nvSpPr>
        <p:spPr>
          <a:xfrm>
            <a:off x="1433195" y="3611245"/>
            <a:ext cx="5271135" cy="1476375"/>
          </a:xfrm>
          <a:prstGeom prst="rect">
            <a:avLst/>
          </a:prstGeom>
          <a:noFill/>
        </p:spPr>
        <p:txBody>
          <a:bodyPr wrap="square" rtlCol="0" anchor="t">
            <a:spAutoFit/>
          </a:bodyPr>
          <a:lstStyle/>
          <a:p>
            <a:r>
              <a:rPr lang="en-US" altLang="zh-CN"/>
              <a:t>    </a:t>
            </a:r>
            <a:r>
              <a:rPr lang="zh-CN" altLang="en-US"/>
              <a:t> 如果有一种方式可以在特征空间中直接计算内积〈φ(xi · φ(x)〉，就像在原始输入点的函数中一样，就有可能将两个步骤融合到一起建立一个非线性的学习器，这样直接计算法的方法称为核函数方法</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245" r:id="rId3" imgW="914400" imgH="215900" progId="Equation.KSEE3">
                  <p:embed/>
                </p:oleObj>
              </mc:Choice>
              <mc:Fallback>
                <p:oleObj r:id="rId3" imgW="914400" imgH="215900" progId="Equation.KSEE3">
                  <p:embed/>
                  <p:pic>
                    <p:nvPicPr>
                      <p:cNvPr id="0" name="图片 1025"/>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2608580" y="866140"/>
          <a:ext cx="767715" cy="408305"/>
        </p:xfrm>
        <a:graphic>
          <a:graphicData uri="http://schemas.openxmlformats.org/presentationml/2006/ole">
            <mc:AlternateContent xmlns:mc="http://schemas.openxmlformats.org/markup-compatibility/2006">
              <mc:Choice xmlns:v="urn:schemas-microsoft-com:vml" Requires="v">
                <p:oleObj spid="_x0000_s7246" r:id="rId5" imgW="405765" imgH="215900" progId="Equation.KSEE3">
                  <p:embed/>
                </p:oleObj>
              </mc:Choice>
              <mc:Fallback>
                <p:oleObj r:id="rId5" imgW="405765" imgH="215900" progId="Equation.KSEE3">
                  <p:embed/>
                  <p:pic>
                    <p:nvPicPr>
                      <p:cNvPr id="0" name="图片 6144"/>
                      <p:cNvPicPr/>
                      <p:nvPr/>
                    </p:nvPicPr>
                    <p:blipFill>
                      <a:blip r:embed="rId6"/>
                      <a:stretch>
                        <a:fillRect/>
                      </a:stretch>
                    </p:blipFill>
                    <p:spPr>
                      <a:xfrm>
                        <a:off x="2608580" y="866140"/>
                        <a:ext cx="767715" cy="408305"/>
                      </a:xfrm>
                      <a:prstGeom prst="rect">
                        <a:avLst/>
                      </a:prstGeom>
                    </p:spPr>
                  </p:pic>
                </p:oleObj>
              </mc:Fallback>
            </mc:AlternateContent>
          </a:graphicData>
        </a:graphic>
      </p:graphicFrame>
      <p:sp>
        <p:nvSpPr>
          <p:cNvPr id="5" name="文本框 4"/>
          <p:cNvSpPr txBox="1"/>
          <p:nvPr/>
        </p:nvSpPr>
        <p:spPr>
          <a:xfrm>
            <a:off x="1344295" y="886460"/>
            <a:ext cx="6912610" cy="645160"/>
          </a:xfrm>
          <a:prstGeom prst="rect">
            <a:avLst/>
          </a:prstGeom>
          <a:noFill/>
        </p:spPr>
        <p:txBody>
          <a:bodyPr wrap="square" rtlCol="0">
            <a:spAutoFit/>
          </a:bodyPr>
          <a:lstStyle/>
          <a:p>
            <a:r>
              <a:rPr lang="zh-CN" altLang="en-US"/>
              <a:t>我们可以用            表示</a:t>
            </a:r>
            <a:r>
              <a:rPr lang="en-US" altLang="zh-CN"/>
              <a:t>x</a:t>
            </a:r>
            <a:r>
              <a:rPr lang="zh-CN" altLang="en-US"/>
              <a:t>映射后的特征向量，于是在特殊空间中划分超平面对应的模型可表示为</a:t>
            </a:r>
          </a:p>
        </p:txBody>
      </p:sp>
      <p:graphicFrame>
        <p:nvGraphicFramePr>
          <p:cNvPr id="7" name="对象 6">
            <a:hlinkClick r:id="" action="ppaction://ole?verb=0"/>
          </p:cNvPr>
          <p:cNvGraphicFramePr>
            <a:graphicFrameLocks noChangeAspect="1"/>
          </p:cNvGraphicFramePr>
          <p:nvPr/>
        </p:nvGraphicFramePr>
        <p:xfrm>
          <a:off x="2757170" y="1801495"/>
          <a:ext cx="2216150" cy="518795"/>
        </p:xfrm>
        <a:graphic>
          <a:graphicData uri="http://schemas.openxmlformats.org/presentationml/2006/ole">
            <mc:AlternateContent xmlns:mc="http://schemas.openxmlformats.org/markup-compatibility/2006">
              <mc:Choice xmlns:v="urn:schemas-microsoft-com:vml" Requires="v">
                <p:oleObj spid="_x0000_s7247" r:id="rId7" imgW="1193800" imgH="279400" progId="Equation.KSEE3">
                  <p:embed/>
                </p:oleObj>
              </mc:Choice>
              <mc:Fallback>
                <p:oleObj r:id="rId7" imgW="1193800" imgH="279400" progId="Equation.KSEE3">
                  <p:embed/>
                  <p:pic>
                    <p:nvPicPr>
                      <p:cNvPr id="0" name="图片 6145"/>
                      <p:cNvPicPr/>
                      <p:nvPr/>
                    </p:nvPicPr>
                    <p:blipFill>
                      <a:blip r:embed="rId8"/>
                      <a:stretch>
                        <a:fillRect/>
                      </a:stretch>
                    </p:blipFill>
                    <p:spPr>
                      <a:xfrm>
                        <a:off x="2757170" y="1801495"/>
                        <a:ext cx="2216150" cy="518795"/>
                      </a:xfrm>
                      <a:prstGeom prst="rect">
                        <a:avLst/>
                      </a:prstGeom>
                    </p:spPr>
                  </p:pic>
                </p:oleObj>
              </mc:Fallback>
            </mc:AlternateContent>
          </a:graphicData>
        </a:graphic>
      </p:graphicFrame>
      <p:sp>
        <p:nvSpPr>
          <p:cNvPr id="9" name="文本框 8"/>
          <p:cNvSpPr txBox="1"/>
          <p:nvPr/>
        </p:nvSpPr>
        <p:spPr>
          <a:xfrm>
            <a:off x="991870" y="2894965"/>
            <a:ext cx="4324350" cy="368300"/>
          </a:xfrm>
          <a:prstGeom prst="rect">
            <a:avLst/>
          </a:prstGeom>
          <a:noFill/>
        </p:spPr>
        <p:txBody>
          <a:bodyPr wrap="square" rtlCol="0">
            <a:spAutoFit/>
          </a:bodyPr>
          <a:lstStyle/>
          <a:p>
            <a:r>
              <a:rPr lang="zh-CN" altLang="en-US"/>
              <a:t>类似地，可求出对偶问题</a:t>
            </a:r>
          </a:p>
        </p:txBody>
      </p:sp>
      <p:pic>
        <p:nvPicPr>
          <p:cNvPr id="10" name="图片 9"/>
          <p:cNvPicPr>
            <a:picLocks noChangeAspect="1"/>
          </p:cNvPicPr>
          <p:nvPr/>
        </p:nvPicPr>
        <p:blipFill>
          <a:blip r:embed="rId9"/>
          <a:stretch>
            <a:fillRect/>
          </a:stretch>
        </p:blipFill>
        <p:spPr>
          <a:xfrm>
            <a:off x="4010025" y="2788920"/>
            <a:ext cx="3465830" cy="700405"/>
          </a:xfrm>
          <a:prstGeom prst="rect">
            <a:avLst/>
          </a:prstGeom>
        </p:spPr>
      </p:pic>
      <p:pic>
        <p:nvPicPr>
          <p:cNvPr id="11" name="图片 10"/>
          <p:cNvPicPr>
            <a:picLocks noChangeAspect="1"/>
          </p:cNvPicPr>
          <p:nvPr/>
        </p:nvPicPr>
        <p:blipFill>
          <a:blip r:embed="rId10"/>
          <a:stretch>
            <a:fillRect/>
          </a:stretch>
        </p:blipFill>
        <p:spPr>
          <a:xfrm>
            <a:off x="4010025" y="3429635"/>
            <a:ext cx="2209800" cy="922020"/>
          </a:xfrm>
          <a:prstGeom prst="rect">
            <a:avLst/>
          </a:prstGeom>
        </p:spPr>
      </p:pic>
      <p:sp>
        <p:nvSpPr>
          <p:cNvPr id="15" name="文本框 14"/>
          <p:cNvSpPr txBox="1"/>
          <p:nvPr/>
        </p:nvSpPr>
        <p:spPr>
          <a:xfrm>
            <a:off x="909955" y="4794885"/>
            <a:ext cx="7093585" cy="645160"/>
          </a:xfrm>
          <a:prstGeom prst="rect">
            <a:avLst/>
          </a:prstGeom>
          <a:noFill/>
        </p:spPr>
        <p:txBody>
          <a:bodyPr wrap="square" rtlCol="0">
            <a:spAutoFit/>
          </a:bodyPr>
          <a:lstStyle/>
          <a:p>
            <a:r>
              <a:rPr lang="zh-CN" altLang="en-US"/>
              <a:t>求解会涉及到计算                    ，特征空间的维度可能很高，因此计算上通常会比较困难，这就引出了核函数</a:t>
            </a:r>
          </a:p>
        </p:txBody>
      </p:sp>
      <p:graphicFrame>
        <p:nvGraphicFramePr>
          <p:cNvPr id="16" name="对象 15">
            <a:hlinkClick r:id="" action="ppaction://ole?verb=0"/>
          </p:cNvPr>
          <p:cNvGraphicFramePr>
            <a:graphicFrameLocks noChangeAspect="1"/>
          </p:cNvGraphicFramePr>
          <p:nvPr/>
        </p:nvGraphicFramePr>
        <p:xfrm>
          <a:off x="2881630" y="4794885"/>
          <a:ext cx="1181100" cy="355600"/>
        </p:xfrm>
        <a:graphic>
          <a:graphicData uri="http://schemas.openxmlformats.org/presentationml/2006/ole">
            <mc:AlternateContent xmlns:mc="http://schemas.openxmlformats.org/markup-compatibility/2006">
              <mc:Choice xmlns:v="urn:schemas-microsoft-com:vml" Requires="v">
                <p:oleObj spid="_x0000_s7248" r:id="rId11" imgW="1181100" imgH="355600" progId="Equation.KSEE3">
                  <p:embed/>
                </p:oleObj>
              </mc:Choice>
              <mc:Fallback>
                <p:oleObj r:id="rId11" imgW="1181100" imgH="355600" progId="Equation.KSEE3">
                  <p:embed/>
                  <p:pic>
                    <p:nvPicPr>
                      <p:cNvPr id="0" name="图片 6146"/>
                      <p:cNvPicPr/>
                      <p:nvPr/>
                    </p:nvPicPr>
                    <p:blipFill>
                      <a:blip r:embed="rId12"/>
                      <a:stretch>
                        <a:fillRect/>
                      </a:stretch>
                    </p:blipFill>
                    <p:spPr>
                      <a:xfrm>
                        <a:off x="2881630" y="4794885"/>
                        <a:ext cx="1181100" cy="355600"/>
                      </a:xfrm>
                      <a:prstGeom prst="rect">
                        <a:avLst/>
                      </a:prstGeom>
                    </p:spPr>
                  </p:pic>
                </p:oleObj>
              </mc:Fallback>
            </mc:AlternateContent>
          </a:graphicData>
        </a:graphic>
      </p:graphicFrame>
      <p:pic>
        <p:nvPicPr>
          <p:cNvPr id="17" name="图片 16"/>
          <p:cNvPicPr>
            <a:picLocks noChangeAspect="1"/>
          </p:cNvPicPr>
          <p:nvPr/>
        </p:nvPicPr>
        <p:blipFill>
          <a:blip r:embed="rId13"/>
          <a:stretch>
            <a:fillRect/>
          </a:stretch>
        </p:blipFill>
        <p:spPr>
          <a:xfrm>
            <a:off x="2066290" y="5557520"/>
            <a:ext cx="3818890" cy="638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212" r:id="rId3" imgW="914400" imgH="215900" progId="Equation.KSEE3">
                  <p:embed/>
                </p:oleObj>
              </mc:Choice>
              <mc:Fallback>
                <p:oleObj r:id="rId3" imgW="914400" imgH="215900" progId="Equation.KSEE3">
                  <p:embed/>
                  <p:pic>
                    <p:nvPicPr>
                      <p:cNvPr id="0" name="图片 1025"/>
                      <p:cNvPicPr/>
                      <p:nvPr/>
                    </p:nvPicPr>
                    <p:blipFill>
                      <a:blip r:embed="rId4"/>
                      <a:stretch>
                        <a:fillRect/>
                      </a:stretch>
                    </p:blipFill>
                    <p:spPr>
                      <a:xfrm>
                        <a:off x="5638800" y="3321050"/>
                        <a:ext cx="914400" cy="215900"/>
                      </a:xfrm>
                      <a:prstGeom prst="rect">
                        <a:avLst/>
                      </a:prstGeom>
                    </p:spPr>
                  </p:pic>
                </p:oleObj>
              </mc:Fallback>
            </mc:AlternateContent>
          </a:graphicData>
        </a:graphic>
      </p:graphicFrame>
      <p:pic>
        <p:nvPicPr>
          <p:cNvPr id="2" name="图片 1"/>
          <p:cNvPicPr>
            <a:picLocks noChangeAspect="1"/>
          </p:cNvPicPr>
          <p:nvPr/>
        </p:nvPicPr>
        <p:blipFill>
          <a:blip r:embed="rId5"/>
          <a:stretch>
            <a:fillRect/>
          </a:stretch>
        </p:blipFill>
        <p:spPr>
          <a:xfrm>
            <a:off x="4935855" y="605155"/>
            <a:ext cx="6846570" cy="2346325"/>
          </a:xfrm>
          <a:prstGeom prst="rect">
            <a:avLst/>
          </a:prstGeom>
        </p:spPr>
      </p:pic>
      <p:sp>
        <p:nvSpPr>
          <p:cNvPr id="3" name="文本框 2"/>
          <p:cNvSpPr txBox="1"/>
          <p:nvPr/>
        </p:nvSpPr>
        <p:spPr>
          <a:xfrm>
            <a:off x="810895" y="1284605"/>
            <a:ext cx="3672840" cy="1476375"/>
          </a:xfrm>
          <a:prstGeom prst="rect">
            <a:avLst/>
          </a:prstGeom>
          <a:noFill/>
        </p:spPr>
        <p:txBody>
          <a:bodyPr wrap="square" rtlCol="0">
            <a:spAutoFit/>
          </a:bodyPr>
          <a:lstStyle/>
          <a:p>
            <a:r>
              <a:rPr lang="en-US" altLang="zh-CN"/>
              <a:t>    </a:t>
            </a:r>
            <a:r>
              <a:rPr lang="zh-CN" altLang="en-US"/>
              <a:t>在不知道特征映射的形式时，核函数的选择是至关重要的，若选择不当，意味着将样本映射到了一个不合适的特征空间，很可能导致性能不佳</a:t>
            </a:r>
          </a:p>
        </p:txBody>
      </p:sp>
      <p:sp>
        <p:nvSpPr>
          <p:cNvPr id="6" name="文本框 5"/>
          <p:cNvSpPr txBox="1"/>
          <p:nvPr/>
        </p:nvSpPr>
        <p:spPr>
          <a:xfrm>
            <a:off x="937260" y="3446780"/>
            <a:ext cx="3239135" cy="645160"/>
          </a:xfrm>
          <a:prstGeom prst="rect">
            <a:avLst/>
          </a:prstGeom>
          <a:noFill/>
        </p:spPr>
        <p:txBody>
          <a:bodyPr wrap="square" rtlCol="0">
            <a:spAutoFit/>
          </a:bodyPr>
          <a:lstStyle/>
          <a:p>
            <a:r>
              <a:rPr lang="zh-CN" altLang="en-US"/>
              <a:t>概括：</a:t>
            </a:r>
          </a:p>
          <a:p>
            <a:endParaRPr lang="en-US" altLang="zh-CN"/>
          </a:p>
        </p:txBody>
      </p:sp>
      <p:sp>
        <p:nvSpPr>
          <p:cNvPr id="8" name="文本框 7"/>
          <p:cNvSpPr txBox="1"/>
          <p:nvPr/>
        </p:nvSpPr>
        <p:spPr>
          <a:xfrm>
            <a:off x="1624965" y="3929380"/>
            <a:ext cx="6523355" cy="2306955"/>
          </a:xfrm>
          <a:prstGeom prst="rect">
            <a:avLst/>
          </a:prstGeom>
          <a:noFill/>
        </p:spPr>
        <p:txBody>
          <a:bodyPr wrap="square" rtlCol="0">
            <a:spAutoFit/>
          </a:bodyPr>
          <a:lstStyle/>
          <a:p>
            <a:r>
              <a:rPr lang="en-US" altLang="zh-CN"/>
              <a:t>      </a:t>
            </a:r>
            <a:r>
              <a:rPr lang="zh-CN" altLang="en-US"/>
              <a:t>实际中，我们会经常遇到线性不可分的样例，此时，我们的常用做法是把样例特征映射到高维空间中去。</a:t>
            </a:r>
          </a:p>
          <a:p>
            <a:r>
              <a:rPr lang="zh-CN" altLang="en-US"/>
              <a:t>      但进一步，如果凡是遇到线性不可分的样例，一律映射到高维空间，那么这个维度大小是会高到可怕的。</a:t>
            </a:r>
          </a:p>
          <a:p>
            <a:r>
              <a:rPr lang="en-US" altLang="zh-CN"/>
              <a:t>      核函数的价值在于它虽然也是讲特征进行从低维到高维的转换，但核函数绝就绝在它事先在低维上进行计算，而将实质上的分类效果表现在了高维上，也就如上文所说的避免了直接在高维空间中的复杂计算</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TextBox 64"/>
          <p:cNvSpPr txBox="1"/>
          <p:nvPr/>
        </p:nvSpPr>
        <p:spPr>
          <a:xfrm>
            <a:off x="3820197" y="4010429"/>
            <a:ext cx="5629910" cy="974090"/>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lvl="0" defTabSz="913765" fontAlgn="ctr">
              <a:defRPr/>
            </a:pPr>
            <a:r>
              <a:rPr lang="en-US" altLang="zh-CN" sz="5400" b="1" dirty="0">
                <a:solidFill>
                  <a:prstClr val="white"/>
                </a:solidFill>
                <a:latin typeface="微软雅黑" panose="020B0503020204020204" pitchFamily="34" charset="-122"/>
                <a:ea typeface="微软雅黑" panose="020B0503020204020204" pitchFamily="34" charset="-122"/>
              </a:rPr>
              <a:t>   </a:t>
            </a:r>
            <a:r>
              <a:rPr lang="zh-CN" altLang="en-US" sz="5400" b="1" dirty="0">
                <a:solidFill>
                  <a:prstClr val="white"/>
                </a:solidFill>
                <a:latin typeface="微软雅黑" panose="020B0503020204020204" pitchFamily="34" charset="-122"/>
                <a:ea typeface="微软雅黑" panose="020B0503020204020204" pitchFamily="34" charset="-122"/>
              </a:rPr>
              <a:t>软间隔与正则化</a:t>
            </a: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rPr>
              <a:t>04</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1398905" y="1139825"/>
            <a:ext cx="8069580" cy="645160"/>
          </a:xfrm>
          <a:prstGeom prst="rect">
            <a:avLst/>
          </a:prstGeom>
          <a:noFill/>
        </p:spPr>
        <p:txBody>
          <a:bodyPr wrap="square" rtlCol="0">
            <a:spAutoFit/>
          </a:bodyPr>
          <a:lstStyle/>
          <a:p>
            <a:r>
              <a:rPr lang="zh-CN" altLang="en-US"/>
              <a:t>前面介绍的支持向量机形式是要求所有样本均满足约束，称为</a:t>
            </a:r>
            <a:r>
              <a:rPr lang="en-US" altLang="zh-CN"/>
              <a:t>“</a:t>
            </a:r>
            <a:r>
              <a:rPr lang="zh-CN" altLang="en-US"/>
              <a:t>硬间隔</a:t>
            </a:r>
            <a:r>
              <a:rPr lang="en-US" altLang="zh-CN"/>
              <a:t>”</a:t>
            </a:r>
            <a:r>
              <a:rPr lang="zh-CN" altLang="en-US"/>
              <a:t>，而软间隔允许某些样本不满足这样的约束</a:t>
            </a:r>
          </a:p>
        </p:txBody>
      </p:sp>
      <p:pic>
        <p:nvPicPr>
          <p:cNvPr id="4" name="图片 3"/>
          <p:cNvPicPr>
            <a:picLocks noChangeAspect="1"/>
          </p:cNvPicPr>
          <p:nvPr/>
        </p:nvPicPr>
        <p:blipFill>
          <a:blip r:embed="rId4"/>
          <a:stretch>
            <a:fillRect/>
          </a:stretch>
        </p:blipFill>
        <p:spPr>
          <a:xfrm>
            <a:off x="2853055" y="2007870"/>
            <a:ext cx="2720340" cy="770255"/>
          </a:xfrm>
          <a:prstGeom prst="rect">
            <a:avLst/>
          </a:prstGeom>
        </p:spPr>
      </p:pic>
      <p:sp>
        <p:nvSpPr>
          <p:cNvPr id="5" name="文本框 4"/>
          <p:cNvSpPr txBox="1"/>
          <p:nvPr/>
        </p:nvSpPr>
        <p:spPr>
          <a:xfrm>
            <a:off x="1742440" y="2912745"/>
            <a:ext cx="4071620" cy="368300"/>
          </a:xfrm>
          <a:prstGeom prst="rect">
            <a:avLst/>
          </a:prstGeom>
          <a:noFill/>
        </p:spPr>
        <p:txBody>
          <a:bodyPr wrap="square" rtlCol="0">
            <a:spAutoFit/>
          </a:bodyPr>
          <a:lstStyle/>
          <a:p>
            <a:r>
              <a:rPr lang="zh-CN" altLang="en-US"/>
              <a:t>优化目标可写成</a:t>
            </a:r>
            <a:endParaRPr lang="en-US" altLang="zh-CN"/>
          </a:p>
        </p:txBody>
      </p:sp>
      <p:pic>
        <p:nvPicPr>
          <p:cNvPr id="6" name="图片 5"/>
          <p:cNvPicPr>
            <a:picLocks noChangeAspect="1"/>
          </p:cNvPicPr>
          <p:nvPr/>
        </p:nvPicPr>
        <p:blipFill>
          <a:blip r:embed="rId5"/>
          <a:stretch>
            <a:fillRect/>
          </a:stretch>
        </p:blipFill>
        <p:spPr>
          <a:xfrm>
            <a:off x="2024380" y="3388995"/>
            <a:ext cx="3916680" cy="695960"/>
          </a:xfrm>
          <a:prstGeom prst="rect">
            <a:avLst/>
          </a:prstGeom>
        </p:spPr>
      </p:pic>
      <p:pic>
        <p:nvPicPr>
          <p:cNvPr id="11" name="图片 10"/>
          <p:cNvPicPr>
            <a:picLocks noChangeAspect="1"/>
          </p:cNvPicPr>
          <p:nvPr/>
        </p:nvPicPr>
        <p:blipFill>
          <a:blip r:embed="rId6"/>
          <a:stretch>
            <a:fillRect/>
          </a:stretch>
        </p:blipFill>
        <p:spPr>
          <a:xfrm>
            <a:off x="2310130" y="4926965"/>
            <a:ext cx="2350135" cy="756920"/>
          </a:xfrm>
          <a:prstGeom prst="rect">
            <a:avLst/>
          </a:prstGeom>
        </p:spPr>
      </p:pic>
      <p:sp>
        <p:nvSpPr>
          <p:cNvPr id="12" name="文本框 11"/>
          <p:cNvSpPr txBox="1"/>
          <p:nvPr/>
        </p:nvSpPr>
        <p:spPr>
          <a:xfrm>
            <a:off x="1480185" y="4360545"/>
            <a:ext cx="2623820" cy="368300"/>
          </a:xfrm>
          <a:prstGeom prst="rect">
            <a:avLst/>
          </a:prstGeom>
          <a:noFill/>
        </p:spPr>
        <p:txBody>
          <a:bodyPr wrap="square" rtlCol="0">
            <a:spAutoFit/>
          </a:bodyPr>
          <a:lstStyle/>
          <a:p>
            <a:r>
              <a:rPr lang="zh-CN" altLang="en-US"/>
              <a:t>这里我们引入损失函数</a:t>
            </a:r>
          </a:p>
        </p:txBody>
      </p:sp>
      <p:graphicFrame>
        <p:nvGraphicFramePr>
          <p:cNvPr id="13" name="对象 12">
            <a:hlinkClick r:id="" action="ppaction://ole?verb=0"/>
          </p:cNvPr>
          <p:cNvGraphicFramePr>
            <a:graphicFrameLocks noChangeAspect="1"/>
          </p:cNvGraphicFramePr>
          <p:nvPr/>
        </p:nvGraphicFramePr>
        <p:xfrm>
          <a:off x="3897630" y="4360545"/>
          <a:ext cx="366395" cy="385445"/>
        </p:xfrm>
        <a:graphic>
          <a:graphicData uri="http://schemas.openxmlformats.org/presentationml/2006/ole">
            <mc:AlternateContent xmlns:mc="http://schemas.openxmlformats.org/markup-compatibility/2006">
              <mc:Choice xmlns:v="urn:schemas-microsoft-com:vml" Requires="v">
                <p:oleObj spid="_x0000_s9236" r:id="rId7" imgW="241300" imgH="254000" progId="Equation.KSEE3">
                  <p:embed/>
                </p:oleObj>
              </mc:Choice>
              <mc:Fallback>
                <p:oleObj r:id="rId7" imgW="241300" imgH="254000" progId="Equation.KSEE3">
                  <p:embed/>
                  <p:pic>
                    <p:nvPicPr>
                      <p:cNvPr id="0" name="图片 7168"/>
                      <p:cNvPicPr/>
                      <p:nvPr/>
                    </p:nvPicPr>
                    <p:blipFill>
                      <a:blip r:embed="rId8"/>
                      <a:stretch>
                        <a:fillRect/>
                      </a:stretch>
                    </p:blipFill>
                    <p:spPr>
                      <a:xfrm>
                        <a:off x="3897630" y="4360545"/>
                        <a:ext cx="366395" cy="385445"/>
                      </a:xfrm>
                      <a:prstGeom prst="rect">
                        <a:avLst/>
                      </a:prstGeom>
                    </p:spPr>
                  </p:pic>
                </p:oleObj>
              </mc:Fallback>
            </mc:AlternateContent>
          </a:graphicData>
        </a:graphic>
      </p:graphicFrame>
      <p:pic>
        <p:nvPicPr>
          <p:cNvPr id="14" name="图片 13"/>
          <p:cNvPicPr>
            <a:picLocks noChangeAspect="1"/>
          </p:cNvPicPr>
          <p:nvPr/>
        </p:nvPicPr>
        <p:blipFill>
          <a:blip r:embed="rId9"/>
          <a:stretch>
            <a:fillRect/>
          </a:stretch>
        </p:blipFill>
        <p:spPr>
          <a:xfrm>
            <a:off x="7289800" y="2007870"/>
            <a:ext cx="3963035" cy="2948940"/>
          </a:xfrm>
          <a:prstGeom prst="rect">
            <a:avLst/>
          </a:prstGeom>
        </p:spPr>
      </p:pic>
      <p:sp>
        <p:nvSpPr>
          <p:cNvPr id="15" name="文本框 14"/>
          <p:cNvSpPr txBox="1"/>
          <p:nvPr/>
        </p:nvSpPr>
        <p:spPr>
          <a:xfrm>
            <a:off x="1028065" y="5953125"/>
            <a:ext cx="7753350" cy="645160"/>
          </a:xfrm>
          <a:prstGeom prst="rect">
            <a:avLst/>
          </a:prstGeom>
          <a:noFill/>
        </p:spPr>
        <p:txBody>
          <a:bodyPr wrap="square" rtlCol="0">
            <a:spAutoFit/>
          </a:bodyPr>
          <a:lstStyle/>
          <a:p>
            <a:r>
              <a:rPr lang="zh-CN" altLang="en-US"/>
              <a:t>显然当</a:t>
            </a:r>
            <a:r>
              <a:rPr lang="en-US" altLang="zh-CN"/>
              <a:t>C</a:t>
            </a:r>
            <a:r>
              <a:rPr lang="zh-CN" altLang="en-US"/>
              <a:t>为无穷大时，会迫使所有样本均满足约束，当</a:t>
            </a:r>
            <a:r>
              <a:rPr lang="en-US" altLang="zh-CN"/>
              <a:t>C</a:t>
            </a:r>
            <a:r>
              <a:rPr lang="zh-CN" altLang="en-US"/>
              <a:t>取有限值时，能够允许一些样本不满足约束。</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07795" y="1202690"/>
            <a:ext cx="6821805" cy="368300"/>
          </a:xfrm>
          <a:prstGeom prst="rect">
            <a:avLst/>
          </a:prstGeom>
          <a:noFill/>
        </p:spPr>
        <p:txBody>
          <a:bodyPr wrap="square" rtlCol="0">
            <a:spAutoFit/>
          </a:bodyPr>
          <a:lstStyle/>
          <a:p>
            <a:r>
              <a:rPr lang="zh-CN" altLang="en-US"/>
              <a:t>通常人们也用其他一些函数代替，称为替代损失</a:t>
            </a:r>
          </a:p>
        </p:txBody>
      </p:sp>
      <p:pic>
        <p:nvPicPr>
          <p:cNvPr id="4" name="图片 3"/>
          <p:cNvPicPr>
            <a:picLocks noChangeAspect="1"/>
          </p:cNvPicPr>
          <p:nvPr/>
        </p:nvPicPr>
        <p:blipFill>
          <a:blip r:embed="rId4"/>
          <a:stretch>
            <a:fillRect/>
          </a:stretch>
        </p:blipFill>
        <p:spPr>
          <a:xfrm>
            <a:off x="1310005" y="1863725"/>
            <a:ext cx="4648200" cy="1447800"/>
          </a:xfrm>
          <a:prstGeom prst="rect">
            <a:avLst/>
          </a:prstGeom>
        </p:spPr>
      </p:pic>
      <p:sp>
        <p:nvSpPr>
          <p:cNvPr id="5" name="文本框 4"/>
          <p:cNvSpPr txBox="1"/>
          <p:nvPr/>
        </p:nvSpPr>
        <p:spPr>
          <a:xfrm>
            <a:off x="1480185" y="3627755"/>
            <a:ext cx="4858385" cy="368300"/>
          </a:xfrm>
          <a:prstGeom prst="rect">
            <a:avLst/>
          </a:prstGeom>
          <a:noFill/>
        </p:spPr>
        <p:txBody>
          <a:bodyPr wrap="square" rtlCol="0">
            <a:spAutoFit/>
          </a:bodyPr>
          <a:lstStyle/>
          <a:p>
            <a:r>
              <a:rPr lang="zh-CN" altLang="en-US"/>
              <a:t>若采用</a:t>
            </a:r>
            <a:r>
              <a:rPr lang="en-US" altLang="zh-CN"/>
              <a:t>hinge</a:t>
            </a:r>
            <a:r>
              <a:rPr lang="zh-CN" altLang="en-US"/>
              <a:t>损失，则优化目标可写为</a:t>
            </a:r>
          </a:p>
        </p:txBody>
      </p:sp>
      <p:pic>
        <p:nvPicPr>
          <p:cNvPr id="6" name="图片 5"/>
          <p:cNvPicPr>
            <a:picLocks noChangeAspect="1"/>
          </p:cNvPicPr>
          <p:nvPr/>
        </p:nvPicPr>
        <p:blipFill>
          <a:blip r:embed="rId5"/>
          <a:stretch>
            <a:fillRect/>
          </a:stretch>
        </p:blipFill>
        <p:spPr>
          <a:xfrm>
            <a:off x="5654675" y="3462020"/>
            <a:ext cx="4533900" cy="857885"/>
          </a:xfrm>
          <a:prstGeom prst="rect">
            <a:avLst/>
          </a:prstGeom>
        </p:spPr>
      </p:pic>
      <p:sp>
        <p:nvSpPr>
          <p:cNvPr id="7" name="文本框 6"/>
          <p:cNvSpPr txBox="1"/>
          <p:nvPr/>
        </p:nvSpPr>
        <p:spPr>
          <a:xfrm>
            <a:off x="1335405" y="4514215"/>
            <a:ext cx="2524125" cy="645160"/>
          </a:xfrm>
          <a:prstGeom prst="rect">
            <a:avLst/>
          </a:prstGeom>
          <a:noFill/>
        </p:spPr>
        <p:txBody>
          <a:bodyPr wrap="square" rtlCol="0">
            <a:spAutoFit/>
          </a:bodyPr>
          <a:lstStyle/>
          <a:p>
            <a:r>
              <a:rPr lang="zh-CN" altLang="en-US"/>
              <a:t>再引入松弛变量        ，可再写为</a:t>
            </a:r>
          </a:p>
        </p:txBody>
      </p:sp>
      <p:graphicFrame>
        <p:nvGraphicFramePr>
          <p:cNvPr id="8" name="对象 7">
            <a:hlinkClick r:id="" action="ppaction://ole?verb=0"/>
          </p:cNvPr>
          <p:cNvGraphicFramePr>
            <a:graphicFrameLocks noChangeAspect="1"/>
          </p:cNvGraphicFramePr>
          <p:nvPr/>
        </p:nvGraphicFramePr>
        <p:xfrm>
          <a:off x="3126740" y="4590415"/>
          <a:ext cx="419100" cy="292100"/>
        </p:xfrm>
        <a:graphic>
          <a:graphicData uri="http://schemas.openxmlformats.org/presentationml/2006/ole">
            <mc:AlternateContent xmlns:mc="http://schemas.openxmlformats.org/markup-compatibility/2006">
              <mc:Choice xmlns:v="urn:schemas-microsoft-com:vml" Requires="v">
                <p:oleObj spid="_x0000_s10260" r:id="rId6" imgW="419100" imgH="292100" progId="Equation.KSEE3">
                  <p:embed/>
                </p:oleObj>
              </mc:Choice>
              <mc:Fallback>
                <p:oleObj r:id="rId6" imgW="419100" imgH="292100" progId="Equation.KSEE3">
                  <p:embed/>
                  <p:pic>
                    <p:nvPicPr>
                      <p:cNvPr id="0" name="图片 8192"/>
                      <p:cNvPicPr/>
                      <p:nvPr/>
                    </p:nvPicPr>
                    <p:blipFill>
                      <a:blip r:embed="rId7"/>
                      <a:stretch>
                        <a:fillRect/>
                      </a:stretch>
                    </p:blipFill>
                    <p:spPr>
                      <a:xfrm>
                        <a:off x="3126740" y="4590415"/>
                        <a:ext cx="419100" cy="292100"/>
                      </a:xfrm>
                      <a:prstGeom prst="rect">
                        <a:avLst/>
                      </a:prstGeom>
                    </p:spPr>
                  </p:pic>
                </p:oleObj>
              </mc:Fallback>
            </mc:AlternateContent>
          </a:graphicData>
        </a:graphic>
      </p:graphicFrame>
      <p:pic>
        <p:nvPicPr>
          <p:cNvPr id="9" name="图片 8"/>
          <p:cNvPicPr>
            <a:picLocks noChangeAspect="1"/>
          </p:cNvPicPr>
          <p:nvPr/>
        </p:nvPicPr>
        <p:blipFill>
          <a:blip r:embed="rId8"/>
          <a:stretch>
            <a:fillRect/>
          </a:stretch>
        </p:blipFill>
        <p:spPr>
          <a:xfrm>
            <a:off x="3863340" y="4432935"/>
            <a:ext cx="3165475" cy="976630"/>
          </a:xfrm>
          <a:prstGeom prst="rect">
            <a:avLst/>
          </a:prstGeom>
        </p:spPr>
      </p:pic>
      <p:pic>
        <p:nvPicPr>
          <p:cNvPr id="10" name="图片 9"/>
          <p:cNvPicPr>
            <a:picLocks noChangeAspect="1"/>
          </p:cNvPicPr>
          <p:nvPr/>
        </p:nvPicPr>
        <p:blipFill>
          <a:blip r:embed="rId9"/>
          <a:stretch>
            <a:fillRect/>
          </a:stretch>
        </p:blipFill>
        <p:spPr>
          <a:xfrm>
            <a:off x="6963410" y="4432935"/>
            <a:ext cx="3067685" cy="976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585970" y="3077210"/>
            <a:ext cx="1183640" cy="119888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04</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15" name="文本框 14"/>
          <p:cNvSpPr txBox="1"/>
          <p:nvPr/>
        </p:nvSpPr>
        <p:spPr>
          <a:xfrm>
            <a:off x="4838700" y="2049145"/>
            <a:ext cx="1479550" cy="119888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03</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14" name="文本框 13"/>
          <p:cNvSpPr txBox="1"/>
          <p:nvPr/>
        </p:nvSpPr>
        <p:spPr>
          <a:xfrm>
            <a:off x="5173345" y="1111885"/>
            <a:ext cx="1374140" cy="119888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02</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3" name="文本框 2"/>
          <p:cNvSpPr txBox="1"/>
          <p:nvPr/>
        </p:nvSpPr>
        <p:spPr>
          <a:xfrm>
            <a:off x="5560060" y="103505"/>
            <a:ext cx="1235710" cy="119888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01</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26" name="任意多边形 25"/>
          <p:cNvSpPr/>
          <p:nvPr/>
        </p:nvSpPr>
        <p:spPr>
          <a:xfrm>
            <a:off x="1" y="0"/>
            <a:ext cx="5883965" cy="6858000"/>
          </a:xfrm>
          <a:custGeom>
            <a:avLst/>
            <a:gdLst>
              <a:gd name="connsiteX0" fmla="*/ 0 w 5883965"/>
              <a:gd name="connsiteY0" fmla="*/ 0 h 6858000"/>
              <a:gd name="connsiteX1" fmla="*/ 5883965 w 5883965"/>
              <a:gd name="connsiteY1" fmla="*/ 0 h 6858000"/>
              <a:gd name="connsiteX2" fmla="*/ 3672099 w 5883965"/>
              <a:gd name="connsiteY2" fmla="*/ 6858000 h 6858000"/>
              <a:gd name="connsiteX3" fmla="*/ 0 w 5883965"/>
              <a:gd name="connsiteY3" fmla="*/ 6858000 h 6858000"/>
              <a:gd name="connsiteX4" fmla="*/ 0 w 588396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3965" h="6858000">
                <a:moveTo>
                  <a:pt x="0" y="0"/>
                </a:moveTo>
                <a:lnTo>
                  <a:pt x="5883965" y="0"/>
                </a:lnTo>
                <a:lnTo>
                  <a:pt x="3672099" y="6858000"/>
                </a:lnTo>
                <a:lnTo>
                  <a:pt x="0" y="68580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TextBox 64"/>
          <p:cNvSpPr txBox="1"/>
          <p:nvPr/>
        </p:nvSpPr>
        <p:spPr>
          <a:xfrm>
            <a:off x="6647180" y="365125"/>
            <a:ext cx="3771265" cy="675640"/>
          </a:xfrm>
          <a:prstGeom prst="rect">
            <a:avLst/>
          </a:prstGeom>
          <a:noFill/>
        </p:spPr>
        <p:txBody>
          <a:bodyPr wrap="square" rtlCol="0" anchor="t">
            <a:spAutoFit/>
          </a:bodyPr>
          <a:lstStyle>
            <a:defPPr>
              <a:defRPr lang="zh-CN"/>
            </a:defPPr>
            <a:lvl1pPr>
              <a:defRPr sz="1800">
                <a:solidFill>
                  <a:schemeClr val="tx1">
                    <a:lumMod val="75000"/>
                    <a:lumOff val="25000"/>
                  </a:schemeClr>
                </a:solidFill>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间隔与支持向量</a:t>
            </a:r>
          </a:p>
        </p:txBody>
      </p:sp>
      <p:sp>
        <p:nvSpPr>
          <p:cNvPr id="12" name="TextBox 64"/>
          <p:cNvSpPr txBox="1"/>
          <p:nvPr/>
        </p:nvSpPr>
        <p:spPr>
          <a:xfrm>
            <a:off x="6412230" y="1373505"/>
            <a:ext cx="2764790" cy="675640"/>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对偶问题</a:t>
            </a:r>
          </a:p>
        </p:txBody>
      </p:sp>
      <p:sp>
        <p:nvSpPr>
          <p:cNvPr id="17" name="TextBox 64"/>
          <p:cNvSpPr txBox="1"/>
          <p:nvPr/>
        </p:nvSpPr>
        <p:spPr>
          <a:xfrm>
            <a:off x="5641340" y="3771900"/>
            <a:ext cx="184785" cy="676910"/>
          </a:xfrm>
          <a:prstGeom prst="rect">
            <a:avLst/>
          </a:prstGeom>
          <a:noFill/>
        </p:spPr>
        <p:txBody>
          <a:bodyPr wrap="non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TextBox 64"/>
          <p:cNvSpPr txBox="1"/>
          <p:nvPr/>
        </p:nvSpPr>
        <p:spPr>
          <a:xfrm>
            <a:off x="5769610" y="3248025"/>
            <a:ext cx="3768725" cy="675640"/>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软间隔与正则化</a:t>
            </a:r>
          </a:p>
        </p:txBody>
      </p:sp>
      <p:sp>
        <p:nvSpPr>
          <p:cNvPr id="25" name="TextBox 59"/>
          <p:cNvSpPr txBox="1">
            <a:spLocks noChangeArrowheads="1"/>
          </p:cNvSpPr>
          <p:nvPr/>
        </p:nvSpPr>
        <p:spPr bwMode="auto">
          <a:xfrm flipH="1">
            <a:off x="893288" y="732718"/>
            <a:ext cx="2809491" cy="1415772"/>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685800" rtl="0" eaLnBrk="0" fontAlgn="auto" latinLnBrk="0" hangingPunct="0">
              <a:lnSpc>
                <a:spcPct val="100000"/>
              </a:lnSpc>
              <a:spcBef>
                <a:spcPts val="0"/>
              </a:spcBef>
              <a:spcAft>
                <a:spcPts val="0"/>
              </a:spcAft>
              <a:buClrTx/>
              <a:buSzTx/>
              <a:buFontTx/>
              <a:buNone/>
              <a:defRPr/>
            </a:pPr>
            <a:r>
              <a:rPr kumimoji="0" lang="zh-CN" altLang="en-US" sz="5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endParaRPr kumimoji="0" lang="en-US" altLang="zh-CN" sz="5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auto" latinLnBrk="0" hangingPunct="0">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CONTENTS</a:t>
            </a:r>
            <a:endParaRPr kumimoji="0" lang="en-US" altLang="ko-KR" sz="32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8" name="TextBox 64"/>
          <p:cNvSpPr txBox="1"/>
          <p:nvPr/>
        </p:nvSpPr>
        <p:spPr>
          <a:xfrm>
            <a:off x="6031865" y="2310765"/>
            <a:ext cx="2140585" cy="675640"/>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核函数</a:t>
            </a:r>
          </a:p>
        </p:txBody>
      </p:sp>
      <p:sp>
        <p:nvSpPr>
          <p:cNvPr id="2" name="文本框 1"/>
          <p:cNvSpPr txBox="1"/>
          <p:nvPr/>
        </p:nvSpPr>
        <p:spPr>
          <a:xfrm>
            <a:off x="4267200" y="4034790"/>
            <a:ext cx="1292860" cy="1106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05</a:t>
            </a:r>
            <a:endParaRPr kumimoji="0" lang="zh-CN" altLang="en-US" sz="66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4" name="TextBox 64"/>
          <p:cNvSpPr txBox="1"/>
          <p:nvPr/>
        </p:nvSpPr>
        <p:spPr>
          <a:xfrm>
            <a:off x="5425440" y="4250055"/>
            <a:ext cx="3353435" cy="675640"/>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支持向量回归</a:t>
            </a:r>
          </a:p>
        </p:txBody>
      </p:sp>
      <p:sp>
        <p:nvSpPr>
          <p:cNvPr id="5" name="文本框 4"/>
          <p:cNvSpPr txBox="1"/>
          <p:nvPr/>
        </p:nvSpPr>
        <p:spPr>
          <a:xfrm>
            <a:off x="3997325" y="4833620"/>
            <a:ext cx="1346835" cy="1106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06</a:t>
            </a:r>
            <a:endParaRPr kumimoji="0" lang="zh-CN" altLang="en-US" sz="66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6" name="TextBox 64"/>
          <p:cNvSpPr txBox="1"/>
          <p:nvPr/>
        </p:nvSpPr>
        <p:spPr>
          <a:xfrm>
            <a:off x="5344160" y="5022215"/>
            <a:ext cx="3353435" cy="675640"/>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核方法</a:t>
            </a:r>
          </a:p>
        </p:txBody>
      </p:sp>
      <p:sp>
        <p:nvSpPr>
          <p:cNvPr id="7" name="文本框 6"/>
          <p:cNvSpPr txBox="1"/>
          <p:nvPr/>
        </p:nvSpPr>
        <p:spPr>
          <a:xfrm>
            <a:off x="3916680" y="5557520"/>
            <a:ext cx="1346835" cy="1106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07</a:t>
            </a:r>
            <a:endParaRPr kumimoji="0" lang="zh-CN" altLang="en-US" sz="66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9" name="TextBox 64"/>
          <p:cNvSpPr txBox="1"/>
          <p:nvPr/>
        </p:nvSpPr>
        <p:spPr>
          <a:xfrm>
            <a:off x="4838700" y="5773420"/>
            <a:ext cx="4947285" cy="675640"/>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支持向量机的应用</a:t>
            </a:r>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3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400" decel="100000"/>
                                        <p:tgtEl>
                                          <p:spTgt spid="3"/>
                                        </p:tgtEl>
                                      </p:cBhvr>
                                    </p:animEffect>
                                    <p:anim calcmode="lin" valueType="num">
                                      <p:cBhvr>
                                        <p:cTn id="12" dur="400" decel="100000" fill="hold"/>
                                        <p:tgtEl>
                                          <p:spTgt spid="3"/>
                                        </p:tgtEl>
                                        <p:attrNameLst>
                                          <p:attrName>style.rotation</p:attrName>
                                        </p:attrNameLst>
                                      </p:cBhvr>
                                      <p:tavLst>
                                        <p:tav tm="0">
                                          <p:val>
                                            <p:fltVal val="-90"/>
                                          </p:val>
                                        </p:tav>
                                        <p:tav tm="100000">
                                          <p:val>
                                            <p:fltVal val="0"/>
                                          </p:val>
                                        </p:tav>
                                      </p:tavLst>
                                    </p:anim>
                                    <p:anim calcmode="lin" valueType="num">
                                      <p:cBhvr>
                                        <p:cTn id="13" dur="400" decel="100000" fill="hold"/>
                                        <p:tgtEl>
                                          <p:spTgt spid="3"/>
                                        </p:tgtEl>
                                        <p:attrNameLst>
                                          <p:attrName>ppt_x</p:attrName>
                                        </p:attrNameLst>
                                      </p:cBhvr>
                                      <p:tavLst>
                                        <p:tav tm="0">
                                          <p:val>
                                            <p:strVal val="#ppt_x+0.4"/>
                                          </p:val>
                                        </p:tav>
                                        <p:tav tm="100000">
                                          <p:val>
                                            <p:strVal val="#ppt_x-0.05"/>
                                          </p:val>
                                        </p:tav>
                                      </p:tavLst>
                                    </p:anim>
                                    <p:anim calcmode="lin" valueType="num">
                                      <p:cBhvr>
                                        <p:cTn id="14" dur="400" decel="100000" fill="hold"/>
                                        <p:tgtEl>
                                          <p:spTgt spid="3"/>
                                        </p:tgtEl>
                                        <p:attrNameLst>
                                          <p:attrName>ppt_y</p:attrName>
                                        </p:attrNameLst>
                                      </p:cBhvr>
                                      <p:tavLst>
                                        <p:tav tm="0">
                                          <p:val>
                                            <p:strVal val="#ppt_y-0.4"/>
                                          </p:val>
                                        </p:tav>
                                        <p:tav tm="100000">
                                          <p:val>
                                            <p:strVal val="#ppt_y+0.1"/>
                                          </p:val>
                                        </p:tav>
                                      </p:tavLst>
                                    </p:anim>
                                    <p:anim calcmode="lin" valueType="num">
                                      <p:cBhvr>
                                        <p:cTn id="15" dur="100" accel="100000" fill="hold">
                                          <p:stCondLst>
                                            <p:cond delay="400"/>
                                          </p:stCondLst>
                                        </p:cTn>
                                        <p:tgtEl>
                                          <p:spTgt spid="3"/>
                                        </p:tgtEl>
                                        <p:attrNameLst>
                                          <p:attrName>ppt_x</p:attrName>
                                        </p:attrNameLst>
                                      </p:cBhvr>
                                      <p:tavLst>
                                        <p:tav tm="0">
                                          <p:val>
                                            <p:strVal val="#ppt_x-0.05"/>
                                          </p:val>
                                        </p:tav>
                                        <p:tav tm="100000">
                                          <p:val>
                                            <p:strVal val="#ppt_x"/>
                                          </p:val>
                                        </p:tav>
                                      </p:tavLst>
                                    </p:anim>
                                    <p:anim calcmode="lin" valueType="num">
                                      <p:cBhvr>
                                        <p:cTn id="16" dur="100" accel="100000" fill="hold">
                                          <p:stCondLst>
                                            <p:cond delay="400"/>
                                          </p:stCondLst>
                                        </p:cTn>
                                        <p:tgtEl>
                                          <p:spTgt spid="3"/>
                                        </p:tgtEl>
                                        <p:attrNameLst>
                                          <p:attrName>ppt_y</p:attrName>
                                        </p:attrNameLst>
                                      </p:cBhvr>
                                      <p:tavLst>
                                        <p:tav tm="0">
                                          <p:val>
                                            <p:strVal val="#ppt_y+0.1"/>
                                          </p:val>
                                        </p:tav>
                                        <p:tav tm="100000">
                                          <p:val>
                                            <p:strVal val="#ppt_y"/>
                                          </p:val>
                                        </p:tav>
                                      </p:tavLst>
                                    </p:anim>
                                  </p:childTnLst>
                                </p:cTn>
                              </p:par>
                            </p:childTnLst>
                          </p:cTn>
                        </p:par>
                        <p:par>
                          <p:cTn id="17" fill="hold">
                            <p:stCondLst>
                              <p:cond delay="1000"/>
                            </p:stCondLst>
                            <p:childTnLst>
                              <p:par>
                                <p:cTn id="18" presetID="3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400" decel="100000"/>
                                        <p:tgtEl>
                                          <p:spTgt spid="14"/>
                                        </p:tgtEl>
                                      </p:cBhvr>
                                    </p:animEffect>
                                    <p:anim calcmode="lin" valueType="num">
                                      <p:cBhvr>
                                        <p:cTn id="21" dur="400" decel="100000" fill="hold"/>
                                        <p:tgtEl>
                                          <p:spTgt spid="14"/>
                                        </p:tgtEl>
                                        <p:attrNameLst>
                                          <p:attrName>style.rotation</p:attrName>
                                        </p:attrNameLst>
                                      </p:cBhvr>
                                      <p:tavLst>
                                        <p:tav tm="0">
                                          <p:val>
                                            <p:fltVal val="-90"/>
                                          </p:val>
                                        </p:tav>
                                        <p:tav tm="100000">
                                          <p:val>
                                            <p:fltVal val="0"/>
                                          </p:val>
                                        </p:tav>
                                      </p:tavLst>
                                    </p:anim>
                                    <p:anim calcmode="lin" valueType="num">
                                      <p:cBhvr>
                                        <p:cTn id="22" dur="400" decel="100000" fill="hold"/>
                                        <p:tgtEl>
                                          <p:spTgt spid="14"/>
                                        </p:tgtEl>
                                        <p:attrNameLst>
                                          <p:attrName>ppt_x</p:attrName>
                                        </p:attrNameLst>
                                      </p:cBhvr>
                                      <p:tavLst>
                                        <p:tav tm="0">
                                          <p:val>
                                            <p:strVal val="#ppt_x+0.4"/>
                                          </p:val>
                                        </p:tav>
                                        <p:tav tm="100000">
                                          <p:val>
                                            <p:strVal val="#ppt_x-0.05"/>
                                          </p:val>
                                        </p:tav>
                                      </p:tavLst>
                                    </p:anim>
                                    <p:anim calcmode="lin" valueType="num">
                                      <p:cBhvr>
                                        <p:cTn id="23" dur="400" decel="100000" fill="hold"/>
                                        <p:tgtEl>
                                          <p:spTgt spid="14"/>
                                        </p:tgtEl>
                                        <p:attrNameLst>
                                          <p:attrName>ppt_y</p:attrName>
                                        </p:attrNameLst>
                                      </p:cBhvr>
                                      <p:tavLst>
                                        <p:tav tm="0">
                                          <p:val>
                                            <p:strVal val="#ppt_y-0.4"/>
                                          </p:val>
                                        </p:tav>
                                        <p:tav tm="100000">
                                          <p:val>
                                            <p:strVal val="#ppt_y+0.1"/>
                                          </p:val>
                                        </p:tav>
                                      </p:tavLst>
                                    </p:anim>
                                    <p:anim calcmode="lin" valueType="num">
                                      <p:cBhvr>
                                        <p:cTn id="24" dur="100" accel="100000" fill="hold">
                                          <p:stCondLst>
                                            <p:cond delay="400"/>
                                          </p:stCondLst>
                                        </p:cTn>
                                        <p:tgtEl>
                                          <p:spTgt spid="14"/>
                                        </p:tgtEl>
                                        <p:attrNameLst>
                                          <p:attrName>ppt_x</p:attrName>
                                        </p:attrNameLst>
                                      </p:cBhvr>
                                      <p:tavLst>
                                        <p:tav tm="0">
                                          <p:val>
                                            <p:strVal val="#ppt_x-0.05"/>
                                          </p:val>
                                        </p:tav>
                                        <p:tav tm="100000">
                                          <p:val>
                                            <p:strVal val="#ppt_x"/>
                                          </p:val>
                                        </p:tav>
                                      </p:tavLst>
                                    </p:anim>
                                    <p:anim calcmode="lin" valueType="num">
                                      <p:cBhvr>
                                        <p:cTn id="25" dur="100" accel="100000" fill="hold">
                                          <p:stCondLst>
                                            <p:cond delay="400"/>
                                          </p:stCondLst>
                                        </p:cTn>
                                        <p:tgtEl>
                                          <p:spTgt spid="14"/>
                                        </p:tgtEl>
                                        <p:attrNameLst>
                                          <p:attrName>ppt_y</p:attrName>
                                        </p:attrNameLst>
                                      </p:cBhvr>
                                      <p:tavLst>
                                        <p:tav tm="0">
                                          <p:val>
                                            <p:strVal val="#ppt_y+0.1"/>
                                          </p:val>
                                        </p:tav>
                                        <p:tav tm="100000">
                                          <p:val>
                                            <p:strVal val="#ppt_y"/>
                                          </p:val>
                                        </p:tav>
                                      </p:tavLst>
                                    </p:anim>
                                  </p:childTnLst>
                                </p:cTn>
                              </p:par>
                            </p:childTnLst>
                          </p:cTn>
                        </p:par>
                        <p:par>
                          <p:cTn id="26" fill="hold">
                            <p:stCondLst>
                              <p:cond delay="1500"/>
                            </p:stCondLst>
                            <p:childTnLst>
                              <p:par>
                                <p:cTn id="27" presetID="3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400" decel="100000"/>
                                        <p:tgtEl>
                                          <p:spTgt spid="15"/>
                                        </p:tgtEl>
                                      </p:cBhvr>
                                    </p:animEffect>
                                    <p:anim calcmode="lin" valueType="num">
                                      <p:cBhvr>
                                        <p:cTn id="30" dur="400" decel="100000" fill="hold"/>
                                        <p:tgtEl>
                                          <p:spTgt spid="15"/>
                                        </p:tgtEl>
                                        <p:attrNameLst>
                                          <p:attrName>style.rotation</p:attrName>
                                        </p:attrNameLst>
                                      </p:cBhvr>
                                      <p:tavLst>
                                        <p:tav tm="0">
                                          <p:val>
                                            <p:fltVal val="-90"/>
                                          </p:val>
                                        </p:tav>
                                        <p:tav tm="100000">
                                          <p:val>
                                            <p:fltVal val="0"/>
                                          </p:val>
                                        </p:tav>
                                      </p:tavLst>
                                    </p:anim>
                                    <p:anim calcmode="lin" valueType="num">
                                      <p:cBhvr>
                                        <p:cTn id="31" dur="400" decel="100000" fill="hold"/>
                                        <p:tgtEl>
                                          <p:spTgt spid="15"/>
                                        </p:tgtEl>
                                        <p:attrNameLst>
                                          <p:attrName>ppt_x</p:attrName>
                                        </p:attrNameLst>
                                      </p:cBhvr>
                                      <p:tavLst>
                                        <p:tav tm="0">
                                          <p:val>
                                            <p:strVal val="#ppt_x+0.4"/>
                                          </p:val>
                                        </p:tav>
                                        <p:tav tm="100000">
                                          <p:val>
                                            <p:strVal val="#ppt_x-0.05"/>
                                          </p:val>
                                        </p:tav>
                                      </p:tavLst>
                                    </p:anim>
                                    <p:anim calcmode="lin" valueType="num">
                                      <p:cBhvr>
                                        <p:cTn id="32" dur="400" decel="100000" fill="hold"/>
                                        <p:tgtEl>
                                          <p:spTgt spid="15"/>
                                        </p:tgtEl>
                                        <p:attrNameLst>
                                          <p:attrName>ppt_y</p:attrName>
                                        </p:attrNameLst>
                                      </p:cBhvr>
                                      <p:tavLst>
                                        <p:tav tm="0">
                                          <p:val>
                                            <p:strVal val="#ppt_y-0.4"/>
                                          </p:val>
                                        </p:tav>
                                        <p:tav tm="100000">
                                          <p:val>
                                            <p:strVal val="#ppt_y+0.1"/>
                                          </p:val>
                                        </p:tav>
                                      </p:tavLst>
                                    </p:anim>
                                    <p:anim calcmode="lin" valueType="num">
                                      <p:cBhvr>
                                        <p:cTn id="33" dur="100" accel="100000" fill="hold">
                                          <p:stCondLst>
                                            <p:cond delay="400"/>
                                          </p:stCondLst>
                                        </p:cTn>
                                        <p:tgtEl>
                                          <p:spTgt spid="15"/>
                                        </p:tgtEl>
                                        <p:attrNameLst>
                                          <p:attrName>ppt_x</p:attrName>
                                        </p:attrNameLst>
                                      </p:cBhvr>
                                      <p:tavLst>
                                        <p:tav tm="0">
                                          <p:val>
                                            <p:strVal val="#ppt_x-0.05"/>
                                          </p:val>
                                        </p:tav>
                                        <p:tav tm="100000">
                                          <p:val>
                                            <p:strVal val="#ppt_x"/>
                                          </p:val>
                                        </p:tav>
                                      </p:tavLst>
                                    </p:anim>
                                    <p:anim calcmode="lin" valueType="num">
                                      <p:cBhvr>
                                        <p:cTn id="34" dur="100" accel="100000" fill="hold">
                                          <p:stCondLst>
                                            <p:cond delay="400"/>
                                          </p:stCondLst>
                                        </p:cTn>
                                        <p:tgtEl>
                                          <p:spTgt spid="15"/>
                                        </p:tgtEl>
                                        <p:attrNameLst>
                                          <p:attrName>ppt_y</p:attrName>
                                        </p:attrNameLst>
                                      </p:cBhvr>
                                      <p:tavLst>
                                        <p:tav tm="0">
                                          <p:val>
                                            <p:strVal val="#ppt_y+0.1"/>
                                          </p:val>
                                        </p:tav>
                                        <p:tav tm="100000">
                                          <p:val>
                                            <p:strVal val="#ppt_y"/>
                                          </p:val>
                                        </p:tav>
                                      </p:tavLst>
                                    </p:anim>
                                  </p:childTnLst>
                                </p:cTn>
                              </p:par>
                            </p:childTnLst>
                          </p:cTn>
                        </p:par>
                        <p:par>
                          <p:cTn id="35" fill="hold">
                            <p:stCondLst>
                              <p:cond delay="2000"/>
                            </p:stCondLst>
                            <p:childTnLst>
                              <p:par>
                                <p:cTn id="36" presetID="30"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400" decel="100000"/>
                                        <p:tgtEl>
                                          <p:spTgt spid="16"/>
                                        </p:tgtEl>
                                      </p:cBhvr>
                                    </p:animEffect>
                                    <p:anim calcmode="lin" valueType="num">
                                      <p:cBhvr>
                                        <p:cTn id="39" dur="400" decel="100000" fill="hold"/>
                                        <p:tgtEl>
                                          <p:spTgt spid="16"/>
                                        </p:tgtEl>
                                        <p:attrNameLst>
                                          <p:attrName>style.rotation</p:attrName>
                                        </p:attrNameLst>
                                      </p:cBhvr>
                                      <p:tavLst>
                                        <p:tav tm="0">
                                          <p:val>
                                            <p:fltVal val="-90"/>
                                          </p:val>
                                        </p:tav>
                                        <p:tav tm="100000">
                                          <p:val>
                                            <p:fltVal val="0"/>
                                          </p:val>
                                        </p:tav>
                                      </p:tavLst>
                                    </p:anim>
                                    <p:anim calcmode="lin" valueType="num">
                                      <p:cBhvr>
                                        <p:cTn id="40" dur="400" decel="100000" fill="hold"/>
                                        <p:tgtEl>
                                          <p:spTgt spid="16"/>
                                        </p:tgtEl>
                                        <p:attrNameLst>
                                          <p:attrName>ppt_x</p:attrName>
                                        </p:attrNameLst>
                                      </p:cBhvr>
                                      <p:tavLst>
                                        <p:tav tm="0">
                                          <p:val>
                                            <p:strVal val="#ppt_x+0.4"/>
                                          </p:val>
                                        </p:tav>
                                        <p:tav tm="100000">
                                          <p:val>
                                            <p:strVal val="#ppt_x-0.05"/>
                                          </p:val>
                                        </p:tav>
                                      </p:tavLst>
                                    </p:anim>
                                    <p:anim calcmode="lin" valueType="num">
                                      <p:cBhvr>
                                        <p:cTn id="41" dur="400" decel="100000" fill="hold"/>
                                        <p:tgtEl>
                                          <p:spTgt spid="16"/>
                                        </p:tgtEl>
                                        <p:attrNameLst>
                                          <p:attrName>ppt_y</p:attrName>
                                        </p:attrNameLst>
                                      </p:cBhvr>
                                      <p:tavLst>
                                        <p:tav tm="0">
                                          <p:val>
                                            <p:strVal val="#ppt_y-0.4"/>
                                          </p:val>
                                        </p:tav>
                                        <p:tav tm="100000">
                                          <p:val>
                                            <p:strVal val="#ppt_y+0.1"/>
                                          </p:val>
                                        </p:tav>
                                      </p:tavLst>
                                    </p:anim>
                                    <p:anim calcmode="lin" valueType="num">
                                      <p:cBhvr>
                                        <p:cTn id="42" dur="100" accel="100000" fill="hold">
                                          <p:stCondLst>
                                            <p:cond delay="400"/>
                                          </p:stCondLst>
                                        </p:cTn>
                                        <p:tgtEl>
                                          <p:spTgt spid="16"/>
                                        </p:tgtEl>
                                        <p:attrNameLst>
                                          <p:attrName>ppt_x</p:attrName>
                                        </p:attrNameLst>
                                      </p:cBhvr>
                                      <p:tavLst>
                                        <p:tav tm="0">
                                          <p:val>
                                            <p:strVal val="#ppt_x-0.05"/>
                                          </p:val>
                                        </p:tav>
                                        <p:tav tm="100000">
                                          <p:val>
                                            <p:strVal val="#ppt_x"/>
                                          </p:val>
                                        </p:tav>
                                      </p:tavLst>
                                    </p:anim>
                                    <p:anim calcmode="lin" valueType="num">
                                      <p:cBhvr>
                                        <p:cTn id="43" dur="100" accel="100000" fill="hold">
                                          <p:stCondLst>
                                            <p:cond delay="400"/>
                                          </p:stCondLst>
                                        </p:cTn>
                                        <p:tgtEl>
                                          <p:spTgt spid="16"/>
                                        </p:tgtEl>
                                        <p:attrNameLst>
                                          <p:attrName>ppt_y</p:attrName>
                                        </p:attrNameLst>
                                      </p:cBhvr>
                                      <p:tavLst>
                                        <p:tav tm="0">
                                          <p:val>
                                            <p:strVal val="#ppt_y+0.1"/>
                                          </p:val>
                                        </p:tav>
                                        <p:tav tm="100000">
                                          <p:val>
                                            <p:strVal val="#ppt_y"/>
                                          </p:val>
                                        </p:tav>
                                      </p:tavLst>
                                    </p:anim>
                                  </p:childTnLst>
                                </p:cTn>
                              </p:par>
                            </p:childTnLst>
                          </p:cTn>
                        </p:par>
                        <p:par>
                          <p:cTn id="44" fill="hold">
                            <p:stCondLst>
                              <p:cond delay="2500"/>
                            </p:stCondLst>
                            <p:childTnLst>
                              <p:par>
                                <p:cTn id="45" presetID="30" presetClass="entr" presetSubtype="0" fill="hold" grpId="0"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400" decel="100000"/>
                                        <p:tgtEl>
                                          <p:spTgt spid="2"/>
                                        </p:tgtEl>
                                      </p:cBhvr>
                                    </p:animEffect>
                                    <p:anim calcmode="lin" valueType="num">
                                      <p:cBhvr>
                                        <p:cTn id="48" dur="400" decel="100000" fill="hold"/>
                                        <p:tgtEl>
                                          <p:spTgt spid="2"/>
                                        </p:tgtEl>
                                        <p:attrNameLst>
                                          <p:attrName>style.rotation</p:attrName>
                                        </p:attrNameLst>
                                      </p:cBhvr>
                                      <p:tavLst>
                                        <p:tav tm="0">
                                          <p:val>
                                            <p:fltVal val="-90"/>
                                          </p:val>
                                        </p:tav>
                                        <p:tav tm="100000">
                                          <p:val>
                                            <p:fltVal val="0"/>
                                          </p:val>
                                        </p:tav>
                                      </p:tavLst>
                                    </p:anim>
                                    <p:anim calcmode="lin" valueType="num">
                                      <p:cBhvr>
                                        <p:cTn id="49" dur="400" decel="100000" fill="hold"/>
                                        <p:tgtEl>
                                          <p:spTgt spid="2"/>
                                        </p:tgtEl>
                                        <p:attrNameLst>
                                          <p:attrName>ppt_x</p:attrName>
                                        </p:attrNameLst>
                                      </p:cBhvr>
                                      <p:tavLst>
                                        <p:tav tm="0">
                                          <p:val>
                                            <p:strVal val="#ppt_x+0.4"/>
                                          </p:val>
                                        </p:tav>
                                        <p:tav tm="100000">
                                          <p:val>
                                            <p:strVal val="#ppt_x-0.05"/>
                                          </p:val>
                                        </p:tav>
                                      </p:tavLst>
                                    </p:anim>
                                    <p:anim calcmode="lin" valueType="num">
                                      <p:cBhvr>
                                        <p:cTn id="50" dur="400" decel="100000" fill="hold"/>
                                        <p:tgtEl>
                                          <p:spTgt spid="2"/>
                                        </p:tgtEl>
                                        <p:attrNameLst>
                                          <p:attrName>ppt_y</p:attrName>
                                        </p:attrNameLst>
                                      </p:cBhvr>
                                      <p:tavLst>
                                        <p:tav tm="0">
                                          <p:val>
                                            <p:strVal val="#ppt_y-0.4"/>
                                          </p:val>
                                        </p:tav>
                                        <p:tav tm="100000">
                                          <p:val>
                                            <p:strVal val="#ppt_y+0.1"/>
                                          </p:val>
                                        </p:tav>
                                      </p:tavLst>
                                    </p:anim>
                                    <p:anim calcmode="lin" valueType="num">
                                      <p:cBhvr>
                                        <p:cTn id="51" dur="100" accel="100000" fill="hold">
                                          <p:stCondLst>
                                            <p:cond delay="400"/>
                                          </p:stCondLst>
                                        </p:cTn>
                                        <p:tgtEl>
                                          <p:spTgt spid="2"/>
                                        </p:tgtEl>
                                        <p:attrNameLst>
                                          <p:attrName>ppt_x</p:attrName>
                                        </p:attrNameLst>
                                      </p:cBhvr>
                                      <p:tavLst>
                                        <p:tav tm="0">
                                          <p:val>
                                            <p:strVal val="#ppt_x-0.05"/>
                                          </p:val>
                                        </p:tav>
                                        <p:tav tm="100000">
                                          <p:val>
                                            <p:strVal val="#ppt_x"/>
                                          </p:val>
                                        </p:tav>
                                      </p:tavLst>
                                    </p:anim>
                                    <p:anim calcmode="lin" valueType="num">
                                      <p:cBhvr>
                                        <p:cTn id="52" dur="100" accel="100000" fill="hold">
                                          <p:stCondLst>
                                            <p:cond delay="400"/>
                                          </p:stCondLst>
                                        </p:cTn>
                                        <p:tgtEl>
                                          <p:spTgt spid="2"/>
                                        </p:tgtEl>
                                        <p:attrNameLst>
                                          <p:attrName>ppt_y</p:attrName>
                                        </p:attrNameLst>
                                      </p:cBhvr>
                                      <p:tavLst>
                                        <p:tav tm="0">
                                          <p:val>
                                            <p:strVal val="#ppt_y+0.1"/>
                                          </p:val>
                                        </p:tav>
                                        <p:tav tm="100000">
                                          <p:val>
                                            <p:strVal val="#ppt_y"/>
                                          </p:val>
                                        </p:tav>
                                      </p:tavLst>
                                    </p:anim>
                                  </p:childTnLst>
                                </p:cTn>
                              </p:par>
                            </p:childTnLst>
                          </p:cTn>
                        </p:par>
                        <p:par>
                          <p:cTn id="53" fill="hold">
                            <p:stCondLst>
                              <p:cond delay="3000"/>
                            </p:stCondLst>
                            <p:childTnLst>
                              <p:par>
                                <p:cTn id="54" presetID="30" presetClass="entr" presetSubtype="0" fill="hold" grpId="0"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400" decel="100000"/>
                                        <p:tgtEl>
                                          <p:spTgt spid="5"/>
                                        </p:tgtEl>
                                      </p:cBhvr>
                                    </p:animEffect>
                                    <p:anim calcmode="lin" valueType="num">
                                      <p:cBhvr>
                                        <p:cTn id="57" dur="400" decel="100000" fill="hold"/>
                                        <p:tgtEl>
                                          <p:spTgt spid="5"/>
                                        </p:tgtEl>
                                        <p:attrNameLst>
                                          <p:attrName>style.rotation</p:attrName>
                                        </p:attrNameLst>
                                      </p:cBhvr>
                                      <p:tavLst>
                                        <p:tav tm="0">
                                          <p:val>
                                            <p:fltVal val="-90"/>
                                          </p:val>
                                        </p:tav>
                                        <p:tav tm="100000">
                                          <p:val>
                                            <p:fltVal val="0"/>
                                          </p:val>
                                        </p:tav>
                                      </p:tavLst>
                                    </p:anim>
                                    <p:anim calcmode="lin" valueType="num">
                                      <p:cBhvr>
                                        <p:cTn id="58" dur="400" decel="100000" fill="hold"/>
                                        <p:tgtEl>
                                          <p:spTgt spid="5"/>
                                        </p:tgtEl>
                                        <p:attrNameLst>
                                          <p:attrName>ppt_x</p:attrName>
                                        </p:attrNameLst>
                                      </p:cBhvr>
                                      <p:tavLst>
                                        <p:tav tm="0">
                                          <p:val>
                                            <p:strVal val="#ppt_x+0.4"/>
                                          </p:val>
                                        </p:tav>
                                        <p:tav tm="100000">
                                          <p:val>
                                            <p:strVal val="#ppt_x-0.05"/>
                                          </p:val>
                                        </p:tav>
                                      </p:tavLst>
                                    </p:anim>
                                    <p:anim calcmode="lin" valueType="num">
                                      <p:cBhvr>
                                        <p:cTn id="59" dur="400" decel="100000" fill="hold"/>
                                        <p:tgtEl>
                                          <p:spTgt spid="5"/>
                                        </p:tgtEl>
                                        <p:attrNameLst>
                                          <p:attrName>ppt_y</p:attrName>
                                        </p:attrNameLst>
                                      </p:cBhvr>
                                      <p:tavLst>
                                        <p:tav tm="0">
                                          <p:val>
                                            <p:strVal val="#ppt_y-0.4"/>
                                          </p:val>
                                        </p:tav>
                                        <p:tav tm="100000">
                                          <p:val>
                                            <p:strVal val="#ppt_y+0.1"/>
                                          </p:val>
                                        </p:tav>
                                      </p:tavLst>
                                    </p:anim>
                                    <p:anim calcmode="lin" valueType="num">
                                      <p:cBhvr>
                                        <p:cTn id="60"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61"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par>
                          <p:cTn id="62" fill="hold">
                            <p:stCondLst>
                              <p:cond delay="3500"/>
                            </p:stCondLst>
                            <p:childTnLst>
                              <p:par>
                                <p:cTn id="63" presetID="30" presetClass="entr" presetSubtype="0" fill="hold" grpId="0"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400" decel="100000"/>
                                        <p:tgtEl>
                                          <p:spTgt spid="7"/>
                                        </p:tgtEl>
                                      </p:cBhvr>
                                    </p:animEffect>
                                    <p:anim calcmode="lin" valueType="num">
                                      <p:cBhvr>
                                        <p:cTn id="66" dur="400" decel="100000" fill="hold"/>
                                        <p:tgtEl>
                                          <p:spTgt spid="7"/>
                                        </p:tgtEl>
                                        <p:attrNameLst>
                                          <p:attrName>style.rotation</p:attrName>
                                        </p:attrNameLst>
                                      </p:cBhvr>
                                      <p:tavLst>
                                        <p:tav tm="0">
                                          <p:val>
                                            <p:fltVal val="-90"/>
                                          </p:val>
                                        </p:tav>
                                        <p:tav tm="100000">
                                          <p:val>
                                            <p:fltVal val="0"/>
                                          </p:val>
                                        </p:tav>
                                      </p:tavLst>
                                    </p:anim>
                                    <p:anim calcmode="lin" valueType="num">
                                      <p:cBhvr>
                                        <p:cTn id="67" dur="400" decel="100000" fill="hold"/>
                                        <p:tgtEl>
                                          <p:spTgt spid="7"/>
                                        </p:tgtEl>
                                        <p:attrNameLst>
                                          <p:attrName>ppt_x</p:attrName>
                                        </p:attrNameLst>
                                      </p:cBhvr>
                                      <p:tavLst>
                                        <p:tav tm="0">
                                          <p:val>
                                            <p:strVal val="#ppt_x+0.4"/>
                                          </p:val>
                                        </p:tav>
                                        <p:tav tm="100000">
                                          <p:val>
                                            <p:strVal val="#ppt_x-0.05"/>
                                          </p:val>
                                        </p:tav>
                                      </p:tavLst>
                                    </p:anim>
                                    <p:anim calcmode="lin" valueType="num">
                                      <p:cBhvr>
                                        <p:cTn id="68" dur="400" decel="100000" fill="hold"/>
                                        <p:tgtEl>
                                          <p:spTgt spid="7"/>
                                        </p:tgtEl>
                                        <p:attrNameLst>
                                          <p:attrName>ppt_y</p:attrName>
                                        </p:attrNameLst>
                                      </p:cBhvr>
                                      <p:tavLst>
                                        <p:tav tm="0">
                                          <p:val>
                                            <p:strVal val="#ppt_y-0.4"/>
                                          </p:val>
                                        </p:tav>
                                        <p:tav tm="100000">
                                          <p:val>
                                            <p:strVal val="#ppt_y+0.1"/>
                                          </p:val>
                                        </p:tav>
                                      </p:tavLst>
                                    </p:anim>
                                    <p:anim calcmode="lin" valueType="num">
                                      <p:cBhvr>
                                        <p:cTn id="69"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70"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14" grpId="0"/>
      <p:bldP spid="3" grpId="0"/>
      <p:bldP spid="25" grpId="0"/>
      <p:bldP spid="2"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52880" y="795655"/>
            <a:ext cx="5980430" cy="645160"/>
          </a:xfrm>
          <a:prstGeom prst="rect">
            <a:avLst/>
          </a:prstGeom>
          <a:noFill/>
        </p:spPr>
        <p:txBody>
          <a:bodyPr wrap="square" rtlCol="0">
            <a:spAutoFit/>
          </a:bodyPr>
          <a:lstStyle/>
          <a:p>
            <a:r>
              <a:rPr lang="zh-CN" altLang="en-US"/>
              <a:t>同样，对松弛变量仍是二次规划问题，类似地我们通过拉格朗日乘子法可得到</a:t>
            </a:r>
          </a:p>
        </p:txBody>
      </p:sp>
      <p:pic>
        <p:nvPicPr>
          <p:cNvPr id="4" name="图片 3"/>
          <p:cNvPicPr>
            <a:picLocks noChangeAspect="1"/>
          </p:cNvPicPr>
          <p:nvPr/>
        </p:nvPicPr>
        <p:blipFill>
          <a:blip r:embed="rId3"/>
          <a:stretch>
            <a:fillRect/>
          </a:stretch>
        </p:blipFill>
        <p:spPr>
          <a:xfrm>
            <a:off x="1734185" y="1671320"/>
            <a:ext cx="5417820" cy="1389380"/>
          </a:xfrm>
          <a:prstGeom prst="rect">
            <a:avLst/>
          </a:prstGeom>
        </p:spPr>
      </p:pic>
      <p:sp>
        <p:nvSpPr>
          <p:cNvPr id="5" name="文本框 4"/>
          <p:cNvSpPr txBox="1"/>
          <p:nvPr/>
        </p:nvSpPr>
        <p:spPr>
          <a:xfrm>
            <a:off x="1028065" y="3184525"/>
            <a:ext cx="2903855" cy="368300"/>
          </a:xfrm>
          <a:prstGeom prst="rect">
            <a:avLst/>
          </a:prstGeom>
          <a:noFill/>
        </p:spPr>
        <p:txBody>
          <a:bodyPr wrap="square" rtlCol="0">
            <a:spAutoFit/>
          </a:bodyPr>
          <a:lstStyle/>
          <a:p>
            <a:r>
              <a:rPr lang="zh-CN" altLang="en-US"/>
              <a:t>求偏导为零</a:t>
            </a:r>
          </a:p>
        </p:txBody>
      </p:sp>
      <p:pic>
        <p:nvPicPr>
          <p:cNvPr id="6" name="图片 5"/>
          <p:cNvPicPr>
            <a:picLocks noChangeAspect="1"/>
          </p:cNvPicPr>
          <p:nvPr/>
        </p:nvPicPr>
        <p:blipFill>
          <a:blip r:embed="rId4"/>
          <a:stretch>
            <a:fillRect/>
          </a:stretch>
        </p:blipFill>
        <p:spPr>
          <a:xfrm>
            <a:off x="2514600" y="3462020"/>
            <a:ext cx="2276475" cy="1940560"/>
          </a:xfrm>
          <a:prstGeom prst="rect">
            <a:avLst/>
          </a:prstGeom>
        </p:spPr>
      </p:pic>
      <p:sp>
        <p:nvSpPr>
          <p:cNvPr id="8" name="文本框 7"/>
          <p:cNvSpPr txBox="1"/>
          <p:nvPr/>
        </p:nvSpPr>
        <p:spPr>
          <a:xfrm>
            <a:off x="5243830" y="3790315"/>
            <a:ext cx="3700780" cy="368300"/>
          </a:xfrm>
          <a:prstGeom prst="rect">
            <a:avLst/>
          </a:prstGeom>
          <a:noFill/>
        </p:spPr>
        <p:txBody>
          <a:bodyPr wrap="square" rtlCol="0">
            <a:spAutoFit/>
          </a:bodyPr>
          <a:lstStyle/>
          <a:p>
            <a:r>
              <a:rPr lang="zh-CN" altLang="en-US"/>
              <a:t>代入，得</a:t>
            </a:r>
          </a:p>
        </p:txBody>
      </p:sp>
      <p:pic>
        <p:nvPicPr>
          <p:cNvPr id="9" name="图片 8"/>
          <p:cNvPicPr>
            <a:picLocks noChangeAspect="1"/>
          </p:cNvPicPr>
          <p:nvPr/>
        </p:nvPicPr>
        <p:blipFill>
          <a:blip r:embed="rId5"/>
          <a:stretch>
            <a:fillRect/>
          </a:stretch>
        </p:blipFill>
        <p:spPr>
          <a:xfrm>
            <a:off x="6873875" y="3512185"/>
            <a:ext cx="4088130" cy="1890395"/>
          </a:xfrm>
          <a:prstGeom prst="rect">
            <a:avLst/>
          </a:prstGeom>
        </p:spPr>
      </p:pic>
      <p:sp>
        <p:nvSpPr>
          <p:cNvPr id="11" name="文本框 10"/>
          <p:cNvSpPr txBox="1"/>
          <p:nvPr/>
        </p:nvSpPr>
        <p:spPr>
          <a:xfrm>
            <a:off x="1190625" y="5636260"/>
            <a:ext cx="5501005" cy="368300"/>
          </a:xfrm>
          <a:prstGeom prst="rect">
            <a:avLst/>
          </a:prstGeom>
          <a:noFill/>
        </p:spPr>
        <p:txBody>
          <a:bodyPr wrap="square" rtlCol="0">
            <a:spAutoFit/>
          </a:bodyPr>
          <a:lstStyle/>
          <a:p>
            <a:r>
              <a:rPr lang="zh-CN" altLang="en-US"/>
              <a:t>硬间隔和软间隔唯一的差别在于对偶变量的约束不同</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2470" y="1374775"/>
            <a:ext cx="7029450" cy="368300"/>
          </a:xfrm>
          <a:prstGeom prst="rect">
            <a:avLst/>
          </a:prstGeom>
          <a:noFill/>
        </p:spPr>
        <p:txBody>
          <a:bodyPr wrap="square" rtlCol="0">
            <a:spAutoFit/>
          </a:bodyPr>
          <a:lstStyle/>
          <a:p>
            <a:r>
              <a:rPr lang="zh-CN" altLang="en-US"/>
              <a:t>我们可以把损失函数换成别的学习模型，写为更一般的形式</a:t>
            </a:r>
          </a:p>
        </p:txBody>
      </p:sp>
      <p:pic>
        <p:nvPicPr>
          <p:cNvPr id="7" name="图片 6"/>
          <p:cNvPicPr>
            <a:picLocks noChangeAspect="1"/>
          </p:cNvPicPr>
          <p:nvPr/>
        </p:nvPicPr>
        <p:blipFill>
          <a:blip r:embed="rId3"/>
          <a:stretch>
            <a:fillRect/>
          </a:stretch>
        </p:blipFill>
        <p:spPr>
          <a:xfrm>
            <a:off x="2893060" y="1937385"/>
            <a:ext cx="3731895" cy="1000760"/>
          </a:xfrm>
          <a:prstGeom prst="rect">
            <a:avLst/>
          </a:prstGeom>
        </p:spPr>
      </p:pic>
      <p:sp>
        <p:nvSpPr>
          <p:cNvPr id="10" name="文本框 9"/>
          <p:cNvSpPr txBox="1"/>
          <p:nvPr/>
        </p:nvSpPr>
        <p:spPr>
          <a:xfrm>
            <a:off x="1086485" y="3374390"/>
            <a:ext cx="7609205" cy="922020"/>
          </a:xfrm>
          <a:prstGeom prst="rect">
            <a:avLst/>
          </a:prstGeom>
          <a:noFill/>
        </p:spPr>
        <p:txBody>
          <a:bodyPr wrap="square" rtlCol="0">
            <a:spAutoFit/>
          </a:bodyPr>
          <a:lstStyle/>
          <a:p>
            <a:r>
              <a:rPr lang="en-US" altLang="zh-CN"/>
              <a:t>      </a:t>
            </a:r>
            <a:r>
              <a:rPr lang="zh-CN" altLang="en-US"/>
              <a:t>前一部分称为结构风险，描述模型的某些性质，后一部分称为经验风险，用于描述模型与训练数据的契合程度。</a:t>
            </a:r>
            <a:r>
              <a:rPr lang="en-US" altLang="zh-CN"/>
              <a:t>C</a:t>
            </a:r>
            <a:r>
              <a:rPr lang="zh-CN" altLang="en-US"/>
              <a:t>进行折中。从而该式称为正则化问题，有助于削减假设空间从而降低最小化训练误差的过拟合风险</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TextBox 64"/>
          <p:cNvSpPr txBox="1"/>
          <p:nvPr/>
        </p:nvSpPr>
        <p:spPr>
          <a:xfrm>
            <a:off x="3820197" y="4010429"/>
            <a:ext cx="4944110" cy="974090"/>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lvl="0" defTabSz="913765" fontAlgn="ctr">
              <a:defRPr/>
            </a:pPr>
            <a:r>
              <a:rPr lang="en-US" altLang="zh-CN" sz="5400" b="1" dirty="0">
                <a:solidFill>
                  <a:prstClr val="white"/>
                </a:solidFill>
                <a:latin typeface="微软雅黑" panose="020B0503020204020204" pitchFamily="34" charset="-122"/>
                <a:ea typeface="微软雅黑" panose="020B0503020204020204" pitchFamily="34" charset="-122"/>
              </a:rPr>
              <a:t>   </a:t>
            </a:r>
            <a:r>
              <a:rPr lang="zh-CN" altLang="en-US" sz="5400" b="1" dirty="0">
                <a:solidFill>
                  <a:prstClr val="white"/>
                </a:solidFill>
                <a:latin typeface="微软雅黑" panose="020B0503020204020204" pitchFamily="34" charset="-122"/>
                <a:ea typeface="微软雅黑" panose="020B0503020204020204" pitchFamily="34" charset="-122"/>
              </a:rPr>
              <a:t>支持向量回归</a:t>
            </a:r>
          </a:p>
        </p:txBody>
      </p:sp>
      <p:sp>
        <p:nvSpPr>
          <p:cNvPr id="13" name="文本框 12"/>
          <p:cNvSpPr txBox="1"/>
          <p:nvPr/>
        </p:nvSpPr>
        <p:spPr>
          <a:xfrm>
            <a:off x="2686096" y="915712"/>
            <a:ext cx="3565525" cy="2953385"/>
          </a:xfrm>
          <a:prstGeom prst="rect">
            <a:avLst/>
          </a:prstGeom>
          <a:noFill/>
        </p:spPr>
        <p:txBody>
          <a:bodyPr wrap="square" rtlCol="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rPr>
              <a:t>05</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6" grpId="0"/>
          <p:bldP spid="13"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4295" y="1257935"/>
            <a:ext cx="9698355" cy="645160"/>
          </a:xfrm>
          <a:prstGeom prst="rect">
            <a:avLst/>
          </a:prstGeom>
          <a:noFill/>
        </p:spPr>
        <p:txBody>
          <a:bodyPr wrap="square" rtlCol="0">
            <a:spAutoFit/>
          </a:bodyPr>
          <a:lstStyle/>
          <a:p>
            <a:r>
              <a:rPr lang="en-US" altLang="zh-CN"/>
              <a:t>       </a:t>
            </a:r>
            <a:r>
              <a:rPr lang="zh-CN" altLang="en-US"/>
              <a:t>传统回归模型通常直接基于输出</a:t>
            </a:r>
            <a:r>
              <a:rPr lang="en-US" altLang="zh-CN"/>
              <a:t>f(x)</a:t>
            </a:r>
            <a:r>
              <a:rPr lang="zh-CN" altLang="en-US"/>
              <a:t>与真实输出</a:t>
            </a:r>
            <a:r>
              <a:rPr lang="en-US" altLang="zh-CN"/>
              <a:t>y</a:t>
            </a:r>
            <a:r>
              <a:rPr lang="zh-CN" altLang="en-US"/>
              <a:t>之间的差别来计算损失，</a:t>
            </a:r>
          </a:p>
          <a:p>
            <a:r>
              <a:rPr lang="zh-CN" altLang="en-US"/>
              <a:t>当且仅当完全相同时损失才为零</a:t>
            </a:r>
          </a:p>
        </p:txBody>
      </p:sp>
      <p:sp>
        <p:nvSpPr>
          <p:cNvPr id="3" name="文本框 2"/>
          <p:cNvSpPr txBox="1"/>
          <p:nvPr/>
        </p:nvSpPr>
        <p:spPr>
          <a:xfrm>
            <a:off x="1588770" y="2361565"/>
            <a:ext cx="8152130" cy="645160"/>
          </a:xfrm>
          <a:prstGeom prst="rect">
            <a:avLst/>
          </a:prstGeom>
          <a:noFill/>
        </p:spPr>
        <p:txBody>
          <a:bodyPr wrap="square" rtlCol="0">
            <a:spAutoFit/>
          </a:bodyPr>
          <a:lstStyle/>
          <a:p>
            <a:r>
              <a:rPr lang="en-US" altLang="zh-CN"/>
              <a:t>      </a:t>
            </a:r>
            <a:r>
              <a:rPr lang="zh-CN" altLang="en-US"/>
              <a:t>支持向量回归假设我们能容忍</a:t>
            </a:r>
            <a:r>
              <a:rPr lang="en-US" altLang="zh-CN"/>
              <a:t>f(x)</a:t>
            </a:r>
            <a:r>
              <a:rPr lang="zh-CN" altLang="en-US"/>
              <a:t>与</a:t>
            </a:r>
            <a:r>
              <a:rPr lang="en-US" altLang="zh-CN"/>
              <a:t>y</a:t>
            </a:r>
            <a:r>
              <a:rPr lang="zh-CN" altLang="en-US"/>
              <a:t>之间最多有     的偏差，即当偏差绝对值大于界限的时候才计算损失</a:t>
            </a:r>
          </a:p>
        </p:txBody>
      </p:sp>
      <p:graphicFrame>
        <p:nvGraphicFramePr>
          <p:cNvPr id="4" name="对象 3">
            <a:hlinkClick r:id="" action="ppaction://ole?verb=0"/>
          </p:cNvPr>
          <p:cNvGraphicFramePr>
            <a:graphicFrameLocks noChangeAspect="1"/>
          </p:cNvGraphicFramePr>
          <p:nvPr/>
        </p:nvGraphicFramePr>
        <p:xfrm>
          <a:off x="6814185" y="2361565"/>
          <a:ext cx="325755" cy="358140"/>
        </p:xfrm>
        <a:graphic>
          <a:graphicData uri="http://schemas.openxmlformats.org/presentationml/2006/ole">
            <mc:AlternateContent xmlns:mc="http://schemas.openxmlformats.org/markup-compatibility/2006">
              <mc:Choice xmlns:v="urn:schemas-microsoft-com:vml" Requires="v">
                <p:oleObj spid="_x0000_s11284" r:id="rId4" imgW="127000" imgH="139700" progId="Equation.KSEE3">
                  <p:embed/>
                </p:oleObj>
              </mc:Choice>
              <mc:Fallback>
                <p:oleObj r:id="rId4" imgW="127000" imgH="139700" progId="Equation.KSEE3">
                  <p:embed/>
                  <p:pic>
                    <p:nvPicPr>
                      <p:cNvPr id="0" name="图片 9216"/>
                      <p:cNvPicPr/>
                      <p:nvPr/>
                    </p:nvPicPr>
                    <p:blipFill>
                      <a:blip r:embed="rId5"/>
                      <a:stretch>
                        <a:fillRect/>
                      </a:stretch>
                    </p:blipFill>
                    <p:spPr>
                      <a:xfrm>
                        <a:off x="6814185" y="2361565"/>
                        <a:ext cx="325755" cy="358140"/>
                      </a:xfrm>
                      <a:prstGeom prst="rect">
                        <a:avLst/>
                      </a:prstGeom>
                    </p:spPr>
                  </p:pic>
                </p:oleObj>
              </mc:Fallback>
            </mc:AlternateContent>
          </a:graphicData>
        </a:graphic>
      </p:graphicFrame>
      <p:pic>
        <p:nvPicPr>
          <p:cNvPr id="5" name="图片 4"/>
          <p:cNvPicPr>
            <a:picLocks noChangeAspect="1"/>
          </p:cNvPicPr>
          <p:nvPr/>
        </p:nvPicPr>
        <p:blipFill>
          <a:blip r:embed="rId6"/>
          <a:stretch>
            <a:fillRect/>
          </a:stretch>
        </p:blipFill>
        <p:spPr>
          <a:xfrm>
            <a:off x="6814185" y="2835275"/>
            <a:ext cx="5012690" cy="25438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814830" y="1094105"/>
            <a:ext cx="4822190" cy="368300"/>
          </a:xfrm>
          <a:prstGeom prst="rect">
            <a:avLst/>
          </a:prstGeom>
          <a:noFill/>
        </p:spPr>
        <p:txBody>
          <a:bodyPr wrap="square" rtlCol="0">
            <a:spAutoFit/>
          </a:bodyPr>
          <a:lstStyle/>
          <a:p>
            <a:r>
              <a:rPr lang="zh-CN" altLang="en-US"/>
              <a:t>类似地我们将问题形式化为</a:t>
            </a:r>
          </a:p>
        </p:txBody>
      </p:sp>
      <p:pic>
        <p:nvPicPr>
          <p:cNvPr id="7" name="图片 6"/>
          <p:cNvPicPr>
            <a:picLocks noChangeAspect="1"/>
          </p:cNvPicPr>
          <p:nvPr/>
        </p:nvPicPr>
        <p:blipFill>
          <a:blip r:embed="rId3"/>
          <a:stretch>
            <a:fillRect/>
          </a:stretch>
        </p:blipFill>
        <p:spPr>
          <a:xfrm>
            <a:off x="1814830" y="1778000"/>
            <a:ext cx="4288790" cy="1022350"/>
          </a:xfrm>
          <a:prstGeom prst="rect">
            <a:avLst/>
          </a:prstGeom>
        </p:spPr>
      </p:pic>
      <p:pic>
        <p:nvPicPr>
          <p:cNvPr id="8" name="图片 7"/>
          <p:cNvPicPr>
            <a:picLocks noChangeAspect="1"/>
          </p:cNvPicPr>
          <p:nvPr/>
        </p:nvPicPr>
        <p:blipFill>
          <a:blip r:embed="rId4"/>
          <a:stretch>
            <a:fillRect/>
          </a:stretch>
        </p:blipFill>
        <p:spPr>
          <a:xfrm>
            <a:off x="1750695" y="2800350"/>
            <a:ext cx="4565015" cy="1082040"/>
          </a:xfrm>
          <a:prstGeom prst="rect">
            <a:avLst/>
          </a:prstGeom>
        </p:spPr>
      </p:pic>
      <p:sp>
        <p:nvSpPr>
          <p:cNvPr id="9" name="文本框 8"/>
          <p:cNvSpPr txBox="1"/>
          <p:nvPr/>
        </p:nvSpPr>
        <p:spPr>
          <a:xfrm>
            <a:off x="1235710" y="4134485"/>
            <a:ext cx="3058160" cy="368300"/>
          </a:xfrm>
          <a:prstGeom prst="rect">
            <a:avLst/>
          </a:prstGeom>
          <a:noFill/>
        </p:spPr>
        <p:txBody>
          <a:bodyPr wrap="square" rtlCol="0">
            <a:spAutoFit/>
          </a:bodyPr>
          <a:lstStyle/>
          <a:p>
            <a:r>
              <a:rPr lang="zh-CN" altLang="en-US"/>
              <a:t>引入松弛变量，化为</a:t>
            </a:r>
          </a:p>
        </p:txBody>
      </p:sp>
      <p:pic>
        <p:nvPicPr>
          <p:cNvPr id="10" name="图片 9"/>
          <p:cNvPicPr>
            <a:picLocks noChangeAspect="1"/>
          </p:cNvPicPr>
          <p:nvPr/>
        </p:nvPicPr>
        <p:blipFill>
          <a:blip r:embed="rId5"/>
          <a:stretch>
            <a:fillRect/>
          </a:stretch>
        </p:blipFill>
        <p:spPr>
          <a:xfrm>
            <a:off x="3566795" y="4134485"/>
            <a:ext cx="3169285" cy="784860"/>
          </a:xfrm>
          <a:prstGeom prst="rect">
            <a:avLst/>
          </a:prstGeom>
        </p:spPr>
      </p:pic>
      <p:pic>
        <p:nvPicPr>
          <p:cNvPr id="11" name="图片 10"/>
          <p:cNvPicPr>
            <a:picLocks noChangeAspect="1"/>
          </p:cNvPicPr>
          <p:nvPr/>
        </p:nvPicPr>
        <p:blipFill>
          <a:blip r:embed="rId6"/>
          <a:stretch>
            <a:fillRect/>
          </a:stretch>
        </p:blipFill>
        <p:spPr>
          <a:xfrm>
            <a:off x="3566160" y="4898390"/>
            <a:ext cx="3169920" cy="11887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5405" y="986155"/>
            <a:ext cx="2858770" cy="368300"/>
          </a:xfrm>
          <a:prstGeom prst="rect">
            <a:avLst/>
          </a:prstGeom>
          <a:noFill/>
        </p:spPr>
        <p:txBody>
          <a:bodyPr wrap="square" rtlCol="0">
            <a:spAutoFit/>
          </a:bodyPr>
          <a:lstStyle/>
          <a:p>
            <a:r>
              <a:rPr lang="zh-CN" altLang="en-US"/>
              <a:t>拉格朗日函数为</a:t>
            </a:r>
          </a:p>
        </p:txBody>
      </p:sp>
      <p:pic>
        <p:nvPicPr>
          <p:cNvPr id="3" name="图片 2"/>
          <p:cNvPicPr>
            <a:picLocks noChangeAspect="1"/>
          </p:cNvPicPr>
          <p:nvPr/>
        </p:nvPicPr>
        <p:blipFill>
          <a:blip r:embed="rId3"/>
          <a:stretch>
            <a:fillRect/>
          </a:stretch>
        </p:blipFill>
        <p:spPr>
          <a:xfrm>
            <a:off x="3485515" y="986155"/>
            <a:ext cx="4582795" cy="1577340"/>
          </a:xfrm>
          <a:prstGeom prst="rect">
            <a:avLst/>
          </a:prstGeom>
        </p:spPr>
      </p:pic>
      <p:pic>
        <p:nvPicPr>
          <p:cNvPr id="5" name="图片 4"/>
          <p:cNvPicPr>
            <a:picLocks noChangeAspect="1"/>
          </p:cNvPicPr>
          <p:nvPr/>
        </p:nvPicPr>
        <p:blipFill>
          <a:blip r:embed="rId4"/>
          <a:stretch>
            <a:fillRect/>
          </a:stretch>
        </p:blipFill>
        <p:spPr>
          <a:xfrm>
            <a:off x="2154555" y="2817495"/>
            <a:ext cx="2039620" cy="1862455"/>
          </a:xfrm>
          <a:prstGeom prst="rect">
            <a:avLst/>
          </a:prstGeom>
        </p:spPr>
      </p:pic>
      <p:sp>
        <p:nvSpPr>
          <p:cNvPr id="12" name="文本框 11"/>
          <p:cNvSpPr txBox="1"/>
          <p:nvPr/>
        </p:nvSpPr>
        <p:spPr>
          <a:xfrm>
            <a:off x="728980" y="2903855"/>
            <a:ext cx="1339215" cy="368300"/>
          </a:xfrm>
          <a:prstGeom prst="rect">
            <a:avLst/>
          </a:prstGeom>
          <a:noFill/>
        </p:spPr>
        <p:txBody>
          <a:bodyPr wrap="square" rtlCol="0">
            <a:spAutoFit/>
          </a:bodyPr>
          <a:lstStyle/>
          <a:p>
            <a:r>
              <a:rPr lang="zh-CN" altLang="en-US"/>
              <a:t>令偏导为零</a:t>
            </a:r>
          </a:p>
        </p:txBody>
      </p:sp>
      <p:pic>
        <p:nvPicPr>
          <p:cNvPr id="13" name="图片 12"/>
          <p:cNvPicPr>
            <a:picLocks noChangeAspect="1"/>
          </p:cNvPicPr>
          <p:nvPr/>
        </p:nvPicPr>
        <p:blipFill>
          <a:blip r:embed="rId5"/>
          <a:stretch>
            <a:fillRect/>
          </a:stretch>
        </p:blipFill>
        <p:spPr>
          <a:xfrm>
            <a:off x="5730875" y="2903855"/>
            <a:ext cx="4124325" cy="2218055"/>
          </a:xfrm>
          <a:prstGeom prst="rect">
            <a:avLst/>
          </a:prstGeom>
        </p:spPr>
      </p:pic>
      <p:sp>
        <p:nvSpPr>
          <p:cNvPr id="14" name="文本框 13"/>
          <p:cNvSpPr txBox="1"/>
          <p:nvPr/>
        </p:nvSpPr>
        <p:spPr>
          <a:xfrm>
            <a:off x="4447540" y="3103245"/>
            <a:ext cx="3609975" cy="368300"/>
          </a:xfrm>
          <a:prstGeom prst="rect">
            <a:avLst/>
          </a:prstGeom>
          <a:noFill/>
        </p:spPr>
        <p:txBody>
          <a:bodyPr wrap="square" rtlCol="0">
            <a:spAutoFit/>
          </a:bodyPr>
          <a:lstStyle/>
          <a:p>
            <a:r>
              <a:rPr lang="zh-CN" altLang="en-US"/>
              <a:t>得对偶问题</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p:cNvSpPr txBox="1"/>
          <p:nvPr/>
        </p:nvSpPr>
        <p:spPr>
          <a:xfrm>
            <a:off x="1416685" y="786765"/>
            <a:ext cx="3736975" cy="368300"/>
          </a:xfrm>
          <a:prstGeom prst="rect">
            <a:avLst/>
          </a:prstGeom>
          <a:noFill/>
        </p:spPr>
        <p:txBody>
          <a:bodyPr wrap="square" rtlCol="0">
            <a:spAutoFit/>
          </a:bodyPr>
          <a:lstStyle/>
          <a:p>
            <a:r>
              <a:rPr lang="zh-CN" altLang="en-US"/>
              <a:t>支持回归向量模型的解形如</a:t>
            </a:r>
          </a:p>
        </p:txBody>
      </p:sp>
      <p:pic>
        <p:nvPicPr>
          <p:cNvPr id="6" name="图片 5"/>
          <p:cNvPicPr>
            <a:picLocks noChangeAspect="1"/>
          </p:cNvPicPr>
          <p:nvPr/>
        </p:nvPicPr>
        <p:blipFill>
          <a:blip r:embed="rId4"/>
          <a:stretch>
            <a:fillRect/>
          </a:stretch>
        </p:blipFill>
        <p:spPr>
          <a:xfrm>
            <a:off x="2026285" y="1353820"/>
            <a:ext cx="3932555" cy="1010285"/>
          </a:xfrm>
          <a:prstGeom prst="rect">
            <a:avLst/>
          </a:prstGeom>
        </p:spPr>
      </p:pic>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2308" r:id="rId5" imgW="914400" imgH="215900" progId="Equation.KSEE3">
                  <p:embed/>
                </p:oleObj>
              </mc:Choice>
              <mc:Fallback>
                <p:oleObj r:id="rId5" imgW="914400" imgH="215900" progId="Equation.KSEE3">
                  <p:embed/>
                  <p:pic>
                    <p:nvPicPr>
                      <p:cNvPr id="0" name="图片 10240"/>
                      <p:cNvPicPr/>
                      <p:nvPr/>
                    </p:nvPicPr>
                    <p:blipFill>
                      <a:blip r:embed="rId6"/>
                      <a:stretch>
                        <a:fillRect/>
                      </a:stretch>
                    </p:blipFill>
                    <p:spPr>
                      <a:xfrm>
                        <a:off x="5638800" y="3321050"/>
                        <a:ext cx="914400" cy="215900"/>
                      </a:xfrm>
                      <a:prstGeom prst="rect">
                        <a:avLst/>
                      </a:prstGeom>
                    </p:spPr>
                  </p:pic>
                </p:oleObj>
              </mc:Fallback>
            </mc:AlternateContent>
          </a:graphicData>
        </a:graphic>
      </p:graphicFrame>
      <p:sp>
        <p:nvSpPr>
          <p:cNvPr id="19" name="文本框 18"/>
          <p:cNvSpPr txBox="1"/>
          <p:nvPr/>
        </p:nvSpPr>
        <p:spPr>
          <a:xfrm>
            <a:off x="1665605" y="3039110"/>
            <a:ext cx="5769610" cy="368300"/>
          </a:xfrm>
          <a:prstGeom prst="rect">
            <a:avLst/>
          </a:prstGeom>
          <a:noFill/>
        </p:spPr>
        <p:txBody>
          <a:bodyPr wrap="square" rtlCol="0">
            <a:spAutoFit/>
          </a:bodyPr>
          <a:lstStyle/>
          <a:p>
            <a:r>
              <a:rPr lang="zh-CN" altLang="en-US"/>
              <a:t>显然，支持回归向量解仍具有稀疏性</a:t>
            </a:r>
          </a:p>
        </p:txBody>
      </p:sp>
      <p:sp>
        <p:nvSpPr>
          <p:cNvPr id="20" name="文本框 19"/>
          <p:cNvSpPr txBox="1"/>
          <p:nvPr/>
        </p:nvSpPr>
        <p:spPr>
          <a:xfrm>
            <a:off x="1412240" y="4125595"/>
            <a:ext cx="4125595" cy="368300"/>
          </a:xfrm>
          <a:prstGeom prst="rect">
            <a:avLst/>
          </a:prstGeom>
          <a:noFill/>
        </p:spPr>
        <p:txBody>
          <a:bodyPr wrap="square" rtlCol="0">
            <a:spAutoFit/>
          </a:bodyPr>
          <a:lstStyle/>
          <a:p>
            <a:r>
              <a:rPr lang="zh-CN" altLang="en-US"/>
              <a:t>若考虑特征映射，则相应的解为</a:t>
            </a:r>
          </a:p>
        </p:txBody>
      </p:sp>
      <p:pic>
        <p:nvPicPr>
          <p:cNvPr id="21" name="图片 20"/>
          <p:cNvPicPr>
            <a:picLocks noChangeAspect="1"/>
          </p:cNvPicPr>
          <p:nvPr/>
        </p:nvPicPr>
        <p:blipFill>
          <a:blip r:embed="rId7"/>
          <a:stretch>
            <a:fillRect/>
          </a:stretch>
        </p:blipFill>
        <p:spPr>
          <a:xfrm>
            <a:off x="4704080" y="4020820"/>
            <a:ext cx="3289300" cy="889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TextBox 64"/>
          <p:cNvSpPr txBox="1"/>
          <p:nvPr/>
        </p:nvSpPr>
        <p:spPr>
          <a:xfrm>
            <a:off x="3820197" y="4010429"/>
            <a:ext cx="4113530" cy="974090"/>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lvl="0" defTabSz="913765" fontAlgn="ctr">
              <a:defRPr/>
            </a:pPr>
            <a:r>
              <a:rPr lang="en-US" altLang="zh-CN" sz="5400" b="1" dirty="0">
                <a:solidFill>
                  <a:prstClr val="white"/>
                </a:solidFill>
                <a:latin typeface="微软雅黑" panose="020B0503020204020204" pitchFamily="34" charset="-122"/>
                <a:ea typeface="微软雅黑" panose="020B0503020204020204" pitchFamily="34" charset="-122"/>
              </a:rPr>
              <a:t>         </a:t>
            </a:r>
            <a:r>
              <a:rPr lang="zh-CN" altLang="en-US" sz="5400" b="1" dirty="0">
                <a:solidFill>
                  <a:prstClr val="white"/>
                </a:solidFill>
                <a:latin typeface="微软雅黑" panose="020B0503020204020204" pitchFamily="34" charset="-122"/>
                <a:ea typeface="微软雅黑" panose="020B0503020204020204" pitchFamily="34" charset="-122"/>
              </a:rPr>
              <a:t>核方法</a:t>
            </a:r>
          </a:p>
        </p:txBody>
      </p:sp>
      <p:sp>
        <p:nvSpPr>
          <p:cNvPr id="13" name="文本框 12"/>
          <p:cNvSpPr txBox="1"/>
          <p:nvPr/>
        </p:nvSpPr>
        <p:spPr>
          <a:xfrm>
            <a:off x="2686096" y="915712"/>
            <a:ext cx="3565525" cy="2953385"/>
          </a:xfrm>
          <a:prstGeom prst="rect">
            <a:avLst/>
          </a:prstGeom>
          <a:noFill/>
        </p:spPr>
        <p:txBody>
          <a:bodyPr wrap="square" rtlCol="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rPr>
              <a:t>06</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6" grpId="0"/>
          <p:bldP spid="13"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332" r:id="rId4" imgW="914400" imgH="215900" progId="Equation.KSEE3">
                  <p:embed/>
                </p:oleObj>
              </mc:Choice>
              <mc:Fallback>
                <p:oleObj r:id="rId4" imgW="914400" imgH="215900" progId="Equation.KSEE3">
                  <p:embed/>
                  <p:pic>
                    <p:nvPicPr>
                      <p:cNvPr id="0" name="图片 10240"/>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2" name="文本框 1"/>
          <p:cNvSpPr txBox="1"/>
          <p:nvPr/>
        </p:nvSpPr>
        <p:spPr>
          <a:xfrm>
            <a:off x="1520825" y="976630"/>
            <a:ext cx="8685530" cy="645160"/>
          </a:xfrm>
          <a:prstGeom prst="rect">
            <a:avLst/>
          </a:prstGeom>
          <a:noFill/>
        </p:spPr>
        <p:txBody>
          <a:bodyPr wrap="square" rtlCol="0">
            <a:spAutoFit/>
          </a:bodyPr>
          <a:lstStyle/>
          <a:p>
            <a:r>
              <a:rPr lang="en-US" altLang="zh-CN"/>
              <a:t>       </a:t>
            </a:r>
            <a:r>
              <a:rPr lang="zh-CN" altLang="en-US"/>
              <a:t>人们发展出一系列基于核函数的学习方法，统称为核方法。常见的是通过引入核函数来将线性学习器拓展为非线性学习器。</a:t>
            </a:r>
          </a:p>
        </p:txBody>
      </p:sp>
      <p:sp>
        <p:nvSpPr>
          <p:cNvPr id="3" name="文本框 2"/>
          <p:cNvSpPr txBox="1"/>
          <p:nvPr/>
        </p:nvSpPr>
        <p:spPr>
          <a:xfrm>
            <a:off x="1394460" y="2297430"/>
            <a:ext cx="8811895" cy="368300"/>
          </a:xfrm>
          <a:prstGeom prst="rect">
            <a:avLst/>
          </a:prstGeom>
          <a:noFill/>
        </p:spPr>
        <p:txBody>
          <a:bodyPr wrap="square" rtlCol="0">
            <a:spAutoFit/>
          </a:bodyPr>
          <a:lstStyle/>
          <a:p>
            <a:r>
              <a:rPr lang="en-US" altLang="zh-CN"/>
              <a:t>        </a:t>
            </a:r>
            <a:r>
              <a:rPr lang="zh-CN" altLang="en-US"/>
              <a:t>我们通过某种映射将样本映射到一个特殊空间，执行线性判别分析</a:t>
            </a:r>
          </a:p>
        </p:txBody>
      </p:sp>
      <p:pic>
        <p:nvPicPr>
          <p:cNvPr id="5" name="图片 4"/>
          <p:cNvPicPr>
            <a:picLocks noChangeAspect="1"/>
          </p:cNvPicPr>
          <p:nvPr/>
        </p:nvPicPr>
        <p:blipFill>
          <a:blip r:embed="rId6"/>
          <a:stretch>
            <a:fillRect/>
          </a:stretch>
        </p:blipFill>
        <p:spPr>
          <a:xfrm>
            <a:off x="2817495" y="2935605"/>
            <a:ext cx="2557780" cy="760095"/>
          </a:xfrm>
          <a:prstGeom prst="rect">
            <a:avLst/>
          </a:prstGeom>
        </p:spPr>
      </p:pic>
      <p:sp>
        <p:nvSpPr>
          <p:cNvPr id="7" name="文本框 6"/>
          <p:cNvSpPr txBox="1"/>
          <p:nvPr/>
        </p:nvSpPr>
        <p:spPr>
          <a:xfrm>
            <a:off x="1385570" y="4025900"/>
            <a:ext cx="3817620" cy="368300"/>
          </a:xfrm>
          <a:prstGeom prst="rect">
            <a:avLst/>
          </a:prstGeom>
          <a:noFill/>
        </p:spPr>
        <p:txBody>
          <a:bodyPr wrap="square" rtlCol="0">
            <a:spAutoFit/>
          </a:bodyPr>
          <a:lstStyle/>
          <a:p>
            <a:r>
              <a:rPr lang="en-US" altLang="zh-CN"/>
              <a:t>       </a:t>
            </a:r>
            <a:r>
              <a:rPr lang="zh-CN" altLang="en-US"/>
              <a:t>核线性判别分析出学习目标为</a:t>
            </a:r>
          </a:p>
        </p:txBody>
      </p:sp>
      <p:pic>
        <p:nvPicPr>
          <p:cNvPr id="9" name="图片 8"/>
          <p:cNvPicPr>
            <a:picLocks noChangeAspect="1"/>
          </p:cNvPicPr>
          <p:nvPr/>
        </p:nvPicPr>
        <p:blipFill>
          <a:blip r:embed="rId7"/>
          <a:stretch>
            <a:fillRect/>
          </a:stretch>
        </p:blipFill>
        <p:spPr>
          <a:xfrm>
            <a:off x="5203190" y="3929380"/>
            <a:ext cx="2204720" cy="660400"/>
          </a:xfrm>
          <a:prstGeom prst="rect">
            <a:avLst/>
          </a:prstGeom>
        </p:spPr>
      </p:pic>
      <p:sp>
        <p:nvSpPr>
          <p:cNvPr id="10" name="文本框 9"/>
          <p:cNvSpPr txBox="1"/>
          <p:nvPr/>
        </p:nvSpPr>
        <p:spPr>
          <a:xfrm>
            <a:off x="1566545" y="4894580"/>
            <a:ext cx="3429000" cy="368300"/>
          </a:xfrm>
          <a:prstGeom prst="rect">
            <a:avLst/>
          </a:prstGeom>
          <a:noFill/>
        </p:spPr>
        <p:txBody>
          <a:bodyPr wrap="square" rtlCol="0">
            <a:spAutoFit/>
          </a:bodyPr>
          <a:lstStyle/>
          <a:p>
            <a:r>
              <a:rPr lang="zh-CN" altLang="en-US"/>
              <a:t>其中两个散度矩阵分别为</a:t>
            </a:r>
          </a:p>
        </p:txBody>
      </p:sp>
      <p:pic>
        <p:nvPicPr>
          <p:cNvPr id="11" name="图片 10"/>
          <p:cNvPicPr>
            <a:picLocks noChangeAspect="1"/>
          </p:cNvPicPr>
          <p:nvPr/>
        </p:nvPicPr>
        <p:blipFill>
          <a:blip r:embed="rId8"/>
          <a:stretch>
            <a:fillRect/>
          </a:stretch>
        </p:blipFill>
        <p:spPr>
          <a:xfrm>
            <a:off x="4239260" y="4894580"/>
            <a:ext cx="3713480" cy="11760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356" r:id="rId4" imgW="914400" imgH="215900" progId="Equation.KSEE3">
                  <p:embed/>
                </p:oleObj>
              </mc:Choice>
              <mc:Fallback>
                <p:oleObj r:id="rId4" imgW="914400" imgH="215900" progId="Equation.KSEE3">
                  <p:embed/>
                  <p:pic>
                    <p:nvPicPr>
                      <p:cNvPr id="0" name="图片 10240"/>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4" name="文本框 3"/>
          <p:cNvSpPr txBox="1"/>
          <p:nvPr/>
        </p:nvSpPr>
        <p:spPr>
          <a:xfrm>
            <a:off x="1503045" y="958850"/>
            <a:ext cx="4731385" cy="368300"/>
          </a:xfrm>
          <a:prstGeom prst="rect">
            <a:avLst/>
          </a:prstGeom>
          <a:noFill/>
        </p:spPr>
        <p:txBody>
          <a:bodyPr wrap="square" rtlCol="0">
            <a:spAutoFit/>
          </a:bodyPr>
          <a:lstStyle/>
          <a:p>
            <a:r>
              <a:rPr lang="zh-CN" altLang="en-US"/>
              <a:t>我们可以得到第</a:t>
            </a:r>
            <a:r>
              <a:rPr lang="en-US" altLang="zh-CN"/>
              <a:t>i</a:t>
            </a:r>
            <a:r>
              <a:rPr lang="zh-CN" altLang="en-US"/>
              <a:t>类样本在特殊空间中的均值</a:t>
            </a:r>
          </a:p>
        </p:txBody>
      </p:sp>
      <p:pic>
        <p:nvPicPr>
          <p:cNvPr id="6" name="图片 5"/>
          <p:cNvPicPr>
            <a:picLocks noChangeAspect="1"/>
          </p:cNvPicPr>
          <p:nvPr/>
        </p:nvPicPr>
        <p:blipFill>
          <a:blip r:embed="rId6"/>
          <a:stretch>
            <a:fillRect/>
          </a:stretch>
        </p:blipFill>
        <p:spPr>
          <a:xfrm>
            <a:off x="2053590" y="1617345"/>
            <a:ext cx="2698115" cy="982345"/>
          </a:xfrm>
          <a:prstGeom prst="rect">
            <a:avLst/>
          </a:prstGeom>
        </p:spPr>
      </p:pic>
      <p:pic>
        <p:nvPicPr>
          <p:cNvPr id="12" name="图片 11"/>
          <p:cNvPicPr>
            <a:picLocks noChangeAspect="1"/>
          </p:cNvPicPr>
          <p:nvPr/>
        </p:nvPicPr>
        <p:blipFill>
          <a:blip r:embed="rId7"/>
          <a:stretch>
            <a:fillRect/>
          </a:stretch>
        </p:blipFill>
        <p:spPr>
          <a:xfrm>
            <a:off x="1160497" y="2728595"/>
            <a:ext cx="5941640" cy="2226945"/>
          </a:xfrm>
          <a:prstGeom prst="rect">
            <a:avLst/>
          </a:prstGeom>
        </p:spPr>
      </p:pic>
      <p:sp>
        <p:nvSpPr>
          <p:cNvPr id="13" name="文本框 12"/>
          <p:cNvSpPr txBox="1"/>
          <p:nvPr/>
        </p:nvSpPr>
        <p:spPr>
          <a:xfrm>
            <a:off x="1439545" y="5355590"/>
            <a:ext cx="4234180" cy="368300"/>
          </a:xfrm>
          <a:prstGeom prst="rect">
            <a:avLst/>
          </a:prstGeom>
          <a:noFill/>
        </p:spPr>
        <p:txBody>
          <a:bodyPr wrap="square" rtlCol="0">
            <a:spAutoFit/>
          </a:bodyPr>
          <a:lstStyle/>
          <a:p>
            <a:r>
              <a:rPr lang="zh-CN" altLang="en-US"/>
              <a:t>由表示定理我们将函数</a:t>
            </a:r>
            <a:r>
              <a:rPr lang="en-US" altLang="zh-CN"/>
              <a:t>h</a:t>
            </a:r>
            <a:r>
              <a:rPr lang="zh-CN" altLang="en-US"/>
              <a:t>（</a:t>
            </a:r>
            <a:r>
              <a:rPr lang="en-US" altLang="zh-CN"/>
              <a:t>x</a:t>
            </a:r>
            <a:r>
              <a:rPr lang="zh-CN" altLang="en-US"/>
              <a:t>）写为</a:t>
            </a:r>
            <a:endParaRPr lang="en-US" altLang="zh-CN"/>
          </a:p>
        </p:txBody>
      </p:sp>
      <p:pic>
        <p:nvPicPr>
          <p:cNvPr id="14" name="图片 13"/>
          <p:cNvPicPr>
            <a:picLocks noChangeAspect="1"/>
          </p:cNvPicPr>
          <p:nvPr/>
        </p:nvPicPr>
        <p:blipFill>
          <a:blip r:embed="rId8"/>
          <a:stretch>
            <a:fillRect/>
          </a:stretch>
        </p:blipFill>
        <p:spPr>
          <a:xfrm>
            <a:off x="5197475" y="5356225"/>
            <a:ext cx="2352040" cy="7677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TextBox 64"/>
          <p:cNvSpPr txBox="1"/>
          <p:nvPr/>
        </p:nvSpPr>
        <p:spPr>
          <a:xfrm>
            <a:off x="3443075" y="3852190"/>
            <a:ext cx="5016500" cy="1805305"/>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algn="just" defTabSz="913765" fontAlgn="ctr">
              <a:defRPr/>
            </a:pPr>
            <a:r>
              <a:rPr lang="zh-CN" altLang="en-US" sz="5400" b="1" dirty="0">
                <a:solidFill>
                  <a:prstClr val="white"/>
                </a:solidFill>
                <a:latin typeface="微软雅黑" panose="020B0503020204020204" pitchFamily="34" charset="-122"/>
                <a:ea typeface="微软雅黑" panose="020B0503020204020204" pitchFamily="34" charset="-122"/>
              </a:rPr>
              <a:t>间隔与支持向量</a:t>
            </a:r>
          </a:p>
          <a:p>
            <a:pPr marL="0" marR="0" lvl="0" indent="0" algn="l" defTabSz="913765" rtl="0" eaLnBrk="1" fontAlgn="ctr" latinLnBrk="0" hangingPunct="1">
              <a:lnSpc>
                <a:spcPct val="100000"/>
              </a:lnSpc>
              <a:spcBef>
                <a:spcPts val="0"/>
              </a:spcBef>
              <a:spcAft>
                <a:spcPts val="0"/>
              </a:spcAft>
              <a:buClrTx/>
              <a:buSzTx/>
              <a:buFontTx/>
              <a:buNone/>
              <a:defRPr/>
            </a:pPr>
            <a:endParaRPr kumimoji="0" lang="en-US" altLang="zh-CN"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rPr>
              <a:t>01</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399" r:id="rId4" imgW="914400" imgH="215900" progId="Equation.KSEE3">
                  <p:embed/>
                </p:oleObj>
              </mc:Choice>
              <mc:Fallback>
                <p:oleObj r:id="rId4" imgW="914400" imgH="215900" progId="Equation.KSEE3">
                  <p:embed/>
                  <p:pic>
                    <p:nvPicPr>
                      <p:cNvPr id="0" name="图片 10240"/>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2" name="文本框 1"/>
          <p:cNvSpPr txBox="1"/>
          <p:nvPr/>
        </p:nvSpPr>
        <p:spPr>
          <a:xfrm>
            <a:off x="1005205" y="1428750"/>
            <a:ext cx="4035425" cy="368300"/>
          </a:xfrm>
          <a:prstGeom prst="rect">
            <a:avLst/>
          </a:prstGeom>
          <a:noFill/>
        </p:spPr>
        <p:txBody>
          <a:bodyPr wrap="square" rtlCol="0">
            <a:spAutoFit/>
          </a:bodyPr>
          <a:lstStyle/>
          <a:p>
            <a:r>
              <a:rPr lang="zh-CN" altLang="en-US"/>
              <a:t>于是得出</a:t>
            </a:r>
          </a:p>
        </p:txBody>
      </p:sp>
      <p:pic>
        <p:nvPicPr>
          <p:cNvPr id="3" name="图片 2"/>
          <p:cNvPicPr>
            <a:picLocks noChangeAspect="1"/>
          </p:cNvPicPr>
          <p:nvPr/>
        </p:nvPicPr>
        <p:blipFill>
          <a:blip r:embed="rId6"/>
          <a:stretch>
            <a:fillRect/>
          </a:stretch>
        </p:blipFill>
        <p:spPr>
          <a:xfrm>
            <a:off x="2614295" y="1275080"/>
            <a:ext cx="2816860" cy="935355"/>
          </a:xfrm>
          <a:prstGeom prst="rect">
            <a:avLst/>
          </a:prstGeom>
        </p:spPr>
      </p:pic>
      <p:sp>
        <p:nvSpPr>
          <p:cNvPr id="5" name="文本框 4"/>
          <p:cNvSpPr txBox="1"/>
          <p:nvPr/>
        </p:nvSpPr>
        <p:spPr>
          <a:xfrm>
            <a:off x="987425" y="2786380"/>
            <a:ext cx="4559935" cy="368300"/>
          </a:xfrm>
          <a:prstGeom prst="rect">
            <a:avLst/>
          </a:prstGeom>
          <a:noFill/>
        </p:spPr>
        <p:txBody>
          <a:bodyPr wrap="square" rtlCol="0">
            <a:spAutoFit/>
          </a:bodyPr>
          <a:lstStyle/>
          <a:p>
            <a:r>
              <a:rPr lang="zh-CN" altLang="en-US"/>
              <a:t>最后我们将学习目标等价为</a:t>
            </a:r>
          </a:p>
        </p:txBody>
      </p:sp>
      <p:pic>
        <p:nvPicPr>
          <p:cNvPr id="7" name="图片 6"/>
          <p:cNvPicPr>
            <a:picLocks noChangeAspect="1"/>
          </p:cNvPicPr>
          <p:nvPr/>
        </p:nvPicPr>
        <p:blipFill>
          <a:blip r:embed="rId7"/>
          <a:stretch>
            <a:fillRect/>
          </a:stretch>
        </p:blipFill>
        <p:spPr>
          <a:xfrm>
            <a:off x="4164330" y="2586355"/>
            <a:ext cx="2886710" cy="950595"/>
          </a:xfrm>
          <a:prstGeom prst="rect">
            <a:avLst/>
          </a:prstGeom>
        </p:spPr>
      </p:pic>
      <p:sp>
        <p:nvSpPr>
          <p:cNvPr id="9" name="文本框 8"/>
          <p:cNvSpPr txBox="1"/>
          <p:nvPr/>
        </p:nvSpPr>
        <p:spPr>
          <a:xfrm>
            <a:off x="1141095" y="4053205"/>
            <a:ext cx="5283835" cy="645160"/>
          </a:xfrm>
          <a:prstGeom prst="rect">
            <a:avLst/>
          </a:prstGeom>
          <a:noFill/>
        </p:spPr>
        <p:txBody>
          <a:bodyPr wrap="square" rtlCol="0">
            <a:spAutoFit/>
          </a:bodyPr>
          <a:lstStyle/>
          <a:p>
            <a:r>
              <a:rPr lang="zh-CN" altLang="en-US"/>
              <a:t>通过线性判别分析求解得到       ，从而得到投影的函数</a:t>
            </a:r>
            <a:r>
              <a:rPr lang="en-US" altLang="zh-CN"/>
              <a:t>h(x)</a:t>
            </a:r>
          </a:p>
        </p:txBody>
      </p:sp>
      <p:graphicFrame>
        <p:nvGraphicFramePr>
          <p:cNvPr id="10" name="对象 9">
            <a:hlinkClick r:id="" action="ppaction://ole?verb=0"/>
          </p:cNvPr>
          <p:cNvGraphicFramePr>
            <a:graphicFrameLocks noChangeAspect="1"/>
          </p:cNvGraphicFramePr>
          <p:nvPr/>
        </p:nvGraphicFramePr>
        <p:xfrm>
          <a:off x="4010660" y="4065905"/>
          <a:ext cx="387985" cy="355600"/>
        </p:xfrm>
        <a:graphic>
          <a:graphicData uri="http://schemas.openxmlformats.org/presentationml/2006/ole">
            <mc:AlternateContent xmlns:mc="http://schemas.openxmlformats.org/markup-compatibility/2006">
              <mc:Choice xmlns:v="urn:schemas-microsoft-com:vml" Requires="v">
                <p:oleObj spid="_x0000_s15400" r:id="rId8" imgW="152400" imgH="139700" progId="Equation.KSEE3">
                  <p:embed/>
                </p:oleObj>
              </mc:Choice>
              <mc:Fallback>
                <p:oleObj r:id="rId8" imgW="152400" imgH="139700" progId="Equation.KSEE3">
                  <p:embed/>
                  <p:pic>
                    <p:nvPicPr>
                      <p:cNvPr id="0" name="图片 11264"/>
                      <p:cNvPicPr/>
                      <p:nvPr/>
                    </p:nvPicPr>
                    <p:blipFill>
                      <a:blip r:embed="rId9"/>
                      <a:stretch>
                        <a:fillRect/>
                      </a:stretch>
                    </p:blipFill>
                    <p:spPr>
                      <a:xfrm>
                        <a:off x="4010660" y="4065905"/>
                        <a:ext cx="387985" cy="355600"/>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E83FAF23-C5EB-481A-8899-17DE4D5D9BB0}"/>
              </a:ext>
            </a:extLst>
          </p:cNvPr>
          <p:cNvPicPr>
            <a:picLocks noChangeAspect="1"/>
          </p:cNvPicPr>
          <p:nvPr/>
        </p:nvPicPr>
        <p:blipFill>
          <a:blip r:embed="rId10"/>
          <a:stretch>
            <a:fillRect/>
          </a:stretch>
        </p:blipFill>
        <p:spPr>
          <a:xfrm>
            <a:off x="7540839" y="643517"/>
            <a:ext cx="2366850" cy="1153533"/>
          </a:xfrm>
          <a:prstGeom prst="rect">
            <a:avLst/>
          </a:prstGeom>
        </p:spPr>
      </p:pic>
      <p:pic>
        <p:nvPicPr>
          <p:cNvPr id="6" name="图片 5">
            <a:extLst>
              <a:ext uri="{FF2B5EF4-FFF2-40B4-BE49-F238E27FC236}">
                <a16:creationId xmlns:a16="http://schemas.microsoft.com/office/drawing/2014/main" id="{E7039337-72FF-45B7-A494-408E39798590}"/>
              </a:ext>
            </a:extLst>
          </p:cNvPr>
          <p:cNvPicPr>
            <a:picLocks noChangeAspect="1"/>
          </p:cNvPicPr>
          <p:nvPr/>
        </p:nvPicPr>
        <p:blipFill>
          <a:blip r:embed="rId11"/>
          <a:stretch>
            <a:fillRect/>
          </a:stretch>
        </p:blipFill>
        <p:spPr>
          <a:xfrm>
            <a:off x="7558247" y="1919022"/>
            <a:ext cx="2099625" cy="66733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404" r:id="rId4" imgW="914400" imgH="215900" progId="Equation.KSEE3">
                  <p:embed/>
                </p:oleObj>
              </mc:Choice>
              <mc:Fallback>
                <p:oleObj r:id="rId4" imgW="914400" imgH="215900" progId="Equation.KSEE3">
                  <p:embed/>
                  <p:pic>
                    <p:nvPicPr>
                      <p:cNvPr id="0" name="图片 10240"/>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4" name="文本框 3"/>
          <p:cNvSpPr txBox="1"/>
          <p:nvPr/>
        </p:nvSpPr>
        <p:spPr>
          <a:xfrm>
            <a:off x="1722755" y="1176655"/>
            <a:ext cx="8673465" cy="646331"/>
          </a:xfrm>
          <a:prstGeom prst="rect">
            <a:avLst/>
          </a:prstGeom>
          <a:noFill/>
        </p:spPr>
        <p:txBody>
          <a:bodyPr wrap="square" rtlCol="0" anchor="t">
            <a:spAutoFit/>
          </a:bodyPr>
          <a:lstStyle/>
          <a:p>
            <a:r>
              <a:rPr lang="en-US" altLang="zh-CN" dirty="0"/>
              <a:t>     </a:t>
            </a:r>
            <a:r>
              <a:rPr lang="zh-CN" altLang="en-US" dirty="0"/>
              <a:t>支持向量的应用范围很广,主要有分类、回归、聚类和时间序列分析等。在手写识别、人脸检测、入侵检测、光谱分析等上面成功应用。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97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518704" y="1014069"/>
            <a:ext cx="7319645" cy="44012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2800" dirty="0">
                <a:solidFill>
                  <a:prstClr val="black"/>
                </a:solidFill>
                <a:latin typeface="微软雅黑" panose="020B0503020204020204" pitchFamily="34" charset="-122"/>
                <a:ea typeface="微软雅黑" panose="020B0503020204020204" pitchFamily="34" charset="-122"/>
              </a:rPr>
              <a:t>    </a:t>
            </a:r>
            <a:r>
              <a:rPr lang="zh-CN" altLang="en-US" sz="2800" dirty="0">
                <a:solidFill>
                  <a:prstClr val="black"/>
                </a:solidFill>
                <a:latin typeface="微软雅黑" panose="020B0503020204020204" pitchFamily="34" charset="-122"/>
                <a:ea typeface="微软雅黑" panose="020B0503020204020204" pitchFamily="34" charset="-122"/>
              </a:rPr>
              <a:t>支持向量机（SVM）是90年代中期发展起来的基于统计学习理论的一种机器学习方法，通过寻求结构化风险最小来提高学习机泛化能力，实现经验风险和置信范围的最小化，从而达到在统计样本量较少的情况下，亦能获得良好统计规律的目的。</a:t>
            </a: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2800" dirty="0">
                <a:solidFill>
                  <a:prstClr val="black"/>
                </a:solidFill>
                <a:latin typeface="微软雅黑" panose="020B0503020204020204" pitchFamily="34" charset="-122"/>
                <a:ea typeface="微软雅黑" panose="020B0503020204020204" pitchFamily="34" charset="-122"/>
              </a:rPr>
              <a:t>    通俗来讲，它是一种二类分类模型，其基本模型定义为特征空间上的间隔最大的线性分类器，即支持向量机的学习策略便是间隔最大化，最终可转化为一个凸二次规划问题的求解。</a:t>
            </a:r>
          </a:p>
        </p:txBody>
      </p:sp>
      <p:pic>
        <p:nvPicPr>
          <p:cNvPr id="4" name="图片 3"/>
          <p:cNvPicPr>
            <a:picLocks noChangeAspect="1"/>
          </p:cNvPicPr>
          <p:nvPr/>
        </p:nvPicPr>
        <p:blipFill>
          <a:blip r:embed="rId3"/>
          <a:stretch>
            <a:fillRect/>
          </a:stretch>
        </p:blipFill>
        <p:spPr>
          <a:xfrm>
            <a:off x="7838349" y="1330725"/>
            <a:ext cx="4084813" cy="3528658"/>
          </a:xfrm>
          <a:prstGeom prst="rect">
            <a:avLst/>
          </a:prstGeom>
        </p:spPr>
      </p:pic>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57"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58338" y="1282700"/>
                <a:ext cx="10454096" cy="1815882"/>
              </a:xfrm>
              <a:prstGeom prst="rect">
                <a:avLst/>
              </a:prstGeom>
              <a:noFill/>
            </p:spPr>
            <p:txBody>
              <a:bodyPr wrap="square" rtlCol="0" anchor="t">
                <a:spAutoFit/>
              </a:bodyPr>
              <a:lstStyle/>
              <a:p>
                <a:r>
                  <a:rPr lang="en-US" altLang="zh-CN" sz="2800" dirty="0"/>
                  <a:t>    </a:t>
                </a:r>
                <a:r>
                  <a:rPr lang="zh-CN" altLang="en-US" sz="2800" dirty="0"/>
                  <a:t>这里我们考虑的是一个两类的分类问题，数据点用 x 来表示，这是一个 n 维向量，</a:t>
                </a:r>
                <a14:m>
                  <m:oMath xmlns:m="http://schemas.openxmlformats.org/officeDocument/2006/math">
                    <m:sSup>
                      <m:sSupPr>
                        <m:ctrlPr>
                          <a:rPr lang="en-US" altLang="zh-CN" sz="2800" i="1" dirty="0" smtClean="0">
                            <a:latin typeface="Cambria Math" panose="02040503050406030204" pitchFamily="18" charset="0"/>
                          </a:rPr>
                        </m:ctrlPr>
                      </m:sSupPr>
                      <m:e>
                        <m:r>
                          <m:rPr>
                            <m:sty m:val="p"/>
                          </m:rPr>
                          <a:rPr lang="en-US" altLang="zh-CN" sz="2800" i="1" dirty="0">
                            <a:latin typeface="Cambria Math" panose="02040503050406030204" pitchFamily="18" charset="0"/>
                          </a:rPr>
                          <m:t>w</m:t>
                        </m:r>
                      </m:e>
                      <m:sup>
                        <m:r>
                          <a:rPr lang="en-US" altLang="zh-CN" sz="2800" b="0" i="1" dirty="0" smtClean="0">
                            <a:latin typeface="Cambria Math" panose="02040503050406030204" pitchFamily="18" charset="0"/>
                          </a:rPr>
                          <m:t>𝑇</m:t>
                        </m:r>
                      </m:sup>
                    </m:sSup>
                  </m:oMath>
                </a14:m>
                <a:r>
                  <a:rPr lang="zh-CN" altLang="en-US" sz="2800" dirty="0"/>
                  <a:t>中的T代表转置，而类别用 y 来表示，可以取 1 或者 -1 ，分别代表两个不同的类。一个线性分类器的学习目标就是要在 n 维的数据空间中找到一个分类超平面。</a:t>
                </a:r>
              </a:p>
            </p:txBody>
          </p:sp>
        </mc:Choice>
        <mc:Fallback xmlns="">
          <p:sp>
            <p:nvSpPr>
              <p:cNvPr id="2" name="文本框 1"/>
              <p:cNvSpPr txBox="1">
                <a:spLocks noRot="1" noChangeAspect="1" noMove="1" noResize="1" noEditPoints="1" noAdjustHandles="1" noChangeArrowheads="1" noChangeShapeType="1" noTextEdit="1"/>
              </p:cNvSpPr>
              <p:nvPr/>
            </p:nvSpPr>
            <p:spPr>
              <a:xfrm>
                <a:off x="858338" y="1282700"/>
                <a:ext cx="10454096" cy="1815882"/>
              </a:xfrm>
              <a:prstGeom prst="rect">
                <a:avLst/>
              </a:prstGeom>
              <a:blipFill>
                <a:blip r:embed="rId3"/>
                <a:stretch>
                  <a:fillRect l="-1224" t="-3691" b="-8389"/>
                </a:stretch>
              </a:blipFill>
            </p:spPr>
            <p:txBody>
              <a:bodyPr/>
              <a:lstStyle/>
              <a:p>
                <a:r>
                  <a:rPr lang="zh-CN" altLang="en-US">
                    <a:noFill/>
                  </a:rPr>
                  <a:t> </a:t>
                </a:r>
              </a:p>
            </p:txBody>
          </p:sp>
        </mc:Fallback>
      </mc:AlternateContent>
      <p:graphicFrame>
        <p:nvGraphicFramePr>
          <p:cNvPr id="3" name="对象 2">
            <a:hlinkClick r:id="" action="ppaction://ole?verb=0"/>
          </p:cNvPr>
          <p:cNvGraphicFramePr>
            <a:graphicFrameLocks noChangeAspect="1"/>
          </p:cNvGraphicFramePr>
          <p:nvPr>
            <p:extLst>
              <p:ext uri="{D42A27DB-BD31-4B8C-83A1-F6EECF244321}">
                <p14:modId xmlns:p14="http://schemas.microsoft.com/office/powerpoint/2010/main" val="2386744332"/>
              </p:ext>
            </p:extLst>
          </p:nvPr>
        </p:nvGraphicFramePr>
        <p:xfrm>
          <a:off x="3335218" y="3738287"/>
          <a:ext cx="5046219" cy="1454876"/>
        </p:xfrm>
        <a:graphic>
          <a:graphicData uri="http://schemas.openxmlformats.org/presentationml/2006/ole">
            <mc:AlternateContent xmlns:mc="http://schemas.openxmlformats.org/markup-compatibility/2006">
              <mc:Choice xmlns:v="urn:schemas-microsoft-com:vml" Requires="v">
                <p:oleObj spid="_x0000_s17419" r:id="rId4" imgW="939800" imgH="279400" progId="Equation.KSEE3">
                  <p:embed/>
                </p:oleObj>
              </mc:Choice>
              <mc:Fallback>
                <p:oleObj r:id="rId4" imgW="939800" imgH="279400" progId="Equation.KSEE3">
                  <p:embed/>
                  <p:pic>
                    <p:nvPicPr>
                      <p:cNvPr id="9" name="对象 8">
                        <a:hlinkClick r:id="" action="ppaction://ole?verb=0"/>
                      </p:cNvPr>
                      <p:cNvPicPr/>
                      <p:nvPr/>
                    </p:nvPicPr>
                    <p:blipFill>
                      <a:blip r:embed="rId5"/>
                      <a:stretch>
                        <a:fillRect/>
                      </a:stretch>
                    </p:blipFill>
                    <p:spPr>
                      <a:xfrm>
                        <a:off x="3335218" y="3738287"/>
                        <a:ext cx="5046219" cy="1454876"/>
                      </a:xfrm>
                      <a:prstGeom prst="rect">
                        <a:avLst/>
                      </a:prstGeom>
                    </p:spPr>
                  </p:pic>
                </p:oleObj>
              </mc:Fallback>
            </mc:AlternateContent>
          </a:graphicData>
        </a:graphic>
      </p:graphicFrame>
    </p:spTree>
    <p:extLst>
      <p:ext uri="{BB962C8B-B14F-4D97-AF65-F5344CB8AC3E}">
        <p14:creationId xmlns:p14="http://schemas.microsoft.com/office/powerpoint/2010/main" val="151379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timgsa.baidu.com/timg?image&amp;quality=80&amp;size=b9999_10000&amp;sec=1507229250984&amp;di=addbb0e4f014e8f8714752c4b0a97942&amp;imgtype=0&amp;src=http%3A%2F%2Fimage.codes51.com%2FArticle%2Fimage%2F20160712%2F20160712143005_658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pic>
        <p:nvPicPr>
          <p:cNvPr id="3" name="图片 2"/>
          <p:cNvPicPr>
            <a:picLocks noChangeAspect="1"/>
          </p:cNvPicPr>
          <p:nvPr/>
        </p:nvPicPr>
        <p:blipFill>
          <a:blip r:embed="rId4"/>
          <a:stretch>
            <a:fillRect/>
          </a:stretch>
        </p:blipFill>
        <p:spPr>
          <a:xfrm>
            <a:off x="8294370" y="509270"/>
            <a:ext cx="3510280" cy="2745105"/>
          </a:xfrm>
          <a:prstGeom prst="rect">
            <a:avLst/>
          </a:prstGeom>
        </p:spPr>
      </p:pic>
      <p:sp>
        <p:nvSpPr>
          <p:cNvPr id="4" name="文本框 3"/>
          <p:cNvSpPr txBox="1"/>
          <p:nvPr/>
        </p:nvSpPr>
        <p:spPr>
          <a:xfrm>
            <a:off x="460375" y="2553732"/>
            <a:ext cx="3944620" cy="461665"/>
          </a:xfrm>
          <a:prstGeom prst="rect">
            <a:avLst/>
          </a:prstGeom>
          <a:noFill/>
        </p:spPr>
        <p:txBody>
          <a:bodyPr wrap="square" rtlCol="0">
            <a:spAutoFit/>
          </a:bodyPr>
          <a:lstStyle/>
          <a:p>
            <a:r>
              <a:rPr lang="zh-CN" altLang="en-US" sz="2400" dirty="0"/>
              <a:t>分类函数 </a:t>
            </a:r>
            <a:r>
              <a:rPr lang="en-US" altLang="zh-CN" sz="2400" dirty="0"/>
              <a:t>f(x)=</a:t>
            </a:r>
          </a:p>
        </p:txBody>
      </p:sp>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1082027228"/>
              </p:ext>
            </p:extLst>
          </p:nvPr>
        </p:nvGraphicFramePr>
        <p:xfrm>
          <a:off x="2538412" y="2545696"/>
          <a:ext cx="1141095" cy="427355"/>
        </p:xfrm>
        <a:graphic>
          <a:graphicData uri="http://schemas.openxmlformats.org/presentationml/2006/ole">
            <mc:AlternateContent xmlns:mc="http://schemas.openxmlformats.org/markup-compatibility/2006">
              <mc:Choice xmlns:v="urn:schemas-microsoft-com:vml" Requires="v">
                <p:oleObj spid="_x0000_s2068" r:id="rId5" imgW="723900" imgH="279400" progId="Equation.KSEE3">
                  <p:embed/>
                </p:oleObj>
              </mc:Choice>
              <mc:Fallback>
                <p:oleObj r:id="rId5" imgW="723900" imgH="279400" progId="Equation.KSEE3">
                  <p:embed/>
                  <p:pic>
                    <p:nvPicPr>
                      <p:cNvPr id="0" name="图片 1026"/>
                      <p:cNvPicPr/>
                      <p:nvPr/>
                    </p:nvPicPr>
                    <p:blipFill>
                      <a:blip r:embed="rId6"/>
                      <a:stretch>
                        <a:fillRect/>
                      </a:stretch>
                    </p:blipFill>
                    <p:spPr>
                      <a:xfrm>
                        <a:off x="2538412" y="2545696"/>
                        <a:ext cx="1141095" cy="427355"/>
                      </a:xfrm>
                      <a:prstGeom prst="rect">
                        <a:avLst/>
                      </a:prstGeom>
                    </p:spPr>
                  </p:pic>
                </p:oleObj>
              </mc:Fallback>
            </mc:AlternateContent>
          </a:graphicData>
        </a:graphic>
      </p:graphicFrame>
      <p:pic>
        <p:nvPicPr>
          <p:cNvPr id="8" name="图片 7"/>
          <p:cNvPicPr>
            <a:picLocks noChangeAspect="1"/>
          </p:cNvPicPr>
          <p:nvPr/>
        </p:nvPicPr>
        <p:blipFill>
          <a:blip r:embed="rId7"/>
          <a:stretch>
            <a:fillRect/>
          </a:stretch>
        </p:blipFill>
        <p:spPr>
          <a:xfrm>
            <a:off x="8029575" y="3616960"/>
            <a:ext cx="3885565" cy="2339340"/>
          </a:xfrm>
          <a:prstGeom prst="rect">
            <a:avLst/>
          </a:prstGeom>
        </p:spPr>
      </p:pic>
      <p:sp>
        <p:nvSpPr>
          <p:cNvPr id="10" name="文本框 9"/>
          <p:cNvSpPr txBox="1"/>
          <p:nvPr/>
        </p:nvSpPr>
        <p:spPr>
          <a:xfrm>
            <a:off x="809625" y="998220"/>
            <a:ext cx="6321425" cy="1200329"/>
          </a:xfrm>
          <a:prstGeom prst="rect">
            <a:avLst/>
          </a:prstGeom>
          <a:noFill/>
        </p:spPr>
        <p:txBody>
          <a:bodyPr wrap="square" rtlCol="0" anchor="t">
            <a:spAutoFit/>
          </a:bodyPr>
          <a:lstStyle/>
          <a:p>
            <a:r>
              <a:rPr lang="en-US" altLang="zh-CN" sz="2400" dirty="0"/>
              <a:t>       </a:t>
            </a:r>
            <a:r>
              <a:rPr lang="zh-CN" altLang="en-US" sz="2400" dirty="0"/>
              <a:t>这个所谓的超平面的的确确便把这两种不同颜色的数据点分隔开来，在超平面一边的数据点所对应的 y 全是 -1 ，而在另一边全是 1</a:t>
            </a:r>
          </a:p>
        </p:txBody>
      </p:sp>
      <p:pic>
        <p:nvPicPr>
          <p:cNvPr id="11" name="图片 10"/>
          <p:cNvPicPr>
            <a:picLocks noChangeAspect="1"/>
          </p:cNvPicPr>
          <p:nvPr/>
        </p:nvPicPr>
        <p:blipFill>
          <a:blip r:embed="rId8"/>
          <a:stretch>
            <a:fillRect/>
          </a:stretch>
        </p:blipFill>
        <p:spPr>
          <a:xfrm>
            <a:off x="1436914" y="3792311"/>
            <a:ext cx="4545875" cy="1478640"/>
          </a:xfrm>
          <a:prstGeom prst="rect">
            <a:avLst/>
          </a:prstGeom>
        </p:spPr>
      </p:pic>
      <p:sp>
        <p:nvSpPr>
          <p:cNvPr id="12" name="文本框 11"/>
          <p:cNvSpPr txBox="1"/>
          <p:nvPr/>
        </p:nvSpPr>
        <p:spPr>
          <a:xfrm>
            <a:off x="3679507" y="2546985"/>
            <a:ext cx="4614863" cy="461665"/>
          </a:xfrm>
          <a:prstGeom prst="rect">
            <a:avLst/>
          </a:prstGeom>
          <a:noFill/>
        </p:spPr>
        <p:txBody>
          <a:bodyPr wrap="square" rtlCol="0" anchor="t">
            <a:spAutoFit/>
          </a:bodyPr>
          <a:lstStyle/>
          <a:p>
            <a:r>
              <a:rPr lang="zh-CN" altLang="en-US" sz="2400" dirty="0"/>
              <a:t>对于所有满足 f(x)&lt;0 的点，其对</a:t>
            </a:r>
          </a:p>
        </p:txBody>
      </p:sp>
      <p:sp>
        <p:nvSpPr>
          <p:cNvPr id="13" name="文本框 12"/>
          <p:cNvSpPr txBox="1"/>
          <p:nvPr/>
        </p:nvSpPr>
        <p:spPr>
          <a:xfrm>
            <a:off x="460375" y="3060538"/>
            <a:ext cx="5965190" cy="830997"/>
          </a:xfrm>
          <a:prstGeom prst="rect">
            <a:avLst/>
          </a:prstGeom>
          <a:noFill/>
        </p:spPr>
        <p:txBody>
          <a:bodyPr wrap="square" rtlCol="0">
            <a:spAutoFit/>
          </a:bodyPr>
          <a:lstStyle/>
          <a:p>
            <a:r>
              <a:rPr lang="zh-CN" altLang="en-US" sz="2400" dirty="0">
                <a:sym typeface="+mn-ea"/>
              </a:rPr>
              <a:t>应的 y 等于 -1 ，而 f(x)&gt;0 则对应 y=1 的数据点。</a:t>
            </a:r>
            <a:endParaRPr lang="zh-CN" altLang="en-US" sz="2400" dirty="0"/>
          </a:p>
        </p:txBody>
      </p:sp>
      <p:sp>
        <p:nvSpPr>
          <p:cNvPr id="14" name="文本框 13"/>
          <p:cNvSpPr txBox="1"/>
          <p:nvPr/>
        </p:nvSpPr>
        <p:spPr>
          <a:xfrm>
            <a:off x="643572" y="5540801"/>
            <a:ext cx="6297295" cy="830997"/>
          </a:xfrm>
          <a:prstGeom prst="rect">
            <a:avLst/>
          </a:prstGeom>
          <a:noFill/>
        </p:spPr>
        <p:txBody>
          <a:bodyPr wrap="square" rtlCol="0">
            <a:spAutoFit/>
          </a:bodyPr>
          <a:lstStyle/>
          <a:p>
            <a:r>
              <a:rPr lang="en-US" altLang="zh-CN" sz="2400" dirty="0"/>
              <a:t>      f(x)=0</a:t>
            </a:r>
            <a:r>
              <a:rPr lang="zh-CN" altLang="en-US" sz="2400" dirty="0"/>
              <a:t>时，</a:t>
            </a:r>
            <a:r>
              <a:rPr lang="en-US" altLang="zh-CN" sz="2400" dirty="0"/>
              <a:t>x</a:t>
            </a:r>
            <a:r>
              <a:rPr lang="zh-CN" altLang="en-US" sz="2400" dirty="0"/>
              <a:t>便是超平面上的点，这些点被称为支持向量</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timgsa.baidu.com/timg?image&amp;quality=80&amp;size=b9999_10000&amp;sec=1507229250984&amp;di=addbb0e4f014e8f8714752c4b0a97942&amp;imgtype=0&amp;src=http%3A%2F%2Fimage.codes51.com%2FArticle%2Fimage%2F20160712%2F20160712143005_658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pic>
        <p:nvPicPr>
          <p:cNvPr id="4" name="图片 3"/>
          <p:cNvPicPr>
            <a:picLocks noChangeAspect="1"/>
          </p:cNvPicPr>
          <p:nvPr/>
        </p:nvPicPr>
        <p:blipFill>
          <a:blip r:embed="rId3"/>
          <a:stretch>
            <a:fillRect/>
          </a:stretch>
        </p:blipFill>
        <p:spPr>
          <a:xfrm>
            <a:off x="8738235" y="803275"/>
            <a:ext cx="2595880" cy="1849755"/>
          </a:xfrm>
          <a:prstGeom prst="rect">
            <a:avLst/>
          </a:prstGeom>
        </p:spPr>
      </p:pic>
      <p:sp>
        <p:nvSpPr>
          <p:cNvPr id="5" name="文本框 4"/>
          <p:cNvSpPr txBox="1"/>
          <p:nvPr/>
        </p:nvSpPr>
        <p:spPr>
          <a:xfrm>
            <a:off x="1226820" y="677545"/>
            <a:ext cx="3536950" cy="460375"/>
          </a:xfrm>
          <a:prstGeom prst="rect">
            <a:avLst/>
          </a:prstGeom>
          <a:noFill/>
        </p:spPr>
        <p:txBody>
          <a:bodyPr wrap="square" rtlCol="0">
            <a:spAutoFit/>
          </a:bodyPr>
          <a:lstStyle/>
          <a:p>
            <a:r>
              <a:rPr lang="zh-CN" altLang="en-US" sz="2400" dirty="0"/>
              <a:t>间隔</a:t>
            </a:r>
          </a:p>
        </p:txBody>
      </p:sp>
      <p:pic>
        <p:nvPicPr>
          <p:cNvPr id="6" name="图片 5"/>
          <p:cNvPicPr>
            <a:picLocks noChangeAspect="1"/>
          </p:cNvPicPr>
          <p:nvPr/>
        </p:nvPicPr>
        <p:blipFill>
          <a:blip r:embed="rId4"/>
          <a:stretch>
            <a:fillRect/>
          </a:stretch>
        </p:blipFill>
        <p:spPr>
          <a:xfrm>
            <a:off x="7846695" y="2757805"/>
            <a:ext cx="3929380" cy="2644140"/>
          </a:xfrm>
          <a:prstGeom prst="rect">
            <a:avLst/>
          </a:prstGeom>
        </p:spPr>
      </p:pic>
      <p:sp>
        <p:nvSpPr>
          <p:cNvPr id="7" name="文本框 6"/>
          <p:cNvSpPr txBox="1"/>
          <p:nvPr/>
        </p:nvSpPr>
        <p:spPr>
          <a:xfrm>
            <a:off x="743041" y="2956062"/>
            <a:ext cx="5473700" cy="830997"/>
          </a:xfrm>
          <a:prstGeom prst="rect">
            <a:avLst/>
          </a:prstGeom>
          <a:noFill/>
        </p:spPr>
        <p:txBody>
          <a:bodyPr wrap="square" rtlCol="0">
            <a:spAutoFit/>
          </a:bodyPr>
          <a:lstStyle/>
          <a:p>
            <a:r>
              <a:rPr lang="zh-CN" altLang="en-US" sz="2400" dirty="0"/>
              <a:t>两个异类支持向量到超平面的距离之和为</a:t>
            </a:r>
          </a:p>
        </p:txBody>
      </p:sp>
      <p:sp>
        <p:nvSpPr>
          <p:cNvPr id="8" name="文本框 7"/>
          <p:cNvSpPr txBox="1"/>
          <p:nvPr/>
        </p:nvSpPr>
        <p:spPr>
          <a:xfrm>
            <a:off x="743041" y="1262161"/>
            <a:ext cx="5217160" cy="1569660"/>
          </a:xfrm>
          <a:prstGeom prst="rect">
            <a:avLst/>
          </a:prstGeom>
          <a:noFill/>
        </p:spPr>
        <p:txBody>
          <a:bodyPr wrap="square" rtlCol="0" anchor="t">
            <a:spAutoFit/>
          </a:bodyPr>
          <a:lstStyle/>
          <a:p>
            <a:r>
              <a:rPr lang="zh-CN" altLang="en-US" sz="2400" dirty="0"/>
              <a:t>我们可以对法向量w加些约束条件，使其表面上看起来规范化，如此，我们很快又将引出真正定义点到超平面的距离--几何间隔</a:t>
            </a:r>
          </a:p>
        </p:txBody>
      </p:sp>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1937478046"/>
              </p:ext>
            </p:extLst>
          </p:nvPr>
        </p:nvGraphicFramePr>
        <p:xfrm>
          <a:off x="2631439" y="3733800"/>
          <a:ext cx="1924685" cy="1414293"/>
        </p:xfrm>
        <a:graphic>
          <a:graphicData uri="http://schemas.openxmlformats.org/presentationml/2006/ole">
            <mc:AlternateContent xmlns:mc="http://schemas.openxmlformats.org/markup-compatibility/2006">
              <mc:Choice xmlns:v="urn:schemas-microsoft-com:vml" Requires="v">
                <p:oleObj spid="_x0000_s3092" r:id="rId5" imgW="571500" imgH="419100" progId="Equation.KSEE3">
                  <p:embed/>
                </p:oleObj>
              </mc:Choice>
              <mc:Fallback>
                <p:oleObj r:id="rId5" imgW="571500" imgH="419100" progId="Equation.KSEE3">
                  <p:embed/>
                  <p:pic>
                    <p:nvPicPr>
                      <p:cNvPr id="0" name="图片 2048"/>
                      <p:cNvPicPr/>
                      <p:nvPr/>
                    </p:nvPicPr>
                    <p:blipFill>
                      <a:blip r:embed="rId6"/>
                      <a:stretch>
                        <a:fillRect/>
                      </a:stretch>
                    </p:blipFill>
                    <p:spPr>
                      <a:xfrm>
                        <a:off x="2631439" y="3733800"/>
                        <a:ext cx="1924685" cy="1414293"/>
                      </a:xfrm>
                      <a:prstGeom prst="rect">
                        <a:avLst/>
                      </a:prstGeom>
                    </p:spPr>
                  </p:pic>
                </p:oleObj>
              </mc:Fallback>
            </mc:AlternateContent>
          </a:graphicData>
        </a:graphic>
      </p:graphicFrame>
      <p:sp>
        <p:nvSpPr>
          <p:cNvPr id="13" name="文本框 12"/>
          <p:cNvSpPr txBox="1"/>
          <p:nvPr/>
        </p:nvSpPr>
        <p:spPr>
          <a:xfrm>
            <a:off x="1070609" y="5557530"/>
            <a:ext cx="4010842" cy="461665"/>
          </a:xfrm>
          <a:prstGeom prst="rect">
            <a:avLst/>
          </a:prstGeom>
          <a:noFill/>
        </p:spPr>
        <p:txBody>
          <a:bodyPr wrap="square" rtlCol="0">
            <a:spAutoFit/>
          </a:bodyPr>
          <a:lstStyle/>
          <a:p>
            <a:r>
              <a:rPr lang="zh-CN" altLang="en-US" sz="2400" dirty="0"/>
              <a:t>称为间隔</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timgsa.baidu.com/timg?image&amp;quality=80&amp;size=b9999_10000&amp;sec=1507229250984&amp;di=addbb0e4f014e8f8714752c4b0a97942&amp;imgtype=0&amp;src=http%3A%2F%2Fimage.codes51.com%2FArticle%2Fimage%2F20160712%2F20160712143005_658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1373822" y="502741"/>
            <a:ext cx="6025515" cy="1200329"/>
          </a:xfrm>
          <a:prstGeom prst="rect">
            <a:avLst/>
          </a:prstGeom>
          <a:noFill/>
        </p:spPr>
        <p:txBody>
          <a:bodyPr wrap="square" rtlCol="0">
            <a:spAutoFit/>
          </a:bodyPr>
          <a:lstStyle/>
          <a:p>
            <a:r>
              <a:rPr lang="zh-CN" altLang="en-US" sz="2400" dirty="0"/>
              <a:t>为了找到具有</a:t>
            </a:r>
            <a:r>
              <a:rPr lang="en-US" altLang="zh-CN" sz="2400" dirty="0"/>
              <a:t>“</a:t>
            </a:r>
            <a:r>
              <a:rPr lang="zh-CN" altLang="en-US" sz="2400" dirty="0"/>
              <a:t>最大间隔</a:t>
            </a:r>
            <a:r>
              <a:rPr lang="en-US" altLang="zh-CN" sz="2400" dirty="0"/>
              <a:t>”</a:t>
            </a:r>
            <a:r>
              <a:rPr lang="zh-CN" altLang="en-US" sz="2400" dirty="0"/>
              <a:t>的划分超平面，即找到满足约束条件中的参数</a:t>
            </a:r>
            <a:r>
              <a:rPr lang="en-US" altLang="zh-CN" sz="2400" dirty="0"/>
              <a:t>w</a:t>
            </a:r>
            <a:r>
              <a:rPr lang="zh-CN" altLang="en-US" sz="2400" dirty="0"/>
              <a:t>和</a:t>
            </a:r>
            <a:r>
              <a:rPr lang="en-US" altLang="zh-CN" sz="2400" dirty="0"/>
              <a:t>b</a:t>
            </a:r>
            <a:r>
              <a:rPr lang="zh-CN" altLang="en-US" sz="2400" dirty="0"/>
              <a:t>，使    最大，即</a:t>
            </a:r>
          </a:p>
        </p:txBody>
      </p:sp>
      <p:graphicFrame>
        <p:nvGraphicFramePr>
          <p:cNvPr id="4" name="对象 3">
            <a:hlinkClick r:id="" action="ppaction://ole?verb=0"/>
          </p:cNvPr>
          <p:cNvGraphicFramePr>
            <a:graphicFrameLocks noChangeAspect="1"/>
          </p:cNvGraphicFramePr>
          <p:nvPr/>
        </p:nvGraphicFramePr>
        <p:xfrm>
          <a:off x="4123690" y="1216660"/>
          <a:ext cx="262890" cy="341630"/>
        </p:xfrm>
        <a:graphic>
          <a:graphicData uri="http://schemas.openxmlformats.org/presentationml/2006/ole">
            <mc:AlternateContent xmlns:mc="http://schemas.openxmlformats.org/markup-compatibility/2006">
              <mc:Choice xmlns:v="urn:schemas-microsoft-com:vml" Requires="v">
                <p:oleObj spid="_x0000_s4116" r:id="rId3" imgW="127000" imgH="165100" progId="Equation.KSEE3">
                  <p:embed/>
                </p:oleObj>
              </mc:Choice>
              <mc:Fallback>
                <p:oleObj r:id="rId3" imgW="127000" imgH="165100" progId="Equation.KSEE3">
                  <p:embed/>
                  <p:pic>
                    <p:nvPicPr>
                      <p:cNvPr id="0" name="图片 3072"/>
                      <p:cNvPicPr/>
                      <p:nvPr/>
                    </p:nvPicPr>
                    <p:blipFill>
                      <a:blip r:embed="rId4"/>
                      <a:stretch>
                        <a:fillRect/>
                      </a:stretch>
                    </p:blipFill>
                    <p:spPr>
                      <a:xfrm>
                        <a:off x="4123690" y="1216660"/>
                        <a:ext cx="262890" cy="341630"/>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1271887" y="1744345"/>
            <a:ext cx="5703605" cy="1084580"/>
          </a:xfrm>
          <a:prstGeom prst="rect">
            <a:avLst/>
          </a:prstGeom>
        </p:spPr>
      </p:pic>
      <p:sp>
        <p:nvSpPr>
          <p:cNvPr id="10" name="文本框 9"/>
          <p:cNvSpPr txBox="1"/>
          <p:nvPr/>
        </p:nvSpPr>
        <p:spPr>
          <a:xfrm>
            <a:off x="1661160" y="2932430"/>
            <a:ext cx="3752215" cy="461665"/>
          </a:xfrm>
          <a:prstGeom prst="rect">
            <a:avLst/>
          </a:prstGeom>
          <a:noFill/>
        </p:spPr>
        <p:txBody>
          <a:bodyPr wrap="square" rtlCol="0" anchor="t">
            <a:spAutoFit/>
          </a:bodyPr>
          <a:lstStyle/>
          <a:p>
            <a:r>
              <a:rPr lang="zh-CN" altLang="en-US" sz="2400" dirty="0"/>
              <a:t>上述问题等价于</a:t>
            </a:r>
          </a:p>
        </p:txBody>
      </p:sp>
      <p:pic>
        <p:nvPicPr>
          <p:cNvPr id="11" name="图片 10"/>
          <p:cNvPicPr>
            <a:picLocks noChangeAspect="1"/>
          </p:cNvPicPr>
          <p:nvPr/>
        </p:nvPicPr>
        <p:blipFill>
          <a:blip r:embed="rId6"/>
          <a:stretch>
            <a:fillRect/>
          </a:stretch>
        </p:blipFill>
        <p:spPr>
          <a:xfrm>
            <a:off x="1512588" y="3602002"/>
            <a:ext cx="5222201" cy="1163048"/>
          </a:xfrm>
          <a:prstGeom prst="rect">
            <a:avLst/>
          </a:prstGeom>
        </p:spPr>
      </p:pic>
      <p:sp>
        <p:nvSpPr>
          <p:cNvPr id="13" name="文本框 12"/>
          <p:cNvSpPr txBox="1"/>
          <p:nvPr/>
        </p:nvSpPr>
        <p:spPr>
          <a:xfrm>
            <a:off x="1073331" y="5195025"/>
            <a:ext cx="7461250" cy="1200329"/>
          </a:xfrm>
          <a:prstGeom prst="rect">
            <a:avLst/>
          </a:prstGeom>
          <a:noFill/>
        </p:spPr>
        <p:txBody>
          <a:bodyPr wrap="square" rtlCol="0" anchor="t">
            <a:spAutoFit/>
          </a:bodyPr>
          <a:lstStyle/>
          <a:p>
            <a:r>
              <a:rPr lang="zh-CN" altLang="en-US" sz="2400" dirty="0"/>
              <a:t>转化到这个形式后，我们的问题成为了一个凸优化问题，或者更具体的说，因为现在的目标函数是二次的，约束条件是线性的，所以它是一个凸二次规划问题</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TextBox 64"/>
          <p:cNvSpPr txBox="1"/>
          <p:nvPr/>
        </p:nvSpPr>
        <p:spPr>
          <a:xfrm>
            <a:off x="3820197" y="4010429"/>
            <a:ext cx="2959100" cy="974090"/>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对偶问题</a:t>
            </a: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rPr>
              <a:t>02</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1492</Words>
  <Application>Microsoft Office PowerPoint</Application>
  <PresentationFormat>宽屏</PresentationFormat>
  <Paragraphs>118</Paragraphs>
  <Slides>32</Slides>
  <Notes>17</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4" baseType="lpstr">
      <vt:lpstr>Arial Unicode MS</vt:lpstr>
      <vt:lpstr>等线</vt:lpstr>
      <vt:lpstr>等线 Light</vt:lpstr>
      <vt:lpstr>宋体</vt:lpstr>
      <vt:lpstr>微软雅黑</vt:lpstr>
      <vt:lpstr>Arial</vt:lpstr>
      <vt:lpstr>Calibri</vt:lpstr>
      <vt:lpstr>Cambria Math</vt:lpstr>
      <vt:lpstr>Impact</vt:lpstr>
      <vt:lpstr>Office 主题​​</vt:lpstr>
      <vt:lpstr>第一PPT，www.1ppt.com</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SMO算法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李根</dc:creator>
  <cp:lastModifiedBy>yj fang</cp:lastModifiedBy>
  <cp:revision>121</cp:revision>
  <dcterms:created xsi:type="dcterms:W3CDTF">2017-10-08T10:39:00Z</dcterms:created>
  <dcterms:modified xsi:type="dcterms:W3CDTF">2018-10-09T08:46:01Z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