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 id="2147483873" r:id="rId8"/>
  </p:sldMasterIdLst>
  <p:notesMasterIdLst>
    <p:notesMasterId r:id="rId49"/>
  </p:notesMasterIdLst>
  <p:handoutMasterIdLst>
    <p:handoutMasterId r:id="rId50"/>
  </p:handoutMasterIdLst>
  <p:sldIdLst>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5" r:id="rId46"/>
    <p:sldId id="296" r:id="rId47"/>
    <p:sldId id="297" r:id="rId48"/>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B"/>
    <a:srgbClr val="C7000B"/>
    <a:srgbClr val="FDD351"/>
    <a:srgbClr val="993636"/>
    <a:srgbClr val="FFFFFF"/>
    <a:srgbClr val="FCE5D6"/>
    <a:srgbClr val="FDE397"/>
    <a:srgbClr val="FCC800"/>
    <a:srgbClr val="FDDE7B"/>
    <a:srgbClr val="F28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8" autoAdjust="0"/>
    <p:restoredTop sz="83465" autoAdjust="0"/>
  </p:normalViewPr>
  <p:slideViewPr>
    <p:cSldViewPr snapToGrid="0" snapToObjects="1">
      <p:cViewPr varScale="1">
        <p:scale>
          <a:sx n="45" d="100"/>
          <a:sy n="45" d="100"/>
        </p:scale>
        <p:origin x="20" y="96"/>
      </p:cViewPr>
      <p:guideLst/>
    </p:cSldViewPr>
  </p:slideViewPr>
  <p:outlineViewPr>
    <p:cViewPr>
      <p:scale>
        <a:sx n="33" d="100"/>
        <a:sy n="33" d="100"/>
      </p:scale>
      <p:origin x="0" y="-53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50" d="100"/>
          <a:sy n="50" d="100"/>
        </p:scale>
        <p:origin x="3164" y="82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8/27/2020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98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在所有</a:t>
            </a:r>
            <a:r>
              <a:rPr lang="en-US" altLang="zh-CN" smtClean="0"/>
              <a:t>RAID</a:t>
            </a:r>
            <a:r>
              <a:rPr lang="zh-CN" altLang="en-US" smtClean="0"/>
              <a:t>级别中，</a:t>
            </a:r>
            <a:r>
              <a:rPr lang="en-US" altLang="zh-CN" smtClean="0"/>
              <a:t>RAID 0</a:t>
            </a:r>
            <a:r>
              <a:rPr lang="zh-CN" altLang="en-US" smtClean="0"/>
              <a:t>（也被称为条带化</a:t>
            </a:r>
            <a:r>
              <a:rPr lang="en-US" altLang="zh-CN" smtClean="0"/>
              <a:t>RAID</a:t>
            </a:r>
            <a:r>
              <a:rPr lang="zh-CN" altLang="en-US" smtClean="0"/>
              <a:t>）具有最高的存储性能。</a:t>
            </a:r>
            <a:r>
              <a:rPr lang="en-US" altLang="zh-CN" smtClean="0"/>
              <a:t>RAID 0</a:t>
            </a:r>
            <a:r>
              <a:rPr lang="zh-CN" altLang="en-US" smtClean="0"/>
              <a:t>使用条带化技术将数据分布存储在</a:t>
            </a:r>
            <a:r>
              <a:rPr lang="en-US" altLang="zh-CN" smtClean="0"/>
              <a:t>RAID</a:t>
            </a:r>
            <a:r>
              <a:rPr lang="zh-CN" altLang="en-US" smtClean="0"/>
              <a:t>组的所有硬盘中。</a:t>
            </a:r>
          </a:p>
          <a:p>
            <a:r>
              <a:rPr lang="zh-CN" altLang="en-US" smtClean="0"/>
              <a:t>一个</a:t>
            </a:r>
            <a:r>
              <a:rPr lang="en-US" altLang="zh-CN" smtClean="0"/>
              <a:t>RAID 0</a:t>
            </a:r>
            <a:r>
              <a:rPr lang="zh-CN" altLang="en-US" smtClean="0"/>
              <a:t>包含至少</a:t>
            </a:r>
            <a:r>
              <a:rPr lang="en-US" altLang="zh-CN" smtClean="0"/>
              <a:t>2</a:t>
            </a:r>
            <a:r>
              <a:rPr lang="zh-CN" altLang="en-US" smtClean="0"/>
              <a:t>个成员盘。</a:t>
            </a:r>
            <a:r>
              <a:rPr lang="en-US" altLang="zh-CN" smtClean="0"/>
              <a:t>RAID 0</a:t>
            </a:r>
            <a:r>
              <a:rPr lang="zh-CN" altLang="en-US" smtClean="0"/>
              <a:t>组将数据分为大小不等的从</a:t>
            </a:r>
            <a:r>
              <a:rPr lang="en-US" altLang="zh-CN" smtClean="0"/>
              <a:t>512</a:t>
            </a:r>
            <a:r>
              <a:rPr lang="zh-CN" altLang="en-US" smtClean="0"/>
              <a:t>个字节至兆字节的数据块（通常是</a:t>
            </a:r>
            <a:r>
              <a:rPr lang="en-US" altLang="zh-CN" smtClean="0"/>
              <a:t>512</a:t>
            </a:r>
            <a:r>
              <a:rPr lang="zh-CN" altLang="en-US" smtClean="0"/>
              <a:t>字节的倍数），并行将其写入到不同的硬盘中。如图所示的两个硬盘（驱动器）构成的</a:t>
            </a:r>
            <a:r>
              <a:rPr lang="en-US" altLang="zh-CN" smtClean="0"/>
              <a:t>RAID</a:t>
            </a:r>
            <a:r>
              <a:rPr lang="zh-CN" altLang="en-US" smtClean="0"/>
              <a:t>中：前两块数据被写入到分条</a:t>
            </a:r>
            <a:r>
              <a:rPr lang="en-US" altLang="zh-CN" smtClean="0"/>
              <a:t>0</a:t>
            </a:r>
            <a:r>
              <a:rPr lang="zh-CN" altLang="en-US" smtClean="0"/>
              <a:t>上，其中，第一个数据块被写在硬盘</a:t>
            </a:r>
            <a:r>
              <a:rPr lang="en-US" altLang="zh-CN" smtClean="0"/>
              <a:t>1</a:t>
            </a:r>
            <a:r>
              <a:rPr lang="zh-CN" altLang="en-US" smtClean="0"/>
              <a:t>的条带</a:t>
            </a:r>
            <a:r>
              <a:rPr lang="en-US" altLang="zh-CN" smtClean="0"/>
              <a:t>0</a:t>
            </a:r>
            <a:r>
              <a:rPr lang="zh-CN" altLang="en-US" smtClean="0"/>
              <a:t>上，第二个数据块并行存放在硬盘</a:t>
            </a:r>
            <a:r>
              <a:rPr lang="en-US" altLang="zh-CN" smtClean="0"/>
              <a:t>2</a:t>
            </a:r>
            <a:r>
              <a:rPr lang="zh-CN" altLang="en-US" smtClean="0"/>
              <a:t>的条带</a:t>
            </a:r>
            <a:r>
              <a:rPr lang="en-US" altLang="zh-CN" smtClean="0"/>
              <a:t>0</a:t>
            </a:r>
            <a:r>
              <a:rPr lang="zh-CN" altLang="en-US" smtClean="0"/>
              <a:t>上；这时，再下一个数据块被写到硬盘</a:t>
            </a:r>
            <a:r>
              <a:rPr lang="en-US" altLang="zh-CN" smtClean="0"/>
              <a:t>1</a:t>
            </a:r>
            <a:r>
              <a:rPr lang="zh-CN" altLang="en-US" smtClean="0"/>
              <a:t>上的下一个条带（条带</a:t>
            </a:r>
            <a:r>
              <a:rPr lang="en-US" altLang="zh-CN" smtClean="0"/>
              <a:t>1</a:t>
            </a:r>
            <a:r>
              <a:rPr lang="zh-CN" altLang="en-US" smtClean="0"/>
              <a:t>）上，以此类推。以这种方式，</a:t>
            </a:r>
            <a:r>
              <a:rPr lang="en-US" altLang="zh-CN" smtClean="0"/>
              <a:t>I/O</a:t>
            </a:r>
            <a:r>
              <a:rPr lang="zh-CN" altLang="en-US" smtClean="0"/>
              <a:t>的负载平衡分布在</a:t>
            </a:r>
            <a:r>
              <a:rPr lang="en-US" altLang="zh-CN" smtClean="0"/>
              <a:t>RAID</a:t>
            </a:r>
            <a:r>
              <a:rPr lang="zh-CN" altLang="en-US" smtClean="0"/>
              <a:t>中的所有硬盘上，由于数据传输总线上的速度远大于硬盘读写速度，因此，</a:t>
            </a:r>
            <a:r>
              <a:rPr lang="en-US" altLang="zh-CN" smtClean="0"/>
              <a:t>RAID</a:t>
            </a:r>
            <a:r>
              <a:rPr lang="zh-CN" altLang="en-US" smtClean="0"/>
              <a:t>组上的硬盘可以认为在同时进行读写。</a:t>
            </a:r>
          </a:p>
          <a:p>
            <a:r>
              <a:rPr lang="en-US" altLang="zh-CN" smtClean="0"/>
              <a:t>RAID 0</a:t>
            </a:r>
            <a:r>
              <a:rPr lang="zh-CN" altLang="en-US" smtClean="0"/>
              <a:t>像是提供了一个单一的大容量的硬盘，还同时具有非常快速</a:t>
            </a:r>
            <a:r>
              <a:rPr lang="en-US" altLang="zh-CN" smtClean="0"/>
              <a:t>I/O</a:t>
            </a:r>
            <a:r>
              <a:rPr lang="zh-CN" altLang="en-US" smtClean="0"/>
              <a:t>的特点。在</a:t>
            </a:r>
            <a:r>
              <a:rPr lang="en-US" altLang="zh-CN" smtClean="0"/>
              <a:t>RAID 0</a:t>
            </a:r>
            <a:r>
              <a:rPr lang="zh-CN" altLang="en-US" smtClean="0"/>
              <a:t>技术使用之前，类似</a:t>
            </a:r>
            <a:r>
              <a:rPr lang="en-US" altLang="zh-CN" smtClean="0"/>
              <a:t>RAID 0</a:t>
            </a:r>
            <a:r>
              <a:rPr lang="zh-CN" altLang="en-US" smtClean="0"/>
              <a:t>的一种技术被称为</a:t>
            </a:r>
            <a:r>
              <a:rPr lang="en-US" altLang="zh-CN" smtClean="0"/>
              <a:t>JBOD</a:t>
            </a:r>
            <a:r>
              <a:rPr lang="zh-CN" altLang="en-US" smtClean="0"/>
              <a:t>。一个</a:t>
            </a:r>
            <a:r>
              <a:rPr lang="en-US" altLang="zh-CN" smtClean="0"/>
              <a:t>JBOD</a:t>
            </a:r>
            <a:r>
              <a:rPr lang="zh-CN" altLang="en-US" smtClean="0"/>
              <a:t>（</a:t>
            </a:r>
            <a:r>
              <a:rPr lang="en-US" altLang="zh-CN" smtClean="0"/>
              <a:t>Just a Bundle Of Disks</a:t>
            </a:r>
            <a:r>
              <a:rPr lang="zh-CN" altLang="en-US" smtClean="0"/>
              <a:t>，简称一堆硬盘）是一组硬盘组合成一个虚拟的大硬盘。与</a:t>
            </a:r>
            <a:r>
              <a:rPr lang="en-US" altLang="zh-CN" smtClean="0"/>
              <a:t>RAID 0</a:t>
            </a:r>
            <a:r>
              <a:rPr lang="zh-CN" altLang="en-US" smtClean="0"/>
              <a:t>最大的区别是，一个</a:t>
            </a:r>
            <a:r>
              <a:rPr lang="en-US" altLang="zh-CN" smtClean="0"/>
              <a:t>JBOD</a:t>
            </a:r>
            <a:r>
              <a:rPr lang="zh-CN" altLang="en-US" smtClean="0"/>
              <a:t>的数据块不是同时并行写入不同硬盘的。在</a:t>
            </a:r>
            <a:r>
              <a:rPr lang="en-US" altLang="zh-CN" smtClean="0"/>
              <a:t>JBOD</a:t>
            </a:r>
            <a:r>
              <a:rPr lang="zh-CN" altLang="en-US" smtClean="0"/>
              <a:t>中，只有将第一块硬盘的存储空间使用完，才会使用第二块硬盘。所以</a:t>
            </a:r>
            <a:r>
              <a:rPr lang="en-US" altLang="zh-CN" smtClean="0"/>
              <a:t>JBOD</a:t>
            </a:r>
            <a:r>
              <a:rPr lang="zh-CN" altLang="en-US" smtClean="0"/>
              <a:t>总的可用容量是所有个硬盘容量的总和，但性能是单个硬盘的性能！</a:t>
            </a:r>
            <a:endParaRPr lang="en-US" altLang="zh-CN" smtClean="0"/>
          </a:p>
          <a:p>
            <a:pPr lvl="0"/>
            <a:r>
              <a:rPr lang="zh-CN" altLang="en-US" smtClean="0"/>
              <a:t>当</a:t>
            </a:r>
            <a:r>
              <a:rPr lang="en-US" altLang="zh-CN" smtClean="0"/>
              <a:t>RAID 0</a:t>
            </a:r>
            <a:r>
              <a:rPr lang="zh-CN" altLang="en-US" smtClean="0"/>
              <a:t>接收数据读取请求时，它会在所有硬盘上搜索目标数据块并读取数据。在图中，我们可以看到整个读取过程。</a:t>
            </a:r>
            <a:r>
              <a:rPr lang="en-US" altLang="zh-CN" smtClean="0"/>
              <a:t>RAID 0</a:t>
            </a:r>
            <a:r>
              <a:rPr lang="zh-CN" altLang="en-US" smtClean="0"/>
              <a:t>组的读写性能与硬盘的数量成正比。</a:t>
            </a:r>
          </a:p>
          <a:p>
            <a:pPr lvl="0"/>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8833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 1</a:t>
            </a:r>
            <a:r>
              <a:rPr lang="zh-CN" altLang="en-US" smtClean="0"/>
              <a:t>（也被称为镜像结构的硬盘阵列）旨在建立一个高安全性的</a:t>
            </a:r>
            <a:r>
              <a:rPr lang="en-US" altLang="zh-CN" smtClean="0"/>
              <a:t>RAID</a:t>
            </a:r>
            <a:r>
              <a:rPr lang="zh-CN" altLang="en-US" smtClean="0"/>
              <a:t>级别。</a:t>
            </a:r>
            <a:r>
              <a:rPr lang="en-US" altLang="zh-CN" smtClean="0"/>
              <a:t>RAID 1</a:t>
            </a:r>
            <a:r>
              <a:rPr lang="zh-CN" altLang="en-US" smtClean="0"/>
              <a:t>使用</a:t>
            </a:r>
            <a:r>
              <a:rPr lang="en-US" altLang="zh-CN" smtClean="0"/>
              <a:t>2</a:t>
            </a:r>
            <a:r>
              <a:rPr lang="zh-CN" altLang="en-US" smtClean="0"/>
              <a:t>个相同的硬盘系统，并设置了镜像。当数据写入到一个硬盘上时，数据的副本会同时存储在镜像硬盘上。当源硬盘（物理）失败时，镜像硬盘从源硬盘接管服务，保证服务的连续性。镜像盘作为备份，提供高数据可靠性。</a:t>
            </a:r>
          </a:p>
          <a:p>
            <a:r>
              <a:rPr lang="zh-CN" altLang="en-US" smtClean="0"/>
              <a:t>一个</a:t>
            </a:r>
            <a:r>
              <a:rPr lang="en-US" altLang="zh-CN" smtClean="0"/>
              <a:t>RAID 1</a:t>
            </a:r>
            <a:r>
              <a:rPr lang="zh-CN" altLang="en-US" smtClean="0"/>
              <a:t>组存储的数据量只是单个硬盘的容量，另一硬盘保存的是数据的副本，相当于每一</a:t>
            </a:r>
            <a:r>
              <a:rPr lang="en-US" altLang="zh-CN" smtClean="0"/>
              <a:t>G</a:t>
            </a:r>
            <a:r>
              <a:rPr lang="zh-CN" altLang="en-US" smtClean="0"/>
              <a:t>字节的数据存储占用了</a:t>
            </a:r>
            <a:r>
              <a:rPr lang="en-US" altLang="zh-CN" smtClean="0"/>
              <a:t>2G</a:t>
            </a:r>
            <a:r>
              <a:rPr lang="zh-CN" altLang="en-US" smtClean="0"/>
              <a:t>字节的硬盘空间，所以说两个硬盘组成的</a:t>
            </a:r>
            <a:r>
              <a:rPr lang="en-US" altLang="zh-CN" smtClean="0"/>
              <a:t>RAID 1</a:t>
            </a:r>
            <a:r>
              <a:rPr lang="zh-CN" altLang="en-US" smtClean="0"/>
              <a:t>的空间利用率是</a:t>
            </a:r>
            <a:r>
              <a:rPr lang="en-US" altLang="zh-CN" smtClean="0"/>
              <a:t>50%</a:t>
            </a:r>
            <a:r>
              <a:rPr lang="zh-CN" altLang="en-US" smtClean="0"/>
              <a:t>。</a:t>
            </a:r>
          </a:p>
          <a:p>
            <a:r>
              <a:rPr lang="en-US" altLang="zh-CN" smtClean="0"/>
              <a:t>RAID 0</a:t>
            </a:r>
            <a:r>
              <a:rPr lang="zh-CN" altLang="en-US" smtClean="0"/>
              <a:t>采用条带化技术将不同数据并行写入到硬盘中，而</a:t>
            </a:r>
            <a:r>
              <a:rPr lang="en-US" altLang="zh-CN" smtClean="0"/>
              <a:t>RAID 1</a:t>
            </a:r>
            <a:r>
              <a:rPr lang="zh-CN" altLang="en-US" smtClean="0"/>
              <a:t>则是同时写入相同的数据到每个硬盘，数据在所有成员硬盘中都是相同的。在上图所示，数据块</a:t>
            </a:r>
            <a:r>
              <a:rPr lang="en-US" altLang="zh-CN" smtClean="0"/>
              <a:t>D0</a:t>
            </a:r>
            <a:r>
              <a:rPr lang="zh-CN" altLang="en-US" smtClean="0"/>
              <a:t>，</a:t>
            </a:r>
            <a:r>
              <a:rPr lang="en-US" altLang="zh-CN" smtClean="0"/>
              <a:t>D1</a:t>
            </a:r>
            <a:r>
              <a:rPr lang="zh-CN" altLang="en-US" smtClean="0"/>
              <a:t>和</a:t>
            </a:r>
            <a:r>
              <a:rPr lang="en-US" altLang="zh-CN" smtClean="0"/>
              <a:t>D2</a:t>
            </a:r>
            <a:r>
              <a:rPr lang="zh-CN" altLang="en-US" smtClean="0"/>
              <a:t>，等待写入到硬盘。</a:t>
            </a:r>
            <a:r>
              <a:rPr lang="en-US" altLang="zh-CN" smtClean="0"/>
              <a:t>D0</a:t>
            </a:r>
            <a:r>
              <a:rPr lang="zh-CN" altLang="en-US" smtClean="0"/>
              <a:t>和</a:t>
            </a:r>
            <a:r>
              <a:rPr lang="en-US" altLang="zh-CN" smtClean="0"/>
              <a:t>D0</a:t>
            </a:r>
            <a:r>
              <a:rPr lang="zh-CN" altLang="en-US" smtClean="0"/>
              <a:t>的副本同时写入到两个硬盘中（硬盘</a:t>
            </a:r>
            <a:r>
              <a:rPr lang="en-US" altLang="zh-CN" smtClean="0"/>
              <a:t>1</a:t>
            </a:r>
            <a:r>
              <a:rPr lang="zh-CN" altLang="en-US" smtClean="0"/>
              <a:t>和硬盘</a:t>
            </a:r>
            <a:r>
              <a:rPr lang="en-US" altLang="zh-CN" smtClean="0"/>
              <a:t>2</a:t>
            </a:r>
            <a:r>
              <a:rPr lang="zh-CN" altLang="en-US" smtClean="0"/>
              <a:t>），其他数据块也以相同的方式（镜像）写入到</a:t>
            </a:r>
            <a:r>
              <a:rPr lang="en-US" altLang="zh-CN" smtClean="0"/>
              <a:t>RAID 1</a:t>
            </a:r>
            <a:r>
              <a:rPr lang="zh-CN" altLang="en-US" smtClean="0"/>
              <a:t>硬盘组中。通常来说，一个</a:t>
            </a:r>
            <a:r>
              <a:rPr lang="en-US" altLang="zh-CN" smtClean="0"/>
              <a:t>RAID 1</a:t>
            </a:r>
            <a:r>
              <a:rPr lang="zh-CN" altLang="en-US" smtClean="0"/>
              <a:t>的写性能是单个硬盘的写性能。</a:t>
            </a:r>
            <a:endParaRPr lang="en-US" altLang="zh-CN" smtClean="0"/>
          </a:p>
          <a:p>
            <a:r>
              <a:rPr lang="en-US" altLang="zh-CN" smtClean="0"/>
              <a:t>RAID 1</a:t>
            </a:r>
            <a:r>
              <a:rPr lang="zh-CN" altLang="en-US" smtClean="0"/>
              <a:t>读取数据时，会同时读取数据盘和镜像盘，以提高读取性能。如果其中一个硬盘失败，可以从另一个硬盘读取数据。</a:t>
            </a:r>
          </a:p>
          <a:p>
            <a:r>
              <a:rPr lang="en-US" altLang="zh-CN" smtClean="0"/>
              <a:t>RAID 1</a:t>
            </a:r>
            <a:r>
              <a:rPr lang="zh-CN" altLang="en-US" smtClean="0"/>
              <a:t>系统的读取性能等于两个硬盘的性能之和。在</a:t>
            </a:r>
            <a:r>
              <a:rPr lang="en-US" altLang="zh-CN" smtClean="0"/>
              <a:t>RAID</a:t>
            </a:r>
            <a:r>
              <a:rPr lang="zh-CN" altLang="en-US" smtClean="0"/>
              <a:t>组降级的情况下，性能下降一半。</a:t>
            </a:r>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5795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RAID 3</a:t>
            </a:r>
            <a:r>
              <a:rPr lang="zh-CN" altLang="en-US" dirty="0" smtClean="0"/>
              <a:t>与</a:t>
            </a:r>
            <a:r>
              <a:rPr lang="en-US" altLang="zh-CN" dirty="0" smtClean="0"/>
              <a:t>RAID 0</a:t>
            </a:r>
            <a:r>
              <a:rPr lang="zh-CN" altLang="en-US" dirty="0" smtClean="0"/>
              <a:t>类似，不同之处在于</a:t>
            </a:r>
            <a:r>
              <a:rPr lang="en-US" altLang="zh-CN" dirty="0" smtClean="0"/>
              <a:t>RAID 3</a:t>
            </a:r>
            <a:r>
              <a:rPr lang="zh-CN" altLang="en-US" dirty="0" smtClean="0"/>
              <a:t>带有专用的奇偶校验的分条。在</a:t>
            </a:r>
            <a:r>
              <a:rPr lang="en-US" altLang="zh-CN" dirty="0" smtClean="0"/>
              <a:t>RAID 3</a:t>
            </a:r>
            <a:r>
              <a:rPr lang="zh-CN" altLang="en-US" dirty="0" smtClean="0"/>
              <a:t>中，一块专用硬盘（校验盘）用来保存同一分条上其他硬盘上的相应的条带中的数据的奇偶校验值。如果检测到不正确的数据或硬盘出现故障，我们可以利用奇偶校验信息来恢复故障硬盘上的数据。</a:t>
            </a:r>
            <a:r>
              <a:rPr lang="en-US" altLang="zh-CN" dirty="0" smtClean="0"/>
              <a:t>RAID 3</a:t>
            </a:r>
            <a:r>
              <a:rPr lang="zh-CN" altLang="en-US" dirty="0" smtClean="0"/>
              <a:t>适用于数据密集型或单用户环境，需要长期、连续访问的数据块。</a:t>
            </a:r>
            <a:r>
              <a:rPr lang="en-US" altLang="zh-CN" dirty="0" smtClean="0"/>
              <a:t>RAID 3</a:t>
            </a:r>
            <a:r>
              <a:rPr lang="zh-CN" altLang="en-US" dirty="0" smtClean="0"/>
              <a:t>将数据写入操作分配给</a:t>
            </a:r>
            <a:r>
              <a:rPr lang="en-US" altLang="zh-CN" dirty="0" smtClean="0"/>
              <a:t>RAID</a:t>
            </a:r>
            <a:r>
              <a:rPr lang="zh-CN" altLang="en-US" dirty="0" smtClean="0"/>
              <a:t>组内的数据成员盘。但是，当有新数据需要写入时，无论写入哪个硬盘，</a:t>
            </a:r>
            <a:r>
              <a:rPr lang="en-US" altLang="zh-CN" dirty="0" smtClean="0"/>
              <a:t>RAID 3</a:t>
            </a:r>
            <a:r>
              <a:rPr lang="zh-CN" altLang="en-US" dirty="0" smtClean="0"/>
              <a:t>都需要重新计算并重写校验信息。因此，当某个应用程序需要大量写入时，</a:t>
            </a:r>
            <a:r>
              <a:rPr lang="en-US" altLang="zh-CN" dirty="0" smtClean="0"/>
              <a:t>RAID 3</a:t>
            </a:r>
            <a:r>
              <a:rPr lang="zh-CN" altLang="en-US" dirty="0" smtClean="0"/>
              <a:t>的奇偶校验盘将有很大的工作量。因为需要等待奇偶校验，所以会对</a:t>
            </a:r>
            <a:r>
              <a:rPr lang="en-US" altLang="zh-CN" dirty="0" smtClean="0"/>
              <a:t>RAID 3</a:t>
            </a:r>
            <a:r>
              <a:rPr lang="zh-CN" altLang="en-US" dirty="0" smtClean="0"/>
              <a:t>组的读写性能有一定影响。此外，因为校验盘有较高的工作负载，它往往是</a:t>
            </a:r>
            <a:r>
              <a:rPr lang="en-US" altLang="zh-CN" dirty="0" smtClean="0"/>
              <a:t>RAID 3</a:t>
            </a:r>
            <a:r>
              <a:rPr lang="zh-CN" altLang="en-US" dirty="0" smtClean="0"/>
              <a:t>里最容易失效的硬盘。而少量写入数据的场景，因为需要额外的读和写操作，相对于对单个硬盘进行数据写入，并没有提升硬盘的性能，这种情况被称为</a:t>
            </a:r>
            <a:r>
              <a:rPr lang="en-US" altLang="zh-CN" dirty="0" smtClean="0"/>
              <a:t>RAID 3</a:t>
            </a:r>
            <a:r>
              <a:rPr lang="zh-CN" altLang="en-US" dirty="0" smtClean="0"/>
              <a:t>的“写惩罚”。</a:t>
            </a:r>
          </a:p>
          <a:p>
            <a:r>
              <a:rPr lang="en-US" altLang="zh-CN" dirty="0" smtClean="0"/>
              <a:t>RAID 3</a:t>
            </a:r>
            <a:r>
              <a:rPr lang="zh-CN" altLang="en-US" dirty="0" smtClean="0"/>
              <a:t>采用单硬盘容错和并行数据传输。</a:t>
            </a:r>
            <a:r>
              <a:rPr lang="en-US" altLang="zh-CN" dirty="0" smtClean="0"/>
              <a:t>RAID 3</a:t>
            </a:r>
            <a:r>
              <a:rPr lang="zh-CN" altLang="en-US" dirty="0" smtClean="0"/>
              <a:t>采用分条技术将数据分块，这些块进行异或算法，并将奇偶校验数据写到最后一个盘</a:t>
            </a:r>
            <a:r>
              <a:rPr lang="en-US" altLang="zh-CN" dirty="0" smtClean="0"/>
              <a:t>——RAID 3</a:t>
            </a:r>
            <a:r>
              <a:rPr lang="zh-CN" altLang="en-US" dirty="0" smtClean="0"/>
              <a:t>组的奇偶校验硬盘。</a:t>
            </a:r>
          </a:p>
          <a:p>
            <a:r>
              <a:rPr lang="en-US" altLang="zh-CN" dirty="0" smtClean="0"/>
              <a:t>RAID 3</a:t>
            </a:r>
            <a:r>
              <a:rPr lang="zh-CN" altLang="en-US" dirty="0" smtClean="0"/>
              <a:t>的写入性能取决于更改数据的数量、硬盘的数目、以及计算和存储奇偶校验信息所需的时间。假定一个</a:t>
            </a:r>
            <a:r>
              <a:rPr lang="en-US" altLang="zh-CN" dirty="0" smtClean="0"/>
              <a:t>RAID 3</a:t>
            </a:r>
            <a:r>
              <a:rPr lang="zh-CN" altLang="en-US" dirty="0" smtClean="0"/>
              <a:t>的硬盘数为</a:t>
            </a:r>
            <a:r>
              <a:rPr lang="en-US" altLang="zh-CN" dirty="0" smtClean="0"/>
              <a:t>N</a:t>
            </a:r>
            <a:r>
              <a:rPr lang="zh-CN" altLang="en-US" dirty="0" smtClean="0"/>
              <a:t>，当所有成员盘的转速相同时，在不考虑写惩罚，满分条写的情况下，</a:t>
            </a:r>
            <a:r>
              <a:rPr lang="en-US" altLang="zh-CN" dirty="0" smtClean="0"/>
              <a:t>RAID 3</a:t>
            </a:r>
            <a:r>
              <a:rPr lang="zh-CN" altLang="en-US" dirty="0" smtClean="0"/>
              <a:t>的顺序</a:t>
            </a:r>
            <a:r>
              <a:rPr lang="en-US" altLang="zh-CN" dirty="0" smtClean="0"/>
              <a:t>IO</a:t>
            </a:r>
            <a:r>
              <a:rPr lang="zh-CN" altLang="en-US" dirty="0" smtClean="0"/>
              <a:t>写性能理论上略小于 </a:t>
            </a:r>
            <a:r>
              <a:rPr lang="en-US" altLang="zh-CN" dirty="0" smtClean="0"/>
              <a:t>N-1</a:t>
            </a:r>
            <a:r>
              <a:rPr lang="zh-CN" altLang="en-US" dirty="0" smtClean="0"/>
              <a:t>倍单个硬盘的性能（计算冗余校验需要额外的计算时间）。</a:t>
            </a:r>
            <a:endParaRPr lang="en-US" altLang="zh-CN" dirty="0" smtClean="0"/>
          </a:p>
          <a:p>
            <a:r>
              <a:rPr lang="zh-CN" altLang="en-US" dirty="0" smtClean="0"/>
              <a:t>在</a:t>
            </a:r>
            <a:r>
              <a:rPr lang="en-US" altLang="zh-CN" dirty="0" smtClean="0"/>
              <a:t>RAID 3</a:t>
            </a:r>
            <a:r>
              <a:rPr lang="zh-CN" altLang="en-US" dirty="0" smtClean="0"/>
              <a:t>中，数据以分条的方式进行读取。</a:t>
            </a:r>
            <a:r>
              <a:rPr lang="en-US" altLang="zh-CN" dirty="0" smtClean="0"/>
              <a:t>RAID</a:t>
            </a:r>
            <a:r>
              <a:rPr lang="zh-CN" altLang="en-US" dirty="0" smtClean="0"/>
              <a:t>中的每个硬盘的硬盘驱动器被控制，所以</a:t>
            </a:r>
            <a:r>
              <a:rPr lang="en-US" altLang="zh-CN" dirty="0" smtClean="0"/>
              <a:t>RAID 3</a:t>
            </a:r>
            <a:r>
              <a:rPr lang="zh-CN" altLang="en-US" dirty="0" smtClean="0"/>
              <a:t>里同一条带上的数据块可以并行读取。</a:t>
            </a:r>
            <a:endParaRPr lang="en-US" altLang="zh-CN" dirty="0" smtClean="0"/>
          </a:p>
          <a:p>
            <a:r>
              <a:rPr lang="en-US" altLang="zh-CN" dirty="0" smtClean="0"/>
              <a:t>RAID 3</a:t>
            </a:r>
            <a:r>
              <a:rPr lang="zh-CN" altLang="en-US" dirty="0" smtClean="0"/>
              <a:t>使用并行数据读（写）模式。</a:t>
            </a:r>
            <a:r>
              <a:rPr lang="en-US" altLang="zh-CN" dirty="0" smtClean="0"/>
              <a:t>RAID 3</a:t>
            </a:r>
            <a:r>
              <a:rPr lang="zh-CN" altLang="en-US" dirty="0" smtClean="0"/>
              <a:t>的读取性能取决于读取的数据量和</a:t>
            </a:r>
            <a:r>
              <a:rPr lang="en-US" altLang="zh-CN" dirty="0" smtClean="0"/>
              <a:t>RAID 3</a:t>
            </a:r>
            <a:r>
              <a:rPr lang="zh-CN" altLang="en-US" dirty="0" smtClean="0"/>
              <a:t>阵列的硬盘数量。</a:t>
            </a:r>
          </a:p>
          <a:p>
            <a:endParaRPr lang="zh-CN" altLang="en-US" dirty="0" smtClean="0"/>
          </a:p>
          <a:p>
            <a:endParaRPr lang="zh-CN" altLang="en-US" dirty="0"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090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 5</a:t>
            </a:r>
            <a:r>
              <a:rPr lang="zh-CN" altLang="en-US" smtClean="0"/>
              <a:t>是改进版的</a:t>
            </a:r>
            <a:r>
              <a:rPr lang="en-US" altLang="zh-CN" smtClean="0"/>
              <a:t>RAID 3</a:t>
            </a:r>
            <a:r>
              <a:rPr lang="zh-CN" altLang="en-US" smtClean="0"/>
              <a:t>，使用条带化并计算奇偶校验信息，在</a:t>
            </a:r>
            <a:r>
              <a:rPr lang="en-US" altLang="zh-CN" smtClean="0"/>
              <a:t>RAID 5</a:t>
            </a:r>
            <a:r>
              <a:rPr lang="zh-CN" altLang="en-US" smtClean="0"/>
              <a:t>中，数据以分条的形式写入硬盘组中。</a:t>
            </a:r>
            <a:r>
              <a:rPr lang="en-US" altLang="zh-CN" smtClean="0"/>
              <a:t>RAID 5</a:t>
            </a:r>
            <a:r>
              <a:rPr lang="zh-CN" altLang="en-US" smtClean="0"/>
              <a:t>的不同分条的奇偶校验数据不是单独存在一个固定的校验盘里的，而是按一定规律分散存放的。</a:t>
            </a:r>
          </a:p>
          <a:p>
            <a:r>
              <a:rPr lang="en-US" altLang="zh-CN" smtClean="0"/>
              <a:t>RAID 3</a:t>
            </a:r>
            <a:r>
              <a:rPr lang="zh-CN" altLang="en-US" smtClean="0"/>
              <a:t>在少量的数据被写入时有写惩罚，</a:t>
            </a:r>
            <a:r>
              <a:rPr lang="en-US" altLang="zh-CN" smtClean="0"/>
              <a:t>RAID 5</a:t>
            </a:r>
            <a:r>
              <a:rPr lang="zh-CN" altLang="en-US" smtClean="0"/>
              <a:t>类似。</a:t>
            </a:r>
          </a:p>
          <a:p>
            <a:r>
              <a:rPr lang="en-US" altLang="zh-CN" smtClean="0"/>
              <a:t>RAID 5</a:t>
            </a:r>
            <a:r>
              <a:rPr lang="zh-CN" altLang="en-US" smtClean="0"/>
              <a:t>的写入性能取决于所写的数据量和</a:t>
            </a:r>
            <a:r>
              <a:rPr lang="en-US" altLang="zh-CN" smtClean="0"/>
              <a:t>RAID 5</a:t>
            </a:r>
            <a:r>
              <a:rPr lang="zh-CN" altLang="en-US" smtClean="0"/>
              <a:t>组中硬盘的数量。假定一个</a:t>
            </a:r>
            <a:r>
              <a:rPr lang="en-US" altLang="zh-CN" smtClean="0"/>
              <a:t>RAID 5</a:t>
            </a:r>
            <a:r>
              <a:rPr lang="zh-CN" altLang="en-US" smtClean="0"/>
              <a:t>的硬盘数为</a:t>
            </a:r>
            <a:r>
              <a:rPr lang="en-US" altLang="zh-CN" smtClean="0"/>
              <a:t>N</a:t>
            </a:r>
            <a:r>
              <a:rPr lang="zh-CN" altLang="en-US" smtClean="0"/>
              <a:t>，当所有成员盘的转速相同时，在不考虑写惩罚，满分条写的情况下，</a:t>
            </a:r>
            <a:r>
              <a:rPr lang="en-US" altLang="zh-CN" smtClean="0"/>
              <a:t>RAID 5</a:t>
            </a:r>
            <a:r>
              <a:rPr lang="zh-CN" altLang="en-US" smtClean="0"/>
              <a:t>的顺序</a:t>
            </a:r>
            <a:r>
              <a:rPr lang="en-US" altLang="zh-CN" smtClean="0"/>
              <a:t>IO</a:t>
            </a:r>
            <a:r>
              <a:rPr lang="zh-CN" altLang="en-US" smtClean="0"/>
              <a:t>写性能理论上略小于 </a:t>
            </a:r>
            <a:r>
              <a:rPr lang="en-US" altLang="zh-CN" smtClean="0"/>
              <a:t>N-1</a:t>
            </a:r>
            <a:r>
              <a:rPr lang="zh-CN" altLang="en-US" smtClean="0"/>
              <a:t>倍单个硬盘的性能（计算冗余校验需要额外的计算时间）。</a:t>
            </a:r>
            <a:endParaRPr lang="en-US" altLang="zh-CN" smtClean="0"/>
          </a:p>
          <a:p>
            <a:r>
              <a:rPr lang="zh-CN" altLang="en-US" smtClean="0"/>
              <a:t>在</a:t>
            </a:r>
            <a:r>
              <a:rPr lang="en-US" altLang="zh-CN" smtClean="0"/>
              <a:t>RAID 3</a:t>
            </a:r>
            <a:r>
              <a:rPr lang="zh-CN" altLang="en-US" smtClean="0"/>
              <a:t>级别和</a:t>
            </a:r>
            <a:r>
              <a:rPr lang="en-US" altLang="zh-CN" smtClean="0"/>
              <a:t>RAID 5</a:t>
            </a:r>
            <a:r>
              <a:rPr lang="zh-CN" altLang="en-US" smtClean="0"/>
              <a:t>级别的硬盘阵列中，如果一个硬盘失效，该硬盘组将从在线（正常）状态转变为降级状态，直到完成重构失效硬盘。如果</a:t>
            </a:r>
            <a:r>
              <a:rPr lang="en-US" altLang="zh-CN" smtClean="0"/>
              <a:t>RAID</a:t>
            </a:r>
            <a:r>
              <a:rPr lang="zh-CN" altLang="en-US" smtClean="0"/>
              <a:t>中的另一个硬盘也出现故障，则硬盘组的数据将丢失。</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92485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前面讨论到的</a:t>
            </a:r>
            <a:r>
              <a:rPr lang="en-US" altLang="zh-CN" dirty="0" smtClean="0"/>
              <a:t>RAID</a:t>
            </a:r>
            <a:r>
              <a:rPr lang="zh-CN" altLang="en-US" dirty="0" smtClean="0"/>
              <a:t>组数据保护都是考虑单一硬盘失效的场景（</a:t>
            </a:r>
            <a:r>
              <a:rPr lang="en-US" altLang="zh-CN" dirty="0" smtClean="0"/>
              <a:t>RAID 0</a:t>
            </a:r>
            <a:r>
              <a:rPr lang="zh-CN" altLang="en-US" dirty="0" smtClean="0"/>
              <a:t>排除在外）。现在，硬盘的容量已经增加了很多，同时重构时间也增加了。很多大容量的硬盘组合起来形成的一个</a:t>
            </a:r>
            <a:r>
              <a:rPr lang="en-US" altLang="zh-CN" dirty="0" smtClean="0"/>
              <a:t>RAID 5</a:t>
            </a:r>
            <a:r>
              <a:rPr lang="zh-CN" altLang="en-US" dirty="0" smtClean="0"/>
              <a:t>组重建失效硬盘可能需要几天，而不是几个小时。在重建过程中，系统处于降级状态，这种情况下，任何额外的硬盘故障都会导致硬盘组失效和数据丢失。这就是为什么一些组织或单位需要一个双冗余系统。换句话说：一个</a:t>
            </a:r>
            <a:r>
              <a:rPr lang="en-US" altLang="zh-CN" dirty="0" smtClean="0"/>
              <a:t>RAID</a:t>
            </a:r>
            <a:r>
              <a:rPr lang="zh-CN" altLang="en-US" dirty="0" smtClean="0"/>
              <a:t>组应该允许</a:t>
            </a:r>
            <a:r>
              <a:rPr lang="en-US" altLang="zh-CN" dirty="0" smtClean="0"/>
              <a:t>2</a:t>
            </a:r>
            <a:r>
              <a:rPr lang="zh-CN" altLang="en-US" dirty="0" smtClean="0"/>
              <a:t>个硬盘故障时，同时所有的数据应该是可访问的。这种双重冗余数据保护类型的实现有一些不同的方式：</a:t>
            </a:r>
          </a:p>
          <a:p>
            <a:pPr lvl="1"/>
            <a:r>
              <a:rPr lang="zh-CN" altLang="en-US" dirty="0" smtClean="0"/>
              <a:t>第一种是多重镜像。多重镜像是指数据块存储在主盘时同步存储多个多个副本到多余硬盘的方法。这种方式意味着大量的开销。</a:t>
            </a:r>
          </a:p>
          <a:p>
            <a:pPr lvl="1"/>
            <a:r>
              <a:rPr lang="zh-CN" altLang="en-US" dirty="0" smtClean="0"/>
              <a:t>第二种方式是</a:t>
            </a:r>
            <a:r>
              <a:rPr lang="en-US" altLang="zh-CN" dirty="0" smtClean="0"/>
              <a:t>RAID 6</a:t>
            </a:r>
            <a:r>
              <a:rPr lang="zh-CN" altLang="en-US" dirty="0" smtClean="0"/>
              <a:t>级别硬盘阵列。</a:t>
            </a:r>
            <a:r>
              <a:rPr lang="en-US" altLang="zh-CN" dirty="0" smtClean="0"/>
              <a:t>RAID 6</a:t>
            </a:r>
            <a:r>
              <a:rPr lang="zh-CN" altLang="en-US" dirty="0" smtClean="0"/>
              <a:t>组对</a:t>
            </a:r>
            <a:r>
              <a:rPr lang="en-US" altLang="zh-CN" dirty="0" smtClean="0"/>
              <a:t>2</a:t>
            </a:r>
            <a:r>
              <a:rPr lang="zh-CN" altLang="en-US" dirty="0" smtClean="0"/>
              <a:t>个硬盘失效提供保护。这些硬盘甚至可以在同一时间失效。</a:t>
            </a:r>
          </a:p>
          <a:p>
            <a:r>
              <a:rPr lang="en-US" altLang="zh-CN" dirty="0" smtClean="0"/>
              <a:t>RAID 6</a:t>
            </a:r>
            <a:r>
              <a:rPr lang="zh-CN" altLang="en-US" dirty="0" smtClean="0"/>
              <a:t>的正式名称是分布式双校验</a:t>
            </a:r>
            <a:r>
              <a:rPr lang="en-US" altLang="zh-CN" dirty="0" smtClean="0"/>
              <a:t>RAID</a:t>
            </a:r>
            <a:r>
              <a:rPr lang="zh-CN" altLang="en-US" dirty="0" smtClean="0"/>
              <a:t>。本质上它是一种改进的</a:t>
            </a:r>
            <a:r>
              <a:rPr lang="en-US" altLang="zh-CN" dirty="0" smtClean="0"/>
              <a:t>RAID 5</a:t>
            </a:r>
            <a:r>
              <a:rPr lang="zh-CN" altLang="en-US" dirty="0" smtClean="0"/>
              <a:t>，也具有条带化和分布式奇偶校验。现在在</a:t>
            </a:r>
            <a:r>
              <a:rPr lang="en-US" altLang="zh-CN" dirty="0" smtClean="0"/>
              <a:t>RAID 6</a:t>
            </a:r>
            <a:r>
              <a:rPr lang="zh-CN" altLang="en-US" dirty="0" smtClean="0"/>
              <a:t>有双校验，这意味着两点：</a:t>
            </a:r>
          </a:p>
          <a:p>
            <a:pPr lvl="1"/>
            <a:r>
              <a:rPr lang="zh-CN" altLang="en-US" dirty="0" smtClean="0"/>
              <a:t>写入用户数据时，附加的双校验计算需要进行。所以，在所有</a:t>
            </a:r>
            <a:r>
              <a:rPr lang="en-US" altLang="zh-CN" dirty="0" smtClean="0"/>
              <a:t>RAID </a:t>
            </a:r>
            <a:r>
              <a:rPr lang="zh-CN" altLang="en-US" dirty="0" smtClean="0"/>
              <a:t>类型中，</a:t>
            </a:r>
            <a:r>
              <a:rPr lang="en-US" altLang="zh-CN" dirty="0" smtClean="0"/>
              <a:t>RAID 6</a:t>
            </a:r>
            <a:r>
              <a:rPr lang="zh-CN" altLang="en-US" dirty="0" smtClean="0"/>
              <a:t>是 “最慢”的。</a:t>
            </a:r>
          </a:p>
          <a:p>
            <a:pPr lvl="1"/>
            <a:r>
              <a:rPr lang="zh-CN" altLang="en-US" dirty="0" smtClean="0"/>
              <a:t>额外的校验信息需要占用两个盘的存储空间。这就是为什么我们把</a:t>
            </a:r>
            <a:r>
              <a:rPr lang="en-US" altLang="zh-CN" dirty="0" smtClean="0"/>
              <a:t>RAID 6</a:t>
            </a:r>
            <a:r>
              <a:rPr lang="zh-CN" altLang="en-US" dirty="0" smtClean="0"/>
              <a:t>看作是一个</a:t>
            </a:r>
            <a:r>
              <a:rPr lang="en-US" altLang="zh-CN" dirty="0" smtClean="0"/>
              <a:t>N+2</a:t>
            </a:r>
            <a:r>
              <a:rPr lang="zh-CN" altLang="en-US" dirty="0" smtClean="0"/>
              <a:t>类型的</a:t>
            </a:r>
            <a:r>
              <a:rPr lang="en-US" altLang="zh-CN" dirty="0" smtClean="0"/>
              <a:t>RAID</a:t>
            </a:r>
            <a:r>
              <a:rPr lang="zh-CN" altLang="en-US" dirty="0" smtClean="0"/>
              <a:t>。</a:t>
            </a:r>
          </a:p>
          <a:p>
            <a:r>
              <a:rPr lang="zh-CN" altLang="en-US" dirty="0" smtClean="0"/>
              <a:t>目前，</a:t>
            </a:r>
            <a:r>
              <a:rPr lang="en-US" altLang="zh-CN" dirty="0" smtClean="0"/>
              <a:t>RAID 6</a:t>
            </a:r>
            <a:r>
              <a:rPr lang="zh-CN" altLang="en-US" dirty="0" smtClean="0"/>
              <a:t>没有一个统一的标准。不同公司以不同的方式实施</a:t>
            </a:r>
            <a:r>
              <a:rPr lang="en-US" altLang="zh-CN" dirty="0" smtClean="0"/>
              <a:t>RAID 6</a:t>
            </a:r>
            <a:r>
              <a:rPr lang="zh-CN" altLang="en-US" dirty="0" smtClean="0"/>
              <a:t>。不同种模式获得校验数据的方法不同。</a:t>
            </a:r>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707071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 6</a:t>
            </a:r>
            <a:r>
              <a:rPr lang="zh-CN" altLang="en-US" smtClean="0"/>
              <a:t>采用</a:t>
            </a:r>
            <a:r>
              <a:rPr lang="en-US" altLang="zh-CN" smtClean="0"/>
              <a:t>P+Q</a:t>
            </a:r>
            <a:r>
              <a:rPr lang="zh-CN" altLang="en-US" smtClean="0"/>
              <a:t>校验时，</a:t>
            </a:r>
            <a:r>
              <a:rPr lang="en-US" altLang="zh-CN" smtClean="0"/>
              <a:t>P</a:t>
            </a:r>
            <a:r>
              <a:rPr lang="zh-CN" altLang="en-US" smtClean="0"/>
              <a:t>和</a:t>
            </a:r>
            <a:r>
              <a:rPr lang="en-US" altLang="zh-CN" smtClean="0"/>
              <a:t>Q</a:t>
            </a:r>
            <a:r>
              <a:rPr lang="zh-CN" altLang="en-US" smtClean="0"/>
              <a:t>是</a:t>
            </a:r>
            <a:r>
              <a:rPr lang="en-US" altLang="zh-CN" smtClean="0"/>
              <a:t>2</a:t>
            </a:r>
            <a:r>
              <a:rPr lang="zh-CN" altLang="en-US" smtClean="0"/>
              <a:t>个彼此独立的校验值。它们使用不同的算法，用户数据和校验数据分布在同一分条的所有硬盘上。</a:t>
            </a:r>
          </a:p>
          <a:p>
            <a:r>
              <a:rPr lang="zh-CN" altLang="en-US" smtClean="0"/>
              <a:t>如图所示，</a:t>
            </a:r>
            <a:r>
              <a:rPr lang="en-US" altLang="zh-CN" smtClean="0"/>
              <a:t>P1</a:t>
            </a:r>
            <a:r>
              <a:rPr lang="zh-CN" altLang="en-US" smtClean="0"/>
              <a:t>是通过对</a:t>
            </a:r>
            <a:r>
              <a:rPr lang="en-US" altLang="zh-CN" smtClean="0"/>
              <a:t>D0</a:t>
            </a:r>
            <a:r>
              <a:rPr lang="zh-CN" altLang="en-US" smtClean="0"/>
              <a:t>，</a:t>
            </a:r>
            <a:r>
              <a:rPr lang="en-US" altLang="zh-CN" smtClean="0"/>
              <a:t>D1</a:t>
            </a:r>
            <a:r>
              <a:rPr lang="zh-CN" altLang="en-US" smtClean="0"/>
              <a:t>，</a:t>
            </a:r>
            <a:r>
              <a:rPr lang="en-US" altLang="zh-CN" smtClean="0"/>
              <a:t>D2</a:t>
            </a:r>
            <a:r>
              <a:rPr lang="zh-CN" altLang="en-US" smtClean="0"/>
              <a:t>所在的分条</a:t>
            </a:r>
            <a:r>
              <a:rPr lang="en-US" altLang="zh-CN" smtClean="0"/>
              <a:t>0</a:t>
            </a:r>
            <a:r>
              <a:rPr lang="zh-CN" altLang="en-US" smtClean="0"/>
              <a:t>进行异或操作获得的，</a:t>
            </a:r>
            <a:r>
              <a:rPr lang="en-US" altLang="zh-CN" smtClean="0"/>
              <a:t>P2</a:t>
            </a:r>
            <a:r>
              <a:rPr lang="zh-CN" altLang="en-US" smtClean="0"/>
              <a:t>是对</a:t>
            </a:r>
            <a:r>
              <a:rPr lang="en-US" altLang="zh-CN" smtClean="0"/>
              <a:t>D3</a:t>
            </a:r>
            <a:r>
              <a:rPr lang="zh-CN" altLang="en-US" smtClean="0"/>
              <a:t>，</a:t>
            </a:r>
            <a:r>
              <a:rPr lang="en-US" altLang="zh-CN" smtClean="0"/>
              <a:t>D4</a:t>
            </a:r>
            <a:r>
              <a:rPr lang="zh-CN" altLang="en-US" smtClean="0"/>
              <a:t>，</a:t>
            </a:r>
            <a:r>
              <a:rPr lang="en-US" altLang="zh-CN" smtClean="0"/>
              <a:t>D5</a:t>
            </a:r>
            <a:r>
              <a:rPr lang="zh-CN" altLang="en-US" smtClean="0"/>
              <a:t>所在的分条</a:t>
            </a:r>
            <a:r>
              <a:rPr lang="en-US" altLang="zh-CN" smtClean="0"/>
              <a:t>1</a:t>
            </a:r>
            <a:r>
              <a:rPr lang="zh-CN" altLang="en-US" smtClean="0"/>
              <a:t>异或操作实现的，</a:t>
            </a:r>
            <a:r>
              <a:rPr lang="en-US" altLang="zh-CN" smtClean="0"/>
              <a:t>P3</a:t>
            </a:r>
            <a:r>
              <a:rPr lang="zh-CN" altLang="en-US" smtClean="0"/>
              <a:t>则是对</a:t>
            </a:r>
            <a:r>
              <a:rPr lang="en-US" altLang="zh-CN" smtClean="0"/>
              <a:t>D6</a:t>
            </a:r>
            <a:r>
              <a:rPr lang="zh-CN" altLang="en-US" smtClean="0"/>
              <a:t>，</a:t>
            </a:r>
            <a:r>
              <a:rPr lang="en-US" altLang="zh-CN" smtClean="0"/>
              <a:t>D7</a:t>
            </a:r>
            <a:r>
              <a:rPr lang="zh-CN" altLang="en-US" smtClean="0"/>
              <a:t>，</a:t>
            </a:r>
            <a:r>
              <a:rPr lang="en-US" altLang="zh-CN" smtClean="0"/>
              <a:t>D8 </a:t>
            </a:r>
            <a:r>
              <a:rPr lang="zh-CN" altLang="en-US" smtClean="0"/>
              <a:t>所在的分条</a:t>
            </a:r>
            <a:r>
              <a:rPr lang="en-US" altLang="zh-CN" smtClean="0"/>
              <a:t>2</a:t>
            </a:r>
            <a:r>
              <a:rPr lang="zh-CN" altLang="en-US" smtClean="0"/>
              <a:t>条进行异或操作。</a:t>
            </a:r>
          </a:p>
          <a:p>
            <a:r>
              <a:rPr lang="en-US" altLang="zh-CN" smtClean="0"/>
              <a:t>Q1</a:t>
            </a:r>
            <a:r>
              <a:rPr lang="zh-CN" altLang="en-US" smtClean="0"/>
              <a:t>是对</a:t>
            </a:r>
            <a:r>
              <a:rPr lang="en-US" altLang="zh-CN" smtClean="0"/>
              <a:t>D0</a:t>
            </a:r>
            <a:r>
              <a:rPr lang="zh-CN" altLang="en-US" smtClean="0"/>
              <a:t>，</a:t>
            </a:r>
            <a:r>
              <a:rPr lang="en-US" altLang="zh-CN" smtClean="0"/>
              <a:t>D1</a:t>
            </a:r>
            <a:r>
              <a:rPr lang="zh-CN" altLang="en-US" smtClean="0"/>
              <a:t>，</a:t>
            </a:r>
            <a:r>
              <a:rPr lang="en-US" altLang="zh-CN" smtClean="0"/>
              <a:t>D2 </a:t>
            </a:r>
            <a:r>
              <a:rPr lang="zh-CN" altLang="en-US" smtClean="0"/>
              <a:t>所在的分条</a:t>
            </a:r>
            <a:r>
              <a:rPr lang="en-US" altLang="zh-CN" smtClean="0"/>
              <a:t>0</a:t>
            </a:r>
            <a:r>
              <a:rPr lang="zh-CN" altLang="en-US" smtClean="0"/>
              <a:t>条进行</a:t>
            </a:r>
            <a:r>
              <a:rPr lang="en-US" altLang="zh-CN" smtClean="0"/>
              <a:t>GF</a:t>
            </a:r>
            <a:r>
              <a:rPr lang="zh-CN" altLang="en-US" smtClean="0"/>
              <a:t>变换再异或操作实现的，</a:t>
            </a:r>
            <a:r>
              <a:rPr lang="en-US" altLang="zh-CN" smtClean="0"/>
              <a:t>Q2</a:t>
            </a:r>
            <a:r>
              <a:rPr lang="zh-CN" altLang="en-US" smtClean="0"/>
              <a:t>是对</a:t>
            </a:r>
            <a:r>
              <a:rPr lang="en-US" altLang="zh-CN" smtClean="0"/>
              <a:t>D3</a:t>
            </a:r>
            <a:r>
              <a:rPr lang="zh-CN" altLang="en-US" smtClean="0"/>
              <a:t>，</a:t>
            </a:r>
            <a:r>
              <a:rPr lang="en-US" altLang="zh-CN" smtClean="0"/>
              <a:t>D4</a:t>
            </a:r>
            <a:r>
              <a:rPr lang="zh-CN" altLang="en-US" smtClean="0"/>
              <a:t>，</a:t>
            </a:r>
            <a:r>
              <a:rPr lang="en-US" altLang="zh-CN" smtClean="0"/>
              <a:t>D5 </a:t>
            </a:r>
            <a:r>
              <a:rPr lang="zh-CN" altLang="en-US" smtClean="0"/>
              <a:t>所在的分条</a:t>
            </a:r>
            <a:r>
              <a:rPr lang="en-US" altLang="zh-CN" smtClean="0"/>
              <a:t>1</a:t>
            </a:r>
            <a:r>
              <a:rPr lang="zh-CN" altLang="en-US" smtClean="0"/>
              <a:t>进行</a:t>
            </a:r>
            <a:r>
              <a:rPr lang="en-US" altLang="zh-CN" smtClean="0"/>
              <a:t>GF</a:t>
            </a:r>
            <a:r>
              <a:rPr lang="zh-CN" altLang="en-US" smtClean="0"/>
              <a:t>变换再异或运算， </a:t>
            </a:r>
            <a:r>
              <a:rPr lang="en-US" altLang="zh-CN" smtClean="0"/>
              <a:t>Q3</a:t>
            </a:r>
            <a:r>
              <a:rPr lang="zh-CN" altLang="en-US" smtClean="0"/>
              <a:t>实现对</a:t>
            </a:r>
            <a:r>
              <a:rPr lang="en-US" altLang="zh-CN" smtClean="0"/>
              <a:t>D6</a:t>
            </a:r>
            <a:r>
              <a:rPr lang="zh-CN" altLang="en-US" smtClean="0"/>
              <a:t>，</a:t>
            </a:r>
            <a:r>
              <a:rPr lang="en-US" altLang="zh-CN" smtClean="0"/>
              <a:t>D7</a:t>
            </a:r>
            <a:r>
              <a:rPr lang="zh-CN" altLang="en-US" smtClean="0"/>
              <a:t>，</a:t>
            </a:r>
            <a:r>
              <a:rPr lang="en-US" altLang="zh-CN" smtClean="0"/>
              <a:t>D8</a:t>
            </a:r>
            <a:r>
              <a:rPr lang="zh-CN" altLang="en-US" smtClean="0"/>
              <a:t>分条</a:t>
            </a:r>
            <a:r>
              <a:rPr lang="en-US" altLang="zh-CN" smtClean="0"/>
              <a:t>2</a:t>
            </a:r>
            <a:r>
              <a:rPr lang="zh-CN" altLang="en-US" smtClean="0"/>
              <a:t>进行</a:t>
            </a:r>
            <a:r>
              <a:rPr lang="en-US" altLang="zh-CN" smtClean="0"/>
              <a:t>GF</a:t>
            </a:r>
            <a:r>
              <a:rPr lang="zh-CN" altLang="en-US" smtClean="0"/>
              <a:t>变换再异或。</a:t>
            </a:r>
          </a:p>
          <a:p>
            <a:r>
              <a:rPr lang="zh-CN" altLang="en-US" smtClean="0"/>
              <a:t>如果一个硬盘中的一个分条失效，只需有</a:t>
            </a:r>
            <a:r>
              <a:rPr lang="en-US" altLang="zh-CN" smtClean="0"/>
              <a:t>P</a:t>
            </a:r>
            <a:r>
              <a:rPr lang="zh-CN" altLang="en-US" smtClean="0"/>
              <a:t>校验值即可恢复失效硬盘上的数据，异或运算在</a:t>
            </a:r>
            <a:r>
              <a:rPr lang="en-US" altLang="zh-CN" smtClean="0"/>
              <a:t>P</a:t>
            </a:r>
            <a:r>
              <a:rPr lang="zh-CN" altLang="en-US" smtClean="0"/>
              <a:t>校验值和其它数据硬盘间执行。如果同一个分条有</a:t>
            </a:r>
            <a:r>
              <a:rPr lang="en-US" altLang="zh-CN" smtClean="0"/>
              <a:t>2</a:t>
            </a:r>
            <a:r>
              <a:rPr lang="zh-CN" altLang="en-US" smtClean="0"/>
              <a:t>个硬盘同时故障，不同的场景有不同的处理方法。如果</a:t>
            </a:r>
            <a:r>
              <a:rPr lang="en-US" altLang="zh-CN" smtClean="0"/>
              <a:t>Q</a:t>
            </a:r>
            <a:r>
              <a:rPr lang="zh-CN" altLang="en-US" smtClean="0"/>
              <a:t>校验值不在失效的一个硬盘上，数据可以被恢复到数据盘上，然后重新计算校验信息。如果</a:t>
            </a:r>
            <a:r>
              <a:rPr lang="en-US" altLang="zh-CN" smtClean="0"/>
              <a:t>Q</a:t>
            </a:r>
            <a:r>
              <a:rPr lang="zh-CN" altLang="en-US" smtClean="0"/>
              <a:t>在其中一个失效的硬盘上，两个的公式都需要使用才能恢复两个失效硬盘上的数据。</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78341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RAID 6 DP</a:t>
            </a:r>
            <a:r>
              <a:rPr lang="zh-CN" altLang="en-US" dirty="0" smtClean="0"/>
              <a:t>也有两个独立的校验数据块。第一个校验信息与</a:t>
            </a:r>
            <a:r>
              <a:rPr lang="en-US" altLang="zh-CN" dirty="0" smtClean="0"/>
              <a:t>RAID 6 P+Q</a:t>
            </a:r>
            <a:r>
              <a:rPr lang="zh-CN" altLang="en-US" dirty="0" smtClean="0"/>
              <a:t>的第一个校验值是相同的，第二个不同于</a:t>
            </a:r>
            <a:r>
              <a:rPr lang="en-US" altLang="zh-CN" dirty="0" smtClean="0"/>
              <a:t>RAID 6 P+Q</a:t>
            </a:r>
            <a:r>
              <a:rPr lang="zh-CN" altLang="en-US" dirty="0" smtClean="0"/>
              <a:t>，采用的是斜向异或运算得到行对角奇偶校验数据块。行奇偶校验值是同一分条的用户数据异或运算获得到，所图所示：</a:t>
            </a:r>
            <a:r>
              <a:rPr lang="en-US" altLang="zh-CN" dirty="0" smtClean="0"/>
              <a:t>P0</a:t>
            </a:r>
            <a:r>
              <a:rPr lang="zh-CN" altLang="en-US" dirty="0" smtClean="0"/>
              <a:t>是由分条</a:t>
            </a:r>
            <a:r>
              <a:rPr lang="en-US" altLang="zh-CN" dirty="0" smtClean="0"/>
              <a:t>0</a:t>
            </a:r>
            <a:r>
              <a:rPr lang="zh-CN" altLang="en-US" dirty="0" smtClean="0"/>
              <a:t>上的</a:t>
            </a:r>
            <a:r>
              <a:rPr lang="en-US" altLang="zh-CN" dirty="0" smtClean="0"/>
              <a:t>D0</a:t>
            </a:r>
            <a:r>
              <a:rPr lang="zh-CN" altLang="en-US" dirty="0" smtClean="0"/>
              <a:t>，</a:t>
            </a:r>
            <a:r>
              <a:rPr lang="en-US" altLang="zh-CN" dirty="0" smtClean="0"/>
              <a:t>D1</a:t>
            </a:r>
            <a:r>
              <a:rPr lang="zh-CN" altLang="en-US" dirty="0" smtClean="0"/>
              <a:t>，</a:t>
            </a:r>
            <a:r>
              <a:rPr lang="en-US" altLang="zh-CN" dirty="0" smtClean="0"/>
              <a:t>D2</a:t>
            </a:r>
            <a:r>
              <a:rPr lang="zh-CN" altLang="en-US" dirty="0" smtClean="0"/>
              <a:t>和</a:t>
            </a:r>
            <a:r>
              <a:rPr lang="en-US" altLang="zh-CN" dirty="0" smtClean="0"/>
              <a:t>D3</a:t>
            </a:r>
            <a:r>
              <a:rPr lang="zh-CN" altLang="en-US" dirty="0" smtClean="0"/>
              <a:t>异或运算得到，</a:t>
            </a:r>
            <a:r>
              <a:rPr lang="en-US" altLang="zh-CN" dirty="0" smtClean="0"/>
              <a:t>P1</a:t>
            </a:r>
            <a:r>
              <a:rPr lang="zh-CN" altLang="en-US" dirty="0" smtClean="0"/>
              <a:t>由分条</a:t>
            </a:r>
            <a:r>
              <a:rPr lang="en-US" altLang="zh-CN" dirty="0" smtClean="0"/>
              <a:t>1</a:t>
            </a:r>
            <a:r>
              <a:rPr lang="zh-CN" altLang="en-US" dirty="0" smtClean="0"/>
              <a:t>上的</a:t>
            </a:r>
            <a:r>
              <a:rPr lang="en-US" altLang="zh-CN" dirty="0" smtClean="0"/>
              <a:t>D4</a:t>
            </a:r>
            <a:r>
              <a:rPr lang="zh-CN" altLang="en-US" dirty="0" smtClean="0"/>
              <a:t>，</a:t>
            </a:r>
            <a:r>
              <a:rPr lang="en-US" altLang="zh-CN" dirty="0" smtClean="0"/>
              <a:t>D5</a:t>
            </a:r>
            <a:r>
              <a:rPr lang="zh-CN" altLang="en-US" dirty="0" smtClean="0"/>
              <a:t>，</a:t>
            </a:r>
            <a:r>
              <a:rPr lang="en-US" altLang="zh-CN" dirty="0" smtClean="0"/>
              <a:t>D6</a:t>
            </a:r>
            <a:r>
              <a:rPr lang="zh-CN" altLang="en-US" dirty="0" smtClean="0"/>
              <a:t>，</a:t>
            </a:r>
            <a:r>
              <a:rPr lang="en-US" altLang="zh-CN" dirty="0" smtClean="0"/>
              <a:t>D7</a:t>
            </a:r>
            <a:r>
              <a:rPr lang="zh-CN" altLang="en-US" dirty="0" smtClean="0"/>
              <a:t>异或运算，等等。所以，</a:t>
            </a:r>
            <a:r>
              <a:rPr lang="en-US" altLang="zh-CN" dirty="0" smtClean="0"/>
              <a:t>P0 = D0 ⊕D1⊕ D2⊕D3</a:t>
            </a:r>
            <a:r>
              <a:rPr lang="zh-CN" altLang="en-US" dirty="0" smtClean="0"/>
              <a:t>，</a:t>
            </a:r>
            <a:r>
              <a:rPr lang="en-US" altLang="zh-CN" dirty="0" smtClean="0"/>
              <a:t>P1 = D4⊕D5⊕D6⊕D7</a:t>
            </a:r>
            <a:r>
              <a:rPr lang="zh-CN" altLang="en-US" dirty="0" smtClean="0"/>
              <a:t>，如此类推。</a:t>
            </a:r>
          </a:p>
          <a:p>
            <a:r>
              <a:rPr lang="zh-CN" altLang="en-US" dirty="0" smtClean="0"/>
              <a:t>第二个校验数据块是由阵列的对角线数据块进行异或运算。数据块的选择过程比较复杂。</a:t>
            </a:r>
            <a:r>
              <a:rPr lang="en-US" altLang="zh-CN" dirty="0" smtClean="0"/>
              <a:t>DP0</a:t>
            </a:r>
            <a:r>
              <a:rPr lang="zh-CN" altLang="en-US" dirty="0" smtClean="0"/>
              <a:t>是由硬盘</a:t>
            </a:r>
            <a:r>
              <a:rPr lang="en-US" altLang="zh-CN" dirty="0" smtClean="0"/>
              <a:t>1 </a:t>
            </a:r>
            <a:r>
              <a:rPr lang="zh-CN" altLang="en-US" dirty="0" smtClean="0"/>
              <a:t>的分条</a:t>
            </a:r>
            <a:r>
              <a:rPr lang="en-US" altLang="zh-CN" dirty="0" smtClean="0"/>
              <a:t>0</a:t>
            </a:r>
            <a:r>
              <a:rPr lang="zh-CN" altLang="en-US" dirty="0" smtClean="0"/>
              <a:t>上的</a:t>
            </a:r>
            <a:r>
              <a:rPr lang="en-US" altLang="zh-CN" dirty="0" smtClean="0"/>
              <a:t>D0</a:t>
            </a:r>
            <a:r>
              <a:rPr lang="zh-CN" altLang="en-US" dirty="0" smtClean="0"/>
              <a:t>，硬盘</a:t>
            </a:r>
            <a:r>
              <a:rPr lang="en-US" altLang="zh-CN" dirty="0" smtClean="0"/>
              <a:t>2</a:t>
            </a:r>
            <a:r>
              <a:rPr lang="zh-CN" altLang="en-US" dirty="0" smtClean="0"/>
              <a:t>的分条</a:t>
            </a:r>
            <a:r>
              <a:rPr lang="en-US" altLang="zh-CN" dirty="0" smtClean="0"/>
              <a:t>1</a:t>
            </a:r>
            <a:r>
              <a:rPr lang="zh-CN" altLang="en-US" dirty="0" smtClean="0"/>
              <a:t>上的</a:t>
            </a:r>
            <a:r>
              <a:rPr lang="en-US" altLang="zh-CN" dirty="0" smtClean="0"/>
              <a:t>D5</a:t>
            </a:r>
            <a:r>
              <a:rPr lang="zh-CN" altLang="en-US" dirty="0" smtClean="0"/>
              <a:t>，硬盘</a:t>
            </a:r>
            <a:r>
              <a:rPr lang="en-US" altLang="zh-CN" dirty="0" smtClean="0"/>
              <a:t>3</a:t>
            </a:r>
            <a:r>
              <a:rPr lang="zh-CN" altLang="en-US" dirty="0" smtClean="0"/>
              <a:t>上的分条</a:t>
            </a:r>
            <a:r>
              <a:rPr lang="en-US" altLang="zh-CN" dirty="0" smtClean="0"/>
              <a:t>2</a:t>
            </a:r>
            <a:r>
              <a:rPr lang="zh-CN" altLang="en-US" dirty="0" smtClean="0"/>
              <a:t>的</a:t>
            </a:r>
            <a:r>
              <a:rPr lang="en-US" altLang="zh-CN" dirty="0" smtClean="0"/>
              <a:t>D10</a:t>
            </a:r>
            <a:r>
              <a:rPr lang="zh-CN" altLang="en-US" dirty="0" smtClean="0"/>
              <a:t>，和硬盘上</a:t>
            </a:r>
            <a:r>
              <a:rPr lang="en-US" altLang="zh-CN" dirty="0" smtClean="0"/>
              <a:t>4 </a:t>
            </a:r>
            <a:r>
              <a:rPr lang="zh-CN" altLang="en-US" dirty="0" smtClean="0"/>
              <a:t>分条</a:t>
            </a:r>
            <a:r>
              <a:rPr lang="en-US" altLang="zh-CN" dirty="0" smtClean="0"/>
              <a:t>3</a:t>
            </a:r>
            <a:r>
              <a:rPr lang="zh-CN" altLang="en-US" dirty="0" smtClean="0"/>
              <a:t>上的</a:t>
            </a:r>
            <a:r>
              <a:rPr lang="en-US" altLang="zh-CN" dirty="0" smtClean="0"/>
              <a:t>D15</a:t>
            </a:r>
            <a:r>
              <a:rPr lang="zh-CN" altLang="en-US" dirty="0" smtClean="0"/>
              <a:t>异或操作得到。</a:t>
            </a:r>
            <a:r>
              <a:rPr lang="en-US" altLang="zh-CN" dirty="0" smtClean="0"/>
              <a:t>DP1</a:t>
            </a:r>
            <a:r>
              <a:rPr lang="zh-CN" altLang="en-US" dirty="0" smtClean="0"/>
              <a:t>是对硬盘</a:t>
            </a:r>
            <a:r>
              <a:rPr lang="en-US" altLang="zh-CN" dirty="0" smtClean="0"/>
              <a:t>2 </a:t>
            </a:r>
            <a:r>
              <a:rPr lang="zh-CN" altLang="en-US" dirty="0" smtClean="0"/>
              <a:t>的分条</a:t>
            </a:r>
            <a:r>
              <a:rPr lang="en-US" altLang="zh-CN" dirty="0" smtClean="0"/>
              <a:t>0</a:t>
            </a:r>
            <a:r>
              <a:rPr lang="zh-CN" altLang="en-US" dirty="0" smtClean="0"/>
              <a:t>上的</a:t>
            </a:r>
            <a:r>
              <a:rPr lang="en-US" altLang="zh-CN" dirty="0" smtClean="0"/>
              <a:t>D1</a:t>
            </a:r>
            <a:r>
              <a:rPr lang="zh-CN" altLang="en-US" dirty="0" smtClean="0"/>
              <a:t>，硬盘</a:t>
            </a:r>
            <a:r>
              <a:rPr lang="en-US" altLang="zh-CN" dirty="0" smtClean="0"/>
              <a:t>3</a:t>
            </a:r>
            <a:r>
              <a:rPr lang="zh-CN" altLang="en-US" dirty="0" smtClean="0"/>
              <a:t>的分条</a:t>
            </a:r>
            <a:r>
              <a:rPr lang="en-US" altLang="zh-CN" dirty="0" smtClean="0"/>
              <a:t>1</a:t>
            </a:r>
            <a:r>
              <a:rPr lang="zh-CN" altLang="en-US" dirty="0" smtClean="0"/>
              <a:t>上的</a:t>
            </a:r>
            <a:r>
              <a:rPr lang="en-US" altLang="zh-CN" dirty="0" smtClean="0"/>
              <a:t>D6</a:t>
            </a:r>
            <a:r>
              <a:rPr lang="zh-CN" altLang="en-US" dirty="0" smtClean="0"/>
              <a:t>，硬盘</a:t>
            </a:r>
            <a:r>
              <a:rPr lang="en-US" altLang="zh-CN" dirty="0" smtClean="0"/>
              <a:t>4</a:t>
            </a:r>
            <a:r>
              <a:rPr lang="zh-CN" altLang="en-US" dirty="0" smtClean="0"/>
              <a:t>上分条</a:t>
            </a:r>
            <a:r>
              <a:rPr lang="en-US" altLang="zh-CN" dirty="0" smtClean="0"/>
              <a:t>2</a:t>
            </a:r>
            <a:r>
              <a:rPr lang="zh-CN" altLang="en-US" dirty="0" smtClean="0"/>
              <a:t>的 </a:t>
            </a:r>
            <a:r>
              <a:rPr lang="en-US" altLang="zh-CN" dirty="0" smtClean="0"/>
              <a:t>D11</a:t>
            </a:r>
            <a:r>
              <a:rPr lang="zh-CN" altLang="en-US" dirty="0" smtClean="0"/>
              <a:t>，和的第一块校验硬盘上分条</a:t>
            </a:r>
            <a:r>
              <a:rPr lang="en-US" altLang="zh-CN" dirty="0" smtClean="0"/>
              <a:t>3 </a:t>
            </a:r>
            <a:r>
              <a:rPr lang="zh-CN" altLang="en-US" dirty="0" smtClean="0"/>
              <a:t>上的</a:t>
            </a:r>
            <a:r>
              <a:rPr lang="en-US" altLang="zh-CN" dirty="0" smtClean="0"/>
              <a:t>P3</a:t>
            </a:r>
            <a:r>
              <a:rPr lang="zh-CN" altLang="en-US" dirty="0" smtClean="0"/>
              <a:t>进行异或运算得到。</a:t>
            </a:r>
            <a:r>
              <a:rPr lang="en-US" altLang="zh-CN" dirty="0" smtClean="0"/>
              <a:t>DP2</a:t>
            </a:r>
            <a:r>
              <a:rPr lang="zh-CN" altLang="en-US" dirty="0" smtClean="0"/>
              <a:t>是硬盘</a:t>
            </a:r>
            <a:r>
              <a:rPr lang="en-US" altLang="zh-CN" dirty="0" smtClean="0"/>
              <a:t>3 </a:t>
            </a:r>
            <a:r>
              <a:rPr lang="zh-CN" altLang="en-US" dirty="0" smtClean="0"/>
              <a:t>分条</a:t>
            </a:r>
            <a:r>
              <a:rPr lang="en-US" altLang="zh-CN" dirty="0" smtClean="0"/>
              <a:t>0</a:t>
            </a:r>
            <a:r>
              <a:rPr lang="zh-CN" altLang="en-US" dirty="0" smtClean="0"/>
              <a:t>上的</a:t>
            </a:r>
            <a:r>
              <a:rPr lang="en-US" altLang="zh-CN" dirty="0" smtClean="0"/>
              <a:t>D2</a:t>
            </a:r>
            <a:r>
              <a:rPr lang="zh-CN" altLang="en-US" dirty="0" smtClean="0"/>
              <a:t>，硬盘</a:t>
            </a:r>
            <a:r>
              <a:rPr lang="en-US" altLang="zh-CN" dirty="0" smtClean="0"/>
              <a:t>4</a:t>
            </a:r>
            <a:r>
              <a:rPr lang="zh-CN" altLang="en-US" dirty="0" smtClean="0"/>
              <a:t>上的分条</a:t>
            </a:r>
            <a:r>
              <a:rPr lang="en-US" altLang="zh-CN" dirty="0" smtClean="0"/>
              <a:t>1</a:t>
            </a:r>
            <a:r>
              <a:rPr lang="zh-CN" altLang="en-US" dirty="0" smtClean="0"/>
              <a:t>的 </a:t>
            </a:r>
            <a:r>
              <a:rPr lang="en-US" altLang="zh-CN" dirty="0" smtClean="0"/>
              <a:t>D7</a:t>
            </a:r>
            <a:r>
              <a:rPr lang="zh-CN" altLang="en-US" dirty="0" smtClean="0"/>
              <a:t>，奇偶硬盘分条</a:t>
            </a:r>
            <a:r>
              <a:rPr lang="en-US" altLang="zh-CN" dirty="0" smtClean="0"/>
              <a:t>2</a:t>
            </a:r>
            <a:r>
              <a:rPr lang="zh-CN" altLang="en-US" dirty="0" smtClean="0"/>
              <a:t>的</a:t>
            </a:r>
            <a:r>
              <a:rPr lang="en-US" altLang="zh-CN" dirty="0" smtClean="0"/>
              <a:t>P2</a:t>
            </a:r>
            <a:r>
              <a:rPr lang="zh-CN" altLang="en-US" dirty="0" smtClean="0"/>
              <a:t>，和硬盘</a:t>
            </a:r>
            <a:r>
              <a:rPr lang="en-US" altLang="zh-CN" dirty="0" smtClean="0"/>
              <a:t>1 </a:t>
            </a:r>
            <a:r>
              <a:rPr lang="zh-CN" altLang="en-US" dirty="0" smtClean="0"/>
              <a:t>分条</a:t>
            </a:r>
            <a:r>
              <a:rPr lang="en-US" altLang="zh-CN" dirty="0" smtClean="0"/>
              <a:t>3</a:t>
            </a:r>
            <a:r>
              <a:rPr lang="zh-CN" altLang="en-US" dirty="0" smtClean="0"/>
              <a:t>上的</a:t>
            </a:r>
            <a:r>
              <a:rPr lang="en-US" altLang="zh-CN" dirty="0" smtClean="0"/>
              <a:t>D12</a:t>
            </a:r>
            <a:r>
              <a:rPr lang="zh-CN" altLang="en-US" dirty="0" smtClean="0"/>
              <a:t>进行异或运算得到。所以，</a:t>
            </a:r>
            <a:r>
              <a:rPr lang="en-US" altLang="zh-CN" dirty="0" smtClean="0"/>
              <a:t>DP0 = D0⊕D5⊕D10⊕D15</a:t>
            </a:r>
            <a:r>
              <a:rPr lang="zh-CN" altLang="en-US" dirty="0" smtClean="0"/>
              <a:t>，</a:t>
            </a:r>
            <a:r>
              <a:rPr lang="en-US" altLang="zh-CN" dirty="0" smtClean="0"/>
              <a:t>DP1 = D1⊕D6⊕D11⊕P3</a:t>
            </a:r>
            <a:r>
              <a:rPr lang="zh-CN" altLang="en-US" dirty="0" smtClean="0"/>
              <a:t>，如此类推。</a:t>
            </a:r>
          </a:p>
          <a:p>
            <a:r>
              <a:rPr lang="zh-CN" altLang="en-US" dirty="0" smtClean="0"/>
              <a:t>一个</a:t>
            </a:r>
            <a:r>
              <a:rPr lang="en-US" altLang="zh-CN" dirty="0" smtClean="0"/>
              <a:t>RAID 6</a:t>
            </a:r>
            <a:r>
              <a:rPr lang="zh-CN" altLang="en-US" dirty="0" smtClean="0"/>
              <a:t>阵列能够容忍双硬盘失效。</a:t>
            </a:r>
            <a:endParaRPr lang="en-US" altLang="zh-CN" dirty="0" smtClean="0"/>
          </a:p>
          <a:p>
            <a:r>
              <a:rPr lang="zh-CN" altLang="en-US" dirty="0" smtClean="0"/>
              <a:t>一个</a:t>
            </a:r>
            <a:r>
              <a:rPr lang="en-US" altLang="zh-CN" dirty="0" smtClean="0"/>
              <a:t>RAID 6</a:t>
            </a:r>
            <a:r>
              <a:rPr lang="zh-CN" altLang="en-US" dirty="0" smtClean="0"/>
              <a:t>组的性能，无论算法是</a:t>
            </a:r>
            <a:r>
              <a:rPr lang="en-US" altLang="zh-CN" dirty="0" smtClean="0"/>
              <a:t>DP</a:t>
            </a:r>
            <a:r>
              <a:rPr lang="zh-CN" altLang="en-US" dirty="0" smtClean="0"/>
              <a:t>还是</a:t>
            </a:r>
            <a:r>
              <a:rPr lang="en-US" altLang="zh-CN" dirty="0" smtClean="0"/>
              <a:t>P+Q</a:t>
            </a:r>
            <a:r>
              <a:rPr lang="zh-CN" altLang="en-US" dirty="0" smtClean="0"/>
              <a:t>，相对都比较慢。因此，</a:t>
            </a:r>
            <a:r>
              <a:rPr lang="en-US" altLang="zh-CN" dirty="0" smtClean="0"/>
              <a:t>RAID 6</a:t>
            </a:r>
            <a:r>
              <a:rPr lang="zh-CN" altLang="en-US" dirty="0" smtClean="0"/>
              <a:t>适用两种场景：</a:t>
            </a:r>
          </a:p>
          <a:p>
            <a:pPr lvl="1"/>
            <a:r>
              <a:rPr lang="zh-CN" altLang="en-US" dirty="0" smtClean="0"/>
              <a:t>数据非常重要，需要尽可能长的时间处于在线和可使用的状态。</a:t>
            </a:r>
          </a:p>
          <a:p>
            <a:pPr lvl="1"/>
            <a:r>
              <a:rPr lang="zh-CN" altLang="en-US" dirty="0" smtClean="0"/>
              <a:t>使用的硬盘容量非常大（通常超过</a:t>
            </a:r>
            <a:r>
              <a:rPr lang="en-US" altLang="zh-CN" dirty="0" smtClean="0"/>
              <a:t>2T</a:t>
            </a:r>
            <a:r>
              <a:rPr lang="zh-CN" altLang="en-US" dirty="0" smtClean="0"/>
              <a:t>）。大容量硬盘的重建时间较长，两个硬盘都失效是会造成数据较长时间不能访问。在</a:t>
            </a:r>
            <a:r>
              <a:rPr lang="en-US" altLang="zh-CN" dirty="0" smtClean="0"/>
              <a:t>RAID 6</a:t>
            </a:r>
            <a:r>
              <a:rPr lang="zh-CN" altLang="en-US" dirty="0" smtClean="0"/>
              <a:t>中，可以实现一个硬盘重构时另一个硬盘失效。一些企业希望在使用大容量硬盘后，存储阵列的供应商使用一个双重保护的</a:t>
            </a:r>
            <a:r>
              <a:rPr lang="en-US" altLang="zh-CN" dirty="0" smtClean="0"/>
              <a:t>RAID</a:t>
            </a:r>
            <a:r>
              <a:rPr lang="zh-CN" altLang="en-US" dirty="0" smtClean="0"/>
              <a:t>组。</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78866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对于大多数的企业客户而言，</a:t>
            </a:r>
            <a:r>
              <a:rPr lang="en-US" altLang="zh-CN" smtClean="0"/>
              <a:t>RAID 0</a:t>
            </a:r>
            <a:r>
              <a:rPr lang="zh-CN" altLang="en-US" smtClean="0"/>
              <a:t>并不是一个真正可以操作的选择，而</a:t>
            </a:r>
            <a:r>
              <a:rPr lang="en-US" altLang="zh-CN" smtClean="0"/>
              <a:t>RAID 1</a:t>
            </a:r>
            <a:r>
              <a:rPr lang="zh-CN" altLang="en-US" smtClean="0"/>
              <a:t>受限于硬盘容量利用率。</a:t>
            </a:r>
            <a:r>
              <a:rPr lang="en-US" altLang="zh-CN" smtClean="0"/>
              <a:t>RAID 10</a:t>
            </a:r>
            <a:r>
              <a:rPr lang="zh-CN" altLang="en-US" smtClean="0"/>
              <a:t>组合了</a:t>
            </a:r>
            <a:r>
              <a:rPr lang="en-US" altLang="zh-CN" smtClean="0"/>
              <a:t>RAID 1</a:t>
            </a:r>
            <a:r>
              <a:rPr lang="zh-CN" altLang="en-US" smtClean="0"/>
              <a:t>和</a:t>
            </a:r>
            <a:r>
              <a:rPr lang="en-US" altLang="zh-CN" smtClean="0"/>
              <a:t>RAID 0</a:t>
            </a:r>
            <a:r>
              <a:rPr lang="zh-CN" altLang="en-US" smtClean="0"/>
              <a:t>，提供了最好的解决方案，特别是在随机写入时，由于不存在写惩罚，性能优势比较明显。</a:t>
            </a:r>
          </a:p>
          <a:p>
            <a:r>
              <a:rPr lang="en-US" altLang="zh-CN" smtClean="0"/>
              <a:t>RAID 10</a:t>
            </a:r>
            <a:r>
              <a:rPr lang="zh-CN" altLang="en-US" smtClean="0"/>
              <a:t>组的硬盘数量总是偶数。一半硬盘进行用户数据写入，另一半保存用户数据的镜像副本。镜像基于分条执行。</a:t>
            </a:r>
          </a:p>
          <a:p>
            <a:r>
              <a:rPr lang="zh-CN" altLang="en-US" smtClean="0"/>
              <a:t>在图中，物理硬盘</a:t>
            </a:r>
            <a:r>
              <a:rPr lang="en-US" altLang="zh-CN" smtClean="0"/>
              <a:t>1</a:t>
            </a:r>
            <a:r>
              <a:rPr lang="zh-CN" altLang="en-US" smtClean="0"/>
              <a:t>和</a:t>
            </a:r>
            <a:r>
              <a:rPr lang="en-US" altLang="zh-CN" smtClean="0"/>
              <a:t>2</a:t>
            </a:r>
            <a:r>
              <a:rPr lang="zh-CN" altLang="en-US" smtClean="0"/>
              <a:t>构成一个</a:t>
            </a:r>
            <a:r>
              <a:rPr lang="en-US" altLang="zh-CN" smtClean="0"/>
              <a:t>RAID 1</a:t>
            </a:r>
            <a:r>
              <a:rPr lang="zh-CN" altLang="en-US" smtClean="0"/>
              <a:t>，物理硬盘</a:t>
            </a:r>
            <a:r>
              <a:rPr lang="en-US" altLang="zh-CN" smtClean="0"/>
              <a:t>3</a:t>
            </a:r>
            <a:r>
              <a:rPr lang="zh-CN" altLang="en-US" smtClean="0"/>
              <a:t>和物理硬盘</a:t>
            </a:r>
            <a:r>
              <a:rPr lang="en-US" altLang="zh-CN" smtClean="0"/>
              <a:t>4</a:t>
            </a:r>
            <a:r>
              <a:rPr lang="zh-CN" altLang="en-US" smtClean="0"/>
              <a:t>形成另一个</a:t>
            </a:r>
            <a:r>
              <a:rPr lang="en-US" altLang="zh-CN" smtClean="0"/>
              <a:t>RAID 1</a:t>
            </a:r>
            <a:r>
              <a:rPr lang="zh-CN" altLang="en-US" smtClean="0"/>
              <a:t>。这</a:t>
            </a:r>
            <a:r>
              <a:rPr lang="en-US" altLang="zh-CN" smtClean="0"/>
              <a:t>2</a:t>
            </a:r>
            <a:r>
              <a:rPr lang="zh-CN" altLang="en-US" smtClean="0"/>
              <a:t>个</a:t>
            </a:r>
            <a:r>
              <a:rPr lang="en-US" altLang="zh-CN" smtClean="0"/>
              <a:t>RAID 1</a:t>
            </a:r>
            <a:r>
              <a:rPr lang="zh-CN" altLang="en-US" smtClean="0"/>
              <a:t>子组再形成</a:t>
            </a:r>
            <a:r>
              <a:rPr lang="en-US" altLang="zh-CN" smtClean="0"/>
              <a:t>RAID 0</a:t>
            </a:r>
            <a:r>
              <a:rPr lang="zh-CN" altLang="en-US" smtClean="0"/>
              <a:t>。</a:t>
            </a:r>
          </a:p>
          <a:p>
            <a:r>
              <a:rPr lang="en-US" altLang="zh-CN" smtClean="0"/>
              <a:t>RAID 10</a:t>
            </a:r>
            <a:r>
              <a:rPr lang="zh-CN" altLang="en-US" smtClean="0"/>
              <a:t>组写入数据时，子组间采用并行的方式写入数据块，子组内数据采用镜像的方式写入。如图所示，</a:t>
            </a:r>
            <a:r>
              <a:rPr lang="en-US" altLang="zh-CN" smtClean="0"/>
              <a:t>D0</a:t>
            </a:r>
            <a:r>
              <a:rPr lang="zh-CN" altLang="en-US" smtClean="0"/>
              <a:t>将写入物理硬盘</a:t>
            </a:r>
            <a:r>
              <a:rPr lang="en-US" altLang="zh-CN" smtClean="0"/>
              <a:t>1</a:t>
            </a:r>
            <a:r>
              <a:rPr lang="zh-CN" altLang="en-US" smtClean="0"/>
              <a:t>，副本将被写入物理硬盘</a:t>
            </a:r>
            <a:r>
              <a:rPr lang="en-US" altLang="zh-CN" smtClean="0"/>
              <a:t>2</a:t>
            </a:r>
            <a:r>
              <a:rPr lang="zh-CN" altLang="en-US" smtClean="0"/>
              <a:t>。</a:t>
            </a:r>
          </a:p>
          <a:p>
            <a:r>
              <a:rPr lang="zh-CN" altLang="en-US" smtClean="0"/>
              <a:t>当硬盘在不同的</a:t>
            </a:r>
            <a:r>
              <a:rPr lang="en-US" altLang="zh-CN" smtClean="0"/>
              <a:t>RAID 1</a:t>
            </a:r>
            <a:r>
              <a:rPr lang="zh-CN" altLang="en-US" smtClean="0"/>
              <a:t>组故障（例如硬盘</a:t>
            </a:r>
            <a:r>
              <a:rPr lang="en-US" altLang="zh-CN" smtClean="0"/>
              <a:t>2</a:t>
            </a:r>
            <a:r>
              <a:rPr lang="zh-CN" altLang="en-US" smtClean="0"/>
              <a:t>和</a:t>
            </a:r>
            <a:r>
              <a:rPr lang="en-US" altLang="zh-CN" smtClean="0"/>
              <a:t>4</a:t>
            </a:r>
            <a:r>
              <a:rPr lang="zh-CN" altLang="en-US" smtClean="0"/>
              <a:t>），</a:t>
            </a:r>
            <a:r>
              <a:rPr lang="en-US" altLang="zh-CN" smtClean="0"/>
              <a:t>RAID 10</a:t>
            </a:r>
            <a:r>
              <a:rPr lang="zh-CN" altLang="en-US" smtClean="0"/>
              <a:t>组的数据访问不受影响。这是因为其他</a:t>
            </a:r>
            <a:r>
              <a:rPr lang="en-US" altLang="zh-CN" smtClean="0"/>
              <a:t>2</a:t>
            </a:r>
            <a:r>
              <a:rPr lang="zh-CN" altLang="en-US" smtClean="0"/>
              <a:t>个硬盘（</a:t>
            </a:r>
            <a:r>
              <a:rPr lang="en-US" altLang="zh-CN" smtClean="0"/>
              <a:t>3</a:t>
            </a:r>
            <a:r>
              <a:rPr lang="zh-CN" altLang="en-US" smtClean="0"/>
              <a:t>和</a:t>
            </a:r>
            <a:r>
              <a:rPr lang="en-US" altLang="zh-CN" smtClean="0"/>
              <a:t>1</a:t>
            </a:r>
            <a:r>
              <a:rPr lang="zh-CN" altLang="en-US" smtClean="0"/>
              <a:t>）上有故障盘</a:t>
            </a:r>
            <a:r>
              <a:rPr lang="en-US" altLang="zh-CN" smtClean="0"/>
              <a:t>2</a:t>
            </a:r>
            <a:r>
              <a:rPr lang="zh-CN" altLang="en-US" smtClean="0"/>
              <a:t>和</a:t>
            </a:r>
            <a:r>
              <a:rPr lang="en-US" altLang="zh-CN" smtClean="0"/>
              <a:t>4</a:t>
            </a:r>
            <a:r>
              <a:rPr lang="zh-CN" altLang="en-US" smtClean="0"/>
              <a:t>上数据的完整副本。但是，如果同一</a:t>
            </a:r>
            <a:r>
              <a:rPr lang="en-US" altLang="zh-CN" smtClean="0"/>
              <a:t>RAID 1</a:t>
            </a:r>
            <a:r>
              <a:rPr lang="zh-CN" altLang="en-US" smtClean="0"/>
              <a:t>子组的硬盘（例如，硬盘</a:t>
            </a:r>
            <a:r>
              <a:rPr lang="en-US" altLang="zh-CN" smtClean="0"/>
              <a:t>1</a:t>
            </a:r>
            <a:r>
              <a:rPr lang="zh-CN" altLang="en-US" smtClean="0"/>
              <a:t>和</a:t>
            </a:r>
            <a:r>
              <a:rPr lang="en-US" altLang="zh-CN" smtClean="0"/>
              <a:t>2</a:t>
            </a:r>
            <a:r>
              <a:rPr lang="zh-CN" altLang="en-US" smtClean="0"/>
              <a:t>）在同一时间失败，数据将不能访问。</a:t>
            </a:r>
          </a:p>
          <a:p>
            <a:r>
              <a:rPr lang="zh-CN" altLang="en-US" smtClean="0"/>
              <a:t>从理论上讲，</a:t>
            </a:r>
            <a:r>
              <a:rPr lang="en-US" altLang="zh-CN" smtClean="0"/>
              <a:t>RAID 10</a:t>
            </a:r>
            <a:r>
              <a:rPr lang="zh-CN" altLang="en-US" smtClean="0"/>
              <a:t>可以忍受总数一半的物理硬盘失效，然而，从最坏的情况来看，在同一个子组的两个硬盘故障时，</a:t>
            </a:r>
            <a:r>
              <a:rPr lang="en-US" altLang="zh-CN" smtClean="0"/>
              <a:t>RAID 10</a:t>
            </a:r>
            <a:r>
              <a:rPr lang="zh-CN" altLang="en-US" smtClean="0"/>
              <a:t>也可能出现数据丢失。通常</a:t>
            </a:r>
            <a:r>
              <a:rPr lang="en-US" altLang="zh-CN" smtClean="0"/>
              <a:t>RAID 10</a:t>
            </a:r>
            <a:r>
              <a:rPr lang="zh-CN" altLang="en-US" smtClean="0"/>
              <a:t>用来保护单一的硬盘失效。</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0451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 50</a:t>
            </a:r>
            <a:r>
              <a:rPr lang="zh-CN" altLang="en-US" smtClean="0"/>
              <a:t>是</a:t>
            </a:r>
            <a:r>
              <a:rPr lang="en-US" altLang="zh-CN" smtClean="0"/>
              <a:t>RAID 0</a:t>
            </a:r>
            <a:r>
              <a:rPr lang="zh-CN" altLang="en-US" smtClean="0"/>
              <a:t>和</a:t>
            </a:r>
            <a:r>
              <a:rPr lang="en-US" altLang="zh-CN" smtClean="0"/>
              <a:t>RAID 5</a:t>
            </a:r>
            <a:r>
              <a:rPr lang="zh-CN" altLang="en-US" smtClean="0"/>
              <a:t>的组合。两个子组被配置成</a:t>
            </a:r>
            <a:r>
              <a:rPr lang="en-US" altLang="zh-CN" smtClean="0"/>
              <a:t>RAID 5</a:t>
            </a:r>
            <a:r>
              <a:rPr lang="zh-CN" altLang="en-US" smtClean="0"/>
              <a:t>，这两个子组再形成</a:t>
            </a:r>
            <a:r>
              <a:rPr lang="en-US" altLang="zh-CN" smtClean="0"/>
              <a:t>RAID 0</a:t>
            </a:r>
            <a:r>
              <a:rPr lang="zh-CN" altLang="en-US" smtClean="0"/>
              <a:t>。每个</a:t>
            </a:r>
            <a:r>
              <a:rPr lang="en-US" altLang="zh-CN" smtClean="0"/>
              <a:t>RAID 5</a:t>
            </a:r>
            <a:r>
              <a:rPr lang="zh-CN" altLang="en-US" smtClean="0"/>
              <a:t>子组完全独立于对方。</a:t>
            </a:r>
            <a:r>
              <a:rPr lang="en-US" altLang="zh-CN" smtClean="0"/>
              <a:t>RAID 50</a:t>
            </a:r>
            <a:r>
              <a:rPr lang="zh-CN" altLang="en-US" smtClean="0"/>
              <a:t>需要至少六个硬盘</a:t>
            </a:r>
            <a:r>
              <a:rPr lang="en-US" altLang="zh-CN" smtClean="0"/>
              <a:t>,</a:t>
            </a:r>
            <a:r>
              <a:rPr lang="zh-CN" altLang="en-US" smtClean="0"/>
              <a:t>因为一个</a:t>
            </a:r>
            <a:r>
              <a:rPr lang="en-US" altLang="zh-CN" smtClean="0"/>
              <a:t>RAID 5</a:t>
            </a:r>
            <a:r>
              <a:rPr lang="zh-CN" altLang="en-US" smtClean="0"/>
              <a:t>组最少需要三个硬盘。</a:t>
            </a:r>
          </a:p>
          <a:p>
            <a:r>
              <a:rPr lang="zh-CN" altLang="en-US" smtClean="0"/>
              <a:t>所图所示，物理硬盘</a:t>
            </a:r>
            <a:r>
              <a:rPr lang="en-US" altLang="zh-CN" smtClean="0"/>
              <a:t>1</a:t>
            </a:r>
            <a:r>
              <a:rPr lang="zh-CN" altLang="en-US" smtClean="0"/>
              <a:t>，</a:t>
            </a:r>
            <a:r>
              <a:rPr lang="en-US" altLang="zh-CN" smtClean="0"/>
              <a:t>2</a:t>
            </a:r>
            <a:r>
              <a:rPr lang="zh-CN" altLang="en-US" smtClean="0"/>
              <a:t>，和</a:t>
            </a:r>
            <a:r>
              <a:rPr lang="en-US" altLang="zh-CN" smtClean="0"/>
              <a:t>3</a:t>
            </a:r>
            <a:r>
              <a:rPr lang="zh-CN" altLang="en-US" smtClean="0"/>
              <a:t>形成一个</a:t>
            </a:r>
            <a:r>
              <a:rPr lang="en-US" altLang="zh-CN" smtClean="0"/>
              <a:t>RAID 5</a:t>
            </a:r>
            <a:r>
              <a:rPr lang="zh-CN" altLang="en-US" smtClean="0"/>
              <a:t>，物理硬盘</a:t>
            </a:r>
            <a:r>
              <a:rPr lang="en-US" altLang="zh-CN" smtClean="0"/>
              <a:t>4</a:t>
            </a:r>
            <a:r>
              <a:rPr lang="zh-CN" altLang="en-US" smtClean="0"/>
              <a:t>，</a:t>
            </a:r>
            <a:r>
              <a:rPr lang="en-US" altLang="zh-CN" smtClean="0"/>
              <a:t>5</a:t>
            </a:r>
            <a:r>
              <a:rPr lang="zh-CN" altLang="en-US" smtClean="0"/>
              <a:t>，和</a:t>
            </a:r>
            <a:r>
              <a:rPr lang="en-US" altLang="zh-CN" smtClean="0"/>
              <a:t>6</a:t>
            </a:r>
            <a:r>
              <a:rPr lang="zh-CN" altLang="en-US" smtClean="0"/>
              <a:t>形成另一组</a:t>
            </a:r>
            <a:r>
              <a:rPr lang="en-US" altLang="zh-CN" smtClean="0"/>
              <a:t>RAID 5</a:t>
            </a:r>
            <a:r>
              <a:rPr lang="zh-CN" altLang="en-US" smtClean="0"/>
              <a:t>组。两个</a:t>
            </a:r>
            <a:r>
              <a:rPr lang="en-US" altLang="zh-CN" smtClean="0"/>
              <a:t>RAID 5</a:t>
            </a:r>
            <a:r>
              <a:rPr lang="zh-CN" altLang="en-US" smtClean="0"/>
              <a:t>子组间再构成一个</a:t>
            </a:r>
            <a:r>
              <a:rPr lang="en-US" altLang="zh-CN" smtClean="0"/>
              <a:t>RAID 0</a:t>
            </a:r>
            <a:r>
              <a:rPr lang="zh-CN" altLang="en-US" smtClean="0"/>
              <a:t>。</a:t>
            </a:r>
          </a:p>
          <a:p>
            <a:r>
              <a:rPr lang="zh-CN" altLang="en-US" smtClean="0"/>
              <a:t>在</a:t>
            </a:r>
            <a:r>
              <a:rPr lang="en-US" altLang="zh-CN" smtClean="0"/>
              <a:t>RAID 50</a:t>
            </a:r>
            <a:r>
              <a:rPr lang="zh-CN" altLang="en-US" smtClean="0"/>
              <a:t>中，</a:t>
            </a:r>
            <a:r>
              <a:rPr lang="en-US" altLang="zh-CN" smtClean="0"/>
              <a:t>RAID</a:t>
            </a:r>
            <a:r>
              <a:rPr lang="zh-CN" altLang="en-US" smtClean="0"/>
              <a:t>可以同时接受多个硬盘的并发故障。然而，一旦两块硬盘在同一</a:t>
            </a:r>
            <a:r>
              <a:rPr lang="en-US" altLang="zh-CN" smtClean="0"/>
              <a:t>RAID5</a:t>
            </a:r>
            <a:r>
              <a:rPr lang="zh-CN" altLang="en-US" smtClean="0"/>
              <a:t>组同时失败，</a:t>
            </a:r>
            <a:r>
              <a:rPr lang="en-US" altLang="zh-CN" smtClean="0"/>
              <a:t>RAID 50</a:t>
            </a:r>
            <a:r>
              <a:rPr lang="zh-CN" altLang="en-US" smtClean="0"/>
              <a:t>的数据将丢失。</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937510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894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406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作为一种成熟、可靠的硬盘系统数据保护标准，</a:t>
            </a:r>
            <a:r>
              <a:rPr lang="en-US" altLang="zh-CN" smtClean="0"/>
              <a:t>RAID</a:t>
            </a:r>
            <a:r>
              <a:rPr lang="zh-CN" altLang="en-US" smtClean="0"/>
              <a:t>技术自诞生以来一直作为存储系统的基础技术而存在，但是近年来随着数据存储需求的快速增长，单盘容量不断增大，高性能应用的不断涌现，传统</a:t>
            </a:r>
            <a:r>
              <a:rPr lang="en-US" altLang="zh-CN" smtClean="0"/>
              <a:t>RAID</a:t>
            </a:r>
            <a:r>
              <a:rPr lang="zh-CN" altLang="en-US" smtClean="0"/>
              <a:t>逐渐暴露出越来越多的问题，特别是大容量硬盘出现故障而需要进行数据重构的场景。</a:t>
            </a:r>
            <a:endParaRPr lang="en-US" altLang="zh-CN" smtClean="0"/>
          </a:p>
          <a:p>
            <a:r>
              <a:rPr lang="zh-CN" altLang="en-US" smtClean="0"/>
              <a:t>传统</a:t>
            </a:r>
            <a:r>
              <a:rPr lang="en-US" altLang="zh-CN" smtClean="0"/>
              <a:t>RAID</a:t>
            </a:r>
            <a:r>
              <a:rPr lang="zh-CN" altLang="en-US" smtClean="0"/>
              <a:t>技术存在着以下不足：</a:t>
            </a:r>
            <a:endParaRPr lang="en-US" altLang="zh-CN" smtClean="0"/>
          </a:p>
          <a:p>
            <a:pPr lvl="1"/>
            <a:r>
              <a:rPr lang="zh-CN" altLang="en-US" smtClean="0"/>
              <a:t>数据丢失风险大：硬盘容量越来越大，重构时间越来越长，数据丢失风险越来越高。重构过程中数据处于单冗余状态，再有硬盘故障或者出现硬盘坏块，将导致数据丢失。重构时间的延长增加了数据丢失的风险。</a:t>
            </a:r>
            <a:endParaRPr lang="en-US" altLang="zh-CN" smtClean="0"/>
          </a:p>
          <a:p>
            <a:pPr lvl="1"/>
            <a:r>
              <a:rPr lang="zh-CN" altLang="en-US" smtClean="0"/>
              <a:t>对业务影响大：重构过程中，</a:t>
            </a:r>
            <a:r>
              <a:rPr lang="en-US" altLang="zh-CN" smtClean="0"/>
              <a:t>RAID</a:t>
            </a:r>
            <a:r>
              <a:rPr lang="zh-CN" altLang="en-US" smtClean="0"/>
              <a:t>组成员盘忙于重构，服务能力明显下降，影响上层业务的运行。</a:t>
            </a:r>
            <a:endParaRPr lang="en-US" altLang="zh-CN" smtClean="0"/>
          </a:p>
          <a:p>
            <a:r>
              <a:rPr lang="zh-CN" altLang="en-US" smtClean="0"/>
              <a:t>为了解决传统</a:t>
            </a:r>
            <a:r>
              <a:rPr lang="en-US" altLang="zh-CN" smtClean="0"/>
              <a:t>RAID</a:t>
            </a:r>
            <a:r>
              <a:rPr lang="zh-CN" altLang="en-US" smtClean="0"/>
              <a:t>的上述问题，同时顺应虚拟化技术的发展趋势，如下替代方案应运而生。</a:t>
            </a:r>
            <a:endParaRPr lang="en-US" altLang="zh-CN" smtClean="0"/>
          </a:p>
          <a:p>
            <a:pPr lvl="1"/>
            <a:r>
              <a:rPr lang="en-US" altLang="zh-CN" smtClean="0"/>
              <a:t>LUN</a:t>
            </a:r>
            <a:r>
              <a:rPr lang="zh-CN" altLang="en-US" smtClean="0"/>
              <a:t>虚拟化：在传统</a:t>
            </a:r>
            <a:r>
              <a:rPr lang="en-US" altLang="zh-CN" smtClean="0"/>
              <a:t>RAID</a:t>
            </a:r>
            <a:r>
              <a:rPr lang="zh-CN" altLang="en-US" smtClean="0"/>
              <a:t>基础上将</a:t>
            </a:r>
            <a:r>
              <a:rPr lang="en-US" altLang="zh-CN" smtClean="0"/>
              <a:t>RAID</a:t>
            </a:r>
            <a:r>
              <a:rPr lang="zh-CN" altLang="en-US" smtClean="0"/>
              <a:t>组进行更细粒度地切分，再将切分的单元进行组合，构建主机可访问的空间。</a:t>
            </a:r>
            <a:endParaRPr lang="en-US" altLang="zh-CN" smtClean="0"/>
          </a:p>
          <a:p>
            <a:pPr lvl="1"/>
            <a:r>
              <a:rPr lang="zh-CN" altLang="en-US" smtClean="0"/>
              <a:t>块虚拟化：将存储池中的硬盘划分成一个个小粒度的数据块，基于数据块来构建</a:t>
            </a:r>
            <a:r>
              <a:rPr lang="en-US" altLang="zh-CN" smtClean="0"/>
              <a:t>RAID</a:t>
            </a:r>
            <a:r>
              <a:rPr lang="zh-CN" altLang="en-US" smtClean="0"/>
              <a:t>组，使得数据均匀地分布到存储池的所有硬盘上，然后以数据块为单元来进行资源管理。</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13204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RAID2.0+</a:t>
            </a:r>
            <a:r>
              <a:rPr lang="zh-CN" altLang="en-US" smtClean="0"/>
              <a:t>技术，把物理硬盘划分成很多数据块（</a:t>
            </a:r>
            <a:r>
              <a:rPr lang="en-US" altLang="zh-CN" smtClean="0"/>
              <a:t>chunk</a:t>
            </a:r>
            <a:r>
              <a:rPr lang="zh-CN" altLang="en-US" smtClean="0"/>
              <a:t>，</a:t>
            </a:r>
            <a:r>
              <a:rPr lang="en-US" altLang="zh-CN" smtClean="0"/>
              <a:t>CK</a:t>
            </a:r>
            <a:r>
              <a:rPr lang="zh-CN" altLang="en-US" smtClean="0"/>
              <a:t>），不同盘上的</a:t>
            </a:r>
            <a:r>
              <a:rPr lang="en-US" altLang="zh-CN" smtClean="0"/>
              <a:t>CK</a:t>
            </a:r>
            <a:r>
              <a:rPr lang="zh-CN" altLang="en-US" smtClean="0"/>
              <a:t>组成具备</a:t>
            </a:r>
            <a:r>
              <a:rPr lang="en-US" altLang="zh-CN" smtClean="0"/>
              <a:t>RAID</a:t>
            </a:r>
            <a:r>
              <a:rPr lang="zh-CN" altLang="en-US" smtClean="0"/>
              <a:t>关系的</a:t>
            </a:r>
            <a:r>
              <a:rPr lang="en-US" altLang="zh-CN" smtClean="0"/>
              <a:t>CKG</a:t>
            </a:r>
            <a:r>
              <a:rPr lang="zh-CN" altLang="en-US" smtClean="0"/>
              <a:t>（</a:t>
            </a:r>
            <a:r>
              <a:rPr lang="en-US" altLang="zh-CN" smtClean="0"/>
              <a:t>Chunk Group </a:t>
            </a:r>
            <a:r>
              <a:rPr lang="zh-CN" altLang="en-US" smtClean="0"/>
              <a:t>），多个</a:t>
            </a:r>
            <a:r>
              <a:rPr lang="en-US" altLang="zh-CN" smtClean="0"/>
              <a:t>CKG</a:t>
            </a:r>
            <a:r>
              <a:rPr lang="zh-CN" altLang="en-US" smtClean="0"/>
              <a:t>组成庞大的存储资源池，主机所用的资源从资源池中获取。</a:t>
            </a:r>
          </a:p>
          <a:p>
            <a:r>
              <a:rPr lang="zh-CN" altLang="en-US" smtClean="0"/>
              <a:t>相对于传统</a:t>
            </a:r>
            <a:r>
              <a:rPr lang="en-US" altLang="zh-CN" smtClean="0"/>
              <a:t>RAID</a:t>
            </a:r>
            <a:r>
              <a:rPr lang="zh-CN" altLang="en-US" smtClean="0"/>
              <a:t>机制，</a:t>
            </a:r>
            <a:r>
              <a:rPr lang="en-US" altLang="zh-CN" smtClean="0"/>
              <a:t>RAID2.0+</a:t>
            </a:r>
            <a:r>
              <a:rPr lang="zh-CN" altLang="en-US" smtClean="0"/>
              <a:t>具备如下优势：</a:t>
            </a:r>
            <a:endParaRPr lang="en-US" altLang="zh-CN" smtClean="0"/>
          </a:p>
          <a:p>
            <a:pPr lvl="1"/>
            <a:r>
              <a:rPr lang="zh-CN" altLang="en-US" smtClean="0"/>
              <a:t>业务负载均衡，避免热点：数据打散到资源池内所有硬盘上，没有热点，硬盘负荷平均，避免个别盘因为承担更多的写操作而提前达到寿命的上限。</a:t>
            </a:r>
            <a:endParaRPr lang="en-US" altLang="zh-CN" smtClean="0"/>
          </a:p>
          <a:p>
            <a:pPr lvl="1"/>
            <a:r>
              <a:rPr lang="zh-CN" altLang="en-US" smtClean="0"/>
              <a:t>快速重构，缩小风险窗口：当硬盘故障时，故障盘上的有效数据会被重构到资源池内除故障盘外的所有盘上，实现了多对多的重构，速度快，大幅缩短数据处于非冗余状态的时间。</a:t>
            </a:r>
            <a:endParaRPr lang="en-US" altLang="zh-CN" smtClean="0"/>
          </a:p>
          <a:p>
            <a:pPr lvl="1"/>
            <a:r>
              <a:rPr lang="zh-CN" altLang="en-US" smtClean="0"/>
              <a:t>全盘参与重构：资源池内所有硬盘都会参与重构，每个盘的重构负载很低，重构过程对上层应用无影响。</a:t>
            </a:r>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13455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1611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华为</a:t>
            </a:r>
            <a:r>
              <a:rPr lang="en-US" altLang="zh-CN" smtClean="0"/>
              <a:t>RAID 2.0+ : </a:t>
            </a:r>
            <a:r>
              <a:rPr lang="zh-CN" altLang="en-US" smtClean="0"/>
              <a:t>底层介质虚拟化 </a:t>
            </a:r>
            <a:r>
              <a:rPr lang="en-US" altLang="zh-CN" smtClean="0"/>
              <a:t>+ </a:t>
            </a:r>
            <a:r>
              <a:rPr lang="zh-CN" altLang="en-US" smtClean="0"/>
              <a:t>上层资源虚拟化，同时解决数据快速重构问题和资源的智能分配问题。</a:t>
            </a:r>
          </a:p>
          <a:p>
            <a:r>
              <a:rPr lang="zh-CN" altLang="en-US" smtClean="0"/>
              <a:t>数据快速重构：缩短数据重构时间，从小时级到分钟级，使重构速度提升近</a:t>
            </a:r>
            <a:r>
              <a:rPr lang="en-US" altLang="zh-CN" smtClean="0"/>
              <a:t>20</a:t>
            </a:r>
            <a:r>
              <a:rPr lang="zh-CN" altLang="en-US" smtClean="0"/>
              <a:t>倍，大幅降低重构过程对业务的影响和多盘失效的概率。</a:t>
            </a:r>
          </a:p>
          <a:p>
            <a:r>
              <a:rPr lang="zh-CN" altLang="en-US" smtClean="0"/>
              <a:t>存储池内所有硬盘参与重构，仅重构业务数据，由传统</a:t>
            </a:r>
            <a:r>
              <a:rPr lang="en-US" altLang="zh-CN" smtClean="0"/>
              <a:t>RAID</a:t>
            </a:r>
            <a:r>
              <a:rPr lang="zh-CN" altLang="en-US" smtClean="0"/>
              <a:t>多对一的重构模式转变为多对多快速重构模式。</a:t>
            </a:r>
          </a:p>
          <a:p>
            <a:endParaRPr lang="zh-CN" altLang="en-US"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63914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在传统</a:t>
            </a:r>
            <a:r>
              <a:rPr lang="en-US" altLang="zh-CN" smtClean="0"/>
              <a:t>RAID</a:t>
            </a:r>
            <a:r>
              <a:rPr lang="zh-CN" altLang="en-US" smtClean="0"/>
              <a:t>中，要将硬盘空间提供给业务主机的第一步操作是 创建</a:t>
            </a:r>
            <a:r>
              <a:rPr lang="en-US" altLang="zh-CN" smtClean="0"/>
              <a:t>RAID</a:t>
            </a:r>
            <a:r>
              <a:rPr lang="zh-CN" altLang="en-US" smtClean="0"/>
              <a:t>组。但是对创建</a:t>
            </a:r>
            <a:r>
              <a:rPr lang="en-US" altLang="zh-CN" smtClean="0"/>
              <a:t>RAID</a:t>
            </a:r>
            <a:r>
              <a:rPr lang="zh-CN" altLang="en-US" smtClean="0"/>
              <a:t>组这一操作有一些限制和要求：</a:t>
            </a:r>
            <a:r>
              <a:rPr lang="en-US" altLang="zh-CN" smtClean="0"/>
              <a:t>RAID</a:t>
            </a:r>
            <a:r>
              <a:rPr lang="zh-CN" altLang="en-US" smtClean="0"/>
              <a:t>组中的硬盘的类型是相同的，硬盘的大小和转速需要保持一致，而且一个</a:t>
            </a:r>
            <a:r>
              <a:rPr lang="en-US" altLang="zh-CN" smtClean="0"/>
              <a:t>RAID</a:t>
            </a:r>
            <a:r>
              <a:rPr lang="zh-CN" altLang="en-US" smtClean="0"/>
              <a:t>组中的硬盘个数不建议超过</a:t>
            </a:r>
            <a:r>
              <a:rPr lang="en-US" altLang="zh-CN" smtClean="0"/>
              <a:t>12</a:t>
            </a:r>
            <a:r>
              <a:rPr lang="zh-CN" altLang="en-US" smtClean="0"/>
              <a:t>个。</a:t>
            </a:r>
          </a:p>
          <a:p>
            <a:r>
              <a:rPr lang="zh-CN" altLang="en-US" smtClean="0"/>
              <a:t>华为</a:t>
            </a:r>
            <a:r>
              <a:rPr lang="en-US" altLang="zh-CN" smtClean="0"/>
              <a:t>RAID 2.0+</a:t>
            </a:r>
            <a:r>
              <a:rPr lang="zh-CN" altLang="en-US" smtClean="0"/>
              <a:t>技术中采用了另一种实现方法。在该方法中，第一步操作不是 创建</a:t>
            </a:r>
            <a:r>
              <a:rPr lang="en-US" altLang="zh-CN" smtClean="0"/>
              <a:t>RAID</a:t>
            </a:r>
            <a:r>
              <a:rPr lang="zh-CN" altLang="en-US" smtClean="0"/>
              <a:t>组，而是创建硬盘域。一个硬盘域就是一组硬盘。一个硬盘只能属于一个硬盘域。 </a:t>
            </a:r>
            <a:r>
              <a:rPr lang="en-US" altLang="zh-CN" smtClean="0"/>
              <a:t>OceanStor</a:t>
            </a:r>
            <a:r>
              <a:rPr lang="zh-CN" altLang="en-US" smtClean="0"/>
              <a:t>存储系统可以创建一个或多个硬盘域。看起来，硬盘域的概念似乎跟</a:t>
            </a:r>
            <a:r>
              <a:rPr lang="en-US" altLang="zh-CN" smtClean="0"/>
              <a:t>RAID</a:t>
            </a:r>
            <a:r>
              <a:rPr lang="zh-CN" altLang="en-US" smtClean="0"/>
              <a:t>组的概念类似，都是一组硬盘，但实际上还是有很大的区别。在创建的</a:t>
            </a:r>
            <a:r>
              <a:rPr lang="en-US" altLang="zh-CN" smtClean="0"/>
              <a:t>RAID</a:t>
            </a:r>
            <a:r>
              <a:rPr lang="zh-CN" altLang="en-US" smtClean="0"/>
              <a:t>组中，这组硬盘已经按照设定某个</a:t>
            </a:r>
            <a:r>
              <a:rPr lang="en-US" altLang="zh-CN" smtClean="0"/>
              <a:t>RAID</a:t>
            </a:r>
            <a:r>
              <a:rPr lang="zh-CN" altLang="en-US" smtClean="0"/>
              <a:t>组级别进行了绑定，且这组硬盘的类型，大小，转速都必须是一样的。但是在一个硬盘域中，硬盘的个数可以大很多，比如上百个，而且可以最多包含</a:t>
            </a:r>
            <a:r>
              <a:rPr lang="en-US" altLang="zh-CN" smtClean="0"/>
              <a:t>3</a:t>
            </a:r>
            <a:r>
              <a:rPr lang="zh-CN" altLang="en-US" smtClean="0"/>
              <a:t>种类型的硬盘，每种类型的硬盘对应分配到一个存储层级，</a:t>
            </a:r>
            <a:r>
              <a:rPr lang="en-US" altLang="zh-CN" smtClean="0"/>
              <a:t>SSD</a:t>
            </a:r>
            <a:r>
              <a:rPr lang="zh-CN" altLang="en-US" smtClean="0"/>
              <a:t>盘对应分配到高性能层，</a:t>
            </a:r>
            <a:r>
              <a:rPr lang="en-US" altLang="zh-CN" smtClean="0"/>
              <a:t>SAS</a:t>
            </a:r>
            <a:r>
              <a:rPr lang="zh-CN" altLang="en-US" smtClean="0"/>
              <a:t>盘分配到性能层，</a:t>
            </a:r>
            <a:r>
              <a:rPr lang="en-US" altLang="zh-CN" smtClean="0"/>
              <a:t>NL-SAS</a:t>
            </a:r>
            <a:r>
              <a:rPr lang="zh-CN" altLang="en-US" smtClean="0"/>
              <a:t>盘分配到容量层。如果硬盘域中没有相应的硬盘类型，则该硬盘域就没有相应的存储层。更为关键的区别是，硬盘域的主要作用是将这一组盘和哪一组盘分开，目的是实现故障、性能和存储资源等的完全隔离。在创建硬盘域时，</a:t>
            </a:r>
            <a:r>
              <a:rPr lang="en-US" altLang="zh-CN" smtClean="0"/>
              <a:t>RAID</a:t>
            </a:r>
            <a:r>
              <a:rPr lang="zh-CN" altLang="en-US" smtClean="0"/>
              <a:t>级别尚未指定，即数据的冗余保护方式还未指定。事实上，</a:t>
            </a:r>
            <a:r>
              <a:rPr lang="en-US" altLang="zh-CN" smtClean="0"/>
              <a:t>RAID 2.0+ </a:t>
            </a:r>
            <a:r>
              <a:rPr lang="zh-CN" altLang="en-US" smtClean="0"/>
              <a:t>对数据冗余保护方式的设置更加灵活，更加精细化。硬盘域中硬盘组成的存储空间，将被划分成更小粒度的存储池，以及为各个存储层级内共享的热备空间。热备空间大小是系统根据管理员为该硬盘域设置的热备策略（高、低、无）以及该硬盘域各存储层的硬盘个数自动设置的，而不再是传统</a:t>
            </a:r>
            <a:r>
              <a:rPr lang="en-US" altLang="zh-CN" smtClean="0"/>
              <a:t>RAID</a:t>
            </a:r>
            <a:r>
              <a:rPr lang="zh-CN" altLang="en-US" smtClean="0"/>
              <a:t>组中那样，由管理员指定某个特定的盘做热备盘。</a:t>
            </a:r>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33225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一个存储池基于指定的一个硬盘域创建，可以从该硬盘域上动态的分配</a:t>
            </a:r>
            <a:r>
              <a:rPr lang="en-US" altLang="zh-CN" smtClean="0"/>
              <a:t>Chunk</a:t>
            </a:r>
            <a:r>
              <a:rPr lang="zh-CN" altLang="en-US" smtClean="0"/>
              <a:t>（</a:t>
            </a:r>
            <a:r>
              <a:rPr lang="en-US" altLang="zh-CN" smtClean="0"/>
              <a:t>CK</a:t>
            </a:r>
            <a:r>
              <a:rPr lang="zh-CN" altLang="en-US" smtClean="0"/>
              <a:t>）资源，并按照每个存储层级（</a:t>
            </a:r>
            <a:r>
              <a:rPr lang="en-US" altLang="zh-CN" smtClean="0"/>
              <a:t>Tier</a:t>
            </a:r>
            <a:r>
              <a:rPr lang="zh-CN" altLang="en-US" smtClean="0"/>
              <a:t>）的“</a:t>
            </a:r>
            <a:r>
              <a:rPr lang="en-US" altLang="zh-CN" smtClean="0"/>
              <a:t>RAID</a:t>
            </a:r>
            <a:r>
              <a:rPr lang="zh-CN" altLang="en-US" smtClean="0"/>
              <a:t>策略”组成</a:t>
            </a:r>
            <a:r>
              <a:rPr lang="en-US" altLang="zh-CN" smtClean="0"/>
              <a:t>Chunk Group</a:t>
            </a:r>
            <a:r>
              <a:rPr lang="zh-CN" altLang="en-US" smtClean="0"/>
              <a:t>（</a:t>
            </a:r>
            <a:r>
              <a:rPr lang="en-US" altLang="zh-CN" smtClean="0"/>
              <a:t>CKG</a:t>
            </a:r>
            <a:r>
              <a:rPr lang="zh-CN" altLang="en-US" smtClean="0"/>
              <a:t>）向应用提供具有</a:t>
            </a:r>
            <a:r>
              <a:rPr lang="en-US" altLang="zh-CN" smtClean="0"/>
              <a:t>RAID</a:t>
            </a:r>
            <a:r>
              <a:rPr lang="zh-CN" altLang="en-US" smtClean="0"/>
              <a:t>保护的存储资源。</a:t>
            </a:r>
          </a:p>
          <a:p>
            <a:r>
              <a:rPr lang="zh-CN" altLang="en-US" smtClean="0"/>
              <a:t>存储池根据硬盘类型可划分为多个</a:t>
            </a:r>
            <a:r>
              <a:rPr lang="en-US" altLang="zh-CN" smtClean="0"/>
              <a:t>Tier</a:t>
            </a:r>
            <a:r>
              <a:rPr lang="zh-CN" altLang="en-US" smtClean="0"/>
              <a:t>，</a:t>
            </a:r>
            <a:r>
              <a:rPr lang="en-US" altLang="zh-CN" smtClean="0"/>
              <a:t>OceanStor</a:t>
            </a:r>
            <a:r>
              <a:rPr lang="zh-CN" altLang="en-US" smtClean="0"/>
              <a:t>存储系统支持的存储层级和硬盘类型上图左表所示。</a:t>
            </a:r>
          </a:p>
          <a:p>
            <a:r>
              <a:rPr lang="zh-CN" altLang="en-US" smtClean="0"/>
              <a:t>创建存储池可以指定该存储池从硬盘域上划分的存储层级（</a:t>
            </a:r>
            <a:r>
              <a:rPr lang="en-US" altLang="zh-CN" smtClean="0"/>
              <a:t>Tier</a:t>
            </a:r>
            <a:r>
              <a:rPr lang="zh-CN" altLang="en-US" smtClean="0"/>
              <a:t>）类型以及该类型的“</a:t>
            </a:r>
            <a:r>
              <a:rPr lang="en-US" altLang="zh-CN" smtClean="0"/>
              <a:t>RAID</a:t>
            </a:r>
            <a:r>
              <a:rPr lang="zh-CN" altLang="en-US" smtClean="0"/>
              <a:t>策略”和“容量”。</a:t>
            </a:r>
          </a:p>
          <a:p>
            <a:r>
              <a:rPr lang="en-US" altLang="zh-CN" smtClean="0"/>
              <a:t>OceanStor</a:t>
            </a:r>
            <a:r>
              <a:rPr lang="zh-CN" altLang="en-US" smtClean="0"/>
              <a:t>存储系统支持</a:t>
            </a:r>
            <a:r>
              <a:rPr lang="en-US" altLang="zh-CN" smtClean="0"/>
              <a:t>RAID1</a:t>
            </a:r>
            <a:r>
              <a:rPr lang="zh-CN" altLang="en-US" smtClean="0"/>
              <a:t>、</a:t>
            </a:r>
            <a:r>
              <a:rPr lang="en-US" altLang="zh-CN" smtClean="0"/>
              <a:t>RAID10</a:t>
            </a:r>
            <a:r>
              <a:rPr lang="zh-CN" altLang="en-US" smtClean="0"/>
              <a:t>、</a:t>
            </a:r>
            <a:r>
              <a:rPr lang="en-US" altLang="zh-CN" smtClean="0"/>
              <a:t>RAID3</a:t>
            </a:r>
            <a:r>
              <a:rPr lang="zh-CN" altLang="en-US" smtClean="0"/>
              <a:t>、</a:t>
            </a:r>
            <a:r>
              <a:rPr lang="en-US" altLang="zh-CN" smtClean="0"/>
              <a:t>RAID5</a:t>
            </a:r>
            <a:r>
              <a:rPr lang="zh-CN" altLang="en-US" smtClean="0"/>
              <a:t>、</a:t>
            </a:r>
            <a:r>
              <a:rPr lang="en-US" altLang="zh-CN" smtClean="0"/>
              <a:t>RAID50</a:t>
            </a:r>
            <a:r>
              <a:rPr lang="zh-CN" altLang="en-US" smtClean="0"/>
              <a:t>和</a:t>
            </a:r>
            <a:r>
              <a:rPr lang="en-US" altLang="zh-CN" smtClean="0"/>
              <a:t>RAID6</a:t>
            </a:r>
            <a:r>
              <a:rPr lang="zh-CN" altLang="en-US" smtClean="0"/>
              <a:t>，支持的</a:t>
            </a:r>
            <a:r>
              <a:rPr lang="en-US" altLang="zh-CN" smtClean="0"/>
              <a:t>RAID</a:t>
            </a:r>
            <a:r>
              <a:rPr lang="zh-CN" altLang="en-US" smtClean="0"/>
              <a:t>策略和配置上图右表所示。</a:t>
            </a:r>
          </a:p>
          <a:p>
            <a:r>
              <a:rPr lang="zh-CN" altLang="en-US" smtClean="0"/>
              <a:t>容量层由大容量的</a:t>
            </a:r>
            <a:r>
              <a:rPr lang="en-US" altLang="zh-CN" smtClean="0"/>
              <a:t>SATA</a:t>
            </a:r>
            <a:r>
              <a:rPr lang="zh-CN" altLang="en-US" smtClean="0"/>
              <a:t>、</a:t>
            </a:r>
            <a:r>
              <a:rPr lang="en-US" altLang="zh-CN" smtClean="0"/>
              <a:t>NL-SAS</a:t>
            </a:r>
            <a:r>
              <a:rPr lang="zh-CN" altLang="en-US" smtClean="0"/>
              <a:t>盘组成，</a:t>
            </a:r>
            <a:r>
              <a:rPr lang="en-US" altLang="zh-CN" smtClean="0"/>
              <a:t>RAID</a:t>
            </a:r>
            <a:r>
              <a:rPr lang="zh-CN" altLang="en-US" smtClean="0"/>
              <a:t>策略建议使用双重校验方式的</a:t>
            </a:r>
            <a:r>
              <a:rPr lang="en-US" altLang="zh-CN" smtClean="0"/>
              <a:t>RAID6</a:t>
            </a:r>
            <a:r>
              <a:rPr lang="zh-CN" altLang="en-US" smtClean="0"/>
              <a:t>。（</a:t>
            </a:r>
            <a:r>
              <a:rPr lang="en-US" altLang="zh-CN" smtClean="0"/>
              <a:t>SATA</a:t>
            </a:r>
            <a:r>
              <a:rPr lang="zh-CN" altLang="en-US" smtClean="0"/>
              <a:t>盘较少使用，部分产品规格上已经不支持）</a:t>
            </a:r>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45838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OceanStor</a:t>
            </a:r>
            <a:r>
              <a:rPr lang="zh-CN" altLang="en-US" dirty="0" smtClean="0"/>
              <a:t>存储系统会在每个硬盘域内根据每种类型的硬盘数量自动划分为一个或多个</a:t>
            </a:r>
            <a:r>
              <a:rPr lang="en-US" altLang="zh-CN" dirty="0" smtClean="0"/>
              <a:t>Disk Group</a:t>
            </a:r>
            <a:r>
              <a:rPr lang="zh-CN" altLang="en-US" dirty="0" smtClean="0"/>
              <a:t>（</a:t>
            </a:r>
            <a:r>
              <a:rPr lang="en-US" altLang="zh-CN" dirty="0" smtClean="0"/>
              <a:t>DG</a:t>
            </a:r>
            <a:r>
              <a:rPr lang="zh-CN" altLang="en-US" dirty="0" smtClean="0"/>
              <a:t>）。</a:t>
            </a:r>
          </a:p>
          <a:p>
            <a:r>
              <a:rPr lang="zh-CN" altLang="en-US" dirty="0" smtClean="0"/>
              <a:t>一个</a:t>
            </a:r>
            <a:r>
              <a:rPr lang="en-US" altLang="zh-CN" dirty="0" smtClean="0"/>
              <a:t>Disk Group</a:t>
            </a:r>
            <a:r>
              <a:rPr lang="zh-CN" altLang="en-US" dirty="0" smtClean="0"/>
              <a:t>（</a:t>
            </a:r>
            <a:r>
              <a:rPr lang="en-US" altLang="zh-CN" dirty="0" smtClean="0"/>
              <a:t>DG</a:t>
            </a:r>
            <a:r>
              <a:rPr lang="zh-CN" altLang="en-US" dirty="0" smtClean="0"/>
              <a:t>）只包含一种硬盘类型。</a:t>
            </a:r>
          </a:p>
          <a:p>
            <a:r>
              <a:rPr lang="zh-CN" altLang="en-US" dirty="0" smtClean="0"/>
              <a:t>任意一个</a:t>
            </a:r>
            <a:r>
              <a:rPr lang="en-US" altLang="zh-CN" dirty="0" smtClean="0"/>
              <a:t>CKG</a:t>
            </a:r>
            <a:r>
              <a:rPr lang="zh-CN" altLang="en-US" dirty="0" smtClean="0"/>
              <a:t>的多个</a:t>
            </a:r>
            <a:r>
              <a:rPr lang="en-US" altLang="zh-CN" dirty="0" smtClean="0"/>
              <a:t>CK</a:t>
            </a:r>
            <a:r>
              <a:rPr lang="zh-CN" altLang="en-US" dirty="0" smtClean="0"/>
              <a:t>来自于同一个</a:t>
            </a:r>
            <a:r>
              <a:rPr lang="en-US" altLang="zh-CN" dirty="0" smtClean="0"/>
              <a:t>Disk Group</a:t>
            </a:r>
            <a:r>
              <a:rPr lang="zh-CN" altLang="en-US" dirty="0" smtClean="0"/>
              <a:t>（</a:t>
            </a:r>
            <a:r>
              <a:rPr lang="en-US" altLang="zh-CN" dirty="0" smtClean="0"/>
              <a:t>DG</a:t>
            </a:r>
            <a:r>
              <a:rPr lang="zh-CN" altLang="en-US" dirty="0" smtClean="0"/>
              <a:t>）的不同硬盘。</a:t>
            </a:r>
          </a:p>
          <a:p>
            <a:r>
              <a:rPr lang="en-US" altLang="zh-CN" dirty="0" smtClean="0"/>
              <a:t>Disk Group</a:t>
            </a:r>
            <a:r>
              <a:rPr lang="zh-CN" altLang="en-US" dirty="0" smtClean="0"/>
              <a:t>（</a:t>
            </a:r>
            <a:r>
              <a:rPr lang="en-US" altLang="zh-CN" dirty="0" smtClean="0"/>
              <a:t>DG</a:t>
            </a:r>
            <a:r>
              <a:rPr lang="zh-CN" altLang="en-US" dirty="0" smtClean="0"/>
              <a:t>）属于系统内部对象，主要作用为故障隔离，由</a:t>
            </a:r>
            <a:r>
              <a:rPr lang="en-US" altLang="zh-CN" dirty="0" err="1" smtClean="0"/>
              <a:t>OceanStor</a:t>
            </a:r>
            <a:r>
              <a:rPr lang="zh-CN" altLang="en-US" dirty="0" smtClean="0"/>
              <a:t>存储系统自动完成配置，对外不体现。</a:t>
            </a:r>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9904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8349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块大小是系统在切分物理空间的时候固定的大小，不能进行更改。</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0223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一个</a:t>
            </a:r>
            <a:r>
              <a:rPr lang="en-US" altLang="zh-CN" smtClean="0"/>
              <a:t>CKG</a:t>
            </a:r>
            <a:r>
              <a:rPr lang="zh-CN" altLang="en-US" smtClean="0"/>
              <a:t>中的</a:t>
            </a:r>
            <a:r>
              <a:rPr lang="en-US" altLang="zh-CN" smtClean="0"/>
              <a:t>CK</a:t>
            </a:r>
            <a:r>
              <a:rPr lang="zh-CN" altLang="en-US" smtClean="0"/>
              <a:t>均来自于同一个</a:t>
            </a:r>
            <a:r>
              <a:rPr lang="en-US" altLang="zh-CN" smtClean="0"/>
              <a:t>DG</a:t>
            </a:r>
            <a:r>
              <a:rPr lang="zh-CN" altLang="en-US" smtClean="0"/>
              <a:t>中的硬盘，</a:t>
            </a:r>
            <a:r>
              <a:rPr lang="en-US" altLang="zh-CN" smtClean="0"/>
              <a:t>CKG</a:t>
            </a:r>
            <a:r>
              <a:rPr lang="zh-CN" altLang="en-US" smtClean="0"/>
              <a:t>具有</a:t>
            </a:r>
            <a:r>
              <a:rPr lang="en-US" altLang="zh-CN" smtClean="0"/>
              <a:t>RAID</a:t>
            </a:r>
            <a:r>
              <a:rPr lang="zh-CN" altLang="en-US" smtClean="0"/>
              <a:t>属性（</a:t>
            </a:r>
            <a:r>
              <a:rPr lang="en-US" altLang="zh-CN" smtClean="0"/>
              <a:t>RAID</a:t>
            </a:r>
            <a:r>
              <a:rPr lang="zh-CN" altLang="en-US" smtClean="0"/>
              <a:t>属性实际配置在</a:t>
            </a:r>
            <a:r>
              <a:rPr lang="en-US" altLang="zh-CN" smtClean="0"/>
              <a:t>Tier</a:t>
            </a:r>
            <a:r>
              <a:rPr lang="zh-CN" altLang="en-US" smtClean="0"/>
              <a:t>上），</a:t>
            </a:r>
            <a:r>
              <a:rPr lang="en-US" altLang="zh-CN" smtClean="0"/>
              <a:t>CK</a:t>
            </a:r>
            <a:r>
              <a:rPr lang="zh-CN" altLang="en-US" smtClean="0"/>
              <a:t>和</a:t>
            </a:r>
            <a:r>
              <a:rPr lang="en-US" altLang="zh-CN" smtClean="0"/>
              <a:t>CKG</a:t>
            </a:r>
            <a:r>
              <a:rPr lang="zh-CN" altLang="en-US" smtClean="0"/>
              <a:t>均属于系统内部对象，由存储系统自动完成配置，对外不体现。</a:t>
            </a:r>
          </a:p>
          <a:p>
            <a:endParaRPr lang="zh-CN" altLang="en-US" smtClean="0"/>
          </a:p>
          <a:p>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26000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7449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一个</a:t>
            </a:r>
            <a:r>
              <a:rPr lang="en-US" altLang="zh-CN" smtClean="0"/>
              <a:t>Extent</a:t>
            </a:r>
            <a:r>
              <a:rPr lang="zh-CN" altLang="en-US" smtClean="0"/>
              <a:t>归属于一个</a:t>
            </a:r>
            <a:r>
              <a:rPr lang="en-US" altLang="zh-CN" smtClean="0"/>
              <a:t>Volume</a:t>
            </a:r>
            <a:r>
              <a:rPr lang="zh-CN" altLang="en-US" smtClean="0"/>
              <a:t>或一个</a:t>
            </a:r>
            <a:r>
              <a:rPr lang="en-US" altLang="zh-CN" smtClean="0"/>
              <a:t>LUN</a:t>
            </a:r>
            <a:r>
              <a:rPr lang="zh-CN" altLang="en-US" smtClean="0"/>
              <a:t>，</a:t>
            </a:r>
            <a:r>
              <a:rPr lang="en-US" altLang="zh-CN" smtClean="0"/>
              <a:t>Extent</a:t>
            </a:r>
            <a:r>
              <a:rPr lang="zh-CN" altLang="en-US" smtClean="0"/>
              <a:t>大小在创建存储池时可以进行设置，创建之后不可更改，不同存储池的</a:t>
            </a:r>
            <a:r>
              <a:rPr lang="en-US" altLang="zh-CN" smtClean="0"/>
              <a:t>Extent</a:t>
            </a:r>
            <a:r>
              <a:rPr lang="zh-CN" altLang="en-US" smtClean="0"/>
              <a:t>大小可以不同，但同一存储池中的</a:t>
            </a:r>
            <a:r>
              <a:rPr lang="en-US" altLang="zh-CN" smtClean="0"/>
              <a:t>Extent</a:t>
            </a:r>
            <a:r>
              <a:rPr lang="zh-CN" altLang="en-US" smtClean="0"/>
              <a:t>大小是相同的。</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47904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Thin LUN</a:t>
            </a:r>
            <a:r>
              <a:rPr lang="zh-CN" altLang="en-US" smtClean="0"/>
              <a:t>以</a:t>
            </a:r>
            <a:r>
              <a:rPr lang="en-US" altLang="zh-CN" smtClean="0"/>
              <a:t>Grain</a:t>
            </a:r>
            <a:r>
              <a:rPr lang="zh-CN" altLang="en-US" smtClean="0"/>
              <a:t>为单位映射到</a:t>
            </a:r>
            <a:r>
              <a:rPr lang="en-US" altLang="zh-CN" smtClean="0"/>
              <a:t>LUN</a:t>
            </a:r>
            <a:r>
              <a:rPr lang="zh-CN" altLang="en-US" smtClean="0"/>
              <a:t>，对于</a:t>
            </a:r>
            <a:r>
              <a:rPr lang="en-US" altLang="zh-CN" smtClean="0"/>
              <a:t>Thick LUN</a:t>
            </a:r>
            <a:r>
              <a:rPr lang="zh-CN" altLang="en-US" smtClean="0"/>
              <a:t>，没有该对象。</a:t>
            </a:r>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3945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一个</a:t>
            </a:r>
            <a:r>
              <a:rPr lang="en-US" altLang="zh-CN" smtClean="0"/>
              <a:t>Volume</a:t>
            </a:r>
            <a:r>
              <a:rPr lang="zh-CN" altLang="en-US" smtClean="0"/>
              <a:t>对象用于组织同一个</a:t>
            </a:r>
            <a:r>
              <a:rPr lang="en-US" altLang="zh-CN" smtClean="0"/>
              <a:t>LUN</a:t>
            </a:r>
            <a:r>
              <a:rPr lang="zh-CN" altLang="en-US" smtClean="0"/>
              <a:t>的所有</a:t>
            </a:r>
            <a:r>
              <a:rPr lang="en-US" altLang="zh-CN" smtClean="0"/>
              <a:t>Extent</a:t>
            </a:r>
            <a:r>
              <a:rPr lang="zh-CN" altLang="en-US" smtClean="0"/>
              <a:t>、</a:t>
            </a:r>
            <a:r>
              <a:rPr lang="en-US" altLang="zh-CN" smtClean="0"/>
              <a:t>Grain</a:t>
            </a:r>
            <a:r>
              <a:rPr lang="zh-CN" altLang="en-US" smtClean="0"/>
              <a:t>逻辑存储单元，可动态申请释放</a:t>
            </a:r>
            <a:r>
              <a:rPr lang="en-US" altLang="zh-CN" smtClean="0"/>
              <a:t>Extent</a:t>
            </a:r>
            <a:r>
              <a:rPr lang="zh-CN" altLang="en-US" smtClean="0"/>
              <a:t>来增加或者减少</a:t>
            </a:r>
            <a:r>
              <a:rPr lang="en-US" altLang="zh-CN" smtClean="0"/>
              <a:t>Volume</a:t>
            </a:r>
            <a:r>
              <a:rPr lang="zh-CN" altLang="en-US" smtClean="0"/>
              <a:t>实际占用的空间。</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33695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0212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能在发生</a:t>
            </a:r>
            <a:r>
              <a:rPr lang="en-US" altLang="zh-CN" dirty="0" smtClean="0"/>
              <a:t>Flash</a:t>
            </a:r>
            <a:r>
              <a:rPr lang="zh-CN" altLang="en-US" dirty="0" smtClean="0"/>
              <a:t>器件失效后，将主动恢复故障</a:t>
            </a:r>
            <a:r>
              <a:rPr lang="en-US" altLang="zh-CN" dirty="0" smtClean="0"/>
              <a:t>Flash</a:t>
            </a:r>
            <a:r>
              <a:rPr lang="zh-CN" altLang="en-US" dirty="0" smtClean="0"/>
              <a:t>中的数据并继续对数据进行</a:t>
            </a:r>
            <a:r>
              <a:rPr lang="en-US" altLang="zh-CN" dirty="0" smtClean="0"/>
              <a:t>RAID</a:t>
            </a:r>
            <a:r>
              <a:rPr lang="zh-CN" altLang="en-US" dirty="0" smtClean="0"/>
              <a:t>保护。</a:t>
            </a:r>
          </a:p>
          <a:p>
            <a:r>
              <a:rPr lang="zh-CN" altLang="en-US" dirty="0" smtClean="0"/>
              <a:t>该算法能够动态调整</a:t>
            </a:r>
            <a:r>
              <a:rPr lang="en-US" altLang="zh-CN" dirty="0" smtClean="0"/>
              <a:t>RAID</a:t>
            </a:r>
            <a:r>
              <a:rPr lang="zh-CN" altLang="en-US" dirty="0" smtClean="0"/>
              <a:t>中数据块的数目，从而满足系统可靠性和容量要求。当出现某个</a:t>
            </a:r>
            <a:r>
              <a:rPr lang="en-US" altLang="zh-CN" dirty="0" smtClean="0"/>
              <a:t>CHUNK</a:t>
            </a:r>
            <a:r>
              <a:rPr lang="zh-CN" altLang="en-US" dirty="0" smtClean="0"/>
              <a:t>损坏，并且无法从</a:t>
            </a:r>
            <a:r>
              <a:rPr lang="en-US" altLang="zh-CN" dirty="0" smtClean="0"/>
              <a:t>RAID</a:t>
            </a:r>
            <a:r>
              <a:rPr lang="zh-CN" altLang="en-US" dirty="0" smtClean="0"/>
              <a:t>的成员盘以外选择新的</a:t>
            </a:r>
            <a:r>
              <a:rPr lang="en-US" altLang="zh-CN" dirty="0" smtClean="0"/>
              <a:t>CHUNK</a:t>
            </a:r>
            <a:r>
              <a:rPr lang="zh-CN" altLang="en-US" dirty="0" smtClean="0"/>
              <a:t>时，系统使用动态方式将原来</a:t>
            </a:r>
            <a:r>
              <a:rPr lang="en-US" altLang="zh-CN" dirty="0" smtClean="0"/>
              <a:t>N+M</a:t>
            </a:r>
            <a:r>
              <a:rPr lang="zh-CN" altLang="en-US" dirty="0" smtClean="0"/>
              <a:t>分条中的数据重构至新的</a:t>
            </a:r>
            <a:r>
              <a:rPr lang="en-US" altLang="zh-CN" dirty="0" smtClean="0"/>
              <a:t>(N-1)+M</a:t>
            </a:r>
            <a:r>
              <a:rPr lang="zh-CN" altLang="en-US" dirty="0" smtClean="0"/>
              <a:t>分条中。当有新的</a:t>
            </a:r>
            <a:r>
              <a:rPr lang="en-US" altLang="zh-CN" dirty="0" smtClean="0"/>
              <a:t>SSD</a:t>
            </a:r>
            <a:r>
              <a:rPr lang="zh-CN" altLang="en-US" dirty="0" smtClean="0"/>
              <a:t>盘插入时，系统重构</a:t>
            </a:r>
            <a:r>
              <a:rPr lang="en-US" altLang="zh-CN" dirty="0" smtClean="0"/>
              <a:t>RAID</a:t>
            </a:r>
            <a:r>
              <a:rPr lang="zh-CN" altLang="en-US" dirty="0" smtClean="0"/>
              <a:t>，动态的将原来</a:t>
            </a:r>
            <a:r>
              <a:rPr lang="en-US" altLang="zh-CN" dirty="0" smtClean="0"/>
              <a:t>(N-1)+M</a:t>
            </a:r>
            <a:r>
              <a:rPr lang="zh-CN" altLang="en-US" dirty="0" smtClean="0"/>
              <a:t>分条中的数据搬移至新的</a:t>
            </a:r>
            <a:r>
              <a:rPr lang="en-US" altLang="zh-CN" dirty="0" smtClean="0"/>
              <a:t>N+M</a:t>
            </a:r>
            <a:r>
              <a:rPr lang="zh-CN" altLang="en-US" dirty="0" smtClean="0"/>
              <a:t>分条中，提升硬盘利用率。</a:t>
            </a:r>
          </a:p>
          <a:p>
            <a:pPr lvl="0"/>
            <a:r>
              <a:rPr lang="zh-CN" altLang="en-US" dirty="0" smtClean="0"/>
              <a:t>动态</a:t>
            </a:r>
            <a:r>
              <a:rPr lang="en-US" altLang="zh-CN" dirty="0" smtClean="0"/>
              <a:t>RAID</a:t>
            </a:r>
            <a:r>
              <a:rPr lang="zh-CN" altLang="en-US" dirty="0" smtClean="0"/>
              <a:t>采用</a:t>
            </a:r>
            <a:r>
              <a:rPr lang="en-US" altLang="zh-CN" dirty="0" smtClean="0"/>
              <a:t>EC</a:t>
            </a:r>
            <a:r>
              <a:rPr lang="zh-CN" altLang="en-US" dirty="0" smtClean="0"/>
              <a:t>（</a:t>
            </a:r>
            <a:r>
              <a:rPr lang="en-US" altLang="zh-CN" dirty="0" smtClean="0"/>
              <a:t>Erasure Code</a:t>
            </a:r>
            <a:r>
              <a:rPr lang="zh-CN" altLang="en-US" dirty="0" smtClean="0"/>
              <a:t>）算法，在全</a:t>
            </a:r>
            <a:r>
              <a:rPr lang="en-US" altLang="zh-CN" dirty="0" smtClean="0"/>
              <a:t>SSD</a:t>
            </a:r>
            <a:r>
              <a:rPr lang="zh-CN" altLang="en-US" dirty="0" smtClean="0"/>
              <a:t>盘配置下，能够动态调整</a:t>
            </a:r>
            <a:r>
              <a:rPr lang="en-US" altLang="zh-CN" dirty="0" smtClean="0"/>
              <a:t>CKG</a:t>
            </a:r>
            <a:r>
              <a:rPr lang="zh-CN" altLang="en-US" dirty="0" smtClean="0"/>
              <a:t>中</a:t>
            </a:r>
            <a:r>
              <a:rPr lang="en-US" altLang="zh-CN" dirty="0" smtClean="0"/>
              <a:t>CK</a:t>
            </a:r>
            <a:r>
              <a:rPr lang="zh-CN" altLang="en-US" dirty="0" smtClean="0"/>
              <a:t>的数目，从而满足系统可靠性和容量要求。</a:t>
            </a:r>
            <a:endParaRPr lang="en-US" altLang="zh-CN"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277847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现有系统的持续升级意味着客户需要不断购买更高容量的磁盘来逐渐取代现有磁盘，不同容量的磁盘将用于同一系统中。问题是如何在不同容量磁盘混用的环境中保证最佳利用率。</a:t>
            </a:r>
          </a:p>
          <a:p>
            <a:r>
              <a:rPr lang="en-US" altLang="zh-CN" smtClean="0"/>
              <a:t>RAID-TP</a:t>
            </a:r>
            <a:r>
              <a:rPr lang="zh-CN" altLang="en-US" smtClean="0"/>
              <a:t>采用了华为优化的</a:t>
            </a:r>
            <a:r>
              <a:rPr lang="en-US" altLang="zh-CN" smtClean="0"/>
              <a:t>FlexEC</a:t>
            </a:r>
            <a:r>
              <a:rPr lang="zh-CN" altLang="en-US" smtClean="0"/>
              <a:t>算法，这个算法允许系统容忍三盘同时故障，这样不仅可以提高可靠性，还允许更长的重建时间。</a:t>
            </a:r>
            <a:endParaRPr lang="en-US" altLang="zh-CN" smtClean="0"/>
          </a:p>
          <a:p>
            <a:r>
              <a:rPr lang="zh-CN" altLang="en-US" smtClean="0"/>
              <a:t>与传统的</a:t>
            </a:r>
            <a:r>
              <a:rPr lang="en-US" altLang="zh-CN" smtClean="0"/>
              <a:t>RAID</a:t>
            </a:r>
            <a:r>
              <a:rPr lang="zh-CN" altLang="en-US" smtClean="0"/>
              <a:t>系统相比，使用</a:t>
            </a:r>
            <a:r>
              <a:rPr lang="en-US" altLang="zh-CN" smtClean="0"/>
              <a:t>FlexEC</a:t>
            </a:r>
            <a:r>
              <a:rPr lang="zh-CN" altLang="en-US" smtClean="0"/>
              <a:t>算法重建时实际从单个磁盘读取的数据量减少了</a:t>
            </a:r>
            <a:r>
              <a:rPr lang="en-US" altLang="zh-CN" smtClean="0"/>
              <a:t>70%</a:t>
            </a:r>
            <a:r>
              <a:rPr lang="zh-CN" altLang="en-US" smtClean="0"/>
              <a:t>，降低了对系统性能的影响。</a:t>
            </a:r>
            <a:endParaRPr lang="en-US" altLang="zh-CN" smtClean="0"/>
          </a:p>
          <a:p>
            <a:r>
              <a:rPr lang="zh-CN" altLang="en-US" smtClean="0"/>
              <a:t>在典型的</a:t>
            </a:r>
            <a:r>
              <a:rPr lang="en-US" altLang="zh-CN" smtClean="0"/>
              <a:t>4:2 RAID 6</a:t>
            </a:r>
            <a:r>
              <a:rPr lang="zh-CN" altLang="en-US" smtClean="0"/>
              <a:t>系统中，利用率通常约为</a:t>
            </a:r>
            <a:r>
              <a:rPr lang="en-US" altLang="zh-CN" smtClean="0"/>
              <a:t>67%</a:t>
            </a:r>
            <a:r>
              <a:rPr lang="zh-CN" altLang="en-US" smtClean="0"/>
              <a:t>，而配备</a:t>
            </a:r>
            <a:r>
              <a:rPr lang="en-US" altLang="zh-CN" smtClean="0"/>
              <a:t>25</a:t>
            </a:r>
            <a:r>
              <a:rPr lang="zh-CN" altLang="en-US" smtClean="0"/>
              <a:t>个磁盘的华为</a:t>
            </a:r>
            <a:r>
              <a:rPr lang="en-US" altLang="zh-CN" smtClean="0"/>
              <a:t>OceanStor</a:t>
            </a:r>
            <a:r>
              <a:rPr lang="zh-CN" altLang="en-US" smtClean="0"/>
              <a:t>全闪存存储的容量利用率则大幅度提高了</a:t>
            </a:r>
            <a:r>
              <a:rPr lang="en-US" altLang="zh-CN" smtClean="0"/>
              <a:t>20%</a:t>
            </a:r>
            <a:r>
              <a:rPr lang="zh-CN" altLang="en-US" smtClean="0"/>
              <a:t>。</a:t>
            </a:r>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95319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zh-CN" altLang="en-US" smtClean="0"/>
              <a:t>条带</a:t>
            </a:r>
            <a:r>
              <a:rPr lang="en-US" altLang="zh-CN" smtClean="0"/>
              <a:t>(strip)</a:t>
            </a:r>
            <a:r>
              <a:rPr lang="zh-CN" altLang="en-US" smtClean="0"/>
              <a:t>：硬盘中单个或者多个连续的扇区构成一个条带，他是一块硬盘上进一次数据读写的最小单元。 它是组成分条的元素。分条</a:t>
            </a:r>
            <a:r>
              <a:rPr lang="en-US" altLang="zh-CN" smtClean="0"/>
              <a:t>(stipe)</a:t>
            </a:r>
            <a:r>
              <a:rPr lang="zh-CN" altLang="en-US" smtClean="0"/>
              <a:t>：同一硬盘阵列中的多个硬盘驱动器上的相同“位置”（或者说是相同编号）的条带的组合。</a:t>
            </a:r>
          </a:p>
          <a:p>
            <a:pPr lvl="1"/>
            <a:r>
              <a:rPr lang="en-US" altLang="zh-CN" smtClean="0"/>
              <a:t>RAID 10</a:t>
            </a:r>
          </a:p>
          <a:p>
            <a:pPr lvl="1"/>
            <a:r>
              <a:rPr lang="en-US" altLang="zh-CN" smtClean="0"/>
              <a:t>T</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46595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8629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华为培训</a:t>
            </a:r>
            <a:r>
              <a:rPr lang="en-US" altLang="zh-CN" smtClean="0"/>
              <a:t>APP</a:t>
            </a:r>
          </a:p>
          <a:p>
            <a:pPr lvl="1"/>
            <a:r>
              <a:rPr lang="zh-CN" altLang="en-US" smtClean="0"/>
              <a:t>包含大量华为认证精品学习视频。</a:t>
            </a:r>
          </a:p>
          <a:p>
            <a:r>
              <a:rPr lang="zh-CN" altLang="en-US" smtClean="0"/>
              <a:t>企业技术支持</a:t>
            </a:r>
            <a:r>
              <a:rPr lang="en-US" altLang="zh-CN" smtClean="0"/>
              <a:t>APP</a:t>
            </a:r>
          </a:p>
          <a:p>
            <a:pPr lvl="1"/>
            <a:r>
              <a:rPr lang="zh-CN" altLang="en-US" smtClean="0"/>
              <a:t>覆盖华为所有企业热门产品文档、案例和公告；快速查询命令、告警和备件信息；扫一扫，设备信息一目了然；简单直观的视频指导；从不间断的企业技术支持。</a:t>
            </a:r>
          </a:p>
          <a:p>
            <a:r>
              <a:rPr lang="zh-CN" altLang="en-US" smtClean="0"/>
              <a:t>华为企业业务</a:t>
            </a:r>
            <a:r>
              <a:rPr lang="en-US" altLang="zh-CN" smtClean="0"/>
              <a:t>APP</a:t>
            </a:r>
          </a:p>
          <a:p>
            <a:pPr lvl="1"/>
            <a:r>
              <a:rPr lang="zh-CN" altLang="en-US" smtClean="0"/>
              <a:t>面向客户、合作伙伴的一站式移动</a:t>
            </a:r>
            <a:r>
              <a:rPr lang="en-US" altLang="zh-CN" smtClean="0"/>
              <a:t>ICT</a:t>
            </a:r>
            <a:r>
              <a:rPr lang="zh-CN" altLang="en-US" smtClean="0"/>
              <a:t>门户，随时随地了解华为在企业</a:t>
            </a:r>
            <a:r>
              <a:rPr lang="en-US" altLang="zh-CN" smtClean="0"/>
              <a:t>ICT</a:t>
            </a:r>
            <a:r>
              <a:rPr lang="zh-CN" altLang="en-US" smtClean="0"/>
              <a:t>领域全方位的产品与解决方案信息。</a:t>
            </a:r>
          </a:p>
          <a:p>
            <a:endParaRPr lang="zh-CN" altLang="en-US"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08012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热门工具：</a:t>
            </a:r>
          </a:p>
          <a:p>
            <a:pPr lvl="1"/>
            <a:r>
              <a:rPr lang="en-US" altLang="zh-CN" smtClean="0"/>
              <a:t>HedEx Lite</a:t>
            </a:r>
            <a:r>
              <a:rPr lang="zh-CN" altLang="en-US" smtClean="0"/>
              <a:t>：华为产品文档管理工具，支持浏览、搜索、更新和管理产品资料</a:t>
            </a:r>
          </a:p>
          <a:p>
            <a:pPr lvl="1"/>
            <a:r>
              <a:rPr lang="en-US" altLang="zh-CN" smtClean="0"/>
              <a:t>eStor</a:t>
            </a:r>
            <a:r>
              <a:rPr lang="zh-CN" altLang="en-US" smtClean="0"/>
              <a:t>：图形化存储仿真平台，该平台通过对真实华为</a:t>
            </a:r>
            <a:r>
              <a:rPr lang="en-US" altLang="zh-CN" smtClean="0"/>
              <a:t>OceanStor</a:t>
            </a:r>
            <a:r>
              <a:rPr lang="zh-CN" altLang="en-US" smtClean="0"/>
              <a:t>全闪存仿真模拟，帮助广大</a:t>
            </a:r>
            <a:r>
              <a:rPr lang="en-US" altLang="zh-CN" smtClean="0"/>
              <a:t>ICT</a:t>
            </a:r>
            <a:r>
              <a:rPr lang="zh-CN" altLang="en-US" smtClean="0"/>
              <a:t>从业者和用户快速熟悉华为存储系列产品，了解并掌握相关产品的操作和配置。</a:t>
            </a:r>
            <a:endParaRPr lang="en-US" altLang="zh-CN" smtClean="0"/>
          </a:p>
          <a:p>
            <a:pPr lvl="1"/>
            <a:r>
              <a:rPr lang="zh-CN" altLang="en-US" smtClean="0"/>
              <a:t>网络资料工具中心：汇集网络产品的资料工具，是您进行投标支撑、网络规划、项目交付和升级维护的好助手。</a:t>
            </a:r>
          </a:p>
          <a:p>
            <a:pPr lvl="1"/>
            <a:r>
              <a:rPr lang="zh-CN" altLang="en-US" smtClean="0"/>
              <a:t>信息查询助手：提供华为产品命令和告警信息查询。</a:t>
            </a:r>
            <a:endParaRPr lang="zh-CN" altLang="en-US" dirty="0" smtClean="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5287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44906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908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单硬盘容量太小，没有冗余，硬盘故障会导致数据丢失，且单硬盘性能有限，不易管理。</a:t>
            </a:r>
            <a:endParaRPr lang="en-US" altLang="zh-CN" dirty="0" smtClean="0"/>
          </a:p>
          <a:p>
            <a:endParaRPr lang="en-US" altLang="zh-CN" dirty="0"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949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a:t>
            </a:r>
            <a:r>
              <a:rPr lang="zh-CN" altLang="en-US" smtClean="0"/>
              <a:t>技术的主要功能：</a:t>
            </a:r>
          </a:p>
          <a:p>
            <a:pPr lvl="1"/>
            <a:r>
              <a:rPr lang="zh-CN" altLang="en-US" smtClean="0"/>
              <a:t>把多个硬盘组合成一个逻辑盘组，以提供更大容量的存储。</a:t>
            </a:r>
          </a:p>
          <a:p>
            <a:pPr lvl="1"/>
            <a:r>
              <a:rPr lang="zh-CN" altLang="en-US" smtClean="0"/>
              <a:t>将数据分割成数据块，对多个硬盘并行进行写入</a:t>
            </a:r>
            <a:r>
              <a:rPr lang="en-US" altLang="zh-CN" smtClean="0"/>
              <a:t>/</a:t>
            </a:r>
            <a:r>
              <a:rPr lang="zh-CN" altLang="en-US" smtClean="0"/>
              <a:t>读出，提高硬盘访问速度。</a:t>
            </a:r>
          </a:p>
          <a:p>
            <a:pPr lvl="1"/>
            <a:r>
              <a:rPr lang="zh-CN" altLang="en-US" smtClean="0"/>
              <a:t>通过提供镜像或奇偶校验来提供容错。</a:t>
            </a:r>
          </a:p>
          <a:p>
            <a:r>
              <a:rPr lang="zh-CN" altLang="en-US" smtClean="0"/>
              <a:t>在存储设备中，可以通过</a:t>
            </a:r>
            <a:r>
              <a:rPr lang="en-US" altLang="zh-CN" smtClean="0"/>
              <a:t>2</a:t>
            </a:r>
            <a:r>
              <a:rPr lang="zh-CN" altLang="en-US" smtClean="0"/>
              <a:t>种方式实现</a:t>
            </a:r>
            <a:r>
              <a:rPr lang="en-US" altLang="zh-CN" smtClean="0"/>
              <a:t>RAID</a:t>
            </a:r>
            <a:r>
              <a:rPr lang="zh-CN" altLang="en-US" smtClean="0"/>
              <a:t>功能：硬件</a:t>
            </a:r>
            <a:r>
              <a:rPr lang="en-US" altLang="zh-CN" smtClean="0"/>
              <a:t>RAID</a:t>
            </a:r>
            <a:r>
              <a:rPr lang="zh-CN" altLang="en-US" smtClean="0"/>
              <a:t>和软件</a:t>
            </a:r>
            <a:r>
              <a:rPr lang="en-US" altLang="zh-CN" smtClean="0"/>
              <a:t>RAID</a:t>
            </a:r>
            <a:r>
              <a:rPr lang="zh-CN" altLang="en-US" smtClean="0"/>
              <a:t>。</a:t>
            </a:r>
          </a:p>
          <a:p>
            <a:pPr lvl="1"/>
            <a:r>
              <a:rPr lang="zh-CN" altLang="en-US" smtClean="0"/>
              <a:t>硬件</a:t>
            </a:r>
            <a:r>
              <a:rPr lang="en-US" altLang="zh-CN" smtClean="0"/>
              <a:t>RAID</a:t>
            </a:r>
            <a:r>
              <a:rPr lang="zh-CN" altLang="en-US" smtClean="0"/>
              <a:t>使用专用的</a:t>
            </a:r>
            <a:r>
              <a:rPr lang="en-US" altLang="zh-CN" smtClean="0"/>
              <a:t>RAID</a:t>
            </a:r>
            <a:r>
              <a:rPr lang="zh-CN" altLang="en-US" smtClean="0"/>
              <a:t>适配器、硬盘控制器或存储处理器。</a:t>
            </a:r>
            <a:r>
              <a:rPr lang="en-US" altLang="zh-CN" smtClean="0"/>
              <a:t>RAID</a:t>
            </a:r>
            <a:r>
              <a:rPr lang="zh-CN" altLang="en-US" smtClean="0"/>
              <a:t>控制器有自己的处理器，</a:t>
            </a:r>
            <a:r>
              <a:rPr lang="en-US" altLang="zh-CN" smtClean="0"/>
              <a:t>I/O</a:t>
            </a:r>
            <a:r>
              <a:rPr lang="zh-CN" altLang="en-US" smtClean="0"/>
              <a:t>处理芯片，和内存，用来提高资源利用率和数据传输速度。</a:t>
            </a:r>
            <a:r>
              <a:rPr lang="en-US" altLang="zh-CN" smtClean="0"/>
              <a:t>RAID</a:t>
            </a:r>
            <a:r>
              <a:rPr lang="zh-CN" altLang="en-US" smtClean="0"/>
              <a:t>控制器管理路由、缓冲区，控制主机与</a:t>
            </a:r>
            <a:r>
              <a:rPr lang="en-US" altLang="zh-CN" smtClean="0"/>
              <a:t>RAID</a:t>
            </a:r>
            <a:r>
              <a:rPr lang="zh-CN" altLang="en-US" smtClean="0"/>
              <a:t>间数据流。硬件</a:t>
            </a:r>
            <a:r>
              <a:rPr lang="en-US" altLang="zh-CN" smtClean="0"/>
              <a:t>RAID</a:t>
            </a:r>
            <a:r>
              <a:rPr lang="zh-CN" altLang="en-US" smtClean="0"/>
              <a:t>通常在服务器中使用。</a:t>
            </a:r>
          </a:p>
          <a:p>
            <a:pPr lvl="1"/>
            <a:r>
              <a:rPr lang="zh-CN" altLang="en-US" smtClean="0"/>
              <a:t>软件实现的</a:t>
            </a:r>
            <a:r>
              <a:rPr lang="en-US" altLang="zh-CN" smtClean="0"/>
              <a:t>RAID</a:t>
            </a:r>
            <a:r>
              <a:rPr lang="zh-CN" altLang="en-US" smtClean="0"/>
              <a:t>没有它自己的处理器或</a:t>
            </a:r>
            <a:r>
              <a:rPr lang="en-US" altLang="zh-CN" smtClean="0"/>
              <a:t>I/O</a:t>
            </a:r>
            <a:r>
              <a:rPr lang="zh-CN" altLang="en-US" smtClean="0"/>
              <a:t>处理芯片，而是完全依赖于主机处理器。因此，低速</a:t>
            </a:r>
            <a:r>
              <a:rPr lang="en-US" altLang="zh-CN" smtClean="0"/>
              <a:t>CPU</a:t>
            </a:r>
            <a:r>
              <a:rPr lang="zh-CN" altLang="en-US" smtClean="0"/>
              <a:t>不能满足</a:t>
            </a:r>
            <a:r>
              <a:rPr lang="en-US" altLang="zh-CN" smtClean="0"/>
              <a:t>RAID</a:t>
            </a:r>
            <a:r>
              <a:rPr lang="zh-CN" altLang="en-US" smtClean="0"/>
              <a:t>实施的要求。软件</a:t>
            </a:r>
            <a:r>
              <a:rPr lang="en-US" altLang="zh-CN" smtClean="0"/>
              <a:t>RAID</a:t>
            </a:r>
            <a:r>
              <a:rPr lang="zh-CN" altLang="en-US" smtClean="0"/>
              <a:t>通常在企业级存储设备上使用。</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176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分条宽度</a:t>
            </a:r>
          </a:p>
          <a:p>
            <a:pPr lvl="1"/>
            <a:r>
              <a:rPr lang="zh-CN" altLang="en-US" smtClean="0"/>
              <a:t>指一个磁盘组在进行分条时所使用的磁盘的个数，例如一个由</a:t>
            </a:r>
            <a:r>
              <a:rPr lang="en-US" altLang="zh-CN" smtClean="0"/>
              <a:t>3</a:t>
            </a:r>
            <a:r>
              <a:rPr lang="zh-CN" altLang="en-US" smtClean="0"/>
              <a:t>个成员盘组成的磁盘组，其条带宽度为“</a:t>
            </a:r>
            <a:r>
              <a:rPr lang="en-US" altLang="zh-CN" smtClean="0"/>
              <a:t>3</a:t>
            </a:r>
            <a:r>
              <a:rPr lang="zh-CN" altLang="en-US" smtClean="0"/>
              <a:t>”。</a:t>
            </a:r>
          </a:p>
          <a:p>
            <a:r>
              <a:rPr lang="zh-CN" altLang="en-US" smtClean="0"/>
              <a:t>分条深度</a:t>
            </a:r>
          </a:p>
          <a:p>
            <a:pPr lvl="1"/>
            <a:r>
              <a:rPr lang="zh-CN" altLang="en-US" smtClean="0"/>
              <a:t>指一个条带的容量大小。</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0249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RAID</a:t>
            </a:r>
            <a:r>
              <a:rPr lang="zh-CN" altLang="en-US" smtClean="0"/>
              <a:t>技术通常有</a:t>
            </a:r>
            <a:r>
              <a:rPr lang="en-US" altLang="zh-CN" smtClean="0"/>
              <a:t>2</a:t>
            </a:r>
            <a:r>
              <a:rPr lang="zh-CN" altLang="en-US" smtClean="0"/>
              <a:t>种不同的方式进行数据保护。</a:t>
            </a:r>
            <a:endParaRPr lang="en-US" altLang="zh-CN" smtClean="0"/>
          </a:p>
          <a:p>
            <a:pPr lvl="1"/>
            <a:r>
              <a:rPr lang="zh-CN" altLang="en-US" smtClean="0"/>
              <a:t>一种方法是在另一块冗余的硬盘上保存数据的副本，提高可靠性，并可以提高读性能。</a:t>
            </a:r>
            <a:endParaRPr lang="en-US" altLang="zh-CN" smtClean="0"/>
          </a:p>
          <a:p>
            <a:pPr lvl="1"/>
            <a:r>
              <a:rPr lang="zh-CN" altLang="en-US" smtClean="0"/>
              <a:t>二是使用奇偶校验算法。奇偶校验码是使用用户数据计算出的额外信息。对于使用奇偶校验的</a:t>
            </a:r>
            <a:r>
              <a:rPr lang="en-US" altLang="zh-CN" smtClean="0"/>
              <a:t>RAID</a:t>
            </a:r>
            <a:r>
              <a:rPr lang="zh-CN" altLang="en-US" smtClean="0"/>
              <a:t>类型，它意味着需要额外的校验硬盘。奇偶校验采用的是异或（</a:t>
            </a:r>
            <a:r>
              <a:rPr lang="en-US" altLang="zh-CN" smtClean="0"/>
              <a:t>XOR</a:t>
            </a:r>
            <a:r>
              <a:rPr lang="zh-CN" altLang="en-US" smtClean="0"/>
              <a:t>的计算符号⊕）算法。</a:t>
            </a:r>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6290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随着阵列技术的发展，已经产生了很多不同类型的</a:t>
            </a:r>
            <a:r>
              <a:rPr lang="en-US" altLang="zh-CN" smtClean="0"/>
              <a:t>RAID</a:t>
            </a:r>
            <a:r>
              <a:rPr lang="zh-CN" altLang="en-US" smtClean="0"/>
              <a:t>，但现在只有少数几种</a:t>
            </a:r>
            <a:r>
              <a:rPr lang="en-US" altLang="zh-CN" smtClean="0"/>
              <a:t>RAID</a:t>
            </a:r>
            <a:r>
              <a:rPr lang="zh-CN" altLang="en-US" smtClean="0"/>
              <a:t>仍在使用。</a:t>
            </a:r>
            <a:endParaRPr lang="en-US" altLang="zh-CN" smtClean="0"/>
          </a:p>
          <a:p>
            <a:endParaRPr lang="en-US" altLang="zh-CN" smtClean="0"/>
          </a:p>
          <a:p>
            <a:endParaRPr lang="en-US" altLang="zh-CN"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8963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defTabSz="1001223" eaLnBrk="0" fontAlgn="ctr" hangingPunct="0">
              <a:spcBef>
                <a:spcPct val="0"/>
              </a:spcBef>
              <a:spcAft>
                <a:spcPct val="0"/>
              </a:spcAft>
            </a:pPr>
            <a:r>
              <a:rPr lang="zh-CN" altLang="en-US" sz="3499" dirty="0">
                <a:solidFill>
                  <a:prstClr val="black">
                    <a:lumMod val="75000"/>
                    <a:lumOff val="25000"/>
                  </a:prstClr>
                </a:solidFill>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dirty="0">
                <a:solidFill>
                  <a:srgbClr val="404040"/>
                </a:solidFill>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2086940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前言</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47272355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dirty="0" smtClean="0">
                <a:solidFill>
                  <a:srgbClr val="404040"/>
                </a:solidFill>
                <a:cs typeface="Huawei Sans" panose="020C0503030203020204" pitchFamily="34" charset="0"/>
              </a:rPr>
              <a:t>目标</a:t>
            </a:r>
            <a:endParaRPr lang="en-US" altLang="zh-CN" sz="3640" dirty="0">
              <a:solidFill>
                <a:srgbClr val="404040"/>
              </a:solidFill>
              <a:cs typeface="Huawei Sans" panose="020C0503030203020204" pitchFamily="34" charset="0"/>
            </a:endParaRPr>
          </a:p>
        </p:txBody>
      </p:sp>
    </p:spTree>
    <p:extLst>
      <p:ext uri="{BB962C8B-B14F-4D97-AF65-F5344CB8AC3E}">
        <p14:creationId xmlns:p14="http://schemas.microsoft.com/office/powerpoint/2010/main" val="22854812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solidFill>
                  <a:srgbClr val="404040"/>
                </a:solidFill>
              </a:rPr>
              <a:t>目录</a:t>
            </a:r>
          </a:p>
        </p:txBody>
      </p:sp>
    </p:spTree>
    <p:extLst>
      <p:ext uri="{BB962C8B-B14F-4D97-AF65-F5344CB8AC3E}">
        <p14:creationId xmlns:p14="http://schemas.microsoft.com/office/powerpoint/2010/main" val="1449892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dirty="0" smtClean="0">
                <a:solidFill>
                  <a:srgbClr val="404040"/>
                </a:solidFill>
                <a:cs typeface="Huawei Sans" panose="020C0503030203020204" pitchFamily="34" charset="0"/>
              </a:rPr>
              <a:t>本节概述和学习目标</a:t>
            </a:r>
            <a:endParaRPr lang="zh-CN" altLang="en-US" sz="3640" dirty="0">
              <a:solidFill>
                <a:srgbClr val="404040"/>
              </a:solidFill>
              <a:cs typeface="Huawei Sans" panose="020C0503030203020204" pitchFamily="34" charset="0"/>
            </a:endParaRPr>
          </a:p>
        </p:txBody>
      </p:sp>
    </p:spTree>
    <p:extLst>
      <p:ext uri="{BB962C8B-B14F-4D97-AF65-F5344CB8AC3E}">
        <p14:creationId xmlns:p14="http://schemas.microsoft.com/office/powerpoint/2010/main" val="13023918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思考题</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40200776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本节小结</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218079574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本章总结</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20951595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更多信息</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3709674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dirty="0" smtClean="0">
                <a:solidFill>
                  <a:srgbClr val="404040"/>
                </a:solidFill>
                <a:cs typeface="Microsoft YaHei" charset="-122"/>
              </a:rPr>
              <a:t>学习推荐</a:t>
            </a:r>
            <a:endParaRPr kumimoji="1" lang="zh-CN" altLang="en-US" sz="3636" dirty="0">
              <a:solidFill>
                <a:srgbClr val="404040"/>
              </a:solidFill>
              <a:cs typeface="Microsoft YaHei" charset="-122"/>
            </a:endParaRPr>
          </a:p>
        </p:txBody>
      </p:sp>
    </p:spTree>
    <p:extLst>
      <p:ext uri="{BB962C8B-B14F-4D97-AF65-F5344CB8AC3E}">
        <p14:creationId xmlns:p14="http://schemas.microsoft.com/office/powerpoint/2010/main" val="1665270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3.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5.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Huawei Sans" panose="020C0503030203020204" pitchFamily="34" charset="0"/>
              </a:rPr>
              <a:pPr defTabSz="890849">
                <a:defRPr/>
              </a:pPr>
              <a:t>‹#›</a:t>
            </a:fld>
            <a:endParaRPr lang="en-US" sz="974" dirty="0">
              <a:solidFill>
                <a:srgbClr val="1D1D1B"/>
              </a:solidFill>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44546A"/>
                  </a:solidFill>
                  <a:latin typeface="Arial" charset="0"/>
                  <a:ea typeface="Arial" charset="0"/>
                  <a:cs typeface="Arial" charset="0"/>
                </a:rPr>
                <a:t>RGB</a:t>
              </a:r>
              <a:br>
                <a:rPr kumimoji="1" lang="en-US" altLang="zh-CN" sz="500" b="1" dirty="0">
                  <a:solidFill>
                    <a:srgbClr val="44546A"/>
                  </a:solidFill>
                  <a:latin typeface="Arial" charset="0"/>
                  <a:ea typeface="Arial" charset="0"/>
                  <a:cs typeface="Arial" charset="0"/>
                </a:rPr>
              </a:br>
              <a:r>
                <a:rPr kumimoji="1" lang="en-US" altLang="zh-CN" sz="500" b="1" dirty="0">
                  <a:solidFill>
                    <a:srgbClr val="44546A"/>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r>
                <a:rPr kumimoji="1" lang="zh-CN" altLang="en-US" sz="800" dirty="0">
                  <a:solidFill>
                    <a:prstClr val="black"/>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44546A"/>
                  </a:solidFill>
                  <a:latin typeface="Arial" charset="0"/>
                  <a:ea typeface="Arial" charset="0"/>
                  <a:cs typeface="Arial" charset="0"/>
                </a:rPr>
                <a:t>PANTONE 185C</a:t>
              </a:r>
            </a:p>
            <a:p>
              <a:pPr algn="ctr">
                <a:lnSpc>
                  <a:spcPts val="620"/>
                </a:lnSpc>
              </a:pPr>
              <a:r>
                <a:rPr kumimoji="1" lang="en-US" altLang="zh-CN" sz="500" b="1" dirty="0">
                  <a:solidFill>
                    <a:srgbClr val="44546A"/>
                  </a:solidFill>
                  <a:latin typeface="Arial" charset="0"/>
                  <a:ea typeface="Arial" charset="0"/>
                  <a:cs typeface="Arial" charset="0"/>
                </a:rPr>
                <a:t>RGB </a:t>
              </a:r>
              <a:br>
                <a:rPr kumimoji="1" lang="en-US" altLang="zh-CN" sz="500" b="1" dirty="0">
                  <a:solidFill>
                    <a:srgbClr val="44546A"/>
                  </a:solidFill>
                  <a:latin typeface="Arial" charset="0"/>
                  <a:ea typeface="Arial" charset="0"/>
                  <a:cs typeface="Arial" charset="0"/>
                </a:rPr>
              </a:br>
              <a:r>
                <a:rPr kumimoji="1" lang="en-US" altLang="zh-CN" sz="500" b="1" dirty="0">
                  <a:solidFill>
                    <a:srgbClr val="44546A"/>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r>
                <a:rPr kumimoji="1" lang="zh-CN" altLang="en-US" sz="800" dirty="0">
                  <a:solidFill>
                    <a:prstClr val="black"/>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44546A"/>
                  </a:solidFill>
                  <a:latin typeface="Arial" charset="0"/>
                  <a:ea typeface="Arial" charset="0"/>
                  <a:cs typeface="Arial" charset="0"/>
                </a:rPr>
                <a:t>PANTONE 186C</a:t>
              </a:r>
            </a:p>
            <a:p>
              <a:pPr algn="ctr">
                <a:lnSpc>
                  <a:spcPts val="620"/>
                </a:lnSpc>
              </a:pPr>
              <a:r>
                <a:rPr kumimoji="1" lang="en-US" altLang="zh-CN" sz="500" b="1" dirty="0">
                  <a:solidFill>
                    <a:srgbClr val="44546A"/>
                  </a:solidFill>
                  <a:latin typeface="Arial" charset="0"/>
                  <a:ea typeface="Arial" charset="0"/>
                  <a:cs typeface="Arial" charset="0"/>
                </a:rPr>
                <a:t>RGB</a:t>
              </a:r>
              <a:br>
                <a:rPr kumimoji="1" lang="en-US" altLang="zh-CN" sz="500" b="1" dirty="0">
                  <a:solidFill>
                    <a:srgbClr val="44546A"/>
                  </a:solidFill>
                  <a:latin typeface="Arial" charset="0"/>
                  <a:ea typeface="Arial" charset="0"/>
                  <a:cs typeface="Arial" charset="0"/>
                </a:rPr>
              </a:br>
              <a:r>
                <a:rPr kumimoji="1" lang="en-US" altLang="zh-CN" sz="500" b="1" dirty="0">
                  <a:solidFill>
                    <a:srgbClr val="44546A"/>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98329816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42">
          <p15:clr>
            <a:srgbClr val="F26B43"/>
          </p15:clr>
        </p15:guide>
        <p15:guide id="2" pos="7038">
          <p15:clr>
            <a:srgbClr val="F26B43"/>
          </p15:clr>
        </p15:guide>
        <p15:guide id="3" orient="horz" pos="2341">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21.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ctrTitle"/>
          </p:nvPr>
        </p:nvSpPr>
        <p:spPr/>
        <p:txBody>
          <a:bodyPr/>
          <a:lstStyle/>
          <a:p>
            <a:r>
              <a:rPr lang="en-US" altLang="zh-CN" dirty="0" smtClean="0"/>
              <a:t>RAID</a:t>
            </a:r>
            <a:r>
              <a:rPr lang="zh-CN" altLang="en-US" dirty="0" smtClean="0"/>
              <a:t>技术</a:t>
            </a:r>
            <a:endParaRPr lang="zh-CN" altLang="en-US" dirty="0"/>
          </a:p>
        </p:txBody>
      </p:sp>
      <p:sp>
        <p:nvSpPr>
          <p:cNvPr id="2" name="文本占位符 1"/>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78252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0</a:t>
            </a:r>
            <a:r>
              <a:rPr lang="zh-CN" altLang="en-US" dirty="0"/>
              <a:t>的工作原理</a:t>
            </a:r>
          </a:p>
        </p:txBody>
      </p:sp>
      <p:grpSp>
        <p:nvGrpSpPr>
          <p:cNvPr id="4" name="Groep 2"/>
          <p:cNvGrpSpPr/>
          <p:nvPr/>
        </p:nvGrpSpPr>
        <p:grpSpPr>
          <a:xfrm>
            <a:off x="1857374" y="2226605"/>
            <a:ext cx="7319963" cy="3528392"/>
            <a:chOff x="962025" y="2276872"/>
            <a:chExt cx="7319963" cy="3528392"/>
          </a:xfrm>
        </p:grpSpPr>
        <p:sp>
          <p:nvSpPr>
            <p:cNvPr id="5" name="871edd70-775d-4c15-9686-cbe4a545f4bb"/>
            <p:cNvSpPr>
              <a:spLocks noChangeArrowheads="1"/>
            </p:cNvSpPr>
            <p:nvPr/>
          </p:nvSpPr>
          <p:spPr bwMode="auto">
            <a:xfrm rot="5400000">
              <a:off x="4604544" y="2974182"/>
              <a:ext cx="720725" cy="280987"/>
            </a:xfrm>
            <a:prstGeom prst="rightArrow">
              <a:avLst>
                <a:gd name="adj1" fmla="val 50000"/>
                <a:gd name="adj2" fmla="val 64124"/>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 name="7d0c5924-7865-4740-bd65-0be164391c5e"/>
            <p:cNvSpPr>
              <a:spLocks noChangeArrowheads="1"/>
            </p:cNvSpPr>
            <p:nvPr/>
          </p:nvSpPr>
          <p:spPr bwMode="auto">
            <a:xfrm rot="5400000">
              <a:off x="6260306" y="2974182"/>
              <a:ext cx="720725" cy="280988"/>
            </a:xfrm>
            <a:prstGeom prst="rightArrow">
              <a:avLst>
                <a:gd name="adj1" fmla="val 50000"/>
                <a:gd name="adj2" fmla="val 64124"/>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 name="d1e5549b-634d-45bf-9a1e-21c2cbd04c12"/>
            <p:cNvSpPr>
              <a:spLocks noChangeArrowheads="1"/>
            </p:cNvSpPr>
            <p:nvPr/>
          </p:nvSpPr>
          <p:spPr bwMode="gray">
            <a:xfrm>
              <a:off x="4319588" y="469741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 name="c225eac8-2b12-499e-8aea-b7280e2e27a8"/>
            <p:cNvSpPr>
              <a:spLocks noChangeArrowheads="1"/>
            </p:cNvSpPr>
            <p:nvPr/>
          </p:nvSpPr>
          <p:spPr bwMode="gray">
            <a:xfrm>
              <a:off x="4319588" y="433863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9" name="01ff766b-85c5-47e4-9425-ea2efcc5bb2b"/>
            <p:cNvSpPr>
              <a:spLocks noChangeArrowheads="1"/>
            </p:cNvSpPr>
            <p:nvPr/>
          </p:nvSpPr>
          <p:spPr bwMode="gray">
            <a:xfrm>
              <a:off x="4319588" y="397986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 name="f8567301-d9a2-43e3-b10c-cc45ad5ef6cf"/>
            <p:cNvSpPr txBox="1">
              <a:spLocks noChangeArrowheads="1"/>
            </p:cNvSpPr>
            <p:nvPr/>
          </p:nvSpPr>
          <p:spPr bwMode="gray">
            <a:xfrm>
              <a:off x="4786527" y="404971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D4</a:t>
              </a:r>
            </a:p>
          </p:txBody>
        </p:sp>
        <p:sp>
          <p:nvSpPr>
            <p:cNvPr id="11" name="01c62fe2-b566-4d6f-9236-bbd6043cd83e"/>
            <p:cNvSpPr txBox="1">
              <a:spLocks noChangeArrowheads="1"/>
            </p:cNvSpPr>
            <p:nvPr/>
          </p:nvSpPr>
          <p:spPr bwMode="gray">
            <a:xfrm>
              <a:off x="4786526" y="441166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12" name="c75fc62f-03dd-438f-b809-d89b31f44220"/>
            <p:cNvSpPr txBox="1">
              <a:spLocks noChangeArrowheads="1"/>
            </p:cNvSpPr>
            <p:nvPr/>
          </p:nvSpPr>
          <p:spPr bwMode="gray">
            <a:xfrm>
              <a:off x="4786527" y="47704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D0</a:t>
              </a:r>
            </a:p>
          </p:txBody>
        </p:sp>
        <p:sp>
          <p:nvSpPr>
            <p:cNvPr id="13" name="93fd1590-92e8-4688-98a4-af608927ca86"/>
            <p:cNvSpPr>
              <a:spLocks noChangeArrowheads="1"/>
            </p:cNvSpPr>
            <p:nvPr/>
          </p:nvSpPr>
          <p:spPr bwMode="gray">
            <a:xfrm>
              <a:off x="4246563" y="3617913"/>
              <a:ext cx="1439862"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4" name="7371a000-a24a-4a97-9ca2-cee7647b914b"/>
            <p:cNvSpPr txBox="1">
              <a:spLocks noChangeArrowheads="1"/>
            </p:cNvSpPr>
            <p:nvPr/>
          </p:nvSpPr>
          <p:spPr bwMode="gray">
            <a:xfrm>
              <a:off x="4554089" y="3697287"/>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 </a:t>
              </a:r>
              <a:r>
                <a:rPr lang="en-US" altLang="zh-CN" sz="1400" dirty="0">
                  <a:solidFill>
                    <a:schemeClr val="bg1"/>
                  </a:solidFill>
                  <a:latin typeface="+mn-lt"/>
                  <a:ea typeface="+mn-ea"/>
                  <a:cs typeface="Arial" panose="020B0604020202020204" pitchFamily="34" charset="0"/>
                </a:rPr>
                <a:t>1</a:t>
              </a:r>
            </a:p>
          </p:txBody>
        </p:sp>
        <p:sp>
          <p:nvSpPr>
            <p:cNvPr id="15" name="72cd64ad-5633-4371-8f88-58602a442c7c"/>
            <p:cNvSpPr txBox="1">
              <a:spLocks noChangeArrowheads="1"/>
            </p:cNvSpPr>
            <p:nvPr/>
          </p:nvSpPr>
          <p:spPr bwMode="gray">
            <a:xfrm>
              <a:off x="3705439" y="39068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solidFill>
                    <a:schemeClr val="bg1"/>
                  </a:solidFill>
                  <a:latin typeface="+mn-lt"/>
                  <a:ea typeface="+mn-ea"/>
                  <a:cs typeface="Arial" panose="020B0604020202020204" pitchFamily="34" charset="0"/>
                </a:rPr>
                <a:t>D6</a:t>
              </a:r>
            </a:p>
          </p:txBody>
        </p:sp>
        <p:sp>
          <p:nvSpPr>
            <p:cNvPr id="16" name="d6f0cc7c-8636-4aec-aa84-ef933ac74a3a"/>
            <p:cNvSpPr>
              <a:spLocks noChangeArrowheads="1"/>
            </p:cNvSpPr>
            <p:nvPr/>
          </p:nvSpPr>
          <p:spPr bwMode="gray">
            <a:xfrm>
              <a:off x="5975350" y="469741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7" name="fa4b1c14-4c0b-466e-a28c-a9f83e0f37e4"/>
            <p:cNvSpPr>
              <a:spLocks noChangeArrowheads="1"/>
            </p:cNvSpPr>
            <p:nvPr/>
          </p:nvSpPr>
          <p:spPr bwMode="gray">
            <a:xfrm>
              <a:off x="5975350" y="433863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8" name="c12680c8-3263-4397-8993-86b6c6e51e74"/>
            <p:cNvSpPr>
              <a:spLocks noChangeArrowheads="1"/>
            </p:cNvSpPr>
            <p:nvPr/>
          </p:nvSpPr>
          <p:spPr bwMode="gray">
            <a:xfrm>
              <a:off x="5975350" y="397986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9" name="e8f7c28f-a237-431f-b507-eb96d970b786"/>
            <p:cNvSpPr txBox="1">
              <a:spLocks noChangeArrowheads="1"/>
            </p:cNvSpPr>
            <p:nvPr/>
          </p:nvSpPr>
          <p:spPr bwMode="gray">
            <a:xfrm>
              <a:off x="6442289" y="404971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D5</a:t>
              </a:r>
            </a:p>
          </p:txBody>
        </p:sp>
        <p:sp>
          <p:nvSpPr>
            <p:cNvPr id="20" name="8942ba52-e152-454d-8ecb-2aebce58db77"/>
            <p:cNvSpPr txBox="1">
              <a:spLocks noChangeArrowheads="1"/>
            </p:cNvSpPr>
            <p:nvPr/>
          </p:nvSpPr>
          <p:spPr bwMode="gray">
            <a:xfrm>
              <a:off x="6442289" y="441166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21" name="1da6cd97-e07f-4128-8602-33304ca3370d"/>
            <p:cNvSpPr txBox="1">
              <a:spLocks noChangeArrowheads="1"/>
            </p:cNvSpPr>
            <p:nvPr/>
          </p:nvSpPr>
          <p:spPr bwMode="gray">
            <a:xfrm>
              <a:off x="6440686" y="4770438"/>
              <a:ext cx="41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22" name="6dd53f96-01fb-4339-ba62-45b5f356cbdc"/>
            <p:cNvSpPr>
              <a:spLocks noChangeArrowheads="1"/>
            </p:cNvSpPr>
            <p:nvPr/>
          </p:nvSpPr>
          <p:spPr bwMode="gray">
            <a:xfrm>
              <a:off x="5902325" y="3617913"/>
              <a:ext cx="1439863"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3" name="d6c8fa1e-f220-45c1-bbdf-349e97fae6ec"/>
            <p:cNvSpPr txBox="1">
              <a:spLocks noChangeArrowheads="1"/>
            </p:cNvSpPr>
            <p:nvPr/>
          </p:nvSpPr>
          <p:spPr bwMode="gray">
            <a:xfrm>
              <a:off x="6209853" y="3697287"/>
              <a:ext cx="880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 </a:t>
              </a:r>
              <a:r>
                <a:rPr lang="en-US" altLang="zh-CN" sz="1400" dirty="0">
                  <a:solidFill>
                    <a:schemeClr val="bg1"/>
                  </a:solidFill>
                  <a:latin typeface="+mn-lt"/>
                  <a:ea typeface="+mn-ea"/>
                  <a:cs typeface="Arial" panose="020B0604020202020204" pitchFamily="34" charset="0"/>
                </a:rPr>
                <a:t>2</a:t>
              </a:r>
            </a:p>
          </p:txBody>
        </p:sp>
        <p:sp>
          <p:nvSpPr>
            <p:cNvPr id="24" name="AutoShape 24"/>
            <p:cNvSpPr>
              <a:spLocks noChangeArrowheads="1"/>
            </p:cNvSpPr>
            <p:nvPr/>
          </p:nvSpPr>
          <p:spPr bwMode="auto">
            <a:xfrm>
              <a:off x="3529013" y="2736850"/>
              <a:ext cx="4730750"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25" name="692c5649-25a2-4e6f-b3e4-5be3e9cb43da"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3570288" y="2654300"/>
              <a:ext cx="47117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79e461a9-4b64-4f25-b532-2508b4f36629"/>
            <p:cNvSpPr txBox="1">
              <a:spLocks noChangeArrowheads="1"/>
            </p:cNvSpPr>
            <p:nvPr/>
          </p:nvSpPr>
          <p:spPr bwMode="auto">
            <a:xfrm>
              <a:off x="4176713" y="2757488"/>
              <a:ext cx="3240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400" b="1" dirty="0">
                  <a:latin typeface="+mn-lt"/>
                  <a:ea typeface="+mn-ea"/>
                  <a:cs typeface="Arial" panose="020B0604020202020204" pitchFamily="34" charset="0"/>
                </a:rPr>
                <a:t>D0, D1, D2, D3, D4, D5</a:t>
              </a:r>
            </a:p>
          </p:txBody>
        </p:sp>
        <p:sp>
          <p:nvSpPr>
            <p:cNvPr id="27" name="88fa848c-baf8-4147-9b3b-739c5621d306"/>
            <p:cNvSpPr>
              <a:spLocks noChangeArrowheads="1"/>
            </p:cNvSpPr>
            <p:nvPr/>
          </p:nvSpPr>
          <p:spPr bwMode="auto">
            <a:xfrm>
              <a:off x="4176713" y="4048054"/>
              <a:ext cx="4032250" cy="295417"/>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8" name="f902ff62-beb0-49f9-bc86-7faa1bf56a4f"/>
            <p:cNvSpPr txBox="1">
              <a:spLocks noChangeArrowheads="1"/>
            </p:cNvSpPr>
            <p:nvPr/>
          </p:nvSpPr>
          <p:spPr bwMode="auto">
            <a:xfrm>
              <a:off x="7451725" y="4052888"/>
              <a:ext cx="680923"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2</a:t>
              </a:r>
            </a:p>
          </p:txBody>
        </p:sp>
        <p:sp>
          <p:nvSpPr>
            <p:cNvPr id="29" name="74feabbe-17d1-49e3-8170-caa9b60d02f3"/>
            <p:cNvSpPr txBox="1">
              <a:spLocks noChangeArrowheads="1"/>
            </p:cNvSpPr>
            <p:nvPr/>
          </p:nvSpPr>
          <p:spPr bwMode="auto">
            <a:xfrm>
              <a:off x="7451725" y="4411663"/>
              <a:ext cx="676114"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1</a:t>
              </a:r>
            </a:p>
          </p:txBody>
        </p:sp>
        <p:sp>
          <p:nvSpPr>
            <p:cNvPr id="30" name="5c832048-994e-4bc7-a5c3-516b29c3c7cc"/>
            <p:cNvSpPr txBox="1">
              <a:spLocks noChangeArrowheads="1"/>
            </p:cNvSpPr>
            <p:nvPr/>
          </p:nvSpPr>
          <p:spPr bwMode="auto">
            <a:xfrm>
              <a:off x="7451725" y="4773613"/>
              <a:ext cx="684129"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0</a:t>
              </a:r>
            </a:p>
          </p:txBody>
        </p:sp>
        <p:sp>
          <p:nvSpPr>
            <p:cNvPr id="31" name="560fad16-27cc-44b3-b17a-9977fb0cc72c"/>
            <p:cNvSpPr>
              <a:spLocks noChangeArrowheads="1"/>
            </p:cNvSpPr>
            <p:nvPr/>
          </p:nvSpPr>
          <p:spPr bwMode="auto">
            <a:xfrm>
              <a:off x="4319588" y="4766398"/>
              <a:ext cx="1295400" cy="295417"/>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2" name="671fffdd-c3e1-4cbe-a23a-fefec39e5730"/>
            <p:cNvSpPr txBox="1">
              <a:spLocks noChangeArrowheads="1"/>
            </p:cNvSpPr>
            <p:nvPr/>
          </p:nvSpPr>
          <p:spPr bwMode="auto">
            <a:xfrm>
              <a:off x="3923928" y="5132388"/>
              <a:ext cx="1947862" cy="295275"/>
            </a:xfrm>
            <a:prstGeom prst="rect">
              <a:avLst/>
            </a:prstGeom>
            <a:noFill/>
            <a:ln w="9525" algn="ctr">
              <a:noFill/>
              <a:miter lim="800000"/>
              <a:headEnd/>
              <a:tailEnd/>
            </a:ln>
          </p:spPr>
          <p:txBody>
            <a:bodyPr lIns="79200" tIns="39600" rIns="79200" bIns="39600">
              <a:spAutoFit/>
            </a:bodyPr>
            <a:lstStyle/>
            <a:p>
              <a:pPr algn="ctr" defTabSz="801688">
                <a:defRPr/>
              </a:pPr>
              <a:r>
                <a:rPr lang="zh-CN" altLang="en-US" sz="1400" dirty="0" smtClean="0">
                  <a:cs typeface="Arial" panose="020B0604020202020204" pitchFamily="34" charset="0"/>
                </a:rPr>
                <a:t>硬盘上的数据条带</a:t>
              </a:r>
              <a:endParaRPr lang="en-US" altLang="zh-CN" sz="1400" dirty="0">
                <a:cs typeface="Arial" panose="020B0604020202020204" pitchFamily="34" charset="0"/>
              </a:endParaRPr>
            </a:p>
          </p:txBody>
        </p:sp>
        <p:sp>
          <p:nvSpPr>
            <p:cNvPr id="33" name="31f0ea46-27de-4c10-854e-304a43a9d194"/>
            <p:cNvSpPr txBox="1">
              <a:spLocks noChangeArrowheads="1"/>
            </p:cNvSpPr>
            <p:nvPr/>
          </p:nvSpPr>
          <p:spPr bwMode="auto">
            <a:xfrm>
              <a:off x="5760169" y="5130800"/>
              <a:ext cx="1908175" cy="295275"/>
            </a:xfrm>
            <a:prstGeom prst="rect">
              <a:avLst/>
            </a:prstGeom>
            <a:noFill/>
            <a:ln w="9525" algn="ctr">
              <a:noFill/>
              <a:miter lim="800000"/>
              <a:headEnd/>
              <a:tailEnd/>
            </a:ln>
          </p:spPr>
          <p:txBody>
            <a:bodyPr lIns="79200" tIns="39600" rIns="79200" bIns="39600">
              <a:spAutoFit/>
            </a:bodyPr>
            <a:lstStyle/>
            <a:p>
              <a:pPr algn="ctr" defTabSz="801688">
                <a:defRPr/>
              </a:pPr>
              <a:r>
                <a:rPr lang="zh-CN" altLang="en-US" sz="1400" dirty="0" smtClean="0">
                  <a:cs typeface="Arial" panose="020B0604020202020204" pitchFamily="34" charset="0"/>
                </a:rPr>
                <a:t>硬盘上的数据条带</a:t>
              </a:r>
              <a:endParaRPr lang="en-US" altLang="zh-CN" sz="1400" dirty="0">
                <a:cs typeface="Arial" panose="020B0604020202020204" pitchFamily="34" charset="0"/>
              </a:endParaRPr>
            </a:p>
          </p:txBody>
        </p:sp>
        <p:sp>
          <p:nvSpPr>
            <p:cNvPr id="34" name="2d90f353-72fd-4aa4-bf48-9f624ff888eb"/>
            <p:cNvSpPr txBox="1">
              <a:spLocks noChangeArrowheads="1"/>
            </p:cNvSpPr>
            <p:nvPr/>
          </p:nvSpPr>
          <p:spPr bwMode="auto">
            <a:xfrm>
              <a:off x="3995936" y="5509847"/>
              <a:ext cx="3607087" cy="295417"/>
            </a:xfrm>
            <a:prstGeom prst="rect">
              <a:avLst/>
            </a:prstGeom>
            <a:noFill/>
            <a:ln w="9525" algn="ctr">
              <a:noFill/>
              <a:miter lim="800000"/>
              <a:headEnd/>
              <a:tailEnd/>
            </a:ln>
          </p:spPr>
          <p:txBody>
            <a:bodyPr wrap="square" lIns="79200" tIns="39600" rIns="79200" bIns="39600">
              <a:spAutoFit/>
            </a:bodyPr>
            <a:lstStyle/>
            <a:p>
              <a:pPr algn="ctr" defTabSz="801688">
                <a:defRPr/>
              </a:pPr>
              <a:r>
                <a:rPr lang="zh-CN" altLang="en-US" sz="1400" b="1" dirty="0" smtClean="0">
                  <a:cs typeface="Arial" panose="020B0604020202020204" pitchFamily="34" charset="0"/>
                </a:rPr>
                <a:t>无差错校验的分条</a:t>
              </a:r>
              <a:r>
                <a:rPr lang="en-US" altLang="zh-CN" sz="1400" b="1" dirty="0" smtClean="0">
                  <a:cs typeface="Arial" panose="020B0604020202020204" pitchFamily="34" charset="0"/>
                </a:rPr>
                <a:t>RAID</a:t>
              </a:r>
              <a:r>
                <a:rPr lang="zh-CN" altLang="en-US" sz="1400" b="1" dirty="0" smtClean="0">
                  <a:cs typeface="Arial" panose="020B0604020202020204" pitchFamily="34" charset="0"/>
                </a:rPr>
                <a:t> </a:t>
              </a:r>
              <a:endParaRPr lang="en-US" altLang="zh-CN" sz="1400" b="1" dirty="0">
                <a:cs typeface="Arial" panose="020B0604020202020204" pitchFamily="34" charset="0"/>
              </a:endParaRPr>
            </a:p>
          </p:txBody>
        </p:sp>
        <p:sp>
          <p:nvSpPr>
            <p:cNvPr id="35" name="56dd164f-5ec9-4aff-842a-52f026ec5403"/>
            <p:cNvSpPr>
              <a:spLocks noChangeArrowheads="1"/>
            </p:cNvSpPr>
            <p:nvPr/>
          </p:nvSpPr>
          <p:spPr bwMode="gray">
            <a:xfrm>
              <a:off x="1150938" y="447198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6" name="021a59ab-dd2a-40f7-b515-243d42f39ad0"/>
            <p:cNvSpPr>
              <a:spLocks noChangeArrowheads="1"/>
            </p:cNvSpPr>
            <p:nvPr/>
          </p:nvSpPr>
          <p:spPr bwMode="gray">
            <a:xfrm>
              <a:off x="1150938" y="411321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7" name="f72bf796-84f3-4e05-afbc-7d13c95d6d4a"/>
            <p:cNvSpPr>
              <a:spLocks noChangeArrowheads="1"/>
            </p:cNvSpPr>
            <p:nvPr/>
          </p:nvSpPr>
          <p:spPr bwMode="gray">
            <a:xfrm>
              <a:off x="1150938" y="3752850"/>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edc18e4a-398a-429f-a026-7ecc510f72ef"/>
            <p:cNvSpPr txBox="1">
              <a:spLocks noChangeArrowheads="1"/>
            </p:cNvSpPr>
            <p:nvPr/>
          </p:nvSpPr>
          <p:spPr bwMode="gray">
            <a:xfrm>
              <a:off x="1562313" y="382428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39" name="35597eb4-442f-4c0b-ab64-1f2baf53c9d7"/>
            <p:cNvSpPr txBox="1">
              <a:spLocks noChangeArrowheads="1"/>
            </p:cNvSpPr>
            <p:nvPr/>
          </p:nvSpPr>
          <p:spPr bwMode="gray">
            <a:xfrm>
              <a:off x="1560711" y="4184650"/>
              <a:ext cx="41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40" name="d0e1c8b9-c210-450c-ad3c-c0470c5bf680"/>
            <p:cNvSpPr txBox="1">
              <a:spLocks noChangeArrowheads="1"/>
            </p:cNvSpPr>
            <p:nvPr/>
          </p:nvSpPr>
          <p:spPr bwMode="gray">
            <a:xfrm>
              <a:off x="1562314" y="454501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D0</a:t>
              </a:r>
            </a:p>
          </p:txBody>
        </p:sp>
        <p:sp>
          <p:nvSpPr>
            <p:cNvPr id="41" name="89ca2a7f-b10d-4404-8f26-074f8edf247a"/>
            <p:cNvSpPr>
              <a:spLocks noChangeArrowheads="1"/>
            </p:cNvSpPr>
            <p:nvPr/>
          </p:nvSpPr>
          <p:spPr bwMode="gray">
            <a:xfrm>
              <a:off x="1150938" y="3390900"/>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2" name="9528da95-98e5-40aa-a30a-0cb14d8cb2db"/>
            <p:cNvSpPr>
              <a:spLocks noChangeArrowheads="1"/>
            </p:cNvSpPr>
            <p:nvPr/>
          </p:nvSpPr>
          <p:spPr bwMode="gray">
            <a:xfrm>
              <a:off x="1150938" y="3032125"/>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3" name="0c6adbb6-a842-429c-8ad3-7ae6db92cb75"/>
            <p:cNvSpPr>
              <a:spLocks noChangeArrowheads="1"/>
            </p:cNvSpPr>
            <p:nvPr/>
          </p:nvSpPr>
          <p:spPr bwMode="gray">
            <a:xfrm>
              <a:off x="1150938" y="2671763"/>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4" name="651593d3-003e-4b83-8ed4-f57991e3a86b"/>
            <p:cNvSpPr txBox="1">
              <a:spLocks noChangeArrowheads="1"/>
            </p:cNvSpPr>
            <p:nvPr/>
          </p:nvSpPr>
          <p:spPr bwMode="gray">
            <a:xfrm>
              <a:off x="1562314" y="2743200"/>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D5</a:t>
              </a:r>
            </a:p>
          </p:txBody>
        </p:sp>
        <p:sp>
          <p:nvSpPr>
            <p:cNvPr id="45" name="33b70932-9462-4223-bf30-ce06db85a717"/>
            <p:cNvSpPr txBox="1">
              <a:spLocks noChangeArrowheads="1"/>
            </p:cNvSpPr>
            <p:nvPr/>
          </p:nvSpPr>
          <p:spPr bwMode="gray">
            <a:xfrm>
              <a:off x="1562314" y="310356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D4</a:t>
              </a:r>
            </a:p>
          </p:txBody>
        </p:sp>
        <p:sp>
          <p:nvSpPr>
            <p:cNvPr id="46" name="6c30c4b4-6b7f-4b60-92a1-09f77142d635"/>
            <p:cNvSpPr txBox="1">
              <a:spLocks noChangeArrowheads="1"/>
            </p:cNvSpPr>
            <p:nvPr/>
          </p:nvSpPr>
          <p:spPr bwMode="gray">
            <a:xfrm>
              <a:off x="1562314" y="3463925"/>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47" name="0e94d77f-db78-467b-987b-3e17788d0758"/>
            <p:cNvSpPr txBox="1">
              <a:spLocks noChangeArrowheads="1"/>
            </p:cNvSpPr>
            <p:nvPr/>
          </p:nvSpPr>
          <p:spPr bwMode="gray">
            <a:xfrm>
              <a:off x="1617876" y="2384425"/>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solidFill>
                    <a:schemeClr val="bg1"/>
                  </a:solidFill>
                  <a:latin typeface="+mn-lt"/>
                  <a:ea typeface="+mn-ea"/>
                  <a:cs typeface="Arial" panose="020B0604020202020204" pitchFamily="34" charset="0"/>
                </a:rPr>
                <a:t>D0</a:t>
              </a:r>
            </a:p>
          </p:txBody>
        </p:sp>
        <p:sp>
          <p:nvSpPr>
            <p:cNvPr id="48" name="e1227036-2841-483d-9790-f104b0e39921"/>
            <p:cNvSpPr txBox="1">
              <a:spLocks noChangeArrowheads="1"/>
            </p:cNvSpPr>
            <p:nvPr/>
          </p:nvSpPr>
          <p:spPr bwMode="auto">
            <a:xfrm>
              <a:off x="962025" y="5153026"/>
              <a:ext cx="1727200" cy="307777"/>
            </a:xfrm>
            <a:prstGeom prst="rect">
              <a:avLst/>
            </a:prstGeom>
            <a:noFill/>
            <a:ln w="9525" algn="ctr">
              <a:noFill/>
              <a:miter lim="800000"/>
              <a:headEnd/>
              <a:tailEnd/>
            </a:ln>
          </p:spPr>
          <p:txBody>
            <a:bodyPr>
              <a:spAutoFit/>
            </a:bodyPr>
            <a:lstStyle/>
            <a:p>
              <a:pPr algn="ctr" defTabSz="801688">
                <a:spcBef>
                  <a:spcPct val="50000"/>
                </a:spcBef>
                <a:defRPr/>
              </a:pPr>
              <a:r>
                <a:rPr lang="zh-CN" altLang="en-US" sz="1400" b="1" dirty="0" smtClean="0">
                  <a:cs typeface="Arial" panose="020B0604020202020204" pitchFamily="34" charset="0"/>
                </a:rPr>
                <a:t>逻辑硬盘</a:t>
              </a:r>
              <a:endParaRPr lang="en-US" altLang="zh-CN" sz="1400" b="1" dirty="0">
                <a:cs typeface="Arial" panose="020B0604020202020204" pitchFamily="34" charset="0"/>
              </a:endParaRPr>
            </a:p>
          </p:txBody>
        </p:sp>
        <p:sp>
          <p:nvSpPr>
            <p:cNvPr id="49" name="ac8f68ac-9350-465f-8e4c-5f9e79e9f191"/>
            <p:cNvSpPr>
              <a:spLocks noChangeArrowheads="1"/>
            </p:cNvSpPr>
            <p:nvPr/>
          </p:nvSpPr>
          <p:spPr bwMode="auto">
            <a:xfrm>
              <a:off x="4176713" y="4768779"/>
              <a:ext cx="4032250" cy="295417"/>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0" name="0e967acc-5174-4303-9529-56ae0bfe2200"/>
            <p:cNvSpPr>
              <a:spLocks noChangeArrowheads="1"/>
            </p:cNvSpPr>
            <p:nvPr/>
          </p:nvSpPr>
          <p:spPr bwMode="auto">
            <a:xfrm>
              <a:off x="4176713" y="4408416"/>
              <a:ext cx="4032250" cy="295417"/>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1" name="e1c96d55-80ee-4468-91f5-d80ba615c281"/>
            <p:cNvSpPr>
              <a:spLocks noChangeArrowheads="1"/>
            </p:cNvSpPr>
            <p:nvPr/>
          </p:nvSpPr>
          <p:spPr bwMode="gray">
            <a:xfrm>
              <a:off x="992188" y="2527300"/>
              <a:ext cx="1620837" cy="2430463"/>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2" name="5fe05c57-a2e2-4d04-82a1-008fbf433090"/>
            <p:cNvSpPr>
              <a:spLocks noChangeArrowheads="1"/>
            </p:cNvSpPr>
            <p:nvPr/>
          </p:nvSpPr>
          <p:spPr bwMode="auto">
            <a:xfrm>
              <a:off x="5962650" y="4761635"/>
              <a:ext cx="1295400" cy="295417"/>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3" name="36427093-6c50-4da9-99af-7fafd9ceb73b"/>
            <p:cNvSpPr>
              <a:spLocks noChangeArrowheads="1"/>
            </p:cNvSpPr>
            <p:nvPr/>
          </p:nvSpPr>
          <p:spPr bwMode="auto">
            <a:xfrm rot="5400000">
              <a:off x="5659596" y="2276872"/>
              <a:ext cx="274320" cy="274320"/>
            </a:xfrm>
            <a:prstGeom prst="rightArrow">
              <a:avLst>
                <a:gd name="adj1" fmla="val 56778"/>
                <a:gd name="adj2" fmla="val 44445"/>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grpSp>
      <p:sp>
        <p:nvSpPr>
          <p:cNvPr id="55" name="圆角矩形 54"/>
          <p:cNvSpPr/>
          <p:nvPr/>
        </p:nvSpPr>
        <p:spPr bwMode="auto">
          <a:xfrm>
            <a:off x="2047060" y="5842441"/>
            <a:ext cx="6804756" cy="32403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800" dirty="0" smtClean="0"/>
              <a:t>JBOD</a:t>
            </a:r>
            <a:r>
              <a:rPr lang="zh-CN" altLang="en-US" sz="1800" dirty="0" smtClean="0"/>
              <a:t>：</a:t>
            </a:r>
            <a:r>
              <a:rPr lang="en-US" altLang="zh-CN" sz="1800" dirty="0" smtClean="0"/>
              <a:t>Just a Bundle Of Disks</a:t>
            </a:r>
            <a:endParaRPr kumimoji="0" lang="zh-CN" altLang="en-US" sz="1800" b="0" i="0" u="none" strike="noStrike" cap="none" normalizeH="0" baseline="0" dirty="0" smtClean="0">
              <a:ln>
                <a:noFill/>
              </a:ln>
              <a:solidFill>
                <a:schemeClr val="tx1"/>
              </a:solidFill>
              <a:effectLst/>
            </a:endParaRPr>
          </a:p>
        </p:txBody>
      </p:sp>
      <p:sp>
        <p:nvSpPr>
          <p:cNvPr id="56" name="097e848d-7697-4781-9fd5-faebd75b889c"/>
          <p:cNvSpPr txBox="1">
            <a:spLocks noChangeArrowheads="1"/>
          </p:cNvSpPr>
          <p:nvPr/>
        </p:nvSpPr>
        <p:spPr bwMode="auto">
          <a:xfrm>
            <a:off x="7491412" y="2308029"/>
            <a:ext cx="172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D0</a:t>
            </a:r>
          </a:p>
        </p:txBody>
      </p:sp>
      <p:sp>
        <p:nvSpPr>
          <p:cNvPr id="57" name="6a0ea96f-f8cd-4d34-b092-600b32835f32"/>
          <p:cNvSpPr txBox="1">
            <a:spLocks noChangeArrowheads="1"/>
          </p:cNvSpPr>
          <p:nvPr/>
        </p:nvSpPr>
        <p:spPr bwMode="auto">
          <a:xfrm>
            <a:off x="7491412" y="1949254"/>
            <a:ext cx="172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D1</a:t>
            </a:r>
          </a:p>
        </p:txBody>
      </p:sp>
      <p:sp>
        <p:nvSpPr>
          <p:cNvPr id="58" name="7a8988f6-2c4a-4d36-8741-5d22ee55a1e0"/>
          <p:cNvSpPr txBox="1">
            <a:spLocks noChangeArrowheads="1"/>
          </p:cNvSpPr>
          <p:nvPr/>
        </p:nvSpPr>
        <p:spPr bwMode="auto">
          <a:xfrm>
            <a:off x="7491412" y="1588892"/>
            <a:ext cx="18366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D2, D3,...</a:t>
            </a:r>
          </a:p>
        </p:txBody>
      </p:sp>
      <p:sp>
        <p:nvSpPr>
          <p:cNvPr id="59" name="Text Box 3"/>
          <p:cNvSpPr txBox="1">
            <a:spLocks noChangeArrowheads="1"/>
          </p:cNvSpPr>
          <p:nvPr/>
        </p:nvSpPr>
        <p:spPr bwMode="auto">
          <a:xfrm>
            <a:off x="9155113" y="1922794"/>
            <a:ext cx="1728912" cy="307777"/>
          </a:xfrm>
          <a:prstGeom prst="rect">
            <a:avLst/>
          </a:prstGeom>
          <a:noFill/>
          <a:ln w="9525" algn="ctr">
            <a:noFill/>
            <a:miter lim="800000"/>
            <a:headEnd/>
            <a:tailEnd/>
          </a:ln>
        </p:spPr>
        <p:txBody>
          <a:bodyPr wrap="square">
            <a:spAutoFit/>
          </a:bodyPr>
          <a:lstStyle/>
          <a:p>
            <a:pPr defTabSz="801688">
              <a:lnSpc>
                <a:spcPct val="100000"/>
              </a:lnSpc>
              <a:spcBef>
                <a:spcPct val="50000"/>
              </a:spcBef>
              <a:buClrTx/>
              <a:buSzTx/>
              <a:buFontTx/>
              <a:buNone/>
            </a:pPr>
            <a:r>
              <a:rPr lang="zh-CN" altLang="en-GB" sz="1400" b="1" dirty="0"/>
              <a:t>读取数据块</a:t>
            </a:r>
            <a:r>
              <a:rPr lang="en-GB" altLang="zh-CN" sz="1400" b="1" dirty="0"/>
              <a:t>D1</a:t>
            </a:r>
            <a:endParaRPr lang="en-US" altLang="zh-CN" sz="1400" b="1" dirty="0"/>
          </a:p>
        </p:txBody>
      </p:sp>
      <p:sp>
        <p:nvSpPr>
          <p:cNvPr id="60" name="Text Box 42"/>
          <p:cNvSpPr txBox="1">
            <a:spLocks noChangeArrowheads="1"/>
          </p:cNvSpPr>
          <p:nvPr/>
        </p:nvSpPr>
        <p:spPr bwMode="auto">
          <a:xfrm>
            <a:off x="9155112" y="1581240"/>
            <a:ext cx="1906466" cy="315429"/>
          </a:xfrm>
          <a:prstGeom prst="rect">
            <a:avLst/>
          </a:prstGeom>
          <a:noFill/>
          <a:ln w="9525" algn="ctr">
            <a:noFill/>
            <a:miter lim="800000"/>
            <a:headEnd/>
            <a:tailEnd/>
          </a:ln>
        </p:spPr>
        <p:txBody>
          <a:bodyPr wrap="square">
            <a:spAutoFit/>
          </a:bodyPr>
          <a:lstStyle/>
          <a:p>
            <a:pPr defTabSz="801688">
              <a:lnSpc>
                <a:spcPct val="100000"/>
              </a:lnSpc>
              <a:spcBef>
                <a:spcPct val="50000"/>
              </a:spcBef>
              <a:buClrTx/>
              <a:buSzTx/>
              <a:buFontTx/>
              <a:buNone/>
            </a:pPr>
            <a:r>
              <a:rPr lang="zh-CN" altLang="en-GB" sz="1400" b="1" dirty="0"/>
              <a:t>读取数据块</a:t>
            </a:r>
            <a:r>
              <a:rPr lang="en-GB" altLang="zh-CN" sz="1400" b="1" dirty="0"/>
              <a:t>D2</a:t>
            </a:r>
            <a:r>
              <a:rPr lang="zh-CN" altLang="en-GB" sz="1400" b="1" dirty="0"/>
              <a:t>，</a:t>
            </a:r>
            <a:r>
              <a:rPr lang="en-GB" altLang="zh-CN" sz="1400" b="1" dirty="0"/>
              <a:t>D3…</a:t>
            </a:r>
            <a:endParaRPr lang="en-US" altLang="zh-CN" sz="1400" b="1" dirty="0"/>
          </a:p>
        </p:txBody>
      </p:sp>
      <p:sp>
        <p:nvSpPr>
          <p:cNvPr id="61" name="Text Box 43"/>
          <p:cNvSpPr txBox="1">
            <a:spLocks noChangeArrowheads="1"/>
          </p:cNvSpPr>
          <p:nvPr/>
        </p:nvSpPr>
        <p:spPr bwMode="auto">
          <a:xfrm>
            <a:off x="9177338" y="2333589"/>
            <a:ext cx="1706686" cy="307777"/>
          </a:xfrm>
          <a:prstGeom prst="rect">
            <a:avLst/>
          </a:prstGeom>
          <a:noFill/>
          <a:ln w="9525" algn="ctr">
            <a:noFill/>
            <a:miter lim="800000"/>
            <a:headEnd/>
            <a:tailEnd/>
          </a:ln>
        </p:spPr>
        <p:txBody>
          <a:bodyPr wrap="square">
            <a:spAutoFit/>
          </a:bodyPr>
          <a:lstStyle/>
          <a:p>
            <a:pPr defTabSz="801688">
              <a:lnSpc>
                <a:spcPct val="100000"/>
              </a:lnSpc>
              <a:spcBef>
                <a:spcPct val="50000"/>
              </a:spcBef>
              <a:buClrTx/>
              <a:buSzTx/>
              <a:buFontTx/>
              <a:buNone/>
            </a:pPr>
            <a:r>
              <a:rPr lang="zh-CN" altLang="en-GB" sz="1400" b="1" dirty="0"/>
              <a:t>读取数据块</a:t>
            </a:r>
            <a:r>
              <a:rPr lang="en-GB" altLang="zh-CN" sz="1400" b="1" dirty="0"/>
              <a:t>D0</a:t>
            </a:r>
            <a:endParaRPr lang="en-US" altLang="zh-CN" sz="1400" b="1" dirty="0"/>
          </a:p>
        </p:txBody>
      </p:sp>
      <p:pic>
        <p:nvPicPr>
          <p:cNvPr id="62" name="图片 61" descr="PC.png"/>
          <p:cNvPicPr>
            <a:picLocks noChangeAspect="1"/>
          </p:cNvPicPr>
          <p:nvPr/>
        </p:nvPicPr>
        <p:blipFill>
          <a:blip r:embed="rId4" cstate="print"/>
          <a:stretch>
            <a:fillRect/>
          </a:stretch>
        </p:blipFill>
        <p:spPr>
          <a:xfrm>
            <a:off x="6083651" y="1466203"/>
            <a:ext cx="1086741" cy="834616"/>
          </a:xfrm>
          <a:prstGeom prst="rect">
            <a:avLst/>
          </a:prstGeom>
        </p:spPr>
      </p:pic>
    </p:spTree>
    <p:extLst>
      <p:ext uri="{BB962C8B-B14F-4D97-AF65-F5344CB8AC3E}">
        <p14:creationId xmlns:p14="http://schemas.microsoft.com/office/powerpoint/2010/main" val="173122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dissolv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1</a:t>
            </a:r>
            <a:r>
              <a:rPr lang="zh-CN" altLang="en-US" dirty="0"/>
              <a:t>的工作原理</a:t>
            </a:r>
          </a:p>
        </p:txBody>
      </p:sp>
      <p:grpSp>
        <p:nvGrpSpPr>
          <p:cNvPr id="3" name="组合 2"/>
          <p:cNvGrpSpPr/>
          <p:nvPr/>
        </p:nvGrpSpPr>
        <p:grpSpPr>
          <a:xfrm>
            <a:off x="2497000" y="2372510"/>
            <a:ext cx="7541940" cy="3687780"/>
            <a:chOff x="702468" y="2340893"/>
            <a:chExt cx="7541940" cy="3687780"/>
          </a:xfrm>
        </p:grpSpPr>
        <p:sp>
          <p:nvSpPr>
            <p:cNvPr id="4" name="Text Box 3"/>
            <p:cNvSpPr txBox="1">
              <a:spLocks noChangeArrowheads="1"/>
            </p:cNvSpPr>
            <p:nvPr/>
          </p:nvSpPr>
          <p:spPr bwMode="auto">
            <a:xfrm>
              <a:off x="4499992" y="5733256"/>
              <a:ext cx="2592388" cy="295417"/>
            </a:xfrm>
            <a:prstGeom prst="rect">
              <a:avLst/>
            </a:prstGeom>
            <a:noFill/>
            <a:ln w="9525" algn="ctr">
              <a:noFill/>
              <a:miter lim="800000"/>
              <a:headEnd/>
              <a:tailEnd/>
            </a:ln>
          </p:spPr>
          <p:txBody>
            <a:bodyPr lIns="79200" tIns="39600" rIns="79200" bIns="39600">
              <a:spAutoFit/>
            </a:bodyPr>
            <a:lstStyle/>
            <a:p>
              <a:pPr algn="ctr" defTabSz="801688">
                <a:lnSpc>
                  <a:spcPct val="100000"/>
                </a:lnSpc>
                <a:buClrTx/>
                <a:buSzTx/>
                <a:buFontTx/>
                <a:buNone/>
              </a:pPr>
              <a:r>
                <a:rPr lang="zh-CN" altLang="en-US" sz="1400" b="1" dirty="0"/>
                <a:t>镜像结构的阵列</a:t>
              </a:r>
            </a:p>
          </p:txBody>
        </p:sp>
        <p:sp>
          <p:nvSpPr>
            <p:cNvPr id="5" name="AutoShape 4"/>
            <p:cNvSpPr>
              <a:spLocks noChangeArrowheads="1"/>
            </p:cNvSpPr>
            <p:nvPr/>
          </p:nvSpPr>
          <p:spPr bwMode="gray">
            <a:xfrm>
              <a:off x="1062038" y="4220791"/>
              <a:ext cx="1289050" cy="719137"/>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6" name="AutoShape 5"/>
            <p:cNvSpPr>
              <a:spLocks noChangeArrowheads="1"/>
            </p:cNvSpPr>
            <p:nvPr/>
          </p:nvSpPr>
          <p:spPr bwMode="gray">
            <a:xfrm>
              <a:off x="1062038" y="3573091"/>
              <a:ext cx="1289050" cy="719137"/>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7" name="Text Box 6"/>
            <p:cNvSpPr txBox="1">
              <a:spLocks noChangeArrowheads="1"/>
            </p:cNvSpPr>
            <p:nvPr/>
          </p:nvSpPr>
          <p:spPr bwMode="gray">
            <a:xfrm>
              <a:off x="1524214" y="3139703"/>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solidFill>
                    <a:schemeClr val="bg1"/>
                  </a:solidFill>
                </a:rPr>
                <a:t>D2</a:t>
              </a:r>
            </a:p>
          </p:txBody>
        </p:sp>
        <p:sp>
          <p:nvSpPr>
            <p:cNvPr id="8" name="Text Box 7"/>
            <p:cNvSpPr txBox="1">
              <a:spLocks noChangeArrowheads="1"/>
            </p:cNvSpPr>
            <p:nvPr/>
          </p:nvSpPr>
          <p:spPr bwMode="gray">
            <a:xfrm>
              <a:off x="1493838" y="3788991"/>
              <a:ext cx="504825" cy="307777"/>
            </a:xfrm>
            <a:prstGeom prst="rect">
              <a:avLst/>
            </a:prstGeom>
            <a:noFill/>
            <a:ln w="9525">
              <a:noFill/>
              <a:miter lim="800000"/>
              <a:headEnd/>
              <a:tailEnd/>
            </a:ln>
          </p:spPr>
          <p:txBody>
            <a:bodyPr>
              <a:spAutoFit/>
            </a:bodyPr>
            <a:lstStyle/>
            <a:p>
              <a:pPr algn="ctr" eaLnBrk="0" hangingPunct="0">
                <a:lnSpc>
                  <a:spcPct val="100000"/>
                </a:lnSpc>
                <a:buClrTx/>
                <a:buSzTx/>
                <a:buFontTx/>
                <a:buNone/>
              </a:pPr>
              <a:r>
                <a:rPr lang="en-US" altLang="zh-CN" sz="1400"/>
                <a:t>D1</a:t>
              </a:r>
            </a:p>
          </p:txBody>
        </p:sp>
        <p:sp>
          <p:nvSpPr>
            <p:cNvPr id="9" name="Text Box 8"/>
            <p:cNvSpPr txBox="1">
              <a:spLocks noChangeArrowheads="1"/>
            </p:cNvSpPr>
            <p:nvPr/>
          </p:nvSpPr>
          <p:spPr bwMode="gray">
            <a:xfrm>
              <a:off x="1524214" y="4436691"/>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D0</a:t>
              </a:r>
            </a:p>
          </p:txBody>
        </p:sp>
        <p:sp>
          <p:nvSpPr>
            <p:cNvPr id="10" name="AutoShape 9"/>
            <p:cNvSpPr>
              <a:spLocks noChangeArrowheads="1"/>
            </p:cNvSpPr>
            <p:nvPr/>
          </p:nvSpPr>
          <p:spPr bwMode="gray">
            <a:xfrm>
              <a:off x="1062038" y="2923803"/>
              <a:ext cx="1289050" cy="720725"/>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11" name="Text Box 10"/>
            <p:cNvSpPr txBox="1">
              <a:spLocks noChangeArrowheads="1"/>
            </p:cNvSpPr>
            <p:nvPr/>
          </p:nvSpPr>
          <p:spPr bwMode="gray">
            <a:xfrm>
              <a:off x="1524214" y="3139703"/>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D2</a:t>
              </a:r>
            </a:p>
          </p:txBody>
        </p:sp>
        <p:sp>
          <p:nvSpPr>
            <p:cNvPr id="12" name="Text Box 11"/>
            <p:cNvSpPr txBox="1">
              <a:spLocks noChangeArrowheads="1"/>
            </p:cNvSpPr>
            <p:nvPr/>
          </p:nvSpPr>
          <p:spPr bwMode="auto">
            <a:xfrm>
              <a:off x="702468" y="5357233"/>
              <a:ext cx="2087563" cy="307777"/>
            </a:xfrm>
            <a:prstGeom prst="rect">
              <a:avLst/>
            </a:prstGeom>
            <a:noFill/>
            <a:ln w="9525" algn="ctr">
              <a:noFill/>
              <a:miter lim="800000"/>
              <a:headEnd/>
              <a:tailEnd/>
            </a:ln>
          </p:spPr>
          <p:txBody>
            <a:bodyPr>
              <a:spAutoFit/>
            </a:bodyPr>
            <a:lstStyle/>
            <a:p>
              <a:pPr algn="ctr" defTabSz="801688">
                <a:lnSpc>
                  <a:spcPct val="100000"/>
                </a:lnSpc>
                <a:spcBef>
                  <a:spcPct val="50000"/>
                </a:spcBef>
                <a:buClrTx/>
                <a:buSzTx/>
                <a:buFontTx/>
                <a:buNone/>
              </a:pPr>
              <a:r>
                <a:rPr lang="zh-CN" altLang="en-US" sz="1400" b="1" dirty="0" smtClean="0"/>
                <a:t>逻辑硬盘</a:t>
              </a:r>
              <a:endParaRPr lang="en-US" altLang="zh-CN" sz="1400" b="1" dirty="0"/>
            </a:p>
          </p:txBody>
        </p:sp>
        <p:sp>
          <p:nvSpPr>
            <p:cNvPr id="13" name="AutoShape 13"/>
            <p:cNvSpPr>
              <a:spLocks noChangeArrowheads="1"/>
            </p:cNvSpPr>
            <p:nvPr/>
          </p:nvSpPr>
          <p:spPr bwMode="auto">
            <a:xfrm rot="5400000">
              <a:off x="5575026" y="2560762"/>
              <a:ext cx="720725" cy="280988"/>
            </a:xfrm>
            <a:prstGeom prst="rightArrow">
              <a:avLst>
                <a:gd name="adj1" fmla="val 50000"/>
                <a:gd name="adj2" fmla="val 64124"/>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p>
              <a:endParaRPr lang="zh-CN" altLang="en-US" sz="1400"/>
            </a:p>
          </p:txBody>
        </p:sp>
        <p:sp>
          <p:nvSpPr>
            <p:cNvPr id="14" name="AutoShape 14"/>
            <p:cNvSpPr>
              <a:spLocks noChangeArrowheads="1"/>
            </p:cNvSpPr>
            <p:nvPr/>
          </p:nvSpPr>
          <p:spPr bwMode="auto">
            <a:xfrm rot="5400000">
              <a:off x="4495526" y="3568825"/>
              <a:ext cx="720725" cy="280988"/>
            </a:xfrm>
            <a:prstGeom prst="rightArrow">
              <a:avLst>
                <a:gd name="adj1" fmla="val 50000"/>
                <a:gd name="adj2" fmla="val 64124"/>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p>
              <a:endParaRPr lang="zh-CN" altLang="en-US" sz="1400"/>
            </a:p>
          </p:txBody>
        </p:sp>
        <p:sp>
          <p:nvSpPr>
            <p:cNvPr id="15" name="AutoShape 15"/>
            <p:cNvSpPr>
              <a:spLocks noChangeArrowheads="1"/>
            </p:cNvSpPr>
            <p:nvPr/>
          </p:nvSpPr>
          <p:spPr bwMode="auto">
            <a:xfrm rot="5400000">
              <a:off x="6511651" y="3568825"/>
              <a:ext cx="720725" cy="280988"/>
            </a:xfrm>
            <a:prstGeom prst="rightArrow">
              <a:avLst>
                <a:gd name="adj1" fmla="val 50000"/>
                <a:gd name="adj2" fmla="val 64124"/>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p>
              <a:endParaRPr lang="zh-CN" altLang="en-US" sz="1400"/>
            </a:p>
          </p:txBody>
        </p:sp>
        <p:sp>
          <p:nvSpPr>
            <p:cNvPr id="16" name="AutoShape 16"/>
            <p:cNvSpPr>
              <a:spLocks noChangeArrowheads="1"/>
            </p:cNvSpPr>
            <p:nvPr/>
          </p:nvSpPr>
          <p:spPr bwMode="gray">
            <a:xfrm>
              <a:off x="4178820" y="529046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17" name="AutoShape 17"/>
            <p:cNvSpPr>
              <a:spLocks noChangeArrowheads="1"/>
            </p:cNvSpPr>
            <p:nvPr/>
          </p:nvSpPr>
          <p:spPr bwMode="gray">
            <a:xfrm>
              <a:off x="4178820" y="4931693"/>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18" name="AutoShape 18"/>
            <p:cNvSpPr>
              <a:spLocks noChangeArrowheads="1"/>
            </p:cNvSpPr>
            <p:nvPr/>
          </p:nvSpPr>
          <p:spPr bwMode="gray">
            <a:xfrm>
              <a:off x="4178820" y="4571331"/>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19" name="Text Box 19"/>
            <p:cNvSpPr txBox="1">
              <a:spLocks noChangeArrowheads="1"/>
            </p:cNvSpPr>
            <p:nvPr/>
          </p:nvSpPr>
          <p:spPr bwMode="gray">
            <a:xfrm>
              <a:off x="4645759" y="4642768"/>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D2</a:t>
              </a:r>
            </a:p>
          </p:txBody>
        </p:sp>
        <p:sp>
          <p:nvSpPr>
            <p:cNvPr id="20" name="Text Box 20"/>
            <p:cNvSpPr txBox="1">
              <a:spLocks noChangeArrowheads="1"/>
            </p:cNvSpPr>
            <p:nvPr/>
          </p:nvSpPr>
          <p:spPr bwMode="gray">
            <a:xfrm>
              <a:off x="4644156" y="5003131"/>
              <a:ext cx="418705"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D1</a:t>
              </a:r>
            </a:p>
          </p:txBody>
        </p:sp>
        <p:sp>
          <p:nvSpPr>
            <p:cNvPr id="21" name="Text Box 21"/>
            <p:cNvSpPr txBox="1">
              <a:spLocks noChangeArrowheads="1"/>
            </p:cNvSpPr>
            <p:nvPr/>
          </p:nvSpPr>
          <p:spPr bwMode="gray">
            <a:xfrm>
              <a:off x="4645759" y="5363493"/>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D0</a:t>
              </a:r>
            </a:p>
          </p:txBody>
        </p:sp>
        <p:sp>
          <p:nvSpPr>
            <p:cNvPr id="22" name="AutoShape 22"/>
            <p:cNvSpPr>
              <a:spLocks noChangeArrowheads="1"/>
            </p:cNvSpPr>
            <p:nvPr/>
          </p:nvSpPr>
          <p:spPr bwMode="gray">
            <a:xfrm>
              <a:off x="4105795" y="4210968"/>
              <a:ext cx="1439863"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p:spPr>
          <p:txBody>
            <a:bodyPr wrap="none" anchor="ctr"/>
            <a:lstStyle/>
            <a:p>
              <a:endParaRPr lang="zh-CN" altLang="en-US" sz="1400"/>
            </a:p>
          </p:txBody>
        </p:sp>
        <p:sp>
          <p:nvSpPr>
            <p:cNvPr id="23" name="Text Box 23"/>
            <p:cNvSpPr txBox="1">
              <a:spLocks noChangeArrowheads="1"/>
            </p:cNvSpPr>
            <p:nvPr/>
          </p:nvSpPr>
          <p:spPr bwMode="gray">
            <a:xfrm>
              <a:off x="4442177" y="4283993"/>
              <a:ext cx="822662"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zh-CN" altLang="en-US" sz="1400" dirty="0" smtClean="0">
                  <a:solidFill>
                    <a:schemeClr val="bg1"/>
                  </a:solidFill>
                </a:rPr>
                <a:t>物理盘</a:t>
              </a:r>
              <a:r>
                <a:rPr lang="en-US" altLang="zh-CN" sz="1400" dirty="0" smtClean="0">
                  <a:solidFill>
                    <a:schemeClr val="bg1"/>
                  </a:solidFill>
                </a:rPr>
                <a:t>1</a:t>
              </a:r>
              <a:endParaRPr lang="en-US" altLang="zh-CN" sz="1400" dirty="0">
                <a:solidFill>
                  <a:schemeClr val="bg1"/>
                </a:solidFill>
              </a:endParaRPr>
            </a:p>
          </p:txBody>
        </p:sp>
        <p:sp>
          <p:nvSpPr>
            <p:cNvPr id="24" name="AutoShape 24"/>
            <p:cNvSpPr>
              <a:spLocks noChangeArrowheads="1"/>
            </p:cNvSpPr>
            <p:nvPr/>
          </p:nvSpPr>
          <p:spPr bwMode="gray">
            <a:xfrm>
              <a:off x="6267970" y="529046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25" name="AutoShape 25"/>
            <p:cNvSpPr>
              <a:spLocks noChangeArrowheads="1"/>
            </p:cNvSpPr>
            <p:nvPr/>
          </p:nvSpPr>
          <p:spPr bwMode="gray">
            <a:xfrm>
              <a:off x="6267970" y="4931693"/>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26" name="AutoShape 26"/>
            <p:cNvSpPr>
              <a:spLocks noChangeArrowheads="1"/>
            </p:cNvSpPr>
            <p:nvPr/>
          </p:nvSpPr>
          <p:spPr bwMode="gray">
            <a:xfrm>
              <a:off x="6267970" y="4571331"/>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sz="1400"/>
            </a:p>
          </p:txBody>
        </p:sp>
        <p:sp>
          <p:nvSpPr>
            <p:cNvPr id="27" name="AutoShape 27"/>
            <p:cNvSpPr>
              <a:spLocks noChangeArrowheads="1"/>
            </p:cNvSpPr>
            <p:nvPr/>
          </p:nvSpPr>
          <p:spPr bwMode="gray">
            <a:xfrm>
              <a:off x="6194945" y="4210968"/>
              <a:ext cx="1439863"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p:spPr>
          <p:txBody>
            <a:bodyPr wrap="none" anchor="ctr"/>
            <a:lstStyle/>
            <a:p>
              <a:endParaRPr lang="zh-CN" altLang="en-US" sz="1400"/>
            </a:p>
          </p:txBody>
        </p:sp>
        <p:sp>
          <p:nvSpPr>
            <p:cNvPr id="28" name="Text Box 28"/>
            <p:cNvSpPr txBox="1">
              <a:spLocks noChangeArrowheads="1"/>
            </p:cNvSpPr>
            <p:nvPr/>
          </p:nvSpPr>
          <p:spPr bwMode="gray">
            <a:xfrm>
              <a:off x="6530525" y="4283993"/>
              <a:ext cx="824265"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zh-CN" altLang="en-US" sz="1400" dirty="0" smtClean="0">
                  <a:solidFill>
                    <a:schemeClr val="bg1"/>
                  </a:solidFill>
                </a:rPr>
                <a:t>物理盘</a:t>
              </a:r>
              <a:r>
                <a:rPr lang="en-US" altLang="zh-CN" sz="1400" dirty="0" smtClean="0">
                  <a:solidFill>
                    <a:schemeClr val="bg1"/>
                  </a:solidFill>
                </a:rPr>
                <a:t>2</a:t>
              </a:r>
              <a:endParaRPr lang="en-US" altLang="zh-CN" sz="1400" dirty="0">
                <a:solidFill>
                  <a:schemeClr val="bg1"/>
                </a:solidFill>
              </a:endParaRPr>
            </a:p>
          </p:txBody>
        </p:sp>
        <p:grpSp>
          <p:nvGrpSpPr>
            <p:cNvPr id="29" name="Group 29"/>
            <p:cNvGrpSpPr>
              <a:grpSpLocks/>
            </p:cNvGrpSpPr>
            <p:nvPr/>
          </p:nvGrpSpPr>
          <p:grpSpPr bwMode="auto">
            <a:xfrm>
              <a:off x="3707333" y="2941974"/>
              <a:ext cx="4537075" cy="450217"/>
              <a:chOff x="113" y="1724"/>
              <a:chExt cx="1960" cy="450"/>
            </a:xfrm>
          </p:grpSpPr>
          <p:sp>
            <p:nvSpPr>
              <p:cNvPr id="36" name="AutoShape 30"/>
              <p:cNvSpPr>
                <a:spLocks noChangeArrowheads="1"/>
              </p:cNvSpPr>
              <p:nvPr/>
            </p:nvSpPr>
            <p:spPr bwMode="auto">
              <a:xfrm>
                <a:off x="113" y="1822"/>
                <a:ext cx="1951" cy="352"/>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p>
                <a:endParaRPr lang="zh-CN" altLang="en-US" sz="1400"/>
              </a:p>
            </p:txBody>
          </p:sp>
          <p:pic>
            <p:nvPicPr>
              <p:cNvPr id="37" name="Picture 31" descr="guang"/>
              <p:cNvPicPr>
                <a:picLocks noChangeAspect="1" noChangeArrowheads="1"/>
              </p:cNvPicPr>
              <p:nvPr/>
            </p:nvPicPr>
            <p:blipFill>
              <a:blip r:embed="rId3" cstate="print"/>
              <a:srcRect r="-882" b="38942"/>
              <a:stretch>
                <a:fillRect/>
              </a:stretch>
            </p:blipFill>
            <p:spPr bwMode="auto">
              <a:xfrm>
                <a:off x="130" y="1724"/>
                <a:ext cx="1943" cy="271"/>
              </a:xfrm>
              <a:prstGeom prst="rect">
                <a:avLst/>
              </a:prstGeom>
              <a:noFill/>
              <a:ln w="9525">
                <a:noFill/>
                <a:miter lim="800000"/>
                <a:headEnd/>
                <a:tailEnd/>
              </a:ln>
            </p:spPr>
          </p:pic>
        </p:grpSp>
        <p:sp>
          <p:nvSpPr>
            <p:cNvPr id="30" name="Text Box 32"/>
            <p:cNvSpPr txBox="1">
              <a:spLocks noChangeArrowheads="1"/>
            </p:cNvSpPr>
            <p:nvPr/>
          </p:nvSpPr>
          <p:spPr bwMode="auto">
            <a:xfrm>
              <a:off x="4139133" y="3060031"/>
              <a:ext cx="3887787" cy="304800"/>
            </a:xfrm>
            <a:prstGeom prst="rect">
              <a:avLst/>
            </a:prstGeom>
            <a:noFill/>
            <a:ln w="9525">
              <a:noFill/>
              <a:miter lim="800000"/>
              <a:headEnd/>
              <a:tailEnd/>
            </a:ln>
          </p:spPr>
          <p:txBody>
            <a:bodyPr>
              <a:spAutoFit/>
            </a:bodyPr>
            <a:lstStyle/>
            <a:p>
              <a:pPr algn="ctr">
                <a:lnSpc>
                  <a:spcPct val="100000"/>
                </a:lnSpc>
                <a:buClrTx/>
                <a:buSzTx/>
                <a:buFontTx/>
                <a:buNone/>
              </a:pPr>
              <a:r>
                <a:rPr lang="en-US" altLang="zh-CN" sz="1400" b="1" dirty="0"/>
                <a:t>D0,D1,D2</a:t>
              </a:r>
              <a:r>
                <a:rPr lang="zh-CN" altLang="en-US" sz="1400" b="1" dirty="0"/>
                <a:t>经过镜像器</a:t>
              </a:r>
            </a:p>
          </p:txBody>
        </p:sp>
        <p:sp>
          <p:nvSpPr>
            <p:cNvPr id="31" name="Text Box 33"/>
            <p:cNvSpPr txBox="1">
              <a:spLocks noChangeArrowheads="1"/>
            </p:cNvSpPr>
            <p:nvPr/>
          </p:nvSpPr>
          <p:spPr bwMode="gray">
            <a:xfrm>
              <a:off x="6731734" y="4644356"/>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D2</a:t>
              </a:r>
            </a:p>
          </p:txBody>
        </p:sp>
        <p:sp>
          <p:nvSpPr>
            <p:cNvPr id="32" name="Text Box 34"/>
            <p:cNvSpPr txBox="1">
              <a:spLocks noChangeArrowheads="1"/>
            </p:cNvSpPr>
            <p:nvPr/>
          </p:nvSpPr>
          <p:spPr bwMode="gray">
            <a:xfrm>
              <a:off x="6730131" y="5004718"/>
              <a:ext cx="418705"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D1</a:t>
              </a:r>
            </a:p>
          </p:txBody>
        </p:sp>
        <p:sp>
          <p:nvSpPr>
            <p:cNvPr id="33" name="Text Box 35"/>
            <p:cNvSpPr txBox="1">
              <a:spLocks noChangeArrowheads="1"/>
            </p:cNvSpPr>
            <p:nvPr/>
          </p:nvSpPr>
          <p:spPr bwMode="gray">
            <a:xfrm>
              <a:off x="6731734" y="5365081"/>
              <a:ext cx="415498" cy="307777"/>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sz="1400"/>
                <a:t>D0</a:t>
              </a:r>
            </a:p>
          </p:txBody>
        </p:sp>
        <p:sp>
          <p:nvSpPr>
            <p:cNvPr id="35" name="Rectangle 37"/>
            <p:cNvSpPr>
              <a:spLocks noChangeArrowheads="1"/>
            </p:cNvSpPr>
            <p:nvPr/>
          </p:nvSpPr>
          <p:spPr bwMode="gray">
            <a:xfrm>
              <a:off x="899592" y="2852936"/>
              <a:ext cx="1620837" cy="2249488"/>
            </a:xfrm>
            <a:prstGeom prst="rect">
              <a:avLst/>
            </a:prstGeom>
            <a:noFill/>
            <a:ln w="12700" algn="ctr">
              <a:solidFill>
                <a:schemeClr val="tx1"/>
              </a:solidFill>
              <a:prstDash val="lgDashDot"/>
              <a:miter lim="800000"/>
              <a:headEnd/>
              <a:tailEnd/>
            </a:ln>
          </p:spPr>
          <p:txBody>
            <a:bodyPr wrap="none" anchor="ctr"/>
            <a:lstStyle/>
            <a:p>
              <a:endParaRPr lang="zh-CN" altLang="en-US" sz="1400"/>
            </a:p>
          </p:txBody>
        </p:sp>
      </p:grpSp>
      <p:sp>
        <p:nvSpPr>
          <p:cNvPr id="38" name="Text Box 17"/>
          <p:cNvSpPr txBox="1">
            <a:spLocks noChangeArrowheads="1"/>
          </p:cNvSpPr>
          <p:nvPr/>
        </p:nvSpPr>
        <p:spPr bwMode="auto">
          <a:xfrm>
            <a:off x="8245351" y="2658228"/>
            <a:ext cx="2087562" cy="307777"/>
          </a:xfrm>
          <a:prstGeom prst="rect">
            <a:avLst/>
          </a:prstGeom>
          <a:noFill/>
          <a:ln w="9525" algn="ctr">
            <a:noFill/>
            <a:miter lim="800000"/>
            <a:headEnd/>
            <a:tailEnd/>
          </a:ln>
        </p:spPr>
        <p:txBody>
          <a:bodyPr>
            <a:spAutoFit/>
          </a:bodyPr>
          <a:lstStyle/>
          <a:p>
            <a:pPr algn="ctr" defTabSz="801688">
              <a:lnSpc>
                <a:spcPct val="100000"/>
              </a:lnSpc>
              <a:spcBef>
                <a:spcPct val="50000"/>
              </a:spcBef>
              <a:buClrTx/>
              <a:buSzTx/>
              <a:buFontTx/>
              <a:buNone/>
            </a:pPr>
            <a:r>
              <a:rPr lang="zh-CN" altLang="en-US" sz="1400" b="1" dirty="0" smtClean="0"/>
              <a:t>数据</a:t>
            </a:r>
            <a:r>
              <a:rPr lang="zh-CN" altLang="en-US" sz="1400" b="1" dirty="0"/>
              <a:t>块</a:t>
            </a:r>
            <a:r>
              <a:rPr lang="en-US" altLang="zh-CN" sz="1400" b="1" dirty="0" smtClean="0"/>
              <a:t>D0</a:t>
            </a:r>
            <a:r>
              <a:rPr lang="zh-CN" altLang="en-US" sz="1400" b="1" dirty="0" smtClean="0"/>
              <a:t>写入、读取</a:t>
            </a:r>
            <a:endParaRPr lang="en-US" altLang="zh-CN" sz="1400" b="1" dirty="0"/>
          </a:p>
        </p:txBody>
      </p:sp>
      <p:sp>
        <p:nvSpPr>
          <p:cNvPr id="39" name="Text Box 35"/>
          <p:cNvSpPr txBox="1">
            <a:spLocks noChangeArrowheads="1"/>
          </p:cNvSpPr>
          <p:nvPr/>
        </p:nvSpPr>
        <p:spPr bwMode="auto">
          <a:xfrm>
            <a:off x="8318376" y="2370891"/>
            <a:ext cx="1944687" cy="307777"/>
          </a:xfrm>
          <a:prstGeom prst="rect">
            <a:avLst/>
          </a:prstGeom>
          <a:noFill/>
          <a:ln w="9525" algn="ctr">
            <a:noFill/>
            <a:miter lim="800000"/>
            <a:headEnd/>
            <a:tailEnd/>
          </a:ln>
        </p:spPr>
        <p:txBody>
          <a:bodyPr>
            <a:spAutoFit/>
          </a:bodyPr>
          <a:lstStyle/>
          <a:p>
            <a:pPr algn="ctr" defTabSz="801688">
              <a:lnSpc>
                <a:spcPct val="100000"/>
              </a:lnSpc>
              <a:spcBef>
                <a:spcPct val="50000"/>
              </a:spcBef>
              <a:buClrTx/>
              <a:buSzTx/>
              <a:buFontTx/>
              <a:buNone/>
            </a:pPr>
            <a:r>
              <a:rPr lang="zh-CN" altLang="en-US" sz="1400" b="1" dirty="0" smtClean="0"/>
              <a:t>数据</a:t>
            </a:r>
            <a:r>
              <a:rPr lang="zh-CN" altLang="en-US" sz="1400" b="1" dirty="0"/>
              <a:t>块</a:t>
            </a:r>
            <a:r>
              <a:rPr lang="en-US" altLang="zh-CN" sz="1400" b="1" dirty="0" smtClean="0"/>
              <a:t>D1</a:t>
            </a:r>
            <a:r>
              <a:rPr lang="zh-CN" altLang="en-US" sz="1400" b="1" dirty="0" smtClean="0"/>
              <a:t>写入、读取</a:t>
            </a:r>
            <a:endParaRPr lang="en-US" altLang="zh-CN" sz="1400" b="1" dirty="0"/>
          </a:p>
        </p:txBody>
      </p:sp>
      <p:sp>
        <p:nvSpPr>
          <p:cNvPr id="40" name="Text Box 36"/>
          <p:cNvSpPr txBox="1">
            <a:spLocks noChangeArrowheads="1"/>
          </p:cNvSpPr>
          <p:nvPr/>
        </p:nvSpPr>
        <p:spPr bwMode="auto">
          <a:xfrm>
            <a:off x="8361623" y="2050423"/>
            <a:ext cx="1855018" cy="319752"/>
          </a:xfrm>
          <a:prstGeom prst="rect">
            <a:avLst/>
          </a:prstGeom>
          <a:noFill/>
          <a:ln w="9525" algn="ctr">
            <a:noFill/>
            <a:miter lim="800000"/>
            <a:headEnd/>
            <a:tailEnd/>
          </a:ln>
        </p:spPr>
        <p:txBody>
          <a:bodyPr wrap="square">
            <a:spAutoFit/>
          </a:bodyPr>
          <a:lstStyle/>
          <a:p>
            <a:pPr algn="ctr" defTabSz="801688">
              <a:lnSpc>
                <a:spcPct val="100000"/>
              </a:lnSpc>
              <a:spcBef>
                <a:spcPct val="50000"/>
              </a:spcBef>
              <a:buClrTx/>
              <a:buSzTx/>
              <a:buFontTx/>
              <a:buNone/>
            </a:pPr>
            <a:r>
              <a:rPr lang="zh-CN" altLang="en-US" sz="1400" b="1" dirty="0" smtClean="0"/>
              <a:t>数据</a:t>
            </a:r>
            <a:r>
              <a:rPr lang="zh-CN" altLang="en-US" sz="1400" b="1" dirty="0"/>
              <a:t>块</a:t>
            </a:r>
            <a:r>
              <a:rPr lang="en-US" altLang="zh-CN" sz="1400" b="1" dirty="0" smtClean="0"/>
              <a:t>D2</a:t>
            </a:r>
            <a:r>
              <a:rPr lang="zh-CN" altLang="en-US" sz="1400" b="1" dirty="0" smtClean="0"/>
              <a:t>写入、读取</a:t>
            </a:r>
            <a:endParaRPr lang="en-US" altLang="zh-CN" sz="1400" b="1" dirty="0"/>
          </a:p>
        </p:txBody>
      </p:sp>
      <p:pic>
        <p:nvPicPr>
          <p:cNvPr id="41" name="图片 40" descr="PC.png"/>
          <p:cNvPicPr>
            <a:picLocks noChangeAspect="1"/>
          </p:cNvPicPr>
          <p:nvPr/>
        </p:nvPicPr>
        <p:blipFill>
          <a:blip r:embed="rId4" cstate="print"/>
          <a:stretch>
            <a:fillRect/>
          </a:stretch>
        </p:blipFill>
        <p:spPr>
          <a:xfrm>
            <a:off x="7046055" y="1702862"/>
            <a:ext cx="1086741" cy="834616"/>
          </a:xfrm>
          <a:prstGeom prst="rect">
            <a:avLst/>
          </a:prstGeom>
        </p:spPr>
      </p:pic>
    </p:spTree>
    <p:extLst>
      <p:ext uri="{BB962C8B-B14F-4D97-AF65-F5344CB8AC3E}">
        <p14:creationId xmlns:p14="http://schemas.microsoft.com/office/powerpoint/2010/main" val="1334361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a:t>
            </a:r>
            <a:r>
              <a:rPr lang="en-US" altLang="zh-CN" dirty="0" smtClean="0"/>
              <a:t>3</a:t>
            </a:r>
            <a:r>
              <a:rPr lang="zh-CN" altLang="en-US" dirty="0" smtClean="0"/>
              <a:t>工作原理</a:t>
            </a:r>
            <a:endParaRPr lang="zh-CN" altLang="en-US" dirty="0"/>
          </a:p>
        </p:txBody>
      </p:sp>
      <p:sp>
        <p:nvSpPr>
          <p:cNvPr id="3" name="62899074-c6dd-483b-87ec-e6e9a578ef71"/>
          <p:cNvSpPr>
            <a:spLocks noChangeArrowheads="1"/>
          </p:cNvSpPr>
          <p:nvPr/>
        </p:nvSpPr>
        <p:spPr bwMode="auto">
          <a:xfrm rot="5400000">
            <a:off x="5876776" y="3325541"/>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 name="43d61636-29a1-48f6-bf7f-525d1f1ac58a"/>
          <p:cNvSpPr>
            <a:spLocks noChangeArrowheads="1"/>
          </p:cNvSpPr>
          <p:nvPr/>
        </p:nvSpPr>
        <p:spPr bwMode="auto">
          <a:xfrm rot="5400000">
            <a:off x="7299176" y="3325541"/>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 name="e0e8e549-cc0f-4f60-b065-60e15dd7ac47"/>
          <p:cNvSpPr>
            <a:spLocks noChangeArrowheads="1"/>
          </p:cNvSpPr>
          <p:nvPr/>
        </p:nvSpPr>
        <p:spPr bwMode="auto">
          <a:xfrm rot="5400000">
            <a:off x="6503864" y="2149997"/>
            <a:ext cx="457200" cy="215900"/>
          </a:xfrm>
          <a:prstGeom prst="rightArrow">
            <a:avLst>
              <a:gd name="adj1" fmla="val 50000"/>
              <a:gd name="adj2" fmla="val 75000"/>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 name="2b06e69d-e1db-4524-9b68-a549e48151cb"/>
          <p:cNvSpPr>
            <a:spLocks noChangeArrowheads="1"/>
          </p:cNvSpPr>
          <p:nvPr/>
        </p:nvSpPr>
        <p:spPr bwMode="auto">
          <a:xfrm rot="5400000">
            <a:off x="4500415" y="3289028"/>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 name="AutoShape 6"/>
          <p:cNvSpPr>
            <a:spLocks noChangeArrowheads="1"/>
          </p:cNvSpPr>
          <p:nvPr/>
        </p:nvSpPr>
        <p:spPr bwMode="auto">
          <a:xfrm>
            <a:off x="4320258" y="2800871"/>
            <a:ext cx="5303520" cy="365760"/>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wrap="squar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8" name="903c3257-57a4-4164-8db3-3ebdcb6699f1"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4176242" y="2713559"/>
            <a:ext cx="54975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375d9f3-acc7-4d61-9bdf-6401a7dedd3c"/>
          <p:cNvSpPr txBox="1">
            <a:spLocks noChangeArrowheads="1"/>
          </p:cNvSpPr>
          <p:nvPr/>
        </p:nvSpPr>
        <p:spPr bwMode="auto">
          <a:xfrm>
            <a:off x="4585023" y="2821509"/>
            <a:ext cx="467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400" b="1" dirty="0">
                <a:latin typeface="+mn-lt"/>
                <a:ea typeface="+mn-ea"/>
                <a:cs typeface="Arial" panose="020B0604020202020204" pitchFamily="34" charset="0"/>
              </a:rPr>
              <a:t>A0, A1, A2, B0, B1, B2, C0, C1, C2</a:t>
            </a:r>
          </a:p>
        </p:txBody>
      </p:sp>
      <p:sp>
        <p:nvSpPr>
          <p:cNvPr id="10" name="ed7eb085-4a05-4d9a-9f16-6d758b433bb6"/>
          <p:cNvSpPr>
            <a:spLocks noChangeArrowheads="1"/>
          </p:cNvSpPr>
          <p:nvPr/>
        </p:nvSpPr>
        <p:spPr bwMode="gray">
          <a:xfrm>
            <a:off x="8620771" y="4907484"/>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en-US" altLang="zh-CN" sz="1400" b="1">
              <a:latin typeface="+mn-lt"/>
              <a:ea typeface="+mn-ea"/>
              <a:cs typeface="Arial" panose="020B0604020202020204" pitchFamily="34" charset="0"/>
            </a:endParaRPr>
          </a:p>
        </p:txBody>
      </p:sp>
      <p:sp>
        <p:nvSpPr>
          <p:cNvPr id="11" name="0725dfdb-1235-42c9-b0f7-9aba18ea682f"/>
          <p:cNvSpPr>
            <a:spLocks noChangeArrowheads="1"/>
          </p:cNvSpPr>
          <p:nvPr/>
        </p:nvSpPr>
        <p:spPr bwMode="gray">
          <a:xfrm>
            <a:off x="8620771" y="4548709"/>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2" name="970c963d-fa34-4d3b-8a5a-c671d0a6f08e"/>
          <p:cNvSpPr>
            <a:spLocks noChangeArrowheads="1"/>
          </p:cNvSpPr>
          <p:nvPr/>
        </p:nvSpPr>
        <p:spPr bwMode="gray">
          <a:xfrm>
            <a:off x="8620771" y="4188347"/>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3" name="71268144-ce20-4078-8e4a-626cc10264a6"/>
          <p:cNvSpPr txBox="1">
            <a:spLocks noChangeArrowheads="1"/>
          </p:cNvSpPr>
          <p:nvPr/>
        </p:nvSpPr>
        <p:spPr bwMode="gray">
          <a:xfrm>
            <a:off x="8906827" y="4261372"/>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P3</a:t>
            </a:r>
          </a:p>
        </p:txBody>
      </p:sp>
      <p:sp>
        <p:nvSpPr>
          <p:cNvPr id="14" name="a515a154-643e-4104-9291-e3c9871672ed"/>
          <p:cNvSpPr txBox="1">
            <a:spLocks noChangeArrowheads="1"/>
          </p:cNvSpPr>
          <p:nvPr/>
        </p:nvSpPr>
        <p:spPr bwMode="gray">
          <a:xfrm>
            <a:off x="8899613" y="4956697"/>
            <a:ext cx="4106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P1</a:t>
            </a:r>
          </a:p>
        </p:txBody>
      </p:sp>
      <p:sp>
        <p:nvSpPr>
          <p:cNvPr id="15" name="c8416974-035a-4a78-a75d-3184129a9d85"/>
          <p:cNvSpPr>
            <a:spLocks noChangeArrowheads="1"/>
          </p:cNvSpPr>
          <p:nvPr/>
        </p:nvSpPr>
        <p:spPr bwMode="gray">
          <a:xfrm>
            <a:off x="8547746" y="3827984"/>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6" name="c33865ec-bdb6-4f97-8443-f53c1401da42"/>
          <p:cNvSpPr txBox="1">
            <a:spLocks noChangeArrowheads="1"/>
          </p:cNvSpPr>
          <p:nvPr/>
        </p:nvSpPr>
        <p:spPr bwMode="gray">
          <a:xfrm>
            <a:off x="8423921" y="3891484"/>
            <a:ext cx="1358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检验盘</a:t>
            </a:r>
            <a:endParaRPr lang="en-US" altLang="zh-CN" sz="1400" dirty="0">
              <a:solidFill>
                <a:schemeClr val="bg1"/>
              </a:solidFill>
              <a:latin typeface="+mn-lt"/>
              <a:ea typeface="+mn-ea"/>
              <a:cs typeface="Arial" panose="020B0604020202020204" pitchFamily="34" charset="0"/>
            </a:endParaRPr>
          </a:p>
        </p:txBody>
      </p:sp>
      <p:sp>
        <p:nvSpPr>
          <p:cNvPr id="17" name="529f8c1a-1960-4dfd-b1cf-6577ac8617d3"/>
          <p:cNvSpPr>
            <a:spLocks noChangeShapeType="1"/>
          </p:cNvSpPr>
          <p:nvPr/>
        </p:nvSpPr>
        <p:spPr bwMode="auto">
          <a:xfrm>
            <a:off x="5040338" y="3326334"/>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79200" tIns="39600" rIns="79200" bIns="39600">
            <a:spAutoFit/>
          </a:bodyPr>
          <a:lstStyle/>
          <a:p>
            <a:endParaRPr lang="nl-NL" sz="1400">
              <a:cs typeface="Arial" panose="020B0604020202020204" pitchFamily="34" charset="0"/>
            </a:endParaRPr>
          </a:p>
        </p:txBody>
      </p:sp>
      <p:sp>
        <p:nvSpPr>
          <p:cNvPr id="18" name="58521191-fbe6-4017-b336-8a01ec3356e0"/>
          <p:cNvSpPr>
            <a:spLocks noChangeShapeType="1"/>
          </p:cNvSpPr>
          <p:nvPr/>
        </p:nvSpPr>
        <p:spPr bwMode="auto">
          <a:xfrm>
            <a:off x="9144794" y="3326334"/>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79200" tIns="39600" rIns="79200" bIns="39600">
            <a:spAutoFit/>
          </a:bodyPr>
          <a:lstStyle/>
          <a:p>
            <a:endParaRPr lang="nl-NL" sz="1400">
              <a:cs typeface="Arial" panose="020B0604020202020204" pitchFamily="34" charset="0"/>
            </a:endParaRPr>
          </a:p>
        </p:txBody>
      </p:sp>
      <p:sp>
        <p:nvSpPr>
          <p:cNvPr id="19" name="c877408f-2ee2-45af-a594-6ef42633c223"/>
          <p:cNvSpPr>
            <a:spLocks noChangeShapeType="1"/>
          </p:cNvSpPr>
          <p:nvPr/>
        </p:nvSpPr>
        <p:spPr bwMode="auto">
          <a:xfrm flipV="1">
            <a:off x="6417321" y="3326334"/>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79200" tIns="39600" rIns="79200" bIns="39600">
            <a:spAutoFit/>
          </a:bodyPr>
          <a:lstStyle/>
          <a:p>
            <a:endParaRPr lang="nl-NL" sz="1400">
              <a:cs typeface="Arial" panose="020B0604020202020204" pitchFamily="34" charset="0"/>
            </a:endParaRPr>
          </a:p>
        </p:txBody>
      </p:sp>
      <p:sp>
        <p:nvSpPr>
          <p:cNvPr id="20" name="c03fe211-767f-43af-8bdb-207d43195409"/>
          <p:cNvSpPr>
            <a:spLocks noChangeArrowheads="1"/>
          </p:cNvSpPr>
          <p:nvPr/>
        </p:nvSpPr>
        <p:spPr bwMode="gray">
          <a:xfrm>
            <a:off x="7160271" y="4907484"/>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1" name="e1fec723-54c0-4f0b-9b02-766ab89f9a24"/>
          <p:cNvSpPr>
            <a:spLocks noChangeArrowheads="1"/>
          </p:cNvSpPr>
          <p:nvPr/>
        </p:nvSpPr>
        <p:spPr bwMode="gray">
          <a:xfrm>
            <a:off x="7160271" y="4548709"/>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2" name="447e336f-8529-4f23-8e1e-2cd0c620a626"/>
          <p:cNvSpPr>
            <a:spLocks noChangeArrowheads="1"/>
          </p:cNvSpPr>
          <p:nvPr/>
        </p:nvSpPr>
        <p:spPr bwMode="gray">
          <a:xfrm>
            <a:off x="7160271" y="4188347"/>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3" name="ea1b4e66-9fef-4ccf-98dc-b0e7e502d222"/>
          <p:cNvSpPr txBox="1">
            <a:spLocks noChangeArrowheads="1"/>
          </p:cNvSpPr>
          <p:nvPr/>
        </p:nvSpPr>
        <p:spPr bwMode="gray">
          <a:xfrm>
            <a:off x="7448716" y="4261372"/>
            <a:ext cx="3946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C2</a:t>
            </a:r>
          </a:p>
        </p:txBody>
      </p:sp>
      <p:sp>
        <p:nvSpPr>
          <p:cNvPr id="24" name="55d83c8d-4598-4c0e-9fbb-62b259a4073b"/>
          <p:cNvSpPr txBox="1">
            <a:spLocks noChangeArrowheads="1"/>
          </p:cNvSpPr>
          <p:nvPr/>
        </p:nvSpPr>
        <p:spPr bwMode="gray">
          <a:xfrm>
            <a:off x="7443167" y="46217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B2</a:t>
            </a:r>
          </a:p>
        </p:txBody>
      </p:sp>
      <p:sp>
        <p:nvSpPr>
          <p:cNvPr id="25" name="2ec619dd-80b8-4526-8fd5-6a031651cb20"/>
          <p:cNvSpPr txBox="1">
            <a:spLocks noChangeArrowheads="1"/>
          </p:cNvSpPr>
          <p:nvPr/>
        </p:nvSpPr>
        <p:spPr bwMode="gray">
          <a:xfrm>
            <a:off x="7439153" y="4982097"/>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A2</a:t>
            </a:r>
          </a:p>
        </p:txBody>
      </p:sp>
      <p:sp>
        <p:nvSpPr>
          <p:cNvPr id="26" name="ac96376e-7efa-4a00-95b2-7fd117eb940d"/>
          <p:cNvSpPr>
            <a:spLocks noChangeArrowheads="1"/>
          </p:cNvSpPr>
          <p:nvPr/>
        </p:nvSpPr>
        <p:spPr bwMode="gray">
          <a:xfrm>
            <a:off x="7087246" y="3827984"/>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7" name="8eda93d3-a448-4633-a7b8-04368b0aa76a"/>
          <p:cNvSpPr txBox="1">
            <a:spLocks noChangeArrowheads="1"/>
          </p:cNvSpPr>
          <p:nvPr/>
        </p:nvSpPr>
        <p:spPr bwMode="gray">
          <a:xfrm>
            <a:off x="7120583" y="3901009"/>
            <a:ext cx="10302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 </a:t>
            </a:r>
            <a:r>
              <a:rPr lang="en-US" altLang="zh-CN" sz="1400" dirty="0">
                <a:solidFill>
                  <a:schemeClr val="bg1"/>
                </a:solidFill>
                <a:latin typeface="+mn-lt"/>
                <a:ea typeface="+mn-ea"/>
                <a:cs typeface="Arial" panose="020B0604020202020204" pitchFamily="34" charset="0"/>
              </a:rPr>
              <a:t>3</a:t>
            </a:r>
          </a:p>
        </p:txBody>
      </p:sp>
      <p:sp>
        <p:nvSpPr>
          <p:cNvPr id="28" name="89c97fc8-4cc1-4119-8dde-fd53d76c0cd1"/>
          <p:cNvSpPr>
            <a:spLocks noChangeArrowheads="1"/>
          </p:cNvSpPr>
          <p:nvPr/>
        </p:nvSpPr>
        <p:spPr bwMode="gray">
          <a:xfrm>
            <a:off x="2523183" y="3799409"/>
            <a:ext cx="968375" cy="1009650"/>
          </a:xfrm>
          <a:prstGeom prst="can">
            <a:avLst>
              <a:gd name="adj" fmla="val 26066"/>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9" name="fed34d01-2ac3-46df-baa5-62f712b11269"/>
          <p:cNvSpPr txBox="1">
            <a:spLocks noChangeArrowheads="1"/>
          </p:cNvSpPr>
          <p:nvPr/>
        </p:nvSpPr>
        <p:spPr bwMode="gray">
          <a:xfrm>
            <a:off x="2556521" y="4215259"/>
            <a:ext cx="936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A</a:t>
            </a:r>
          </a:p>
        </p:txBody>
      </p:sp>
      <p:sp>
        <p:nvSpPr>
          <p:cNvPr id="30" name="b9347399-827a-428b-b76d-d02f5ebfc487"/>
          <p:cNvSpPr>
            <a:spLocks noChangeArrowheads="1"/>
          </p:cNvSpPr>
          <p:nvPr/>
        </p:nvSpPr>
        <p:spPr bwMode="gray">
          <a:xfrm>
            <a:off x="2523183" y="3008834"/>
            <a:ext cx="968375" cy="935038"/>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1" name="ef87e34a-8b67-4dbc-806c-2fc2b72edad0"/>
          <p:cNvSpPr txBox="1">
            <a:spLocks noChangeArrowheads="1"/>
          </p:cNvSpPr>
          <p:nvPr/>
        </p:nvSpPr>
        <p:spPr bwMode="gray">
          <a:xfrm>
            <a:off x="2870862" y="3423097"/>
            <a:ext cx="2920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B</a:t>
            </a:r>
          </a:p>
        </p:txBody>
      </p:sp>
      <p:sp>
        <p:nvSpPr>
          <p:cNvPr id="32" name="a0b8f900-c279-4e43-973d-015a8b0c0993"/>
          <p:cNvSpPr>
            <a:spLocks noChangeArrowheads="1"/>
          </p:cNvSpPr>
          <p:nvPr/>
        </p:nvSpPr>
        <p:spPr bwMode="gray">
          <a:xfrm>
            <a:off x="2523183" y="2143647"/>
            <a:ext cx="968375" cy="1009650"/>
          </a:xfrm>
          <a:prstGeom prst="can">
            <a:avLst>
              <a:gd name="adj" fmla="val 26066"/>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3" name="983c25a5-2911-4830-bfda-e49747fedecb"/>
          <p:cNvSpPr txBox="1">
            <a:spLocks noChangeArrowheads="1"/>
          </p:cNvSpPr>
          <p:nvPr/>
        </p:nvSpPr>
        <p:spPr bwMode="gray">
          <a:xfrm>
            <a:off x="2882762" y="2578820"/>
            <a:ext cx="293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C</a:t>
            </a:r>
          </a:p>
        </p:txBody>
      </p:sp>
      <p:sp>
        <p:nvSpPr>
          <p:cNvPr id="34" name="dbf65fdd-836e-4904-8382-1d7d77249a38"/>
          <p:cNvSpPr txBox="1">
            <a:spLocks noChangeArrowheads="1"/>
          </p:cNvSpPr>
          <p:nvPr/>
        </p:nvSpPr>
        <p:spPr bwMode="auto">
          <a:xfrm>
            <a:off x="2016002" y="5053633"/>
            <a:ext cx="2087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逻辑硬盘</a:t>
            </a:r>
            <a:endParaRPr lang="en-US" altLang="zh-CN" sz="1400" b="1" dirty="0">
              <a:latin typeface="+mn-lt"/>
              <a:ea typeface="+mn-ea"/>
              <a:cs typeface="Arial" panose="020B0604020202020204" pitchFamily="34" charset="0"/>
            </a:endParaRPr>
          </a:p>
        </p:txBody>
      </p:sp>
      <p:sp>
        <p:nvSpPr>
          <p:cNvPr id="35" name="78ba526c-ac8d-462f-868d-27151a2ef2bd"/>
          <p:cNvSpPr>
            <a:spLocks noChangeArrowheads="1"/>
          </p:cNvSpPr>
          <p:nvPr/>
        </p:nvSpPr>
        <p:spPr bwMode="gray">
          <a:xfrm>
            <a:off x="5736283" y="4907484"/>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6" name="181843ba-bf12-48b0-b137-568648421167"/>
          <p:cNvSpPr>
            <a:spLocks noChangeArrowheads="1"/>
          </p:cNvSpPr>
          <p:nvPr/>
        </p:nvSpPr>
        <p:spPr bwMode="gray">
          <a:xfrm>
            <a:off x="5736283" y="4548709"/>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7" name="97c4b34b-ae7c-46f6-bab5-ac7e43033acf"/>
          <p:cNvSpPr>
            <a:spLocks noChangeArrowheads="1"/>
          </p:cNvSpPr>
          <p:nvPr/>
        </p:nvSpPr>
        <p:spPr bwMode="gray">
          <a:xfrm>
            <a:off x="5736283" y="4188347"/>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f73fe9b9-1c3e-4023-96dd-29d2cf091f3b"/>
          <p:cNvSpPr txBox="1">
            <a:spLocks noChangeArrowheads="1"/>
          </p:cNvSpPr>
          <p:nvPr/>
        </p:nvSpPr>
        <p:spPr bwMode="gray">
          <a:xfrm>
            <a:off x="6026316" y="4261372"/>
            <a:ext cx="394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C1</a:t>
            </a:r>
          </a:p>
        </p:txBody>
      </p:sp>
      <p:sp>
        <p:nvSpPr>
          <p:cNvPr id="39" name="25435158-e16d-4c41-96c9-755178bbeebf"/>
          <p:cNvSpPr txBox="1">
            <a:spLocks noChangeArrowheads="1"/>
          </p:cNvSpPr>
          <p:nvPr/>
        </p:nvSpPr>
        <p:spPr bwMode="gray">
          <a:xfrm>
            <a:off x="6020767" y="46217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B1</a:t>
            </a:r>
          </a:p>
        </p:txBody>
      </p:sp>
      <p:sp>
        <p:nvSpPr>
          <p:cNvPr id="40" name="c5d0c02f-ce35-49d5-a904-13f4aa6618dd"/>
          <p:cNvSpPr txBox="1">
            <a:spLocks noChangeArrowheads="1"/>
          </p:cNvSpPr>
          <p:nvPr/>
        </p:nvSpPr>
        <p:spPr bwMode="gray">
          <a:xfrm>
            <a:off x="6011950" y="4982097"/>
            <a:ext cx="4106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A1</a:t>
            </a:r>
          </a:p>
        </p:txBody>
      </p:sp>
      <p:sp>
        <p:nvSpPr>
          <p:cNvPr id="41" name="0bb1a1a9-44b0-4111-9de7-ee93f15c3b9e"/>
          <p:cNvSpPr>
            <a:spLocks noChangeArrowheads="1"/>
          </p:cNvSpPr>
          <p:nvPr/>
        </p:nvSpPr>
        <p:spPr bwMode="gray">
          <a:xfrm>
            <a:off x="5663258" y="3827984"/>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2" name="130ba135-e10e-426f-9579-f0af54de5c80"/>
          <p:cNvSpPr txBox="1">
            <a:spLocks noChangeArrowheads="1"/>
          </p:cNvSpPr>
          <p:nvPr/>
        </p:nvSpPr>
        <p:spPr bwMode="gray">
          <a:xfrm>
            <a:off x="5696596" y="3901009"/>
            <a:ext cx="1030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 </a:t>
            </a:r>
            <a:r>
              <a:rPr lang="en-US" altLang="zh-CN" sz="1400" dirty="0">
                <a:solidFill>
                  <a:schemeClr val="bg1"/>
                </a:solidFill>
                <a:latin typeface="+mn-lt"/>
                <a:ea typeface="+mn-ea"/>
                <a:cs typeface="Arial" panose="020B0604020202020204" pitchFamily="34" charset="0"/>
              </a:rPr>
              <a:t>2</a:t>
            </a:r>
          </a:p>
        </p:txBody>
      </p:sp>
      <p:sp>
        <p:nvSpPr>
          <p:cNvPr id="43" name="d9dd3534-c448-4c8b-9b76-218dd7ec530c"/>
          <p:cNvSpPr>
            <a:spLocks noChangeArrowheads="1"/>
          </p:cNvSpPr>
          <p:nvPr/>
        </p:nvSpPr>
        <p:spPr bwMode="gray">
          <a:xfrm>
            <a:off x="4359921" y="4907484"/>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4" name="b67a8166-c2c1-48e0-86ff-4bf853e6ebd4"/>
          <p:cNvSpPr>
            <a:spLocks noChangeArrowheads="1"/>
          </p:cNvSpPr>
          <p:nvPr/>
        </p:nvSpPr>
        <p:spPr bwMode="gray">
          <a:xfrm>
            <a:off x="4359921" y="4548709"/>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5" name="e136da68-e29a-4bc5-ad99-0e5265de7724"/>
          <p:cNvSpPr>
            <a:spLocks noChangeArrowheads="1"/>
          </p:cNvSpPr>
          <p:nvPr/>
        </p:nvSpPr>
        <p:spPr bwMode="gray">
          <a:xfrm>
            <a:off x="4359921" y="4188347"/>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6" name="36c66414-c585-4a22-98ad-5bdc2322aeda"/>
          <p:cNvSpPr txBox="1">
            <a:spLocks noChangeArrowheads="1"/>
          </p:cNvSpPr>
          <p:nvPr/>
        </p:nvSpPr>
        <p:spPr bwMode="gray">
          <a:xfrm>
            <a:off x="4648366" y="4261372"/>
            <a:ext cx="394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C0</a:t>
            </a:r>
          </a:p>
        </p:txBody>
      </p:sp>
      <p:sp>
        <p:nvSpPr>
          <p:cNvPr id="47" name="67a929b9-2bb0-417c-af98-5ccdfca400d4"/>
          <p:cNvSpPr txBox="1">
            <a:spLocks noChangeArrowheads="1"/>
          </p:cNvSpPr>
          <p:nvPr/>
        </p:nvSpPr>
        <p:spPr bwMode="gray">
          <a:xfrm>
            <a:off x="4642817" y="46217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B0</a:t>
            </a:r>
          </a:p>
        </p:txBody>
      </p:sp>
      <p:sp>
        <p:nvSpPr>
          <p:cNvPr id="48" name="87ab4237-961a-4b5e-9402-431fc00f9788"/>
          <p:cNvSpPr txBox="1">
            <a:spLocks noChangeArrowheads="1"/>
          </p:cNvSpPr>
          <p:nvPr/>
        </p:nvSpPr>
        <p:spPr bwMode="gray">
          <a:xfrm>
            <a:off x="4638008" y="4982097"/>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A0</a:t>
            </a:r>
          </a:p>
        </p:txBody>
      </p:sp>
      <p:sp>
        <p:nvSpPr>
          <p:cNvPr id="49" name="f1400db1-b9c6-4283-926b-cae419bfec49"/>
          <p:cNvSpPr>
            <a:spLocks noChangeArrowheads="1"/>
          </p:cNvSpPr>
          <p:nvPr/>
        </p:nvSpPr>
        <p:spPr bwMode="gray">
          <a:xfrm>
            <a:off x="4286896" y="3827984"/>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0" name="26e95a4a-af26-4492-aeba-3fecdec428fa"/>
          <p:cNvSpPr txBox="1">
            <a:spLocks noChangeArrowheads="1"/>
          </p:cNvSpPr>
          <p:nvPr/>
        </p:nvSpPr>
        <p:spPr bwMode="gray">
          <a:xfrm>
            <a:off x="4320233" y="3901009"/>
            <a:ext cx="10302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 </a:t>
            </a:r>
            <a:r>
              <a:rPr lang="en-US" altLang="zh-CN" sz="1400" dirty="0">
                <a:solidFill>
                  <a:schemeClr val="bg1"/>
                </a:solidFill>
                <a:latin typeface="+mn-lt"/>
                <a:ea typeface="+mn-ea"/>
                <a:cs typeface="Arial" panose="020B0604020202020204" pitchFamily="34" charset="0"/>
              </a:rPr>
              <a:t>1</a:t>
            </a:r>
          </a:p>
        </p:txBody>
      </p:sp>
      <p:sp>
        <p:nvSpPr>
          <p:cNvPr id="51" name="570dcb3b-6709-4865-b084-925fd1d9eb44"/>
          <p:cNvSpPr>
            <a:spLocks noChangeShapeType="1"/>
          </p:cNvSpPr>
          <p:nvPr/>
        </p:nvSpPr>
        <p:spPr bwMode="auto">
          <a:xfrm flipV="1">
            <a:off x="5040958" y="3326334"/>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79200" tIns="39600" rIns="79200" bIns="39600">
            <a:spAutoFit/>
          </a:bodyPr>
          <a:lstStyle/>
          <a:p>
            <a:endParaRPr lang="nl-NL" sz="1400">
              <a:cs typeface="Arial" panose="020B0604020202020204" pitchFamily="34" charset="0"/>
            </a:endParaRPr>
          </a:p>
        </p:txBody>
      </p:sp>
      <p:sp>
        <p:nvSpPr>
          <p:cNvPr id="52" name="0dd8097d-87bd-4c12-b656-186635fbe25f"/>
          <p:cNvSpPr>
            <a:spLocks noChangeShapeType="1"/>
          </p:cNvSpPr>
          <p:nvPr/>
        </p:nvSpPr>
        <p:spPr bwMode="auto">
          <a:xfrm flipV="1">
            <a:off x="7839721" y="3326334"/>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79200" tIns="39600" rIns="79200" bIns="39600">
            <a:spAutoFit/>
          </a:bodyPr>
          <a:lstStyle/>
          <a:p>
            <a:endParaRPr lang="nl-NL" sz="1400">
              <a:cs typeface="Arial" panose="020B0604020202020204" pitchFamily="34" charset="0"/>
            </a:endParaRPr>
          </a:p>
        </p:txBody>
      </p:sp>
      <p:sp>
        <p:nvSpPr>
          <p:cNvPr id="53" name="cf2e95cd-1576-45d9-b7e2-16e6489be839"/>
          <p:cNvSpPr txBox="1">
            <a:spLocks noChangeArrowheads="1"/>
          </p:cNvSpPr>
          <p:nvPr/>
        </p:nvSpPr>
        <p:spPr bwMode="gray">
          <a:xfrm>
            <a:off x="8835083" y="4621734"/>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P2</a:t>
            </a:r>
          </a:p>
        </p:txBody>
      </p:sp>
      <p:sp>
        <p:nvSpPr>
          <p:cNvPr id="55" name="20143b00-3a3c-41fe-a31e-39c5c2638daf"/>
          <p:cNvSpPr>
            <a:spLocks noChangeArrowheads="1"/>
          </p:cNvSpPr>
          <p:nvPr/>
        </p:nvSpPr>
        <p:spPr bwMode="gray">
          <a:xfrm>
            <a:off x="2340620" y="2011883"/>
            <a:ext cx="1371600" cy="2834640"/>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6" name="6f17c2d3-e45a-4c18-8de9-e2ec13af76e9"/>
          <p:cNvSpPr txBox="1">
            <a:spLocks noChangeArrowheads="1"/>
          </p:cNvSpPr>
          <p:nvPr/>
        </p:nvSpPr>
        <p:spPr bwMode="auto">
          <a:xfrm>
            <a:off x="7560618" y="1967459"/>
            <a:ext cx="1200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A</a:t>
            </a:r>
          </a:p>
        </p:txBody>
      </p:sp>
      <p:sp>
        <p:nvSpPr>
          <p:cNvPr id="57" name="c478b9c1-bc3b-455b-9e0e-c1280a3d623b"/>
          <p:cNvSpPr txBox="1">
            <a:spLocks noChangeArrowheads="1"/>
          </p:cNvSpPr>
          <p:nvPr/>
        </p:nvSpPr>
        <p:spPr bwMode="auto">
          <a:xfrm>
            <a:off x="7560618" y="1648371"/>
            <a:ext cx="1182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B</a:t>
            </a:r>
          </a:p>
        </p:txBody>
      </p:sp>
      <p:sp>
        <p:nvSpPr>
          <p:cNvPr id="58" name="7e3d5f33-65c3-41ef-a619-4ce7b278544d"/>
          <p:cNvSpPr txBox="1">
            <a:spLocks noChangeArrowheads="1"/>
          </p:cNvSpPr>
          <p:nvPr/>
        </p:nvSpPr>
        <p:spPr bwMode="auto">
          <a:xfrm>
            <a:off x="7560618" y="1354684"/>
            <a:ext cx="12167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写入</a:t>
            </a:r>
            <a:r>
              <a:rPr lang="en-US" altLang="zh-CN" sz="1400" b="1" dirty="0" smtClean="0">
                <a:latin typeface="+mn-lt"/>
                <a:ea typeface="+mn-ea"/>
                <a:cs typeface="Arial" panose="020B0604020202020204" pitchFamily="34" charset="0"/>
              </a:rPr>
              <a:t> </a:t>
            </a:r>
            <a:r>
              <a:rPr lang="en-US" altLang="zh-CN" sz="1400" b="1" dirty="0">
                <a:latin typeface="+mn-lt"/>
                <a:ea typeface="+mn-ea"/>
                <a:cs typeface="Arial" panose="020B0604020202020204" pitchFamily="34" charset="0"/>
              </a:rPr>
              <a:t>C</a:t>
            </a:r>
          </a:p>
        </p:txBody>
      </p:sp>
      <p:sp>
        <p:nvSpPr>
          <p:cNvPr id="59" name="c37b818a-5072-401a-9b4c-aba2658e175a"/>
          <p:cNvSpPr>
            <a:spLocks noChangeArrowheads="1"/>
          </p:cNvSpPr>
          <p:nvPr/>
        </p:nvSpPr>
        <p:spPr bwMode="auto">
          <a:xfrm>
            <a:off x="5385446" y="4574109"/>
            <a:ext cx="296862" cy="319088"/>
          </a:xfrm>
          <a:prstGeom prst="flowChartOr">
            <a:avLst/>
          </a:prstGeom>
          <a:solidFill>
            <a:schemeClr val="bg1"/>
          </a:solidFill>
          <a:ln w="57150">
            <a:solidFill>
              <a:srgbClr val="009999"/>
            </a:solidFill>
            <a:round/>
            <a:headEnd/>
            <a:tailEnd/>
          </a:ln>
        </p:spPr>
        <p:txBody>
          <a:bodyPr lIns="79200" tIns="39600" rIns="79200" bIns="396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0" name="99c04e6c-279b-42bd-a416-56d3136bd46d"/>
          <p:cNvSpPr>
            <a:spLocks noChangeArrowheads="1"/>
          </p:cNvSpPr>
          <p:nvPr/>
        </p:nvSpPr>
        <p:spPr bwMode="auto">
          <a:xfrm>
            <a:off x="6772921" y="4574109"/>
            <a:ext cx="296862" cy="319088"/>
          </a:xfrm>
          <a:prstGeom prst="flowChartOr">
            <a:avLst/>
          </a:prstGeom>
          <a:solidFill>
            <a:schemeClr val="bg1"/>
          </a:solidFill>
          <a:ln w="57150">
            <a:solidFill>
              <a:srgbClr val="009999"/>
            </a:solidFill>
            <a:round/>
            <a:headEnd/>
            <a:tailEnd/>
          </a:ln>
        </p:spPr>
        <p:txBody>
          <a:bodyPr lIns="79200" tIns="39600" rIns="79200" bIns="396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1" name="Rectangle 60"/>
          <p:cNvSpPr/>
          <p:nvPr/>
        </p:nvSpPr>
        <p:spPr>
          <a:xfrm>
            <a:off x="2304108" y="5622956"/>
            <a:ext cx="8098692" cy="338554"/>
          </a:xfrm>
          <a:prstGeom prst="rect">
            <a:avLst/>
          </a:prstGeom>
        </p:spPr>
        <p:txBody>
          <a:bodyPr wrap="none">
            <a:spAutoFit/>
          </a:bodyPr>
          <a:lstStyle/>
          <a:p>
            <a:r>
              <a:rPr lang="zh-CN" altLang="en-US" sz="1600" dirty="0" smtClean="0"/>
              <a:t>注：当新写入的数据较少，只需写入</a:t>
            </a:r>
            <a:r>
              <a:rPr lang="zh-CN" altLang="zh-CN" sz="1600" dirty="0" smtClean="0"/>
              <a:t>一个或两个</a:t>
            </a:r>
            <a:r>
              <a:rPr lang="zh-CN" altLang="en-US" sz="1600" dirty="0" smtClean="0"/>
              <a:t>硬盘时，会产生</a:t>
            </a:r>
            <a:r>
              <a:rPr lang="en-GB" altLang="zh-CN" sz="1600" dirty="0" smtClean="0"/>
              <a:t>RAID 3</a:t>
            </a:r>
            <a:r>
              <a:rPr lang="zh-CN" altLang="zh-CN" sz="1600" dirty="0" smtClean="0"/>
              <a:t>的“写</a:t>
            </a:r>
            <a:r>
              <a:rPr lang="zh-CN" altLang="en-US" sz="1600" dirty="0" smtClean="0"/>
              <a:t>惩</a:t>
            </a:r>
            <a:r>
              <a:rPr lang="zh-CN" altLang="zh-CN" sz="1600" dirty="0" smtClean="0"/>
              <a:t>罚”</a:t>
            </a:r>
            <a:r>
              <a:rPr lang="zh-CN" altLang="en-US" sz="1600" dirty="0" smtClean="0"/>
              <a:t>。</a:t>
            </a:r>
            <a:endParaRPr lang="en-US" sz="1600" dirty="0"/>
          </a:p>
        </p:txBody>
      </p:sp>
      <p:sp>
        <p:nvSpPr>
          <p:cNvPr id="62" name="0525e68e-bfbc-4da5-897a-746070d7efad"/>
          <p:cNvSpPr txBox="1">
            <a:spLocks noChangeArrowheads="1"/>
          </p:cNvSpPr>
          <p:nvPr/>
        </p:nvSpPr>
        <p:spPr bwMode="auto">
          <a:xfrm>
            <a:off x="8563797" y="1749773"/>
            <a:ext cx="1025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读取数据</a:t>
            </a:r>
            <a:endParaRPr lang="en-US" altLang="zh-CN" sz="1400" b="1" dirty="0">
              <a:latin typeface="+mn-lt"/>
              <a:ea typeface="+mn-ea"/>
              <a:cs typeface="Arial" panose="020B0604020202020204" pitchFamily="34" charset="0"/>
            </a:endParaRPr>
          </a:p>
        </p:txBody>
      </p:sp>
      <p:pic>
        <p:nvPicPr>
          <p:cNvPr id="63" name="图片 62" descr="PC.png"/>
          <p:cNvPicPr>
            <a:picLocks noChangeAspect="1"/>
          </p:cNvPicPr>
          <p:nvPr/>
        </p:nvPicPr>
        <p:blipFill>
          <a:blip r:embed="rId4" cstate="print"/>
          <a:stretch>
            <a:fillRect/>
          </a:stretch>
        </p:blipFill>
        <p:spPr>
          <a:xfrm>
            <a:off x="6113775" y="1351146"/>
            <a:ext cx="1086741" cy="834616"/>
          </a:xfrm>
          <a:prstGeom prst="rect">
            <a:avLst/>
          </a:prstGeom>
        </p:spPr>
      </p:pic>
    </p:spTree>
    <p:extLst>
      <p:ext uri="{BB962C8B-B14F-4D97-AF65-F5344CB8AC3E}">
        <p14:creationId xmlns:p14="http://schemas.microsoft.com/office/powerpoint/2010/main" val="358049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9"/>
                                        </p:tgtEl>
                                        <p:attrNameLst>
                                          <p:attrName>style.color</p:attrName>
                                        </p:attrNameLst>
                                      </p:cBhvr>
                                      <p:to>
                                        <p:clrVal>
                                          <a:srgbClr val="6699FF"/>
                                        </p:clrVal>
                                      </p:to>
                                    </p:set>
                                    <p:set>
                                      <p:cBhvr>
                                        <p:cTn id="7" dur="500" fill="hold"/>
                                        <p:tgtEl>
                                          <p:spTgt spid="29"/>
                                        </p:tgtEl>
                                        <p:attrNameLst>
                                          <p:attrName>fillcolor</p:attrName>
                                        </p:attrNameLst>
                                      </p:cBhvr>
                                      <p:to>
                                        <p:clrVal>
                                          <a:srgbClr val="6699FF"/>
                                        </p:clrVal>
                                      </p:to>
                                    </p:set>
                                    <p:set>
                                      <p:cBhvr>
                                        <p:cTn id="8" dur="500" fill="hold"/>
                                        <p:tgtEl>
                                          <p:spTgt spid="29"/>
                                        </p:tgtEl>
                                        <p:attrNameLst>
                                          <p:attrName>fill.type</p:attrName>
                                        </p:attrNameLst>
                                      </p:cBhvr>
                                      <p:to>
                                        <p:strVal val="solid"/>
                                      </p:to>
                                    </p:se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3000" fill="hold" nodeType="clickEffect">
                                  <p:stCondLst>
                                    <p:cond delay="0"/>
                                  </p:stCondLst>
                                  <p:childTnLst>
                                    <p:animEffect transition="out" filter="fade">
                                      <p:cBhvr>
                                        <p:cTn id="27" dur="500" tmFilter="0, 0; .2, .5; .8, .5; 1, 0"/>
                                        <p:tgtEl>
                                          <p:spTgt spid="48"/>
                                        </p:tgtEl>
                                      </p:cBhvr>
                                    </p:animEffect>
                                    <p:animScale>
                                      <p:cBhvr>
                                        <p:cTn id="28" dur="250" autoRev="1" fill="hold"/>
                                        <p:tgtEl>
                                          <p:spTgt spid="48"/>
                                        </p:tgtEl>
                                      </p:cBhvr>
                                      <p:by x="105000" y="105000"/>
                                    </p:animScale>
                                  </p:childTnLst>
                                </p:cTn>
                              </p:par>
                            </p:childTnLst>
                          </p:cTn>
                        </p:par>
                        <p:par>
                          <p:cTn id="29" fill="hold">
                            <p:stCondLst>
                              <p:cond delay="1500"/>
                            </p:stCondLst>
                            <p:childTnLst>
                              <p:par>
                                <p:cTn id="30" presetID="26" presetClass="emph" presetSubtype="0" repeatCount="3000" fill="hold" grpId="1" nodeType="afterEffect">
                                  <p:stCondLst>
                                    <p:cond delay="0"/>
                                  </p:stCondLst>
                                  <p:childTnLst>
                                    <p:animEffect transition="out" filter="fade">
                                      <p:cBhvr>
                                        <p:cTn id="31" dur="500" tmFilter="0, 0; .2, .5; .8, .5; 1, 0"/>
                                        <p:tgtEl>
                                          <p:spTgt spid="40"/>
                                        </p:tgtEl>
                                      </p:cBhvr>
                                    </p:animEffect>
                                    <p:animScale>
                                      <p:cBhvr>
                                        <p:cTn id="32" dur="250" autoRev="1" fill="hold"/>
                                        <p:tgtEl>
                                          <p:spTgt spid="40"/>
                                        </p:tgtEl>
                                      </p:cBhvr>
                                      <p:by x="105000" y="105000"/>
                                    </p:animScale>
                                  </p:childTnLst>
                                </p:cTn>
                              </p:par>
                            </p:childTnLst>
                          </p:cTn>
                        </p:par>
                        <p:par>
                          <p:cTn id="33" fill="hold">
                            <p:stCondLst>
                              <p:cond delay="3000"/>
                            </p:stCondLst>
                            <p:childTnLst>
                              <p:par>
                                <p:cTn id="34" presetID="26" presetClass="emph" presetSubtype="0" repeatCount="3000" fill="hold" grpId="1" nodeType="afterEffect">
                                  <p:stCondLst>
                                    <p:cond delay="0"/>
                                  </p:stCondLst>
                                  <p:childTnLst>
                                    <p:animEffect transition="out" filter="fade">
                                      <p:cBhvr>
                                        <p:cTn id="35" dur="500" tmFilter="0, 0; .2, .5; .8, .5; 1, 0"/>
                                        <p:tgtEl>
                                          <p:spTgt spid="25"/>
                                        </p:tgtEl>
                                      </p:cBhvr>
                                    </p:animEffect>
                                    <p:animScale>
                                      <p:cBhvr>
                                        <p:cTn id="36" dur="250" autoRev="1" fill="hold"/>
                                        <p:tgtEl>
                                          <p:spTgt spid="25"/>
                                        </p:tgtEl>
                                      </p:cBhvr>
                                      <p:by x="105000" y="105000"/>
                                    </p:animScale>
                                  </p:childTnLst>
                                </p:cTn>
                              </p:par>
                            </p:childTnLst>
                          </p:cTn>
                        </p:par>
                        <p:par>
                          <p:cTn id="37" fill="hold">
                            <p:stCondLst>
                              <p:cond delay="4500"/>
                            </p:stCondLst>
                            <p:childTnLst>
                              <p:par>
                                <p:cTn id="38" presetID="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6" presetClass="emph" presetSubtype="0" fill="hold" grpId="0" nodeType="afterEffect">
                                  <p:stCondLst>
                                    <p:cond delay="0"/>
                                  </p:stCondLst>
                                  <p:iterate type="lt">
                                    <p:tmPct val="4000"/>
                                  </p:iterate>
                                  <p:childTnLst>
                                    <p:set>
                                      <p:cBhvr override="childStyle">
                                        <p:cTn id="44" dur="500" fill="hold"/>
                                        <p:tgtEl>
                                          <p:spTgt spid="31"/>
                                        </p:tgtEl>
                                        <p:attrNameLst>
                                          <p:attrName>style.color</p:attrName>
                                        </p:attrNameLst>
                                      </p:cBhvr>
                                      <p:to>
                                        <p:clrVal>
                                          <a:srgbClr val="6699FF"/>
                                        </p:clrVal>
                                      </p:to>
                                    </p:set>
                                    <p:set>
                                      <p:cBhvr>
                                        <p:cTn id="45" dur="500" fill="hold"/>
                                        <p:tgtEl>
                                          <p:spTgt spid="31"/>
                                        </p:tgtEl>
                                        <p:attrNameLst>
                                          <p:attrName>fillcolor</p:attrName>
                                        </p:attrNameLst>
                                      </p:cBhvr>
                                      <p:to>
                                        <p:clrVal>
                                          <a:srgbClr val="6699FF"/>
                                        </p:clrVal>
                                      </p:to>
                                    </p:set>
                                    <p:set>
                                      <p:cBhvr>
                                        <p:cTn id="46" dur="500" fill="hold"/>
                                        <p:tgtEl>
                                          <p:spTgt spid="31"/>
                                        </p:tgtEl>
                                        <p:attrNameLst>
                                          <p:attrName>fill.type</p:attrName>
                                        </p:attrNameLst>
                                      </p:cBhvr>
                                      <p:to>
                                        <p:strVal val="solid"/>
                                      </p:to>
                                    </p:set>
                                  </p:childTnLst>
                                </p:cTn>
                              </p:par>
                            </p:childTnLst>
                          </p:cTn>
                        </p:par>
                        <p:par>
                          <p:cTn id="47" fill="hold">
                            <p:stCondLst>
                              <p:cond delay="5500"/>
                            </p:stCondLst>
                            <p:childTnLst>
                              <p:par>
                                <p:cTn id="48" presetID="2" presetClass="entr" presetSubtype="1"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500" fill="hold"/>
                                        <p:tgtEl>
                                          <p:spTgt spid="47"/>
                                        </p:tgtEl>
                                        <p:attrNameLst>
                                          <p:attrName>ppt_x</p:attrName>
                                        </p:attrNameLst>
                                      </p:cBhvr>
                                      <p:tavLst>
                                        <p:tav tm="0">
                                          <p:val>
                                            <p:strVal val="#ppt_x"/>
                                          </p:val>
                                        </p:tav>
                                        <p:tav tm="100000">
                                          <p:val>
                                            <p:strVal val="#ppt_x"/>
                                          </p:val>
                                        </p:tav>
                                      </p:tavLst>
                                    </p:anim>
                                    <p:anim calcmode="lin" valueType="num">
                                      <p:cBhvr additive="base">
                                        <p:cTn id="51" dur="500" fill="hold"/>
                                        <p:tgtEl>
                                          <p:spTgt spid="47"/>
                                        </p:tgtEl>
                                        <p:attrNameLst>
                                          <p:attrName>ppt_y</p:attrName>
                                        </p:attrNameLst>
                                      </p:cBhvr>
                                      <p:tavLst>
                                        <p:tav tm="0">
                                          <p:val>
                                            <p:strVal val="0-#ppt_h/2"/>
                                          </p:val>
                                        </p:tav>
                                        <p:tav tm="100000">
                                          <p:val>
                                            <p:strVal val="#ppt_y"/>
                                          </p:val>
                                        </p:tav>
                                      </p:tavLst>
                                    </p:anim>
                                  </p:childTnLst>
                                </p:cTn>
                              </p:par>
                            </p:childTnLst>
                          </p:cTn>
                        </p:par>
                        <p:par>
                          <p:cTn id="52" fill="hold">
                            <p:stCondLst>
                              <p:cond delay="6000"/>
                            </p:stCondLst>
                            <p:childTnLst>
                              <p:par>
                                <p:cTn id="53" presetID="2" presetClass="entr" presetSubtype="1"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0-#ppt_h/2"/>
                                          </p:val>
                                        </p:tav>
                                        <p:tav tm="100000">
                                          <p:val>
                                            <p:strVal val="#ppt_y"/>
                                          </p:val>
                                        </p:tav>
                                      </p:tavLst>
                                    </p:anim>
                                  </p:childTnLst>
                                </p:cTn>
                              </p:par>
                            </p:childTnLst>
                          </p:cTn>
                        </p:par>
                        <p:par>
                          <p:cTn id="57" fill="hold">
                            <p:stCondLst>
                              <p:cond delay="6500"/>
                            </p:stCondLst>
                            <p:childTnLst>
                              <p:par>
                                <p:cTn id="58" presetID="2" presetClass="entr" presetSubtype="1"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0-#ppt_h/2"/>
                                          </p:val>
                                        </p:tav>
                                        <p:tav tm="100000">
                                          <p:val>
                                            <p:strVal val="#ppt_y"/>
                                          </p:val>
                                        </p:tav>
                                      </p:tavLst>
                                    </p:anim>
                                  </p:childTnLst>
                                </p:cTn>
                              </p:par>
                            </p:childTnLst>
                          </p:cTn>
                        </p:par>
                        <p:par>
                          <p:cTn id="62" fill="hold">
                            <p:stCondLst>
                              <p:cond delay="7000"/>
                            </p:stCondLst>
                            <p:childTnLst>
                              <p:par>
                                <p:cTn id="63" presetID="26" presetClass="emph" presetSubtype="0" repeatCount="3000" fill="hold" grpId="1" nodeType="afterEffect">
                                  <p:stCondLst>
                                    <p:cond delay="0"/>
                                  </p:stCondLst>
                                  <p:childTnLst>
                                    <p:animEffect transition="out" filter="fade">
                                      <p:cBhvr>
                                        <p:cTn id="64" dur="500" tmFilter="0, 0; .2, .5; .8, .5; 1, 0"/>
                                        <p:tgtEl>
                                          <p:spTgt spid="47"/>
                                        </p:tgtEl>
                                      </p:cBhvr>
                                    </p:animEffect>
                                    <p:animScale>
                                      <p:cBhvr>
                                        <p:cTn id="65" dur="250" autoRev="1" fill="hold"/>
                                        <p:tgtEl>
                                          <p:spTgt spid="47"/>
                                        </p:tgtEl>
                                      </p:cBhvr>
                                      <p:by x="105000" y="105000"/>
                                    </p:animScale>
                                  </p:childTnLst>
                                </p:cTn>
                              </p:par>
                            </p:childTnLst>
                          </p:cTn>
                        </p:par>
                        <p:par>
                          <p:cTn id="66" fill="hold">
                            <p:stCondLst>
                              <p:cond delay="8500"/>
                            </p:stCondLst>
                            <p:childTnLst>
                              <p:par>
                                <p:cTn id="67" presetID="26" presetClass="emph" presetSubtype="0" repeatCount="3000" fill="hold" grpId="1" nodeType="afterEffect">
                                  <p:stCondLst>
                                    <p:cond delay="0"/>
                                  </p:stCondLst>
                                  <p:childTnLst>
                                    <p:animEffect transition="out" filter="fade">
                                      <p:cBhvr>
                                        <p:cTn id="68" dur="500" tmFilter="0, 0; .2, .5; .8, .5; 1, 0"/>
                                        <p:tgtEl>
                                          <p:spTgt spid="39"/>
                                        </p:tgtEl>
                                      </p:cBhvr>
                                    </p:animEffect>
                                    <p:animScale>
                                      <p:cBhvr>
                                        <p:cTn id="69" dur="250" autoRev="1" fill="hold"/>
                                        <p:tgtEl>
                                          <p:spTgt spid="39"/>
                                        </p:tgtEl>
                                      </p:cBhvr>
                                      <p:by x="105000" y="105000"/>
                                    </p:animScale>
                                  </p:childTnLst>
                                </p:cTn>
                              </p:par>
                            </p:childTnLst>
                          </p:cTn>
                        </p:par>
                        <p:par>
                          <p:cTn id="70" fill="hold">
                            <p:stCondLst>
                              <p:cond delay="10000"/>
                            </p:stCondLst>
                            <p:childTnLst>
                              <p:par>
                                <p:cTn id="71" presetID="26" presetClass="emph" presetSubtype="0" repeatCount="3000" fill="hold" grpId="1" nodeType="afterEffect">
                                  <p:stCondLst>
                                    <p:cond delay="0"/>
                                  </p:stCondLst>
                                  <p:childTnLst>
                                    <p:animEffect transition="out" filter="fade">
                                      <p:cBhvr>
                                        <p:cTn id="72" dur="500" tmFilter="0, 0; .2, .5; .8, .5; 1, 0"/>
                                        <p:tgtEl>
                                          <p:spTgt spid="24"/>
                                        </p:tgtEl>
                                      </p:cBhvr>
                                    </p:animEffect>
                                    <p:animScale>
                                      <p:cBhvr>
                                        <p:cTn id="73" dur="250" autoRev="1" fill="hold"/>
                                        <p:tgtEl>
                                          <p:spTgt spid="24"/>
                                        </p:tgtEl>
                                      </p:cBhvr>
                                      <p:by x="105000" y="105000"/>
                                    </p:animScale>
                                  </p:childTnLst>
                                </p:cTn>
                              </p:par>
                            </p:childTnLst>
                          </p:cTn>
                        </p:par>
                        <p:par>
                          <p:cTn id="74" fill="hold">
                            <p:stCondLst>
                              <p:cond delay="11500"/>
                            </p:stCondLst>
                            <p:childTnLst>
                              <p:par>
                                <p:cTn id="75" presetID="2" presetClass="entr" presetSubtype="8"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0-#ppt_w/2"/>
                                          </p:val>
                                        </p:tav>
                                        <p:tav tm="100000">
                                          <p:val>
                                            <p:strVal val="#ppt_x"/>
                                          </p:val>
                                        </p:tav>
                                      </p:tavLst>
                                    </p:anim>
                                    <p:anim calcmode="lin" valueType="num">
                                      <p:cBhvr additive="base">
                                        <p:cTn id="7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mph" presetSubtype="0" fill="hold" grpId="0" nodeType="clickEffect">
                                  <p:stCondLst>
                                    <p:cond delay="0"/>
                                  </p:stCondLst>
                                  <p:iterate type="lt">
                                    <p:tmPct val="4000"/>
                                  </p:iterate>
                                  <p:childTnLst>
                                    <p:set>
                                      <p:cBhvr override="childStyle">
                                        <p:cTn id="82" dur="500" fill="hold"/>
                                        <p:tgtEl>
                                          <p:spTgt spid="33"/>
                                        </p:tgtEl>
                                        <p:attrNameLst>
                                          <p:attrName>style.color</p:attrName>
                                        </p:attrNameLst>
                                      </p:cBhvr>
                                      <p:to>
                                        <p:clrVal>
                                          <a:srgbClr val="6699FF"/>
                                        </p:clrVal>
                                      </p:to>
                                    </p:set>
                                    <p:set>
                                      <p:cBhvr>
                                        <p:cTn id="83" dur="500" fill="hold"/>
                                        <p:tgtEl>
                                          <p:spTgt spid="33"/>
                                        </p:tgtEl>
                                        <p:attrNameLst>
                                          <p:attrName>fillcolor</p:attrName>
                                        </p:attrNameLst>
                                      </p:cBhvr>
                                      <p:to>
                                        <p:clrVal>
                                          <a:srgbClr val="6699FF"/>
                                        </p:clrVal>
                                      </p:to>
                                    </p:set>
                                    <p:set>
                                      <p:cBhvr>
                                        <p:cTn id="84" dur="500" fill="hold"/>
                                        <p:tgtEl>
                                          <p:spTgt spid="33"/>
                                        </p:tgtEl>
                                        <p:attrNameLst>
                                          <p:attrName>fill.type</p:attrName>
                                        </p:attrNameLst>
                                      </p:cBhvr>
                                      <p:to>
                                        <p:strVal val="solid"/>
                                      </p:to>
                                    </p:set>
                                  </p:childTnLst>
                                </p:cTn>
                              </p:par>
                            </p:childTnLst>
                          </p:cTn>
                        </p:par>
                        <p:par>
                          <p:cTn id="85" fill="hold">
                            <p:stCondLst>
                              <p:cond delay="500"/>
                            </p:stCondLst>
                            <p:childTnLst>
                              <p:par>
                                <p:cTn id="86" presetID="8"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amond(in)">
                                      <p:cBhvr>
                                        <p:cTn id="88" dur="500"/>
                                        <p:tgtEl>
                                          <p:spTgt spid="46"/>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diamond(in)">
                                      <p:cBhvr>
                                        <p:cTn id="91" dur="500"/>
                                        <p:tgtEl>
                                          <p:spTgt spid="38"/>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diamond(in)">
                                      <p:cBhvr>
                                        <p:cTn id="94" dur="500"/>
                                        <p:tgtEl>
                                          <p:spTgt spid="23"/>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diamond(in)">
                                      <p:cBhvr>
                                        <p:cTn id="97" dur="500"/>
                                        <p:tgtEl>
                                          <p:spTgt spid="13"/>
                                        </p:tgtEl>
                                      </p:cBhvr>
                                    </p:animEffect>
                                  </p:childTnLst>
                                </p:cTn>
                              </p:par>
                              <p:par>
                                <p:cTn id="98" presetID="35" presetClass="emph" presetSubtype="0" fill="hold" grpId="0" nodeType="withEffect">
                                  <p:stCondLst>
                                    <p:cond delay="0"/>
                                  </p:stCondLst>
                                  <p:childTnLst>
                                    <p:anim calcmode="discrete" valueType="str">
                                      <p:cBhvr>
                                        <p:cTn id="99" dur="1000" fill="hold"/>
                                        <p:tgtEl>
                                          <p:spTgt spid="59"/>
                                        </p:tgtEl>
                                        <p:attrNameLst>
                                          <p:attrName>style.visibility</p:attrName>
                                        </p:attrNameLst>
                                      </p:cBhvr>
                                      <p:tavLst>
                                        <p:tav tm="0">
                                          <p:val>
                                            <p:strVal val="hidden"/>
                                          </p:val>
                                        </p:tav>
                                        <p:tav tm="50000">
                                          <p:val>
                                            <p:strVal val="visible"/>
                                          </p:val>
                                        </p:tav>
                                      </p:tavLst>
                                    </p:anim>
                                  </p:childTnLst>
                                </p:cTn>
                              </p:par>
                              <p:par>
                                <p:cTn id="100" presetID="35" presetClass="emph" presetSubtype="0" fill="hold" grpId="1" nodeType="withEffect">
                                  <p:stCondLst>
                                    <p:cond delay="0"/>
                                  </p:stCondLst>
                                  <p:childTnLst>
                                    <p:anim calcmode="discrete" valueType="str">
                                      <p:cBhvr>
                                        <p:cTn id="101" dur="1000" fill="hold"/>
                                        <p:tgtEl>
                                          <p:spTgt spid="59"/>
                                        </p:tgtEl>
                                        <p:attrNameLst>
                                          <p:attrName>style.visibility</p:attrName>
                                        </p:attrNameLst>
                                      </p:cBhvr>
                                      <p:tavLst>
                                        <p:tav tm="0">
                                          <p:val>
                                            <p:strVal val="hidden"/>
                                          </p:val>
                                        </p:tav>
                                        <p:tav tm="50000">
                                          <p:val>
                                            <p:strVal val="visible"/>
                                          </p:val>
                                        </p:tav>
                                      </p:tavLst>
                                    </p:anim>
                                  </p:childTnLst>
                                </p:cTn>
                              </p:par>
                              <p:par>
                                <p:cTn id="102" presetID="35" presetClass="emph" presetSubtype="0" fill="hold" grpId="2" nodeType="withEffect">
                                  <p:stCondLst>
                                    <p:cond delay="0"/>
                                  </p:stCondLst>
                                  <p:childTnLst>
                                    <p:anim calcmode="discrete" valueType="str">
                                      <p:cBhvr>
                                        <p:cTn id="103" dur="1000" fill="hold"/>
                                        <p:tgtEl>
                                          <p:spTgt spid="59"/>
                                        </p:tgtEl>
                                        <p:attrNameLst>
                                          <p:attrName>style.visibility</p:attrName>
                                        </p:attrNameLst>
                                      </p:cBhvr>
                                      <p:tavLst>
                                        <p:tav tm="0">
                                          <p:val>
                                            <p:strVal val="hidden"/>
                                          </p:val>
                                        </p:tav>
                                        <p:tav tm="50000">
                                          <p:val>
                                            <p:strVal val="visible"/>
                                          </p:val>
                                        </p:tav>
                                      </p:tavLst>
                                    </p:anim>
                                  </p:childTnLst>
                                </p:cTn>
                              </p:par>
                              <p:par>
                                <p:cTn id="104" presetID="35" presetClass="emph" presetSubtype="0" fill="hold" grpId="0" nodeType="withEffect">
                                  <p:stCondLst>
                                    <p:cond delay="0"/>
                                  </p:stCondLst>
                                  <p:childTnLst>
                                    <p:anim calcmode="discrete" valueType="str">
                                      <p:cBhvr>
                                        <p:cTn id="105" dur="1000" fill="hold"/>
                                        <p:tgtEl>
                                          <p:spTgt spid="60"/>
                                        </p:tgtEl>
                                        <p:attrNameLst>
                                          <p:attrName>style.visibility</p:attrName>
                                        </p:attrNameLst>
                                      </p:cBhvr>
                                      <p:tavLst>
                                        <p:tav tm="0">
                                          <p:val>
                                            <p:strVal val="hidden"/>
                                          </p:val>
                                        </p:tav>
                                        <p:tav tm="50000">
                                          <p:val>
                                            <p:strVal val="visible"/>
                                          </p:val>
                                        </p:tav>
                                      </p:tavLst>
                                    </p:anim>
                                  </p:childTnLst>
                                </p:cTn>
                              </p:par>
                              <p:par>
                                <p:cTn id="106" presetID="35" presetClass="emph" presetSubtype="0" fill="hold" grpId="1" nodeType="withEffect">
                                  <p:stCondLst>
                                    <p:cond delay="0"/>
                                  </p:stCondLst>
                                  <p:childTnLst>
                                    <p:anim calcmode="discrete" valueType="str">
                                      <p:cBhvr>
                                        <p:cTn id="107" dur="1000" fill="hold"/>
                                        <p:tgtEl>
                                          <p:spTgt spid="60"/>
                                        </p:tgtEl>
                                        <p:attrNameLst>
                                          <p:attrName>style.visibility</p:attrName>
                                        </p:attrNameLst>
                                      </p:cBhvr>
                                      <p:tavLst>
                                        <p:tav tm="0">
                                          <p:val>
                                            <p:strVal val="hidden"/>
                                          </p:val>
                                        </p:tav>
                                        <p:tav tm="50000">
                                          <p:val>
                                            <p:strVal val="visible"/>
                                          </p:val>
                                        </p:tav>
                                      </p:tavLst>
                                    </p:anim>
                                  </p:childTnLst>
                                </p:cTn>
                              </p:par>
                              <p:par>
                                <p:cTn id="108" presetID="35" presetClass="emph" presetSubtype="0" fill="hold" grpId="2" nodeType="withEffect">
                                  <p:stCondLst>
                                    <p:cond delay="0"/>
                                  </p:stCondLst>
                                  <p:childTnLst>
                                    <p:anim calcmode="discrete" valueType="str">
                                      <p:cBhvr>
                                        <p:cTn id="109"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3" grpId="0"/>
      <p:bldP spid="24" grpId="0"/>
      <p:bldP spid="24" grpId="1"/>
      <p:bldP spid="25" grpId="0"/>
      <p:bldP spid="25" grpId="1"/>
      <p:bldP spid="29" grpId="0"/>
      <p:bldP spid="31" grpId="0"/>
      <p:bldP spid="33" grpId="0"/>
      <p:bldP spid="38" grpId="0"/>
      <p:bldP spid="39" grpId="0"/>
      <p:bldP spid="39" grpId="1"/>
      <p:bldP spid="40" grpId="0"/>
      <p:bldP spid="40" grpId="1"/>
      <p:bldP spid="46" grpId="0"/>
      <p:bldP spid="47" grpId="0"/>
      <p:bldP spid="47" grpId="1"/>
      <p:bldP spid="48" grpId="0"/>
      <p:bldP spid="53" grpId="0"/>
      <p:bldP spid="59" grpId="0" animBg="1"/>
      <p:bldP spid="59" grpId="1" animBg="1"/>
      <p:bldP spid="59" grpId="2" animBg="1"/>
      <p:bldP spid="60" grpId="0" animBg="1"/>
      <p:bldP spid="60" grpId="1" animBg="1"/>
      <p:bldP spid="60"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5</a:t>
            </a:r>
            <a:r>
              <a:rPr lang="zh-CN" altLang="en-US" dirty="0" smtClean="0"/>
              <a:t>的工作原理</a:t>
            </a:r>
            <a:endParaRPr lang="zh-CN" altLang="en-US" dirty="0"/>
          </a:p>
        </p:txBody>
      </p:sp>
      <p:sp>
        <p:nvSpPr>
          <p:cNvPr id="3" name="4e221cf2-d6fb-4cca-8c0e-11c20f282e10"/>
          <p:cNvSpPr>
            <a:spLocks noChangeArrowheads="1"/>
          </p:cNvSpPr>
          <p:nvPr/>
        </p:nvSpPr>
        <p:spPr bwMode="auto">
          <a:xfrm rot="5400000">
            <a:off x="8001741" y="3728244"/>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 name="13976f0c-865e-4797-81af-1b8f8a494cfc"/>
          <p:cNvSpPr>
            <a:spLocks noChangeArrowheads="1"/>
          </p:cNvSpPr>
          <p:nvPr/>
        </p:nvSpPr>
        <p:spPr bwMode="auto">
          <a:xfrm rot="5400000">
            <a:off x="6777729" y="3734966"/>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 name="26ad35e9-cb6b-404b-8c62-2d964f3f7e2d"/>
          <p:cNvSpPr>
            <a:spLocks noChangeArrowheads="1"/>
          </p:cNvSpPr>
          <p:nvPr/>
        </p:nvSpPr>
        <p:spPr bwMode="gray">
          <a:xfrm>
            <a:off x="2996478" y="4806950"/>
            <a:ext cx="1111250" cy="404813"/>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 name="3dde015f-ebf9-45fc-9b70-c9cb3fed61a8"/>
          <p:cNvSpPr>
            <a:spLocks noChangeArrowheads="1"/>
          </p:cNvSpPr>
          <p:nvPr/>
        </p:nvSpPr>
        <p:spPr bwMode="gray">
          <a:xfrm>
            <a:off x="2996478" y="4448175"/>
            <a:ext cx="1111250" cy="404813"/>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 name="334989b0-dbee-45c0-8c7b-d7f2b3de18b4"/>
          <p:cNvSpPr>
            <a:spLocks noChangeArrowheads="1"/>
          </p:cNvSpPr>
          <p:nvPr/>
        </p:nvSpPr>
        <p:spPr bwMode="gray">
          <a:xfrm>
            <a:off x="2996478" y="4087813"/>
            <a:ext cx="1111250" cy="404812"/>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 name="b9987330-0d81-4db2-9572-76a426e5df06"/>
          <p:cNvSpPr>
            <a:spLocks noChangeArrowheads="1"/>
          </p:cNvSpPr>
          <p:nvPr/>
        </p:nvSpPr>
        <p:spPr bwMode="gray">
          <a:xfrm>
            <a:off x="2996478" y="3727450"/>
            <a:ext cx="1111250" cy="404813"/>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9" name="813e33ae-6ea8-437d-aeb4-e8957ea622f3"/>
          <p:cNvSpPr>
            <a:spLocks noChangeArrowheads="1"/>
          </p:cNvSpPr>
          <p:nvPr/>
        </p:nvSpPr>
        <p:spPr bwMode="gray">
          <a:xfrm>
            <a:off x="2996478" y="3368675"/>
            <a:ext cx="1111250" cy="404813"/>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 name="8eb860c2-5439-433b-8c42-1e6b838337b9"/>
          <p:cNvSpPr>
            <a:spLocks noChangeArrowheads="1"/>
          </p:cNvSpPr>
          <p:nvPr/>
        </p:nvSpPr>
        <p:spPr bwMode="gray">
          <a:xfrm>
            <a:off x="2996478" y="3008313"/>
            <a:ext cx="1111250" cy="404812"/>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1" name="78e9ee85-b929-4c66-b5ff-fc133d579de4"/>
          <p:cNvSpPr txBox="1">
            <a:spLocks noChangeArrowheads="1"/>
          </p:cNvSpPr>
          <p:nvPr/>
        </p:nvSpPr>
        <p:spPr bwMode="gray">
          <a:xfrm>
            <a:off x="3309428" y="41608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12" name="1cb35b58-242b-44ba-83bc-d3cf1693d07c"/>
          <p:cNvSpPr txBox="1">
            <a:spLocks noChangeArrowheads="1"/>
          </p:cNvSpPr>
          <p:nvPr/>
        </p:nvSpPr>
        <p:spPr bwMode="gray">
          <a:xfrm>
            <a:off x="3307826" y="4521200"/>
            <a:ext cx="41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13" name="05400268-2643-48b3-854e-e1515e3ac380"/>
          <p:cNvSpPr txBox="1">
            <a:spLocks noChangeArrowheads="1"/>
          </p:cNvSpPr>
          <p:nvPr/>
        </p:nvSpPr>
        <p:spPr bwMode="gray">
          <a:xfrm>
            <a:off x="3309429" y="488156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D0</a:t>
            </a:r>
          </a:p>
        </p:txBody>
      </p:sp>
      <p:sp>
        <p:nvSpPr>
          <p:cNvPr id="14" name="d3c67df9-6d2f-491d-8bfb-3b3f8d1ebbbd"/>
          <p:cNvSpPr txBox="1">
            <a:spLocks noChangeArrowheads="1"/>
          </p:cNvSpPr>
          <p:nvPr/>
        </p:nvSpPr>
        <p:spPr bwMode="gray">
          <a:xfrm>
            <a:off x="3309429" y="30813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D5</a:t>
            </a:r>
          </a:p>
        </p:txBody>
      </p:sp>
      <p:sp>
        <p:nvSpPr>
          <p:cNvPr id="15" name="b1e8d899-4334-439c-b6db-ff427bf2db33"/>
          <p:cNvSpPr txBox="1">
            <a:spLocks noChangeArrowheads="1"/>
          </p:cNvSpPr>
          <p:nvPr/>
        </p:nvSpPr>
        <p:spPr bwMode="gray">
          <a:xfrm>
            <a:off x="3309429" y="3441700"/>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D4</a:t>
            </a:r>
          </a:p>
        </p:txBody>
      </p:sp>
      <p:sp>
        <p:nvSpPr>
          <p:cNvPr id="16" name="7ca922f6-68ca-4976-a8f3-0b7391fbabc8"/>
          <p:cNvSpPr txBox="1">
            <a:spLocks noChangeArrowheads="1"/>
          </p:cNvSpPr>
          <p:nvPr/>
        </p:nvSpPr>
        <p:spPr bwMode="gray">
          <a:xfrm>
            <a:off x="3309429" y="3802063"/>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17" name="4058ea81-4173-43c6-9c89-1380ace0f799"/>
          <p:cNvSpPr txBox="1">
            <a:spLocks noChangeArrowheads="1"/>
          </p:cNvSpPr>
          <p:nvPr/>
        </p:nvSpPr>
        <p:spPr bwMode="auto">
          <a:xfrm>
            <a:off x="2508322" y="5533516"/>
            <a:ext cx="20875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逻辑硬盘</a:t>
            </a:r>
            <a:endParaRPr lang="en-US" altLang="zh-CN" sz="1400" b="1" dirty="0">
              <a:latin typeface="+mn-lt"/>
              <a:ea typeface="+mn-ea"/>
              <a:cs typeface="Arial" panose="020B0604020202020204" pitchFamily="34" charset="0"/>
            </a:endParaRPr>
          </a:p>
        </p:txBody>
      </p:sp>
      <p:sp>
        <p:nvSpPr>
          <p:cNvPr id="18" name="fe93c7db-1f98-4579-9454-50b50c31379d"/>
          <p:cNvSpPr>
            <a:spLocks noChangeArrowheads="1"/>
          </p:cNvSpPr>
          <p:nvPr/>
        </p:nvSpPr>
        <p:spPr bwMode="auto">
          <a:xfrm rot="5400000">
            <a:off x="6744565" y="2546747"/>
            <a:ext cx="647700" cy="215900"/>
          </a:xfrm>
          <a:prstGeom prst="rightArrow">
            <a:avLst>
              <a:gd name="adj1" fmla="val 50000"/>
              <a:gd name="adj2" fmla="val 75000"/>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9" name="2df9b1c2-62d4-4cec-a31b-d55568947c2a"/>
          <p:cNvSpPr>
            <a:spLocks noChangeArrowheads="1"/>
          </p:cNvSpPr>
          <p:nvPr/>
        </p:nvSpPr>
        <p:spPr bwMode="auto">
          <a:xfrm rot="5400000">
            <a:off x="5446783" y="3691732"/>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0" name="AutoShape 19"/>
          <p:cNvSpPr>
            <a:spLocks noChangeArrowheads="1"/>
          </p:cNvSpPr>
          <p:nvPr/>
        </p:nvSpPr>
        <p:spPr bwMode="auto">
          <a:xfrm>
            <a:off x="4979265" y="3203575"/>
            <a:ext cx="4335463"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21" name="67de6a7b-a78e-435c-9700-0a810f517948"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5017365" y="3116263"/>
            <a:ext cx="43180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28f77a4a-d9b1-4c62-9801-c9ac0a038a65"/>
          <p:cNvSpPr txBox="1">
            <a:spLocks noChangeArrowheads="1"/>
          </p:cNvSpPr>
          <p:nvPr/>
        </p:nvSpPr>
        <p:spPr bwMode="auto">
          <a:xfrm>
            <a:off x="5914303" y="3224213"/>
            <a:ext cx="2555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400" b="1">
                <a:latin typeface="+mn-lt"/>
                <a:ea typeface="+mn-ea"/>
                <a:cs typeface="Arial" panose="020B0604020202020204" pitchFamily="34" charset="0"/>
              </a:rPr>
              <a:t>D0, D1, D2, D3, D4, D5</a:t>
            </a:r>
            <a:endParaRPr lang="en-US" altLang="zh-CN" sz="1400">
              <a:latin typeface="+mn-lt"/>
              <a:ea typeface="+mn-ea"/>
              <a:cs typeface="Arial" panose="020B0604020202020204" pitchFamily="34" charset="0"/>
            </a:endParaRPr>
          </a:p>
        </p:txBody>
      </p:sp>
      <p:sp>
        <p:nvSpPr>
          <p:cNvPr id="23" name="e5bf4637-7f7c-45b6-9a68-ebbd854db486"/>
          <p:cNvSpPr>
            <a:spLocks noChangeArrowheads="1"/>
          </p:cNvSpPr>
          <p:nvPr/>
        </p:nvSpPr>
        <p:spPr bwMode="gray">
          <a:xfrm>
            <a:off x="7860602" y="5310188"/>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4" name="ba880480-e81c-4a17-954b-31c900e4d1d8"/>
          <p:cNvSpPr>
            <a:spLocks noChangeArrowheads="1"/>
          </p:cNvSpPr>
          <p:nvPr/>
        </p:nvSpPr>
        <p:spPr bwMode="gray">
          <a:xfrm>
            <a:off x="7860602" y="4951413"/>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5" name="2a716e14-4c0e-4f3e-99d3-0ecec09cc534"/>
          <p:cNvSpPr>
            <a:spLocks noChangeArrowheads="1"/>
          </p:cNvSpPr>
          <p:nvPr/>
        </p:nvSpPr>
        <p:spPr bwMode="gray">
          <a:xfrm>
            <a:off x="7860602" y="4591050"/>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6" name="b9f8208d-47c1-4179-a978-a79e8fc3861b"/>
          <p:cNvSpPr txBox="1">
            <a:spLocks noChangeArrowheads="1"/>
          </p:cNvSpPr>
          <p:nvPr/>
        </p:nvSpPr>
        <p:spPr bwMode="gray">
          <a:xfrm>
            <a:off x="8205304" y="4664075"/>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D5</a:t>
            </a:r>
          </a:p>
        </p:txBody>
      </p:sp>
      <p:sp>
        <p:nvSpPr>
          <p:cNvPr id="27" name="b7f9bde1-99ae-4745-b723-d69b79f4b5b5"/>
          <p:cNvSpPr txBox="1">
            <a:spLocks noChangeArrowheads="1"/>
          </p:cNvSpPr>
          <p:nvPr/>
        </p:nvSpPr>
        <p:spPr bwMode="gray">
          <a:xfrm>
            <a:off x="8205304" y="50244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28" name="2a6fd691-217f-46cd-94f5-58302a982096"/>
          <p:cNvSpPr txBox="1">
            <a:spLocks noChangeArrowheads="1"/>
          </p:cNvSpPr>
          <p:nvPr/>
        </p:nvSpPr>
        <p:spPr bwMode="gray">
          <a:xfrm>
            <a:off x="8214921" y="5384800"/>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P0</a:t>
            </a:r>
          </a:p>
        </p:txBody>
      </p:sp>
      <p:sp>
        <p:nvSpPr>
          <p:cNvPr id="29" name="14c2d3d9-f0ae-4b1a-8865-d9db7bfee05d"/>
          <p:cNvSpPr>
            <a:spLocks noChangeArrowheads="1"/>
          </p:cNvSpPr>
          <p:nvPr/>
        </p:nvSpPr>
        <p:spPr bwMode="gray">
          <a:xfrm>
            <a:off x="7787577" y="4230688"/>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0" name="1bf37cda-b380-4be3-991c-112ff10c5e63"/>
          <p:cNvSpPr txBox="1">
            <a:spLocks noChangeArrowheads="1"/>
          </p:cNvSpPr>
          <p:nvPr/>
        </p:nvSpPr>
        <p:spPr bwMode="gray">
          <a:xfrm>
            <a:off x="7819327" y="4303713"/>
            <a:ext cx="10302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3</a:t>
            </a:r>
            <a:endParaRPr lang="en-US" altLang="zh-CN" sz="1400" dirty="0">
              <a:solidFill>
                <a:schemeClr val="bg1"/>
              </a:solidFill>
              <a:latin typeface="+mn-lt"/>
              <a:ea typeface="+mn-ea"/>
              <a:cs typeface="Arial" panose="020B0604020202020204" pitchFamily="34" charset="0"/>
            </a:endParaRPr>
          </a:p>
        </p:txBody>
      </p:sp>
      <p:sp>
        <p:nvSpPr>
          <p:cNvPr id="31" name="c25db0a6-0c7f-4e89-9be4-e07924a7906e"/>
          <p:cNvSpPr>
            <a:spLocks noChangeArrowheads="1"/>
          </p:cNvSpPr>
          <p:nvPr/>
        </p:nvSpPr>
        <p:spPr bwMode="gray">
          <a:xfrm>
            <a:off x="5306290" y="5310188"/>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2" name="93f7749a-8be5-40fe-a448-1e9c6cd1fb4e"/>
          <p:cNvSpPr>
            <a:spLocks noChangeArrowheads="1"/>
          </p:cNvSpPr>
          <p:nvPr/>
        </p:nvSpPr>
        <p:spPr bwMode="gray">
          <a:xfrm>
            <a:off x="5306290" y="4951413"/>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3" name="75704f68-c703-415a-b469-97d3f43dbe4f"/>
          <p:cNvSpPr>
            <a:spLocks noChangeArrowheads="1"/>
          </p:cNvSpPr>
          <p:nvPr/>
        </p:nvSpPr>
        <p:spPr bwMode="gray">
          <a:xfrm>
            <a:off x="5306290" y="4591050"/>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4" name="9aff4016-6c91-453c-8921-999ada38f71c"/>
          <p:cNvSpPr txBox="1">
            <a:spLocks noChangeArrowheads="1"/>
          </p:cNvSpPr>
          <p:nvPr/>
        </p:nvSpPr>
        <p:spPr bwMode="gray">
          <a:xfrm>
            <a:off x="5660609" y="4664075"/>
            <a:ext cx="39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P2</a:t>
            </a:r>
          </a:p>
        </p:txBody>
      </p:sp>
      <p:sp>
        <p:nvSpPr>
          <p:cNvPr id="35" name="ed2bbb87-7318-4387-9a51-880e95103c5e"/>
          <p:cNvSpPr txBox="1">
            <a:spLocks noChangeArrowheads="1"/>
          </p:cNvSpPr>
          <p:nvPr/>
        </p:nvSpPr>
        <p:spPr bwMode="gray">
          <a:xfrm>
            <a:off x="5650991" y="502443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36" name="dc0248ac-ba2c-4cdf-a88c-0649bdf7ed2e"/>
          <p:cNvSpPr txBox="1">
            <a:spLocks noChangeArrowheads="1"/>
          </p:cNvSpPr>
          <p:nvPr/>
        </p:nvSpPr>
        <p:spPr bwMode="gray">
          <a:xfrm>
            <a:off x="5650992" y="5384800"/>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D0</a:t>
            </a:r>
          </a:p>
        </p:txBody>
      </p:sp>
      <p:sp>
        <p:nvSpPr>
          <p:cNvPr id="37" name="efeb346f-caae-46d0-8942-b9acabd4069b"/>
          <p:cNvSpPr>
            <a:spLocks noChangeArrowheads="1"/>
          </p:cNvSpPr>
          <p:nvPr/>
        </p:nvSpPr>
        <p:spPr bwMode="gray">
          <a:xfrm>
            <a:off x="5233265" y="4230688"/>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3f8b60cc-8f46-4212-b14d-db7083a5cff9"/>
          <p:cNvSpPr txBox="1">
            <a:spLocks noChangeArrowheads="1"/>
          </p:cNvSpPr>
          <p:nvPr/>
        </p:nvSpPr>
        <p:spPr bwMode="gray">
          <a:xfrm>
            <a:off x="5266603" y="4303713"/>
            <a:ext cx="1030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1</a:t>
            </a:r>
            <a:endParaRPr lang="en-US" altLang="zh-CN" sz="1400" dirty="0">
              <a:solidFill>
                <a:schemeClr val="bg1"/>
              </a:solidFill>
              <a:latin typeface="+mn-lt"/>
              <a:ea typeface="+mn-ea"/>
              <a:cs typeface="Arial" panose="020B0604020202020204" pitchFamily="34" charset="0"/>
            </a:endParaRPr>
          </a:p>
        </p:txBody>
      </p:sp>
      <p:sp>
        <p:nvSpPr>
          <p:cNvPr id="39" name="a4ab8e73-beb1-4d05-9410-eb98d6b629d4"/>
          <p:cNvSpPr>
            <a:spLocks noChangeArrowheads="1"/>
          </p:cNvSpPr>
          <p:nvPr/>
        </p:nvSpPr>
        <p:spPr bwMode="gray">
          <a:xfrm>
            <a:off x="6601690" y="5310188"/>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0" name="a0d3b899-9dd5-47f6-9831-6cbe24a6955e"/>
          <p:cNvSpPr>
            <a:spLocks noChangeArrowheads="1"/>
          </p:cNvSpPr>
          <p:nvPr/>
        </p:nvSpPr>
        <p:spPr bwMode="gray">
          <a:xfrm>
            <a:off x="6601690" y="4951413"/>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1" name="7f41cf41-bcba-42b6-84ed-8dca79679c43"/>
          <p:cNvSpPr>
            <a:spLocks noChangeArrowheads="1"/>
          </p:cNvSpPr>
          <p:nvPr/>
        </p:nvSpPr>
        <p:spPr bwMode="gray">
          <a:xfrm>
            <a:off x="6601690" y="4591050"/>
            <a:ext cx="968375"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2" name="364f6b82-d3d7-499d-bfc7-af7a8dff942a"/>
          <p:cNvSpPr txBox="1">
            <a:spLocks noChangeArrowheads="1"/>
          </p:cNvSpPr>
          <p:nvPr/>
        </p:nvSpPr>
        <p:spPr bwMode="gray">
          <a:xfrm>
            <a:off x="6946392" y="4664075"/>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D4</a:t>
            </a:r>
          </a:p>
        </p:txBody>
      </p:sp>
      <p:sp>
        <p:nvSpPr>
          <p:cNvPr id="43" name="d3277131-2403-433a-a6a8-6237c4134bb1"/>
          <p:cNvSpPr txBox="1">
            <a:spLocks noChangeArrowheads="1"/>
          </p:cNvSpPr>
          <p:nvPr/>
        </p:nvSpPr>
        <p:spPr bwMode="gray">
          <a:xfrm>
            <a:off x="6948795" y="5024438"/>
            <a:ext cx="4106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P1</a:t>
            </a:r>
          </a:p>
        </p:txBody>
      </p:sp>
      <p:sp>
        <p:nvSpPr>
          <p:cNvPr id="44" name="6e0cf62f-2943-4e88-a3f9-40e17fd43b78"/>
          <p:cNvSpPr txBox="1">
            <a:spLocks noChangeArrowheads="1"/>
          </p:cNvSpPr>
          <p:nvPr/>
        </p:nvSpPr>
        <p:spPr bwMode="gray">
          <a:xfrm>
            <a:off x="6944789" y="5384800"/>
            <a:ext cx="41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46" name="a98ff35f-1074-4d6c-8f14-340f95c31400"/>
          <p:cNvSpPr>
            <a:spLocks noChangeArrowheads="1"/>
          </p:cNvSpPr>
          <p:nvPr/>
        </p:nvSpPr>
        <p:spPr bwMode="gray">
          <a:xfrm>
            <a:off x="6528665" y="4230688"/>
            <a:ext cx="1114425"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7" name="92171def-2967-4e4d-8401-ef13f3637d86"/>
          <p:cNvSpPr txBox="1">
            <a:spLocks noChangeArrowheads="1"/>
          </p:cNvSpPr>
          <p:nvPr/>
        </p:nvSpPr>
        <p:spPr bwMode="gray">
          <a:xfrm>
            <a:off x="6593753" y="4297363"/>
            <a:ext cx="1030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a:solidFill>
                  <a:schemeClr val="bg1"/>
                </a:solidFill>
                <a:latin typeface="+mn-lt"/>
                <a:ea typeface="+mn-ea"/>
                <a:cs typeface="Arial" panose="020B0604020202020204" pitchFamily="34" charset="0"/>
              </a:rPr>
              <a:t>物理盘</a:t>
            </a:r>
            <a:r>
              <a:rPr lang="en-US" altLang="zh-CN" sz="1400" dirty="0" smtClean="0">
                <a:solidFill>
                  <a:schemeClr val="bg1"/>
                </a:solidFill>
                <a:latin typeface="+mn-lt"/>
                <a:ea typeface="+mn-ea"/>
                <a:cs typeface="Arial" panose="020B0604020202020204" pitchFamily="34" charset="0"/>
              </a:rPr>
              <a:t>2</a:t>
            </a:r>
            <a:endParaRPr lang="en-US" altLang="zh-CN" sz="1400" dirty="0">
              <a:solidFill>
                <a:schemeClr val="bg1"/>
              </a:solidFill>
              <a:latin typeface="+mn-lt"/>
              <a:ea typeface="+mn-ea"/>
              <a:cs typeface="Arial" panose="020B0604020202020204" pitchFamily="34" charset="0"/>
            </a:endParaRPr>
          </a:p>
        </p:txBody>
      </p:sp>
      <p:sp>
        <p:nvSpPr>
          <p:cNvPr id="48" name="1540247d-e901-4106-851a-0496d7a5634e"/>
          <p:cNvSpPr>
            <a:spLocks noChangeArrowheads="1"/>
          </p:cNvSpPr>
          <p:nvPr/>
        </p:nvSpPr>
        <p:spPr bwMode="gray">
          <a:xfrm>
            <a:off x="2853603" y="2863850"/>
            <a:ext cx="1371600" cy="2520950"/>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9" name="0525e68e-bfbc-4da5-897a-746070d7efad"/>
          <p:cNvSpPr txBox="1">
            <a:spLocks noChangeArrowheads="1"/>
          </p:cNvSpPr>
          <p:nvPr/>
        </p:nvSpPr>
        <p:spPr bwMode="auto">
          <a:xfrm>
            <a:off x="8128146" y="2500808"/>
            <a:ext cx="1547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数据写入</a:t>
            </a:r>
            <a:endParaRPr lang="en-US" altLang="zh-CN" sz="1400" b="1" dirty="0">
              <a:latin typeface="+mn-lt"/>
              <a:ea typeface="+mn-ea"/>
              <a:cs typeface="Arial" panose="020B0604020202020204" pitchFamily="34" charset="0"/>
            </a:endParaRPr>
          </a:p>
        </p:txBody>
      </p:sp>
      <p:sp>
        <p:nvSpPr>
          <p:cNvPr id="50" name="0525e68e-bfbc-4da5-897a-746070d7efad"/>
          <p:cNvSpPr txBox="1">
            <a:spLocks noChangeArrowheads="1"/>
          </p:cNvSpPr>
          <p:nvPr/>
        </p:nvSpPr>
        <p:spPr bwMode="auto">
          <a:xfrm>
            <a:off x="8128146" y="2768798"/>
            <a:ext cx="1547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400" b="1" dirty="0" smtClean="0">
                <a:latin typeface="+mn-lt"/>
                <a:ea typeface="+mn-ea"/>
                <a:cs typeface="Arial" panose="020B0604020202020204" pitchFamily="34" charset="0"/>
              </a:rPr>
              <a:t>数据读取</a:t>
            </a:r>
            <a:endParaRPr lang="en-US" altLang="zh-CN" sz="1400" b="1" dirty="0">
              <a:latin typeface="+mn-lt"/>
              <a:ea typeface="+mn-ea"/>
              <a:cs typeface="Arial" panose="020B0604020202020204" pitchFamily="34" charset="0"/>
            </a:endParaRPr>
          </a:p>
        </p:txBody>
      </p:sp>
      <p:sp>
        <p:nvSpPr>
          <p:cNvPr id="51" name="edfd2048-754b-4361-bb89-52b962411c72"/>
          <p:cNvSpPr txBox="1">
            <a:spLocks noChangeArrowheads="1"/>
          </p:cNvSpPr>
          <p:nvPr/>
        </p:nvSpPr>
        <p:spPr bwMode="auto">
          <a:xfrm>
            <a:off x="2250140" y="5907622"/>
            <a:ext cx="7632700"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b="1" dirty="0" smtClean="0">
                <a:latin typeface="+mn-lt"/>
                <a:ea typeface="+mn-ea"/>
              </a:rPr>
              <a:t>分布式奇偶校验码的独立硬盘结构</a:t>
            </a:r>
            <a:endParaRPr lang="zh-CN" altLang="en-US" sz="1400" b="1" dirty="0">
              <a:latin typeface="+mn-lt"/>
              <a:ea typeface="+mn-ea"/>
            </a:endParaRPr>
          </a:p>
        </p:txBody>
      </p:sp>
      <p:pic>
        <p:nvPicPr>
          <p:cNvPr id="52" name="图片 51" descr="PC.png"/>
          <p:cNvPicPr>
            <a:picLocks noChangeAspect="1"/>
          </p:cNvPicPr>
          <p:nvPr/>
        </p:nvPicPr>
        <p:blipFill>
          <a:blip r:embed="rId4" cstate="print"/>
          <a:stretch>
            <a:fillRect/>
          </a:stretch>
        </p:blipFill>
        <p:spPr>
          <a:xfrm>
            <a:off x="6479956" y="1670397"/>
            <a:ext cx="1086741" cy="834616"/>
          </a:xfrm>
          <a:prstGeom prst="rect">
            <a:avLst/>
          </a:prstGeom>
        </p:spPr>
      </p:pic>
    </p:spTree>
    <p:extLst>
      <p:ext uri="{BB962C8B-B14F-4D97-AF65-F5344CB8AC3E}">
        <p14:creationId xmlns:p14="http://schemas.microsoft.com/office/powerpoint/2010/main" val="83341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13"/>
                                        </p:tgtEl>
                                        <p:attrNameLst>
                                          <p:attrName>style.color</p:attrName>
                                        </p:attrNameLst>
                                      </p:cBhvr>
                                      <p:to>
                                        <a:srgbClr val="6699FF"/>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500" fill="hold"/>
                                        <p:tgtEl>
                                          <p:spTgt spid="12"/>
                                        </p:tgtEl>
                                        <p:attrNameLst>
                                          <p:attrName>style.color</p:attrName>
                                        </p:attrNameLst>
                                      </p:cBhvr>
                                      <p:to>
                                        <a:srgbClr val="6699FF"/>
                                      </p:to>
                                    </p:animClr>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mph" presetSubtype="0" repeatCount="2000" fill="hold" grpId="1" nodeType="clickEffect">
                                  <p:stCondLst>
                                    <p:cond delay="0"/>
                                  </p:stCondLst>
                                  <p:childTnLst>
                                    <p:animEffect transition="out" filter="fade">
                                      <p:cBhvr>
                                        <p:cTn id="26" dur="500" tmFilter="0, 0; .2, .5; .8, .5; 1, 0"/>
                                        <p:tgtEl>
                                          <p:spTgt spid="36"/>
                                        </p:tgtEl>
                                      </p:cBhvr>
                                    </p:animEffect>
                                    <p:animScale>
                                      <p:cBhvr>
                                        <p:cTn id="27" dur="250" autoRev="1" fill="hold"/>
                                        <p:tgtEl>
                                          <p:spTgt spid="36"/>
                                        </p:tgtEl>
                                      </p:cBhvr>
                                      <p:by x="105000" y="105000"/>
                                    </p:animScale>
                                  </p:childTnLst>
                                </p:cTn>
                              </p:par>
                              <p:par>
                                <p:cTn id="28" presetID="26" presetClass="emph" presetSubtype="0" repeatCount="2000" fill="hold" grpId="1" nodeType="withEffect">
                                  <p:stCondLst>
                                    <p:cond delay="0"/>
                                  </p:stCondLst>
                                  <p:childTnLst>
                                    <p:animEffect transition="out" filter="fade">
                                      <p:cBhvr>
                                        <p:cTn id="29" dur="500" tmFilter="0, 0; .2, .5; .8, .5; 1, 0"/>
                                        <p:tgtEl>
                                          <p:spTgt spid="44"/>
                                        </p:tgtEl>
                                      </p:cBhvr>
                                    </p:animEffect>
                                    <p:animScale>
                                      <p:cBhvr>
                                        <p:cTn id="30" dur="250" autoRev="1" fill="hold"/>
                                        <p:tgtEl>
                                          <p:spTgt spid="44"/>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amond(i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0" nodeType="clickEffect">
                                  <p:stCondLst>
                                    <p:cond delay="0"/>
                                  </p:stCondLst>
                                  <p:childTnLst>
                                    <p:animClr clrSpc="rgb" dir="cw">
                                      <p:cBhvr override="childStyle">
                                        <p:cTn id="39" dur="500" fill="hold"/>
                                        <p:tgtEl>
                                          <p:spTgt spid="11"/>
                                        </p:tgtEl>
                                        <p:attrNameLst>
                                          <p:attrName>style.color</p:attrName>
                                        </p:attrNameLst>
                                      </p:cBhvr>
                                      <p:to>
                                        <a:srgbClr val="6699FF"/>
                                      </p:to>
                                    </p:animClr>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16"/>
                                        </p:tgtEl>
                                        <p:attrNameLst>
                                          <p:attrName>style.color</p:attrName>
                                        </p:attrNameLst>
                                      </p:cBhvr>
                                      <p:to>
                                        <a:srgbClr val="6699FF"/>
                                      </p:to>
                                    </p:animClr>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6" presetClass="emph" presetSubtype="0" repeatCount="2000" fill="hold" grpId="1" nodeType="clickEffect">
                                  <p:stCondLst>
                                    <p:cond delay="0"/>
                                  </p:stCondLst>
                                  <p:childTnLst>
                                    <p:animEffect transition="out" filter="fade">
                                      <p:cBhvr>
                                        <p:cTn id="59" dur="500" tmFilter="0, 0; .2, .5; .8, .5; 1, 0"/>
                                        <p:tgtEl>
                                          <p:spTgt spid="35"/>
                                        </p:tgtEl>
                                      </p:cBhvr>
                                    </p:animEffect>
                                    <p:animScale>
                                      <p:cBhvr>
                                        <p:cTn id="60" dur="250" autoRev="1" fill="hold"/>
                                        <p:tgtEl>
                                          <p:spTgt spid="35"/>
                                        </p:tgtEl>
                                      </p:cBhvr>
                                      <p:by x="105000" y="105000"/>
                                    </p:animScale>
                                  </p:childTnLst>
                                </p:cTn>
                              </p:par>
                              <p:par>
                                <p:cTn id="61" presetID="26" presetClass="emph" presetSubtype="0" repeatCount="2000" fill="hold" grpId="1" nodeType="withEffect">
                                  <p:stCondLst>
                                    <p:cond delay="0"/>
                                  </p:stCondLst>
                                  <p:childTnLst>
                                    <p:animEffect transition="out" filter="fade">
                                      <p:cBhvr>
                                        <p:cTn id="62" dur="500" tmFilter="0, 0; .2, .5; .8, .5; 1, 0"/>
                                        <p:tgtEl>
                                          <p:spTgt spid="27"/>
                                        </p:tgtEl>
                                      </p:cBhvr>
                                    </p:animEffect>
                                    <p:animScale>
                                      <p:cBhvr>
                                        <p:cTn id="63" dur="250" autoRev="1" fill="hold"/>
                                        <p:tgtEl>
                                          <p:spTgt spid="27"/>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amond(i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mph" presetSubtype="2" fill="hold" grpId="0" nodeType="clickEffect">
                                  <p:stCondLst>
                                    <p:cond delay="0"/>
                                  </p:stCondLst>
                                  <p:childTnLst>
                                    <p:animClr clrSpc="rgb" dir="cw">
                                      <p:cBhvr override="childStyle">
                                        <p:cTn id="72" dur="500" fill="hold"/>
                                        <p:tgtEl>
                                          <p:spTgt spid="15"/>
                                        </p:tgtEl>
                                        <p:attrNameLst>
                                          <p:attrName>style.color</p:attrName>
                                        </p:attrNameLst>
                                      </p:cBhvr>
                                      <p:to>
                                        <a:srgbClr val="6699FF"/>
                                      </p:to>
                                    </p:animClr>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additive="base">
                                        <p:cTn id="77" dur="500" fill="hold"/>
                                        <p:tgtEl>
                                          <p:spTgt spid="42"/>
                                        </p:tgtEl>
                                        <p:attrNameLst>
                                          <p:attrName>ppt_x</p:attrName>
                                        </p:attrNameLst>
                                      </p:cBhvr>
                                      <p:tavLst>
                                        <p:tav tm="0">
                                          <p:val>
                                            <p:strVal val="#ppt_x"/>
                                          </p:val>
                                        </p:tav>
                                        <p:tav tm="100000">
                                          <p:val>
                                            <p:strVal val="#ppt_x"/>
                                          </p:val>
                                        </p:tav>
                                      </p:tavLst>
                                    </p:anim>
                                    <p:anim calcmode="lin" valueType="num">
                                      <p:cBhvr additive="base">
                                        <p:cTn id="78"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 presetClass="emph" presetSubtype="2" fill="hold" grpId="0" nodeType="clickEffect">
                                  <p:stCondLst>
                                    <p:cond delay="0"/>
                                  </p:stCondLst>
                                  <p:childTnLst>
                                    <p:animClr clrSpc="rgb" dir="cw">
                                      <p:cBhvr override="childStyle">
                                        <p:cTn id="82" dur="500" fill="hold"/>
                                        <p:tgtEl>
                                          <p:spTgt spid="14"/>
                                        </p:tgtEl>
                                        <p:attrNameLst>
                                          <p:attrName>style.color</p:attrName>
                                        </p:attrNameLst>
                                      </p:cBhvr>
                                      <p:to>
                                        <a:srgbClr val="6699FF"/>
                                      </p:to>
                                    </p:animClr>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mph" presetSubtype="0" repeatCount="2000" fill="hold" grpId="1" nodeType="clickEffect">
                                  <p:stCondLst>
                                    <p:cond delay="0"/>
                                  </p:stCondLst>
                                  <p:childTnLst>
                                    <p:animEffect transition="out" filter="fade">
                                      <p:cBhvr>
                                        <p:cTn id="92" dur="500" tmFilter="0, 0; .2, .5; .8, .5; 1, 0"/>
                                        <p:tgtEl>
                                          <p:spTgt spid="42"/>
                                        </p:tgtEl>
                                      </p:cBhvr>
                                    </p:animEffect>
                                    <p:animScale>
                                      <p:cBhvr>
                                        <p:cTn id="93" dur="250" autoRev="1" fill="hold"/>
                                        <p:tgtEl>
                                          <p:spTgt spid="42"/>
                                        </p:tgtEl>
                                      </p:cBhvr>
                                      <p:by x="105000" y="105000"/>
                                    </p:animScale>
                                  </p:childTnLst>
                                </p:cTn>
                              </p:par>
                              <p:par>
                                <p:cTn id="94" presetID="26" presetClass="emph" presetSubtype="0" repeatCount="2000" fill="hold" grpId="1" nodeType="withEffect">
                                  <p:stCondLst>
                                    <p:cond delay="0"/>
                                  </p:stCondLst>
                                  <p:childTnLst>
                                    <p:animEffect transition="out" filter="fade">
                                      <p:cBhvr>
                                        <p:cTn id="95" dur="500" tmFilter="0, 0; .2, .5; .8, .5; 1, 0"/>
                                        <p:tgtEl>
                                          <p:spTgt spid="26"/>
                                        </p:tgtEl>
                                      </p:cBhvr>
                                    </p:animEffect>
                                    <p:animScale>
                                      <p:cBhvr>
                                        <p:cTn id="96" dur="250" autoRev="1" fill="hold"/>
                                        <p:tgtEl>
                                          <p:spTgt spid="26"/>
                                        </p:tgtEl>
                                      </p:cBhvr>
                                      <p:by x="105000" y="105000"/>
                                    </p:animScale>
                                  </p:childTnLst>
                                </p:cTn>
                              </p:par>
                            </p:childTnLst>
                          </p:cTn>
                        </p:par>
                      </p:childTnLst>
                    </p:cTn>
                  </p:par>
                  <p:par>
                    <p:cTn id="97" fill="hold">
                      <p:stCondLst>
                        <p:cond delay="indefinite"/>
                      </p:stCondLst>
                      <p:childTnLst>
                        <p:par>
                          <p:cTn id="98" fill="hold">
                            <p:stCondLst>
                              <p:cond delay="0"/>
                            </p:stCondLst>
                            <p:childTnLst>
                              <p:par>
                                <p:cTn id="99" presetID="8" presetClass="entr" presetSubtype="16"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diamond(in)">
                                      <p:cBhvr>
                                        <p:cTn id="10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6" grpId="0"/>
      <p:bldP spid="26" grpId="1"/>
      <p:bldP spid="27" grpId="0"/>
      <p:bldP spid="27" grpId="1"/>
      <p:bldP spid="28" grpId="0"/>
      <p:bldP spid="34" grpId="0"/>
      <p:bldP spid="35" grpId="0"/>
      <p:bldP spid="35" grpId="1"/>
      <p:bldP spid="36" grpId="0"/>
      <p:bldP spid="36" grpId="1"/>
      <p:bldP spid="42" grpId="0"/>
      <p:bldP spid="42" grpId="1"/>
      <p:bldP spid="43" grpId="0"/>
      <p:bldP spid="44" grpId="0"/>
      <p:bldP spid="4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6</a:t>
            </a:r>
            <a:r>
              <a:rPr lang="zh-CN" altLang="en-US" dirty="0"/>
              <a:t>概述</a:t>
            </a:r>
          </a:p>
        </p:txBody>
      </p:sp>
      <p:sp>
        <p:nvSpPr>
          <p:cNvPr id="3" name="文本占位符 2"/>
          <p:cNvSpPr>
            <a:spLocks noGrp="1"/>
          </p:cNvSpPr>
          <p:nvPr>
            <p:ph type="body" sz="quarter" idx="10"/>
          </p:nvPr>
        </p:nvSpPr>
        <p:spPr/>
        <p:txBody>
          <a:bodyPr/>
          <a:lstStyle/>
          <a:p>
            <a:r>
              <a:rPr lang="en-US" altLang="zh-CN" dirty="0"/>
              <a:t>RAID 6 </a:t>
            </a:r>
          </a:p>
          <a:p>
            <a:pPr lvl="1"/>
            <a:r>
              <a:rPr lang="zh-CN" altLang="en-US" dirty="0" smtClean="0"/>
              <a:t>需要</a:t>
            </a:r>
            <a:r>
              <a:rPr lang="zh-CN" altLang="en-US" dirty="0"/>
              <a:t>至少</a:t>
            </a:r>
            <a:r>
              <a:rPr lang="en-US" altLang="zh-CN" dirty="0"/>
              <a:t>N+2(N&gt;2)</a:t>
            </a:r>
            <a:r>
              <a:rPr lang="zh-CN" altLang="en-US" dirty="0"/>
              <a:t>个硬盘来构成阵列，一般用在数据可靠性、可用性要求极高的应用场合 。</a:t>
            </a:r>
          </a:p>
          <a:p>
            <a:r>
              <a:rPr lang="zh-CN" altLang="en-US" dirty="0"/>
              <a:t>常用的</a:t>
            </a:r>
            <a:r>
              <a:rPr lang="en-US" altLang="zh-CN" dirty="0"/>
              <a:t>RAID 6</a:t>
            </a:r>
            <a:r>
              <a:rPr lang="zh-CN" altLang="en-US" dirty="0"/>
              <a:t>技术有：</a:t>
            </a:r>
          </a:p>
          <a:p>
            <a:pPr lvl="1"/>
            <a:r>
              <a:rPr lang="en-US" altLang="zh-CN" dirty="0"/>
              <a:t>RAID6 P</a:t>
            </a:r>
            <a:r>
              <a:rPr lang="zh-CN" altLang="en-US" dirty="0"/>
              <a:t>＋</a:t>
            </a:r>
            <a:r>
              <a:rPr lang="en-US" altLang="zh-CN" dirty="0"/>
              <a:t>Q</a:t>
            </a:r>
          </a:p>
          <a:p>
            <a:pPr lvl="1"/>
            <a:r>
              <a:rPr lang="en-US" altLang="zh-CN" dirty="0"/>
              <a:t>RAID6 DP</a:t>
            </a:r>
          </a:p>
          <a:p>
            <a:endParaRPr lang="en-US" altLang="zh-CN" dirty="0"/>
          </a:p>
          <a:p>
            <a:endParaRPr lang="zh-CN" altLang="en-US" dirty="0"/>
          </a:p>
        </p:txBody>
      </p:sp>
    </p:spTree>
    <p:extLst>
      <p:ext uri="{BB962C8B-B14F-4D97-AF65-F5344CB8AC3E}">
        <p14:creationId xmlns:p14="http://schemas.microsoft.com/office/powerpoint/2010/main" val="920812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r>
              <a:rPr lang="en-US" altLang="zh-CN" dirty="0"/>
              <a:t>RAID 6 </a:t>
            </a:r>
            <a:r>
              <a:rPr lang="en-US" altLang="zh-CN" dirty="0" smtClean="0"/>
              <a:t>P+Q</a:t>
            </a:r>
            <a:r>
              <a:rPr lang="zh-CN" altLang="en-US" dirty="0" smtClean="0"/>
              <a:t>工作</a:t>
            </a:r>
            <a:r>
              <a:rPr lang="zh-CN" altLang="en-US" dirty="0"/>
              <a:t>原理</a:t>
            </a:r>
          </a:p>
        </p:txBody>
      </p:sp>
      <p:sp>
        <p:nvSpPr>
          <p:cNvPr id="3" name="文本占位符 2"/>
          <p:cNvSpPr>
            <a:spLocks noGrp="1"/>
          </p:cNvSpPr>
          <p:nvPr>
            <p:ph type="body" sz="quarter" idx="10"/>
          </p:nvPr>
        </p:nvSpPr>
        <p:spPr>
          <a:ln>
            <a:noFill/>
          </a:ln>
        </p:spPr>
        <p:txBody>
          <a:bodyPr/>
          <a:lstStyle/>
          <a:p>
            <a:r>
              <a:rPr lang="en-US" altLang="zh-CN" dirty="0"/>
              <a:t>RAID6 P</a:t>
            </a:r>
            <a:r>
              <a:rPr lang="zh-CN" altLang="en-US" dirty="0"/>
              <a:t>＋</a:t>
            </a:r>
            <a:r>
              <a:rPr lang="en-US" altLang="zh-CN" dirty="0"/>
              <a:t>Q</a:t>
            </a:r>
            <a:r>
              <a:rPr lang="zh-CN" altLang="en-US" dirty="0"/>
              <a:t>需要计算出两个校验数据</a:t>
            </a:r>
            <a:r>
              <a:rPr lang="en-US" altLang="zh-CN" dirty="0"/>
              <a:t>P</a:t>
            </a:r>
            <a:r>
              <a:rPr lang="zh-CN" altLang="en-US" dirty="0"/>
              <a:t>和</a:t>
            </a:r>
            <a:r>
              <a:rPr lang="en-US" altLang="zh-CN" dirty="0"/>
              <a:t>Q</a:t>
            </a:r>
            <a:r>
              <a:rPr lang="zh-CN" altLang="en-US" dirty="0"/>
              <a:t>，当有两个数据丢失时，根据</a:t>
            </a:r>
            <a:r>
              <a:rPr lang="en-US" altLang="zh-CN" dirty="0"/>
              <a:t>P</a:t>
            </a:r>
            <a:r>
              <a:rPr lang="zh-CN" altLang="en-US" dirty="0"/>
              <a:t>和</a:t>
            </a:r>
            <a:r>
              <a:rPr lang="en-US" altLang="zh-CN" dirty="0"/>
              <a:t>Q</a:t>
            </a:r>
            <a:r>
              <a:rPr lang="zh-CN" altLang="en-US" dirty="0"/>
              <a:t>恢复出丢失的数据。校验数据</a:t>
            </a:r>
            <a:r>
              <a:rPr lang="en-US" altLang="zh-CN" dirty="0"/>
              <a:t>P</a:t>
            </a:r>
            <a:r>
              <a:rPr lang="zh-CN" altLang="en-US" dirty="0"/>
              <a:t>和</a:t>
            </a:r>
            <a:r>
              <a:rPr lang="en-US" altLang="zh-CN" dirty="0"/>
              <a:t>Q</a:t>
            </a:r>
            <a:r>
              <a:rPr lang="zh-CN" altLang="en-US" dirty="0"/>
              <a:t>是由以下公式计算得来的：</a:t>
            </a:r>
          </a:p>
          <a:p>
            <a:pPr lvl="1"/>
            <a:r>
              <a:rPr lang="en-US" altLang="zh-CN" dirty="0"/>
              <a:t>P = D0 ⊕ D1 ⊕ D2…</a:t>
            </a:r>
          </a:p>
          <a:p>
            <a:pPr lvl="1"/>
            <a:r>
              <a:rPr lang="en-US" altLang="zh-CN" dirty="0"/>
              <a:t>Q = (α </a:t>
            </a:r>
            <a:r>
              <a:rPr lang="zh-CN" altLang="en-US" dirty="0" smtClean="0"/>
              <a:t>*</a:t>
            </a:r>
            <a:r>
              <a:rPr lang="en-US" altLang="zh-CN" dirty="0" smtClean="0"/>
              <a:t> </a:t>
            </a:r>
            <a:r>
              <a:rPr lang="en-US" altLang="zh-CN" dirty="0"/>
              <a:t>D0) ⊕ (β </a:t>
            </a:r>
            <a:r>
              <a:rPr lang="zh-CN" altLang="en-US" dirty="0" smtClean="0"/>
              <a:t>*</a:t>
            </a:r>
            <a:r>
              <a:rPr lang="en-US" altLang="zh-CN" dirty="0" smtClean="0"/>
              <a:t> </a:t>
            </a:r>
            <a:r>
              <a:rPr lang="en-US" altLang="zh-CN" dirty="0"/>
              <a:t>D1) ⊕ (γ </a:t>
            </a:r>
            <a:r>
              <a:rPr lang="zh-CN" altLang="en-US" dirty="0" smtClean="0"/>
              <a:t>*</a:t>
            </a:r>
            <a:r>
              <a:rPr lang="en-US" altLang="zh-CN" dirty="0" smtClean="0"/>
              <a:t> </a:t>
            </a:r>
            <a:r>
              <a:rPr lang="en-US" altLang="zh-CN" dirty="0"/>
              <a:t>D2</a:t>
            </a:r>
            <a:r>
              <a:rPr lang="en-US" altLang="zh-CN" dirty="0" smtClean="0"/>
              <a:t>)…</a:t>
            </a:r>
            <a:endParaRPr lang="en-US" altLang="zh-CN" dirty="0"/>
          </a:p>
        </p:txBody>
      </p:sp>
      <p:sp>
        <p:nvSpPr>
          <p:cNvPr id="4" name="c4d68b5f-5285-4736-b6bd-ee693fbde4bb"/>
          <p:cNvSpPr>
            <a:spLocks noChangeArrowheads="1"/>
          </p:cNvSpPr>
          <p:nvPr/>
        </p:nvSpPr>
        <p:spPr bwMode="gray">
          <a:xfrm>
            <a:off x="2265362" y="5479467"/>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5" name="a0995bee-ecc9-4f18-b8c5-b65271ebcd85"/>
          <p:cNvSpPr txBox="1">
            <a:spLocks noChangeArrowheads="1"/>
          </p:cNvSpPr>
          <p:nvPr/>
        </p:nvSpPr>
        <p:spPr bwMode="gray">
          <a:xfrm>
            <a:off x="2409825" y="5550904"/>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Q5</a:t>
            </a:r>
          </a:p>
        </p:txBody>
      </p:sp>
      <p:sp>
        <p:nvSpPr>
          <p:cNvPr id="6" name="eff84cf2-3e0f-4074-b113-a61a8c3f603e"/>
          <p:cNvSpPr>
            <a:spLocks noChangeArrowheads="1"/>
          </p:cNvSpPr>
          <p:nvPr/>
        </p:nvSpPr>
        <p:spPr bwMode="gray">
          <a:xfrm>
            <a:off x="2265362" y="5120692"/>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7" name="94159f3a-14ed-4119-bdbd-6ff2bb70cd50"/>
          <p:cNvSpPr txBox="1">
            <a:spLocks noChangeArrowheads="1"/>
          </p:cNvSpPr>
          <p:nvPr/>
        </p:nvSpPr>
        <p:spPr bwMode="gray">
          <a:xfrm>
            <a:off x="2409825" y="5192129"/>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D9</a:t>
            </a:r>
          </a:p>
        </p:txBody>
      </p:sp>
      <p:sp>
        <p:nvSpPr>
          <p:cNvPr id="8" name="2ef4b626-2636-4077-bb92-c831eada04d9"/>
          <p:cNvSpPr>
            <a:spLocks noChangeArrowheads="1"/>
          </p:cNvSpPr>
          <p:nvPr/>
        </p:nvSpPr>
        <p:spPr bwMode="gray">
          <a:xfrm>
            <a:off x="2265362" y="4760329"/>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9" name="9f448458-84ef-4120-bd0f-dd1d98497897"/>
          <p:cNvSpPr>
            <a:spLocks noChangeArrowheads="1"/>
          </p:cNvSpPr>
          <p:nvPr/>
        </p:nvSpPr>
        <p:spPr bwMode="gray">
          <a:xfrm>
            <a:off x="2265362" y="4399967"/>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10" name="bf8cf466-e623-4105-8107-0f26b2a56295"/>
          <p:cNvSpPr>
            <a:spLocks noChangeArrowheads="1"/>
          </p:cNvSpPr>
          <p:nvPr/>
        </p:nvSpPr>
        <p:spPr bwMode="gray">
          <a:xfrm>
            <a:off x="2265362" y="4039604"/>
            <a:ext cx="936625" cy="431800"/>
          </a:xfrm>
          <a:prstGeom prst="can">
            <a:avLst>
              <a:gd name="adj" fmla="val 25000"/>
            </a:avLst>
          </a:prstGeom>
          <a:solidFill>
            <a:srgbClr val="E8E8E8"/>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1" name="a9fb2b00-a7b6-4d04-9ed2-bfd08fe21d16"/>
          <p:cNvSpPr txBox="1">
            <a:spLocks noChangeArrowheads="1"/>
          </p:cNvSpPr>
          <p:nvPr/>
        </p:nvSpPr>
        <p:spPr bwMode="gray">
          <a:xfrm>
            <a:off x="2409825" y="4111042"/>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dirty="0">
                <a:latin typeface="+mn-lt"/>
                <a:ea typeface="+mn-ea"/>
                <a:cs typeface="Arial" panose="020B0604020202020204" pitchFamily="34" charset="0"/>
              </a:rPr>
              <a:t>P1</a:t>
            </a:r>
          </a:p>
        </p:txBody>
      </p:sp>
      <p:sp>
        <p:nvSpPr>
          <p:cNvPr id="12" name="ea474195-9649-435b-81a2-dd703f3a85bc"/>
          <p:cNvSpPr txBox="1">
            <a:spLocks noChangeArrowheads="1"/>
          </p:cNvSpPr>
          <p:nvPr/>
        </p:nvSpPr>
        <p:spPr bwMode="gray">
          <a:xfrm>
            <a:off x="2409825" y="4471404"/>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D3</a:t>
            </a:r>
          </a:p>
        </p:txBody>
      </p:sp>
      <p:sp>
        <p:nvSpPr>
          <p:cNvPr id="13" name="86dad45b-007c-41ee-b611-36290c59e865"/>
          <p:cNvSpPr txBox="1">
            <a:spLocks noChangeArrowheads="1"/>
          </p:cNvSpPr>
          <p:nvPr/>
        </p:nvSpPr>
        <p:spPr bwMode="gray">
          <a:xfrm>
            <a:off x="2409825" y="4831767"/>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D6</a:t>
            </a:r>
          </a:p>
        </p:txBody>
      </p:sp>
      <p:sp>
        <p:nvSpPr>
          <p:cNvPr id="14" name="1f28eb91-8bd5-4b2c-8b0d-dfa7f1dad388"/>
          <p:cNvSpPr>
            <a:spLocks noChangeArrowheads="1"/>
          </p:cNvSpPr>
          <p:nvPr/>
        </p:nvSpPr>
        <p:spPr bwMode="gray">
          <a:xfrm>
            <a:off x="3633787" y="5481054"/>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15" name="8eb0b125-600c-4e60-aae4-f6621e011164"/>
          <p:cNvSpPr txBox="1">
            <a:spLocks noChangeArrowheads="1"/>
          </p:cNvSpPr>
          <p:nvPr/>
        </p:nvSpPr>
        <p:spPr bwMode="gray">
          <a:xfrm>
            <a:off x="3778250" y="5552492"/>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D12</a:t>
            </a:r>
          </a:p>
        </p:txBody>
      </p:sp>
      <p:sp>
        <p:nvSpPr>
          <p:cNvPr id="16" name="6114dc6a-0581-4a4f-b6af-8871d67a0b80"/>
          <p:cNvSpPr>
            <a:spLocks noChangeArrowheads="1"/>
          </p:cNvSpPr>
          <p:nvPr/>
        </p:nvSpPr>
        <p:spPr bwMode="gray">
          <a:xfrm>
            <a:off x="3633787" y="5122279"/>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17" name="6db94666-cd59-4592-89f8-3ad2ef170586"/>
          <p:cNvSpPr txBox="1">
            <a:spLocks noChangeArrowheads="1"/>
          </p:cNvSpPr>
          <p:nvPr/>
        </p:nvSpPr>
        <p:spPr bwMode="gray">
          <a:xfrm>
            <a:off x="3778250" y="5193717"/>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D10</a:t>
            </a:r>
          </a:p>
        </p:txBody>
      </p:sp>
      <p:sp>
        <p:nvSpPr>
          <p:cNvPr id="18" name="e091c511-d04c-4a6b-a402-ef29be9cff89"/>
          <p:cNvSpPr>
            <a:spLocks noChangeArrowheads="1"/>
          </p:cNvSpPr>
          <p:nvPr/>
        </p:nvSpPr>
        <p:spPr bwMode="gray">
          <a:xfrm>
            <a:off x="3633787" y="4761917"/>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19" name="3832a676-3952-4b1f-8f25-8dee6bda17a2"/>
          <p:cNvSpPr>
            <a:spLocks noChangeArrowheads="1"/>
          </p:cNvSpPr>
          <p:nvPr/>
        </p:nvSpPr>
        <p:spPr bwMode="gray">
          <a:xfrm>
            <a:off x="3633787" y="4401554"/>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20" name="8ee64e53-51c9-4654-ab02-900b47155525"/>
          <p:cNvSpPr>
            <a:spLocks noChangeArrowheads="1"/>
          </p:cNvSpPr>
          <p:nvPr/>
        </p:nvSpPr>
        <p:spPr bwMode="gray">
          <a:xfrm>
            <a:off x="3633787" y="4041192"/>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21" name="c0235e1c-0477-42c6-9b76-b2df9c310c8b"/>
          <p:cNvSpPr txBox="1">
            <a:spLocks noChangeArrowheads="1"/>
          </p:cNvSpPr>
          <p:nvPr/>
        </p:nvSpPr>
        <p:spPr bwMode="gray">
          <a:xfrm>
            <a:off x="3778250" y="4112629"/>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Q1</a:t>
            </a:r>
          </a:p>
        </p:txBody>
      </p:sp>
      <p:sp>
        <p:nvSpPr>
          <p:cNvPr id="22" name="a583aa84-f733-48d9-b6b2-ffac00fb05c8"/>
          <p:cNvSpPr txBox="1">
            <a:spLocks noChangeArrowheads="1"/>
          </p:cNvSpPr>
          <p:nvPr/>
        </p:nvSpPr>
        <p:spPr bwMode="gray">
          <a:xfrm>
            <a:off x="3778250" y="4472992"/>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P2</a:t>
            </a:r>
          </a:p>
        </p:txBody>
      </p:sp>
      <p:sp>
        <p:nvSpPr>
          <p:cNvPr id="23" name="1a46545b-f132-4d40-91a2-46e88c1d3fee"/>
          <p:cNvSpPr txBox="1">
            <a:spLocks noChangeArrowheads="1"/>
          </p:cNvSpPr>
          <p:nvPr/>
        </p:nvSpPr>
        <p:spPr bwMode="gray">
          <a:xfrm>
            <a:off x="3778250" y="4833354"/>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D7</a:t>
            </a:r>
          </a:p>
        </p:txBody>
      </p:sp>
      <p:sp>
        <p:nvSpPr>
          <p:cNvPr id="24" name="5ff1dc6e-1cdc-44a7-8250-7e63e774b9d1"/>
          <p:cNvSpPr>
            <a:spLocks noChangeArrowheads="1"/>
          </p:cNvSpPr>
          <p:nvPr/>
        </p:nvSpPr>
        <p:spPr bwMode="gray">
          <a:xfrm>
            <a:off x="5037137" y="5481054"/>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25" name="58fed768-cef5-45f9-8141-4c2508a0e2f4"/>
          <p:cNvSpPr txBox="1">
            <a:spLocks noChangeArrowheads="1"/>
          </p:cNvSpPr>
          <p:nvPr/>
        </p:nvSpPr>
        <p:spPr bwMode="gray">
          <a:xfrm>
            <a:off x="5181600" y="5552492"/>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D13</a:t>
            </a:r>
          </a:p>
        </p:txBody>
      </p:sp>
      <p:sp>
        <p:nvSpPr>
          <p:cNvPr id="26" name="39de8f83-4136-4255-a15a-9765b0687e78"/>
          <p:cNvSpPr>
            <a:spLocks noChangeArrowheads="1"/>
          </p:cNvSpPr>
          <p:nvPr/>
        </p:nvSpPr>
        <p:spPr bwMode="gray">
          <a:xfrm>
            <a:off x="5037137" y="5122279"/>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27" name="bfda0414-3f63-47b6-8eb2-95cef65e38b1"/>
          <p:cNvSpPr txBox="1">
            <a:spLocks noChangeArrowheads="1"/>
          </p:cNvSpPr>
          <p:nvPr/>
        </p:nvSpPr>
        <p:spPr bwMode="gray">
          <a:xfrm>
            <a:off x="5181600" y="5193717"/>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D11</a:t>
            </a:r>
          </a:p>
        </p:txBody>
      </p:sp>
      <p:sp>
        <p:nvSpPr>
          <p:cNvPr id="28" name="66098c87-f73e-4a60-a9b3-bec1f30ea1e7"/>
          <p:cNvSpPr>
            <a:spLocks noChangeArrowheads="1"/>
          </p:cNvSpPr>
          <p:nvPr/>
        </p:nvSpPr>
        <p:spPr bwMode="gray">
          <a:xfrm>
            <a:off x="5037137" y="4761917"/>
            <a:ext cx="936625" cy="431800"/>
          </a:xfrm>
          <a:prstGeom prst="can">
            <a:avLst>
              <a:gd name="adj" fmla="val 25000"/>
            </a:avLst>
          </a:prstGeom>
          <a:solidFill>
            <a:srgbClr val="E8E8E8"/>
          </a:solidFill>
          <a:ln>
            <a:noFill/>
          </a:ln>
          <a:extLst/>
        </p:spPr>
        <p:txBody>
          <a:bodyPr wrap="none" anchor="ctr"/>
          <a:lstStyle/>
          <a:p>
            <a:endParaRPr lang="en-US" altLang="zh-CN" sz="1400" dirty="0">
              <a:cs typeface="Arial" panose="020B0604020202020204" pitchFamily="34" charset="0"/>
            </a:endParaRPr>
          </a:p>
        </p:txBody>
      </p:sp>
      <p:sp>
        <p:nvSpPr>
          <p:cNvPr id="29" name="e7020da7-57bd-40de-8f40-a04f952e9dde"/>
          <p:cNvSpPr>
            <a:spLocks noChangeArrowheads="1"/>
          </p:cNvSpPr>
          <p:nvPr/>
        </p:nvSpPr>
        <p:spPr bwMode="gray">
          <a:xfrm>
            <a:off x="5037137" y="4401554"/>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30" name="3216b602-b99d-42d4-b614-43946a2ba5cb"/>
          <p:cNvSpPr>
            <a:spLocks noChangeArrowheads="1"/>
          </p:cNvSpPr>
          <p:nvPr/>
        </p:nvSpPr>
        <p:spPr bwMode="gray">
          <a:xfrm>
            <a:off x="5037137" y="4041192"/>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31" name="a9b4f86a-435c-4f46-bfc6-e030bf22ec94"/>
          <p:cNvSpPr txBox="1">
            <a:spLocks noChangeArrowheads="1"/>
          </p:cNvSpPr>
          <p:nvPr/>
        </p:nvSpPr>
        <p:spPr bwMode="gray">
          <a:xfrm>
            <a:off x="5181600" y="4112629"/>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D0</a:t>
            </a:r>
          </a:p>
        </p:txBody>
      </p:sp>
      <p:sp>
        <p:nvSpPr>
          <p:cNvPr id="32" name="7b15a346-39a5-4fdc-8fe6-3ade74d026f9"/>
          <p:cNvSpPr txBox="1">
            <a:spLocks noChangeArrowheads="1"/>
          </p:cNvSpPr>
          <p:nvPr/>
        </p:nvSpPr>
        <p:spPr bwMode="gray">
          <a:xfrm>
            <a:off x="5181600" y="4472992"/>
            <a:ext cx="684212"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Q2</a:t>
            </a:r>
          </a:p>
        </p:txBody>
      </p:sp>
      <p:sp>
        <p:nvSpPr>
          <p:cNvPr id="33" name="df447f9e-9c3a-4001-bed9-39ab48fcc813"/>
          <p:cNvSpPr txBox="1">
            <a:spLocks noChangeArrowheads="1"/>
          </p:cNvSpPr>
          <p:nvPr/>
        </p:nvSpPr>
        <p:spPr bwMode="gray">
          <a:xfrm>
            <a:off x="5181600" y="4833354"/>
            <a:ext cx="684212"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P3</a:t>
            </a:r>
          </a:p>
        </p:txBody>
      </p:sp>
      <p:sp>
        <p:nvSpPr>
          <p:cNvPr id="34" name="1029f2f0-a482-4f1e-98a4-cdf59b9e92e5"/>
          <p:cNvSpPr>
            <a:spLocks noChangeArrowheads="1"/>
          </p:cNvSpPr>
          <p:nvPr/>
        </p:nvSpPr>
        <p:spPr bwMode="gray">
          <a:xfrm>
            <a:off x="6477000" y="5481054"/>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35" name="d75fa9c2-846f-4f53-b500-29659296140e"/>
          <p:cNvSpPr txBox="1">
            <a:spLocks noChangeArrowheads="1"/>
          </p:cNvSpPr>
          <p:nvPr/>
        </p:nvSpPr>
        <p:spPr bwMode="gray">
          <a:xfrm>
            <a:off x="6621462" y="5552492"/>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D14</a:t>
            </a:r>
          </a:p>
        </p:txBody>
      </p:sp>
      <p:sp>
        <p:nvSpPr>
          <p:cNvPr id="36" name="d178cce3-a1d6-4ec8-898c-57646936be72"/>
          <p:cNvSpPr>
            <a:spLocks noChangeArrowheads="1"/>
          </p:cNvSpPr>
          <p:nvPr/>
        </p:nvSpPr>
        <p:spPr bwMode="gray">
          <a:xfrm>
            <a:off x="6477000" y="5122279"/>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37" name="b7cbf614-226a-421c-b012-ec3d9fe70dd7"/>
          <p:cNvSpPr txBox="1">
            <a:spLocks noChangeArrowheads="1"/>
          </p:cNvSpPr>
          <p:nvPr/>
        </p:nvSpPr>
        <p:spPr bwMode="gray">
          <a:xfrm>
            <a:off x="6621462" y="5193717"/>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P4</a:t>
            </a:r>
          </a:p>
        </p:txBody>
      </p:sp>
      <p:sp>
        <p:nvSpPr>
          <p:cNvPr id="38" name="ca7e9ae8-1836-49c1-ae26-97719bbbcad3"/>
          <p:cNvSpPr>
            <a:spLocks noChangeArrowheads="1"/>
          </p:cNvSpPr>
          <p:nvPr/>
        </p:nvSpPr>
        <p:spPr bwMode="gray">
          <a:xfrm>
            <a:off x="6477000" y="4761917"/>
            <a:ext cx="936625" cy="431800"/>
          </a:xfrm>
          <a:prstGeom prst="can">
            <a:avLst>
              <a:gd name="adj" fmla="val 25000"/>
            </a:avLst>
          </a:prstGeom>
          <a:solidFill>
            <a:srgbClr val="888888"/>
          </a:solidFill>
          <a:ln>
            <a:noFill/>
          </a:ln>
          <a:extLst/>
        </p:spPr>
        <p:txBody>
          <a:bodyPr wrap="none" anchor="ctr"/>
          <a:lstStyle/>
          <a:p>
            <a:endParaRPr lang="en-US" altLang="zh-CN" sz="1400" dirty="0">
              <a:cs typeface="Arial" panose="020B0604020202020204" pitchFamily="34" charset="0"/>
            </a:endParaRPr>
          </a:p>
        </p:txBody>
      </p:sp>
      <p:sp>
        <p:nvSpPr>
          <p:cNvPr id="39" name="72bc3b30-878a-4072-bdbc-13088d385a0d"/>
          <p:cNvSpPr>
            <a:spLocks noChangeArrowheads="1"/>
          </p:cNvSpPr>
          <p:nvPr/>
        </p:nvSpPr>
        <p:spPr bwMode="gray">
          <a:xfrm>
            <a:off x="6477000" y="4401554"/>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40" name="09dcabd0-6665-44b1-b112-790e871e7f92"/>
          <p:cNvSpPr>
            <a:spLocks noChangeArrowheads="1"/>
          </p:cNvSpPr>
          <p:nvPr/>
        </p:nvSpPr>
        <p:spPr bwMode="gray">
          <a:xfrm>
            <a:off x="6477000" y="4041192"/>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41" name="f8cc5b93-7231-47b7-9ec1-1e9b7b6d7a76"/>
          <p:cNvSpPr txBox="1">
            <a:spLocks noChangeArrowheads="1"/>
          </p:cNvSpPr>
          <p:nvPr/>
        </p:nvSpPr>
        <p:spPr bwMode="gray">
          <a:xfrm>
            <a:off x="6621462" y="4112629"/>
            <a:ext cx="684213"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a:t>
            </a:r>
          </a:p>
        </p:txBody>
      </p:sp>
      <p:sp>
        <p:nvSpPr>
          <p:cNvPr id="42" name="ee773a2e-5469-45c4-875c-937497c2087b"/>
          <p:cNvSpPr txBox="1">
            <a:spLocks noChangeArrowheads="1"/>
          </p:cNvSpPr>
          <p:nvPr/>
        </p:nvSpPr>
        <p:spPr bwMode="gray">
          <a:xfrm>
            <a:off x="6621462" y="4472992"/>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D4</a:t>
            </a:r>
          </a:p>
        </p:txBody>
      </p:sp>
      <p:sp>
        <p:nvSpPr>
          <p:cNvPr id="43" name="b9ceaf69-7c48-4790-9ae8-3f8390f1cf52"/>
          <p:cNvSpPr txBox="1">
            <a:spLocks noChangeArrowheads="1"/>
          </p:cNvSpPr>
          <p:nvPr/>
        </p:nvSpPr>
        <p:spPr bwMode="gray">
          <a:xfrm>
            <a:off x="6621462" y="4833354"/>
            <a:ext cx="684213"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Q3</a:t>
            </a:r>
          </a:p>
        </p:txBody>
      </p:sp>
      <p:sp>
        <p:nvSpPr>
          <p:cNvPr id="44" name="417e8794-ce46-4904-bd95-88cea344770c"/>
          <p:cNvSpPr>
            <a:spLocks noChangeArrowheads="1"/>
          </p:cNvSpPr>
          <p:nvPr/>
        </p:nvSpPr>
        <p:spPr bwMode="gray">
          <a:xfrm>
            <a:off x="7918450" y="5481054"/>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45" name="5465bfc7-effc-4719-8dd6-1b968f6724df"/>
          <p:cNvSpPr txBox="1">
            <a:spLocks noChangeArrowheads="1"/>
          </p:cNvSpPr>
          <p:nvPr/>
        </p:nvSpPr>
        <p:spPr bwMode="gray">
          <a:xfrm>
            <a:off x="8062912" y="5552492"/>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P5</a:t>
            </a:r>
          </a:p>
        </p:txBody>
      </p:sp>
      <p:sp>
        <p:nvSpPr>
          <p:cNvPr id="46" name="c1bf2a31-f63a-423e-b539-18b7691cbb9b"/>
          <p:cNvSpPr>
            <a:spLocks noChangeArrowheads="1"/>
          </p:cNvSpPr>
          <p:nvPr/>
        </p:nvSpPr>
        <p:spPr bwMode="gray">
          <a:xfrm>
            <a:off x="7918450" y="5122279"/>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47" name="27ef308d-914a-4bc9-b1a6-cd6d12d28217"/>
          <p:cNvSpPr txBox="1">
            <a:spLocks noChangeArrowheads="1"/>
          </p:cNvSpPr>
          <p:nvPr/>
        </p:nvSpPr>
        <p:spPr bwMode="gray">
          <a:xfrm>
            <a:off x="8062912" y="5193717"/>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dirty="0">
                <a:latin typeface="+mn-lt"/>
                <a:ea typeface="+mn-ea"/>
                <a:cs typeface="Arial" panose="020B0604020202020204" pitchFamily="34" charset="0"/>
              </a:rPr>
              <a:t>Q4</a:t>
            </a:r>
          </a:p>
        </p:txBody>
      </p:sp>
      <p:sp>
        <p:nvSpPr>
          <p:cNvPr id="48" name="7c973a93-471c-4ae0-abd8-74a6ecdff5a0"/>
          <p:cNvSpPr>
            <a:spLocks noChangeArrowheads="1"/>
          </p:cNvSpPr>
          <p:nvPr/>
        </p:nvSpPr>
        <p:spPr bwMode="gray">
          <a:xfrm>
            <a:off x="7918450" y="4761917"/>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49" name="b3e17753-da3d-477a-a657-5ea4ceb70ee9"/>
          <p:cNvSpPr>
            <a:spLocks noChangeArrowheads="1"/>
          </p:cNvSpPr>
          <p:nvPr/>
        </p:nvSpPr>
        <p:spPr bwMode="gray">
          <a:xfrm>
            <a:off x="7918450" y="4401554"/>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0" name="df249e0e-0755-4133-9abc-9619f50385c8"/>
          <p:cNvSpPr>
            <a:spLocks noChangeArrowheads="1"/>
          </p:cNvSpPr>
          <p:nvPr/>
        </p:nvSpPr>
        <p:spPr bwMode="gray">
          <a:xfrm>
            <a:off x="7918450" y="4041192"/>
            <a:ext cx="936625" cy="4318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1" name="1edf5ce7-450f-46ff-8a92-c2efd22c024d"/>
          <p:cNvSpPr txBox="1">
            <a:spLocks noChangeArrowheads="1"/>
          </p:cNvSpPr>
          <p:nvPr/>
        </p:nvSpPr>
        <p:spPr bwMode="gray">
          <a:xfrm>
            <a:off x="8062912" y="4112629"/>
            <a:ext cx="684213"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D2</a:t>
            </a:r>
          </a:p>
        </p:txBody>
      </p:sp>
      <p:sp>
        <p:nvSpPr>
          <p:cNvPr id="52" name="3aeb8e9f-00f2-46e2-a964-50f291123950"/>
          <p:cNvSpPr txBox="1">
            <a:spLocks noChangeArrowheads="1"/>
          </p:cNvSpPr>
          <p:nvPr/>
        </p:nvSpPr>
        <p:spPr bwMode="gray">
          <a:xfrm>
            <a:off x="8062912" y="4472992"/>
            <a:ext cx="684213" cy="30638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D5</a:t>
            </a:r>
          </a:p>
        </p:txBody>
      </p:sp>
      <p:sp>
        <p:nvSpPr>
          <p:cNvPr id="53" name="aa715412-0b99-489e-8d27-48c17643841a"/>
          <p:cNvSpPr txBox="1">
            <a:spLocks noChangeArrowheads="1"/>
          </p:cNvSpPr>
          <p:nvPr/>
        </p:nvSpPr>
        <p:spPr bwMode="gray">
          <a:xfrm>
            <a:off x="8062912" y="4833354"/>
            <a:ext cx="684213" cy="306388"/>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D8</a:t>
            </a:r>
          </a:p>
        </p:txBody>
      </p:sp>
      <p:sp>
        <p:nvSpPr>
          <p:cNvPr id="54" name="24701cb0-86bc-4404-ad3e-da26681e5639"/>
          <p:cNvSpPr>
            <a:spLocks noChangeArrowheads="1"/>
          </p:cNvSpPr>
          <p:nvPr/>
        </p:nvSpPr>
        <p:spPr bwMode="gray">
          <a:xfrm>
            <a:off x="2228850" y="3680358"/>
            <a:ext cx="1042987"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5" name="d468ec39-e3d1-4d57-a45b-192b9172d76e"/>
          <p:cNvSpPr>
            <a:spLocks noChangeArrowheads="1"/>
          </p:cNvSpPr>
          <p:nvPr/>
        </p:nvSpPr>
        <p:spPr bwMode="gray">
          <a:xfrm>
            <a:off x="3597275" y="3680358"/>
            <a:ext cx="1042987"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p>
            <a:endParaRPr lang="en-US" altLang="zh-CN" sz="1400" dirty="0">
              <a:cs typeface="Arial" panose="020B0604020202020204" pitchFamily="34" charset="0"/>
            </a:endParaRPr>
          </a:p>
        </p:txBody>
      </p:sp>
      <p:sp>
        <p:nvSpPr>
          <p:cNvPr id="56" name="6bde0680-1c94-46cb-8efc-167f862d125e"/>
          <p:cNvSpPr>
            <a:spLocks noChangeArrowheads="1"/>
          </p:cNvSpPr>
          <p:nvPr/>
        </p:nvSpPr>
        <p:spPr bwMode="gray">
          <a:xfrm>
            <a:off x="5002212" y="3716871"/>
            <a:ext cx="1042988"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7" name="ebf81221-1fbb-4783-98c7-1194bd8cf4f4"/>
          <p:cNvSpPr>
            <a:spLocks noChangeArrowheads="1"/>
          </p:cNvSpPr>
          <p:nvPr/>
        </p:nvSpPr>
        <p:spPr bwMode="gray">
          <a:xfrm>
            <a:off x="6442075" y="3716871"/>
            <a:ext cx="1042987"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8" name="a31e1fd0-5917-465d-9a6a-0d081b058b2e"/>
          <p:cNvSpPr>
            <a:spLocks noChangeArrowheads="1"/>
          </p:cNvSpPr>
          <p:nvPr/>
        </p:nvSpPr>
        <p:spPr bwMode="gray">
          <a:xfrm>
            <a:off x="7881937" y="3716871"/>
            <a:ext cx="1042988"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p>
            <a:endParaRPr lang="en-US" altLang="zh-CN" sz="1400">
              <a:cs typeface="Arial" panose="020B0604020202020204" pitchFamily="34" charset="0"/>
            </a:endParaRPr>
          </a:p>
        </p:txBody>
      </p:sp>
      <p:sp>
        <p:nvSpPr>
          <p:cNvPr id="59" name="8b2e87c1-f7ee-4aa3-95f6-8e361cb17989"/>
          <p:cNvSpPr txBox="1">
            <a:spLocks noChangeArrowheads="1"/>
          </p:cNvSpPr>
          <p:nvPr/>
        </p:nvSpPr>
        <p:spPr bwMode="gray">
          <a:xfrm>
            <a:off x="2336800" y="3751796"/>
            <a:ext cx="827087" cy="304800"/>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物理盘</a:t>
            </a:r>
            <a:r>
              <a:rPr lang="en-US" altLang="zh-CN" sz="1400" b="1" dirty="0" smtClean="0">
                <a:latin typeface="+mn-lt"/>
                <a:ea typeface="+mn-ea"/>
                <a:cs typeface="Arial" panose="020B0604020202020204" pitchFamily="34" charset="0"/>
              </a:rPr>
              <a:t>1</a:t>
            </a:r>
            <a:endParaRPr lang="en-US" altLang="zh-CN" sz="1400" b="1" dirty="0">
              <a:latin typeface="+mn-lt"/>
              <a:ea typeface="+mn-ea"/>
              <a:cs typeface="Arial" panose="020B0604020202020204" pitchFamily="34" charset="0"/>
            </a:endParaRPr>
          </a:p>
        </p:txBody>
      </p:sp>
      <p:sp>
        <p:nvSpPr>
          <p:cNvPr id="60" name="7e24c0ca-7639-4286-bfe3-5f64c973c3a1"/>
          <p:cNvSpPr txBox="1">
            <a:spLocks noChangeArrowheads="1"/>
          </p:cNvSpPr>
          <p:nvPr/>
        </p:nvSpPr>
        <p:spPr bwMode="gray">
          <a:xfrm>
            <a:off x="3705225" y="3753383"/>
            <a:ext cx="827087" cy="30777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a:latin typeface="+mn-lt"/>
                <a:ea typeface="+mn-ea"/>
                <a:cs typeface="Arial" panose="020B0604020202020204" pitchFamily="34" charset="0"/>
              </a:rPr>
              <a:t>物理盘</a:t>
            </a:r>
            <a:r>
              <a:rPr lang="en-US" altLang="zh-CN" sz="1400" b="1" dirty="0" smtClean="0">
                <a:latin typeface="+mn-lt"/>
                <a:ea typeface="+mn-ea"/>
                <a:cs typeface="Arial" panose="020B0604020202020204" pitchFamily="34" charset="0"/>
              </a:rPr>
              <a:t>2</a:t>
            </a:r>
            <a:endParaRPr lang="en-US" altLang="zh-CN" sz="1400" b="1" dirty="0">
              <a:latin typeface="+mn-lt"/>
              <a:ea typeface="+mn-ea"/>
              <a:cs typeface="Arial" panose="020B0604020202020204" pitchFamily="34" charset="0"/>
            </a:endParaRPr>
          </a:p>
        </p:txBody>
      </p:sp>
      <p:sp>
        <p:nvSpPr>
          <p:cNvPr id="61" name="8e7d9749-92f4-49e9-a7e7-68ab70083aac"/>
          <p:cNvSpPr txBox="1">
            <a:spLocks noChangeArrowheads="1"/>
          </p:cNvSpPr>
          <p:nvPr/>
        </p:nvSpPr>
        <p:spPr bwMode="gray">
          <a:xfrm>
            <a:off x="5145087" y="3788308"/>
            <a:ext cx="827088" cy="30777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a:latin typeface="+mn-lt"/>
                <a:ea typeface="+mn-ea"/>
                <a:cs typeface="Arial" panose="020B0604020202020204" pitchFamily="34" charset="0"/>
              </a:rPr>
              <a:t>物理盘</a:t>
            </a:r>
            <a:r>
              <a:rPr lang="en-US" altLang="zh-CN" sz="1400" b="1" dirty="0" smtClean="0">
                <a:latin typeface="+mn-lt"/>
                <a:ea typeface="+mn-ea"/>
                <a:cs typeface="Arial" panose="020B0604020202020204" pitchFamily="34" charset="0"/>
              </a:rPr>
              <a:t>3</a:t>
            </a:r>
            <a:endParaRPr lang="en-US" altLang="zh-CN" sz="1400" b="1" dirty="0">
              <a:latin typeface="+mn-lt"/>
              <a:ea typeface="+mn-ea"/>
              <a:cs typeface="Arial" panose="020B0604020202020204" pitchFamily="34" charset="0"/>
            </a:endParaRPr>
          </a:p>
        </p:txBody>
      </p:sp>
      <p:sp>
        <p:nvSpPr>
          <p:cNvPr id="62" name="99872619-9c97-4ec7-85e1-47026ba3de40"/>
          <p:cNvSpPr txBox="1">
            <a:spLocks noChangeArrowheads="1"/>
          </p:cNvSpPr>
          <p:nvPr/>
        </p:nvSpPr>
        <p:spPr bwMode="gray">
          <a:xfrm>
            <a:off x="6515100" y="3788308"/>
            <a:ext cx="827087" cy="30777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物理盘</a:t>
            </a:r>
            <a:r>
              <a:rPr lang="en-US" altLang="zh-CN" sz="1400" b="1" dirty="0" smtClean="0">
                <a:latin typeface="+mn-lt"/>
                <a:ea typeface="+mn-ea"/>
                <a:cs typeface="Arial" panose="020B0604020202020204" pitchFamily="34" charset="0"/>
              </a:rPr>
              <a:t>4</a:t>
            </a:r>
            <a:endParaRPr lang="en-US" altLang="zh-CN" sz="1400" b="1" dirty="0">
              <a:latin typeface="+mn-lt"/>
              <a:ea typeface="+mn-ea"/>
              <a:cs typeface="Arial" panose="020B0604020202020204" pitchFamily="34" charset="0"/>
            </a:endParaRPr>
          </a:p>
        </p:txBody>
      </p:sp>
      <p:sp>
        <p:nvSpPr>
          <p:cNvPr id="63" name="5652fcd8-c182-4e0c-b6d5-8c42ad19c3a6"/>
          <p:cNvSpPr txBox="1">
            <a:spLocks noChangeArrowheads="1"/>
          </p:cNvSpPr>
          <p:nvPr/>
        </p:nvSpPr>
        <p:spPr bwMode="gray">
          <a:xfrm>
            <a:off x="7989887" y="3788308"/>
            <a:ext cx="827088" cy="307777"/>
          </a:xfrm>
          <a:prstGeom prst="rect">
            <a:avLst/>
          </a:prstGeom>
          <a:noFill/>
          <a:ln>
            <a:no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物理</a:t>
            </a:r>
            <a:r>
              <a:rPr lang="zh-CN" altLang="en-US" sz="1400" b="1" dirty="0">
                <a:latin typeface="+mn-lt"/>
                <a:ea typeface="+mn-ea"/>
                <a:cs typeface="Arial" panose="020B0604020202020204" pitchFamily="34" charset="0"/>
              </a:rPr>
              <a:t>盘</a:t>
            </a:r>
            <a:r>
              <a:rPr lang="en-US" altLang="zh-CN" sz="1400" b="1" dirty="0" smtClean="0">
                <a:latin typeface="+mn-lt"/>
                <a:ea typeface="+mn-ea"/>
                <a:cs typeface="Arial" panose="020B0604020202020204" pitchFamily="34" charset="0"/>
              </a:rPr>
              <a:t>5</a:t>
            </a:r>
            <a:endParaRPr lang="en-US" altLang="zh-CN" sz="1400" b="1" dirty="0">
              <a:latin typeface="+mn-lt"/>
              <a:ea typeface="+mn-ea"/>
              <a:cs typeface="Arial" panose="020B0604020202020204" pitchFamily="34" charset="0"/>
            </a:endParaRPr>
          </a:p>
        </p:txBody>
      </p:sp>
      <p:sp>
        <p:nvSpPr>
          <p:cNvPr id="64" name="da28c083-db3c-41fb-918d-1f5063427f91"/>
          <p:cNvSpPr txBox="1">
            <a:spLocks noChangeArrowheads="1"/>
          </p:cNvSpPr>
          <p:nvPr/>
        </p:nvSpPr>
        <p:spPr bwMode="gray">
          <a:xfrm>
            <a:off x="8926512" y="4112158"/>
            <a:ext cx="865188" cy="306388"/>
          </a:xfrm>
          <a:prstGeom prst="rect">
            <a:avLst/>
          </a:prstGeom>
          <a:solidFill>
            <a:schemeClr val="bg1"/>
          </a:solidFill>
          <a:ln>
            <a:solidFill>
              <a:schemeClr val="tx1"/>
            </a:solid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0</a:t>
            </a:r>
            <a:endParaRPr lang="en-US" altLang="zh-CN" sz="1400" dirty="0">
              <a:latin typeface="+mn-lt"/>
              <a:ea typeface="+mn-ea"/>
              <a:cs typeface="Arial" panose="020B0604020202020204" pitchFamily="34" charset="0"/>
            </a:endParaRPr>
          </a:p>
        </p:txBody>
      </p:sp>
      <p:sp>
        <p:nvSpPr>
          <p:cNvPr id="65" name="8edfc263-1a22-42d1-b6b4-6d90d7c88c3e"/>
          <p:cNvSpPr txBox="1">
            <a:spLocks noChangeArrowheads="1"/>
          </p:cNvSpPr>
          <p:nvPr/>
        </p:nvSpPr>
        <p:spPr bwMode="gray">
          <a:xfrm>
            <a:off x="8891587" y="4470933"/>
            <a:ext cx="900113" cy="306388"/>
          </a:xfrm>
          <a:prstGeom prst="rect">
            <a:avLst/>
          </a:prstGeom>
          <a:solidFill>
            <a:schemeClr val="bg1"/>
          </a:solidFill>
          <a:ln>
            <a:solidFill>
              <a:schemeClr val="tx1"/>
            </a:solid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1</a:t>
            </a:r>
            <a:endParaRPr lang="en-US" altLang="zh-CN" sz="1400" dirty="0">
              <a:latin typeface="+mn-lt"/>
              <a:ea typeface="+mn-ea"/>
              <a:cs typeface="Arial" panose="020B0604020202020204" pitchFamily="34" charset="0"/>
            </a:endParaRPr>
          </a:p>
        </p:txBody>
      </p:sp>
      <p:sp>
        <p:nvSpPr>
          <p:cNvPr id="66" name="707cfd31-b782-4204-b193-27edcdd71075"/>
          <p:cNvSpPr txBox="1">
            <a:spLocks noChangeArrowheads="1"/>
          </p:cNvSpPr>
          <p:nvPr/>
        </p:nvSpPr>
        <p:spPr bwMode="gray">
          <a:xfrm>
            <a:off x="8891587" y="4831296"/>
            <a:ext cx="900113" cy="306387"/>
          </a:xfrm>
          <a:prstGeom prst="rect">
            <a:avLst/>
          </a:prstGeom>
          <a:solidFill>
            <a:schemeClr val="bg1"/>
          </a:solidFill>
          <a:ln>
            <a:solidFill>
              <a:schemeClr val="tx1"/>
            </a:solid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2</a:t>
            </a:r>
            <a:endParaRPr lang="en-US" altLang="zh-CN" sz="1400" dirty="0">
              <a:latin typeface="+mn-lt"/>
              <a:ea typeface="+mn-ea"/>
              <a:cs typeface="Arial" panose="020B0604020202020204" pitchFamily="34" charset="0"/>
            </a:endParaRPr>
          </a:p>
        </p:txBody>
      </p:sp>
      <p:sp>
        <p:nvSpPr>
          <p:cNvPr id="67" name="0298ea64-31d4-424f-be59-01cf4fca76d7"/>
          <p:cNvSpPr txBox="1">
            <a:spLocks noChangeArrowheads="1"/>
          </p:cNvSpPr>
          <p:nvPr/>
        </p:nvSpPr>
        <p:spPr bwMode="gray">
          <a:xfrm>
            <a:off x="8926512" y="5191658"/>
            <a:ext cx="865188" cy="306388"/>
          </a:xfrm>
          <a:prstGeom prst="rect">
            <a:avLst/>
          </a:prstGeom>
          <a:solidFill>
            <a:schemeClr val="bg1"/>
          </a:solidFill>
          <a:ln>
            <a:solidFill>
              <a:schemeClr val="tx1"/>
            </a:solid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3</a:t>
            </a:r>
            <a:endParaRPr lang="en-US" altLang="zh-CN" sz="1400" dirty="0">
              <a:latin typeface="+mn-lt"/>
              <a:ea typeface="+mn-ea"/>
              <a:cs typeface="Arial" panose="020B0604020202020204" pitchFamily="34" charset="0"/>
            </a:endParaRPr>
          </a:p>
        </p:txBody>
      </p:sp>
      <p:sp>
        <p:nvSpPr>
          <p:cNvPr id="68" name="61cdf384-021f-4978-ac8c-acd9084a53ee"/>
          <p:cNvSpPr txBox="1">
            <a:spLocks noChangeArrowheads="1"/>
          </p:cNvSpPr>
          <p:nvPr/>
        </p:nvSpPr>
        <p:spPr bwMode="gray">
          <a:xfrm>
            <a:off x="8926512" y="5552021"/>
            <a:ext cx="865188" cy="306387"/>
          </a:xfrm>
          <a:prstGeom prst="rect">
            <a:avLst/>
          </a:prstGeom>
          <a:solidFill>
            <a:schemeClr val="bg1"/>
          </a:solidFill>
          <a:ln>
            <a:solidFill>
              <a:schemeClr val="tx1"/>
            </a:solidFill>
          </a:ln>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4</a:t>
            </a:r>
            <a:endParaRPr lang="en-US" altLang="zh-CN" sz="1400" dirty="0">
              <a:latin typeface="+mn-lt"/>
              <a:ea typeface="+mn-ea"/>
              <a:cs typeface="Arial" panose="020B0604020202020204" pitchFamily="34" charset="0"/>
            </a:endParaRPr>
          </a:p>
        </p:txBody>
      </p:sp>
      <p:sp>
        <p:nvSpPr>
          <p:cNvPr id="69" name="Rectangle 64"/>
          <p:cNvSpPr>
            <a:spLocks noChangeArrowheads="1"/>
          </p:cNvSpPr>
          <p:nvPr/>
        </p:nvSpPr>
        <p:spPr bwMode="auto">
          <a:xfrm>
            <a:off x="2012950" y="4107396"/>
            <a:ext cx="7777162" cy="295275"/>
          </a:xfrm>
          <a:prstGeom prst="rect">
            <a:avLst/>
          </a:prstGeom>
          <a:noFill/>
          <a:ln w="9525" algn="ctr">
            <a:noFill/>
            <a:prstDash val="dash"/>
            <a:miter lim="800000"/>
            <a:headEnd/>
            <a:tailEnd/>
          </a:ln>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0" name="Rectangle 65"/>
          <p:cNvSpPr>
            <a:spLocks noChangeArrowheads="1"/>
          </p:cNvSpPr>
          <p:nvPr/>
        </p:nvSpPr>
        <p:spPr bwMode="auto">
          <a:xfrm>
            <a:off x="2012950" y="4467758"/>
            <a:ext cx="7777162" cy="295275"/>
          </a:xfrm>
          <a:prstGeom prst="rect">
            <a:avLst/>
          </a:prstGeom>
          <a:noFill/>
          <a:ln w="9525" algn="ctr">
            <a:noFill/>
            <a:prstDash val="dash"/>
            <a:miter lim="800000"/>
            <a:headEnd/>
            <a:tailEnd/>
          </a:ln>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1" name="Rectangle 66"/>
          <p:cNvSpPr>
            <a:spLocks noChangeArrowheads="1"/>
          </p:cNvSpPr>
          <p:nvPr/>
        </p:nvSpPr>
        <p:spPr bwMode="auto">
          <a:xfrm>
            <a:off x="2012950" y="4828121"/>
            <a:ext cx="7777162" cy="295275"/>
          </a:xfrm>
          <a:prstGeom prst="rect">
            <a:avLst/>
          </a:prstGeom>
          <a:noFill/>
          <a:ln w="9525" algn="ctr">
            <a:noFill/>
            <a:prstDash val="dash"/>
            <a:miter lim="800000"/>
            <a:headEnd/>
            <a:tailEnd/>
          </a:ln>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2" name="Rectangle 67"/>
          <p:cNvSpPr>
            <a:spLocks noChangeArrowheads="1"/>
          </p:cNvSpPr>
          <p:nvPr/>
        </p:nvSpPr>
        <p:spPr bwMode="auto">
          <a:xfrm>
            <a:off x="2012950" y="5186896"/>
            <a:ext cx="7777162" cy="295275"/>
          </a:xfrm>
          <a:prstGeom prst="rect">
            <a:avLst/>
          </a:prstGeom>
          <a:noFill/>
          <a:ln w="9525" algn="ctr">
            <a:noFill/>
            <a:prstDash val="dash"/>
            <a:miter lim="800000"/>
            <a:headEnd/>
            <a:tailEnd/>
          </a:ln>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3" name="Rectangle 68"/>
          <p:cNvSpPr>
            <a:spLocks noChangeArrowheads="1"/>
          </p:cNvSpPr>
          <p:nvPr/>
        </p:nvSpPr>
        <p:spPr bwMode="auto">
          <a:xfrm>
            <a:off x="2012950" y="5547258"/>
            <a:ext cx="7777162" cy="295275"/>
          </a:xfrm>
          <a:prstGeom prst="rect">
            <a:avLst/>
          </a:prstGeom>
          <a:noFill/>
          <a:ln w="9525" algn="ctr">
            <a:noFill/>
            <a:prstDash val="dash"/>
            <a:miter lim="800000"/>
            <a:headEnd/>
            <a:tailEnd/>
          </a:ln>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Tree>
    <p:extLst>
      <p:ext uri="{BB962C8B-B14F-4D97-AF65-F5344CB8AC3E}">
        <p14:creationId xmlns:p14="http://schemas.microsoft.com/office/powerpoint/2010/main" val="3255954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r>
              <a:rPr lang="en-US" altLang="zh-CN" dirty="0" smtClean="0"/>
              <a:t>RAID 6 DP</a:t>
            </a:r>
            <a:r>
              <a:rPr lang="zh-CN" altLang="en-US" dirty="0" smtClean="0"/>
              <a:t>工作原理</a:t>
            </a:r>
            <a:endParaRPr lang="zh-CN" altLang="en-US" dirty="0"/>
          </a:p>
        </p:txBody>
      </p:sp>
      <p:sp>
        <p:nvSpPr>
          <p:cNvPr id="3" name="文本占位符 2"/>
          <p:cNvSpPr>
            <a:spLocks noGrp="1"/>
          </p:cNvSpPr>
          <p:nvPr>
            <p:ph type="body" sz="quarter" idx="10"/>
          </p:nvPr>
        </p:nvSpPr>
        <p:spPr>
          <a:ln>
            <a:noFill/>
          </a:ln>
        </p:spPr>
        <p:txBody>
          <a:bodyPr/>
          <a:lstStyle/>
          <a:p>
            <a:r>
              <a:rPr lang="en-US" altLang="zh-CN" sz="1800" dirty="0" smtClean="0"/>
              <a:t>DP - Double Parity</a:t>
            </a:r>
            <a:r>
              <a:rPr lang="zh-CN" altLang="en-US" sz="1800" dirty="0" smtClean="0"/>
              <a:t>，就是在</a:t>
            </a:r>
            <a:r>
              <a:rPr lang="en-US" altLang="zh-CN" sz="1800" dirty="0" smtClean="0"/>
              <a:t>RAID4</a:t>
            </a:r>
            <a:r>
              <a:rPr lang="zh-CN" altLang="en-US" sz="1800" dirty="0" smtClean="0"/>
              <a:t>所使用的一个行</a:t>
            </a:r>
            <a:r>
              <a:rPr lang="en-US" altLang="zh-CN" sz="1800" dirty="0" smtClean="0"/>
              <a:t>XOR</a:t>
            </a:r>
            <a:r>
              <a:rPr lang="zh-CN" altLang="en-US" sz="1800" dirty="0" smtClean="0"/>
              <a:t>校验硬盘的基础上又增加了一个硬盘用于存放斜向的</a:t>
            </a:r>
            <a:r>
              <a:rPr lang="en-US" altLang="zh-CN" sz="1800" dirty="0" smtClean="0"/>
              <a:t>XOR</a:t>
            </a:r>
            <a:r>
              <a:rPr lang="zh-CN" altLang="en-US" sz="1800" dirty="0" smtClean="0"/>
              <a:t>校验信息</a:t>
            </a:r>
          </a:p>
          <a:p>
            <a:r>
              <a:rPr lang="zh-CN" altLang="en-US" sz="1800" dirty="0" smtClean="0"/>
              <a:t>横向校验盘中</a:t>
            </a:r>
            <a:r>
              <a:rPr lang="en-US" altLang="zh-CN" sz="1800" dirty="0" smtClean="0"/>
              <a:t>P0 - P3</a:t>
            </a:r>
            <a:r>
              <a:rPr lang="zh-CN" altLang="en-US" sz="1800" dirty="0" smtClean="0"/>
              <a:t>为各个数据盘中横向数据的校验信息</a:t>
            </a:r>
          </a:p>
          <a:p>
            <a:r>
              <a:rPr lang="zh-CN" altLang="en-US" sz="1800" dirty="0" smtClean="0"/>
              <a:t>例：</a:t>
            </a:r>
            <a:r>
              <a:rPr lang="en-US" altLang="zh-CN" sz="1800" dirty="0" smtClean="0"/>
              <a:t>P0=D0  XOR D1 XOR D2 XOR D3</a:t>
            </a:r>
          </a:p>
          <a:p>
            <a:r>
              <a:rPr lang="zh-CN" altLang="en-US" sz="1800" dirty="0" smtClean="0"/>
              <a:t>斜向校验盘中</a:t>
            </a:r>
            <a:r>
              <a:rPr lang="en-US" altLang="zh-CN" sz="1800" dirty="0" smtClean="0"/>
              <a:t>DP0 - DP3</a:t>
            </a:r>
            <a:r>
              <a:rPr lang="zh-CN" altLang="en-US" sz="1800" dirty="0" smtClean="0"/>
              <a:t>为各个数据盘及横向校验盘的斜向数据校验信息      </a:t>
            </a:r>
          </a:p>
          <a:p>
            <a:r>
              <a:rPr lang="zh-CN" altLang="en-US" sz="1800" dirty="0" smtClean="0"/>
              <a:t>例：</a:t>
            </a:r>
            <a:r>
              <a:rPr lang="en-US" altLang="zh-CN" sz="1800" dirty="0" smtClean="0"/>
              <a:t>DP0=D0 XOR D5 XOR D10 XOR D15</a:t>
            </a:r>
          </a:p>
          <a:p>
            <a:endParaRPr lang="zh-CN" altLang="en-US" sz="1800" dirty="0"/>
          </a:p>
        </p:txBody>
      </p:sp>
      <p:sp>
        <p:nvSpPr>
          <p:cNvPr id="4" name="87c69835-c0b8-4ea5-b4e7-244e1cdde2ec"/>
          <p:cNvSpPr>
            <a:spLocks noChangeArrowheads="1"/>
          </p:cNvSpPr>
          <p:nvPr/>
        </p:nvSpPr>
        <p:spPr bwMode="gray">
          <a:xfrm>
            <a:off x="7093664" y="5521007"/>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5" name="becd4e9b-d25c-450a-b8d0-77d60aad1c21"/>
          <p:cNvSpPr>
            <a:spLocks noChangeArrowheads="1"/>
          </p:cNvSpPr>
          <p:nvPr/>
        </p:nvSpPr>
        <p:spPr bwMode="gray">
          <a:xfrm>
            <a:off x="7093664" y="5160645"/>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6" name="688c027e-71f2-4ac0-8444-c0fd0f4d6679"/>
          <p:cNvSpPr>
            <a:spLocks noChangeArrowheads="1"/>
          </p:cNvSpPr>
          <p:nvPr/>
        </p:nvSpPr>
        <p:spPr bwMode="gray">
          <a:xfrm>
            <a:off x="2375614" y="5554345"/>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7" name="d71e6781-3153-47c0-8022-ba13a054b445"/>
          <p:cNvSpPr txBox="1">
            <a:spLocks noChangeArrowheads="1"/>
          </p:cNvSpPr>
          <p:nvPr/>
        </p:nvSpPr>
        <p:spPr bwMode="gray">
          <a:xfrm>
            <a:off x="2520077" y="5625782"/>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dirty="0">
                <a:latin typeface="+mn-lt"/>
                <a:ea typeface="+mn-ea"/>
                <a:cs typeface="Arial" panose="020B0604020202020204" pitchFamily="34" charset="0"/>
              </a:rPr>
              <a:t>D12</a:t>
            </a:r>
          </a:p>
        </p:txBody>
      </p:sp>
      <p:sp>
        <p:nvSpPr>
          <p:cNvPr id="8" name="d666d64a-50db-4633-8ff4-e488d75d65de"/>
          <p:cNvSpPr>
            <a:spLocks noChangeArrowheads="1"/>
          </p:cNvSpPr>
          <p:nvPr/>
        </p:nvSpPr>
        <p:spPr bwMode="gray">
          <a:xfrm>
            <a:off x="2375614" y="5193982"/>
            <a:ext cx="936625" cy="431800"/>
          </a:xfrm>
          <a:prstGeom prst="can">
            <a:avLst>
              <a:gd name="adj" fmla="val 25000"/>
            </a:avLst>
          </a:prstGeom>
          <a:solidFill>
            <a:srgbClr val="D0E8C4"/>
          </a:solidFill>
          <a:ln>
            <a:noFill/>
          </a:ln>
          <a:extLst/>
        </p:spPr>
        <p:txBody>
          <a:bodyPr wrap="none" anchor="ctr"/>
          <a:lstStyle/>
          <a:p>
            <a:endParaRPr lang="en-US" altLang="zh-CN" sz="1400">
              <a:cs typeface="Arial" panose="020B0604020202020204" pitchFamily="34" charset="0"/>
            </a:endParaRPr>
          </a:p>
        </p:txBody>
      </p:sp>
      <p:sp>
        <p:nvSpPr>
          <p:cNvPr id="9" name="d577d866-ac06-41ae-8cbd-61aff08ad4aa"/>
          <p:cNvSpPr>
            <a:spLocks noChangeArrowheads="1"/>
          </p:cNvSpPr>
          <p:nvPr/>
        </p:nvSpPr>
        <p:spPr bwMode="gray">
          <a:xfrm>
            <a:off x="2375614" y="4833620"/>
            <a:ext cx="936625" cy="431800"/>
          </a:xfrm>
          <a:prstGeom prst="can">
            <a:avLst>
              <a:gd name="adj" fmla="val 25000"/>
            </a:avLst>
          </a:prstGeom>
          <a:solidFill>
            <a:srgbClr val="33CCCC"/>
          </a:soli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 name="5d34b4fb-edf0-41df-9445-1971c388c735"/>
          <p:cNvSpPr>
            <a:spLocks noChangeArrowheads="1"/>
          </p:cNvSpPr>
          <p:nvPr/>
        </p:nvSpPr>
        <p:spPr bwMode="gray">
          <a:xfrm>
            <a:off x="2375614" y="4474845"/>
            <a:ext cx="936625" cy="431800"/>
          </a:xfrm>
          <a:prstGeom prst="can">
            <a:avLst>
              <a:gd name="adj" fmla="val 25000"/>
            </a:avLst>
          </a:prstGeom>
          <a:solidFill>
            <a:srgbClr val="BEE9EE"/>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1" name="7ea6f3fa-de26-4011-a129-f4a1880187eb"/>
          <p:cNvSpPr txBox="1">
            <a:spLocks noChangeArrowheads="1"/>
          </p:cNvSpPr>
          <p:nvPr/>
        </p:nvSpPr>
        <p:spPr bwMode="gray">
          <a:xfrm>
            <a:off x="2520077" y="4574857"/>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D0</a:t>
            </a:r>
          </a:p>
        </p:txBody>
      </p:sp>
      <p:sp>
        <p:nvSpPr>
          <p:cNvPr id="12" name="c780c47b-306e-4e27-a8cf-7becc4e2ce59"/>
          <p:cNvSpPr txBox="1">
            <a:spLocks noChangeArrowheads="1"/>
          </p:cNvSpPr>
          <p:nvPr/>
        </p:nvSpPr>
        <p:spPr bwMode="gray">
          <a:xfrm>
            <a:off x="2520077" y="4905057"/>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D4</a:t>
            </a:r>
          </a:p>
        </p:txBody>
      </p:sp>
      <p:sp>
        <p:nvSpPr>
          <p:cNvPr id="13" name="effbf18b-a74a-4a33-bad9-ef75bb393f99"/>
          <p:cNvSpPr txBox="1">
            <a:spLocks noChangeArrowheads="1"/>
          </p:cNvSpPr>
          <p:nvPr/>
        </p:nvSpPr>
        <p:spPr bwMode="gray">
          <a:xfrm>
            <a:off x="2520077" y="5265420"/>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D8</a:t>
            </a:r>
          </a:p>
        </p:txBody>
      </p:sp>
      <p:sp>
        <p:nvSpPr>
          <p:cNvPr id="14" name="71b98848-ff5e-414f-92aa-33bf0ff7ae0c"/>
          <p:cNvSpPr>
            <a:spLocks noChangeArrowheads="1"/>
          </p:cNvSpPr>
          <p:nvPr/>
        </p:nvSpPr>
        <p:spPr bwMode="gray">
          <a:xfrm>
            <a:off x="3529727" y="5554345"/>
            <a:ext cx="936625" cy="431800"/>
          </a:xfrm>
          <a:prstGeom prst="can">
            <a:avLst>
              <a:gd name="adj" fmla="val 25000"/>
            </a:avLst>
          </a:prstGeom>
          <a:solidFill>
            <a:srgbClr val="D0E8C4"/>
          </a:solidFill>
          <a:ln>
            <a:noFill/>
          </a:ln>
          <a:extLst/>
        </p:spPr>
        <p:txBody>
          <a:bodyPr wrap="none" anchor="ctr"/>
          <a:lstStyle/>
          <a:p>
            <a:endParaRPr lang="en-US" altLang="zh-CN" sz="1400">
              <a:cs typeface="Arial" panose="020B0604020202020204" pitchFamily="34" charset="0"/>
            </a:endParaRPr>
          </a:p>
        </p:txBody>
      </p:sp>
      <p:sp>
        <p:nvSpPr>
          <p:cNvPr id="15" name="0b541e88-cf54-4803-b83c-a0a9d29d4a5b"/>
          <p:cNvSpPr txBox="1">
            <a:spLocks noChangeArrowheads="1"/>
          </p:cNvSpPr>
          <p:nvPr/>
        </p:nvSpPr>
        <p:spPr bwMode="gray">
          <a:xfrm>
            <a:off x="3674189" y="5625782"/>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D13</a:t>
            </a:r>
          </a:p>
        </p:txBody>
      </p:sp>
      <p:sp>
        <p:nvSpPr>
          <p:cNvPr id="16" name="952179a4-8107-4ea5-86b7-2a65da99684d"/>
          <p:cNvSpPr>
            <a:spLocks noChangeArrowheads="1"/>
          </p:cNvSpPr>
          <p:nvPr/>
        </p:nvSpPr>
        <p:spPr bwMode="gray">
          <a:xfrm>
            <a:off x="3529727" y="5193982"/>
            <a:ext cx="936625" cy="431800"/>
          </a:xfrm>
          <a:prstGeom prst="can">
            <a:avLst>
              <a:gd name="adj" fmla="val 25000"/>
            </a:avLst>
          </a:prstGeom>
          <a:solidFill>
            <a:srgbClr val="33CCCC"/>
          </a:soli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7" name="4f0d4c09-70c4-456b-909d-84e47e4b393c"/>
          <p:cNvSpPr>
            <a:spLocks noChangeArrowheads="1"/>
          </p:cNvSpPr>
          <p:nvPr/>
        </p:nvSpPr>
        <p:spPr bwMode="gray">
          <a:xfrm>
            <a:off x="3529727" y="4833620"/>
            <a:ext cx="936625" cy="431800"/>
          </a:xfrm>
          <a:prstGeom prst="can">
            <a:avLst>
              <a:gd name="adj" fmla="val 25000"/>
            </a:avLst>
          </a:prstGeom>
          <a:solidFill>
            <a:srgbClr val="BEE9EE"/>
          </a:solidFill>
          <a:ln>
            <a:noFill/>
          </a:ln>
          <a:extLst/>
        </p:spPr>
        <p:txBody>
          <a:bodyPr wrap="none" anchor="ctr"/>
          <a:lstStyle/>
          <a:p>
            <a:endParaRPr lang="en-US" altLang="zh-CN" sz="1400">
              <a:cs typeface="Arial" panose="020B0604020202020204" pitchFamily="34" charset="0"/>
            </a:endParaRPr>
          </a:p>
        </p:txBody>
      </p:sp>
      <p:sp>
        <p:nvSpPr>
          <p:cNvPr id="18" name="35e0352a-b8dd-4120-8f2e-99e208f3ec01"/>
          <p:cNvSpPr>
            <a:spLocks noChangeArrowheads="1"/>
          </p:cNvSpPr>
          <p:nvPr/>
        </p:nvSpPr>
        <p:spPr bwMode="gray">
          <a:xfrm>
            <a:off x="3529727" y="4474845"/>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19" name="69579966-6c7a-4ec4-a002-f766a7bb44f8"/>
          <p:cNvSpPr txBox="1">
            <a:spLocks noChangeArrowheads="1"/>
          </p:cNvSpPr>
          <p:nvPr/>
        </p:nvSpPr>
        <p:spPr bwMode="gray">
          <a:xfrm>
            <a:off x="3674189" y="4574857"/>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a:t>
            </a:r>
          </a:p>
        </p:txBody>
      </p:sp>
      <p:sp>
        <p:nvSpPr>
          <p:cNvPr id="20" name="b9f29627-f789-477d-8cfe-65ff26468c94"/>
          <p:cNvSpPr txBox="1">
            <a:spLocks noChangeArrowheads="1"/>
          </p:cNvSpPr>
          <p:nvPr/>
        </p:nvSpPr>
        <p:spPr bwMode="gray">
          <a:xfrm>
            <a:off x="3674189" y="4905057"/>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dirty="0">
                <a:latin typeface="+mn-lt"/>
                <a:ea typeface="+mn-ea"/>
                <a:cs typeface="Arial" panose="020B0604020202020204" pitchFamily="34" charset="0"/>
              </a:rPr>
              <a:t>D5</a:t>
            </a:r>
          </a:p>
        </p:txBody>
      </p:sp>
      <p:sp>
        <p:nvSpPr>
          <p:cNvPr id="21" name="976a878d-5854-499b-a99a-ca45d9578d42"/>
          <p:cNvSpPr txBox="1">
            <a:spLocks noChangeArrowheads="1"/>
          </p:cNvSpPr>
          <p:nvPr/>
        </p:nvSpPr>
        <p:spPr bwMode="gray">
          <a:xfrm>
            <a:off x="3674189" y="5265420"/>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D9</a:t>
            </a:r>
          </a:p>
        </p:txBody>
      </p:sp>
      <p:sp>
        <p:nvSpPr>
          <p:cNvPr id="22" name="5b3e3d93-0c3b-4ce4-bd29-5bb9202f753e"/>
          <p:cNvSpPr>
            <a:spLocks noChangeArrowheads="1"/>
          </p:cNvSpPr>
          <p:nvPr/>
        </p:nvSpPr>
        <p:spPr bwMode="gray">
          <a:xfrm>
            <a:off x="4715589" y="5524182"/>
            <a:ext cx="936625" cy="431800"/>
          </a:xfrm>
          <a:prstGeom prst="can">
            <a:avLst>
              <a:gd name="adj" fmla="val 25000"/>
            </a:avLst>
          </a:prstGeom>
          <a:solidFill>
            <a:srgbClr val="33CCCC"/>
          </a:soli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3" name="00964964-1421-4d38-b3ec-6435729ccd6b"/>
          <p:cNvSpPr txBox="1">
            <a:spLocks noChangeArrowheads="1"/>
          </p:cNvSpPr>
          <p:nvPr/>
        </p:nvSpPr>
        <p:spPr bwMode="gray">
          <a:xfrm>
            <a:off x="4860052" y="5595620"/>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D14</a:t>
            </a:r>
          </a:p>
        </p:txBody>
      </p:sp>
      <p:sp>
        <p:nvSpPr>
          <p:cNvPr id="24" name="c2d66676-fa20-4c52-9b18-40f2efdfa26b"/>
          <p:cNvSpPr>
            <a:spLocks noChangeArrowheads="1"/>
          </p:cNvSpPr>
          <p:nvPr/>
        </p:nvSpPr>
        <p:spPr bwMode="gray">
          <a:xfrm>
            <a:off x="4715589" y="5163820"/>
            <a:ext cx="936625" cy="431800"/>
          </a:xfrm>
          <a:prstGeom prst="can">
            <a:avLst>
              <a:gd name="adj" fmla="val 25000"/>
            </a:avLst>
          </a:prstGeom>
          <a:solidFill>
            <a:srgbClr val="BEE9EE"/>
          </a:solidFill>
          <a:ln>
            <a:noFill/>
          </a:ln>
          <a:extLst/>
        </p:spPr>
        <p:txBody>
          <a:bodyPr wrap="none" anchor="ctr"/>
          <a:lstStyle/>
          <a:p>
            <a:endParaRPr lang="en-US" altLang="zh-CN" sz="1400">
              <a:cs typeface="Arial" panose="020B0604020202020204" pitchFamily="34" charset="0"/>
            </a:endParaRPr>
          </a:p>
        </p:txBody>
      </p:sp>
      <p:sp>
        <p:nvSpPr>
          <p:cNvPr id="25" name="23ca1e90-0215-4700-acfa-6fba164e1ceb"/>
          <p:cNvSpPr>
            <a:spLocks noChangeArrowheads="1"/>
          </p:cNvSpPr>
          <p:nvPr/>
        </p:nvSpPr>
        <p:spPr bwMode="gray">
          <a:xfrm>
            <a:off x="4715589" y="4803457"/>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26" name="d05e4c88-5536-4b5f-9ae7-604d4cefdb82"/>
          <p:cNvSpPr>
            <a:spLocks noChangeArrowheads="1"/>
          </p:cNvSpPr>
          <p:nvPr/>
        </p:nvSpPr>
        <p:spPr bwMode="gray">
          <a:xfrm>
            <a:off x="4715589" y="4441507"/>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27" name="d9e9bc8b-9807-4415-9d43-1d7f88ec3d31"/>
          <p:cNvSpPr txBox="1">
            <a:spLocks noChangeArrowheads="1"/>
          </p:cNvSpPr>
          <p:nvPr/>
        </p:nvSpPr>
        <p:spPr bwMode="gray">
          <a:xfrm>
            <a:off x="4860052" y="454469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D2</a:t>
            </a:r>
          </a:p>
        </p:txBody>
      </p:sp>
      <p:sp>
        <p:nvSpPr>
          <p:cNvPr id="28" name="d5f0db4e-2358-4a0f-b2b9-c340d1406a06"/>
          <p:cNvSpPr txBox="1">
            <a:spLocks noChangeArrowheads="1"/>
          </p:cNvSpPr>
          <p:nvPr/>
        </p:nvSpPr>
        <p:spPr bwMode="gray">
          <a:xfrm>
            <a:off x="4860052" y="487489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D6</a:t>
            </a:r>
          </a:p>
        </p:txBody>
      </p:sp>
      <p:sp>
        <p:nvSpPr>
          <p:cNvPr id="29" name="83be44dd-04d6-4e7f-94b5-42caa82600df"/>
          <p:cNvSpPr txBox="1">
            <a:spLocks noChangeArrowheads="1"/>
          </p:cNvSpPr>
          <p:nvPr/>
        </p:nvSpPr>
        <p:spPr bwMode="gray">
          <a:xfrm>
            <a:off x="4860052" y="5235257"/>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dirty="0">
                <a:latin typeface="+mn-lt"/>
                <a:ea typeface="+mn-ea"/>
                <a:cs typeface="Arial" panose="020B0604020202020204" pitchFamily="34" charset="0"/>
              </a:rPr>
              <a:t>D10</a:t>
            </a:r>
          </a:p>
        </p:txBody>
      </p:sp>
      <p:sp>
        <p:nvSpPr>
          <p:cNvPr id="30" name="06234ab2-a00e-4027-a90f-ecc412838e40"/>
          <p:cNvSpPr txBox="1">
            <a:spLocks noChangeArrowheads="1"/>
          </p:cNvSpPr>
          <p:nvPr/>
        </p:nvSpPr>
        <p:spPr bwMode="gray">
          <a:xfrm>
            <a:off x="7236539" y="5595620"/>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P3</a:t>
            </a:r>
          </a:p>
        </p:txBody>
      </p:sp>
      <p:sp>
        <p:nvSpPr>
          <p:cNvPr id="31" name="9af4e834-fff7-4d52-877f-42be23ef98d3"/>
          <p:cNvSpPr>
            <a:spLocks noChangeArrowheads="1"/>
          </p:cNvSpPr>
          <p:nvPr/>
        </p:nvSpPr>
        <p:spPr bwMode="gray">
          <a:xfrm>
            <a:off x="7092077" y="4803457"/>
            <a:ext cx="936625" cy="431800"/>
          </a:xfrm>
          <a:prstGeom prst="can">
            <a:avLst>
              <a:gd name="adj" fmla="val 25000"/>
            </a:avLst>
          </a:prstGeom>
          <a:solidFill>
            <a:srgbClr val="D0E8C4"/>
          </a:solidFill>
          <a:ln>
            <a:noFill/>
          </a:ln>
          <a:extLst/>
        </p:spPr>
        <p:txBody>
          <a:bodyPr wrap="none" anchor="ctr"/>
          <a:lstStyle/>
          <a:p>
            <a:endParaRPr lang="en-US" altLang="zh-CN" sz="1400">
              <a:cs typeface="Arial" panose="020B0604020202020204" pitchFamily="34" charset="0"/>
            </a:endParaRPr>
          </a:p>
        </p:txBody>
      </p:sp>
      <p:sp>
        <p:nvSpPr>
          <p:cNvPr id="32" name="d72dc28e-f7ee-432f-911c-7c93a194d7c9"/>
          <p:cNvSpPr>
            <a:spLocks noChangeArrowheads="1"/>
          </p:cNvSpPr>
          <p:nvPr/>
        </p:nvSpPr>
        <p:spPr bwMode="gray">
          <a:xfrm>
            <a:off x="7092077" y="4441507"/>
            <a:ext cx="936625" cy="431800"/>
          </a:xfrm>
          <a:prstGeom prst="can">
            <a:avLst>
              <a:gd name="adj" fmla="val 25000"/>
            </a:avLst>
          </a:prstGeom>
          <a:solidFill>
            <a:srgbClr val="33CCCC"/>
          </a:soli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3" name="674bb7c4-e01e-46f4-9a75-81753cdbf6af"/>
          <p:cNvSpPr txBox="1">
            <a:spLocks noChangeArrowheads="1"/>
          </p:cNvSpPr>
          <p:nvPr/>
        </p:nvSpPr>
        <p:spPr bwMode="gray">
          <a:xfrm>
            <a:off x="7236539" y="4544695"/>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P0</a:t>
            </a:r>
          </a:p>
        </p:txBody>
      </p:sp>
      <p:sp>
        <p:nvSpPr>
          <p:cNvPr id="34" name="848e136b-21e7-4631-a992-826c924809c4"/>
          <p:cNvSpPr txBox="1">
            <a:spLocks noChangeArrowheads="1"/>
          </p:cNvSpPr>
          <p:nvPr/>
        </p:nvSpPr>
        <p:spPr bwMode="gray">
          <a:xfrm>
            <a:off x="7236539" y="4874895"/>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P1</a:t>
            </a:r>
          </a:p>
        </p:txBody>
      </p:sp>
      <p:sp>
        <p:nvSpPr>
          <p:cNvPr id="35" name="9a4ac6bb-e427-4651-9dfc-71fc74abc203"/>
          <p:cNvSpPr txBox="1">
            <a:spLocks noChangeArrowheads="1"/>
          </p:cNvSpPr>
          <p:nvPr/>
        </p:nvSpPr>
        <p:spPr bwMode="gray">
          <a:xfrm>
            <a:off x="7236539" y="5233670"/>
            <a:ext cx="684213"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P2</a:t>
            </a:r>
          </a:p>
        </p:txBody>
      </p:sp>
      <p:sp>
        <p:nvSpPr>
          <p:cNvPr id="36" name="b8c4aea9-9b5e-4ba5-9fad-ec83ac9c7c08"/>
          <p:cNvSpPr>
            <a:spLocks noChangeArrowheads="1"/>
          </p:cNvSpPr>
          <p:nvPr/>
        </p:nvSpPr>
        <p:spPr bwMode="gray">
          <a:xfrm>
            <a:off x="8354139" y="5524182"/>
            <a:ext cx="936625" cy="431800"/>
          </a:xfrm>
          <a:prstGeom prst="can">
            <a:avLst>
              <a:gd name="adj" fmla="val 25000"/>
            </a:avLst>
          </a:prstGeom>
          <a:solidFill>
            <a:srgbClr val="D0E8C4"/>
          </a:solidFill>
          <a:ln>
            <a:noFill/>
          </a:ln>
          <a:extLst/>
        </p:spPr>
        <p:txBody>
          <a:bodyPr wrap="none" anchor="ctr"/>
          <a:lstStyle/>
          <a:p>
            <a:endParaRPr lang="en-US" altLang="zh-CN" sz="1400">
              <a:cs typeface="Arial" panose="020B0604020202020204" pitchFamily="34" charset="0"/>
            </a:endParaRPr>
          </a:p>
        </p:txBody>
      </p:sp>
      <p:sp>
        <p:nvSpPr>
          <p:cNvPr id="37" name="7e0a8f59-46d1-4d22-86f2-7aa8a586b6f8"/>
          <p:cNvSpPr txBox="1">
            <a:spLocks noChangeArrowheads="1"/>
          </p:cNvSpPr>
          <p:nvPr/>
        </p:nvSpPr>
        <p:spPr bwMode="gray">
          <a:xfrm>
            <a:off x="8498602" y="5595620"/>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DP3</a:t>
            </a:r>
          </a:p>
        </p:txBody>
      </p:sp>
      <p:sp>
        <p:nvSpPr>
          <p:cNvPr id="38" name="afbe34cf-d5c1-433f-8167-2ba8c83fde2d"/>
          <p:cNvSpPr>
            <a:spLocks noChangeArrowheads="1"/>
          </p:cNvSpPr>
          <p:nvPr/>
        </p:nvSpPr>
        <p:spPr bwMode="gray">
          <a:xfrm>
            <a:off x="8354139" y="5163820"/>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39" name="a1e077a3-243d-49de-ab58-1e7bbfdaa632"/>
          <p:cNvSpPr>
            <a:spLocks noChangeArrowheads="1"/>
          </p:cNvSpPr>
          <p:nvPr/>
        </p:nvSpPr>
        <p:spPr bwMode="gray">
          <a:xfrm>
            <a:off x="8354139" y="4803457"/>
            <a:ext cx="936625" cy="4318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40" name="910003e9-055e-4081-88ee-5047ad351d5a"/>
          <p:cNvSpPr>
            <a:spLocks noChangeArrowheads="1"/>
          </p:cNvSpPr>
          <p:nvPr/>
        </p:nvSpPr>
        <p:spPr bwMode="gray">
          <a:xfrm>
            <a:off x="8354139" y="4435157"/>
            <a:ext cx="936625" cy="431800"/>
          </a:xfrm>
          <a:prstGeom prst="can">
            <a:avLst>
              <a:gd name="adj" fmla="val 25000"/>
            </a:avLst>
          </a:prstGeom>
          <a:solidFill>
            <a:srgbClr val="BEE9EE"/>
          </a:solidFill>
          <a:ln>
            <a:noFill/>
          </a:ln>
          <a:extLst/>
        </p:spPr>
        <p:txBody>
          <a:bodyPr wrap="none" anchor="ctr"/>
          <a:lstStyle/>
          <a:p>
            <a:endParaRPr lang="en-US" altLang="zh-CN" sz="1400">
              <a:cs typeface="Arial" panose="020B0604020202020204" pitchFamily="34" charset="0"/>
            </a:endParaRPr>
          </a:p>
        </p:txBody>
      </p:sp>
      <p:sp>
        <p:nvSpPr>
          <p:cNvPr id="41" name="7e3a8818-07ee-4f70-a301-e52dbc59dd1d"/>
          <p:cNvSpPr txBox="1">
            <a:spLocks noChangeArrowheads="1"/>
          </p:cNvSpPr>
          <p:nvPr/>
        </p:nvSpPr>
        <p:spPr bwMode="gray">
          <a:xfrm>
            <a:off x="8498602" y="454469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dirty="0">
                <a:latin typeface="+mn-lt"/>
                <a:ea typeface="+mn-ea"/>
                <a:cs typeface="Arial" panose="020B0604020202020204" pitchFamily="34" charset="0"/>
              </a:rPr>
              <a:t>DP0</a:t>
            </a:r>
          </a:p>
        </p:txBody>
      </p:sp>
      <p:sp>
        <p:nvSpPr>
          <p:cNvPr id="42" name="35d18b17-0d90-45f2-93e2-a033a349ea6e"/>
          <p:cNvSpPr txBox="1">
            <a:spLocks noChangeArrowheads="1"/>
          </p:cNvSpPr>
          <p:nvPr/>
        </p:nvSpPr>
        <p:spPr bwMode="gray">
          <a:xfrm>
            <a:off x="8498602" y="487489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dirty="0">
                <a:latin typeface="+mn-lt"/>
                <a:ea typeface="+mn-ea"/>
                <a:cs typeface="Arial" panose="020B0604020202020204" pitchFamily="34" charset="0"/>
              </a:rPr>
              <a:t>DP1</a:t>
            </a:r>
          </a:p>
        </p:txBody>
      </p:sp>
      <p:sp>
        <p:nvSpPr>
          <p:cNvPr id="43" name="d26f1181-852c-45c1-b08b-e0ce11860eb1"/>
          <p:cNvSpPr txBox="1">
            <a:spLocks noChangeArrowheads="1"/>
          </p:cNvSpPr>
          <p:nvPr/>
        </p:nvSpPr>
        <p:spPr bwMode="gray">
          <a:xfrm>
            <a:off x="8498602" y="5235257"/>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DP2</a:t>
            </a:r>
          </a:p>
        </p:txBody>
      </p:sp>
      <p:sp>
        <p:nvSpPr>
          <p:cNvPr id="44" name="4d46c0fc-134b-4d70-b001-a5c39063ecd9"/>
          <p:cNvSpPr>
            <a:spLocks noChangeArrowheads="1"/>
          </p:cNvSpPr>
          <p:nvPr/>
        </p:nvSpPr>
        <p:spPr bwMode="gray">
          <a:xfrm>
            <a:off x="2340689" y="4082305"/>
            <a:ext cx="1041400" cy="492552"/>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5" name="25bb3041-26d9-414f-9a3a-71dcb1c06526"/>
          <p:cNvSpPr>
            <a:spLocks noChangeArrowheads="1"/>
          </p:cNvSpPr>
          <p:nvPr/>
        </p:nvSpPr>
        <p:spPr bwMode="gray">
          <a:xfrm>
            <a:off x="3493214" y="4080716"/>
            <a:ext cx="1042988" cy="492553"/>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6" name="3c5500ab-f79a-4897-be1e-a1ff09be87a2"/>
          <p:cNvSpPr>
            <a:spLocks noChangeArrowheads="1"/>
          </p:cNvSpPr>
          <p:nvPr/>
        </p:nvSpPr>
        <p:spPr bwMode="gray">
          <a:xfrm>
            <a:off x="4680664" y="4086844"/>
            <a:ext cx="1042988" cy="491188"/>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7" name="ffa5bfdd-1437-46fd-8d95-45f20874817c"/>
          <p:cNvSpPr>
            <a:spLocks noChangeArrowheads="1"/>
          </p:cNvSpPr>
          <p:nvPr/>
        </p:nvSpPr>
        <p:spPr bwMode="gray">
          <a:xfrm>
            <a:off x="7057152" y="4086844"/>
            <a:ext cx="1008062" cy="491188"/>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8" name="8097ad86-aeac-4633-89a7-8d0fd65a67ef"/>
          <p:cNvSpPr>
            <a:spLocks noChangeArrowheads="1"/>
          </p:cNvSpPr>
          <p:nvPr/>
        </p:nvSpPr>
        <p:spPr bwMode="gray">
          <a:xfrm>
            <a:off x="8317627" y="4086844"/>
            <a:ext cx="1042987" cy="491188"/>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9" name="b133d331-33b9-4378-9050-f18be9add488"/>
          <p:cNvSpPr txBox="1">
            <a:spLocks noChangeArrowheads="1"/>
          </p:cNvSpPr>
          <p:nvPr/>
        </p:nvSpPr>
        <p:spPr bwMode="gray">
          <a:xfrm>
            <a:off x="2447052" y="4185617"/>
            <a:ext cx="827087"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a:solidFill>
                  <a:schemeClr val="bg1"/>
                </a:solidFill>
                <a:latin typeface="+mn-lt"/>
                <a:ea typeface="+mn-ea"/>
                <a:cs typeface="Arial" panose="020B0604020202020204" pitchFamily="34" charset="0"/>
              </a:rPr>
              <a:t>物理盘</a:t>
            </a:r>
            <a:r>
              <a:rPr lang="en-US" altLang="zh-CN" sz="1400" b="1" dirty="0" smtClean="0">
                <a:solidFill>
                  <a:schemeClr val="bg1"/>
                </a:solidFill>
                <a:latin typeface="+mn-lt"/>
                <a:ea typeface="+mn-ea"/>
                <a:cs typeface="Arial" panose="020B0604020202020204" pitchFamily="34" charset="0"/>
              </a:rPr>
              <a:t>1</a:t>
            </a:r>
            <a:endParaRPr lang="en-US" altLang="zh-CN" sz="1400" b="1" dirty="0">
              <a:solidFill>
                <a:schemeClr val="bg1"/>
              </a:solidFill>
              <a:latin typeface="+mn-lt"/>
              <a:ea typeface="+mn-ea"/>
              <a:cs typeface="Arial" panose="020B0604020202020204" pitchFamily="34" charset="0"/>
            </a:endParaRPr>
          </a:p>
        </p:txBody>
      </p:sp>
      <p:sp>
        <p:nvSpPr>
          <p:cNvPr id="50" name="311d5253-8103-4967-bf85-f311d0d926b2"/>
          <p:cNvSpPr txBox="1">
            <a:spLocks noChangeArrowheads="1"/>
          </p:cNvSpPr>
          <p:nvPr/>
        </p:nvSpPr>
        <p:spPr bwMode="gray">
          <a:xfrm>
            <a:off x="3601164" y="4185617"/>
            <a:ext cx="827088"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solidFill>
                  <a:schemeClr val="bg1"/>
                </a:solidFill>
                <a:latin typeface="+mn-lt"/>
                <a:ea typeface="+mn-ea"/>
                <a:cs typeface="Arial" panose="020B0604020202020204" pitchFamily="34" charset="0"/>
              </a:rPr>
              <a:t>物理盘</a:t>
            </a:r>
            <a:r>
              <a:rPr lang="en-US" altLang="zh-CN" sz="1400" b="1" dirty="0" smtClean="0">
                <a:solidFill>
                  <a:schemeClr val="bg1"/>
                </a:solidFill>
                <a:latin typeface="+mn-lt"/>
                <a:ea typeface="+mn-ea"/>
                <a:cs typeface="Arial" panose="020B0604020202020204" pitchFamily="34" charset="0"/>
              </a:rPr>
              <a:t>2</a:t>
            </a:r>
            <a:endParaRPr lang="en-US" altLang="zh-CN" sz="1400" b="1" dirty="0">
              <a:solidFill>
                <a:schemeClr val="bg1"/>
              </a:solidFill>
              <a:latin typeface="+mn-lt"/>
              <a:ea typeface="+mn-ea"/>
              <a:cs typeface="Arial" panose="020B0604020202020204" pitchFamily="34" charset="0"/>
            </a:endParaRPr>
          </a:p>
        </p:txBody>
      </p:sp>
      <p:sp>
        <p:nvSpPr>
          <p:cNvPr id="51" name="e63a9169-f602-4f30-9d4f-18fa367d46cb"/>
          <p:cNvSpPr txBox="1">
            <a:spLocks noChangeArrowheads="1"/>
          </p:cNvSpPr>
          <p:nvPr/>
        </p:nvSpPr>
        <p:spPr bwMode="gray">
          <a:xfrm>
            <a:off x="4823539" y="4185617"/>
            <a:ext cx="827088"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solidFill>
                  <a:schemeClr val="bg1"/>
                </a:solidFill>
                <a:latin typeface="+mn-lt"/>
                <a:ea typeface="+mn-ea"/>
                <a:cs typeface="Arial" panose="020B0604020202020204" pitchFamily="34" charset="0"/>
              </a:rPr>
              <a:t>物理盘</a:t>
            </a:r>
            <a:r>
              <a:rPr lang="en-US" altLang="zh-CN" sz="1400" b="1" dirty="0" smtClean="0">
                <a:solidFill>
                  <a:schemeClr val="bg1"/>
                </a:solidFill>
                <a:latin typeface="+mn-lt"/>
                <a:ea typeface="+mn-ea"/>
                <a:cs typeface="Arial" panose="020B0604020202020204" pitchFamily="34" charset="0"/>
              </a:rPr>
              <a:t>3</a:t>
            </a:r>
            <a:endParaRPr lang="en-US" altLang="zh-CN" sz="1400" b="1" dirty="0">
              <a:solidFill>
                <a:schemeClr val="bg1"/>
              </a:solidFill>
              <a:latin typeface="+mn-lt"/>
              <a:ea typeface="+mn-ea"/>
              <a:cs typeface="Arial" panose="020B0604020202020204" pitchFamily="34" charset="0"/>
            </a:endParaRPr>
          </a:p>
        </p:txBody>
      </p:sp>
      <p:sp>
        <p:nvSpPr>
          <p:cNvPr id="52" name="e6c0d053-93cf-46e1-a503-fc5e5d95f45b"/>
          <p:cNvSpPr txBox="1">
            <a:spLocks noChangeArrowheads="1"/>
          </p:cNvSpPr>
          <p:nvPr/>
        </p:nvSpPr>
        <p:spPr bwMode="gray">
          <a:xfrm>
            <a:off x="7020639" y="4181551"/>
            <a:ext cx="1116013" cy="292388"/>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300" b="1" dirty="0" smtClean="0">
                <a:solidFill>
                  <a:schemeClr val="bg1"/>
                </a:solidFill>
                <a:latin typeface="+mn-lt"/>
                <a:ea typeface="+mn-ea"/>
                <a:cs typeface="Arial" panose="020B0604020202020204" pitchFamily="34" charset="0"/>
              </a:rPr>
              <a:t>横向校验盘 </a:t>
            </a:r>
            <a:endParaRPr lang="en-US" altLang="zh-CN" sz="1300" b="1" dirty="0">
              <a:solidFill>
                <a:schemeClr val="bg1"/>
              </a:solidFill>
              <a:latin typeface="+mn-lt"/>
              <a:ea typeface="+mn-ea"/>
              <a:cs typeface="Arial" panose="020B0604020202020204" pitchFamily="34" charset="0"/>
            </a:endParaRPr>
          </a:p>
        </p:txBody>
      </p:sp>
      <p:sp>
        <p:nvSpPr>
          <p:cNvPr id="53" name="96020b48-0645-4686-ab64-74008e9f022c"/>
          <p:cNvSpPr txBox="1">
            <a:spLocks noChangeArrowheads="1"/>
          </p:cNvSpPr>
          <p:nvPr/>
        </p:nvSpPr>
        <p:spPr bwMode="gray">
          <a:xfrm>
            <a:off x="8245271" y="4181551"/>
            <a:ext cx="1152525" cy="292388"/>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300" b="1" dirty="0" smtClean="0">
                <a:solidFill>
                  <a:schemeClr val="bg1"/>
                </a:solidFill>
                <a:latin typeface="+mn-lt"/>
                <a:ea typeface="+mn-ea"/>
                <a:cs typeface="Arial" panose="020B0604020202020204" pitchFamily="34" charset="0"/>
              </a:rPr>
              <a:t>斜向校验盘 </a:t>
            </a:r>
            <a:endParaRPr lang="en-US" altLang="zh-CN" sz="1300" b="1" dirty="0">
              <a:solidFill>
                <a:schemeClr val="bg1"/>
              </a:solidFill>
              <a:latin typeface="+mn-lt"/>
              <a:ea typeface="+mn-ea"/>
              <a:cs typeface="Arial" panose="020B0604020202020204" pitchFamily="34" charset="0"/>
            </a:endParaRPr>
          </a:p>
        </p:txBody>
      </p:sp>
      <p:sp>
        <p:nvSpPr>
          <p:cNvPr id="54" name="d4edfc12-ad34-4431-9213-b120a342b687"/>
          <p:cNvSpPr txBox="1">
            <a:spLocks noChangeArrowheads="1"/>
          </p:cNvSpPr>
          <p:nvPr/>
        </p:nvSpPr>
        <p:spPr bwMode="gray">
          <a:xfrm>
            <a:off x="9325689" y="4579620"/>
            <a:ext cx="863600" cy="307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0</a:t>
            </a:r>
            <a:endParaRPr lang="en-US" altLang="zh-CN" sz="1400" dirty="0">
              <a:latin typeface="+mn-lt"/>
              <a:ea typeface="+mn-ea"/>
              <a:cs typeface="Arial" panose="020B0604020202020204" pitchFamily="34" charset="0"/>
            </a:endParaRPr>
          </a:p>
        </p:txBody>
      </p:sp>
      <p:sp>
        <p:nvSpPr>
          <p:cNvPr id="55" name="2a638c70-9bef-4bc5-8665-be9f041bdcfd"/>
          <p:cNvSpPr txBox="1">
            <a:spLocks noChangeArrowheads="1"/>
          </p:cNvSpPr>
          <p:nvPr/>
        </p:nvSpPr>
        <p:spPr bwMode="gray">
          <a:xfrm>
            <a:off x="9325689" y="4908232"/>
            <a:ext cx="863600" cy="307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1</a:t>
            </a:r>
            <a:endParaRPr lang="en-US" altLang="zh-CN" sz="1400" dirty="0">
              <a:latin typeface="+mn-lt"/>
              <a:ea typeface="+mn-ea"/>
              <a:cs typeface="Arial" panose="020B0604020202020204" pitchFamily="34" charset="0"/>
            </a:endParaRPr>
          </a:p>
        </p:txBody>
      </p:sp>
      <p:sp>
        <p:nvSpPr>
          <p:cNvPr id="56" name="39868a14-1f39-41f3-b6ee-3dcfb2165b1b"/>
          <p:cNvSpPr txBox="1">
            <a:spLocks noChangeArrowheads="1"/>
          </p:cNvSpPr>
          <p:nvPr/>
        </p:nvSpPr>
        <p:spPr bwMode="gray">
          <a:xfrm>
            <a:off x="9325689" y="5268595"/>
            <a:ext cx="863600" cy="307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2</a:t>
            </a:r>
            <a:endParaRPr lang="en-US" altLang="zh-CN" sz="1400" dirty="0">
              <a:latin typeface="+mn-lt"/>
              <a:ea typeface="+mn-ea"/>
              <a:cs typeface="Arial" panose="020B0604020202020204" pitchFamily="34" charset="0"/>
            </a:endParaRPr>
          </a:p>
        </p:txBody>
      </p:sp>
      <p:sp>
        <p:nvSpPr>
          <p:cNvPr id="57" name="34c2e943-a291-49cf-a8b4-0d968301815e"/>
          <p:cNvSpPr txBox="1">
            <a:spLocks noChangeArrowheads="1"/>
          </p:cNvSpPr>
          <p:nvPr/>
        </p:nvSpPr>
        <p:spPr bwMode="gray">
          <a:xfrm>
            <a:off x="9325689" y="5628957"/>
            <a:ext cx="863600" cy="307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3</a:t>
            </a:r>
            <a:endParaRPr lang="en-US" altLang="zh-CN" sz="1400" dirty="0">
              <a:latin typeface="+mn-lt"/>
              <a:ea typeface="+mn-ea"/>
              <a:cs typeface="Arial" panose="020B0604020202020204" pitchFamily="34" charset="0"/>
            </a:endParaRPr>
          </a:p>
        </p:txBody>
      </p:sp>
      <p:sp>
        <p:nvSpPr>
          <p:cNvPr id="58" name="9ffcc002-d91b-4749-ae28-dbe268117b55"/>
          <p:cNvSpPr>
            <a:spLocks noChangeArrowheads="1"/>
          </p:cNvSpPr>
          <p:nvPr/>
        </p:nvSpPr>
        <p:spPr bwMode="gray">
          <a:xfrm>
            <a:off x="5906214" y="5521007"/>
            <a:ext cx="936625" cy="431800"/>
          </a:xfrm>
          <a:prstGeom prst="can">
            <a:avLst>
              <a:gd name="adj" fmla="val 25000"/>
            </a:avLst>
          </a:prstGeom>
          <a:solidFill>
            <a:srgbClr val="BEE9EE"/>
          </a:solidFill>
          <a:ln>
            <a:noFill/>
          </a:ln>
          <a:extLst/>
        </p:spPr>
        <p:txBody>
          <a:bodyPr wrap="none" anchor="ctr"/>
          <a:lstStyle/>
          <a:p>
            <a:endParaRPr lang="en-US" altLang="zh-CN" sz="1400">
              <a:cs typeface="Arial" panose="020B0604020202020204" pitchFamily="34" charset="0"/>
            </a:endParaRPr>
          </a:p>
        </p:txBody>
      </p:sp>
      <p:sp>
        <p:nvSpPr>
          <p:cNvPr id="59" name="19f41c97-3bf3-4041-b4c8-1a01ba084235"/>
          <p:cNvSpPr txBox="1">
            <a:spLocks noChangeArrowheads="1"/>
          </p:cNvSpPr>
          <p:nvPr/>
        </p:nvSpPr>
        <p:spPr bwMode="gray">
          <a:xfrm>
            <a:off x="6050677" y="5628957"/>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D15</a:t>
            </a:r>
          </a:p>
        </p:txBody>
      </p:sp>
      <p:sp>
        <p:nvSpPr>
          <p:cNvPr id="60" name="72dbf741-3255-4f27-bd7b-5ac41135bbb1"/>
          <p:cNvSpPr>
            <a:spLocks noChangeArrowheads="1"/>
          </p:cNvSpPr>
          <p:nvPr/>
        </p:nvSpPr>
        <p:spPr bwMode="gray">
          <a:xfrm>
            <a:off x="5906214" y="5197157"/>
            <a:ext cx="936625" cy="393700"/>
          </a:xfrm>
          <a:prstGeom prst="can">
            <a:avLst>
              <a:gd name="adj" fmla="val 25000"/>
            </a:avLst>
          </a:prstGeom>
          <a:solidFill>
            <a:srgbClr val="E8E8E8"/>
          </a:solidFill>
          <a:ln>
            <a:noFill/>
          </a:ln>
          <a:extLst/>
        </p:spPr>
        <p:txBody>
          <a:bodyPr wrap="none" anchor="ctr"/>
          <a:lstStyle/>
          <a:p>
            <a:endParaRPr lang="en-US" altLang="zh-CN" sz="1400">
              <a:cs typeface="Arial" panose="020B0604020202020204" pitchFamily="34" charset="0"/>
            </a:endParaRPr>
          </a:p>
        </p:txBody>
      </p:sp>
      <p:sp>
        <p:nvSpPr>
          <p:cNvPr id="61" name="7c72526c-5278-4df8-befd-bd85b2433534"/>
          <p:cNvSpPr>
            <a:spLocks noChangeArrowheads="1"/>
          </p:cNvSpPr>
          <p:nvPr/>
        </p:nvSpPr>
        <p:spPr bwMode="gray">
          <a:xfrm>
            <a:off x="5906214" y="4838382"/>
            <a:ext cx="936625" cy="431800"/>
          </a:xfrm>
          <a:prstGeom prst="can">
            <a:avLst>
              <a:gd name="adj" fmla="val 25000"/>
            </a:avLst>
          </a:prstGeom>
          <a:solidFill>
            <a:srgbClr val="888888"/>
          </a:solidFill>
          <a:ln>
            <a:noFill/>
          </a:ln>
          <a:extLst/>
        </p:spPr>
        <p:txBody>
          <a:bodyPr wrap="none" anchor="ctr"/>
          <a:lstStyle/>
          <a:p>
            <a:endParaRPr lang="en-US" altLang="zh-CN" sz="1400">
              <a:cs typeface="Arial" panose="020B0604020202020204" pitchFamily="34" charset="0"/>
            </a:endParaRPr>
          </a:p>
        </p:txBody>
      </p:sp>
      <p:sp>
        <p:nvSpPr>
          <p:cNvPr id="62" name="fc969c69-41e3-4f97-b2c3-4e558cc0b449"/>
          <p:cNvSpPr>
            <a:spLocks noChangeArrowheads="1"/>
          </p:cNvSpPr>
          <p:nvPr/>
        </p:nvSpPr>
        <p:spPr bwMode="gray">
          <a:xfrm>
            <a:off x="5906214" y="4478020"/>
            <a:ext cx="936625" cy="431800"/>
          </a:xfrm>
          <a:prstGeom prst="can">
            <a:avLst>
              <a:gd name="adj" fmla="val 25000"/>
            </a:avLst>
          </a:prstGeom>
          <a:solidFill>
            <a:srgbClr val="D0E8C4"/>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3" name="b23577bd-1e6d-4e97-9b6a-cd4767211d01"/>
          <p:cNvSpPr txBox="1">
            <a:spLocks noChangeArrowheads="1"/>
          </p:cNvSpPr>
          <p:nvPr/>
        </p:nvSpPr>
        <p:spPr bwMode="gray">
          <a:xfrm>
            <a:off x="6050677" y="460184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D3</a:t>
            </a:r>
          </a:p>
        </p:txBody>
      </p:sp>
      <p:sp>
        <p:nvSpPr>
          <p:cNvPr id="64" name="e830437a-c6f4-4b70-a603-4db8ea867ab0"/>
          <p:cNvSpPr txBox="1">
            <a:spLocks noChangeArrowheads="1"/>
          </p:cNvSpPr>
          <p:nvPr/>
        </p:nvSpPr>
        <p:spPr bwMode="gray">
          <a:xfrm>
            <a:off x="6050677" y="4909820"/>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D7</a:t>
            </a:r>
          </a:p>
        </p:txBody>
      </p:sp>
      <p:sp>
        <p:nvSpPr>
          <p:cNvPr id="65" name="113eae73-a253-4f7d-9600-50568320e8ea"/>
          <p:cNvSpPr txBox="1">
            <a:spLocks noChangeArrowheads="1"/>
          </p:cNvSpPr>
          <p:nvPr/>
        </p:nvSpPr>
        <p:spPr bwMode="gray">
          <a:xfrm>
            <a:off x="6050677" y="5268595"/>
            <a:ext cx="684212" cy="3079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D11</a:t>
            </a:r>
          </a:p>
        </p:txBody>
      </p:sp>
      <p:sp>
        <p:nvSpPr>
          <p:cNvPr id="66" name="99978237-716e-4272-bfb7-dcde3379e22f"/>
          <p:cNvSpPr>
            <a:spLocks noChangeArrowheads="1"/>
          </p:cNvSpPr>
          <p:nvPr/>
        </p:nvSpPr>
        <p:spPr bwMode="gray">
          <a:xfrm>
            <a:off x="5869702" y="4086844"/>
            <a:ext cx="1008062" cy="491188"/>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7" name="9f6f385a-16ec-41d2-9512-99cfec31c3eb"/>
          <p:cNvSpPr txBox="1">
            <a:spLocks noChangeArrowheads="1"/>
          </p:cNvSpPr>
          <p:nvPr/>
        </p:nvSpPr>
        <p:spPr bwMode="gray">
          <a:xfrm>
            <a:off x="5977652" y="4185617"/>
            <a:ext cx="827087"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solidFill>
                  <a:schemeClr val="bg1"/>
                </a:solidFill>
                <a:latin typeface="+mn-lt"/>
                <a:ea typeface="+mn-ea"/>
                <a:cs typeface="Arial" panose="020B0604020202020204" pitchFamily="34" charset="0"/>
              </a:rPr>
              <a:t>物理盘</a:t>
            </a:r>
            <a:r>
              <a:rPr lang="en-US" altLang="zh-CN" sz="1400" b="1" dirty="0" smtClean="0">
                <a:solidFill>
                  <a:schemeClr val="bg1"/>
                </a:solidFill>
                <a:latin typeface="+mn-lt"/>
                <a:ea typeface="+mn-ea"/>
                <a:cs typeface="Arial" panose="020B0604020202020204" pitchFamily="34" charset="0"/>
              </a:rPr>
              <a:t>4</a:t>
            </a:r>
            <a:endParaRPr lang="en-US" altLang="zh-CN" sz="1400" b="1" dirty="0">
              <a:solidFill>
                <a:schemeClr val="bg1"/>
              </a:solidFill>
              <a:latin typeface="+mn-lt"/>
              <a:ea typeface="+mn-ea"/>
              <a:cs typeface="Arial" panose="020B0604020202020204" pitchFamily="34" charset="0"/>
            </a:endParaRPr>
          </a:p>
        </p:txBody>
      </p:sp>
      <p:sp>
        <p:nvSpPr>
          <p:cNvPr id="68" name="Rectangle 54"/>
          <p:cNvSpPr>
            <a:spLocks noChangeArrowheads="1"/>
          </p:cNvSpPr>
          <p:nvPr/>
        </p:nvSpPr>
        <p:spPr bwMode="auto">
          <a:xfrm>
            <a:off x="2358232" y="4569230"/>
            <a:ext cx="7850187" cy="295417"/>
          </a:xfrm>
          <a:prstGeom prst="rect">
            <a:avLst/>
          </a:prstGeom>
          <a:noFill/>
          <a:ln w="9525" algn="ctr">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69" name="Rectangle 55"/>
          <p:cNvSpPr>
            <a:spLocks noChangeArrowheads="1"/>
          </p:cNvSpPr>
          <p:nvPr/>
        </p:nvSpPr>
        <p:spPr bwMode="auto">
          <a:xfrm>
            <a:off x="2340689" y="4957373"/>
            <a:ext cx="7848600" cy="295417"/>
          </a:xfrm>
          <a:prstGeom prst="rect">
            <a:avLst/>
          </a:prstGeom>
          <a:noFill/>
          <a:ln w="9525" algn="ctr">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0" name="Rectangle 56"/>
          <p:cNvSpPr>
            <a:spLocks noChangeArrowheads="1"/>
          </p:cNvSpPr>
          <p:nvPr/>
        </p:nvSpPr>
        <p:spPr bwMode="auto">
          <a:xfrm>
            <a:off x="2340689" y="5322498"/>
            <a:ext cx="7848600" cy="295417"/>
          </a:xfrm>
          <a:prstGeom prst="rect">
            <a:avLst/>
          </a:prstGeom>
          <a:noFill/>
          <a:ln w="9525" algn="ctr">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
        <p:nvSpPr>
          <p:cNvPr id="71" name="Rectangle 57"/>
          <p:cNvSpPr>
            <a:spLocks noChangeArrowheads="1"/>
          </p:cNvSpPr>
          <p:nvPr/>
        </p:nvSpPr>
        <p:spPr bwMode="auto">
          <a:xfrm>
            <a:off x="2358232" y="5653130"/>
            <a:ext cx="7850187" cy="295417"/>
          </a:xfrm>
          <a:prstGeom prst="rect">
            <a:avLst/>
          </a:prstGeom>
          <a:noFill/>
          <a:ln w="9525" algn="ctr">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400">
              <a:latin typeface="+mn-lt"/>
              <a:ea typeface="+mn-ea"/>
              <a:cs typeface="Arial" panose="020B0604020202020204" pitchFamily="34" charset="0"/>
            </a:endParaRPr>
          </a:p>
        </p:txBody>
      </p:sp>
    </p:spTree>
    <p:extLst>
      <p:ext uri="{BB962C8B-B14F-4D97-AF65-F5344CB8AC3E}">
        <p14:creationId xmlns:p14="http://schemas.microsoft.com/office/powerpoint/2010/main" val="223687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44"/>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grpId="0" nodeType="clickEffect">
                                  <p:stCondLst>
                                    <p:cond delay="0"/>
                                  </p:stCondLst>
                                  <p:childTnLst>
                                    <p:anim calcmode="lin" valueType="num">
                                      <p:cBhvr>
                                        <p:cTn id="12" dur="500"/>
                                        <p:tgtEl>
                                          <p:spTgt spid="7"/>
                                        </p:tgtEl>
                                        <p:attrNameLst>
                                          <p:attrName>ppt_w</p:attrName>
                                        </p:attrNameLst>
                                      </p:cBhvr>
                                      <p:tavLst>
                                        <p:tav tm="0">
                                          <p:val>
                                            <p:strVal val="ppt_w"/>
                                          </p:val>
                                        </p:tav>
                                        <p:tav tm="100000">
                                          <p:val>
                                            <p:fltVal val="0"/>
                                          </p:val>
                                        </p:tav>
                                      </p:tavLst>
                                    </p:anim>
                                    <p:anim calcmode="lin" valueType="num">
                                      <p:cBhvr>
                                        <p:cTn id="13" dur="500"/>
                                        <p:tgtEl>
                                          <p:spTgt spid="7"/>
                                        </p:tgtEl>
                                        <p:attrNameLst>
                                          <p:attrName>ppt_h</p:attrName>
                                        </p:attrNameLst>
                                      </p:cBhvr>
                                      <p:tavLst>
                                        <p:tav tm="0">
                                          <p:val>
                                            <p:strVal val="ppt_h"/>
                                          </p:val>
                                        </p:tav>
                                        <p:tav tm="100000">
                                          <p:val>
                                            <p:fltVal val="0"/>
                                          </p:val>
                                        </p:tav>
                                      </p:tavLst>
                                    </p:anim>
                                    <p:set>
                                      <p:cBhvr>
                                        <p:cTn id="14" dur="1" fill="hold">
                                          <p:stCondLst>
                                            <p:cond delay="499"/>
                                          </p:stCondLst>
                                        </p:cTn>
                                        <p:tgtEl>
                                          <p:spTgt spid="7"/>
                                        </p:tgtEl>
                                        <p:attrNameLst>
                                          <p:attrName>style.visibility</p:attrName>
                                        </p:attrNameLst>
                                      </p:cBhvr>
                                      <p:to>
                                        <p:strVal val="hidden"/>
                                      </p:to>
                                    </p:set>
                                  </p:childTnLst>
                                </p:cTn>
                              </p:par>
                              <p:par>
                                <p:cTn id="15" presetID="23" presetClass="exit" presetSubtype="32" fill="hold" grpId="0" nodeType="withEffect">
                                  <p:stCondLst>
                                    <p:cond delay="0"/>
                                  </p:stCondLst>
                                  <p:childTnLst>
                                    <p:anim calcmode="lin" valueType="num">
                                      <p:cBhvr>
                                        <p:cTn id="16" dur="500"/>
                                        <p:tgtEl>
                                          <p:spTgt spid="11"/>
                                        </p:tgtEl>
                                        <p:attrNameLst>
                                          <p:attrName>ppt_w</p:attrName>
                                        </p:attrNameLst>
                                      </p:cBhvr>
                                      <p:tavLst>
                                        <p:tav tm="0">
                                          <p:val>
                                            <p:strVal val="ppt_w"/>
                                          </p:val>
                                        </p:tav>
                                        <p:tav tm="100000">
                                          <p:val>
                                            <p:fltVal val="0"/>
                                          </p:val>
                                        </p:tav>
                                      </p:tavLst>
                                    </p:anim>
                                    <p:anim calcmode="lin" valueType="num">
                                      <p:cBhvr>
                                        <p:cTn id="17" dur="500"/>
                                        <p:tgtEl>
                                          <p:spTgt spid="11"/>
                                        </p:tgtEl>
                                        <p:attrNameLst>
                                          <p:attrName>ppt_h</p:attrName>
                                        </p:attrNameLst>
                                      </p:cBhvr>
                                      <p:tavLst>
                                        <p:tav tm="0">
                                          <p:val>
                                            <p:strVal val="ppt_h"/>
                                          </p:val>
                                        </p:tav>
                                        <p:tav tm="100000">
                                          <p:val>
                                            <p:fltVal val="0"/>
                                          </p:val>
                                        </p:tav>
                                      </p:tavLst>
                                    </p:anim>
                                    <p:set>
                                      <p:cBhvr>
                                        <p:cTn id="18" dur="1" fill="hold">
                                          <p:stCondLst>
                                            <p:cond delay="499"/>
                                          </p:stCondLst>
                                        </p:cTn>
                                        <p:tgtEl>
                                          <p:spTgt spid="11"/>
                                        </p:tgtEl>
                                        <p:attrNameLst>
                                          <p:attrName>style.visibility</p:attrName>
                                        </p:attrNameLst>
                                      </p:cBhvr>
                                      <p:to>
                                        <p:strVal val="hidden"/>
                                      </p:to>
                                    </p:set>
                                  </p:childTnLst>
                                </p:cTn>
                              </p:par>
                              <p:par>
                                <p:cTn id="19" presetID="23" presetClass="exit" presetSubtype="32" fill="hold" grpId="0" nodeType="withEffect">
                                  <p:stCondLst>
                                    <p:cond delay="0"/>
                                  </p:stCondLst>
                                  <p:childTnLst>
                                    <p:anim calcmode="lin" valueType="num">
                                      <p:cBhvr>
                                        <p:cTn id="20" dur="500"/>
                                        <p:tgtEl>
                                          <p:spTgt spid="12"/>
                                        </p:tgtEl>
                                        <p:attrNameLst>
                                          <p:attrName>ppt_w</p:attrName>
                                        </p:attrNameLst>
                                      </p:cBhvr>
                                      <p:tavLst>
                                        <p:tav tm="0">
                                          <p:val>
                                            <p:strVal val="ppt_w"/>
                                          </p:val>
                                        </p:tav>
                                        <p:tav tm="100000">
                                          <p:val>
                                            <p:fltVal val="0"/>
                                          </p:val>
                                        </p:tav>
                                      </p:tavLst>
                                    </p:anim>
                                    <p:anim calcmode="lin" valueType="num">
                                      <p:cBhvr>
                                        <p:cTn id="21" dur="500"/>
                                        <p:tgtEl>
                                          <p:spTgt spid="12"/>
                                        </p:tgtEl>
                                        <p:attrNameLst>
                                          <p:attrName>ppt_h</p:attrName>
                                        </p:attrNameLst>
                                      </p:cBhvr>
                                      <p:tavLst>
                                        <p:tav tm="0">
                                          <p:val>
                                            <p:strVal val="ppt_h"/>
                                          </p:val>
                                        </p:tav>
                                        <p:tav tm="100000">
                                          <p:val>
                                            <p:fltVal val="0"/>
                                          </p:val>
                                        </p:tav>
                                      </p:tavLst>
                                    </p:anim>
                                    <p:set>
                                      <p:cBhvr>
                                        <p:cTn id="22" dur="1" fill="hold">
                                          <p:stCondLst>
                                            <p:cond delay="499"/>
                                          </p:stCondLst>
                                        </p:cTn>
                                        <p:tgtEl>
                                          <p:spTgt spid="12"/>
                                        </p:tgtEl>
                                        <p:attrNameLst>
                                          <p:attrName>style.visibility</p:attrName>
                                        </p:attrNameLst>
                                      </p:cBhvr>
                                      <p:to>
                                        <p:strVal val="hidden"/>
                                      </p:to>
                                    </p:set>
                                  </p:childTnLst>
                                </p:cTn>
                              </p:par>
                              <p:par>
                                <p:cTn id="23" presetID="23" presetClass="exit" presetSubtype="32" fill="hold" grpId="0" nodeType="withEffect">
                                  <p:stCondLst>
                                    <p:cond delay="0"/>
                                  </p:stCondLst>
                                  <p:childTnLst>
                                    <p:anim calcmode="lin" valueType="num">
                                      <p:cBhvr>
                                        <p:cTn id="24" dur="500"/>
                                        <p:tgtEl>
                                          <p:spTgt spid="13"/>
                                        </p:tgtEl>
                                        <p:attrNameLst>
                                          <p:attrName>ppt_w</p:attrName>
                                        </p:attrNameLst>
                                      </p:cBhvr>
                                      <p:tavLst>
                                        <p:tav tm="0">
                                          <p:val>
                                            <p:strVal val="ppt_w"/>
                                          </p:val>
                                        </p:tav>
                                        <p:tav tm="100000">
                                          <p:val>
                                            <p:fltVal val="0"/>
                                          </p:val>
                                        </p:tav>
                                      </p:tavLst>
                                    </p:anim>
                                    <p:anim calcmode="lin" valueType="num">
                                      <p:cBhvr>
                                        <p:cTn id="25" dur="500"/>
                                        <p:tgtEl>
                                          <p:spTgt spid="13"/>
                                        </p:tgtEl>
                                        <p:attrNameLst>
                                          <p:attrName>ppt_h</p:attrName>
                                        </p:attrNameLst>
                                      </p:cBhvr>
                                      <p:tavLst>
                                        <p:tav tm="0">
                                          <p:val>
                                            <p:strVal val="ppt_h"/>
                                          </p:val>
                                        </p:tav>
                                        <p:tav tm="100000">
                                          <p:val>
                                            <p:fltVal val="0"/>
                                          </p:val>
                                        </p:tav>
                                      </p:tavLst>
                                    </p:anim>
                                    <p:set>
                                      <p:cBhvr>
                                        <p:cTn id="26" dur="1" fill="hold">
                                          <p:stCondLst>
                                            <p:cond delay="499"/>
                                          </p:stCondLst>
                                        </p:cTn>
                                        <p:tgtEl>
                                          <p:spTgt spid="13"/>
                                        </p:tgtEl>
                                        <p:attrNameLst>
                                          <p:attrName>style.visibility</p:attrName>
                                        </p:attrNameLst>
                                      </p:cBhvr>
                                      <p:to>
                                        <p:strVal val="hidden"/>
                                      </p:to>
                                    </p:set>
                                  </p:childTnLst>
                                </p:cTn>
                              </p:par>
                              <p:par>
                                <p:cTn id="27" presetID="23" presetClass="exit" presetSubtype="32" fill="hold" grpId="0" nodeType="withEffect">
                                  <p:stCondLst>
                                    <p:cond delay="0"/>
                                  </p:stCondLst>
                                  <p:childTnLst>
                                    <p:anim calcmode="lin" valueType="num">
                                      <p:cBhvr>
                                        <p:cTn id="28" dur="500"/>
                                        <p:tgtEl>
                                          <p:spTgt spid="15"/>
                                        </p:tgtEl>
                                        <p:attrNameLst>
                                          <p:attrName>ppt_w</p:attrName>
                                        </p:attrNameLst>
                                      </p:cBhvr>
                                      <p:tavLst>
                                        <p:tav tm="0">
                                          <p:val>
                                            <p:strVal val="ppt_w"/>
                                          </p:val>
                                        </p:tav>
                                        <p:tav tm="100000">
                                          <p:val>
                                            <p:fltVal val="0"/>
                                          </p:val>
                                        </p:tav>
                                      </p:tavLst>
                                    </p:anim>
                                    <p:anim calcmode="lin" valueType="num">
                                      <p:cBhvr>
                                        <p:cTn id="29" dur="500"/>
                                        <p:tgtEl>
                                          <p:spTgt spid="15"/>
                                        </p:tgtEl>
                                        <p:attrNameLst>
                                          <p:attrName>ppt_h</p:attrName>
                                        </p:attrNameLst>
                                      </p:cBhvr>
                                      <p:tavLst>
                                        <p:tav tm="0">
                                          <p:val>
                                            <p:strVal val="ppt_h"/>
                                          </p:val>
                                        </p:tav>
                                        <p:tav tm="100000">
                                          <p:val>
                                            <p:fltVal val="0"/>
                                          </p:val>
                                        </p:tav>
                                      </p:tavLst>
                                    </p:anim>
                                    <p:set>
                                      <p:cBhvr>
                                        <p:cTn id="30" dur="1" fill="hold">
                                          <p:stCondLst>
                                            <p:cond delay="499"/>
                                          </p:stCondLst>
                                        </p:cTn>
                                        <p:tgtEl>
                                          <p:spTgt spid="15"/>
                                        </p:tgtEl>
                                        <p:attrNameLst>
                                          <p:attrName>style.visibility</p:attrName>
                                        </p:attrNameLst>
                                      </p:cBhvr>
                                      <p:to>
                                        <p:strVal val="hidden"/>
                                      </p:to>
                                    </p:set>
                                  </p:childTnLst>
                                </p:cTn>
                              </p:par>
                              <p:par>
                                <p:cTn id="31" presetID="23" presetClass="exit" presetSubtype="32" fill="hold" grpId="0" nodeType="withEffect">
                                  <p:stCondLst>
                                    <p:cond delay="0"/>
                                  </p:stCondLst>
                                  <p:childTnLst>
                                    <p:anim calcmode="lin" valueType="num">
                                      <p:cBhvr>
                                        <p:cTn id="32" dur="500"/>
                                        <p:tgtEl>
                                          <p:spTgt spid="21"/>
                                        </p:tgtEl>
                                        <p:attrNameLst>
                                          <p:attrName>ppt_w</p:attrName>
                                        </p:attrNameLst>
                                      </p:cBhvr>
                                      <p:tavLst>
                                        <p:tav tm="0">
                                          <p:val>
                                            <p:strVal val="ppt_w"/>
                                          </p:val>
                                        </p:tav>
                                        <p:tav tm="100000">
                                          <p:val>
                                            <p:fltVal val="0"/>
                                          </p:val>
                                        </p:tav>
                                      </p:tavLst>
                                    </p:anim>
                                    <p:anim calcmode="lin" valueType="num">
                                      <p:cBhvr>
                                        <p:cTn id="33" dur="500"/>
                                        <p:tgtEl>
                                          <p:spTgt spid="21"/>
                                        </p:tgtEl>
                                        <p:attrNameLst>
                                          <p:attrName>ppt_h</p:attrName>
                                        </p:attrNameLst>
                                      </p:cBhvr>
                                      <p:tavLst>
                                        <p:tav tm="0">
                                          <p:val>
                                            <p:strVal val="ppt_h"/>
                                          </p:val>
                                        </p:tav>
                                        <p:tav tm="100000">
                                          <p:val>
                                            <p:fltVal val="0"/>
                                          </p:val>
                                        </p:tav>
                                      </p:tavLst>
                                    </p:anim>
                                    <p:set>
                                      <p:cBhvr>
                                        <p:cTn id="34" dur="1" fill="hold">
                                          <p:stCondLst>
                                            <p:cond delay="499"/>
                                          </p:stCondLst>
                                        </p:cTn>
                                        <p:tgtEl>
                                          <p:spTgt spid="21"/>
                                        </p:tgtEl>
                                        <p:attrNameLst>
                                          <p:attrName>style.visibility</p:attrName>
                                        </p:attrNameLst>
                                      </p:cBhvr>
                                      <p:to>
                                        <p:strVal val="hidden"/>
                                      </p:to>
                                    </p:set>
                                  </p:childTnLst>
                                </p:cTn>
                              </p:par>
                              <p:par>
                                <p:cTn id="35" presetID="23" presetClass="exit" presetSubtype="32" fill="hold" grpId="0" nodeType="withEffect">
                                  <p:stCondLst>
                                    <p:cond delay="0"/>
                                  </p:stCondLst>
                                  <p:childTnLst>
                                    <p:anim calcmode="lin" valueType="num">
                                      <p:cBhvr>
                                        <p:cTn id="36" dur="500"/>
                                        <p:tgtEl>
                                          <p:spTgt spid="20"/>
                                        </p:tgtEl>
                                        <p:attrNameLst>
                                          <p:attrName>ppt_w</p:attrName>
                                        </p:attrNameLst>
                                      </p:cBhvr>
                                      <p:tavLst>
                                        <p:tav tm="0">
                                          <p:val>
                                            <p:strVal val="ppt_w"/>
                                          </p:val>
                                        </p:tav>
                                        <p:tav tm="100000">
                                          <p:val>
                                            <p:fltVal val="0"/>
                                          </p:val>
                                        </p:tav>
                                      </p:tavLst>
                                    </p:anim>
                                    <p:anim calcmode="lin" valueType="num">
                                      <p:cBhvr>
                                        <p:cTn id="37" dur="500"/>
                                        <p:tgtEl>
                                          <p:spTgt spid="20"/>
                                        </p:tgtEl>
                                        <p:attrNameLst>
                                          <p:attrName>ppt_h</p:attrName>
                                        </p:attrNameLst>
                                      </p:cBhvr>
                                      <p:tavLst>
                                        <p:tav tm="0">
                                          <p:val>
                                            <p:strVal val="ppt_h"/>
                                          </p:val>
                                        </p:tav>
                                        <p:tav tm="100000">
                                          <p:val>
                                            <p:fltVal val="0"/>
                                          </p:val>
                                        </p:tav>
                                      </p:tavLst>
                                    </p:anim>
                                    <p:set>
                                      <p:cBhvr>
                                        <p:cTn id="38" dur="1" fill="hold">
                                          <p:stCondLst>
                                            <p:cond delay="499"/>
                                          </p:stCondLst>
                                        </p:cTn>
                                        <p:tgtEl>
                                          <p:spTgt spid="20"/>
                                        </p:tgtEl>
                                        <p:attrNameLst>
                                          <p:attrName>style.visibility</p:attrName>
                                        </p:attrNameLst>
                                      </p:cBhvr>
                                      <p:to>
                                        <p:strVal val="hidden"/>
                                      </p:to>
                                    </p:set>
                                  </p:childTnLst>
                                </p:cTn>
                              </p:par>
                              <p:par>
                                <p:cTn id="39" presetID="23" presetClass="exit" presetSubtype="32" fill="hold" grpId="0" nodeType="withEffect">
                                  <p:stCondLst>
                                    <p:cond delay="0"/>
                                  </p:stCondLst>
                                  <p:childTnLst>
                                    <p:anim calcmode="lin" valueType="num">
                                      <p:cBhvr>
                                        <p:cTn id="40" dur="500"/>
                                        <p:tgtEl>
                                          <p:spTgt spid="19"/>
                                        </p:tgtEl>
                                        <p:attrNameLst>
                                          <p:attrName>ppt_w</p:attrName>
                                        </p:attrNameLst>
                                      </p:cBhvr>
                                      <p:tavLst>
                                        <p:tav tm="0">
                                          <p:val>
                                            <p:strVal val="ppt_w"/>
                                          </p:val>
                                        </p:tav>
                                        <p:tav tm="100000">
                                          <p:val>
                                            <p:fltVal val="0"/>
                                          </p:val>
                                        </p:tav>
                                      </p:tavLst>
                                    </p:anim>
                                    <p:anim calcmode="lin" valueType="num">
                                      <p:cBhvr>
                                        <p:cTn id="41" dur="500"/>
                                        <p:tgtEl>
                                          <p:spTgt spid="19"/>
                                        </p:tgtEl>
                                        <p:attrNameLst>
                                          <p:attrName>ppt_h</p:attrName>
                                        </p:attrNameLst>
                                      </p:cBhvr>
                                      <p:tavLst>
                                        <p:tav tm="0">
                                          <p:val>
                                            <p:strVal val="ppt_h"/>
                                          </p:val>
                                        </p:tav>
                                        <p:tav tm="100000">
                                          <p:val>
                                            <p:fltVal val="0"/>
                                          </p:val>
                                        </p:tav>
                                      </p:tavLst>
                                    </p:anim>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grpId="0" nodeType="clickEffect">
                                  <p:stCondLst>
                                    <p:cond delay="0"/>
                                  </p:stCondLst>
                                  <p:childTnLst>
                                    <p:anim calcmode="discrete" valueType="str">
                                      <p:cBhvr>
                                        <p:cTn id="46" dur="1000" fill="hold"/>
                                        <p:tgtEl>
                                          <p:spTgt spid="27"/>
                                        </p:tgtEl>
                                        <p:attrNameLst>
                                          <p:attrName>style.visibility</p:attrName>
                                        </p:attrNameLst>
                                      </p:cBhvr>
                                      <p:tavLst>
                                        <p:tav tm="0">
                                          <p:val>
                                            <p:strVal val="hidden"/>
                                          </p:val>
                                        </p:tav>
                                        <p:tav tm="50000">
                                          <p:val>
                                            <p:strVal val="visible"/>
                                          </p:val>
                                        </p:tav>
                                      </p:tavLst>
                                    </p:anim>
                                  </p:childTnLst>
                                </p:cTn>
                              </p:par>
                              <p:par>
                                <p:cTn id="47" presetID="35" presetClass="emph" presetSubtype="0" fill="hold" grpId="0" nodeType="withEffect">
                                  <p:stCondLst>
                                    <p:cond delay="0"/>
                                  </p:stCondLst>
                                  <p:childTnLst>
                                    <p:anim calcmode="discrete" valueType="str">
                                      <p:cBhvr>
                                        <p:cTn id="48" dur="1000" fill="hold"/>
                                        <p:tgtEl>
                                          <p:spTgt spid="64"/>
                                        </p:tgtEl>
                                        <p:attrNameLst>
                                          <p:attrName>style.visibility</p:attrName>
                                        </p:attrNameLst>
                                      </p:cBhvr>
                                      <p:tavLst>
                                        <p:tav tm="0">
                                          <p:val>
                                            <p:strVal val="hidden"/>
                                          </p:val>
                                        </p:tav>
                                        <p:tav tm="50000">
                                          <p:val>
                                            <p:strVal val="visible"/>
                                          </p:val>
                                        </p:tav>
                                      </p:tavLst>
                                    </p:anim>
                                  </p:childTnLst>
                                </p:cTn>
                              </p:par>
                              <p:par>
                                <p:cTn id="49" presetID="35" presetClass="emph" presetSubtype="0" fill="hold" grpId="0" nodeType="withEffect">
                                  <p:stCondLst>
                                    <p:cond delay="0"/>
                                  </p:stCondLst>
                                  <p:childTnLst>
                                    <p:anim calcmode="discrete" valueType="str">
                                      <p:cBhvr>
                                        <p:cTn id="50" dur="1000" fill="hold"/>
                                        <p:tgtEl>
                                          <p:spTgt spid="35"/>
                                        </p:tgtEl>
                                        <p:attrNameLst>
                                          <p:attrName>style.visibility</p:attrName>
                                        </p:attrNameLst>
                                      </p:cBhvr>
                                      <p:tavLst>
                                        <p:tav tm="0">
                                          <p:val>
                                            <p:strVal val="hidden"/>
                                          </p:val>
                                        </p:tav>
                                        <p:tav tm="50000">
                                          <p:val>
                                            <p:strVal val="visible"/>
                                          </p:val>
                                        </p:tav>
                                      </p:tavLst>
                                    </p:anim>
                                  </p:childTnLst>
                                </p:cTn>
                              </p:par>
                              <p:par>
                                <p:cTn id="51" presetID="35" presetClass="emph" presetSubtype="0" fill="hold" grpId="0" nodeType="withEffect">
                                  <p:stCondLst>
                                    <p:cond delay="0"/>
                                  </p:stCondLst>
                                  <p:childTnLst>
                                    <p:anim calcmode="discrete" valueType="str">
                                      <p:cBhvr>
                                        <p:cTn id="52"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1"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5" presetClass="emph" presetSubtype="0" fill="hold" grpId="2" nodeType="clickEffect">
                                  <p:stCondLst>
                                    <p:cond delay="0"/>
                                  </p:stCondLst>
                                  <p:childTnLst>
                                    <p:anim calcmode="discrete" valueType="str">
                                      <p:cBhvr>
                                        <p:cTn id="61" dur="1000" fill="hold"/>
                                        <p:tgtEl>
                                          <p:spTgt spid="7"/>
                                        </p:tgtEl>
                                        <p:attrNameLst>
                                          <p:attrName>style.visibility</p:attrName>
                                        </p:attrNameLst>
                                      </p:cBhvr>
                                      <p:tavLst>
                                        <p:tav tm="0">
                                          <p:val>
                                            <p:strVal val="hidden"/>
                                          </p:val>
                                        </p:tav>
                                        <p:tav tm="50000">
                                          <p:val>
                                            <p:strVal val="visible"/>
                                          </p:val>
                                        </p:tav>
                                      </p:tavLst>
                                    </p:anim>
                                  </p:childTnLst>
                                </p:cTn>
                              </p:par>
                              <p:par>
                                <p:cTn id="62" presetID="35" presetClass="emph" presetSubtype="0" fill="hold" grpId="0" nodeType="withEffect">
                                  <p:stCondLst>
                                    <p:cond delay="0"/>
                                  </p:stCondLst>
                                  <p:childTnLst>
                                    <p:anim calcmode="discrete" valueType="str">
                                      <p:cBhvr>
                                        <p:cTn id="63" dur="1000" fill="hold"/>
                                        <p:tgtEl>
                                          <p:spTgt spid="23"/>
                                        </p:tgtEl>
                                        <p:attrNameLst>
                                          <p:attrName>style.visibility</p:attrName>
                                        </p:attrNameLst>
                                      </p:cBhvr>
                                      <p:tavLst>
                                        <p:tav tm="0">
                                          <p:val>
                                            <p:strVal val="hidden"/>
                                          </p:val>
                                        </p:tav>
                                        <p:tav tm="50000">
                                          <p:val>
                                            <p:strVal val="visible"/>
                                          </p:val>
                                        </p:tav>
                                      </p:tavLst>
                                    </p:anim>
                                  </p:childTnLst>
                                </p:cTn>
                              </p:par>
                              <p:par>
                                <p:cTn id="64" presetID="35" presetClass="emph" presetSubtype="0" fill="hold" grpId="0" nodeType="withEffect">
                                  <p:stCondLst>
                                    <p:cond delay="0"/>
                                  </p:stCondLst>
                                  <p:childTnLst>
                                    <p:anim calcmode="discrete" valueType="str">
                                      <p:cBhvr>
                                        <p:cTn id="65" dur="1000" fill="hold"/>
                                        <p:tgtEl>
                                          <p:spTgt spid="59"/>
                                        </p:tgtEl>
                                        <p:attrNameLst>
                                          <p:attrName>style.visibility</p:attrName>
                                        </p:attrNameLst>
                                      </p:cBhvr>
                                      <p:tavLst>
                                        <p:tav tm="0">
                                          <p:val>
                                            <p:strVal val="hidden"/>
                                          </p:val>
                                        </p:tav>
                                        <p:tav tm="50000">
                                          <p:val>
                                            <p:strVal val="visible"/>
                                          </p:val>
                                        </p:tav>
                                      </p:tavLst>
                                    </p:anim>
                                  </p:childTnLst>
                                </p:cTn>
                              </p:par>
                              <p:par>
                                <p:cTn id="66" presetID="35" presetClass="emph" presetSubtype="0" fill="hold" grpId="0" nodeType="withEffect">
                                  <p:stCondLst>
                                    <p:cond delay="0"/>
                                  </p:stCondLst>
                                  <p:childTnLst>
                                    <p:anim calcmode="discrete" valueType="str">
                                      <p:cBhvr>
                                        <p:cTn id="67"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1"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ox(in)">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emph" presetSubtype="0" fill="hold" grpId="2" nodeType="clickEffect">
                                  <p:stCondLst>
                                    <p:cond delay="0"/>
                                  </p:stCondLst>
                                  <p:childTnLst>
                                    <p:anim calcmode="discrete" valueType="str">
                                      <p:cBhvr>
                                        <p:cTn id="76" dur="1000" fill="hold"/>
                                        <p:tgtEl>
                                          <p:spTgt spid="15"/>
                                        </p:tgtEl>
                                        <p:attrNameLst>
                                          <p:attrName>style.visibility</p:attrName>
                                        </p:attrNameLst>
                                      </p:cBhvr>
                                      <p:tavLst>
                                        <p:tav tm="0">
                                          <p:val>
                                            <p:strVal val="hidden"/>
                                          </p:val>
                                        </p:tav>
                                        <p:tav tm="50000">
                                          <p:val>
                                            <p:strVal val="visible"/>
                                          </p:val>
                                        </p:tav>
                                      </p:tavLst>
                                    </p:anim>
                                  </p:childTnLst>
                                </p:cTn>
                              </p:par>
                              <p:par>
                                <p:cTn id="77" presetID="35" presetClass="emph" presetSubtype="0" fill="hold" grpId="0" nodeType="withEffect">
                                  <p:stCondLst>
                                    <p:cond delay="0"/>
                                  </p:stCondLst>
                                  <p:childTnLst>
                                    <p:anim calcmode="discrete" valueType="str">
                                      <p:cBhvr>
                                        <p:cTn id="78" dur="1000" fill="hold"/>
                                        <p:tgtEl>
                                          <p:spTgt spid="63"/>
                                        </p:tgtEl>
                                        <p:attrNameLst>
                                          <p:attrName>style.visibility</p:attrName>
                                        </p:attrNameLst>
                                      </p:cBhvr>
                                      <p:tavLst>
                                        <p:tav tm="0">
                                          <p:val>
                                            <p:strVal val="hidden"/>
                                          </p:val>
                                        </p:tav>
                                        <p:tav tm="50000">
                                          <p:val>
                                            <p:strVal val="visible"/>
                                          </p:val>
                                        </p:tav>
                                      </p:tavLst>
                                    </p:anim>
                                  </p:childTnLst>
                                </p:cTn>
                              </p:par>
                              <p:par>
                                <p:cTn id="79" presetID="35" presetClass="emph" presetSubtype="0" fill="hold" grpId="0" nodeType="withEffect">
                                  <p:stCondLst>
                                    <p:cond delay="0"/>
                                  </p:stCondLst>
                                  <p:childTnLst>
                                    <p:anim calcmode="discrete" valueType="str">
                                      <p:cBhvr>
                                        <p:cTn id="80" dur="1000" fill="hold"/>
                                        <p:tgtEl>
                                          <p:spTgt spid="34"/>
                                        </p:tgtEl>
                                        <p:attrNameLst>
                                          <p:attrName>style.visibility</p:attrName>
                                        </p:attrNameLst>
                                      </p:cBhvr>
                                      <p:tavLst>
                                        <p:tav tm="0">
                                          <p:val>
                                            <p:strVal val="hidden"/>
                                          </p:val>
                                        </p:tav>
                                        <p:tav tm="50000">
                                          <p:val>
                                            <p:strVal val="visible"/>
                                          </p:val>
                                        </p:tav>
                                      </p:tavLst>
                                    </p:anim>
                                  </p:childTnLst>
                                </p:cTn>
                              </p:par>
                              <p:par>
                                <p:cTn id="81" presetID="35" presetClass="emph" presetSubtype="0" fill="hold" grpId="0" nodeType="withEffect">
                                  <p:stCondLst>
                                    <p:cond delay="0"/>
                                  </p:stCondLst>
                                  <p:childTnLst>
                                    <p:anim calcmode="discrete" valueType="str">
                                      <p:cBhvr>
                                        <p:cTn id="82"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1"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ox(i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35" presetClass="emph" presetSubtype="0" fill="hold" grpId="2" nodeType="clickEffect">
                                  <p:stCondLst>
                                    <p:cond delay="0"/>
                                  </p:stCondLst>
                                  <p:childTnLst>
                                    <p:anim calcmode="discrete" valueType="str">
                                      <p:cBhvr>
                                        <p:cTn id="91" dur="1000" fill="hold"/>
                                        <p:tgtEl>
                                          <p:spTgt spid="13"/>
                                        </p:tgtEl>
                                        <p:attrNameLst>
                                          <p:attrName>style.visibility</p:attrName>
                                        </p:attrNameLst>
                                      </p:cBhvr>
                                      <p:tavLst>
                                        <p:tav tm="0">
                                          <p:val>
                                            <p:strVal val="hidden"/>
                                          </p:val>
                                        </p:tav>
                                        <p:tav tm="50000">
                                          <p:val>
                                            <p:strVal val="visible"/>
                                          </p:val>
                                        </p:tav>
                                      </p:tavLst>
                                    </p:anim>
                                  </p:childTnLst>
                                </p:cTn>
                              </p:par>
                              <p:par>
                                <p:cTn id="92" presetID="35" presetClass="emph" presetSubtype="0" fill="hold" grpId="0" nodeType="withEffect">
                                  <p:stCondLst>
                                    <p:cond delay="0"/>
                                  </p:stCondLst>
                                  <p:childTnLst>
                                    <p:anim calcmode="discrete" valueType="str">
                                      <p:cBhvr>
                                        <p:cTn id="93" dur="1000" fill="hold"/>
                                        <p:tgtEl>
                                          <p:spTgt spid="29"/>
                                        </p:tgtEl>
                                        <p:attrNameLst>
                                          <p:attrName>style.visibility</p:attrName>
                                        </p:attrNameLst>
                                      </p:cBhvr>
                                      <p:tavLst>
                                        <p:tav tm="0">
                                          <p:val>
                                            <p:strVal val="hidden"/>
                                          </p:val>
                                        </p:tav>
                                        <p:tav tm="50000">
                                          <p:val>
                                            <p:strVal val="visible"/>
                                          </p:val>
                                        </p:tav>
                                      </p:tavLst>
                                    </p:anim>
                                  </p:childTnLst>
                                </p:cTn>
                              </p:par>
                              <p:par>
                                <p:cTn id="94" presetID="35" presetClass="emph" presetSubtype="0" fill="hold" grpId="0" nodeType="withEffect">
                                  <p:stCondLst>
                                    <p:cond delay="0"/>
                                  </p:stCondLst>
                                  <p:childTnLst>
                                    <p:anim calcmode="discrete" valueType="str">
                                      <p:cBhvr>
                                        <p:cTn id="95" dur="1000" fill="hold"/>
                                        <p:tgtEl>
                                          <p:spTgt spid="65"/>
                                        </p:tgtEl>
                                        <p:attrNameLst>
                                          <p:attrName>style.visibility</p:attrName>
                                        </p:attrNameLst>
                                      </p:cBhvr>
                                      <p:tavLst>
                                        <p:tav tm="0">
                                          <p:val>
                                            <p:strVal val="hidden"/>
                                          </p:val>
                                        </p:tav>
                                        <p:tav tm="50000">
                                          <p:val>
                                            <p:strVal val="visible"/>
                                          </p:val>
                                        </p:tav>
                                      </p:tavLst>
                                    </p:anim>
                                  </p:childTnLst>
                                </p:cTn>
                              </p:par>
                              <p:par>
                                <p:cTn id="96" presetID="35" presetClass="emph" presetSubtype="0" fill="hold" grpId="1" nodeType="withEffect">
                                  <p:stCondLst>
                                    <p:cond delay="0"/>
                                  </p:stCondLst>
                                  <p:childTnLst>
                                    <p:anim calcmode="discrete" valueType="str">
                                      <p:cBhvr>
                                        <p:cTn id="97"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1"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box(in)">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35" presetClass="emph" presetSubtype="0" fill="hold" grpId="2" nodeType="clickEffect">
                                  <p:stCondLst>
                                    <p:cond delay="0"/>
                                  </p:stCondLst>
                                  <p:childTnLst>
                                    <p:anim calcmode="discrete" valueType="str">
                                      <p:cBhvr>
                                        <p:cTn id="106" dur="1000" fill="hold"/>
                                        <p:tgtEl>
                                          <p:spTgt spid="21"/>
                                        </p:tgtEl>
                                        <p:attrNameLst>
                                          <p:attrName>style.visibility</p:attrName>
                                        </p:attrNameLst>
                                      </p:cBhvr>
                                      <p:tavLst>
                                        <p:tav tm="0">
                                          <p:val>
                                            <p:strVal val="hidden"/>
                                          </p:val>
                                        </p:tav>
                                        <p:tav tm="50000">
                                          <p:val>
                                            <p:strVal val="visible"/>
                                          </p:val>
                                        </p:tav>
                                      </p:tavLst>
                                    </p:anim>
                                  </p:childTnLst>
                                </p:cTn>
                              </p:par>
                              <p:par>
                                <p:cTn id="107" presetID="35" presetClass="emph" presetSubtype="0" fill="hold" grpId="1" nodeType="withEffect">
                                  <p:stCondLst>
                                    <p:cond delay="0"/>
                                  </p:stCondLst>
                                  <p:childTnLst>
                                    <p:anim calcmode="discrete" valueType="str">
                                      <p:cBhvr>
                                        <p:cTn id="108" dur="1000" fill="hold"/>
                                        <p:tgtEl>
                                          <p:spTgt spid="23"/>
                                        </p:tgtEl>
                                        <p:attrNameLst>
                                          <p:attrName>style.visibility</p:attrName>
                                        </p:attrNameLst>
                                      </p:cBhvr>
                                      <p:tavLst>
                                        <p:tav tm="0">
                                          <p:val>
                                            <p:strVal val="hidden"/>
                                          </p:val>
                                        </p:tav>
                                        <p:tav tm="50000">
                                          <p:val>
                                            <p:strVal val="visible"/>
                                          </p:val>
                                        </p:tav>
                                      </p:tavLst>
                                    </p:anim>
                                  </p:childTnLst>
                                </p:cTn>
                              </p:par>
                              <p:par>
                                <p:cTn id="109" presetID="35" presetClass="emph" presetSubtype="0" fill="hold" grpId="0" nodeType="withEffect">
                                  <p:stCondLst>
                                    <p:cond delay="0"/>
                                  </p:stCondLst>
                                  <p:childTnLst>
                                    <p:anim calcmode="discrete" valueType="str">
                                      <p:cBhvr>
                                        <p:cTn id="110"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1"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box(in)">
                                      <p:cBhvr>
                                        <p:cTn id="115" dur="500"/>
                                        <p:tgtEl>
                                          <p:spTgt spid="12"/>
                                        </p:tgtEl>
                                      </p:cBhvr>
                                    </p:animEffect>
                                  </p:childTnLst>
                                </p:cTn>
                              </p:par>
                            </p:childTnLst>
                          </p:cTn>
                        </p:par>
                      </p:childTnLst>
                    </p:cTn>
                  </p:par>
                  <p:par>
                    <p:cTn id="116" fill="hold">
                      <p:stCondLst>
                        <p:cond delay="indefinite"/>
                      </p:stCondLst>
                      <p:childTnLst>
                        <p:par>
                          <p:cTn id="117" fill="hold">
                            <p:stCondLst>
                              <p:cond delay="0"/>
                            </p:stCondLst>
                            <p:childTnLst>
                              <p:par>
                                <p:cTn id="118" presetID="35" presetClass="emph" presetSubtype="0" fill="hold" grpId="2" nodeType="clickEffect">
                                  <p:stCondLst>
                                    <p:cond delay="0"/>
                                  </p:stCondLst>
                                  <p:childTnLst>
                                    <p:anim calcmode="discrete" valueType="str">
                                      <p:cBhvr>
                                        <p:cTn id="119" dur="1000" fill="hold"/>
                                        <p:tgtEl>
                                          <p:spTgt spid="12"/>
                                        </p:tgtEl>
                                        <p:attrNameLst>
                                          <p:attrName>style.visibility</p:attrName>
                                        </p:attrNameLst>
                                      </p:cBhvr>
                                      <p:tavLst>
                                        <p:tav tm="0">
                                          <p:val>
                                            <p:strVal val="hidden"/>
                                          </p:val>
                                        </p:tav>
                                        <p:tav tm="50000">
                                          <p:val>
                                            <p:strVal val="visible"/>
                                          </p:val>
                                        </p:tav>
                                      </p:tavLst>
                                    </p:anim>
                                  </p:childTnLst>
                                </p:cTn>
                              </p:par>
                              <p:par>
                                <p:cTn id="120" presetID="35" presetClass="emph" presetSubtype="0" fill="hold" grpId="0" nodeType="withEffect">
                                  <p:stCondLst>
                                    <p:cond delay="0"/>
                                  </p:stCondLst>
                                  <p:childTnLst>
                                    <p:anim calcmode="discrete" valueType="str">
                                      <p:cBhvr>
                                        <p:cTn id="121" dur="1000" fill="hold"/>
                                        <p:tgtEl>
                                          <p:spTgt spid="28"/>
                                        </p:tgtEl>
                                        <p:attrNameLst>
                                          <p:attrName>style.visibility</p:attrName>
                                        </p:attrNameLst>
                                      </p:cBhvr>
                                      <p:tavLst>
                                        <p:tav tm="0">
                                          <p:val>
                                            <p:strVal val="hidden"/>
                                          </p:val>
                                        </p:tav>
                                        <p:tav tm="50000">
                                          <p:val>
                                            <p:strVal val="visible"/>
                                          </p:val>
                                        </p:tav>
                                      </p:tavLst>
                                    </p:anim>
                                  </p:childTnLst>
                                </p:cTn>
                              </p:par>
                              <p:par>
                                <p:cTn id="122" presetID="35" presetClass="emph" presetSubtype="0" fill="hold" grpId="1" nodeType="withEffect">
                                  <p:stCondLst>
                                    <p:cond delay="0"/>
                                  </p:stCondLst>
                                  <p:childTnLst>
                                    <p:anim calcmode="discrete" valueType="str">
                                      <p:cBhvr>
                                        <p:cTn id="123" dur="1000" fill="hold"/>
                                        <p:tgtEl>
                                          <p:spTgt spid="64"/>
                                        </p:tgtEl>
                                        <p:attrNameLst>
                                          <p:attrName>style.visibility</p:attrName>
                                        </p:attrNameLst>
                                      </p:cBhvr>
                                      <p:tavLst>
                                        <p:tav tm="0">
                                          <p:val>
                                            <p:strVal val="hidden"/>
                                          </p:val>
                                        </p:tav>
                                        <p:tav tm="50000">
                                          <p:val>
                                            <p:strVal val="visible"/>
                                          </p:val>
                                        </p:tav>
                                      </p:tavLst>
                                    </p:anim>
                                  </p:childTnLst>
                                </p:cTn>
                              </p:par>
                              <p:par>
                                <p:cTn id="124" presetID="35" presetClass="emph" presetSubtype="0" fill="hold" grpId="1" nodeType="withEffect">
                                  <p:stCondLst>
                                    <p:cond delay="0"/>
                                  </p:stCondLst>
                                  <p:childTnLst>
                                    <p:anim calcmode="discrete" valueType="str">
                                      <p:cBhvr>
                                        <p:cTn id="125"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grpId="1" nodeType="click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ox(in)">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5" presetClass="emph" presetSubtype="0" fill="hold" grpId="1" nodeType="clickEffect">
                                  <p:stCondLst>
                                    <p:cond delay="0"/>
                                  </p:stCondLst>
                                  <p:childTnLst>
                                    <p:anim calcmode="discrete" valueType="str">
                                      <p:cBhvr>
                                        <p:cTn id="134" dur="1000" fill="hold"/>
                                        <p:tgtEl>
                                          <p:spTgt spid="29"/>
                                        </p:tgtEl>
                                        <p:attrNameLst>
                                          <p:attrName>style.visibility</p:attrName>
                                        </p:attrNameLst>
                                      </p:cBhvr>
                                      <p:tavLst>
                                        <p:tav tm="0">
                                          <p:val>
                                            <p:strVal val="hidden"/>
                                          </p:val>
                                        </p:tav>
                                        <p:tav tm="50000">
                                          <p:val>
                                            <p:strVal val="visible"/>
                                          </p:val>
                                        </p:tav>
                                      </p:tavLst>
                                    </p:anim>
                                  </p:childTnLst>
                                </p:cTn>
                              </p:par>
                              <p:par>
                                <p:cTn id="135" presetID="35" presetClass="emph" presetSubtype="0" fill="hold" grpId="2" nodeType="withEffect">
                                  <p:stCondLst>
                                    <p:cond delay="0"/>
                                  </p:stCondLst>
                                  <p:childTnLst>
                                    <p:anim calcmode="discrete" valueType="str">
                                      <p:cBhvr>
                                        <p:cTn id="136" dur="1000" fill="hold"/>
                                        <p:tgtEl>
                                          <p:spTgt spid="20"/>
                                        </p:tgtEl>
                                        <p:attrNameLst>
                                          <p:attrName>style.visibility</p:attrName>
                                        </p:attrNameLst>
                                      </p:cBhvr>
                                      <p:tavLst>
                                        <p:tav tm="0">
                                          <p:val>
                                            <p:strVal val="hidden"/>
                                          </p:val>
                                        </p:tav>
                                        <p:tav tm="50000">
                                          <p:val>
                                            <p:strVal val="visible"/>
                                          </p:val>
                                        </p:tav>
                                      </p:tavLst>
                                    </p:anim>
                                  </p:childTnLst>
                                </p:cTn>
                              </p:par>
                              <p:par>
                                <p:cTn id="137" presetID="35" presetClass="emph" presetSubtype="0" fill="hold" grpId="1" nodeType="withEffect">
                                  <p:stCondLst>
                                    <p:cond delay="0"/>
                                  </p:stCondLst>
                                  <p:childTnLst>
                                    <p:anim calcmode="discrete" valueType="str">
                                      <p:cBhvr>
                                        <p:cTn id="138" dur="1000" fill="hold"/>
                                        <p:tgtEl>
                                          <p:spTgt spid="59"/>
                                        </p:tgtEl>
                                        <p:attrNameLst>
                                          <p:attrName>style.visibility</p:attrName>
                                        </p:attrNameLst>
                                      </p:cBhvr>
                                      <p:tavLst>
                                        <p:tav tm="0">
                                          <p:val>
                                            <p:strVal val="hidden"/>
                                          </p:val>
                                        </p:tav>
                                        <p:tav tm="50000">
                                          <p:val>
                                            <p:strVal val="visible"/>
                                          </p:val>
                                        </p:tav>
                                      </p:tavLst>
                                    </p:anim>
                                  </p:childTnLst>
                                </p:cTn>
                              </p:par>
                              <p:par>
                                <p:cTn id="139" presetID="35" presetClass="emph" presetSubtype="0" fill="hold" grpId="0" nodeType="withEffect">
                                  <p:stCondLst>
                                    <p:cond delay="0"/>
                                  </p:stCondLst>
                                  <p:childTnLst>
                                    <p:anim calcmode="discrete" valueType="str">
                                      <p:cBhvr>
                                        <p:cTn id="140"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grpId="1" nodeType="click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box(in)">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35" presetClass="emph" presetSubtype="0" fill="hold" grpId="2" nodeType="clickEffect">
                                  <p:stCondLst>
                                    <p:cond delay="0"/>
                                  </p:stCondLst>
                                  <p:childTnLst>
                                    <p:anim calcmode="discrete" valueType="str">
                                      <p:cBhvr>
                                        <p:cTn id="149" dur="1000" fill="hold"/>
                                        <p:tgtEl>
                                          <p:spTgt spid="11"/>
                                        </p:tgtEl>
                                        <p:attrNameLst>
                                          <p:attrName>style.visibility</p:attrName>
                                        </p:attrNameLst>
                                      </p:cBhvr>
                                      <p:tavLst>
                                        <p:tav tm="0">
                                          <p:val>
                                            <p:strVal val="hidden"/>
                                          </p:val>
                                        </p:tav>
                                        <p:tav tm="50000">
                                          <p:val>
                                            <p:strVal val="visible"/>
                                          </p:val>
                                        </p:tav>
                                      </p:tavLst>
                                    </p:anim>
                                  </p:childTnLst>
                                </p:cTn>
                              </p:par>
                              <p:par>
                                <p:cTn id="150" presetID="35" presetClass="emph" presetSubtype="0" fill="hold" grpId="1" nodeType="withEffect">
                                  <p:stCondLst>
                                    <p:cond delay="0"/>
                                  </p:stCondLst>
                                  <p:childTnLst>
                                    <p:anim calcmode="discrete" valueType="str">
                                      <p:cBhvr>
                                        <p:cTn id="151" dur="1000" fill="hold"/>
                                        <p:tgtEl>
                                          <p:spTgt spid="27"/>
                                        </p:tgtEl>
                                        <p:attrNameLst>
                                          <p:attrName>style.visibility</p:attrName>
                                        </p:attrNameLst>
                                      </p:cBhvr>
                                      <p:tavLst>
                                        <p:tav tm="0">
                                          <p:val>
                                            <p:strVal val="hidden"/>
                                          </p:val>
                                        </p:tav>
                                        <p:tav tm="50000">
                                          <p:val>
                                            <p:strVal val="visible"/>
                                          </p:val>
                                        </p:tav>
                                      </p:tavLst>
                                    </p:anim>
                                  </p:childTnLst>
                                </p:cTn>
                              </p:par>
                              <p:par>
                                <p:cTn id="152" presetID="35" presetClass="emph" presetSubtype="0" fill="hold" grpId="1" nodeType="withEffect">
                                  <p:stCondLst>
                                    <p:cond delay="0"/>
                                  </p:stCondLst>
                                  <p:childTnLst>
                                    <p:anim calcmode="discrete" valueType="str">
                                      <p:cBhvr>
                                        <p:cTn id="153" dur="1000" fill="hold"/>
                                        <p:tgtEl>
                                          <p:spTgt spid="63"/>
                                        </p:tgtEl>
                                        <p:attrNameLst>
                                          <p:attrName>style.visibility</p:attrName>
                                        </p:attrNameLst>
                                      </p:cBhvr>
                                      <p:tavLst>
                                        <p:tav tm="0">
                                          <p:val>
                                            <p:strVal val="hidden"/>
                                          </p:val>
                                        </p:tav>
                                        <p:tav tm="50000">
                                          <p:val>
                                            <p:strVal val="visible"/>
                                          </p:val>
                                        </p:tav>
                                      </p:tavLst>
                                    </p:anim>
                                  </p:childTnLst>
                                </p:cTn>
                              </p:par>
                              <p:par>
                                <p:cTn id="154" presetID="35" presetClass="emph" presetSubtype="0" fill="hold" grpId="1" nodeType="withEffect">
                                  <p:stCondLst>
                                    <p:cond delay="0"/>
                                  </p:stCondLst>
                                  <p:childTnLst>
                                    <p:anim calcmode="discrete" valueType="str">
                                      <p:cBhvr>
                                        <p:cTn id="155"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156" fill="hold">
                      <p:stCondLst>
                        <p:cond delay="indefinite"/>
                      </p:stCondLst>
                      <p:childTnLst>
                        <p:par>
                          <p:cTn id="157" fill="hold">
                            <p:stCondLst>
                              <p:cond delay="0"/>
                            </p:stCondLst>
                            <p:childTnLst>
                              <p:par>
                                <p:cTn id="158" presetID="4" presetClass="entr" presetSubtype="16" fill="hold" grpId="1" nodeType="clickEffect">
                                  <p:stCondLst>
                                    <p:cond delay="0"/>
                                  </p:stCondLst>
                                  <p:childTnLst>
                                    <p:set>
                                      <p:cBhvr>
                                        <p:cTn id="159" dur="1" fill="hold">
                                          <p:stCondLst>
                                            <p:cond delay="0"/>
                                          </p:stCondLst>
                                        </p:cTn>
                                        <p:tgtEl>
                                          <p:spTgt spid="19"/>
                                        </p:tgtEl>
                                        <p:attrNameLst>
                                          <p:attrName>style.visibility</p:attrName>
                                        </p:attrNameLst>
                                      </p:cBhvr>
                                      <p:to>
                                        <p:strVal val="visible"/>
                                      </p:to>
                                    </p:set>
                                    <p:animEffect transition="in" filter="box(in)">
                                      <p:cBhvr>
                                        <p:cTn id="1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11" grpId="0"/>
      <p:bldP spid="11" grpId="1"/>
      <p:bldP spid="11" grpId="2"/>
      <p:bldP spid="12" grpId="0"/>
      <p:bldP spid="12" grpId="1"/>
      <p:bldP spid="12" grpId="2"/>
      <p:bldP spid="13" grpId="0"/>
      <p:bldP spid="13" grpId="1"/>
      <p:bldP spid="13" grpId="2"/>
      <p:bldP spid="15" grpId="0"/>
      <p:bldP spid="15" grpId="1"/>
      <p:bldP spid="15" grpId="2"/>
      <p:bldP spid="19" grpId="0"/>
      <p:bldP spid="19" grpId="1"/>
      <p:bldP spid="20" grpId="0"/>
      <p:bldP spid="20" grpId="1"/>
      <p:bldP spid="20" grpId="2"/>
      <p:bldP spid="21" grpId="0"/>
      <p:bldP spid="21" grpId="1"/>
      <p:bldP spid="21" grpId="2"/>
      <p:bldP spid="23" grpId="0"/>
      <p:bldP spid="23" grpId="1"/>
      <p:bldP spid="27" grpId="0"/>
      <p:bldP spid="27" grpId="1"/>
      <p:bldP spid="28" grpId="0"/>
      <p:bldP spid="29" grpId="0"/>
      <p:bldP spid="29" grpId="1"/>
      <p:bldP spid="30" grpId="0"/>
      <p:bldP spid="33" grpId="0"/>
      <p:bldP spid="33" grpId="1"/>
      <p:bldP spid="34" grpId="0"/>
      <p:bldP spid="34" grpId="1"/>
      <p:bldP spid="35" grpId="0"/>
      <p:bldP spid="35" grpId="1"/>
      <p:bldP spid="37" grpId="0"/>
      <p:bldP spid="41" grpId="0"/>
      <p:bldP spid="43" grpId="0"/>
      <p:bldP spid="44" grpId="0" animBg="1"/>
      <p:bldP spid="45" grpId="0" animBg="1"/>
      <p:bldP spid="59" grpId="0"/>
      <p:bldP spid="59" grpId="1"/>
      <p:bldP spid="63" grpId="0"/>
      <p:bldP spid="63" grpId="1"/>
      <p:bldP spid="64" grpId="0"/>
      <p:bldP spid="64" grpId="1"/>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 </a:t>
            </a:r>
            <a:r>
              <a:rPr lang="en-US" altLang="zh-CN" dirty="0"/>
              <a:t>10</a:t>
            </a:r>
            <a:endParaRPr lang="zh-CN" altLang="en-US" dirty="0"/>
          </a:p>
        </p:txBody>
      </p:sp>
      <p:sp>
        <p:nvSpPr>
          <p:cNvPr id="3" name="文本占位符 2"/>
          <p:cNvSpPr>
            <a:spLocks noGrp="1"/>
          </p:cNvSpPr>
          <p:nvPr>
            <p:ph type="body" sz="quarter" idx="10"/>
          </p:nvPr>
        </p:nvSpPr>
        <p:spPr/>
        <p:txBody>
          <a:bodyPr/>
          <a:lstStyle/>
          <a:p>
            <a:r>
              <a:rPr lang="en-US" altLang="zh-CN" dirty="0"/>
              <a:t>RAID 10</a:t>
            </a:r>
            <a:r>
              <a:rPr lang="zh-CN" altLang="en-US" dirty="0"/>
              <a:t>是将镜像和条带进行组合的</a:t>
            </a:r>
            <a:r>
              <a:rPr lang="en-US" altLang="zh-CN" dirty="0"/>
              <a:t>RAID</a:t>
            </a:r>
            <a:r>
              <a:rPr lang="zh-CN" altLang="en-US" dirty="0"/>
              <a:t>级别，先进行</a:t>
            </a:r>
            <a:r>
              <a:rPr lang="en-US" altLang="zh-CN" dirty="0"/>
              <a:t>RAID 1</a:t>
            </a:r>
            <a:r>
              <a:rPr lang="zh-CN" altLang="en-US" dirty="0"/>
              <a:t>镜像然后再做</a:t>
            </a:r>
            <a:r>
              <a:rPr lang="en-US" altLang="zh-CN" dirty="0"/>
              <a:t>RAID </a:t>
            </a:r>
            <a:r>
              <a:rPr lang="en-US" altLang="zh-CN" dirty="0" smtClean="0"/>
              <a:t>0</a:t>
            </a:r>
            <a:r>
              <a:rPr lang="zh-CN" altLang="en-US" dirty="0"/>
              <a:t>。</a:t>
            </a:r>
            <a:r>
              <a:rPr lang="en-US" altLang="zh-CN" dirty="0"/>
              <a:t>RAID 10</a:t>
            </a:r>
            <a:r>
              <a:rPr lang="zh-CN" altLang="en-US" dirty="0"/>
              <a:t>也是一种应用比较广泛的</a:t>
            </a:r>
            <a:r>
              <a:rPr lang="en-US" altLang="zh-CN" dirty="0"/>
              <a:t>RAID</a:t>
            </a:r>
            <a:r>
              <a:rPr lang="zh-CN" altLang="en-US" dirty="0"/>
              <a:t>级别。</a:t>
            </a:r>
          </a:p>
          <a:p>
            <a:endParaRPr lang="zh-CN" altLang="en-US" dirty="0"/>
          </a:p>
          <a:p>
            <a:endParaRPr lang="zh-CN" altLang="en-US" dirty="0"/>
          </a:p>
        </p:txBody>
      </p:sp>
      <p:sp>
        <p:nvSpPr>
          <p:cNvPr id="4" name="f50d51e0-1947-43d3-8429-e0f6521e192e"/>
          <p:cNvSpPr>
            <a:spLocks noChangeArrowheads="1"/>
          </p:cNvSpPr>
          <p:nvPr/>
        </p:nvSpPr>
        <p:spPr bwMode="auto">
          <a:xfrm rot="5400000">
            <a:off x="4952206" y="3668488"/>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 name="b6b3e007-da4f-47cb-b016-b34d6f3ed424"/>
          <p:cNvSpPr>
            <a:spLocks noChangeArrowheads="1"/>
          </p:cNvSpPr>
          <p:nvPr/>
        </p:nvSpPr>
        <p:spPr bwMode="gray">
          <a:xfrm>
            <a:off x="3476625" y="4926706"/>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 name="001e2284-80b2-4249-889e-7a3e738115c3"/>
          <p:cNvSpPr txBox="1">
            <a:spLocks noChangeArrowheads="1"/>
          </p:cNvSpPr>
          <p:nvPr/>
        </p:nvSpPr>
        <p:spPr bwMode="gray">
          <a:xfrm>
            <a:off x="3621087" y="4998144"/>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D0</a:t>
            </a:r>
          </a:p>
        </p:txBody>
      </p:sp>
      <p:sp>
        <p:nvSpPr>
          <p:cNvPr id="7" name="1b969c14-94cd-453b-b578-b3da3c8269da"/>
          <p:cNvSpPr>
            <a:spLocks noChangeArrowheads="1"/>
          </p:cNvSpPr>
          <p:nvPr/>
        </p:nvSpPr>
        <p:spPr bwMode="gray">
          <a:xfrm>
            <a:off x="3476625" y="4567931"/>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 name="589c6afa-9298-46b6-a62e-da96f2674ede"/>
          <p:cNvSpPr txBox="1">
            <a:spLocks noChangeArrowheads="1"/>
          </p:cNvSpPr>
          <p:nvPr/>
        </p:nvSpPr>
        <p:spPr bwMode="gray">
          <a:xfrm>
            <a:off x="3619500" y="4634606"/>
            <a:ext cx="6842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D2</a:t>
            </a:r>
          </a:p>
        </p:txBody>
      </p:sp>
      <p:sp>
        <p:nvSpPr>
          <p:cNvPr id="9" name="02893f3f-46f2-4e34-97be-fa8581b65e56"/>
          <p:cNvSpPr>
            <a:spLocks noChangeArrowheads="1"/>
          </p:cNvSpPr>
          <p:nvPr/>
        </p:nvSpPr>
        <p:spPr bwMode="gray">
          <a:xfrm>
            <a:off x="3476625" y="4207569"/>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 name="4cefad2f-7f65-48cb-8920-bf8a83a393aa"/>
          <p:cNvSpPr txBox="1">
            <a:spLocks noChangeArrowheads="1"/>
          </p:cNvSpPr>
          <p:nvPr/>
        </p:nvSpPr>
        <p:spPr bwMode="gray">
          <a:xfrm>
            <a:off x="3621087" y="4279006"/>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D4</a:t>
            </a:r>
          </a:p>
        </p:txBody>
      </p:sp>
      <p:sp>
        <p:nvSpPr>
          <p:cNvPr id="11" name="56220b55-5b04-4ef5-ae5b-39f2abec660d"/>
          <p:cNvSpPr>
            <a:spLocks noChangeArrowheads="1"/>
          </p:cNvSpPr>
          <p:nvPr/>
        </p:nvSpPr>
        <p:spPr bwMode="gray">
          <a:xfrm>
            <a:off x="4772025" y="4925119"/>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2" name="ba116eeb-b119-4dab-b07b-b02fe925132d"/>
          <p:cNvSpPr txBox="1">
            <a:spLocks noChangeArrowheads="1"/>
          </p:cNvSpPr>
          <p:nvPr/>
        </p:nvSpPr>
        <p:spPr bwMode="gray">
          <a:xfrm>
            <a:off x="4916487" y="4996556"/>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D0</a:t>
            </a:r>
          </a:p>
        </p:txBody>
      </p:sp>
      <p:sp>
        <p:nvSpPr>
          <p:cNvPr id="13" name="1abe49db-03c0-4be0-9801-870f476a1bee"/>
          <p:cNvSpPr>
            <a:spLocks noChangeArrowheads="1"/>
          </p:cNvSpPr>
          <p:nvPr/>
        </p:nvSpPr>
        <p:spPr bwMode="gray">
          <a:xfrm>
            <a:off x="4772025" y="4566344"/>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4" name="79f7b3dc-9b1b-46b4-9130-b476ba6a1ccd"/>
          <p:cNvSpPr txBox="1">
            <a:spLocks noChangeArrowheads="1"/>
          </p:cNvSpPr>
          <p:nvPr/>
        </p:nvSpPr>
        <p:spPr bwMode="gray">
          <a:xfrm>
            <a:off x="4916487" y="4637781"/>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D2</a:t>
            </a:r>
          </a:p>
        </p:txBody>
      </p:sp>
      <p:sp>
        <p:nvSpPr>
          <p:cNvPr id="15" name="a53b626c-3ff4-499d-8ec5-df86c6e820bb"/>
          <p:cNvSpPr>
            <a:spLocks noChangeArrowheads="1"/>
          </p:cNvSpPr>
          <p:nvPr/>
        </p:nvSpPr>
        <p:spPr bwMode="gray">
          <a:xfrm>
            <a:off x="4772025" y="4205981"/>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6" name="517a00c8-3785-44ff-ae9e-061289fb3021"/>
          <p:cNvSpPr txBox="1">
            <a:spLocks noChangeArrowheads="1"/>
          </p:cNvSpPr>
          <p:nvPr/>
        </p:nvSpPr>
        <p:spPr bwMode="gray">
          <a:xfrm>
            <a:off x="4916487" y="4277419"/>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D4</a:t>
            </a:r>
          </a:p>
        </p:txBody>
      </p:sp>
      <p:sp>
        <p:nvSpPr>
          <p:cNvPr id="17" name="c3be00d4-cb54-4a36-8163-b38329835962"/>
          <p:cNvSpPr>
            <a:spLocks noChangeArrowheads="1"/>
          </p:cNvSpPr>
          <p:nvPr/>
        </p:nvSpPr>
        <p:spPr bwMode="gray">
          <a:xfrm>
            <a:off x="6284912" y="4963219"/>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8" name="a4e2a27f-dbd8-4621-af71-109ad6768a7c"/>
          <p:cNvSpPr txBox="1">
            <a:spLocks noChangeArrowheads="1"/>
          </p:cNvSpPr>
          <p:nvPr/>
        </p:nvSpPr>
        <p:spPr bwMode="gray">
          <a:xfrm>
            <a:off x="6429375" y="5034656"/>
            <a:ext cx="6842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a:t>
            </a:r>
          </a:p>
        </p:txBody>
      </p:sp>
      <p:sp>
        <p:nvSpPr>
          <p:cNvPr id="19" name="f2f3d115-633d-4083-937c-bcbe8503cbc2"/>
          <p:cNvSpPr>
            <a:spLocks noChangeArrowheads="1"/>
          </p:cNvSpPr>
          <p:nvPr/>
        </p:nvSpPr>
        <p:spPr bwMode="gray">
          <a:xfrm>
            <a:off x="6284912" y="4604444"/>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0" name="35ee441b-e0bc-4652-8d7e-d3381bbe2f5e"/>
          <p:cNvSpPr txBox="1">
            <a:spLocks noChangeArrowheads="1"/>
          </p:cNvSpPr>
          <p:nvPr/>
        </p:nvSpPr>
        <p:spPr bwMode="gray">
          <a:xfrm>
            <a:off x="6429375" y="4675881"/>
            <a:ext cx="6842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D3</a:t>
            </a:r>
          </a:p>
        </p:txBody>
      </p:sp>
      <p:sp>
        <p:nvSpPr>
          <p:cNvPr id="21" name="296b7af7-28af-4791-8c21-6ef0a0885f76"/>
          <p:cNvSpPr>
            <a:spLocks noChangeArrowheads="1"/>
          </p:cNvSpPr>
          <p:nvPr/>
        </p:nvSpPr>
        <p:spPr bwMode="gray">
          <a:xfrm>
            <a:off x="6284912" y="4244081"/>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2" name="32ab7ca5-cbdf-47c7-8ba3-aff6dd0dfb28"/>
          <p:cNvSpPr txBox="1">
            <a:spLocks noChangeArrowheads="1"/>
          </p:cNvSpPr>
          <p:nvPr/>
        </p:nvSpPr>
        <p:spPr bwMode="gray">
          <a:xfrm>
            <a:off x="6429375" y="4315519"/>
            <a:ext cx="6842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D5</a:t>
            </a:r>
          </a:p>
        </p:txBody>
      </p:sp>
      <p:sp>
        <p:nvSpPr>
          <p:cNvPr id="23" name="49bb3ef3-e6f2-4c58-9c2e-c792087d4e72"/>
          <p:cNvSpPr>
            <a:spLocks noChangeArrowheads="1"/>
          </p:cNvSpPr>
          <p:nvPr/>
        </p:nvSpPr>
        <p:spPr bwMode="gray">
          <a:xfrm>
            <a:off x="7578725" y="4964806"/>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4" name="1b13c7e3-f37c-495b-858f-45ad1ca059cc"/>
          <p:cNvSpPr txBox="1">
            <a:spLocks noChangeArrowheads="1"/>
          </p:cNvSpPr>
          <p:nvPr/>
        </p:nvSpPr>
        <p:spPr bwMode="gray">
          <a:xfrm>
            <a:off x="7723187" y="5036244"/>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D1</a:t>
            </a:r>
          </a:p>
        </p:txBody>
      </p:sp>
      <p:sp>
        <p:nvSpPr>
          <p:cNvPr id="25" name="7ed1df5a-52f9-4ce8-9ee3-7e3d19631b1a"/>
          <p:cNvSpPr>
            <a:spLocks noChangeArrowheads="1"/>
          </p:cNvSpPr>
          <p:nvPr/>
        </p:nvSpPr>
        <p:spPr bwMode="gray">
          <a:xfrm>
            <a:off x="7578725" y="4606031"/>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6" name="7f6db428-51c2-4ee3-85f7-a673671c1cf7"/>
          <p:cNvSpPr txBox="1">
            <a:spLocks noChangeArrowheads="1"/>
          </p:cNvSpPr>
          <p:nvPr/>
        </p:nvSpPr>
        <p:spPr bwMode="gray">
          <a:xfrm>
            <a:off x="7723187" y="4677469"/>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D3</a:t>
            </a:r>
          </a:p>
        </p:txBody>
      </p:sp>
      <p:sp>
        <p:nvSpPr>
          <p:cNvPr id="27" name="42dc4b04-a35f-4950-ab81-d136c9942a94"/>
          <p:cNvSpPr>
            <a:spLocks noChangeArrowheads="1"/>
          </p:cNvSpPr>
          <p:nvPr/>
        </p:nvSpPr>
        <p:spPr bwMode="gray">
          <a:xfrm>
            <a:off x="7578725" y="4245669"/>
            <a:ext cx="936625" cy="4318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8" name="e3382556-f067-4632-a3c1-d9060ad3dae8"/>
          <p:cNvSpPr txBox="1">
            <a:spLocks noChangeArrowheads="1"/>
          </p:cNvSpPr>
          <p:nvPr/>
        </p:nvSpPr>
        <p:spPr bwMode="gray">
          <a:xfrm>
            <a:off x="7723187" y="4317106"/>
            <a:ext cx="684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a:latin typeface="+mn-lt"/>
                <a:ea typeface="+mn-ea"/>
                <a:cs typeface="Arial" panose="020B0604020202020204" pitchFamily="34" charset="0"/>
              </a:rPr>
              <a:t>D5</a:t>
            </a:r>
          </a:p>
        </p:txBody>
      </p:sp>
      <p:sp>
        <p:nvSpPr>
          <p:cNvPr id="29" name="0b80f87e-58ae-4706-9e48-4f54f9324ab2"/>
          <p:cNvSpPr>
            <a:spLocks noChangeArrowheads="1"/>
          </p:cNvSpPr>
          <p:nvPr/>
        </p:nvSpPr>
        <p:spPr bwMode="auto">
          <a:xfrm rot="5400000">
            <a:off x="3655219" y="3668488"/>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0" name="AutoShape 30"/>
          <p:cNvSpPr>
            <a:spLocks noChangeArrowheads="1"/>
          </p:cNvSpPr>
          <p:nvPr/>
        </p:nvSpPr>
        <p:spPr bwMode="auto">
          <a:xfrm>
            <a:off x="3619500" y="3370956"/>
            <a:ext cx="1898650"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31" name="418adeda-31bf-4fa4-a0e4-34de4fc383d6"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3635375" y="3272531"/>
            <a:ext cx="18923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daa770d9-3741-4c41-aaf9-34a78f202db2"/>
          <p:cNvSpPr>
            <a:spLocks noChangeArrowheads="1"/>
          </p:cNvSpPr>
          <p:nvPr/>
        </p:nvSpPr>
        <p:spPr bwMode="auto">
          <a:xfrm rot="5400000">
            <a:off x="7760494" y="3668488"/>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3" name="f123104f-7b94-4a41-ae92-a2d07c59263b"/>
          <p:cNvSpPr>
            <a:spLocks noChangeArrowheads="1"/>
          </p:cNvSpPr>
          <p:nvPr/>
        </p:nvSpPr>
        <p:spPr bwMode="auto">
          <a:xfrm rot="5400000">
            <a:off x="6463506" y="3668488"/>
            <a:ext cx="576262"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4" name="AutoShape 35"/>
          <p:cNvSpPr>
            <a:spLocks noChangeArrowheads="1"/>
          </p:cNvSpPr>
          <p:nvPr/>
        </p:nvSpPr>
        <p:spPr bwMode="auto">
          <a:xfrm>
            <a:off x="6427787" y="3370956"/>
            <a:ext cx="1898650"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35" name="24af7b4a-96f3-4ba1-b127-88ee31037efb"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6443662" y="3272531"/>
            <a:ext cx="18923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43a87acc-0494-4d19-b636-609b5d3517ef"/>
          <p:cNvSpPr>
            <a:spLocks noChangeArrowheads="1"/>
          </p:cNvSpPr>
          <p:nvPr/>
        </p:nvSpPr>
        <p:spPr bwMode="auto">
          <a:xfrm rot="5400000">
            <a:off x="7111205" y="2906613"/>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7" name="abc46a64-0f97-4da7-8f3f-315dabea78ce"/>
          <p:cNvSpPr>
            <a:spLocks noChangeArrowheads="1"/>
          </p:cNvSpPr>
          <p:nvPr/>
        </p:nvSpPr>
        <p:spPr bwMode="auto">
          <a:xfrm rot="5400000">
            <a:off x="4304505" y="2876201"/>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AutoShape 40"/>
          <p:cNvSpPr>
            <a:spLocks noChangeArrowheads="1"/>
          </p:cNvSpPr>
          <p:nvPr/>
        </p:nvSpPr>
        <p:spPr bwMode="auto">
          <a:xfrm>
            <a:off x="4160837" y="2703834"/>
            <a:ext cx="3689350"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9" name="008d4dc5-3433-4b8f-8821-8bcb5f7e1695"/>
          <p:cNvSpPr txBox="1">
            <a:spLocks noChangeArrowheads="1"/>
          </p:cNvSpPr>
          <p:nvPr/>
        </p:nvSpPr>
        <p:spPr bwMode="gray">
          <a:xfrm>
            <a:off x="3871912" y="3375719"/>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硬盘镜像器</a:t>
            </a:r>
            <a:r>
              <a:rPr lang="en-US" altLang="zh-CN" sz="1400" b="1" dirty="0" smtClean="0">
                <a:latin typeface="+mn-lt"/>
                <a:ea typeface="+mn-ea"/>
                <a:cs typeface="Arial" panose="020B0604020202020204" pitchFamily="34" charset="0"/>
              </a:rPr>
              <a:t> </a:t>
            </a:r>
            <a:endParaRPr lang="en-US" altLang="zh-CN" sz="1400" b="1" dirty="0">
              <a:latin typeface="+mn-lt"/>
              <a:ea typeface="+mn-ea"/>
              <a:cs typeface="Arial" panose="020B0604020202020204" pitchFamily="34" charset="0"/>
            </a:endParaRPr>
          </a:p>
        </p:txBody>
      </p:sp>
      <p:sp>
        <p:nvSpPr>
          <p:cNvPr id="40" name="9f98ac3e-1629-4240-bf15-e8335269dbfd"/>
          <p:cNvSpPr txBox="1">
            <a:spLocks noChangeArrowheads="1"/>
          </p:cNvSpPr>
          <p:nvPr/>
        </p:nvSpPr>
        <p:spPr bwMode="gray">
          <a:xfrm>
            <a:off x="6643687" y="3375719"/>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硬盘镜像器</a:t>
            </a:r>
            <a:r>
              <a:rPr lang="en-US" altLang="zh-CN" sz="1400" b="1" dirty="0" smtClean="0">
                <a:latin typeface="+mn-lt"/>
                <a:ea typeface="+mn-ea"/>
                <a:cs typeface="Arial" panose="020B0604020202020204" pitchFamily="34" charset="0"/>
              </a:rPr>
              <a:t> </a:t>
            </a:r>
            <a:endParaRPr lang="en-US" altLang="zh-CN" sz="1400" b="1" dirty="0">
              <a:latin typeface="+mn-lt"/>
              <a:ea typeface="+mn-ea"/>
              <a:cs typeface="Arial" panose="020B0604020202020204" pitchFamily="34" charset="0"/>
            </a:endParaRPr>
          </a:p>
        </p:txBody>
      </p:sp>
      <p:sp>
        <p:nvSpPr>
          <p:cNvPr id="41" name="e70e2d54-c3fd-4527-be61-02217f5a7c3a"/>
          <p:cNvSpPr txBox="1">
            <a:spLocks noChangeArrowheads="1"/>
          </p:cNvSpPr>
          <p:nvPr/>
        </p:nvSpPr>
        <p:spPr bwMode="gray">
          <a:xfrm>
            <a:off x="4916487" y="2708596"/>
            <a:ext cx="233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1400" b="1">
                <a:latin typeface="+mn-lt"/>
                <a:ea typeface="+mn-ea"/>
                <a:cs typeface="Arial" panose="020B0604020202020204" pitchFamily="34" charset="0"/>
              </a:rPr>
              <a:t>D0, D1, D2, D3, D4, D5</a:t>
            </a:r>
          </a:p>
        </p:txBody>
      </p:sp>
      <p:sp>
        <p:nvSpPr>
          <p:cNvPr id="42" name="755a2d21-cc2b-4b4e-947a-ad992d0ace15"/>
          <p:cNvSpPr txBox="1">
            <a:spLocks noChangeArrowheads="1"/>
          </p:cNvSpPr>
          <p:nvPr/>
        </p:nvSpPr>
        <p:spPr bwMode="gray">
          <a:xfrm>
            <a:off x="2648632" y="2732224"/>
            <a:ext cx="1966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b="1" dirty="0" smtClean="0">
                <a:latin typeface="+mn-lt"/>
                <a:ea typeface="+mn-ea"/>
                <a:cs typeface="Arial" panose="020B0604020202020204" pitchFamily="34" charset="0"/>
              </a:rPr>
              <a:t>用户数据</a:t>
            </a:r>
            <a:endParaRPr lang="en-US" altLang="zh-CN" sz="1400" b="1" dirty="0">
              <a:latin typeface="+mn-lt"/>
              <a:ea typeface="+mn-ea"/>
              <a:cs typeface="Arial" panose="020B0604020202020204" pitchFamily="34" charset="0"/>
            </a:endParaRPr>
          </a:p>
        </p:txBody>
      </p:sp>
      <p:sp>
        <p:nvSpPr>
          <p:cNvPr id="43" name="f6d9bf0d-6ebc-4d5f-b957-dfc285586c9f"/>
          <p:cNvSpPr>
            <a:spLocks noChangeArrowheads="1"/>
          </p:cNvSpPr>
          <p:nvPr/>
        </p:nvSpPr>
        <p:spPr bwMode="auto">
          <a:xfrm>
            <a:off x="3189287" y="3967856"/>
            <a:ext cx="2663825" cy="2087563"/>
          </a:xfrm>
          <a:prstGeom prst="roundRect">
            <a:avLst>
              <a:gd name="adj" fmla="val 16667"/>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4" name="4566806d-2f89-4d93-81f0-7ac0411bd738"/>
          <p:cNvSpPr>
            <a:spLocks noChangeArrowheads="1"/>
          </p:cNvSpPr>
          <p:nvPr/>
        </p:nvSpPr>
        <p:spPr bwMode="auto">
          <a:xfrm>
            <a:off x="6140449" y="3967856"/>
            <a:ext cx="2644775" cy="2087563"/>
          </a:xfrm>
          <a:prstGeom prst="roundRect">
            <a:avLst>
              <a:gd name="adj" fmla="val 16667"/>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5" name="102dab67-32de-47f6-b297-13e4f7dabb7a"/>
          <p:cNvSpPr txBox="1">
            <a:spLocks noChangeArrowheads="1"/>
          </p:cNvSpPr>
          <p:nvPr/>
        </p:nvSpPr>
        <p:spPr bwMode="auto">
          <a:xfrm>
            <a:off x="4165600" y="5720456"/>
            <a:ext cx="751724"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1</a:t>
            </a:r>
          </a:p>
        </p:txBody>
      </p:sp>
      <p:sp>
        <p:nvSpPr>
          <p:cNvPr id="46" name="28772f7a-53f6-474b-a424-701e1e888cab"/>
          <p:cNvSpPr txBox="1">
            <a:spLocks noChangeArrowheads="1"/>
          </p:cNvSpPr>
          <p:nvPr/>
        </p:nvSpPr>
        <p:spPr bwMode="auto">
          <a:xfrm>
            <a:off x="7128708" y="5720456"/>
            <a:ext cx="751724"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1</a:t>
            </a:r>
          </a:p>
        </p:txBody>
      </p:sp>
      <p:sp>
        <p:nvSpPr>
          <p:cNvPr id="47" name="9f9a7fe9-8066-4f9b-ac31-323323e111e6"/>
          <p:cNvSpPr>
            <a:spLocks noChangeArrowheads="1"/>
          </p:cNvSpPr>
          <p:nvPr/>
        </p:nvSpPr>
        <p:spPr bwMode="auto">
          <a:xfrm>
            <a:off x="2973387" y="3812344"/>
            <a:ext cx="5975350" cy="2329756"/>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8" name="32a41c39-f076-4bd3-b909-78795b85b820"/>
          <p:cNvSpPr txBox="1">
            <a:spLocks noChangeArrowheads="1"/>
          </p:cNvSpPr>
          <p:nvPr/>
        </p:nvSpPr>
        <p:spPr bwMode="auto">
          <a:xfrm>
            <a:off x="5637665" y="5930514"/>
            <a:ext cx="751724"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0</a:t>
            </a:r>
          </a:p>
        </p:txBody>
      </p:sp>
      <p:sp>
        <p:nvSpPr>
          <p:cNvPr id="49" name="31fcdbf2-c712-4b22-a9c8-ad3d8c3d8be4"/>
          <p:cNvSpPr txBox="1">
            <a:spLocks noChangeArrowheads="1"/>
          </p:cNvSpPr>
          <p:nvPr/>
        </p:nvSpPr>
        <p:spPr bwMode="gray">
          <a:xfrm>
            <a:off x="3116684" y="5432523"/>
            <a:ext cx="152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1</a:t>
            </a:r>
            <a:endParaRPr lang="en-US" altLang="zh-CN" sz="1400" dirty="0">
              <a:latin typeface="+mn-lt"/>
              <a:ea typeface="+mn-ea"/>
              <a:cs typeface="Arial" panose="020B0604020202020204" pitchFamily="34" charset="0"/>
            </a:endParaRPr>
          </a:p>
        </p:txBody>
      </p:sp>
      <p:sp>
        <p:nvSpPr>
          <p:cNvPr id="50" name="83e7cd7a-ccf2-49bb-b853-3b285a94ee9c"/>
          <p:cNvSpPr txBox="1">
            <a:spLocks noChangeArrowheads="1"/>
          </p:cNvSpPr>
          <p:nvPr/>
        </p:nvSpPr>
        <p:spPr bwMode="gray">
          <a:xfrm>
            <a:off x="4412828" y="5432523"/>
            <a:ext cx="152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2</a:t>
            </a:r>
            <a:endParaRPr lang="en-US" altLang="zh-CN" sz="1400" dirty="0">
              <a:latin typeface="+mn-lt"/>
              <a:ea typeface="+mn-ea"/>
              <a:cs typeface="Arial" panose="020B0604020202020204" pitchFamily="34" charset="0"/>
            </a:endParaRPr>
          </a:p>
        </p:txBody>
      </p:sp>
      <p:sp>
        <p:nvSpPr>
          <p:cNvPr id="51" name="c14927c7-f52d-4457-bdf4-9404244afd00"/>
          <p:cNvSpPr txBox="1">
            <a:spLocks noChangeArrowheads="1"/>
          </p:cNvSpPr>
          <p:nvPr/>
        </p:nvSpPr>
        <p:spPr bwMode="gray">
          <a:xfrm>
            <a:off x="6052418" y="5432523"/>
            <a:ext cx="1528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3</a:t>
            </a:r>
            <a:endParaRPr lang="en-US" altLang="zh-CN" sz="1400" dirty="0">
              <a:latin typeface="+mn-lt"/>
              <a:ea typeface="+mn-ea"/>
              <a:cs typeface="Arial" panose="020B0604020202020204" pitchFamily="34" charset="0"/>
            </a:endParaRPr>
          </a:p>
        </p:txBody>
      </p:sp>
      <p:sp>
        <p:nvSpPr>
          <p:cNvPr id="52" name="53ceb06a-e6ae-4bc8-ac27-31ae8a26adb6"/>
          <p:cNvSpPr txBox="1">
            <a:spLocks noChangeArrowheads="1"/>
          </p:cNvSpPr>
          <p:nvPr/>
        </p:nvSpPr>
        <p:spPr bwMode="gray">
          <a:xfrm>
            <a:off x="7348561" y="5432523"/>
            <a:ext cx="152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4</a:t>
            </a:r>
            <a:endParaRPr lang="en-US" altLang="zh-CN" sz="1400" dirty="0">
              <a:latin typeface="+mn-lt"/>
              <a:ea typeface="+mn-ea"/>
              <a:cs typeface="Arial" panose="020B0604020202020204" pitchFamily="34" charset="0"/>
            </a:endParaRPr>
          </a:p>
        </p:txBody>
      </p:sp>
    </p:spTree>
    <p:extLst>
      <p:ext uri="{BB962C8B-B14F-4D97-AF65-F5344CB8AC3E}">
        <p14:creationId xmlns:p14="http://schemas.microsoft.com/office/powerpoint/2010/main" val="4732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0" nodeType="clickEffect">
                                  <p:stCondLst>
                                    <p:cond delay="0"/>
                                  </p:stCondLst>
                                  <p:childTnLst>
                                    <p:anim calcmode="lin" valueType="num">
                                      <p:cBhvr>
                                        <p:cTn id="6" dur="500"/>
                                        <p:tgtEl>
                                          <p:spTgt spid="12"/>
                                        </p:tgtEl>
                                        <p:attrNameLst>
                                          <p:attrName>ppt_w</p:attrName>
                                        </p:attrNameLst>
                                      </p:cBhvr>
                                      <p:tavLst>
                                        <p:tav tm="0">
                                          <p:val>
                                            <p:strVal val="ppt_w"/>
                                          </p:val>
                                        </p:tav>
                                        <p:tav tm="100000">
                                          <p:val>
                                            <p:fltVal val="0"/>
                                          </p:val>
                                        </p:tav>
                                      </p:tavLst>
                                    </p:anim>
                                    <p:anim calcmode="lin" valueType="num">
                                      <p:cBhvr>
                                        <p:cTn id="7" dur="500"/>
                                        <p:tgtEl>
                                          <p:spTgt spid="12"/>
                                        </p:tgtEl>
                                        <p:attrNameLst>
                                          <p:attrName>ppt_h</p:attrName>
                                        </p:attrNameLst>
                                      </p:cBhvr>
                                      <p:tavLst>
                                        <p:tav tm="0">
                                          <p:val>
                                            <p:strVal val="ppt_h"/>
                                          </p:val>
                                        </p:tav>
                                        <p:tav tm="100000">
                                          <p:val>
                                            <p:fltVal val="0"/>
                                          </p:val>
                                        </p:tav>
                                      </p:tavLst>
                                    </p:anim>
                                    <p:set>
                                      <p:cBhvr>
                                        <p:cTn id="8" dur="1" fill="hold">
                                          <p:stCondLst>
                                            <p:cond delay="499"/>
                                          </p:stCondLst>
                                        </p:cTn>
                                        <p:tgtEl>
                                          <p:spTgt spid="12"/>
                                        </p:tgtEl>
                                        <p:attrNameLst>
                                          <p:attrName>style.visibility</p:attrName>
                                        </p:attrNameLst>
                                      </p:cBhvr>
                                      <p:to>
                                        <p:strVal val="hidden"/>
                                      </p:to>
                                    </p:set>
                                  </p:childTnLst>
                                </p:cTn>
                              </p:par>
                              <p:par>
                                <p:cTn id="9" presetID="23" presetClass="exit" presetSubtype="32" fill="hold" grpId="0" nodeType="withEffect">
                                  <p:stCondLst>
                                    <p:cond delay="0"/>
                                  </p:stCondLst>
                                  <p:childTnLst>
                                    <p:anim calcmode="lin" valueType="num">
                                      <p:cBhvr>
                                        <p:cTn id="10" dur="500"/>
                                        <p:tgtEl>
                                          <p:spTgt spid="14"/>
                                        </p:tgtEl>
                                        <p:attrNameLst>
                                          <p:attrName>ppt_w</p:attrName>
                                        </p:attrNameLst>
                                      </p:cBhvr>
                                      <p:tavLst>
                                        <p:tav tm="0">
                                          <p:val>
                                            <p:strVal val="ppt_w"/>
                                          </p:val>
                                        </p:tav>
                                        <p:tav tm="100000">
                                          <p:val>
                                            <p:fltVal val="0"/>
                                          </p:val>
                                        </p:tav>
                                      </p:tavLst>
                                    </p:anim>
                                    <p:anim calcmode="lin" valueType="num">
                                      <p:cBhvr>
                                        <p:cTn id="11" dur="500"/>
                                        <p:tgtEl>
                                          <p:spTgt spid="14"/>
                                        </p:tgtEl>
                                        <p:attrNameLst>
                                          <p:attrName>ppt_h</p:attrName>
                                        </p:attrNameLst>
                                      </p:cBhvr>
                                      <p:tavLst>
                                        <p:tav tm="0">
                                          <p:val>
                                            <p:strVal val="ppt_h"/>
                                          </p:val>
                                        </p:tav>
                                        <p:tav tm="100000">
                                          <p:val>
                                            <p:fltVal val="0"/>
                                          </p:val>
                                        </p:tav>
                                      </p:tavLst>
                                    </p:anim>
                                    <p:set>
                                      <p:cBhvr>
                                        <p:cTn id="12" dur="1" fill="hold">
                                          <p:stCondLst>
                                            <p:cond delay="499"/>
                                          </p:stCondLst>
                                        </p:cTn>
                                        <p:tgtEl>
                                          <p:spTgt spid="14"/>
                                        </p:tgtEl>
                                        <p:attrNameLst>
                                          <p:attrName>style.visibility</p:attrName>
                                        </p:attrNameLst>
                                      </p:cBhvr>
                                      <p:to>
                                        <p:strVal val="hidden"/>
                                      </p:to>
                                    </p:set>
                                  </p:childTnLst>
                                </p:cTn>
                              </p:par>
                              <p:par>
                                <p:cTn id="13" presetID="23" presetClass="exit" presetSubtype="32" fill="hold" grpId="0" nodeType="withEffect">
                                  <p:stCondLst>
                                    <p:cond delay="0"/>
                                  </p:stCondLst>
                                  <p:childTnLst>
                                    <p:anim calcmode="lin" valueType="num">
                                      <p:cBhvr>
                                        <p:cTn id="14" dur="500"/>
                                        <p:tgtEl>
                                          <p:spTgt spid="16"/>
                                        </p:tgtEl>
                                        <p:attrNameLst>
                                          <p:attrName>ppt_w</p:attrName>
                                        </p:attrNameLst>
                                      </p:cBhvr>
                                      <p:tavLst>
                                        <p:tav tm="0">
                                          <p:val>
                                            <p:strVal val="ppt_w"/>
                                          </p:val>
                                        </p:tav>
                                        <p:tav tm="100000">
                                          <p:val>
                                            <p:fltVal val="0"/>
                                          </p:val>
                                        </p:tav>
                                      </p:tavLst>
                                    </p:anim>
                                    <p:anim calcmode="lin" valueType="num">
                                      <p:cBhvr>
                                        <p:cTn id="15" dur="500"/>
                                        <p:tgtEl>
                                          <p:spTgt spid="16"/>
                                        </p:tgtEl>
                                        <p:attrNameLst>
                                          <p:attrName>ppt_h</p:attrName>
                                        </p:attrNameLst>
                                      </p:cBhvr>
                                      <p:tavLst>
                                        <p:tav tm="0">
                                          <p:val>
                                            <p:strVal val="ppt_h"/>
                                          </p:val>
                                        </p:tav>
                                        <p:tav tm="100000">
                                          <p:val>
                                            <p:fltVal val="0"/>
                                          </p:val>
                                        </p:tav>
                                      </p:tavLst>
                                    </p:anim>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1+#ppt_w/2"/>
                                          </p:val>
                                        </p:tav>
                                        <p:tav tm="100000">
                                          <p:val>
                                            <p:strVal val="#ppt_x"/>
                                          </p:val>
                                        </p:tav>
                                      </p:tavLst>
                                    </p:anim>
                                    <p:anim calcmode="lin" valueType="num">
                                      <p:cBhvr additive="base">
                                        <p:cTn id="22"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0" nodeType="clickEffect">
                                  <p:stCondLst>
                                    <p:cond delay="0"/>
                                  </p:stCondLst>
                                  <p:childTnLst>
                                    <p:animScale>
                                      <p:cBhvr>
                                        <p:cTn id="26" dur="500" fill="hold"/>
                                        <p:tgtEl>
                                          <p:spTgt spid="6"/>
                                        </p:tgtEl>
                                      </p:cBhvr>
                                      <p:by x="150000" y="150000"/>
                                    </p:animScale>
                                  </p:childTnLst>
                                </p:cTn>
                              </p:par>
                            </p:childTnLst>
                          </p:cTn>
                        </p:par>
                        <p:par>
                          <p:cTn id="27" fill="hold">
                            <p:stCondLst>
                              <p:cond delay="500"/>
                            </p:stCondLst>
                            <p:childTnLst>
                              <p:par>
                                <p:cTn id="28" presetID="6" presetClass="emph" presetSubtype="0" fill="hold" grpId="0" nodeType="afterEffect">
                                  <p:stCondLst>
                                    <p:cond delay="0"/>
                                  </p:stCondLst>
                                  <p:childTnLst>
                                    <p:animScale>
                                      <p:cBhvr>
                                        <p:cTn id="29" dur="500" fill="hold"/>
                                        <p:tgtEl>
                                          <p:spTgt spid="18"/>
                                        </p:tgtEl>
                                      </p:cBhvr>
                                      <p:by x="150000" y="150000"/>
                                    </p:animScale>
                                  </p:childTnLst>
                                </p:cTn>
                              </p:par>
                            </p:childTnLst>
                          </p:cTn>
                        </p:par>
                        <p:par>
                          <p:cTn id="30" fill="hold">
                            <p:stCondLst>
                              <p:cond delay="1000"/>
                            </p:stCondLst>
                            <p:childTnLst>
                              <p:par>
                                <p:cTn id="31" presetID="6" presetClass="emph" presetSubtype="0" fill="hold" grpId="0" nodeType="afterEffect">
                                  <p:stCondLst>
                                    <p:cond delay="0"/>
                                  </p:stCondLst>
                                  <p:childTnLst>
                                    <p:animScale>
                                      <p:cBhvr>
                                        <p:cTn id="32" dur="500" fill="hold"/>
                                        <p:tgtEl>
                                          <p:spTgt spid="8"/>
                                        </p:tgtEl>
                                      </p:cBhvr>
                                      <p:by x="150000" y="150000"/>
                                    </p:animScale>
                                  </p:childTnLst>
                                </p:cTn>
                              </p:par>
                            </p:childTnLst>
                          </p:cTn>
                        </p:par>
                        <p:par>
                          <p:cTn id="33" fill="hold">
                            <p:stCondLst>
                              <p:cond delay="1500"/>
                            </p:stCondLst>
                            <p:childTnLst>
                              <p:par>
                                <p:cTn id="34" presetID="6" presetClass="emph" presetSubtype="0" fill="hold" grpId="0" nodeType="afterEffect">
                                  <p:stCondLst>
                                    <p:cond delay="0"/>
                                  </p:stCondLst>
                                  <p:childTnLst>
                                    <p:animScale>
                                      <p:cBhvr>
                                        <p:cTn id="35" dur="500" fill="hold"/>
                                        <p:tgtEl>
                                          <p:spTgt spid="20"/>
                                        </p:tgtEl>
                                      </p:cBhvr>
                                      <p:by x="150000" y="150000"/>
                                    </p:animScale>
                                  </p:childTnLst>
                                </p:cTn>
                              </p:par>
                            </p:childTnLst>
                          </p:cTn>
                        </p:par>
                        <p:par>
                          <p:cTn id="36" fill="hold">
                            <p:stCondLst>
                              <p:cond delay="2000"/>
                            </p:stCondLst>
                            <p:childTnLst>
                              <p:par>
                                <p:cTn id="37" presetID="6" presetClass="emph" presetSubtype="0" fill="hold" grpId="0" nodeType="afterEffect">
                                  <p:stCondLst>
                                    <p:cond delay="0"/>
                                  </p:stCondLst>
                                  <p:childTnLst>
                                    <p:animScale>
                                      <p:cBhvr>
                                        <p:cTn id="38" dur="500" fill="hold"/>
                                        <p:tgtEl>
                                          <p:spTgt spid="10"/>
                                        </p:tgtEl>
                                      </p:cBhvr>
                                      <p:by x="150000" y="150000"/>
                                    </p:animScale>
                                  </p:childTnLst>
                                </p:cTn>
                              </p:par>
                            </p:childTnLst>
                          </p:cTn>
                        </p:par>
                        <p:par>
                          <p:cTn id="39" fill="hold">
                            <p:stCondLst>
                              <p:cond delay="2500"/>
                            </p:stCondLst>
                            <p:childTnLst>
                              <p:par>
                                <p:cTn id="40" presetID="6" presetClass="emph" presetSubtype="0" fill="hold" grpId="0" nodeType="afterEffect">
                                  <p:stCondLst>
                                    <p:cond delay="0"/>
                                  </p:stCondLst>
                                  <p:childTnLst>
                                    <p:animScale>
                                      <p:cBhvr>
                                        <p:cTn id="41" dur="500" fill="hold"/>
                                        <p:tgtEl>
                                          <p:spTgt spid="22"/>
                                        </p:tgtEl>
                                      </p:cBhvr>
                                      <p:by x="150000" y="150000"/>
                                    </p:animScale>
                                  </p:childTnLst>
                                </p:cTn>
                              </p:par>
                            </p:childTnLst>
                          </p:cTn>
                        </p:par>
                      </p:childTnLst>
                    </p:cTn>
                  </p:par>
                  <p:par>
                    <p:cTn id="42" fill="hold">
                      <p:stCondLst>
                        <p:cond delay="indefinite"/>
                      </p:stCondLst>
                      <p:childTnLst>
                        <p:par>
                          <p:cTn id="43" fill="hold">
                            <p:stCondLst>
                              <p:cond delay="0"/>
                            </p:stCondLst>
                            <p:childTnLst>
                              <p:par>
                                <p:cTn id="44" presetID="23" presetClass="exit" presetSubtype="32" fill="hold" grpId="0" nodeType="clickEffect">
                                  <p:stCondLst>
                                    <p:cond delay="0"/>
                                  </p:stCondLst>
                                  <p:childTnLst>
                                    <p:anim calcmode="lin" valueType="num">
                                      <p:cBhvr>
                                        <p:cTn id="45" dur="500"/>
                                        <p:tgtEl>
                                          <p:spTgt spid="24"/>
                                        </p:tgtEl>
                                        <p:attrNameLst>
                                          <p:attrName>ppt_w</p:attrName>
                                        </p:attrNameLst>
                                      </p:cBhvr>
                                      <p:tavLst>
                                        <p:tav tm="0">
                                          <p:val>
                                            <p:strVal val="ppt_w"/>
                                          </p:val>
                                        </p:tav>
                                        <p:tav tm="100000">
                                          <p:val>
                                            <p:fltVal val="0"/>
                                          </p:val>
                                        </p:tav>
                                      </p:tavLst>
                                    </p:anim>
                                    <p:anim calcmode="lin" valueType="num">
                                      <p:cBhvr>
                                        <p:cTn id="46" dur="500"/>
                                        <p:tgtEl>
                                          <p:spTgt spid="24"/>
                                        </p:tgtEl>
                                        <p:attrNameLst>
                                          <p:attrName>ppt_h</p:attrName>
                                        </p:attrNameLst>
                                      </p:cBhvr>
                                      <p:tavLst>
                                        <p:tav tm="0">
                                          <p:val>
                                            <p:strVal val="ppt_h"/>
                                          </p:val>
                                        </p:tav>
                                        <p:tav tm="100000">
                                          <p:val>
                                            <p:fltVal val="0"/>
                                          </p:val>
                                        </p:tav>
                                      </p:tavLst>
                                    </p:anim>
                                    <p:set>
                                      <p:cBhvr>
                                        <p:cTn id="47" dur="1" fill="hold">
                                          <p:stCondLst>
                                            <p:cond delay="499"/>
                                          </p:stCondLst>
                                        </p:cTn>
                                        <p:tgtEl>
                                          <p:spTgt spid="24"/>
                                        </p:tgtEl>
                                        <p:attrNameLst>
                                          <p:attrName>style.visibility</p:attrName>
                                        </p:attrNameLst>
                                      </p:cBhvr>
                                      <p:to>
                                        <p:strVal val="hidden"/>
                                      </p:to>
                                    </p:set>
                                  </p:childTnLst>
                                </p:cTn>
                              </p:par>
                              <p:par>
                                <p:cTn id="48" presetID="23" presetClass="exit" presetSubtype="32" fill="hold" grpId="0" nodeType="withEffect">
                                  <p:stCondLst>
                                    <p:cond delay="0"/>
                                  </p:stCondLst>
                                  <p:childTnLst>
                                    <p:anim calcmode="lin" valueType="num">
                                      <p:cBhvr>
                                        <p:cTn id="49" dur="500"/>
                                        <p:tgtEl>
                                          <p:spTgt spid="26"/>
                                        </p:tgtEl>
                                        <p:attrNameLst>
                                          <p:attrName>ppt_w</p:attrName>
                                        </p:attrNameLst>
                                      </p:cBhvr>
                                      <p:tavLst>
                                        <p:tav tm="0">
                                          <p:val>
                                            <p:strVal val="ppt_w"/>
                                          </p:val>
                                        </p:tav>
                                        <p:tav tm="100000">
                                          <p:val>
                                            <p:fltVal val="0"/>
                                          </p:val>
                                        </p:tav>
                                      </p:tavLst>
                                    </p:anim>
                                    <p:anim calcmode="lin" valueType="num">
                                      <p:cBhvr>
                                        <p:cTn id="50" dur="500"/>
                                        <p:tgtEl>
                                          <p:spTgt spid="26"/>
                                        </p:tgtEl>
                                        <p:attrNameLst>
                                          <p:attrName>ppt_h</p:attrName>
                                        </p:attrNameLst>
                                      </p:cBhvr>
                                      <p:tavLst>
                                        <p:tav tm="0">
                                          <p:val>
                                            <p:strVal val="ppt_h"/>
                                          </p:val>
                                        </p:tav>
                                        <p:tav tm="100000">
                                          <p:val>
                                            <p:fltVal val="0"/>
                                          </p:val>
                                        </p:tav>
                                      </p:tavLst>
                                    </p:anim>
                                    <p:set>
                                      <p:cBhvr>
                                        <p:cTn id="51" dur="1" fill="hold">
                                          <p:stCondLst>
                                            <p:cond delay="499"/>
                                          </p:stCondLst>
                                        </p:cTn>
                                        <p:tgtEl>
                                          <p:spTgt spid="26"/>
                                        </p:tgtEl>
                                        <p:attrNameLst>
                                          <p:attrName>style.visibility</p:attrName>
                                        </p:attrNameLst>
                                      </p:cBhvr>
                                      <p:to>
                                        <p:strVal val="hidden"/>
                                      </p:to>
                                    </p:set>
                                  </p:childTnLst>
                                </p:cTn>
                              </p:par>
                              <p:par>
                                <p:cTn id="52" presetID="23" presetClass="exit" presetSubtype="32" fill="hold" grpId="0" nodeType="withEffect">
                                  <p:stCondLst>
                                    <p:cond delay="0"/>
                                  </p:stCondLst>
                                  <p:childTnLst>
                                    <p:anim calcmode="lin" valueType="num">
                                      <p:cBhvr>
                                        <p:cTn id="53" dur="500"/>
                                        <p:tgtEl>
                                          <p:spTgt spid="28"/>
                                        </p:tgtEl>
                                        <p:attrNameLst>
                                          <p:attrName>ppt_w</p:attrName>
                                        </p:attrNameLst>
                                      </p:cBhvr>
                                      <p:tavLst>
                                        <p:tav tm="0">
                                          <p:val>
                                            <p:strVal val="ppt_w"/>
                                          </p:val>
                                        </p:tav>
                                        <p:tav tm="100000">
                                          <p:val>
                                            <p:fltVal val="0"/>
                                          </p:val>
                                        </p:tav>
                                      </p:tavLst>
                                    </p:anim>
                                    <p:anim calcmode="lin" valueType="num">
                                      <p:cBhvr>
                                        <p:cTn id="54" dur="500"/>
                                        <p:tgtEl>
                                          <p:spTgt spid="28"/>
                                        </p:tgtEl>
                                        <p:attrNameLst>
                                          <p:attrName>ppt_h</p:attrName>
                                        </p:attrNameLst>
                                      </p:cBhvr>
                                      <p:tavLst>
                                        <p:tav tm="0">
                                          <p:val>
                                            <p:strVal val="ppt_h"/>
                                          </p:val>
                                        </p:tav>
                                        <p:tav tm="100000">
                                          <p:val>
                                            <p:fltVal val="0"/>
                                          </p:val>
                                        </p:tav>
                                      </p:tavLst>
                                    </p:anim>
                                    <p:set>
                                      <p:cBhvr>
                                        <p:cTn id="55"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P spid="24" grpId="0"/>
      <p:bldP spid="26" grpId="0"/>
      <p:bldP spid="28"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 50</a:t>
            </a:r>
            <a:endParaRPr lang="zh-CN" altLang="en-US" dirty="0"/>
          </a:p>
        </p:txBody>
      </p:sp>
      <p:sp>
        <p:nvSpPr>
          <p:cNvPr id="3" name="文本占位符 2"/>
          <p:cNvSpPr>
            <a:spLocks noGrp="1"/>
          </p:cNvSpPr>
          <p:nvPr>
            <p:ph type="body" sz="quarter" idx="10"/>
          </p:nvPr>
        </p:nvSpPr>
        <p:spPr/>
        <p:txBody>
          <a:bodyPr/>
          <a:lstStyle/>
          <a:p>
            <a:r>
              <a:rPr lang="en-US" altLang="zh-CN" smtClean="0"/>
              <a:t>RAID 50</a:t>
            </a:r>
            <a:r>
              <a:rPr lang="zh-CN" altLang="en-US" smtClean="0"/>
              <a:t>是将</a:t>
            </a:r>
            <a:r>
              <a:rPr lang="en-US" altLang="zh-CN" smtClean="0"/>
              <a:t>RAID 5</a:t>
            </a:r>
            <a:r>
              <a:rPr lang="zh-CN" altLang="en-US" smtClean="0"/>
              <a:t>和</a:t>
            </a:r>
            <a:r>
              <a:rPr lang="en-US" altLang="zh-CN" smtClean="0"/>
              <a:t>RAID 0</a:t>
            </a:r>
            <a:r>
              <a:rPr lang="zh-CN" altLang="en-US" smtClean="0"/>
              <a:t>进行两级组合的</a:t>
            </a:r>
            <a:r>
              <a:rPr lang="en-US" altLang="zh-CN" smtClean="0"/>
              <a:t>RAID</a:t>
            </a:r>
            <a:r>
              <a:rPr lang="zh-CN" altLang="en-US" smtClean="0"/>
              <a:t>级别，第一级是 </a:t>
            </a:r>
            <a:r>
              <a:rPr lang="en-US" altLang="zh-CN" smtClean="0"/>
              <a:t>RAID 5</a:t>
            </a:r>
            <a:r>
              <a:rPr lang="zh-CN" altLang="en-US" smtClean="0"/>
              <a:t>，第二级为</a:t>
            </a:r>
            <a:r>
              <a:rPr lang="en-US" altLang="zh-CN" smtClean="0"/>
              <a:t>RAID 0</a:t>
            </a:r>
            <a:r>
              <a:rPr lang="zh-CN" altLang="en-US" smtClean="0"/>
              <a:t>。</a:t>
            </a:r>
          </a:p>
          <a:p>
            <a:endParaRPr lang="zh-CN" altLang="en-US" smtClean="0"/>
          </a:p>
          <a:p>
            <a:endParaRPr lang="zh-CN" altLang="en-US" dirty="0"/>
          </a:p>
        </p:txBody>
      </p:sp>
      <p:sp>
        <p:nvSpPr>
          <p:cNvPr id="4" name="8fd74bf8-9d41-4ea7-9aab-4505c4512d25"/>
          <p:cNvSpPr>
            <a:spLocks noChangeArrowheads="1"/>
          </p:cNvSpPr>
          <p:nvPr/>
        </p:nvSpPr>
        <p:spPr bwMode="auto">
          <a:xfrm rot="5400000">
            <a:off x="8140315" y="3365935"/>
            <a:ext cx="542925" cy="192087"/>
          </a:xfrm>
          <a:prstGeom prst="rightArrow">
            <a:avLst>
              <a:gd name="adj1" fmla="val 50000"/>
              <a:gd name="adj2" fmla="val 66749"/>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 name="26cd69b0-e214-45e0-9767-1528558227e8"/>
          <p:cNvSpPr>
            <a:spLocks noChangeArrowheads="1"/>
          </p:cNvSpPr>
          <p:nvPr/>
        </p:nvSpPr>
        <p:spPr bwMode="auto">
          <a:xfrm rot="5400000">
            <a:off x="6916180" y="3365934"/>
            <a:ext cx="542925" cy="192088"/>
          </a:xfrm>
          <a:prstGeom prst="rightArrow">
            <a:avLst>
              <a:gd name="adj1" fmla="val 50000"/>
              <a:gd name="adj2" fmla="val 6674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 name="c678e702-a549-4e0c-ae86-7a9b74ae3ea3"/>
          <p:cNvSpPr>
            <a:spLocks noChangeArrowheads="1"/>
          </p:cNvSpPr>
          <p:nvPr/>
        </p:nvSpPr>
        <p:spPr bwMode="auto">
          <a:xfrm rot="5400000">
            <a:off x="5725455" y="3365935"/>
            <a:ext cx="542925" cy="192087"/>
          </a:xfrm>
          <a:prstGeom prst="rightArrow">
            <a:avLst>
              <a:gd name="adj1" fmla="val 50000"/>
              <a:gd name="adj2" fmla="val 66749"/>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 name="AutoShape 7"/>
          <p:cNvSpPr>
            <a:spLocks noChangeArrowheads="1"/>
          </p:cNvSpPr>
          <p:nvPr/>
        </p:nvSpPr>
        <p:spPr bwMode="auto">
          <a:xfrm>
            <a:off x="5796099" y="2945594"/>
            <a:ext cx="2935287"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8" name="f068ce7f-08f3-4f01-9b1a-8b1d48733c50"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5821499" y="2886063"/>
            <a:ext cx="29225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bd7fa59e-0c03-4218-8626-4355cd113cbe"/>
          <p:cNvSpPr>
            <a:spLocks noChangeArrowheads="1"/>
          </p:cNvSpPr>
          <p:nvPr/>
        </p:nvSpPr>
        <p:spPr bwMode="gray">
          <a:xfrm>
            <a:off x="8012249" y="4617640"/>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 name="b39d0f44-8f74-453c-8845-f627da91a364"/>
          <p:cNvSpPr>
            <a:spLocks noChangeArrowheads="1"/>
          </p:cNvSpPr>
          <p:nvPr/>
        </p:nvSpPr>
        <p:spPr bwMode="gray">
          <a:xfrm>
            <a:off x="8012249" y="4273885"/>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1" name="412b598e-db5f-46d4-8eac-83b144a52fdb"/>
          <p:cNvSpPr>
            <a:spLocks noChangeArrowheads="1"/>
          </p:cNvSpPr>
          <p:nvPr/>
        </p:nvSpPr>
        <p:spPr bwMode="gray">
          <a:xfrm>
            <a:off x="8012249" y="3913523"/>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2" name="3386b8c8-3df8-4174-8cb4-5dc71bbf3a52"/>
          <p:cNvSpPr txBox="1">
            <a:spLocks noChangeArrowheads="1"/>
          </p:cNvSpPr>
          <p:nvPr/>
        </p:nvSpPr>
        <p:spPr bwMode="gray">
          <a:xfrm>
            <a:off x="8172586" y="3986548"/>
            <a:ext cx="574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D11</a:t>
            </a:r>
          </a:p>
        </p:txBody>
      </p:sp>
      <p:sp>
        <p:nvSpPr>
          <p:cNvPr id="13" name="1cb4b866-3a18-4491-976f-584a090c47d3"/>
          <p:cNvSpPr txBox="1">
            <a:spLocks noChangeArrowheads="1"/>
          </p:cNvSpPr>
          <p:nvPr/>
        </p:nvSpPr>
        <p:spPr bwMode="gray">
          <a:xfrm>
            <a:off x="8171718" y="4329608"/>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D7</a:t>
            </a:r>
          </a:p>
        </p:txBody>
      </p:sp>
      <p:sp>
        <p:nvSpPr>
          <p:cNvPr id="14" name="5c32e791-18ee-416a-9c16-32c09ce2ceb9"/>
          <p:cNvSpPr txBox="1">
            <a:spLocks noChangeArrowheads="1"/>
          </p:cNvSpPr>
          <p:nvPr/>
        </p:nvSpPr>
        <p:spPr bwMode="gray">
          <a:xfrm>
            <a:off x="8243726" y="4707273"/>
            <a:ext cx="45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P1</a:t>
            </a:r>
          </a:p>
        </p:txBody>
      </p:sp>
      <p:sp>
        <p:nvSpPr>
          <p:cNvPr id="15" name="e2b021aa-ef91-453c-8887-25b1e9de2602"/>
          <p:cNvSpPr>
            <a:spLocks noChangeArrowheads="1"/>
          </p:cNvSpPr>
          <p:nvPr/>
        </p:nvSpPr>
        <p:spPr bwMode="gray">
          <a:xfrm>
            <a:off x="6786699" y="4617640"/>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6" name="2fb5e459-19ca-4f61-b8e5-09394da37f5c"/>
          <p:cNvSpPr>
            <a:spLocks noChangeArrowheads="1"/>
          </p:cNvSpPr>
          <p:nvPr/>
        </p:nvSpPr>
        <p:spPr bwMode="gray">
          <a:xfrm>
            <a:off x="6786699" y="4273885"/>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7" name="81217d33-aef2-4c6e-a60b-5bc619f5aa0b"/>
          <p:cNvSpPr>
            <a:spLocks noChangeArrowheads="1"/>
          </p:cNvSpPr>
          <p:nvPr/>
        </p:nvSpPr>
        <p:spPr bwMode="gray">
          <a:xfrm>
            <a:off x="6786699" y="3913523"/>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8" name="79446e6a-7696-4a15-b474-f1f6e717dd2f"/>
          <p:cNvSpPr txBox="1">
            <a:spLocks noChangeArrowheads="1"/>
          </p:cNvSpPr>
          <p:nvPr/>
        </p:nvSpPr>
        <p:spPr bwMode="gray">
          <a:xfrm>
            <a:off x="6947036" y="3986548"/>
            <a:ext cx="574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D10</a:t>
            </a:r>
          </a:p>
        </p:txBody>
      </p:sp>
      <p:sp>
        <p:nvSpPr>
          <p:cNvPr id="19" name="c4bed7ec-17d4-4845-b6f1-e9efacf951bd"/>
          <p:cNvSpPr txBox="1">
            <a:spLocks noChangeArrowheads="1"/>
          </p:cNvSpPr>
          <p:nvPr/>
        </p:nvSpPr>
        <p:spPr bwMode="gray">
          <a:xfrm>
            <a:off x="6964499" y="4329608"/>
            <a:ext cx="52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P3</a:t>
            </a:r>
          </a:p>
        </p:txBody>
      </p:sp>
      <p:sp>
        <p:nvSpPr>
          <p:cNvPr id="20" name="d2bc6479-4bf9-486e-a86a-842752a2177a"/>
          <p:cNvSpPr txBox="1">
            <a:spLocks noChangeArrowheads="1"/>
          </p:cNvSpPr>
          <p:nvPr/>
        </p:nvSpPr>
        <p:spPr bwMode="gray">
          <a:xfrm>
            <a:off x="6947036" y="4707273"/>
            <a:ext cx="522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21" name="da25c638-3b13-45db-b9af-7d3f0d1d1909"/>
          <p:cNvSpPr>
            <a:spLocks noChangeArrowheads="1"/>
          </p:cNvSpPr>
          <p:nvPr/>
        </p:nvSpPr>
        <p:spPr bwMode="gray">
          <a:xfrm>
            <a:off x="5567499" y="4581636"/>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2" name="aad9ea6a-2b51-4572-9fc9-4300ce993ed3"/>
          <p:cNvSpPr>
            <a:spLocks noChangeArrowheads="1"/>
          </p:cNvSpPr>
          <p:nvPr/>
        </p:nvSpPr>
        <p:spPr bwMode="gray">
          <a:xfrm>
            <a:off x="5567499" y="4272298"/>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3" name="ca56bc25-1683-4e3b-b0f2-aac435a44e1f"/>
          <p:cNvSpPr>
            <a:spLocks noChangeArrowheads="1"/>
          </p:cNvSpPr>
          <p:nvPr/>
        </p:nvSpPr>
        <p:spPr bwMode="gray">
          <a:xfrm>
            <a:off x="5567499" y="3911935"/>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4" name="da1f2b4b-7687-41a9-8e8b-88c4c6e07d28"/>
          <p:cNvSpPr txBox="1">
            <a:spLocks noChangeArrowheads="1"/>
          </p:cNvSpPr>
          <p:nvPr/>
        </p:nvSpPr>
        <p:spPr bwMode="gray">
          <a:xfrm>
            <a:off x="5759586" y="3984960"/>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P5</a:t>
            </a:r>
          </a:p>
        </p:txBody>
      </p:sp>
      <p:sp>
        <p:nvSpPr>
          <p:cNvPr id="25" name="5b861940-b7bc-4dc5-ab76-c3524bbc3618"/>
          <p:cNvSpPr txBox="1">
            <a:spLocks noChangeArrowheads="1"/>
          </p:cNvSpPr>
          <p:nvPr/>
        </p:nvSpPr>
        <p:spPr bwMode="gray">
          <a:xfrm>
            <a:off x="5735774" y="4329608"/>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D6</a:t>
            </a:r>
          </a:p>
        </p:txBody>
      </p:sp>
      <p:sp>
        <p:nvSpPr>
          <p:cNvPr id="26" name="2f48d191-ef97-4fab-9b32-dcbeb4e433c4"/>
          <p:cNvSpPr txBox="1">
            <a:spLocks noChangeArrowheads="1"/>
          </p:cNvSpPr>
          <p:nvPr/>
        </p:nvSpPr>
        <p:spPr bwMode="gray">
          <a:xfrm>
            <a:off x="5700849" y="4689648"/>
            <a:ext cx="63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27" name="fe510cde-09fd-46f6-b341-4864f61c0b7d"/>
          <p:cNvSpPr>
            <a:spLocks noChangeArrowheads="1"/>
          </p:cNvSpPr>
          <p:nvPr/>
        </p:nvSpPr>
        <p:spPr bwMode="gray">
          <a:xfrm>
            <a:off x="4432436" y="4602498"/>
            <a:ext cx="862013"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8" name="5261ffe4-55a1-437c-9a58-b01471331656"/>
          <p:cNvSpPr>
            <a:spLocks noChangeArrowheads="1"/>
          </p:cNvSpPr>
          <p:nvPr/>
        </p:nvSpPr>
        <p:spPr bwMode="gray">
          <a:xfrm>
            <a:off x="4429261" y="4245310"/>
            <a:ext cx="862013"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29" name="cfbc43c9-1764-48ae-925c-fbcce05e2ca2"/>
          <p:cNvSpPr>
            <a:spLocks noChangeArrowheads="1"/>
          </p:cNvSpPr>
          <p:nvPr/>
        </p:nvSpPr>
        <p:spPr bwMode="gray">
          <a:xfrm>
            <a:off x="4432436" y="3883360"/>
            <a:ext cx="862013"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0" name="c1b7f1f6-18c1-4856-aac9-f2426ebd3135"/>
          <p:cNvSpPr txBox="1">
            <a:spLocks noChangeArrowheads="1"/>
          </p:cNvSpPr>
          <p:nvPr/>
        </p:nvSpPr>
        <p:spPr bwMode="gray">
          <a:xfrm>
            <a:off x="4643326" y="3956385"/>
            <a:ext cx="509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D9</a:t>
            </a:r>
          </a:p>
        </p:txBody>
      </p:sp>
      <p:sp>
        <p:nvSpPr>
          <p:cNvPr id="31" name="df2579ef-ae3f-4062-a0f1-6163bea7feef"/>
          <p:cNvSpPr txBox="1">
            <a:spLocks noChangeArrowheads="1"/>
          </p:cNvSpPr>
          <p:nvPr/>
        </p:nvSpPr>
        <p:spPr bwMode="gray">
          <a:xfrm>
            <a:off x="4643326" y="4329608"/>
            <a:ext cx="509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D5</a:t>
            </a:r>
          </a:p>
        </p:txBody>
      </p:sp>
      <p:sp>
        <p:nvSpPr>
          <p:cNvPr id="32" name="68c4ed74-1544-4bb3-9bd2-2eaa6f6cf186"/>
          <p:cNvSpPr>
            <a:spLocks noChangeArrowheads="1"/>
          </p:cNvSpPr>
          <p:nvPr/>
        </p:nvSpPr>
        <p:spPr bwMode="gray">
          <a:xfrm>
            <a:off x="3243399" y="4602498"/>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3" name="484c198d-494e-4623-9f83-26e4babd51d7"/>
          <p:cNvSpPr>
            <a:spLocks noChangeArrowheads="1"/>
          </p:cNvSpPr>
          <p:nvPr/>
        </p:nvSpPr>
        <p:spPr bwMode="gray">
          <a:xfrm>
            <a:off x="3243399" y="4243723"/>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4" name="f543c68d-a033-4c23-9e42-f7da30fe36a1"/>
          <p:cNvSpPr>
            <a:spLocks noChangeArrowheads="1"/>
          </p:cNvSpPr>
          <p:nvPr/>
        </p:nvSpPr>
        <p:spPr bwMode="gray">
          <a:xfrm>
            <a:off x="3243399" y="3883360"/>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5" name="78518bf5-8ba7-4566-8211-fdf69e4aadd5"/>
          <p:cNvSpPr txBox="1">
            <a:spLocks noChangeArrowheads="1"/>
          </p:cNvSpPr>
          <p:nvPr/>
        </p:nvSpPr>
        <p:spPr bwMode="gray">
          <a:xfrm>
            <a:off x="3419611" y="3957973"/>
            <a:ext cx="53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D8</a:t>
            </a:r>
          </a:p>
        </p:txBody>
      </p:sp>
      <p:sp>
        <p:nvSpPr>
          <p:cNvPr id="36" name="7ccb17e0-e538-47ba-8b90-e73062c9ae25"/>
          <p:cNvSpPr txBox="1">
            <a:spLocks noChangeArrowheads="1"/>
          </p:cNvSpPr>
          <p:nvPr/>
        </p:nvSpPr>
        <p:spPr bwMode="gray">
          <a:xfrm>
            <a:off x="4679330" y="4677110"/>
            <a:ext cx="474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P0</a:t>
            </a:r>
          </a:p>
        </p:txBody>
      </p:sp>
      <p:sp>
        <p:nvSpPr>
          <p:cNvPr id="37" name="e239076d-5c43-4a58-9280-6e89f1e8caaa"/>
          <p:cNvSpPr>
            <a:spLocks noChangeArrowheads="1"/>
          </p:cNvSpPr>
          <p:nvPr/>
        </p:nvSpPr>
        <p:spPr bwMode="gray">
          <a:xfrm>
            <a:off x="2055949" y="4602498"/>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82f2ddd1-32e0-4355-b11e-54ffef06ce6a"/>
          <p:cNvSpPr>
            <a:spLocks noChangeArrowheads="1"/>
          </p:cNvSpPr>
          <p:nvPr/>
        </p:nvSpPr>
        <p:spPr bwMode="gray">
          <a:xfrm>
            <a:off x="2055949" y="4243723"/>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9" name="3edc8eba-8cf4-4caa-a216-bb3b8d3a20e2"/>
          <p:cNvSpPr>
            <a:spLocks noChangeArrowheads="1"/>
          </p:cNvSpPr>
          <p:nvPr/>
        </p:nvSpPr>
        <p:spPr bwMode="gray">
          <a:xfrm>
            <a:off x="2055949" y="3883360"/>
            <a:ext cx="862012" cy="371475"/>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0" name="8bd2bd34-ea22-4f06-a7ee-16eef8b326ae"/>
          <p:cNvSpPr txBox="1">
            <a:spLocks noChangeArrowheads="1"/>
          </p:cNvSpPr>
          <p:nvPr/>
        </p:nvSpPr>
        <p:spPr bwMode="gray">
          <a:xfrm>
            <a:off x="3445354" y="4329608"/>
            <a:ext cx="511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P2</a:t>
            </a:r>
          </a:p>
        </p:txBody>
      </p:sp>
      <p:sp>
        <p:nvSpPr>
          <p:cNvPr id="41" name="453238cd-6e39-4e5d-8456-b8864ba8bdc2"/>
          <p:cNvSpPr txBox="1">
            <a:spLocks noChangeArrowheads="1"/>
          </p:cNvSpPr>
          <p:nvPr/>
        </p:nvSpPr>
        <p:spPr bwMode="gray">
          <a:xfrm>
            <a:off x="2267086" y="4677110"/>
            <a:ext cx="474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D0</a:t>
            </a:r>
          </a:p>
        </p:txBody>
      </p:sp>
      <p:sp>
        <p:nvSpPr>
          <p:cNvPr id="42" name="5b483d80-9d22-4931-9ede-8d51109095df"/>
          <p:cNvSpPr txBox="1">
            <a:spLocks noChangeArrowheads="1"/>
          </p:cNvSpPr>
          <p:nvPr/>
        </p:nvSpPr>
        <p:spPr bwMode="gray">
          <a:xfrm>
            <a:off x="3456124" y="4677110"/>
            <a:ext cx="466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43" name="722b218c-7524-4624-905d-560ac72c68f0"/>
          <p:cNvSpPr txBox="1">
            <a:spLocks noChangeArrowheads="1"/>
          </p:cNvSpPr>
          <p:nvPr/>
        </p:nvSpPr>
        <p:spPr bwMode="gray">
          <a:xfrm>
            <a:off x="2215369" y="4329608"/>
            <a:ext cx="538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D4</a:t>
            </a:r>
          </a:p>
        </p:txBody>
      </p:sp>
      <p:sp>
        <p:nvSpPr>
          <p:cNvPr id="44" name="080a026e-6ac7-4d34-925e-6c720cadfbeb"/>
          <p:cNvSpPr txBox="1">
            <a:spLocks noChangeArrowheads="1"/>
          </p:cNvSpPr>
          <p:nvPr/>
        </p:nvSpPr>
        <p:spPr bwMode="gray">
          <a:xfrm>
            <a:off x="2230574" y="3949625"/>
            <a:ext cx="51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P4</a:t>
            </a:r>
          </a:p>
        </p:txBody>
      </p:sp>
      <p:sp>
        <p:nvSpPr>
          <p:cNvPr id="45" name="0dfa5599-2bde-4d60-9ad5-507fbff16080"/>
          <p:cNvSpPr>
            <a:spLocks noChangeArrowheads="1"/>
          </p:cNvSpPr>
          <p:nvPr/>
        </p:nvSpPr>
        <p:spPr bwMode="auto">
          <a:xfrm rot="5400000">
            <a:off x="4611923" y="3365935"/>
            <a:ext cx="542925" cy="192087"/>
          </a:xfrm>
          <a:prstGeom prst="rightArrow">
            <a:avLst>
              <a:gd name="adj1" fmla="val 50000"/>
              <a:gd name="adj2" fmla="val 66749"/>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6" name="7ef96a6d-0ad2-4d77-8e90-cdb174efe131"/>
          <p:cNvSpPr>
            <a:spLocks noChangeArrowheads="1"/>
          </p:cNvSpPr>
          <p:nvPr/>
        </p:nvSpPr>
        <p:spPr bwMode="auto">
          <a:xfrm rot="5400000">
            <a:off x="3387788" y="3365934"/>
            <a:ext cx="542925" cy="192088"/>
          </a:xfrm>
          <a:prstGeom prst="rightArrow">
            <a:avLst>
              <a:gd name="adj1" fmla="val 50000"/>
              <a:gd name="adj2" fmla="val 6674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7" name="9ebd75b4-c881-4658-9071-3eaefec49609"/>
          <p:cNvSpPr>
            <a:spLocks noChangeArrowheads="1"/>
          </p:cNvSpPr>
          <p:nvPr/>
        </p:nvSpPr>
        <p:spPr bwMode="auto">
          <a:xfrm rot="5400000">
            <a:off x="2245655" y="3365935"/>
            <a:ext cx="542925" cy="192087"/>
          </a:xfrm>
          <a:prstGeom prst="rightArrow">
            <a:avLst>
              <a:gd name="adj1" fmla="val 50000"/>
              <a:gd name="adj2" fmla="val 66749"/>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8" name="AutoShape 57"/>
          <p:cNvSpPr>
            <a:spLocks noChangeArrowheads="1"/>
          </p:cNvSpPr>
          <p:nvPr/>
        </p:nvSpPr>
        <p:spPr bwMode="auto">
          <a:xfrm>
            <a:off x="2302011" y="2945594"/>
            <a:ext cx="2903538" cy="352425"/>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pic>
        <p:nvPicPr>
          <p:cNvPr id="49" name="7d377705-0c2a-442d-95dd-c6c2993da148" descr="guang"/>
          <p:cNvPicPr>
            <a:picLocks noChangeAspect="1" noChangeArrowheads="1"/>
          </p:cNvPicPr>
          <p:nvPr/>
        </p:nvPicPr>
        <p:blipFill>
          <a:blip r:embed="rId3" cstate="print">
            <a:extLst>
              <a:ext uri="{28A0092B-C50C-407E-A947-70E740481C1C}">
                <a14:useLocalDpi xmlns:a14="http://schemas.microsoft.com/office/drawing/2010/main" val="0"/>
              </a:ext>
            </a:extLst>
          </a:blip>
          <a:srcRect r="-882" b="38942"/>
          <a:stretch>
            <a:fillRect/>
          </a:stretch>
        </p:blipFill>
        <p:spPr bwMode="auto">
          <a:xfrm>
            <a:off x="2327411" y="2886063"/>
            <a:ext cx="28924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e6b5ba77-767e-4cd4-b75e-16920ec37f4d"/>
          <p:cNvSpPr>
            <a:spLocks noChangeArrowheads="1"/>
          </p:cNvSpPr>
          <p:nvPr/>
        </p:nvSpPr>
        <p:spPr bwMode="auto">
          <a:xfrm>
            <a:off x="1992449" y="3946091"/>
            <a:ext cx="7691437" cy="295275"/>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1" name="cdd9eab0-b440-4794-b55e-259a05c912d6"/>
          <p:cNvSpPr>
            <a:spLocks noChangeArrowheads="1"/>
          </p:cNvSpPr>
          <p:nvPr/>
        </p:nvSpPr>
        <p:spPr bwMode="auto">
          <a:xfrm>
            <a:off x="1992449" y="4293604"/>
            <a:ext cx="7691437" cy="295275"/>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2" name="216084dc-80c9-42d2-987f-3a5182a5fcdc"/>
          <p:cNvSpPr>
            <a:spLocks noChangeArrowheads="1"/>
          </p:cNvSpPr>
          <p:nvPr/>
        </p:nvSpPr>
        <p:spPr bwMode="auto">
          <a:xfrm>
            <a:off x="1992449" y="4653644"/>
            <a:ext cx="7691437" cy="29686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53" name="58fb48b8-a44a-41c3-a81d-ffab68fab5a5"/>
          <p:cNvSpPr txBox="1">
            <a:spLocks noChangeArrowheads="1"/>
          </p:cNvSpPr>
          <p:nvPr/>
        </p:nvSpPr>
        <p:spPr bwMode="gray">
          <a:xfrm>
            <a:off x="8892294" y="4718434"/>
            <a:ext cx="86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0</a:t>
            </a:r>
            <a:endParaRPr lang="en-US" altLang="zh-CN" sz="1400" dirty="0">
              <a:latin typeface="+mn-lt"/>
              <a:ea typeface="+mn-ea"/>
              <a:cs typeface="Arial" panose="020B0604020202020204" pitchFamily="34" charset="0"/>
            </a:endParaRPr>
          </a:p>
        </p:txBody>
      </p:sp>
      <p:sp>
        <p:nvSpPr>
          <p:cNvPr id="54" name="718f2e70-3075-4f17-9e85-5cd633ca30c9"/>
          <p:cNvSpPr txBox="1">
            <a:spLocks noChangeArrowheads="1"/>
          </p:cNvSpPr>
          <p:nvPr/>
        </p:nvSpPr>
        <p:spPr bwMode="gray">
          <a:xfrm>
            <a:off x="8892294" y="4358394"/>
            <a:ext cx="86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1</a:t>
            </a:r>
            <a:endParaRPr lang="en-US" altLang="zh-CN" sz="1400" dirty="0">
              <a:latin typeface="+mn-lt"/>
              <a:ea typeface="+mn-ea"/>
              <a:cs typeface="Arial" panose="020B0604020202020204" pitchFamily="34" charset="0"/>
            </a:endParaRPr>
          </a:p>
        </p:txBody>
      </p:sp>
      <p:sp>
        <p:nvSpPr>
          <p:cNvPr id="55" name="f3cd8486-56d1-4e44-ad5b-e3a89383412c"/>
          <p:cNvSpPr txBox="1">
            <a:spLocks noChangeArrowheads="1"/>
          </p:cNvSpPr>
          <p:nvPr/>
        </p:nvSpPr>
        <p:spPr bwMode="gray">
          <a:xfrm>
            <a:off x="8892294" y="3925701"/>
            <a:ext cx="86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2</a:t>
            </a:r>
            <a:endParaRPr lang="en-US" altLang="zh-CN" sz="1400" dirty="0">
              <a:latin typeface="+mn-lt"/>
              <a:ea typeface="+mn-ea"/>
              <a:cs typeface="Arial" panose="020B0604020202020204" pitchFamily="34" charset="0"/>
            </a:endParaRPr>
          </a:p>
        </p:txBody>
      </p:sp>
      <p:sp>
        <p:nvSpPr>
          <p:cNvPr id="56" name="78a30748-2250-45e2-b95d-2be1aa4d9651"/>
          <p:cNvSpPr>
            <a:spLocks noChangeArrowheads="1"/>
          </p:cNvSpPr>
          <p:nvPr/>
        </p:nvSpPr>
        <p:spPr bwMode="auto">
          <a:xfrm rot="5400000">
            <a:off x="6839409" y="2506651"/>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a:latin typeface="+mn-lt"/>
              <a:ea typeface="+mn-ea"/>
            </a:endParaRPr>
          </a:p>
        </p:txBody>
      </p:sp>
      <p:sp>
        <p:nvSpPr>
          <p:cNvPr id="57" name="8cfcee7a-7dfe-4a7e-baa9-c98c0de72d07"/>
          <p:cNvSpPr>
            <a:spLocks noChangeArrowheads="1"/>
          </p:cNvSpPr>
          <p:nvPr/>
        </p:nvSpPr>
        <p:spPr bwMode="auto">
          <a:xfrm rot="5400000">
            <a:off x="3599172" y="2541576"/>
            <a:ext cx="576263" cy="215900"/>
          </a:xfrm>
          <a:prstGeom prst="rightArrow">
            <a:avLst>
              <a:gd name="adj1" fmla="val 50000"/>
              <a:gd name="adj2" fmla="val 66728"/>
            </a:avLst>
          </a:prstGeom>
          <a:gradFill rotWithShape="0">
            <a:gsLst>
              <a:gs pos="0">
                <a:srgbClr val="EAEAEA"/>
              </a:gs>
              <a:gs pos="100000">
                <a:srgbClr val="777777"/>
              </a:gs>
            </a:gsLst>
            <a:lin ang="5400000" scaled="1"/>
          </a:gradFill>
          <a:ln w="9525">
            <a:miter lim="800000"/>
            <a:headEnd/>
            <a:tailEnd/>
          </a:ln>
          <a:scene3d>
            <a:camera prst="legacyObliqueBottom"/>
            <a:lightRig rig="legacyFlat3" dir="t"/>
          </a:scene3d>
          <a:sp3d extrusionH="227000" prstMaterial="legacyMatte">
            <a:bevelT w="13500" h="13500" prst="angle"/>
            <a:bevelB w="13500" h="13500" prst="angle"/>
            <a:extrusionClr>
              <a:srgbClr val="777777"/>
            </a:extrusionClr>
          </a:sp3d>
        </p:spPr>
        <p:txBody>
          <a:bodyPr wrap="none" anchor="ctr">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a:latin typeface="+mn-lt"/>
              <a:ea typeface="+mn-ea"/>
            </a:endParaRPr>
          </a:p>
        </p:txBody>
      </p:sp>
      <p:sp>
        <p:nvSpPr>
          <p:cNvPr id="58" name="AutoShape 69"/>
          <p:cNvSpPr>
            <a:spLocks noChangeArrowheads="1"/>
          </p:cNvSpPr>
          <p:nvPr/>
        </p:nvSpPr>
        <p:spPr bwMode="auto">
          <a:xfrm>
            <a:off x="3611158" y="2226560"/>
            <a:ext cx="3840480" cy="422910"/>
          </a:xfrm>
          <a:prstGeom prst="roundRect">
            <a:avLst>
              <a:gd name="adj" fmla="val 22829"/>
            </a:avLst>
          </a:prstGeom>
          <a:gradFill rotWithShape="1">
            <a:gsLst>
              <a:gs pos="0">
                <a:srgbClr val="808080"/>
              </a:gs>
              <a:gs pos="100000">
                <a:srgbClr val="C0C0C0"/>
              </a:gs>
            </a:gsLst>
            <a:lin ang="5400000" scaled="1"/>
          </a:gradFill>
          <a:ln w="28575" algn="ctr">
            <a:solidFill>
              <a:srgbClr val="333333"/>
            </a:solidFill>
            <a:round/>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a:latin typeface="+mn-lt"/>
              <a:ea typeface="+mn-ea"/>
            </a:endParaRPr>
          </a:p>
        </p:txBody>
      </p:sp>
      <p:sp>
        <p:nvSpPr>
          <p:cNvPr id="59" name="eb148fe0-59de-4273-a5e2-7d4de6d9e092"/>
          <p:cNvSpPr txBox="1">
            <a:spLocks noChangeArrowheads="1"/>
          </p:cNvSpPr>
          <p:nvPr/>
        </p:nvSpPr>
        <p:spPr bwMode="gray">
          <a:xfrm>
            <a:off x="3937806" y="2294347"/>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D0, D1, D2, D3, D4, D5, D6, D7</a:t>
            </a:r>
            <a:r>
              <a:rPr lang="en-US" altLang="zh-CN" sz="1400" b="1" dirty="0">
                <a:solidFill>
                  <a:srgbClr val="000000"/>
                </a:solidFill>
                <a:latin typeface="+mn-lt"/>
                <a:ea typeface="+mn-ea"/>
                <a:cs typeface="Arial" panose="020B0604020202020204" pitchFamily="34" charset="0"/>
              </a:rPr>
              <a:t>…</a:t>
            </a:r>
          </a:p>
        </p:txBody>
      </p:sp>
      <p:sp>
        <p:nvSpPr>
          <p:cNvPr id="60" name="2a4abb31-8fcc-4aca-af48-04e63923381c"/>
          <p:cNvSpPr txBox="1">
            <a:spLocks noChangeArrowheads="1"/>
          </p:cNvSpPr>
          <p:nvPr/>
        </p:nvSpPr>
        <p:spPr bwMode="gray">
          <a:xfrm>
            <a:off x="2495686" y="2981313"/>
            <a:ext cx="2563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a:latin typeface="+mn-lt"/>
                <a:ea typeface="+mn-ea"/>
                <a:cs typeface="Arial" panose="020B0604020202020204" pitchFamily="34" charset="0"/>
              </a:rPr>
              <a:t>D0, D1, D4, D5, D8, D9</a:t>
            </a:r>
          </a:p>
        </p:txBody>
      </p:sp>
      <p:sp>
        <p:nvSpPr>
          <p:cNvPr id="61" name="980435c3-18cf-4565-91f7-a027ff735e66"/>
          <p:cNvSpPr txBox="1">
            <a:spLocks noChangeArrowheads="1"/>
          </p:cNvSpPr>
          <p:nvPr/>
        </p:nvSpPr>
        <p:spPr bwMode="gray">
          <a:xfrm>
            <a:off x="5950086" y="2981313"/>
            <a:ext cx="256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b="1" dirty="0">
                <a:latin typeface="+mn-lt"/>
                <a:ea typeface="+mn-ea"/>
                <a:cs typeface="Arial" panose="020B0604020202020204" pitchFamily="34" charset="0"/>
              </a:rPr>
              <a:t>D2, D3, D6, D7, D10, D11</a:t>
            </a:r>
          </a:p>
        </p:txBody>
      </p:sp>
      <p:sp>
        <p:nvSpPr>
          <p:cNvPr id="62" name="9e225f74-488a-4b95-9566-3c6ac9fbfaf5"/>
          <p:cNvSpPr txBox="1">
            <a:spLocks noChangeArrowheads="1"/>
          </p:cNvSpPr>
          <p:nvPr/>
        </p:nvSpPr>
        <p:spPr bwMode="gray">
          <a:xfrm>
            <a:off x="1789249" y="5007310"/>
            <a:ext cx="1522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1</a:t>
            </a:r>
            <a:endParaRPr lang="en-US" altLang="zh-CN" sz="1400" dirty="0">
              <a:latin typeface="+mn-lt"/>
              <a:ea typeface="+mn-ea"/>
              <a:cs typeface="Arial" panose="020B0604020202020204" pitchFamily="34" charset="0"/>
            </a:endParaRPr>
          </a:p>
        </p:txBody>
      </p:sp>
      <p:sp>
        <p:nvSpPr>
          <p:cNvPr id="63" name="9e2eec44-8a0d-4e08-87a4-1fe234aecd87"/>
          <p:cNvSpPr txBox="1">
            <a:spLocks noChangeArrowheads="1"/>
          </p:cNvSpPr>
          <p:nvPr/>
        </p:nvSpPr>
        <p:spPr bwMode="gray">
          <a:xfrm>
            <a:off x="2959236" y="5007310"/>
            <a:ext cx="15224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2</a:t>
            </a:r>
            <a:endParaRPr lang="en-US" altLang="zh-CN" sz="1400" dirty="0">
              <a:latin typeface="+mn-lt"/>
              <a:ea typeface="+mn-ea"/>
              <a:cs typeface="Arial" panose="020B0604020202020204" pitchFamily="34" charset="0"/>
            </a:endParaRPr>
          </a:p>
        </p:txBody>
      </p:sp>
      <p:sp>
        <p:nvSpPr>
          <p:cNvPr id="64" name="c71ac529-a517-49b4-b2c6-b0313c34cde4"/>
          <p:cNvSpPr txBox="1">
            <a:spLocks noChangeArrowheads="1"/>
          </p:cNvSpPr>
          <p:nvPr/>
        </p:nvSpPr>
        <p:spPr bwMode="gray">
          <a:xfrm>
            <a:off x="4129224" y="5008898"/>
            <a:ext cx="1522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3</a:t>
            </a:r>
            <a:endParaRPr lang="en-US" altLang="zh-CN" sz="1400" dirty="0">
              <a:latin typeface="+mn-lt"/>
              <a:ea typeface="+mn-ea"/>
              <a:cs typeface="Arial" panose="020B0604020202020204" pitchFamily="34" charset="0"/>
            </a:endParaRPr>
          </a:p>
        </p:txBody>
      </p:sp>
      <p:sp>
        <p:nvSpPr>
          <p:cNvPr id="65" name="050bb0e4-5130-4be3-b182-c0805ef1ec0f"/>
          <p:cNvSpPr txBox="1">
            <a:spLocks noChangeArrowheads="1"/>
          </p:cNvSpPr>
          <p:nvPr/>
        </p:nvSpPr>
        <p:spPr bwMode="gray">
          <a:xfrm>
            <a:off x="5316674" y="5008898"/>
            <a:ext cx="1522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4</a:t>
            </a:r>
            <a:endParaRPr lang="en-US" altLang="zh-CN" sz="1400" dirty="0">
              <a:latin typeface="+mn-lt"/>
              <a:ea typeface="+mn-ea"/>
              <a:cs typeface="Arial" panose="020B0604020202020204" pitchFamily="34" charset="0"/>
            </a:endParaRPr>
          </a:p>
        </p:txBody>
      </p:sp>
      <p:sp>
        <p:nvSpPr>
          <p:cNvPr id="66" name="f85dc9a0-1bc1-414a-98ba-a7347e44d000"/>
          <p:cNvSpPr txBox="1">
            <a:spLocks noChangeArrowheads="1"/>
          </p:cNvSpPr>
          <p:nvPr/>
        </p:nvSpPr>
        <p:spPr bwMode="gray">
          <a:xfrm>
            <a:off x="6450149" y="5008898"/>
            <a:ext cx="1522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5</a:t>
            </a:r>
            <a:endParaRPr lang="en-US" altLang="zh-CN" sz="1400" dirty="0">
              <a:latin typeface="+mn-lt"/>
              <a:ea typeface="+mn-ea"/>
              <a:cs typeface="Arial" panose="020B0604020202020204" pitchFamily="34" charset="0"/>
            </a:endParaRPr>
          </a:p>
        </p:txBody>
      </p:sp>
      <p:sp>
        <p:nvSpPr>
          <p:cNvPr id="67" name="5ab240d9-70cb-41c2-91f7-cb5e14cf87b3"/>
          <p:cNvSpPr txBox="1">
            <a:spLocks noChangeArrowheads="1"/>
          </p:cNvSpPr>
          <p:nvPr/>
        </p:nvSpPr>
        <p:spPr bwMode="gray">
          <a:xfrm>
            <a:off x="7621724" y="5008898"/>
            <a:ext cx="1522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物理盘</a:t>
            </a:r>
            <a:r>
              <a:rPr lang="en-US" altLang="zh-CN" sz="1400" dirty="0" smtClean="0">
                <a:latin typeface="+mn-lt"/>
                <a:ea typeface="+mn-ea"/>
                <a:cs typeface="Arial" panose="020B0604020202020204" pitchFamily="34" charset="0"/>
              </a:rPr>
              <a:t>6</a:t>
            </a:r>
            <a:endParaRPr lang="en-US" altLang="zh-CN" sz="1400" dirty="0">
              <a:latin typeface="+mn-lt"/>
              <a:ea typeface="+mn-ea"/>
              <a:cs typeface="Arial" panose="020B0604020202020204" pitchFamily="34" charset="0"/>
            </a:endParaRPr>
          </a:p>
        </p:txBody>
      </p:sp>
      <p:sp>
        <p:nvSpPr>
          <p:cNvPr id="68" name="685792ac-1aad-4a53-9397-3f49d6075695"/>
          <p:cNvSpPr>
            <a:spLocks noChangeArrowheads="1"/>
          </p:cNvSpPr>
          <p:nvPr/>
        </p:nvSpPr>
        <p:spPr bwMode="auto">
          <a:xfrm>
            <a:off x="2001974" y="3657933"/>
            <a:ext cx="3462337" cy="210312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69" name="48ec6c83-949c-470f-a8cf-6ec201bf4290"/>
          <p:cNvSpPr>
            <a:spLocks noChangeArrowheads="1"/>
          </p:cNvSpPr>
          <p:nvPr/>
        </p:nvSpPr>
        <p:spPr bwMode="auto">
          <a:xfrm>
            <a:off x="3306849" y="5449429"/>
            <a:ext cx="760413"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5</a:t>
            </a:r>
          </a:p>
        </p:txBody>
      </p:sp>
      <p:sp>
        <p:nvSpPr>
          <p:cNvPr id="70" name="697270f4-6bbf-4f2f-a4be-cb019cc24a8b"/>
          <p:cNvSpPr>
            <a:spLocks noChangeArrowheads="1"/>
          </p:cNvSpPr>
          <p:nvPr/>
        </p:nvSpPr>
        <p:spPr bwMode="auto">
          <a:xfrm>
            <a:off x="5548449" y="3657933"/>
            <a:ext cx="3379787" cy="210312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1" name="dca003a4-b37a-4cec-a450-8fd1f76ced71"/>
          <p:cNvSpPr>
            <a:spLocks noChangeArrowheads="1"/>
          </p:cNvSpPr>
          <p:nvPr/>
        </p:nvSpPr>
        <p:spPr bwMode="auto">
          <a:xfrm>
            <a:off x="6835241" y="5449429"/>
            <a:ext cx="760413"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5</a:t>
            </a:r>
          </a:p>
        </p:txBody>
      </p:sp>
      <p:sp>
        <p:nvSpPr>
          <p:cNvPr id="72" name="c72f23d3-a9d0-4843-8092-b39a03e1926d"/>
          <p:cNvSpPr txBox="1">
            <a:spLocks noChangeArrowheads="1"/>
          </p:cNvSpPr>
          <p:nvPr/>
        </p:nvSpPr>
        <p:spPr bwMode="auto">
          <a:xfrm>
            <a:off x="5168243" y="5689436"/>
            <a:ext cx="760412" cy="29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127" tIns="40065" rIns="80127" bIns="40065">
            <a:spAutoFit/>
          </a:bodyPr>
          <a:lstStyle>
            <a:lvl1pPr marL="300038" indent="-300038"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1" dirty="0">
                <a:latin typeface="+mn-lt"/>
                <a:ea typeface="+mn-ea"/>
                <a:cs typeface="Arial" panose="020B0604020202020204" pitchFamily="34" charset="0"/>
              </a:rPr>
              <a:t>RAID 0</a:t>
            </a:r>
          </a:p>
        </p:txBody>
      </p:sp>
      <p:sp>
        <p:nvSpPr>
          <p:cNvPr id="73" name="71e7e2f3-39b8-40e3-a980-c80d88a3157a"/>
          <p:cNvSpPr>
            <a:spLocks noChangeArrowheads="1"/>
          </p:cNvSpPr>
          <p:nvPr/>
        </p:nvSpPr>
        <p:spPr bwMode="auto">
          <a:xfrm>
            <a:off x="1835286" y="3442035"/>
            <a:ext cx="8064624" cy="252028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0127" tIns="40065" rIns="80127" bIns="40065"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Tree>
    <p:extLst>
      <p:ext uri="{BB962C8B-B14F-4D97-AF65-F5344CB8AC3E}">
        <p14:creationId xmlns:p14="http://schemas.microsoft.com/office/powerpoint/2010/main" val="3387474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rPr>
              <a:t>传统</a:t>
            </a:r>
            <a:r>
              <a:rPr lang="en-US" altLang="zh-CN" dirty="0" smtClean="0">
                <a:solidFill>
                  <a:schemeClr val="bg1">
                    <a:lumMod val="50000"/>
                  </a:schemeClr>
                </a:solidFill>
              </a:rPr>
              <a:t>RAID</a:t>
            </a:r>
            <a:r>
              <a:rPr lang="zh-CN" altLang="en-US" dirty="0" smtClean="0">
                <a:solidFill>
                  <a:schemeClr val="bg1">
                    <a:lumMod val="50000"/>
                  </a:schemeClr>
                </a:solidFill>
              </a:rPr>
              <a:t>技术</a:t>
            </a:r>
          </a:p>
          <a:p>
            <a:r>
              <a:rPr lang="en-US" altLang="zh-CN" b="1" dirty="0" smtClean="0"/>
              <a:t>RAID2.0+</a:t>
            </a:r>
            <a:r>
              <a:rPr lang="zh-CN" altLang="en-US" b="1" dirty="0" smtClean="0"/>
              <a:t>技术</a:t>
            </a:r>
            <a:endParaRPr lang="en-US" altLang="zh-CN" b="1" dirty="0" smtClean="0"/>
          </a:p>
          <a:p>
            <a:r>
              <a:rPr lang="zh-CN" altLang="en-US" dirty="0" smtClean="0">
                <a:solidFill>
                  <a:schemeClr val="bg1">
                    <a:lumMod val="50000"/>
                  </a:schemeClr>
                </a:solidFill>
              </a:rPr>
              <a:t>其他</a:t>
            </a:r>
            <a:r>
              <a:rPr lang="en-US" altLang="zh-CN" dirty="0" smtClean="0">
                <a:solidFill>
                  <a:schemeClr val="bg1">
                    <a:lumMod val="50000"/>
                  </a:schemeClr>
                </a:solidFill>
              </a:rPr>
              <a:t>RAID</a:t>
            </a:r>
            <a:r>
              <a:rPr lang="zh-CN" altLang="en-US" dirty="0" smtClean="0">
                <a:solidFill>
                  <a:schemeClr val="bg1">
                    <a:lumMod val="50000"/>
                  </a:schemeClr>
                </a:solidFill>
              </a:rPr>
              <a:t>技术</a:t>
            </a:r>
          </a:p>
          <a:p>
            <a:endParaRPr lang="zh-CN" altLang="en-US" dirty="0"/>
          </a:p>
        </p:txBody>
      </p:sp>
    </p:spTree>
    <p:extLst>
      <p:ext uri="{BB962C8B-B14F-4D97-AF65-F5344CB8AC3E}">
        <p14:creationId xmlns:p14="http://schemas.microsoft.com/office/powerpoint/2010/main" val="3691280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dirty="0" smtClean="0"/>
              <a:t>本章课程我们主要学习传统</a:t>
            </a:r>
            <a:r>
              <a:rPr lang="en-US" altLang="zh-CN" dirty="0" smtClean="0"/>
              <a:t>RAID</a:t>
            </a:r>
            <a:r>
              <a:rPr lang="zh-CN" altLang="en-US" dirty="0" smtClean="0"/>
              <a:t>和</a:t>
            </a:r>
            <a:r>
              <a:rPr lang="en-US" altLang="zh-CN" dirty="0" smtClean="0"/>
              <a:t>RAID2.0+</a:t>
            </a:r>
            <a:r>
              <a:rPr lang="zh-CN" altLang="en-US" dirty="0" smtClean="0"/>
              <a:t>技术相关知识。</a:t>
            </a:r>
            <a:r>
              <a:rPr lang="en-US" altLang="zh-CN" dirty="0"/>
              <a:t>RAID</a:t>
            </a:r>
            <a:r>
              <a:rPr lang="zh-CN" altLang="en-US" dirty="0"/>
              <a:t>技术</a:t>
            </a:r>
            <a:r>
              <a:rPr lang="zh-CN" altLang="en-US" dirty="0" smtClean="0"/>
              <a:t>发展</a:t>
            </a:r>
            <a:r>
              <a:rPr lang="zh-CN" altLang="en-US" dirty="0"/>
              <a:t>的</a:t>
            </a:r>
            <a:r>
              <a:rPr lang="zh-CN" altLang="en-US" dirty="0" smtClean="0"/>
              <a:t>重要</a:t>
            </a:r>
            <a:r>
              <a:rPr lang="zh-CN" altLang="en-US" dirty="0"/>
              <a:t>的目的是</a:t>
            </a:r>
            <a:r>
              <a:rPr lang="zh-CN" altLang="en-US" dirty="0" smtClean="0"/>
              <a:t>数据保护和性能提升。</a:t>
            </a:r>
            <a:endParaRPr lang="zh-CN" altLang="en-US" dirty="0"/>
          </a:p>
        </p:txBody>
      </p:sp>
    </p:spTree>
    <p:extLst>
      <p:ext uri="{BB962C8B-B14F-4D97-AF65-F5344CB8AC3E}">
        <p14:creationId xmlns:p14="http://schemas.microsoft.com/office/powerpoint/2010/main" val="1247626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r>
              <a:rPr lang="zh-CN" altLang="en-US" dirty="0" smtClean="0"/>
              <a:t>技术演变</a:t>
            </a:r>
            <a:endParaRPr lang="zh-CN" altLang="en-US" dirty="0"/>
          </a:p>
        </p:txBody>
      </p:sp>
      <p:grpSp>
        <p:nvGrpSpPr>
          <p:cNvPr id="339" name="组合 338"/>
          <p:cNvGrpSpPr/>
          <p:nvPr/>
        </p:nvGrpSpPr>
        <p:grpSpPr>
          <a:xfrm>
            <a:off x="8303686" y="1896494"/>
            <a:ext cx="2423133" cy="3604488"/>
            <a:chOff x="7581802" y="1879973"/>
            <a:chExt cx="2423133" cy="3604488"/>
          </a:xfrm>
        </p:grpSpPr>
        <p:sp>
          <p:nvSpPr>
            <p:cNvPr id="60" name="流程图: 磁盘 139"/>
            <p:cNvSpPr>
              <a:spLocks noChangeArrowheads="1"/>
            </p:cNvSpPr>
            <p:nvPr/>
          </p:nvSpPr>
          <p:spPr bwMode="auto">
            <a:xfrm>
              <a:off x="7581802" y="4227845"/>
              <a:ext cx="257946"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流程图: 磁盘 139"/>
            <p:cNvSpPr>
              <a:spLocks noChangeArrowheads="1"/>
            </p:cNvSpPr>
            <p:nvPr/>
          </p:nvSpPr>
          <p:spPr bwMode="auto">
            <a:xfrm>
              <a:off x="7838992" y="4225605"/>
              <a:ext cx="257946"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流程图: 磁盘 139"/>
            <p:cNvSpPr>
              <a:spLocks noChangeArrowheads="1"/>
            </p:cNvSpPr>
            <p:nvPr/>
          </p:nvSpPr>
          <p:spPr bwMode="auto">
            <a:xfrm>
              <a:off x="8096938" y="4227845"/>
              <a:ext cx="257190"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流程图: 磁盘 139"/>
            <p:cNvSpPr>
              <a:spLocks noChangeArrowheads="1"/>
            </p:cNvSpPr>
            <p:nvPr/>
          </p:nvSpPr>
          <p:spPr bwMode="auto">
            <a:xfrm>
              <a:off x="8353372" y="4225605"/>
              <a:ext cx="257946"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流程图: 磁盘 139"/>
            <p:cNvSpPr>
              <a:spLocks noChangeArrowheads="1"/>
            </p:cNvSpPr>
            <p:nvPr/>
          </p:nvSpPr>
          <p:spPr bwMode="auto">
            <a:xfrm>
              <a:off x="8611318" y="4227845"/>
              <a:ext cx="257947"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流程图: 磁盘 139"/>
            <p:cNvSpPr>
              <a:spLocks noChangeArrowheads="1"/>
            </p:cNvSpPr>
            <p:nvPr/>
          </p:nvSpPr>
          <p:spPr bwMode="auto">
            <a:xfrm>
              <a:off x="8868507" y="4225605"/>
              <a:ext cx="257190"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流程图: 磁盘 139"/>
            <p:cNvSpPr>
              <a:spLocks noChangeArrowheads="1"/>
            </p:cNvSpPr>
            <p:nvPr/>
          </p:nvSpPr>
          <p:spPr bwMode="auto">
            <a:xfrm>
              <a:off x="9125697" y="4227845"/>
              <a:ext cx="257947"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流程图: 磁盘 139"/>
            <p:cNvSpPr>
              <a:spLocks noChangeArrowheads="1"/>
            </p:cNvSpPr>
            <p:nvPr/>
          </p:nvSpPr>
          <p:spPr bwMode="auto">
            <a:xfrm>
              <a:off x="9382887" y="4225605"/>
              <a:ext cx="257947"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流程图: 磁盘 139"/>
            <p:cNvSpPr>
              <a:spLocks noChangeArrowheads="1"/>
            </p:cNvSpPr>
            <p:nvPr/>
          </p:nvSpPr>
          <p:spPr bwMode="auto">
            <a:xfrm>
              <a:off x="9637808" y="4225605"/>
              <a:ext cx="257946" cy="454840"/>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圆柱形 114"/>
            <p:cNvSpPr>
              <a:spLocks noChangeArrowheads="1"/>
            </p:cNvSpPr>
            <p:nvPr/>
          </p:nvSpPr>
          <p:spPr bwMode="auto">
            <a:xfrm>
              <a:off x="8045500" y="2973115"/>
              <a:ext cx="247356" cy="343930"/>
            </a:xfrm>
            <a:prstGeom prst="can">
              <a:avLst>
                <a:gd name="adj" fmla="val 25042"/>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fontAlgn="base" hangingPunct="0">
                <a:spcBef>
                  <a:spcPct val="0"/>
                </a:spcBef>
                <a:spcAft>
                  <a:spcPct val="0"/>
                </a:spcAft>
              </a:pPr>
              <a:endParaRPr lang="zh-CN" altLang="en-US" sz="1600" kern="0">
                <a:solidFill>
                  <a:srgbClr val="000000"/>
                </a:solidFill>
              </a:endParaRPr>
            </a:p>
          </p:txBody>
        </p:sp>
        <p:sp>
          <p:nvSpPr>
            <p:cNvPr id="74" name="圆柱形 115"/>
            <p:cNvSpPr>
              <a:spLocks noChangeArrowheads="1"/>
            </p:cNvSpPr>
            <p:nvPr/>
          </p:nvSpPr>
          <p:spPr bwMode="auto">
            <a:xfrm>
              <a:off x="8935074" y="2973115"/>
              <a:ext cx="247356" cy="343930"/>
            </a:xfrm>
            <a:prstGeom prst="can">
              <a:avLst>
                <a:gd name="adj" fmla="val 25042"/>
              </a:avLst>
            </a:prstGeom>
            <a:solidFill>
              <a:srgbClr val="FFC00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上箭头 118"/>
            <p:cNvSpPr>
              <a:spLocks noChangeArrowheads="1"/>
            </p:cNvSpPr>
            <p:nvPr/>
          </p:nvSpPr>
          <p:spPr bwMode="auto">
            <a:xfrm>
              <a:off x="8087861" y="2362554"/>
              <a:ext cx="161122" cy="551185"/>
            </a:xfrm>
            <a:prstGeom prst="upArrow">
              <a:avLst>
                <a:gd name="adj1" fmla="val 34574"/>
                <a:gd name="adj2" fmla="val 50175"/>
              </a:avLst>
            </a:prstGeom>
            <a:solidFill>
              <a:srgbClr val="92D05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上箭头 119"/>
            <p:cNvSpPr>
              <a:spLocks noChangeArrowheads="1"/>
            </p:cNvSpPr>
            <p:nvPr/>
          </p:nvSpPr>
          <p:spPr bwMode="auto">
            <a:xfrm>
              <a:off x="8969871" y="2344629"/>
              <a:ext cx="161878" cy="551185"/>
            </a:xfrm>
            <a:prstGeom prst="upArrow">
              <a:avLst>
                <a:gd name="adj1" fmla="val 34574"/>
                <a:gd name="adj2" fmla="val 49941"/>
              </a:avLst>
            </a:prstGeom>
            <a:solidFill>
              <a:srgbClr val="92D05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矩形 127"/>
            <p:cNvSpPr>
              <a:spLocks noChangeArrowheads="1"/>
            </p:cNvSpPr>
            <p:nvPr/>
          </p:nvSpPr>
          <p:spPr bwMode="auto">
            <a:xfrm>
              <a:off x="7621137" y="4422777"/>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矩形 128"/>
            <p:cNvSpPr>
              <a:spLocks noChangeArrowheads="1"/>
            </p:cNvSpPr>
            <p:nvPr/>
          </p:nvSpPr>
          <p:spPr bwMode="auto">
            <a:xfrm>
              <a:off x="7621137" y="4530325"/>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矩形 129"/>
            <p:cNvSpPr>
              <a:spLocks noChangeArrowheads="1"/>
            </p:cNvSpPr>
            <p:nvPr/>
          </p:nvSpPr>
          <p:spPr bwMode="auto">
            <a:xfrm>
              <a:off x="7693755" y="442949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矩形 130"/>
            <p:cNvSpPr>
              <a:spLocks noChangeArrowheads="1"/>
            </p:cNvSpPr>
            <p:nvPr/>
          </p:nvSpPr>
          <p:spPr bwMode="auto">
            <a:xfrm>
              <a:off x="7693755" y="4537047"/>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矩形 131"/>
            <p:cNvSpPr>
              <a:spLocks noChangeArrowheads="1"/>
            </p:cNvSpPr>
            <p:nvPr/>
          </p:nvSpPr>
          <p:spPr bwMode="auto">
            <a:xfrm>
              <a:off x="7766374" y="442837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矩形 132"/>
            <p:cNvSpPr>
              <a:spLocks noChangeArrowheads="1"/>
            </p:cNvSpPr>
            <p:nvPr/>
          </p:nvSpPr>
          <p:spPr bwMode="auto">
            <a:xfrm>
              <a:off x="7766374" y="4535926"/>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矩形 133"/>
            <p:cNvSpPr>
              <a:spLocks noChangeArrowheads="1"/>
            </p:cNvSpPr>
            <p:nvPr/>
          </p:nvSpPr>
          <p:spPr bwMode="auto">
            <a:xfrm>
              <a:off x="7871519" y="442837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矩形 134"/>
            <p:cNvSpPr>
              <a:spLocks noChangeArrowheads="1"/>
            </p:cNvSpPr>
            <p:nvPr/>
          </p:nvSpPr>
          <p:spPr bwMode="auto">
            <a:xfrm>
              <a:off x="7871519" y="4535926"/>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矩形 135"/>
            <p:cNvSpPr>
              <a:spLocks noChangeArrowheads="1"/>
            </p:cNvSpPr>
            <p:nvPr/>
          </p:nvSpPr>
          <p:spPr bwMode="auto">
            <a:xfrm>
              <a:off x="7944137" y="4435099"/>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矩形 136"/>
            <p:cNvSpPr>
              <a:spLocks noChangeArrowheads="1"/>
            </p:cNvSpPr>
            <p:nvPr/>
          </p:nvSpPr>
          <p:spPr bwMode="auto">
            <a:xfrm>
              <a:off x="7944137" y="4542648"/>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矩形 137"/>
            <p:cNvSpPr>
              <a:spLocks noChangeArrowheads="1"/>
            </p:cNvSpPr>
            <p:nvPr/>
          </p:nvSpPr>
          <p:spPr bwMode="auto">
            <a:xfrm>
              <a:off x="8016755" y="4433980"/>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矩形 138"/>
            <p:cNvSpPr>
              <a:spLocks noChangeArrowheads="1"/>
            </p:cNvSpPr>
            <p:nvPr/>
          </p:nvSpPr>
          <p:spPr bwMode="auto">
            <a:xfrm>
              <a:off x="8016755" y="454152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矩形 139"/>
            <p:cNvSpPr>
              <a:spLocks noChangeArrowheads="1"/>
            </p:cNvSpPr>
            <p:nvPr/>
          </p:nvSpPr>
          <p:spPr bwMode="auto">
            <a:xfrm>
              <a:off x="8137786" y="442837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矩形 140"/>
            <p:cNvSpPr>
              <a:spLocks noChangeArrowheads="1"/>
            </p:cNvSpPr>
            <p:nvPr/>
          </p:nvSpPr>
          <p:spPr bwMode="auto">
            <a:xfrm>
              <a:off x="8137786" y="4535926"/>
              <a:ext cx="34796"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矩形 141"/>
            <p:cNvSpPr>
              <a:spLocks noChangeArrowheads="1"/>
            </p:cNvSpPr>
            <p:nvPr/>
          </p:nvSpPr>
          <p:spPr bwMode="auto">
            <a:xfrm>
              <a:off x="8210404" y="4435099"/>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矩形 142"/>
            <p:cNvSpPr>
              <a:spLocks noChangeArrowheads="1"/>
            </p:cNvSpPr>
            <p:nvPr/>
          </p:nvSpPr>
          <p:spPr bwMode="auto">
            <a:xfrm>
              <a:off x="8210404" y="454264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矩形 143"/>
            <p:cNvSpPr>
              <a:spLocks noChangeArrowheads="1"/>
            </p:cNvSpPr>
            <p:nvPr/>
          </p:nvSpPr>
          <p:spPr bwMode="auto">
            <a:xfrm>
              <a:off x="8283022" y="4433980"/>
              <a:ext cx="34796"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矩形 144"/>
            <p:cNvSpPr>
              <a:spLocks noChangeArrowheads="1"/>
            </p:cNvSpPr>
            <p:nvPr/>
          </p:nvSpPr>
          <p:spPr bwMode="auto">
            <a:xfrm>
              <a:off x="8283022" y="454152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矩形 145"/>
            <p:cNvSpPr>
              <a:spLocks noChangeArrowheads="1"/>
            </p:cNvSpPr>
            <p:nvPr/>
          </p:nvSpPr>
          <p:spPr bwMode="auto">
            <a:xfrm>
              <a:off x="8402540" y="442837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矩形 146"/>
            <p:cNvSpPr>
              <a:spLocks noChangeArrowheads="1"/>
            </p:cNvSpPr>
            <p:nvPr/>
          </p:nvSpPr>
          <p:spPr bwMode="auto">
            <a:xfrm>
              <a:off x="8402540" y="4535926"/>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矩形 147"/>
            <p:cNvSpPr>
              <a:spLocks noChangeArrowheads="1"/>
            </p:cNvSpPr>
            <p:nvPr/>
          </p:nvSpPr>
          <p:spPr bwMode="auto">
            <a:xfrm>
              <a:off x="8475158" y="4435099"/>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矩形 148"/>
            <p:cNvSpPr>
              <a:spLocks noChangeArrowheads="1"/>
            </p:cNvSpPr>
            <p:nvPr/>
          </p:nvSpPr>
          <p:spPr bwMode="auto">
            <a:xfrm>
              <a:off x="8475158" y="4542648"/>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矩形 149"/>
            <p:cNvSpPr>
              <a:spLocks noChangeArrowheads="1"/>
            </p:cNvSpPr>
            <p:nvPr/>
          </p:nvSpPr>
          <p:spPr bwMode="auto">
            <a:xfrm>
              <a:off x="8547777" y="4433980"/>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矩形 150"/>
            <p:cNvSpPr>
              <a:spLocks noChangeArrowheads="1"/>
            </p:cNvSpPr>
            <p:nvPr/>
          </p:nvSpPr>
          <p:spPr bwMode="auto">
            <a:xfrm>
              <a:off x="8547777" y="454152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矩形 151"/>
            <p:cNvSpPr>
              <a:spLocks noChangeArrowheads="1"/>
            </p:cNvSpPr>
            <p:nvPr/>
          </p:nvSpPr>
          <p:spPr bwMode="auto">
            <a:xfrm>
              <a:off x="8655948" y="4428378"/>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矩形 152"/>
            <p:cNvSpPr>
              <a:spLocks noChangeArrowheads="1"/>
            </p:cNvSpPr>
            <p:nvPr/>
          </p:nvSpPr>
          <p:spPr bwMode="auto">
            <a:xfrm>
              <a:off x="8655948" y="4535926"/>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矩形 153"/>
            <p:cNvSpPr>
              <a:spLocks noChangeArrowheads="1"/>
            </p:cNvSpPr>
            <p:nvPr/>
          </p:nvSpPr>
          <p:spPr bwMode="auto">
            <a:xfrm>
              <a:off x="8728566" y="4435099"/>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矩形 154"/>
            <p:cNvSpPr>
              <a:spLocks noChangeArrowheads="1"/>
            </p:cNvSpPr>
            <p:nvPr/>
          </p:nvSpPr>
          <p:spPr bwMode="auto">
            <a:xfrm>
              <a:off x="8728566" y="454264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矩形 155"/>
            <p:cNvSpPr>
              <a:spLocks noChangeArrowheads="1"/>
            </p:cNvSpPr>
            <p:nvPr/>
          </p:nvSpPr>
          <p:spPr bwMode="auto">
            <a:xfrm>
              <a:off x="8801184" y="4433980"/>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矩形 156"/>
            <p:cNvSpPr>
              <a:spLocks noChangeArrowheads="1"/>
            </p:cNvSpPr>
            <p:nvPr/>
          </p:nvSpPr>
          <p:spPr bwMode="auto">
            <a:xfrm>
              <a:off x="8801184" y="4541528"/>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矩形 157"/>
            <p:cNvSpPr>
              <a:spLocks noChangeArrowheads="1"/>
            </p:cNvSpPr>
            <p:nvPr/>
          </p:nvSpPr>
          <p:spPr bwMode="auto">
            <a:xfrm>
              <a:off x="8911625" y="442837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矩形 158"/>
            <p:cNvSpPr>
              <a:spLocks noChangeArrowheads="1"/>
            </p:cNvSpPr>
            <p:nvPr/>
          </p:nvSpPr>
          <p:spPr bwMode="auto">
            <a:xfrm>
              <a:off x="8911625" y="4535926"/>
              <a:ext cx="34796"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矩形 159"/>
            <p:cNvSpPr>
              <a:spLocks noChangeArrowheads="1"/>
            </p:cNvSpPr>
            <p:nvPr/>
          </p:nvSpPr>
          <p:spPr bwMode="auto">
            <a:xfrm>
              <a:off x="8984243" y="4435099"/>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矩形 160"/>
            <p:cNvSpPr>
              <a:spLocks noChangeArrowheads="1"/>
            </p:cNvSpPr>
            <p:nvPr/>
          </p:nvSpPr>
          <p:spPr bwMode="auto">
            <a:xfrm>
              <a:off x="8984243" y="454264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矩形 161"/>
            <p:cNvSpPr>
              <a:spLocks noChangeArrowheads="1"/>
            </p:cNvSpPr>
            <p:nvPr/>
          </p:nvSpPr>
          <p:spPr bwMode="auto">
            <a:xfrm>
              <a:off x="9056861" y="4433980"/>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矩形 162"/>
            <p:cNvSpPr>
              <a:spLocks noChangeArrowheads="1"/>
            </p:cNvSpPr>
            <p:nvPr/>
          </p:nvSpPr>
          <p:spPr bwMode="auto">
            <a:xfrm>
              <a:off x="9056861" y="4541528"/>
              <a:ext cx="34796"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矩形 163"/>
            <p:cNvSpPr>
              <a:spLocks noChangeArrowheads="1"/>
            </p:cNvSpPr>
            <p:nvPr/>
          </p:nvSpPr>
          <p:spPr bwMode="auto">
            <a:xfrm>
              <a:off x="9167302" y="442837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矩形 164"/>
            <p:cNvSpPr>
              <a:spLocks noChangeArrowheads="1"/>
            </p:cNvSpPr>
            <p:nvPr/>
          </p:nvSpPr>
          <p:spPr bwMode="auto">
            <a:xfrm>
              <a:off x="9167302" y="4535926"/>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矩形 165"/>
            <p:cNvSpPr>
              <a:spLocks noChangeArrowheads="1"/>
            </p:cNvSpPr>
            <p:nvPr/>
          </p:nvSpPr>
          <p:spPr bwMode="auto">
            <a:xfrm>
              <a:off x="9239920" y="4435099"/>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6" name="矩形 166"/>
            <p:cNvSpPr>
              <a:spLocks noChangeArrowheads="1"/>
            </p:cNvSpPr>
            <p:nvPr/>
          </p:nvSpPr>
          <p:spPr bwMode="auto">
            <a:xfrm>
              <a:off x="9239920" y="454264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7" name="矩形 167"/>
            <p:cNvSpPr>
              <a:spLocks noChangeArrowheads="1"/>
            </p:cNvSpPr>
            <p:nvPr/>
          </p:nvSpPr>
          <p:spPr bwMode="auto">
            <a:xfrm>
              <a:off x="9312538" y="4433980"/>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矩形 168"/>
            <p:cNvSpPr>
              <a:spLocks noChangeArrowheads="1"/>
            </p:cNvSpPr>
            <p:nvPr/>
          </p:nvSpPr>
          <p:spPr bwMode="auto">
            <a:xfrm>
              <a:off x="9312538" y="454152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矩形 169"/>
            <p:cNvSpPr>
              <a:spLocks noChangeArrowheads="1"/>
            </p:cNvSpPr>
            <p:nvPr/>
          </p:nvSpPr>
          <p:spPr bwMode="auto">
            <a:xfrm>
              <a:off x="9426761" y="442837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矩形 170"/>
            <p:cNvSpPr>
              <a:spLocks noChangeArrowheads="1"/>
            </p:cNvSpPr>
            <p:nvPr/>
          </p:nvSpPr>
          <p:spPr bwMode="auto">
            <a:xfrm>
              <a:off x="9426761" y="4535926"/>
              <a:ext cx="34040"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矩形 171"/>
            <p:cNvSpPr>
              <a:spLocks noChangeArrowheads="1"/>
            </p:cNvSpPr>
            <p:nvPr/>
          </p:nvSpPr>
          <p:spPr bwMode="auto">
            <a:xfrm>
              <a:off x="9499379" y="4435099"/>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矩形 172"/>
            <p:cNvSpPr>
              <a:spLocks noChangeArrowheads="1"/>
            </p:cNvSpPr>
            <p:nvPr/>
          </p:nvSpPr>
          <p:spPr bwMode="auto">
            <a:xfrm>
              <a:off x="9499379" y="454264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矩形 173"/>
            <p:cNvSpPr>
              <a:spLocks noChangeArrowheads="1"/>
            </p:cNvSpPr>
            <p:nvPr/>
          </p:nvSpPr>
          <p:spPr bwMode="auto">
            <a:xfrm>
              <a:off x="9571997" y="4433980"/>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矩形 174"/>
            <p:cNvSpPr>
              <a:spLocks noChangeArrowheads="1"/>
            </p:cNvSpPr>
            <p:nvPr/>
          </p:nvSpPr>
          <p:spPr bwMode="auto">
            <a:xfrm>
              <a:off x="9571997" y="4541528"/>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矩形 175"/>
            <p:cNvSpPr>
              <a:spLocks noChangeArrowheads="1"/>
            </p:cNvSpPr>
            <p:nvPr/>
          </p:nvSpPr>
          <p:spPr bwMode="auto">
            <a:xfrm>
              <a:off x="9681682" y="442837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矩形 176"/>
            <p:cNvSpPr>
              <a:spLocks noChangeArrowheads="1"/>
            </p:cNvSpPr>
            <p:nvPr/>
          </p:nvSpPr>
          <p:spPr bwMode="auto">
            <a:xfrm>
              <a:off x="9681682" y="4535926"/>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矩形 177"/>
            <p:cNvSpPr>
              <a:spLocks noChangeArrowheads="1"/>
            </p:cNvSpPr>
            <p:nvPr/>
          </p:nvSpPr>
          <p:spPr bwMode="auto">
            <a:xfrm>
              <a:off x="9754300" y="4435099"/>
              <a:ext cx="34796" cy="95225"/>
            </a:xfrm>
            <a:prstGeom prst="rect">
              <a:avLst/>
            </a:prstGeom>
            <a:solidFill>
              <a:srgbClr val="FFC00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8" name="矩形 178"/>
            <p:cNvSpPr>
              <a:spLocks noChangeArrowheads="1"/>
            </p:cNvSpPr>
            <p:nvPr/>
          </p:nvSpPr>
          <p:spPr bwMode="auto">
            <a:xfrm>
              <a:off x="9754300" y="454264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矩形 179"/>
            <p:cNvSpPr>
              <a:spLocks noChangeArrowheads="1"/>
            </p:cNvSpPr>
            <p:nvPr/>
          </p:nvSpPr>
          <p:spPr bwMode="auto">
            <a:xfrm>
              <a:off x="9826918" y="4433980"/>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矩形 180"/>
            <p:cNvSpPr>
              <a:spLocks noChangeArrowheads="1"/>
            </p:cNvSpPr>
            <p:nvPr/>
          </p:nvSpPr>
          <p:spPr bwMode="auto">
            <a:xfrm>
              <a:off x="9826918" y="4541528"/>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矩形 181"/>
            <p:cNvSpPr>
              <a:spLocks noChangeArrowheads="1"/>
            </p:cNvSpPr>
            <p:nvPr/>
          </p:nvSpPr>
          <p:spPr bwMode="auto">
            <a:xfrm>
              <a:off x="7966830" y="3621765"/>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矩形 185"/>
            <p:cNvSpPr>
              <a:spLocks noChangeArrowheads="1"/>
            </p:cNvSpPr>
            <p:nvPr/>
          </p:nvSpPr>
          <p:spPr bwMode="auto">
            <a:xfrm>
              <a:off x="8137786" y="3621765"/>
              <a:ext cx="34796"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3" name="矩形 186"/>
            <p:cNvSpPr>
              <a:spLocks noChangeArrowheads="1"/>
            </p:cNvSpPr>
            <p:nvPr/>
          </p:nvSpPr>
          <p:spPr bwMode="auto">
            <a:xfrm>
              <a:off x="8309498" y="3615044"/>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矩形 187"/>
            <p:cNvSpPr>
              <a:spLocks noChangeArrowheads="1"/>
            </p:cNvSpPr>
            <p:nvPr/>
          </p:nvSpPr>
          <p:spPr bwMode="auto">
            <a:xfrm>
              <a:off x="8481210" y="3616164"/>
              <a:ext cx="34040" cy="9410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矩形 188"/>
            <p:cNvSpPr>
              <a:spLocks noChangeArrowheads="1"/>
            </p:cNvSpPr>
            <p:nvPr/>
          </p:nvSpPr>
          <p:spPr bwMode="auto">
            <a:xfrm>
              <a:off x="8686962" y="3621765"/>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矩形 189"/>
            <p:cNvSpPr>
              <a:spLocks noChangeArrowheads="1"/>
            </p:cNvSpPr>
            <p:nvPr/>
          </p:nvSpPr>
          <p:spPr bwMode="auto">
            <a:xfrm>
              <a:off x="8858674" y="3621765"/>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矩形 190"/>
            <p:cNvSpPr>
              <a:spLocks noChangeArrowheads="1"/>
            </p:cNvSpPr>
            <p:nvPr/>
          </p:nvSpPr>
          <p:spPr bwMode="auto">
            <a:xfrm>
              <a:off x="9030386" y="3615044"/>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矩形 191"/>
            <p:cNvSpPr>
              <a:spLocks noChangeArrowheads="1"/>
            </p:cNvSpPr>
            <p:nvPr/>
          </p:nvSpPr>
          <p:spPr bwMode="auto">
            <a:xfrm>
              <a:off x="9201341" y="3616164"/>
              <a:ext cx="34796" cy="9410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矩形 192"/>
            <p:cNvSpPr>
              <a:spLocks noChangeArrowheads="1"/>
            </p:cNvSpPr>
            <p:nvPr/>
          </p:nvSpPr>
          <p:spPr bwMode="auto">
            <a:xfrm>
              <a:off x="7897994" y="3729314"/>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矩形 193"/>
            <p:cNvSpPr>
              <a:spLocks noChangeArrowheads="1"/>
            </p:cNvSpPr>
            <p:nvPr/>
          </p:nvSpPr>
          <p:spPr bwMode="auto">
            <a:xfrm>
              <a:off x="8069706" y="3729314"/>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矩形 140"/>
            <p:cNvSpPr/>
            <p:nvPr/>
          </p:nvSpPr>
          <p:spPr bwMode="auto">
            <a:xfrm>
              <a:off x="8240662" y="3722592"/>
              <a:ext cx="34796" cy="9522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矩形 195"/>
            <p:cNvSpPr>
              <a:spLocks noChangeArrowheads="1"/>
            </p:cNvSpPr>
            <p:nvPr/>
          </p:nvSpPr>
          <p:spPr bwMode="auto">
            <a:xfrm>
              <a:off x="8412374" y="3723713"/>
              <a:ext cx="34796" cy="9410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矩形 142"/>
            <p:cNvSpPr/>
            <p:nvPr/>
          </p:nvSpPr>
          <p:spPr bwMode="auto">
            <a:xfrm>
              <a:off x="8618126" y="3729314"/>
              <a:ext cx="34796" cy="9522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矩形 197"/>
            <p:cNvSpPr>
              <a:spLocks noChangeArrowheads="1"/>
            </p:cNvSpPr>
            <p:nvPr/>
          </p:nvSpPr>
          <p:spPr bwMode="auto">
            <a:xfrm>
              <a:off x="8789838" y="3729314"/>
              <a:ext cx="34796"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5" name="矩形 198"/>
            <p:cNvSpPr>
              <a:spLocks noChangeArrowheads="1"/>
            </p:cNvSpPr>
            <p:nvPr/>
          </p:nvSpPr>
          <p:spPr bwMode="auto">
            <a:xfrm>
              <a:off x="8961550" y="3722592"/>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矩形 145"/>
            <p:cNvSpPr/>
            <p:nvPr/>
          </p:nvSpPr>
          <p:spPr bwMode="auto">
            <a:xfrm>
              <a:off x="9133262" y="3723713"/>
              <a:ext cx="34040" cy="9410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矩形 200"/>
            <p:cNvSpPr>
              <a:spLocks noChangeArrowheads="1"/>
            </p:cNvSpPr>
            <p:nvPr/>
          </p:nvSpPr>
          <p:spPr bwMode="auto">
            <a:xfrm>
              <a:off x="9304974" y="3716991"/>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矩形 201"/>
            <p:cNvSpPr>
              <a:spLocks noChangeArrowheads="1"/>
            </p:cNvSpPr>
            <p:nvPr/>
          </p:nvSpPr>
          <p:spPr bwMode="auto">
            <a:xfrm>
              <a:off x="8000870" y="3825659"/>
              <a:ext cx="34040" cy="9410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矩形 202"/>
            <p:cNvSpPr>
              <a:spLocks noChangeArrowheads="1"/>
            </p:cNvSpPr>
            <p:nvPr/>
          </p:nvSpPr>
          <p:spPr bwMode="auto">
            <a:xfrm>
              <a:off x="8172582" y="3825659"/>
              <a:ext cx="34040" cy="9522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矩形 149"/>
            <p:cNvSpPr/>
            <p:nvPr/>
          </p:nvSpPr>
          <p:spPr bwMode="auto">
            <a:xfrm>
              <a:off x="8343538" y="3818937"/>
              <a:ext cx="34796" cy="9522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1" name="矩形 204"/>
            <p:cNvSpPr>
              <a:spLocks noChangeArrowheads="1"/>
            </p:cNvSpPr>
            <p:nvPr/>
          </p:nvSpPr>
          <p:spPr bwMode="auto">
            <a:xfrm>
              <a:off x="8515250" y="3818937"/>
              <a:ext cx="34796"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2" name="矩形 205"/>
            <p:cNvSpPr>
              <a:spLocks noChangeArrowheads="1"/>
            </p:cNvSpPr>
            <p:nvPr/>
          </p:nvSpPr>
          <p:spPr bwMode="auto">
            <a:xfrm>
              <a:off x="8721002" y="3825659"/>
              <a:ext cx="34796" cy="94105"/>
            </a:xfrm>
            <a:prstGeom prst="rect">
              <a:avLst/>
            </a:prstGeom>
            <a:solidFill>
              <a:srgbClr val="92D05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3" name="矩形 152"/>
            <p:cNvSpPr/>
            <p:nvPr/>
          </p:nvSpPr>
          <p:spPr bwMode="auto">
            <a:xfrm>
              <a:off x="8892714" y="3825659"/>
              <a:ext cx="34796" cy="9522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4" name="矩形 207"/>
            <p:cNvSpPr>
              <a:spLocks noChangeArrowheads="1"/>
            </p:cNvSpPr>
            <p:nvPr/>
          </p:nvSpPr>
          <p:spPr bwMode="auto">
            <a:xfrm>
              <a:off x="9064426" y="3818937"/>
              <a:ext cx="34040" cy="95225"/>
            </a:xfrm>
            <a:prstGeom prst="rect">
              <a:avLst/>
            </a:prstGeom>
            <a:solidFill>
              <a:srgbClr val="00B0F0"/>
            </a:solidFill>
            <a:ln w="9525" algn="ctr">
              <a:solidFill>
                <a:srgbClr val="92D05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5" name="矩形 154"/>
            <p:cNvSpPr/>
            <p:nvPr/>
          </p:nvSpPr>
          <p:spPr bwMode="auto">
            <a:xfrm>
              <a:off x="9236138" y="3818937"/>
              <a:ext cx="34040" cy="95225"/>
            </a:xfrm>
            <a:prstGeom prst="rect">
              <a:avLst/>
            </a:prstGeom>
            <a:solidFill>
              <a:srgbClr val="BBE0E3">
                <a:lumMod val="75000"/>
              </a:srgbClr>
            </a:solidFill>
            <a:ln w="9525" cap="flat" cmpd="sng" algn="ctr">
              <a:solidFill>
                <a:srgbClr val="92D05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156" name="直接箭头连接符 210"/>
            <p:cNvCxnSpPr>
              <a:cxnSpLocks noChangeShapeType="1"/>
              <a:stCxn id="148" idx="0"/>
            </p:cNvCxnSpPr>
            <p:nvPr/>
          </p:nvCxnSpPr>
          <p:spPr bwMode="auto">
            <a:xfrm flipV="1">
              <a:off x="8018268" y="3317045"/>
              <a:ext cx="85478" cy="508614"/>
            </a:xfrm>
            <a:prstGeom prst="straightConnector1">
              <a:avLst/>
            </a:prstGeom>
            <a:noFill/>
            <a:ln w="19050" algn="ctr">
              <a:solidFill>
                <a:srgbClr val="00B0F0"/>
              </a:solidFill>
              <a:prstDash val="sysDash"/>
              <a:round/>
              <a:headEnd/>
              <a:tailEnd type="triangle" w="med" len="med"/>
            </a:ln>
          </p:spPr>
        </p:cxnSp>
        <p:cxnSp>
          <p:nvCxnSpPr>
            <p:cNvPr id="157" name="直接箭头连接符 214"/>
            <p:cNvCxnSpPr>
              <a:cxnSpLocks noChangeShapeType="1"/>
              <a:stCxn id="132" idx="0"/>
            </p:cNvCxnSpPr>
            <p:nvPr/>
          </p:nvCxnSpPr>
          <p:spPr bwMode="auto">
            <a:xfrm flipH="1" flipV="1">
              <a:off x="8137786" y="3367459"/>
              <a:ext cx="17398" cy="254307"/>
            </a:xfrm>
            <a:prstGeom prst="straightConnector1">
              <a:avLst/>
            </a:prstGeom>
            <a:noFill/>
            <a:ln w="19050" algn="ctr">
              <a:solidFill>
                <a:srgbClr val="00B0F0"/>
              </a:solidFill>
              <a:prstDash val="sysDash"/>
              <a:round/>
              <a:headEnd/>
              <a:tailEnd type="triangle" w="med" len="med"/>
            </a:ln>
          </p:spPr>
        </p:cxnSp>
        <p:cxnSp>
          <p:nvCxnSpPr>
            <p:cNvPr id="158" name="直接箭头连接符 216"/>
            <p:cNvCxnSpPr>
              <a:cxnSpLocks noChangeShapeType="1"/>
              <a:stCxn id="133" idx="0"/>
            </p:cNvCxnSpPr>
            <p:nvPr/>
          </p:nvCxnSpPr>
          <p:spPr bwMode="auto">
            <a:xfrm flipH="1" flipV="1">
              <a:off x="8172582" y="3367459"/>
              <a:ext cx="154314" cy="247585"/>
            </a:xfrm>
            <a:prstGeom prst="straightConnector1">
              <a:avLst/>
            </a:prstGeom>
            <a:noFill/>
            <a:ln w="19050" algn="ctr">
              <a:solidFill>
                <a:srgbClr val="00B0F0"/>
              </a:solidFill>
              <a:prstDash val="sysDash"/>
              <a:round/>
              <a:headEnd/>
              <a:tailEnd type="triangle" w="med" len="med"/>
            </a:ln>
          </p:spPr>
        </p:cxnSp>
        <p:cxnSp>
          <p:nvCxnSpPr>
            <p:cNvPr id="159" name="直接箭头连接符 220"/>
            <p:cNvCxnSpPr>
              <a:cxnSpLocks noChangeShapeType="1"/>
              <a:stCxn id="151" idx="0"/>
            </p:cNvCxnSpPr>
            <p:nvPr/>
          </p:nvCxnSpPr>
          <p:spPr bwMode="auto">
            <a:xfrm flipH="1" flipV="1">
              <a:off x="8240662" y="3367459"/>
              <a:ext cx="291986" cy="451479"/>
            </a:xfrm>
            <a:prstGeom prst="straightConnector1">
              <a:avLst/>
            </a:prstGeom>
            <a:noFill/>
            <a:ln w="19050" algn="ctr">
              <a:solidFill>
                <a:srgbClr val="00B0F0"/>
              </a:solidFill>
              <a:prstDash val="sysDash"/>
              <a:round/>
              <a:headEnd/>
              <a:tailEnd type="triangle" w="med" len="med"/>
            </a:ln>
          </p:spPr>
        </p:cxnSp>
        <p:cxnSp>
          <p:nvCxnSpPr>
            <p:cNvPr id="160" name="直接箭头连接符 224"/>
            <p:cNvCxnSpPr>
              <a:cxnSpLocks noChangeShapeType="1"/>
              <a:stCxn id="154" idx="0"/>
            </p:cNvCxnSpPr>
            <p:nvPr/>
          </p:nvCxnSpPr>
          <p:spPr bwMode="auto">
            <a:xfrm flipH="1" flipV="1">
              <a:off x="8292856" y="3367459"/>
              <a:ext cx="788967" cy="451479"/>
            </a:xfrm>
            <a:prstGeom prst="straightConnector1">
              <a:avLst/>
            </a:prstGeom>
            <a:noFill/>
            <a:ln w="19050" algn="ctr">
              <a:solidFill>
                <a:srgbClr val="00B0F0"/>
              </a:solidFill>
              <a:prstDash val="sysDash"/>
              <a:round/>
              <a:headEnd/>
              <a:tailEnd type="triangle" w="med" len="med"/>
            </a:ln>
          </p:spPr>
        </p:cxnSp>
        <p:cxnSp>
          <p:nvCxnSpPr>
            <p:cNvPr id="161" name="直接箭头连接符 226"/>
            <p:cNvCxnSpPr>
              <a:cxnSpLocks noChangeShapeType="1"/>
              <a:stCxn id="138" idx="0"/>
            </p:cNvCxnSpPr>
            <p:nvPr/>
          </p:nvCxnSpPr>
          <p:spPr bwMode="auto">
            <a:xfrm flipH="1" flipV="1">
              <a:off x="8317819" y="3317045"/>
              <a:ext cx="900921" cy="299119"/>
            </a:xfrm>
            <a:prstGeom prst="straightConnector1">
              <a:avLst/>
            </a:prstGeom>
            <a:noFill/>
            <a:ln w="19050" algn="ctr">
              <a:solidFill>
                <a:srgbClr val="00B0F0"/>
              </a:solidFill>
              <a:prstDash val="sysDash"/>
              <a:round/>
              <a:headEnd/>
              <a:tailEnd type="triangle" w="med" len="med"/>
            </a:ln>
          </p:spPr>
        </p:cxnSp>
        <p:cxnSp>
          <p:nvCxnSpPr>
            <p:cNvPr id="162" name="直接箭头连接符 161"/>
            <p:cNvCxnSpPr>
              <a:stCxn id="155" idx="0"/>
            </p:cNvCxnSpPr>
            <p:nvPr/>
          </p:nvCxnSpPr>
          <p:spPr bwMode="auto">
            <a:xfrm flipH="1" flipV="1">
              <a:off x="9098465" y="3367459"/>
              <a:ext cx="155071" cy="451479"/>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cxnSp>
          <p:nvCxnSpPr>
            <p:cNvPr id="163" name="直接箭头连接符 162"/>
            <p:cNvCxnSpPr>
              <a:stCxn id="153" idx="0"/>
            </p:cNvCxnSpPr>
            <p:nvPr/>
          </p:nvCxnSpPr>
          <p:spPr bwMode="auto">
            <a:xfrm flipV="1">
              <a:off x="8910112" y="3367459"/>
              <a:ext cx="120274" cy="458200"/>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cxnSp>
          <p:nvCxnSpPr>
            <p:cNvPr id="164" name="直接箭头连接符 163"/>
            <p:cNvCxnSpPr>
              <a:stCxn id="143" idx="0"/>
            </p:cNvCxnSpPr>
            <p:nvPr/>
          </p:nvCxnSpPr>
          <p:spPr bwMode="auto">
            <a:xfrm flipV="1">
              <a:off x="8635524" y="3367459"/>
              <a:ext cx="383516" cy="361855"/>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cxnSp>
          <p:nvCxnSpPr>
            <p:cNvPr id="165" name="直接箭头连接符 164"/>
            <p:cNvCxnSpPr>
              <a:stCxn id="150" idx="0"/>
            </p:cNvCxnSpPr>
            <p:nvPr/>
          </p:nvCxnSpPr>
          <p:spPr bwMode="auto">
            <a:xfrm flipV="1">
              <a:off x="8360936" y="3367459"/>
              <a:ext cx="634654" cy="451479"/>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cxnSp>
          <p:nvCxnSpPr>
            <p:cNvPr id="166" name="直接箭头连接符 165"/>
            <p:cNvCxnSpPr>
              <a:stCxn id="141" idx="0"/>
            </p:cNvCxnSpPr>
            <p:nvPr/>
          </p:nvCxnSpPr>
          <p:spPr bwMode="auto">
            <a:xfrm flipV="1">
              <a:off x="8258060" y="3317045"/>
              <a:ext cx="711811" cy="405547"/>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cxnSp>
          <p:nvCxnSpPr>
            <p:cNvPr id="167" name="直接箭头连接符 166"/>
            <p:cNvCxnSpPr>
              <a:stCxn id="146" idx="0"/>
            </p:cNvCxnSpPr>
            <p:nvPr/>
          </p:nvCxnSpPr>
          <p:spPr bwMode="auto">
            <a:xfrm flipH="1" flipV="1">
              <a:off x="9056861" y="3367459"/>
              <a:ext cx="93042" cy="356254"/>
            </a:xfrm>
            <a:prstGeom prst="straightConnector1">
              <a:avLst/>
            </a:prstGeom>
            <a:solidFill>
              <a:srgbClr val="BBE0E3"/>
            </a:solidFill>
            <a:ln w="19050" cap="flat" cmpd="sng" algn="ctr">
              <a:solidFill>
                <a:srgbClr val="BBE0E3">
                  <a:lumMod val="75000"/>
                </a:srgbClr>
              </a:solidFill>
              <a:prstDash val="sysDash"/>
              <a:round/>
              <a:headEnd type="none" w="med" len="med"/>
              <a:tailEnd type="triangle" w="med" len="med"/>
            </a:ln>
            <a:effectLst/>
          </p:spPr>
        </p:cxnSp>
        <p:sp>
          <p:nvSpPr>
            <p:cNvPr id="168" name="流程图: 磁盘 251"/>
            <p:cNvSpPr>
              <a:spLocks noChangeArrowheads="1"/>
            </p:cNvSpPr>
            <p:nvPr/>
          </p:nvSpPr>
          <p:spPr bwMode="auto">
            <a:xfrm>
              <a:off x="7802683" y="3469405"/>
              <a:ext cx="1742083" cy="501892"/>
            </a:xfrm>
            <a:prstGeom prst="flowChartMagneticDisk">
              <a:avLst/>
            </a:prstGeom>
            <a:noFill/>
            <a:ln w="19050" algn="ctr">
              <a:solidFill>
                <a:srgbClr val="0066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9"/>
            <p:cNvSpPr txBox="1"/>
            <p:nvPr/>
          </p:nvSpPr>
          <p:spPr>
            <a:xfrm>
              <a:off x="7593580" y="5115129"/>
              <a:ext cx="241135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smtClean="0">
                  <a:solidFill>
                    <a:srgbClr val="000000"/>
                  </a:solidFill>
                </a:rPr>
                <a:t>块虚拟化</a:t>
              </a:r>
              <a:endParaRPr kumimoji="0" lang="zh-CN" altLang="en-US" sz="1800" b="1" i="0" u="none" strike="noStrike" kern="0" cap="none" spc="0" normalizeH="0" baseline="0" noProof="0" dirty="0">
                <a:ln>
                  <a:noFill/>
                </a:ln>
                <a:solidFill>
                  <a:srgbClr val="000000"/>
                </a:solidFill>
                <a:effectLst/>
                <a:uLnTx/>
                <a:uFillTx/>
              </a:endParaRPr>
            </a:p>
          </p:txBody>
        </p:sp>
        <p:grpSp>
          <p:nvGrpSpPr>
            <p:cNvPr id="171" name="组合 1002"/>
            <p:cNvGrpSpPr>
              <a:grpSpLocks/>
            </p:cNvGrpSpPr>
            <p:nvPr/>
          </p:nvGrpSpPr>
          <p:grpSpPr bwMode="auto">
            <a:xfrm>
              <a:off x="7871519" y="1883347"/>
              <a:ext cx="204339" cy="386717"/>
              <a:chOff x="7356475" y="2392363"/>
              <a:chExt cx="339725" cy="641350"/>
            </a:xfrm>
          </p:grpSpPr>
          <p:sp>
            <p:nvSpPr>
              <p:cNvPr id="172"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3"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4"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5"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6"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7"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8"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9"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0"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1"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2"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3"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4"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185" name="组合 1002"/>
            <p:cNvGrpSpPr>
              <a:grpSpLocks/>
            </p:cNvGrpSpPr>
            <p:nvPr/>
          </p:nvGrpSpPr>
          <p:grpSpPr bwMode="auto">
            <a:xfrm>
              <a:off x="8253925" y="1883347"/>
              <a:ext cx="204339" cy="386717"/>
              <a:chOff x="7356475" y="2392363"/>
              <a:chExt cx="339725" cy="641350"/>
            </a:xfrm>
          </p:grpSpPr>
          <p:sp>
            <p:nvSpPr>
              <p:cNvPr id="186"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7"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8"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9"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0"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1"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2"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3"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4"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5"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6"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7"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8"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199" name="组合 1002"/>
            <p:cNvGrpSpPr>
              <a:grpSpLocks/>
            </p:cNvGrpSpPr>
            <p:nvPr/>
          </p:nvGrpSpPr>
          <p:grpSpPr bwMode="auto">
            <a:xfrm>
              <a:off x="8765532" y="1879973"/>
              <a:ext cx="204339" cy="386717"/>
              <a:chOff x="7356475" y="2392363"/>
              <a:chExt cx="339725" cy="641350"/>
            </a:xfrm>
          </p:grpSpPr>
          <p:sp>
            <p:nvSpPr>
              <p:cNvPr id="200"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1"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2"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3"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4"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5"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6"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7"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8"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9"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0"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1"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2"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213" name="组合 1002"/>
            <p:cNvGrpSpPr>
              <a:grpSpLocks/>
            </p:cNvGrpSpPr>
            <p:nvPr/>
          </p:nvGrpSpPr>
          <p:grpSpPr bwMode="auto">
            <a:xfrm>
              <a:off x="9147938" y="1879973"/>
              <a:ext cx="204339" cy="386717"/>
              <a:chOff x="7356475" y="2392363"/>
              <a:chExt cx="339725" cy="641350"/>
            </a:xfrm>
          </p:grpSpPr>
          <p:sp>
            <p:nvSpPr>
              <p:cNvPr id="214"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5"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6"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7"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8"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9"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0"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1"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2"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3"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4"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5"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26"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grpSp>
        <p:nvGrpSpPr>
          <p:cNvPr id="340" name="组合 339"/>
          <p:cNvGrpSpPr/>
          <p:nvPr/>
        </p:nvGrpSpPr>
        <p:grpSpPr>
          <a:xfrm>
            <a:off x="1697236" y="1908098"/>
            <a:ext cx="2547436" cy="3538238"/>
            <a:chOff x="2156335" y="1946223"/>
            <a:chExt cx="2547436" cy="3538238"/>
          </a:xfrm>
        </p:grpSpPr>
        <p:sp>
          <p:nvSpPr>
            <p:cNvPr id="38" name="圆角矩形 102"/>
            <p:cNvSpPr>
              <a:spLocks noChangeArrowheads="1"/>
            </p:cNvSpPr>
            <p:nvPr/>
          </p:nvSpPr>
          <p:spPr bwMode="auto">
            <a:xfrm>
              <a:off x="3318016" y="4456432"/>
              <a:ext cx="1090651" cy="230138"/>
            </a:xfrm>
            <a:prstGeom prst="roundRect">
              <a:avLst>
                <a:gd name="adj" fmla="val 16667"/>
              </a:avLst>
            </a:prstGeom>
            <a:solidFill>
              <a:srgbClr val="FFC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圆角矩形 106"/>
            <p:cNvSpPr>
              <a:spLocks noChangeArrowheads="1"/>
            </p:cNvSpPr>
            <p:nvPr/>
          </p:nvSpPr>
          <p:spPr bwMode="auto">
            <a:xfrm>
              <a:off x="2233739" y="4239572"/>
              <a:ext cx="1084277" cy="216861"/>
            </a:xfrm>
            <a:prstGeom prst="roundRect">
              <a:avLst>
                <a:gd name="adj" fmla="val 16667"/>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fontAlgn="base" hangingPunct="0">
                <a:spcBef>
                  <a:spcPct val="0"/>
                </a:spcBef>
                <a:spcAft>
                  <a:spcPct val="0"/>
                </a:spcAft>
              </a:pPr>
              <a:endParaRPr lang="zh-CN" altLang="en-US" sz="1600" kern="0">
                <a:solidFill>
                  <a:srgbClr val="000000"/>
                </a:solidFill>
              </a:endParaRPr>
            </a:p>
          </p:txBody>
        </p:sp>
        <p:sp>
          <p:nvSpPr>
            <p:cNvPr id="40" name="圆柱形 114"/>
            <p:cNvSpPr>
              <a:spLocks noChangeArrowheads="1"/>
            </p:cNvSpPr>
            <p:nvPr/>
          </p:nvSpPr>
          <p:spPr bwMode="auto">
            <a:xfrm>
              <a:off x="2722102" y="3002581"/>
              <a:ext cx="260514" cy="339674"/>
            </a:xfrm>
            <a:prstGeom prst="can">
              <a:avLst>
                <a:gd name="adj" fmla="val 25042"/>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fontAlgn="base" hangingPunct="0">
                <a:spcBef>
                  <a:spcPct val="0"/>
                </a:spcBef>
                <a:spcAft>
                  <a:spcPct val="0"/>
                </a:spcAft>
              </a:pPr>
              <a:endParaRPr lang="zh-CN" altLang="en-US" sz="1600" kern="0">
                <a:solidFill>
                  <a:srgbClr val="000000"/>
                </a:solidFill>
              </a:endParaRPr>
            </a:p>
          </p:txBody>
        </p:sp>
        <p:sp>
          <p:nvSpPr>
            <p:cNvPr id="41" name="圆柱形 115"/>
            <p:cNvSpPr>
              <a:spLocks noChangeArrowheads="1"/>
            </p:cNvSpPr>
            <p:nvPr/>
          </p:nvSpPr>
          <p:spPr bwMode="auto">
            <a:xfrm>
              <a:off x="3667758" y="3002581"/>
              <a:ext cx="260513" cy="339674"/>
            </a:xfrm>
            <a:prstGeom prst="can">
              <a:avLst>
                <a:gd name="adj" fmla="val 25042"/>
              </a:avLst>
            </a:prstGeom>
            <a:solidFill>
              <a:srgbClr val="FFC00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DDDDDD"/>
                </a:solidFill>
                <a:effectLst/>
                <a:uLnTx/>
                <a:uFillTx/>
              </a:endParaRPr>
            </a:p>
          </p:txBody>
        </p:sp>
        <p:sp>
          <p:nvSpPr>
            <p:cNvPr id="46" name="上箭头 45"/>
            <p:cNvSpPr/>
            <p:nvPr/>
          </p:nvSpPr>
          <p:spPr bwMode="auto">
            <a:xfrm>
              <a:off x="2766716" y="2399576"/>
              <a:ext cx="169692" cy="544364"/>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流程图: 磁盘 139"/>
            <p:cNvSpPr>
              <a:spLocks noChangeArrowheads="1"/>
            </p:cNvSpPr>
            <p:nvPr/>
          </p:nvSpPr>
          <p:spPr bwMode="auto">
            <a:xfrm>
              <a:off x="2504609" y="4239572"/>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流程图: 磁盘 139"/>
            <p:cNvSpPr>
              <a:spLocks noChangeArrowheads="1"/>
            </p:cNvSpPr>
            <p:nvPr/>
          </p:nvSpPr>
          <p:spPr bwMode="auto">
            <a:xfrm>
              <a:off x="2776276" y="4241784"/>
              <a:ext cx="270870"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流程图: 磁盘 139"/>
            <p:cNvSpPr>
              <a:spLocks noChangeArrowheads="1"/>
            </p:cNvSpPr>
            <p:nvPr/>
          </p:nvSpPr>
          <p:spPr bwMode="auto">
            <a:xfrm>
              <a:off x="3046350" y="4239572"/>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流程图: 磁盘 139"/>
            <p:cNvSpPr>
              <a:spLocks noChangeArrowheads="1"/>
            </p:cNvSpPr>
            <p:nvPr/>
          </p:nvSpPr>
          <p:spPr bwMode="auto">
            <a:xfrm>
              <a:off x="3318016" y="4241784"/>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流程图: 磁盘 139"/>
            <p:cNvSpPr>
              <a:spLocks noChangeArrowheads="1"/>
            </p:cNvSpPr>
            <p:nvPr/>
          </p:nvSpPr>
          <p:spPr bwMode="auto">
            <a:xfrm>
              <a:off x="3588887" y="4239572"/>
              <a:ext cx="270870"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流程图: 磁盘 139"/>
            <p:cNvSpPr>
              <a:spLocks noChangeArrowheads="1"/>
            </p:cNvSpPr>
            <p:nvPr/>
          </p:nvSpPr>
          <p:spPr bwMode="auto">
            <a:xfrm>
              <a:off x="3859757" y="4241784"/>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流程图: 磁盘 139"/>
            <p:cNvSpPr>
              <a:spLocks noChangeArrowheads="1"/>
            </p:cNvSpPr>
            <p:nvPr/>
          </p:nvSpPr>
          <p:spPr bwMode="auto">
            <a:xfrm>
              <a:off x="4130627" y="4239572"/>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流程图: 磁盘 139"/>
            <p:cNvSpPr>
              <a:spLocks noChangeArrowheads="1"/>
            </p:cNvSpPr>
            <p:nvPr/>
          </p:nvSpPr>
          <p:spPr bwMode="auto">
            <a:xfrm>
              <a:off x="4402294" y="4239572"/>
              <a:ext cx="271667" cy="449211"/>
            </a:xfrm>
            <a:prstGeom prst="flowChartMagneticDisk">
              <a:avLst/>
            </a:prstGeom>
            <a:solidFill>
              <a:srgbClr val="C00000"/>
            </a:solidFill>
            <a:ln w="2857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上箭头 54"/>
            <p:cNvSpPr/>
            <p:nvPr/>
          </p:nvSpPr>
          <p:spPr bwMode="auto">
            <a:xfrm>
              <a:off x="3695641" y="2381873"/>
              <a:ext cx="170489" cy="544364"/>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上箭头 55"/>
            <p:cNvSpPr/>
            <p:nvPr/>
          </p:nvSpPr>
          <p:spPr bwMode="auto">
            <a:xfrm>
              <a:off x="2766716" y="3477240"/>
              <a:ext cx="169692" cy="543258"/>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上箭头 56"/>
            <p:cNvSpPr/>
            <p:nvPr/>
          </p:nvSpPr>
          <p:spPr bwMode="auto">
            <a:xfrm>
              <a:off x="3695641" y="3459537"/>
              <a:ext cx="170489" cy="543258"/>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TextBox 95"/>
            <p:cNvSpPr txBox="1">
              <a:spLocks noChangeArrowheads="1"/>
            </p:cNvSpPr>
            <p:nvPr/>
          </p:nvSpPr>
          <p:spPr bwMode="auto">
            <a:xfrm>
              <a:off x="4385923" y="4258884"/>
              <a:ext cx="317848" cy="461665"/>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rPr>
                <a:t>热</a:t>
              </a:r>
              <a:r>
                <a:rPr kumimoji="0" lang="zh-CN" altLang="en-US" sz="1200" b="1" i="0" u="none" strike="noStrike" kern="0" cap="none" spc="0" normalizeH="0" baseline="0" noProof="0" dirty="0" smtClean="0">
                  <a:ln>
                    <a:noFill/>
                  </a:ln>
                  <a:solidFill>
                    <a:srgbClr val="FFFFFF"/>
                  </a:solidFill>
                  <a:effectLst/>
                  <a:uLnTx/>
                  <a:uFillTx/>
                </a:rPr>
                <a:t>备</a:t>
              </a:r>
              <a:endParaRPr kumimoji="0" lang="zh-CN" altLang="en-US" sz="1200" b="0" i="0" u="none" strike="noStrike" kern="0" cap="none" spc="0" normalizeH="0" baseline="0" noProof="0" dirty="0">
                <a:ln>
                  <a:noFill/>
                </a:ln>
                <a:solidFill>
                  <a:srgbClr val="FFFFFF"/>
                </a:solidFill>
                <a:effectLst/>
                <a:uLnTx/>
                <a:uFillTx/>
              </a:endParaRPr>
            </a:p>
          </p:txBody>
        </p:sp>
        <p:sp>
          <p:nvSpPr>
            <p:cNvPr id="59" name="流程图: 磁盘 139"/>
            <p:cNvSpPr>
              <a:spLocks noChangeArrowheads="1"/>
            </p:cNvSpPr>
            <p:nvPr/>
          </p:nvSpPr>
          <p:spPr bwMode="auto">
            <a:xfrm>
              <a:off x="2233739" y="4241784"/>
              <a:ext cx="271667" cy="44921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Box 8"/>
            <p:cNvSpPr txBox="1"/>
            <p:nvPr/>
          </p:nvSpPr>
          <p:spPr>
            <a:xfrm>
              <a:off x="2156335" y="5115129"/>
              <a:ext cx="241135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rPr>
                <a:t>传统</a:t>
              </a:r>
              <a:r>
                <a:rPr kumimoji="0" lang="en-US" altLang="zh-CN" sz="1800" b="1" i="0" u="none" strike="noStrike" kern="0" cap="none" spc="0" normalizeH="0" baseline="0" noProof="0" dirty="0" smtClean="0">
                  <a:ln>
                    <a:noFill/>
                  </a:ln>
                  <a:solidFill>
                    <a:sysClr val="windowText" lastClr="000000"/>
                  </a:solidFill>
                  <a:effectLst/>
                  <a:uLnTx/>
                  <a:uFillTx/>
                </a:rPr>
                <a:t>RAID</a:t>
              </a:r>
              <a:endParaRPr kumimoji="0" lang="zh-CN" altLang="en-US" sz="1800" b="1" i="0" u="none" strike="noStrike" kern="0" cap="none" spc="0" normalizeH="0" baseline="0" noProof="0" dirty="0">
                <a:ln>
                  <a:noFill/>
                </a:ln>
                <a:solidFill>
                  <a:srgbClr val="000000"/>
                </a:solidFill>
                <a:effectLst/>
                <a:uLnTx/>
                <a:uFillTx/>
              </a:endParaRPr>
            </a:p>
          </p:txBody>
        </p:sp>
        <p:grpSp>
          <p:nvGrpSpPr>
            <p:cNvPr id="283" name="组合 1002"/>
            <p:cNvGrpSpPr>
              <a:grpSpLocks/>
            </p:cNvGrpSpPr>
            <p:nvPr/>
          </p:nvGrpSpPr>
          <p:grpSpPr bwMode="auto">
            <a:xfrm>
              <a:off x="2571937" y="1949597"/>
              <a:ext cx="204339" cy="386717"/>
              <a:chOff x="7356475" y="2392363"/>
              <a:chExt cx="339725" cy="641350"/>
            </a:xfrm>
          </p:grpSpPr>
          <p:sp>
            <p:nvSpPr>
              <p:cNvPr id="284"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85"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86"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87"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88"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89"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0"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1"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2"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3"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4"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5"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6"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297" name="组合 1002"/>
            <p:cNvGrpSpPr>
              <a:grpSpLocks/>
            </p:cNvGrpSpPr>
            <p:nvPr/>
          </p:nvGrpSpPr>
          <p:grpSpPr bwMode="auto">
            <a:xfrm>
              <a:off x="2954343" y="1949597"/>
              <a:ext cx="204339" cy="386717"/>
              <a:chOff x="7356475" y="2392363"/>
              <a:chExt cx="339725" cy="641350"/>
            </a:xfrm>
          </p:grpSpPr>
          <p:sp>
            <p:nvSpPr>
              <p:cNvPr id="298"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99"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0"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1"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2"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3"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4"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5"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6"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7"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8"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09"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0"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311" name="组合 1002"/>
            <p:cNvGrpSpPr>
              <a:grpSpLocks/>
            </p:cNvGrpSpPr>
            <p:nvPr/>
          </p:nvGrpSpPr>
          <p:grpSpPr bwMode="auto">
            <a:xfrm>
              <a:off x="3465950" y="1946223"/>
              <a:ext cx="204339" cy="386717"/>
              <a:chOff x="7356475" y="2392363"/>
              <a:chExt cx="339725" cy="641350"/>
            </a:xfrm>
          </p:grpSpPr>
          <p:sp>
            <p:nvSpPr>
              <p:cNvPr id="312"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3"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4"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5"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6"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7"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8"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19"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0"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1"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2"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3"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4"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325" name="组合 1002"/>
            <p:cNvGrpSpPr>
              <a:grpSpLocks/>
            </p:cNvGrpSpPr>
            <p:nvPr/>
          </p:nvGrpSpPr>
          <p:grpSpPr bwMode="auto">
            <a:xfrm>
              <a:off x="3848356" y="1946223"/>
              <a:ext cx="204339" cy="386717"/>
              <a:chOff x="7356475" y="2392363"/>
              <a:chExt cx="339725" cy="641350"/>
            </a:xfrm>
          </p:grpSpPr>
          <p:sp>
            <p:nvSpPr>
              <p:cNvPr id="326" name="Freeform 980"/>
              <p:cNvSpPr>
                <a:spLocks/>
              </p:cNvSpPr>
              <p:nvPr/>
            </p:nvSpPr>
            <p:spPr bwMode="auto">
              <a:xfrm>
                <a:off x="7356475" y="2392363"/>
                <a:ext cx="339725" cy="623888"/>
              </a:xfrm>
              <a:custGeom>
                <a:avLst/>
                <a:gdLst>
                  <a:gd name="T0" fmla="*/ 2147483647 w 720"/>
                  <a:gd name="T1" fmla="*/ 2147483647 h 1326"/>
                  <a:gd name="T2" fmla="*/ 2147483647 w 720"/>
                  <a:gd name="T3" fmla="*/ 2147483647 h 1326"/>
                  <a:gd name="T4" fmla="*/ 2147483647 w 720"/>
                  <a:gd name="T5" fmla="*/ 2147483647 h 1326"/>
                  <a:gd name="T6" fmla="*/ 2147483647 w 720"/>
                  <a:gd name="T7" fmla="*/ 2147483647 h 1326"/>
                  <a:gd name="T8" fmla="*/ 2147483647 w 720"/>
                  <a:gd name="T9" fmla="*/ 2147483647 h 1326"/>
                  <a:gd name="T10" fmla="*/ 2147483647 w 720"/>
                  <a:gd name="T11" fmla="*/ 2147483647 h 1326"/>
                  <a:gd name="T12" fmla="*/ 2147483647 w 720"/>
                  <a:gd name="T13" fmla="*/ 2147483647 h 1326"/>
                  <a:gd name="T14" fmla="*/ 2147483647 w 720"/>
                  <a:gd name="T15" fmla="*/ 2147483647 h 1326"/>
                  <a:gd name="T16" fmla="*/ 2147483647 w 720"/>
                  <a:gd name="T17" fmla="*/ 2147483647 h 1326"/>
                  <a:gd name="T18" fmla="*/ 2147483647 w 720"/>
                  <a:gd name="T19" fmla="*/ 2147483647 h 1326"/>
                  <a:gd name="T20" fmla="*/ 2147483647 w 720"/>
                  <a:gd name="T21" fmla="*/ 2147483647 h 1326"/>
                  <a:gd name="T22" fmla="*/ 0 w 720"/>
                  <a:gd name="T23" fmla="*/ 2147483647 h 1326"/>
                  <a:gd name="T24" fmla="*/ 0 w 720"/>
                  <a:gd name="T25" fmla="*/ 2147483647 h 1326"/>
                  <a:gd name="T26" fmla="*/ 2147483647 w 720"/>
                  <a:gd name="T27" fmla="*/ 0 h 1326"/>
                  <a:gd name="T28" fmla="*/ 2147483647 w 720"/>
                  <a:gd name="T29" fmla="*/ 0 h 1326"/>
                  <a:gd name="T30" fmla="*/ 2147483647 w 720"/>
                  <a:gd name="T31" fmla="*/ 2147483647 h 1326"/>
                  <a:gd name="T32" fmla="*/ 2147483647 w 720"/>
                  <a:gd name="T33" fmla="*/ 2147483647 h 1326"/>
                  <a:gd name="T34" fmla="*/ 2147483647 w 720"/>
                  <a:gd name="T35" fmla="*/ 2147483647 h 13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1326"/>
                  <a:gd name="T56" fmla="*/ 720 w 720"/>
                  <a:gd name="T57" fmla="*/ 1326 h 13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1326">
                    <a:moveTo>
                      <a:pt x="687" y="1326"/>
                    </a:moveTo>
                    <a:lnTo>
                      <a:pt x="687" y="1326"/>
                    </a:lnTo>
                    <a:lnTo>
                      <a:pt x="534" y="1326"/>
                    </a:lnTo>
                    <a:lnTo>
                      <a:pt x="534" y="1260"/>
                    </a:lnTo>
                    <a:lnTo>
                      <a:pt x="654" y="1260"/>
                    </a:lnTo>
                    <a:lnTo>
                      <a:pt x="654" y="67"/>
                    </a:lnTo>
                    <a:lnTo>
                      <a:pt x="67" y="67"/>
                    </a:lnTo>
                    <a:lnTo>
                      <a:pt x="67" y="1260"/>
                    </a:lnTo>
                    <a:lnTo>
                      <a:pt x="307" y="1260"/>
                    </a:lnTo>
                    <a:lnTo>
                      <a:pt x="307" y="1326"/>
                    </a:lnTo>
                    <a:lnTo>
                      <a:pt x="34" y="1326"/>
                    </a:lnTo>
                    <a:cubicBezTo>
                      <a:pt x="15" y="1326"/>
                      <a:pt x="0" y="1311"/>
                      <a:pt x="0" y="1293"/>
                    </a:cubicBezTo>
                    <a:lnTo>
                      <a:pt x="0" y="34"/>
                    </a:lnTo>
                    <a:cubicBezTo>
                      <a:pt x="0" y="15"/>
                      <a:pt x="15" y="0"/>
                      <a:pt x="34" y="0"/>
                    </a:cubicBezTo>
                    <a:lnTo>
                      <a:pt x="687" y="0"/>
                    </a:lnTo>
                    <a:cubicBezTo>
                      <a:pt x="705" y="0"/>
                      <a:pt x="720" y="15"/>
                      <a:pt x="720" y="34"/>
                    </a:cubicBezTo>
                    <a:lnTo>
                      <a:pt x="720" y="1293"/>
                    </a:lnTo>
                    <a:cubicBezTo>
                      <a:pt x="720" y="1311"/>
                      <a:pt x="705" y="1326"/>
                      <a:pt x="687" y="13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7" name="Freeform 981"/>
              <p:cNvSpPr>
                <a:spLocks noEditPoints="1"/>
              </p:cNvSpPr>
              <p:nvPr/>
            </p:nvSpPr>
            <p:spPr bwMode="auto">
              <a:xfrm>
                <a:off x="7451725" y="24574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8"/>
                      <a:pt x="43" y="141"/>
                      <a:pt x="46" y="141"/>
                    </a:cubicBezTo>
                    <a:lnTo>
                      <a:pt x="267" y="141"/>
                    </a:lnTo>
                    <a:cubicBezTo>
                      <a:pt x="270" y="141"/>
                      <a:pt x="272" y="138"/>
                      <a:pt x="272" y="136"/>
                    </a:cubicBezTo>
                    <a:lnTo>
                      <a:pt x="272" y="45"/>
                    </a:lnTo>
                    <a:cubicBezTo>
                      <a:pt x="272" y="42"/>
                      <a:pt x="270" y="40"/>
                      <a:pt x="267" y="40"/>
                    </a:cubicBezTo>
                    <a:lnTo>
                      <a:pt x="46" y="40"/>
                    </a:lnTo>
                    <a:close/>
                    <a:moveTo>
                      <a:pt x="267" y="181"/>
                    </a:moveTo>
                    <a:lnTo>
                      <a:pt x="267" y="181"/>
                    </a:lnTo>
                    <a:lnTo>
                      <a:pt x="46" y="181"/>
                    </a:lnTo>
                    <a:cubicBezTo>
                      <a:pt x="21" y="181"/>
                      <a:pt x="0" y="160"/>
                      <a:pt x="0" y="136"/>
                    </a:cubicBezTo>
                    <a:lnTo>
                      <a:pt x="0" y="45"/>
                    </a:lnTo>
                    <a:cubicBezTo>
                      <a:pt x="0" y="20"/>
                      <a:pt x="21" y="0"/>
                      <a:pt x="46" y="0"/>
                    </a:cubicBezTo>
                    <a:lnTo>
                      <a:pt x="267" y="0"/>
                    </a:lnTo>
                    <a:cubicBezTo>
                      <a:pt x="292" y="0"/>
                      <a:pt x="312" y="20"/>
                      <a:pt x="312" y="45"/>
                    </a:cubicBezTo>
                    <a:lnTo>
                      <a:pt x="312" y="136"/>
                    </a:lnTo>
                    <a:cubicBezTo>
                      <a:pt x="312" y="160"/>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8" name="Freeform 982"/>
              <p:cNvSpPr>
                <a:spLocks/>
              </p:cNvSpPr>
              <p:nvPr/>
            </p:nvSpPr>
            <p:spPr bwMode="auto">
              <a:xfrm>
                <a:off x="7448550" y="2870200"/>
                <a:ext cx="153988" cy="26988"/>
              </a:xfrm>
              <a:custGeom>
                <a:avLst/>
                <a:gdLst>
                  <a:gd name="T0" fmla="*/ 2147483647 w 328"/>
                  <a:gd name="T1" fmla="*/ 2147483647 h 58"/>
                  <a:gd name="T2" fmla="*/ 2147483647 w 328"/>
                  <a:gd name="T3" fmla="*/ 2147483647 h 58"/>
                  <a:gd name="T4" fmla="*/ 2147483647 w 328"/>
                  <a:gd name="T5" fmla="*/ 2147483647 h 58"/>
                  <a:gd name="T6" fmla="*/ 2147483647 w 328"/>
                  <a:gd name="T7" fmla="*/ 2147483647 h 58"/>
                  <a:gd name="T8" fmla="*/ 0 w 328"/>
                  <a:gd name="T9" fmla="*/ 2147483647 h 58"/>
                  <a:gd name="T10" fmla="*/ 2147483647 w 328"/>
                  <a:gd name="T11" fmla="*/ 0 h 58"/>
                  <a:gd name="T12" fmla="*/ 2147483647 w 328"/>
                  <a:gd name="T13" fmla="*/ 0 h 58"/>
                  <a:gd name="T14" fmla="*/ 2147483647 w 328"/>
                  <a:gd name="T15" fmla="*/ 2147483647 h 58"/>
                  <a:gd name="T16" fmla="*/ 0 60000 65536"/>
                  <a:gd name="T17" fmla="*/ 0 60000 65536"/>
                  <a:gd name="T18" fmla="*/ 0 60000 65536"/>
                  <a:gd name="T19" fmla="*/ 0 60000 65536"/>
                  <a:gd name="T20" fmla="*/ 0 60000 65536"/>
                  <a:gd name="T21" fmla="*/ 0 60000 65536"/>
                  <a:gd name="T22" fmla="*/ 0 60000 65536"/>
                  <a:gd name="T23" fmla="*/ 0 60000 65536"/>
                  <a:gd name="T24" fmla="*/ 0 w 328"/>
                  <a:gd name="T25" fmla="*/ 0 h 58"/>
                  <a:gd name="T26" fmla="*/ 328 w 328"/>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 h="58">
                    <a:moveTo>
                      <a:pt x="328" y="29"/>
                    </a:moveTo>
                    <a:lnTo>
                      <a:pt x="328" y="29"/>
                    </a:lnTo>
                    <a:cubicBezTo>
                      <a:pt x="328" y="45"/>
                      <a:pt x="315" y="58"/>
                      <a:pt x="299" y="58"/>
                    </a:cubicBezTo>
                    <a:lnTo>
                      <a:pt x="28" y="58"/>
                    </a:lnTo>
                    <a:cubicBezTo>
                      <a:pt x="13" y="58"/>
                      <a:pt x="0" y="45"/>
                      <a:pt x="0" y="29"/>
                    </a:cubicBezTo>
                    <a:cubicBezTo>
                      <a:pt x="0" y="13"/>
                      <a:pt x="13" y="0"/>
                      <a:pt x="28" y="0"/>
                    </a:cubicBezTo>
                    <a:lnTo>
                      <a:pt x="299" y="0"/>
                    </a:lnTo>
                    <a:cubicBezTo>
                      <a:pt x="315" y="0"/>
                      <a:pt x="328" y="13"/>
                      <a:pt x="328"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29" name="Freeform 983"/>
              <p:cNvSpPr>
                <a:spLocks noEditPoints="1"/>
              </p:cNvSpPr>
              <p:nvPr/>
            </p:nvSpPr>
            <p:spPr bwMode="auto">
              <a:xfrm>
                <a:off x="7451725" y="2597150"/>
                <a:ext cx="146050" cy="85725"/>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2"/>
                      <a:pt x="40" y="45"/>
                    </a:cubicBezTo>
                    <a:lnTo>
                      <a:pt x="40" y="136"/>
                    </a:lnTo>
                    <a:cubicBezTo>
                      <a:pt x="40" y="139"/>
                      <a:pt x="43" y="141"/>
                      <a:pt x="46" y="141"/>
                    </a:cubicBezTo>
                    <a:lnTo>
                      <a:pt x="267" y="141"/>
                    </a:lnTo>
                    <a:cubicBezTo>
                      <a:pt x="270" y="141"/>
                      <a:pt x="272" y="139"/>
                      <a:pt x="272" y="136"/>
                    </a:cubicBezTo>
                    <a:lnTo>
                      <a:pt x="272" y="45"/>
                    </a:lnTo>
                    <a:cubicBezTo>
                      <a:pt x="272" y="42"/>
                      <a:pt x="270" y="40"/>
                      <a:pt x="267" y="40"/>
                    </a:cubicBezTo>
                    <a:lnTo>
                      <a:pt x="46" y="40"/>
                    </a:lnTo>
                    <a:close/>
                    <a:moveTo>
                      <a:pt x="267" y="181"/>
                    </a:moveTo>
                    <a:lnTo>
                      <a:pt x="267" y="181"/>
                    </a:lnTo>
                    <a:lnTo>
                      <a:pt x="46" y="181"/>
                    </a:lnTo>
                    <a:cubicBezTo>
                      <a:pt x="21" y="181"/>
                      <a:pt x="0" y="161"/>
                      <a:pt x="0" y="136"/>
                    </a:cubicBezTo>
                    <a:lnTo>
                      <a:pt x="0" y="45"/>
                    </a:lnTo>
                    <a:cubicBezTo>
                      <a:pt x="0" y="20"/>
                      <a:pt x="21" y="0"/>
                      <a:pt x="46" y="0"/>
                    </a:cubicBezTo>
                    <a:lnTo>
                      <a:pt x="267" y="0"/>
                    </a:lnTo>
                    <a:cubicBezTo>
                      <a:pt x="292" y="0"/>
                      <a:pt x="312" y="20"/>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0" name="Freeform 984"/>
              <p:cNvSpPr>
                <a:spLocks noEditPoints="1"/>
              </p:cNvSpPr>
              <p:nvPr/>
            </p:nvSpPr>
            <p:spPr bwMode="auto">
              <a:xfrm>
                <a:off x="7451725" y="2728913"/>
                <a:ext cx="146050" cy="84138"/>
              </a:xfrm>
              <a:custGeom>
                <a:avLst/>
                <a:gdLst>
                  <a:gd name="T0" fmla="*/ 2147483647 w 312"/>
                  <a:gd name="T1" fmla="*/ 2147483647 h 181"/>
                  <a:gd name="T2" fmla="*/ 2147483647 w 312"/>
                  <a:gd name="T3" fmla="*/ 2147483647 h 181"/>
                  <a:gd name="T4" fmla="*/ 2147483647 w 312"/>
                  <a:gd name="T5" fmla="*/ 2147483647 h 181"/>
                  <a:gd name="T6" fmla="*/ 2147483647 w 312"/>
                  <a:gd name="T7" fmla="*/ 2147483647 h 181"/>
                  <a:gd name="T8" fmla="*/ 2147483647 w 312"/>
                  <a:gd name="T9" fmla="*/ 2147483647 h 181"/>
                  <a:gd name="T10" fmla="*/ 2147483647 w 312"/>
                  <a:gd name="T11" fmla="*/ 2147483647 h 181"/>
                  <a:gd name="T12" fmla="*/ 2147483647 w 312"/>
                  <a:gd name="T13" fmla="*/ 2147483647 h 181"/>
                  <a:gd name="T14" fmla="*/ 2147483647 w 312"/>
                  <a:gd name="T15" fmla="*/ 2147483647 h 181"/>
                  <a:gd name="T16" fmla="*/ 2147483647 w 312"/>
                  <a:gd name="T17" fmla="*/ 2147483647 h 181"/>
                  <a:gd name="T18" fmla="*/ 2147483647 w 312"/>
                  <a:gd name="T19" fmla="*/ 2147483647 h 181"/>
                  <a:gd name="T20" fmla="*/ 2147483647 w 312"/>
                  <a:gd name="T21" fmla="*/ 2147483647 h 181"/>
                  <a:gd name="T22" fmla="*/ 2147483647 w 312"/>
                  <a:gd name="T23" fmla="*/ 2147483647 h 181"/>
                  <a:gd name="T24" fmla="*/ 2147483647 w 312"/>
                  <a:gd name="T25" fmla="*/ 2147483647 h 181"/>
                  <a:gd name="T26" fmla="*/ 0 w 312"/>
                  <a:gd name="T27" fmla="*/ 2147483647 h 181"/>
                  <a:gd name="T28" fmla="*/ 0 w 312"/>
                  <a:gd name="T29" fmla="*/ 2147483647 h 181"/>
                  <a:gd name="T30" fmla="*/ 2147483647 w 312"/>
                  <a:gd name="T31" fmla="*/ 0 h 181"/>
                  <a:gd name="T32" fmla="*/ 2147483647 w 312"/>
                  <a:gd name="T33" fmla="*/ 0 h 181"/>
                  <a:gd name="T34" fmla="*/ 2147483647 w 312"/>
                  <a:gd name="T35" fmla="*/ 2147483647 h 181"/>
                  <a:gd name="T36" fmla="*/ 2147483647 w 312"/>
                  <a:gd name="T37" fmla="*/ 2147483647 h 181"/>
                  <a:gd name="T38" fmla="*/ 2147483647 w 312"/>
                  <a:gd name="T39" fmla="*/ 2147483647 h 1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
                  <a:gd name="T61" fmla="*/ 0 h 181"/>
                  <a:gd name="T62" fmla="*/ 312 w 312"/>
                  <a:gd name="T63" fmla="*/ 181 h 1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 h="181">
                    <a:moveTo>
                      <a:pt x="46" y="40"/>
                    </a:moveTo>
                    <a:lnTo>
                      <a:pt x="46" y="40"/>
                    </a:lnTo>
                    <a:cubicBezTo>
                      <a:pt x="43" y="40"/>
                      <a:pt x="40" y="43"/>
                      <a:pt x="40" y="45"/>
                    </a:cubicBezTo>
                    <a:lnTo>
                      <a:pt x="40" y="136"/>
                    </a:lnTo>
                    <a:cubicBezTo>
                      <a:pt x="40" y="139"/>
                      <a:pt x="43" y="141"/>
                      <a:pt x="46" y="141"/>
                    </a:cubicBezTo>
                    <a:lnTo>
                      <a:pt x="267" y="141"/>
                    </a:lnTo>
                    <a:cubicBezTo>
                      <a:pt x="270" y="141"/>
                      <a:pt x="272" y="139"/>
                      <a:pt x="272" y="136"/>
                    </a:cubicBezTo>
                    <a:lnTo>
                      <a:pt x="272" y="45"/>
                    </a:lnTo>
                    <a:cubicBezTo>
                      <a:pt x="272" y="43"/>
                      <a:pt x="270" y="40"/>
                      <a:pt x="267" y="40"/>
                    </a:cubicBezTo>
                    <a:lnTo>
                      <a:pt x="46" y="40"/>
                    </a:lnTo>
                    <a:close/>
                    <a:moveTo>
                      <a:pt x="267" y="181"/>
                    </a:moveTo>
                    <a:lnTo>
                      <a:pt x="267" y="181"/>
                    </a:lnTo>
                    <a:lnTo>
                      <a:pt x="46" y="181"/>
                    </a:lnTo>
                    <a:cubicBezTo>
                      <a:pt x="21" y="181"/>
                      <a:pt x="0" y="161"/>
                      <a:pt x="0" y="136"/>
                    </a:cubicBezTo>
                    <a:lnTo>
                      <a:pt x="0" y="45"/>
                    </a:lnTo>
                    <a:cubicBezTo>
                      <a:pt x="0" y="21"/>
                      <a:pt x="21" y="0"/>
                      <a:pt x="46" y="0"/>
                    </a:cubicBezTo>
                    <a:lnTo>
                      <a:pt x="267" y="0"/>
                    </a:lnTo>
                    <a:cubicBezTo>
                      <a:pt x="292" y="0"/>
                      <a:pt x="312" y="21"/>
                      <a:pt x="312" y="45"/>
                    </a:cubicBezTo>
                    <a:lnTo>
                      <a:pt x="312" y="136"/>
                    </a:lnTo>
                    <a:cubicBezTo>
                      <a:pt x="312" y="161"/>
                      <a:pt x="292" y="181"/>
                      <a:pt x="267" y="18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1" name="Freeform 985"/>
              <p:cNvSpPr>
                <a:spLocks/>
              </p:cNvSpPr>
              <p:nvPr/>
            </p:nvSpPr>
            <p:spPr bwMode="auto">
              <a:xfrm>
                <a:off x="7373938" y="2570163"/>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2" name="Freeform 986"/>
              <p:cNvSpPr>
                <a:spLocks/>
              </p:cNvSpPr>
              <p:nvPr/>
            </p:nvSpPr>
            <p:spPr bwMode="auto">
              <a:xfrm>
                <a:off x="7373938" y="2701925"/>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3" name="Freeform 987"/>
              <p:cNvSpPr>
                <a:spLocks/>
              </p:cNvSpPr>
              <p:nvPr/>
            </p:nvSpPr>
            <p:spPr bwMode="auto">
              <a:xfrm>
                <a:off x="7373938" y="2838450"/>
                <a:ext cx="306388" cy="7938"/>
              </a:xfrm>
              <a:custGeom>
                <a:avLst/>
                <a:gdLst>
                  <a:gd name="T0" fmla="*/ 2147483647 w 653"/>
                  <a:gd name="T1" fmla="*/ 2147483647 h 14"/>
                  <a:gd name="T2" fmla="*/ 2147483647 w 653"/>
                  <a:gd name="T3" fmla="*/ 2147483647 h 14"/>
                  <a:gd name="T4" fmla="*/ 0 w 653"/>
                  <a:gd name="T5" fmla="*/ 2147483647 h 14"/>
                  <a:gd name="T6" fmla="*/ 0 w 653"/>
                  <a:gd name="T7" fmla="*/ 0 h 14"/>
                  <a:gd name="T8" fmla="*/ 2147483647 w 653"/>
                  <a:gd name="T9" fmla="*/ 0 h 14"/>
                  <a:gd name="T10" fmla="*/ 2147483647 w 653"/>
                  <a:gd name="T11" fmla="*/ 2147483647 h 14"/>
                  <a:gd name="T12" fmla="*/ 0 60000 65536"/>
                  <a:gd name="T13" fmla="*/ 0 60000 65536"/>
                  <a:gd name="T14" fmla="*/ 0 60000 65536"/>
                  <a:gd name="T15" fmla="*/ 0 60000 65536"/>
                  <a:gd name="T16" fmla="*/ 0 60000 65536"/>
                  <a:gd name="T17" fmla="*/ 0 60000 65536"/>
                  <a:gd name="T18" fmla="*/ 0 w 653"/>
                  <a:gd name="T19" fmla="*/ 0 h 14"/>
                  <a:gd name="T20" fmla="*/ 653 w 65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53" h="14">
                    <a:moveTo>
                      <a:pt x="653" y="14"/>
                    </a:moveTo>
                    <a:lnTo>
                      <a:pt x="653" y="14"/>
                    </a:lnTo>
                    <a:lnTo>
                      <a:pt x="0" y="14"/>
                    </a:lnTo>
                    <a:lnTo>
                      <a:pt x="0" y="0"/>
                    </a:lnTo>
                    <a:lnTo>
                      <a:pt x="653" y="0"/>
                    </a:lnTo>
                    <a:lnTo>
                      <a:pt x="653"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4" name="Freeform 988"/>
              <p:cNvSpPr>
                <a:spLocks/>
              </p:cNvSpPr>
              <p:nvPr/>
            </p:nvSpPr>
            <p:spPr bwMode="auto">
              <a:xfrm>
                <a:off x="7539038" y="2508250"/>
                <a:ext cx="23813" cy="4763"/>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5" name="Freeform 989"/>
              <p:cNvSpPr>
                <a:spLocks/>
              </p:cNvSpPr>
              <p:nvPr/>
            </p:nvSpPr>
            <p:spPr bwMode="auto">
              <a:xfrm>
                <a:off x="7539038" y="2646363"/>
                <a:ext cx="23813" cy="6350"/>
              </a:xfrm>
              <a:custGeom>
                <a:avLst/>
                <a:gdLst>
                  <a:gd name="T0" fmla="*/ 2147483647 w 50"/>
                  <a:gd name="T1" fmla="*/ 2147483647 h 13"/>
                  <a:gd name="T2" fmla="*/ 2147483647 w 50"/>
                  <a:gd name="T3" fmla="*/ 2147483647 h 13"/>
                  <a:gd name="T4" fmla="*/ 0 w 50"/>
                  <a:gd name="T5" fmla="*/ 2147483647 h 13"/>
                  <a:gd name="T6" fmla="*/ 0 w 50"/>
                  <a:gd name="T7" fmla="*/ 0 h 13"/>
                  <a:gd name="T8" fmla="*/ 2147483647 w 50"/>
                  <a:gd name="T9" fmla="*/ 0 h 13"/>
                  <a:gd name="T10" fmla="*/ 2147483647 w 50"/>
                  <a:gd name="T11" fmla="*/ 2147483647 h 13"/>
                  <a:gd name="T12" fmla="*/ 0 60000 65536"/>
                  <a:gd name="T13" fmla="*/ 0 60000 65536"/>
                  <a:gd name="T14" fmla="*/ 0 60000 65536"/>
                  <a:gd name="T15" fmla="*/ 0 60000 65536"/>
                  <a:gd name="T16" fmla="*/ 0 60000 65536"/>
                  <a:gd name="T17" fmla="*/ 0 60000 65536"/>
                  <a:gd name="T18" fmla="*/ 0 w 50"/>
                  <a:gd name="T19" fmla="*/ 0 h 13"/>
                  <a:gd name="T20" fmla="*/ 50 w 5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0" h="13">
                    <a:moveTo>
                      <a:pt x="50" y="13"/>
                    </a:moveTo>
                    <a:lnTo>
                      <a:pt x="50" y="13"/>
                    </a:lnTo>
                    <a:lnTo>
                      <a:pt x="0" y="13"/>
                    </a:lnTo>
                    <a:lnTo>
                      <a:pt x="0" y="0"/>
                    </a:lnTo>
                    <a:lnTo>
                      <a:pt x="50" y="0"/>
                    </a:lnTo>
                    <a:lnTo>
                      <a:pt x="50"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6" name="Freeform 990"/>
              <p:cNvSpPr>
                <a:spLocks/>
              </p:cNvSpPr>
              <p:nvPr/>
            </p:nvSpPr>
            <p:spPr bwMode="auto">
              <a:xfrm>
                <a:off x="7539038" y="2778125"/>
                <a:ext cx="23813" cy="7938"/>
              </a:xfrm>
              <a:custGeom>
                <a:avLst/>
                <a:gdLst>
                  <a:gd name="T0" fmla="*/ 2147483647 w 50"/>
                  <a:gd name="T1" fmla="*/ 2147483647 h 14"/>
                  <a:gd name="T2" fmla="*/ 2147483647 w 50"/>
                  <a:gd name="T3" fmla="*/ 2147483647 h 14"/>
                  <a:gd name="T4" fmla="*/ 0 w 50"/>
                  <a:gd name="T5" fmla="*/ 2147483647 h 14"/>
                  <a:gd name="T6" fmla="*/ 0 w 50"/>
                  <a:gd name="T7" fmla="*/ 0 h 14"/>
                  <a:gd name="T8" fmla="*/ 2147483647 w 50"/>
                  <a:gd name="T9" fmla="*/ 0 h 14"/>
                  <a:gd name="T10" fmla="*/ 2147483647 w 50"/>
                  <a:gd name="T11" fmla="*/ 2147483647 h 14"/>
                  <a:gd name="T12" fmla="*/ 0 60000 65536"/>
                  <a:gd name="T13" fmla="*/ 0 60000 65536"/>
                  <a:gd name="T14" fmla="*/ 0 60000 65536"/>
                  <a:gd name="T15" fmla="*/ 0 60000 65536"/>
                  <a:gd name="T16" fmla="*/ 0 60000 65536"/>
                  <a:gd name="T17" fmla="*/ 0 60000 65536"/>
                  <a:gd name="T18" fmla="*/ 0 w 50"/>
                  <a:gd name="T19" fmla="*/ 0 h 14"/>
                  <a:gd name="T20" fmla="*/ 50 w 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0" h="14">
                    <a:moveTo>
                      <a:pt x="50" y="14"/>
                    </a:moveTo>
                    <a:lnTo>
                      <a:pt x="50" y="14"/>
                    </a:lnTo>
                    <a:lnTo>
                      <a:pt x="0" y="14"/>
                    </a:lnTo>
                    <a:lnTo>
                      <a:pt x="0" y="0"/>
                    </a:lnTo>
                    <a:lnTo>
                      <a:pt x="50" y="0"/>
                    </a:lnTo>
                    <a:lnTo>
                      <a:pt x="50"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7" name="Freeform 991"/>
              <p:cNvSpPr>
                <a:spLocks/>
              </p:cNvSpPr>
              <p:nvPr/>
            </p:nvSpPr>
            <p:spPr bwMode="auto">
              <a:xfrm>
                <a:off x="7469188" y="2968625"/>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38" name="Freeform 992"/>
              <p:cNvSpPr>
                <a:spLocks/>
              </p:cNvSpPr>
              <p:nvPr/>
            </p:nvSpPr>
            <p:spPr bwMode="auto">
              <a:xfrm>
                <a:off x="7569200" y="2968625"/>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grpSp>
        <p:nvGrpSpPr>
          <p:cNvPr id="510" name="组合 509"/>
          <p:cNvGrpSpPr/>
          <p:nvPr/>
        </p:nvGrpSpPr>
        <p:grpSpPr>
          <a:xfrm>
            <a:off x="5063504" y="1970525"/>
            <a:ext cx="2411355" cy="3513936"/>
            <a:chOff x="4887165" y="1970525"/>
            <a:chExt cx="2411355" cy="3513936"/>
          </a:xfrm>
        </p:grpSpPr>
        <p:grpSp>
          <p:nvGrpSpPr>
            <p:cNvPr id="347" name="组合 346"/>
            <p:cNvGrpSpPr/>
            <p:nvPr/>
          </p:nvGrpSpPr>
          <p:grpSpPr>
            <a:xfrm>
              <a:off x="4980792" y="1970525"/>
              <a:ext cx="2174929" cy="2705162"/>
              <a:chOff x="540549" y="2254469"/>
              <a:chExt cx="2300422" cy="2062850"/>
            </a:xfrm>
          </p:grpSpPr>
          <p:sp>
            <p:nvSpPr>
              <p:cNvPr id="353" name="圆柱形 114"/>
              <p:cNvSpPr>
                <a:spLocks noChangeArrowheads="1"/>
              </p:cNvSpPr>
              <p:nvPr/>
            </p:nvSpPr>
            <p:spPr bwMode="auto">
              <a:xfrm>
                <a:off x="977462" y="2254469"/>
                <a:ext cx="406551" cy="228100"/>
              </a:xfrm>
              <a:prstGeom prst="can">
                <a:avLst>
                  <a:gd name="adj" fmla="val 25042"/>
                </a:avLst>
              </a:prstGeom>
              <a:solidFill>
                <a:srgbClr val="00B05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4" name="圆角矩形 102"/>
              <p:cNvSpPr>
                <a:spLocks noChangeArrowheads="1"/>
              </p:cNvSpPr>
              <p:nvPr/>
            </p:nvSpPr>
            <p:spPr bwMode="auto">
              <a:xfrm>
                <a:off x="1687389" y="4138450"/>
                <a:ext cx="1153582" cy="175494"/>
              </a:xfrm>
              <a:prstGeom prst="roundRect">
                <a:avLst>
                  <a:gd name="adj" fmla="val 16667"/>
                </a:avLst>
              </a:prstGeom>
              <a:solidFill>
                <a:srgbClr val="FFC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5" name="圆角矩形 106"/>
              <p:cNvSpPr>
                <a:spLocks noChangeArrowheads="1"/>
              </p:cNvSpPr>
              <p:nvPr/>
            </p:nvSpPr>
            <p:spPr bwMode="auto">
              <a:xfrm>
                <a:off x="540549" y="3973081"/>
                <a:ext cx="1146840" cy="165369"/>
              </a:xfrm>
              <a:prstGeom prst="roundRect">
                <a:avLst>
                  <a:gd name="adj" fmla="val 16667"/>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fontAlgn="base" hangingPunct="0">
                  <a:spcBef>
                    <a:spcPct val="0"/>
                  </a:spcBef>
                  <a:spcAft>
                    <a:spcPct val="0"/>
                  </a:spcAft>
                </a:pPr>
                <a:endParaRPr lang="zh-CN" altLang="en-US" sz="1600" kern="0">
                  <a:solidFill>
                    <a:srgbClr val="000000"/>
                  </a:solidFill>
                </a:endParaRPr>
              </a:p>
            </p:txBody>
          </p:sp>
          <p:sp>
            <p:nvSpPr>
              <p:cNvPr id="356" name="圆柱形 114"/>
              <p:cNvSpPr>
                <a:spLocks noChangeArrowheads="1"/>
              </p:cNvSpPr>
              <p:nvPr/>
            </p:nvSpPr>
            <p:spPr bwMode="auto">
              <a:xfrm>
                <a:off x="915196" y="3326533"/>
                <a:ext cx="519461" cy="261843"/>
              </a:xfrm>
              <a:prstGeom prst="can">
                <a:avLst>
                  <a:gd name="adj" fmla="val 25042"/>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fontAlgn="base" hangingPunct="0">
                  <a:spcBef>
                    <a:spcPct val="0"/>
                  </a:spcBef>
                  <a:spcAft>
                    <a:spcPct val="0"/>
                  </a:spcAft>
                </a:pPr>
                <a:endParaRPr lang="zh-CN" altLang="en-US" sz="1600" kern="0">
                  <a:solidFill>
                    <a:srgbClr val="000000"/>
                  </a:solidFill>
                </a:endParaRPr>
              </a:p>
            </p:txBody>
          </p:sp>
          <p:sp>
            <p:nvSpPr>
              <p:cNvPr id="357" name="圆柱形 115"/>
              <p:cNvSpPr>
                <a:spLocks noChangeArrowheads="1"/>
              </p:cNvSpPr>
              <p:nvPr/>
            </p:nvSpPr>
            <p:spPr bwMode="auto">
              <a:xfrm>
                <a:off x="1962713" y="3326527"/>
                <a:ext cx="528237" cy="261849"/>
              </a:xfrm>
              <a:prstGeom prst="can">
                <a:avLst>
                  <a:gd name="adj" fmla="val 25042"/>
                </a:avLst>
              </a:prstGeom>
              <a:solidFill>
                <a:srgbClr val="FFC00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8" name="流程图: 磁盘 139"/>
              <p:cNvSpPr>
                <a:spLocks noChangeArrowheads="1"/>
              </p:cNvSpPr>
              <p:nvPr/>
            </p:nvSpPr>
            <p:spPr bwMode="auto">
              <a:xfrm>
                <a:off x="827048" y="3973081"/>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9" name="流程图: 磁盘 139"/>
              <p:cNvSpPr>
                <a:spLocks noChangeArrowheads="1"/>
              </p:cNvSpPr>
              <p:nvPr/>
            </p:nvSpPr>
            <p:spPr bwMode="auto">
              <a:xfrm>
                <a:off x="1114390" y="3974768"/>
                <a:ext cx="286499"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0" name="流程图: 磁盘 139"/>
              <p:cNvSpPr>
                <a:spLocks noChangeArrowheads="1"/>
              </p:cNvSpPr>
              <p:nvPr/>
            </p:nvSpPr>
            <p:spPr bwMode="auto">
              <a:xfrm>
                <a:off x="1400047" y="3973081"/>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1" name="流程图: 磁盘 139"/>
              <p:cNvSpPr>
                <a:spLocks noChangeArrowheads="1"/>
              </p:cNvSpPr>
              <p:nvPr/>
            </p:nvSpPr>
            <p:spPr bwMode="auto">
              <a:xfrm>
                <a:off x="1687389" y="3974768"/>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2" name="流程图: 磁盘 139"/>
              <p:cNvSpPr>
                <a:spLocks noChangeArrowheads="1"/>
              </p:cNvSpPr>
              <p:nvPr/>
            </p:nvSpPr>
            <p:spPr bwMode="auto">
              <a:xfrm>
                <a:off x="1973888" y="3973081"/>
                <a:ext cx="286499"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3" name="流程图: 磁盘 139"/>
              <p:cNvSpPr>
                <a:spLocks noChangeArrowheads="1"/>
              </p:cNvSpPr>
              <p:nvPr/>
            </p:nvSpPr>
            <p:spPr bwMode="auto">
              <a:xfrm>
                <a:off x="2260388" y="3974768"/>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4" name="流程图: 磁盘 139"/>
              <p:cNvSpPr>
                <a:spLocks noChangeArrowheads="1"/>
              </p:cNvSpPr>
              <p:nvPr/>
            </p:nvSpPr>
            <p:spPr bwMode="auto">
              <a:xfrm>
                <a:off x="2546887" y="3973081"/>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5" name="上箭头 364"/>
              <p:cNvSpPr/>
              <p:nvPr/>
            </p:nvSpPr>
            <p:spPr bwMode="auto">
              <a:xfrm>
                <a:off x="1104279" y="3641835"/>
                <a:ext cx="156962" cy="211487"/>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6" name="流程图: 磁盘 139"/>
              <p:cNvSpPr>
                <a:spLocks noChangeArrowheads="1"/>
              </p:cNvSpPr>
              <p:nvPr/>
            </p:nvSpPr>
            <p:spPr bwMode="auto">
              <a:xfrm>
                <a:off x="540549" y="3974768"/>
                <a:ext cx="287342" cy="342551"/>
              </a:xfrm>
              <a:prstGeom prst="flowChartMagneticDisk">
                <a:avLst/>
              </a:prstGeom>
              <a:noFill/>
              <a:ln w="28575" algn="ctr">
                <a:solidFill>
                  <a:srgbClr val="0066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7" name="上箭头 366"/>
              <p:cNvSpPr/>
              <p:nvPr/>
            </p:nvSpPr>
            <p:spPr bwMode="auto">
              <a:xfrm>
                <a:off x="2144803" y="3641835"/>
                <a:ext cx="156962" cy="211487"/>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8" name="流程图: 磁盘 251"/>
              <p:cNvSpPr>
                <a:spLocks noChangeArrowheads="1"/>
              </p:cNvSpPr>
              <p:nvPr/>
            </p:nvSpPr>
            <p:spPr bwMode="auto">
              <a:xfrm>
                <a:off x="786727" y="2803704"/>
                <a:ext cx="1842600" cy="382723"/>
              </a:xfrm>
              <a:prstGeom prst="flowChartMagneticDisk">
                <a:avLst/>
              </a:prstGeom>
              <a:noFill/>
              <a:ln w="19050" algn="ctr">
                <a:solidFill>
                  <a:srgbClr val="0066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9" name="矩形 368"/>
              <p:cNvSpPr/>
              <p:nvPr/>
            </p:nvSpPr>
            <p:spPr bwMode="auto">
              <a:xfrm>
                <a:off x="2081047" y="2900855"/>
                <a:ext cx="346841" cy="94593"/>
              </a:xfrm>
              <a:prstGeom prst="rect">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l" defTabSz="87788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0" name="矩形 369"/>
              <p:cNvSpPr/>
              <p:nvPr/>
            </p:nvSpPr>
            <p:spPr bwMode="auto">
              <a:xfrm>
                <a:off x="1040523" y="2900855"/>
                <a:ext cx="346841" cy="94593"/>
              </a:xfrm>
              <a:prstGeom prst="rect">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l" defTabSz="87788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1" name="矩形 370"/>
              <p:cNvSpPr/>
              <p:nvPr/>
            </p:nvSpPr>
            <p:spPr bwMode="auto">
              <a:xfrm>
                <a:off x="1229710" y="3026979"/>
                <a:ext cx="346841" cy="94593"/>
              </a:xfrm>
              <a:prstGeom prst="rect">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l" defTabSz="87788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2" name="矩形 371"/>
              <p:cNvSpPr/>
              <p:nvPr/>
            </p:nvSpPr>
            <p:spPr bwMode="auto">
              <a:xfrm>
                <a:off x="1592317" y="2885089"/>
                <a:ext cx="346841" cy="94593"/>
              </a:xfrm>
              <a:prstGeom prst="rect">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l" defTabSz="87788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3" name="矩形 372"/>
              <p:cNvSpPr/>
              <p:nvPr/>
            </p:nvSpPr>
            <p:spPr bwMode="auto">
              <a:xfrm>
                <a:off x="1734206" y="3026979"/>
                <a:ext cx="346841" cy="94593"/>
              </a:xfrm>
              <a:prstGeom prst="rect">
                <a:avLst/>
              </a:prstGeom>
              <a:solidFill>
                <a:srgbClr val="FFFFFF">
                  <a:lumMod val="75000"/>
                </a:srgbClr>
              </a:solidFill>
              <a:ln w="9525" cap="flat" cmpd="sng" algn="ctr">
                <a:solidFill>
                  <a:srgbClr val="C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l" defTabSz="87788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4" name="上箭头 373"/>
              <p:cNvSpPr/>
              <p:nvPr/>
            </p:nvSpPr>
            <p:spPr bwMode="auto">
              <a:xfrm>
                <a:off x="1135812" y="2522483"/>
                <a:ext cx="156962" cy="211487"/>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5" name="上箭头 374"/>
              <p:cNvSpPr/>
              <p:nvPr/>
            </p:nvSpPr>
            <p:spPr bwMode="auto">
              <a:xfrm>
                <a:off x="1624543" y="2522483"/>
                <a:ext cx="156962" cy="211487"/>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6" name="上箭头 375"/>
              <p:cNvSpPr/>
              <p:nvPr/>
            </p:nvSpPr>
            <p:spPr bwMode="auto">
              <a:xfrm>
                <a:off x="2065978" y="2522483"/>
                <a:ext cx="156962" cy="211487"/>
              </a:xfrm>
              <a:prstGeom prst="upArrow">
                <a:avLst>
                  <a:gd name="adj1" fmla="val 34572"/>
                  <a:gd name="adj2" fmla="val 50000"/>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7" name="圆柱形 114"/>
              <p:cNvSpPr>
                <a:spLocks noChangeArrowheads="1"/>
              </p:cNvSpPr>
              <p:nvPr/>
            </p:nvSpPr>
            <p:spPr bwMode="auto">
              <a:xfrm>
                <a:off x="1513490" y="2254469"/>
                <a:ext cx="406551" cy="228100"/>
              </a:xfrm>
              <a:prstGeom prst="can">
                <a:avLst>
                  <a:gd name="adj" fmla="val 25042"/>
                </a:avLst>
              </a:prstGeom>
              <a:solidFill>
                <a:srgbClr val="00B05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8" name="圆柱形 114"/>
              <p:cNvSpPr>
                <a:spLocks noChangeArrowheads="1"/>
              </p:cNvSpPr>
              <p:nvPr/>
            </p:nvSpPr>
            <p:spPr bwMode="auto">
              <a:xfrm>
                <a:off x="2033752" y="2254469"/>
                <a:ext cx="406551" cy="228100"/>
              </a:xfrm>
              <a:prstGeom prst="can">
                <a:avLst>
                  <a:gd name="adj" fmla="val 25042"/>
                </a:avLst>
              </a:prstGeom>
              <a:solidFill>
                <a:srgbClr val="00B050"/>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50" name="TextBox 10"/>
            <p:cNvSpPr txBox="1"/>
            <p:nvPr/>
          </p:nvSpPr>
          <p:spPr>
            <a:xfrm>
              <a:off x="4887165" y="5115129"/>
              <a:ext cx="241135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rPr>
                <a:t>LUN</a:t>
              </a:r>
              <a:r>
                <a:rPr kumimoji="0" lang="zh-CN" altLang="en-US" sz="1800" b="1" i="0" u="none" strike="noStrike" kern="0" cap="none" spc="0" normalizeH="0" baseline="0" noProof="0" dirty="0" smtClean="0">
                  <a:ln>
                    <a:noFill/>
                  </a:ln>
                  <a:solidFill>
                    <a:srgbClr val="000000"/>
                  </a:solidFill>
                  <a:effectLst/>
                  <a:uLnTx/>
                  <a:uFillTx/>
                </a:rPr>
                <a:t>虚拟化</a:t>
              </a:r>
              <a:endParaRPr kumimoji="0" lang="zh-CN" altLang="en-US" sz="1800" b="1"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549689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 2.0</a:t>
            </a:r>
            <a:r>
              <a:rPr lang="en-US" altLang="zh-CN" dirty="0"/>
              <a:t>+ </a:t>
            </a:r>
            <a:r>
              <a:rPr lang="zh-CN" altLang="en-US" dirty="0"/>
              <a:t>基本原理</a:t>
            </a:r>
          </a:p>
        </p:txBody>
      </p:sp>
      <p:grpSp>
        <p:nvGrpSpPr>
          <p:cNvPr id="3" name="组合 109"/>
          <p:cNvGrpSpPr>
            <a:grpSpLocks/>
          </p:cNvGrpSpPr>
          <p:nvPr/>
        </p:nvGrpSpPr>
        <p:grpSpPr bwMode="auto">
          <a:xfrm>
            <a:off x="2510261" y="1416216"/>
            <a:ext cx="7956550" cy="4520553"/>
            <a:chOff x="52388" y="2682868"/>
            <a:chExt cx="9255125" cy="3541524"/>
          </a:xfrm>
        </p:grpSpPr>
        <p:sp>
          <p:nvSpPr>
            <p:cNvPr id="4" name="TextBox 105"/>
            <p:cNvSpPr txBox="1">
              <a:spLocks noChangeArrowheads="1"/>
            </p:cNvSpPr>
            <p:nvPr/>
          </p:nvSpPr>
          <p:spPr bwMode="auto">
            <a:xfrm>
              <a:off x="52388" y="5697538"/>
              <a:ext cx="990600" cy="265232"/>
            </a:xfrm>
            <a:prstGeom prst="rect">
              <a:avLst/>
            </a:prstGeom>
            <a:noFill/>
            <a:ln w="9525">
              <a:noFill/>
              <a:miter lim="800000"/>
              <a:headEnd/>
              <a:tailEnd/>
            </a:ln>
          </p:spPr>
          <p:txBody>
            <a:bodyPr>
              <a:spAutoFit/>
            </a:bodyPr>
            <a:lstStyle/>
            <a:p>
              <a:r>
                <a:rPr lang="zh-CN" altLang="en-US" sz="1600" b="1"/>
                <a:t>硬盘</a:t>
              </a:r>
            </a:p>
          </p:txBody>
        </p:sp>
        <p:sp>
          <p:nvSpPr>
            <p:cNvPr id="5" name="圆柱形 92"/>
            <p:cNvSpPr>
              <a:spLocks noChangeArrowheads="1"/>
            </p:cNvSpPr>
            <p:nvPr/>
          </p:nvSpPr>
          <p:spPr bwMode="auto">
            <a:xfrm>
              <a:off x="1274763" y="4016375"/>
              <a:ext cx="366712" cy="742950"/>
            </a:xfrm>
            <a:prstGeom prst="can">
              <a:avLst>
                <a:gd name="adj" fmla="val 25062"/>
              </a:avLst>
            </a:prstGeom>
            <a:solidFill>
              <a:srgbClr val="92D050"/>
            </a:solidFill>
            <a:ln w="9525" algn="ctr">
              <a:solidFill>
                <a:schemeClr val="tx1"/>
              </a:solidFill>
              <a:round/>
              <a:headEnd/>
              <a:tailEnd/>
            </a:ln>
          </p:spPr>
          <p:txBody>
            <a:bodyPr/>
            <a:lstStyle/>
            <a:p>
              <a:endParaRPr lang="zh-CN" altLang="en-US"/>
            </a:p>
          </p:txBody>
        </p:sp>
        <p:sp>
          <p:nvSpPr>
            <p:cNvPr id="6" name="圆柱形 97"/>
            <p:cNvSpPr/>
            <p:nvPr/>
          </p:nvSpPr>
          <p:spPr bwMode="auto">
            <a:xfrm>
              <a:off x="1662617" y="4016111"/>
              <a:ext cx="369319" cy="743727"/>
            </a:xfrm>
            <a:prstGeom prst="ca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7" name="圆柱形 98"/>
            <p:cNvSpPr>
              <a:spLocks noChangeArrowheads="1"/>
            </p:cNvSpPr>
            <p:nvPr/>
          </p:nvSpPr>
          <p:spPr bwMode="auto">
            <a:xfrm>
              <a:off x="2051050" y="4016375"/>
              <a:ext cx="368300" cy="742950"/>
            </a:xfrm>
            <a:prstGeom prst="can">
              <a:avLst>
                <a:gd name="adj" fmla="val 24954"/>
              </a:avLst>
            </a:prstGeom>
            <a:solidFill>
              <a:srgbClr val="CCFF99"/>
            </a:solidFill>
            <a:ln w="9525" algn="ctr">
              <a:solidFill>
                <a:schemeClr val="tx1"/>
              </a:solidFill>
              <a:round/>
              <a:headEnd/>
              <a:tailEnd/>
            </a:ln>
          </p:spPr>
          <p:txBody>
            <a:bodyPr/>
            <a:lstStyle/>
            <a:p>
              <a:endParaRPr lang="zh-CN" altLang="en-US"/>
            </a:p>
          </p:txBody>
        </p:sp>
        <p:sp>
          <p:nvSpPr>
            <p:cNvPr id="8" name="圆柱形 99"/>
            <p:cNvSpPr>
              <a:spLocks noChangeArrowheads="1"/>
            </p:cNvSpPr>
            <p:nvPr/>
          </p:nvSpPr>
          <p:spPr bwMode="auto">
            <a:xfrm>
              <a:off x="2439988" y="4016375"/>
              <a:ext cx="366712" cy="742950"/>
            </a:xfrm>
            <a:prstGeom prst="can">
              <a:avLst>
                <a:gd name="adj" fmla="val 25062"/>
              </a:avLst>
            </a:prstGeom>
            <a:solidFill>
              <a:srgbClr val="00B0F0"/>
            </a:solidFill>
            <a:ln w="9525" algn="ctr">
              <a:solidFill>
                <a:schemeClr val="tx1"/>
              </a:solidFill>
              <a:round/>
              <a:headEnd/>
              <a:tailEnd/>
            </a:ln>
          </p:spPr>
          <p:txBody>
            <a:bodyPr/>
            <a:lstStyle/>
            <a:p>
              <a:endParaRPr lang="zh-CN" altLang="en-US"/>
            </a:p>
          </p:txBody>
        </p:sp>
        <p:sp>
          <p:nvSpPr>
            <p:cNvPr id="9" name="圆角矩形 101"/>
            <p:cNvSpPr>
              <a:spLocks noChangeArrowheads="1"/>
            </p:cNvSpPr>
            <p:nvPr/>
          </p:nvSpPr>
          <p:spPr bwMode="auto">
            <a:xfrm>
              <a:off x="1177925" y="4068763"/>
              <a:ext cx="1747838" cy="160337"/>
            </a:xfrm>
            <a:prstGeom prst="roundRect">
              <a:avLst>
                <a:gd name="adj" fmla="val 16667"/>
              </a:avLst>
            </a:prstGeom>
            <a:noFill/>
            <a:ln w="28575" algn="ctr">
              <a:solidFill>
                <a:schemeClr val="tx1"/>
              </a:solidFill>
              <a:prstDash val="sysDash"/>
              <a:round/>
              <a:headEnd/>
              <a:tailEnd/>
            </a:ln>
          </p:spPr>
          <p:txBody>
            <a:bodyPr/>
            <a:lstStyle/>
            <a:p>
              <a:endParaRPr lang="zh-CN" altLang="en-US"/>
            </a:p>
          </p:txBody>
        </p:sp>
        <p:sp>
          <p:nvSpPr>
            <p:cNvPr id="10" name="圆角矩形 102"/>
            <p:cNvSpPr/>
            <p:nvPr/>
          </p:nvSpPr>
          <p:spPr bwMode="auto">
            <a:xfrm>
              <a:off x="1178810" y="4228782"/>
              <a:ext cx="1746877" cy="159192"/>
            </a:xfrm>
            <a:prstGeom prst="roundRect">
              <a:avLst/>
            </a:prstGeom>
            <a:noFill/>
            <a:ln w="28575" cap="flat" cmpd="sng" algn="ctr">
              <a:solidFill>
                <a:schemeClr val="accent2">
                  <a:lumMod val="60000"/>
                  <a:lumOff val="40000"/>
                </a:schemeClr>
              </a:solidFill>
              <a:prstDash val="sysDash"/>
              <a:round/>
              <a:headEnd type="none" w="med" len="med"/>
              <a:tailEnd type="none" w="med" len="med"/>
            </a:ln>
            <a:effectLst/>
          </p:spPr>
          <p:txBody>
            <a:bodyPr/>
            <a:lstStyle/>
            <a:p>
              <a:pPr>
                <a:defRPr/>
              </a:pPr>
              <a:endParaRPr lang="zh-CN" altLang="en-US"/>
            </a:p>
          </p:txBody>
        </p:sp>
        <p:sp>
          <p:nvSpPr>
            <p:cNvPr id="11" name="圆角矩形 103"/>
            <p:cNvSpPr/>
            <p:nvPr/>
          </p:nvSpPr>
          <p:spPr bwMode="auto">
            <a:xfrm>
              <a:off x="1178810" y="4387974"/>
              <a:ext cx="1746877" cy="159192"/>
            </a:xfrm>
            <a:prstGeom prst="roundRect">
              <a:avLst/>
            </a:prstGeom>
            <a:noFill/>
            <a:ln w="28575" cap="flat" cmpd="sng" algn="ctr">
              <a:solidFill>
                <a:schemeClr val="accent4"/>
              </a:solidFill>
              <a:prstDash val="sysDash"/>
              <a:round/>
              <a:headEnd type="none" w="med" len="med"/>
              <a:tailEnd type="none" w="med" len="med"/>
            </a:ln>
            <a:effectLst/>
          </p:spPr>
          <p:txBody>
            <a:bodyPr/>
            <a:lstStyle/>
            <a:p>
              <a:pPr>
                <a:defRPr/>
              </a:pPr>
              <a:endParaRPr lang="zh-CN" altLang="en-US"/>
            </a:p>
          </p:txBody>
        </p:sp>
        <p:sp>
          <p:nvSpPr>
            <p:cNvPr id="12" name="圆角矩形 104"/>
            <p:cNvSpPr>
              <a:spLocks noChangeArrowheads="1"/>
            </p:cNvSpPr>
            <p:nvPr/>
          </p:nvSpPr>
          <p:spPr bwMode="auto">
            <a:xfrm>
              <a:off x="1177925" y="4546600"/>
              <a:ext cx="1747838" cy="158750"/>
            </a:xfrm>
            <a:prstGeom prst="roundRect">
              <a:avLst>
                <a:gd name="adj" fmla="val 16667"/>
              </a:avLst>
            </a:prstGeom>
            <a:noFill/>
            <a:ln w="28575" algn="ctr">
              <a:solidFill>
                <a:srgbClr val="FF0000"/>
              </a:solidFill>
              <a:prstDash val="sysDash"/>
              <a:round/>
              <a:headEnd/>
              <a:tailEnd/>
            </a:ln>
          </p:spPr>
          <p:txBody>
            <a:bodyPr/>
            <a:lstStyle/>
            <a:p>
              <a:endParaRPr lang="zh-CN" altLang="en-US"/>
            </a:p>
          </p:txBody>
        </p:sp>
        <p:sp>
          <p:nvSpPr>
            <p:cNvPr id="13" name="圆柱形 98"/>
            <p:cNvSpPr>
              <a:spLocks noChangeArrowheads="1"/>
            </p:cNvSpPr>
            <p:nvPr/>
          </p:nvSpPr>
          <p:spPr bwMode="auto">
            <a:xfrm>
              <a:off x="1459492" y="3503711"/>
              <a:ext cx="1183666" cy="232570"/>
            </a:xfrm>
            <a:prstGeom prst="can">
              <a:avLst>
                <a:gd name="adj" fmla="val 24949"/>
              </a:avLst>
            </a:prstGeom>
            <a:solidFill>
              <a:schemeClr val="bg2">
                <a:lumMod val="40000"/>
                <a:lumOff val="60000"/>
              </a:schemeClr>
            </a:solidFill>
            <a:ln w="9525" algn="ctr">
              <a:solidFill>
                <a:schemeClr val="tx1"/>
              </a:solidFill>
              <a:prstDash val="dash"/>
              <a:round/>
              <a:headEnd/>
              <a:tailEnd/>
            </a:ln>
          </p:spPr>
          <p:txBody>
            <a:bodyPr/>
            <a:lstStyle/>
            <a:p>
              <a:pPr>
                <a:defRPr/>
              </a:pPr>
              <a:endParaRPr lang="zh-CN" altLang="en-US"/>
            </a:p>
          </p:txBody>
        </p:sp>
        <p:sp>
          <p:nvSpPr>
            <p:cNvPr id="14" name="TextBox 105"/>
            <p:cNvSpPr txBox="1">
              <a:spLocks noChangeArrowheads="1"/>
            </p:cNvSpPr>
            <p:nvPr/>
          </p:nvSpPr>
          <p:spPr bwMode="auto">
            <a:xfrm>
              <a:off x="92076" y="3492500"/>
              <a:ext cx="990600" cy="265232"/>
            </a:xfrm>
            <a:prstGeom prst="rect">
              <a:avLst/>
            </a:prstGeom>
            <a:noFill/>
            <a:ln w="9525">
              <a:noFill/>
              <a:miter lim="800000"/>
              <a:headEnd/>
              <a:tailEnd/>
            </a:ln>
          </p:spPr>
          <p:txBody>
            <a:bodyPr>
              <a:spAutoFit/>
            </a:bodyPr>
            <a:lstStyle/>
            <a:p>
              <a:r>
                <a:rPr lang="en-US" altLang="zh-CN" sz="1600" b="1" dirty="0"/>
                <a:t>Extent</a:t>
              </a:r>
              <a:endParaRPr lang="zh-CN" altLang="en-US" sz="1600" b="1" dirty="0"/>
            </a:p>
          </p:txBody>
        </p:sp>
        <p:sp>
          <p:nvSpPr>
            <p:cNvPr id="15" name="TextBox 105"/>
            <p:cNvSpPr txBox="1">
              <a:spLocks noChangeArrowheads="1"/>
            </p:cNvSpPr>
            <p:nvPr/>
          </p:nvSpPr>
          <p:spPr bwMode="auto">
            <a:xfrm>
              <a:off x="92076" y="4268788"/>
              <a:ext cx="990600" cy="265232"/>
            </a:xfrm>
            <a:prstGeom prst="rect">
              <a:avLst/>
            </a:prstGeom>
            <a:noFill/>
            <a:ln w="9525">
              <a:noFill/>
              <a:miter lim="800000"/>
              <a:headEnd/>
              <a:tailEnd/>
            </a:ln>
          </p:spPr>
          <p:txBody>
            <a:bodyPr>
              <a:spAutoFit/>
            </a:bodyPr>
            <a:lstStyle/>
            <a:p>
              <a:r>
                <a:rPr lang="en-US" altLang="zh-CN" sz="1600" b="1"/>
                <a:t>CKG</a:t>
              </a:r>
              <a:endParaRPr lang="zh-CN" altLang="en-US" sz="1600" b="1"/>
            </a:p>
          </p:txBody>
        </p:sp>
        <p:cxnSp>
          <p:nvCxnSpPr>
            <p:cNvPr id="16" name="直接箭头连接符 107"/>
            <p:cNvCxnSpPr>
              <a:cxnSpLocks noChangeShapeType="1"/>
              <a:stCxn id="76" idx="0"/>
            </p:cNvCxnSpPr>
            <p:nvPr/>
          </p:nvCxnSpPr>
          <p:spPr bwMode="auto">
            <a:xfrm flipH="1" flipV="1">
              <a:off x="1844675" y="4406900"/>
              <a:ext cx="892175" cy="674688"/>
            </a:xfrm>
            <a:prstGeom prst="straightConnector1">
              <a:avLst/>
            </a:prstGeom>
            <a:noFill/>
            <a:ln w="9525" algn="ctr">
              <a:solidFill>
                <a:schemeClr val="tx1"/>
              </a:solidFill>
              <a:round/>
              <a:headEnd/>
              <a:tailEnd type="arrow" w="med" len="med"/>
            </a:ln>
          </p:spPr>
        </p:cxnSp>
        <p:sp>
          <p:nvSpPr>
            <p:cNvPr id="17" name="圆柱形 92"/>
            <p:cNvSpPr>
              <a:spLocks noChangeArrowheads="1"/>
            </p:cNvSpPr>
            <p:nvPr/>
          </p:nvSpPr>
          <p:spPr bwMode="auto">
            <a:xfrm>
              <a:off x="4913313" y="4016375"/>
              <a:ext cx="366712" cy="742950"/>
            </a:xfrm>
            <a:prstGeom prst="can">
              <a:avLst>
                <a:gd name="adj" fmla="val 25062"/>
              </a:avLst>
            </a:prstGeom>
            <a:solidFill>
              <a:srgbClr val="92D050"/>
            </a:solidFill>
            <a:ln w="9525" algn="ctr">
              <a:solidFill>
                <a:schemeClr val="tx1"/>
              </a:solidFill>
              <a:round/>
              <a:headEnd/>
              <a:tailEnd/>
            </a:ln>
          </p:spPr>
          <p:txBody>
            <a:bodyPr/>
            <a:lstStyle/>
            <a:p>
              <a:endParaRPr lang="zh-CN" altLang="en-US"/>
            </a:p>
          </p:txBody>
        </p:sp>
        <p:sp>
          <p:nvSpPr>
            <p:cNvPr id="18" name="圆柱形 97"/>
            <p:cNvSpPr/>
            <p:nvPr/>
          </p:nvSpPr>
          <p:spPr bwMode="auto">
            <a:xfrm>
              <a:off x="5302252" y="4016111"/>
              <a:ext cx="367473" cy="743727"/>
            </a:xfrm>
            <a:prstGeom prst="ca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19" name="圆柱形 98"/>
            <p:cNvSpPr>
              <a:spLocks noChangeArrowheads="1"/>
            </p:cNvSpPr>
            <p:nvPr/>
          </p:nvSpPr>
          <p:spPr bwMode="auto">
            <a:xfrm>
              <a:off x="5689600" y="4016375"/>
              <a:ext cx="368300" cy="742950"/>
            </a:xfrm>
            <a:prstGeom prst="can">
              <a:avLst>
                <a:gd name="adj" fmla="val 24954"/>
              </a:avLst>
            </a:prstGeom>
            <a:solidFill>
              <a:srgbClr val="C4C5FE"/>
            </a:solidFill>
            <a:ln w="9525" algn="ctr">
              <a:solidFill>
                <a:schemeClr val="tx1"/>
              </a:solidFill>
              <a:round/>
              <a:headEnd/>
              <a:tailEnd/>
            </a:ln>
          </p:spPr>
          <p:txBody>
            <a:bodyPr/>
            <a:lstStyle/>
            <a:p>
              <a:endParaRPr lang="zh-CN" altLang="en-US"/>
            </a:p>
          </p:txBody>
        </p:sp>
        <p:sp>
          <p:nvSpPr>
            <p:cNvPr id="20" name="圆柱形 99"/>
            <p:cNvSpPr>
              <a:spLocks noChangeArrowheads="1"/>
            </p:cNvSpPr>
            <p:nvPr/>
          </p:nvSpPr>
          <p:spPr bwMode="auto">
            <a:xfrm>
              <a:off x="6078538" y="4016375"/>
              <a:ext cx="366712" cy="742950"/>
            </a:xfrm>
            <a:prstGeom prst="can">
              <a:avLst>
                <a:gd name="adj" fmla="val 25062"/>
              </a:avLst>
            </a:prstGeom>
            <a:solidFill>
              <a:srgbClr val="00698E"/>
            </a:solidFill>
            <a:ln w="9525" algn="ctr">
              <a:solidFill>
                <a:schemeClr val="tx1"/>
              </a:solidFill>
              <a:round/>
              <a:headEnd/>
              <a:tailEnd/>
            </a:ln>
          </p:spPr>
          <p:txBody>
            <a:bodyPr/>
            <a:lstStyle/>
            <a:p>
              <a:endParaRPr lang="zh-CN" altLang="en-US"/>
            </a:p>
          </p:txBody>
        </p:sp>
        <p:sp>
          <p:nvSpPr>
            <p:cNvPr id="21" name="圆角矩形 101"/>
            <p:cNvSpPr>
              <a:spLocks noChangeArrowheads="1"/>
            </p:cNvSpPr>
            <p:nvPr/>
          </p:nvSpPr>
          <p:spPr bwMode="auto">
            <a:xfrm>
              <a:off x="4816475" y="4068763"/>
              <a:ext cx="1747838" cy="160337"/>
            </a:xfrm>
            <a:prstGeom prst="roundRect">
              <a:avLst>
                <a:gd name="adj" fmla="val 16667"/>
              </a:avLst>
            </a:prstGeom>
            <a:noFill/>
            <a:ln w="28575" algn="ctr">
              <a:solidFill>
                <a:schemeClr val="tx1"/>
              </a:solidFill>
              <a:prstDash val="sysDash"/>
              <a:round/>
              <a:headEnd/>
              <a:tailEnd/>
            </a:ln>
          </p:spPr>
          <p:txBody>
            <a:bodyPr/>
            <a:lstStyle/>
            <a:p>
              <a:endParaRPr lang="zh-CN" altLang="en-US"/>
            </a:p>
          </p:txBody>
        </p:sp>
        <p:sp>
          <p:nvSpPr>
            <p:cNvPr id="22" name="圆角矩形 102"/>
            <p:cNvSpPr/>
            <p:nvPr/>
          </p:nvSpPr>
          <p:spPr bwMode="auto">
            <a:xfrm>
              <a:off x="4816598" y="4228782"/>
              <a:ext cx="1746877" cy="159192"/>
            </a:xfrm>
            <a:prstGeom prst="roundRect">
              <a:avLst/>
            </a:prstGeom>
            <a:noFill/>
            <a:ln w="28575" cap="flat" cmpd="sng" algn="ctr">
              <a:solidFill>
                <a:schemeClr val="accent2">
                  <a:lumMod val="60000"/>
                  <a:lumOff val="40000"/>
                </a:schemeClr>
              </a:solidFill>
              <a:prstDash val="sysDash"/>
              <a:round/>
              <a:headEnd type="none" w="med" len="med"/>
              <a:tailEnd type="none" w="med" len="med"/>
            </a:ln>
            <a:effectLst/>
          </p:spPr>
          <p:txBody>
            <a:bodyPr/>
            <a:lstStyle/>
            <a:p>
              <a:pPr>
                <a:defRPr/>
              </a:pPr>
              <a:endParaRPr lang="zh-CN" altLang="en-US"/>
            </a:p>
          </p:txBody>
        </p:sp>
        <p:sp>
          <p:nvSpPr>
            <p:cNvPr id="23" name="圆角矩形 103"/>
            <p:cNvSpPr/>
            <p:nvPr/>
          </p:nvSpPr>
          <p:spPr bwMode="auto">
            <a:xfrm>
              <a:off x="4816598" y="4387974"/>
              <a:ext cx="1746877" cy="159192"/>
            </a:xfrm>
            <a:prstGeom prst="roundRect">
              <a:avLst/>
            </a:prstGeom>
            <a:noFill/>
            <a:ln w="28575" cap="flat" cmpd="sng" algn="ctr">
              <a:solidFill>
                <a:schemeClr val="accent4"/>
              </a:solidFill>
              <a:prstDash val="sysDash"/>
              <a:round/>
              <a:headEnd type="none" w="med" len="med"/>
              <a:tailEnd type="none" w="med" len="med"/>
            </a:ln>
            <a:effectLst/>
          </p:spPr>
          <p:txBody>
            <a:bodyPr/>
            <a:lstStyle/>
            <a:p>
              <a:pPr>
                <a:defRPr/>
              </a:pPr>
              <a:endParaRPr lang="zh-CN" altLang="en-US"/>
            </a:p>
          </p:txBody>
        </p:sp>
        <p:sp>
          <p:nvSpPr>
            <p:cNvPr id="24" name="圆角矩形 104"/>
            <p:cNvSpPr>
              <a:spLocks noChangeArrowheads="1"/>
            </p:cNvSpPr>
            <p:nvPr/>
          </p:nvSpPr>
          <p:spPr bwMode="auto">
            <a:xfrm>
              <a:off x="4816475" y="4546600"/>
              <a:ext cx="1747838" cy="158750"/>
            </a:xfrm>
            <a:prstGeom prst="roundRect">
              <a:avLst>
                <a:gd name="adj" fmla="val 16667"/>
              </a:avLst>
            </a:prstGeom>
            <a:noFill/>
            <a:ln w="28575" algn="ctr">
              <a:solidFill>
                <a:srgbClr val="FF0000"/>
              </a:solidFill>
              <a:prstDash val="sysDash"/>
              <a:round/>
              <a:headEnd/>
              <a:tailEnd/>
            </a:ln>
          </p:spPr>
          <p:txBody>
            <a:bodyPr/>
            <a:lstStyle/>
            <a:p>
              <a:endParaRPr lang="zh-CN" altLang="en-US"/>
            </a:p>
          </p:txBody>
        </p:sp>
        <p:sp>
          <p:nvSpPr>
            <p:cNvPr id="25" name="圆柱形 98"/>
            <p:cNvSpPr>
              <a:spLocks noChangeArrowheads="1"/>
            </p:cNvSpPr>
            <p:nvPr/>
          </p:nvSpPr>
          <p:spPr bwMode="auto">
            <a:xfrm>
              <a:off x="4892308" y="3458938"/>
              <a:ext cx="1181820" cy="232570"/>
            </a:xfrm>
            <a:prstGeom prst="can">
              <a:avLst>
                <a:gd name="adj" fmla="val 24949"/>
              </a:avLst>
            </a:prstGeom>
            <a:solidFill>
              <a:schemeClr val="accent2">
                <a:lumMod val="40000"/>
                <a:lumOff val="60000"/>
              </a:schemeClr>
            </a:solidFill>
            <a:ln w="9525" algn="ctr">
              <a:solidFill>
                <a:schemeClr val="tx1"/>
              </a:solidFill>
              <a:prstDash val="dash"/>
              <a:round/>
              <a:headEnd/>
              <a:tailEnd/>
            </a:ln>
          </p:spPr>
          <p:txBody>
            <a:bodyPr/>
            <a:lstStyle/>
            <a:p>
              <a:pPr>
                <a:defRPr/>
              </a:pPr>
              <a:endParaRPr lang="zh-CN" altLang="en-US"/>
            </a:p>
          </p:txBody>
        </p:sp>
        <p:grpSp>
          <p:nvGrpSpPr>
            <p:cNvPr id="26" name="Group 278"/>
            <p:cNvGrpSpPr>
              <a:grpSpLocks/>
            </p:cNvGrpSpPr>
            <p:nvPr/>
          </p:nvGrpSpPr>
          <p:grpSpPr bwMode="auto">
            <a:xfrm>
              <a:off x="5580063" y="3606800"/>
              <a:ext cx="1260475" cy="506413"/>
              <a:chOff x="5508103" y="2490884"/>
              <a:chExt cx="1549350" cy="328332"/>
            </a:xfrm>
          </p:grpSpPr>
          <p:cxnSp>
            <p:nvCxnSpPr>
              <p:cNvPr id="102" name="直接连接符 24"/>
              <p:cNvCxnSpPr>
                <a:cxnSpLocks noChangeShapeType="1"/>
              </p:cNvCxnSpPr>
              <p:nvPr/>
            </p:nvCxnSpPr>
            <p:spPr bwMode="auto">
              <a:xfrm>
                <a:off x="6470129" y="2819216"/>
                <a:ext cx="581025" cy="0"/>
              </a:xfrm>
              <a:prstGeom prst="line">
                <a:avLst/>
              </a:prstGeom>
              <a:noFill/>
              <a:ln w="9525" algn="ctr">
                <a:solidFill>
                  <a:schemeClr val="tx1"/>
                </a:solidFill>
                <a:round/>
                <a:headEnd/>
                <a:tailEnd/>
              </a:ln>
            </p:spPr>
          </p:cxnSp>
          <p:cxnSp>
            <p:nvCxnSpPr>
              <p:cNvPr id="103" name="直接连接符 28"/>
              <p:cNvCxnSpPr>
                <a:cxnSpLocks noChangeShapeType="1"/>
              </p:cNvCxnSpPr>
              <p:nvPr/>
            </p:nvCxnSpPr>
            <p:spPr bwMode="auto">
              <a:xfrm flipH="1">
                <a:off x="7051153" y="2654205"/>
                <a:ext cx="6298" cy="165011"/>
              </a:xfrm>
              <a:prstGeom prst="line">
                <a:avLst/>
              </a:prstGeom>
              <a:noFill/>
              <a:ln w="9525" algn="ctr">
                <a:solidFill>
                  <a:schemeClr val="tx1"/>
                </a:solidFill>
                <a:round/>
                <a:headEnd/>
                <a:tailEnd/>
              </a:ln>
            </p:spPr>
          </p:cxnSp>
          <p:cxnSp>
            <p:nvCxnSpPr>
              <p:cNvPr id="104" name="直接连接符 30"/>
              <p:cNvCxnSpPr>
                <a:cxnSpLocks noChangeShapeType="1"/>
              </p:cNvCxnSpPr>
              <p:nvPr/>
            </p:nvCxnSpPr>
            <p:spPr bwMode="auto">
              <a:xfrm>
                <a:off x="5508105" y="2654841"/>
                <a:ext cx="1549348" cy="0"/>
              </a:xfrm>
              <a:prstGeom prst="line">
                <a:avLst/>
              </a:prstGeom>
              <a:noFill/>
              <a:ln w="9525" algn="ctr">
                <a:solidFill>
                  <a:schemeClr val="tx1"/>
                </a:solidFill>
                <a:round/>
                <a:headEnd/>
                <a:tailEnd/>
              </a:ln>
            </p:spPr>
          </p:cxnSp>
          <p:cxnSp>
            <p:nvCxnSpPr>
              <p:cNvPr id="105" name="直接连接符 32"/>
              <p:cNvCxnSpPr>
                <a:cxnSpLocks noChangeShapeType="1"/>
              </p:cNvCxnSpPr>
              <p:nvPr/>
            </p:nvCxnSpPr>
            <p:spPr bwMode="auto">
              <a:xfrm>
                <a:off x="5508103" y="2490884"/>
                <a:ext cx="0" cy="163322"/>
              </a:xfrm>
              <a:prstGeom prst="line">
                <a:avLst/>
              </a:prstGeom>
              <a:noFill/>
              <a:ln w="9525" algn="ctr">
                <a:solidFill>
                  <a:schemeClr val="tx1"/>
                </a:solidFill>
                <a:round/>
                <a:headEnd type="triangle" w="med" len="med"/>
                <a:tailEnd/>
              </a:ln>
            </p:spPr>
          </p:cxnSp>
        </p:grpSp>
        <p:sp>
          <p:nvSpPr>
            <p:cNvPr id="27" name="TextBox 55"/>
            <p:cNvSpPr txBox="1">
              <a:spLocks noChangeArrowheads="1"/>
            </p:cNvSpPr>
            <p:nvPr/>
          </p:nvSpPr>
          <p:spPr bwMode="auto">
            <a:xfrm>
              <a:off x="3471800" y="4189544"/>
              <a:ext cx="425450" cy="289345"/>
            </a:xfrm>
            <a:prstGeom prst="rect">
              <a:avLst/>
            </a:prstGeom>
            <a:noFill/>
            <a:ln w="9525">
              <a:noFill/>
              <a:miter lim="800000"/>
              <a:headEnd/>
              <a:tailEnd/>
            </a:ln>
          </p:spPr>
          <p:txBody>
            <a:bodyPr>
              <a:spAutoFit/>
            </a:bodyPr>
            <a:lstStyle/>
            <a:p>
              <a:r>
                <a:rPr lang="en-US" altLang="zh-CN" sz="1800" dirty="0"/>
                <a:t>…</a:t>
              </a:r>
              <a:endParaRPr lang="zh-CN" altLang="en-US" sz="1800" dirty="0"/>
            </a:p>
          </p:txBody>
        </p:sp>
        <p:sp>
          <p:nvSpPr>
            <p:cNvPr id="28" name="TextBox 55"/>
            <p:cNvSpPr txBox="1">
              <a:spLocks noChangeArrowheads="1"/>
            </p:cNvSpPr>
            <p:nvPr/>
          </p:nvSpPr>
          <p:spPr bwMode="auto">
            <a:xfrm>
              <a:off x="7635874" y="4225925"/>
              <a:ext cx="425450" cy="289345"/>
            </a:xfrm>
            <a:prstGeom prst="rect">
              <a:avLst/>
            </a:prstGeom>
            <a:noFill/>
            <a:ln w="9525">
              <a:noFill/>
              <a:miter lim="800000"/>
              <a:headEnd/>
              <a:tailEnd/>
            </a:ln>
          </p:spPr>
          <p:txBody>
            <a:bodyPr>
              <a:spAutoFit/>
            </a:bodyPr>
            <a:lstStyle/>
            <a:p>
              <a:r>
                <a:rPr lang="en-US" altLang="zh-CN" sz="1800"/>
                <a:t>…</a:t>
              </a:r>
              <a:endParaRPr lang="zh-CN" altLang="en-US" sz="1800"/>
            </a:p>
          </p:txBody>
        </p:sp>
        <p:grpSp>
          <p:nvGrpSpPr>
            <p:cNvPr id="29" name="Group 189"/>
            <p:cNvGrpSpPr>
              <a:grpSpLocks/>
            </p:cNvGrpSpPr>
            <p:nvPr/>
          </p:nvGrpSpPr>
          <p:grpSpPr bwMode="auto">
            <a:xfrm>
              <a:off x="1557338" y="5949948"/>
              <a:ext cx="6433780" cy="274444"/>
              <a:chOff x="1498600" y="5864423"/>
              <a:chExt cx="6433780" cy="275500"/>
            </a:xfrm>
          </p:grpSpPr>
          <p:sp>
            <p:nvSpPr>
              <p:cNvPr id="98" name="TextBox 40"/>
              <p:cNvSpPr txBox="1">
                <a:spLocks noChangeArrowheads="1"/>
              </p:cNvSpPr>
              <p:nvPr/>
            </p:nvSpPr>
            <p:spPr bwMode="auto">
              <a:xfrm>
                <a:off x="1498600" y="5867400"/>
                <a:ext cx="881469" cy="242048"/>
              </a:xfrm>
              <a:prstGeom prst="rect">
                <a:avLst/>
              </a:prstGeom>
              <a:noFill/>
              <a:ln w="9525">
                <a:noFill/>
                <a:miter lim="800000"/>
                <a:headEnd/>
                <a:tailEnd/>
              </a:ln>
            </p:spPr>
            <p:txBody>
              <a:bodyPr>
                <a:spAutoFit/>
              </a:bodyPr>
              <a:lstStyle/>
              <a:p>
                <a:r>
                  <a:rPr lang="zh-CN" altLang="en-US" sz="1400" b="1" dirty="0"/>
                  <a:t>硬盘</a:t>
                </a:r>
                <a:r>
                  <a:rPr lang="en-US" altLang="zh-CN" sz="1400" b="1" dirty="0"/>
                  <a:t> 0</a:t>
                </a:r>
                <a:endParaRPr lang="zh-CN" altLang="en-US" sz="1400" b="1" dirty="0"/>
              </a:p>
            </p:txBody>
          </p:sp>
          <p:sp>
            <p:nvSpPr>
              <p:cNvPr id="99" name="TextBox 40"/>
              <p:cNvSpPr txBox="1">
                <a:spLocks noChangeArrowheads="1"/>
              </p:cNvSpPr>
              <p:nvPr/>
            </p:nvSpPr>
            <p:spPr bwMode="auto">
              <a:xfrm>
                <a:off x="2946400" y="5864423"/>
                <a:ext cx="899474" cy="242048"/>
              </a:xfrm>
              <a:prstGeom prst="rect">
                <a:avLst/>
              </a:prstGeom>
              <a:noFill/>
              <a:ln w="9525">
                <a:noFill/>
                <a:miter lim="800000"/>
                <a:headEnd/>
                <a:tailEnd/>
              </a:ln>
            </p:spPr>
            <p:txBody>
              <a:bodyPr>
                <a:spAutoFit/>
              </a:bodyPr>
              <a:lstStyle/>
              <a:p>
                <a:r>
                  <a:rPr lang="zh-CN" altLang="en-US" sz="1400" b="1"/>
                  <a:t>硬盘</a:t>
                </a:r>
                <a:r>
                  <a:rPr lang="en-US" altLang="zh-CN" sz="1400" b="1"/>
                  <a:t> 1</a:t>
                </a:r>
                <a:endParaRPr lang="zh-CN" altLang="en-US" sz="1400" b="1"/>
              </a:p>
            </p:txBody>
          </p:sp>
          <p:sp>
            <p:nvSpPr>
              <p:cNvPr id="100" name="TextBox 40"/>
              <p:cNvSpPr txBox="1">
                <a:spLocks noChangeArrowheads="1"/>
              </p:cNvSpPr>
              <p:nvPr/>
            </p:nvSpPr>
            <p:spPr bwMode="auto">
              <a:xfrm>
                <a:off x="6965950" y="5897875"/>
                <a:ext cx="966430" cy="242048"/>
              </a:xfrm>
              <a:prstGeom prst="rect">
                <a:avLst/>
              </a:prstGeom>
              <a:noFill/>
              <a:ln w="9525">
                <a:noFill/>
                <a:miter lim="800000"/>
                <a:headEnd/>
                <a:tailEnd/>
              </a:ln>
            </p:spPr>
            <p:txBody>
              <a:bodyPr>
                <a:spAutoFit/>
              </a:bodyPr>
              <a:lstStyle/>
              <a:p>
                <a:r>
                  <a:rPr lang="zh-CN" altLang="en-US" sz="1400" b="1"/>
                  <a:t>硬盘</a:t>
                </a:r>
                <a:r>
                  <a:rPr lang="en-US" altLang="zh-CN" sz="1400" b="1"/>
                  <a:t> n</a:t>
                </a:r>
                <a:endParaRPr lang="zh-CN" altLang="en-US" sz="1400" b="1"/>
              </a:p>
            </p:txBody>
          </p:sp>
          <p:sp>
            <p:nvSpPr>
              <p:cNvPr id="101" name="TextBox 40"/>
              <p:cNvSpPr txBox="1">
                <a:spLocks noChangeArrowheads="1"/>
              </p:cNvSpPr>
              <p:nvPr/>
            </p:nvSpPr>
            <p:spPr bwMode="auto">
              <a:xfrm>
                <a:off x="4927600" y="5867400"/>
                <a:ext cx="901702" cy="242049"/>
              </a:xfrm>
              <a:prstGeom prst="rect">
                <a:avLst/>
              </a:prstGeom>
              <a:noFill/>
              <a:ln w="9525">
                <a:noFill/>
                <a:miter lim="800000"/>
                <a:headEnd/>
                <a:tailEnd/>
              </a:ln>
            </p:spPr>
            <p:txBody>
              <a:bodyPr wrap="square">
                <a:spAutoFit/>
              </a:bodyPr>
              <a:lstStyle/>
              <a:p>
                <a:r>
                  <a:rPr lang="zh-CN" altLang="en-US" sz="1400" b="1" dirty="0"/>
                  <a:t>硬盘</a:t>
                </a:r>
                <a:r>
                  <a:rPr lang="en-US" altLang="zh-CN" sz="1400" b="1" dirty="0"/>
                  <a:t> k</a:t>
                </a:r>
                <a:endParaRPr lang="zh-CN" altLang="en-US" sz="1400" b="1" dirty="0"/>
              </a:p>
            </p:txBody>
          </p:sp>
        </p:grpSp>
        <p:grpSp>
          <p:nvGrpSpPr>
            <p:cNvPr id="30" name="Group 188"/>
            <p:cNvGrpSpPr>
              <a:grpSpLocks/>
            </p:cNvGrpSpPr>
            <p:nvPr/>
          </p:nvGrpSpPr>
          <p:grpSpPr bwMode="auto">
            <a:xfrm>
              <a:off x="4168775" y="5026023"/>
              <a:ext cx="2400300" cy="338938"/>
              <a:chOff x="4076700" y="5448498"/>
              <a:chExt cx="2400300" cy="338778"/>
            </a:xfrm>
          </p:grpSpPr>
          <p:sp>
            <p:nvSpPr>
              <p:cNvPr id="96" name="TextBox 55"/>
              <p:cNvSpPr txBox="1">
                <a:spLocks noChangeArrowheads="1"/>
              </p:cNvSpPr>
              <p:nvPr/>
            </p:nvSpPr>
            <p:spPr bwMode="auto">
              <a:xfrm>
                <a:off x="4076700" y="5448498"/>
                <a:ext cx="419100" cy="289208"/>
              </a:xfrm>
              <a:prstGeom prst="rect">
                <a:avLst/>
              </a:prstGeom>
              <a:noFill/>
              <a:ln w="9525">
                <a:noFill/>
                <a:miter lim="800000"/>
                <a:headEnd/>
                <a:tailEnd/>
              </a:ln>
            </p:spPr>
            <p:txBody>
              <a:bodyPr>
                <a:spAutoFit/>
              </a:bodyPr>
              <a:lstStyle/>
              <a:p>
                <a:r>
                  <a:rPr lang="en-US" altLang="zh-CN" sz="1800"/>
                  <a:t>…</a:t>
                </a:r>
                <a:endParaRPr lang="zh-CN" altLang="en-US" sz="1800"/>
              </a:p>
            </p:txBody>
          </p:sp>
          <p:sp>
            <p:nvSpPr>
              <p:cNvPr id="97" name="TextBox 55"/>
              <p:cNvSpPr txBox="1">
                <a:spLocks noChangeArrowheads="1"/>
              </p:cNvSpPr>
              <p:nvPr/>
            </p:nvSpPr>
            <p:spPr bwMode="auto">
              <a:xfrm>
                <a:off x="6057900" y="5498068"/>
                <a:ext cx="419100" cy="289208"/>
              </a:xfrm>
              <a:prstGeom prst="rect">
                <a:avLst/>
              </a:prstGeom>
              <a:noFill/>
              <a:ln w="9525">
                <a:noFill/>
                <a:miter lim="800000"/>
                <a:headEnd/>
                <a:tailEnd/>
              </a:ln>
            </p:spPr>
            <p:txBody>
              <a:bodyPr>
                <a:spAutoFit/>
              </a:bodyPr>
              <a:lstStyle/>
              <a:p>
                <a:r>
                  <a:rPr lang="en-US" altLang="zh-CN" sz="1800"/>
                  <a:t>…</a:t>
                </a:r>
                <a:endParaRPr lang="zh-CN" altLang="en-US" sz="1800"/>
              </a:p>
            </p:txBody>
          </p:sp>
        </p:grpSp>
        <p:cxnSp>
          <p:nvCxnSpPr>
            <p:cNvPr id="31" name="直接箭头连接符 107"/>
            <p:cNvCxnSpPr>
              <a:cxnSpLocks noChangeShapeType="1"/>
            </p:cNvCxnSpPr>
            <p:nvPr/>
          </p:nvCxnSpPr>
          <p:spPr bwMode="auto">
            <a:xfrm flipH="1" flipV="1">
              <a:off x="2320925" y="4387850"/>
              <a:ext cx="2038350" cy="828675"/>
            </a:xfrm>
            <a:prstGeom prst="straightConnector1">
              <a:avLst/>
            </a:prstGeom>
            <a:noFill/>
            <a:ln w="9525" algn="ctr">
              <a:solidFill>
                <a:schemeClr val="tx1"/>
              </a:solidFill>
              <a:round/>
              <a:headEnd/>
              <a:tailEnd type="arrow" w="med" len="med"/>
            </a:ln>
          </p:spPr>
        </p:cxnSp>
        <p:cxnSp>
          <p:nvCxnSpPr>
            <p:cNvPr id="32" name="直接箭头连接符 107"/>
            <p:cNvCxnSpPr>
              <a:cxnSpLocks noChangeShapeType="1"/>
            </p:cNvCxnSpPr>
            <p:nvPr/>
          </p:nvCxnSpPr>
          <p:spPr bwMode="auto">
            <a:xfrm flipH="1" flipV="1">
              <a:off x="6280150" y="4387850"/>
              <a:ext cx="96838" cy="828675"/>
            </a:xfrm>
            <a:prstGeom prst="straightConnector1">
              <a:avLst/>
            </a:prstGeom>
            <a:noFill/>
            <a:ln w="9525" algn="ctr">
              <a:solidFill>
                <a:schemeClr val="tx1"/>
              </a:solidFill>
              <a:round/>
              <a:headEnd/>
              <a:tailEnd type="arrow" w="med" len="med"/>
            </a:ln>
          </p:spPr>
        </p:cxnSp>
        <p:sp>
          <p:nvSpPr>
            <p:cNvPr id="33" name="TextBox 55"/>
            <p:cNvSpPr txBox="1">
              <a:spLocks noChangeArrowheads="1"/>
            </p:cNvSpPr>
            <p:nvPr/>
          </p:nvSpPr>
          <p:spPr bwMode="auto">
            <a:xfrm>
              <a:off x="3478715" y="3410270"/>
              <a:ext cx="425450" cy="289345"/>
            </a:xfrm>
            <a:prstGeom prst="rect">
              <a:avLst/>
            </a:prstGeom>
            <a:noFill/>
            <a:ln w="9525">
              <a:noFill/>
              <a:miter lim="800000"/>
              <a:headEnd/>
              <a:tailEnd/>
            </a:ln>
          </p:spPr>
          <p:txBody>
            <a:bodyPr>
              <a:spAutoFit/>
            </a:bodyPr>
            <a:lstStyle/>
            <a:p>
              <a:r>
                <a:rPr lang="en-US" altLang="zh-CN" sz="1800"/>
                <a:t>…</a:t>
              </a:r>
              <a:endParaRPr lang="zh-CN" altLang="en-US" sz="1800"/>
            </a:p>
          </p:txBody>
        </p:sp>
        <p:sp>
          <p:nvSpPr>
            <p:cNvPr id="34" name="圆柱形 98"/>
            <p:cNvSpPr>
              <a:spLocks noChangeArrowheads="1"/>
            </p:cNvSpPr>
            <p:nvPr/>
          </p:nvSpPr>
          <p:spPr bwMode="auto">
            <a:xfrm>
              <a:off x="6873703" y="3462669"/>
              <a:ext cx="1179972" cy="233814"/>
            </a:xfrm>
            <a:prstGeom prst="can">
              <a:avLst>
                <a:gd name="adj" fmla="val 24949"/>
              </a:avLst>
            </a:prstGeom>
            <a:solidFill>
              <a:schemeClr val="accent5">
                <a:lumMod val="90000"/>
              </a:schemeClr>
            </a:solidFill>
            <a:ln w="9525" algn="ctr">
              <a:solidFill>
                <a:schemeClr val="tx1"/>
              </a:solidFill>
              <a:prstDash val="dash"/>
              <a:round/>
              <a:headEnd/>
              <a:tailEnd/>
            </a:ln>
          </p:spPr>
          <p:txBody>
            <a:bodyPr/>
            <a:lstStyle/>
            <a:p>
              <a:pPr>
                <a:defRPr/>
              </a:pPr>
              <a:endParaRPr lang="zh-CN" altLang="en-US"/>
            </a:p>
          </p:txBody>
        </p:sp>
        <p:sp>
          <p:nvSpPr>
            <p:cNvPr id="35" name="TextBox 55"/>
            <p:cNvSpPr txBox="1">
              <a:spLocks noChangeArrowheads="1"/>
            </p:cNvSpPr>
            <p:nvPr/>
          </p:nvSpPr>
          <p:spPr bwMode="auto">
            <a:xfrm>
              <a:off x="6261098" y="3407512"/>
              <a:ext cx="425450" cy="289345"/>
            </a:xfrm>
            <a:prstGeom prst="rect">
              <a:avLst/>
            </a:prstGeom>
            <a:noFill/>
            <a:ln w="9525">
              <a:noFill/>
              <a:miter lim="800000"/>
              <a:headEnd/>
              <a:tailEnd/>
            </a:ln>
          </p:spPr>
          <p:txBody>
            <a:bodyPr>
              <a:spAutoFit/>
            </a:bodyPr>
            <a:lstStyle/>
            <a:p>
              <a:r>
                <a:rPr lang="en-US" altLang="zh-CN" sz="1800" dirty="0"/>
                <a:t>…</a:t>
              </a:r>
              <a:endParaRPr lang="zh-CN" altLang="en-US" sz="1800" dirty="0"/>
            </a:p>
          </p:txBody>
        </p:sp>
        <p:sp>
          <p:nvSpPr>
            <p:cNvPr id="36" name="TextBox 138"/>
            <p:cNvSpPr txBox="1">
              <a:spLocks noChangeArrowheads="1"/>
            </p:cNvSpPr>
            <p:nvPr/>
          </p:nvSpPr>
          <p:spPr bwMode="auto">
            <a:xfrm>
              <a:off x="92076" y="2847975"/>
              <a:ext cx="990600" cy="265232"/>
            </a:xfrm>
            <a:prstGeom prst="rect">
              <a:avLst/>
            </a:prstGeom>
            <a:noFill/>
            <a:ln w="9525">
              <a:noFill/>
              <a:miter lim="800000"/>
              <a:headEnd/>
              <a:tailEnd/>
            </a:ln>
          </p:spPr>
          <p:txBody>
            <a:bodyPr>
              <a:spAutoFit/>
            </a:bodyPr>
            <a:lstStyle/>
            <a:p>
              <a:r>
                <a:rPr lang="en-US" altLang="zh-CN" sz="1600" b="1"/>
                <a:t>LUN</a:t>
              </a:r>
              <a:endParaRPr lang="zh-CN" altLang="en-US" sz="1600" b="1"/>
            </a:p>
          </p:txBody>
        </p:sp>
        <p:grpSp>
          <p:nvGrpSpPr>
            <p:cNvPr id="37" name="Group 136"/>
            <p:cNvGrpSpPr>
              <a:grpSpLocks/>
            </p:cNvGrpSpPr>
            <p:nvPr/>
          </p:nvGrpSpPr>
          <p:grpSpPr bwMode="auto">
            <a:xfrm>
              <a:off x="3101113" y="2682868"/>
              <a:ext cx="1982965" cy="523476"/>
              <a:chOff x="3009037" y="2711450"/>
              <a:chExt cx="1982965" cy="748772"/>
            </a:xfrm>
          </p:grpSpPr>
          <p:sp>
            <p:nvSpPr>
              <p:cNvPr id="87" name="圆角矩形 135"/>
              <p:cNvSpPr/>
              <p:nvPr/>
            </p:nvSpPr>
            <p:spPr bwMode="auto">
              <a:xfrm>
                <a:off x="3009037" y="2718566"/>
                <a:ext cx="1008240" cy="241937"/>
              </a:xfrm>
              <a:prstGeom prst="roundRect">
                <a:avLst/>
              </a:prstGeom>
              <a:noFill/>
              <a:ln w="28575" cap="flat" cmpd="sng" algn="ctr">
                <a:solidFill>
                  <a:schemeClr val="accent4"/>
                </a:solidFill>
                <a:prstDash val="dash"/>
                <a:round/>
                <a:headEnd type="none" w="med" len="med"/>
                <a:tailEnd type="none" w="med" len="med"/>
              </a:ln>
              <a:effectLst/>
            </p:spPr>
            <p:txBody>
              <a:bodyPr/>
              <a:lstStyle/>
              <a:p>
                <a:pPr>
                  <a:defRPr/>
                </a:pPr>
                <a:endParaRPr lang="zh-CN" altLang="en-US"/>
              </a:p>
            </p:txBody>
          </p:sp>
          <p:sp>
            <p:nvSpPr>
              <p:cNvPr id="88" name="圆角矩形 136"/>
              <p:cNvSpPr>
                <a:spLocks noChangeArrowheads="1"/>
              </p:cNvSpPr>
              <p:nvPr/>
            </p:nvSpPr>
            <p:spPr bwMode="auto">
              <a:xfrm>
                <a:off x="3009899" y="2935287"/>
                <a:ext cx="1008063" cy="241300"/>
              </a:xfrm>
              <a:prstGeom prst="roundRect">
                <a:avLst>
                  <a:gd name="adj" fmla="val 16667"/>
                </a:avLst>
              </a:prstGeom>
              <a:noFill/>
              <a:ln w="28575" algn="ctr">
                <a:solidFill>
                  <a:srgbClr val="FF0000"/>
                </a:solidFill>
                <a:prstDash val="dash"/>
                <a:round/>
                <a:headEnd/>
                <a:tailEnd/>
              </a:ln>
            </p:spPr>
            <p:txBody>
              <a:bodyPr/>
              <a:lstStyle/>
              <a:p>
                <a:endParaRPr lang="zh-CN" altLang="en-US"/>
              </a:p>
            </p:txBody>
          </p:sp>
          <p:sp>
            <p:nvSpPr>
              <p:cNvPr id="89" name="圆角矩形 137"/>
              <p:cNvSpPr/>
              <p:nvPr/>
            </p:nvSpPr>
            <p:spPr bwMode="auto">
              <a:xfrm>
                <a:off x="3009037" y="3152629"/>
                <a:ext cx="1008240" cy="241937"/>
              </a:xfrm>
              <a:prstGeom prst="roundRect">
                <a:avLst/>
              </a:prstGeom>
              <a:noFill/>
              <a:ln w="28575" cap="flat" cmpd="sng" algn="ctr">
                <a:solidFill>
                  <a:schemeClr val="accent4"/>
                </a:solidFill>
                <a:prstDash val="dash"/>
                <a:round/>
                <a:headEnd type="none" w="med" len="med"/>
                <a:tailEnd type="none" w="med" len="med"/>
              </a:ln>
              <a:effectLst/>
            </p:spPr>
            <p:txBody>
              <a:bodyPr/>
              <a:lstStyle/>
              <a:p>
                <a:pPr>
                  <a:defRPr/>
                </a:pPr>
                <a:endParaRPr lang="zh-CN" altLang="en-US"/>
              </a:p>
            </p:txBody>
          </p:sp>
          <p:sp>
            <p:nvSpPr>
              <p:cNvPr id="90" name="TextBox 161"/>
              <p:cNvSpPr txBox="1">
                <a:spLocks noChangeArrowheads="1"/>
              </p:cNvSpPr>
              <p:nvPr/>
            </p:nvSpPr>
            <p:spPr bwMode="auto">
              <a:xfrm>
                <a:off x="4017961" y="2711450"/>
                <a:ext cx="920750" cy="293161"/>
              </a:xfrm>
              <a:prstGeom prst="rect">
                <a:avLst/>
              </a:prstGeom>
              <a:noFill/>
              <a:ln w="9525">
                <a:noFill/>
                <a:miter lim="800000"/>
                <a:headEnd/>
                <a:tailEnd/>
              </a:ln>
            </p:spPr>
            <p:txBody>
              <a:bodyPr wrap="square">
                <a:spAutoFit/>
              </a:bodyPr>
              <a:lstStyle/>
              <a:p>
                <a:r>
                  <a:rPr lang="en-US" altLang="zh-CN" sz="1100" dirty="0"/>
                  <a:t>Extent</a:t>
                </a:r>
                <a:endParaRPr lang="zh-CN" altLang="en-US" sz="1100" dirty="0"/>
              </a:p>
            </p:txBody>
          </p:sp>
          <p:sp>
            <p:nvSpPr>
              <p:cNvPr id="91" name="TextBox 162"/>
              <p:cNvSpPr txBox="1">
                <a:spLocks noChangeArrowheads="1"/>
              </p:cNvSpPr>
              <p:nvPr/>
            </p:nvSpPr>
            <p:spPr bwMode="auto">
              <a:xfrm>
                <a:off x="4017962" y="2962274"/>
                <a:ext cx="911225" cy="293161"/>
              </a:xfrm>
              <a:prstGeom prst="rect">
                <a:avLst/>
              </a:prstGeom>
              <a:noFill/>
              <a:ln w="9525">
                <a:noFill/>
                <a:miter lim="800000"/>
                <a:headEnd/>
                <a:tailEnd/>
              </a:ln>
            </p:spPr>
            <p:txBody>
              <a:bodyPr wrap="square">
                <a:spAutoFit/>
              </a:bodyPr>
              <a:lstStyle/>
              <a:p>
                <a:r>
                  <a:rPr lang="en-US" altLang="zh-CN" sz="1100" dirty="0"/>
                  <a:t>Extent</a:t>
                </a:r>
                <a:endParaRPr lang="zh-CN" altLang="en-US" sz="1100" dirty="0"/>
              </a:p>
            </p:txBody>
          </p:sp>
          <p:sp>
            <p:nvSpPr>
              <p:cNvPr id="92" name="TextBox 163"/>
              <p:cNvSpPr txBox="1">
                <a:spLocks noChangeArrowheads="1"/>
              </p:cNvSpPr>
              <p:nvPr/>
            </p:nvSpPr>
            <p:spPr bwMode="auto">
              <a:xfrm>
                <a:off x="4017962" y="3167062"/>
                <a:ext cx="974040" cy="293160"/>
              </a:xfrm>
              <a:prstGeom prst="rect">
                <a:avLst/>
              </a:prstGeom>
              <a:noFill/>
              <a:ln w="9525">
                <a:noFill/>
                <a:miter lim="800000"/>
                <a:headEnd/>
                <a:tailEnd/>
              </a:ln>
            </p:spPr>
            <p:txBody>
              <a:bodyPr wrap="square">
                <a:spAutoFit/>
              </a:bodyPr>
              <a:lstStyle/>
              <a:p>
                <a:r>
                  <a:rPr lang="en-US" altLang="zh-CN" sz="1100" dirty="0"/>
                  <a:t>Extent</a:t>
                </a:r>
                <a:endParaRPr lang="zh-CN" altLang="en-US" sz="1100" dirty="0"/>
              </a:p>
            </p:txBody>
          </p:sp>
          <p:sp>
            <p:nvSpPr>
              <p:cNvPr id="93" name="圆柱形 98"/>
              <p:cNvSpPr>
                <a:spLocks noChangeArrowheads="1"/>
              </p:cNvSpPr>
              <p:nvPr/>
            </p:nvSpPr>
            <p:spPr bwMode="auto">
              <a:xfrm>
                <a:off x="3009037" y="2729239"/>
                <a:ext cx="973155" cy="238379"/>
              </a:xfrm>
              <a:prstGeom prst="can">
                <a:avLst>
                  <a:gd name="adj" fmla="val 24948"/>
                </a:avLst>
              </a:prstGeom>
              <a:solidFill>
                <a:schemeClr val="accent5">
                  <a:lumMod val="90000"/>
                </a:schemeClr>
              </a:solidFill>
              <a:ln w="9525" algn="ctr">
                <a:solidFill>
                  <a:schemeClr val="tx1"/>
                </a:solidFill>
                <a:prstDash val="dash"/>
                <a:round/>
                <a:headEnd/>
                <a:tailEnd/>
              </a:ln>
            </p:spPr>
            <p:txBody>
              <a:bodyPr/>
              <a:lstStyle/>
              <a:p>
                <a:pPr>
                  <a:defRPr/>
                </a:pPr>
                <a:endParaRPr lang="zh-CN" altLang="en-US"/>
              </a:p>
            </p:txBody>
          </p:sp>
          <p:sp>
            <p:nvSpPr>
              <p:cNvPr id="94" name="圆柱形 98"/>
              <p:cNvSpPr>
                <a:spLocks noChangeArrowheads="1"/>
              </p:cNvSpPr>
              <p:nvPr/>
            </p:nvSpPr>
            <p:spPr bwMode="auto">
              <a:xfrm>
                <a:off x="3009899" y="2944812"/>
                <a:ext cx="974725" cy="241300"/>
              </a:xfrm>
              <a:prstGeom prst="can">
                <a:avLst>
                  <a:gd name="adj" fmla="val 24949"/>
                </a:avLst>
              </a:prstGeom>
              <a:solidFill>
                <a:srgbClr val="CCFF33"/>
              </a:solidFill>
              <a:ln w="9525" algn="ctr">
                <a:solidFill>
                  <a:schemeClr val="tx1"/>
                </a:solidFill>
                <a:prstDash val="dash"/>
                <a:round/>
                <a:headEnd/>
                <a:tailEnd/>
              </a:ln>
            </p:spPr>
            <p:txBody>
              <a:bodyPr/>
              <a:lstStyle/>
              <a:p>
                <a:endParaRPr lang="zh-CN" altLang="en-US"/>
              </a:p>
            </p:txBody>
          </p:sp>
          <p:sp>
            <p:nvSpPr>
              <p:cNvPr id="95" name="圆柱形 98"/>
              <p:cNvSpPr>
                <a:spLocks noChangeArrowheads="1"/>
              </p:cNvSpPr>
              <p:nvPr/>
            </p:nvSpPr>
            <p:spPr bwMode="auto">
              <a:xfrm>
                <a:off x="3009037" y="3186429"/>
                <a:ext cx="973155" cy="240159"/>
              </a:xfrm>
              <a:prstGeom prst="can">
                <a:avLst>
                  <a:gd name="adj" fmla="val 24949"/>
                </a:avLst>
              </a:prstGeom>
              <a:solidFill>
                <a:schemeClr val="bg2">
                  <a:lumMod val="40000"/>
                  <a:lumOff val="60000"/>
                </a:schemeClr>
              </a:solidFill>
              <a:ln w="9525" algn="ctr">
                <a:solidFill>
                  <a:schemeClr val="tx1"/>
                </a:solidFill>
                <a:prstDash val="dash"/>
                <a:round/>
                <a:headEnd/>
                <a:tailEnd/>
              </a:ln>
            </p:spPr>
            <p:txBody>
              <a:bodyPr/>
              <a:lstStyle/>
              <a:p>
                <a:pPr>
                  <a:defRPr/>
                </a:pPr>
                <a:endParaRPr lang="zh-CN" altLang="en-US"/>
              </a:p>
            </p:txBody>
          </p:sp>
        </p:grpSp>
        <p:cxnSp>
          <p:nvCxnSpPr>
            <p:cNvPr id="38" name="直接箭头连接符 107"/>
            <p:cNvCxnSpPr>
              <a:cxnSpLocks noChangeShapeType="1"/>
              <a:stCxn id="13" idx="1"/>
              <a:endCxn id="89" idx="1"/>
            </p:cNvCxnSpPr>
            <p:nvPr/>
          </p:nvCxnSpPr>
          <p:spPr bwMode="auto">
            <a:xfrm flipV="1">
              <a:off x="2051050" y="3074988"/>
              <a:ext cx="1050925" cy="428625"/>
            </a:xfrm>
            <a:prstGeom prst="straightConnector1">
              <a:avLst/>
            </a:prstGeom>
            <a:noFill/>
            <a:ln w="9525" algn="ctr">
              <a:solidFill>
                <a:schemeClr val="tx1"/>
              </a:solidFill>
              <a:round/>
              <a:headEnd/>
              <a:tailEnd type="arrow" w="med" len="med"/>
            </a:ln>
          </p:spPr>
        </p:cxnSp>
        <p:cxnSp>
          <p:nvCxnSpPr>
            <p:cNvPr id="39" name="直接箭头连接符 107"/>
            <p:cNvCxnSpPr>
              <a:cxnSpLocks noChangeShapeType="1"/>
              <a:stCxn id="34" idx="1"/>
              <a:endCxn id="93" idx="4"/>
            </p:cNvCxnSpPr>
            <p:nvPr/>
          </p:nvCxnSpPr>
          <p:spPr bwMode="auto">
            <a:xfrm flipH="1" flipV="1">
              <a:off x="4076700" y="2778125"/>
              <a:ext cx="3387725" cy="685800"/>
            </a:xfrm>
            <a:prstGeom prst="straightConnector1">
              <a:avLst/>
            </a:prstGeom>
            <a:noFill/>
            <a:ln w="9525" algn="ctr">
              <a:solidFill>
                <a:schemeClr val="tx1"/>
              </a:solidFill>
              <a:round/>
              <a:headEnd/>
              <a:tailEnd type="arrow" w="med" len="med"/>
            </a:ln>
          </p:spPr>
        </p:cxnSp>
        <p:cxnSp>
          <p:nvCxnSpPr>
            <p:cNvPr id="40" name="直接箭头连接符 107"/>
            <p:cNvCxnSpPr>
              <a:cxnSpLocks noChangeShapeType="1"/>
              <a:stCxn id="25" idx="0"/>
              <a:endCxn id="94" idx="3"/>
            </p:cNvCxnSpPr>
            <p:nvPr/>
          </p:nvCxnSpPr>
          <p:spPr bwMode="auto">
            <a:xfrm flipH="1" flipV="1">
              <a:off x="3589338" y="3014663"/>
              <a:ext cx="1893887" cy="503237"/>
            </a:xfrm>
            <a:prstGeom prst="straightConnector1">
              <a:avLst/>
            </a:prstGeom>
            <a:noFill/>
            <a:ln w="9525" algn="ctr">
              <a:solidFill>
                <a:schemeClr val="tx1"/>
              </a:solidFill>
              <a:round/>
              <a:headEnd/>
              <a:tailEnd type="arrow" w="med" len="med"/>
            </a:ln>
          </p:spPr>
        </p:cxnSp>
        <p:sp>
          <p:nvSpPr>
            <p:cNvPr id="41" name="TextBox 105"/>
            <p:cNvSpPr txBox="1">
              <a:spLocks noChangeArrowheads="1"/>
            </p:cNvSpPr>
            <p:nvPr/>
          </p:nvSpPr>
          <p:spPr bwMode="auto">
            <a:xfrm>
              <a:off x="93013" y="5106827"/>
              <a:ext cx="923297" cy="265232"/>
            </a:xfrm>
            <a:prstGeom prst="rect">
              <a:avLst/>
            </a:prstGeom>
            <a:solidFill>
              <a:schemeClr val="accent3"/>
            </a:solidFill>
            <a:ln w="9525">
              <a:noFill/>
              <a:miter lim="800000"/>
              <a:headEnd/>
              <a:tailEnd/>
            </a:ln>
          </p:spPr>
          <p:txBody>
            <a:bodyPr>
              <a:spAutoFit/>
            </a:bodyPr>
            <a:lstStyle/>
            <a:p>
              <a:pPr>
                <a:defRPr/>
              </a:pPr>
              <a:r>
                <a:rPr lang="en-US" altLang="zh-CN" sz="1600" b="1" dirty="0"/>
                <a:t>CK</a:t>
              </a:r>
              <a:endParaRPr lang="zh-CN" altLang="en-US" sz="1600" b="1" dirty="0"/>
            </a:p>
          </p:txBody>
        </p:sp>
        <p:grpSp>
          <p:nvGrpSpPr>
            <p:cNvPr id="42" name="Group 194"/>
            <p:cNvGrpSpPr>
              <a:grpSpLocks/>
            </p:cNvGrpSpPr>
            <p:nvPr/>
          </p:nvGrpSpPr>
          <p:grpSpPr bwMode="auto">
            <a:xfrm>
              <a:off x="1143724" y="5009823"/>
              <a:ext cx="7029980" cy="506183"/>
              <a:chOff x="1065936" y="5406891"/>
              <a:chExt cx="7029980" cy="507571"/>
            </a:xfrm>
          </p:grpSpPr>
          <p:grpSp>
            <p:nvGrpSpPr>
              <p:cNvPr id="59" name="Group 193"/>
              <p:cNvGrpSpPr>
                <a:grpSpLocks/>
              </p:cNvGrpSpPr>
              <p:nvPr/>
            </p:nvGrpSpPr>
            <p:grpSpPr bwMode="auto">
              <a:xfrm>
                <a:off x="1065936" y="5406891"/>
                <a:ext cx="1274149" cy="507571"/>
                <a:chOff x="1065936" y="5406891"/>
                <a:chExt cx="1274149" cy="507571"/>
              </a:xfrm>
            </p:grpSpPr>
            <p:sp>
              <p:nvSpPr>
                <p:cNvPr id="81" name="矩形 35"/>
                <p:cNvSpPr>
                  <a:spLocks noChangeArrowheads="1"/>
                </p:cNvSpPr>
                <p:nvPr/>
              </p:nvSpPr>
              <p:spPr bwMode="auto">
                <a:xfrm>
                  <a:off x="1065936" y="5406891"/>
                  <a:ext cx="1274149" cy="507571"/>
                </a:xfrm>
                <a:prstGeom prst="rect">
                  <a:avLst/>
                </a:prstGeom>
                <a:solidFill>
                  <a:schemeClr val="accent3"/>
                </a:solidFill>
                <a:ln w="12700" algn="ctr">
                  <a:solidFill>
                    <a:schemeClr val="tx1"/>
                  </a:solidFill>
                  <a:prstDash val="lgDash"/>
                  <a:round/>
                  <a:headEnd/>
                  <a:tailEnd/>
                </a:ln>
              </p:spPr>
              <p:txBody>
                <a:bodyPr/>
                <a:lstStyle/>
                <a:p>
                  <a:pPr>
                    <a:defRPr/>
                  </a:pPr>
                  <a:endParaRPr lang="zh-CN" altLang="en-US"/>
                </a:p>
              </p:txBody>
            </p:sp>
            <p:sp>
              <p:nvSpPr>
                <p:cNvPr id="82" name="矩形 30"/>
                <p:cNvSpPr>
                  <a:spLocks noChangeArrowheads="1"/>
                </p:cNvSpPr>
                <p:nvPr/>
              </p:nvSpPr>
              <p:spPr bwMode="auto">
                <a:xfrm>
                  <a:off x="1138238" y="5481637"/>
                  <a:ext cx="144462" cy="360363"/>
                </a:xfrm>
                <a:prstGeom prst="rect">
                  <a:avLst/>
                </a:prstGeom>
                <a:solidFill>
                  <a:srgbClr val="92D050"/>
                </a:solidFill>
                <a:ln w="9525" algn="ctr">
                  <a:solidFill>
                    <a:schemeClr val="tx1"/>
                  </a:solidFill>
                  <a:round/>
                  <a:headEnd/>
                  <a:tailEnd/>
                </a:ln>
              </p:spPr>
              <p:txBody>
                <a:bodyPr/>
                <a:lstStyle/>
                <a:p>
                  <a:endParaRPr lang="zh-CN" altLang="en-US"/>
                </a:p>
              </p:txBody>
            </p:sp>
            <p:sp>
              <p:nvSpPr>
                <p:cNvPr id="83" name="矩形 31"/>
                <p:cNvSpPr>
                  <a:spLocks noChangeArrowheads="1"/>
                </p:cNvSpPr>
                <p:nvPr/>
              </p:nvSpPr>
              <p:spPr bwMode="auto">
                <a:xfrm>
                  <a:off x="1355725" y="5481637"/>
                  <a:ext cx="142875" cy="360363"/>
                </a:xfrm>
                <a:prstGeom prst="rect">
                  <a:avLst/>
                </a:prstGeom>
                <a:solidFill>
                  <a:srgbClr val="92D050"/>
                </a:solidFill>
                <a:ln w="9525" algn="ctr">
                  <a:solidFill>
                    <a:schemeClr val="tx1"/>
                  </a:solidFill>
                  <a:round/>
                  <a:headEnd/>
                  <a:tailEnd/>
                </a:ln>
              </p:spPr>
              <p:txBody>
                <a:bodyPr/>
                <a:lstStyle/>
                <a:p>
                  <a:endParaRPr lang="zh-CN" altLang="en-US"/>
                </a:p>
              </p:txBody>
            </p:sp>
            <p:sp>
              <p:nvSpPr>
                <p:cNvPr id="84" name="矩形 33"/>
                <p:cNvSpPr>
                  <a:spLocks noChangeArrowheads="1"/>
                </p:cNvSpPr>
                <p:nvPr/>
              </p:nvSpPr>
              <p:spPr bwMode="auto">
                <a:xfrm>
                  <a:off x="1868488" y="5481637"/>
                  <a:ext cx="144462" cy="360363"/>
                </a:xfrm>
                <a:prstGeom prst="rect">
                  <a:avLst/>
                </a:prstGeom>
                <a:solidFill>
                  <a:srgbClr val="92D050"/>
                </a:solidFill>
                <a:ln w="9525" algn="ctr">
                  <a:solidFill>
                    <a:schemeClr val="tx1"/>
                  </a:solidFill>
                  <a:round/>
                  <a:headEnd/>
                  <a:tailEnd/>
                </a:ln>
              </p:spPr>
              <p:txBody>
                <a:bodyPr/>
                <a:lstStyle/>
                <a:p>
                  <a:endParaRPr lang="zh-CN" altLang="en-US"/>
                </a:p>
              </p:txBody>
            </p:sp>
            <p:sp>
              <p:nvSpPr>
                <p:cNvPr id="85" name="矩形 34"/>
                <p:cNvSpPr>
                  <a:spLocks noChangeArrowheads="1"/>
                </p:cNvSpPr>
                <p:nvPr/>
              </p:nvSpPr>
              <p:spPr bwMode="auto">
                <a:xfrm>
                  <a:off x="2084388" y="5481637"/>
                  <a:ext cx="144462" cy="360363"/>
                </a:xfrm>
                <a:prstGeom prst="rect">
                  <a:avLst/>
                </a:prstGeom>
                <a:solidFill>
                  <a:srgbClr val="FFC000"/>
                </a:solidFill>
                <a:ln w="9525" algn="ctr">
                  <a:solidFill>
                    <a:schemeClr val="tx1"/>
                  </a:solidFill>
                  <a:round/>
                  <a:headEnd/>
                  <a:tailEnd/>
                </a:ln>
              </p:spPr>
              <p:txBody>
                <a:bodyPr/>
                <a:lstStyle/>
                <a:p>
                  <a:endParaRPr lang="zh-CN" altLang="en-US"/>
                </a:p>
              </p:txBody>
            </p:sp>
            <p:sp>
              <p:nvSpPr>
                <p:cNvPr id="86" name="TextBox 55"/>
                <p:cNvSpPr txBox="1">
                  <a:spLocks noChangeArrowheads="1"/>
                </p:cNvSpPr>
                <p:nvPr/>
              </p:nvSpPr>
              <p:spPr bwMode="auto">
                <a:xfrm>
                  <a:off x="1479550" y="5451475"/>
                  <a:ext cx="425450" cy="290139"/>
                </a:xfrm>
                <a:prstGeom prst="rect">
                  <a:avLst/>
                </a:prstGeom>
                <a:noFill/>
                <a:ln w="9525">
                  <a:noFill/>
                  <a:miter lim="800000"/>
                  <a:headEnd/>
                  <a:tailEnd/>
                </a:ln>
              </p:spPr>
              <p:txBody>
                <a:bodyPr>
                  <a:spAutoFit/>
                </a:bodyPr>
                <a:lstStyle/>
                <a:p>
                  <a:r>
                    <a:rPr lang="en-US" altLang="zh-CN" sz="1800"/>
                    <a:t>…</a:t>
                  </a:r>
                  <a:endParaRPr lang="zh-CN" altLang="en-US" sz="1800"/>
                </a:p>
              </p:txBody>
            </p:sp>
          </p:grpSp>
          <p:grpSp>
            <p:nvGrpSpPr>
              <p:cNvPr id="60" name="Group 192"/>
              <p:cNvGrpSpPr>
                <a:grpSpLocks/>
              </p:cNvGrpSpPr>
              <p:nvPr/>
            </p:nvGrpSpPr>
            <p:grpSpPr bwMode="auto">
              <a:xfrm>
                <a:off x="2500739" y="5408139"/>
                <a:ext cx="1384944" cy="503830"/>
                <a:chOff x="2500739" y="5408139"/>
                <a:chExt cx="1384944" cy="503830"/>
              </a:xfrm>
            </p:grpSpPr>
            <p:sp>
              <p:nvSpPr>
                <p:cNvPr id="75" name="矩形 35"/>
                <p:cNvSpPr>
                  <a:spLocks noChangeArrowheads="1"/>
                </p:cNvSpPr>
                <p:nvPr/>
              </p:nvSpPr>
              <p:spPr bwMode="auto">
                <a:xfrm>
                  <a:off x="2500739" y="5408139"/>
                  <a:ext cx="1384944" cy="503830"/>
                </a:xfrm>
                <a:prstGeom prst="rect">
                  <a:avLst/>
                </a:prstGeom>
                <a:solidFill>
                  <a:schemeClr val="accent3"/>
                </a:solidFill>
                <a:ln w="12700" algn="ctr">
                  <a:solidFill>
                    <a:schemeClr val="tx1"/>
                  </a:solidFill>
                  <a:prstDash val="lgDash"/>
                  <a:round/>
                  <a:headEnd/>
                  <a:tailEnd/>
                </a:ln>
              </p:spPr>
              <p:txBody>
                <a:bodyPr/>
                <a:lstStyle/>
                <a:p>
                  <a:pPr>
                    <a:defRPr/>
                  </a:pPr>
                  <a:endParaRPr lang="zh-CN" altLang="en-US"/>
                </a:p>
              </p:txBody>
            </p:sp>
            <p:sp>
              <p:nvSpPr>
                <p:cNvPr id="76" name="矩形 30"/>
                <p:cNvSpPr>
                  <a:spLocks noChangeArrowheads="1"/>
                </p:cNvSpPr>
                <p:nvPr/>
              </p:nvSpPr>
              <p:spPr bwMode="auto">
                <a:xfrm>
                  <a:off x="2583835" y="5480471"/>
                  <a:ext cx="144034" cy="356672"/>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77" name="矩形 32"/>
                <p:cNvSpPr>
                  <a:spLocks noChangeArrowheads="1"/>
                </p:cNvSpPr>
                <p:nvPr/>
              </p:nvSpPr>
              <p:spPr bwMode="auto">
                <a:xfrm>
                  <a:off x="2818353" y="5480471"/>
                  <a:ext cx="142187" cy="356672"/>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78" name="矩形 34"/>
                <p:cNvSpPr>
                  <a:spLocks noChangeArrowheads="1"/>
                </p:cNvSpPr>
                <p:nvPr/>
              </p:nvSpPr>
              <p:spPr bwMode="auto">
                <a:xfrm>
                  <a:off x="3581400" y="5478660"/>
                  <a:ext cx="144462" cy="360363"/>
                </a:xfrm>
                <a:prstGeom prst="rect">
                  <a:avLst/>
                </a:prstGeom>
                <a:solidFill>
                  <a:srgbClr val="FFC000"/>
                </a:solidFill>
                <a:ln w="9525" algn="ctr">
                  <a:solidFill>
                    <a:schemeClr val="tx1"/>
                  </a:solidFill>
                  <a:round/>
                  <a:headEnd/>
                  <a:tailEnd/>
                </a:ln>
              </p:spPr>
              <p:txBody>
                <a:bodyPr/>
                <a:lstStyle/>
                <a:p>
                  <a:endParaRPr lang="zh-CN" altLang="en-US"/>
                </a:p>
              </p:txBody>
            </p:sp>
            <p:sp>
              <p:nvSpPr>
                <p:cNvPr id="79" name="TextBox 55"/>
                <p:cNvSpPr txBox="1">
                  <a:spLocks noChangeArrowheads="1"/>
                </p:cNvSpPr>
                <p:nvPr/>
              </p:nvSpPr>
              <p:spPr bwMode="auto">
                <a:xfrm>
                  <a:off x="2971800" y="5448498"/>
                  <a:ext cx="425449" cy="290138"/>
                </a:xfrm>
                <a:prstGeom prst="rect">
                  <a:avLst/>
                </a:prstGeom>
                <a:noFill/>
                <a:ln w="9525">
                  <a:noFill/>
                  <a:miter lim="800000"/>
                  <a:headEnd/>
                  <a:tailEnd/>
                </a:ln>
              </p:spPr>
              <p:txBody>
                <a:bodyPr>
                  <a:spAutoFit/>
                </a:bodyPr>
                <a:lstStyle/>
                <a:p>
                  <a:r>
                    <a:rPr lang="en-US" altLang="zh-CN" sz="1800"/>
                    <a:t>…</a:t>
                  </a:r>
                  <a:endParaRPr lang="zh-CN" altLang="en-US" sz="1800"/>
                </a:p>
              </p:txBody>
            </p:sp>
            <p:sp>
              <p:nvSpPr>
                <p:cNvPr id="80" name="矩形 33"/>
                <p:cNvSpPr>
                  <a:spLocks noChangeArrowheads="1"/>
                </p:cNvSpPr>
                <p:nvPr/>
              </p:nvSpPr>
              <p:spPr bwMode="auto">
                <a:xfrm>
                  <a:off x="3352018" y="5480471"/>
                  <a:ext cx="144034" cy="356672"/>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grpSp>
          <p:grpSp>
            <p:nvGrpSpPr>
              <p:cNvPr id="61" name="Group 185"/>
              <p:cNvGrpSpPr>
                <a:grpSpLocks/>
              </p:cNvGrpSpPr>
              <p:nvPr/>
            </p:nvGrpSpPr>
            <p:grpSpPr bwMode="auto">
              <a:xfrm>
                <a:off x="6705431" y="5406891"/>
                <a:ext cx="1390485" cy="507571"/>
                <a:chOff x="6533981" y="5403914"/>
                <a:chExt cx="1390485" cy="507571"/>
              </a:xfrm>
            </p:grpSpPr>
            <p:sp>
              <p:nvSpPr>
                <p:cNvPr id="69" name="矩形 35"/>
                <p:cNvSpPr>
                  <a:spLocks noChangeArrowheads="1"/>
                </p:cNvSpPr>
                <p:nvPr/>
              </p:nvSpPr>
              <p:spPr bwMode="auto">
                <a:xfrm>
                  <a:off x="6533981" y="5403914"/>
                  <a:ext cx="1390485" cy="507571"/>
                </a:xfrm>
                <a:prstGeom prst="rect">
                  <a:avLst/>
                </a:prstGeom>
                <a:solidFill>
                  <a:schemeClr val="accent3"/>
                </a:solidFill>
                <a:ln w="12700" algn="ctr">
                  <a:solidFill>
                    <a:schemeClr val="tx1"/>
                  </a:solidFill>
                  <a:prstDash val="lgDash"/>
                  <a:round/>
                  <a:headEnd/>
                  <a:tailEnd/>
                </a:ln>
              </p:spPr>
              <p:txBody>
                <a:bodyPr/>
                <a:lstStyle/>
                <a:p>
                  <a:pPr>
                    <a:defRPr/>
                  </a:pPr>
                  <a:endParaRPr lang="zh-CN" altLang="en-US"/>
                </a:p>
              </p:txBody>
            </p:sp>
            <p:sp>
              <p:nvSpPr>
                <p:cNvPr id="70" name="矩形 30"/>
                <p:cNvSpPr>
                  <a:spLocks noChangeArrowheads="1"/>
                </p:cNvSpPr>
                <p:nvPr/>
              </p:nvSpPr>
              <p:spPr bwMode="auto">
                <a:xfrm>
                  <a:off x="6605588" y="5478660"/>
                  <a:ext cx="144462" cy="360363"/>
                </a:xfrm>
                <a:prstGeom prst="rect">
                  <a:avLst/>
                </a:prstGeom>
                <a:solidFill>
                  <a:srgbClr val="00B0F0"/>
                </a:solidFill>
                <a:ln w="9525" algn="ctr">
                  <a:solidFill>
                    <a:schemeClr val="tx1"/>
                  </a:solidFill>
                  <a:round/>
                  <a:headEnd/>
                  <a:tailEnd/>
                </a:ln>
              </p:spPr>
              <p:txBody>
                <a:bodyPr/>
                <a:lstStyle/>
                <a:p>
                  <a:endParaRPr lang="zh-CN" altLang="en-US"/>
                </a:p>
              </p:txBody>
            </p:sp>
            <p:sp>
              <p:nvSpPr>
                <p:cNvPr id="71" name="矩形 31"/>
                <p:cNvSpPr>
                  <a:spLocks noChangeArrowheads="1"/>
                </p:cNvSpPr>
                <p:nvPr/>
              </p:nvSpPr>
              <p:spPr bwMode="auto">
                <a:xfrm>
                  <a:off x="6823075" y="5478660"/>
                  <a:ext cx="142875" cy="360363"/>
                </a:xfrm>
                <a:prstGeom prst="rect">
                  <a:avLst/>
                </a:prstGeom>
                <a:solidFill>
                  <a:srgbClr val="00B0F0"/>
                </a:solidFill>
                <a:ln w="9525" algn="ctr">
                  <a:solidFill>
                    <a:schemeClr val="tx1"/>
                  </a:solidFill>
                  <a:round/>
                  <a:headEnd/>
                  <a:tailEnd/>
                </a:ln>
              </p:spPr>
              <p:txBody>
                <a:bodyPr/>
                <a:lstStyle/>
                <a:p>
                  <a:endParaRPr lang="zh-CN" altLang="en-US"/>
                </a:p>
              </p:txBody>
            </p:sp>
            <p:sp>
              <p:nvSpPr>
                <p:cNvPr id="72" name="矩形 33"/>
                <p:cNvSpPr>
                  <a:spLocks noChangeArrowheads="1"/>
                </p:cNvSpPr>
                <p:nvPr/>
              </p:nvSpPr>
              <p:spPr bwMode="auto">
                <a:xfrm>
                  <a:off x="7412038" y="5478660"/>
                  <a:ext cx="144462" cy="360363"/>
                </a:xfrm>
                <a:prstGeom prst="rect">
                  <a:avLst/>
                </a:prstGeom>
                <a:solidFill>
                  <a:srgbClr val="00B0F0"/>
                </a:solidFill>
                <a:ln w="9525" algn="ctr">
                  <a:solidFill>
                    <a:schemeClr val="tx1"/>
                  </a:solidFill>
                  <a:round/>
                  <a:headEnd/>
                  <a:tailEnd/>
                </a:ln>
              </p:spPr>
              <p:txBody>
                <a:bodyPr/>
                <a:lstStyle/>
                <a:p>
                  <a:endParaRPr lang="zh-CN" altLang="en-US"/>
                </a:p>
              </p:txBody>
            </p:sp>
            <p:sp>
              <p:nvSpPr>
                <p:cNvPr id="73" name="矩形 34"/>
                <p:cNvSpPr>
                  <a:spLocks noChangeArrowheads="1"/>
                </p:cNvSpPr>
                <p:nvPr/>
              </p:nvSpPr>
              <p:spPr bwMode="auto">
                <a:xfrm>
                  <a:off x="7627938" y="5478660"/>
                  <a:ext cx="144462" cy="360363"/>
                </a:xfrm>
                <a:prstGeom prst="rect">
                  <a:avLst/>
                </a:prstGeom>
                <a:solidFill>
                  <a:srgbClr val="FFC000"/>
                </a:solidFill>
                <a:ln w="9525" algn="ctr">
                  <a:solidFill>
                    <a:schemeClr val="tx1"/>
                  </a:solidFill>
                  <a:round/>
                  <a:headEnd/>
                  <a:tailEnd/>
                </a:ln>
              </p:spPr>
              <p:txBody>
                <a:bodyPr/>
                <a:lstStyle/>
                <a:p>
                  <a:endParaRPr lang="zh-CN" altLang="en-US"/>
                </a:p>
              </p:txBody>
            </p:sp>
            <p:sp>
              <p:nvSpPr>
                <p:cNvPr id="74" name="TextBox 55"/>
                <p:cNvSpPr txBox="1">
                  <a:spLocks noChangeArrowheads="1"/>
                </p:cNvSpPr>
                <p:nvPr/>
              </p:nvSpPr>
              <p:spPr bwMode="auto">
                <a:xfrm>
                  <a:off x="6915149" y="5448498"/>
                  <a:ext cx="425450" cy="290138"/>
                </a:xfrm>
                <a:prstGeom prst="rect">
                  <a:avLst/>
                </a:prstGeom>
                <a:noFill/>
                <a:ln w="9525">
                  <a:noFill/>
                  <a:miter lim="800000"/>
                  <a:headEnd/>
                  <a:tailEnd/>
                </a:ln>
              </p:spPr>
              <p:txBody>
                <a:bodyPr>
                  <a:spAutoFit/>
                </a:bodyPr>
                <a:lstStyle/>
                <a:p>
                  <a:r>
                    <a:rPr lang="en-US" altLang="zh-CN" sz="1800"/>
                    <a:t>…</a:t>
                  </a:r>
                  <a:endParaRPr lang="zh-CN" altLang="en-US" sz="1800"/>
                </a:p>
              </p:txBody>
            </p:sp>
          </p:grpSp>
          <p:grpSp>
            <p:nvGrpSpPr>
              <p:cNvPr id="62" name="Group 191"/>
              <p:cNvGrpSpPr>
                <a:grpSpLocks/>
              </p:cNvGrpSpPr>
              <p:nvPr/>
            </p:nvGrpSpPr>
            <p:grpSpPr bwMode="auto">
              <a:xfrm>
                <a:off x="4495060" y="5406891"/>
                <a:ext cx="1372018" cy="507571"/>
                <a:chOff x="4495060" y="5406891"/>
                <a:chExt cx="1372018" cy="507571"/>
              </a:xfrm>
            </p:grpSpPr>
            <p:sp>
              <p:nvSpPr>
                <p:cNvPr id="63" name="矩形 35"/>
                <p:cNvSpPr>
                  <a:spLocks noChangeArrowheads="1"/>
                </p:cNvSpPr>
                <p:nvPr/>
              </p:nvSpPr>
              <p:spPr bwMode="auto">
                <a:xfrm>
                  <a:off x="4495060" y="5406891"/>
                  <a:ext cx="1372018" cy="507571"/>
                </a:xfrm>
                <a:prstGeom prst="rect">
                  <a:avLst/>
                </a:prstGeom>
                <a:solidFill>
                  <a:schemeClr val="accent3"/>
                </a:solidFill>
                <a:ln w="12700" algn="ctr">
                  <a:solidFill>
                    <a:schemeClr val="tx1"/>
                  </a:solidFill>
                  <a:prstDash val="lgDash"/>
                  <a:round/>
                  <a:headEnd/>
                  <a:tailEnd/>
                </a:ln>
              </p:spPr>
              <p:txBody>
                <a:bodyPr/>
                <a:lstStyle/>
                <a:p>
                  <a:pPr>
                    <a:defRPr/>
                  </a:pPr>
                  <a:endParaRPr lang="zh-CN" altLang="en-US"/>
                </a:p>
              </p:txBody>
            </p:sp>
            <p:sp>
              <p:nvSpPr>
                <p:cNvPr id="64" name="矩形 30"/>
                <p:cNvSpPr>
                  <a:spLocks noChangeArrowheads="1"/>
                </p:cNvSpPr>
                <p:nvPr/>
              </p:nvSpPr>
              <p:spPr bwMode="auto">
                <a:xfrm>
                  <a:off x="4567238" y="5481637"/>
                  <a:ext cx="144462" cy="360363"/>
                </a:xfrm>
                <a:prstGeom prst="rect">
                  <a:avLst/>
                </a:prstGeom>
                <a:solidFill>
                  <a:srgbClr val="C4C5FE"/>
                </a:solidFill>
                <a:ln w="9525" algn="ctr">
                  <a:solidFill>
                    <a:schemeClr val="tx1"/>
                  </a:solidFill>
                  <a:round/>
                  <a:headEnd/>
                  <a:tailEnd/>
                </a:ln>
              </p:spPr>
              <p:txBody>
                <a:bodyPr/>
                <a:lstStyle/>
                <a:p>
                  <a:endParaRPr lang="zh-CN" altLang="en-US"/>
                </a:p>
              </p:txBody>
            </p:sp>
            <p:sp>
              <p:nvSpPr>
                <p:cNvPr id="65" name="矩形 32"/>
                <p:cNvSpPr>
                  <a:spLocks noChangeArrowheads="1"/>
                </p:cNvSpPr>
                <p:nvPr/>
              </p:nvSpPr>
              <p:spPr bwMode="auto">
                <a:xfrm>
                  <a:off x="4800600" y="5481637"/>
                  <a:ext cx="142875" cy="360363"/>
                </a:xfrm>
                <a:prstGeom prst="rect">
                  <a:avLst/>
                </a:prstGeom>
                <a:solidFill>
                  <a:srgbClr val="C4C5FE"/>
                </a:solidFill>
                <a:ln w="9525" algn="ctr">
                  <a:solidFill>
                    <a:schemeClr val="tx1"/>
                  </a:solidFill>
                  <a:round/>
                  <a:headEnd/>
                  <a:tailEnd/>
                </a:ln>
              </p:spPr>
              <p:txBody>
                <a:bodyPr/>
                <a:lstStyle/>
                <a:p>
                  <a:endParaRPr lang="zh-CN" altLang="en-US"/>
                </a:p>
              </p:txBody>
            </p:sp>
            <p:sp>
              <p:nvSpPr>
                <p:cNvPr id="66" name="矩形 33"/>
                <p:cNvSpPr>
                  <a:spLocks noChangeArrowheads="1"/>
                </p:cNvSpPr>
                <p:nvPr/>
              </p:nvSpPr>
              <p:spPr bwMode="auto">
                <a:xfrm>
                  <a:off x="5334000" y="5481637"/>
                  <a:ext cx="144462" cy="360363"/>
                </a:xfrm>
                <a:prstGeom prst="rect">
                  <a:avLst/>
                </a:prstGeom>
                <a:solidFill>
                  <a:srgbClr val="C4C5FE"/>
                </a:solidFill>
                <a:ln w="9525" algn="ctr">
                  <a:solidFill>
                    <a:schemeClr val="tx1"/>
                  </a:solidFill>
                  <a:round/>
                  <a:headEnd/>
                  <a:tailEnd/>
                </a:ln>
              </p:spPr>
              <p:txBody>
                <a:bodyPr/>
                <a:lstStyle/>
                <a:p>
                  <a:endParaRPr lang="zh-CN" altLang="en-US"/>
                </a:p>
              </p:txBody>
            </p:sp>
            <p:sp>
              <p:nvSpPr>
                <p:cNvPr id="67" name="矩形 34"/>
                <p:cNvSpPr>
                  <a:spLocks noChangeArrowheads="1"/>
                </p:cNvSpPr>
                <p:nvPr/>
              </p:nvSpPr>
              <p:spPr bwMode="auto">
                <a:xfrm>
                  <a:off x="5562600" y="5481637"/>
                  <a:ext cx="144462" cy="360363"/>
                </a:xfrm>
                <a:prstGeom prst="rect">
                  <a:avLst/>
                </a:prstGeom>
                <a:solidFill>
                  <a:srgbClr val="FFC000"/>
                </a:solidFill>
                <a:ln w="9525" algn="ctr">
                  <a:solidFill>
                    <a:schemeClr val="tx1"/>
                  </a:solidFill>
                  <a:round/>
                  <a:headEnd/>
                  <a:tailEnd/>
                </a:ln>
              </p:spPr>
              <p:txBody>
                <a:bodyPr/>
                <a:lstStyle/>
                <a:p>
                  <a:endParaRPr lang="zh-CN" altLang="en-US"/>
                </a:p>
              </p:txBody>
            </p:sp>
            <p:sp>
              <p:nvSpPr>
                <p:cNvPr id="68" name="TextBox 55"/>
                <p:cNvSpPr txBox="1">
                  <a:spLocks noChangeArrowheads="1"/>
                </p:cNvSpPr>
                <p:nvPr/>
              </p:nvSpPr>
              <p:spPr bwMode="auto">
                <a:xfrm>
                  <a:off x="4953000" y="5451475"/>
                  <a:ext cx="425449" cy="290138"/>
                </a:xfrm>
                <a:prstGeom prst="rect">
                  <a:avLst/>
                </a:prstGeom>
                <a:noFill/>
                <a:ln w="9525">
                  <a:noFill/>
                  <a:miter lim="800000"/>
                  <a:headEnd/>
                  <a:tailEnd/>
                </a:ln>
              </p:spPr>
              <p:txBody>
                <a:bodyPr>
                  <a:spAutoFit/>
                </a:bodyPr>
                <a:lstStyle/>
                <a:p>
                  <a:r>
                    <a:rPr lang="en-US" altLang="zh-CN" sz="1800"/>
                    <a:t>…</a:t>
                  </a:r>
                  <a:endParaRPr lang="zh-CN" altLang="en-US" sz="1800"/>
                </a:p>
              </p:txBody>
            </p:sp>
          </p:grpSp>
        </p:grpSp>
        <p:cxnSp>
          <p:nvCxnSpPr>
            <p:cNvPr id="43" name="直接箭头连接符 107"/>
            <p:cNvCxnSpPr>
              <a:cxnSpLocks noChangeShapeType="1"/>
              <a:stCxn id="83" idx="0"/>
            </p:cNvCxnSpPr>
            <p:nvPr/>
          </p:nvCxnSpPr>
          <p:spPr bwMode="auto">
            <a:xfrm flipH="1" flipV="1">
              <a:off x="1392238" y="4411663"/>
              <a:ext cx="112712" cy="671512"/>
            </a:xfrm>
            <a:prstGeom prst="straightConnector1">
              <a:avLst/>
            </a:prstGeom>
            <a:noFill/>
            <a:ln w="9525" algn="ctr">
              <a:solidFill>
                <a:schemeClr val="tx1"/>
              </a:solidFill>
              <a:round/>
              <a:headEnd/>
              <a:tailEnd type="arrow" w="med" len="med"/>
            </a:ln>
          </p:spPr>
        </p:cxnSp>
        <p:cxnSp>
          <p:nvCxnSpPr>
            <p:cNvPr id="44" name="直接箭头连接符 107"/>
            <p:cNvCxnSpPr>
              <a:cxnSpLocks noChangeShapeType="1"/>
              <a:stCxn id="84" idx="0"/>
            </p:cNvCxnSpPr>
            <p:nvPr/>
          </p:nvCxnSpPr>
          <p:spPr bwMode="auto">
            <a:xfrm flipV="1">
              <a:off x="2019300" y="4411663"/>
              <a:ext cx="2897188" cy="671512"/>
            </a:xfrm>
            <a:prstGeom prst="straightConnector1">
              <a:avLst/>
            </a:prstGeom>
            <a:noFill/>
            <a:ln w="9525" algn="ctr">
              <a:solidFill>
                <a:schemeClr val="tx1"/>
              </a:solidFill>
              <a:round/>
              <a:headEnd/>
              <a:tailEnd type="arrow" w="med" len="med"/>
            </a:ln>
          </p:spPr>
        </p:cxnSp>
        <p:cxnSp>
          <p:nvCxnSpPr>
            <p:cNvPr id="45" name="直接箭头连接符 107"/>
            <p:cNvCxnSpPr>
              <a:cxnSpLocks noChangeShapeType="1"/>
              <a:stCxn id="77" idx="0"/>
            </p:cNvCxnSpPr>
            <p:nvPr/>
          </p:nvCxnSpPr>
          <p:spPr bwMode="auto">
            <a:xfrm flipV="1">
              <a:off x="2968625" y="4411663"/>
              <a:ext cx="2413000" cy="669925"/>
            </a:xfrm>
            <a:prstGeom prst="straightConnector1">
              <a:avLst/>
            </a:prstGeom>
            <a:noFill/>
            <a:ln w="9525" algn="ctr">
              <a:solidFill>
                <a:schemeClr val="tx1"/>
              </a:solidFill>
              <a:round/>
              <a:headEnd/>
              <a:tailEnd type="arrow" w="med" len="med"/>
            </a:ln>
          </p:spPr>
        </p:cxnSp>
        <p:cxnSp>
          <p:nvCxnSpPr>
            <p:cNvPr id="46" name="直接箭头连接符 107"/>
            <p:cNvCxnSpPr>
              <a:cxnSpLocks noChangeShapeType="1"/>
              <a:stCxn id="65" idx="0"/>
            </p:cNvCxnSpPr>
            <p:nvPr/>
          </p:nvCxnSpPr>
          <p:spPr bwMode="auto">
            <a:xfrm flipV="1">
              <a:off x="4949825" y="4406900"/>
              <a:ext cx="938213" cy="676275"/>
            </a:xfrm>
            <a:prstGeom prst="straightConnector1">
              <a:avLst/>
            </a:prstGeom>
            <a:noFill/>
            <a:ln w="9525" algn="ctr">
              <a:solidFill>
                <a:schemeClr val="tx1"/>
              </a:solidFill>
              <a:round/>
              <a:headEnd/>
              <a:tailEnd type="arrow" w="med" len="med"/>
            </a:ln>
          </p:spPr>
        </p:cxnSp>
        <p:cxnSp>
          <p:nvCxnSpPr>
            <p:cNvPr id="47" name="直接箭头连接符 107"/>
            <p:cNvCxnSpPr>
              <a:cxnSpLocks noChangeShapeType="1"/>
              <a:stCxn id="70" idx="0"/>
              <a:endCxn id="8" idx="4"/>
            </p:cNvCxnSpPr>
            <p:nvPr/>
          </p:nvCxnSpPr>
          <p:spPr bwMode="auto">
            <a:xfrm flipH="1" flipV="1">
              <a:off x="2806700" y="4387850"/>
              <a:ext cx="4121150" cy="695325"/>
            </a:xfrm>
            <a:prstGeom prst="straightConnector1">
              <a:avLst/>
            </a:prstGeom>
            <a:noFill/>
            <a:ln w="9525" algn="ctr">
              <a:solidFill>
                <a:schemeClr val="tx1"/>
              </a:solidFill>
              <a:round/>
              <a:headEnd/>
              <a:tailEnd type="arrow" w="med" len="med"/>
            </a:ln>
          </p:spPr>
        </p:cxnSp>
        <p:sp>
          <p:nvSpPr>
            <p:cNvPr id="48" name="TextBox 105"/>
            <p:cNvSpPr txBox="1">
              <a:spLocks noChangeArrowheads="1"/>
            </p:cNvSpPr>
            <p:nvPr/>
          </p:nvSpPr>
          <p:spPr bwMode="auto">
            <a:xfrm>
              <a:off x="8135938" y="3506788"/>
              <a:ext cx="1171575" cy="265232"/>
            </a:xfrm>
            <a:prstGeom prst="rect">
              <a:avLst/>
            </a:prstGeom>
            <a:noFill/>
            <a:ln w="9525">
              <a:noFill/>
              <a:miter lim="800000"/>
              <a:headEnd/>
              <a:tailEnd/>
            </a:ln>
          </p:spPr>
          <p:txBody>
            <a:bodyPr>
              <a:spAutoFit/>
            </a:bodyPr>
            <a:lstStyle/>
            <a:p>
              <a:r>
                <a:rPr lang="zh-CN" altLang="en-US" sz="1600" b="1"/>
                <a:t>热备空间</a:t>
              </a:r>
            </a:p>
          </p:txBody>
        </p:sp>
        <p:cxnSp>
          <p:nvCxnSpPr>
            <p:cNvPr id="49" name="直接箭头连接符 107"/>
            <p:cNvCxnSpPr>
              <a:cxnSpLocks noChangeShapeType="1"/>
              <a:endCxn id="73" idx="0"/>
            </p:cNvCxnSpPr>
            <p:nvPr/>
          </p:nvCxnSpPr>
          <p:spPr bwMode="auto">
            <a:xfrm flipH="1">
              <a:off x="7950200" y="3789363"/>
              <a:ext cx="869950" cy="1293812"/>
            </a:xfrm>
            <a:prstGeom prst="straightConnector1">
              <a:avLst/>
            </a:prstGeom>
            <a:noFill/>
            <a:ln w="9525" algn="ctr">
              <a:solidFill>
                <a:schemeClr val="tx1"/>
              </a:solidFill>
              <a:round/>
              <a:headEnd/>
              <a:tailEnd type="arrow" w="med" len="med"/>
            </a:ln>
          </p:spPr>
        </p:cxnSp>
        <p:cxnSp>
          <p:nvCxnSpPr>
            <p:cNvPr id="50" name="直接箭头连接符 107"/>
            <p:cNvCxnSpPr>
              <a:cxnSpLocks noChangeShapeType="1"/>
              <a:stCxn id="48" idx="2"/>
              <a:endCxn id="67" idx="0"/>
            </p:cNvCxnSpPr>
            <p:nvPr/>
          </p:nvCxnSpPr>
          <p:spPr bwMode="auto">
            <a:xfrm flipH="1">
              <a:off x="5712620" y="3772021"/>
              <a:ext cx="3009106" cy="1312344"/>
            </a:xfrm>
            <a:prstGeom prst="straightConnector1">
              <a:avLst/>
            </a:prstGeom>
            <a:noFill/>
            <a:ln w="9525" algn="ctr">
              <a:solidFill>
                <a:schemeClr val="tx1"/>
              </a:solidFill>
              <a:round/>
              <a:headEnd/>
              <a:tailEnd type="arrow" w="med" len="med"/>
            </a:ln>
          </p:spPr>
        </p:cxnSp>
        <p:grpSp>
          <p:nvGrpSpPr>
            <p:cNvPr id="51" name="Group 287"/>
            <p:cNvGrpSpPr>
              <a:grpSpLocks/>
            </p:cNvGrpSpPr>
            <p:nvPr/>
          </p:nvGrpSpPr>
          <p:grpSpPr bwMode="auto">
            <a:xfrm>
              <a:off x="1979613" y="3644900"/>
              <a:ext cx="1260475" cy="506413"/>
              <a:chOff x="5508103" y="2490883"/>
              <a:chExt cx="1549350" cy="328333"/>
            </a:xfrm>
          </p:grpSpPr>
          <p:cxnSp>
            <p:nvCxnSpPr>
              <p:cNvPr id="55" name="直接连接符 24"/>
              <p:cNvCxnSpPr>
                <a:cxnSpLocks noChangeShapeType="1"/>
              </p:cNvCxnSpPr>
              <p:nvPr/>
            </p:nvCxnSpPr>
            <p:spPr bwMode="auto">
              <a:xfrm>
                <a:off x="6470129" y="2819216"/>
                <a:ext cx="581025" cy="0"/>
              </a:xfrm>
              <a:prstGeom prst="line">
                <a:avLst/>
              </a:prstGeom>
              <a:noFill/>
              <a:ln w="9525" algn="ctr">
                <a:solidFill>
                  <a:schemeClr val="tx1"/>
                </a:solidFill>
                <a:round/>
                <a:headEnd/>
                <a:tailEnd/>
              </a:ln>
            </p:spPr>
          </p:cxnSp>
          <p:cxnSp>
            <p:nvCxnSpPr>
              <p:cNvPr id="56" name="直接连接符 28"/>
              <p:cNvCxnSpPr>
                <a:cxnSpLocks noChangeShapeType="1"/>
              </p:cNvCxnSpPr>
              <p:nvPr/>
            </p:nvCxnSpPr>
            <p:spPr bwMode="auto">
              <a:xfrm flipH="1">
                <a:off x="7051153" y="2654205"/>
                <a:ext cx="6298" cy="165011"/>
              </a:xfrm>
              <a:prstGeom prst="line">
                <a:avLst/>
              </a:prstGeom>
              <a:noFill/>
              <a:ln w="9525" algn="ctr">
                <a:solidFill>
                  <a:schemeClr val="tx1"/>
                </a:solidFill>
                <a:round/>
                <a:headEnd/>
                <a:tailEnd/>
              </a:ln>
            </p:spPr>
          </p:cxnSp>
          <p:cxnSp>
            <p:nvCxnSpPr>
              <p:cNvPr id="57" name="直接连接符 30"/>
              <p:cNvCxnSpPr>
                <a:cxnSpLocks noChangeShapeType="1"/>
              </p:cNvCxnSpPr>
              <p:nvPr/>
            </p:nvCxnSpPr>
            <p:spPr bwMode="auto">
              <a:xfrm>
                <a:off x="5508105" y="2654205"/>
                <a:ext cx="1549348" cy="0"/>
              </a:xfrm>
              <a:prstGeom prst="line">
                <a:avLst/>
              </a:prstGeom>
              <a:noFill/>
              <a:ln w="9525" algn="ctr">
                <a:solidFill>
                  <a:schemeClr val="tx1"/>
                </a:solidFill>
                <a:round/>
                <a:headEnd/>
                <a:tailEnd/>
              </a:ln>
            </p:spPr>
          </p:cxnSp>
          <p:cxnSp>
            <p:nvCxnSpPr>
              <p:cNvPr id="58" name="直接连接符 32"/>
              <p:cNvCxnSpPr>
                <a:cxnSpLocks noChangeShapeType="1"/>
              </p:cNvCxnSpPr>
              <p:nvPr/>
            </p:nvCxnSpPr>
            <p:spPr bwMode="auto">
              <a:xfrm>
                <a:off x="5508103" y="2490883"/>
                <a:ext cx="1" cy="163322"/>
              </a:xfrm>
              <a:prstGeom prst="line">
                <a:avLst/>
              </a:prstGeom>
              <a:noFill/>
              <a:ln w="9525" algn="ctr">
                <a:solidFill>
                  <a:schemeClr val="tx1"/>
                </a:solidFill>
                <a:round/>
                <a:headEnd type="triangle" w="med" len="med"/>
                <a:tailEnd/>
              </a:ln>
            </p:spPr>
          </p:cxnSp>
        </p:grpSp>
        <p:sp>
          <p:nvSpPr>
            <p:cNvPr id="52" name="Rounded Rectangle 295"/>
            <p:cNvSpPr>
              <a:spLocks noChangeArrowheads="1"/>
            </p:cNvSpPr>
            <p:nvPr/>
          </p:nvSpPr>
          <p:spPr bwMode="auto">
            <a:xfrm>
              <a:off x="1008063" y="3968750"/>
              <a:ext cx="2051050" cy="828675"/>
            </a:xfrm>
            <a:prstGeom prst="roundRect">
              <a:avLst>
                <a:gd name="adj" fmla="val 16667"/>
              </a:avLst>
            </a:prstGeom>
            <a:noFill/>
            <a:ln w="9525" algn="ctr">
              <a:solidFill>
                <a:schemeClr val="tx1"/>
              </a:solidFill>
              <a:prstDash val="lgDash"/>
              <a:round/>
              <a:headEnd/>
              <a:tailEnd/>
            </a:ln>
          </p:spPr>
          <p:txBody>
            <a:bodyPr/>
            <a:lstStyle/>
            <a:p>
              <a:endParaRPr lang="en-US" altLang="zh-CN"/>
            </a:p>
          </p:txBody>
        </p:sp>
        <p:sp>
          <p:nvSpPr>
            <p:cNvPr id="53" name="Rounded Rectangle 296"/>
            <p:cNvSpPr>
              <a:spLocks noChangeArrowheads="1"/>
            </p:cNvSpPr>
            <p:nvPr/>
          </p:nvSpPr>
          <p:spPr bwMode="auto">
            <a:xfrm>
              <a:off x="4679950" y="3968750"/>
              <a:ext cx="2052638" cy="828675"/>
            </a:xfrm>
            <a:prstGeom prst="roundRect">
              <a:avLst>
                <a:gd name="adj" fmla="val 16667"/>
              </a:avLst>
            </a:prstGeom>
            <a:noFill/>
            <a:ln w="9525" algn="ctr">
              <a:solidFill>
                <a:schemeClr val="tx1"/>
              </a:solidFill>
              <a:prstDash val="lgDash"/>
              <a:round/>
              <a:headEnd/>
              <a:tailEnd/>
            </a:ln>
          </p:spPr>
          <p:txBody>
            <a:bodyPr/>
            <a:lstStyle/>
            <a:p>
              <a:endParaRPr lang="en-US" altLang="zh-CN"/>
            </a:p>
          </p:txBody>
        </p:sp>
        <p:pic>
          <p:nvPicPr>
            <p:cNvPr id="54" name="Picture 111"/>
            <p:cNvPicPr>
              <a:picLocks noChangeAspect="1" noChangeArrowheads="1"/>
            </p:cNvPicPr>
            <p:nvPr/>
          </p:nvPicPr>
          <p:blipFill>
            <a:blip r:embed="rId3" cstate="print"/>
            <a:srcRect/>
            <a:stretch>
              <a:fillRect/>
            </a:stretch>
          </p:blipFill>
          <p:spPr bwMode="auto">
            <a:xfrm>
              <a:off x="1439863" y="5589588"/>
              <a:ext cx="6572250" cy="400050"/>
            </a:xfrm>
            <a:prstGeom prst="rect">
              <a:avLst/>
            </a:prstGeom>
            <a:noFill/>
            <a:ln w="9525" algn="ctr">
              <a:noFill/>
              <a:miter lim="800000"/>
              <a:headEnd/>
              <a:tailEnd/>
            </a:ln>
          </p:spPr>
        </p:pic>
      </p:grpSp>
    </p:spTree>
    <p:extLst>
      <p:ext uri="{BB962C8B-B14F-4D97-AF65-F5344CB8AC3E}">
        <p14:creationId xmlns:p14="http://schemas.microsoft.com/office/powerpoint/2010/main" val="1619716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图片 150"/>
          <p:cNvPicPr>
            <a:picLocks noChangeAspect="1"/>
          </p:cNvPicPr>
          <p:nvPr/>
        </p:nvPicPr>
        <p:blipFill rotWithShape="1">
          <a:blip r:embed="rId3"/>
          <a:srcRect t="1" b="11459"/>
          <a:stretch/>
        </p:blipFill>
        <p:spPr>
          <a:xfrm>
            <a:off x="3465862" y="3110784"/>
            <a:ext cx="1822862" cy="334670"/>
          </a:xfrm>
          <a:prstGeom prst="rect">
            <a:avLst/>
          </a:prstGeom>
        </p:spPr>
      </p:pic>
      <p:sp>
        <p:nvSpPr>
          <p:cNvPr id="2" name="标题 1"/>
          <p:cNvSpPr>
            <a:spLocks noGrp="1"/>
          </p:cNvSpPr>
          <p:nvPr>
            <p:ph type="title"/>
          </p:nvPr>
        </p:nvSpPr>
        <p:spPr/>
        <p:txBody>
          <a:bodyPr/>
          <a:lstStyle/>
          <a:p>
            <a:r>
              <a:rPr lang="en-US" altLang="zh-CN" dirty="0" smtClean="0"/>
              <a:t>RAID 2.0</a:t>
            </a:r>
            <a:r>
              <a:rPr lang="en-US" altLang="zh-CN" dirty="0"/>
              <a:t>+</a:t>
            </a:r>
            <a:r>
              <a:rPr lang="zh-CN" altLang="en-US" dirty="0"/>
              <a:t>重构原理</a:t>
            </a:r>
          </a:p>
        </p:txBody>
      </p:sp>
      <p:sp>
        <p:nvSpPr>
          <p:cNvPr id="4" name="TextBox 449"/>
          <p:cNvSpPr txBox="1"/>
          <p:nvPr/>
        </p:nvSpPr>
        <p:spPr>
          <a:xfrm>
            <a:off x="1580004" y="1342284"/>
            <a:ext cx="3463414" cy="410417"/>
          </a:xfrm>
          <a:prstGeom prst="rect">
            <a:avLst/>
          </a:prstGeom>
        </p:spPr>
        <p:style>
          <a:lnRef idx="0">
            <a:schemeClr val="accent2"/>
          </a:lnRef>
          <a:fillRef idx="3">
            <a:schemeClr val="accent2"/>
          </a:fillRef>
          <a:effectRef idx="3">
            <a:schemeClr val="accent2"/>
          </a:effectRef>
          <a:fontRef idx="minor">
            <a:schemeClr val="lt1"/>
          </a:fontRef>
        </p:style>
        <p:txBody>
          <a:bodyPr wrap="none" lIns="121903" tIns="60952" rIns="121903" bIns="60952">
            <a:spAutoFit/>
          </a:bodyPr>
          <a:lstStyle/>
          <a:p>
            <a:pPr>
              <a:defRPr/>
            </a:pPr>
            <a:r>
              <a:rPr lang="zh-CN" altLang="en-US" sz="1867" b="1" dirty="0">
                <a:solidFill>
                  <a:schemeClr val="bg1"/>
                </a:solidFill>
                <a:effectLst>
                  <a:outerShdw blurRad="38100" dist="38100" dir="2700000" algn="tl">
                    <a:srgbClr val="000000">
                      <a:alpha val="43137"/>
                    </a:srgbClr>
                  </a:outerShdw>
                </a:effectLst>
              </a:rPr>
              <a:t>传统</a:t>
            </a:r>
            <a:r>
              <a:rPr lang="en-US" altLang="zh-CN" sz="1867" b="1" dirty="0">
                <a:solidFill>
                  <a:schemeClr val="bg1"/>
                </a:solidFill>
                <a:effectLst>
                  <a:outerShdw blurRad="38100" dist="38100" dir="2700000" algn="tl">
                    <a:srgbClr val="000000">
                      <a:alpha val="43137"/>
                    </a:srgbClr>
                  </a:outerShdw>
                </a:effectLst>
              </a:rPr>
              <a:t>RAID</a:t>
            </a:r>
            <a:r>
              <a:rPr lang="zh-CN" altLang="en-US" sz="1867" b="1" dirty="0">
                <a:solidFill>
                  <a:schemeClr val="bg1"/>
                </a:solidFill>
                <a:effectLst>
                  <a:outerShdw blurRad="38100" dist="38100" dir="2700000" algn="tl">
                    <a:srgbClr val="000000">
                      <a:alpha val="43137"/>
                    </a:srgbClr>
                  </a:outerShdw>
                </a:effectLst>
              </a:rPr>
              <a:t>重构</a:t>
            </a:r>
            <a:r>
              <a:rPr lang="zh-CN" altLang="en-US" sz="1867" b="1" dirty="0" smtClean="0">
                <a:solidFill>
                  <a:schemeClr val="bg1"/>
                </a:solidFill>
                <a:effectLst>
                  <a:outerShdw blurRad="38100" dist="38100" dir="2700000" algn="tl">
                    <a:srgbClr val="000000">
                      <a:alpha val="43137"/>
                    </a:srgbClr>
                  </a:outerShdw>
                </a:effectLst>
              </a:rPr>
              <a:t>原理（多对一）</a:t>
            </a:r>
            <a:endParaRPr lang="zh-CN" altLang="en-US" sz="1333" b="1" dirty="0">
              <a:solidFill>
                <a:schemeClr val="bg1"/>
              </a:solidFill>
              <a:effectLst>
                <a:outerShdw blurRad="38100" dist="38100" dir="2700000" algn="tl">
                  <a:srgbClr val="000000">
                    <a:alpha val="43137"/>
                  </a:srgbClr>
                </a:outerShdw>
              </a:effectLst>
            </a:endParaRPr>
          </a:p>
        </p:txBody>
      </p:sp>
      <p:sp>
        <p:nvSpPr>
          <p:cNvPr id="5" name="TextBox 450"/>
          <p:cNvSpPr txBox="1"/>
          <p:nvPr/>
        </p:nvSpPr>
        <p:spPr>
          <a:xfrm>
            <a:off x="7191503" y="1169365"/>
            <a:ext cx="3458605" cy="410417"/>
          </a:xfrm>
          <a:prstGeom prst="rect">
            <a:avLst/>
          </a:prstGeom>
        </p:spPr>
        <p:style>
          <a:lnRef idx="0">
            <a:schemeClr val="accent2"/>
          </a:lnRef>
          <a:fillRef idx="3">
            <a:schemeClr val="accent2"/>
          </a:fillRef>
          <a:effectRef idx="3">
            <a:schemeClr val="accent2"/>
          </a:effectRef>
          <a:fontRef idx="minor">
            <a:schemeClr val="lt1"/>
          </a:fontRef>
        </p:style>
        <p:txBody>
          <a:bodyPr wrap="none" lIns="121903" tIns="60952" rIns="121903" bIns="60952">
            <a:spAutoFit/>
          </a:bodyPr>
          <a:lstStyle>
            <a:defPPr>
              <a:defRPr lang="en-US"/>
            </a:defPPr>
            <a:lvl1pPr>
              <a:defRPr sz="1867" b="1">
                <a:solidFill>
                  <a:schemeClr val="bg1"/>
                </a:solidFill>
                <a:effectLst>
                  <a:outerShdw blurRad="38100" dist="38100" dir="2700000" algn="tl">
                    <a:srgbClr val="000000">
                      <a:alpha val="43137"/>
                    </a:srgb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RAID2.0+</a:t>
            </a:r>
            <a:r>
              <a:rPr lang="zh-CN" altLang="en-US" dirty="0"/>
              <a:t>重构原理（多对多）</a:t>
            </a:r>
          </a:p>
        </p:txBody>
      </p:sp>
      <p:graphicFrame>
        <p:nvGraphicFramePr>
          <p:cNvPr id="7" name="表格 6"/>
          <p:cNvGraphicFramePr>
            <a:graphicFrameLocks noGrp="1"/>
          </p:cNvGraphicFramePr>
          <p:nvPr>
            <p:extLst>
              <p:ext uri="{D42A27DB-BD31-4B8C-83A1-F6EECF244321}">
                <p14:modId xmlns:p14="http://schemas.microsoft.com/office/powerpoint/2010/main" val="2193736064"/>
              </p:ext>
            </p:extLst>
          </p:nvPr>
        </p:nvGraphicFramePr>
        <p:xfrm>
          <a:off x="6502159" y="1687227"/>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01</a:t>
                      </a:r>
                      <a:endParaRPr lang="zh-CN" altLang="en-US" sz="1200" dirty="0"/>
                    </a:p>
                  </a:txBody>
                  <a:tcPr anchor="ctr">
                    <a:solidFill>
                      <a:schemeClr val="accent6">
                        <a:lumMod val="60000"/>
                        <a:lumOff val="40000"/>
                      </a:schemeClr>
                    </a:solidFill>
                  </a:tcPr>
                </a:tc>
                <a:tc>
                  <a:txBody>
                    <a:bodyPr/>
                    <a:lstStyle/>
                    <a:p>
                      <a:pPr algn="ctr"/>
                      <a:r>
                        <a:rPr lang="en-US" altLang="zh-CN" sz="1200" dirty="0" smtClean="0"/>
                        <a:t>02</a:t>
                      </a:r>
                      <a:endParaRPr lang="zh-CN" altLang="en-US" sz="1200" dirty="0"/>
                    </a:p>
                  </a:txBody>
                  <a:tcPr anchor="ctr"/>
                </a:tc>
                <a:tc>
                  <a:txBody>
                    <a:bodyPr/>
                    <a:lstStyle/>
                    <a:p>
                      <a:pPr algn="ctr"/>
                      <a:r>
                        <a:rPr lang="en-US" altLang="zh-CN" sz="1200" dirty="0" smtClean="0"/>
                        <a:t>03</a:t>
                      </a:r>
                      <a:endParaRPr lang="zh-CN" altLang="en-US" sz="1200" dirty="0"/>
                    </a:p>
                  </a:txBody>
                  <a:tcPr anchor="ctr"/>
                </a:tc>
              </a:tr>
              <a:tr h="252000">
                <a:tc>
                  <a:txBody>
                    <a:bodyPr/>
                    <a:lstStyle/>
                    <a:p>
                      <a:pPr algn="ctr"/>
                      <a:r>
                        <a:rPr lang="en-US" altLang="zh-CN" sz="1200" dirty="0" smtClean="0"/>
                        <a:t>04</a:t>
                      </a:r>
                      <a:endParaRPr lang="zh-CN" altLang="en-US" sz="1200" dirty="0"/>
                    </a:p>
                  </a:txBody>
                  <a:tcPr anchor="ctr"/>
                </a:tc>
                <a:tc>
                  <a:txBody>
                    <a:bodyPr/>
                    <a:lstStyle/>
                    <a:p>
                      <a:pPr algn="ctr"/>
                      <a:r>
                        <a:rPr lang="en-US" altLang="zh-CN" sz="1200" dirty="0" smtClean="0"/>
                        <a:t>05</a:t>
                      </a:r>
                      <a:endParaRPr lang="zh-CN" altLang="en-US" sz="1200" dirty="0"/>
                    </a:p>
                  </a:txBody>
                  <a:tcPr anchor="ctr"/>
                </a:tc>
                <a:tc>
                  <a:txBody>
                    <a:bodyPr/>
                    <a:lstStyle/>
                    <a:p>
                      <a:pPr algn="ctr"/>
                      <a:r>
                        <a:rPr lang="en-US" altLang="zh-CN" sz="1200" dirty="0" smtClean="0"/>
                        <a:t>06</a:t>
                      </a:r>
                      <a:endParaRPr lang="zh-CN" altLang="en-US" sz="1200" dirty="0"/>
                    </a:p>
                  </a:txBody>
                  <a:tcPr anchor="ctr"/>
                </a:tc>
              </a:tr>
              <a:tr h="252000">
                <a:tc>
                  <a:txBody>
                    <a:bodyPr/>
                    <a:lstStyle/>
                    <a:p>
                      <a:pPr algn="ctr"/>
                      <a:r>
                        <a:rPr lang="en-US" altLang="zh-CN" sz="1200" dirty="0" smtClean="0"/>
                        <a:t>07</a:t>
                      </a:r>
                      <a:endParaRPr lang="zh-CN" altLang="en-US" sz="1200" dirty="0"/>
                    </a:p>
                  </a:txBody>
                  <a:tcPr anchor="ctr"/>
                </a:tc>
                <a:tc>
                  <a:txBody>
                    <a:bodyPr/>
                    <a:lstStyle/>
                    <a:p>
                      <a:pPr algn="ctr"/>
                      <a:r>
                        <a:rPr lang="en-US" altLang="zh-CN" sz="1200" dirty="0" smtClean="0"/>
                        <a:t>08</a:t>
                      </a:r>
                      <a:endParaRPr lang="zh-CN" altLang="en-US" sz="1200" dirty="0"/>
                    </a:p>
                  </a:txBody>
                  <a:tcPr anchor="ctr"/>
                </a:tc>
                <a:tc>
                  <a:txBody>
                    <a:bodyPr/>
                    <a:lstStyle/>
                    <a:p>
                      <a:pPr algn="ctr"/>
                      <a:r>
                        <a:rPr lang="en-US" altLang="zh-CN" sz="1200" dirty="0" smtClean="0"/>
                        <a:t>09</a:t>
                      </a:r>
                      <a:endParaRPr lang="zh-CN" altLang="en-US" sz="1200" dirty="0"/>
                    </a:p>
                  </a:txBody>
                  <a:tcPr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252085481"/>
              </p:ext>
            </p:extLst>
          </p:nvPr>
        </p:nvGraphicFramePr>
        <p:xfrm>
          <a:off x="6502159" y="2579334"/>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11</a:t>
                      </a:r>
                      <a:endParaRPr lang="zh-CN" altLang="en-US" sz="1200" dirty="0"/>
                    </a:p>
                  </a:txBody>
                  <a:tcPr anchor="ctr"/>
                </a:tc>
                <a:tc>
                  <a:txBody>
                    <a:bodyPr/>
                    <a:lstStyle/>
                    <a:p>
                      <a:pPr algn="ctr"/>
                      <a:r>
                        <a:rPr lang="en-US" altLang="zh-CN" sz="1200" dirty="0" smtClean="0"/>
                        <a:t>12</a:t>
                      </a:r>
                      <a:endParaRPr lang="zh-CN" altLang="en-US" sz="1200" dirty="0"/>
                    </a:p>
                  </a:txBody>
                  <a:tcPr anchor="ctr">
                    <a:solidFill>
                      <a:schemeClr val="accent6">
                        <a:lumMod val="60000"/>
                        <a:lumOff val="40000"/>
                      </a:schemeClr>
                    </a:solidFill>
                  </a:tcPr>
                </a:tc>
                <a:tc>
                  <a:txBody>
                    <a:bodyPr/>
                    <a:lstStyle/>
                    <a:p>
                      <a:pPr algn="ctr"/>
                      <a:r>
                        <a:rPr lang="en-US" altLang="zh-CN" sz="1200" dirty="0" smtClean="0"/>
                        <a:t>13</a:t>
                      </a:r>
                      <a:endParaRPr lang="zh-CN" altLang="en-US" sz="1200" dirty="0"/>
                    </a:p>
                  </a:txBody>
                  <a:tcPr anchor="ctr">
                    <a:solidFill>
                      <a:srgbClr val="FFFF00"/>
                    </a:solidFill>
                  </a:tcPr>
                </a:tc>
              </a:tr>
              <a:tr h="252000">
                <a:tc>
                  <a:txBody>
                    <a:bodyPr/>
                    <a:lstStyle/>
                    <a:p>
                      <a:pPr algn="ctr"/>
                      <a:r>
                        <a:rPr lang="en-US" altLang="zh-CN" sz="1200" dirty="0" smtClean="0"/>
                        <a:t>14</a:t>
                      </a:r>
                      <a:endParaRPr lang="zh-CN" altLang="en-US" sz="1200" dirty="0"/>
                    </a:p>
                  </a:txBody>
                  <a:tcPr anchor="ctr"/>
                </a:tc>
                <a:tc>
                  <a:txBody>
                    <a:bodyPr/>
                    <a:lstStyle/>
                    <a:p>
                      <a:pPr algn="ctr"/>
                      <a:r>
                        <a:rPr lang="en-US" altLang="zh-CN" sz="1200" dirty="0" smtClean="0"/>
                        <a:t>15</a:t>
                      </a:r>
                      <a:endParaRPr lang="zh-CN" altLang="en-US" sz="1200" dirty="0"/>
                    </a:p>
                  </a:txBody>
                  <a:tcPr anchor="ctr"/>
                </a:tc>
                <a:tc>
                  <a:txBody>
                    <a:bodyPr/>
                    <a:lstStyle/>
                    <a:p>
                      <a:pPr algn="ctr"/>
                      <a:r>
                        <a:rPr lang="en-US" altLang="zh-CN" sz="1200" dirty="0" smtClean="0"/>
                        <a:t>16</a:t>
                      </a:r>
                      <a:endParaRPr lang="zh-CN" altLang="en-US" sz="1200" dirty="0"/>
                    </a:p>
                  </a:txBody>
                  <a:tcPr anchor="ctr"/>
                </a:tc>
              </a:tr>
              <a:tr h="252000">
                <a:tc>
                  <a:txBody>
                    <a:bodyPr/>
                    <a:lstStyle/>
                    <a:p>
                      <a:pPr algn="ctr"/>
                      <a:r>
                        <a:rPr lang="en-US" altLang="zh-CN" sz="1200" dirty="0" smtClean="0"/>
                        <a:t>17</a:t>
                      </a:r>
                      <a:endParaRPr lang="zh-CN" altLang="en-US" sz="1200" dirty="0"/>
                    </a:p>
                  </a:txBody>
                  <a:tcPr anchor="ctr"/>
                </a:tc>
                <a:tc>
                  <a:txBody>
                    <a:bodyPr/>
                    <a:lstStyle/>
                    <a:p>
                      <a:pPr algn="ctr"/>
                      <a:r>
                        <a:rPr lang="en-US" altLang="zh-CN" sz="1200" dirty="0" smtClean="0"/>
                        <a:t>18</a:t>
                      </a:r>
                      <a:endParaRPr lang="zh-CN" altLang="en-US" sz="1200" dirty="0"/>
                    </a:p>
                  </a:txBody>
                  <a:tcPr anchor="ctr"/>
                </a:tc>
                <a:tc>
                  <a:txBody>
                    <a:bodyPr/>
                    <a:lstStyle/>
                    <a:p>
                      <a:pPr algn="ctr"/>
                      <a:r>
                        <a:rPr lang="en-US" altLang="zh-CN" sz="1200" dirty="0" smtClean="0"/>
                        <a:t>19</a:t>
                      </a:r>
                      <a:endParaRPr lang="zh-CN" altLang="en-US" sz="1200" dirty="0"/>
                    </a:p>
                  </a:txBody>
                  <a:tcPr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513497"/>
              </p:ext>
            </p:extLst>
          </p:nvPr>
        </p:nvGraphicFramePr>
        <p:xfrm>
          <a:off x="6502159" y="3454507"/>
          <a:ext cx="1080000" cy="822960"/>
        </p:xfrm>
        <a:graphic>
          <a:graphicData uri="http://schemas.openxmlformats.org/drawingml/2006/table">
            <a:tbl>
              <a:tblPr firstRow="1" bandRow="1"/>
              <a:tblGrid>
                <a:gridCol w="360000"/>
                <a:gridCol w="360000"/>
                <a:gridCol w="360000"/>
              </a:tblGrid>
              <a:tr h="273600">
                <a:tc>
                  <a:txBody>
                    <a:bodyPr/>
                    <a:lstStyle/>
                    <a:p>
                      <a:pPr algn="ctr"/>
                      <a:r>
                        <a:rPr lang="en-US" altLang="zh-CN" sz="1200" dirty="0" smtClean="0"/>
                        <a:t>21</a:t>
                      </a:r>
                      <a:endParaRPr lang="zh-CN" altLang="en-US" sz="1200" dirty="0"/>
                    </a:p>
                  </a:txBody>
                  <a:tcPr anchor="ctr"/>
                </a:tc>
                <a:tc>
                  <a:txBody>
                    <a:bodyPr/>
                    <a:lstStyle/>
                    <a:p>
                      <a:pPr algn="ctr"/>
                      <a:r>
                        <a:rPr lang="en-US" altLang="zh-CN" sz="1200" dirty="0" smtClean="0"/>
                        <a:t>22</a:t>
                      </a:r>
                      <a:endParaRPr lang="zh-CN" altLang="en-US" sz="1200" dirty="0"/>
                    </a:p>
                  </a:txBody>
                  <a:tcPr anchor="ctr"/>
                </a:tc>
                <a:tc>
                  <a:txBody>
                    <a:bodyPr/>
                    <a:lstStyle/>
                    <a:p>
                      <a:pPr algn="ctr"/>
                      <a:r>
                        <a:rPr lang="en-US" altLang="zh-CN" sz="1200" dirty="0" smtClean="0"/>
                        <a:t>23</a:t>
                      </a:r>
                      <a:endParaRPr lang="zh-CN" altLang="en-US" sz="1200" dirty="0"/>
                    </a:p>
                  </a:txBody>
                  <a:tcPr anchor="ctr">
                    <a:solidFill>
                      <a:schemeClr val="accent6">
                        <a:lumMod val="60000"/>
                        <a:lumOff val="40000"/>
                      </a:schemeClr>
                    </a:solidFill>
                  </a:tcPr>
                </a:tc>
              </a:tr>
              <a:tr h="273600">
                <a:tc>
                  <a:txBody>
                    <a:bodyPr/>
                    <a:lstStyle/>
                    <a:p>
                      <a:pPr algn="ctr"/>
                      <a:r>
                        <a:rPr lang="en-US" altLang="zh-CN" sz="1200" dirty="0" smtClean="0"/>
                        <a:t>24</a:t>
                      </a:r>
                      <a:endParaRPr lang="zh-CN" altLang="en-US" sz="1200" dirty="0"/>
                    </a:p>
                  </a:txBody>
                  <a:tcPr anchor="ctr"/>
                </a:tc>
                <a:tc>
                  <a:txBody>
                    <a:bodyPr/>
                    <a:lstStyle/>
                    <a:p>
                      <a:pPr algn="ctr"/>
                      <a:r>
                        <a:rPr lang="en-US" altLang="zh-CN" sz="1200" dirty="0" smtClean="0"/>
                        <a:t>25</a:t>
                      </a:r>
                      <a:endParaRPr lang="zh-CN" altLang="en-US" sz="1200" dirty="0"/>
                    </a:p>
                  </a:txBody>
                  <a:tcPr anchor="ctr"/>
                </a:tc>
                <a:tc>
                  <a:txBody>
                    <a:bodyPr/>
                    <a:lstStyle/>
                    <a:p>
                      <a:pPr algn="ctr"/>
                      <a:r>
                        <a:rPr lang="en-US" altLang="zh-CN" sz="1200" dirty="0" smtClean="0"/>
                        <a:t>26</a:t>
                      </a:r>
                      <a:endParaRPr lang="zh-CN" altLang="en-US" sz="1200" dirty="0"/>
                    </a:p>
                  </a:txBody>
                  <a:tcPr anchor="ctr"/>
                </a:tc>
              </a:tr>
              <a:tr h="273600">
                <a:tc>
                  <a:txBody>
                    <a:bodyPr/>
                    <a:lstStyle/>
                    <a:p>
                      <a:pPr algn="ctr"/>
                      <a:r>
                        <a:rPr lang="en-US" altLang="zh-CN" sz="1200" dirty="0" smtClean="0"/>
                        <a:t>27</a:t>
                      </a:r>
                      <a:endParaRPr lang="zh-CN" altLang="en-US" sz="1200" dirty="0"/>
                    </a:p>
                  </a:txBody>
                  <a:tcPr anchor="ctr"/>
                </a:tc>
                <a:tc>
                  <a:txBody>
                    <a:bodyPr/>
                    <a:lstStyle/>
                    <a:p>
                      <a:pPr algn="ctr"/>
                      <a:r>
                        <a:rPr lang="en-US" altLang="zh-CN" sz="1200" dirty="0" smtClean="0"/>
                        <a:t>28</a:t>
                      </a:r>
                      <a:endParaRPr lang="zh-CN" altLang="en-US" sz="1200" dirty="0"/>
                    </a:p>
                  </a:txBody>
                  <a:tcPr anchor="ctr"/>
                </a:tc>
                <a:tc>
                  <a:txBody>
                    <a:bodyPr/>
                    <a:lstStyle/>
                    <a:p>
                      <a:pPr algn="ctr"/>
                      <a:r>
                        <a:rPr lang="en-US" altLang="zh-CN" sz="1200" dirty="0" smtClean="0"/>
                        <a:t>29</a:t>
                      </a:r>
                      <a:endParaRPr lang="zh-CN" altLang="en-US" sz="1200" dirty="0"/>
                    </a:p>
                  </a:txBody>
                  <a:tcPr anchor="ct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004472010"/>
              </p:ext>
            </p:extLst>
          </p:nvPr>
        </p:nvGraphicFramePr>
        <p:xfrm>
          <a:off x="6502159" y="4329680"/>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31</a:t>
                      </a:r>
                      <a:endParaRPr lang="zh-CN" altLang="en-US" sz="1200" dirty="0"/>
                    </a:p>
                  </a:txBody>
                  <a:tcPr anchor="ctr"/>
                </a:tc>
                <a:tc>
                  <a:txBody>
                    <a:bodyPr/>
                    <a:lstStyle/>
                    <a:p>
                      <a:pPr algn="ctr"/>
                      <a:r>
                        <a:rPr lang="en-US" altLang="zh-CN" sz="1200" dirty="0" smtClean="0"/>
                        <a:t>32</a:t>
                      </a:r>
                      <a:endParaRPr lang="zh-CN" altLang="en-US" sz="1200" dirty="0"/>
                    </a:p>
                  </a:txBody>
                  <a:tcPr anchor="ctr"/>
                </a:tc>
                <a:tc>
                  <a:txBody>
                    <a:bodyPr/>
                    <a:lstStyle/>
                    <a:p>
                      <a:pPr algn="ctr"/>
                      <a:r>
                        <a:rPr lang="en-US" altLang="zh-CN" sz="1200" dirty="0" smtClean="0"/>
                        <a:t>33</a:t>
                      </a:r>
                      <a:endParaRPr lang="zh-CN" altLang="en-US" sz="1200" dirty="0"/>
                    </a:p>
                  </a:txBody>
                  <a:tcPr anchor="ctr"/>
                </a:tc>
              </a:tr>
              <a:tr h="252000">
                <a:tc>
                  <a:txBody>
                    <a:bodyPr/>
                    <a:lstStyle/>
                    <a:p>
                      <a:pPr algn="ctr"/>
                      <a:r>
                        <a:rPr lang="en-US" altLang="zh-CN" sz="1200" dirty="0" smtClean="0"/>
                        <a:t>34</a:t>
                      </a:r>
                      <a:endParaRPr lang="zh-CN" altLang="en-US" sz="1200" dirty="0"/>
                    </a:p>
                  </a:txBody>
                  <a:tcPr anchor="ctr">
                    <a:solidFill>
                      <a:schemeClr val="accent6">
                        <a:lumMod val="60000"/>
                        <a:lumOff val="40000"/>
                      </a:schemeClr>
                    </a:solidFill>
                  </a:tcPr>
                </a:tc>
                <a:tc>
                  <a:txBody>
                    <a:bodyPr/>
                    <a:lstStyle/>
                    <a:p>
                      <a:pPr algn="ctr"/>
                      <a:r>
                        <a:rPr lang="en-US" altLang="zh-CN" sz="1200" dirty="0" smtClean="0"/>
                        <a:t>35</a:t>
                      </a:r>
                      <a:endParaRPr lang="zh-CN" altLang="en-US" sz="1200" dirty="0"/>
                    </a:p>
                  </a:txBody>
                  <a:tcPr anchor="ctr"/>
                </a:tc>
                <a:tc>
                  <a:txBody>
                    <a:bodyPr/>
                    <a:lstStyle/>
                    <a:p>
                      <a:pPr algn="ctr"/>
                      <a:r>
                        <a:rPr lang="en-US" altLang="zh-CN" sz="1200" dirty="0" smtClean="0"/>
                        <a:t>36</a:t>
                      </a:r>
                      <a:endParaRPr lang="zh-CN" altLang="en-US" sz="1200" dirty="0"/>
                    </a:p>
                  </a:txBody>
                  <a:tcPr anchor="ctr"/>
                </a:tc>
              </a:tr>
              <a:tr h="252000">
                <a:tc>
                  <a:txBody>
                    <a:bodyPr/>
                    <a:lstStyle/>
                    <a:p>
                      <a:pPr algn="ctr"/>
                      <a:r>
                        <a:rPr lang="en-US" altLang="zh-CN" sz="1200" dirty="0" smtClean="0"/>
                        <a:t>37</a:t>
                      </a:r>
                      <a:endParaRPr lang="zh-CN" altLang="en-US" sz="1200" dirty="0"/>
                    </a:p>
                  </a:txBody>
                  <a:tcPr anchor="ctr"/>
                </a:tc>
                <a:tc>
                  <a:txBody>
                    <a:bodyPr/>
                    <a:lstStyle/>
                    <a:p>
                      <a:pPr algn="ctr"/>
                      <a:r>
                        <a:rPr lang="en-US" altLang="zh-CN" sz="1200" dirty="0" smtClean="0"/>
                        <a:t>38</a:t>
                      </a:r>
                      <a:endParaRPr lang="zh-CN" altLang="en-US" sz="1200" dirty="0"/>
                    </a:p>
                  </a:txBody>
                  <a:tcPr anchor="ctr"/>
                </a:tc>
                <a:tc>
                  <a:txBody>
                    <a:bodyPr/>
                    <a:lstStyle/>
                    <a:p>
                      <a:pPr algn="ctr"/>
                      <a:r>
                        <a:rPr lang="en-US" altLang="zh-CN" sz="1200" dirty="0" smtClean="0"/>
                        <a:t>39</a:t>
                      </a:r>
                      <a:endParaRPr lang="zh-CN" altLang="en-US" sz="1200" dirty="0"/>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650373899"/>
              </p:ext>
            </p:extLst>
          </p:nvPr>
        </p:nvGraphicFramePr>
        <p:xfrm>
          <a:off x="6502159" y="5196284"/>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41</a:t>
                      </a:r>
                      <a:endParaRPr lang="zh-CN" altLang="en-US" sz="1200" dirty="0"/>
                    </a:p>
                  </a:txBody>
                  <a:tcPr anchor="ctr"/>
                </a:tc>
                <a:tc>
                  <a:txBody>
                    <a:bodyPr/>
                    <a:lstStyle/>
                    <a:p>
                      <a:pPr algn="ctr"/>
                      <a:r>
                        <a:rPr lang="en-US" altLang="zh-CN" sz="1200" dirty="0" smtClean="0"/>
                        <a:t>42</a:t>
                      </a:r>
                      <a:endParaRPr lang="zh-CN" altLang="en-US" sz="1200" dirty="0"/>
                    </a:p>
                  </a:txBody>
                  <a:tcPr anchor="ctr"/>
                </a:tc>
                <a:tc>
                  <a:txBody>
                    <a:bodyPr/>
                    <a:lstStyle/>
                    <a:p>
                      <a:pPr algn="ctr"/>
                      <a:r>
                        <a:rPr lang="en-US" altLang="zh-CN" sz="1200" dirty="0" smtClean="0"/>
                        <a:t>43</a:t>
                      </a:r>
                      <a:endParaRPr lang="zh-CN" altLang="en-US" sz="1200" dirty="0"/>
                    </a:p>
                  </a:txBody>
                  <a:tcPr anchor="ctr"/>
                </a:tc>
              </a:tr>
              <a:tr h="252000">
                <a:tc>
                  <a:txBody>
                    <a:bodyPr/>
                    <a:lstStyle/>
                    <a:p>
                      <a:pPr algn="ctr"/>
                      <a:r>
                        <a:rPr lang="en-US" altLang="zh-CN" sz="1200" dirty="0" smtClean="0"/>
                        <a:t>44</a:t>
                      </a:r>
                      <a:endParaRPr lang="zh-CN" altLang="en-US" sz="1200" dirty="0"/>
                    </a:p>
                  </a:txBody>
                  <a:tcPr anchor="ctr"/>
                </a:tc>
                <a:tc>
                  <a:txBody>
                    <a:bodyPr/>
                    <a:lstStyle/>
                    <a:p>
                      <a:pPr algn="ctr"/>
                      <a:r>
                        <a:rPr lang="en-US" altLang="zh-CN" sz="1200" dirty="0" smtClean="0"/>
                        <a:t>45</a:t>
                      </a:r>
                      <a:endParaRPr lang="zh-CN" altLang="en-US" sz="1200" dirty="0"/>
                    </a:p>
                  </a:txBody>
                  <a:tcPr anchor="ctr">
                    <a:solidFill>
                      <a:schemeClr val="accent6">
                        <a:lumMod val="60000"/>
                        <a:lumOff val="40000"/>
                      </a:schemeClr>
                    </a:solidFill>
                  </a:tcPr>
                </a:tc>
                <a:tc>
                  <a:txBody>
                    <a:bodyPr/>
                    <a:lstStyle/>
                    <a:p>
                      <a:pPr algn="ctr"/>
                      <a:r>
                        <a:rPr lang="en-US" altLang="zh-CN" sz="1200" dirty="0" smtClean="0"/>
                        <a:t>46</a:t>
                      </a:r>
                      <a:endParaRPr lang="zh-CN" altLang="en-US" sz="1200" dirty="0"/>
                    </a:p>
                  </a:txBody>
                  <a:tcPr anchor="ctr"/>
                </a:tc>
              </a:tr>
              <a:tr h="252000">
                <a:tc>
                  <a:txBody>
                    <a:bodyPr/>
                    <a:lstStyle/>
                    <a:p>
                      <a:pPr algn="ctr"/>
                      <a:r>
                        <a:rPr lang="en-US" altLang="zh-CN" sz="1200" dirty="0" smtClean="0"/>
                        <a:t>47</a:t>
                      </a:r>
                      <a:endParaRPr lang="zh-CN" altLang="en-US" sz="1200" dirty="0"/>
                    </a:p>
                  </a:txBody>
                  <a:tcPr anchor="ctr">
                    <a:solidFill>
                      <a:schemeClr val="accent2">
                        <a:lumMod val="60000"/>
                        <a:lumOff val="40000"/>
                      </a:schemeClr>
                    </a:solidFill>
                  </a:tcPr>
                </a:tc>
                <a:tc>
                  <a:txBody>
                    <a:bodyPr/>
                    <a:lstStyle/>
                    <a:p>
                      <a:pPr algn="ctr"/>
                      <a:r>
                        <a:rPr lang="en-US" altLang="zh-CN" sz="1200" dirty="0" smtClean="0"/>
                        <a:t>48</a:t>
                      </a:r>
                      <a:endParaRPr lang="zh-CN" altLang="en-US" sz="1200" dirty="0"/>
                    </a:p>
                  </a:txBody>
                  <a:tcPr anchor="ctr"/>
                </a:tc>
                <a:tc>
                  <a:txBody>
                    <a:bodyPr/>
                    <a:lstStyle/>
                    <a:p>
                      <a:pPr algn="ctr"/>
                      <a:r>
                        <a:rPr lang="en-US" altLang="zh-CN" sz="1200" dirty="0" smtClean="0"/>
                        <a:t>49</a:t>
                      </a:r>
                      <a:endParaRPr lang="zh-CN" altLang="en-US" sz="1200" dirty="0"/>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420138950"/>
              </p:ext>
            </p:extLst>
          </p:nvPr>
        </p:nvGraphicFramePr>
        <p:xfrm>
          <a:off x="8215454" y="1687227"/>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51</a:t>
                      </a:r>
                      <a:endParaRPr lang="zh-CN" altLang="en-US" sz="1200" dirty="0"/>
                    </a:p>
                  </a:txBody>
                  <a:tcPr anchor="ctr"/>
                </a:tc>
                <a:tc>
                  <a:txBody>
                    <a:bodyPr/>
                    <a:lstStyle/>
                    <a:p>
                      <a:pPr algn="ctr"/>
                      <a:r>
                        <a:rPr lang="en-US" altLang="zh-CN" sz="1200" dirty="0" smtClean="0"/>
                        <a:t>52</a:t>
                      </a:r>
                      <a:endParaRPr lang="zh-CN" altLang="en-US" sz="1200" dirty="0"/>
                    </a:p>
                  </a:txBody>
                  <a:tcPr anchor="ctr">
                    <a:solidFill>
                      <a:srgbClr val="FFFF00"/>
                    </a:solidFill>
                  </a:tcPr>
                </a:tc>
                <a:tc>
                  <a:txBody>
                    <a:bodyPr/>
                    <a:lstStyle/>
                    <a:p>
                      <a:pPr algn="ctr"/>
                      <a:r>
                        <a:rPr lang="en-US" altLang="zh-CN" sz="1200" dirty="0" smtClean="0"/>
                        <a:t>53</a:t>
                      </a:r>
                      <a:endParaRPr lang="zh-CN" altLang="en-US" sz="1200" dirty="0"/>
                    </a:p>
                  </a:txBody>
                  <a:tcPr anchor="ctr"/>
                </a:tc>
              </a:tr>
              <a:tr h="252000">
                <a:tc>
                  <a:txBody>
                    <a:bodyPr/>
                    <a:lstStyle/>
                    <a:p>
                      <a:pPr algn="ctr"/>
                      <a:r>
                        <a:rPr lang="en-US" altLang="zh-CN" sz="1200" dirty="0" smtClean="0"/>
                        <a:t>54</a:t>
                      </a:r>
                      <a:endParaRPr lang="zh-CN" altLang="en-US" sz="1200" dirty="0"/>
                    </a:p>
                  </a:txBody>
                  <a:tcPr anchor="ctr"/>
                </a:tc>
                <a:tc>
                  <a:txBody>
                    <a:bodyPr/>
                    <a:lstStyle/>
                    <a:p>
                      <a:pPr algn="ctr"/>
                      <a:r>
                        <a:rPr lang="en-US" altLang="zh-CN" sz="1200" dirty="0" smtClean="0"/>
                        <a:t>55</a:t>
                      </a:r>
                      <a:endParaRPr lang="zh-CN" altLang="en-US" sz="1200" dirty="0"/>
                    </a:p>
                  </a:txBody>
                  <a:tcPr anchor="ctr"/>
                </a:tc>
                <a:tc>
                  <a:txBody>
                    <a:bodyPr/>
                    <a:lstStyle/>
                    <a:p>
                      <a:pPr algn="ctr"/>
                      <a:r>
                        <a:rPr lang="en-US" altLang="zh-CN" sz="1200" dirty="0" smtClean="0"/>
                        <a:t>56</a:t>
                      </a:r>
                      <a:endParaRPr lang="zh-CN" altLang="en-US" sz="1200" dirty="0"/>
                    </a:p>
                  </a:txBody>
                  <a:tcPr anchor="ctr"/>
                </a:tc>
              </a:tr>
              <a:tr h="252000">
                <a:tc>
                  <a:txBody>
                    <a:bodyPr/>
                    <a:lstStyle/>
                    <a:p>
                      <a:pPr algn="ctr"/>
                      <a:r>
                        <a:rPr lang="en-US" altLang="zh-CN" sz="1200" dirty="0" smtClean="0"/>
                        <a:t>57</a:t>
                      </a:r>
                      <a:endParaRPr lang="zh-CN" altLang="en-US" sz="1200" dirty="0"/>
                    </a:p>
                  </a:txBody>
                  <a:tcPr anchor="ctr"/>
                </a:tc>
                <a:tc>
                  <a:txBody>
                    <a:bodyPr/>
                    <a:lstStyle/>
                    <a:p>
                      <a:pPr algn="ctr"/>
                      <a:r>
                        <a:rPr lang="en-US" altLang="zh-CN" sz="1200" dirty="0" smtClean="0"/>
                        <a:t>58</a:t>
                      </a:r>
                      <a:endParaRPr lang="zh-CN" altLang="en-US" sz="1200" dirty="0"/>
                    </a:p>
                  </a:txBody>
                  <a:tcPr anchor="ctr"/>
                </a:tc>
                <a:tc>
                  <a:txBody>
                    <a:bodyPr/>
                    <a:lstStyle/>
                    <a:p>
                      <a:pPr algn="ctr"/>
                      <a:r>
                        <a:rPr lang="en-US" altLang="zh-CN" sz="1200" dirty="0" smtClean="0"/>
                        <a:t>59</a:t>
                      </a:r>
                      <a:endParaRPr lang="zh-CN" altLang="en-US" sz="1200" dirty="0"/>
                    </a:p>
                  </a:txBody>
                  <a:tcPr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215085312"/>
              </p:ext>
            </p:extLst>
          </p:nvPr>
        </p:nvGraphicFramePr>
        <p:xfrm>
          <a:off x="8215454" y="2579334"/>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61</a:t>
                      </a:r>
                      <a:endParaRPr lang="zh-CN" altLang="en-US" sz="1200" dirty="0"/>
                    </a:p>
                  </a:txBody>
                  <a:tcPr anchor="ctr"/>
                </a:tc>
                <a:tc>
                  <a:txBody>
                    <a:bodyPr/>
                    <a:lstStyle/>
                    <a:p>
                      <a:pPr algn="ctr"/>
                      <a:r>
                        <a:rPr lang="en-US" altLang="zh-CN" sz="1200" dirty="0" smtClean="0"/>
                        <a:t>62</a:t>
                      </a:r>
                      <a:endParaRPr lang="zh-CN" altLang="en-US" sz="1200" dirty="0"/>
                    </a:p>
                  </a:txBody>
                  <a:tcPr anchor="ctr"/>
                </a:tc>
                <a:tc>
                  <a:txBody>
                    <a:bodyPr/>
                    <a:lstStyle/>
                    <a:p>
                      <a:pPr algn="ctr"/>
                      <a:r>
                        <a:rPr lang="en-US" altLang="zh-CN" sz="1200" dirty="0" smtClean="0"/>
                        <a:t>63</a:t>
                      </a:r>
                      <a:endParaRPr lang="zh-CN" altLang="en-US" sz="1200" dirty="0"/>
                    </a:p>
                  </a:txBody>
                  <a:tcPr anchor="ctr">
                    <a:solidFill>
                      <a:srgbClr val="FFFF00"/>
                    </a:solidFill>
                  </a:tcPr>
                </a:tc>
              </a:tr>
              <a:tr h="252000">
                <a:tc>
                  <a:txBody>
                    <a:bodyPr/>
                    <a:lstStyle/>
                    <a:p>
                      <a:pPr algn="ctr"/>
                      <a:r>
                        <a:rPr lang="en-US" altLang="zh-CN" sz="1200" dirty="0" smtClean="0"/>
                        <a:t>64</a:t>
                      </a:r>
                      <a:endParaRPr lang="zh-CN" altLang="en-US" sz="1200" dirty="0"/>
                    </a:p>
                  </a:txBody>
                  <a:tcPr anchor="ctr"/>
                </a:tc>
                <a:tc>
                  <a:txBody>
                    <a:bodyPr/>
                    <a:lstStyle/>
                    <a:p>
                      <a:pPr algn="ctr"/>
                      <a:r>
                        <a:rPr lang="en-US" altLang="zh-CN" sz="1200" dirty="0" smtClean="0"/>
                        <a:t>65</a:t>
                      </a:r>
                      <a:endParaRPr lang="zh-CN" altLang="en-US" sz="1200" dirty="0"/>
                    </a:p>
                  </a:txBody>
                  <a:tcPr anchor="ctr"/>
                </a:tc>
                <a:tc>
                  <a:txBody>
                    <a:bodyPr/>
                    <a:lstStyle/>
                    <a:p>
                      <a:pPr algn="ctr"/>
                      <a:r>
                        <a:rPr lang="en-US" altLang="zh-CN" sz="1200" dirty="0" smtClean="0"/>
                        <a:t>66</a:t>
                      </a:r>
                      <a:endParaRPr lang="zh-CN" altLang="en-US" sz="1200" dirty="0"/>
                    </a:p>
                  </a:txBody>
                  <a:tcPr anchor="ctr"/>
                </a:tc>
              </a:tr>
              <a:tr h="252000">
                <a:tc>
                  <a:txBody>
                    <a:bodyPr/>
                    <a:lstStyle/>
                    <a:p>
                      <a:pPr algn="ctr"/>
                      <a:r>
                        <a:rPr lang="en-US" altLang="zh-CN" sz="1200" dirty="0" smtClean="0"/>
                        <a:t>67</a:t>
                      </a:r>
                      <a:endParaRPr lang="zh-CN" altLang="en-US" sz="1200" dirty="0"/>
                    </a:p>
                  </a:txBody>
                  <a:tcPr anchor="ctr"/>
                </a:tc>
                <a:tc>
                  <a:txBody>
                    <a:bodyPr/>
                    <a:lstStyle/>
                    <a:p>
                      <a:pPr algn="ctr"/>
                      <a:r>
                        <a:rPr lang="en-US" altLang="zh-CN" sz="1200" dirty="0" smtClean="0"/>
                        <a:t>68</a:t>
                      </a:r>
                      <a:endParaRPr lang="zh-CN" altLang="en-US" sz="1200" dirty="0"/>
                    </a:p>
                  </a:txBody>
                  <a:tcPr anchor="ctr"/>
                </a:tc>
                <a:tc>
                  <a:txBody>
                    <a:bodyPr/>
                    <a:lstStyle/>
                    <a:p>
                      <a:pPr algn="ctr"/>
                      <a:r>
                        <a:rPr lang="en-US" altLang="zh-CN" sz="1200" dirty="0" smtClean="0"/>
                        <a:t>69</a:t>
                      </a:r>
                      <a:endParaRPr lang="zh-CN" altLang="en-US" sz="1200" dirty="0"/>
                    </a:p>
                  </a:txBody>
                  <a:tcPr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997833647"/>
              </p:ext>
            </p:extLst>
          </p:nvPr>
        </p:nvGraphicFramePr>
        <p:xfrm>
          <a:off x="8215454" y="3454507"/>
          <a:ext cx="1080000" cy="822960"/>
        </p:xfrm>
        <a:graphic>
          <a:graphicData uri="http://schemas.openxmlformats.org/drawingml/2006/table">
            <a:tbl>
              <a:tblPr firstRow="1" bandRow="1"/>
              <a:tblGrid>
                <a:gridCol w="360000"/>
                <a:gridCol w="360000"/>
                <a:gridCol w="360000"/>
              </a:tblGrid>
              <a:tr h="273600">
                <a:tc>
                  <a:txBody>
                    <a:bodyPr/>
                    <a:lstStyle/>
                    <a:p>
                      <a:pPr algn="ctr"/>
                      <a:r>
                        <a:rPr lang="en-US" altLang="zh-CN" sz="1200" dirty="0" smtClean="0"/>
                        <a:t>71</a:t>
                      </a:r>
                      <a:endParaRPr lang="zh-CN" altLang="en-US" sz="1200" dirty="0"/>
                    </a:p>
                  </a:txBody>
                  <a:tcPr anchor="ctr"/>
                </a:tc>
                <a:tc>
                  <a:txBody>
                    <a:bodyPr/>
                    <a:lstStyle/>
                    <a:p>
                      <a:pPr algn="ctr"/>
                      <a:r>
                        <a:rPr lang="en-US" altLang="zh-CN" sz="1200" dirty="0" smtClean="0"/>
                        <a:t>72</a:t>
                      </a:r>
                      <a:endParaRPr lang="zh-CN" altLang="en-US" sz="1200" dirty="0"/>
                    </a:p>
                  </a:txBody>
                  <a:tcPr anchor="ctr"/>
                </a:tc>
                <a:tc>
                  <a:txBody>
                    <a:bodyPr/>
                    <a:lstStyle/>
                    <a:p>
                      <a:pPr algn="ctr"/>
                      <a:r>
                        <a:rPr lang="en-US" altLang="zh-CN" sz="1200" dirty="0" smtClean="0"/>
                        <a:t>73</a:t>
                      </a:r>
                      <a:endParaRPr lang="zh-CN" altLang="en-US" sz="1200" dirty="0"/>
                    </a:p>
                  </a:txBody>
                  <a:tcPr anchor="ctr"/>
                </a:tc>
              </a:tr>
              <a:tr h="273600">
                <a:tc>
                  <a:txBody>
                    <a:bodyPr/>
                    <a:lstStyle/>
                    <a:p>
                      <a:pPr algn="ctr"/>
                      <a:r>
                        <a:rPr lang="en-US" altLang="zh-CN" sz="1200" dirty="0" smtClean="0"/>
                        <a:t>74</a:t>
                      </a:r>
                      <a:endParaRPr lang="zh-CN" altLang="en-US" sz="1200" dirty="0"/>
                    </a:p>
                  </a:txBody>
                  <a:tcPr anchor="ctr">
                    <a:solidFill>
                      <a:srgbClr val="FFFF00"/>
                    </a:solidFill>
                  </a:tcPr>
                </a:tc>
                <a:tc>
                  <a:txBody>
                    <a:bodyPr/>
                    <a:lstStyle/>
                    <a:p>
                      <a:pPr algn="ctr"/>
                      <a:r>
                        <a:rPr lang="en-US" altLang="zh-CN" sz="1200" dirty="0" smtClean="0"/>
                        <a:t>75</a:t>
                      </a:r>
                      <a:endParaRPr lang="zh-CN" altLang="en-US" sz="1200" dirty="0"/>
                    </a:p>
                  </a:txBody>
                  <a:tcPr anchor="ctr"/>
                </a:tc>
                <a:tc>
                  <a:txBody>
                    <a:bodyPr/>
                    <a:lstStyle/>
                    <a:p>
                      <a:pPr algn="ctr"/>
                      <a:r>
                        <a:rPr lang="en-US" altLang="zh-CN" sz="1200" dirty="0" smtClean="0"/>
                        <a:t>76</a:t>
                      </a:r>
                      <a:endParaRPr lang="zh-CN" altLang="en-US" sz="1200" dirty="0"/>
                    </a:p>
                  </a:txBody>
                  <a:tcPr anchor="ctr"/>
                </a:tc>
              </a:tr>
              <a:tr h="273600">
                <a:tc>
                  <a:txBody>
                    <a:bodyPr/>
                    <a:lstStyle/>
                    <a:p>
                      <a:pPr algn="ctr"/>
                      <a:r>
                        <a:rPr lang="en-US" altLang="zh-CN" sz="1200" dirty="0" smtClean="0"/>
                        <a:t>77</a:t>
                      </a:r>
                      <a:endParaRPr lang="zh-CN" altLang="en-US" sz="1200" dirty="0"/>
                    </a:p>
                  </a:txBody>
                  <a:tcPr anchor="ctr"/>
                </a:tc>
                <a:tc>
                  <a:txBody>
                    <a:bodyPr/>
                    <a:lstStyle/>
                    <a:p>
                      <a:pPr algn="ctr"/>
                      <a:r>
                        <a:rPr lang="en-US" altLang="zh-CN" sz="1200" dirty="0" smtClean="0"/>
                        <a:t>78</a:t>
                      </a:r>
                      <a:endParaRPr lang="zh-CN" altLang="en-US" sz="1200" dirty="0"/>
                    </a:p>
                  </a:txBody>
                  <a:tcPr anchor="ctr"/>
                </a:tc>
                <a:tc>
                  <a:txBody>
                    <a:bodyPr/>
                    <a:lstStyle/>
                    <a:p>
                      <a:pPr algn="ctr"/>
                      <a:r>
                        <a:rPr lang="en-US" altLang="zh-CN" sz="1200" dirty="0" smtClean="0"/>
                        <a:t>79</a:t>
                      </a:r>
                      <a:endParaRPr lang="zh-CN" altLang="en-US" sz="1200" dirty="0"/>
                    </a:p>
                  </a:txBody>
                  <a:tcPr anchor="ct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674864977"/>
              </p:ext>
            </p:extLst>
          </p:nvPr>
        </p:nvGraphicFramePr>
        <p:xfrm>
          <a:off x="8215454" y="4329680"/>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81</a:t>
                      </a:r>
                      <a:endParaRPr lang="zh-CN" altLang="en-US" sz="1200" dirty="0"/>
                    </a:p>
                  </a:txBody>
                  <a:tcPr anchor="ctr"/>
                </a:tc>
                <a:tc>
                  <a:txBody>
                    <a:bodyPr/>
                    <a:lstStyle/>
                    <a:p>
                      <a:pPr algn="ctr"/>
                      <a:r>
                        <a:rPr lang="en-US" altLang="zh-CN" sz="1200" dirty="0" smtClean="0"/>
                        <a:t>82</a:t>
                      </a:r>
                      <a:endParaRPr lang="zh-CN" altLang="en-US" sz="1200" dirty="0"/>
                    </a:p>
                  </a:txBody>
                  <a:tcPr anchor="ctr"/>
                </a:tc>
                <a:tc>
                  <a:txBody>
                    <a:bodyPr/>
                    <a:lstStyle/>
                    <a:p>
                      <a:pPr algn="ctr"/>
                      <a:r>
                        <a:rPr lang="en-US" altLang="zh-CN" sz="1200" dirty="0" smtClean="0"/>
                        <a:t>83</a:t>
                      </a:r>
                      <a:endParaRPr lang="zh-CN" altLang="en-US" sz="1200" dirty="0"/>
                    </a:p>
                  </a:txBody>
                  <a:tcPr anchor="ctr"/>
                </a:tc>
              </a:tr>
              <a:tr h="252000">
                <a:tc>
                  <a:txBody>
                    <a:bodyPr/>
                    <a:lstStyle/>
                    <a:p>
                      <a:pPr algn="ctr"/>
                      <a:r>
                        <a:rPr lang="en-US" altLang="zh-CN" sz="1200" dirty="0" smtClean="0"/>
                        <a:t>84</a:t>
                      </a:r>
                      <a:endParaRPr lang="zh-CN" altLang="en-US" sz="1200" dirty="0"/>
                    </a:p>
                  </a:txBody>
                  <a:tcPr anchor="ctr"/>
                </a:tc>
                <a:tc>
                  <a:txBody>
                    <a:bodyPr/>
                    <a:lstStyle/>
                    <a:p>
                      <a:pPr algn="ctr"/>
                      <a:r>
                        <a:rPr lang="en-US" altLang="zh-CN" sz="1200" dirty="0" smtClean="0"/>
                        <a:t>85</a:t>
                      </a:r>
                      <a:endParaRPr lang="zh-CN" altLang="en-US" sz="1200" dirty="0"/>
                    </a:p>
                  </a:txBody>
                  <a:tcPr anchor="ctr">
                    <a:solidFill>
                      <a:srgbClr val="FFFF00"/>
                    </a:solidFill>
                  </a:tcPr>
                </a:tc>
                <a:tc>
                  <a:txBody>
                    <a:bodyPr/>
                    <a:lstStyle/>
                    <a:p>
                      <a:pPr algn="ctr"/>
                      <a:r>
                        <a:rPr lang="en-US" altLang="zh-CN" sz="1200" dirty="0" smtClean="0"/>
                        <a:t>86</a:t>
                      </a:r>
                      <a:endParaRPr lang="zh-CN" altLang="en-US" sz="1200" dirty="0"/>
                    </a:p>
                  </a:txBody>
                  <a:tcPr anchor="ctr"/>
                </a:tc>
              </a:tr>
              <a:tr h="252000">
                <a:tc>
                  <a:txBody>
                    <a:bodyPr/>
                    <a:lstStyle/>
                    <a:p>
                      <a:pPr algn="ctr"/>
                      <a:r>
                        <a:rPr lang="en-US" altLang="zh-CN" sz="1200" dirty="0" smtClean="0"/>
                        <a:t>87</a:t>
                      </a:r>
                      <a:endParaRPr lang="zh-CN" altLang="en-US" sz="1200" dirty="0"/>
                    </a:p>
                  </a:txBody>
                  <a:tcPr anchor="ctr"/>
                </a:tc>
                <a:tc>
                  <a:txBody>
                    <a:bodyPr/>
                    <a:lstStyle/>
                    <a:p>
                      <a:pPr algn="ctr"/>
                      <a:r>
                        <a:rPr lang="en-US" altLang="zh-CN" sz="1200" dirty="0" smtClean="0"/>
                        <a:t>88</a:t>
                      </a:r>
                      <a:endParaRPr lang="zh-CN" altLang="en-US" sz="1200" dirty="0"/>
                    </a:p>
                  </a:txBody>
                  <a:tcPr anchor="ctr"/>
                </a:tc>
                <a:tc>
                  <a:txBody>
                    <a:bodyPr/>
                    <a:lstStyle/>
                    <a:p>
                      <a:pPr algn="ctr"/>
                      <a:r>
                        <a:rPr lang="en-US" altLang="zh-CN" sz="1200" dirty="0" smtClean="0"/>
                        <a:t>89</a:t>
                      </a:r>
                      <a:endParaRPr lang="zh-CN" altLang="en-US" sz="1200" dirty="0"/>
                    </a:p>
                  </a:txBody>
                  <a:tcPr anchor="ct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714987440"/>
              </p:ext>
            </p:extLst>
          </p:nvPr>
        </p:nvGraphicFramePr>
        <p:xfrm>
          <a:off x="8215454" y="5196284"/>
          <a:ext cx="1080000" cy="822960"/>
        </p:xfrm>
        <a:graphic>
          <a:graphicData uri="http://schemas.openxmlformats.org/drawingml/2006/table">
            <a:tbl>
              <a:tblPr firstRow="1" bandRow="1"/>
              <a:tblGrid>
                <a:gridCol w="360000"/>
                <a:gridCol w="360000"/>
                <a:gridCol w="360000"/>
              </a:tblGrid>
              <a:tr h="252000">
                <a:tc>
                  <a:txBody>
                    <a:bodyPr/>
                    <a:lstStyle/>
                    <a:p>
                      <a:pPr algn="ctr"/>
                      <a:r>
                        <a:rPr lang="en-US" altLang="zh-CN" sz="1200" dirty="0" smtClean="0"/>
                        <a:t>91</a:t>
                      </a:r>
                      <a:endParaRPr lang="zh-CN" altLang="en-US" sz="1200" dirty="0"/>
                    </a:p>
                  </a:txBody>
                  <a:tcPr anchor="ctr">
                    <a:solidFill>
                      <a:schemeClr val="accent1">
                        <a:lumMod val="40000"/>
                        <a:lumOff val="60000"/>
                      </a:schemeClr>
                    </a:solidFill>
                  </a:tcPr>
                </a:tc>
                <a:tc>
                  <a:txBody>
                    <a:bodyPr/>
                    <a:lstStyle/>
                    <a:p>
                      <a:pPr algn="ctr"/>
                      <a:r>
                        <a:rPr lang="en-US" altLang="zh-CN" sz="1200" dirty="0" smtClean="0"/>
                        <a:t>92</a:t>
                      </a:r>
                      <a:endParaRPr lang="zh-CN" altLang="en-US" sz="1200" dirty="0"/>
                    </a:p>
                  </a:txBody>
                  <a:tcPr anchor="ctr"/>
                </a:tc>
                <a:tc>
                  <a:txBody>
                    <a:bodyPr/>
                    <a:lstStyle/>
                    <a:p>
                      <a:pPr algn="ctr"/>
                      <a:r>
                        <a:rPr lang="en-US" altLang="zh-CN" sz="1200" dirty="0" smtClean="0"/>
                        <a:t>93</a:t>
                      </a:r>
                      <a:endParaRPr lang="zh-CN" altLang="en-US" sz="1200" dirty="0"/>
                    </a:p>
                  </a:txBody>
                  <a:tcPr anchor="ctr"/>
                </a:tc>
              </a:tr>
              <a:tr h="252000">
                <a:tc>
                  <a:txBody>
                    <a:bodyPr/>
                    <a:lstStyle/>
                    <a:p>
                      <a:pPr algn="ctr"/>
                      <a:r>
                        <a:rPr lang="en-US" altLang="zh-CN" sz="1200" dirty="0" smtClean="0"/>
                        <a:t>94</a:t>
                      </a:r>
                      <a:endParaRPr lang="zh-CN" altLang="en-US" sz="1200" dirty="0"/>
                    </a:p>
                  </a:txBody>
                  <a:tcPr anchor="ctr"/>
                </a:tc>
                <a:tc>
                  <a:txBody>
                    <a:bodyPr/>
                    <a:lstStyle/>
                    <a:p>
                      <a:pPr algn="ctr"/>
                      <a:r>
                        <a:rPr lang="en-US" altLang="zh-CN" sz="1200" dirty="0" smtClean="0"/>
                        <a:t>95</a:t>
                      </a:r>
                      <a:endParaRPr lang="zh-CN" altLang="en-US" sz="1200" dirty="0"/>
                    </a:p>
                  </a:txBody>
                  <a:tcPr anchor="ctr"/>
                </a:tc>
                <a:tc>
                  <a:txBody>
                    <a:bodyPr/>
                    <a:lstStyle/>
                    <a:p>
                      <a:pPr algn="ctr"/>
                      <a:r>
                        <a:rPr lang="en-US" altLang="zh-CN" sz="1200" dirty="0" smtClean="0"/>
                        <a:t>96</a:t>
                      </a:r>
                      <a:endParaRPr lang="zh-CN" altLang="en-US" sz="1200" dirty="0"/>
                    </a:p>
                  </a:txBody>
                  <a:tcPr anchor="ctr">
                    <a:solidFill>
                      <a:schemeClr val="accent2">
                        <a:lumMod val="60000"/>
                        <a:lumOff val="40000"/>
                      </a:schemeClr>
                    </a:solidFill>
                  </a:tcPr>
                </a:tc>
              </a:tr>
              <a:tr h="252000">
                <a:tc>
                  <a:txBody>
                    <a:bodyPr/>
                    <a:lstStyle/>
                    <a:p>
                      <a:pPr algn="ctr"/>
                      <a:r>
                        <a:rPr lang="en-US" altLang="zh-CN" sz="1200" dirty="0" smtClean="0"/>
                        <a:t>97</a:t>
                      </a:r>
                      <a:endParaRPr lang="zh-CN" altLang="en-US" sz="1200" dirty="0"/>
                    </a:p>
                  </a:txBody>
                  <a:tcPr anchor="ctr"/>
                </a:tc>
                <a:tc>
                  <a:txBody>
                    <a:bodyPr/>
                    <a:lstStyle/>
                    <a:p>
                      <a:pPr algn="ctr"/>
                      <a:r>
                        <a:rPr lang="en-US" altLang="zh-CN" sz="1200" dirty="0" smtClean="0"/>
                        <a:t>98</a:t>
                      </a:r>
                      <a:endParaRPr lang="zh-CN" altLang="en-US" sz="1200" dirty="0"/>
                    </a:p>
                  </a:txBody>
                  <a:tcPr anchor="ctr"/>
                </a:tc>
                <a:tc>
                  <a:txBody>
                    <a:bodyPr/>
                    <a:lstStyle/>
                    <a:p>
                      <a:pPr algn="ctr"/>
                      <a:r>
                        <a:rPr lang="en-US" altLang="zh-CN" sz="1200" dirty="0" smtClean="0"/>
                        <a:t>99</a:t>
                      </a:r>
                      <a:endParaRPr lang="zh-CN" altLang="en-US" sz="1200" dirty="0"/>
                    </a:p>
                  </a:txBody>
                  <a:tcPr anchor="ct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592367349"/>
              </p:ext>
            </p:extLst>
          </p:nvPr>
        </p:nvGraphicFramePr>
        <p:xfrm>
          <a:off x="9736597" y="5417675"/>
          <a:ext cx="360000" cy="274320"/>
        </p:xfrm>
        <a:graphic>
          <a:graphicData uri="http://schemas.openxmlformats.org/drawingml/2006/table">
            <a:tbl>
              <a:tblPr firstRow="1" bandRow="1"/>
              <a:tblGrid>
                <a:gridCol w="360000"/>
              </a:tblGrid>
              <a:tr h="252000">
                <a:tc>
                  <a:txBody>
                    <a:bodyPr/>
                    <a:lstStyle/>
                    <a:p>
                      <a:pPr algn="ctr"/>
                      <a:endParaRPr lang="zh-CN" altLang="en-US" sz="1200" dirty="0"/>
                    </a:p>
                  </a:txBody>
                  <a:tcPr anchor="ctr">
                    <a:solidFill>
                      <a:schemeClr val="bg1"/>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540123911"/>
              </p:ext>
            </p:extLst>
          </p:nvPr>
        </p:nvGraphicFramePr>
        <p:xfrm>
          <a:off x="9736597" y="5745311"/>
          <a:ext cx="360000" cy="274320"/>
        </p:xfrm>
        <a:graphic>
          <a:graphicData uri="http://schemas.openxmlformats.org/drawingml/2006/table">
            <a:tbl>
              <a:tblPr firstRow="1" bandRow="1"/>
              <a:tblGrid>
                <a:gridCol w="360000"/>
              </a:tblGrid>
              <a:tr h="252000">
                <a:tc>
                  <a:txBody>
                    <a:bodyPr/>
                    <a:lstStyle/>
                    <a:p>
                      <a:pPr algn="ctr"/>
                      <a:endParaRPr lang="zh-CN" altLang="en-US" sz="1200" dirty="0"/>
                    </a:p>
                  </a:txBody>
                  <a:tcPr anchor="ctr">
                    <a:solidFill>
                      <a:schemeClr val="accent2">
                        <a:lumMod val="60000"/>
                        <a:lumOff val="40000"/>
                      </a:schemeClr>
                    </a:solidFill>
                  </a:tcPr>
                </a:tc>
              </a:tr>
            </a:tbl>
          </a:graphicData>
        </a:graphic>
      </p:graphicFrame>
      <p:sp>
        <p:nvSpPr>
          <p:cNvPr id="19" name="文本框 18"/>
          <p:cNvSpPr txBox="1"/>
          <p:nvPr/>
        </p:nvSpPr>
        <p:spPr>
          <a:xfrm>
            <a:off x="10096597" y="5400946"/>
            <a:ext cx="1122423" cy="307777"/>
          </a:xfrm>
          <a:prstGeom prst="rect">
            <a:avLst/>
          </a:prstGeom>
          <a:noFill/>
        </p:spPr>
        <p:txBody>
          <a:bodyPr wrap="none" rtlCol="0">
            <a:spAutoFit/>
          </a:bodyPr>
          <a:lstStyle/>
          <a:p>
            <a:r>
              <a:rPr lang="zh-CN" altLang="en-US" sz="1400" dirty="0"/>
              <a:t>未</a:t>
            </a:r>
            <a:r>
              <a:rPr lang="zh-CN" altLang="en-US" sz="1400" dirty="0" smtClean="0"/>
              <a:t>使用的</a:t>
            </a:r>
            <a:r>
              <a:rPr lang="en-US" altLang="zh-CN" sz="1400" dirty="0" smtClean="0"/>
              <a:t>CK</a:t>
            </a:r>
            <a:endParaRPr lang="zh-CN" altLang="en-US" sz="1400" dirty="0"/>
          </a:p>
        </p:txBody>
      </p:sp>
      <p:sp>
        <p:nvSpPr>
          <p:cNvPr id="20" name="文本框 19"/>
          <p:cNvSpPr txBox="1"/>
          <p:nvPr/>
        </p:nvSpPr>
        <p:spPr>
          <a:xfrm>
            <a:off x="10096596" y="5712347"/>
            <a:ext cx="1082348" cy="307777"/>
          </a:xfrm>
          <a:prstGeom prst="rect">
            <a:avLst/>
          </a:prstGeom>
          <a:noFill/>
        </p:spPr>
        <p:txBody>
          <a:bodyPr wrap="none" rtlCol="0">
            <a:spAutoFit/>
          </a:bodyPr>
          <a:lstStyle/>
          <a:p>
            <a:r>
              <a:rPr lang="zh-CN" altLang="en-US" sz="1400" dirty="0"/>
              <a:t>热</a:t>
            </a:r>
            <a:r>
              <a:rPr lang="zh-CN" altLang="en-US" sz="1400" dirty="0" smtClean="0"/>
              <a:t>备块空间</a:t>
            </a:r>
            <a:endParaRPr lang="zh-CN" altLang="en-US" sz="1400" dirty="0"/>
          </a:p>
        </p:txBody>
      </p:sp>
      <p:graphicFrame>
        <p:nvGraphicFramePr>
          <p:cNvPr id="21" name="表格 20"/>
          <p:cNvGraphicFramePr>
            <a:graphicFrameLocks noGrp="1"/>
          </p:cNvGraphicFramePr>
          <p:nvPr>
            <p:extLst>
              <p:ext uri="{D42A27DB-BD31-4B8C-83A1-F6EECF244321}">
                <p14:modId xmlns:p14="http://schemas.microsoft.com/office/powerpoint/2010/main" val="2129455401"/>
              </p:ext>
            </p:extLst>
          </p:nvPr>
        </p:nvGraphicFramePr>
        <p:xfrm>
          <a:off x="9419020" y="4849589"/>
          <a:ext cx="1800000" cy="274320"/>
        </p:xfrm>
        <a:graphic>
          <a:graphicData uri="http://schemas.openxmlformats.org/drawingml/2006/table">
            <a:tbl>
              <a:tblPr firstRow="1" bandRow="1"/>
              <a:tblGrid>
                <a:gridCol w="360000"/>
                <a:gridCol w="360000"/>
                <a:gridCol w="360000"/>
                <a:gridCol w="360000"/>
                <a:gridCol w="360000"/>
              </a:tblGrid>
              <a:tr h="273600">
                <a:tc>
                  <a:txBody>
                    <a:bodyPr/>
                    <a:lstStyle/>
                    <a:p>
                      <a:pPr algn="ctr"/>
                      <a:r>
                        <a:rPr lang="en-US" altLang="zh-CN" sz="1200" dirty="0" smtClean="0"/>
                        <a:t>52</a:t>
                      </a:r>
                      <a:endParaRPr lang="zh-CN" altLang="en-US" sz="1200" dirty="0"/>
                    </a:p>
                  </a:txBody>
                  <a:tcPr anchor="ctr">
                    <a:solidFill>
                      <a:schemeClr val="accent1">
                        <a:lumMod val="40000"/>
                        <a:lumOff val="60000"/>
                      </a:schemeClr>
                    </a:solidFill>
                  </a:tcPr>
                </a:tc>
                <a:tc>
                  <a:txBody>
                    <a:bodyPr/>
                    <a:lstStyle/>
                    <a:p>
                      <a:pPr algn="ctr"/>
                      <a:r>
                        <a:rPr lang="en-US" altLang="zh-CN" sz="1200" dirty="0" smtClean="0"/>
                        <a:t>13</a:t>
                      </a:r>
                      <a:endParaRPr lang="zh-CN" altLang="en-US" sz="1200" dirty="0"/>
                    </a:p>
                  </a:txBody>
                  <a:tcPr anchor="ctr">
                    <a:solidFill>
                      <a:schemeClr val="accent1">
                        <a:lumMod val="40000"/>
                        <a:lumOff val="60000"/>
                      </a:schemeClr>
                    </a:solidFill>
                  </a:tcPr>
                </a:tc>
                <a:tc>
                  <a:txBody>
                    <a:bodyPr/>
                    <a:lstStyle/>
                    <a:p>
                      <a:pPr algn="ctr"/>
                      <a:r>
                        <a:rPr lang="en-US" altLang="zh-CN" sz="1200" dirty="0" smtClean="0"/>
                        <a:t>63</a:t>
                      </a:r>
                      <a:endParaRPr lang="zh-CN" altLang="en-US" sz="1200" dirty="0"/>
                    </a:p>
                  </a:txBody>
                  <a:tcPr anchor="ctr">
                    <a:solidFill>
                      <a:schemeClr val="accent1">
                        <a:lumMod val="40000"/>
                        <a:lumOff val="60000"/>
                      </a:schemeClr>
                    </a:solidFill>
                  </a:tcPr>
                </a:tc>
                <a:tc>
                  <a:txBody>
                    <a:bodyPr/>
                    <a:lstStyle/>
                    <a:p>
                      <a:pPr algn="ctr"/>
                      <a:r>
                        <a:rPr lang="en-US" altLang="zh-CN" sz="1200" dirty="0" smtClean="0"/>
                        <a:t>74</a:t>
                      </a:r>
                      <a:endParaRPr lang="zh-CN" altLang="en-US" sz="1200" dirty="0"/>
                    </a:p>
                  </a:txBody>
                  <a:tcPr anchor="ctr">
                    <a:solidFill>
                      <a:schemeClr val="accent1">
                        <a:lumMod val="40000"/>
                        <a:lumOff val="60000"/>
                      </a:schemeClr>
                    </a:solidFill>
                  </a:tcPr>
                </a:tc>
                <a:tc>
                  <a:txBody>
                    <a:bodyPr/>
                    <a:lstStyle/>
                    <a:p>
                      <a:pPr algn="ctr"/>
                      <a:r>
                        <a:rPr lang="en-US" altLang="zh-CN" sz="1200" dirty="0" smtClean="0"/>
                        <a:t>85</a:t>
                      </a:r>
                      <a:endParaRPr lang="zh-CN" altLang="en-US" sz="1200" dirty="0"/>
                    </a:p>
                  </a:txBody>
                  <a:tcPr anchor="ctr">
                    <a:solidFill>
                      <a:schemeClr val="accent1">
                        <a:lumMod val="40000"/>
                        <a:lumOff val="60000"/>
                      </a:schemeClr>
                    </a:solidFill>
                  </a:tcPr>
                </a:tc>
              </a:tr>
            </a:tbl>
          </a:graphicData>
        </a:graphic>
      </p:graphicFrame>
      <p:sp>
        <p:nvSpPr>
          <p:cNvPr id="22" name="文本框 21"/>
          <p:cNvSpPr txBox="1"/>
          <p:nvPr/>
        </p:nvSpPr>
        <p:spPr>
          <a:xfrm>
            <a:off x="9640076" y="4540000"/>
            <a:ext cx="1500732" cy="307777"/>
          </a:xfrm>
          <a:prstGeom prst="rect">
            <a:avLst/>
          </a:prstGeom>
          <a:noFill/>
        </p:spPr>
        <p:txBody>
          <a:bodyPr wrap="none" rtlCol="0">
            <a:spAutoFit/>
          </a:bodyPr>
          <a:lstStyle/>
          <a:p>
            <a:r>
              <a:rPr lang="en-US" altLang="zh-CN" sz="1400" dirty="0" smtClean="0"/>
              <a:t>CKG2</a:t>
            </a:r>
            <a:r>
              <a:rPr lang="zh-CN" altLang="en-US" sz="1400" dirty="0" smtClean="0"/>
              <a:t>（</a:t>
            </a:r>
            <a:r>
              <a:rPr lang="en-US" altLang="zh-CN" sz="1400" dirty="0" smtClean="0"/>
              <a:t>RAID5</a:t>
            </a:r>
            <a:r>
              <a:rPr lang="zh-CN" altLang="en-US" sz="1400" dirty="0" smtClean="0"/>
              <a:t>）</a:t>
            </a:r>
            <a:endParaRPr lang="zh-CN" altLang="en-US" sz="1400" dirty="0"/>
          </a:p>
        </p:txBody>
      </p:sp>
      <p:sp>
        <p:nvSpPr>
          <p:cNvPr id="32" name="文本框 31"/>
          <p:cNvSpPr txBox="1"/>
          <p:nvPr/>
        </p:nvSpPr>
        <p:spPr>
          <a:xfrm>
            <a:off x="5864106" y="1980245"/>
            <a:ext cx="660758" cy="276999"/>
          </a:xfrm>
          <a:prstGeom prst="rect">
            <a:avLst/>
          </a:prstGeom>
          <a:noFill/>
        </p:spPr>
        <p:txBody>
          <a:bodyPr wrap="none" rtlCol="0">
            <a:spAutoFit/>
          </a:bodyPr>
          <a:lstStyle/>
          <a:p>
            <a:r>
              <a:rPr lang="en-US" altLang="zh-CN" sz="1200" dirty="0" smtClean="0"/>
              <a:t>HDD 0</a:t>
            </a:r>
            <a:endParaRPr lang="zh-CN" altLang="en-US" sz="1200" dirty="0"/>
          </a:p>
        </p:txBody>
      </p:sp>
      <p:sp>
        <p:nvSpPr>
          <p:cNvPr id="33" name="文本框 32"/>
          <p:cNvSpPr txBox="1"/>
          <p:nvPr/>
        </p:nvSpPr>
        <p:spPr>
          <a:xfrm>
            <a:off x="5864106" y="2898416"/>
            <a:ext cx="660758" cy="276999"/>
          </a:xfrm>
          <a:prstGeom prst="rect">
            <a:avLst/>
          </a:prstGeom>
          <a:noFill/>
        </p:spPr>
        <p:txBody>
          <a:bodyPr wrap="none" rtlCol="0">
            <a:spAutoFit/>
          </a:bodyPr>
          <a:lstStyle/>
          <a:p>
            <a:r>
              <a:rPr lang="en-US" altLang="zh-CN" sz="1200" dirty="0" smtClean="0"/>
              <a:t>HDD 1</a:t>
            </a:r>
            <a:endParaRPr lang="zh-CN" altLang="en-US" sz="1200" dirty="0"/>
          </a:p>
        </p:txBody>
      </p:sp>
      <p:sp>
        <p:nvSpPr>
          <p:cNvPr id="34" name="文本框 33"/>
          <p:cNvSpPr txBox="1"/>
          <p:nvPr/>
        </p:nvSpPr>
        <p:spPr>
          <a:xfrm>
            <a:off x="5864106" y="3755874"/>
            <a:ext cx="660758" cy="276999"/>
          </a:xfrm>
          <a:prstGeom prst="rect">
            <a:avLst/>
          </a:prstGeom>
          <a:noFill/>
        </p:spPr>
        <p:txBody>
          <a:bodyPr wrap="none" rtlCol="0">
            <a:spAutoFit/>
          </a:bodyPr>
          <a:lstStyle/>
          <a:p>
            <a:r>
              <a:rPr lang="en-US" altLang="zh-CN" sz="1200" dirty="0" smtClean="0"/>
              <a:t>HDD 2</a:t>
            </a:r>
            <a:endParaRPr lang="zh-CN" altLang="en-US" sz="1200" dirty="0"/>
          </a:p>
        </p:txBody>
      </p:sp>
      <p:sp>
        <p:nvSpPr>
          <p:cNvPr id="35" name="文本框 34"/>
          <p:cNvSpPr txBox="1"/>
          <p:nvPr/>
        </p:nvSpPr>
        <p:spPr>
          <a:xfrm>
            <a:off x="5864106" y="4577939"/>
            <a:ext cx="660758" cy="276999"/>
          </a:xfrm>
          <a:prstGeom prst="rect">
            <a:avLst/>
          </a:prstGeom>
          <a:noFill/>
        </p:spPr>
        <p:txBody>
          <a:bodyPr wrap="none" rtlCol="0">
            <a:spAutoFit/>
          </a:bodyPr>
          <a:lstStyle/>
          <a:p>
            <a:r>
              <a:rPr lang="en-US" altLang="zh-CN" sz="1200" dirty="0" smtClean="0"/>
              <a:t>HDD 3</a:t>
            </a:r>
            <a:endParaRPr lang="zh-CN" altLang="en-US" sz="1200" dirty="0"/>
          </a:p>
        </p:txBody>
      </p:sp>
      <p:sp>
        <p:nvSpPr>
          <p:cNvPr id="36" name="文本框 35"/>
          <p:cNvSpPr txBox="1"/>
          <p:nvPr/>
        </p:nvSpPr>
        <p:spPr>
          <a:xfrm>
            <a:off x="5864106" y="5470634"/>
            <a:ext cx="660758" cy="276999"/>
          </a:xfrm>
          <a:prstGeom prst="rect">
            <a:avLst/>
          </a:prstGeom>
          <a:noFill/>
        </p:spPr>
        <p:txBody>
          <a:bodyPr wrap="none" rtlCol="0">
            <a:spAutoFit/>
          </a:bodyPr>
          <a:lstStyle/>
          <a:p>
            <a:r>
              <a:rPr lang="en-US" altLang="zh-CN" sz="1200" dirty="0" smtClean="0"/>
              <a:t>HDD 4</a:t>
            </a:r>
            <a:endParaRPr lang="zh-CN" altLang="en-US" sz="1200" dirty="0"/>
          </a:p>
        </p:txBody>
      </p:sp>
      <p:sp>
        <p:nvSpPr>
          <p:cNvPr id="39" name="文本框 38"/>
          <p:cNvSpPr txBox="1"/>
          <p:nvPr/>
        </p:nvSpPr>
        <p:spPr>
          <a:xfrm>
            <a:off x="7586457" y="1973466"/>
            <a:ext cx="660758" cy="276999"/>
          </a:xfrm>
          <a:prstGeom prst="rect">
            <a:avLst/>
          </a:prstGeom>
          <a:noFill/>
        </p:spPr>
        <p:txBody>
          <a:bodyPr wrap="none" rtlCol="0">
            <a:spAutoFit/>
          </a:bodyPr>
          <a:lstStyle/>
          <a:p>
            <a:r>
              <a:rPr lang="en-US" altLang="zh-CN" sz="1200" dirty="0" smtClean="0"/>
              <a:t>HDD 5</a:t>
            </a:r>
            <a:endParaRPr lang="zh-CN" altLang="en-US" sz="1200" dirty="0"/>
          </a:p>
        </p:txBody>
      </p:sp>
      <p:sp>
        <p:nvSpPr>
          <p:cNvPr id="40" name="文本框 39"/>
          <p:cNvSpPr txBox="1"/>
          <p:nvPr/>
        </p:nvSpPr>
        <p:spPr>
          <a:xfrm>
            <a:off x="7586457" y="2891637"/>
            <a:ext cx="660758" cy="276999"/>
          </a:xfrm>
          <a:prstGeom prst="rect">
            <a:avLst/>
          </a:prstGeom>
          <a:noFill/>
        </p:spPr>
        <p:txBody>
          <a:bodyPr wrap="none" rtlCol="0">
            <a:spAutoFit/>
          </a:bodyPr>
          <a:lstStyle/>
          <a:p>
            <a:r>
              <a:rPr lang="en-US" altLang="zh-CN" sz="1200" dirty="0" smtClean="0"/>
              <a:t>HDD 6</a:t>
            </a:r>
            <a:endParaRPr lang="zh-CN" altLang="en-US" sz="1200" dirty="0"/>
          </a:p>
        </p:txBody>
      </p:sp>
      <p:sp>
        <p:nvSpPr>
          <p:cNvPr id="41" name="文本框 40"/>
          <p:cNvSpPr txBox="1"/>
          <p:nvPr/>
        </p:nvSpPr>
        <p:spPr>
          <a:xfrm>
            <a:off x="7594924" y="3749095"/>
            <a:ext cx="660758" cy="276999"/>
          </a:xfrm>
          <a:prstGeom prst="rect">
            <a:avLst/>
          </a:prstGeom>
          <a:noFill/>
        </p:spPr>
        <p:txBody>
          <a:bodyPr wrap="none" rtlCol="0">
            <a:spAutoFit/>
          </a:bodyPr>
          <a:lstStyle/>
          <a:p>
            <a:r>
              <a:rPr lang="en-US" altLang="zh-CN" sz="1200" dirty="0" smtClean="0"/>
              <a:t>HDD 7</a:t>
            </a:r>
            <a:endParaRPr lang="zh-CN" altLang="en-US" sz="1200" dirty="0"/>
          </a:p>
        </p:txBody>
      </p:sp>
      <p:sp>
        <p:nvSpPr>
          <p:cNvPr id="42" name="文本框 41"/>
          <p:cNvSpPr txBox="1"/>
          <p:nvPr/>
        </p:nvSpPr>
        <p:spPr>
          <a:xfrm>
            <a:off x="7586457" y="4571160"/>
            <a:ext cx="660758" cy="276999"/>
          </a:xfrm>
          <a:prstGeom prst="rect">
            <a:avLst/>
          </a:prstGeom>
          <a:noFill/>
        </p:spPr>
        <p:txBody>
          <a:bodyPr wrap="none" rtlCol="0">
            <a:spAutoFit/>
          </a:bodyPr>
          <a:lstStyle/>
          <a:p>
            <a:r>
              <a:rPr lang="en-US" altLang="zh-CN" sz="1200" dirty="0" smtClean="0"/>
              <a:t>HDD 8</a:t>
            </a:r>
            <a:endParaRPr lang="zh-CN" altLang="en-US" sz="1200" dirty="0"/>
          </a:p>
        </p:txBody>
      </p:sp>
      <p:sp>
        <p:nvSpPr>
          <p:cNvPr id="43" name="文本框 42"/>
          <p:cNvSpPr txBox="1"/>
          <p:nvPr/>
        </p:nvSpPr>
        <p:spPr>
          <a:xfrm>
            <a:off x="7586457" y="5463855"/>
            <a:ext cx="660758" cy="276999"/>
          </a:xfrm>
          <a:prstGeom prst="rect">
            <a:avLst/>
          </a:prstGeom>
          <a:noFill/>
        </p:spPr>
        <p:txBody>
          <a:bodyPr wrap="none" rtlCol="0">
            <a:spAutoFit/>
          </a:bodyPr>
          <a:lstStyle/>
          <a:p>
            <a:r>
              <a:rPr lang="en-US" altLang="zh-CN" sz="1200" dirty="0" smtClean="0"/>
              <a:t>HDD 9</a:t>
            </a:r>
            <a:endParaRPr lang="zh-CN" altLang="en-US" sz="1200" dirty="0"/>
          </a:p>
        </p:txBody>
      </p:sp>
      <p:grpSp>
        <p:nvGrpSpPr>
          <p:cNvPr id="52" name="组合 51"/>
          <p:cNvGrpSpPr/>
          <p:nvPr/>
        </p:nvGrpSpPr>
        <p:grpSpPr>
          <a:xfrm rot="18876074">
            <a:off x="6481871" y="2418956"/>
            <a:ext cx="1143280" cy="1193446"/>
            <a:chOff x="4666594" y="2323750"/>
            <a:chExt cx="1080000" cy="1080000"/>
          </a:xfrm>
        </p:grpSpPr>
        <p:cxnSp>
          <p:nvCxnSpPr>
            <p:cNvPr id="50" name="直接连接符 49"/>
            <p:cNvCxnSpPr/>
            <p:nvPr/>
          </p:nvCxnSpPr>
          <p:spPr>
            <a:xfrm>
              <a:off x="5206594" y="2323750"/>
              <a:ext cx="0" cy="108000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666594" y="2863750"/>
              <a:ext cx="1080000" cy="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9396158" y="1613271"/>
            <a:ext cx="1822897" cy="2771870"/>
            <a:chOff x="9324358" y="1822067"/>
            <a:chExt cx="1822897" cy="2771870"/>
          </a:xfrm>
        </p:grpSpPr>
        <p:pic>
          <p:nvPicPr>
            <p:cNvPr id="24" name="图片 23"/>
            <p:cNvPicPr>
              <a:picLocks noChangeAspect="1"/>
            </p:cNvPicPr>
            <p:nvPr/>
          </p:nvPicPr>
          <p:blipFill rotWithShape="1">
            <a:blip r:embed="rId4"/>
            <a:srcRect b="10143"/>
            <a:stretch/>
          </p:blipFill>
          <p:spPr>
            <a:xfrm>
              <a:off x="9324393" y="3551389"/>
              <a:ext cx="1822862" cy="301297"/>
            </a:xfrm>
            <a:prstGeom prst="rect">
              <a:avLst/>
            </a:prstGeom>
          </p:spPr>
        </p:pic>
        <p:pic>
          <p:nvPicPr>
            <p:cNvPr id="25" name="图片 24"/>
            <p:cNvPicPr>
              <a:picLocks noChangeAspect="1"/>
            </p:cNvPicPr>
            <p:nvPr/>
          </p:nvPicPr>
          <p:blipFill rotWithShape="1">
            <a:blip r:embed="rId5"/>
            <a:srcRect b="9912"/>
            <a:stretch/>
          </p:blipFill>
          <p:spPr>
            <a:xfrm>
              <a:off x="9701931" y="2517236"/>
              <a:ext cx="390178" cy="296579"/>
            </a:xfrm>
            <a:prstGeom prst="rect">
              <a:avLst/>
            </a:prstGeom>
          </p:spPr>
        </p:pic>
        <p:pic>
          <p:nvPicPr>
            <p:cNvPr id="27" name="图片 26"/>
            <p:cNvPicPr>
              <a:picLocks noChangeAspect="1"/>
            </p:cNvPicPr>
            <p:nvPr/>
          </p:nvPicPr>
          <p:blipFill rotWithShape="1">
            <a:blip r:embed="rId6"/>
            <a:srcRect b="10772"/>
            <a:stretch/>
          </p:blipFill>
          <p:spPr>
            <a:xfrm>
              <a:off x="9324358" y="2114526"/>
              <a:ext cx="1822862" cy="293748"/>
            </a:xfrm>
            <a:prstGeom prst="rect">
              <a:avLst/>
            </a:prstGeom>
          </p:spPr>
        </p:pic>
        <p:sp>
          <p:nvSpPr>
            <p:cNvPr id="28" name="文本框 27"/>
            <p:cNvSpPr txBox="1"/>
            <p:nvPr/>
          </p:nvSpPr>
          <p:spPr>
            <a:xfrm>
              <a:off x="9498690" y="3244789"/>
              <a:ext cx="1500732" cy="307777"/>
            </a:xfrm>
            <a:prstGeom prst="rect">
              <a:avLst/>
            </a:prstGeom>
            <a:noFill/>
          </p:spPr>
          <p:txBody>
            <a:bodyPr wrap="none" rtlCol="0">
              <a:spAutoFit/>
            </a:bodyPr>
            <a:lstStyle/>
            <a:p>
              <a:r>
                <a:rPr lang="en-US" altLang="zh-CN" sz="1400" dirty="0" smtClean="0"/>
                <a:t>CKG1</a:t>
              </a:r>
              <a:r>
                <a:rPr lang="zh-CN" altLang="en-US" sz="1400" dirty="0" smtClean="0"/>
                <a:t>（</a:t>
              </a:r>
              <a:r>
                <a:rPr lang="en-US" altLang="zh-CN" sz="1400" dirty="0" smtClean="0"/>
                <a:t>RAID5</a:t>
              </a:r>
              <a:r>
                <a:rPr lang="zh-CN" altLang="en-US" sz="1400" dirty="0" smtClean="0"/>
                <a:t>）</a:t>
              </a:r>
              <a:endParaRPr lang="zh-CN" altLang="en-US" sz="1400" dirty="0"/>
            </a:p>
          </p:txBody>
        </p:sp>
        <p:sp>
          <p:nvSpPr>
            <p:cNvPr id="29" name="文本框 28"/>
            <p:cNvSpPr txBox="1"/>
            <p:nvPr/>
          </p:nvSpPr>
          <p:spPr>
            <a:xfrm>
              <a:off x="9498690" y="1822067"/>
              <a:ext cx="1500732" cy="307777"/>
            </a:xfrm>
            <a:prstGeom prst="rect">
              <a:avLst/>
            </a:prstGeom>
            <a:noFill/>
          </p:spPr>
          <p:txBody>
            <a:bodyPr wrap="none" rtlCol="0">
              <a:spAutoFit/>
            </a:bodyPr>
            <a:lstStyle/>
            <a:p>
              <a:r>
                <a:rPr lang="en-US" altLang="zh-CN" sz="1400" dirty="0" smtClean="0"/>
                <a:t>CKG0</a:t>
              </a:r>
              <a:r>
                <a:rPr lang="zh-CN" altLang="en-US" sz="1400" dirty="0" smtClean="0"/>
                <a:t>（</a:t>
              </a:r>
              <a:r>
                <a:rPr lang="en-US" altLang="zh-CN" sz="1400" dirty="0" smtClean="0"/>
                <a:t>RAID5</a:t>
              </a:r>
              <a:r>
                <a:rPr lang="zh-CN" altLang="en-US" sz="1400" dirty="0" smtClean="0"/>
                <a:t>）</a:t>
              </a:r>
              <a:endParaRPr lang="zh-CN" altLang="en-US" sz="1400" dirty="0"/>
            </a:p>
          </p:txBody>
        </p:sp>
        <p:cxnSp>
          <p:nvCxnSpPr>
            <p:cNvPr id="31" name="直接箭头连接符 30"/>
            <p:cNvCxnSpPr>
              <a:stCxn id="25" idx="0"/>
            </p:cNvCxnSpPr>
            <p:nvPr/>
          </p:nvCxnSpPr>
          <p:spPr>
            <a:xfrm flipV="1">
              <a:off x="9897020" y="2387613"/>
              <a:ext cx="0" cy="129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rot="18786083">
              <a:off x="9713752" y="2076925"/>
              <a:ext cx="360000" cy="360000"/>
              <a:chOff x="10925342" y="2802867"/>
              <a:chExt cx="360000" cy="360000"/>
            </a:xfrm>
          </p:grpSpPr>
          <p:cxnSp>
            <p:nvCxnSpPr>
              <p:cNvPr id="47" name="直接连接符 46"/>
              <p:cNvCxnSpPr/>
              <p:nvPr/>
            </p:nvCxnSpPr>
            <p:spPr>
              <a:xfrm>
                <a:off x="11105342" y="2802867"/>
                <a:ext cx="0" cy="36000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25342" y="2982867"/>
                <a:ext cx="360000" cy="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rot="18786083">
              <a:off x="9713752" y="3526266"/>
              <a:ext cx="360000" cy="360000"/>
              <a:chOff x="10925342" y="2802867"/>
              <a:chExt cx="360000" cy="360000"/>
            </a:xfrm>
          </p:grpSpPr>
          <p:cxnSp>
            <p:nvCxnSpPr>
              <p:cNvPr id="54" name="直接连接符 53"/>
              <p:cNvCxnSpPr/>
              <p:nvPr/>
            </p:nvCxnSpPr>
            <p:spPr>
              <a:xfrm>
                <a:off x="11105342" y="2802867"/>
                <a:ext cx="0" cy="36000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925342" y="2982867"/>
                <a:ext cx="360000" cy="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grpSp>
        <p:sp>
          <p:nvSpPr>
            <p:cNvPr id="56" name="流程图: 或者 55"/>
            <p:cNvSpPr/>
            <p:nvPr/>
          </p:nvSpPr>
          <p:spPr>
            <a:xfrm>
              <a:off x="9796385" y="2961482"/>
              <a:ext cx="194733" cy="19473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肘形连接符 57"/>
            <p:cNvCxnSpPr>
              <a:endCxn id="56" idx="2"/>
            </p:cNvCxnSpPr>
            <p:nvPr/>
          </p:nvCxnSpPr>
          <p:spPr>
            <a:xfrm rot="16200000" flipH="1">
              <a:off x="9315218" y="2577682"/>
              <a:ext cx="662802" cy="2995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27" idx="2"/>
              <a:endCxn id="56" idx="6"/>
            </p:cNvCxnSpPr>
            <p:nvPr/>
          </p:nvCxnSpPr>
          <p:spPr>
            <a:xfrm rot="5400000">
              <a:off x="9788167" y="2611226"/>
              <a:ext cx="650575" cy="2446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endCxn id="56" idx="6"/>
            </p:cNvCxnSpPr>
            <p:nvPr/>
          </p:nvCxnSpPr>
          <p:spPr>
            <a:xfrm rot="5400000">
              <a:off x="9961595" y="2425570"/>
              <a:ext cx="662803" cy="6037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endCxn id="56" idx="6"/>
            </p:cNvCxnSpPr>
            <p:nvPr/>
          </p:nvCxnSpPr>
          <p:spPr>
            <a:xfrm rot="10800000" flipV="1">
              <a:off x="9991118" y="2396045"/>
              <a:ext cx="949132" cy="662803"/>
            </a:xfrm>
            <a:prstGeom prst="bentConnector3">
              <a:avLst>
                <a:gd name="adj1" fmla="val -4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6" idx="0"/>
              <a:endCxn id="25" idx="2"/>
            </p:cNvCxnSpPr>
            <p:nvPr/>
          </p:nvCxnSpPr>
          <p:spPr>
            <a:xfrm flipV="1">
              <a:off x="9893752" y="2813815"/>
              <a:ext cx="3268" cy="14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9893752" y="3825335"/>
              <a:ext cx="0" cy="129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流程图: 或者 77"/>
            <p:cNvSpPr/>
            <p:nvPr/>
          </p:nvSpPr>
          <p:spPr>
            <a:xfrm>
              <a:off x="9793117" y="4399204"/>
              <a:ext cx="194733" cy="19473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肘形连接符 78"/>
            <p:cNvCxnSpPr>
              <a:endCxn id="78" idx="2"/>
            </p:cNvCxnSpPr>
            <p:nvPr/>
          </p:nvCxnSpPr>
          <p:spPr>
            <a:xfrm rot="16200000" flipH="1">
              <a:off x="9311950" y="4015404"/>
              <a:ext cx="662802" cy="2995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endCxn id="78" idx="6"/>
            </p:cNvCxnSpPr>
            <p:nvPr/>
          </p:nvCxnSpPr>
          <p:spPr>
            <a:xfrm rot="5400000">
              <a:off x="9784899" y="4048948"/>
              <a:ext cx="650575" cy="2446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endCxn id="78" idx="6"/>
            </p:cNvCxnSpPr>
            <p:nvPr/>
          </p:nvCxnSpPr>
          <p:spPr>
            <a:xfrm rot="5400000">
              <a:off x="9958327" y="3863292"/>
              <a:ext cx="662803" cy="6037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78" idx="6"/>
            </p:cNvCxnSpPr>
            <p:nvPr/>
          </p:nvCxnSpPr>
          <p:spPr>
            <a:xfrm rot="10800000" flipV="1">
              <a:off x="9987850" y="3833767"/>
              <a:ext cx="949132" cy="662803"/>
            </a:xfrm>
            <a:prstGeom prst="bentConnector3">
              <a:avLst>
                <a:gd name="adj1" fmla="val -4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8" idx="0"/>
            </p:cNvCxnSpPr>
            <p:nvPr/>
          </p:nvCxnSpPr>
          <p:spPr>
            <a:xfrm flipV="1">
              <a:off x="9890484" y="4251537"/>
              <a:ext cx="3268" cy="14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4" name="图片 83"/>
            <p:cNvPicPr>
              <a:picLocks noChangeAspect="1"/>
            </p:cNvPicPr>
            <p:nvPr/>
          </p:nvPicPr>
          <p:blipFill rotWithShape="1">
            <a:blip r:embed="rId7"/>
            <a:srcRect t="1" b="9669"/>
            <a:stretch/>
          </p:blipFill>
          <p:spPr>
            <a:xfrm>
              <a:off x="9698663" y="3959028"/>
              <a:ext cx="390178" cy="302886"/>
            </a:xfrm>
            <a:prstGeom prst="rect">
              <a:avLst/>
            </a:prstGeom>
          </p:spPr>
        </p:pic>
      </p:grpSp>
      <p:sp>
        <p:nvSpPr>
          <p:cNvPr id="86" name="矩形 85"/>
          <p:cNvSpPr/>
          <p:nvPr/>
        </p:nvSpPr>
        <p:spPr>
          <a:xfrm>
            <a:off x="5864105" y="1132367"/>
            <a:ext cx="5485291" cy="4967809"/>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1013249" y="1971898"/>
            <a:ext cx="869685" cy="748119"/>
            <a:chOff x="1159334" y="1860851"/>
            <a:chExt cx="869685" cy="748119"/>
          </a:xfrm>
        </p:grpSpPr>
        <p:sp>
          <p:nvSpPr>
            <p:cNvPr id="6" name="矩形 5"/>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63798" y="1860851"/>
              <a:ext cx="660758" cy="276999"/>
            </a:xfrm>
            <a:prstGeom prst="rect">
              <a:avLst/>
            </a:prstGeom>
            <a:noFill/>
          </p:spPr>
          <p:txBody>
            <a:bodyPr wrap="none" rtlCol="0">
              <a:spAutoFit/>
            </a:bodyPr>
            <a:lstStyle/>
            <a:p>
              <a:r>
                <a:rPr lang="en-US" altLang="zh-CN" sz="1200" dirty="0" smtClean="0"/>
                <a:t>HDD 0</a:t>
              </a:r>
              <a:endParaRPr lang="zh-CN" altLang="en-US" sz="1200" dirty="0"/>
            </a:p>
          </p:txBody>
        </p:sp>
      </p:grpSp>
      <p:grpSp>
        <p:nvGrpSpPr>
          <p:cNvPr id="91" name="组合 90"/>
          <p:cNvGrpSpPr/>
          <p:nvPr/>
        </p:nvGrpSpPr>
        <p:grpSpPr>
          <a:xfrm>
            <a:off x="1013249" y="2808016"/>
            <a:ext cx="869685" cy="748119"/>
            <a:chOff x="1159334" y="1860851"/>
            <a:chExt cx="869685" cy="748119"/>
          </a:xfrm>
        </p:grpSpPr>
        <p:sp>
          <p:nvSpPr>
            <p:cNvPr id="92" name="矩形 91"/>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263798" y="1860851"/>
              <a:ext cx="660758" cy="276999"/>
            </a:xfrm>
            <a:prstGeom prst="rect">
              <a:avLst/>
            </a:prstGeom>
            <a:noFill/>
          </p:spPr>
          <p:txBody>
            <a:bodyPr wrap="none" rtlCol="0">
              <a:spAutoFit/>
            </a:bodyPr>
            <a:lstStyle/>
            <a:p>
              <a:r>
                <a:rPr lang="en-US" altLang="zh-CN" sz="1200" dirty="0" smtClean="0"/>
                <a:t>HDD 1</a:t>
              </a:r>
              <a:endParaRPr lang="zh-CN" altLang="en-US" sz="1200" dirty="0"/>
            </a:p>
          </p:txBody>
        </p:sp>
      </p:grpSp>
      <p:grpSp>
        <p:nvGrpSpPr>
          <p:cNvPr id="94" name="组合 93"/>
          <p:cNvGrpSpPr/>
          <p:nvPr/>
        </p:nvGrpSpPr>
        <p:grpSpPr>
          <a:xfrm>
            <a:off x="1013249" y="3640422"/>
            <a:ext cx="869685" cy="748119"/>
            <a:chOff x="1159334" y="1860851"/>
            <a:chExt cx="869685" cy="748119"/>
          </a:xfrm>
        </p:grpSpPr>
        <p:sp>
          <p:nvSpPr>
            <p:cNvPr id="95" name="矩形 94"/>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1263798" y="1860851"/>
              <a:ext cx="660758" cy="276999"/>
            </a:xfrm>
            <a:prstGeom prst="rect">
              <a:avLst/>
            </a:prstGeom>
            <a:noFill/>
          </p:spPr>
          <p:txBody>
            <a:bodyPr wrap="none" rtlCol="0">
              <a:spAutoFit/>
            </a:bodyPr>
            <a:lstStyle/>
            <a:p>
              <a:r>
                <a:rPr lang="en-US" altLang="zh-CN" sz="1200" dirty="0" smtClean="0"/>
                <a:t>HDD 2</a:t>
              </a:r>
              <a:endParaRPr lang="zh-CN" altLang="en-US" sz="1200" dirty="0"/>
            </a:p>
          </p:txBody>
        </p:sp>
      </p:grpSp>
      <p:grpSp>
        <p:nvGrpSpPr>
          <p:cNvPr id="97" name="组合 96"/>
          <p:cNvGrpSpPr/>
          <p:nvPr/>
        </p:nvGrpSpPr>
        <p:grpSpPr>
          <a:xfrm>
            <a:off x="1030297" y="4436757"/>
            <a:ext cx="869685" cy="748119"/>
            <a:chOff x="1159334" y="1860851"/>
            <a:chExt cx="869685" cy="748119"/>
          </a:xfrm>
        </p:grpSpPr>
        <p:sp>
          <p:nvSpPr>
            <p:cNvPr id="98" name="矩形 97"/>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1263798" y="1860851"/>
              <a:ext cx="660758" cy="276999"/>
            </a:xfrm>
            <a:prstGeom prst="rect">
              <a:avLst/>
            </a:prstGeom>
            <a:noFill/>
          </p:spPr>
          <p:txBody>
            <a:bodyPr wrap="none" rtlCol="0">
              <a:spAutoFit/>
            </a:bodyPr>
            <a:lstStyle/>
            <a:p>
              <a:r>
                <a:rPr lang="en-US" altLang="zh-CN" sz="1200" dirty="0" smtClean="0"/>
                <a:t>HDD 3</a:t>
              </a:r>
              <a:endParaRPr lang="zh-CN" altLang="en-US" sz="1200" dirty="0"/>
            </a:p>
          </p:txBody>
        </p:sp>
      </p:grpSp>
      <p:grpSp>
        <p:nvGrpSpPr>
          <p:cNvPr id="100" name="组合 99"/>
          <p:cNvGrpSpPr/>
          <p:nvPr/>
        </p:nvGrpSpPr>
        <p:grpSpPr>
          <a:xfrm>
            <a:off x="1030297" y="5258433"/>
            <a:ext cx="869685" cy="748119"/>
            <a:chOff x="1159334" y="1860851"/>
            <a:chExt cx="869685" cy="748119"/>
          </a:xfrm>
        </p:grpSpPr>
        <p:sp>
          <p:nvSpPr>
            <p:cNvPr id="101" name="矩形 100"/>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263798" y="1860851"/>
              <a:ext cx="660758" cy="276999"/>
            </a:xfrm>
            <a:prstGeom prst="rect">
              <a:avLst/>
            </a:prstGeom>
            <a:noFill/>
          </p:spPr>
          <p:txBody>
            <a:bodyPr wrap="none" rtlCol="0">
              <a:spAutoFit/>
            </a:bodyPr>
            <a:lstStyle/>
            <a:p>
              <a:r>
                <a:rPr lang="en-US" altLang="zh-CN" sz="1200" dirty="0" smtClean="0"/>
                <a:t>HDD 4</a:t>
              </a:r>
              <a:endParaRPr lang="zh-CN" altLang="en-US" sz="1200" dirty="0"/>
            </a:p>
          </p:txBody>
        </p:sp>
      </p:grpSp>
      <p:grpSp>
        <p:nvGrpSpPr>
          <p:cNvPr id="103" name="组合 102"/>
          <p:cNvGrpSpPr/>
          <p:nvPr/>
        </p:nvGrpSpPr>
        <p:grpSpPr>
          <a:xfrm>
            <a:off x="2110861" y="1971898"/>
            <a:ext cx="869685" cy="748119"/>
            <a:chOff x="1159334" y="1860851"/>
            <a:chExt cx="869685" cy="748119"/>
          </a:xfrm>
        </p:grpSpPr>
        <p:sp>
          <p:nvSpPr>
            <p:cNvPr id="104" name="矩形 103"/>
            <p:cNvSpPr/>
            <p:nvPr/>
          </p:nvSpPr>
          <p:spPr>
            <a:xfrm>
              <a:off x="1159334" y="2112774"/>
              <a:ext cx="869685" cy="49619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rPr>
                <a:t>hotspare</a:t>
              </a:r>
              <a:endParaRPr lang="zh-CN" altLang="en-US" sz="1200" b="1" dirty="0">
                <a:solidFill>
                  <a:schemeClr val="tx1"/>
                </a:solidFill>
              </a:endParaRPr>
            </a:p>
          </p:txBody>
        </p:sp>
        <p:sp>
          <p:nvSpPr>
            <p:cNvPr id="105" name="文本框 104"/>
            <p:cNvSpPr txBox="1"/>
            <p:nvPr/>
          </p:nvSpPr>
          <p:spPr>
            <a:xfrm>
              <a:off x="1263798" y="1860851"/>
              <a:ext cx="660758" cy="276999"/>
            </a:xfrm>
            <a:prstGeom prst="rect">
              <a:avLst/>
            </a:prstGeom>
            <a:noFill/>
          </p:spPr>
          <p:txBody>
            <a:bodyPr wrap="none" rtlCol="0">
              <a:spAutoFit/>
            </a:bodyPr>
            <a:lstStyle/>
            <a:p>
              <a:r>
                <a:rPr lang="en-US" altLang="zh-CN" sz="1200" dirty="0" smtClean="0"/>
                <a:t>HDD 5</a:t>
              </a:r>
              <a:endParaRPr lang="zh-CN" altLang="en-US" sz="1200" dirty="0"/>
            </a:p>
          </p:txBody>
        </p:sp>
      </p:grpSp>
      <p:grpSp>
        <p:nvGrpSpPr>
          <p:cNvPr id="106" name="组合 105"/>
          <p:cNvGrpSpPr/>
          <p:nvPr/>
        </p:nvGrpSpPr>
        <p:grpSpPr>
          <a:xfrm>
            <a:off x="2110861" y="2808016"/>
            <a:ext cx="869685" cy="748119"/>
            <a:chOff x="1159334" y="1860851"/>
            <a:chExt cx="869685" cy="748119"/>
          </a:xfrm>
        </p:grpSpPr>
        <p:sp>
          <p:nvSpPr>
            <p:cNvPr id="107" name="矩形 106"/>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1263798" y="1860851"/>
              <a:ext cx="660758" cy="276999"/>
            </a:xfrm>
            <a:prstGeom prst="rect">
              <a:avLst/>
            </a:prstGeom>
            <a:noFill/>
          </p:spPr>
          <p:txBody>
            <a:bodyPr wrap="none" rtlCol="0">
              <a:spAutoFit/>
            </a:bodyPr>
            <a:lstStyle/>
            <a:p>
              <a:r>
                <a:rPr lang="en-US" altLang="zh-CN" sz="1200" dirty="0" smtClean="0"/>
                <a:t>HDD 6</a:t>
              </a:r>
              <a:endParaRPr lang="zh-CN" altLang="en-US" sz="1200" dirty="0"/>
            </a:p>
          </p:txBody>
        </p:sp>
      </p:grpSp>
      <p:grpSp>
        <p:nvGrpSpPr>
          <p:cNvPr id="109" name="组合 108"/>
          <p:cNvGrpSpPr/>
          <p:nvPr/>
        </p:nvGrpSpPr>
        <p:grpSpPr>
          <a:xfrm>
            <a:off x="2110861" y="3640422"/>
            <a:ext cx="869685" cy="748119"/>
            <a:chOff x="1159334" y="1860851"/>
            <a:chExt cx="869685" cy="748119"/>
          </a:xfrm>
        </p:grpSpPr>
        <p:sp>
          <p:nvSpPr>
            <p:cNvPr id="110" name="矩形 109"/>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p:cNvSpPr txBox="1"/>
            <p:nvPr/>
          </p:nvSpPr>
          <p:spPr>
            <a:xfrm>
              <a:off x="1263798" y="1860851"/>
              <a:ext cx="660758" cy="276999"/>
            </a:xfrm>
            <a:prstGeom prst="rect">
              <a:avLst/>
            </a:prstGeom>
            <a:noFill/>
          </p:spPr>
          <p:txBody>
            <a:bodyPr wrap="none" rtlCol="0">
              <a:spAutoFit/>
            </a:bodyPr>
            <a:lstStyle/>
            <a:p>
              <a:r>
                <a:rPr lang="en-US" altLang="zh-CN" sz="1200" dirty="0" smtClean="0"/>
                <a:t>HDD 7</a:t>
              </a:r>
              <a:endParaRPr lang="zh-CN" altLang="en-US" sz="1200" dirty="0"/>
            </a:p>
          </p:txBody>
        </p:sp>
      </p:grpSp>
      <p:grpSp>
        <p:nvGrpSpPr>
          <p:cNvPr id="112" name="组合 111"/>
          <p:cNvGrpSpPr/>
          <p:nvPr/>
        </p:nvGrpSpPr>
        <p:grpSpPr>
          <a:xfrm>
            <a:off x="2127909" y="4436757"/>
            <a:ext cx="869685" cy="748119"/>
            <a:chOff x="1159334" y="1860851"/>
            <a:chExt cx="869685" cy="748119"/>
          </a:xfrm>
        </p:grpSpPr>
        <p:sp>
          <p:nvSpPr>
            <p:cNvPr id="113" name="矩形 112"/>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p:cNvSpPr txBox="1"/>
            <p:nvPr/>
          </p:nvSpPr>
          <p:spPr>
            <a:xfrm>
              <a:off x="1263798" y="1860851"/>
              <a:ext cx="660758" cy="276999"/>
            </a:xfrm>
            <a:prstGeom prst="rect">
              <a:avLst/>
            </a:prstGeom>
            <a:noFill/>
          </p:spPr>
          <p:txBody>
            <a:bodyPr wrap="none" rtlCol="0">
              <a:spAutoFit/>
            </a:bodyPr>
            <a:lstStyle/>
            <a:p>
              <a:r>
                <a:rPr lang="en-US" altLang="zh-CN" sz="1200" dirty="0" smtClean="0"/>
                <a:t>HDD 8</a:t>
              </a:r>
              <a:endParaRPr lang="zh-CN" altLang="en-US" sz="1200" dirty="0"/>
            </a:p>
          </p:txBody>
        </p:sp>
      </p:grpSp>
      <p:grpSp>
        <p:nvGrpSpPr>
          <p:cNvPr id="115" name="组合 114"/>
          <p:cNvGrpSpPr/>
          <p:nvPr/>
        </p:nvGrpSpPr>
        <p:grpSpPr>
          <a:xfrm>
            <a:off x="2127909" y="5258433"/>
            <a:ext cx="869685" cy="748119"/>
            <a:chOff x="1159334" y="1860851"/>
            <a:chExt cx="869685" cy="748119"/>
          </a:xfrm>
        </p:grpSpPr>
        <p:sp>
          <p:nvSpPr>
            <p:cNvPr id="116" name="矩形 115"/>
            <p:cNvSpPr/>
            <p:nvPr/>
          </p:nvSpPr>
          <p:spPr>
            <a:xfrm>
              <a:off x="1159334" y="2112774"/>
              <a:ext cx="869685" cy="4961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1263798" y="1860851"/>
              <a:ext cx="660758" cy="276999"/>
            </a:xfrm>
            <a:prstGeom prst="rect">
              <a:avLst/>
            </a:prstGeom>
            <a:noFill/>
          </p:spPr>
          <p:txBody>
            <a:bodyPr wrap="none" rtlCol="0">
              <a:spAutoFit/>
            </a:bodyPr>
            <a:lstStyle/>
            <a:p>
              <a:r>
                <a:rPr lang="en-US" altLang="zh-CN" sz="1200" dirty="0" smtClean="0"/>
                <a:t>HDD 9</a:t>
              </a:r>
              <a:endParaRPr lang="zh-CN" altLang="en-US" sz="1200" dirty="0"/>
            </a:p>
          </p:txBody>
        </p:sp>
      </p:grpSp>
      <p:cxnSp>
        <p:nvCxnSpPr>
          <p:cNvPr id="119" name="直接连接符 118"/>
          <p:cNvCxnSpPr/>
          <p:nvPr/>
        </p:nvCxnSpPr>
        <p:spPr>
          <a:xfrm>
            <a:off x="1030297" y="3085015"/>
            <a:ext cx="837451" cy="431848"/>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1030297" y="3065000"/>
            <a:ext cx="847682" cy="471499"/>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3662846" y="2779845"/>
            <a:ext cx="1358064" cy="307777"/>
          </a:xfrm>
          <a:prstGeom prst="rect">
            <a:avLst/>
          </a:prstGeom>
          <a:noFill/>
        </p:spPr>
        <p:txBody>
          <a:bodyPr wrap="none" rtlCol="0">
            <a:spAutoFit/>
          </a:bodyPr>
          <a:lstStyle/>
          <a:p>
            <a:r>
              <a:rPr lang="en-US" altLang="zh-CN" sz="1400" dirty="0" smtClean="0"/>
              <a:t>RAID5</a:t>
            </a:r>
            <a:r>
              <a:rPr lang="zh-CN" altLang="en-US" sz="1400" dirty="0" smtClean="0"/>
              <a:t>（</a:t>
            </a:r>
            <a:r>
              <a:rPr lang="en-US" altLang="zh-CN" sz="1400" dirty="0" smtClean="0"/>
              <a:t>4+1</a:t>
            </a:r>
            <a:r>
              <a:rPr lang="zh-CN" altLang="en-US" sz="1400" dirty="0" smtClean="0"/>
              <a:t>）</a:t>
            </a:r>
            <a:endParaRPr lang="zh-CN" altLang="en-US" sz="1400" dirty="0"/>
          </a:p>
        </p:txBody>
      </p:sp>
      <p:cxnSp>
        <p:nvCxnSpPr>
          <p:cNvPr id="128" name="直接箭头连接符 127"/>
          <p:cNvCxnSpPr/>
          <p:nvPr/>
        </p:nvCxnSpPr>
        <p:spPr>
          <a:xfrm flipV="1">
            <a:off x="4025257" y="3429765"/>
            <a:ext cx="0" cy="129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rot="18786083">
            <a:off x="3841989" y="3119077"/>
            <a:ext cx="360000" cy="360000"/>
            <a:chOff x="10925342" y="2802867"/>
            <a:chExt cx="360000" cy="360000"/>
          </a:xfrm>
        </p:grpSpPr>
        <p:cxnSp>
          <p:nvCxnSpPr>
            <p:cNvPr id="147" name="直接连接符 146"/>
            <p:cNvCxnSpPr/>
            <p:nvPr/>
          </p:nvCxnSpPr>
          <p:spPr>
            <a:xfrm>
              <a:off x="11105342" y="2802867"/>
              <a:ext cx="0" cy="36000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10925342" y="2982867"/>
              <a:ext cx="360000" cy="0"/>
            </a:xfrm>
            <a:prstGeom prst="line">
              <a:avLst/>
            </a:prstGeom>
            <a:ln w="19050">
              <a:solidFill>
                <a:srgbClr val="C7000B"/>
              </a:solidFill>
            </a:ln>
          </p:spPr>
          <p:style>
            <a:lnRef idx="1">
              <a:schemeClr val="accent1"/>
            </a:lnRef>
            <a:fillRef idx="0">
              <a:schemeClr val="accent1"/>
            </a:fillRef>
            <a:effectRef idx="0">
              <a:schemeClr val="accent1"/>
            </a:effectRef>
            <a:fontRef idx="minor">
              <a:schemeClr val="tx1"/>
            </a:fontRef>
          </p:style>
        </p:cxnSp>
      </p:grpSp>
      <p:sp>
        <p:nvSpPr>
          <p:cNvPr id="131" name="流程图: 或者 130"/>
          <p:cNvSpPr/>
          <p:nvPr/>
        </p:nvSpPr>
        <p:spPr>
          <a:xfrm>
            <a:off x="3924622" y="4003634"/>
            <a:ext cx="194733" cy="19473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肘形连接符 131"/>
          <p:cNvCxnSpPr>
            <a:endCxn id="131" idx="2"/>
          </p:cNvCxnSpPr>
          <p:nvPr/>
        </p:nvCxnSpPr>
        <p:spPr>
          <a:xfrm rot="16200000" flipH="1">
            <a:off x="3443455" y="3619834"/>
            <a:ext cx="662802" cy="2995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endCxn id="131" idx="6"/>
          </p:cNvCxnSpPr>
          <p:nvPr/>
        </p:nvCxnSpPr>
        <p:spPr>
          <a:xfrm rot="5400000">
            <a:off x="3916404" y="3653378"/>
            <a:ext cx="650575" cy="2446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endCxn id="131" idx="6"/>
          </p:cNvCxnSpPr>
          <p:nvPr/>
        </p:nvCxnSpPr>
        <p:spPr>
          <a:xfrm rot="5400000">
            <a:off x="4089832" y="3467722"/>
            <a:ext cx="662803" cy="6037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肘形连接符 134"/>
          <p:cNvCxnSpPr>
            <a:endCxn id="131" idx="6"/>
          </p:cNvCxnSpPr>
          <p:nvPr/>
        </p:nvCxnSpPr>
        <p:spPr>
          <a:xfrm rot="10800000" flipV="1">
            <a:off x="4119355" y="3438197"/>
            <a:ext cx="949132" cy="662803"/>
          </a:xfrm>
          <a:prstGeom prst="bentConnector3">
            <a:avLst>
              <a:gd name="adj1" fmla="val -4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31" idx="0"/>
          </p:cNvCxnSpPr>
          <p:nvPr/>
        </p:nvCxnSpPr>
        <p:spPr>
          <a:xfrm flipV="1">
            <a:off x="4021989" y="3855967"/>
            <a:ext cx="3268" cy="14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9" name="图片 148"/>
          <p:cNvPicPr>
            <a:picLocks noChangeAspect="1"/>
          </p:cNvPicPr>
          <p:nvPr/>
        </p:nvPicPr>
        <p:blipFill rotWithShape="1">
          <a:blip r:embed="rId8"/>
          <a:srcRect t="1" b="11923"/>
          <a:stretch/>
        </p:blipFill>
        <p:spPr>
          <a:xfrm>
            <a:off x="3829948" y="3564360"/>
            <a:ext cx="384081" cy="295328"/>
          </a:xfrm>
          <a:prstGeom prst="rect">
            <a:avLst/>
          </a:prstGeom>
        </p:spPr>
      </p:pic>
      <p:graphicFrame>
        <p:nvGraphicFramePr>
          <p:cNvPr id="152" name="表格 151"/>
          <p:cNvGraphicFramePr>
            <a:graphicFrameLocks noGrp="1"/>
          </p:cNvGraphicFramePr>
          <p:nvPr>
            <p:extLst/>
          </p:nvPr>
        </p:nvGraphicFramePr>
        <p:xfrm>
          <a:off x="3762214" y="5608421"/>
          <a:ext cx="360000" cy="274320"/>
        </p:xfrm>
        <a:graphic>
          <a:graphicData uri="http://schemas.openxmlformats.org/drawingml/2006/table">
            <a:tbl>
              <a:tblPr firstRow="1" bandRow="1"/>
              <a:tblGrid>
                <a:gridCol w="360000"/>
              </a:tblGrid>
              <a:tr h="252000">
                <a:tc>
                  <a:txBody>
                    <a:bodyPr/>
                    <a:lstStyle/>
                    <a:p>
                      <a:pPr algn="ctr"/>
                      <a:endParaRPr lang="zh-CN" altLang="en-US" sz="1200" dirty="0"/>
                    </a:p>
                  </a:txBody>
                  <a:tcPr anchor="ctr">
                    <a:solidFill>
                      <a:schemeClr val="accent2">
                        <a:lumMod val="60000"/>
                        <a:lumOff val="40000"/>
                      </a:schemeClr>
                    </a:solidFill>
                  </a:tcPr>
                </a:tc>
              </a:tr>
            </a:tbl>
          </a:graphicData>
        </a:graphic>
      </p:graphicFrame>
      <p:sp>
        <p:nvSpPr>
          <p:cNvPr id="153" name="文本框 152"/>
          <p:cNvSpPr txBox="1"/>
          <p:nvPr/>
        </p:nvSpPr>
        <p:spPr>
          <a:xfrm>
            <a:off x="4122213" y="5575457"/>
            <a:ext cx="902811" cy="307777"/>
          </a:xfrm>
          <a:prstGeom prst="rect">
            <a:avLst/>
          </a:prstGeom>
          <a:noFill/>
        </p:spPr>
        <p:txBody>
          <a:bodyPr wrap="none" rtlCol="0">
            <a:spAutoFit/>
          </a:bodyPr>
          <a:lstStyle/>
          <a:p>
            <a:r>
              <a:rPr lang="zh-CN" altLang="en-US" sz="1400" dirty="0"/>
              <a:t>热</a:t>
            </a:r>
            <a:r>
              <a:rPr lang="zh-CN" altLang="en-US" sz="1400" dirty="0" smtClean="0"/>
              <a:t>备硬盘</a:t>
            </a:r>
            <a:endParaRPr lang="zh-CN" altLang="en-US" sz="1400" dirty="0"/>
          </a:p>
        </p:txBody>
      </p:sp>
      <p:sp>
        <p:nvSpPr>
          <p:cNvPr id="154" name="矩形 153"/>
          <p:cNvSpPr/>
          <p:nvPr/>
        </p:nvSpPr>
        <p:spPr>
          <a:xfrm>
            <a:off x="826718" y="1309312"/>
            <a:ext cx="4791274" cy="4790864"/>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55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 2.0</a:t>
            </a:r>
            <a:r>
              <a:rPr lang="en-US" altLang="zh-CN" dirty="0"/>
              <a:t>+ </a:t>
            </a:r>
            <a:r>
              <a:rPr lang="zh-CN" altLang="en-US" dirty="0"/>
              <a:t>软件逻辑对象</a:t>
            </a:r>
          </a:p>
        </p:txBody>
      </p:sp>
      <p:sp>
        <p:nvSpPr>
          <p:cNvPr id="7" name="矩形 6"/>
          <p:cNvSpPr/>
          <p:nvPr/>
        </p:nvSpPr>
        <p:spPr bwMode="auto">
          <a:xfrm>
            <a:off x="4831754" y="2602695"/>
            <a:ext cx="1111700" cy="15408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8" name="矩形 7"/>
          <p:cNvSpPr/>
          <p:nvPr/>
        </p:nvSpPr>
        <p:spPr bwMode="auto">
          <a:xfrm>
            <a:off x="4831754" y="2397254"/>
            <a:ext cx="1111700" cy="151940"/>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9" name="矩形 8"/>
          <p:cNvSpPr/>
          <p:nvPr/>
        </p:nvSpPr>
        <p:spPr bwMode="auto">
          <a:xfrm>
            <a:off x="2953738" y="4517426"/>
            <a:ext cx="1494859" cy="873125"/>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10" name="矩形 9"/>
          <p:cNvSpPr/>
          <p:nvPr/>
        </p:nvSpPr>
        <p:spPr bwMode="auto">
          <a:xfrm>
            <a:off x="2953738" y="3250539"/>
            <a:ext cx="1494859" cy="873125"/>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11" name="矩形 10"/>
          <p:cNvSpPr/>
          <p:nvPr/>
        </p:nvSpPr>
        <p:spPr bwMode="auto">
          <a:xfrm>
            <a:off x="2934851" y="2007194"/>
            <a:ext cx="1489462" cy="873125"/>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pic>
        <p:nvPicPr>
          <p:cNvPr id="12" name="Picture 8"/>
          <p:cNvPicPr>
            <a:picLocks noChangeAspect="1" noChangeArrowheads="1"/>
          </p:cNvPicPr>
          <p:nvPr/>
        </p:nvPicPr>
        <p:blipFill>
          <a:blip r:embed="rId3" cstate="print"/>
          <a:srcRect/>
          <a:stretch>
            <a:fillRect/>
          </a:stretch>
        </p:blipFill>
        <p:spPr bwMode="auto">
          <a:xfrm>
            <a:off x="1200321" y="3571795"/>
            <a:ext cx="460209" cy="291501"/>
          </a:xfrm>
          <a:prstGeom prst="rect">
            <a:avLst/>
          </a:prstGeom>
          <a:noFill/>
          <a:ln w="9525">
            <a:noFill/>
            <a:miter lim="800000"/>
            <a:headEnd/>
            <a:tailEnd/>
          </a:ln>
        </p:spPr>
      </p:pic>
      <p:pic>
        <p:nvPicPr>
          <p:cNvPr id="13" name="Picture 2"/>
          <p:cNvPicPr>
            <a:picLocks noChangeAspect="1" noChangeArrowheads="1"/>
          </p:cNvPicPr>
          <p:nvPr/>
        </p:nvPicPr>
        <p:blipFill>
          <a:blip r:embed="rId4" cstate="print"/>
          <a:srcRect/>
          <a:stretch>
            <a:fillRect/>
          </a:stretch>
        </p:blipFill>
        <p:spPr bwMode="auto">
          <a:xfrm>
            <a:off x="1276719" y="2313435"/>
            <a:ext cx="309232" cy="344893"/>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1760576" y="2313435"/>
            <a:ext cx="309232" cy="344893"/>
          </a:xfrm>
          <a:prstGeom prst="rect">
            <a:avLst/>
          </a:prstGeom>
          <a:noFill/>
          <a:ln w="9525">
            <a:noFill/>
            <a:miter lim="800000"/>
            <a:headEnd/>
            <a:tailEnd/>
          </a:ln>
        </p:spPr>
      </p:pic>
      <p:pic>
        <p:nvPicPr>
          <p:cNvPr id="15" name="Picture 2"/>
          <p:cNvPicPr>
            <a:picLocks noChangeAspect="1" noChangeArrowheads="1"/>
          </p:cNvPicPr>
          <p:nvPr/>
        </p:nvPicPr>
        <p:blipFill>
          <a:blip r:embed="rId4" cstate="print"/>
          <a:srcRect/>
          <a:stretch>
            <a:fillRect/>
          </a:stretch>
        </p:blipFill>
        <p:spPr bwMode="auto">
          <a:xfrm>
            <a:off x="2244433" y="2313435"/>
            <a:ext cx="309232" cy="344893"/>
          </a:xfrm>
          <a:prstGeom prst="rect">
            <a:avLst/>
          </a:prstGeom>
          <a:noFill/>
          <a:ln w="9525">
            <a:noFill/>
            <a:miter lim="800000"/>
            <a:headEnd/>
            <a:tailEnd/>
          </a:ln>
        </p:spPr>
      </p:pic>
      <p:pic>
        <p:nvPicPr>
          <p:cNvPr id="16" name="Picture 8"/>
          <p:cNvPicPr>
            <a:picLocks noChangeAspect="1" noChangeArrowheads="1"/>
          </p:cNvPicPr>
          <p:nvPr/>
        </p:nvPicPr>
        <p:blipFill>
          <a:blip r:embed="rId3" cstate="print"/>
          <a:srcRect/>
          <a:stretch>
            <a:fillRect/>
          </a:stretch>
        </p:blipFill>
        <p:spPr bwMode="auto">
          <a:xfrm>
            <a:off x="1660529" y="3564578"/>
            <a:ext cx="460210" cy="291501"/>
          </a:xfrm>
          <a:prstGeom prst="rect">
            <a:avLst/>
          </a:prstGeom>
          <a:noFill/>
          <a:ln w="9525">
            <a:noFill/>
            <a:miter lim="800000"/>
            <a:headEnd/>
            <a:tailEnd/>
          </a:ln>
        </p:spPr>
      </p:pic>
      <p:pic>
        <p:nvPicPr>
          <p:cNvPr id="17" name="Picture 8"/>
          <p:cNvPicPr>
            <a:picLocks noChangeAspect="1" noChangeArrowheads="1"/>
          </p:cNvPicPr>
          <p:nvPr/>
        </p:nvPicPr>
        <p:blipFill>
          <a:blip r:embed="rId3" cstate="print"/>
          <a:srcRect/>
          <a:stretch>
            <a:fillRect/>
          </a:stretch>
        </p:blipFill>
        <p:spPr bwMode="auto">
          <a:xfrm>
            <a:off x="2120741" y="3557364"/>
            <a:ext cx="460209" cy="291501"/>
          </a:xfrm>
          <a:prstGeom prst="rect">
            <a:avLst/>
          </a:prstGeom>
          <a:noFill/>
          <a:ln w="9525">
            <a:noFill/>
            <a:miter lim="800000"/>
            <a:headEnd/>
            <a:tailEnd/>
          </a:ln>
        </p:spPr>
      </p:pic>
      <p:pic>
        <p:nvPicPr>
          <p:cNvPr id="18" name="Picture 8"/>
          <p:cNvPicPr>
            <a:picLocks noChangeAspect="1" noChangeArrowheads="1"/>
          </p:cNvPicPr>
          <p:nvPr/>
        </p:nvPicPr>
        <p:blipFill>
          <a:blip r:embed="rId3" cstate="print"/>
          <a:srcRect/>
          <a:stretch>
            <a:fillRect/>
          </a:stretch>
        </p:blipFill>
        <p:spPr bwMode="auto">
          <a:xfrm>
            <a:off x="1265805" y="4770988"/>
            <a:ext cx="460209" cy="291501"/>
          </a:xfrm>
          <a:prstGeom prst="rect">
            <a:avLst/>
          </a:prstGeom>
          <a:noFill/>
          <a:ln w="9525">
            <a:noFill/>
            <a:miter lim="800000"/>
            <a:headEnd/>
            <a:tailEnd/>
          </a:ln>
        </p:spPr>
      </p:pic>
      <p:pic>
        <p:nvPicPr>
          <p:cNvPr id="19" name="Picture 8"/>
          <p:cNvPicPr>
            <a:picLocks noChangeAspect="1" noChangeArrowheads="1"/>
          </p:cNvPicPr>
          <p:nvPr/>
        </p:nvPicPr>
        <p:blipFill>
          <a:blip r:embed="rId3" cstate="print"/>
          <a:srcRect/>
          <a:stretch>
            <a:fillRect/>
          </a:stretch>
        </p:blipFill>
        <p:spPr bwMode="auto">
          <a:xfrm>
            <a:off x="1726014" y="4763772"/>
            <a:ext cx="460210" cy="291501"/>
          </a:xfrm>
          <a:prstGeom prst="rect">
            <a:avLst/>
          </a:prstGeom>
          <a:noFill/>
          <a:ln w="9525">
            <a:noFill/>
            <a:miter lim="800000"/>
            <a:headEnd/>
            <a:tailEnd/>
          </a:ln>
        </p:spPr>
      </p:pic>
      <p:pic>
        <p:nvPicPr>
          <p:cNvPr id="20" name="Picture 8"/>
          <p:cNvPicPr>
            <a:picLocks noChangeAspect="1" noChangeArrowheads="1"/>
          </p:cNvPicPr>
          <p:nvPr/>
        </p:nvPicPr>
        <p:blipFill>
          <a:blip r:embed="rId3" cstate="print"/>
          <a:srcRect/>
          <a:stretch>
            <a:fillRect/>
          </a:stretch>
        </p:blipFill>
        <p:spPr bwMode="auto">
          <a:xfrm>
            <a:off x="2186225" y="4756557"/>
            <a:ext cx="460209" cy="291501"/>
          </a:xfrm>
          <a:prstGeom prst="rect">
            <a:avLst/>
          </a:prstGeom>
          <a:noFill/>
          <a:ln w="9525">
            <a:noFill/>
            <a:miter lim="800000"/>
            <a:headEnd/>
            <a:tailEnd/>
          </a:ln>
        </p:spPr>
      </p:pic>
      <p:grpSp>
        <p:nvGrpSpPr>
          <p:cNvPr id="21" name="组合 57"/>
          <p:cNvGrpSpPr>
            <a:grpSpLocks/>
          </p:cNvGrpSpPr>
          <p:nvPr/>
        </p:nvGrpSpPr>
        <p:grpSpPr bwMode="auto">
          <a:xfrm>
            <a:off x="3030245" y="2121507"/>
            <a:ext cx="1296954" cy="672471"/>
            <a:chOff x="2627784" y="2492896"/>
            <a:chExt cx="1656184" cy="1008112"/>
          </a:xfrm>
        </p:grpSpPr>
        <p:sp>
          <p:nvSpPr>
            <p:cNvPr id="391" name="矩形 97"/>
            <p:cNvSpPr>
              <a:spLocks noChangeArrowheads="1"/>
            </p:cNvSpPr>
            <p:nvPr/>
          </p:nvSpPr>
          <p:spPr bwMode="auto">
            <a:xfrm>
              <a:off x="2627784"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2" name="矩形 97"/>
            <p:cNvSpPr>
              <a:spLocks noChangeArrowheads="1"/>
            </p:cNvSpPr>
            <p:nvPr/>
          </p:nvSpPr>
          <p:spPr bwMode="auto">
            <a:xfrm>
              <a:off x="2837012"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3" name="矩形 97"/>
            <p:cNvSpPr>
              <a:spLocks noChangeArrowheads="1"/>
            </p:cNvSpPr>
            <p:nvPr/>
          </p:nvSpPr>
          <p:spPr bwMode="auto">
            <a:xfrm>
              <a:off x="3059832"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4" name="矩形 97"/>
            <p:cNvSpPr>
              <a:spLocks noChangeArrowheads="1"/>
            </p:cNvSpPr>
            <p:nvPr/>
          </p:nvSpPr>
          <p:spPr bwMode="auto">
            <a:xfrm>
              <a:off x="3269060"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5" name="矩形 97"/>
            <p:cNvSpPr>
              <a:spLocks noChangeArrowheads="1"/>
            </p:cNvSpPr>
            <p:nvPr/>
          </p:nvSpPr>
          <p:spPr bwMode="auto">
            <a:xfrm>
              <a:off x="3491880"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6" name="矩形 97"/>
            <p:cNvSpPr>
              <a:spLocks noChangeArrowheads="1"/>
            </p:cNvSpPr>
            <p:nvPr/>
          </p:nvSpPr>
          <p:spPr bwMode="auto">
            <a:xfrm>
              <a:off x="3701108"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7" name="矩形 97"/>
            <p:cNvSpPr>
              <a:spLocks noChangeArrowheads="1"/>
            </p:cNvSpPr>
            <p:nvPr/>
          </p:nvSpPr>
          <p:spPr bwMode="auto">
            <a:xfrm>
              <a:off x="3923928"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8" name="矩形 97"/>
            <p:cNvSpPr>
              <a:spLocks noChangeArrowheads="1"/>
            </p:cNvSpPr>
            <p:nvPr/>
          </p:nvSpPr>
          <p:spPr bwMode="auto">
            <a:xfrm>
              <a:off x="4133156" y="249289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9" name="矩形 97"/>
            <p:cNvSpPr>
              <a:spLocks noChangeArrowheads="1"/>
            </p:cNvSpPr>
            <p:nvPr/>
          </p:nvSpPr>
          <p:spPr bwMode="auto">
            <a:xfrm>
              <a:off x="2627784"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0" name="矩形 97"/>
            <p:cNvSpPr>
              <a:spLocks noChangeArrowheads="1"/>
            </p:cNvSpPr>
            <p:nvPr/>
          </p:nvSpPr>
          <p:spPr bwMode="auto">
            <a:xfrm>
              <a:off x="2837012"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1" name="矩形 97"/>
            <p:cNvSpPr>
              <a:spLocks noChangeArrowheads="1"/>
            </p:cNvSpPr>
            <p:nvPr/>
          </p:nvSpPr>
          <p:spPr bwMode="auto">
            <a:xfrm>
              <a:off x="3059832"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2" name="矩形 97"/>
            <p:cNvSpPr>
              <a:spLocks noChangeArrowheads="1"/>
            </p:cNvSpPr>
            <p:nvPr/>
          </p:nvSpPr>
          <p:spPr bwMode="auto">
            <a:xfrm>
              <a:off x="3269060"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3" name="矩形 97"/>
            <p:cNvSpPr>
              <a:spLocks noChangeArrowheads="1"/>
            </p:cNvSpPr>
            <p:nvPr/>
          </p:nvSpPr>
          <p:spPr bwMode="auto">
            <a:xfrm>
              <a:off x="3491880"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4" name="矩形 97"/>
            <p:cNvSpPr>
              <a:spLocks noChangeArrowheads="1"/>
            </p:cNvSpPr>
            <p:nvPr/>
          </p:nvSpPr>
          <p:spPr bwMode="auto">
            <a:xfrm>
              <a:off x="3701108"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5" name="矩形 97"/>
            <p:cNvSpPr>
              <a:spLocks noChangeArrowheads="1"/>
            </p:cNvSpPr>
            <p:nvPr/>
          </p:nvSpPr>
          <p:spPr bwMode="auto">
            <a:xfrm>
              <a:off x="3923928"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6" name="矩形 97"/>
            <p:cNvSpPr>
              <a:spLocks noChangeArrowheads="1"/>
            </p:cNvSpPr>
            <p:nvPr/>
          </p:nvSpPr>
          <p:spPr bwMode="auto">
            <a:xfrm>
              <a:off x="4133156" y="2708474"/>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7" name="矩形 97"/>
            <p:cNvSpPr>
              <a:spLocks noChangeArrowheads="1"/>
            </p:cNvSpPr>
            <p:nvPr/>
          </p:nvSpPr>
          <p:spPr bwMode="auto">
            <a:xfrm>
              <a:off x="2627784"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8" name="矩形 97"/>
            <p:cNvSpPr>
              <a:spLocks noChangeArrowheads="1"/>
            </p:cNvSpPr>
            <p:nvPr/>
          </p:nvSpPr>
          <p:spPr bwMode="auto">
            <a:xfrm>
              <a:off x="2837012"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9" name="矩形 97"/>
            <p:cNvSpPr>
              <a:spLocks noChangeArrowheads="1"/>
            </p:cNvSpPr>
            <p:nvPr/>
          </p:nvSpPr>
          <p:spPr bwMode="auto">
            <a:xfrm>
              <a:off x="3059832"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0" name="矩形 97"/>
            <p:cNvSpPr>
              <a:spLocks noChangeArrowheads="1"/>
            </p:cNvSpPr>
            <p:nvPr/>
          </p:nvSpPr>
          <p:spPr bwMode="auto">
            <a:xfrm>
              <a:off x="3269060"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1" name="矩形 97"/>
            <p:cNvSpPr>
              <a:spLocks noChangeArrowheads="1"/>
            </p:cNvSpPr>
            <p:nvPr/>
          </p:nvSpPr>
          <p:spPr bwMode="auto">
            <a:xfrm>
              <a:off x="3491880"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2" name="矩形 97"/>
            <p:cNvSpPr>
              <a:spLocks noChangeArrowheads="1"/>
            </p:cNvSpPr>
            <p:nvPr/>
          </p:nvSpPr>
          <p:spPr bwMode="auto">
            <a:xfrm>
              <a:off x="3701108"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3" name="矩形 97"/>
            <p:cNvSpPr>
              <a:spLocks noChangeArrowheads="1"/>
            </p:cNvSpPr>
            <p:nvPr/>
          </p:nvSpPr>
          <p:spPr bwMode="auto">
            <a:xfrm>
              <a:off x="3923928"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4" name="矩形 97"/>
            <p:cNvSpPr>
              <a:spLocks noChangeArrowheads="1"/>
            </p:cNvSpPr>
            <p:nvPr/>
          </p:nvSpPr>
          <p:spPr bwMode="auto">
            <a:xfrm>
              <a:off x="4133156" y="2924498"/>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5" name="矩形 97"/>
            <p:cNvSpPr>
              <a:spLocks noChangeArrowheads="1"/>
            </p:cNvSpPr>
            <p:nvPr/>
          </p:nvSpPr>
          <p:spPr bwMode="auto">
            <a:xfrm>
              <a:off x="2627784"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6" name="矩形 97"/>
            <p:cNvSpPr>
              <a:spLocks noChangeArrowheads="1"/>
            </p:cNvSpPr>
            <p:nvPr/>
          </p:nvSpPr>
          <p:spPr bwMode="auto">
            <a:xfrm>
              <a:off x="2837012"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7" name="矩形 97"/>
            <p:cNvSpPr>
              <a:spLocks noChangeArrowheads="1"/>
            </p:cNvSpPr>
            <p:nvPr/>
          </p:nvSpPr>
          <p:spPr bwMode="auto">
            <a:xfrm>
              <a:off x="3059832"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8" name="矩形 97"/>
            <p:cNvSpPr>
              <a:spLocks noChangeArrowheads="1"/>
            </p:cNvSpPr>
            <p:nvPr/>
          </p:nvSpPr>
          <p:spPr bwMode="auto">
            <a:xfrm>
              <a:off x="3269060"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9" name="矩形 97"/>
            <p:cNvSpPr>
              <a:spLocks noChangeArrowheads="1"/>
            </p:cNvSpPr>
            <p:nvPr/>
          </p:nvSpPr>
          <p:spPr bwMode="auto">
            <a:xfrm>
              <a:off x="3491880"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0" name="矩形 97"/>
            <p:cNvSpPr>
              <a:spLocks noChangeArrowheads="1"/>
            </p:cNvSpPr>
            <p:nvPr/>
          </p:nvSpPr>
          <p:spPr bwMode="auto">
            <a:xfrm>
              <a:off x="3701108"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1" name="矩形 97"/>
            <p:cNvSpPr>
              <a:spLocks noChangeArrowheads="1"/>
            </p:cNvSpPr>
            <p:nvPr/>
          </p:nvSpPr>
          <p:spPr bwMode="auto">
            <a:xfrm>
              <a:off x="3923928"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2" name="矩形 97"/>
            <p:cNvSpPr>
              <a:spLocks noChangeArrowheads="1"/>
            </p:cNvSpPr>
            <p:nvPr/>
          </p:nvSpPr>
          <p:spPr bwMode="auto">
            <a:xfrm>
              <a:off x="4133156" y="3140522"/>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3" name="矩形 97"/>
            <p:cNvSpPr>
              <a:spLocks noChangeArrowheads="1"/>
            </p:cNvSpPr>
            <p:nvPr/>
          </p:nvSpPr>
          <p:spPr bwMode="auto">
            <a:xfrm>
              <a:off x="2627784"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4" name="矩形 97"/>
            <p:cNvSpPr>
              <a:spLocks noChangeArrowheads="1"/>
            </p:cNvSpPr>
            <p:nvPr/>
          </p:nvSpPr>
          <p:spPr bwMode="auto">
            <a:xfrm>
              <a:off x="2837012"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5" name="矩形 97"/>
            <p:cNvSpPr>
              <a:spLocks noChangeArrowheads="1"/>
            </p:cNvSpPr>
            <p:nvPr/>
          </p:nvSpPr>
          <p:spPr bwMode="auto">
            <a:xfrm>
              <a:off x="3059832"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6" name="矩形 97"/>
            <p:cNvSpPr>
              <a:spLocks noChangeArrowheads="1"/>
            </p:cNvSpPr>
            <p:nvPr/>
          </p:nvSpPr>
          <p:spPr bwMode="auto">
            <a:xfrm>
              <a:off x="3269060"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7" name="矩形 97"/>
            <p:cNvSpPr>
              <a:spLocks noChangeArrowheads="1"/>
            </p:cNvSpPr>
            <p:nvPr/>
          </p:nvSpPr>
          <p:spPr bwMode="auto">
            <a:xfrm>
              <a:off x="3491880"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8" name="矩形 97"/>
            <p:cNvSpPr>
              <a:spLocks noChangeArrowheads="1"/>
            </p:cNvSpPr>
            <p:nvPr/>
          </p:nvSpPr>
          <p:spPr bwMode="auto">
            <a:xfrm>
              <a:off x="3701108"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9" name="矩形 97"/>
            <p:cNvSpPr>
              <a:spLocks noChangeArrowheads="1"/>
            </p:cNvSpPr>
            <p:nvPr/>
          </p:nvSpPr>
          <p:spPr bwMode="auto">
            <a:xfrm>
              <a:off x="3923928"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30" name="矩形 97"/>
            <p:cNvSpPr>
              <a:spLocks noChangeArrowheads="1"/>
            </p:cNvSpPr>
            <p:nvPr/>
          </p:nvSpPr>
          <p:spPr bwMode="auto">
            <a:xfrm>
              <a:off x="4133156" y="3356546"/>
              <a:ext cx="150812" cy="1444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grpSp>
      <p:grpSp>
        <p:nvGrpSpPr>
          <p:cNvPr id="22" name="组合 58"/>
          <p:cNvGrpSpPr/>
          <p:nvPr/>
        </p:nvGrpSpPr>
        <p:grpSpPr bwMode="auto">
          <a:xfrm>
            <a:off x="3058903" y="3342716"/>
            <a:ext cx="1297541" cy="672576"/>
            <a:chOff x="2627784" y="2492896"/>
            <a:chExt cx="1656184" cy="1008112"/>
          </a:xfrm>
          <a:solidFill>
            <a:srgbClr val="92D050"/>
          </a:solidFill>
        </p:grpSpPr>
        <p:sp>
          <p:nvSpPr>
            <p:cNvPr id="351" name="矩形 97"/>
            <p:cNvSpPr>
              <a:spLocks noChangeArrowheads="1"/>
            </p:cNvSpPr>
            <p:nvPr/>
          </p:nvSpPr>
          <p:spPr bwMode="auto">
            <a:xfrm>
              <a:off x="2627784"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2" name="矩形 97"/>
            <p:cNvSpPr>
              <a:spLocks noChangeArrowheads="1"/>
            </p:cNvSpPr>
            <p:nvPr/>
          </p:nvSpPr>
          <p:spPr bwMode="auto">
            <a:xfrm>
              <a:off x="2837012"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3" name="矩形 97"/>
            <p:cNvSpPr>
              <a:spLocks noChangeArrowheads="1"/>
            </p:cNvSpPr>
            <p:nvPr/>
          </p:nvSpPr>
          <p:spPr bwMode="auto">
            <a:xfrm>
              <a:off x="3059832"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4" name="矩形 97"/>
            <p:cNvSpPr>
              <a:spLocks noChangeArrowheads="1"/>
            </p:cNvSpPr>
            <p:nvPr/>
          </p:nvSpPr>
          <p:spPr bwMode="auto">
            <a:xfrm>
              <a:off x="3269060"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5" name="矩形 97"/>
            <p:cNvSpPr>
              <a:spLocks noChangeArrowheads="1"/>
            </p:cNvSpPr>
            <p:nvPr/>
          </p:nvSpPr>
          <p:spPr bwMode="auto">
            <a:xfrm>
              <a:off x="3491880"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6" name="矩形 97"/>
            <p:cNvSpPr>
              <a:spLocks noChangeArrowheads="1"/>
            </p:cNvSpPr>
            <p:nvPr/>
          </p:nvSpPr>
          <p:spPr bwMode="auto">
            <a:xfrm>
              <a:off x="3701108"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7" name="矩形 97"/>
            <p:cNvSpPr>
              <a:spLocks noChangeArrowheads="1"/>
            </p:cNvSpPr>
            <p:nvPr/>
          </p:nvSpPr>
          <p:spPr bwMode="auto">
            <a:xfrm>
              <a:off x="3923928"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8" name="矩形 97"/>
            <p:cNvSpPr>
              <a:spLocks noChangeArrowheads="1"/>
            </p:cNvSpPr>
            <p:nvPr/>
          </p:nvSpPr>
          <p:spPr bwMode="auto">
            <a:xfrm>
              <a:off x="4133156"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9" name="矩形 97"/>
            <p:cNvSpPr>
              <a:spLocks noChangeArrowheads="1"/>
            </p:cNvSpPr>
            <p:nvPr/>
          </p:nvSpPr>
          <p:spPr bwMode="auto">
            <a:xfrm>
              <a:off x="2627784"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0" name="矩形 97"/>
            <p:cNvSpPr>
              <a:spLocks noChangeArrowheads="1"/>
            </p:cNvSpPr>
            <p:nvPr/>
          </p:nvSpPr>
          <p:spPr bwMode="auto">
            <a:xfrm>
              <a:off x="2837012"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1" name="矩形 97"/>
            <p:cNvSpPr>
              <a:spLocks noChangeArrowheads="1"/>
            </p:cNvSpPr>
            <p:nvPr/>
          </p:nvSpPr>
          <p:spPr bwMode="auto">
            <a:xfrm>
              <a:off x="3059832"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2" name="矩形 97"/>
            <p:cNvSpPr>
              <a:spLocks noChangeArrowheads="1"/>
            </p:cNvSpPr>
            <p:nvPr/>
          </p:nvSpPr>
          <p:spPr bwMode="auto">
            <a:xfrm>
              <a:off x="3269060"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3" name="矩形 97"/>
            <p:cNvSpPr>
              <a:spLocks noChangeArrowheads="1"/>
            </p:cNvSpPr>
            <p:nvPr/>
          </p:nvSpPr>
          <p:spPr bwMode="auto">
            <a:xfrm>
              <a:off x="3491880"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4" name="矩形 97"/>
            <p:cNvSpPr>
              <a:spLocks noChangeArrowheads="1"/>
            </p:cNvSpPr>
            <p:nvPr/>
          </p:nvSpPr>
          <p:spPr bwMode="auto">
            <a:xfrm>
              <a:off x="3701108"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5" name="矩形 97"/>
            <p:cNvSpPr>
              <a:spLocks noChangeArrowheads="1"/>
            </p:cNvSpPr>
            <p:nvPr/>
          </p:nvSpPr>
          <p:spPr bwMode="auto">
            <a:xfrm>
              <a:off x="3923928"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6" name="矩形 97"/>
            <p:cNvSpPr>
              <a:spLocks noChangeArrowheads="1"/>
            </p:cNvSpPr>
            <p:nvPr/>
          </p:nvSpPr>
          <p:spPr bwMode="auto">
            <a:xfrm>
              <a:off x="4133156"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7" name="矩形 97"/>
            <p:cNvSpPr>
              <a:spLocks noChangeArrowheads="1"/>
            </p:cNvSpPr>
            <p:nvPr/>
          </p:nvSpPr>
          <p:spPr bwMode="auto">
            <a:xfrm>
              <a:off x="2627784"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8" name="矩形 97"/>
            <p:cNvSpPr>
              <a:spLocks noChangeArrowheads="1"/>
            </p:cNvSpPr>
            <p:nvPr/>
          </p:nvSpPr>
          <p:spPr bwMode="auto">
            <a:xfrm>
              <a:off x="2837012"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69" name="矩形 97"/>
            <p:cNvSpPr>
              <a:spLocks noChangeArrowheads="1"/>
            </p:cNvSpPr>
            <p:nvPr/>
          </p:nvSpPr>
          <p:spPr bwMode="auto">
            <a:xfrm>
              <a:off x="3059832"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0" name="矩形 97"/>
            <p:cNvSpPr>
              <a:spLocks noChangeArrowheads="1"/>
            </p:cNvSpPr>
            <p:nvPr/>
          </p:nvSpPr>
          <p:spPr bwMode="auto">
            <a:xfrm>
              <a:off x="3269060"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1" name="矩形 97"/>
            <p:cNvSpPr>
              <a:spLocks noChangeArrowheads="1"/>
            </p:cNvSpPr>
            <p:nvPr/>
          </p:nvSpPr>
          <p:spPr bwMode="auto">
            <a:xfrm>
              <a:off x="3491880"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2" name="矩形 97"/>
            <p:cNvSpPr>
              <a:spLocks noChangeArrowheads="1"/>
            </p:cNvSpPr>
            <p:nvPr/>
          </p:nvSpPr>
          <p:spPr bwMode="auto">
            <a:xfrm>
              <a:off x="3701108"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3" name="矩形 97"/>
            <p:cNvSpPr>
              <a:spLocks noChangeArrowheads="1"/>
            </p:cNvSpPr>
            <p:nvPr/>
          </p:nvSpPr>
          <p:spPr bwMode="auto">
            <a:xfrm>
              <a:off x="3923928"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4" name="矩形 97"/>
            <p:cNvSpPr>
              <a:spLocks noChangeArrowheads="1"/>
            </p:cNvSpPr>
            <p:nvPr/>
          </p:nvSpPr>
          <p:spPr bwMode="auto">
            <a:xfrm>
              <a:off x="4133156"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5" name="矩形 97"/>
            <p:cNvSpPr>
              <a:spLocks noChangeArrowheads="1"/>
            </p:cNvSpPr>
            <p:nvPr/>
          </p:nvSpPr>
          <p:spPr bwMode="auto">
            <a:xfrm>
              <a:off x="2627784"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6" name="矩形 97"/>
            <p:cNvSpPr>
              <a:spLocks noChangeArrowheads="1"/>
            </p:cNvSpPr>
            <p:nvPr/>
          </p:nvSpPr>
          <p:spPr bwMode="auto">
            <a:xfrm>
              <a:off x="2837012"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7" name="矩形 97"/>
            <p:cNvSpPr>
              <a:spLocks noChangeArrowheads="1"/>
            </p:cNvSpPr>
            <p:nvPr/>
          </p:nvSpPr>
          <p:spPr bwMode="auto">
            <a:xfrm>
              <a:off x="3059832"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8" name="矩形 97"/>
            <p:cNvSpPr>
              <a:spLocks noChangeArrowheads="1"/>
            </p:cNvSpPr>
            <p:nvPr/>
          </p:nvSpPr>
          <p:spPr bwMode="auto">
            <a:xfrm>
              <a:off x="3269060"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79" name="矩形 97"/>
            <p:cNvSpPr>
              <a:spLocks noChangeArrowheads="1"/>
            </p:cNvSpPr>
            <p:nvPr/>
          </p:nvSpPr>
          <p:spPr bwMode="auto">
            <a:xfrm>
              <a:off x="3491880"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0" name="矩形 97"/>
            <p:cNvSpPr>
              <a:spLocks noChangeArrowheads="1"/>
            </p:cNvSpPr>
            <p:nvPr/>
          </p:nvSpPr>
          <p:spPr bwMode="auto">
            <a:xfrm>
              <a:off x="3701108"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1" name="矩形 97"/>
            <p:cNvSpPr>
              <a:spLocks noChangeArrowheads="1"/>
            </p:cNvSpPr>
            <p:nvPr/>
          </p:nvSpPr>
          <p:spPr bwMode="auto">
            <a:xfrm>
              <a:off x="3923928"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2" name="矩形 97"/>
            <p:cNvSpPr>
              <a:spLocks noChangeArrowheads="1"/>
            </p:cNvSpPr>
            <p:nvPr/>
          </p:nvSpPr>
          <p:spPr bwMode="auto">
            <a:xfrm>
              <a:off x="4133156"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3" name="矩形 97"/>
            <p:cNvSpPr>
              <a:spLocks noChangeArrowheads="1"/>
            </p:cNvSpPr>
            <p:nvPr/>
          </p:nvSpPr>
          <p:spPr bwMode="auto">
            <a:xfrm>
              <a:off x="2627784"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4" name="矩形 97"/>
            <p:cNvSpPr>
              <a:spLocks noChangeArrowheads="1"/>
            </p:cNvSpPr>
            <p:nvPr/>
          </p:nvSpPr>
          <p:spPr bwMode="auto">
            <a:xfrm>
              <a:off x="2837012"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5" name="矩形 97"/>
            <p:cNvSpPr>
              <a:spLocks noChangeArrowheads="1"/>
            </p:cNvSpPr>
            <p:nvPr/>
          </p:nvSpPr>
          <p:spPr bwMode="auto">
            <a:xfrm>
              <a:off x="3059832"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6" name="矩形 97"/>
            <p:cNvSpPr>
              <a:spLocks noChangeArrowheads="1"/>
            </p:cNvSpPr>
            <p:nvPr/>
          </p:nvSpPr>
          <p:spPr bwMode="auto">
            <a:xfrm>
              <a:off x="3269060"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7" name="矩形 97"/>
            <p:cNvSpPr>
              <a:spLocks noChangeArrowheads="1"/>
            </p:cNvSpPr>
            <p:nvPr/>
          </p:nvSpPr>
          <p:spPr bwMode="auto">
            <a:xfrm>
              <a:off x="3491880"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8" name="矩形 97"/>
            <p:cNvSpPr>
              <a:spLocks noChangeArrowheads="1"/>
            </p:cNvSpPr>
            <p:nvPr/>
          </p:nvSpPr>
          <p:spPr bwMode="auto">
            <a:xfrm>
              <a:off x="3701108"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89" name="矩形 388"/>
            <p:cNvSpPr>
              <a:spLocks noChangeArrowheads="1"/>
            </p:cNvSpPr>
            <p:nvPr/>
          </p:nvSpPr>
          <p:spPr bwMode="auto">
            <a:xfrm>
              <a:off x="3923928"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90" name="矩形 97"/>
            <p:cNvSpPr>
              <a:spLocks noChangeArrowheads="1"/>
            </p:cNvSpPr>
            <p:nvPr/>
          </p:nvSpPr>
          <p:spPr bwMode="auto">
            <a:xfrm>
              <a:off x="4133156"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grpSp>
      <p:grpSp>
        <p:nvGrpSpPr>
          <p:cNvPr id="23" name="组合 99"/>
          <p:cNvGrpSpPr/>
          <p:nvPr/>
        </p:nvGrpSpPr>
        <p:grpSpPr bwMode="auto">
          <a:xfrm>
            <a:off x="3036298" y="4586393"/>
            <a:ext cx="1297541" cy="672575"/>
            <a:chOff x="2627784" y="2492896"/>
            <a:chExt cx="1656184" cy="1008112"/>
          </a:xfrm>
          <a:solidFill>
            <a:srgbClr val="FFC000"/>
          </a:solidFill>
        </p:grpSpPr>
        <p:sp>
          <p:nvSpPr>
            <p:cNvPr id="311" name="矩形 97"/>
            <p:cNvSpPr>
              <a:spLocks noChangeArrowheads="1"/>
            </p:cNvSpPr>
            <p:nvPr/>
          </p:nvSpPr>
          <p:spPr bwMode="auto">
            <a:xfrm>
              <a:off x="2627784"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2" name="矩形 97"/>
            <p:cNvSpPr>
              <a:spLocks noChangeArrowheads="1"/>
            </p:cNvSpPr>
            <p:nvPr/>
          </p:nvSpPr>
          <p:spPr bwMode="auto">
            <a:xfrm>
              <a:off x="2837012"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3" name="矩形 97"/>
            <p:cNvSpPr>
              <a:spLocks noChangeArrowheads="1"/>
            </p:cNvSpPr>
            <p:nvPr/>
          </p:nvSpPr>
          <p:spPr bwMode="auto">
            <a:xfrm>
              <a:off x="3059832"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4" name="矩形 97"/>
            <p:cNvSpPr>
              <a:spLocks noChangeArrowheads="1"/>
            </p:cNvSpPr>
            <p:nvPr/>
          </p:nvSpPr>
          <p:spPr bwMode="auto">
            <a:xfrm>
              <a:off x="3269060"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5" name="矩形 97"/>
            <p:cNvSpPr>
              <a:spLocks noChangeArrowheads="1"/>
            </p:cNvSpPr>
            <p:nvPr/>
          </p:nvSpPr>
          <p:spPr bwMode="auto">
            <a:xfrm>
              <a:off x="3491880"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6" name="矩形 97"/>
            <p:cNvSpPr>
              <a:spLocks noChangeArrowheads="1"/>
            </p:cNvSpPr>
            <p:nvPr/>
          </p:nvSpPr>
          <p:spPr bwMode="auto">
            <a:xfrm>
              <a:off x="3701108"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7" name="矩形 97"/>
            <p:cNvSpPr>
              <a:spLocks noChangeArrowheads="1"/>
            </p:cNvSpPr>
            <p:nvPr/>
          </p:nvSpPr>
          <p:spPr bwMode="auto">
            <a:xfrm>
              <a:off x="3923928"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8" name="矩形 97"/>
            <p:cNvSpPr>
              <a:spLocks noChangeArrowheads="1"/>
            </p:cNvSpPr>
            <p:nvPr/>
          </p:nvSpPr>
          <p:spPr bwMode="auto">
            <a:xfrm>
              <a:off x="4133156" y="249289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19" name="矩形 97"/>
            <p:cNvSpPr>
              <a:spLocks noChangeArrowheads="1"/>
            </p:cNvSpPr>
            <p:nvPr/>
          </p:nvSpPr>
          <p:spPr bwMode="auto">
            <a:xfrm>
              <a:off x="2627784"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0" name="矩形 97"/>
            <p:cNvSpPr>
              <a:spLocks noChangeArrowheads="1"/>
            </p:cNvSpPr>
            <p:nvPr/>
          </p:nvSpPr>
          <p:spPr bwMode="auto">
            <a:xfrm>
              <a:off x="2837012"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1" name="矩形 97"/>
            <p:cNvSpPr>
              <a:spLocks noChangeArrowheads="1"/>
            </p:cNvSpPr>
            <p:nvPr/>
          </p:nvSpPr>
          <p:spPr bwMode="auto">
            <a:xfrm>
              <a:off x="3059832"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2" name="矩形 97"/>
            <p:cNvSpPr>
              <a:spLocks noChangeArrowheads="1"/>
            </p:cNvSpPr>
            <p:nvPr/>
          </p:nvSpPr>
          <p:spPr bwMode="auto">
            <a:xfrm>
              <a:off x="3269060"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3" name="矩形 97"/>
            <p:cNvSpPr>
              <a:spLocks noChangeArrowheads="1"/>
            </p:cNvSpPr>
            <p:nvPr/>
          </p:nvSpPr>
          <p:spPr bwMode="auto">
            <a:xfrm>
              <a:off x="3491880"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4" name="矩形 97"/>
            <p:cNvSpPr>
              <a:spLocks noChangeArrowheads="1"/>
            </p:cNvSpPr>
            <p:nvPr/>
          </p:nvSpPr>
          <p:spPr bwMode="auto">
            <a:xfrm>
              <a:off x="3701108"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5" name="矩形 97"/>
            <p:cNvSpPr>
              <a:spLocks noChangeArrowheads="1"/>
            </p:cNvSpPr>
            <p:nvPr/>
          </p:nvSpPr>
          <p:spPr bwMode="auto">
            <a:xfrm>
              <a:off x="3923928"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6" name="矩形 97"/>
            <p:cNvSpPr>
              <a:spLocks noChangeArrowheads="1"/>
            </p:cNvSpPr>
            <p:nvPr/>
          </p:nvSpPr>
          <p:spPr bwMode="auto">
            <a:xfrm>
              <a:off x="4133156" y="2708474"/>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7" name="矩形 97"/>
            <p:cNvSpPr>
              <a:spLocks noChangeArrowheads="1"/>
            </p:cNvSpPr>
            <p:nvPr/>
          </p:nvSpPr>
          <p:spPr bwMode="auto">
            <a:xfrm>
              <a:off x="2627784"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8" name="矩形 97"/>
            <p:cNvSpPr>
              <a:spLocks noChangeArrowheads="1"/>
            </p:cNvSpPr>
            <p:nvPr/>
          </p:nvSpPr>
          <p:spPr bwMode="auto">
            <a:xfrm>
              <a:off x="2837012"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29" name="矩形 97"/>
            <p:cNvSpPr>
              <a:spLocks noChangeArrowheads="1"/>
            </p:cNvSpPr>
            <p:nvPr/>
          </p:nvSpPr>
          <p:spPr bwMode="auto">
            <a:xfrm>
              <a:off x="3059832"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0" name="矩形 97"/>
            <p:cNvSpPr>
              <a:spLocks noChangeArrowheads="1"/>
            </p:cNvSpPr>
            <p:nvPr/>
          </p:nvSpPr>
          <p:spPr bwMode="auto">
            <a:xfrm>
              <a:off x="3269060"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1" name="矩形 97"/>
            <p:cNvSpPr>
              <a:spLocks noChangeArrowheads="1"/>
            </p:cNvSpPr>
            <p:nvPr/>
          </p:nvSpPr>
          <p:spPr bwMode="auto">
            <a:xfrm>
              <a:off x="3491880"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2" name="矩形 97"/>
            <p:cNvSpPr>
              <a:spLocks noChangeArrowheads="1"/>
            </p:cNvSpPr>
            <p:nvPr/>
          </p:nvSpPr>
          <p:spPr bwMode="auto">
            <a:xfrm>
              <a:off x="3701108"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3" name="矩形 97"/>
            <p:cNvSpPr>
              <a:spLocks noChangeArrowheads="1"/>
            </p:cNvSpPr>
            <p:nvPr/>
          </p:nvSpPr>
          <p:spPr bwMode="auto">
            <a:xfrm>
              <a:off x="3923928"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4" name="矩形 97"/>
            <p:cNvSpPr>
              <a:spLocks noChangeArrowheads="1"/>
            </p:cNvSpPr>
            <p:nvPr/>
          </p:nvSpPr>
          <p:spPr bwMode="auto">
            <a:xfrm>
              <a:off x="4133156" y="2924498"/>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5" name="矩形 97"/>
            <p:cNvSpPr>
              <a:spLocks noChangeArrowheads="1"/>
            </p:cNvSpPr>
            <p:nvPr/>
          </p:nvSpPr>
          <p:spPr bwMode="auto">
            <a:xfrm>
              <a:off x="2627784"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6" name="矩形 97"/>
            <p:cNvSpPr>
              <a:spLocks noChangeArrowheads="1"/>
            </p:cNvSpPr>
            <p:nvPr/>
          </p:nvSpPr>
          <p:spPr bwMode="auto">
            <a:xfrm>
              <a:off x="2837012"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7" name="矩形 97"/>
            <p:cNvSpPr>
              <a:spLocks noChangeArrowheads="1"/>
            </p:cNvSpPr>
            <p:nvPr/>
          </p:nvSpPr>
          <p:spPr bwMode="auto">
            <a:xfrm>
              <a:off x="3059832"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8" name="矩形 97"/>
            <p:cNvSpPr>
              <a:spLocks noChangeArrowheads="1"/>
            </p:cNvSpPr>
            <p:nvPr/>
          </p:nvSpPr>
          <p:spPr bwMode="auto">
            <a:xfrm>
              <a:off x="3269060"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39" name="矩形 97"/>
            <p:cNvSpPr>
              <a:spLocks noChangeArrowheads="1"/>
            </p:cNvSpPr>
            <p:nvPr/>
          </p:nvSpPr>
          <p:spPr bwMode="auto">
            <a:xfrm>
              <a:off x="3491880"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0" name="矩形 97"/>
            <p:cNvSpPr>
              <a:spLocks noChangeArrowheads="1"/>
            </p:cNvSpPr>
            <p:nvPr/>
          </p:nvSpPr>
          <p:spPr bwMode="auto">
            <a:xfrm>
              <a:off x="3701108"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1" name="矩形 97"/>
            <p:cNvSpPr>
              <a:spLocks noChangeArrowheads="1"/>
            </p:cNvSpPr>
            <p:nvPr/>
          </p:nvSpPr>
          <p:spPr bwMode="auto">
            <a:xfrm>
              <a:off x="3923928"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2" name="矩形 97"/>
            <p:cNvSpPr>
              <a:spLocks noChangeArrowheads="1"/>
            </p:cNvSpPr>
            <p:nvPr/>
          </p:nvSpPr>
          <p:spPr bwMode="auto">
            <a:xfrm>
              <a:off x="4133156" y="3140522"/>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3" name="矩形 97"/>
            <p:cNvSpPr>
              <a:spLocks noChangeArrowheads="1"/>
            </p:cNvSpPr>
            <p:nvPr/>
          </p:nvSpPr>
          <p:spPr bwMode="auto">
            <a:xfrm>
              <a:off x="2627784"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4" name="矩形 97"/>
            <p:cNvSpPr>
              <a:spLocks noChangeArrowheads="1"/>
            </p:cNvSpPr>
            <p:nvPr/>
          </p:nvSpPr>
          <p:spPr bwMode="auto">
            <a:xfrm>
              <a:off x="2837012"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5" name="矩形 97"/>
            <p:cNvSpPr>
              <a:spLocks noChangeArrowheads="1"/>
            </p:cNvSpPr>
            <p:nvPr/>
          </p:nvSpPr>
          <p:spPr bwMode="auto">
            <a:xfrm>
              <a:off x="3059832"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6" name="矩形 97"/>
            <p:cNvSpPr>
              <a:spLocks noChangeArrowheads="1"/>
            </p:cNvSpPr>
            <p:nvPr/>
          </p:nvSpPr>
          <p:spPr bwMode="auto">
            <a:xfrm>
              <a:off x="3269060"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7" name="矩形 97"/>
            <p:cNvSpPr>
              <a:spLocks noChangeArrowheads="1"/>
            </p:cNvSpPr>
            <p:nvPr/>
          </p:nvSpPr>
          <p:spPr bwMode="auto">
            <a:xfrm>
              <a:off x="3491880"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8" name="矩形 97"/>
            <p:cNvSpPr>
              <a:spLocks noChangeArrowheads="1"/>
            </p:cNvSpPr>
            <p:nvPr/>
          </p:nvSpPr>
          <p:spPr bwMode="auto">
            <a:xfrm>
              <a:off x="3701108"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49" name="矩形 348"/>
            <p:cNvSpPr>
              <a:spLocks noChangeArrowheads="1"/>
            </p:cNvSpPr>
            <p:nvPr/>
          </p:nvSpPr>
          <p:spPr bwMode="auto">
            <a:xfrm>
              <a:off x="3923928"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sp>
          <p:nvSpPr>
            <p:cNvPr id="350" name="矩形 97"/>
            <p:cNvSpPr>
              <a:spLocks noChangeArrowheads="1"/>
            </p:cNvSpPr>
            <p:nvPr/>
          </p:nvSpPr>
          <p:spPr bwMode="auto">
            <a:xfrm>
              <a:off x="4133156" y="3356546"/>
              <a:ext cx="150812" cy="144462"/>
            </a:xfrm>
            <a:prstGeom prst="rect">
              <a:avLst/>
            </a:prstGeom>
            <a:grpFill/>
            <a:ln w="9525" algn="ctr">
              <a:noFill/>
              <a:round/>
              <a:headEnd/>
              <a:tailEnd/>
            </a:ln>
          </p:spPr>
          <p:txBody>
            <a:bodyPr/>
            <a:lstStyle/>
            <a:p>
              <a:pPr>
                <a:defRPr/>
              </a:pPr>
              <a:endParaRPr lang="zh-CN" altLang="en-US" sz="1333" dirty="0">
                <a:ea typeface="微软雅黑" pitchFamily="34" charset="-122"/>
              </a:endParaRPr>
            </a:p>
          </p:txBody>
        </p:sp>
      </p:grpSp>
      <p:cxnSp>
        <p:nvCxnSpPr>
          <p:cNvPr id="24" name="直接连接符 23"/>
          <p:cNvCxnSpPr/>
          <p:nvPr/>
        </p:nvCxnSpPr>
        <p:spPr bwMode="auto">
          <a:xfrm>
            <a:off x="2767556" y="1352349"/>
            <a:ext cx="0" cy="4712306"/>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25" name="直接连接符 24"/>
          <p:cNvCxnSpPr/>
          <p:nvPr/>
        </p:nvCxnSpPr>
        <p:spPr bwMode="auto">
          <a:xfrm>
            <a:off x="4664460" y="1418689"/>
            <a:ext cx="21587" cy="4645966"/>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26" name="直接连接符 25"/>
          <p:cNvCxnSpPr/>
          <p:nvPr/>
        </p:nvCxnSpPr>
        <p:spPr bwMode="auto">
          <a:xfrm>
            <a:off x="6151225" y="1418689"/>
            <a:ext cx="0" cy="4645966"/>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pic>
        <p:nvPicPr>
          <p:cNvPr id="27" name="Picture 20" descr="E:\1华赛设计夹\2010-12\朱冬晴\华赛新图标(存储) AI文件\完成\png\存储图标-6\20.png"/>
          <p:cNvPicPr>
            <a:picLocks noChangeAspect="1" noChangeArrowheads="1"/>
          </p:cNvPicPr>
          <p:nvPr/>
        </p:nvPicPr>
        <p:blipFill>
          <a:blip r:embed="rId5" cstate="print"/>
          <a:srcRect/>
          <a:stretch>
            <a:fillRect/>
          </a:stretch>
        </p:blipFill>
        <p:spPr bwMode="auto">
          <a:xfrm>
            <a:off x="10606422" y="2088316"/>
            <a:ext cx="536608" cy="574344"/>
          </a:xfrm>
          <a:prstGeom prst="rect">
            <a:avLst/>
          </a:prstGeom>
          <a:noFill/>
          <a:ln w="9525">
            <a:noFill/>
            <a:miter lim="800000"/>
            <a:headEnd/>
            <a:tailEnd/>
          </a:ln>
        </p:spPr>
      </p:pic>
      <p:cxnSp>
        <p:nvCxnSpPr>
          <p:cNvPr id="28" name="直接箭头连接符 27"/>
          <p:cNvCxnSpPr/>
          <p:nvPr/>
        </p:nvCxnSpPr>
        <p:spPr bwMode="auto">
          <a:xfrm>
            <a:off x="10028679" y="2362434"/>
            <a:ext cx="496488" cy="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sp>
        <p:nvSpPr>
          <p:cNvPr id="29" name="TextBox 235"/>
          <p:cNvSpPr txBox="1">
            <a:spLocks noChangeArrowheads="1"/>
          </p:cNvSpPr>
          <p:nvPr/>
        </p:nvSpPr>
        <p:spPr bwMode="auto">
          <a:xfrm>
            <a:off x="1118466" y="1475733"/>
            <a:ext cx="1692134" cy="584775"/>
          </a:xfrm>
          <a:prstGeom prst="rect">
            <a:avLst/>
          </a:prstGeom>
          <a:noFill/>
          <a:ln w="9525">
            <a:noFill/>
            <a:miter lim="800000"/>
            <a:headEnd/>
            <a:tailEnd/>
          </a:ln>
        </p:spPr>
        <p:txBody>
          <a:bodyPr>
            <a:spAutoFit/>
          </a:bodyPr>
          <a:lstStyle/>
          <a:p>
            <a:r>
              <a:rPr lang="zh-CN" altLang="en-US" sz="1600" dirty="0">
                <a:latin typeface="微软雅黑" pitchFamily="34" charset="-122"/>
                <a:ea typeface="微软雅黑" pitchFamily="34" charset="-122"/>
              </a:rPr>
              <a:t>物理硬盘存储池</a:t>
            </a:r>
            <a:r>
              <a:rPr lang="en-US" altLang="zh-CN" sz="1600" dirty="0">
                <a:latin typeface="Arial" pitchFamily="34" charset="0"/>
                <a:ea typeface="微软雅黑" pitchFamily="34" charset="-122"/>
                <a:cs typeface="Arial" pitchFamily="34" charset="0"/>
              </a:rPr>
              <a:t>Poo</a:t>
            </a:r>
            <a:r>
              <a:rPr lang="en-US" altLang="zh-CN" sz="1600" dirty="0">
                <a:latin typeface="微软雅黑" pitchFamily="34" charset="-122"/>
                <a:ea typeface="微软雅黑" pitchFamily="34" charset="-122"/>
              </a:rPr>
              <a:t>l</a:t>
            </a:r>
            <a:endParaRPr lang="zh-CN" altLang="en-US" sz="1600" dirty="0">
              <a:latin typeface="微软雅黑" pitchFamily="34" charset="-122"/>
              <a:ea typeface="微软雅黑" pitchFamily="34" charset="-122"/>
            </a:endParaRPr>
          </a:p>
        </p:txBody>
      </p:sp>
      <p:sp>
        <p:nvSpPr>
          <p:cNvPr id="30" name="TextBox 236"/>
          <p:cNvSpPr txBox="1">
            <a:spLocks noChangeArrowheads="1"/>
          </p:cNvSpPr>
          <p:nvPr/>
        </p:nvSpPr>
        <p:spPr bwMode="auto">
          <a:xfrm>
            <a:off x="3220460" y="1475733"/>
            <a:ext cx="853912" cy="338554"/>
          </a:xfrm>
          <a:prstGeom prst="rect">
            <a:avLst/>
          </a:prstGeom>
          <a:noFill/>
          <a:ln w="9525">
            <a:noFill/>
            <a:miter lim="800000"/>
            <a:headEnd/>
            <a:tailEnd/>
          </a:ln>
        </p:spPr>
        <p:txBody>
          <a:bodyPr wrap="square">
            <a:spAutoFit/>
          </a:bodyPr>
          <a:lstStyle/>
          <a:p>
            <a:r>
              <a:rPr lang="en-US" altLang="zh-CN" sz="1600" dirty="0">
                <a:latin typeface="Arial" pitchFamily="34" charset="0"/>
                <a:ea typeface="微软雅黑" pitchFamily="34" charset="-122"/>
                <a:cs typeface="Arial" pitchFamily="34" charset="0"/>
              </a:rPr>
              <a:t>Chunk</a:t>
            </a:r>
            <a:endParaRPr lang="zh-CN" altLang="en-US" sz="1600" dirty="0">
              <a:latin typeface="Arial" pitchFamily="34" charset="0"/>
              <a:ea typeface="微软雅黑" pitchFamily="34" charset="-122"/>
              <a:cs typeface="Arial" pitchFamily="34" charset="0"/>
            </a:endParaRPr>
          </a:p>
        </p:txBody>
      </p:sp>
      <p:sp>
        <p:nvSpPr>
          <p:cNvPr id="31" name="TextBox 237"/>
          <p:cNvSpPr txBox="1">
            <a:spLocks noChangeArrowheads="1"/>
          </p:cNvSpPr>
          <p:nvPr/>
        </p:nvSpPr>
        <p:spPr bwMode="auto">
          <a:xfrm>
            <a:off x="4994776" y="1475733"/>
            <a:ext cx="985904" cy="338554"/>
          </a:xfrm>
          <a:prstGeom prst="rect">
            <a:avLst/>
          </a:prstGeom>
          <a:noFill/>
          <a:ln w="9525">
            <a:noFill/>
            <a:miter lim="800000"/>
            <a:headEnd/>
            <a:tailEnd/>
          </a:ln>
        </p:spPr>
        <p:txBody>
          <a:bodyPr>
            <a:spAutoFit/>
          </a:bodyPr>
          <a:lstStyle/>
          <a:p>
            <a:r>
              <a:rPr lang="en-US" altLang="zh-CN" sz="1600" dirty="0">
                <a:latin typeface="Arial" pitchFamily="34" charset="0"/>
                <a:ea typeface="微软雅黑" pitchFamily="34" charset="-122"/>
                <a:cs typeface="Arial" pitchFamily="34" charset="0"/>
              </a:rPr>
              <a:t>CKG</a:t>
            </a:r>
            <a:endParaRPr lang="zh-CN" altLang="en-US" sz="1600" dirty="0">
              <a:latin typeface="Arial" pitchFamily="34" charset="0"/>
              <a:ea typeface="微软雅黑" pitchFamily="34" charset="-122"/>
              <a:cs typeface="Arial" pitchFamily="34" charset="0"/>
            </a:endParaRPr>
          </a:p>
        </p:txBody>
      </p:sp>
      <p:sp>
        <p:nvSpPr>
          <p:cNvPr id="32" name="TextBox 238"/>
          <p:cNvSpPr txBox="1">
            <a:spLocks noChangeArrowheads="1"/>
          </p:cNvSpPr>
          <p:nvPr/>
        </p:nvSpPr>
        <p:spPr bwMode="auto">
          <a:xfrm flipH="1">
            <a:off x="9165766" y="1475733"/>
            <a:ext cx="1977264" cy="338554"/>
          </a:xfrm>
          <a:prstGeom prst="rect">
            <a:avLst/>
          </a:prstGeom>
          <a:noFill/>
          <a:ln w="9525">
            <a:noFill/>
            <a:miter lim="800000"/>
            <a:headEnd/>
            <a:tailEnd/>
          </a:ln>
        </p:spPr>
        <p:txBody>
          <a:bodyPr>
            <a:spAutoFit/>
          </a:bodyPr>
          <a:lstStyle/>
          <a:p>
            <a:r>
              <a:rPr lang="zh-CN" altLang="en-US" sz="1600" dirty="0">
                <a:latin typeface="微软雅黑" pitchFamily="34" charset="-122"/>
                <a:ea typeface="微软雅黑" pitchFamily="34" charset="-122"/>
              </a:rPr>
              <a:t>主机看见</a:t>
            </a:r>
            <a:r>
              <a:rPr lang="en-US" altLang="zh-CN" sz="1600" dirty="0">
                <a:latin typeface="Arial" pitchFamily="34" charset="0"/>
                <a:ea typeface="微软雅黑" pitchFamily="34" charset="-122"/>
                <a:cs typeface="Arial" pitchFamily="34" charset="0"/>
              </a:rPr>
              <a:t>LUN</a:t>
            </a:r>
            <a:endParaRPr lang="zh-CN" altLang="en-US" sz="1600" dirty="0">
              <a:latin typeface="Arial" pitchFamily="34" charset="0"/>
              <a:ea typeface="微软雅黑" pitchFamily="34" charset="-122"/>
              <a:cs typeface="Arial" pitchFamily="34" charset="0"/>
            </a:endParaRPr>
          </a:p>
        </p:txBody>
      </p:sp>
      <p:sp>
        <p:nvSpPr>
          <p:cNvPr id="33" name="TextBox 244"/>
          <p:cNvSpPr txBox="1">
            <a:spLocks noChangeArrowheads="1"/>
          </p:cNvSpPr>
          <p:nvPr/>
        </p:nvSpPr>
        <p:spPr bwMode="auto">
          <a:xfrm>
            <a:off x="1118466" y="5591445"/>
            <a:ext cx="1530707" cy="502573"/>
          </a:xfrm>
          <a:prstGeom prst="rect">
            <a:avLst/>
          </a:prstGeom>
          <a:noFill/>
          <a:ln w="9525">
            <a:noFill/>
            <a:miter lim="800000"/>
            <a:headEnd/>
            <a:tailEnd/>
          </a:ln>
        </p:spPr>
        <p:txBody>
          <a:bodyPr wrap="square">
            <a:spAutoFit/>
          </a:bodyPr>
          <a:lstStyle/>
          <a:p>
            <a:r>
              <a:rPr lang="zh-CN" altLang="en-US" sz="1333" dirty="0">
                <a:latin typeface="微软雅黑" pitchFamily="34" charset="-122"/>
                <a:ea typeface="微软雅黑" pitchFamily="34" charset="-122"/>
              </a:rPr>
              <a:t>多种类型硬盘同时存放于存储池</a:t>
            </a:r>
          </a:p>
        </p:txBody>
      </p:sp>
      <p:sp>
        <p:nvSpPr>
          <p:cNvPr id="34" name="TextBox 245"/>
          <p:cNvSpPr txBox="1">
            <a:spLocks noChangeArrowheads="1"/>
          </p:cNvSpPr>
          <p:nvPr/>
        </p:nvSpPr>
        <p:spPr bwMode="auto">
          <a:xfrm>
            <a:off x="2750999" y="5591447"/>
            <a:ext cx="1913433" cy="502573"/>
          </a:xfrm>
          <a:prstGeom prst="rect">
            <a:avLst/>
          </a:prstGeom>
          <a:noFill/>
          <a:ln w="9525">
            <a:noFill/>
            <a:miter lim="800000"/>
            <a:headEnd/>
            <a:tailEnd/>
          </a:ln>
        </p:spPr>
        <p:txBody>
          <a:bodyPr wrap="square">
            <a:spAutoFit/>
          </a:bodyPr>
          <a:lstStyle/>
          <a:p>
            <a:r>
              <a:rPr lang="zh-CN" altLang="en-US" sz="1333" dirty="0">
                <a:latin typeface="微软雅黑" pitchFamily="34" charset="-122"/>
                <a:ea typeface="微软雅黑" pitchFamily="34" charset="-122"/>
              </a:rPr>
              <a:t>每个硬盘空间被切分成精细粒度的块</a:t>
            </a:r>
            <a:r>
              <a:rPr lang="en-US" altLang="zh-CN" sz="1333" dirty="0">
                <a:latin typeface="Arial" pitchFamily="34" charset="0"/>
                <a:ea typeface="微软雅黑" pitchFamily="34" charset="-122"/>
                <a:cs typeface="Arial" pitchFamily="34" charset="0"/>
              </a:rPr>
              <a:t>Chunk</a:t>
            </a:r>
            <a:endParaRPr lang="zh-CN" altLang="en-US" sz="1333" dirty="0">
              <a:latin typeface="Arial" pitchFamily="34" charset="0"/>
              <a:ea typeface="微软雅黑" pitchFamily="34" charset="-122"/>
              <a:cs typeface="Arial" pitchFamily="34" charset="0"/>
            </a:endParaRPr>
          </a:p>
        </p:txBody>
      </p:sp>
      <p:sp>
        <p:nvSpPr>
          <p:cNvPr id="35" name="TextBox 246"/>
          <p:cNvSpPr txBox="1">
            <a:spLocks noChangeArrowheads="1"/>
          </p:cNvSpPr>
          <p:nvPr/>
        </p:nvSpPr>
        <p:spPr bwMode="auto">
          <a:xfrm>
            <a:off x="4665536" y="5606837"/>
            <a:ext cx="1567985" cy="502573"/>
          </a:xfrm>
          <a:prstGeom prst="rect">
            <a:avLst/>
          </a:prstGeom>
          <a:noFill/>
          <a:ln w="9525">
            <a:noFill/>
            <a:miter lim="800000"/>
            <a:headEnd/>
            <a:tailEnd/>
          </a:ln>
        </p:spPr>
        <p:txBody>
          <a:bodyPr>
            <a:spAutoFit/>
          </a:bodyPr>
          <a:lstStyle/>
          <a:p>
            <a:r>
              <a:rPr lang="zh-CN" altLang="en-US" sz="1333" dirty="0">
                <a:latin typeface="微软雅黑" pitchFamily="34" charset="-122"/>
                <a:ea typeface="微软雅黑" pitchFamily="34" charset="-122"/>
              </a:rPr>
              <a:t>来自不同硬盘上的</a:t>
            </a:r>
            <a:r>
              <a:rPr lang="en-US" altLang="zh-CN" sz="1333" dirty="0">
                <a:latin typeface="Arial" pitchFamily="34" charset="0"/>
                <a:ea typeface="微软雅黑" pitchFamily="34" charset="-122"/>
                <a:cs typeface="Arial" pitchFamily="34" charset="0"/>
              </a:rPr>
              <a:t>Chunk</a:t>
            </a:r>
            <a:r>
              <a:rPr lang="zh-CN" altLang="en-US" sz="1333" dirty="0">
                <a:latin typeface="微软雅黑" pitchFamily="34" charset="-122"/>
                <a:ea typeface="微软雅黑" pitchFamily="34" charset="-122"/>
              </a:rPr>
              <a:t>组成</a:t>
            </a:r>
            <a:r>
              <a:rPr lang="en-US" altLang="zh-CN" sz="1333" dirty="0">
                <a:latin typeface="Arial" pitchFamily="34" charset="0"/>
                <a:ea typeface="微软雅黑" pitchFamily="34" charset="-122"/>
                <a:cs typeface="Arial" pitchFamily="34" charset="0"/>
              </a:rPr>
              <a:t>CKG</a:t>
            </a:r>
            <a:endParaRPr lang="zh-CN" altLang="en-US" sz="1333" dirty="0">
              <a:latin typeface="Arial" pitchFamily="34" charset="0"/>
              <a:ea typeface="微软雅黑" pitchFamily="34" charset="-122"/>
              <a:cs typeface="Arial" pitchFamily="34" charset="0"/>
            </a:endParaRPr>
          </a:p>
        </p:txBody>
      </p:sp>
      <p:sp>
        <p:nvSpPr>
          <p:cNvPr id="36" name="TextBox 247"/>
          <p:cNvSpPr txBox="1">
            <a:spLocks noChangeArrowheads="1"/>
          </p:cNvSpPr>
          <p:nvPr/>
        </p:nvSpPr>
        <p:spPr bwMode="auto">
          <a:xfrm>
            <a:off x="9165766" y="5591447"/>
            <a:ext cx="2306505" cy="297454"/>
          </a:xfrm>
          <a:prstGeom prst="rect">
            <a:avLst/>
          </a:prstGeom>
          <a:noFill/>
          <a:ln w="9525">
            <a:noFill/>
            <a:miter lim="800000"/>
            <a:headEnd/>
            <a:tailEnd/>
          </a:ln>
        </p:spPr>
        <p:txBody>
          <a:bodyPr>
            <a:spAutoFit/>
          </a:bodyPr>
          <a:lstStyle/>
          <a:p>
            <a:r>
              <a:rPr lang="en-US" altLang="zh-CN" sz="1333" dirty="0">
                <a:latin typeface="Arial" pitchFamily="34" charset="0"/>
                <a:ea typeface="微软雅黑" pitchFamily="34" charset="-122"/>
                <a:cs typeface="Arial" pitchFamily="34" charset="0"/>
              </a:rPr>
              <a:t>LUN</a:t>
            </a:r>
            <a:r>
              <a:rPr lang="zh-CN" altLang="en-US" sz="1333" dirty="0">
                <a:latin typeface="微软雅黑" pitchFamily="34" charset="-122"/>
                <a:ea typeface="微软雅黑" pitchFamily="34" charset="-122"/>
              </a:rPr>
              <a:t>可在短时间内创建成功</a:t>
            </a:r>
          </a:p>
        </p:txBody>
      </p:sp>
      <p:grpSp>
        <p:nvGrpSpPr>
          <p:cNvPr id="37" name="组合 304"/>
          <p:cNvGrpSpPr>
            <a:grpSpLocks/>
          </p:cNvGrpSpPr>
          <p:nvPr/>
        </p:nvGrpSpPr>
        <p:grpSpPr bwMode="auto">
          <a:xfrm>
            <a:off x="4831066" y="2170069"/>
            <a:ext cx="1111415" cy="152967"/>
            <a:chOff x="3491880" y="2014018"/>
            <a:chExt cx="970422" cy="169358"/>
          </a:xfrm>
        </p:grpSpPr>
        <p:sp>
          <p:nvSpPr>
            <p:cNvPr id="305" name="矩形 304"/>
            <p:cNvSpPr/>
            <p:nvPr/>
          </p:nvSpPr>
          <p:spPr bwMode="auto">
            <a:xfrm>
              <a:off x="3492481" y="2014400"/>
              <a:ext cx="970671" cy="16822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306" name="矩形 97"/>
            <p:cNvSpPr>
              <a:spLocks noChangeArrowheads="1"/>
            </p:cNvSpPr>
            <p:nvPr/>
          </p:nvSpPr>
          <p:spPr bwMode="auto">
            <a:xfrm>
              <a:off x="3563888" y="2060848"/>
              <a:ext cx="103116" cy="106026"/>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07" name="矩形 97"/>
            <p:cNvSpPr>
              <a:spLocks noChangeArrowheads="1"/>
            </p:cNvSpPr>
            <p:nvPr/>
          </p:nvSpPr>
          <p:spPr bwMode="auto">
            <a:xfrm>
              <a:off x="3716288" y="2060848"/>
              <a:ext cx="103116" cy="106026"/>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08" name="矩形 97"/>
            <p:cNvSpPr>
              <a:spLocks noChangeArrowheads="1"/>
            </p:cNvSpPr>
            <p:nvPr/>
          </p:nvSpPr>
          <p:spPr bwMode="auto">
            <a:xfrm>
              <a:off x="3892820" y="2060848"/>
              <a:ext cx="103116" cy="106026"/>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09" name="矩形 97"/>
            <p:cNvSpPr>
              <a:spLocks noChangeArrowheads="1"/>
            </p:cNvSpPr>
            <p:nvPr/>
          </p:nvSpPr>
          <p:spPr bwMode="auto">
            <a:xfrm>
              <a:off x="4076328" y="2060848"/>
              <a:ext cx="103116" cy="106026"/>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10" name="矩形 97"/>
            <p:cNvSpPr>
              <a:spLocks noChangeArrowheads="1"/>
            </p:cNvSpPr>
            <p:nvPr/>
          </p:nvSpPr>
          <p:spPr bwMode="auto">
            <a:xfrm>
              <a:off x="4252860" y="2060848"/>
              <a:ext cx="103116" cy="106026"/>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grpSp>
      <p:sp>
        <p:nvSpPr>
          <p:cNvPr id="38" name="矩形 97"/>
          <p:cNvSpPr>
            <a:spLocks noChangeArrowheads="1"/>
          </p:cNvSpPr>
          <p:nvPr/>
        </p:nvSpPr>
        <p:spPr bwMode="auto">
          <a:xfrm>
            <a:off x="4912921" y="2432707"/>
            <a:ext cx="118237" cy="9524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39" name="矩形 97"/>
          <p:cNvSpPr>
            <a:spLocks noChangeArrowheads="1"/>
          </p:cNvSpPr>
          <p:nvPr/>
        </p:nvSpPr>
        <p:spPr bwMode="auto">
          <a:xfrm>
            <a:off x="5087545" y="2432707"/>
            <a:ext cx="118237" cy="9524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0" name="矩形 97"/>
          <p:cNvSpPr>
            <a:spLocks noChangeArrowheads="1"/>
          </p:cNvSpPr>
          <p:nvPr/>
        </p:nvSpPr>
        <p:spPr bwMode="auto">
          <a:xfrm>
            <a:off x="5289456" y="2432707"/>
            <a:ext cx="118235" cy="9524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1" name="矩形 97"/>
          <p:cNvSpPr>
            <a:spLocks noChangeArrowheads="1"/>
          </p:cNvSpPr>
          <p:nvPr/>
        </p:nvSpPr>
        <p:spPr bwMode="auto">
          <a:xfrm>
            <a:off x="5500461" y="2432707"/>
            <a:ext cx="118235" cy="9524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2" name="矩形 97"/>
          <p:cNvSpPr>
            <a:spLocks noChangeArrowheads="1"/>
          </p:cNvSpPr>
          <p:nvPr/>
        </p:nvSpPr>
        <p:spPr bwMode="auto">
          <a:xfrm>
            <a:off x="5702371" y="2432707"/>
            <a:ext cx="118237" cy="9524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3" name="矩形 97"/>
          <p:cNvSpPr>
            <a:spLocks noChangeArrowheads="1"/>
          </p:cNvSpPr>
          <p:nvPr/>
        </p:nvSpPr>
        <p:spPr bwMode="auto">
          <a:xfrm>
            <a:off x="4912921" y="2639067"/>
            <a:ext cx="118237" cy="96685"/>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4" name="矩形 97"/>
          <p:cNvSpPr>
            <a:spLocks noChangeArrowheads="1"/>
          </p:cNvSpPr>
          <p:nvPr/>
        </p:nvSpPr>
        <p:spPr bwMode="auto">
          <a:xfrm>
            <a:off x="5087545" y="2639067"/>
            <a:ext cx="118237" cy="96685"/>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5" name="矩形 97"/>
          <p:cNvSpPr>
            <a:spLocks noChangeArrowheads="1"/>
          </p:cNvSpPr>
          <p:nvPr/>
        </p:nvSpPr>
        <p:spPr bwMode="auto">
          <a:xfrm>
            <a:off x="5289456" y="2639067"/>
            <a:ext cx="118235" cy="96685"/>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6" name="矩形 97"/>
          <p:cNvSpPr>
            <a:spLocks noChangeArrowheads="1"/>
          </p:cNvSpPr>
          <p:nvPr/>
        </p:nvSpPr>
        <p:spPr bwMode="auto">
          <a:xfrm>
            <a:off x="5500461" y="2639067"/>
            <a:ext cx="118235" cy="96685"/>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7" name="矩形 97"/>
          <p:cNvSpPr>
            <a:spLocks noChangeArrowheads="1"/>
          </p:cNvSpPr>
          <p:nvPr/>
        </p:nvSpPr>
        <p:spPr bwMode="auto">
          <a:xfrm>
            <a:off x="5702371" y="2639067"/>
            <a:ext cx="118237" cy="96685"/>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48" name="矩形 47"/>
          <p:cNvSpPr/>
          <p:nvPr/>
        </p:nvSpPr>
        <p:spPr bwMode="auto">
          <a:xfrm>
            <a:off x="4831754" y="3796244"/>
            <a:ext cx="1111700" cy="151940"/>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49" name="矩形 48"/>
          <p:cNvSpPr/>
          <p:nvPr/>
        </p:nvSpPr>
        <p:spPr bwMode="auto">
          <a:xfrm>
            <a:off x="4831754" y="3588662"/>
            <a:ext cx="1111700" cy="15408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grpSp>
        <p:nvGrpSpPr>
          <p:cNvPr id="50" name="组合 341"/>
          <p:cNvGrpSpPr>
            <a:grpSpLocks/>
          </p:cNvGrpSpPr>
          <p:nvPr/>
        </p:nvGrpSpPr>
        <p:grpSpPr bwMode="auto">
          <a:xfrm>
            <a:off x="4831066" y="3361106"/>
            <a:ext cx="1111415" cy="154409"/>
            <a:chOff x="3491880" y="3429000"/>
            <a:chExt cx="970422" cy="169358"/>
          </a:xfrm>
        </p:grpSpPr>
        <p:sp>
          <p:nvSpPr>
            <p:cNvPr id="299" name="矩形 298"/>
            <p:cNvSpPr/>
            <p:nvPr/>
          </p:nvSpPr>
          <p:spPr bwMode="auto">
            <a:xfrm>
              <a:off x="3492481" y="3429782"/>
              <a:ext cx="970671" cy="168999"/>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300" name="矩形 97"/>
            <p:cNvSpPr>
              <a:spLocks noChangeArrowheads="1"/>
            </p:cNvSpPr>
            <p:nvPr/>
          </p:nvSpPr>
          <p:spPr bwMode="auto">
            <a:xfrm>
              <a:off x="3563888" y="3475830"/>
              <a:ext cx="103116" cy="106026"/>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301" name="矩形 97"/>
            <p:cNvSpPr>
              <a:spLocks noChangeArrowheads="1"/>
            </p:cNvSpPr>
            <p:nvPr/>
          </p:nvSpPr>
          <p:spPr bwMode="auto">
            <a:xfrm>
              <a:off x="3716288" y="3475830"/>
              <a:ext cx="103116" cy="106026"/>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302" name="矩形 97"/>
            <p:cNvSpPr>
              <a:spLocks noChangeArrowheads="1"/>
            </p:cNvSpPr>
            <p:nvPr/>
          </p:nvSpPr>
          <p:spPr bwMode="auto">
            <a:xfrm>
              <a:off x="3892820" y="3475830"/>
              <a:ext cx="103116" cy="106026"/>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303" name="矩形 97"/>
            <p:cNvSpPr>
              <a:spLocks noChangeArrowheads="1"/>
            </p:cNvSpPr>
            <p:nvPr/>
          </p:nvSpPr>
          <p:spPr bwMode="auto">
            <a:xfrm>
              <a:off x="4076328" y="3475830"/>
              <a:ext cx="103116" cy="106026"/>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304" name="矩形 97"/>
            <p:cNvSpPr>
              <a:spLocks noChangeArrowheads="1"/>
            </p:cNvSpPr>
            <p:nvPr/>
          </p:nvSpPr>
          <p:spPr bwMode="auto">
            <a:xfrm>
              <a:off x="4252860" y="3475830"/>
              <a:ext cx="103116" cy="106026"/>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grpSp>
      <p:sp>
        <p:nvSpPr>
          <p:cNvPr id="51" name="矩形 97"/>
          <p:cNvSpPr>
            <a:spLocks noChangeArrowheads="1"/>
          </p:cNvSpPr>
          <p:nvPr/>
        </p:nvSpPr>
        <p:spPr bwMode="auto">
          <a:xfrm>
            <a:off x="4912921" y="3623745"/>
            <a:ext cx="118237" cy="9668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2" name="矩形 97"/>
          <p:cNvSpPr>
            <a:spLocks noChangeArrowheads="1"/>
          </p:cNvSpPr>
          <p:nvPr/>
        </p:nvSpPr>
        <p:spPr bwMode="auto">
          <a:xfrm>
            <a:off x="5087545" y="3623745"/>
            <a:ext cx="118237" cy="9668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3" name="矩形 97"/>
          <p:cNvSpPr>
            <a:spLocks noChangeArrowheads="1"/>
          </p:cNvSpPr>
          <p:nvPr/>
        </p:nvSpPr>
        <p:spPr bwMode="auto">
          <a:xfrm>
            <a:off x="5289456" y="3623745"/>
            <a:ext cx="118235" cy="9668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4" name="矩形 97"/>
          <p:cNvSpPr>
            <a:spLocks noChangeArrowheads="1"/>
          </p:cNvSpPr>
          <p:nvPr/>
        </p:nvSpPr>
        <p:spPr bwMode="auto">
          <a:xfrm>
            <a:off x="5500461" y="3623745"/>
            <a:ext cx="118235" cy="9668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5" name="矩形 97"/>
          <p:cNvSpPr>
            <a:spLocks noChangeArrowheads="1"/>
          </p:cNvSpPr>
          <p:nvPr/>
        </p:nvSpPr>
        <p:spPr bwMode="auto">
          <a:xfrm>
            <a:off x="5702371" y="3623745"/>
            <a:ext cx="118237" cy="9668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6" name="矩形 97"/>
          <p:cNvSpPr>
            <a:spLocks noChangeArrowheads="1"/>
          </p:cNvSpPr>
          <p:nvPr/>
        </p:nvSpPr>
        <p:spPr bwMode="auto">
          <a:xfrm>
            <a:off x="4912921" y="3831549"/>
            <a:ext cx="118237" cy="95242"/>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7" name="矩形 97"/>
          <p:cNvSpPr>
            <a:spLocks noChangeArrowheads="1"/>
          </p:cNvSpPr>
          <p:nvPr/>
        </p:nvSpPr>
        <p:spPr bwMode="auto">
          <a:xfrm>
            <a:off x="5087545" y="3831549"/>
            <a:ext cx="118237" cy="95242"/>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8" name="矩形 97"/>
          <p:cNvSpPr>
            <a:spLocks noChangeArrowheads="1"/>
          </p:cNvSpPr>
          <p:nvPr/>
        </p:nvSpPr>
        <p:spPr bwMode="auto">
          <a:xfrm>
            <a:off x="5289456" y="3831549"/>
            <a:ext cx="118235" cy="95242"/>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59" name="矩形 97"/>
          <p:cNvSpPr>
            <a:spLocks noChangeArrowheads="1"/>
          </p:cNvSpPr>
          <p:nvPr/>
        </p:nvSpPr>
        <p:spPr bwMode="auto">
          <a:xfrm>
            <a:off x="5500461" y="3831549"/>
            <a:ext cx="118235" cy="95242"/>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60" name="矩形 97"/>
          <p:cNvSpPr>
            <a:spLocks noChangeArrowheads="1"/>
          </p:cNvSpPr>
          <p:nvPr/>
        </p:nvSpPr>
        <p:spPr bwMode="auto">
          <a:xfrm>
            <a:off x="5702371" y="3831549"/>
            <a:ext cx="118237" cy="95242"/>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61" name="矩形 60"/>
          <p:cNvSpPr/>
          <p:nvPr/>
        </p:nvSpPr>
        <p:spPr bwMode="auto">
          <a:xfrm>
            <a:off x="4831754" y="5037451"/>
            <a:ext cx="1111700" cy="15408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62" name="矩形 61"/>
          <p:cNvSpPr/>
          <p:nvPr/>
        </p:nvSpPr>
        <p:spPr bwMode="auto">
          <a:xfrm>
            <a:off x="4831754" y="4832009"/>
            <a:ext cx="1111700" cy="15408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63" name="矩形 62"/>
          <p:cNvSpPr/>
          <p:nvPr/>
        </p:nvSpPr>
        <p:spPr bwMode="auto">
          <a:xfrm>
            <a:off x="4831754" y="4605169"/>
            <a:ext cx="1111700" cy="154082"/>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a:defRPr/>
            </a:pPr>
            <a:endParaRPr lang="zh-CN" altLang="en-US" sz="1333" dirty="0">
              <a:latin typeface="Arial" charset="0"/>
              <a:ea typeface="微软雅黑" pitchFamily="34" charset="-122"/>
            </a:endParaRPr>
          </a:p>
        </p:txBody>
      </p:sp>
      <p:sp>
        <p:nvSpPr>
          <p:cNvPr id="64" name="矩形 97"/>
          <p:cNvSpPr>
            <a:spLocks noChangeArrowheads="1"/>
          </p:cNvSpPr>
          <p:nvPr/>
        </p:nvSpPr>
        <p:spPr bwMode="auto">
          <a:xfrm>
            <a:off x="4912704" y="4645827"/>
            <a:ext cx="118725" cy="9844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65" name="矩形 97"/>
          <p:cNvSpPr>
            <a:spLocks noChangeArrowheads="1"/>
          </p:cNvSpPr>
          <p:nvPr/>
        </p:nvSpPr>
        <p:spPr bwMode="auto">
          <a:xfrm>
            <a:off x="5088095" y="4645827"/>
            <a:ext cx="118725" cy="9844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66" name="矩形 97"/>
          <p:cNvSpPr>
            <a:spLocks noChangeArrowheads="1"/>
          </p:cNvSpPr>
          <p:nvPr/>
        </p:nvSpPr>
        <p:spPr bwMode="auto">
          <a:xfrm>
            <a:off x="5290466" y="4645827"/>
            <a:ext cx="116029" cy="9844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67" name="矩形 97"/>
          <p:cNvSpPr>
            <a:spLocks noChangeArrowheads="1"/>
          </p:cNvSpPr>
          <p:nvPr/>
        </p:nvSpPr>
        <p:spPr bwMode="auto">
          <a:xfrm>
            <a:off x="5500933" y="4645827"/>
            <a:ext cx="118725" cy="9844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68" name="矩形 97"/>
          <p:cNvSpPr>
            <a:spLocks noChangeArrowheads="1"/>
          </p:cNvSpPr>
          <p:nvPr/>
        </p:nvSpPr>
        <p:spPr bwMode="auto">
          <a:xfrm>
            <a:off x="5703305" y="4645827"/>
            <a:ext cx="116026" cy="9844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69" name="矩形 97"/>
          <p:cNvSpPr>
            <a:spLocks noChangeArrowheads="1"/>
          </p:cNvSpPr>
          <p:nvPr/>
        </p:nvSpPr>
        <p:spPr bwMode="auto">
          <a:xfrm>
            <a:off x="4912704" y="486838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0" name="矩形 97"/>
          <p:cNvSpPr>
            <a:spLocks noChangeArrowheads="1"/>
          </p:cNvSpPr>
          <p:nvPr/>
        </p:nvSpPr>
        <p:spPr bwMode="auto">
          <a:xfrm>
            <a:off x="5088095" y="486838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1" name="矩形 97"/>
          <p:cNvSpPr>
            <a:spLocks noChangeArrowheads="1"/>
          </p:cNvSpPr>
          <p:nvPr/>
        </p:nvSpPr>
        <p:spPr bwMode="auto">
          <a:xfrm>
            <a:off x="5290466" y="4868388"/>
            <a:ext cx="116029"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2" name="矩形 97"/>
          <p:cNvSpPr>
            <a:spLocks noChangeArrowheads="1"/>
          </p:cNvSpPr>
          <p:nvPr/>
        </p:nvSpPr>
        <p:spPr bwMode="auto">
          <a:xfrm>
            <a:off x="5500933" y="486838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3" name="矩形 97"/>
          <p:cNvSpPr>
            <a:spLocks noChangeArrowheads="1"/>
          </p:cNvSpPr>
          <p:nvPr/>
        </p:nvSpPr>
        <p:spPr bwMode="auto">
          <a:xfrm>
            <a:off x="5703305" y="4868388"/>
            <a:ext cx="116026"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4" name="矩形 97"/>
          <p:cNvSpPr>
            <a:spLocks noChangeArrowheads="1"/>
          </p:cNvSpPr>
          <p:nvPr/>
        </p:nvSpPr>
        <p:spPr bwMode="auto">
          <a:xfrm>
            <a:off x="4912704" y="507382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5" name="矩形 97"/>
          <p:cNvSpPr>
            <a:spLocks noChangeArrowheads="1"/>
          </p:cNvSpPr>
          <p:nvPr/>
        </p:nvSpPr>
        <p:spPr bwMode="auto">
          <a:xfrm>
            <a:off x="5088095" y="507382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6" name="矩形 97"/>
          <p:cNvSpPr>
            <a:spLocks noChangeArrowheads="1"/>
          </p:cNvSpPr>
          <p:nvPr/>
        </p:nvSpPr>
        <p:spPr bwMode="auto">
          <a:xfrm>
            <a:off x="5290466" y="5073828"/>
            <a:ext cx="116029"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7" name="矩形 97"/>
          <p:cNvSpPr>
            <a:spLocks noChangeArrowheads="1"/>
          </p:cNvSpPr>
          <p:nvPr/>
        </p:nvSpPr>
        <p:spPr bwMode="auto">
          <a:xfrm>
            <a:off x="5500933" y="5073828"/>
            <a:ext cx="118725"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8" name="矩形 97"/>
          <p:cNvSpPr>
            <a:spLocks noChangeArrowheads="1"/>
          </p:cNvSpPr>
          <p:nvPr/>
        </p:nvSpPr>
        <p:spPr bwMode="auto">
          <a:xfrm>
            <a:off x="5703305" y="5073828"/>
            <a:ext cx="116026" cy="96301"/>
          </a:xfrm>
          <a:prstGeom prst="rect">
            <a:avLst/>
          </a:prstGeom>
          <a:solidFill>
            <a:srgbClr val="FDD351"/>
          </a:solidFill>
          <a:ln w="9525" algn="ctr">
            <a:noFill/>
            <a:round/>
            <a:headEnd/>
            <a:tailEnd/>
          </a:ln>
        </p:spPr>
        <p:txBody>
          <a:bodyPr/>
          <a:lstStyle/>
          <a:p>
            <a:pPr>
              <a:defRPr/>
            </a:pPr>
            <a:endParaRPr lang="zh-CN" altLang="en-US" sz="1333" dirty="0">
              <a:solidFill>
                <a:srgbClr val="FCC800"/>
              </a:solidFill>
              <a:ea typeface="微软雅黑" pitchFamily="34" charset="-122"/>
            </a:endParaRPr>
          </a:p>
        </p:txBody>
      </p:sp>
      <p:sp>
        <p:nvSpPr>
          <p:cNvPr id="79" name="TextBox 384"/>
          <p:cNvSpPr txBox="1">
            <a:spLocks noChangeArrowheads="1"/>
          </p:cNvSpPr>
          <p:nvPr/>
        </p:nvSpPr>
        <p:spPr bwMode="auto">
          <a:xfrm>
            <a:off x="6317570" y="1475733"/>
            <a:ext cx="835664" cy="338554"/>
          </a:xfrm>
          <a:prstGeom prst="rect">
            <a:avLst/>
          </a:prstGeom>
          <a:noFill/>
          <a:ln w="9525">
            <a:noFill/>
            <a:miter lim="800000"/>
            <a:headEnd/>
            <a:tailEnd/>
          </a:ln>
        </p:spPr>
        <p:txBody>
          <a:bodyPr wrap="square">
            <a:spAutoFit/>
          </a:bodyPr>
          <a:lstStyle/>
          <a:p>
            <a:r>
              <a:rPr lang="en-US" altLang="zh-CN" sz="1600" dirty="0">
                <a:latin typeface="Arial" pitchFamily="34" charset="0"/>
                <a:ea typeface="微软雅黑" pitchFamily="34" charset="-122"/>
                <a:cs typeface="Arial" pitchFamily="34" charset="0"/>
              </a:rPr>
              <a:t>Extent</a:t>
            </a:r>
            <a:endParaRPr lang="zh-CN" altLang="en-US" sz="1600" dirty="0">
              <a:latin typeface="Arial" pitchFamily="34" charset="0"/>
              <a:ea typeface="微软雅黑" pitchFamily="34" charset="-122"/>
              <a:cs typeface="Arial" pitchFamily="34" charset="0"/>
            </a:endParaRPr>
          </a:p>
        </p:txBody>
      </p:sp>
      <p:sp>
        <p:nvSpPr>
          <p:cNvPr id="80" name="TextBox 427"/>
          <p:cNvSpPr txBox="1">
            <a:spLocks noChangeArrowheads="1"/>
          </p:cNvSpPr>
          <p:nvPr/>
        </p:nvSpPr>
        <p:spPr bwMode="auto">
          <a:xfrm>
            <a:off x="6102388" y="5596858"/>
            <a:ext cx="1410767" cy="502573"/>
          </a:xfrm>
          <a:prstGeom prst="rect">
            <a:avLst/>
          </a:prstGeom>
          <a:noFill/>
          <a:ln w="9525">
            <a:noFill/>
            <a:miter lim="800000"/>
            <a:headEnd/>
            <a:tailEnd/>
          </a:ln>
        </p:spPr>
        <p:txBody>
          <a:bodyPr wrap="square">
            <a:spAutoFit/>
          </a:bodyPr>
          <a:lstStyle/>
          <a:p>
            <a:r>
              <a:rPr lang="en-US" altLang="zh-CN" sz="1333" dirty="0">
                <a:latin typeface="Arial" pitchFamily="34" charset="0"/>
                <a:ea typeface="微软雅黑" pitchFamily="34" charset="-122"/>
                <a:cs typeface="Arial" pitchFamily="34" charset="0"/>
              </a:rPr>
              <a:t>CKG</a:t>
            </a:r>
            <a:r>
              <a:rPr lang="zh-CN" altLang="en-US" sz="1333" dirty="0">
                <a:latin typeface="微软雅黑" pitchFamily="34" charset="-122"/>
                <a:ea typeface="微软雅黑" pitchFamily="34" charset="-122"/>
              </a:rPr>
              <a:t>被切分成更细粒度的空间</a:t>
            </a:r>
          </a:p>
        </p:txBody>
      </p:sp>
      <p:sp>
        <p:nvSpPr>
          <p:cNvPr id="81" name="圆柱形 114"/>
          <p:cNvSpPr>
            <a:spLocks noChangeArrowheads="1"/>
          </p:cNvSpPr>
          <p:nvPr/>
        </p:nvSpPr>
        <p:spPr bwMode="auto">
          <a:xfrm>
            <a:off x="7981590" y="2052239"/>
            <a:ext cx="825830" cy="701334"/>
          </a:xfrm>
          <a:prstGeom prst="can">
            <a:avLst>
              <a:gd name="adj" fmla="val 24998"/>
            </a:avLst>
          </a:prstGeom>
          <a:solidFill>
            <a:srgbClr val="00B0F0"/>
          </a:solidFill>
          <a:ln w="9525" algn="ctr">
            <a:solidFill>
              <a:srgbClr val="66CCFF"/>
            </a:solidFill>
            <a:round/>
            <a:headEnd/>
            <a:tailEnd/>
          </a:ln>
        </p:spPr>
        <p:txBody>
          <a:bodyPr/>
          <a:lstStyle/>
          <a:p>
            <a:endParaRPr lang="zh-CN" altLang="en-US" sz="1333" dirty="0">
              <a:ea typeface="微软雅黑" pitchFamily="34" charset="-122"/>
            </a:endParaRPr>
          </a:p>
        </p:txBody>
      </p:sp>
      <p:sp>
        <p:nvSpPr>
          <p:cNvPr id="82" name="圆柱形 114"/>
          <p:cNvSpPr>
            <a:spLocks noChangeArrowheads="1"/>
          </p:cNvSpPr>
          <p:nvPr/>
        </p:nvSpPr>
        <p:spPr bwMode="auto">
          <a:xfrm>
            <a:off x="7981590" y="3379866"/>
            <a:ext cx="825830" cy="701334"/>
          </a:xfrm>
          <a:prstGeom prst="can">
            <a:avLst>
              <a:gd name="adj" fmla="val 24998"/>
            </a:avLst>
          </a:prstGeom>
          <a:solidFill>
            <a:srgbClr val="0066FF"/>
          </a:solidFill>
          <a:ln w="9525" algn="ctr">
            <a:noFill/>
            <a:round/>
            <a:headEnd/>
            <a:tailEnd/>
          </a:ln>
        </p:spPr>
        <p:txBody>
          <a:bodyPr/>
          <a:lstStyle/>
          <a:p>
            <a:endParaRPr lang="zh-CN" altLang="en-US" sz="1333" dirty="0">
              <a:ea typeface="微软雅黑" pitchFamily="34" charset="-122"/>
            </a:endParaRPr>
          </a:p>
        </p:txBody>
      </p:sp>
      <p:sp>
        <p:nvSpPr>
          <p:cNvPr id="83" name="圆柱形 114"/>
          <p:cNvSpPr>
            <a:spLocks noChangeArrowheads="1"/>
          </p:cNvSpPr>
          <p:nvPr/>
        </p:nvSpPr>
        <p:spPr bwMode="auto">
          <a:xfrm>
            <a:off x="7981590" y="4622352"/>
            <a:ext cx="825830" cy="702775"/>
          </a:xfrm>
          <a:prstGeom prst="can">
            <a:avLst>
              <a:gd name="adj" fmla="val 25049"/>
            </a:avLst>
          </a:prstGeom>
          <a:solidFill>
            <a:srgbClr val="FDD351"/>
          </a:solidFill>
          <a:ln w="9525" algn="ctr">
            <a:noFill/>
            <a:round/>
            <a:headEnd/>
            <a:tailEnd/>
          </a:ln>
        </p:spPr>
        <p:txBody>
          <a:bodyPr/>
          <a:lstStyle/>
          <a:p>
            <a:endParaRPr lang="zh-CN" altLang="en-US" sz="1333" dirty="0">
              <a:ea typeface="微软雅黑" pitchFamily="34" charset="-122"/>
            </a:endParaRPr>
          </a:p>
        </p:txBody>
      </p:sp>
      <p:sp>
        <p:nvSpPr>
          <p:cNvPr id="84" name="TextBox 458"/>
          <p:cNvSpPr txBox="1">
            <a:spLocks noChangeArrowheads="1"/>
          </p:cNvSpPr>
          <p:nvPr/>
        </p:nvSpPr>
        <p:spPr bwMode="auto">
          <a:xfrm>
            <a:off x="8132300" y="2822839"/>
            <a:ext cx="753067" cy="297454"/>
          </a:xfrm>
          <a:prstGeom prst="rect">
            <a:avLst/>
          </a:prstGeom>
          <a:noFill/>
          <a:ln w="9525">
            <a:noFill/>
            <a:miter lim="800000"/>
            <a:headEnd/>
            <a:tailEnd/>
          </a:ln>
        </p:spPr>
        <p:txBody>
          <a:bodyPr wrap="square">
            <a:spAutoFit/>
          </a:bodyPr>
          <a:lstStyle/>
          <a:p>
            <a:r>
              <a:rPr lang="zh-CN" altLang="en-US" sz="1333" dirty="0">
                <a:latin typeface="微软雅黑" pitchFamily="34" charset="-122"/>
                <a:ea typeface="微软雅黑" pitchFamily="34" charset="-122"/>
              </a:rPr>
              <a:t>分级</a:t>
            </a:r>
          </a:p>
        </p:txBody>
      </p:sp>
      <p:sp>
        <p:nvSpPr>
          <p:cNvPr id="85" name="TextBox 459"/>
          <p:cNvSpPr txBox="1">
            <a:spLocks noChangeArrowheads="1"/>
          </p:cNvSpPr>
          <p:nvPr/>
        </p:nvSpPr>
        <p:spPr bwMode="auto">
          <a:xfrm>
            <a:off x="8102457" y="4097074"/>
            <a:ext cx="723153" cy="297454"/>
          </a:xfrm>
          <a:prstGeom prst="rect">
            <a:avLst/>
          </a:prstGeom>
          <a:noFill/>
          <a:ln w="9525">
            <a:noFill/>
            <a:miter lim="800000"/>
            <a:headEnd/>
            <a:tailEnd/>
          </a:ln>
        </p:spPr>
        <p:txBody>
          <a:bodyPr wrap="square">
            <a:spAutoFit/>
          </a:bodyPr>
          <a:lstStyle/>
          <a:p>
            <a:r>
              <a:rPr lang="zh-CN" altLang="en-US" sz="1333" dirty="0">
                <a:latin typeface="微软雅黑" pitchFamily="34" charset="-122"/>
                <a:ea typeface="微软雅黑" pitchFamily="34" charset="-122"/>
              </a:rPr>
              <a:t>不分级</a:t>
            </a:r>
          </a:p>
        </p:txBody>
      </p:sp>
      <p:sp>
        <p:nvSpPr>
          <p:cNvPr id="86" name="TextBox 462"/>
          <p:cNvSpPr txBox="1">
            <a:spLocks noChangeArrowheads="1"/>
          </p:cNvSpPr>
          <p:nvPr/>
        </p:nvSpPr>
        <p:spPr bwMode="auto">
          <a:xfrm>
            <a:off x="7911440" y="1475733"/>
            <a:ext cx="973926" cy="338554"/>
          </a:xfrm>
          <a:prstGeom prst="rect">
            <a:avLst/>
          </a:prstGeom>
          <a:noFill/>
          <a:ln w="9525">
            <a:noFill/>
            <a:miter lim="800000"/>
            <a:headEnd/>
            <a:tailEnd/>
          </a:ln>
        </p:spPr>
        <p:txBody>
          <a:bodyPr wrap="square">
            <a:spAutoFit/>
          </a:bodyPr>
          <a:lstStyle/>
          <a:p>
            <a:r>
              <a:rPr lang="en-US" altLang="zh-CN" sz="1600" dirty="0">
                <a:latin typeface="Arial" pitchFamily="34" charset="0"/>
                <a:ea typeface="微软雅黑" pitchFamily="34" charset="-122"/>
                <a:cs typeface="Arial" pitchFamily="34" charset="0"/>
              </a:rPr>
              <a:t>Volume</a:t>
            </a:r>
            <a:endParaRPr lang="zh-CN" altLang="en-US" sz="1600" dirty="0">
              <a:latin typeface="Arial" pitchFamily="34" charset="0"/>
              <a:ea typeface="微软雅黑" pitchFamily="34" charset="-122"/>
              <a:cs typeface="Arial" pitchFamily="34" charset="0"/>
            </a:endParaRPr>
          </a:p>
        </p:txBody>
      </p:sp>
      <p:cxnSp>
        <p:nvCxnSpPr>
          <p:cNvPr id="87" name="直接连接符 86"/>
          <p:cNvCxnSpPr/>
          <p:nvPr/>
        </p:nvCxnSpPr>
        <p:spPr bwMode="auto">
          <a:xfrm flipH="1">
            <a:off x="7403235" y="1418689"/>
            <a:ext cx="8094" cy="4645966"/>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sp>
        <p:nvSpPr>
          <p:cNvPr id="88" name="矩形 97"/>
          <p:cNvSpPr>
            <a:spLocks noChangeArrowheads="1"/>
          </p:cNvSpPr>
          <p:nvPr/>
        </p:nvSpPr>
        <p:spPr bwMode="auto">
          <a:xfrm>
            <a:off x="6348119" y="3421716"/>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89" name="矩形 97"/>
          <p:cNvSpPr>
            <a:spLocks noChangeArrowheads="1"/>
          </p:cNvSpPr>
          <p:nvPr/>
        </p:nvSpPr>
        <p:spPr bwMode="auto">
          <a:xfrm>
            <a:off x="6471811" y="3421716"/>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0" name="矩形 97"/>
          <p:cNvSpPr>
            <a:spLocks noChangeArrowheads="1"/>
          </p:cNvSpPr>
          <p:nvPr/>
        </p:nvSpPr>
        <p:spPr bwMode="auto">
          <a:xfrm>
            <a:off x="6615513" y="3421716"/>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1" name="矩形 97"/>
          <p:cNvSpPr>
            <a:spLocks noChangeArrowheads="1"/>
          </p:cNvSpPr>
          <p:nvPr/>
        </p:nvSpPr>
        <p:spPr bwMode="auto">
          <a:xfrm>
            <a:off x="6764672" y="3421716"/>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2" name="矩形 97"/>
          <p:cNvSpPr>
            <a:spLocks noChangeArrowheads="1"/>
          </p:cNvSpPr>
          <p:nvPr/>
        </p:nvSpPr>
        <p:spPr bwMode="auto">
          <a:xfrm>
            <a:off x="6908374" y="3421716"/>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3" name="矩形 97"/>
          <p:cNvSpPr>
            <a:spLocks noChangeArrowheads="1"/>
          </p:cNvSpPr>
          <p:nvPr/>
        </p:nvSpPr>
        <p:spPr bwMode="auto">
          <a:xfrm>
            <a:off x="6348119" y="3506857"/>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4" name="矩形 97"/>
          <p:cNvSpPr>
            <a:spLocks noChangeArrowheads="1"/>
          </p:cNvSpPr>
          <p:nvPr/>
        </p:nvSpPr>
        <p:spPr bwMode="auto">
          <a:xfrm>
            <a:off x="6471811" y="3506857"/>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5" name="矩形 97"/>
          <p:cNvSpPr>
            <a:spLocks noChangeArrowheads="1"/>
          </p:cNvSpPr>
          <p:nvPr/>
        </p:nvSpPr>
        <p:spPr bwMode="auto">
          <a:xfrm>
            <a:off x="6615513" y="3506857"/>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6" name="矩形 97"/>
          <p:cNvSpPr>
            <a:spLocks noChangeArrowheads="1"/>
          </p:cNvSpPr>
          <p:nvPr/>
        </p:nvSpPr>
        <p:spPr bwMode="auto">
          <a:xfrm>
            <a:off x="6764672" y="3506857"/>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7" name="矩形 97"/>
          <p:cNvSpPr>
            <a:spLocks noChangeArrowheads="1"/>
          </p:cNvSpPr>
          <p:nvPr/>
        </p:nvSpPr>
        <p:spPr bwMode="auto">
          <a:xfrm>
            <a:off x="6908374" y="3506857"/>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8" name="矩形 97"/>
          <p:cNvSpPr>
            <a:spLocks noChangeArrowheads="1"/>
          </p:cNvSpPr>
          <p:nvPr/>
        </p:nvSpPr>
        <p:spPr bwMode="auto">
          <a:xfrm>
            <a:off x="6348119" y="359199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99" name="矩形 97"/>
          <p:cNvSpPr>
            <a:spLocks noChangeArrowheads="1"/>
          </p:cNvSpPr>
          <p:nvPr/>
        </p:nvSpPr>
        <p:spPr bwMode="auto">
          <a:xfrm>
            <a:off x="6471811" y="359199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0" name="矩形 97"/>
          <p:cNvSpPr>
            <a:spLocks noChangeArrowheads="1"/>
          </p:cNvSpPr>
          <p:nvPr/>
        </p:nvSpPr>
        <p:spPr bwMode="auto">
          <a:xfrm>
            <a:off x="6615513" y="359199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1" name="矩形 97"/>
          <p:cNvSpPr>
            <a:spLocks noChangeArrowheads="1"/>
          </p:cNvSpPr>
          <p:nvPr/>
        </p:nvSpPr>
        <p:spPr bwMode="auto">
          <a:xfrm>
            <a:off x="6764672" y="359199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2" name="矩形 97"/>
          <p:cNvSpPr>
            <a:spLocks noChangeArrowheads="1"/>
          </p:cNvSpPr>
          <p:nvPr/>
        </p:nvSpPr>
        <p:spPr bwMode="auto">
          <a:xfrm>
            <a:off x="6906555" y="359199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3" name="矩形 97"/>
          <p:cNvSpPr>
            <a:spLocks noChangeArrowheads="1"/>
          </p:cNvSpPr>
          <p:nvPr/>
        </p:nvSpPr>
        <p:spPr bwMode="auto">
          <a:xfrm>
            <a:off x="6348119" y="3677138"/>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4" name="矩形 97"/>
          <p:cNvSpPr>
            <a:spLocks noChangeArrowheads="1"/>
          </p:cNvSpPr>
          <p:nvPr/>
        </p:nvSpPr>
        <p:spPr bwMode="auto">
          <a:xfrm>
            <a:off x="6471811" y="3677138"/>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5" name="矩形 97"/>
          <p:cNvSpPr>
            <a:spLocks noChangeArrowheads="1"/>
          </p:cNvSpPr>
          <p:nvPr/>
        </p:nvSpPr>
        <p:spPr bwMode="auto">
          <a:xfrm>
            <a:off x="6615513" y="3677138"/>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6" name="矩形 97"/>
          <p:cNvSpPr>
            <a:spLocks noChangeArrowheads="1"/>
          </p:cNvSpPr>
          <p:nvPr/>
        </p:nvSpPr>
        <p:spPr bwMode="auto">
          <a:xfrm>
            <a:off x="6764672" y="3677138"/>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7" name="矩形 97"/>
          <p:cNvSpPr>
            <a:spLocks noChangeArrowheads="1"/>
          </p:cNvSpPr>
          <p:nvPr/>
        </p:nvSpPr>
        <p:spPr bwMode="auto">
          <a:xfrm>
            <a:off x="6908374" y="3677138"/>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8" name="矩形 97"/>
          <p:cNvSpPr>
            <a:spLocks noChangeArrowheads="1"/>
          </p:cNvSpPr>
          <p:nvPr/>
        </p:nvSpPr>
        <p:spPr bwMode="auto">
          <a:xfrm>
            <a:off x="6348119" y="3752179"/>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09" name="矩形 97"/>
          <p:cNvSpPr>
            <a:spLocks noChangeArrowheads="1"/>
          </p:cNvSpPr>
          <p:nvPr/>
        </p:nvSpPr>
        <p:spPr bwMode="auto">
          <a:xfrm>
            <a:off x="6471811" y="3752179"/>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0" name="矩形 97"/>
          <p:cNvSpPr>
            <a:spLocks noChangeArrowheads="1"/>
          </p:cNvSpPr>
          <p:nvPr/>
        </p:nvSpPr>
        <p:spPr bwMode="auto">
          <a:xfrm>
            <a:off x="6615513" y="3752179"/>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1" name="矩形 97"/>
          <p:cNvSpPr>
            <a:spLocks noChangeArrowheads="1"/>
          </p:cNvSpPr>
          <p:nvPr/>
        </p:nvSpPr>
        <p:spPr bwMode="auto">
          <a:xfrm>
            <a:off x="6764672" y="3752179"/>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2" name="矩形 97"/>
          <p:cNvSpPr>
            <a:spLocks noChangeArrowheads="1"/>
          </p:cNvSpPr>
          <p:nvPr/>
        </p:nvSpPr>
        <p:spPr bwMode="auto">
          <a:xfrm>
            <a:off x="6908374" y="3752179"/>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grpSp>
        <p:nvGrpSpPr>
          <p:cNvPr id="113" name="组合 392"/>
          <p:cNvGrpSpPr>
            <a:grpSpLocks/>
          </p:cNvGrpSpPr>
          <p:nvPr/>
        </p:nvGrpSpPr>
        <p:grpSpPr bwMode="auto">
          <a:xfrm>
            <a:off x="6348119" y="3837320"/>
            <a:ext cx="643930" cy="112560"/>
            <a:chOff x="4946650" y="3952875"/>
            <a:chExt cx="561975" cy="123825"/>
          </a:xfrm>
        </p:grpSpPr>
        <p:sp>
          <p:nvSpPr>
            <p:cNvPr id="289" name="矩形 97"/>
            <p:cNvSpPr>
              <a:spLocks noChangeArrowheads="1"/>
            </p:cNvSpPr>
            <p:nvPr/>
          </p:nvSpPr>
          <p:spPr bwMode="auto">
            <a:xfrm>
              <a:off x="494665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0" name="矩形 97"/>
            <p:cNvSpPr>
              <a:spLocks noChangeArrowheads="1"/>
            </p:cNvSpPr>
            <p:nvPr/>
          </p:nvSpPr>
          <p:spPr bwMode="auto">
            <a:xfrm>
              <a:off x="505460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1" name="矩形 97"/>
            <p:cNvSpPr>
              <a:spLocks noChangeArrowheads="1"/>
            </p:cNvSpPr>
            <p:nvPr/>
          </p:nvSpPr>
          <p:spPr bwMode="auto">
            <a:xfrm>
              <a:off x="5180013"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2" name="矩形 97"/>
            <p:cNvSpPr>
              <a:spLocks noChangeArrowheads="1"/>
            </p:cNvSpPr>
            <p:nvPr/>
          </p:nvSpPr>
          <p:spPr bwMode="auto">
            <a:xfrm>
              <a:off x="5310188"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3" name="矩形 97"/>
            <p:cNvSpPr>
              <a:spLocks noChangeArrowheads="1"/>
            </p:cNvSpPr>
            <p:nvPr/>
          </p:nvSpPr>
          <p:spPr bwMode="auto">
            <a:xfrm>
              <a:off x="543560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4" name="矩形 97"/>
            <p:cNvSpPr>
              <a:spLocks noChangeArrowheads="1"/>
            </p:cNvSpPr>
            <p:nvPr/>
          </p:nvSpPr>
          <p:spPr bwMode="auto">
            <a:xfrm>
              <a:off x="494665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5" name="矩形 97"/>
            <p:cNvSpPr>
              <a:spLocks noChangeArrowheads="1"/>
            </p:cNvSpPr>
            <p:nvPr/>
          </p:nvSpPr>
          <p:spPr bwMode="auto">
            <a:xfrm>
              <a:off x="505460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6" name="矩形 97"/>
            <p:cNvSpPr>
              <a:spLocks noChangeArrowheads="1"/>
            </p:cNvSpPr>
            <p:nvPr/>
          </p:nvSpPr>
          <p:spPr bwMode="auto">
            <a:xfrm>
              <a:off x="5180013"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7" name="矩形 97"/>
            <p:cNvSpPr>
              <a:spLocks noChangeArrowheads="1"/>
            </p:cNvSpPr>
            <p:nvPr/>
          </p:nvSpPr>
          <p:spPr bwMode="auto">
            <a:xfrm>
              <a:off x="5310188"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98" name="矩形 97"/>
            <p:cNvSpPr>
              <a:spLocks noChangeArrowheads="1"/>
            </p:cNvSpPr>
            <p:nvPr/>
          </p:nvSpPr>
          <p:spPr bwMode="auto">
            <a:xfrm>
              <a:off x="543560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grpSp>
      <p:sp>
        <p:nvSpPr>
          <p:cNvPr id="264" name="矩形 97"/>
          <p:cNvSpPr>
            <a:spLocks noChangeArrowheads="1"/>
          </p:cNvSpPr>
          <p:nvPr/>
        </p:nvSpPr>
        <p:spPr bwMode="auto">
          <a:xfrm>
            <a:off x="6348199" y="466508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5" name="矩形 97"/>
          <p:cNvSpPr>
            <a:spLocks noChangeArrowheads="1"/>
          </p:cNvSpPr>
          <p:nvPr/>
        </p:nvSpPr>
        <p:spPr bwMode="auto">
          <a:xfrm>
            <a:off x="6472321" y="466508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6" name="矩形 97"/>
          <p:cNvSpPr>
            <a:spLocks noChangeArrowheads="1"/>
          </p:cNvSpPr>
          <p:nvPr/>
        </p:nvSpPr>
        <p:spPr bwMode="auto">
          <a:xfrm>
            <a:off x="6615332" y="4665088"/>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7" name="矩形 97"/>
          <p:cNvSpPr>
            <a:spLocks noChangeArrowheads="1"/>
          </p:cNvSpPr>
          <p:nvPr/>
        </p:nvSpPr>
        <p:spPr bwMode="auto">
          <a:xfrm>
            <a:off x="6763737" y="466508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8" name="矩形 97"/>
          <p:cNvSpPr>
            <a:spLocks noChangeArrowheads="1"/>
          </p:cNvSpPr>
          <p:nvPr/>
        </p:nvSpPr>
        <p:spPr bwMode="auto">
          <a:xfrm>
            <a:off x="6906748" y="4665088"/>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9" name="矩形 97"/>
          <p:cNvSpPr>
            <a:spLocks noChangeArrowheads="1"/>
          </p:cNvSpPr>
          <p:nvPr/>
        </p:nvSpPr>
        <p:spPr bwMode="auto">
          <a:xfrm>
            <a:off x="6348199" y="4748547"/>
            <a:ext cx="83648" cy="27821"/>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0" name="矩形 97"/>
          <p:cNvSpPr>
            <a:spLocks noChangeArrowheads="1"/>
          </p:cNvSpPr>
          <p:nvPr/>
        </p:nvSpPr>
        <p:spPr bwMode="auto">
          <a:xfrm>
            <a:off x="6472321" y="4748547"/>
            <a:ext cx="83648" cy="27821"/>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1" name="矩形 97"/>
          <p:cNvSpPr>
            <a:spLocks noChangeArrowheads="1"/>
          </p:cNvSpPr>
          <p:nvPr/>
        </p:nvSpPr>
        <p:spPr bwMode="auto">
          <a:xfrm>
            <a:off x="6615332" y="4748547"/>
            <a:ext cx="83646" cy="27821"/>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2" name="矩形 97"/>
          <p:cNvSpPr>
            <a:spLocks noChangeArrowheads="1"/>
          </p:cNvSpPr>
          <p:nvPr/>
        </p:nvSpPr>
        <p:spPr bwMode="auto">
          <a:xfrm>
            <a:off x="6763737" y="4748547"/>
            <a:ext cx="83648" cy="27821"/>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3" name="矩形 97"/>
          <p:cNvSpPr>
            <a:spLocks noChangeArrowheads="1"/>
          </p:cNvSpPr>
          <p:nvPr/>
        </p:nvSpPr>
        <p:spPr bwMode="auto">
          <a:xfrm>
            <a:off x="6906748" y="4748547"/>
            <a:ext cx="83646" cy="27821"/>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4" name="矩形 97"/>
          <p:cNvSpPr>
            <a:spLocks noChangeArrowheads="1"/>
          </p:cNvSpPr>
          <p:nvPr/>
        </p:nvSpPr>
        <p:spPr bwMode="auto">
          <a:xfrm>
            <a:off x="6348199" y="483414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5" name="矩形 97"/>
          <p:cNvSpPr>
            <a:spLocks noChangeArrowheads="1"/>
          </p:cNvSpPr>
          <p:nvPr/>
        </p:nvSpPr>
        <p:spPr bwMode="auto">
          <a:xfrm>
            <a:off x="6472321" y="483414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6" name="矩形 97"/>
          <p:cNvSpPr>
            <a:spLocks noChangeArrowheads="1"/>
          </p:cNvSpPr>
          <p:nvPr/>
        </p:nvSpPr>
        <p:spPr bwMode="auto">
          <a:xfrm>
            <a:off x="6615332" y="4834148"/>
            <a:ext cx="809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7" name="矩形 97"/>
          <p:cNvSpPr>
            <a:spLocks noChangeArrowheads="1"/>
          </p:cNvSpPr>
          <p:nvPr/>
        </p:nvSpPr>
        <p:spPr bwMode="auto">
          <a:xfrm>
            <a:off x="6763737" y="4834148"/>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8" name="矩形 97"/>
          <p:cNvSpPr>
            <a:spLocks noChangeArrowheads="1"/>
          </p:cNvSpPr>
          <p:nvPr/>
        </p:nvSpPr>
        <p:spPr bwMode="auto">
          <a:xfrm>
            <a:off x="6906748" y="4834148"/>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79" name="矩形 97"/>
          <p:cNvSpPr>
            <a:spLocks noChangeArrowheads="1"/>
          </p:cNvSpPr>
          <p:nvPr/>
        </p:nvSpPr>
        <p:spPr bwMode="auto">
          <a:xfrm>
            <a:off x="6348199" y="4917609"/>
            <a:ext cx="83648" cy="2782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0" name="矩形 97"/>
          <p:cNvSpPr>
            <a:spLocks noChangeArrowheads="1"/>
          </p:cNvSpPr>
          <p:nvPr/>
        </p:nvSpPr>
        <p:spPr bwMode="auto">
          <a:xfrm>
            <a:off x="6472321" y="4917609"/>
            <a:ext cx="83648" cy="2782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1" name="矩形 97"/>
          <p:cNvSpPr>
            <a:spLocks noChangeArrowheads="1"/>
          </p:cNvSpPr>
          <p:nvPr/>
        </p:nvSpPr>
        <p:spPr bwMode="auto">
          <a:xfrm>
            <a:off x="6615332" y="4917609"/>
            <a:ext cx="83646" cy="2782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2" name="矩形 97"/>
          <p:cNvSpPr>
            <a:spLocks noChangeArrowheads="1"/>
          </p:cNvSpPr>
          <p:nvPr/>
        </p:nvSpPr>
        <p:spPr bwMode="auto">
          <a:xfrm>
            <a:off x="6763737" y="4917609"/>
            <a:ext cx="83648" cy="2782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3" name="矩形 97"/>
          <p:cNvSpPr>
            <a:spLocks noChangeArrowheads="1"/>
          </p:cNvSpPr>
          <p:nvPr/>
        </p:nvSpPr>
        <p:spPr bwMode="auto">
          <a:xfrm>
            <a:off x="6906748" y="4917609"/>
            <a:ext cx="83646" cy="2782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4" name="矩形 97"/>
          <p:cNvSpPr>
            <a:spLocks noChangeArrowheads="1"/>
          </p:cNvSpPr>
          <p:nvPr/>
        </p:nvSpPr>
        <p:spPr bwMode="auto">
          <a:xfrm>
            <a:off x="6348199" y="4994650"/>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5" name="矩形 97"/>
          <p:cNvSpPr>
            <a:spLocks noChangeArrowheads="1"/>
          </p:cNvSpPr>
          <p:nvPr/>
        </p:nvSpPr>
        <p:spPr bwMode="auto">
          <a:xfrm>
            <a:off x="6472321" y="4994650"/>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6" name="矩形 97"/>
          <p:cNvSpPr>
            <a:spLocks noChangeArrowheads="1"/>
          </p:cNvSpPr>
          <p:nvPr/>
        </p:nvSpPr>
        <p:spPr bwMode="auto">
          <a:xfrm>
            <a:off x="6615332" y="4994650"/>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7" name="矩形 97"/>
          <p:cNvSpPr>
            <a:spLocks noChangeArrowheads="1"/>
          </p:cNvSpPr>
          <p:nvPr/>
        </p:nvSpPr>
        <p:spPr bwMode="auto">
          <a:xfrm>
            <a:off x="6763737" y="4994650"/>
            <a:ext cx="83648"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88" name="矩形 97"/>
          <p:cNvSpPr>
            <a:spLocks noChangeArrowheads="1"/>
          </p:cNvSpPr>
          <p:nvPr/>
        </p:nvSpPr>
        <p:spPr bwMode="auto">
          <a:xfrm>
            <a:off x="6906748" y="4994650"/>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4" name="矩形 97"/>
          <p:cNvSpPr>
            <a:spLocks noChangeArrowheads="1"/>
          </p:cNvSpPr>
          <p:nvPr/>
        </p:nvSpPr>
        <p:spPr bwMode="auto">
          <a:xfrm>
            <a:off x="6348199" y="5080250"/>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5" name="矩形 97"/>
          <p:cNvSpPr>
            <a:spLocks noChangeArrowheads="1"/>
          </p:cNvSpPr>
          <p:nvPr/>
        </p:nvSpPr>
        <p:spPr bwMode="auto">
          <a:xfrm>
            <a:off x="6472320" y="5080250"/>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6" name="矩形 97"/>
          <p:cNvSpPr>
            <a:spLocks noChangeArrowheads="1"/>
          </p:cNvSpPr>
          <p:nvPr/>
        </p:nvSpPr>
        <p:spPr bwMode="auto">
          <a:xfrm>
            <a:off x="6615331" y="5080250"/>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7" name="矩形 97"/>
          <p:cNvSpPr>
            <a:spLocks noChangeArrowheads="1"/>
          </p:cNvSpPr>
          <p:nvPr/>
        </p:nvSpPr>
        <p:spPr bwMode="auto">
          <a:xfrm>
            <a:off x="6763737" y="5080250"/>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8" name="矩形 97"/>
          <p:cNvSpPr>
            <a:spLocks noChangeArrowheads="1"/>
          </p:cNvSpPr>
          <p:nvPr/>
        </p:nvSpPr>
        <p:spPr bwMode="auto">
          <a:xfrm>
            <a:off x="6906747" y="5080250"/>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59" name="矩形 97"/>
          <p:cNvSpPr>
            <a:spLocks noChangeArrowheads="1"/>
          </p:cNvSpPr>
          <p:nvPr/>
        </p:nvSpPr>
        <p:spPr bwMode="auto">
          <a:xfrm>
            <a:off x="6348199" y="5165851"/>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0" name="矩形 97"/>
          <p:cNvSpPr>
            <a:spLocks noChangeArrowheads="1"/>
          </p:cNvSpPr>
          <p:nvPr/>
        </p:nvSpPr>
        <p:spPr bwMode="auto">
          <a:xfrm>
            <a:off x="6472320" y="5165851"/>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1" name="矩形 97"/>
          <p:cNvSpPr>
            <a:spLocks noChangeArrowheads="1"/>
          </p:cNvSpPr>
          <p:nvPr/>
        </p:nvSpPr>
        <p:spPr bwMode="auto">
          <a:xfrm>
            <a:off x="6615331" y="5165851"/>
            <a:ext cx="809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2" name="矩形 97"/>
          <p:cNvSpPr>
            <a:spLocks noChangeArrowheads="1"/>
          </p:cNvSpPr>
          <p:nvPr/>
        </p:nvSpPr>
        <p:spPr bwMode="auto">
          <a:xfrm>
            <a:off x="6763737" y="5165851"/>
            <a:ext cx="83649"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263" name="矩形 97"/>
          <p:cNvSpPr>
            <a:spLocks noChangeArrowheads="1"/>
          </p:cNvSpPr>
          <p:nvPr/>
        </p:nvSpPr>
        <p:spPr bwMode="auto">
          <a:xfrm>
            <a:off x="6906747" y="5165851"/>
            <a:ext cx="83646" cy="25680"/>
          </a:xfrm>
          <a:prstGeom prst="rect">
            <a:avLst/>
          </a:prstGeom>
          <a:solidFill>
            <a:srgbClr val="FDD351"/>
          </a:solidFill>
          <a:ln w="9525" algn="ctr">
            <a:noFill/>
            <a:round/>
            <a:headEnd/>
            <a:tailEnd/>
          </a:ln>
        </p:spPr>
        <p:txBody>
          <a:bodyPr/>
          <a:lstStyle/>
          <a:p>
            <a:pPr>
              <a:defRPr/>
            </a:pPr>
            <a:endParaRPr lang="zh-CN" altLang="en-US" sz="1333" dirty="0">
              <a:solidFill>
                <a:srgbClr val="FFC000"/>
              </a:solidFill>
              <a:ea typeface="微软雅黑" pitchFamily="34" charset="-122"/>
            </a:endParaRPr>
          </a:p>
        </p:txBody>
      </p:sp>
      <p:sp>
        <p:nvSpPr>
          <p:cNvPr id="116" name="矩形 97"/>
          <p:cNvSpPr>
            <a:spLocks noChangeArrowheads="1"/>
          </p:cNvSpPr>
          <p:nvPr/>
        </p:nvSpPr>
        <p:spPr bwMode="auto">
          <a:xfrm>
            <a:off x="8081636" y="3622301"/>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7" name="矩形 97"/>
          <p:cNvSpPr>
            <a:spLocks noChangeArrowheads="1"/>
          </p:cNvSpPr>
          <p:nvPr/>
        </p:nvSpPr>
        <p:spPr bwMode="auto">
          <a:xfrm>
            <a:off x="8205328" y="3622301"/>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8" name="矩形 97"/>
          <p:cNvSpPr>
            <a:spLocks noChangeArrowheads="1"/>
          </p:cNvSpPr>
          <p:nvPr/>
        </p:nvSpPr>
        <p:spPr bwMode="auto">
          <a:xfrm>
            <a:off x="8349031" y="3622301"/>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19" name="矩形 97"/>
          <p:cNvSpPr>
            <a:spLocks noChangeArrowheads="1"/>
          </p:cNvSpPr>
          <p:nvPr/>
        </p:nvSpPr>
        <p:spPr bwMode="auto">
          <a:xfrm>
            <a:off x="8498189" y="3622301"/>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0" name="矩形 97"/>
          <p:cNvSpPr>
            <a:spLocks noChangeArrowheads="1"/>
          </p:cNvSpPr>
          <p:nvPr/>
        </p:nvSpPr>
        <p:spPr bwMode="auto">
          <a:xfrm>
            <a:off x="8640073" y="3622301"/>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1" name="矩形 97"/>
          <p:cNvSpPr>
            <a:spLocks noChangeArrowheads="1"/>
          </p:cNvSpPr>
          <p:nvPr/>
        </p:nvSpPr>
        <p:spPr bwMode="auto">
          <a:xfrm>
            <a:off x="8081636" y="3707443"/>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2" name="矩形 97"/>
          <p:cNvSpPr>
            <a:spLocks noChangeArrowheads="1"/>
          </p:cNvSpPr>
          <p:nvPr/>
        </p:nvSpPr>
        <p:spPr bwMode="auto">
          <a:xfrm>
            <a:off x="8205328" y="3707443"/>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3" name="矩形 97"/>
          <p:cNvSpPr>
            <a:spLocks noChangeArrowheads="1"/>
          </p:cNvSpPr>
          <p:nvPr/>
        </p:nvSpPr>
        <p:spPr bwMode="auto">
          <a:xfrm>
            <a:off x="8349031" y="3707443"/>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4" name="矩形 97"/>
          <p:cNvSpPr>
            <a:spLocks noChangeArrowheads="1"/>
          </p:cNvSpPr>
          <p:nvPr/>
        </p:nvSpPr>
        <p:spPr bwMode="auto">
          <a:xfrm>
            <a:off x="8498189" y="3707443"/>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5" name="矩形 97"/>
          <p:cNvSpPr>
            <a:spLocks noChangeArrowheads="1"/>
          </p:cNvSpPr>
          <p:nvPr/>
        </p:nvSpPr>
        <p:spPr bwMode="auto">
          <a:xfrm>
            <a:off x="8640073" y="3707443"/>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6" name="矩形 97"/>
          <p:cNvSpPr>
            <a:spLocks noChangeArrowheads="1"/>
          </p:cNvSpPr>
          <p:nvPr/>
        </p:nvSpPr>
        <p:spPr bwMode="auto">
          <a:xfrm>
            <a:off x="8081636" y="3794028"/>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7" name="矩形 97"/>
          <p:cNvSpPr>
            <a:spLocks noChangeArrowheads="1"/>
          </p:cNvSpPr>
          <p:nvPr/>
        </p:nvSpPr>
        <p:spPr bwMode="auto">
          <a:xfrm>
            <a:off x="8205328" y="3794028"/>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8" name="矩形 97"/>
          <p:cNvSpPr>
            <a:spLocks noChangeArrowheads="1"/>
          </p:cNvSpPr>
          <p:nvPr/>
        </p:nvSpPr>
        <p:spPr bwMode="auto">
          <a:xfrm>
            <a:off x="8349031" y="3794028"/>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29" name="矩形 97"/>
          <p:cNvSpPr>
            <a:spLocks noChangeArrowheads="1"/>
          </p:cNvSpPr>
          <p:nvPr/>
        </p:nvSpPr>
        <p:spPr bwMode="auto">
          <a:xfrm>
            <a:off x="8498189" y="3794028"/>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0" name="矩形 97"/>
          <p:cNvSpPr>
            <a:spLocks noChangeArrowheads="1"/>
          </p:cNvSpPr>
          <p:nvPr/>
        </p:nvSpPr>
        <p:spPr bwMode="auto">
          <a:xfrm>
            <a:off x="8640073" y="3794028"/>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1" name="矩形 97"/>
          <p:cNvSpPr>
            <a:spLocks noChangeArrowheads="1"/>
          </p:cNvSpPr>
          <p:nvPr/>
        </p:nvSpPr>
        <p:spPr bwMode="auto">
          <a:xfrm>
            <a:off x="8081636" y="387772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2" name="矩形 97"/>
          <p:cNvSpPr>
            <a:spLocks noChangeArrowheads="1"/>
          </p:cNvSpPr>
          <p:nvPr/>
        </p:nvSpPr>
        <p:spPr bwMode="auto">
          <a:xfrm>
            <a:off x="8205328" y="387772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3" name="矩形 97"/>
          <p:cNvSpPr>
            <a:spLocks noChangeArrowheads="1"/>
          </p:cNvSpPr>
          <p:nvPr/>
        </p:nvSpPr>
        <p:spPr bwMode="auto">
          <a:xfrm>
            <a:off x="8349031" y="387772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4" name="矩形 97"/>
          <p:cNvSpPr>
            <a:spLocks noChangeArrowheads="1"/>
          </p:cNvSpPr>
          <p:nvPr/>
        </p:nvSpPr>
        <p:spPr bwMode="auto">
          <a:xfrm>
            <a:off x="8498189" y="387772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5" name="矩形 97"/>
          <p:cNvSpPr>
            <a:spLocks noChangeArrowheads="1"/>
          </p:cNvSpPr>
          <p:nvPr/>
        </p:nvSpPr>
        <p:spPr bwMode="auto">
          <a:xfrm>
            <a:off x="8640073" y="3877727"/>
            <a:ext cx="83675" cy="27419"/>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6" name="矩形 97"/>
          <p:cNvSpPr>
            <a:spLocks noChangeArrowheads="1"/>
          </p:cNvSpPr>
          <p:nvPr/>
        </p:nvSpPr>
        <p:spPr bwMode="auto">
          <a:xfrm>
            <a:off x="8081636" y="3954209"/>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7" name="矩形 97"/>
          <p:cNvSpPr>
            <a:spLocks noChangeArrowheads="1"/>
          </p:cNvSpPr>
          <p:nvPr/>
        </p:nvSpPr>
        <p:spPr bwMode="auto">
          <a:xfrm>
            <a:off x="8205328" y="3954209"/>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8" name="矩形 97"/>
          <p:cNvSpPr>
            <a:spLocks noChangeArrowheads="1"/>
          </p:cNvSpPr>
          <p:nvPr/>
        </p:nvSpPr>
        <p:spPr bwMode="auto">
          <a:xfrm>
            <a:off x="8349031" y="3954209"/>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39" name="矩形 97"/>
          <p:cNvSpPr>
            <a:spLocks noChangeArrowheads="1"/>
          </p:cNvSpPr>
          <p:nvPr/>
        </p:nvSpPr>
        <p:spPr bwMode="auto">
          <a:xfrm>
            <a:off x="8498189" y="3954209"/>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140" name="矩形 97"/>
          <p:cNvSpPr>
            <a:spLocks noChangeArrowheads="1"/>
          </p:cNvSpPr>
          <p:nvPr/>
        </p:nvSpPr>
        <p:spPr bwMode="auto">
          <a:xfrm>
            <a:off x="8641891" y="3954209"/>
            <a:ext cx="83675" cy="259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grpSp>
        <p:nvGrpSpPr>
          <p:cNvPr id="141" name="组合 354"/>
          <p:cNvGrpSpPr>
            <a:grpSpLocks/>
          </p:cNvGrpSpPr>
          <p:nvPr/>
        </p:nvGrpSpPr>
        <p:grpSpPr bwMode="auto">
          <a:xfrm>
            <a:off x="8081636" y="4874889"/>
            <a:ext cx="643930" cy="356439"/>
            <a:chOff x="4946597" y="4862404"/>
            <a:chExt cx="561507" cy="393367"/>
          </a:xfrm>
        </p:grpSpPr>
        <p:sp>
          <p:nvSpPr>
            <p:cNvPr id="229" name="矩形 97"/>
            <p:cNvSpPr>
              <a:spLocks noChangeArrowheads="1"/>
            </p:cNvSpPr>
            <p:nvPr/>
          </p:nvSpPr>
          <p:spPr bwMode="auto">
            <a:xfrm>
              <a:off x="4945613" y="4862316"/>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0" name="矩形 97"/>
            <p:cNvSpPr>
              <a:spLocks noChangeArrowheads="1"/>
            </p:cNvSpPr>
            <p:nvPr/>
          </p:nvSpPr>
          <p:spPr bwMode="auto">
            <a:xfrm>
              <a:off x="5053847" y="4862316"/>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1" name="矩形 97"/>
            <p:cNvSpPr>
              <a:spLocks noChangeArrowheads="1"/>
            </p:cNvSpPr>
            <p:nvPr/>
          </p:nvSpPr>
          <p:spPr bwMode="auto">
            <a:xfrm>
              <a:off x="5178553" y="4862316"/>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2" name="矩形 97"/>
            <p:cNvSpPr>
              <a:spLocks noChangeArrowheads="1"/>
            </p:cNvSpPr>
            <p:nvPr/>
          </p:nvSpPr>
          <p:spPr bwMode="auto">
            <a:xfrm>
              <a:off x="5310316" y="4862316"/>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3" name="矩形 97"/>
            <p:cNvSpPr>
              <a:spLocks noChangeArrowheads="1"/>
            </p:cNvSpPr>
            <p:nvPr/>
          </p:nvSpPr>
          <p:spPr bwMode="auto">
            <a:xfrm>
              <a:off x="5435020" y="4862316"/>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4" name="矩形 97"/>
            <p:cNvSpPr>
              <a:spLocks noChangeArrowheads="1"/>
            </p:cNvSpPr>
            <p:nvPr/>
          </p:nvSpPr>
          <p:spPr bwMode="auto">
            <a:xfrm>
              <a:off x="4945613" y="4954423"/>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5" name="矩形 97"/>
            <p:cNvSpPr>
              <a:spLocks noChangeArrowheads="1"/>
            </p:cNvSpPr>
            <p:nvPr/>
          </p:nvSpPr>
          <p:spPr bwMode="auto">
            <a:xfrm>
              <a:off x="5053847" y="4954423"/>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6" name="矩形 97"/>
            <p:cNvSpPr>
              <a:spLocks noChangeArrowheads="1"/>
            </p:cNvSpPr>
            <p:nvPr/>
          </p:nvSpPr>
          <p:spPr bwMode="auto">
            <a:xfrm>
              <a:off x="5178553" y="4954423"/>
              <a:ext cx="72940"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7" name="矩形 97"/>
            <p:cNvSpPr>
              <a:spLocks noChangeArrowheads="1"/>
            </p:cNvSpPr>
            <p:nvPr/>
          </p:nvSpPr>
          <p:spPr bwMode="auto">
            <a:xfrm>
              <a:off x="5310316" y="4954423"/>
              <a:ext cx="72940"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8" name="矩形 97"/>
            <p:cNvSpPr>
              <a:spLocks noChangeArrowheads="1"/>
            </p:cNvSpPr>
            <p:nvPr/>
          </p:nvSpPr>
          <p:spPr bwMode="auto">
            <a:xfrm>
              <a:off x="5435020" y="4954423"/>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39" name="矩形 97"/>
            <p:cNvSpPr>
              <a:spLocks noChangeArrowheads="1"/>
            </p:cNvSpPr>
            <p:nvPr/>
          </p:nvSpPr>
          <p:spPr bwMode="auto">
            <a:xfrm>
              <a:off x="4945613" y="5051254"/>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0" name="矩形 97"/>
            <p:cNvSpPr>
              <a:spLocks noChangeArrowheads="1"/>
            </p:cNvSpPr>
            <p:nvPr/>
          </p:nvSpPr>
          <p:spPr bwMode="auto">
            <a:xfrm>
              <a:off x="5053847" y="5051254"/>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1" name="矩形 97"/>
            <p:cNvSpPr>
              <a:spLocks noChangeArrowheads="1"/>
            </p:cNvSpPr>
            <p:nvPr/>
          </p:nvSpPr>
          <p:spPr bwMode="auto">
            <a:xfrm>
              <a:off x="5178553" y="5051254"/>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2" name="矩形 97"/>
            <p:cNvSpPr>
              <a:spLocks noChangeArrowheads="1"/>
            </p:cNvSpPr>
            <p:nvPr/>
          </p:nvSpPr>
          <p:spPr bwMode="auto">
            <a:xfrm>
              <a:off x="5310316" y="5051254"/>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3" name="矩形 97"/>
            <p:cNvSpPr>
              <a:spLocks noChangeArrowheads="1"/>
            </p:cNvSpPr>
            <p:nvPr/>
          </p:nvSpPr>
          <p:spPr bwMode="auto">
            <a:xfrm>
              <a:off x="5435020" y="5051254"/>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4" name="矩形 97"/>
            <p:cNvSpPr>
              <a:spLocks noChangeArrowheads="1"/>
            </p:cNvSpPr>
            <p:nvPr/>
          </p:nvSpPr>
          <p:spPr bwMode="auto">
            <a:xfrm>
              <a:off x="4945613" y="5143360"/>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5" name="矩形 97"/>
            <p:cNvSpPr>
              <a:spLocks noChangeArrowheads="1"/>
            </p:cNvSpPr>
            <p:nvPr/>
          </p:nvSpPr>
          <p:spPr bwMode="auto">
            <a:xfrm>
              <a:off x="5053847" y="5143360"/>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6" name="矩形 97"/>
            <p:cNvSpPr>
              <a:spLocks noChangeArrowheads="1"/>
            </p:cNvSpPr>
            <p:nvPr/>
          </p:nvSpPr>
          <p:spPr bwMode="auto">
            <a:xfrm>
              <a:off x="5178553" y="5143360"/>
              <a:ext cx="72940"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7" name="矩形 97"/>
            <p:cNvSpPr>
              <a:spLocks noChangeArrowheads="1"/>
            </p:cNvSpPr>
            <p:nvPr/>
          </p:nvSpPr>
          <p:spPr bwMode="auto">
            <a:xfrm>
              <a:off x="5310316" y="5143360"/>
              <a:ext cx="72940"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8" name="矩形 97"/>
            <p:cNvSpPr>
              <a:spLocks noChangeArrowheads="1"/>
            </p:cNvSpPr>
            <p:nvPr/>
          </p:nvSpPr>
          <p:spPr bwMode="auto">
            <a:xfrm>
              <a:off x="5435020" y="5143360"/>
              <a:ext cx="72941" cy="3070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49" name="矩形 97"/>
            <p:cNvSpPr>
              <a:spLocks noChangeArrowheads="1"/>
            </p:cNvSpPr>
            <p:nvPr/>
          </p:nvSpPr>
          <p:spPr bwMode="auto">
            <a:xfrm>
              <a:off x="4945613" y="5228382"/>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50" name="矩形 97"/>
            <p:cNvSpPr>
              <a:spLocks noChangeArrowheads="1"/>
            </p:cNvSpPr>
            <p:nvPr/>
          </p:nvSpPr>
          <p:spPr bwMode="auto">
            <a:xfrm>
              <a:off x="5053847" y="5228382"/>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51" name="矩形 97"/>
            <p:cNvSpPr>
              <a:spLocks noChangeArrowheads="1"/>
            </p:cNvSpPr>
            <p:nvPr/>
          </p:nvSpPr>
          <p:spPr bwMode="auto">
            <a:xfrm>
              <a:off x="5178553" y="5228382"/>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52" name="矩形 97"/>
            <p:cNvSpPr>
              <a:spLocks noChangeArrowheads="1"/>
            </p:cNvSpPr>
            <p:nvPr/>
          </p:nvSpPr>
          <p:spPr bwMode="auto">
            <a:xfrm>
              <a:off x="5310316" y="5228382"/>
              <a:ext cx="72940"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53" name="矩形 97"/>
            <p:cNvSpPr>
              <a:spLocks noChangeArrowheads="1"/>
            </p:cNvSpPr>
            <p:nvPr/>
          </p:nvSpPr>
          <p:spPr bwMode="auto">
            <a:xfrm>
              <a:off x="5435020" y="5228382"/>
              <a:ext cx="72941" cy="28341"/>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grpSp>
      <p:sp>
        <p:nvSpPr>
          <p:cNvPr id="142" name="TextBox 459"/>
          <p:cNvSpPr txBox="1">
            <a:spLocks noChangeArrowheads="1"/>
          </p:cNvSpPr>
          <p:nvPr/>
        </p:nvSpPr>
        <p:spPr bwMode="auto">
          <a:xfrm>
            <a:off x="8089273" y="5345333"/>
            <a:ext cx="773580" cy="297454"/>
          </a:xfrm>
          <a:prstGeom prst="rect">
            <a:avLst/>
          </a:prstGeom>
          <a:noFill/>
          <a:ln w="9525">
            <a:noFill/>
            <a:miter lim="800000"/>
            <a:headEnd/>
            <a:tailEnd/>
          </a:ln>
        </p:spPr>
        <p:txBody>
          <a:bodyPr wrap="square">
            <a:spAutoFit/>
          </a:bodyPr>
          <a:lstStyle/>
          <a:p>
            <a:r>
              <a:rPr lang="zh-CN" altLang="en-US" sz="1333" dirty="0">
                <a:latin typeface="微软雅黑" pitchFamily="34" charset="-122"/>
                <a:ea typeface="微软雅黑" pitchFamily="34" charset="-122"/>
              </a:rPr>
              <a:t>不分级</a:t>
            </a:r>
          </a:p>
        </p:txBody>
      </p:sp>
      <p:grpSp>
        <p:nvGrpSpPr>
          <p:cNvPr id="143" name="组合 391"/>
          <p:cNvGrpSpPr>
            <a:grpSpLocks/>
          </p:cNvGrpSpPr>
          <p:nvPr/>
        </p:nvGrpSpPr>
        <p:grpSpPr bwMode="auto">
          <a:xfrm>
            <a:off x="8081636" y="2248497"/>
            <a:ext cx="643930" cy="114004"/>
            <a:chOff x="5083175" y="2871540"/>
            <a:chExt cx="561975" cy="125412"/>
          </a:xfrm>
        </p:grpSpPr>
        <p:sp>
          <p:nvSpPr>
            <p:cNvPr id="219" name="矩形 97"/>
            <p:cNvSpPr>
              <a:spLocks noChangeArrowheads="1"/>
            </p:cNvSpPr>
            <p:nvPr/>
          </p:nvSpPr>
          <p:spPr bwMode="auto">
            <a:xfrm>
              <a:off x="5083175" y="287154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0" name="矩形 97"/>
            <p:cNvSpPr>
              <a:spLocks noChangeArrowheads="1"/>
            </p:cNvSpPr>
            <p:nvPr/>
          </p:nvSpPr>
          <p:spPr bwMode="auto">
            <a:xfrm>
              <a:off x="5191125" y="287154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1" name="矩形 97"/>
            <p:cNvSpPr>
              <a:spLocks noChangeArrowheads="1"/>
            </p:cNvSpPr>
            <p:nvPr/>
          </p:nvSpPr>
          <p:spPr bwMode="auto">
            <a:xfrm>
              <a:off x="5316538" y="287154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2" name="矩形 97"/>
            <p:cNvSpPr>
              <a:spLocks noChangeArrowheads="1"/>
            </p:cNvSpPr>
            <p:nvPr/>
          </p:nvSpPr>
          <p:spPr bwMode="auto">
            <a:xfrm>
              <a:off x="5446713" y="287154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3" name="矩形 97"/>
            <p:cNvSpPr>
              <a:spLocks noChangeArrowheads="1"/>
            </p:cNvSpPr>
            <p:nvPr/>
          </p:nvSpPr>
          <p:spPr bwMode="auto">
            <a:xfrm>
              <a:off x="5572125" y="287154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4" name="矩形 97"/>
            <p:cNvSpPr>
              <a:spLocks noChangeArrowheads="1"/>
            </p:cNvSpPr>
            <p:nvPr/>
          </p:nvSpPr>
          <p:spPr bwMode="auto">
            <a:xfrm>
              <a:off x="5083175" y="296679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5" name="矩形 97"/>
            <p:cNvSpPr>
              <a:spLocks noChangeArrowheads="1"/>
            </p:cNvSpPr>
            <p:nvPr/>
          </p:nvSpPr>
          <p:spPr bwMode="auto">
            <a:xfrm>
              <a:off x="5191125" y="296679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6" name="矩形 97"/>
            <p:cNvSpPr>
              <a:spLocks noChangeArrowheads="1"/>
            </p:cNvSpPr>
            <p:nvPr/>
          </p:nvSpPr>
          <p:spPr bwMode="auto">
            <a:xfrm>
              <a:off x="5316538" y="296679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7" name="矩形 97"/>
            <p:cNvSpPr>
              <a:spLocks noChangeArrowheads="1"/>
            </p:cNvSpPr>
            <p:nvPr/>
          </p:nvSpPr>
          <p:spPr bwMode="auto">
            <a:xfrm>
              <a:off x="5446713" y="296679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sp>
          <p:nvSpPr>
            <p:cNvPr id="228" name="矩形 97"/>
            <p:cNvSpPr>
              <a:spLocks noChangeArrowheads="1"/>
            </p:cNvSpPr>
            <p:nvPr/>
          </p:nvSpPr>
          <p:spPr bwMode="auto">
            <a:xfrm>
              <a:off x="5572125" y="2966790"/>
              <a:ext cx="73025" cy="30162"/>
            </a:xfrm>
            <a:prstGeom prst="rect">
              <a:avLst/>
            </a:prstGeom>
            <a:solidFill>
              <a:srgbClr val="66CCFF"/>
            </a:solidFill>
            <a:ln w="9525" algn="ctr">
              <a:noFill/>
              <a:round/>
              <a:headEnd/>
              <a:tailEnd/>
            </a:ln>
          </p:spPr>
          <p:txBody>
            <a:bodyPr/>
            <a:lstStyle/>
            <a:p>
              <a:endParaRPr lang="zh-CN" altLang="en-US" sz="1333" dirty="0">
                <a:ea typeface="微软雅黑" pitchFamily="34" charset="-122"/>
              </a:endParaRPr>
            </a:p>
          </p:txBody>
        </p:sp>
      </p:grpSp>
      <p:grpSp>
        <p:nvGrpSpPr>
          <p:cNvPr id="144" name="组合 393"/>
          <p:cNvGrpSpPr>
            <a:grpSpLocks/>
          </p:cNvGrpSpPr>
          <p:nvPr/>
        </p:nvGrpSpPr>
        <p:grpSpPr bwMode="auto">
          <a:xfrm>
            <a:off x="8079818" y="2408678"/>
            <a:ext cx="643930" cy="112560"/>
            <a:chOff x="4946650" y="3952875"/>
            <a:chExt cx="561975" cy="123825"/>
          </a:xfrm>
        </p:grpSpPr>
        <p:sp>
          <p:nvSpPr>
            <p:cNvPr id="209" name="矩形 97"/>
            <p:cNvSpPr>
              <a:spLocks noChangeArrowheads="1"/>
            </p:cNvSpPr>
            <p:nvPr/>
          </p:nvSpPr>
          <p:spPr bwMode="auto">
            <a:xfrm>
              <a:off x="494665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0" name="矩形 97"/>
            <p:cNvSpPr>
              <a:spLocks noChangeArrowheads="1"/>
            </p:cNvSpPr>
            <p:nvPr/>
          </p:nvSpPr>
          <p:spPr bwMode="auto">
            <a:xfrm>
              <a:off x="505460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1" name="矩形 97"/>
            <p:cNvSpPr>
              <a:spLocks noChangeArrowheads="1"/>
            </p:cNvSpPr>
            <p:nvPr/>
          </p:nvSpPr>
          <p:spPr bwMode="auto">
            <a:xfrm>
              <a:off x="5180013"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2" name="矩形 97"/>
            <p:cNvSpPr>
              <a:spLocks noChangeArrowheads="1"/>
            </p:cNvSpPr>
            <p:nvPr/>
          </p:nvSpPr>
          <p:spPr bwMode="auto">
            <a:xfrm>
              <a:off x="5310188"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3" name="矩形 97"/>
            <p:cNvSpPr>
              <a:spLocks noChangeArrowheads="1"/>
            </p:cNvSpPr>
            <p:nvPr/>
          </p:nvSpPr>
          <p:spPr bwMode="auto">
            <a:xfrm>
              <a:off x="5435600" y="395287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4" name="矩形 97"/>
            <p:cNvSpPr>
              <a:spLocks noChangeArrowheads="1"/>
            </p:cNvSpPr>
            <p:nvPr/>
          </p:nvSpPr>
          <p:spPr bwMode="auto">
            <a:xfrm>
              <a:off x="494665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5" name="矩形 97"/>
            <p:cNvSpPr>
              <a:spLocks noChangeArrowheads="1"/>
            </p:cNvSpPr>
            <p:nvPr/>
          </p:nvSpPr>
          <p:spPr bwMode="auto">
            <a:xfrm>
              <a:off x="505460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6" name="矩形 97"/>
            <p:cNvSpPr>
              <a:spLocks noChangeArrowheads="1"/>
            </p:cNvSpPr>
            <p:nvPr/>
          </p:nvSpPr>
          <p:spPr bwMode="auto">
            <a:xfrm>
              <a:off x="5180013"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7" name="矩形 97"/>
            <p:cNvSpPr>
              <a:spLocks noChangeArrowheads="1"/>
            </p:cNvSpPr>
            <p:nvPr/>
          </p:nvSpPr>
          <p:spPr bwMode="auto">
            <a:xfrm>
              <a:off x="5310188"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sp>
          <p:nvSpPr>
            <p:cNvPr id="218" name="矩形 97"/>
            <p:cNvSpPr>
              <a:spLocks noChangeArrowheads="1"/>
            </p:cNvSpPr>
            <p:nvPr/>
          </p:nvSpPr>
          <p:spPr bwMode="auto">
            <a:xfrm>
              <a:off x="5435600" y="4048125"/>
              <a:ext cx="73025" cy="28575"/>
            </a:xfrm>
            <a:prstGeom prst="rect">
              <a:avLst/>
            </a:prstGeom>
            <a:solidFill>
              <a:srgbClr val="92D050"/>
            </a:solidFill>
            <a:ln w="9525" algn="ctr">
              <a:noFill/>
              <a:round/>
              <a:headEnd/>
              <a:tailEnd/>
            </a:ln>
          </p:spPr>
          <p:txBody>
            <a:bodyPr/>
            <a:lstStyle/>
            <a:p>
              <a:endParaRPr lang="zh-CN" altLang="en-US" sz="1333" dirty="0">
                <a:ea typeface="微软雅黑" pitchFamily="34" charset="-122"/>
              </a:endParaRPr>
            </a:p>
          </p:txBody>
        </p:sp>
      </p:grpSp>
      <p:grpSp>
        <p:nvGrpSpPr>
          <p:cNvPr id="145" name="组合 405"/>
          <p:cNvGrpSpPr>
            <a:grpSpLocks/>
          </p:cNvGrpSpPr>
          <p:nvPr/>
        </p:nvGrpSpPr>
        <p:grpSpPr bwMode="auto">
          <a:xfrm>
            <a:off x="8081636" y="2604937"/>
            <a:ext cx="643930" cy="112560"/>
            <a:chOff x="4946745" y="5319478"/>
            <a:chExt cx="561359" cy="124318"/>
          </a:xfrm>
        </p:grpSpPr>
        <p:sp>
          <p:nvSpPr>
            <p:cNvPr id="199" name="矩形 97"/>
            <p:cNvSpPr>
              <a:spLocks noChangeArrowheads="1"/>
            </p:cNvSpPr>
            <p:nvPr/>
          </p:nvSpPr>
          <p:spPr bwMode="auto">
            <a:xfrm>
              <a:off x="4945761" y="5318726"/>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0" name="矩形 97"/>
            <p:cNvSpPr>
              <a:spLocks noChangeArrowheads="1"/>
            </p:cNvSpPr>
            <p:nvPr/>
          </p:nvSpPr>
          <p:spPr bwMode="auto">
            <a:xfrm>
              <a:off x="5053967" y="5318726"/>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1" name="矩形 97"/>
            <p:cNvSpPr>
              <a:spLocks noChangeArrowheads="1"/>
            </p:cNvSpPr>
            <p:nvPr/>
          </p:nvSpPr>
          <p:spPr bwMode="auto">
            <a:xfrm>
              <a:off x="5178640" y="5318726"/>
              <a:ext cx="72921"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2" name="矩形 97"/>
            <p:cNvSpPr>
              <a:spLocks noChangeArrowheads="1"/>
            </p:cNvSpPr>
            <p:nvPr/>
          </p:nvSpPr>
          <p:spPr bwMode="auto">
            <a:xfrm>
              <a:off x="5310368" y="5318726"/>
              <a:ext cx="72921"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3" name="矩形 97"/>
            <p:cNvSpPr>
              <a:spLocks noChangeArrowheads="1"/>
            </p:cNvSpPr>
            <p:nvPr/>
          </p:nvSpPr>
          <p:spPr bwMode="auto">
            <a:xfrm>
              <a:off x="5435040" y="5318726"/>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4" name="矩形 97"/>
            <p:cNvSpPr>
              <a:spLocks noChangeArrowheads="1"/>
            </p:cNvSpPr>
            <p:nvPr/>
          </p:nvSpPr>
          <p:spPr bwMode="auto">
            <a:xfrm>
              <a:off x="4945761" y="5415633"/>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5" name="矩形 97"/>
            <p:cNvSpPr>
              <a:spLocks noChangeArrowheads="1"/>
            </p:cNvSpPr>
            <p:nvPr/>
          </p:nvSpPr>
          <p:spPr bwMode="auto">
            <a:xfrm>
              <a:off x="5053967" y="5415633"/>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6" name="矩形 97"/>
            <p:cNvSpPr>
              <a:spLocks noChangeArrowheads="1"/>
            </p:cNvSpPr>
            <p:nvPr/>
          </p:nvSpPr>
          <p:spPr bwMode="auto">
            <a:xfrm>
              <a:off x="5178640" y="5415633"/>
              <a:ext cx="72921"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7" name="矩形 97"/>
            <p:cNvSpPr>
              <a:spLocks noChangeArrowheads="1"/>
            </p:cNvSpPr>
            <p:nvPr/>
          </p:nvSpPr>
          <p:spPr bwMode="auto">
            <a:xfrm>
              <a:off x="5310368" y="5415633"/>
              <a:ext cx="72921"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sp>
          <p:nvSpPr>
            <p:cNvPr id="208" name="矩形 97"/>
            <p:cNvSpPr>
              <a:spLocks noChangeArrowheads="1"/>
            </p:cNvSpPr>
            <p:nvPr/>
          </p:nvSpPr>
          <p:spPr bwMode="auto">
            <a:xfrm>
              <a:off x="5435040" y="5415633"/>
              <a:ext cx="72922" cy="28363"/>
            </a:xfrm>
            <a:prstGeom prst="rect">
              <a:avLst/>
            </a:prstGeom>
            <a:solidFill>
              <a:schemeClr val="accent1">
                <a:lumMod val="75000"/>
              </a:schemeClr>
            </a:solidFill>
            <a:ln w="9525" algn="ctr">
              <a:noFill/>
              <a:round/>
              <a:headEnd/>
              <a:tailEnd/>
            </a:ln>
          </p:spPr>
          <p:txBody>
            <a:bodyPr/>
            <a:lstStyle/>
            <a:p>
              <a:pPr>
                <a:defRPr/>
              </a:pPr>
              <a:endParaRPr lang="zh-CN" altLang="en-US" sz="1333" dirty="0">
                <a:ea typeface="微软雅黑" pitchFamily="34" charset="-122"/>
              </a:endParaRPr>
            </a:p>
          </p:txBody>
        </p:sp>
      </p:grpSp>
      <p:cxnSp>
        <p:nvCxnSpPr>
          <p:cNvPr id="146" name="直接箭头连接符 145"/>
          <p:cNvCxnSpPr/>
          <p:nvPr/>
        </p:nvCxnSpPr>
        <p:spPr bwMode="auto">
          <a:xfrm flipV="1">
            <a:off x="7154990" y="2403093"/>
            <a:ext cx="820283" cy="642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cxnSp>
        <p:nvCxnSpPr>
          <p:cNvPr id="147" name="直接连接符 146"/>
          <p:cNvCxnSpPr/>
          <p:nvPr/>
        </p:nvCxnSpPr>
        <p:spPr bwMode="auto">
          <a:xfrm>
            <a:off x="7074043" y="3689242"/>
            <a:ext cx="488392" cy="0"/>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148" name="直接连接符 147"/>
          <p:cNvCxnSpPr/>
          <p:nvPr/>
        </p:nvCxnSpPr>
        <p:spPr bwMode="auto">
          <a:xfrm flipV="1">
            <a:off x="7559736" y="2510094"/>
            <a:ext cx="0" cy="1187708"/>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149" name="直接箭头连接符 148"/>
          <p:cNvCxnSpPr/>
          <p:nvPr/>
        </p:nvCxnSpPr>
        <p:spPr bwMode="auto">
          <a:xfrm>
            <a:off x="7559736" y="2510094"/>
            <a:ext cx="412839" cy="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cxnSp>
        <p:nvCxnSpPr>
          <p:cNvPr id="150" name="直接连接符 149"/>
          <p:cNvCxnSpPr/>
          <p:nvPr/>
        </p:nvCxnSpPr>
        <p:spPr bwMode="auto">
          <a:xfrm>
            <a:off x="7074043" y="4866248"/>
            <a:ext cx="661083" cy="0"/>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151" name="直接连接符 150"/>
          <p:cNvCxnSpPr/>
          <p:nvPr/>
        </p:nvCxnSpPr>
        <p:spPr bwMode="auto">
          <a:xfrm flipV="1">
            <a:off x="7724331" y="2657756"/>
            <a:ext cx="10794" cy="2208494"/>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cxnSp>
        <p:nvCxnSpPr>
          <p:cNvPr id="152" name="直接箭头连接符 151"/>
          <p:cNvCxnSpPr/>
          <p:nvPr/>
        </p:nvCxnSpPr>
        <p:spPr bwMode="auto">
          <a:xfrm>
            <a:off x="7735124" y="2649197"/>
            <a:ext cx="237449" cy="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cxnSp>
        <p:nvCxnSpPr>
          <p:cNvPr id="153" name="直接连接符 152"/>
          <p:cNvCxnSpPr/>
          <p:nvPr/>
        </p:nvCxnSpPr>
        <p:spPr bwMode="auto">
          <a:xfrm>
            <a:off x="9038405" y="1418689"/>
            <a:ext cx="0" cy="4665226"/>
          </a:xfrm>
          <a:prstGeom prst="line">
            <a:avLst/>
          </a:prstGeom>
          <a:solidFill>
            <a:schemeClr val="accent1"/>
          </a:solidFill>
          <a:ln w="38100" cap="flat" cmpd="sng" algn="ctr">
            <a:solidFill>
              <a:schemeClr val="bg1">
                <a:lumMod val="85000"/>
              </a:schemeClr>
            </a:solidFill>
            <a:prstDash val="solid"/>
            <a:round/>
            <a:headEnd type="none" w="med" len="med"/>
            <a:tailEnd type="none" w="med" len="med"/>
          </a:ln>
          <a:effectLst/>
        </p:spPr>
      </p:cxnSp>
      <p:sp>
        <p:nvSpPr>
          <p:cNvPr id="154" name="圆柱形 114"/>
          <p:cNvSpPr>
            <a:spLocks noChangeArrowheads="1"/>
          </p:cNvSpPr>
          <p:nvPr/>
        </p:nvSpPr>
        <p:spPr bwMode="auto">
          <a:xfrm>
            <a:off x="9278544" y="2102747"/>
            <a:ext cx="674853" cy="598875"/>
          </a:xfrm>
          <a:prstGeom prst="can">
            <a:avLst>
              <a:gd name="adj" fmla="val 25023"/>
            </a:avLst>
          </a:prstGeom>
          <a:solidFill>
            <a:srgbClr val="00B0F0"/>
          </a:solidFill>
          <a:ln w="9525" algn="ctr">
            <a:solidFill>
              <a:srgbClr val="66CCFF"/>
            </a:solidFill>
            <a:round/>
            <a:headEnd/>
            <a:tailEnd/>
          </a:ln>
        </p:spPr>
        <p:txBody>
          <a:bodyPr/>
          <a:lstStyle/>
          <a:p>
            <a:endParaRPr lang="zh-CN" altLang="en-US" sz="1333" dirty="0">
              <a:ea typeface="微软雅黑" pitchFamily="34" charset="-122"/>
            </a:endParaRPr>
          </a:p>
        </p:txBody>
      </p:sp>
      <p:sp>
        <p:nvSpPr>
          <p:cNvPr id="155" name="圆柱形 114"/>
          <p:cNvSpPr>
            <a:spLocks noChangeArrowheads="1"/>
          </p:cNvSpPr>
          <p:nvPr/>
        </p:nvSpPr>
        <p:spPr bwMode="auto">
          <a:xfrm>
            <a:off x="9302193" y="3457790"/>
            <a:ext cx="660301" cy="588773"/>
          </a:xfrm>
          <a:prstGeom prst="can">
            <a:avLst>
              <a:gd name="adj" fmla="val 24977"/>
            </a:avLst>
          </a:prstGeom>
          <a:solidFill>
            <a:srgbClr val="0066FF"/>
          </a:solidFill>
          <a:ln w="9525" algn="ctr">
            <a:noFill/>
            <a:round/>
            <a:headEnd/>
            <a:tailEnd/>
          </a:ln>
        </p:spPr>
        <p:txBody>
          <a:bodyPr/>
          <a:lstStyle/>
          <a:p>
            <a:endParaRPr lang="zh-CN" altLang="en-US" sz="1333" dirty="0">
              <a:ea typeface="微软雅黑" pitchFamily="34" charset="-122"/>
            </a:endParaRPr>
          </a:p>
        </p:txBody>
      </p:sp>
      <p:sp>
        <p:nvSpPr>
          <p:cNvPr id="156" name="圆柱形 114"/>
          <p:cNvSpPr>
            <a:spLocks noChangeArrowheads="1"/>
          </p:cNvSpPr>
          <p:nvPr/>
        </p:nvSpPr>
        <p:spPr bwMode="auto">
          <a:xfrm>
            <a:off x="9302193" y="4693061"/>
            <a:ext cx="660301" cy="610421"/>
          </a:xfrm>
          <a:prstGeom prst="can">
            <a:avLst>
              <a:gd name="adj" fmla="val 25048"/>
            </a:avLst>
          </a:prstGeom>
          <a:solidFill>
            <a:srgbClr val="FDD351"/>
          </a:solidFill>
          <a:ln w="9525" algn="ctr">
            <a:noFill/>
            <a:round/>
            <a:headEnd/>
            <a:tailEnd/>
          </a:ln>
        </p:spPr>
        <p:txBody>
          <a:bodyPr/>
          <a:lstStyle/>
          <a:p>
            <a:endParaRPr lang="zh-CN" altLang="en-US" sz="1333" dirty="0">
              <a:ea typeface="微软雅黑" pitchFamily="34" charset="-122"/>
            </a:endParaRPr>
          </a:p>
        </p:txBody>
      </p:sp>
      <p:pic>
        <p:nvPicPr>
          <p:cNvPr id="157" name="Picture 20" descr="E:\1华赛设计夹\2010-12\朱冬晴\华赛新图标(存储) AI文件\完成\png\存储图标-6\20.png"/>
          <p:cNvPicPr>
            <a:picLocks noChangeAspect="1" noChangeArrowheads="1"/>
          </p:cNvPicPr>
          <p:nvPr/>
        </p:nvPicPr>
        <p:blipFill>
          <a:blip r:embed="rId5" cstate="print"/>
          <a:srcRect/>
          <a:stretch>
            <a:fillRect/>
          </a:stretch>
        </p:blipFill>
        <p:spPr bwMode="auto">
          <a:xfrm>
            <a:off x="10606422" y="3441918"/>
            <a:ext cx="536608" cy="572899"/>
          </a:xfrm>
          <a:prstGeom prst="rect">
            <a:avLst/>
          </a:prstGeom>
          <a:noFill/>
          <a:ln w="9525">
            <a:noFill/>
            <a:miter lim="800000"/>
            <a:headEnd/>
            <a:tailEnd/>
          </a:ln>
        </p:spPr>
      </p:pic>
      <p:cxnSp>
        <p:nvCxnSpPr>
          <p:cNvPr id="158" name="直接箭头连接符 157"/>
          <p:cNvCxnSpPr/>
          <p:nvPr/>
        </p:nvCxnSpPr>
        <p:spPr bwMode="auto">
          <a:xfrm>
            <a:off x="10028679" y="3714922"/>
            <a:ext cx="496488" cy="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pic>
        <p:nvPicPr>
          <p:cNvPr id="159" name="Picture 20" descr="E:\1华赛设计夹\2010-12\朱冬晴\华赛新图标(存储) AI文件\完成\png\存储图标-6\20.png"/>
          <p:cNvPicPr>
            <a:picLocks noChangeAspect="1" noChangeArrowheads="1"/>
          </p:cNvPicPr>
          <p:nvPr/>
        </p:nvPicPr>
        <p:blipFill>
          <a:blip r:embed="rId5" cstate="print"/>
          <a:srcRect/>
          <a:stretch>
            <a:fillRect/>
          </a:stretch>
        </p:blipFill>
        <p:spPr bwMode="auto">
          <a:xfrm>
            <a:off x="10606422" y="4750786"/>
            <a:ext cx="536608" cy="574344"/>
          </a:xfrm>
          <a:prstGeom prst="rect">
            <a:avLst/>
          </a:prstGeom>
          <a:noFill/>
          <a:ln w="9525">
            <a:noFill/>
            <a:miter lim="800000"/>
            <a:headEnd/>
            <a:tailEnd/>
          </a:ln>
        </p:spPr>
      </p:pic>
      <p:cxnSp>
        <p:nvCxnSpPr>
          <p:cNvPr id="160" name="直接箭头连接符 159"/>
          <p:cNvCxnSpPr/>
          <p:nvPr/>
        </p:nvCxnSpPr>
        <p:spPr bwMode="auto">
          <a:xfrm>
            <a:off x="10028679" y="5022470"/>
            <a:ext cx="496488" cy="0"/>
          </a:xfrm>
          <a:prstGeom prst="straightConnector1">
            <a:avLst/>
          </a:prstGeom>
          <a:solidFill>
            <a:schemeClr val="accent1"/>
          </a:solidFill>
          <a:ln w="38100" cap="flat" cmpd="sng" algn="ctr">
            <a:solidFill>
              <a:schemeClr val="bg1">
                <a:lumMod val="85000"/>
              </a:schemeClr>
            </a:solidFill>
            <a:prstDash val="solid"/>
            <a:round/>
            <a:headEnd type="none" w="med" len="med"/>
            <a:tailEnd type="triangle" w="med" len="med"/>
          </a:ln>
          <a:effectLst/>
        </p:spPr>
      </p:cxnSp>
      <p:sp>
        <p:nvSpPr>
          <p:cNvPr id="161" name="TextBox 427"/>
          <p:cNvSpPr txBox="1">
            <a:spLocks noChangeArrowheads="1"/>
          </p:cNvSpPr>
          <p:nvPr/>
        </p:nvSpPr>
        <p:spPr bwMode="auto">
          <a:xfrm>
            <a:off x="7470449" y="5647350"/>
            <a:ext cx="1567985" cy="502573"/>
          </a:xfrm>
          <a:prstGeom prst="rect">
            <a:avLst/>
          </a:prstGeom>
          <a:noFill/>
          <a:ln w="9525">
            <a:noFill/>
            <a:miter lim="800000"/>
            <a:headEnd/>
            <a:tailEnd/>
          </a:ln>
        </p:spPr>
        <p:txBody>
          <a:bodyPr>
            <a:spAutoFit/>
          </a:bodyPr>
          <a:lstStyle/>
          <a:p>
            <a:r>
              <a:rPr lang="zh-CN" altLang="en-US" sz="1333" dirty="0">
                <a:latin typeface="Arial" pitchFamily="34" charset="0"/>
                <a:ea typeface="微软雅黑" pitchFamily="34" charset="-122"/>
              </a:rPr>
              <a:t>多个</a:t>
            </a:r>
            <a:r>
              <a:rPr lang="en-US" altLang="zh-CN" sz="1333" dirty="0">
                <a:latin typeface="Arial" pitchFamily="34" charset="0"/>
                <a:ea typeface="微软雅黑" pitchFamily="34" charset="-122"/>
              </a:rPr>
              <a:t>Extent</a:t>
            </a:r>
            <a:r>
              <a:rPr lang="zh-CN" altLang="en-US" sz="1333" dirty="0">
                <a:latin typeface="Arial" pitchFamily="34" charset="0"/>
                <a:ea typeface="微软雅黑" pitchFamily="34" charset="-122"/>
              </a:rPr>
              <a:t>组成</a:t>
            </a:r>
            <a:r>
              <a:rPr lang="en-US" altLang="zh-CN" sz="1333" dirty="0">
                <a:latin typeface="Arial" pitchFamily="34" charset="0"/>
                <a:ea typeface="微软雅黑" pitchFamily="34" charset="-122"/>
              </a:rPr>
              <a:t>Volume</a:t>
            </a:r>
            <a:endParaRPr lang="zh-CN" altLang="en-US" sz="1333" dirty="0">
              <a:latin typeface="Arial" pitchFamily="34" charset="0"/>
              <a:ea typeface="微软雅黑" pitchFamily="34" charset="-122"/>
            </a:endParaRPr>
          </a:p>
        </p:txBody>
      </p:sp>
      <p:grpSp>
        <p:nvGrpSpPr>
          <p:cNvPr id="162" name="组合 161"/>
          <p:cNvGrpSpPr/>
          <p:nvPr/>
        </p:nvGrpSpPr>
        <p:grpSpPr>
          <a:xfrm>
            <a:off x="6343416" y="2228613"/>
            <a:ext cx="643930" cy="528164"/>
            <a:chOff x="4572000" y="1266755"/>
            <a:chExt cx="515316" cy="296883"/>
          </a:xfrm>
          <a:solidFill>
            <a:srgbClr val="66CCFF"/>
          </a:solidFill>
        </p:grpSpPr>
        <p:sp>
          <p:nvSpPr>
            <p:cNvPr id="163" name="矩形 97"/>
            <p:cNvSpPr>
              <a:spLocks noChangeArrowheads="1"/>
            </p:cNvSpPr>
            <p:nvPr/>
          </p:nvSpPr>
          <p:spPr bwMode="auto">
            <a:xfrm>
              <a:off x="4572000" y="1266755"/>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4" name="矩形 97"/>
            <p:cNvSpPr>
              <a:spLocks noChangeArrowheads="1"/>
            </p:cNvSpPr>
            <p:nvPr/>
          </p:nvSpPr>
          <p:spPr bwMode="auto">
            <a:xfrm>
              <a:off x="4670987" y="1266755"/>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5" name="矩形 97"/>
            <p:cNvSpPr>
              <a:spLocks noChangeArrowheads="1"/>
            </p:cNvSpPr>
            <p:nvPr/>
          </p:nvSpPr>
          <p:spPr bwMode="auto">
            <a:xfrm>
              <a:off x="4785987" y="1266755"/>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6" name="矩形 97"/>
            <p:cNvSpPr>
              <a:spLocks noChangeArrowheads="1"/>
            </p:cNvSpPr>
            <p:nvPr/>
          </p:nvSpPr>
          <p:spPr bwMode="auto">
            <a:xfrm>
              <a:off x="4905354" y="1266755"/>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7" name="矩形 97"/>
            <p:cNvSpPr>
              <a:spLocks noChangeArrowheads="1"/>
            </p:cNvSpPr>
            <p:nvPr/>
          </p:nvSpPr>
          <p:spPr bwMode="auto">
            <a:xfrm>
              <a:off x="5020354" y="1266755"/>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8" name="矩形 97"/>
            <p:cNvSpPr>
              <a:spLocks noChangeArrowheads="1"/>
            </p:cNvSpPr>
            <p:nvPr/>
          </p:nvSpPr>
          <p:spPr bwMode="auto">
            <a:xfrm>
              <a:off x="4572000" y="1314613"/>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69" name="矩形 97"/>
            <p:cNvSpPr>
              <a:spLocks noChangeArrowheads="1"/>
            </p:cNvSpPr>
            <p:nvPr/>
          </p:nvSpPr>
          <p:spPr bwMode="auto">
            <a:xfrm>
              <a:off x="4670987" y="1314613"/>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0" name="矩形 97"/>
            <p:cNvSpPr>
              <a:spLocks noChangeArrowheads="1"/>
            </p:cNvSpPr>
            <p:nvPr/>
          </p:nvSpPr>
          <p:spPr bwMode="auto">
            <a:xfrm>
              <a:off x="4785987" y="1314613"/>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1" name="矩形 97"/>
            <p:cNvSpPr>
              <a:spLocks noChangeArrowheads="1"/>
            </p:cNvSpPr>
            <p:nvPr/>
          </p:nvSpPr>
          <p:spPr bwMode="auto">
            <a:xfrm>
              <a:off x="4905354" y="1314613"/>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2" name="矩形 97"/>
            <p:cNvSpPr>
              <a:spLocks noChangeArrowheads="1"/>
            </p:cNvSpPr>
            <p:nvPr/>
          </p:nvSpPr>
          <p:spPr bwMode="auto">
            <a:xfrm>
              <a:off x="5020354" y="1314613"/>
              <a:ext cx="66962" cy="14601"/>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3" name="矩形 97"/>
            <p:cNvSpPr>
              <a:spLocks noChangeArrowheads="1"/>
            </p:cNvSpPr>
            <p:nvPr/>
          </p:nvSpPr>
          <p:spPr bwMode="auto">
            <a:xfrm>
              <a:off x="4572000" y="1362471"/>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4" name="矩形 97"/>
            <p:cNvSpPr>
              <a:spLocks noChangeArrowheads="1"/>
            </p:cNvSpPr>
            <p:nvPr/>
          </p:nvSpPr>
          <p:spPr bwMode="auto">
            <a:xfrm>
              <a:off x="4670987" y="1362471"/>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5" name="矩形 97"/>
            <p:cNvSpPr>
              <a:spLocks noChangeArrowheads="1"/>
            </p:cNvSpPr>
            <p:nvPr/>
          </p:nvSpPr>
          <p:spPr bwMode="auto">
            <a:xfrm>
              <a:off x="4785987" y="1362471"/>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6" name="矩形 97"/>
            <p:cNvSpPr>
              <a:spLocks noChangeArrowheads="1"/>
            </p:cNvSpPr>
            <p:nvPr/>
          </p:nvSpPr>
          <p:spPr bwMode="auto">
            <a:xfrm>
              <a:off x="4905354" y="1362471"/>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7" name="矩形 97"/>
            <p:cNvSpPr>
              <a:spLocks noChangeArrowheads="1"/>
            </p:cNvSpPr>
            <p:nvPr/>
          </p:nvSpPr>
          <p:spPr bwMode="auto">
            <a:xfrm>
              <a:off x="5018898" y="1362471"/>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8" name="矩形 97"/>
            <p:cNvSpPr>
              <a:spLocks noChangeArrowheads="1"/>
            </p:cNvSpPr>
            <p:nvPr/>
          </p:nvSpPr>
          <p:spPr bwMode="auto">
            <a:xfrm>
              <a:off x="4572000" y="1410329"/>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79" name="矩形 97"/>
            <p:cNvSpPr>
              <a:spLocks noChangeArrowheads="1"/>
            </p:cNvSpPr>
            <p:nvPr/>
          </p:nvSpPr>
          <p:spPr bwMode="auto">
            <a:xfrm>
              <a:off x="4670987" y="1410329"/>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0" name="矩形 97"/>
            <p:cNvSpPr>
              <a:spLocks noChangeArrowheads="1"/>
            </p:cNvSpPr>
            <p:nvPr/>
          </p:nvSpPr>
          <p:spPr bwMode="auto">
            <a:xfrm>
              <a:off x="4785987" y="1410329"/>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1" name="矩形 97"/>
            <p:cNvSpPr>
              <a:spLocks noChangeArrowheads="1"/>
            </p:cNvSpPr>
            <p:nvPr/>
          </p:nvSpPr>
          <p:spPr bwMode="auto">
            <a:xfrm>
              <a:off x="4905354" y="1410329"/>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2" name="矩形 97"/>
            <p:cNvSpPr>
              <a:spLocks noChangeArrowheads="1"/>
            </p:cNvSpPr>
            <p:nvPr/>
          </p:nvSpPr>
          <p:spPr bwMode="auto">
            <a:xfrm>
              <a:off x="5020354" y="1410329"/>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3" name="矩形 97"/>
            <p:cNvSpPr>
              <a:spLocks noChangeArrowheads="1"/>
            </p:cNvSpPr>
            <p:nvPr/>
          </p:nvSpPr>
          <p:spPr bwMode="auto">
            <a:xfrm>
              <a:off x="4572000" y="1452510"/>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4" name="矩形 97"/>
            <p:cNvSpPr>
              <a:spLocks noChangeArrowheads="1"/>
            </p:cNvSpPr>
            <p:nvPr/>
          </p:nvSpPr>
          <p:spPr bwMode="auto">
            <a:xfrm>
              <a:off x="4670987" y="1452510"/>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5" name="矩形 97"/>
            <p:cNvSpPr>
              <a:spLocks noChangeArrowheads="1"/>
            </p:cNvSpPr>
            <p:nvPr/>
          </p:nvSpPr>
          <p:spPr bwMode="auto">
            <a:xfrm>
              <a:off x="4785987" y="1452510"/>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6" name="矩形 97"/>
            <p:cNvSpPr>
              <a:spLocks noChangeArrowheads="1"/>
            </p:cNvSpPr>
            <p:nvPr/>
          </p:nvSpPr>
          <p:spPr bwMode="auto">
            <a:xfrm>
              <a:off x="4905354" y="1452510"/>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87" name="矩形 97"/>
            <p:cNvSpPr>
              <a:spLocks noChangeArrowheads="1"/>
            </p:cNvSpPr>
            <p:nvPr/>
          </p:nvSpPr>
          <p:spPr bwMode="auto">
            <a:xfrm>
              <a:off x="5020354" y="1452510"/>
              <a:ext cx="66962" cy="15412"/>
            </a:xfrm>
            <a:prstGeom prst="rect">
              <a:avLst/>
            </a:prstGeom>
            <a:grpFill/>
            <a:ln w="9525" algn="ctr">
              <a:noFill/>
              <a:round/>
              <a:headEnd/>
              <a:tailEnd/>
            </a:ln>
          </p:spPr>
          <p:txBody>
            <a:bodyPr/>
            <a:lstStyle/>
            <a:p>
              <a:endParaRPr lang="zh-CN" altLang="en-US" sz="1333" dirty="0">
                <a:ea typeface="微软雅黑" pitchFamily="34" charset="-122"/>
              </a:endParaRPr>
            </a:p>
          </p:txBody>
        </p:sp>
        <p:grpSp>
          <p:nvGrpSpPr>
            <p:cNvPr id="188" name="组合 392"/>
            <p:cNvGrpSpPr>
              <a:grpSpLocks/>
            </p:cNvGrpSpPr>
            <p:nvPr/>
          </p:nvGrpSpPr>
          <p:grpSpPr bwMode="auto">
            <a:xfrm>
              <a:off x="4572000" y="1500368"/>
              <a:ext cx="515316" cy="63270"/>
              <a:chOff x="4946650" y="3952875"/>
              <a:chExt cx="561975" cy="123825"/>
            </a:xfrm>
            <a:grpFill/>
          </p:grpSpPr>
          <p:sp>
            <p:nvSpPr>
              <p:cNvPr id="189" name="矩形 97"/>
              <p:cNvSpPr>
                <a:spLocks noChangeArrowheads="1"/>
              </p:cNvSpPr>
              <p:nvPr/>
            </p:nvSpPr>
            <p:spPr bwMode="auto">
              <a:xfrm>
                <a:off x="4946650" y="395287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0" name="矩形 97"/>
              <p:cNvSpPr>
                <a:spLocks noChangeArrowheads="1"/>
              </p:cNvSpPr>
              <p:nvPr/>
            </p:nvSpPr>
            <p:spPr bwMode="auto">
              <a:xfrm>
                <a:off x="5054600" y="395287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1" name="矩形 97"/>
              <p:cNvSpPr>
                <a:spLocks noChangeArrowheads="1"/>
              </p:cNvSpPr>
              <p:nvPr/>
            </p:nvSpPr>
            <p:spPr bwMode="auto">
              <a:xfrm>
                <a:off x="5180013" y="395287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2" name="矩形 97"/>
              <p:cNvSpPr>
                <a:spLocks noChangeArrowheads="1"/>
              </p:cNvSpPr>
              <p:nvPr/>
            </p:nvSpPr>
            <p:spPr bwMode="auto">
              <a:xfrm>
                <a:off x="5310188" y="395287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3" name="矩形 97"/>
              <p:cNvSpPr>
                <a:spLocks noChangeArrowheads="1"/>
              </p:cNvSpPr>
              <p:nvPr/>
            </p:nvSpPr>
            <p:spPr bwMode="auto">
              <a:xfrm>
                <a:off x="5435600" y="395287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4" name="矩形 97"/>
              <p:cNvSpPr>
                <a:spLocks noChangeArrowheads="1"/>
              </p:cNvSpPr>
              <p:nvPr/>
            </p:nvSpPr>
            <p:spPr bwMode="auto">
              <a:xfrm>
                <a:off x="4946650" y="404812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5" name="矩形 97"/>
              <p:cNvSpPr>
                <a:spLocks noChangeArrowheads="1"/>
              </p:cNvSpPr>
              <p:nvPr/>
            </p:nvSpPr>
            <p:spPr bwMode="auto">
              <a:xfrm>
                <a:off x="5054600" y="404812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6" name="矩形 97"/>
              <p:cNvSpPr>
                <a:spLocks noChangeArrowheads="1"/>
              </p:cNvSpPr>
              <p:nvPr/>
            </p:nvSpPr>
            <p:spPr bwMode="auto">
              <a:xfrm>
                <a:off x="5180013" y="404812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7" name="矩形 97"/>
              <p:cNvSpPr>
                <a:spLocks noChangeArrowheads="1"/>
              </p:cNvSpPr>
              <p:nvPr/>
            </p:nvSpPr>
            <p:spPr bwMode="auto">
              <a:xfrm>
                <a:off x="5310188" y="404812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sp>
            <p:nvSpPr>
              <p:cNvPr id="198" name="矩形 97"/>
              <p:cNvSpPr>
                <a:spLocks noChangeArrowheads="1"/>
              </p:cNvSpPr>
              <p:nvPr/>
            </p:nvSpPr>
            <p:spPr bwMode="auto">
              <a:xfrm>
                <a:off x="5435600" y="4048125"/>
                <a:ext cx="73025" cy="28575"/>
              </a:xfrm>
              <a:prstGeom prst="rect">
                <a:avLst/>
              </a:prstGeom>
              <a:grpFill/>
              <a:ln w="9525" algn="ctr">
                <a:noFill/>
                <a:round/>
                <a:headEnd/>
                <a:tailEnd/>
              </a:ln>
            </p:spPr>
            <p:txBody>
              <a:bodyPr/>
              <a:lstStyle/>
              <a:p>
                <a:endParaRPr lang="zh-CN" altLang="en-US" sz="1333" dirty="0">
                  <a:ea typeface="微软雅黑" pitchFamily="34" charset="-122"/>
                </a:endParaRPr>
              </a:p>
            </p:txBody>
          </p:sp>
        </p:grpSp>
      </p:grpSp>
    </p:spTree>
    <p:extLst>
      <p:ext uri="{BB962C8B-B14F-4D97-AF65-F5344CB8AC3E}">
        <p14:creationId xmlns:p14="http://schemas.microsoft.com/office/powerpoint/2010/main" val="4940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硬盘域</a:t>
            </a:r>
          </a:p>
        </p:txBody>
      </p:sp>
      <p:sp>
        <p:nvSpPr>
          <p:cNvPr id="3" name="文本占位符 2"/>
          <p:cNvSpPr>
            <a:spLocks noGrp="1"/>
          </p:cNvSpPr>
          <p:nvPr>
            <p:ph type="body" sz="quarter" idx="10"/>
          </p:nvPr>
        </p:nvSpPr>
        <p:spPr/>
        <p:txBody>
          <a:bodyPr/>
          <a:lstStyle/>
          <a:p>
            <a:r>
              <a:rPr lang="zh-CN" altLang="en-US" dirty="0" smtClean="0"/>
              <a:t>硬盘域是</a:t>
            </a:r>
            <a:r>
              <a:rPr lang="zh-CN" altLang="en-US" dirty="0"/>
              <a:t>一堆硬盘的组合（可以是整个系统所有硬盘）这些硬盘整合并预留热备容量后统一向存储池提供存储资源</a:t>
            </a:r>
            <a:r>
              <a:rPr lang="zh-CN" altLang="en-US" dirty="0" smtClean="0"/>
              <a:t>。</a:t>
            </a:r>
            <a:endParaRPr lang="zh-CN" altLang="en-US" dirty="0"/>
          </a:p>
        </p:txBody>
      </p:sp>
      <p:grpSp>
        <p:nvGrpSpPr>
          <p:cNvPr id="4" name="Groep 2"/>
          <p:cNvGrpSpPr/>
          <p:nvPr/>
        </p:nvGrpSpPr>
        <p:grpSpPr>
          <a:xfrm>
            <a:off x="2315323" y="2468096"/>
            <a:ext cx="6180604" cy="3742629"/>
            <a:chOff x="738188" y="2147532"/>
            <a:chExt cx="6180604" cy="3742629"/>
          </a:xfrm>
        </p:grpSpPr>
        <p:sp>
          <p:nvSpPr>
            <p:cNvPr id="5" name="Rectangle 3"/>
            <p:cNvSpPr/>
            <p:nvPr/>
          </p:nvSpPr>
          <p:spPr bwMode="auto">
            <a:xfrm rot="3360000">
              <a:off x="1837364" y="4300099"/>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6" name="Rectangle 4"/>
            <p:cNvSpPr/>
            <p:nvPr/>
          </p:nvSpPr>
          <p:spPr bwMode="auto">
            <a:xfrm rot="3360000">
              <a:off x="2262254" y="4300099"/>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7" name="Rectangle 5"/>
            <p:cNvSpPr/>
            <p:nvPr/>
          </p:nvSpPr>
          <p:spPr bwMode="auto">
            <a:xfrm rot="3360000">
              <a:off x="857479" y="4837378"/>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 name="Rectangle 6"/>
            <p:cNvSpPr/>
            <p:nvPr/>
          </p:nvSpPr>
          <p:spPr bwMode="auto">
            <a:xfrm rot="3360000">
              <a:off x="1340404" y="4837378"/>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9" name="Rectangle 7"/>
            <p:cNvSpPr/>
            <p:nvPr/>
          </p:nvSpPr>
          <p:spPr bwMode="auto">
            <a:xfrm rot="3360000">
              <a:off x="1837364" y="4837378"/>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0" name="Rectangle 8"/>
            <p:cNvSpPr/>
            <p:nvPr/>
          </p:nvSpPr>
          <p:spPr bwMode="auto">
            <a:xfrm rot="3360000">
              <a:off x="2262254" y="4837378"/>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1" name="Rectangle 9"/>
            <p:cNvSpPr/>
            <p:nvPr/>
          </p:nvSpPr>
          <p:spPr bwMode="auto">
            <a:xfrm rot="3360000">
              <a:off x="857479" y="5373040"/>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2" name="Rectangle 10"/>
            <p:cNvSpPr/>
            <p:nvPr/>
          </p:nvSpPr>
          <p:spPr bwMode="auto">
            <a:xfrm rot="3360000">
              <a:off x="1340404" y="5373040"/>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3" name="Rectangle 11"/>
            <p:cNvSpPr/>
            <p:nvPr/>
          </p:nvSpPr>
          <p:spPr bwMode="auto">
            <a:xfrm rot="3360000">
              <a:off x="1837364" y="5373040"/>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4" name="Rectangle 12"/>
            <p:cNvSpPr/>
            <p:nvPr/>
          </p:nvSpPr>
          <p:spPr bwMode="auto">
            <a:xfrm rot="3360000">
              <a:off x="2262254" y="5373040"/>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5" name="Rectangle 13"/>
            <p:cNvSpPr/>
            <p:nvPr/>
          </p:nvSpPr>
          <p:spPr bwMode="auto">
            <a:xfrm rot="3360000">
              <a:off x="1334304"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16" name="Rectangle 14"/>
            <p:cNvSpPr/>
            <p:nvPr/>
          </p:nvSpPr>
          <p:spPr bwMode="auto">
            <a:xfrm rot="3360000">
              <a:off x="1831264"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17" name="Rectangle 15"/>
            <p:cNvSpPr/>
            <p:nvPr/>
          </p:nvSpPr>
          <p:spPr bwMode="auto">
            <a:xfrm rot="3360000">
              <a:off x="2256154"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18" name="Rectangle 16"/>
            <p:cNvSpPr/>
            <p:nvPr/>
          </p:nvSpPr>
          <p:spPr bwMode="auto">
            <a:xfrm rot="3360000">
              <a:off x="857479" y="324447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19" name="Rectangle 17"/>
            <p:cNvSpPr/>
            <p:nvPr/>
          </p:nvSpPr>
          <p:spPr bwMode="auto">
            <a:xfrm rot="3360000">
              <a:off x="1340404" y="324447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20" name="Rectangle 18"/>
            <p:cNvSpPr/>
            <p:nvPr/>
          </p:nvSpPr>
          <p:spPr bwMode="auto">
            <a:xfrm rot="3360000">
              <a:off x="1837364" y="3244477"/>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1" name="Rectangle 19"/>
            <p:cNvSpPr/>
            <p:nvPr/>
          </p:nvSpPr>
          <p:spPr bwMode="auto">
            <a:xfrm rot="3360000">
              <a:off x="2262254" y="3244477"/>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2" name="Rectangle 20"/>
            <p:cNvSpPr/>
            <p:nvPr/>
          </p:nvSpPr>
          <p:spPr bwMode="auto">
            <a:xfrm rot="3360000">
              <a:off x="857479"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3" name="Rectangle 21"/>
            <p:cNvSpPr/>
            <p:nvPr/>
          </p:nvSpPr>
          <p:spPr bwMode="auto">
            <a:xfrm rot="3360000">
              <a:off x="1340404"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4" name="Rectangle 22"/>
            <p:cNvSpPr/>
            <p:nvPr/>
          </p:nvSpPr>
          <p:spPr bwMode="auto">
            <a:xfrm rot="3360000">
              <a:off x="1837364"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5" name="Rectangle 23"/>
            <p:cNvSpPr/>
            <p:nvPr/>
          </p:nvSpPr>
          <p:spPr bwMode="auto">
            <a:xfrm rot="3360000">
              <a:off x="2262254"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6" name="Rectangle 24"/>
            <p:cNvSpPr/>
            <p:nvPr/>
          </p:nvSpPr>
          <p:spPr bwMode="auto">
            <a:xfrm rot="3360000">
              <a:off x="857479" y="4300099"/>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7" name="Rectangle 25"/>
            <p:cNvSpPr/>
            <p:nvPr/>
          </p:nvSpPr>
          <p:spPr bwMode="auto">
            <a:xfrm rot="3360000">
              <a:off x="1340404" y="4300099"/>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28" name="Rectangle 26"/>
            <p:cNvSpPr/>
            <p:nvPr/>
          </p:nvSpPr>
          <p:spPr bwMode="auto">
            <a:xfrm rot="3360000">
              <a:off x="851379"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pic>
          <p:nvPicPr>
            <p:cNvPr id="2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876"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876"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876"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289" y="424754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876" y="4781894"/>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876" y="5316245"/>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圆角矩形 273"/>
            <p:cNvSpPr>
              <a:spLocks noChangeArrowheads="1"/>
            </p:cNvSpPr>
            <p:nvPr/>
          </p:nvSpPr>
          <p:spPr bwMode="auto">
            <a:xfrm>
              <a:off x="738188" y="2147532"/>
              <a:ext cx="2100546" cy="3742628"/>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Clr>
                  <a:srgbClr val="CC9900"/>
                </a:buClr>
                <a:buFont typeface="Wingdings" pitchFamily="2" charset="2"/>
                <a:buChar char="n"/>
              </a:pPr>
              <a:endParaRPr lang="zh-CN" altLang="en-US" sz="1400">
                <a:solidFill>
                  <a:srgbClr val="000000"/>
                </a:solidFill>
                <a:latin typeface="+mn-lt"/>
                <a:ea typeface="+mn-ea"/>
                <a:cs typeface="Arial" panose="020B0604020202020204" pitchFamily="34" charset="0"/>
              </a:endParaRPr>
            </a:p>
          </p:txBody>
        </p:sp>
        <p:sp>
          <p:nvSpPr>
            <p:cNvPr id="36" name="TextBox 274"/>
            <p:cNvSpPr txBox="1">
              <a:spLocks noChangeArrowheads="1"/>
            </p:cNvSpPr>
            <p:nvPr/>
          </p:nvSpPr>
          <p:spPr bwMode="auto">
            <a:xfrm>
              <a:off x="1003077" y="2255545"/>
              <a:ext cx="1538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solidFill>
                    <a:srgbClr val="000000"/>
                  </a:solidFill>
                  <a:latin typeface="+mn-lt"/>
                  <a:ea typeface="+mn-ea"/>
                  <a:cs typeface="Arial" panose="020B0604020202020204" pitchFamily="34" charset="0"/>
                </a:rPr>
                <a:t>物理硬盘</a:t>
              </a:r>
            </a:p>
          </p:txBody>
        </p:sp>
        <p:sp>
          <p:nvSpPr>
            <p:cNvPr id="37" name="圆角矩形 273"/>
            <p:cNvSpPr>
              <a:spLocks noChangeArrowheads="1"/>
            </p:cNvSpPr>
            <p:nvPr/>
          </p:nvSpPr>
          <p:spPr bwMode="auto">
            <a:xfrm>
              <a:off x="3707219" y="2147532"/>
              <a:ext cx="2241776" cy="2123759"/>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Clr>
                  <a:srgbClr val="CC9900"/>
                </a:buClr>
                <a:buFont typeface="Wingdings" pitchFamily="2" charset="2"/>
                <a:buChar char="n"/>
              </a:pPr>
              <a:endParaRPr lang="zh-CN" altLang="en-US" sz="1400">
                <a:solidFill>
                  <a:srgbClr val="000000"/>
                </a:solidFill>
                <a:latin typeface="+mn-lt"/>
                <a:ea typeface="+mn-ea"/>
                <a:cs typeface="Arial" panose="020B0604020202020204" pitchFamily="34" charset="0"/>
              </a:endParaRPr>
            </a:p>
          </p:txBody>
        </p:sp>
        <p:sp>
          <p:nvSpPr>
            <p:cNvPr id="38" name="TextBox 274"/>
            <p:cNvSpPr txBox="1">
              <a:spLocks noChangeArrowheads="1"/>
            </p:cNvSpPr>
            <p:nvPr/>
          </p:nvSpPr>
          <p:spPr bwMode="auto">
            <a:xfrm>
              <a:off x="4085874" y="2255545"/>
              <a:ext cx="1580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solidFill>
                    <a:srgbClr val="000000"/>
                  </a:solidFill>
                  <a:latin typeface="+mn-lt"/>
                  <a:ea typeface="+mn-ea"/>
                  <a:cs typeface="Arial" panose="020B0604020202020204" pitchFamily="34" charset="0"/>
                </a:rPr>
                <a:t>硬盘域</a:t>
              </a:r>
              <a:r>
                <a:rPr lang="en-US" altLang="zh-CN" sz="1400" b="1" dirty="0" smtClean="0">
                  <a:solidFill>
                    <a:srgbClr val="000000"/>
                  </a:solidFill>
                  <a:latin typeface="+mn-lt"/>
                  <a:ea typeface="+mn-ea"/>
                  <a:cs typeface="Arial" panose="020B0604020202020204" pitchFamily="34" charset="0"/>
                </a:rPr>
                <a:t> #1</a:t>
              </a:r>
              <a:endParaRPr lang="zh-CN" altLang="en-US" sz="1400" b="1" dirty="0">
                <a:solidFill>
                  <a:srgbClr val="000000"/>
                </a:solidFill>
                <a:latin typeface="+mn-lt"/>
                <a:ea typeface="+mn-ea"/>
                <a:cs typeface="Arial" panose="020B0604020202020204" pitchFamily="34" charset="0"/>
              </a:endParaRPr>
            </a:p>
          </p:txBody>
        </p:sp>
        <p:sp>
          <p:nvSpPr>
            <p:cNvPr id="39" name="圆角矩形 273"/>
            <p:cNvSpPr>
              <a:spLocks noChangeArrowheads="1"/>
            </p:cNvSpPr>
            <p:nvPr/>
          </p:nvSpPr>
          <p:spPr bwMode="auto">
            <a:xfrm>
              <a:off x="3707219" y="4386667"/>
              <a:ext cx="2241776" cy="1503494"/>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Clr>
                  <a:srgbClr val="CC9900"/>
                </a:buClr>
                <a:buFont typeface="Wingdings" pitchFamily="2" charset="2"/>
                <a:buChar char="n"/>
              </a:pPr>
              <a:endParaRPr lang="zh-CN" altLang="en-US" sz="1400">
                <a:solidFill>
                  <a:srgbClr val="000000"/>
                </a:solidFill>
                <a:latin typeface="+mn-lt"/>
                <a:ea typeface="+mn-ea"/>
                <a:cs typeface="Arial" panose="020B0604020202020204" pitchFamily="34" charset="0"/>
              </a:endParaRPr>
            </a:p>
          </p:txBody>
        </p:sp>
        <p:sp>
          <p:nvSpPr>
            <p:cNvPr id="40" name="TextBox 274"/>
            <p:cNvSpPr txBox="1">
              <a:spLocks noChangeArrowheads="1"/>
            </p:cNvSpPr>
            <p:nvPr/>
          </p:nvSpPr>
          <p:spPr bwMode="auto">
            <a:xfrm>
              <a:off x="4050249" y="4399679"/>
              <a:ext cx="1580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solidFill>
                    <a:srgbClr val="000000"/>
                  </a:solidFill>
                  <a:latin typeface="+mn-lt"/>
                  <a:ea typeface="+mn-ea"/>
                  <a:cs typeface="Arial" panose="020B0604020202020204" pitchFamily="34" charset="0"/>
                </a:rPr>
                <a:t>硬盘域</a:t>
              </a:r>
              <a:r>
                <a:rPr lang="en-US" altLang="zh-CN" sz="1400" b="1" dirty="0" smtClean="0">
                  <a:solidFill>
                    <a:srgbClr val="000000"/>
                  </a:solidFill>
                  <a:latin typeface="+mn-lt"/>
                  <a:ea typeface="+mn-ea"/>
                  <a:cs typeface="Arial" panose="020B0604020202020204" pitchFamily="34" charset="0"/>
                </a:rPr>
                <a:t>#2</a:t>
              </a:r>
              <a:endParaRPr lang="zh-CN" altLang="en-US" sz="1400" b="1" dirty="0">
                <a:solidFill>
                  <a:srgbClr val="000000"/>
                </a:solidFill>
                <a:latin typeface="+mn-lt"/>
                <a:ea typeface="+mn-ea"/>
                <a:cs typeface="Arial" panose="020B0604020202020204" pitchFamily="34" charset="0"/>
              </a:endParaRPr>
            </a:p>
          </p:txBody>
        </p:sp>
        <p:grpSp>
          <p:nvGrpSpPr>
            <p:cNvPr id="41" name="Group 12"/>
            <p:cNvGrpSpPr/>
            <p:nvPr/>
          </p:nvGrpSpPr>
          <p:grpSpPr>
            <a:xfrm>
              <a:off x="6450940" y="3156540"/>
              <a:ext cx="433387" cy="1921772"/>
              <a:chOff x="6940348" y="2266680"/>
              <a:chExt cx="433387" cy="1921772"/>
            </a:xfrm>
          </p:grpSpPr>
          <p:sp>
            <p:nvSpPr>
              <p:cNvPr id="103" name="Rectangle 104"/>
              <p:cNvSpPr/>
              <p:nvPr/>
            </p:nvSpPr>
            <p:spPr bwMode="auto">
              <a:xfrm rot="3360000">
                <a:off x="6926378" y="2324673"/>
                <a:ext cx="457670" cy="341684"/>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104" name="Rectangle 105"/>
              <p:cNvSpPr/>
              <p:nvPr/>
            </p:nvSpPr>
            <p:spPr bwMode="auto">
              <a:xfrm rot="3360000">
                <a:off x="6926378" y="3064280"/>
                <a:ext cx="457670" cy="341684"/>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105" name="Rectangle 106"/>
              <p:cNvSpPr/>
              <p:nvPr/>
            </p:nvSpPr>
            <p:spPr bwMode="auto">
              <a:xfrm rot="3360000">
                <a:off x="6926378" y="3780511"/>
                <a:ext cx="457670" cy="341684"/>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pic>
            <p:nvPicPr>
              <p:cNvPr id="10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348" y="228179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348" y="301287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348" y="3743952"/>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4138"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4138"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4138"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2551" y="424754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4138" y="4781894"/>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4138" y="5316245"/>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1504"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1504"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1504"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9917" y="424754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1504" y="4781894"/>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1504" y="5316245"/>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3304"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3304"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3304"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1717" y="4247541"/>
              <a:ext cx="433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3304" y="4781894"/>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3304" y="5316245"/>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8"/>
            <p:cNvSpPr/>
            <p:nvPr/>
          </p:nvSpPr>
          <p:spPr bwMode="auto">
            <a:xfrm rot="3360000">
              <a:off x="4444557"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61" name="Rectangle 59"/>
            <p:cNvSpPr/>
            <p:nvPr/>
          </p:nvSpPr>
          <p:spPr bwMode="auto">
            <a:xfrm rot="3360000">
              <a:off x="4941517"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62" name="Rectangle 60"/>
            <p:cNvSpPr/>
            <p:nvPr/>
          </p:nvSpPr>
          <p:spPr bwMode="auto">
            <a:xfrm rot="3360000">
              <a:off x="5366407"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63" name="Rectangle 61"/>
            <p:cNvSpPr/>
            <p:nvPr/>
          </p:nvSpPr>
          <p:spPr bwMode="auto">
            <a:xfrm rot="3360000">
              <a:off x="3967732" y="324447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64" name="Rectangle 62"/>
            <p:cNvSpPr/>
            <p:nvPr/>
          </p:nvSpPr>
          <p:spPr bwMode="auto">
            <a:xfrm rot="3360000">
              <a:off x="4450657" y="324447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sp>
          <p:nvSpPr>
            <p:cNvPr id="65" name="Rectangle 63"/>
            <p:cNvSpPr/>
            <p:nvPr/>
          </p:nvSpPr>
          <p:spPr bwMode="auto">
            <a:xfrm rot="3360000">
              <a:off x="4947617" y="3244477"/>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66" name="Rectangle 64"/>
            <p:cNvSpPr/>
            <p:nvPr/>
          </p:nvSpPr>
          <p:spPr bwMode="auto">
            <a:xfrm rot="3360000">
              <a:off x="5372507" y="3244477"/>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67" name="Rectangle 65"/>
            <p:cNvSpPr/>
            <p:nvPr/>
          </p:nvSpPr>
          <p:spPr bwMode="auto">
            <a:xfrm rot="3360000">
              <a:off x="3967732"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68" name="Rectangle 66"/>
            <p:cNvSpPr/>
            <p:nvPr/>
          </p:nvSpPr>
          <p:spPr bwMode="auto">
            <a:xfrm rot="3360000">
              <a:off x="4450657"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69" name="Rectangle 67"/>
            <p:cNvSpPr/>
            <p:nvPr/>
          </p:nvSpPr>
          <p:spPr bwMode="auto">
            <a:xfrm rot="3360000">
              <a:off x="4947617"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70" name="Rectangle 68"/>
            <p:cNvSpPr/>
            <p:nvPr/>
          </p:nvSpPr>
          <p:spPr bwMode="auto">
            <a:xfrm rot="3360000">
              <a:off x="5372507" y="3769493"/>
              <a:ext cx="419297" cy="288000"/>
            </a:xfrm>
            <a:prstGeom prst="rect">
              <a:avLst/>
            </a:prstGeom>
            <a:solidFill>
              <a:srgbClr val="00B0F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71" name="Rectangle 69"/>
            <p:cNvSpPr/>
            <p:nvPr/>
          </p:nvSpPr>
          <p:spPr bwMode="auto">
            <a:xfrm rot="3360000">
              <a:off x="3961632" y="2711697"/>
              <a:ext cx="419297" cy="288000"/>
            </a:xfrm>
            <a:prstGeom prst="rect">
              <a:avLst/>
            </a:prstGeom>
            <a:solidFill>
              <a:schemeClr val="accent1">
                <a:lumMod val="75000"/>
                <a:alpha val="50000"/>
              </a:schemeClr>
            </a:solidFill>
            <a:ln w="12700">
              <a:noFill/>
              <a:round/>
              <a:headEnd/>
              <a:tailEnd/>
            </a:ln>
            <a:effectLst/>
            <a:extLst/>
          </p:spPr>
          <p:txBody>
            <a:bodyPr wrap="none" rtlCol="0" anchor="ctr"/>
            <a:lstStyle/>
            <a:p>
              <a:pPr algn="ctr"/>
              <a:endParaRPr lang="nl-NL">
                <a:solidFill>
                  <a:srgbClr val="000000"/>
                </a:solidFill>
              </a:endParaRPr>
            </a:p>
          </p:txBody>
        </p:sp>
        <p:pic>
          <p:nvPicPr>
            <p:cNvPr id="7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129"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129"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129"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4391"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4391"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4391"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1757"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1757"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1757"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3557" y="2642895"/>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3557" y="3177248"/>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3557" y="371318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82"/>
            <p:cNvSpPr/>
            <p:nvPr/>
          </p:nvSpPr>
          <p:spPr bwMode="auto">
            <a:xfrm rot="3360000">
              <a:off x="3954915" y="4844302"/>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5" name="Rectangle 83"/>
            <p:cNvSpPr/>
            <p:nvPr/>
          </p:nvSpPr>
          <p:spPr bwMode="auto">
            <a:xfrm rot="3360000">
              <a:off x="4437840" y="4844302"/>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6" name="Rectangle 84"/>
            <p:cNvSpPr/>
            <p:nvPr/>
          </p:nvSpPr>
          <p:spPr bwMode="auto">
            <a:xfrm rot="3360000">
              <a:off x="4934800" y="4844302"/>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7" name="Rectangle 85"/>
            <p:cNvSpPr/>
            <p:nvPr/>
          </p:nvSpPr>
          <p:spPr bwMode="auto">
            <a:xfrm rot="3360000">
              <a:off x="5359690" y="4844302"/>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8" name="Rectangle 86"/>
            <p:cNvSpPr/>
            <p:nvPr/>
          </p:nvSpPr>
          <p:spPr bwMode="auto">
            <a:xfrm rot="3360000">
              <a:off x="3954915" y="5379964"/>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89" name="Rectangle 87"/>
            <p:cNvSpPr/>
            <p:nvPr/>
          </p:nvSpPr>
          <p:spPr bwMode="auto">
            <a:xfrm rot="3360000">
              <a:off x="4437840" y="5379964"/>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90" name="Rectangle 88"/>
            <p:cNvSpPr/>
            <p:nvPr/>
          </p:nvSpPr>
          <p:spPr bwMode="auto">
            <a:xfrm rot="3360000">
              <a:off x="4934800" y="5379964"/>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sp>
          <p:nvSpPr>
            <p:cNvPr id="91" name="Rectangle 89"/>
            <p:cNvSpPr/>
            <p:nvPr/>
          </p:nvSpPr>
          <p:spPr bwMode="auto">
            <a:xfrm rot="3360000">
              <a:off x="5359690" y="5379964"/>
              <a:ext cx="419297" cy="288000"/>
            </a:xfrm>
            <a:prstGeom prst="rect">
              <a:avLst/>
            </a:prstGeom>
            <a:solidFill>
              <a:srgbClr val="FFC000">
                <a:alpha val="50000"/>
              </a:srgbClr>
            </a:solidFill>
            <a:ln w="12700">
              <a:noFill/>
              <a:round/>
              <a:headEnd/>
              <a:tailEnd/>
            </a:ln>
            <a:effectLst/>
            <a:extLst/>
          </p:spPr>
          <p:txBody>
            <a:bodyPr wrap="none" rtlCol="0" anchor="ctr"/>
            <a:lstStyle/>
            <a:p>
              <a:pPr algn="ctr"/>
              <a:endParaRPr lang="nl-NL">
                <a:solidFill>
                  <a:srgbClr val="000000"/>
                </a:solidFill>
              </a:endParaRPr>
            </a:p>
          </p:txBody>
        </p:sp>
        <p:pic>
          <p:nvPicPr>
            <p:cNvPr id="9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312" y="478881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312" y="5323169"/>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1574" y="478881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1574" y="5323169"/>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8940" y="478881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8940" y="5323169"/>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0740" y="4788818"/>
              <a:ext cx="431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0740" y="5323169"/>
              <a:ext cx="431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Right Arrow 98"/>
            <p:cNvSpPr/>
            <p:nvPr/>
          </p:nvSpPr>
          <p:spPr bwMode="auto">
            <a:xfrm>
              <a:off x="2969359" y="3185770"/>
              <a:ext cx="640080" cy="457200"/>
            </a:xfrm>
            <a:prstGeom prst="rightArrow">
              <a:avLst/>
            </a:prstGeom>
            <a:solidFill>
              <a:schemeClr val="accent2"/>
            </a:solidFill>
            <a:ln w="12700">
              <a:solidFill>
                <a:schemeClr val="tx1"/>
              </a:solidFill>
              <a:round/>
              <a:headEnd/>
              <a:tailEnd/>
            </a:ln>
            <a:effectLst/>
            <a:extLst/>
          </p:spPr>
          <p:txBody>
            <a:bodyPr wrap="none" rtlCol="0" anchor="ctr"/>
            <a:lstStyle/>
            <a:p>
              <a:pPr algn="ctr"/>
              <a:endParaRPr lang="nl-NL">
                <a:solidFill>
                  <a:srgbClr val="000000"/>
                </a:solidFill>
              </a:endParaRPr>
            </a:p>
          </p:txBody>
        </p:sp>
        <p:sp>
          <p:nvSpPr>
            <p:cNvPr id="101" name="Right Arrow 99"/>
            <p:cNvSpPr/>
            <p:nvPr/>
          </p:nvSpPr>
          <p:spPr bwMode="auto">
            <a:xfrm>
              <a:off x="2969359" y="4791378"/>
              <a:ext cx="640080" cy="457200"/>
            </a:xfrm>
            <a:prstGeom prst="rightArrow">
              <a:avLst/>
            </a:prstGeom>
            <a:solidFill>
              <a:schemeClr val="accent2"/>
            </a:solidFill>
            <a:ln w="12700">
              <a:solidFill>
                <a:schemeClr val="tx1"/>
              </a:solidFill>
              <a:round/>
              <a:headEnd/>
              <a:tailEnd/>
            </a:ln>
            <a:effectLst/>
            <a:extLst/>
          </p:spPr>
          <p:txBody>
            <a:bodyPr wrap="none" rtlCol="0" anchor="ctr"/>
            <a:lstStyle/>
            <a:p>
              <a:pPr algn="ctr"/>
              <a:endParaRPr lang="nl-NL">
                <a:solidFill>
                  <a:srgbClr val="000000"/>
                </a:solidFill>
              </a:endParaRPr>
            </a:p>
          </p:txBody>
        </p:sp>
        <p:sp>
          <p:nvSpPr>
            <p:cNvPr id="102" name="TextBox 103"/>
            <p:cNvSpPr txBox="1"/>
            <p:nvPr/>
          </p:nvSpPr>
          <p:spPr>
            <a:xfrm>
              <a:off x="6424746" y="2770631"/>
              <a:ext cx="494046" cy="307777"/>
            </a:xfrm>
            <a:prstGeom prst="rect">
              <a:avLst/>
            </a:prstGeom>
            <a:noFill/>
          </p:spPr>
          <p:txBody>
            <a:bodyPr wrap="none" rtlCol="0">
              <a:spAutoFit/>
            </a:bodyPr>
            <a:lstStyle/>
            <a:p>
              <a:r>
                <a:rPr lang="nl-NL" sz="1400" dirty="0" smtClean="0"/>
                <a:t>Tier</a:t>
              </a:r>
              <a:endParaRPr lang="nl-NL" sz="1400" dirty="0"/>
            </a:p>
          </p:txBody>
        </p:sp>
      </p:grpSp>
      <p:sp>
        <p:nvSpPr>
          <p:cNvPr id="109" name="TextBox 112"/>
          <p:cNvSpPr txBox="1"/>
          <p:nvPr/>
        </p:nvSpPr>
        <p:spPr>
          <a:xfrm>
            <a:off x="8649888" y="3581045"/>
            <a:ext cx="902811" cy="307777"/>
          </a:xfrm>
          <a:prstGeom prst="rect">
            <a:avLst/>
          </a:prstGeom>
          <a:noFill/>
        </p:spPr>
        <p:txBody>
          <a:bodyPr wrap="none" rtlCol="0">
            <a:spAutoFit/>
          </a:bodyPr>
          <a:lstStyle/>
          <a:p>
            <a:r>
              <a:rPr lang="zh-CN" altLang="en-US" sz="1400" dirty="0" smtClean="0"/>
              <a:t>高性能层</a:t>
            </a:r>
            <a:endParaRPr lang="nl-NL" sz="1400" dirty="0"/>
          </a:p>
        </p:txBody>
      </p:sp>
      <p:sp>
        <p:nvSpPr>
          <p:cNvPr id="110" name="TextBox 113"/>
          <p:cNvSpPr txBox="1"/>
          <p:nvPr/>
        </p:nvSpPr>
        <p:spPr>
          <a:xfrm>
            <a:off x="8649888" y="4281653"/>
            <a:ext cx="723275" cy="307777"/>
          </a:xfrm>
          <a:prstGeom prst="rect">
            <a:avLst/>
          </a:prstGeom>
          <a:noFill/>
        </p:spPr>
        <p:txBody>
          <a:bodyPr wrap="none" rtlCol="0">
            <a:spAutoFit/>
          </a:bodyPr>
          <a:lstStyle/>
          <a:p>
            <a:r>
              <a:rPr lang="zh-CN" altLang="en-US" sz="1400" dirty="0" smtClean="0"/>
              <a:t>性能层</a:t>
            </a:r>
            <a:endParaRPr lang="nl-NL" sz="1400" dirty="0"/>
          </a:p>
        </p:txBody>
      </p:sp>
      <p:sp>
        <p:nvSpPr>
          <p:cNvPr id="111" name="TextBox 114"/>
          <p:cNvSpPr txBox="1"/>
          <p:nvPr/>
        </p:nvSpPr>
        <p:spPr>
          <a:xfrm>
            <a:off x="8649888" y="5032765"/>
            <a:ext cx="723275" cy="307777"/>
          </a:xfrm>
          <a:prstGeom prst="rect">
            <a:avLst/>
          </a:prstGeom>
          <a:noFill/>
        </p:spPr>
        <p:txBody>
          <a:bodyPr wrap="none" rtlCol="0">
            <a:spAutoFit/>
          </a:bodyPr>
          <a:lstStyle/>
          <a:p>
            <a:r>
              <a:rPr lang="zh-CN" altLang="en-US" sz="1400" dirty="0" smtClean="0"/>
              <a:t>容量层</a:t>
            </a:r>
            <a:endParaRPr lang="nl-NL" sz="1400" dirty="0"/>
          </a:p>
        </p:txBody>
      </p:sp>
    </p:spTree>
    <p:extLst>
      <p:ext uri="{BB962C8B-B14F-4D97-AF65-F5344CB8AC3E}">
        <p14:creationId xmlns:p14="http://schemas.microsoft.com/office/powerpoint/2010/main" val="2580000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Storage Pool &amp; Tier</a:t>
            </a:r>
            <a:endParaRPr lang="zh-CN" altLang="en-US" dirty="0"/>
          </a:p>
        </p:txBody>
      </p:sp>
      <p:sp>
        <p:nvSpPr>
          <p:cNvPr id="3" name="文本占位符 2"/>
          <p:cNvSpPr>
            <a:spLocks noGrp="1"/>
          </p:cNvSpPr>
          <p:nvPr>
            <p:ph type="body" sz="quarter" idx="10"/>
          </p:nvPr>
        </p:nvSpPr>
        <p:spPr/>
        <p:txBody>
          <a:bodyPr/>
          <a:lstStyle/>
          <a:p>
            <a:r>
              <a:rPr lang="en-US" altLang="zh-CN" dirty="0" smtClean="0"/>
              <a:t>Storage Pool</a:t>
            </a:r>
            <a:r>
              <a:rPr lang="zh-CN" altLang="en-US" dirty="0" smtClean="0"/>
              <a:t>即存储池，是存放存储空间资源的容器，所有应用服务器使用的存储空间都来自于存储池。</a:t>
            </a:r>
          </a:p>
          <a:p>
            <a:r>
              <a:rPr lang="en-US" altLang="zh-CN" dirty="0" smtClean="0"/>
              <a:t>Tier</a:t>
            </a:r>
            <a:r>
              <a:rPr lang="zh-CN" altLang="en-US" dirty="0" smtClean="0"/>
              <a:t>即存储层级，存储池中性能类似的存储介质集合，用于管理不同性能的存储介质，以便为不同性能要求的应用提供不同存储空间。</a:t>
            </a:r>
          </a:p>
          <a:p>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501317186"/>
              </p:ext>
            </p:extLst>
          </p:nvPr>
        </p:nvGraphicFramePr>
        <p:xfrm>
          <a:off x="1171254" y="3685358"/>
          <a:ext cx="4565998" cy="2242197"/>
        </p:xfrm>
        <a:graphic>
          <a:graphicData uri="http://schemas.openxmlformats.org/drawingml/2006/table">
            <a:tbl>
              <a:tblPr/>
              <a:tblGrid>
                <a:gridCol w="608147"/>
                <a:gridCol w="791570"/>
                <a:gridCol w="723331"/>
                <a:gridCol w="2442950"/>
              </a:tblGrid>
              <a:tr h="229146">
                <a:tc>
                  <a:txBody>
                    <a:bodyPr/>
                    <a:lstStyle/>
                    <a:p>
                      <a:pPr marL="0" marR="0" algn="ctr">
                        <a:lnSpc>
                          <a:spcPct val="100000"/>
                        </a:lnSpc>
                        <a:spcBef>
                          <a:spcPts val="800"/>
                        </a:spcBef>
                        <a:spcAft>
                          <a:spcPts val="800"/>
                        </a:spcAft>
                      </a:pPr>
                      <a:r>
                        <a:rPr lang="zh-CN" sz="1200" b="1" kern="100" dirty="0">
                          <a:latin typeface="+mn-lt"/>
                          <a:ea typeface="+mn-ea"/>
                        </a:rPr>
                        <a:t>存储层级</a:t>
                      </a:r>
                      <a:endParaRPr lang="en-US" sz="1200" b="1"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00000"/>
                        </a:lnSpc>
                        <a:spcBef>
                          <a:spcPts val="800"/>
                        </a:spcBef>
                        <a:spcAft>
                          <a:spcPts val="800"/>
                        </a:spcAft>
                      </a:pPr>
                      <a:r>
                        <a:rPr lang="zh-CN" sz="1200" b="1" kern="100" dirty="0">
                          <a:latin typeface="+mn-lt"/>
                          <a:ea typeface="+mn-ea"/>
                        </a:rPr>
                        <a:t>层级名称</a:t>
                      </a:r>
                      <a:endParaRPr lang="en-US" sz="1200" b="1" kern="100" dirty="0">
                        <a:latin typeface="+mn-lt"/>
                        <a:ea typeface="+mn-ea"/>
                        <a:cs typeface="Arial"/>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00000"/>
                        </a:lnSpc>
                        <a:spcBef>
                          <a:spcPts val="800"/>
                        </a:spcBef>
                        <a:spcAft>
                          <a:spcPts val="800"/>
                        </a:spcAft>
                      </a:pPr>
                      <a:r>
                        <a:rPr lang="zh-CN" sz="1200" b="1" kern="100" dirty="0">
                          <a:latin typeface="+mn-lt"/>
                          <a:ea typeface="+mn-ea"/>
                        </a:rPr>
                        <a:t>支持硬盘类型</a:t>
                      </a:r>
                      <a:endParaRPr lang="en-US" sz="1200" b="1" kern="100" dirty="0">
                        <a:latin typeface="+mn-lt"/>
                        <a:ea typeface="+mn-ea"/>
                        <a:cs typeface="Arial"/>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00000"/>
                        </a:lnSpc>
                        <a:spcBef>
                          <a:spcPts val="800"/>
                        </a:spcBef>
                        <a:spcAft>
                          <a:spcPts val="800"/>
                        </a:spcAft>
                      </a:pPr>
                      <a:r>
                        <a:rPr lang="zh-CN" sz="1200" b="1" kern="100" dirty="0">
                          <a:latin typeface="+mn-lt"/>
                          <a:ea typeface="+mn-ea"/>
                        </a:rPr>
                        <a:t>应用</a:t>
                      </a:r>
                      <a:endParaRPr lang="en-US" sz="1200" b="1"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5959">
                <a:tc>
                  <a:txBody>
                    <a:bodyPr/>
                    <a:lstStyle/>
                    <a:p>
                      <a:pPr marL="0" marR="0" algn="ctr">
                        <a:lnSpc>
                          <a:spcPct val="100000"/>
                        </a:lnSpc>
                        <a:spcBef>
                          <a:spcPts val="800"/>
                        </a:spcBef>
                        <a:spcAft>
                          <a:spcPts val="800"/>
                        </a:spcAft>
                      </a:pPr>
                      <a:r>
                        <a:rPr lang="en-US" sz="1200" kern="100" dirty="0">
                          <a:latin typeface="+mn-lt"/>
                          <a:ea typeface="+mn-ea"/>
                        </a:rPr>
                        <a:t>Tier0</a:t>
                      </a:r>
                      <a:endParaRPr lang="en-US" sz="12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ctr">
                        <a:lnSpc>
                          <a:spcPct val="100000"/>
                        </a:lnSpc>
                        <a:spcBef>
                          <a:spcPts val="800"/>
                        </a:spcBef>
                        <a:spcAft>
                          <a:spcPts val="800"/>
                        </a:spcAft>
                      </a:pPr>
                      <a:r>
                        <a:rPr lang="zh-CN" sz="1200" kern="100">
                          <a:latin typeface="+mn-lt"/>
                          <a:ea typeface="+mn-ea"/>
                        </a:rPr>
                        <a:t>高性能层</a:t>
                      </a:r>
                      <a:endParaRPr lang="en-US" sz="1200" kern="100">
                        <a:latin typeface="+mn-lt"/>
                        <a:ea typeface="+mn-ea"/>
                        <a:cs typeface="Arial"/>
                      </a:endParaRPr>
                    </a:p>
                  </a:txBody>
                  <a:tcPr marL="90000" marR="90000" marT="46800" marB="46800" anchor="ctr"/>
                </a:tc>
                <a:tc>
                  <a:txBody>
                    <a:bodyPr/>
                    <a:lstStyle/>
                    <a:p>
                      <a:pPr marL="0" marR="0" algn="ctr">
                        <a:lnSpc>
                          <a:spcPct val="100000"/>
                        </a:lnSpc>
                        <a:spcBef>
                          <a:spcPts val="800"/>
                        </a:spcBef>
                        <a:spcAft>
                          <a:spcPts val="800"/>
                        </a:spcAft>
                      </a:pPr>
                      <a:r>
                        <a:rPr lang="en-US" sz="1200" kern="100">
                          <a:latin typeface="+mn-lt"/>
                          <a:ea typeface="+mn-ea"/>
                        </a:rPr>
                        <a:t>SSD</a:t>
                      </a:r>
                      <a:endParaRPr lang="en-US" sz="1200" kern="100">
                        <a:latin typeface="+mn-lt"/>
                        <a:ea typeface="+mn-ea"/>
                        <a:cs typeface="Arial"/>
                      </a:endParaRPr>
                    </a:p>
                  </a:txBody>
                  <a:tcPr marL="90000" marR="90000" marT="46800" marB="46800" anchor="ctr"/>
                </a:tc>
                <a:tc>
                  <a:txBody>
                    <a:bodyPr/>
                    <a:lstStyle/>
                    <a:p>
                      <a:pPr marL="0" marR="0">
                        <a:lnSpc>
                          <a:spcPct val="100000"/>
                        </a:lnSpc>
                        <a:spcBef>
                          <a:spcPts val="800"/>
                        </a:spcBef>
                        <a:spcAft>
                          <a:spcPts val="800"/>
                        </a:spcAft>
                      </a:pPr>
                      <a:r>
                        <a:rPr lang="zh-CN" sz="1200" kern="100" dirty="0">
                          <a:latin typeface="+mn-lt"/>
                          <a:ea typeface="+mn-ea"/>
                        </a:rPr>
                        <a:t>性能和价格较高，适合存放访问频率很高的数据</a:t>
                      </a:r>
                      <a:endParaRPr lang="en-US" sz="12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531991">
                <a:tc>
                  <a:txBody>
                    <a:bodyPr/>
                    <a:lstStyle/>
                    <a:p>
                      <a:pPr marL="0" marR="0" algn="ctr">
                        <a:lnSpc>
                          <a:spcPct val="100000"/>
                        </a:lnSpc>
                        <a:spcBef>
                          <a:spcPts val="800"/>
                        </a:spcBef>
                        <a:spcAft>
                          <a:spcPts val="800"/>
                        </a:spcAft>
                      </a:pPr>
                      <a:r>
                        <a:rPr lang="en-US" sz="1200" kern="100">
                          <a:latin typeface="+mn-lt"/>
                          <a:ea typeface="+mn-ea"/>
                        </a:rPr>
                        <a:t>Tier1</a:t>
                      </a:r>
                      <a:endParaRPr lang="en-US" sz="1200" kern="10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ctr">
                        <a:lnSpc>
                          <a:spcPct val="100000"/>
                        </a:lnSpc>
                        <a:spcBef>
                          <a:spcPts val="800"/>
                        </a:spcBef>
                        <a:spcAft>
                          <a:spcPts val="800"/>
                        </a:spcAft>
                      </a:pPr>
                      <a:r>
                        <a:rPr lang="zh-CN" sz="1200" kern="100">
                          <a:latin typeface="+mn-lt"/>
                          <a:ea typeface="+mn-ea"/>
                        </a:rPr>
                        <a:t>性能层</a:t>
                      </a:r>
                      <a:endParaRPr lang="en-US" sz="1200" kern="100">
                        <a:latin typeface="+mn-lt"/>
                        <a:ea typeface="+mn-ea"/>
                        <a:cs typeface="Arial"/>
                      </a:endParaRPr>
                    </a:p>
                  </a:txBody>
                  <a:tcPr marL="90000" marR="90000" marT="46800" marB="46800" anchor="ctr"/>
                </a:tc>
                <a:tc>
                  <a:txBody>
                    <a:bodyPr/>
                    <a:lstStyle/>
                    <a:p>
                      <a:pPr marL="0" marR="0" algn="ctr">
                        <a:lnSpc>
                          <a:spcPct val="100000"/>
                        </a:lnSpc>
                        <a:spcBef>
                          <a:spcPts val="800"/>
                        </a:spcBef>
                        <a:spcAft>
                          <a:spcPts val="800"/>
                        </a:spcAft>
                      </a:pPr>
                      <a:r>
                        <a:rPr lang="en-US" sz="1200" kern="100">
                          <a:latin typeface="+mn-lt"/>
                          <a:ea typeface="+mn-ea"/>
                        </a:rPr>
                        <a:t>SAS</a:t>
                      </a:r>
                      <a:endParaRPr lang="en-US" sz="1200" kern="100">
                        <a:latin typeface="+mn-lt"/>
                        <a:ea typeface="+mn-ea"/>
                        <a:cs typeface="Arial"/>
                      </a:endParaRPr>
                    </a:p>
                  </a:txBody>
                  <a:tcPr marL="90000" marR="90000" marT="46800" marB="46800" anchor="ctr"/>
                </a:tc>
                <a:tc>
                  <a:txBody>
                    <a:bodyPr/>
                    <a:lstStyle/>
                    <a:p>
                      <a:pPr marL="0" marR="0">
                        <a:lnSpc>
                          <a:spcPct val="100000"/>
                        </a:lnSpc>
                        <a:spcBef>
                          <a:spcPts val="800"/>
                        </a:spcBef>
                        <a:spcAft>
                          <a:spcPts val="800"/>
                        </a:spcAft>
                      </a:pPr>
                      <a:r>
                        <a:rPr lang="zh-CN" sz="1200" kern="100" dirty="0">
                          <a:latin typeface="+mn-lt"/>
                          <a:ea typeface="+mn-ea"/>
                        </a:rPr>
                        <a:t>性能较高，价格适中，适合存放访问频率中等的数据</a:t>
                      </a:r>
                      <a:endParaRPr lang="en-US" sz="12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704887">
                <a:tc>
                  <a:txBody>
                    <a:bodyPr/>
                    <a:lstStyle/>
                    <a:p>
                      <a:pPr marL="0" marR="0" algn="ctr">
                        <a:lnSpc>
                          <a:spcPct val="100000"/>
                        </a:lnSpc>
                        <a:spcBef>
                          <a:spcPts val="800"/>
                        </a:spcBef>
                        <a:spcAft>
                          <a:spcPts val="800"/>
                        </a:spcAft>
                      </a:pPr>
                      <a:r>
                        <a:rPr lang="en-US" sz="1200" kern="100" dirty="0">
                          <a:latin typeface="+mn-lt"/>
                          <a:ea typeface="+mn-ea"/>
                        </a:rPr>
                        <a:t>Tier2</a:t>
                      </a:r>
                      <a:endParaRPr lang="en-US" sz="12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ctr">
                        <a:lnSpc>
                          <a:spcPct val="100000"/>
                        </a:lnSpc>
                        <a:spcBef>
                          <a:spcPts val="800"/>
                        </a:spcBef>
                        <a:spcAft>
                          <a:spcPts val="800"/>
                        </a:spcAft>
                      </a:pPr>
                      <a:r>
                        <a:rPr lang="zh-CN" sz="1200" kern="100">
                          <a:latin typeface="+mn-lt"/>
                          <a:ea typeface="+mn-ea"/>
                        </a:rPr>
                        <a:t>容量层</a:t>
                      </a:r>
                      <a:endParaRPr lang="en-US" sz="1200" kern="100">
                        <a:latin typeface="+mn-lt"/>
                        <a:ea typeface="+mn-ea"/>
                        <a:cs typeface="Arial"/>
                      </a:endParaRPr>
                    </a:p>
                  </a:txBody>
                  <a:tcPr marL="90000" marR="90000" marT="46800" marB="46800" anchor="ctr">
                    <a:lnB w="28575" cap="flat" cmpd="sng" algn="ctr">
                      <a:solidFill>
                        <a:schemeClr val="tx1"/>
                      </a:solidFill>
                      <a:prstDash val="solid"/>
                      <a:round/>
                      <a:headEnd type="none" w="med" len="med"/>
                      <a:tailEnd type="none" w="med" len="med"/>
                    </a:lnB>
                  </a:tcPr>
                </a:tc>
                <a:tc>
                  <a:txBody>
                    <a:bodyPr/>
                    <a:lstStyle/>
                    <a:p>
                      <a:pPr marL="0" marR="0" algn="ctr">
                        <a:lnSpc>
                          <a:spcPct val="100000"/>
                        </a:lnSpc>
                        <a:spcBef>
                          <a:spcPts val="800"/>
                        </a:spcBef>
                        <a:spcAft>
                          <a:spcPts val="800"/>
                        </a:spcAft>
                      </a:pPr>
                      <a:r>
                        <a:rPr lang="en-US" sz="1200" kern="100" dirty="0" smtClean="0">
                          <a:latin typeface="+mn-lt"/>
                          <a:ea typeface="+mn-ea"/>
                        </a:rPr>
                        <a:t>NL-SAS</a:t>
                      </a:r>
                      <a:endParaRPr lang="en-US" sz="1200" kern="100" dirty="0">
                        <a:latin typeface="+mn-lt"/>
                        <a:ea typeface="+mn-ea"/>
                        <a:cs typeface="Arial"/>
                      </a:endParaRPr>
                    </a:p>
                  </a:txBody>
                  <a:tcPr marL="90000" marR="90000" marT="46800" marB="46800" anchor="ctr">
                    <a:lnB w="28575" cap="flat" cmpd="sng" algn="ctr">
                      <a:solidFill>
                        <a:schemeClr val="tx1"/>
                      </a:solidFill>
                      <a:prstDash val="solid"/>
                      <a:round/>
                      <a:headEnd type="none" w="med" len="med"/>
                      <a:tailEnd type="none" w="med" len="med"/>
                    </a:lnB>
                  </a:tcPr>
                </a:tc>
                <a:tc>
                  <a:txBody>
                    <a:bodyPr/>
                    <a:lstStyle/>
                    <a:p>
                      <a:pPr marL="0" marR="0" algn="just">
                        <a:lnSpc>
                          <a:spcPct val="100000"/>
                        </a:lnSpc>
                        <a:spcBef>
                          <a:spcPts val="800"/>
                        </a:spcBef>
                        <a:spcAft>
                          <a:spcPts val="800"/>
                        </a:spcAft>
                      </a:pPr>
                      <a:r>
                        <a:rPr lang="zh-CN" sz="1200" kern="100" dirty="0">
                          <a:latin typeface="+mn-lt"/>
                          <a:ea typeface="+mn-ea"/>
                        </a:rPr>
                        <a:t>性能较低，价格最低且单盘容量大，适合存放大容量的数据以及访问频率较低的数据</a:t>
                      </a:r>
                      <a:endParaRPr lang="en-US" sz="12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12933883"/>
              </p:ext>
            </p:extLst>
          </p:nvPr>
        </p:nvGraphicFramePr>
        <p:xfrm>
          <a:off x="6488178" y="3429000"/>
          <a:ext cx="4698384" cy="2651033"/>
        </p:xfrm>
        <a:graphic>
          <a:graphicData uri="http://schemas.openxmlformats.org/drawingml/2006/table">
            <a:tbl>
              <a:tblPr/>
              <a:tblGrid>
                <a:gridCol w="1165219"/>
                <a:gridCol w="3533165"/>
              </a:tblGrid>
              <a:tr h="389340">
                <a:tc>
                  <a:txBody>
                    <a:bodyPr/>
                    <a:lstStyle/>
                    <a:p>
                      <a:pPr marL="0" marR="0" algn="ctr">
                        <a:lnSpc>
                          <a:spcPct val="100000"/>
                        </a:lnSpc>
                        <a:spcBef>
                          <a:spcPts val="600"/>
                        </a:spcBef>
                        <a:spcAft>
                          <a:spcPts val="600"/>
                        </a:spcAft>
                      </a:pPr>
                      <a:r>
                        <a:rPr lang="en-US" sz="1400" b="1" kern="100" dirty="0">
                          <a:latin typeface="+mn-lt"/>
                          <a:ea typeface="+mn-ea"/>
                        </a:rPr>
                        <a:t>RAID</a:t>
                      </a:r>
                      <a:r>
                        <a:rPr lang="zh-CN" sz="1400" b="1" kern="100" dirty="0">
                          <a:latin typeface="+mn-lt"/>
                          <a:ea typeface="+mn-ea"/>
                        </a:rPr>
                        <a:t>级别</a:t>
                      </a:r>
                      <a:endParaRPr lang="en-US" sz="1400" b="1"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00000"/>
                        </a:lnSpc>
                        <a:spcBef>
                          <a:spcPts val="600"/>
                        </a:spcBef>
                        <a:spcAft>
                          <a:spcPts val="600"/>
                        </a:spcAft>
                      </a:pPr>
                      <a:r>
                        <a:rPr lang="en-US" sz="1400" b="1" kern="100" dirty="0">
                          <a:latin typeface="+mn-lt"/>
                          <a:ea typeface="+mn-ea"/>
                        </a:rPr>
                        <a:t>RAID</a:t>
                      </a:r>
                      <a:r>
                        <a:rPr lang="zh-CN" sz="1400" b="1" kern="100" dirty="0">
                          <a:latin typeface="+mn-lt"/>
                          <a:ea typeface="+mn-ea"/>
                        </a:rPr>
                        <a:t>策略</a:t>
                      </a:r>
                      <a:endParaRPr lang="en-US" sz="1400" b="1"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64193">
                <a:tc>
                  <a:txBody>
                    <a:bodyPr/>
                    <a:lstStyle/>
                    <a:p>
                      <a:pPr marL="0" marR="0" algn="ctr">
                        <a:lnSpc>
                          <a:spcPct val="100000"/>
                        </a:lnSpc>
                        <a:spcBef>
                          <a:spcPts val="800"/>
                        </a:spcBef>
                        <a:spcAft>
                          <a:spcPts val="800"/>
                        </a:spcAft>
                      </a:pPr>
                      <a:r>
                        <a:rPr lang="en-US" sz="1400" kern="100" dirty="0">
                          <a:latin typeface="+mn-lt"/>
                          <a:ea typeface="+mn-ea"/>
                        </a:rPr>
                        <a:t>RAID1</a:t>
                      </a:r>
                      <a:endParaRPr lang="en-US" sz="14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600"/>
                        </a:spcBef>
                        <a:spcAft>
                          <a:spcPts val="600"/>
                        </a:spcAft>
                      </a:pPr>
                      <a:r>
                        <a:rPr lang="en-US" sz="1400" kern="100" dirty="0">
                          <a:latin typeface="+mn-lt"/>
                          <a:ea typeface="+mn-ea"/>
                        </a:rPr>
                        <a:t>1D+1D</a:t>
                      </a:r>
                      <a:r>
                        <a:rPr lang="zh-CN" sz="1400" kern="100" dirty="0">
                          <a:latin typeface="+mn-lt"/>
                          <a:ea typeface="+mn-ea"/>
                        </a:rPr>
                        <a:t>，</a:t>
                      </a:r>
                      <a:r>
                        <a:rPr lang="en-US" sz="1400" kern="100" dirty="0">
                          <a:latin typeface="+mn-lt"/>
                          <a:ea typeface="+mn-ea"/>
                        </a:rPr>
                        <a:t>1D+1D+1D+1D</a:t>
                      </a:r>
                      <a:endParaRPr lang="en-US" sz="14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395334">
                <a:tc>
                  <a:txBody>
                    <a:bodyPr/>
                    <a:lstStyle/>
                    <a:p>
                      <a:pPr marL="0" marR="0" algn="ctr">
                        <a:lnSpc>
                          <a:spcPct val="100000"/>
                        </a:lnSpc>
                        <a:spcBef>
                          <a:spcPts val="800"/>
                        </a:spcBef>
                        <a:spcAft>
                          <a:spcPts val="800"/>
                        </a:spcAft>
                      </a:pPr>
                      <a:r>
                        <a:rPr lang="en-US" sz="1400" kern="100" dirty="0">
                          <a:latin typeface="+mn-lt"/>
                          <a:ea typeface="+mn-ea"/>
                        </a:rPr>
                        <a:t>RAID10</a:t>
                      </a:r>
                      <a:endParaRPr lang="en-US" sz="14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600"/>
                        </a:spcBef>
                        <a:spcAft>
                          <a:spcPts val="600"/>
                        </a:spcAft>
                      </a:pPr>
                      <a:r>
                        <a:rPr lang="zh-CN" sz="1400" kern="100" dirty="0">
                          <a:latin typeface="+mn-lt"/>
                          <a:ea typeface="+mn-ea"/>
                        </a:rPr>
                        <a:t>系统自动选择</a:t>
                      </a:r>
                      <a:r>
                        <a:rPr lang="en-US" sz="1400" kern="100" dirty="0">
                          <a:latin typeface="+mn-lt"/>
                          <a:ea typeface="+mn-ea"/>
                        </a:rPr>
                        <a:t>2D +2D</a:t>
                      </a:r>
                      <a:r>
                        <a:rPr lang="zh-CN" sz="1400" kern="100" dirty="0">
                          <a:latin typeface="+mn-lt"/>
                          <a:ea typeface="+mn-ea"/>
                        </a:rPr>
                        <a:t>或</a:t>
                      </a:r>
                      <a:r>
                        <a:rPr lang="en-US" sz="1400" kern="100" dirty="0">
                          <a:latin typeface="+mn-lt"/>
                          <a:ea typeface="+mn-ea"/>
                        </a:rPr>
                        <a:t>4D+4D</a:t>
                      </a:r>
                      <a:endParaRPr lang="en-US" sz="14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356969">
                <a:tc>
                  <a:txBody>
                    <a:bodyPr/>
                    <a:lstStyle/>
                    <a:p>
                      <a:pPr marL="0" marR="0" algn="ctr">
                        <a:lnSpc>
                          <a:spcPct val="100000"/>
                        </a:lnSpc>
                        <a:spcBef>
                          <a:spcPts val="800"/>
                        </a:spcBef>
                        <a:spcAft>
                          <a:spcPts val="800"/>
                        </a:spcAft>
                      </a:pPr>
                      <a:r>
                        <a:rPr lang="en-US" sz="1400" kern="100" dirty="0">
                          <a:latin typeface="+mn-lt"/>
                          <a:ea typeface="+mn-ea"/>
                        </a:rPr>
                        <a:t>RAID3</a:t>
                      </a:r>
                      <a:endParaRPr lang="en-US" sz="14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600"/>
                        </a:spcBef>
                        <a:spcAft>
                          <a:spcPts val="600"/>
                        </a:spcAft>
                      </a:pPr>
                      <a:r>
                        <a:rPr lang="en-US" sz="1400" kern="100" dirty="0">
                          <a:latin typeface="+mn-lt"/>
                          <a:ea typeface="+mn-ea"/>
                        </a:rPr>
                        <a:t>2D+1P</a:t>
                      </a:r>
                      <a:r>
                        <a:rPr lang="zh-CN" sz="1400" kern="100" dirty="0">
                          <a:latin typeface="+mn-lt"/>
                          <a:ea typeface="+mn-ea"/>
                        </a:rPr>
                        <a:t>，</a:t>
                      </a:r>
                      <a:r>
                        <a:rPr lang="en-US" sz="1400" kern="100" dirty="0">
                          <a:latin typeface="+mn-lt"/>
                          <a:ea typeface="+mn-ea"/>
                        </a:rPr>
                        <a:t>4D+1P</a:t>
                      </a:r>
                      <a:r>
                        <a:rPr lang="zh-CN" sz="1400" kern="100" dirty="0">
                          <a:latin typeface="+mn-lt"/>
                          <a:ea typeface="+mn-ea"/>
                        </a:rPr>
                        <a:t>，</a:t>
                      </a:r>
                      <a:r>
                        <a:rPr lang="en-US" sz="1400" kern="100" dirty="0">
                          <a:latin typeface="+mn-lt"/>
                          <a:ea typeface="+mn-ea"/>
                        </a:rPr>
                        <a:t>8D+1P</a:t>
                      </a:r>
                      <a:endParaRPr lang="en-US" sz="14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406413">
                <a:tc>
                  <a:txBody>
                    <a:bodyPr/>
                    <a:lstStyle/>
                    <a:p>
                      <a:pPr marL="0" marR="0" algn="ctr">
                        <a:lnSpc>
                          <a:spcPct val="100000"/>
                        </a:lnSpc>
                        <a:spcBef>
                          <a:spcPts val="800"/>
                        </a:spcBef>
                        <a:spcAft>
                          <a:spcPts val="800"/>
                        </a:spcAft>
                      </a:pPr>
                      <a:r>
                        <a:rPr lang="en-US" sz="1400" kern="100">
                          <a:latin typeface="+mn-lt"/>
                          <a:ea typeface="+mn-ea"/>
                        </a:rPr>
                        <a:t>RAID5</a:t>
                      </a:r>
                      <a:endParaRPr lang="en-US" sz="1400" kern="10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600"/>
                        </a:spcBef>
                        <a:spcAft>
                          <a:spcPts val="600"/>
                        </a:spcAft>
                      </a:pPr>
                      <a:r>
                        <a:rPr lang="en-US" sz="1400" kern="100">
                          <a:latin typeface="+mn-lt"/>
                          <a:ea typeface="+mn-ea"/>
                        </a:rPr>
                        <a:t>2D+1P</a:t>
                      </a:r>
                      <a:r>
                        <a:rPr lang="zh-CN" sz="1400" kern="100">
                          <a:latin typeface="+mn-lt"/>
                          <a:ea typeface="+mn-ea"/>
                        </a:rPr>
                        <a:t>，</a:t>
                      </a:r>
                      <a:r>
                        <a:rPr lang="en-US" sz="1400" kern="100">
                          <a:latin typeface="+mn-lt"/>
                          <a:ea typeface="+mn-ea"/>
                        </a:rPr>
                        <a:t>4D+1P</a:t>
                      </a:r>
                      <a:r>
                        <a:rPr lang="zh-CN" sz="1400" kern="100">
                          <a:latin typeface="+mn-lt"/>
                          <a:ea typeface="+mn-ea"/>
                        </a:rPr>
                        <a:t>，</a:t>
                      </a:r>
                      <a:r>
                        <a:rPr lang="en-US" sz="1400" kern="100">
                          <a:latin typeface="+mn-lt"/>
                          <a:ea typeface="+mn-ea"/>
                        </a:rPr>
                        <a:t>8D+1P</a:t>
                      </a:r>
                      <a:endParaRPr lang="en-US" sz="1400" kern="10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356818">
                <a:tc>
                  <a:txBody>
                    <a:bodyPr/>
                    <a:lstStyle/>
                    <a:p>
                      <a:pPr marL="0" marR="0" algn="ctr">
                        <a:lnSpc>
                          <a:spcPct val="100000"/>
                        </a:lnSpc>
                        <a:spcBef>
                          <a:spcPts val="800"/>
                        </a:spcBef>
                        <a:spcAft>
                          <a:spcPts val="800"/>
                        </a:spcAft>
                      </a:pPr>
                      <a:r>
                        <a:rPr lang="en-US" sz="1400" kern="100">
                          <a:latin typeface="+mn-lt"/>
                          <a:ea typeface="+mn-ea"/>
                        </a:rPr>
                        <a:t>RAID50</a:t>
                      </a:r>
                      <a:endParaRPr lang="en-US" sz="1400" kern="10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600"/>
                        </a:spcBef>
                        <a:spcAft>
                          <a:spcPts val="600"/>
                        </a:spcAft>
                      </a:pPr>
                      <a:r>
                        <a:rPr lang="en-US" sz="1400" kern="100" dirty="0">
                          <a:latin typeface="+mn-lt"/>
                          <a:ea typeface="+mn-ea"/>
                        </a:rPr>
                        <a:t>(2D+1P)*2</a:t>
                      </a:r>
                      <a:r>
                        <a:rPr lang="zh-CN" sz="1400" kern="100" dirty="0">
                          <a:latin typeface="+mn-lt"/>
                          <a:ea typeface="+mn-ea"/>
                        </a:rPr>
                        <a:t>，</a:t>
                      </a:r>
                      <a:r>
                        <a:rPr lang="en-US" sz="1400" kern="100" dirty="0">
                          <a:latin typeface="+mn-lt"/>
                          <a:ea typeface="+mn-ea"/>
                        </a:rPr>
                        <a:t>(4D+1P)*2</a:t>
                      </a:r>
                      <a:r>
                        <a:rPr lang="zh-CN" sz="1400" kern="100" dirty="0">
                          <a:latin typeface="+mn-lt"/>
                          <a:ea typeface="+mn-ea"/>
                        </a:rPr>
                        <a:t>，</a:t>
                      </a:r>
                      <a:r>
                        <a:rPr lang="en-US" sz="1400" kern="100" dirty="0">
                          <a:latin typeface="+mn-lt"/>
                          <a:ea typeface="+mn-ea"/>
                        </a:rPr>
                        <a:t>(8D+1P)*2</a:t>
                      </a:r>
                      <a:endParaRPr lang="en-US" sz="14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tcPr>
                </a:tc>
              </a:tr>
              <a:tr h="381966">
                <a:tc>
                  <a:txBody>
                    <a:bodyPr/>
                    <a:lstStyle/>
                    <a:p>
                      <a:pPr marL="0" marR="0" algn="ctr">
                        <a:lnSpc>
                          <a:spcPct val="100000"/>
                        </a:lnSpc>
                        <a:spcBef>
                          <a:spcPts val="800"/>
                        </a:spcBef>
                        <a:spcAft>
                          <a:spcPts val="800"/>
                        </a:spcAft>
                      </a:pPr>
                      <a:r>
                        <a:rPr lang="en-US" sz="1400" kern="100" dirty="0">
                          <a:latin typeface="+mn-lt"/>
                          <a:ea typeface="+mn-ea"/>
                        </a:rPr>
                        <a:t>RAID6</a:t>
                      </a:r>
                      <a:endParaRPr lang="en-US" sz="1400" kern="100" dirty="0">
                        <a:latin typeface="+mn-lt"/>
                        <a:ea typeface="+mn-ea"/>
                        <a:cs typeface="Arial"/>
                      </a:endParaRPr>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l">
                        <a:lnSpc>
                          <a:spcPct val="100000"/>
                        </a:lnSpc>
                        <a:spcBef>
                          <a:spcPts val="600"/>
                        </a:spcBef>
                        <a:spcAft>
                          <a:spcPts val="600"/>
                        </a:spcAft>
                      </a:pPr>
                      <a:r>
                        <a:rPr lang="en-US" sz="1400" kern="100" dirty="0">
                          <a:latin typeface="+mn-lt"/>
                          <a:ea typeface="+mn-ea"/>
                        </a:rPr>
                        <a:t>2D+2P </a:t>
                      </a:r>
                      <a:r>
                        <a:rPr lang="zh-CN" sz="1400" kern="100" dirty="0">
                          <a:latin typeface="+mn-lt"/>
                          <a:ea typeface="+mn-ea"/>
                        </a:rPr>
                        <a:t>，</a:t>
                      </a:r>
                      <a:r>
                        <a:rPr lang="en-US" sz="1400" kern="100" dirty="0">
                          <a:latin typeface="+mn-lt"/>
                          <a:ea typeface="+mn-ea"/>
                        </a:rPr>
                        <a:t>4D+2P</a:t>
                      </a:r>
                      <a:r>
                        <a:rPr lang="zh-CN" sz="1400" kern="100" dirty="0">
                          <a:latin typeface="+mn-lt"/>
                          <a:ea typeface="+mn-ea"/>
                        </a:rPr>
                        <a:t>，</a:t>
                      </a:r>
                      <a:r>
                        <a:rPr lang="en-US" sz="1400" kern="100" dirty="0">
                          <a:latin typeface="+mn-lt"/>
                          <a:ea typeface="+mn-ea"/>
                        </a:rPr>
                        <a:t>8D+2P</a:t>
                      </a:r>
                      <a:r>
                        <a:rPr lang="zh-CN" sz="1400" kern="100" dirty="0">
                          <a:latin typeface="+mn-lt"/>
                          <a:ea typeface="+mn-ea"/>
                        </a:rPr>
                        <a:t>，</a:t>
                      </a:r>
                      <a:r>
                        <a:rPr lang="en-US" sz="1400" kern="100" dirty="0">
                          <a:latin typeface="+mn-lt"/>
                          <a:ea typeface="+mn-ea"/>
                        </a:rPr>
                        <a:t>16D+2P</a:t>
                      </a:r>
                      <a:endParaRPr lang="en-US" sz="1400" kern="100" dirty="0">
                        <a:latin typeface="+mn-lt"/>
                        <a:ea typeface="+mn-ea"/>
                        <a:cs typeface="Arial"/>
                      </a:endParaRPr>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84570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Group (DG)</a:t>
            </a:r>
            <a:endParaRPr lang="zh-CN" altLang="en-US" dirty="0"/>
          </a:p>
        </p:txBody>
      </p:sp>
      <p:sp>
        <p:nvSpPr>
          <p:cNvPr id="3" name="文本占位符 2"/>
          <p:cNvSpPr>
            <a:spLocks noGrp="1"/>
          </p:cNvSpPr>
          <p:nvPr>
            <p:ph type="body" sz="quarter" idx="10"/>
          </p:nvPr>
        </p:nvSpPr>
        <p:spPr/>
        <p:txBody>
          <a:bodyPr/>
          <a:lstStyle/>
          <a:p>
            <a:r>
              <a:rPr lang="en-US" altLang="zh-CN" dirty="0"/>
              <a:t>Disk Group (DG)</a:t>
            </a:r>
            <a:r>
              <a:rPr lang="zh-CN" altLang="en-US" dirty="0"/>
              <a:t>即硬盘组，由硬盘域内相同类型的多个硬盘组成的集合，硬盘类型包括</a:t>
            </a:r>
            <a:r>
              <a:rPr lang="en-US" altLang="zh-CN" dirty="0"/>
              <a:t>SSD</a:t>
            </a:r>
            <a:r>
              <a:rPr lang="zh-CN" altLang="en-US" dirty="0"/>
              <a:t>、</a:t>
            </a:r>
            <a:r>
              <a:rPr lang="en-US" altLang="zh-CN" dirty="0"/>
              <a:t>SAS</a:t>
            </a:r>
            <a:r>
              <a:rPr lang="zh-CN" altLang="en-US" dirty="0"/>
              <a:t>和</a:t>
            </a:r>
            <a:r>
              <a:rPr lang="en-US" altLang="zh-CN" dirty="0"/>
              <a:t>NL-SAS</a:t>
            </a:r>
            <a:r>
              <a:rPr lang="zh-CN" altLang="en-US" dirty="0"/>
              <a:t>三种。</a:t>
            </a:r>
          </a:p>
          <a:p>
            <a:endParaRPr lang="zh-CN" altLang="en-US" dirty="0"/>
          </a:p>
        </p:txBody>
      </p:sp>
      <p:grpSp>
        <p:nvGrpSpPr>
          <p:cNvPr id="4" name="组合 15"/>
          <p:cNvGrpSpPr>
            <a:grpSpLocks/>
          </p:cNvGrpSpPr>
          <p:nvPr/>
        </p:nvGrpSpPr>
        <p:grpSpPr bwMode="auto">
          <a:xfrm>
            <a:off x="4325143" y="2519192"/>
            <a:ext cx="3541713" cy="3408363"/>
            <a:chOff x="2133600" y="1600200"/>
            <a:chExt cx="4418013" cy="4251325"/>
          </a:xfrm>
        </p:grpSpPr>
        <p:sp>
          <p:nvSpPr>
            <p:cNvPr id="5" name="Oval 3"/>
            <p:cNvSpPr>
              <a:spLocks noChangeArrowheads="1"/>
            </p:cNvSpPr>
            <p:nvPr/>
          </p:nvSpPr>
          <p:spPr bwMode="gray">
            <a:xfrm>
              <a:off x="2457450" y="1970088"/>
              <a:ext cx="3956050" cy="3881437"/>
            </a:xfrm>
            <a:prstGeom prst="ellipse">
              <a:avLst/>
            </a:prstGeom>
            <a:noFill/>
            <a:ln w="12700">
              <a:solidFill>
                <a:schemeClr val="bg2"/>
              </a:solidFill>
              <a:prstDash val="sysDot"/>
              <a:round/>
              <a:headEnd/>
              <a:tailEnd/>
            </a:ln>
          </p:spPr>
          <p:txBody>
            <a:bodyPr wrap="none" anchor="ctr"/>
            <a:lstStyle/>
            <a:p>
              <a:endParaRPr lang="zh-CN" altLang="zh-CN"/>
            </a:p>
          </p:txBody>
        </p:sp>
        <p:sp>
          <p:nvSpPr>
            <p:cNvPr id="6" name="Oval 4"/>
            <p:cNvSpPr>
              <a:spLocks noChangeArrowheads="1"/>
            </p:cNvSpPr>
            <p:nvPr/>
          </p:nvSpPr>
          <p:spPr bwMode="gray">
            <a:xfrm>
              <a:off x="2674938" y="2176463"/>
              <a:ext cx="3490912" cy="3490912"/>
            </a:xfrm>
            <a:prstGeom prst="ellipse">
              <a:avLst/>
            </a:prstGeom>
            <a:noFill/>
            <a:ln w="12700">
              <a:solidFill>
                <a:schemeClr val="bg2"/>
              </a:solidFill>
              <a:prstDash val="sysDot"/>
              <a:round/>
              <a:headEnd/>
              <a:tailEnd/>
            </a:ln>
          </p:spPr>
          <p:txBody>
            <a:bodyPr wrap="none" anchor="ctr"/>
            <a:lstStyle/>
            <a:p>
              <a:endParaRPr lang="zh-CN" altLang="zh-CN"/>
            </a:p>
          </p:txBody>
        </p:sp>
        <p:sp>
          <p:nvSpPr>
            <p:cNvPr id="7" name="Oval 5"/>
            <p:cNvSpPr>
              <a:spLocks noChangeArrowheads="1"/>
            </p:cNvSpPr>
            <p:nvPr/>
          </p:nvSpPr>
          <p:spPr bwMode="gray">
            <a:xfrm>
              <a:off x="2890838" y="2503488"/>
              <a:ext cx="2973387" cy="2973387"/>
            </a:xfrm>
            <a:prstGeom prst="ellipse">
              <a:avLst/>
            </a:prstGeom>
            <a:noFill/>
            <a:ln w="12700">
              <a:solidFill>
                <a:schemeClr val="bg2"/>
              </a:solidFill>
              <a:prstDash val="sysDot"/>
              <a:round/>
              <a:headEnd/>
              <a:tailEnd/>
            </a:ln>
          </p:spPr>
          <p:txBody>
            <a:bodyPr wrap="none" anchor="ctr"/>
            <a:lstStyle/>
            <a:p>
              <a:endParaRPr lang="zh-CN" altLang="zh-CN"/>
            </a:p>
          </p:txBody>
        </p:sp>
        <p:sp>
          <p:nvSpPr>
            <p:cNvPr id="8" name="AutoShape 6"/>
            <p:cNvSpPr>
              <a:spLocks noChangeArrowheads="1"/>
            </p:cNvSpPr>
            <p:nvPr/>
          </p:nvSpPr>
          <p:spPr bwMode="gray">
            <a:xfrm rot="9044363">
              <a:off x="2133600" y="3802063"/>
              <a:ext cx="1871663" cy="1855788"/>
            </a:xfrm>
            <a:prstGeom prst="chevron">
              <a:avLst>
                <a:gd name="adj" fmla="val 28655"/>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p>
          </p:txBody>
        </p:sp>
        <p:sp>
          <p:nvSpPr>
            <p:cNvPr id="9" name="AutoShape 7"/>
            <p:cNvSpPr>
              <a:spLocks noChangeArrowheads="1"/>
            </p:cNvSpPr>
            <p:nvPr/>
          </p:nvSpPr>
          <p:spPr bwMode="gray">
            <a:xfrm rot="-5400000">
              <a:off x="3411537" y="1608138"/>
              <a:ext cx="1871663" cy="1855788"/>
            </a:xfrm>
            <a:prstGeom prst="chevron">
              <a:avLst>
                <a:gd name="adj" fmla="val 28655"/>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endParaRPr>
            </a:p>
          </p:txBody>
        </p:sp>
        <p:sp>
          <p:nvSpPr>
            <p:cNvPr id="10" name="AutoShape 8"/>
            <p:cNvSpPr>
              <a:spLocks noChangeArrowheads="1"/>
            </p:cNvSpPr>
            <p:nvPr/>
          </p:nvSpPr>
          <p:spPr bwMode="gray">
            <a:xfrm rot="1788254">
              <a:off x="4679950" y="3814765"/>
              <a:ext cx="1871663" cy="1855788"/>
            </a:xfrm>
            <a:prstGeom prst="chevron">
              <a:avLst>
                <a:gd name="adj" fmla="val 28655"/>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p>
          </p:txBody>
        </p:sp>
        <p:sp>
          <p:nvSpPr>
            <p:cNvPr id="11" name="Text Box 9"/>
            <p:cNvSpPr txBox="1">
              <a:spLocks noChangeArrowheads="1"/>
            </p:cNvSpPr>
            <p:nvPr/>
          </p:nvSpPr>
          <p:spPr bwMode="gray">
            <a:xfrm>
              <a:off x="3418805" y="3528840"/>
              <a:ext cx="1855525" cy="883135"/>
            </a:xfrm>
            <a:prstGeom prst="rect">
              <a:avLst/>
            </a:prstGeom>
            <a:noFill/>
            <a:ln w="9525" algn="ctr">
              <a:noFill/>
              <a:miter lim="800000"/>
              <a:headEnd/>
              <a:tailEnd/>
            </a:ln>
          </p:spPr>
          <p:txBody>
            <a:bodyPr>
              <a:spAutoFit/>
            </a:bodyPr>
            <a:lstStyle/>
            <a:p>
              <a:pPr algn="ctr" eaLnBrk="0" hangingPunct="0">
                <a:defRPr/>
              </a:pPr>
              <a:r>
                <a:rPr lang="zh-CN" altLang="en-US" sz="2000" dirty="0">
                  <a:solidFill>
                    <a:srgbClr val="1C1C1C"/>
                  </a:solidFill>
                </a:rPr>
                <a:t>硬盘</a:t>
              </a:r>
              <a:endParaRPr lang="en-US" altLang="zh-CN" sz="2000" dirty="0">
                <a:solidFill>
                  <a:srgbClr val="1C1C1C"/>
                </a:solidFill>
              </a:endParaRPr>
            </a:p>
            <a:p>
              <a:pPr algn="ctr" eaLnBrk="0" hangingPunct="0">
                <a:defRPr/>
              </a:pPr>
              <a:r>
                <a:rPr lang="zh-CN" altLang="en-US" sz="2000" dirty="0">
                  <a:solidFill>
                    <a:srgbClr val="1C1C1C"/>
                  </a:solidFill>
                </a:rPr>
                <a:t>类型</a:t>
              </a:r>
              <a:endParaRPr lang="en-US" altLang="zh-CN" sz="2000" dirty="0">
                <a:solidFill>
                  <a:srgbClr val="1C1C1C"/>
                </a:solidFill>
              </a:endParaRPr>
            </a:p>
          </p:txBody>
        </p:sp>
        <p:sp>
          <p:nvSpPr>
            <p:cNvPr id="12" name="Rectangle 10"/>
            <p:cNvSpPr>
              <a:spLocks noChangeArrowheads="1"/>
            </p:cNvSpPr>
            <p:nvPr/>
          </p:nvSpPr>
          <p:spPr bwMode="gray">
            <a:xfrm>
              <a:off x="3322639" y="2208062"/>
              <a:ext cx="2043111" cy="499064"/>
            </a:xfrm>
            <a:prstGeom prst="rect">
              <a:avLst/>
            </a:prstGeom>
            <a:noFill/>
            <a:ln w="9525" algn="ctr">
              <a:noFill/>
              <a:miter lim="800000"/>
              <a:headEnd/>
              <a:tailEnd/>
            </a:ln>
          </p:spPr>
          <p:txBody>
            <a:bodyPr>
              <a:spAutoFit/>
            </a:bodyPr>
            <a:lstStyle/>
            <a:p>
              <a:pPr algn="ctr" eaLnBrk="0" hangingPunct="0"/>
              <a:r>
                <a:rPr lang="en-US" altLang="zh-CN" sz="2000" dirty="0">
                  <a:solidFill>
                    <a:srgbClr val="FFFBFC"/>
                  </a:solidFill>
                </a:rPr>
                <a:t>SSD</a:t>
              </a:r>
            </a:p>
          </p:txBody>
        </p:sp>
        <p:sp>
          <p:nvSpPr>
            <p:cNvPr id="13" name="Rectangle 11"/>
            <p:cNvSpPr>
              <a:spLocks noChangeArrowheads="1"/>
            </p:cNvSpPr>
            <p:nvPr/>
          </p:nvSpPr>
          <p:spPr bwMode="gray">
            <a:xfrm>
              <a:off x="2455863" y="4535488"/>
              <a:ext cx="1160463" cy="499064"/>
            </a:xfrm>
            <a:prstGeom prst="rect">
              <a:avLst/>
            </a:prstGeom>
            <a:noFill/>
            <a:ln w="9525" algn="ctr">
              <a:noFill/>
              <a:miter lim="800000"/>
              <a:headEnd/>
              <a:tailEnd/>
            </a:ln>
          </p:spPr>
          <p:txBody>
            <a:bodyPr>
              <a:spAutoFit/>
            </a:bodyPr>
            <a:lstStyle/>
            <a:p>
              <a:pPr algn="ctr" eaLnBrk="0" hangingPunct="0"/>
              <a:r>
                <a:rPr lang="en-US" altLang="zh-CN" sz="2000" dirty="0">
                  <a:solidFill>
                    <a:srgbClr val="FFFBFC"/>
                  </a:solidFill>
                </a:rPr>
                <a:t>SAS</a:t>
              </a:r>
            </a:p>
          </p:txBody>
        </p:sp>
        <p:sp>
          <p:nvSpPr>
            <p:cNvPr id="14" name="Rectangle 12"/>
            <p:cNvSpPr>
              <a:spLocks noChangeArrowheads="1"/>
            </p:cNvSpPr>
            <p:nvPr/>
          </p:nvSpPr>
          <p:spPr bwMode="gray">
            <a:xfrm>
              <a:off x="4997541" y="4535488"/>
              <a:ext cx="1508215" cy="499066"/>
            </a:xfrm>
            <a:prstGeom prst="rect">
              <a:avLst/>
            </a:prstGeom>
            <a:noFill/>
            <a:ln w="9525" algn="ctr">
              <a:noFill/>
              <a:miter lim="800000"/>
              <a:headEnd/>
              <a:tailEnd/>
            </a:ln>
          </p:spPr>
          <p:txBody>
            <a:bodyPr>
              <a:spAutoFit/>
            </a:bodyPr>
            <a:lstStyle/>
            <a:p>
              <a:pPr algn="ctr" eaLnBrk="0" hangingPunct="0"/>
              <a:r>
                <a:rPr lang="en-US" altLang="zh-CN" sz="2000">
                  <a:solidFill>
                    <a:srgbClr val="FFFBFC"/>
                  </a:solidFill>
                </a:rPr>
                <a:t>NL-SAS</a:t>
              </a:r>
            </a:p>
          </p:txBody>
        </p:sp>
      </p:grpSp>
    </p:spTree>
    <p:extLst>
      <p:ext uri="{BB962C8B-B14F-4D97-AF65-F5344CB8AC3E}">
        <p14:creationId xmlns:p14="http://schemas.microsoft.com/office/powerpoint/2010/main" val="4293811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LD</a:t>
            </a:r>
            <a:endParaRPr lang="zh-CN" altLang="en-US" dirty="0"/>
          </a:p>
        </p:txBody>
      </p:sp>
      <p:sp>
        <p:nvSpPr>
          <p:cNvPr id="3" name="文本占位符 2"/>
          <p:cNvSpPr>
            <a:spLocks noGrp="1"/>
          </p:cNvSpPr>
          <p:nvPr>
            <p:ph type="body" sz="quarter" idx="10"/>
          </p:nvPr>
        </p:nvSpPr>
        <p:spPr/>
        <p:txBody>
          <a:bodyPr/>
          <a:lstStyle/>
          <a:p>
            <a:r>
              <a:rPr lang="en-US" altLang="zh-CN"/>
              <a:t>Logical </a:t>
            </a:r>
            <a:r>
              <a:rPr lang="en-US" altLang="zh-CN" smtClean="0"/>
              <a:t>Drive </a:t>
            </a:r>
            <a:r>
              <a:rPr lang="en-US" altLang="zh-CN" dirty="0"/>
              <a:t>(LD)</a:t>
            </a:r>
            <a:r>
              <a:rPr lang="zh-CN" altLang="en-US" dirty="0"/>
              <a:t>即逻辑磁盘，是被存储系统所管理的硬盘，和物理硬盘一一对应。</a:t>
            </a:r>
          </a:p>
          <a:p>
            <a:endParaRPr lang="zh-CN" altLang="en-US" dirty="0"/>
          </a:p>
        </p:txBody>
      </p:sp>
      <p:pic>
        <p:nvPicPr>
          <p:cNvPr id="4" name="图片 6" descr="u=706768861,603188601&amp;fm=23&amp;gp=0.jpg"/>
          <p:cNvPicPr>
            <a:picLocks noChangeAspect="1"/>
          </p:cNvPicPr>
          <p:nvPr/>
        </p:nvPicPr>
        <p:blipFill>
          <a:blip r:embed="rId3" cstate="print"/>
          <a:srcRect l="13287" t="8167" r="13287" b="8527"/>
          <a:stretch>
            <a:fillRect/>
          </a:stretch>
        </p:blipFill>
        <p:spPr bwMode="auto">
          <a:xfrm>
            <a:off x="4332970" y="4050211"/>
            <a:ext cx="1643062" cy="1246188"/>
          </a:xfrm>
          <a:prstGeom prst="rect">
            <a:avLst/>
          </a:prstGeom>
          <a:noFill/>
          <a:ln w="9525">
            <a:noFill/>
            <a:miter lim="800000"/>
            <a:headEnd/>
            <a:tailEnd/>
          </a:ln>
        </p:spPr>
      </p:pic>
      <p:pic>
        <p:nvPicPr>
          <p:cNvPr id="5" name="图片 7" descr="u=706768861,603188601&amp;fm=23&amp;gp=0.jpg"/>
          <p:cNvPicPr>
            <a:picLocks noChangeAspect="1"/>
          </p:cNvPicPr>
          <p:nvPr/>
        </p:nvPicPr>
        <p:blipFill>
          <a:blip r:embed="rId3" cstate="print"/>
          <a:srcRect l="13287" t="8167" r="13287" b="8527"/>
          <a:stretch>
            <a:fillRect/>
          </a:stretch>
        </p:blipFill>
        <p:spPr bwMode="auto">
          <a:xfrm>
            <a:off x="2470832" y="4012111"/>
            <a:ext cx="1643063" cy="1246188"/>
          </a:xfrm>
          <a:prstGeom prst="rect">
            <a:avLst/>
          </a:prstGeom>
          <a:noFill/>
          <a:ln w="9525">
            <a:noFill/>
            <a:miter lim="800000"/>
            <a:headEnd/>
            <a:tailEnd/>
          </a:ln>
        </p:spPr>
      </p:pic>
      <p:pic>
        <p:nvPicPr>
          <p:cNvPr id="6" name="图片 8" descr="u=706768861,603188601&amp;fm=23&amp;gp=0.jpg"/>
          <p:cNvPicPr>
            <a:picLocks noChangeAspect="1"/>
          </p:cNvPicPr>
          <p:nvPr/>
        </p:nvPicPr>
        <p:blipFill>
          <a:blip r:embed="rId3" cstate="print"/>
          <a:srcRect l="13287" t="8167" r="13287" b="8527"/>
          <a:stretch>
            <a:fillRect/>
          </a:stretch>
        </p:blipFill>
        <p:spPr bwMode="auto">
          <a:xfrm>
            <a:off x="6158595" y="4085136"/>
            <a:ext cx="1643062" cy="1246188"/>
          </a:xfrm>
          <a:prstGeom prst="rect">
            <a:avLst/>
          </a:prstGeom>
          <a:noFill/>
          <a:ln w="9525">
            <a:noFill/>
            <a:miter lim="800000"/>
            <a:headEnd/>
            <a:tailEnd/>
          </a:ln>
        </p:spPr>
      </p:pic>
      <p:pic>
        <p:nvPicPr>
          <p:cNvPr id="7" name="图片 9" descr="u=706768861,603188601&amp;fm=23&amp;gp=0.jpg"/>
          <p:cNvPicPr>
            <a:picLocks noChangeAspect="1"/>
          </p:cNvPicPr>
          <p:nvPr/>
        </p:nvPicPr>
        <p:blipFill>
          <a:blip r:embed="rId3" cstate="print"/>
          <a:srcRect l="13287" t="8167" r="13287" b="8527"/>
          <a:stretch>
            <a:fillRect/>
          </a:stretch>
        </p:blipFill>
        <p:spPr bwMode="auto">
          <a:xfrm>
            <a:off x="7874682" y="4043861"/>
            <a:ext cx="1643063" cy="1246188"/>
          </a:xfrm>
          <a:prstGeom prst="rect">
            <a:avLst/>
          </a:prstGeom>
          <a:noFill/>
          <a:ln w="9525">
            <a:noFill/>
            <a:miter lim="800000"/>
            <a:headEnd/>
            <a:tailEnd/>
          </a:ln>
        </p:spPr>
      </p:pic>
      <p:sp>
        <p:nvSpPr>
          <p:cNvPr id="8" name="流程图: 磁盘 10"/>
          <p:cNvSpPr/>
          <p:nvPr/>
        </p:nvSpPr>
        <p:spPr>
          <a:xfrm>
            <a:off x="2982007" y="2442074"/>
            <a:ext cx="547688" cy="693737"/>
          </a:xfrm>
          <a:prstGeom prst="flowChartMagneticDisk">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LD0</a:t>
            </a:r>
            <a:endParaRPr lang="zh-CN" altLang="en-US" sz="1400" b="1" dirty="0">
              <a:solidFill>
                <a:schemeClr val="tx1"/>
              </a:solidFill>
            </a:endParaRPr>
          </a:p>
        </p:txBody>
      </p:sp>
      <p:sp>
        <p:nvSpPr>
          <p:cNvPr id="9" name="流程图: 磁盘 11"/>
          <p:cNvSpPr/>
          <p:nvPr/>
        </p:nvSpPr>
        <p:spPr>
          <a:xfrm>
            <a:off x="4807632" y="2442074"/>
            <a:ext cx="547688" cy="693737"/>
          </a:xfrm>
          <a:prstGeom prst="flowChartMagneticDisk">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LD1</a:t>
            </a:r>
            <a:endParaRPr lang="zh-CN" altLang="en-US" sz="1400" b="1" dirty="0">
              <a:solidFill>
                <a:schemeClr val="tx1"/>
              </a:solidFill>
            </a:endParaRPr>
          </a:p>
        </p:txBody>
      </p:sp>
      <p:sp>
        <p:nvSpPr>
          <p:cNvPr id="10" name="流程图: 磁盘 12"/>
          <p:cNvSpPr/>
          <p:nvPr/>
        </p:nvSpPr>
        <p:spPr>
          <a:xfrm>
            <a:off x="6523720" y="2442074"/>
            <a:ext cx="547687" cy="693737"/>
          </a:xfrm>
          <a:prstGeom prst="flowChartMagneticDisk">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LD2</a:t>
            </a:r>
            <a:endParaRPr lang="zh-CN" altLang="en-US" sz="1400" b="1" dirty="0">
              <a:solidFill>
                <a:schemeClr val="tx1"/>
              </a:solidFill>
            </a:endParaRPr>
          </a:p>
        </p:txBody>
      </p:sp>
      <p:sp>
        <p:nvSpPr>
          <p:cNvPr id="11" name="流程图: 磁盘 13"/>
          <p:cNvSpPr/>
          <p:nvPr/>
        </p:nvSpPr>
        <p:spPr>
          <a:xfrm>
            <a:off x="8312832" y="2442074"/>
            <a:ext cx="547688" cy="693737"/>
          </a:xfrm>
          <a:prstGeom prst="flowChartMagneticDisk">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LD3</a:t>
            </a:r>
            <a:endParaRPr lang="zh-CN" altLang="en-US" sz="1400" b="1" dirty="0">
              <a:solidFill>
                <a:schemeClr val="tx1"/>
              </a:solidFill>
            </a:endParaRPr>
          </a:p>
        </p:txBody>
      </p:sp>
      <p:cxnSp>
        <p:nvCxnSpPr>
          <p:cNvPr id="12" name="直接连接符 18"/>
          <p:cNvCxnSpPr>
            <a:cxnSpLocks noChangeShapeType="1"/>
          </p:cNvCxnSpPr>
          <p:nvPr/>
        </p:nvCxnSpPr>
        <p:spPr bwMode="auto">
          <a:xfrm rot="5400000">
            <a:off x="2712926" y="3670005"/>
            <a:ext cx="1049338" cy="0"/>
          </a:xfrm>
          <a:prstGeom prst="line">
            <a:avLst/>
          </a:prstGeom>
          <a:noFill/>
          <a:ln w="9525" algn="ctr">
            <a:solidFill>
              <a:schemeClr val="tx1"/>
            </a:solidFill>
            <a:round/>
            <a:headEnd/>
            <a:tailEnd/>
          </a:ln>
        </p:spPr>
      </p:cxnSp>
      <p:cxnSp>
        <p:nvCxnSpPr>
          <p:cNvPr id="13" name="直接连接符 20"/>
          <p:cNvCxnSpPr>
            <a:cxnSpLocks noChangeShapeType="1"/>
          </p:cNvCxnSpPr>
          <p:nvPr/>
        </p:nvCxnSpPr>
        <p:spPr bwMode="auto">
          <a:xfrm rot="5400000">
            <a:off x="4538551" y="3670005"/>
            <a:ext cx="1049338" cy="0"/>
          </a:xfrm>
          <a:prstGeom prst="line">
            <a:avLst/>
          </a:prstGeom>
          <a:noFill/>
          <a:ln w="9525" algn="ctr">
            <a:solidFill>
              <a:schemeClr val="tx1"/>
            </a:solidFill>
            <a:round/>
            <a:headEnd/>
            <a:tailEnd/>
          </a:ln>
        </p:spPr>
      </p:cxnSp>
      <p:cxnSp>
        <p:nvCxnSpPr>
          <p:cNvPr id="14" name="直接连接符 21"/>
          <p:cNvCxnSpPr>
            <a:cxnSpLocks noChangeShapeType="1"/>
          </p:cNvCxnSpPr>
          <p:nvPr/>
        </p:nvCxnSpPr>
        <p:spPr bwMode="auto">
          <a:xfrm rot="5400000">
            <a:off x="6291151" y="3670005"/>
            <a:ext cx="1049338" cy="0"/>
          </a:xfrm>
          <a:prstGeom prst="line">
            <a:avLst/>
          </a:prstGeom>
          <a:noFill/>
          <a:ln w="9525" algn="ctr">
            <a:solidFill>
              <a:schemeClr val="tx1"/>
            </a:solidFill>
            <a:round/>
            <a:headEnd/>
            <a:tailEnd/>
          </a:ln>
        </p:spPr>
      </p:cxnSp>
      <p:cxnSp>
        <p:nvCxnSpPr>
          <p:cNvPr id="15" name="直接连接符 22"/>
          <p:cNvCxnSpPr>
            <a:cxnSpLocks noChangeShapeType="1"/>
          </p:cNvCxnSpPr>
          <p:nvPr/>
        </p:nvCxnSpPr>
        <p:spPr bwMode="auto">
          <a:xfrm rot="5400000">
            <a:off x="8080263" y="3670005"/>
            <a:ext cx="1049338" cy="0"/>
          </a:xfrm>
          <a:prstGeom prst="line">
            <a:avLst/>
          </a:prstGeom>
          <a:noFill/>
          <a:ln w="9525" algn="ctr">
            <a:solidFill>
              <a:schemeClr val="tx1"/>
            </a:solidFill>
            <a:round/>
            <a:headEnd/>
            <a:tailEnd/>
          </a:ln>
        </p:spPr>
      </p:cxnSp>
      <p:sp>
        <p:nvSpPr>
          <p:cNvPr id="16" name="TextBox 23"/>
          <p:cNvSpPr txBox="1">
            <a:spLocks noChangeArrowheads="1"/>
          </p:cNvSpPr>
          <p:nvPr/>
        </p:nvSpPr>
        <p:spPr bwMode="auto">
          <a:xfrm>
            <a:off x="2986770" y="5472611"/>
            <a:ext cx="631904" cy="307777"/>
          </a:xfrm>
          <a:prstGeom prst="rect">
            <a:avLst/>
          </a:prstGeom>
          <a:noFill/>
          <a:ln w="9525">
            <a:noFill/>
            <a:miter lim="800000"/>
            <a:headEnd/>
            <a:tailEnd/>
          </a:ln>
        </p:spPr>
        <p:txBody>
          <a:bodyPr wrap="none">
            <a:spAutoFit/>
          </a:bodyPr>
          <a:lstStyle/>
          <a:p>
            <a:r>
              <a:rPr lang="en-US" altLang="zh-CN" sz="1400" dirty="0"/>
              <a:t>Disk0</a:t>
            </a:r>
            <a:endParaRPr lang="zh-CN" altLang="en-US" sz="1400" dirty="0"/>
          </a:p>
        </p:txBody>
      </p:sp>
      <p:sp>
        <p:nvSpPr>
          <p:cNvPr id="17" name="TextBox 24"/>
          <p:cNvSpPr txBox="1">
            <a:spLocks noChangeArrowheads="1"/>
          </p:cNvSpPr>
          <p:nvPr/>
        </p:nvSpPr>
        <p:spPr bwMode="auto">
          <a:xfrm>
            <a:off x="4885420" y="5472611"/>
            <a:ext cx="631904" cy="307777"/>
          </a:xfrm>
          <a:prstGeom prst="rect">
            <a:avLst/>
          </a:prstGeom>
          <a:noFill/>
          <a:ln w="9525">
            <a:noFill/>
            <a:miter lim="800000"/>
            <a:headEnd/>
            <a:tailEnd/>
          </a:ln>
        </p:spPr>
        <p:txBody>
          <a:bodyPr wrap="none">
            <a:spAutoFit/>
          </a:bodyPr>
          <a:lstStyle/>
          <a:p>
            <a:r>
              <a:rPr lang="en-US" altLang="zh-CN" sz="1400"/>
              <a:t>Disk1</a:t>
            </a:r>
            <a:endParaRPr lang="zh-CN" altLang="en-US" sz="1400"/>
          </a:p>
        </p:txBody>
      </p:sp>
      <p:sp>
        <p:nvSpPr>
          <p:cNvPr id="18" name="TextBox 25"/>
          <p:cNvSpPr txBox="1">
            <a:spLocks noChangeArrowheads="1"/>
          </p:cNvSpPr>
          <p:nvPr/>
        </p:nvSpPr>
        <p:spPr bwMode="auto">
          <a:xfrm>
            <a:off x="6674532" y="5472611"/>
            <a:ext cx="631904" cy="307777"/>
          </a:xfrm>
          <a:prstGeom prst="rect">
            <a:avLst/>
          </a:prstGeom>
          <a:noFill/>
          <a:ln w="9525">
            <a:noFill/>
            <a:miter lim="800000"/>
            <a:headEnd/>
            <a:tailEnd/>
          </a:ln>
        </p:spPr>
        <p:txBody>
          <a:bodyPr wrap="none">
            <a:spAutoFit/>
          </a:bodyPr>
          <a:lstStyle/>
          <a:p>
            <a:r>
              <a:rPr lang="en-US" altLang="zh-CN" sz="1400"/>
              <a:t>Disk2</a:t>
            </a:r>
            <a:endParaRPr lang="zh-CN" altLang="en-US" sz="1400"/>
          </a:p>
        </p:txBody>
      </p:sp>
      <p:sp>
        <p:nvSpPr>
          <p:cNvPr id="19" name="TextBox 26"/>
          <p:cNvSpPr txBox="1">
            <a:spLocks noChangeArrowheads="1"/>
          </p:cNvSpPr>
          <p:nvPr/>
        </p:nvSpPr>
        <p:spPr bwMode="auto">
          <a:xfrm>
            <a:off x="8500157" y="5472611"/>
            <a:ext cx="631904" cy="307777"/>
          </a:xfrm>
          <a:prstGeom prst="rect">
            <a:avLst/>
          </a:prstGeom>
          <a:noFill/>
          <a:ln w="9525">
            <a:noFill/>
            <a:miter lim="800000"/>
            <a:headEnd/>
            <a:tailEnd/>
          </a:ln>
        </p:spPr>
        <p:txBody>
          <a:bodyPr wrap="none">
            <a:spAutoFit/>
          </a:bodyPr>
          <a:lstStyle/>
          <a:p>
            <a:r>
              <a:rPr lang="en-US" altLang="zh-CN" sz="1400"/>
              <a:t>Disk3</a:t>
            </a:r>
            <a:endParaRPr lang="zh-CN" altLang="en-US" sz="1400"/>
          </a:p>
        </p:txBody>
      </p:sp>
    </p:spTree>
    <p:extLst>
      <p:ext uri="{BB962C8B-B14F-4D97-AF65-F5344CB8AC3E}">
        <p14:creationId xmlns:p14="http://schemas.microsoft.com/office/powerpoint/2010/main" val="3097876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CK</a:t>
            </a:r>
            <a:endParaRPr lang="zh-CN" altLang="en-US" dirty="0"/>
          </a:p>
        </p:txBody>
      </p:sp>
      <p:sp>
        <p:nvSpPr>
          <p:cNvPr id="3" name="文本占位符 2"/>
          <p:cNvSpPr>
            <a:spLocks noGrp="1"/>
          </p:cNvSpPr>
          <p:nvPr>
            <p:ph type="body" sz="quarter" idx="10"/>
          </p:nvPr>
        </p:nvSpPr>
        <p:spPr/>
        <p:txBody>
          <a:bodyPr/>
          <a:lstStyle/>
          <a:p>
            <a:r>
              <a:rPr lang="en-US" altLang="zh-CN" dirty="0"/>
              <a:t>Chunk</a:t>
            </a:r>
            <a:r>
              <a:rPr lang="zh-CN" altLang="en-US" dirty="0"/>
              <a:t>简称</a:t>
            </a:r>
            <a:r>
              <a:rPr lang="en-US" altLang="zh-CN" dirty="0"/>
              <a:t>CK</a:t>
            </a:r>
            <a:r>
              <a:rPr lang="zh-CN" altLang="en-US" dirty="0"/>
              <a:t>，是存储池内的硬盘空间切分成若干固定大小的物理空间，是组成</a:t>
            </a:r>
            <a:r>
              <a:rPr lang="en-US" altLang="zh-CN" dirty="0"/>
              <a:t>RAID</a:t>
            </a:r>
            <a:r>
              <a:rPr lang="zh-CN" altLang="en-US" dirty="0"/>
              <a:t>的基本单位。</a:t>
            </a:r>
          </a:p>
          <a:p>
            <a:endParaRPr lang="zh-CN" altLang="en-US"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49117657"/>
              </p:ext>
            </p:extLst>
          </p:nvPr>
        </p:nvGraphicFramePr>
        <p:xfrm>
          <a:off x="2445211" y="3716338"/>
          <a:ext cx="864000" cy="1440000"/>
        </p:xfrm>
        <a:graphic>
          <a:graphicData uri="http://schemas.openxmlformats.org/drawingml/2006/table">
            <a:tbl>
              <a:tblPr firstRow="1" bandRow="1"/>
              <a:tblGrid>
                <a:gridCol w="288000"/>
                <a:gridCol w="288000"/>
                <a:gridCol w="288000"/>
              </a:tblGrid>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DDFF"/>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DDDFF"/>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DDDFF"/>
                    </a:solidFill>
                  </a:tcPr>
                </a:tc>
              </a:tr>
            </a:tbl>
          </a:graphicData>
        </a:graphic>
      </p:graphicFrame>
      <p:graphicFrame>
        <p:nvGraphicFramePr>
          <p:cNvPr id="6" name="表格 5"/>
          <p:cNvGraphicFramePr>
            <a:graphicFrameLocks noGrp="1"/>
          </p:cNvGraphicFramePr>
          <p:nvPr>
            <p:extLst/>
          </p:nvPr>
        </p:nvGraphicFramePr>
        <p:xfrm>
          <a:off x="4055299" y="3716338"/>
          <a:ext cx="864000" cy="1440000"/>
        </p:xfrm>
        <a:graphic>
          <a:graphicData uri="http://schemas.openxmlformats.org/drawingml/2006/table">
            <a:tbl>
              <a:tblPr firstRow="1" bandRow="1"/>
              <a:tblGrid>
                <a:gridCol w="288000"/>
                <a:gridCol w="288000"/>
                <a:gridCol w="288000"/>
              </a:tblGrid>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7" name="表格 6"/>
          <p:cNvGraphicFramePr>
            <a:graphicFrameLocks noGrp="1"/>
          </p:cNvGraphicFramePr>
          <p:nvPr>
            <p:extLst/>
          </p:nvPr>
        </p:nvGraphicFramePr>
        <p:xfrm>
          <a:off x="5484409" y="3716338"/>
          <a:ext cx="864000" cy="1440000"/>
        </p:xfrm>
        <a:graphic>
          <a:graphicData uri="http://schemas.openxmlformats.org/drawingml/2006/table">
            <a:tbl>
              <a:tblPr firstRow="1" bandRow="1"/>
              <a:tblGrid>
                <a:gridCol w="288000"/>
                <a:gridCol w="288000"/>
                <a:gridCol w="288000"/>
              </a:tblGrid>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8" name="表格 7"/>
          <p:cNvGraphicFramePr>
            <a:graphicFrameLocks noGrp="1"/>
          </p:cNvGraphicFramePr>
          <p:nvPr>
            <p:extLst/>
          </p:nvPr>
        </p:nvGraphicFramePr>
        <p:xfrm>
          <a:off x="6838365" y="3716338"/>
          <a:ext cx="864000" cy="1440000"/>
        </p:xfrm>
        <a:graphic>
          <a:graphicData uri="http://schemas.openxmlformats.org/drawingml/2006/table">
            <a:tbl>
              <a:tblPr firstRow="1" bandRow="1"/>
              <a:tblGrid>
                <a:gridCol w="288000"/>
                <a:gridCol w="288000"/>
                <a:gridCol w="288000"/>
              </a:tblGrid>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r>
            </a:tbl>
          </a:graphicData>
        </a:graphic>
      </p:graphicFrame>
      <p:graphicFrame>
        <p:nvGraphicFramePr>
          <p:cNvPr id="9" name="表格 8"/>
          <p:cNvGraphicFramePr>
            <a:graphicFrameLocks noGrp="1"/>
          </p:cNvGraphicFramePr>
          <p:nvPr>
            <p:extLst/>
          </p:nvPr>
        </p:nvGraphicFramePr>
        <p:xfrm>
          <a:off x="8192321" y="3716338"/>
          <a:ext cx="864000" cy="1440000"/>
        </p:xfrm>
        <a:graphic>
          <a:graphicData uri="http://schemas.openxmlformats.org/drawingml/2006/table">
            <a:tbl>
              <a:tblPr firstRow="1" bandRow="1"/>
              <a:tblGrid>
                <a:gridCol w="288000"/>
                <a:gridCol w="288000"/>
                <a:gridCol w="288000"/>
              </a:tblGrid>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88000">
                <a:tc>
                  <a:txBody>
                    <a:bodyPr/>
                    <a:lstStyle/>
                    <a:p>
                      <a:endParaRPr lang="zh-CN" altLang="en-US" sz="10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88000">
                <a:tc>
                  <a:txBody>
                    <a:bodyPr/>
                    <a:lstStyle/>
                    <a:p>
                      <a:endParaRPr lang="zh-CN" altLang="en-US" sz="1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sp>
        <p:nvSpPr>
          <p:cNvPr id="10" name="文本框 9"/>
          <p:cNvSpPr txBox="1"/>
          <p:nvPr/>
        </p:nvSpPr>
        <p:spPr>
          <a:xfrm>
            <a:off x="2559300" y="5341991"/>
            <a:ext cx="822661" cy="369332"/>
          </a:xfrm>
          <a:prstGeom prst="rect">
            <a:avLst/>
          </a:prstGeom>
          <a:noFill/>
        </p:spPr>
        <p:txBody>
          <a:bodyPr wrap="none" rtlCol="0">
            <a:spAutoFit/>
          </a:bodyPr>
          <a:lstStyle/>
          <a:p>
            <a:r>
              <a:rPr lang="en-US" altLang="zh-CN" dirty="0" smtClean="0"/>
              <a:t>HDD0</a:t>
            </a:r>
            <a:endParaRPr lang="zh-CN" altLang="en-US" dirty="0"/>
          </a:p>
        </p:txBody>
      </p:sp>
      <p:sp>
        <p:nvSpPr>
          <p:cNvPr id="11" name="文本框 10"/>
          <p:cNvSpPr txBox="1"/>
          <p:nvPr/>
        </p:nvSpPr>
        <p:spPr>
          <a:xfrm>
            <a:off x="4055299" y="5341991"/>
            <a:ext cx="822661" cy="369332"/>
          </a:xfrm>
          <a:prstGeom prst="rect">
            <a:avLst/>
          </a:prstGeom>
          <a:noFill/>
        </p:spPr>
        <p:txBody>
          <a:bodyPr wrap="none" rtlCol="0">
            <a:spAutoFit/>
          </a:bodyPr>
          <a:lstStyle/>
          <a:p>
            <a:r>
              <a:rPr lang="en-US" altLang="zh-CN" dirty="0" smtClean="0"/>
              <a:t>HDD1</a:t>
            </a:r>
            <a:endParaRPr lang="zh-CN" altLang="en-US" dirty="0"/>
          </a:p>
        </p:txBody>
      </p:sp>
      <p:sp>
        <p:nvSpPr>
          <p:cNvPr id="12" name="文本框 11"/>
          <p:cNvSpPr txBox="1"/>
          <p:nvPr/>
        </p:nvSpPr>
        <p:spPr>
          <a:xfrm>
            <a:off x="5551298" y="5332077"/>
            <a:ext cx="822661" cy="369332"/>
          </a:xfrm>
          <a:prstGeom prst="rect">
            <a:avLst/>
          </a:prstGeom>
          <a:noFill/>
        </p:spPr>
        <p:txBody>
          <a:bodyPr wrap="none" rtlCol="0">
            <a:spAutoFit/>
          </a:bodyPr>
          <a:lstStyle/>
          <a:p>
            <a:r>
              <a:rPr lang="en-US" altLang="zh-CN" dirty="0" smtClean="0"/>
              <a:t>HDD2</a:t>
            </a:r>
            <a:endParaRPr lang="zh-CN" altLang="en-US" dirty="0"/>
          </a:p>
        </p:txBody>
      </p:sp>
      <p:sp>
        <p:nvSpPr>
          <p:cNvPr id="13" name="文本框 12"/>
          <p:cNvSpPr txBox="1"/>
          <p:nvPr/>
        </p:nvSpPr>
        <p:spPr>
          <a:xfrm>
            <a:off x="6937728" y="5341991"/>
            <a:ext cx="822661" cy="369332"/>
          </a:xfrm>
          <a:prstGeom prst="rect">
            <a:avLst/>
          </a:prstGeom>
          <a:noFill/>
        </p:spPr>
        <p:txBody>
          <a:bodyPr wrap="none" rtlCol="0">
            <a:spAutoFit/>
          </a:bodyPr>
          <a:lstStyle/>
          <a:p>
            <a:r>
              <a:rPr lang="en-US" altLang="zh-CN" dirty="0" smtClean="0"/>
              <a:t>HDD3</a:t>
            </a:r>
            <a:endParaRPr lang="zh-CN" altLang="en-US" dirty="0"/>
          </a:p>
        </p:txBody>
      </p:sp>
      <p:sp>
        <p:nvSpPr>
          <p:cNvPr id="14" name="文本框 13"/>
          <p:cNvSpPr txBox="1"/>
          <p:nvPr/>
        </p:nvSpPr>
        <p:spPr>
          <a:xfrm>
            <a:off x="8359066" y="5332077"/>
            <a:ext cx="822661" cy="369332"/>
          </a:xfrm>
          <a:prstGeom prst="rect">
            <a:avLst/>
          </a:prstGeom>
          <a:noFill/>
        </p:spPr>
        <p:txBody>
          <a:bodyPr wrap="none" rtlCol="0">
            <a:spAutoFit/>
          </a:bodyPr>
          <a:lstStyle/>
          <a:p>
            <a:r>
              <a:rPr lang="en-US" altLang="zh-CN" dirty="0" smtClean="0"/>
              <a:t>HDD4</a:t>
            </a:r>
            <a:endParaRPr lang="zh-CN" altLang="en-US" dirty="0"/>
          </a:p>
        </p:txBody>
      </p:sp>
      <p:sp>
        <p:nvSpPr>
          <p:cNvPr id="15" name="矩形 14"/>
          <p:cNvSpPr/>
          <p:nvPr/>
        </p:nvSpPr>
        <p:spPr>
          <a:xfrm>
            <a:off x="2785261" y="2507692"/>
            <a:ext cx="291476" cy="291476"/>
          </a:xfrm>
          <a:prstGeom prst="rect">
            <a:avLst/>
          </a:prstGeom>
          <a:solidFill>
            <a:srgbClr val="7DDDFF"/>
          </a:solidFill>
          <a:ln>
            <a:solidFill>
              <a:srgbClr val="7D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458643" y="2504746"/>
            <a:ext cx="291476" cy="29147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21521" y="2468764"/>
            <a:ext cx="851515" cy="369332"/>
          </a:xfrm>
          <a:prstGeom prst="rect">
            <a:avLst/>
          </a:prstGeom>
          <a:noFill/>
        </p:spPr>
        <p:txBody>
          <a:bodyPr wrap="none" rtlCol="0">
            <a:spAutoFit/>
          </a:bodyPr>
          <a:lstStyle/>
          <a:p>
            <a:r>
              <a:rPr lang="en-US" altLang="zh-CN" dirty="0" smtClean="0"/>
              <a:t>Chunk</a:t>
            </a:r>
            <a:endParaRPr lang="zh-CN" altLang="en-US" dirty="0"/>
          </a:p>
        </p:txBody>
      </p:sp>
      <p:sp>
        <p:nvSpPr>
          <p:cNvPr id="21" name="文本框 20"/>
          <p:cNvSpPr txBox="1"/>
          <p:nvPr/>
        </p:nvSpPr>
        <p:spPr>
          <a:xfrm>
            <a:off x="4753571" y="2465590"/>
            <a:ext cx="851515" cy="369332"/>
          </a:xfrm>
          <a:prstGeom prst="rect">
            <a:avLst/>
          </a:prstGeom>
          <a:noFill/>
        </p:spPr>
        <p:txBody>
          <a:bodyPr wrap="none" rtlCol="0">
            <a:spAutoFit/>
          </a:bodyPr>
          <a:lstStyle/>
          <a:p>
            <a:r>
              <a:rPr lang="en-US" altLang="zh-CN" dirty="0" smtClean="0"/>
              <a:t>Chunk</a:t>
            </a:r>
            <a:endParaRPr lang="zh-CN" altLang="en-US" dirty="0"/>
          </a:p>
        </p:txBody>
      </p:sp>
      <p:cxnSp>
        <p:nvCxnSpPr>
          <p:cNvPr id="23" name="直接箭头连接符 22"/>
          <p:cNvCxnSpPr>
            <a:endCxn id="15" idx="2"/>
          </p:cNvCxnSpPr>
          <p:nvPr/>
        </p:nvCxnSpPr>
        <p:spPr>
          <a:xfrm flipV="1">
            <a:off x="2622176" y="2799168"/>
            <a:ext cx="308823" cy="9171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6" idx="2"/>
          </p:cNvCxnSpPr>
          <p:nvPr/>
        </p:nvCxnSpPr>
        <p:spPr>
          <a:xfrm flipV="1">
            <a:off x="4263615" y="2796222"/>
            <a:ext cx="340766" cy="9201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611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CKG</a:t>
            </a:r>
            <a:endParaRPr lang="zh-CN" altLang="en-US" dirty="0"/>
          </a:p>
        </p:txBody>
      </p:sp>
      <p:sp>
        <p:nvSpPr>
          <p:cNvPr id="3" name="文本占位符 2"/>
          <p:cNvSpPr>
            <a:spLocks noGrp="1"/>
          </p:cNvSpPr>
          <p:nvPr>
            <p:ph type="body" sz="quarter" idx="10"/>
          </p:nvPr>
        </p:nvSpPr>
        <p:spPr/>
        <p:txBody>
          <a:bodyPr/>
          <a:lstStyle/>
          <a:p>
            <a:r>
              <a:rPr lang="en-US" altLang="zh-CN" dirty="0"/>
              <a:t>Chunk Group</a:t>
            </a:r>
            <a:r>
              <a:rPr lang="zh-CN" altLang="en-US" dirty="0"/>
              <a:t>简称</a:t>
            </a:r>
            <a:r>
              <a:rPr lang="en-US" altLang="zh-CN" dirty="0"/>
              <a:t>CKG</a:t>
            </a:r>
            <a:r>
              <a:rPr lang="zh-CN" altLang="en-US" dirty="0"/>
              <a:t>，是由来自于同一个</a:t>
            </a:r>
            <a:r>
              <a:rPr lang="en-US" altLang="zh-CN" dirty="0"/>
              <a:t>DG</a:t>
            </a:r>
            <a:r>
              <a:rPr lang="zh-CN" altLang="en-US" dirty="0"/>
              <a:t>内不同硬盘的</a:t>
            </a:r>
            <a:r>
              <a:rPr lang="en-US" altLang="zh-CN" dirty="0"/>
              <a:t>CK</a:t>
            </a:r>
            <a:r>
              <a:rPr lang="zh-CN" altLang="en-US" dirty="0"/>
              <a:t>按照</a:t>
            </a:r>
            <a:r>
              <a:rPr lang="en-US" altLang="zh-CN" dirty="0"/>
              <a:t>RAID</a:t>
            </a:r>
            <a:r>
              <a:rPr lang="zh-CN" altLang="en-US" dirty="0"/>
              <a:t>算法组成的逻辑存储单元，是存储池从硬盘域上分配资源的最小单位。</a:t>
            </a:r>
          </a:p>
          <a:p>
            <a:endParaRPr lang="zh-CN" altLang="en-US" dirty="0"/>
          </a:p>
          <a:p>
            <a:endParaRPr lang="zh-CN" altLang="en-US" dirty="0"/>
          </a:p>
          <a:p>
            <a:endParaRPr lang="zh-CN" altLang="en-US" dirty="0"/>
          </a:p>
        </p:txBody>
      </p:sp>
      <p:grpSp>
        <p:nvGrpSpPr>
          <p:cNvPr id="4" name="组合 82"/>
          <p:cNvGrpSpPr>
            <a:grpSpLocks/>
          </p:cNvGrpSpPr>
          <p:nvPr/>
        </p:nvGrpSpPr>
        <p:grpSpPr bwMode="auto">
          <a:xfrm>
            <a:off x="3370263" y="2803525"/>
            <a:ext cx="2373312" cy="3025775"/>
            <a:chOff x="1258261" y="2954331"/>
            <a:chExt cx="2546966" cy="3246444"/>
          </a:xfrm>
        </p:grpSpPr>
        <p:sp>
          <p:nvSpPr>
            <p:cNvPr id="5" name="矩形 4"/>
            <p:cNvSpPr/>
            <p:nvPr/>
          </p:nvSpPr>
          <p:spPr>
            <a:xfrm>
              <a:off x="1358776" y="3758277"/>
              <a:ext cx="2446451" cy="2442498"/>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 name="TextBox 16"/>
            <p:cNvSpPr txBox="1">
              <a:spLocks noChangeArrowheads="1"/>
            </p:cNvSpPr>
            <p:nvPr/>
          </p:nvSpPr>
          <p:spPr bwMode="auto">
            <a:xfrm>
              <a:off x="2288461" y="5831443"/>
              <a:ext cx="514711" cy="363245"/>
            </a:xfrm>
            <a:prstGeom prst="rect">
              <a:avLst/>
            </a:prstGeom>
            <a:noFill/>
            <a:ln w="9525">
              <a:noFill/>
              <a:miter lim="800000"/>
              <a:headEnd/>
              <a:tailEnd/>
            </a:ln>
          </p:spPr>
          <p:txBody>
            <a:bodyPr wrap="none">
              <a:spAutoFit/>
            </a:bodyPr>
            <a:lstStyle/>
            <a:p>
              <a:r>
                <a:rPr lang="en-US" altLang="zh-CN" sz="1600" dirty="0"/>
                <a:t>DG</a:t>
              </a:r>
              <a:endParaRPr lang="zh-CN" altLang="en-US" sz="1600" dirty="0"/>
            </a:p>
          </p:txBody>
        </p:sp>
        <p:grpSp>
          <p:nvGrpSpPr>
            <p:cNvPr id="7" name="组合 32"/>
            <p:cNvGrpSpPr>
              <a:grpSpLocks/>
            </p:cNvGrpSpPr>
            <p:nvPr/>
          </p:nvGrpSpPr>
          <p:grpSpPr bwMode="auto">
            <a:xfrm>
              <a:off x="2198655" y="5008593"/>
              <a:ext cx="730260" cy="766773"/>
              <a:chOff x="1650961" y="5008593"/>
              <a:chExt cx="730260" cy="766773"/>
            </a:xfrm>
          </p:grpSpPr>
          <p:sp>
            <p:nvSpPr>
              <p:cNvPr id="38" name="矩形 37"/>
              <p:cNvSpPr/>
              <p:nvPr/>
            </p:nvSpPr>
            <p:spPr>
              <a:xfrm>
                <a:off x="1650986" y="5008481"/>
                <a:ext cx="730868"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9" name="矩形 38"/>
              <p:cNvSpPr/>
              <p:nvPr/>
            </p:nvSpPr>
            <p:spPr>
              <a:xfrm>
                <a:off x="1724242" y="5108974"/>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0" name="矩形 39"/>
              <p:cNvSpPr/>
              <p:nvPr/>
            </p:nvSpPr>
            <p:spPr>
              <a:xfrm>
                <a:off x="1944015" y="5108974"/>
                <a:ext cx="144810"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1" name="矩形 40"/>
              <p:cNvSpPr/>
              <p:nvPr/>
            </p:nvSpPr>
            <p:spPr>
              <a:xfrm>
                <a:off x="2162083" y="5108974"/>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2" name="矩形 41"/>
              <p:cNvSpPr/>
              <p:nvPr/>
            </p:nvSpPr>
            <p:spPr>
              <a:xfrm>
                <a:off x="1724242" y="5364465"/>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3" name="矩形 42"/>
              <p:cNvSpPr/>
              <p:nvPr/>
            </p:nvSpPr>
            <p:spPr>
              <a:xfrm>
                <a:off x="1724242" y="5582484"/>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4" name="矩形 43"/>
              <p:cNvSpPr/>
              <p:nvPr/>
            </p:nvSpPr>
            <p:spPr>
              <a:xfrm>
                <a:off x="1944015" y="5364465"/>
                <a:ext cx="144810"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5" name="矩形 44"/>
              <p:cNvSpPr/>
              <p:nvPr/>
            </p:nvSpPr>
            <p:spPr>
              <a:xfrm>
                <a:off x="1944015" y="5582484"/>
                <a:ext cx="144810"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6" name="矩形 45"/>
              <p:cNvSpPr/>
              <p:nvPr/>
            </p:nvSpPr>
            <p:spPr>
              <a:xfrm>
                <a:off x="2162083" y="5364465"/>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47" name="矩形 46"/>
              <p:cNvSpPr/>
              <p:nvPr/>
            </p:nvSpPr>
            <p:spPr>
              <a:xfrm>
                <a:off x="2162083" y="5582484"/>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sp>
          <p:nvSpPr>
            <p:cNvPr id="8" name="椭圆 7"/>
            <p:cNvSpPr/>
            <p:nvPr/>
          </p:nvSpPr>
          <p:spPr>
            <a:xfrm>
              <a:off x="1978907" y="2954331"/>
              <a:ext cx="1241966" cy="657465"/>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9" name="矩形 8"/>
            <p:cNvSpPr/>
            <p:nvPr/>
          </p:nvSpPr>
          <p:spPr>
            <a:xfrm>
              <a:off x="2198679"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10" name="矩形 9"/>
            <p:cNvSpPr/>
            <p:nvPr/>
          </p:nvSpPr>
          <p:spPr>
            <a:xfrm>
              <a:off x="2490004"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11" name="矩形 10"/>
            <p:cNvSpPr/>
            <p:nvPr/>
          </p:nvSpPr>
          <p:spPr>
            <a:xfrm>
              <a:off x="2783033"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12" name="TextBox 31"/>
            <p:cNvSpPr txBox="1">
              <a:spLocks noChangeArrowheads="1"/>
            </p:cNvSpPr>
            <p:nvPr/>
          </p:nvSpPr>
          <p:spPr bwMode="auto">
            <a:xfrm>
              <a:off x="1258261" y="3136896"/>
              <a:ext cx="623091" cy="363245"/>
            </a:xfrm>
            <a:prstGeom prst="rect">
              <a:avLst/>
            </a:prstGeom>
            <a:noFill/>
            <a:ln w="9525">
              <a:noFill/>
              <a:miter lim="800000"/>
              <a:headEnd/>
              <a:tailEnd/>
            </a:ln>
          </p:spPr>
          <p:txBody>
            <a:bodyPr wrap="none">
              <a:spAutoFit/>
            </a:bodyPr>
            <a:lstStyle/>
            <a:p>
              <a:r>
                <a:rPr lang="en-US" altLang="zh-CN" sz="1600" dirty="0"/>
                <a:t>CKG</a:t>
              </a:r>
              <a:endParaRPr lang="zh-CN" altLang="en-US" sz="1600" dirty="0"/>
            </a:p>
          </p:txBody>
        </p:sp>
        <p:grpSp>
          <p:nvGrpSpPr>
            <p:cNvPr id="13" name="组合 44"/>
            <p:cNvGrpSpPr>
              <a:grpSpLocks/>
            </p:cNvGrpSpPr>
            <p:nvPr/>
          </p:nvGrpSpPr>
          <p:grpSpPr bwMode="auto">
            <a:xfrm>
              <a:off x="1650960" y="4059255"/>
              <a:ext cx="730260" cy="766773"/>
              <a:chOff x="1650961" y="5008593"/>
              <a:chExt cx="730260" cy="766773"/>
            </a:xfrm>
          </p:grpSpPr>
          <p:sp>
            <p:nvSpPr>
              <p:cNvPr id="28" name="矩形 27"/>
              <p:cNvSpPr/>
              <p:nvPr/>
            </p:nvSpPr>
            <p:spPr>
              <a:xfrm>
                <a:off x="1651807" y="5009094"/>
                <a:ext cx="729165"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9" name="矩形 28"/>
              <p:cNvSpPr/>
              <p:nvPr/>
            </p:nvSpPr>
            <p:spPr>
              <a:xfrm>
                <a:off x="1725064" y="5109588"/>
                <a:ext cx="144810"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0" name="矩形 29"/>
              <p:cNvSpPr/>
              <p:nvPr/>
            </p:nvSpPr>
            <p:spPr>
              <a:xfrm>
                <a:off x="1943133" y="5109588"/>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1" name="矩形 30"/>
              <p:cNvSpPr/>
              <p:nvPr/>
            </p:nvSpPr>
            <p:spPr>
              <a:xfrm>
                <a:off x="2162904" y="5109588"/>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2" name="矩形 31"/>
              <p:cNvSpPr/>
              <p:nvPr/>
            </p:nvSpPr>
            <p:spPr>
              <a:xfrm>
                <a:off x="1725064" y="5365079"/>
                <a:ext cx="144810"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3" name="矩形 32"/>
              <p:cNvSpPr/>
              <p:nvPr/>
            </p:nvSpPr>
            <p:spPr>
              <a:xfrm>
                <a:off x="1725064" y="5583098"/>
                <a:ext cx="144810"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4" name="矩形 33"/>
              <p:cNvSpPr/>
              <p:nvPr/>
            </p:nvSpPr>
            <p:spPr>
              <a:xfrm>
                <a:off x="1943133" y="5365079"/>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5" name="矩形 34"/>
              <p:cNvSpPr/>
              <p:nvPr/>
            </p:nvSpPr>
            <p:spPr>
              <a:xfrm>
                <a:off x="1943133" y="5583098"/>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6" name="矩形 35"/>
              <p:cNvSpPr/>
              <p:nvPr/>
            </p:nvSpPr>
            <p:spPr>
              <a:xfrm>
                <a:off x="2162904" y="5365079"/>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37" name="矩形 36"/>
              <p:cNvSpPr/>
              <p:nvPr/>
            </p:nvSpPr>
            <p:spPr>
              <a:xfrm>
                <a:off x="2162904" y="5583098"/>
                <a:ext cx="144811"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grpSp>
          <p:nvGrpSpPr>
            <p:cNvPr id="14" name="组合 55"/>
            <p:cNvGrpSpPr>
              <a:grpSpLocks/>
            </p:cNvGrpSpPr>
            <p:nvPr/>
          </p:nvGrpSpPr>
          <p:grpSpPr bwMode="auto">
            <a:xfrm>
              <a:off x="2782862" y="4049721"/>
              <a:ext cx="730260" cy="766773"/>
              <a:chOff x="1650961" y="5008593"/>
              <a:chExt cx="730260" cy="766773"/>
            </a:xfrm>
          </p:grpSpPr>
          <p:sp>
            <p:nvSpPr>
              <p:cNvPr id="18" name="矩形 17"/>
              <p:cNvSpPr/>
              <p:nvPr/>
            </p:nvSpPr>
            <p:spPr>
              <a:xfrm>
                <a:off x="1651132" y="5008408"/>
                <a:ext cx="730870"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19" name="矩形 18"/>
              <p:cNvSpPr/>
              <p:nvPr/>
            </p:nvSpPr>
            <p:spPr>
              <a:xfrm>
                <a:off x="1724389" y="5108902"/>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0" name="矩形 19"/>
              <p:cNvSpPr/>
              <p:nvPr/>
            </p:nvSpPr>
            <p:spPr>
              <a:xfrm>
                <a:off x="1944161" y="5108902"/>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1" name="矩形 20"/>
              <p:cNvSpPr/>
              <p:nvPr/>
            </p:nvSpPr>
            <p:spPr>
              <a:xfrm>
                <a:off x="2162229" y="5108902"/>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2" name="矩形 21"/>
              <p:cNvSpPr/>
              <p:nvPr/>
            </p:nvSpPr>
            <p:spPr>
              <a:xfrm>
                <a:off x="1724389" y="5364393"/>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3" name="矩形 22"/>
              <p:cNvSpPr/>
              <p:nvPr/>
            </p:nvSpPr>
            <p:spPr>
              <a:xfrm>
                <a:off x="1724389" y="5582413"/>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4" name="矩形 23"/>
              <p:cNvSpPr/>
              <p:nvPr/>
            </p:nvSpPr>
            <p:spPr>
              <a:xfrm>
                <a:off x="1944161" y="5364393"/>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5" name="矩形 24"/>
              <p:cNvSpPr/>
              <p:nvPr/>
            </p:nvSpPr>
            <p:spPr>
              <a:xfrm>
                <a:off x="1944161" y="5582413"/>
                <a:ext cx="144811"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6" name="矩形 25"/>
              <p:cNvSpPr/>
              <p:nvPr/>
            </p:nvSpPr>
            <p:spPr>
              <a:xfrm>
                <a:off x="2162229" y="5364393"/>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27" name="矩形 26"/>
              <p:cNvSpPr/>
              <p:nvPr/>
            </p:nvSpPr>
            <p:spPr>
              <a:xfrm>
                <a:off x="2162229" y="5582413"/>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cxnSp>
          <p:nvCxnSpPr>
            <p:cNvPr id="15" name="直接连接符 67"/>
            <p:cNvCxnSpPr>
              <a:cxnSpLocks noChangeShapeType="1"/>
              <a:stCxn id="29" idx="0"/>
              <a:endCxn id="9" idx="2"/>
            </p:cNvCxnSpPr>
            <p:nvPr/>
          </p:nvCxnSpPr>
          <p:spPr bwMode="auto">
            <a:xfrm rot="5400000" flipH="1" flipV="1">
              <a:off x="1614447" y="3502026"/>
              <a:ext cx="839799" cy="474670"/>
            </a:xfrm>
            <a:prstGeom prst="line">
              <a:avLst/>
            </a:prstGeom>
            <a:noFill/>
            <a:ln w="9525" algn="ctr">
              <a:solidFill>
                <a:schemeClr val="tx1"/>
              </a:solidFill>
              <a:round/>
              <a:headEnd/>
              <a:tailEnd/>
            </a:ln>
          </p:spPr>
        </p:cxnSp>
        <p:cxnSp>
          <p:nvCxnSpPr>
            <p:cNvPr id="16" name="直接连接符 69"/>
            <p:cNvCxnSpPr>
              <a:cxnSpLocks noChangeShapeType="1"/>
              <a:stCxn id="21" idx="0"/>
              <a:endCxn id="11" idx="2"/>
            </p:cNvCxnSpPr>
            <p:nvPr/>
          </p:nvCxnSpPr>
          <p:spPr bwMode="auto">
            <a:xfrm rot="16200000" flipV="1">
              <a:off x="2696347" y="3479004"/>
              <a:ext cx="830265" cy="511180"/>
            </a:xfrm>
            <a:prstGeom prst="line">
              <a:avLst/>
            </a:prstGeom>
            <a:noFill/>
            <a:ln w="9525" algn="ctr">
              <a:solidFill>
                <a:schemeClr val="tx1"/>
              </a:solidFill>
              <a:round/>
              <a:headEnd/>
              <a:tailEnd/>
            </a:ln>
          </p:spPr>
        </p:cxnSp>
        <p:cxnSp>
          <p:nvCxnSpPr>
            <p:cNvPr id="17" name="肘形连接符 71"/>
            <p:cNvCxnSpPr>
              <a:cxnSpLocks noChangeShapeType="1"/>
              <a:stCxn id="10" idx="2"/>
              <a:endCxn id="40" idx="0"/>
            </p:cNvCxnSpPr>
            <p:nvPr/>
          </p:nvCxnSpPr>
          <p:spPr bwMode="auto">
            <a:xfrm rot="5400000">
              <a:off x="1669217" y="4214029"/>
              <a:ext cx="1789137" cy="1"/>
            </a:xfrm>
            <a:prstGeom prst="bentConnector3">
              <a:avLst>
                <a:gd name="adj1" fmla="val 50000"/>
              </a:avLst>
            </a:prstGeom>
            <a:noFill/>
            <a:ln w="9525" algn="ctr">
              <a:solidFill>
                <a:schemeClr val="tx1"/>
              </a:solidFill>
              <a:round/>
              <a:headEnd/>
              <a:tailEnd/>
            </a:ln>
          </p:spPr>
        </p:cxnSp>
      </p:grpSp>
      <p:grpSp>
        <p:nvGrpSpPr>
          <p:cNvPr id="48" name="组合 83"/>
          <p:cNvGrpSpPr>
            <a:grpSpLocks/>
          </p:cNvGrpSpPr>
          <p:nvPr/>
        </p:nvGrpSpPr>
        <p:grpSpPr bwMode="auto">
          <a:xfrm>
            <a:off x="6948488" y="2803525"/>
            <a:ext cx="2373312" cy="3025775"/>
            <a:chOff x="1258261" y="2954331"/>
            <a:chExt cx="2546966" cy="3246444"/>
          </a:xfrm>
        </p:grpSpPr>
        <p:sp>
          <p:nvSpPr>
            <p:cNvPr id="49" name="矩形 48"/>
            <p:cNvSpPr/>
            <p:nvPr/>
          </p:nvSpPr>
          <p:spPr>
            <a:xfrm>
              <a:off x="1358776" y="3758277"/>
              <a:ext cx="2446451" cy="2442498"/>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50" name="TextBox 85"/>
            <p:cNvSpPr txBox="1">
              <a:spLocks noChangeArrowheads="1"/>
            </p:cNvSpPr>
            <p:nvPr/>
          </p:nvSpPr>
          <p:spPr bwMode="auto">
            <a:xfrm>
              <a:off x="2288461" y="5831443"/>
              <a:ext cx="514711" cy="363245"/>
            </a:xfrm>
            <a:prstGeom prst="rect">
              <a:avLst/>
            </a:prstGeom>
            <a:noFill/>
            <a:ln w="9525">
              <a:noFill/>
              <a:miter lim="800000"/>
              <a:headEnd/>
              <a:tailEnd/>
            </a:ln>
          </p:spPr>
          <p:txBody>
            <a:bodyPr wrap="none">
              <a:spAutoFit/>
            </a:bodyPr>
            <a:lstStyle/>
            <a:p>
              <a:r>
                <a:rPr lang="en-US" altLang="zh-CN" sz="1600"/>
                <a:t>DG</a:t>
              </a:r>
              <a:endParaRPr lang="zh-CN" altLang="en-US" sz="1600"/>
            </a:p>
          </p:txBody>
        </p:sp>
        <p:grpSp>
          <p:nvGrpSpPr>
            <p:cNvPr id="51" name="组合 32"/>
            <p:cNvGrpSpPr>
              <a:grpSpLocks/>
            </p:cNvGrpSpPr>
            <p:nvPr/>
          </p:nvGrpSpPr>
          <p:grpSpPr bwMode="auto">
            <a:xfrm>
              <a:off x="2198655" y="5008593"/>
              <a:ext cx="730260" cy="766773"/>
              <a:chOff x="1650961" y="5008593"/>
              <a:chExt cx="730260" cy="766773"/>
            </a:xfrm>
          </p:grpSpPr>
          <p:sp>
            <p:nvSpPr>
              <p:cNvPr id="82" name="矩形 12"/>
              <p:cNvSpPr/>
              <p:nvPr/>
            </p:nvSpPr>
            <p:spPr>
              <a:xfrm>
                <a:off x="1650986" y="5008481"/>
                <a:ext cx="730868"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3" name="矩形 82"/>
              <p:cNvSpPr/>
              <p:nvPr/>
            </p:nvSpPr>
            <p:spPr>
              <a:xfrm>
                <a:off x="1724242" y="5108974"/>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4" name="矩形 83"/>
              <p:cNvSpPr/>
              <p:nvPr/>
            </p:nvSpPr>
            <p:spPr>
              <a:xfrm>
                <a:off x="1944015" y="5108974"/>
                <a:ext cx="144810"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5" name="矩形 84"/>
              <p:cNvSpPr/>
              <p:nvPr/>
            </p:nvSpPr>
            <p:spPr>
              <a:xfrm>
                <a:off x="2162083" y="5108974"/>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6" name="矩形 85"/>
              <p:cNvSpPr/>
              <p:nvPr/>
            </p:nvSpPr>
            <p:spPr>
              <a:xfrm>
                <a:off x="1724242" y="5364465"/>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7" name="矩形 86"/>
              <p:cNvSpPr/>
              <p:nvPr/>
            </p:nvSpPr>
            <p:spPr>
              <a:xfrm>
                <a:off x="1724242" y="5582484"/>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8" name="矩形 87"/>
              <p:cNvSpPr/>
              <p:nvPr/>
            </p:nvSpPr>
            <p:spPr>
              <a:xfrm>
                <a:off x="1944015" y="5364465"/>
                <a:ext cx="144810"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9" name="矩形 88"/>
              <p:cNvSpPr/>
              <p:nvPr/>
            </p:nvSpPr>
            <p:spPr>
              <a:xfrm>
                <a:off x="1944015" y="5582484"/>
                <a:ext cx="144810"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90" name="矩形 89"/>
              <p:cNvSpPr/>
              <p:nvPr/>
            </p:nvSpPr>
            <p:spPr>
              <a:xfrm>
                <a:off x="2162083" y="5364465"/>
                <a:ext cx="146515"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91" name="矩形 90"/>
              <p:cNvSpPr/>
              <p:nvPr/>
            </p:nvSpPr>
            <p:spPr>
              <a:xfrm>
                <a:off x="2162083" y="5582484"/>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sp>
          <p:nvSpPr>
            <p:cNvPr id="52" name="椭圆 51"/>
            <p:cNvSpPr/>
            <p:nvPr/>
          </p:nvSpPr>
          <p:spPr>
            <a:xfrm>
              <a:off x="1978907" y="2954331"/>
              <a:ext cx="1241966" cy="657465"/>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53" name="矩形 52"/>
            <p:cNvSpPr/>
            <p:nvPr/>
          </p:nvSpPr>
          <p:spPr>
            <a:xfrm>
              <a:off x="2198679"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54" name="矩形 53"/>
            <p:cNvSpPr/>
            <p:nvPr/>
          </p:nvSpPr>
          <p:spPr>
            <a:xfrm>
              <a:off x="2490004"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55" name="矩形 54"/>
            <p:cNvSpPr/>
            <p:nvPr/>
          </p:nvSpPr>
          <p:spPr>
            <a:xfrm>
              <a:off x="2783033" y="3174053"/>
              <a:ext cx="146514" cy="144779"/>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56" name="TextBox 91"/>
            <p:cNvSpPr txBox="1">
              <a:spLocks noChangeArrowheads="1"/>
            </p:cNvSpPr>
            <p:nvPr/>
          </p:nvSpPr>
          <p:spPr bwMode="auto">
            <a:xfrm>
              <a:off x="1258261" y="3136896"/>
              <a:ext cx="623091" cy="363245"/>
            </a:xfrm>
            <a:prstGeom prst="rect">
              <a:avLst/>
            </a:prstGeom>
            <a:noFill/>
            <a:ln w="9525">
              <a:noFill/>
              <a:miter lim="800000"/>
              <a:headEnd/>
              <a:tailEnd/>
            </a:ln>
          </p:spPr>
          <p:txBody>
            <a:bodyPr wrap="none">
              <a:spAutoFit/>
            </a:bodyPr>
            <a:lstStyle/>
            <a:p>
              <a:r>
                <a:rPr lang="en-US" altLang="zh-CN" sz="1600" dirty="0"/>
                <a:t>CKG</a:t>
              </a:r>
              <a:endParaRPr lang="zh-CN" altLang="en-US" sz="1600" dirty="0"/>
            </a:p>
          </p:txBody>
        </p:sp>
        <p:grpSp>
          <p:nvGrpSpPr>
            <p:cNvPr id="57" name="组合 44"/>
            <p:cNvGrpSpPr>
              <a:grpSpLocks/>
            </p:cNvGrpSpPr>
            <p:nvPr/>
          </p:nvGrpSpPr>
          <p:grpSpPr bwMode="auto">
            <a:xfrm>
              <a:off x="1650960" y="4059255"/>
              <a:ext cx="730260" cy="766773"/>
              <a:chOff x="1650961" y="5008593"/>
              <a:chExt cx="730260" cy="766773"/>
            </a:xfrm>
          </p:grpSpPr>
          <p:sp>
            <p:nvSpPr>
              <p:cNvPr id="72" name="矩形 71"/>
              <p:cNvSpPr/>
              <p:nvPr/>
            </p:nvSpPr>
            <p:spPr>
              <a:xfrm>
                <a:off x="1651807" y="5009094"/>
                <a:ext cx="729165"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3" name="矩形 72"/>
              <p:cNvSpPr/>
              <p:nvPr/>
            </p:nvSpPr>
            <p:spPr>
              <a:xfrm>
                <a:off x="1725064" y="5109588"/>
                <a:ext cx="144810"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4" name="矩形 73"/>
              <p:cNvSpPr/>
              <p:nvPr/>
            </p:nvSpPr>
            <p:spPr>
              <a:xfrm>
                <a:off x="1943133" y="5109588"/>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5" name="矩形 74"/>
              <p:cNvSpPr/>
              <p:nvPr/>
            </p:nvSpPr>
            <p:spPr>
              <a:xfrm>
                <a:off x="2162904" y="5109588"/>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6" name="矩形 75"/>
              <p:cNvSpPr/>
              <p:nvPr/>
            </p:nvSpPr>
            <p:spPr>
              <a:xfrm>
                <a:off x="1725064" y="5365079"/>
                <a:ext cx="144810"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7" name="矩形 76"/>
              <p:cNvSpPr/>
              <p:nvPr/>
            </p:nvSpPr>
            <p:spPr>
              <a:xfrm>
                <a:off x="1725064" y="5583098"/>
                <a:ext cx="144810"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8" name="矩形 77"/>
              <p:cNvSpPr/>
              <p:nvPr/>
            </p:nvSpPr>
            <p:spPr>
              <a:xfrm>
                <a:off x="1943133" y="5365079"/>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9" name="矩形 78"/>
              <p:cNvSpPr/>
              <p:nvPr/>
            </p:nvSpPr>
            <p:spPr>
              <a:xfrm>
                <a:off x="1943133" y="5583098"/>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0" name="矩形 79"/>
              <p:cNvSpPr/>
              <p:nvPr/>
            </p:nvSpPr>
            <p:spPr>
              <a:xfrm>
                <a:off x="2162904" y="5365079"/>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81" name="矩形 80"/>
              <p:cNvSpPr/>
              <p:nvPr/>
            </p:nvSpPr>
            <p:spPr>
              <a:xfrm>
                <a:off x="2162904" y="5583098"/>
                <a:ext cx="144811"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grpSp>
          <p:nvGrpSpPr>
            <p:cNvPr id="58" name="组合 55"/>
            <p:cNvGrpSpPr>
              <a:grpSpLocks/>
            </p:cNvGrpSpPr>
            <p:nvPr/>
          </p:nvGrpSpPr>
          <p:grpSpPr bwMode="auto">
            <a:xfrm>
              <a:off x="2782862" y="4049721"/>
              <a:ext cx="730260" cy="766773"/>
              <a:chOff x="1650961" y="5008593"/>
              <a:chExt cx="730260" cy="766773"/>
            </a:xfrm>
          </p:grpSpPr>
          <p:sp>
            <p:nvSpPr>
              <p:cNvPr id="62" name="矩形 61"/>
              <p:cNvSpPr/>
              <p:nvPr/>
            </p:nvSpPr>
            <p:spPr>
              <a:xfrm>
                <a:off x="1651132" y="5008408"/>
                <a:ext cx="730870" cy="766474"/>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3" name="矩形 62"/>
              <p:cNvSpPr/>
              <p:nvPr/>
            </p:nvSpPr>
            <p:spPr>
              <a:xfrm>
                <a:off x="1724389" y="5108902"/>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4" name="矩形 63"/>
              <p:cNvSpPr/>
              <p:nvPr/>
            </p:nvSpPr>
            <p:spPr>
              <a:xfrm>
                <a:off x="1944161" y="5108902"/>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5" name="矩形 64"/>
              <p:cNvSpPr/>
              <p:nvPr/>
            </p:nvSpPr>
            <p:spPr>
              <a:xfrm>
                <a:off x="2162229" y="5108902"/>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6" name="矩形 65"/>
              <p:cNvSpPr/>
              <p:nvPr/>
            </p:nvSpPr>
            <p:spPr>
              <a:xfrm>
                <a:off x="1724389" y="5364393"/>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7" name="矩形 66"/>
              <p:cNvSpPr/>
              <p:nvPr/>
            </p:nvSpPr>
            <p:spPr>
              <a:xfrm>
                <a:off x="1724389" y="5582413"/>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8" name="矩形 67"/>
              <p:cNvSpPr/>
              <p:nvPr/>
            </p:nvSpPr>
            <p:spPr>
              <a:xfrm>
                <a:off x="1944161" y="5364393"/>
                <a:ext cx="144811"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69" name="矩形 68"/>
              <p:cNvSpPr/>
              <p:nvPr/>
            </p:nvSpPr>
            <p:spPr>
              <a:xfrm>
                <a:off x="1944161" y="5582413"/>
                <a:ext cx="144811"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0" name="矩形 69"/>
              <p:cNvSpPr/>
              <p:nvPr/>
            </p:nvSpPr>
            <p:spPr>
              <a:xfrm>
                <a:off x="2162229" y="5364393"/>
                <a:ext cx="146515" cy="144778"/>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sp>
            <p:nvSpPr>
              <p:cNvPr id="71" name="矩形 70"/>
              <p:cNvSpPr/>
              <p:nvPr/>
            </p:nvSpPr>
            <p:spPr>
              <a:xfrm>
                <a:off x="2162229" y="5582413"/>
                <a:ext cx="146515" cy="146482"/>
              </a:xfrm>
              <a:prstGeom prst="rect">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dirty="0">
                  <a:solidFill>
                    <a:schemeClr val="bg1"/>
                  </a:solidFill>
                </a:endParaRPr>
              </a:p>
            </p:txBody>
          </p:sp>
        </p:grpSp>
        <p:cxnSp>
          <p:nvCxnSpPr>
            <p:cNvPr id="59" name="直接连接符 94"/>
            <p:cNvCxnSpPr>
              <a:cxnSpLocks noChangeShapeType="1"/>
              <a:stCxn id="73" idx="0"/>
              <a:endCxn id="53" idx="2"/>
            </p:cNvCxnSpPr>
            <p:nvPr/>
          </p:nvCxnSpPr>
          <p:spPr bwMode="auto">
            <a:xfrm rot="5400000" flipH="1" flipV="1">
              <a:off x="1614447" y="3502026"/>
              <a:ext cx="839799" cy="474670"/>
            </a:xfrm>
            <a:prstGeom prst="line">
              <a:avLst/>
            </a:prstGeom>
            <a:noFill/>
            <a:ln w="9525" algn="ctr">
              <a:solidFill>
                <a:schemeClr val="tx1"/>
              </a:solidFill>
              <a:round/>
              <a:headEnd/>
              <a:tailEnd/>
            </a:ln>
          </p:spPr>
        </p:cxnSp>
        <p:cxnSp>
          <p:nvCxnSpPr>
            <p:cNvPr id="60" name="直接连接符 95"/>
            <p:cNvCxnSpPr>
              <a:cxnSpLocks noChangeShapeType="1"/>
              <a:stCxn id="65" idx="0"/>
              <a:endCxn id="55" idx="2"/>
            </p:cNvCxnSpPr>
            <p:nvPr/>
          </p:nvCxnSpPr>
          <p:spPr bwMode="auto">
            <a:xfrm rot="16200000" flipV="1">
              <a:off x="2696347" y="3479004"/>
              <a:ext cx="830265" cy="511180"/>
            </a:xfrm>
            <a:prstGeom prst="line">
              <a:avLst/>
            </a:prstGeom>
            <a:noFill/>
            <a:ln w="9525" algn="ctr">
              <a:solidFill>
                <a:schemeClr val="tx1"/>
              </a:solidFill>
              <a:round/>
              <a:headEnd/>
              <a:tailEnd/>
            </a:ln>
          </p:spPr>
        </p:cxnSp>
        <p:cxnSp>
          <p:nvCxnSpPr>
            <p:cNvPr id="61" name="肘形连接符 96"/>
            <p:cNvCxnSpPr>
              <a:cxnSpLocks noChangeShapeType="1"/>
              <a:stCxn id="54" idx="2"/>
              <a:endCxn id="84" idx="0"/>
            </p:cNvCxnSpPr>
            <p:nvPr/>
          </p:nvCxnSpPr>
          <p:spPr bwMode="auto">
            <a:xfrm rot="5400000">
              <a:off x="1669217" y="4214029"/>
              <a:ext cx="1789137" cy="1"/>
            </a:xfrm>
            <a:prstGeom prst="bentConnector3">
              <a:avLst>
                <a:gd name="adj1" fmla="val 50000"/>
              </a:avLst>
            </a:prstGeom>
            <a:noFill/>
            <a:ln w="9525" algn="ctr">
              <a:solidFill>
                <a:schemeClr val="tx1"/>
              </a:solidFill>
              <a:round/>
              <a:headEnd/>
              <a:tailEnd/>
            </a:ln>
          </p:spPr>
        </p:cxnSp>
      </p:grpSp>
      <p:sp>
        <p:nvSpPr>
          <p:cNvPr id="92" name="TextBox 127"/>
          <p:cNvSpPr txBox="1">
            <a:spLocks noChangeArrowheads="1"/>
          </p:cNvSpPr>
          <p:nvPr/>
        </p:nvSpPr>
        <p:spPr bwMode="auto">
          <a:xfrm>
            <a:off x="4903788" y="4848225"/>
            <a:ext cx="582211" cy="338554"/>
          </a:xfrm>
          <a:prstGeom prst="rect">
            <a:avLst/>
          </a:prstGeom>
          <a:noFill/>
          <a:ln w="9525">
            <a:noFill/>
            <a:miter lim="800000"/>
            <a:headEnd/>
            <a:tailEnd/>
          </a:ln>
        </p:spPr>
        <p:txBody>
          <a:bodyPr wrap="none">
            <a:spAutoFit/>
          </a:bodyPr>
          <a:lstStyle/>
          <a:p>
            <a:r>
              <a:rPr lang="en-US" altLang="zh-CN" sz="1600"/>
              <a:t>Disk</a:t>
            </a:r>
            <a:endParaRPr lang="zh-CN" altLang="en-US" sz="1600"/>
          </a:p>
        </p:txBody>
      </p:sp>
      <p:sp>
        <p:nvSpPr>
          <p:cNvPr id="93" name="TextBox 128"/>
          <p:cNvSpPr txBox="1">
            <a:spLocks noChangeArrowheads="1"/>
          </p:cNvSpPr>
          <p:nvPr/>
        </p:nvSpPr>
        <p:spPr bwMode="auto">
          <a:xfrm>
            <a:off x="8491538" y="4884737"/>
            <a:ext cx="582211" cy="338554"/>
          </a:xfrm>
          <a:prstGeom prst="rect">
            <a:avLst/>
          </a:prstGeom>
          <a:noFill/>
          <a:ln w="9525">
            <a:noFill/>
            <a:miter lim="800000"/>
            <a:headEnd/>
            <a:tailEnd/>
          </a:ln>
        </p:spPr>
        <p:txBody>
          <a:bodyPr wrap="none">
            <a:spAutoFit/>
          </a:bodyPr>
          <a:lstStyle/>
          <a:p>
            <a:r>
              <a:rPr lang="en-US" altLang="zh-CN" sz="1600" dirty="0"/>
              <a:t>Disk</a:t>
            </a:r>
            <a:endParaRPr lang="zh-CN" altLang="en-US" sz="1600" dirty="0"/>
          </a:p>
        </p:txBody>
      </p:sp>
      <p:sp>
        <p:nvSpPr>
          <p:cNvPr id="94" name="圆角矩形标注 93"/>
          <p:cNvSpPr/>
          <p:nvPr/>
        </p:nvSpPr>
        <p:spPr>
          <a:xfrm>
            <a:off x="2635250" y="5067300"/>
            <a:ext cx="661988" cy="474662"/>
          </a:xfrm>
          <a:prstGeom prst="wedgeRoundRectCallout">
            <a:avLst>
              <a:gd name="adj1" fmla="val 204684"/>
              <a:gd name="adj2" fmla="val 1956"/>
              <a:gd name="adj3" fmla="val 16667"/>
            </a:avLst>
          </a:prstGeom>
          <a:noFill/>
          <a:ln w="12700">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CK</a:t>
            </a:r>
            <a:endParaRPr lang="zh-CN" altLang="en-US" sz="1600" dirty="0">
              <a:solidFill>
                <a:schemeClr val="tx1"/>
              </a:solidFill>
            </a:endParaRPr>
          </a:p>
        </p:txBody>
      </p:sp>
    </p:spTree>
    <p:extLst>
      <p:ext uri="{BB962C8B-B14F-4D97-AF65-F5344CB8AC3E}">
        <p14:creationId xmlns:p14="http://schemas.microsoft.com/office/powerpoint/2010/main" val="183657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dirty="0" smtClean="0"/>
              <a:t>完成这门课程后，您将能够：</a:t>
            </a:r>
            <a:endParaRPr lang="en-US" altLang="zh-CN" dirty="0" smtClean="0"/>
          </a:p>
          <a:p>
            <a:pPr lvl="1"/>
            <a:r>
              <a:rPr lang="zh-CN" altLang="en-US" dirty="0" smtClean="0"/>
              <a:t>列出常见的</a:t>
            </a:r>
            <a:r>
              <a:rPr lang="en-US" altLang="zh-CN" dirty="0" smtClean="0"/>
              <a:t>RAID</a:t>
            </a:r>
            <a:r>
              <a:rPr lang="zh-CN" altLang="en-US" dirty="0" smtClean="0"/>
              <a:t>类型</a:t>
            </a:r>
            <a:endParaRPr lang="en-US" altLang="zh-CN" dirty="0" smtClean="0"/>
          </a:p>
          <a:p>
            <a:pPr lvl="1"/>
            <a:r>
              <a:rPr lang="zh-CN" altLang="en-US" dirty="0" smtClean="0"/>
              <a:t>列出不同</a:t>
            </a:r>
            <a:r>
              <a:rPr lang="en-US" altLang="zh-CN" dirty="0" smtClean="0"/>
              <a:t>RAID</a:t>
            </a:r>
            <a:r>
              <a:rPr lang="zh-CN" altLang="en-US" dirty="0" smtClean="0"/>
              <a:t>类型提供的不同级别的数据保护类型</a:t>
            </a:r>
            <a:endParaRPr lang="en-US" altLang="zh-CN" dirty="0" smtClean="0"/>
          </a:p>
          <a:p>
            <a:pPr lvl="1"/>
            <a:r>
              <a:rPr lang="zh-CN" altLang="en-US" dirty="0" smtClean="0"/>
              <a:t>了解</a:t>
            </a:r>
            <a:r>
              <a:rPr lang="en-US" altLang="zh-CN" dirty="0" smtClean="0"/>
              <a:t>RAID2.0+</a:t>
            </a:r>
            <a:r>
              <a:rPr lang="zh-CN" altLang="en-US" dirty="0" smtClean="0"/>
              <a:t>技术原理</a:t>
            </a:r>
            <a:endParaRPr lang="en-US" altLang="zh-CN" dirty="0" smtClean="0"/>
          </a:p>
          <a:p>
            <a:pPr lvl="1"/>
            <a:r>
              <a:rPr lang="zh-CN" altLang="en-US" dirty="0" smtClean="0"/>
              <a:t>了解动态</a:t>
            </a:r>
            <a:r>
              <a:rPr lang="en-US" altLang="zh-CN" dirty="0" smtClean="0"/>
              <a:t>RAID</a:t>
            </a:r>
            <a:r>
              <a:rPr lang="zh-CN" altLang="en-US" dirty="0" smtClean="0"/>
              <a:t>算法和</a:t>
            </a:r>
            <a:r>
              <a:rPr lang="en-US" altLang="zh-CN" dirty="0" smtClean="0"/>
              <a:t>RAID-TP</a:t>
            </a:r>
          </a:p>
        </p:txBody>
      </p:sp>
    </p:spTree>
    <p:extLst>
      <p:ext uri="{BB962C8B-B14F-4D97-AF65-F5344CB8AC3E}">
        <p14:creationId xmlns:p14="http://schemas.microsoft.com/office/powerpoint/2010/main" val="116835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Extent</a:t>
            </a:r>
            <a:endParaRPr lang="zh-CN" altLang="en-US" dirty="0"/>
          </a:p>
        </p:txBody>
      </p:sp>
      <p:sp>
        <p:nvSpPr>
          <p:cNvPr id="3" name="文本占位符 2"/>
          <p:cNvSpPr>
            <a:spLocks noGrp="1"/>
          </p:cNvSpPr>
          <p:nvPr>
            <p:ph type="body" sz="quarter" idx="10"/>
          </p:nvPr>
        </p:nvSpPr>
        <p:spPr/>
        <p:txBody>
          <a:bodyPr/>
          <a:lstStyle/>
          <a:p>
            <a:r>
              <a:rPr lang="en-US" altLang="zh-CN" dirty="0"/>
              <a:t>Extent</a:t>
            </a:r>
            <a:r>
              <a:rPr lang="zh-CN" altLang="en-US" dirty="0"/>
              <a:t>是在</a:t>
            </a:r>
            <a:r>
              <a:rPr lang="en-US" altLang="zh-CN" dirty="0"/>
              <a:t>CKG</a:t>
            </a:r>
            <a:r>
              <a:rPr lang="zh-CN" altLang="en-US" dirty="0"/>
              <a:t>基础上划分的固定大小的逻辑存储空间，大小可调，是热点数据统计和迁移的最小单元（数据迁移粒度），也是存储池中申请空间、释放空间的最小单位。</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77" name="组合 76"/>
          <p:cNvGrpSpPr/>
          <p:nvPr/>
        </p:nvGrpSpPr>
        <p:grpSpPr>
          <a:xfrm>
            <a:off x="2490373" y="2663285"/>
            <a:ext cx="6356384" cy="3070646"/>
            <a:chOff x="1364730" y="2651074"/>
            <a:chExt cx="6356384" cy="3070646"/>
          </a:xfrm>
        </p:grpSpPr>
        <p:grpSp>
          <p:nvGrpSpPr>
            <p:cNvPr id="7" name="组合 6"/>
            <p:cNvGrpSpPr/>
            <p:nvPr/>
          </p:nvGrpSpPr>
          <p:grpSpPr>
            <a:xfrm>
              <a:off x="1368091" y="3516402"/>
              <a:ext cx="1536326" cy="531159"/>
              <a:chOff x="1919569" y="4377017"/>
              <a:chExt cx="1536326" cy="531159"/>
            </a:xfrm>
          </p:grpSpPr>
          <p:sp>
            <p:nvSpPr>
              <p:cNvPr id="50" name="圆角矩形 49"/>
              <p:cNvSpPr/>
              <p:nvPr/>
            </p:nvSpPr>
            <p:spPr>
              <a:xfrm>
                <a:off x="1919569" y="4377017"/>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2010335" y="4484594"/>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2299447" y="4484594"/>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588559" y="4484594"/>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2877671" y="4484594"/>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3170144" y="4484594"/>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371453" y="4376783"/>
              <a:ext cx="1536326" cy="531159"/>
              <a:chOff x="1919569" y="5277970"/>
              <a:chExt cx="1536326" cy="531159"/>
            </a:xfrm>
          </p:grpSpPr>
          <p:sp>
            <p:nvSpPr>
              <p:cNvPr id="44" name="圆角矩形 43"/>
              <p:cNvSpPr/>
              <p:nvPr/>
            </p:nvSpPr>
            <p:spPr>
              <a:xfrm>
                <a:off x="1919569" y="5277970"/>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2010335" y="5385547"/>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2299447" y="5385547"/>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2588559" y="5385547"/>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2877671" y="5385547"/>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170144" y="5385547"/>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364730" y="5149989"/>
              <a:ext cx="1536326" cy="531159"/>
              <a:chOff x="1919569" y="5277970"/>
              <a:chExt cx="1536326" cy="531159"/>
            </a:xfrm>
          </p:grpSpPr>
          <p:sp>
            <p:nvSpPr>
              <p:cNvPr id="38" name="圆角矩形 37"/>
              <p:cNvSpPr/>
              <p:nvPr/>
            </p:nvSpPr>
            <p:spPr>
              <a:xfrm>
                <a:off x="1919569" y="5277970"/>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010335" y="5385547"/>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2299447" y="5385547"/>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588559" y="5385547"/>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2877671" y="5385547"/>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170144" y="5385547"/>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805174" y="4007451"/>
              <a:ext cx="631904" cy="369332"/>
            </a:xfrm>
            <a:prstGeom prst="rect">
              <a:avLst/>
            </a:prstGeom>
            <a:noFill/>
          </p:spPr>
          <p:txBody>
            <a:bodyPr wrap="none" rtlCol="0">
              <a:spAutoFit/>
            </a:bodyPr>
            <a:lstStyle/>
            <a:p>
              <a:r>
                <a:rPr lang="en-US" altLang="zh-CN" dirty="0" smtClean="0"/>
                <a:t>CKG</a:t>
              </a:r>
              <a:endParaRPr lang="zh-CN" altLang="en-US" dirty="0"/>
            </a:p>
          </p:txBody>
        </p:sp>
        <p:grpSp>
          <p:nvGrpSpPr>
            <p:cNvPr id="11" name="组合 10"/>
            <p:cNvGrpSpPr/>
            <p:nvPr/>
          </p:nvGrpSpPr>
          <p:grpSpPr>
            <a:xfrm>
              <a:off x="3761663" y="3603805"/>
              <a:ext cx="1250579" cy="2117915"/>
              <a:chOff x="4249268" y="3334867"/>
              <a:chExt cx="1250579" cy="2117915"/>
            </a:xfrm>
          </p:grpSpPr>
          <p:sp>
            <p:nvSpPr>
              <p:cNvPr id="33" name="矩形 32"/>
              <p:cNvSpPr/>
              <p:nvPr/>
            </p:nvSpPr>
            <p:spPr>
              <a:xfrm>
                <a:off x="4255994" y="3334867"/>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Extent</a:t>
                </a:r>
                <a:endParaRPr lang="zh-CN" altLang="en-US" b="1" dirty="0">
                  <a:solidFill>
                    <a:schemeClr val="tx1"/>
                  </a:solidFill>
                </a:endParaRPr>
              </a:p>
            </p:txBody>
          </p:sp>
          <p:sp>
            <p:nvSpPr>
              <p:cNvPr id="34" name="矩形 33"/>
              <p:cNvSpPr/>
              <p:nvPr/>
            </p:nvSpPr>
            <p:spPr>
              <a:xfrm>
                <a:off x="4255993" y="3758450"/>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5" name="矩形 34"/>
              <p:cNvSpPr/>
              <p:nvPr/>
            </p:nvSpPr>
            <p:spPr>
              <a:xfrm>
                <a:off x="4255992" y="4182033"/>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6" name="矩形 35"/>
              <p:cNvSpPr/>
              <p:nvPr/>
            </p:nvSpPr>
            <p:spPr>
              <a:xfrm>
                <a:off x="4255991" y="4605616"/>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7" name="矩形 36"/>
              <p:cNvSpPr/>
              <p:nvPr/>
            </p:nvSpPr>
            <p:spPr>
              <a:xfrm>
                <a:off x="4249268" y="5029199"/>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grpSp>
        <p:cxnSp>
          <p:nvCxnSpPr>
            <p:cNvPr id="12" name="直接连接符 11"/>
            <p:cNvCxnSpPr/>
            <p:nvPr/>
          </p:nvCxnSpPr>
          <p:spPr>
            <a:xfrm>
              <a:off x="2803564" y="3516402"/>
              <a:ext cx="958099" cy="97487"/>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96841" y="4047561"/>
              <a:ext cx="958099" cy="1674159"/>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316434" y="2651074"/>
              <a:ext cx="2404680" cy="871855"/>
              <a:chOff x="7277769" y="3044368"/>
              <a:chExt cx="2404680" cy="871855"/>
            </a:xfrm>
          </p:grpSpPr>
          <p:sp>
            <p:nvSpPr>
              <p:cNvPr id="21" name="矩形 20"/>
              <p:cNvSpPr/>
              <p:nvPr/>
            </p:nvSpPr>
            <p:spPr>
              <a:xfrm>
                <a:off x="7277769"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536625"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95481" y="34251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054385"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313193" y="34251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572049"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178848" y="3044368"/>
                <a:ext cx="1503601" cy="369332"/>
              </a:xfrm>
              <a:prstGeom prst="rect">
                <a:avLst/>
              </a:prstGeom>
              <a:noFill/>
            </p:spPr>
            <p:txBody>
              <a:bodyPr wrap="square" rtlCol="0">
                <a:spAutoFit/>
              </a:bodyPr>
              <a:lstStyle/>
              <a:p>
                <a:r>
                  <a:rPr lang="en-US" altLang="zh-CN" dirty="0" smtClean="0"/>
                  <a:t>LUN0(Thick)</a:t>
                </a:r>
                <a:endParaRPr lang="zh-CN" altLang="en-US" dirty="0"/>
              </a:p>
            </p:txBody>
          </p:sp>
        </p:grpSp>
        <p:grpSp>
          <p:nvGrpSpPr>
            <p:cNvPr id="57" name="组合 56"/>
            <p:cNvGrpSpPr/>
            <p:nvPr/>
          </p:nvGrpSpPr>
          <p:grpSpPr>
            <a:xfrm>
              <a:off x="5316434" y="4477628"/>
              <a:ext cx="1553136" cy="491049"/>
              <a:chOff x="7277769" y="3425174"/>
              <a:chExt cx="1553136" cy="491049"/>
            </a:xfrm>
          </p:grpSpPr>
          <p:sp>
            <p:nvSpPr>
              <p:cNvPr id="58" name="矩形 57"/>
              <p:cNvSpPr/>
              <p:nvPr/>
            </p:nvSpPr>
            <p:spPr>
              <a:xfrm>
                <a:off x="7277769"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7536625" y="34251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795481" y="34251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054385"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313193"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8572049" y="34251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肘形连接符 65"/>
            <p:cNvCxnSpPr>
              <a:stCxn id="23" idx="2"/>
              <a:endCxn id="33" idx="3"/>
            </p:cNvCxnSpPr>
            <p:nvPr/>
          </p:nvCxnSpPr>
          <p:spPr>
            <a:xfrm rot="5400000">
              <a:off x="5341574" y="3193597"/>
              <a:ext cx="292668" cy="951332"/>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25" idx="2"/>
              <a:endCxn id="34" idx="3"/>
            </p:cNvCxnSpPr>
            <p:nvPr/>
          </p:nvCxnSpPr>
          <p:spPr>
            <a:xfrm rot="5400000">
              <a:off x="5388639" y="3146532"/>
              <a:ext cx="716251" cy="1469045"/>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0" idx="2"/>
              <a:endCxn id="37" idx="3"/>
            </p:cNvCxnSpPr>
            <p:nvPr/>
          </p:nvCxnSpPr>
          <p:spPr>
            <a:xfrm rot="5400000">
              <a:off x="5213919" y="4760274"/>
              <a:ext cx="541252" cy="958058"/>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9" idx="2"/>
              <a:endCxn id="36" idx="3"/>
            </p:cNvCxnSpPr>
            <p:nvPr/>
          </p:nvCxnSpPr>
          <p:spPr>
            <a:xfrm rot="5400000">
              <a:off x="5299645" y="4681272"/>
              <a:ext cx="117669" cy="692479"/>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6197662" y="5072900"/>
              <a:ext cx="1503601" cy="369332"/>
            </a:xfrm>
            <a:prstGeom prst="rect">
              <a:avLst/>
            </a:prstGeom>
            <a:noFill/>
          </p:spPr>
          <p:txBody>
            <a:bodyPr wrap="square" rtlCol="0">
              <a:spAutoFit/>
            </a:bodyPr>
            <a:lstStyle/>
            <a:p>
              <a:r>
                <a:rPr lang="en-US" altLang="zh-CN" dirty="0" smtClean="0"/>
                <a:t>LUN1(Thick)</a:t>
              </a:r>
              <a:endParaRPr lang="zh-CN" altLang="en-US" dirty="0"/>
            </a:p>
          </p:txBody>
        </p:sp>
      </p:grpSp>
    </p:spTree>
    <p:extLst>
      <p:ext uri="{BB962C8B-B14F-4D97-AF65-F5344CB8AC3E}">
        <p14:creationId xmlns:p14="http://schemas.microsoft.com/office/powerpoint/2010/main" val="531679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Grain</a:t>
            </a:r>
            <a:endParaRPr lang="zh-CN" altLang="en-US" dirty="0"/>
          </a:p>
        </p:txBody>
      </p:sp>
      <p:sp>
        <p:nvSpPr>
          <p:cNvPr id="3" name="文本占位符 2"/>
          <p:cNvSpPr>
            <a:spLocks noGrp="1"/>
          </p:cNvSpPr>
          <p:nvPr>
            <p:ph type="body" sz="quarter" idx="10"/>
          </p:nvPr>
        </p:nvSpPr>
        <p:spPr/>
        <p:txBody>
          <a:bodyPr/>
          <a:lstStyle/>
          <a:p>
            <a:r>
              <a:rPr lang="zh-CN" altLang="en-US" dirty="0"/>
              <a:t>在</a:t>
            </a:r>
            <a:r>
              <a:rPr lang="en-US" altLang="zh-CN" dirty="0"/>
              <a:t>Thin LUN</a:t>
            </a:r>
            <a:r>
              <a:rPr lang="zh-CN" altLang="en-US" dirty="0"/>
              <a:t>模式下，</a:t>
            </a:r>
            <a:r>
              <a:rPr lang="en-US" altLang="zh-CN" dirty="0"/>
              <a:t>Extent</a:t>
            </a:r>
            <a:r>
              <a:rPr lang="zh-CN" altLang="en-US" dirty="0"/>
              <a:t>按照固定大小被进一步划分为更细粒度的块，这些块称之为</a:t>
            </a:r>
            <a:r>
              <a:rPr lang="en-US" altLang="zh-CN" dirty="0"/>
              <a:t>Grain</a:t>
            </a:r>
            <a:r>
              <a:rPr lang="zh-CN" altLang="en-US" dirty="0"/>
              <a:t>。</a:t>
            </a:r>
            <a:r>
              <a:rPr lang="en-US" altLang="zh-CN" dirty="0"/>
              <a:t>Thin LUN</a:t>
            </a:r>
            <a:r>
              <a:rPr lang="zh-CN" altLang="en-US" dirty="0"/>
              <a:t>以</a:t>
            </a:r>
            <a:r>
              <a:rPr lang="en-US" altLang="zh-CN" dirty="0"/>
              <a:t>Grain</a:t>
            </a:r>
            <a:r>
              <a:rPr lang="zh-CN" altLang="en-US" dirty="0"/>
              <a:t>为粒度进行空间分配，</a:t>
            </a:r>
            <a:r>
              <a:rPr lang="en-US" altLang="zh-CN" dirty="0"/>
              <a:t>Grain</a:t>
            </a:r>
            <a:r>
              <a:rPr lang="zh-CN" altLang="en-US" dirty="0"/>
              <a:t>内的</a:t>
            </a:r>
            <a:r>
              <a:rPr lang="en-US" altLang="zh-CN" dirty="0"/>
              <a:t>LBA</a:t>
            </a:r>
            <a:r>
              <a:rPr lang="zh-CN" altLang="en-US" dirty="0"/>
              <a:t>是连续的</a:t>
            </a:r>
            <a:r>
              <a:rPr lang="zh-CN" altLang="en-US" dirty="0" smtClean="0"/>
              <a:t>。</a:t>
            </a:r>
            <a:endParaRPr lang="zh-CN" altLang="en-US" dirty="0"/>
          </a:p>
        </p:txBody>
      </p:sp>
      <p:grpSp>
        <p:nvGrpSpPr>
          <p:cNvPr id="64" name="组合 63"/>
          <p:cNvGrpSpPr/>
          <p:nvPr/>
        </p:nvGrpSpPr>
        <p:grpSpPr>
          <a:xfrm>
            <a:off x="1980778" y="2816926"/>
            <a:ext cx="8277251" cy="2635856"/>
            <a:chOff x="1594177" y="2816926"/>
            <a:chExt cx="8277251" cy="2635856"/>
          </a:xfrm>
        </p:grpSpPr>
        <p:grpSp>
          <p:nvGrpSpPr>
            <p:cNvPr id="18" name="组合 17"/>
            <p:cNvGrpSpPr/>
            <p:nvPr/>
          </p:nvGrpSpPr>
          <p:grpSpPr>
            <a:xfrm>
              <a:off x="1597538" y="3247464"/>
              <a:ext cx="1536326" cy="531159"/>
              <a:chOff x="1919569" y="4377017"/>
              <a:chExt cx="1536326" cy="531159"/>
            </a:xfrm>
          </p:grpSpPr>
          <p:sp>
            <p:nvSpPr>
              <p:cNvPr id="5" name="圆角矩形 4"/>
              <p:cNvSpPr/>
              <p:nvPr/>
            </p:nvSpPr>
            <p:spPr>
              <a:xfrm>
                <a:off x="1919569" y="4377017"/>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010335" y="4484594"/>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299447" y="4484594"/>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588559" y="4484594"/>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77671" y="4484594"/>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170144" y="4484594"/>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600900" y="4107845"/>
              <a:ext cx="1536326" cy="531159"/>
              <a:chOff x="1919569" y="5277970"/>
              <a:chExt cx="1536326" cy="531159"/>
            </a:xfrm>
          </p:grpSpPr>
          <p:sp>
            <p:nvSpPr>
              <p:cNvPr id="11" name="圆角矩形 10"/>
              <p:cNvSpPr/>
              <p:nvPr/>
            </p:nvSpPr>
            <p:spPr>
              <a:xfrm>
                <a:off x="1919569" y="5277970"/>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010335" y="5385547"/>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299447" y="5385547"/>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588559" y="5385547"/>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877671" y="5385547"/>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170144" y="5385547"/>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594177" y="4881051"/>
              <a:ext cx="1536326" cy="531159"/>
              <a:chOff x="1919569" y="5277970"/>
              <a:chExt cx="1536326" cy="531159"/>
            </a:xfrm>
          </p:grpSpPr>
          <p:sp>
            <p:nvSpPr>
              <p:cNvPr id="20" name="圆角矩形 19"/>
              <p:cNvSpPr/>
              <p:nvPr/>
            </p:nvSpPr>
            <p:spPr>
              <a:xfrm>
                <a:off x="1919569" y="5277970"/>
                <a:ext cx="1536326" cy="5311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010335" y="5385547"/>
                <a:ext cx="181536" cy="31600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299447" y="5385547"/>
                <a:ext cx="181536" cy="316006"/>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2588559" y="5385547"/>
                <a:ext cx="181536" cy="31600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877671" y="5385547"/>
                <a:ext cx="181536" cy="3160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170144" y="5385547"/>
                <a:ext cx="181536" cy="31600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2034621" y="3738513"/>
              <a:ext cx="631904" cy="369332"/>
            </a:xfrm>
            <a:prstGeom prst="rect">
              <a:avLst/>
            </a:prstGeom>
            <a:noFill/>
          </p:spPr>
          <p:txBody>
            <a:bodyPr wrap="none" rtlCol="0">
              <a:spAutoFit/>
            </a:bodyPr>
            <a:lstStyle/>
            <a:p>
              <a:r>
                <a:rPr lang="en-US" altLang="zh-CN" dirty="0" smtClean="0"/>
                <a:t>CKG</a:t>
              </a:r>
              <a:endParaRPr lang="zh-CN" altLang="en-US" dirty="0"/>
            </a:p>
          </p:txBody>
        </p:sp>
        <p:grpSp>
          <p:nvGrpSpPr>
            <p:cNvPr id="38" name="组合 37"/>
            <p:cNvGrpSpPr/>
            <p:nvPr/>
          </p:nvGrpSpPr>
          <p:grpSpPr>
            <a:xfrm>
              <a:off x="3991110" y="3334867"/>
              <a:ext cx="1250579" cy="2117915"/>
              <a:chOff x="4249268" y="3334867"/>
              <a:chExt cx="1250579" cy="2117915"/>
            </a:xfrm>
          </p:grpSpPr>
          <p:sp>
            <p:nvSpPr>
              <p:cNvPr id="27" name="矩形 26"/>
              <p:cNvSpPr/>
              <p:nvPr/>
            </p:nvSpPr>
            <p:spPr>
              <a:xfrm>
                <a:off x="4255994" y="3334867"/>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Extent</a:t>
                </a:r>
                <a:endParaRPr lang="zh-CN" altLang="en-US" b="1" dirty="0">
                  <a:solidFill>
                    <a:schemeClr val="tx1"/>
                  </a:solidFill>
                </a:endParaRPr>
              </a:p>
            </p:txBody>
          </p:sp>
          <p:sp>
            <p:nvSpPr>
              <p:cNvPr id="29" name="矩形 28"/>
              <p:cNvSpPr/>
              <p:nvPr/>
            </p:nvSpPr>
            <p:spPr>
              <a:xfrm>
                <a:off x="4255993" y="3758450"/>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0" name="矩形 29"/>
              <p:cNvSpPr/>
              <p:nvPr/>
            </p:nvSpPr>
            <p:spPr>
              <a:xfrm>
                <a:off x="4255992" y="4182033"/>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1" name="矩形 30"/>
              <p:cNvSpPr/>
              <p:nvPr/>
            </p:nvSpPr>
            <p:spPr>
              <a:xfrm>
                <a:off x="4255991" y="4605616"/>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2" name="矩形 31"/>
              <p:cNvSpPr/>
              <p:nvPr/>
            </p:nvSpPr>
            <p:spPr>
              <a:xfrm>
                <a:off x="4249268" y="5029199"/>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grpSp>
        <p:cxnSp>
          <p:nvCxnSpPr>
            <p:cNvPr id="34" name="直接连接符 33"/>
            <p:cNvCxnSpPr/>
            <p:nvPr/>
          </p:nvCxnSpPr>
          <p:spPr>
            <a:xfrm>
              <a:off x="3033011" y="3247464"/>
              <a:ext cx="958099" cy="97487"/>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026288" y="3778623"/>
              <a:ext cx="958099" cy="1674159"/>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026099" y="3334867"/>
              <a:ext cx="1250579" cy="2117915"/>
              <a:chOff x="4249268" y="3334867"/>
              <a:chExt cx="1250579" cy="2117915"/>
            </a:xfrm>
          </p:grpSpPr>
          <p:sp>
            <p:nvSpPr>
              <p:cNvPr id="40" name="矩形 39"/>
              <p:cNvSpPr/>
              <p:nvPr/>
            </p:nvSpPr>
            <p:spPr>
              <a:xfrm>
                <a:off x="4255994" y="3334867"/>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Grain</a:t>
                </a:r>
                <a:endParaRPr lang="zh-CN" altLang="en-US" b="1" dirty="0">
                  <a:solidFill>
                    <a:schemeClr val="tx1"/>
                  </a:solidFill>
                </a:endParaRPr>
              </a:p>
            </p:txBody>
          </p:sp>
          <p:sp>
            <p:nvSpPr>
              <p:cNvPr id="41" name="矩形 40"/>
              <p:cNvSpPr/>
              <p:nvPr/>
            </p:nvSpPr>
            <p:spPr>
              <a:xfrm>
                <a:off x="4255993" y="3758450"/>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42" name="矩形 41"/>
              <p:cNvSpPr/>
              <p:nvPr/>
            </p:nvSpPr>
            <p:spPr>
              <a:xfrm>
                <a:off x="4255992" y="4182033"/>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43" name="矩形 42"/>
              <p:cNvSpPr/>
              <p:nvPr/>
            </p:nvSpPr>
            <p:spPr>
              <a:xfrm>
                <a:off x="4255991" y="4605616"/>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44" name="矩形 43"/>
              <p:cNvSpPr/>
              <p:nvPr/>
            </p:nvSpPr>
            <p:spPr>
              <a:xfrm>
                <a:off x="4249268" y="5029199"/>
                <a:ext cx="1243853" cy="423583"/>
              </a:xfrm>
              <a:prstGeom prst="rect">
                <a:avLst/>
              </a:prstGeom>
              <a:solidFill>
                <a:schemeClr val="accent4">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grpSp>
        <p:cxnSp>
          <p:nvCxnSpPr>
            <p:cNvPr id="45" name="直接连接符 44"/>
            <p:cNvCxnSpPr/>
            <p:nvPr/>
          </p:nvCxnSpPr>
          <p:spPr>
            <a:xfrm>
              <a:off x="5248415" y="3334867"/>
              <a:ext cx="777684" cy="10084"/>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234963" y="3758450"/>
              <a:ext cx="784413" cy="1694332"/>
            </a:xfrm>
            <a:prstGeom prst="line">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7992990" y="2816926"/>
              <a:ext cx="1878438" cy="917762"/>
              <a:chOff x="7896785" y="3086561"/>
              <a:chExt cx="1878438" cy="917762"/>
            </a:xfrm>
          </p:grpSpPr>
          <p:sp>
            <p:nvSpPr>
              <p:cNvPr id="49" name="矩形 48"/>
              <p:cNvSpPr/>
              <p:nvPr/>
            </p:nvSpPr>
            <p:spPr>
              <a:xfrm>
                <a:off x="7896785" y="35132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155641" y="35132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414497" y="35132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73401" y="35132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32209" y="3513274"/>
                <a:ext cx="258856" cy="49104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191065" y="3513274"/>
                <a:ext cx="258856" cy="49104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271622" y="3086561"/>
                <a:ext cx="1503601" cy="369332"/>
              </a:xfrm>
              <a:prstGeom prst="rect">
                <a:avLst/>
              </a:prstGeom>
              <a:noFill/>
            </p:spPr>
            <p:txBody>
              <a:bodyPr wrap="square" rtlCol="0">
                <a:spAutoFit/>
              </a:bodyPr>
              <a:lstStyle/>
              <a:p>
                <a:r>
                  <a:rPr lang="en-US" altLang="zh-CN" dirty="0" smtClean="0"/>
                  <a:t>LUN(Thin)</a:t>
                </a:r>
                <a:endParaRPr lang="zh-CN" altLang="en-US" dirty="0"/>
              </a:p>
            </p:txBody>
          </p:sp>
        </p:grpSp>
        <p:cxnSp>
          <p:nvCxnSpPr>
            <p:cNvPr id="57" name="肘形连接符 56"/>
            <p:cNvCxnSpPr>
              <a:stCxn id="41" idx="3"/>
              <a:endCxn id="51" idx="2"/>
            </p:cNvCxnSpPr>
            <p:nvPr/>
          </p:nvCxnSpPr>
          <p:spPr>
            <a:xfrm flipV="1">
              <a:off x="7276677" y="3734688"/>
              <a:ext cx="1363453" cy="235554"/>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4" idx="3"/>
              <a:endCxn id="50" idx="2"/>
            </p:cNvCxnSpPr>
            <p:nvPr/>
          </p:nvCxnSpPr>
          <p:spPr>
            <a:xfrm flipV="1">
              <a:off x="7269952" y="3734688"/>
              <a:ext cx="1111322" cy="1506303"/>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43" idx="3"/>
              <a:endCxn id="53" idx="2"/>
            </p:cNvCxnSpPr>
            <p:nvPr/>
          </p:nvCxnSpPr>
          <p:spPr>
            <a:xfrm flipV="1">
              <a:off x="7276675" y="3734688"/>
              <a:ext cx="1881167" cy="1082720"/>
            </a:xfrm>
            <a:prstGeom prst="bentConnector2">
              <a:avLst/>
            </a:prstGeom>
            <a:ln w="127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246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Volume &amp; LUN</a:t>
            </a:r>
            <a:endParaRPr lang="zh-CN" altLang="en-US" dirty="0"/>
          </a:p>
        </p:txBody>
      </p:sp>
      <p:sp>
        <p:nvSpPr>
          <p:cNvPr id="3" name="文本占位符 2"/>
          <p:cNvSpPr>
            <a:spLocks noGrp="1"/>
          </p:cNvSpPr>
          <p:nvPr>
            <p:ph type="body" sz="quarter" idx="10"/>
          </p:nvPr>
        </p:nvSpPr>
        <p:spPr/>
        <p:txBody>
          <a:bodyPr/>
          <a:lstStyle/>
          <a:p>
            <a:r>
              <a:rPr lang="en-US" altLang="zh-CN" dirty="0"/>
              <a:t>Volume</a:t>
            </a:r>
            <a:r>
              <a:rPr lang="zh-CN" altLang="en-US" dirty="0"/>
              <a:t>即卷，是存储系统内部管理对象。</a:t>
            </a:r>
          </a:p>
          <a:p>
            <a:r>
              <a:rPr lang="en-US" altLang="zh-CN" dirty="0"/>
              <a:t>LUN</a:t>
            </a:r>
            <a:r>
              <a:rPr lang="zh-CN" altLang="en-US" dirty="0"/>
              <a:t>是可以直接映射给主机读写的存储单元，是</a:t>
            </a:r>
            <a:r>
              <a:rPr lang="en-US" altLang="zh-CN" dirty="0"/>
              <a:t>Volume</a:t>
            </a:r>
            <a:r>
              <a:rPr lang="zh-CN" altLang="en-US" dirty="0"/>
              <a:t>对象的对外体现</a:t>
            </a:r>
            <a:r>
              <a:rPr lang="zh-CN" altLang="en-US" dirty="0" smtClean="0"/>
              <a:t>。</a:t>
            </a:r>
            <a:endParaRPr lang="zh-CN" altLang="en-US" dirty="0"/>
          </a:p>
        </p:txBody>
      </p:sp>
      <p:sp>
        <p:nvSpPr>
          <p:cNvPr id="4" name="椭圆 3"/>
          <p:cNvSpPr/>
          <p:nvPr/>
        </p:nvSpPr>
        <p:spPr>
          <a:xfrm>
            <a:off x="3370795" y="4845286"/>
            <a:ext cx="2446337" cy="1238250"/>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dirty="0">
              <a:solidFill>
                <a:schemeClr val="bg1"/>
              </a:solidFill>
            </a:endParaRPr>
          </a:p>
        </p:txBody>
      </p:sp>
      <p:sp>
        <p:nvSpPr>
          <p:cNvPr id="5" name="矩形 4"/>
          <p:cNvSpPr/>
          <p:nvPr/>
        </p:nvSpPr>
        <p:spPr>
          <a:xfrm>
            <a:off x="3862121" y="5190821"/>
            <a:ext cx="912812" cy="547688"/>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Volume</a:t>
            </a:r>
            <a:endParaRPr lang="zh-CN" altLang="en-US" sz="1600" dirty="0">
              <a:solidFill>
                <a:schemeClr val="tx1"/>
              </a:solidFill>
            </a:endParaRPr>
          </a:p>
        </p:txBody>
      </p:sp>
      <p:sp>
        <p:nvSpPr>
          <p:cNvPr id="6" name="矩形 5"/>
          <p:cNvSpPr/>
          <p:nvPr/>
        </p:nvSpPr>
        <p:spPr>
          <a:xfrm>
            <a:off x="3772432" y="3018327"/>
            <a:ext cx="1058863" cy="1643063"/>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dirty="0">
              <a:solidFill>
                <a:schemeClr val="bg1"/>
              </a:solidFill>
            </a:endParaRPr>
          </a:p>
        </p:txBody>
      </p:sp>
      <p:sp>
        <p:nvSpPr>
          <p:cNvPr id="7" name="矩形 6"/>
          <p:cNvSpPr/>
          <p:nvPr/>
        </p:nvSpPr>
        <p:spPr>
          <a:xfrm>
            <a:off x="3881970" y="3821602"/>
            <a:ext cx="839787" cy="547688"/>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LUN</a:t>
            </a:r>
            <a:endParaRPr lang="zh-CN" altLang="en-US" sz="1600" dirty="0">
              <a:solidFill>
                <a:schemeClr val="tx1"/>
              </a:solidFill>
            </a:endParaRPr>
          </a:p>
        </p:txBody>
      </p:sp>
      <p:cxnSp>
        <p:nvCxnSpPr>
          <p:cNvPr id="8" name="直接连接符 10"/>
          <p:cNvCxnSpPr>
            <a:cxnSpLocks noChangeShapeType="1"/>
            <a:stCxn id="5" idx="0"/>
            <a:endCxn id="7" idx="2"/>
          </p:cNvCxnSpPr>
          <p:nvPr/>
        </p:nvCxnSpPr>
        <p:spPr bwMode="auto">
          <a:xfrm flipH="1" flipV="1">
            <a:off x="4301864" y="4369290"/>
            <a:ext cx="16663" cy="821531"/>
          </a:xfrm>
          <a:prstGeom prst="line">
            <a:avLst/>
          </a:prstGeom>
          <a:noFill/>
          <a:ln w="9525" algn="ctr">
            <a:solidFill>
              <a:schemeClr val="tx1"/>
            </a:solidFill>
            <a:prstDash val="dash"/>
            <a:round/>
            <a:headEnd/>
            <a:tailEnd/>
          </a:ln>
        </p:spPr>
      </p:cxnSp>
      <p:sp>
        <p:nvSpPr>
          <p:cNvPr id="9" name="TextBox 11"/>
          <p:cNvSpPr txBox="1">
            <a:spLocks noChangeArrowheads="1"/>
          </p:cNvSpPr>
          <p:nvPr/>
        </p:nvSpPr>
        <p:spPr bwMode="auto">
          <a:xfrm>
            <a:off x="3918148" y="3232182"/>
            <a:ext cx="813043" cy="369332"/>
          </a:xfrm>
          <a:prstGeom prst="rect">
            <a:avLst/>
          </a:prstGeom>
          <a:noFill/>
          <a:ln w="9525">
            <a:noFill/>
            <a:miter lim="800000"/>
            <a:headEnd/>
            <a:tailEnd/>
          </a:ln>
        </p:spPr>
        <p:txBody>
          <a:bodyPr wrap="none">
            <a:spAutoFit/>
          </a:bodyPr>
          <a:lstStyle/>
          <a:p>
            <a:r>
              <a:rPr lang="en-US" altLang="zh-CN" sz="1800" dirty="0"/>
              <a:t>server</a:t>
            </a:r>
            <a:endParaRPr lang="zh-CN" altLang="en-US" sz="1800" dirty="0"/>
          </a:p>
        </p:txBody>
      </p:sp>
      <p:sp>
        <p:nvSpPr>
          <p:cNvPr id="10" name="TextBox 13"/>
          <p:cNvSpPr txBox="1">
            <a:spLocks noChangeArrowheads="1"/>
          </p:cNvSpPr>
          <p:nvPr/>
        </p:nvSpPr>
        <p:spPr bwMode="auto">
          <a:xfrm>
            <a:off x="4758270" y="5464665"/>
            <a:ext cx="906017" cy="338554"/>
          </a:xfrm>
          <a:prstGeom prst="rect">
            <a:avLst/>
          </a:prstGeom>
          <a:noFill/>
          <a:ln w="9525">
            <a:noFill/>
            <a:miter lim="800000"/>
            <a:headEnd/>
            <a:tailEnd/>
          </a:ln>
        </p:spPr>
        <p:txBody>
          <a:bodyPr wrap="none">
            <a:spAutoFit/>
          </a:bodyPr>
          <a:lstStyle/>
          <a:p>
            <a:r>
              <a:rPr lang="en-US" altLang="zh-CN" sz="1600" dirty="0"/>
              <a:t>Storage</a:t>
            </a:r>
            <a:endParaRPr lang="zh-CN" altLang="en-US" sz="1600" dirty="0"/>
          </a:p>
        </p:txBody>
      </p:sp>
      <p:cxnSp>
        <p:nvCxnSpPr>
          <p:cNvPr id="11" name="直接连接符 16"/>
          <p:cNvCxnSpPr>
            <a:cxnSpLocks noChangeShapeType="1"/>
            <a:stCxn id="6" idx="3"/>
          </p:cNvCxnSpPr>
          <p:nvPr/>
        </p:nvCxnSpPr>
        <p:spPr bwMode="auto">
          <a:xfrm>
            <a:off x="4831295" y="3839859"/>
            <a:ext cx="2644998" cy="0"/>
          </a:xfrm>
          <a:prstGeom prst="line">
            <a:avLst/>
          </a:prstGeom>
          <a:noFill/>
          <a:ln w="9525" algn="ctr">
            <a:solidFill>
              <a:schemeClr val="tx1"/>
            </a:solidFill>
            <a:round/>
            <a:headEnd/>
            <a:tailEnd/>
          </a:ln>
        </p:spPr>
      </p:cxnSp>
      <p:grpSp>
        <p:nvGrpSpPr>
          <p:cNvPr id="13" name="组合 227"/>
          <p:cNvGrpSpPr>
            <a:grpSpLocks/>
          </p:cNvGrpSpPr>
          <p:nvPr/>
        </p:nvGrpSpPr>
        <p:grpSpPr bwMode="auto">
          <a:xfrm>
            <a:off x="7437744" y="2923382"/>
            <a:ext cx="1447697" cy="1356264"/>
            <a:chOff x="4933950" y="3770313"/>
            <a:chExt cx="536576" cy="504825"/>
          </a:xfrm>
        </p:grpSpPr>
        <p:sp>
          <p:nvSpPr>
            <p:cNvPr id="14" name="Freeform 125"/>
            <p:cNvSpPr>
              <a:spLocks noEditPoints="1"/>
            </p:cNvSpPr>
            <p:nvPr/>
          </p:nvSpPr>
          <p:spPr bwMode="auto">
            <a:xfrm>
              <a:off x="5153025" y="3770313"/>
              <a:ext cx="230188" cy="228600"/>
            </a:xfrm>
            <a:custGeom>
              <a:avLst/>
              <a:gdLst>
                <a:gd name="T0" fmla="*/ 2147483647 w 547"/>
                <a:gd name="T1" fmla="*/ 2147483647 h 547"/>
                <a:gd name="T2" fmla="*/ 2147483647 w 547"/>
                <a:gd name="T3" fmla="*/ 2147483647 h 547"/>
                <a:gd name="T4" fmla="*/ 2147483647 w 547"/>
                <a:gd name="T5" fmla="*/ 2147483647 h 547"/>
                <a:gd name="T6" fmla="*/ 2147483647 w 547"/>
                <a:gd name="T7" fmla="*/ 2147483647 h 547"/>
                <a:gd name="T8" fmla="*/ 2147483647 w 547"/>
                <a:gd name="T9" fmla="*/ 2147483647 h 547"/>
                <a:gd name="T10" fmla="*/ 2147483647 w 547"/>
                <a:gd name="T11" fmla="*/ 2147483647 h 547"/>
                <a:gd name="T12" fmla="*/ 2147483647 w 547"/>
                <a:gd name="T13" fmla="*/ 2147483647 h 547"/>
                <a:gd name="T14" fmla="*/ 2147483647 w 547"/>
                <a:gd name="T15" fmla="*/ 2147483647 h 547"/>
                <a:gd name="T16" fmla="*/ 0 w 547"/>
                <a:gd name="T17" fmla="*/ 2147483647 h 547"/>
                <a:gd name="T18" fmla="*/ 2147483647 w 547"/>
                <a:gd name="T19" fmla="*/ 0 h 547"/>
                <a:gd name="T20" fmla="*/ 2147483647 w 547"/>
                <a:gd name="T21" fmla="*/ 2147483647 h 547"/>
                <a:gd name="T22" fmla="*/ 2147483647 w 547"/>
                <a:gd name="T23" fmla="*/ 2147483647 h 5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7"/>
                <a:gd name="T37" fmla="*/ 0 h 547"/>
                <a:gd name="T38" fmla="*/ 547 w 547"/>
                <a:gd name="T39" fmla="*/ 547 h 5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7" h="547">
                  <a:moveTo>
                    <a:pt x="274" y="66"/>
                  </a:moveTo>
                  <a:lnTo>
                    <a:pt x="274" y="66"/>
                  </a:lnTo>
                  <a:cubicBezTo>
                    <a:pt x="160" y="66"/>
                    <a:pt x="67" y="159"/>
                    <a:pt x="67" y="273"/>
                  </a:cubicBezTo>
                  <a:cubicBezTo>
                    <a:pt x="67" y="387"/>
                    <a:pt x="160" y="480"/>
                    <a:pt x="274" y="480"/>
                  </a:cubicBezTo>
                  <a:cubicBezTo>
                    <a:pt x="388" y="480"/>
                    <a:pt x="481" y="387"/>
                    <a:pt x="481" y="273"/>
                  </a:cubicBezTo>
                  <a:cubicBezTo>
                    <a:pt x="481" y="159"/>
                    <a:pt x="388" y="66"/>
                    <a:pt x="274" y="66"/>
                  </a:cubicBezTo>
                  <a:close/>
                  <a:moveTo>
                    <a:pt x="274" y="547"/>
                  </a:moveTo>
                  <a:lnTo>
                    <a:pt x="274" y="547"/>
                  </a:lnTo>
                  <a:cubicBezTo>
                    <a:pt x="123" y="547"/>
                    <a:pt x="0" y="424"/>
                    <a:pt x="0" y="273"/>
                  </a:cubicBezTo>
                  <a:cubicBezTo>
                    <a:pt x="0" y="122"/>
                    <a:pt x="123" y="0"/>
                    <a:pt x="274" y="0"/>
                  </a:cubicBezTo>
                  <a:cubicBezTo>
                    <a:pt x="425" y="0"/>
                    <a:pt x="547" y="122"/>
                    <a:pt x="547" y="273"/>
                  </a:cubicBezTo>
                  <a:cubicBezTo>
                    <a:pt x="547" y="424"/>
                    <a:pt x="425" y="547"/>
                    <a:pt x="274" y="5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5" name="Freeform 126"/>
            <p:cNvSpPr>
              <a:spLocks noEditPoints="1"/>
            </p:cNvSpPr>
            <p:nvPr/>
          </p:nvSpPr>
          <p:spPr bwMode="auto">
            <a:xfrm>
              <a:off x="4948238" y="4030663"/>
              <a:ext cx="215900" cy="155575"/>
            </a:xfrm>
            <a:custGeom>
              <a:avLst/>
              <a:gdLst>
                <a:gd name="T0" fmla="*/ 2147483647 w 515"/>
                <a:gd name="T1" fmla="*/ 2147483647 h 369"/>
                <a:gd name="T2" fmla="*/ 2147483647 w 515"/>
                <a:gd name="T3" fmla="*/ 2147483647 h 369"/>
                <a:gd name="T4" fmla="*/ 2147483647 w 515"/>
                <a:gd name="T5" fmla="*/ 2147483647 h 369"/>
                <a:gd name="T6" fmla="*/ 2147483647 w 515"/>
                <a:gd name="T7" fmla="*/ 2147483647 h 369"/>
                <a:gd name="T8" fmla="*/ 2147483647 w 515"/>
                <a:gd name="T9" fmla="*/ 2147483647 h 369"/>
                <a:gd name="T10" fmla="*/ 2147483647 w 515"/>
                <a:gd name="T11" fmla="*/ 2147483647 h 369"/>
                <a:gd name="T12" fmla="*/ 2147483647 w 515"/>
                <a:gd name="T13" fmla="*/ 2147483647 h 369"/>
                <a:gd name="T14" fmla="*/ 2147483647 w 515"/>
                <a:gd name="T15" fmla="*/ 2147483647 h 369"/>
                <a:gd name="T16" fmla="*/ 2147483647 w 515"/>
                <a:gd name="T17" fmla="*/ 2147483647 h 369"/>
                <a:gd name="T18" fmla="*/ 0 w 515"/>
                <a:gd name="T19" fmla="*/ 2147483647 h 369"/>
                <a:gd name="T20" fmla="*/ 0 w 515"/>
                <a:gd name="T21" fmla="*/ 2147483647 h 369"/>
                <a:gd name="T22" fmla="*/ 2147483647 w 515"/>
                <a:gd name="T23" fmla="*/ 0 h 369"/>
                <a:gd name="T24" fmla="*/ 2147483647 w 515"/>
                <a:gd name="T25" fmla="*/ 0 h 369"/>
                <a:gd name="T26" fmla="*/ 2147483647 w 515"/>
                <a:gd name="T27" fmla="*/ 2147483647 h 369"/>
                <a:gd name="T28" fmla="*/ 2147483647 w 515"/>
                <a:gd name="T29" fmla="*/ 2147483647 h 369"/>
                <a:gd name="T30" fmla="*/ 2147483647 w 515"/>
                <a:gd name="T31" fmla="*/ 2147483647 h 3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369"/>
                <a:gd name="T50" fmla="*/ 515 w 515"/>
                <a:gd name="T51" fmla="*/ 369 h 3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369">
                  <a:moveTo>
                    <a:pt x="53" y="316"/>
                  </a:moveTo>
                  <a:lnTo>
                    <a:pt x="53" y="316"/>
                  </a:lnTo>
                  <a:lnTo>
                    <a:pt x="461" y="316"/>
                  </a:lnTo>
                  <a:lnTo>
                    <a:pt x="461" y="53"/>
                  </a:lnTo>
                  <a:lnTo>
                    <a:pt x="53" y="53"/>
                  </a:lnTo>
                  <a:lnTo>
                    <a:pt x="53" y="316"/>
                  </a:lnTo>
                  <a:close/>
                  <a:moveTo>
                    <a:pt x="488" y="369"/>
                  </a:moveTo>
                  <a:lnTo>
                    <a:pt x="488" y="369"/>
                  </a:lnTo>
                  <a:lnTo>
                    <a:pt x="27" y="369"/>
                  </a:lnTo>
                  <a:cubicBezTo>
                    <a:pt x="12" y="369"/>
                    <a:pt x="0" y="357"/>
                    <a:pt x="0" y="343"/>
                  </a:cubicBezTo>
                  <a:lnTo>
                    <a:pt x="0" y="26"/>
                  </a:lnTo>
                  <a:cubicBezTo>
                    <a:pt x="0" y="12"/>
                    <a:pt x="12" y="0"/>
                    <a:pt x="27" y="0"/>
                  </a:cubicBezTo>
                  <a:lnTo>
                    <a:pt x="488" y="0"/>
                  </a:lnTo>
                  <a:cubicBezTo>
                    <a:pt x="503" y="0"/>
                    <a:pt x="515" y="12"/>
                    <a:pt x="515" y="26"/>
                  </a:cubicBezTo>
                  <a:lnTo>
                    <a:pt x="515" y="343"/>
                  </a:lnTo>
                  <a:cubicBezTo>
                    <a:pt x="515" y="357"/>
                    <a:pt x="503" y="369"/>
                    <a:pt x="488" y="3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6" name="Freeform 127"/>
            <p:cNvSpPr>
              <a:spLocks/>
            </p:cNvSpPr>
            <p:nvPr/>
          </p:nvSpPr>
          <p:spPr bwMode="auto">
            <a:xfrm>
              <a:off x="4933950" y="4194175"/>
              <a:ext cx="244475" cy="30163"/>
            </a:xfrm>
            <a:custGeom>
              <a:avLst/>
              <a:gdLst>
                <a:gd name="T0" fmla="*/ 2147483647 w 581"/>
                <a:gd name="T1" fmla="*/ 0 h 71"/>
                <a:gd name="T2" fmla="*/ 2147483647 w 581"/>
                <a:gd name="T3" fmla="*/ 0 h 71"/>
                <a:gd name="T4" fmla="*/ 2147483647 w 581"/>
                <a:gd name="T5" fmla="*/ 0 h 71"/>
                <a:gd name="T6" fmla="*/ 0 w 581"/>
                <a:gd name="T7" fmla="*/ 2147483647 h 71"/>
                <a:gd name="T8" fmla="*/ 0 w 581"/>
                <a:gd name="T9" fmla="*/ 2147483647 h 71"/>
                <a:gd name="T10" fmla="*/ 2147483647 w 581"/>
                <a:gd name="T11" fmla="*/ 2147483647 h 71"/>
                <a:gd name="T12" fmla="*/ 2147483647 w 581"/>
                <a:gd name="T13" fmla="*/ 2147483647 h 71"/>
                <a:gd name="T14" fmla="*/ 2147483647 w 581"/>
                <a:gd name="T15" fmla="*/ 0 h 71"/>
                <a:gd name="T16" fmla="*/ 0 60000 65536"/>
                <a:gd name="T17" fmla="*/ 0 60000 65536"/>
                <a:gd name="T18" fmla="*/ 0 60000 65536"/>
                <a:gd name="T19" fmla="*/ 0 60000 65536"/>
                <a:gd name="T20" fmla="*/ 0 60000 65536"/>
                <a:gd name="T21" fmla="*/ 0 60000 65536"/>
                <a:gd name="T22" fmla="*/ 0 60000 65536"/>
                <a:gd name="T23" fmla="*/ 0 60000 65536"/>
                <a:gd name="T24" fmla="*/ 0 w 581"/>
                <a:gd name="T25" fmla="*/ 0 h 71"/>
                <a:gd name="T26" fmla="*/ 581 w 581"/>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1" h="71">
                  <a:moveTo>
                    <a:pt x="521" y="0"/>
                  </a:moveTo>
                  <a:lnTo>
                    <a:pt x="521" y="0"/>
                  </a:lnTo>
                  <a:lnTo>
                    <a:pt x="40" y="0"/>
                  </a:lnTo>
                  <a:lnTo>
                    <a:pt x="0" y="37"/>
                  </a:lnTo>
                  <a:lnTo>
                    <a:pt x="0" y="71"/>
                  </a:lnTo>
                  <a:lnTo>
                    <a:pt x="581" y="71"/>
                  </a:lnTo>
                  <a:lnTo>
                    <a:pt x="581" y="37"/>
                  </a:lnTo>
                  <a:lnTo>
                    <a:pt x="521"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7" name="Freeform 128"/>
            <p:cNvSpPr>
              <a:spLocks/>
            </p:cNvSpPr>
            <p:nvPr/>
          </p:nvSpPr>
          <p:spPr bwMode="auto">
            <a:xfrm>
              <a:off x="5070475" y="4216400"/>
              <a:ext cx="219075" cy="47625"/>
            </a:xfrm>
            <a:custGeom>
              <a:avLst/>
              <a:gdLst>
                <a:gd name="T0" fmla="*/ 2147483647 w 522"/>
                <a:gd name="T1" fmla="*/ 2147483647 h 110"/>
                <a:gd name="T2" fmla="*/ 2147483647 w 522"/>
                <a:gd name="T3" fmla="*/ 2147483647 h 110"/>
                <a:gd name="T4" fmla="*/ 2147483647 w 522"/>
                <a:gd name="T5" fmla="*/ 2147483647 h 110"/>
                <a:gd name="T6" fmla="*/ 0 w 522"/>
                <a:gd name="T7" fmla="*/ 2147483647 h 110"/>
                <a:gd name="T8" fmla="*/ 0 w 522"/>
                <a:gd name="T9" fmla="*/ 0 h 110"/>
                <a:gd name="T10" fmla="*/ 2147483647 w 522"/>
                <a:gd name="T11" fmla="*/ 0 h 110"/>
                <a:gd name="T12" fmla="*/ 2147483647 w 522"/>
                <a:gd name="T13" fmla="*/ 2147483647 h 110"/>
                <a:gd name="T14" fmla="*/ 2147483647 w 522"/>
                <a:gd name="T15" fmla="*/ 2147483647 h 110"/>
                <a:gd name="T16" fmla="*/ 2147483647 w 522"/>
                <a:gd name="T17" fmla="*/ 2147483647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2"/>
                <a:gd name="T28" fmla="*/ 0 h 110"/>
                <a:gd name="T29" fmla="*/ 522 w 522"/>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2" h="110">
                  <a:moveTo>
                    <a:pt x="522" y="110"/>
                  </a:moveTo>
                  <a:lnTo>
                    <a:pt x="522" y="110"/>
                  </a:lnTo>
                  <a:lnTo>
                    <a:pt x="33" y="110"/>
                  </a:lnTo>
                  <a:cubicBezTo>
                    <a:pt x="15" y="110"/>
                    <a:pt x="0" y="95"/>
                    <a:pt x="0" y="77"/>
                  </a:cubicBezTo>
                  <a:lnTo>
                    <a:pt x="0" y="0"/>
                  </a:lnTo>
                  <a:lnTo>
                    <a:pt x="66" y="0"/>
                  </a:lnTo>
                  <a:lnTo>
                    <a:pt x="66" y="43"/>
                  </a:lnTo>
                  <a:lnTo>
                    <a:pt x="522" y="43"/>
                  </a:lnTo>
                  <a:lnTo>
                    <a:pt x="522" y="11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 name="Freeform 129"/>
            <p:cNvSpPr>
              <a:spLocks/>
            </p:cNvSpPr>
            <p:nvPr/>
          </p:nvSpPr>
          <p:spPr bwMode="auto">
            <a:xfrm>
              <a:off x="5091113" y="3986213"/>
              <a:ext cx="379413" cy="277813"/>
            </a:xfrm>
            <a:custGeom>
              <a:avLst/>
              <a:gdLst>
                <a:gd name="T0" fmla="*/ 2147483647 w 905"/>
                <a:gd name="T1" fmla="*/ 2147483647 h 658"/>
                <a:gd name="T2" fmla="*/ 2147483647 w 905"/>
                <a:gd name="T3" fmla="*/ 2147483647 h 658"/>
                <a:gd name="T4" fmla="*/ 2147483647 w 905"/>
                <a:gd name="T5" fmla="*/ 2147483647 h 658"/>
                <a:gd name="T6" fmla="*/ 2147483647 w 905"/>
                <a:gd name="T7" fmla="*/ 2147483647 h 658"/>
                <a:gd name="T8" fmla="*/ 2147483647 w 905"/>
                <a:gd name="T9" fmla="*/ 2147483647 h 658"/>
                <a:gd name="T10" fmla="*/ 2147483647 w 905"/>
                <a:gd name="T11" fmla="*/ 2147483647 h 658"/>
                <a:gd name="T12" fmla="*/ 2147483647 w 905"/>
                <a:gd name="T13" fmla="*/ 2147483647 h 658"/>
                <a:gd name="T14" fmla="*/ 2147483647 w 905"/>
                <a:gd name="T15" fmla="*/ 2147483647 h 658"/>
                <a:gd name="T16" fmla="*/ 2147483647 w 905"/>
                <a:gd name="T17" fmla="*/ 2147483647 h 658"/>
                <a:gd name="T18" fmla="*/ 2147483647 w 905"/>
                <a:gd name="T19" fmla="*/ 2147483647 h 658"/>
                <a:gd name="T20" fmla="*/ 2147483647 w 905"/>
                <a:gd name="T21" fmla="*/ 2147483647 h 658"/>
                <a:gd name="T22" fmla="*/ 2147483647 w 905"/>
                <a:gd name="T23" fmla="*/ 2147483647 h 658"/>
                <a:gd name="T24" fmla="*/ 2147483647 w 905"/>
                <a:gd name="T25" fmla="*/ 2147483647 h 658"/>
                <a:gd name="T26" fmla="*/ 2147483647 w 905"/>
                <a:gd name="T27" fmla="*/ 2147483647 h 658"/>
                <a:gd name="T28" fmla="*/ 2147483647 w 905"/>
                <a:gd name="T29" fmla="*/ 2147483647 h 658"/>
                <a:gd name="T30" fmla="*/ 0 w 905"/>
                <a:gd name="T31" fmla="*/ 2147483647 h 658"/>
                <a:gd name="T32" fmla="*/ 2147483647 w 905"/>
                <a:gd name="T33" fmla="*/ 2147483647 h 658"/>
                <a:gd name="T34" fmla="*/ 2147483647 w 905"/>
                <a:gd name="T35" fmla="*/ 2147483647 h 658"/>
                <a:gd name="T36" fmla="*/ 2147483647 w 905"/>
                <a:gd name="T37" fmla="*/ 2147483647 h 658"/>
                <a:gd name="T38" fmla="*/ 2147483647 w 905"/>
                <a:gd name="T39" fmla="*/ 2147483647 h 658"/>
                <a:gd name="T40" fmla="*/ 2147483647 w 905"/>
                <a:gd name="T41" fmla="*/ 2147483647 h 658"/>
                <a:gd name="T42" fmla="*/ 2147483647 w 905"/>
                <a:gd name="T43" fmla="*/ 2147483647 h 658"/>
                <a:gd name="T44" fmla="*/ 2147483647 w 905"/>
                <a:gd name="T45" fmla="*/ 2147483647 h 658"/>
                <a:gd name="T46" fmla="*/ 2147483647 w 905"/>
                <a:gd name="T47" fmla="*/ 2147483647 h 658"/>
                <a:gd name="T48" fmla="*/ 2147483647 w 905"/>
                <a:gd name="T49" fmla="*/ 2147483647 h 658"/>
                <a:gd name="T50" fmla="*/ 2147483647 w 905"/>
                <a:gd name="T51" fmla="*/ 2147483647 h 658"/>
                <a:gd name="T52" fmla="*/ 2147483647 w 905"/>
                <a:gd name="T53" fmla="*/ 2147483647 h 658"/>
                <a:gd name="T54" fmla="*/ 2147483647 w 905"/>
                <a:gd name="T55" fmla="*/ 2147483647 h 658"/>
                <a:gd name="T56" fmla="*/ 2147483647 w 905"/>
                <a:gd name="T57" fmla="*/ 2147483647 h 658"/>
                <a:gd name="T58" fmla="*/ 2147483647 w 905"/>
                <a:gd name="T59" fmla="*/ 2147483647 h 6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5"/>
                <a:gd name="T91" fmla="*/ 0 h 658"/>
                <a:gd name="T92" fmla="*/ 905 w 905"/>
                <a:gd name="T93" fmla="*/ 658 h 6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5" h="658">
                  <a:moveTo>
                    <a:pt x="872" y="658"/>
                  </a:moveTo>
                  <a:lnTo>
                    <a:pt x="872" y="658"/>
                  </a:lnTo>
                  <a:lnTo>
                    <a:pt x="705" y="658"/>
                  </a:lnTo>
                  <a:lnTo>
                    <a:pt x="705" y="591"/>
                  </a:lnTo>
                  <a:lnTo>
                    <a:pt x="839" y="591"/>
                  </a:lnTo>
                  <a:lnTo>
                    <a:pt x="839" y="168"/>
                  </a:lnTo>
                  <a:cubicBezTo>
                    <a:pt x="802" y="144"/>
                    <a:pt x="728" y="103"/>
                    <a:pt x="683" y="78"/>
                  </a:cubicBezTo>
                  <a:lnTo>
                    <a:pt x="577" y="192"/>
                  </a:lnTo>
                  <a:cubicBezTo>
                    <a:pt x="565" y="205"/>
                    <a:pt x="546" y="207"/>
                    <a:pt x="532" y="197"/>
                  </a:cubicBezTo>
                  <a:lnTo>
                    <a:pt x="463" y="146"/>
                  </a:lnTo>
                  <a:lnTo>
                    <a:pt x="375" y="146"/>
                  </a:lnTo>
                  <a:lnTo>
                    <a:pt x="308" y="198"/>
                  </a:lnTo>
                  <a:cubicBezTo>
                    <a:pt x="294" y="209"/>
                    <a:pt x="274" y="207"/>
                    <a:pt x="263" y="194"/>
                  </a:cubicBezTo>
                  <a:lnTo>
                    <a:pt x="158" y="80"/>
                  </a:lnTo>
                  <a:lnTo>
                    <a:pt x="36" y="159"/>
                  </a:lnTo>
                  <a:lnTo>
                    <a:pt x="0" y="103"/>
                  </a:lnTo>
                  <a:lnTo>
                    <a:pt x="146" y="9"/>
                  </a:lnTo>
                  <a:cubicBezTo>
                    <a:pt x="159" y="0"/>
                    <a:pt x="178" y="2"/>
                    <a:pt x="189" y="14"/>
                  </a:cubicBezTo>
                  <a:lnTo>
                    <a:pt x="291" y="126"/>
                  </a:lnTo>
                  <a:lnTo>
                    <a:pt x="343" y="86"/>
                  </a:lnTo>
                  <a:cubicBezTo>
                    <a:pt x="348" y="82"/>
                    <a:pt x="356" y="79"/>
                    <a:pt x="363" y="79"/>
                  </a:cubicBezTo>
                  <a:lnTo>
                    <a:pt x="474" y="79"/>
                  </a:lnTo>
                  <a:cubicBezTo>
                    <a:pt x="481" y="79"/>
                    <a:pt x="488" y="81"/>
                    <a:pt x="493" y="86"/>
                  </a:cubicBezTo>
                  <a:lnTo>
                    <a:pt x="548" y="125"/>
                  </a:lnTo>
                  <a:lnTo>
                    <a:pt x="652" y="14"/>
                  </a:lnTo>
                  <a:cubicBezTo>
                    <a:pt x="662" y="3"/>
                    <a:pt x="678" y="0"/>
                    <a:pt x="692" y="7"/>
                  </a:cubicBezTo>
                  <a:cubicBezTo>
                    <a:pt x="698" y="11"/>
                    <a:pt x="847" y="91"/>
                    <a:pt x="892" y="124"/>
                  </a:cubicBezTo>
                  <a:cubicBezTo>
                    <a:pt x="900" y="130"/>
                    <a:pt x="905" y="140"/>
                    <a:pt x="905" y="150"/>
                  </a:cubicBezTo>
                  <a:lnTo>
                    <a:pt x="905" y="625"/>
                  </a:lnTo>
                  <a:cubicBezTo>
                    <a:pt x="905" y="643"/>
                    <a:pt x="890" y="658"/>
                    <a:pt x="872" y="65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9" name="Freeform 130"/>
            <p:cNvSpPr>
              <a:spLocks/>
            </p:cNvSpPr>
            <p:nvPr/>
          </p:nvSpPr>
          <p:spPr bwMode="auto">
            <a:xfrm>
              <a:off x="5251450" y="4217988"/>
              <a:ext cx="58738" cy="57150"/>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69" y="138"/>
                  </a:moveTo>
                  <a:lnTo>
                    <a:pt x="69" y="138"/>
                  </a:lnTo>
                  <a:cubicBezTo>
                    <a:pt x="31" y="138"/>
                    <a:pt x="0" y="107"/>
                    <a:pt x="0" y="69"/>
                  </a:cubicBezTo>
                  <a:cubicBezTo>
                    <a:pt x="0" y="31"/>
                    <a:pt x="31" y="0"/>
                    <a:pt x="69" y="0"/>
                  </a:cubicBezTo>
                  <a:cubicBezTo>
                    <a:pt x="108" y="0"/>
                    <a:pt x="139" y="31"/>
                    <a:pt x="139" y="69"/>
                  </a:cubicBezTo>
                  <a:cubicBezTo>
                    <a:pt x="139" y="107"/>
                    <a:pt x="108" y="138"/>
                    <a:pt x="69" y="13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0" name="Freeform 131"/>
            <p:cNvSpPr>
              <a:spLocks/>
            </p:cNvSpPr>
            <p:nvPr/>
          </p:nvSpPr>
          <p:spPr bwMode="auto">
            <a:xfrm>
              <a:off x="5341938" y="4216400"/>
              <a:ext cx="57150" cy="5873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7"/>
                    <a:pt x="0" y="69"/>
                  </a:cubicBezTo>
                  <a:cubicBezTo>
                    <a:pt x="0" y="31"/>
                    <a:pt x="30" y="0"/>
                    <a:pt x="69" y="0"/>
                  </a:cubicBezTo>
                  <a:cubicBezTo>
                    <a:pt x="107" y="0"/>
                    <a:pt x="138" y="31"/>
                    <a:pt x="138" y="69"/>
                  </a:cubicBezTo>
                  <a:cubicBezTo>
                    <a:pt x="138"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1" name="Freeform 132"/>
            <p:cNvSpPr>
              <a:spLocks/>
            </p:cNvSpPr>
            <p:nvPr/>
          </p:nvSpPr>
          <p:spPr bwMode="auto">
            <a:xfrm>
              <a:off x="5235575" y="4033838"/>
              <a:ext cx="66675" cy="160338"/>
            </a:xfrm>
            <a:custGeom>
              <a:avLst/>
              <a:gdLst>
                <a:gd name="T0" fmla="*/ 2147483647 w 160"/>
                <a:gd name="T1" fmla="*/ 0 h 381"/>
                <a:gd name="T2" fmla="*/ 2147483647 w 160"/>
                <a:gd name="T3" fmla="*/ 0 h 381"/>
                <a:gd name="T4" fmla="*/ 2147483647 w 160"/>
                <a:gd name="T5" fmla="*/ 2147483647 h 381"/>
                <a:gd name="T6" fmla="*/ 0 w 160"/>
                <a:gd name="T7" fmla="*/ 2147483647 h 381"/>
                <a:gd name="T8" fmla="*/ 2147483647 w 160"/>
                <a:gd name="T9" fmla="*/ 2147483647 h 381"/>
                <a:gd name="T10" fmla="*/ 2147483647 w 160"/>
                <a:gd name="T11" fmla="*/ 2147483647 h 381"/>
                <a:gd name="T12" fmla="*/ 2147483647 w 160"/>
                <a:gd name="T13" fmla="*/ 2147483647 h 381"/>
                <a:gd name="T14" fmla="*/ 2147483647 w 160"/>
                <a:gd name="T15" fmla="*/ 0 h 381"/>
                <a:gd name="T16" fmla="*/ 0 60000 65536"/>
                <a:gd name="T17" fmla="*/ 0 60000 65536"/>
                <a:gd name="T18" fmla="*/ 0 60000 65536"/>
                <a:gd name="T19" fmla="*/ 0 60000 65536"/>
                <a:gd name="T20" fmla="*/ 0 60000 65536"/>
                <a:gd name="T21" fmla="*/ 0 60000 65536"/>
                <a:gd name="T22" fmla="*/ 0 60000 65536"/>
                <a:gd name="T23" fmla="*/ 0 60000 65536"/>
                <a:gd name="T24" fmla="*/ 0 w 160"/>
                <a:gd name="T25" fmla="*/ 0 h 381"/>
                <a:gd name="T26" fmla="*/ 160 w 160"/>
                <a:gd name="T27" fmla="*/ 381 h 3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 h="381">
                  <a:moveTo>
                    <a:pt x="11" y="0"/>
                  </a:moveTo>
                  <a:lnTo>
                    <a:pt x="11" y="0"/>
                  </a:lnTo>
                  <a:lnTo>
                    <a:pt x="33" y="78"/>
                  </a:lnTo>
                  <a:lnTo>
                    <a:pt x="0" y="293"/>
                  </a:lnTo>
                  <a:lnTo>
                    <a:pt x="82" y="381"/>
                  </a:lnTo>
                  <a:lnTo>
                    <a:pt x="160" y="293"/>
                  </a:lnTo>
                  <a:lnTo>
                    <a:pt x="118" y="80"/>
                  </a:lnTo>
                  <a:lnTo>
                    <a:pt x="136" y="0"/>
                  </a:lnTo>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188245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rPr>
              <a:t>传统</a:t>
            </a:r>
            <a:r>
              <a:rPr lang="en-US" altLang="zh-CN" dirty="0" smtClean="0">
                <a:solidFill>
                  <a:schemeClr val="bg1">
                    <a:lumMod val="50000"/>
                  </a:schemeClr>
                </a:solidFill>
              </a:rPr>
              <a:t>RAID</a:t>
            </a:r>
            <a:r>
              <a:rPr lang="zh-CN" altLang="en-US" dirty="0" smtClean="0">
                <a:solidFill>
                  <a:schemeClr val="bg1">
                    <a:lumMod val="50000"/>
                  </a:schemeClr>
                </a:solidFill>
              </a:rPr>
              <a:t>技术</a:t>
            </a:r>
          </a:p>
          <a:p>
            <a:r>
              <a:rPr lang="en-US" altLang="zh-CN" dirty="0" smtClean="0">
                <a:solidFill>
                  <a:schemeClr val="bg1">
                    <a:lumMod val="50000"/>
                  </a:schemeClr>
                </a:solidFill>
              </a:rPr>
              <a:t>RAID2.0+</a:t>
            </a:r>
            <a:r>
              <a:rPr lang="zh-CN" altLang="en-US" dirty="0" smtClean="0">
                <a:solidFill>
                  <a:schemeClr val="bg1">
                    <a:lumMod val="50000"/>
                  </a:schemeClr>
                </a:solidFill>
              </a:rPr>
              <a:t>技术</a:t>
            </a:r>
            <a:endParaRPr lang="en-US" altLang="zh-CN" dirty="0" smtClean="0">
              <a:solidFill>
                <a:schemeClr val="bg1">
                  <a:lumMod val="50000"/>
                </a:schemeClr>
              </a:solidFill>
            </a:endParaRPr>
          </a:p>
          <a:p>
            <a:r>
              <a:rPr lang="zh-CN" altLang="en-US" b="1" dirty="0" smtClean="0"/>
              <a:t>其他</a:t>
            </a:r>
            <a:r>
              <a:rPr lang="en-US" altLang="zh-CN" b="1" dirty="0" smtClean="0"/>
              <a:t>RAID</a:t>
            </a:r>
            <a:r>
              <a:rPr lang="zh-CN" altLang="en-US" b="1" dirty="0" smtClean="0"/>
              <a:t>技术</a:t>
            </a:r>
          </a:p>
          <a:p>
            <a:endParaRPr lang="zh-CN" altLang="en-US" dirty="0"/>
          </a:p>
        </p:txBody>
      </p:sp>
    </p:spTree>
    <p:extLst>
      <p:ext uri="{BB962C8B-B14F-4D97-AF65-F5344CB8AC3E}">
        <p14:creationId xmlns:p14="http://schemas.microsoft.com/office/powerpoint/2010/main" val="1629394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文本占位符 2"/>
          <p:cNvSpPr txBox="1">
            <a:spLocks/>
          </p:cNvSpPr>
          <p:nvPr/>
        </p:nvSpPr>
        <p:spPr bwMode="auto">
          <a:xfrm>
            <a:off x="6125675" y="1109119"/>
            <a:ext cx="5054161" cy="18036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None/>
            </a:pPr>
            <a:r>
              <a:rPr lang="zh-CN" altLang="en-US" sz="1600" b="1" dirty="0" smtClean="0">
                <a:solidFill>
                  <a:srgbClr val="0070C0"/>
                </a:solidFill>
              </a:rPr>
              <a:t>华为</a:t>
            </a:r>
            <a:r>
              <a:rPr lang="zh-CN" altLang="en-US" sz="1600" b="1" dirty="0">
                <a:solidFill>
                  <a:srgbClr val="0070C0"/>
                </a:solidFill>
              </a:rPr>
              <a:t>动态</a:t>
            </a:r>
            <a:r>
              <a:rPr lang="en-US" altLang="zh-CN" sz="1600" b="1" dirty="0">
                <a:solidFill>
                  <a:srgbClr val="0070C0"/>
                </a:solidFill>
              </a:rPr>
              <a:t>RAID</a:t>
            </a:r>
            <a:r>
              <a:rPr lang="zh-CN" altLang="en-US" sz="1600" b="1" dirty="0">
                <a:solidFill>
                  <a:srgbClr val="0070C0"/>
                </a:solidFill>
              </a:rPr>
              <a:t>算法</a:t>
            </a:r>
          </a:p>
          <a:p>
            <a:r>
              <a:rPr lang="en-US" altLang="zh-CN" sz="1600" dirty="0"/>
              <a:t>RAID</a:t>
            </a:r>
            <a:r>
              <a:rPr lang="zh-CN" altLang="en-US" sz="1600" dirty="0"/>
              <a:t>组中坏一个</a:t>
            </a:r>
            <a:r>
              <a:rPr lang="en-US" altLang="zh-CN" sz="1600" dirty="0"/>
              <a:t>Block</a:t>
            </a:r>
            <a:r>
              <a:rPr lang="zh-CN" altLang="en-US" sz="1600" dirty="0"/>
              <a:t>后，恢复坏</a:t>
            </a:r>
            <a:r>
              <a:rPr lang="en-US" altLang="zh-CN" sz="1600" dirty="0"/>
              <a:t>Block</a:t>
            </a:r>
            <a:r>
              <a:rPr lang="zh-CN" altLang="en-US" sz="1600" dirty="0"/>
              <a:t>数据并搬迁，同时屏蔽坏</a:t>
            </a:r>
            <a:r>
              <a:rPr lang="en-US" altLang="zh-CN" sz="1600" dirty="0"/>
              <a:t>Block</a:t>
            </a:r>
            <a:r>
              <a:rPr lang="zh-CN" altLang="en-US" sz="1600" dirty="0"/>
              <a:t>，用剩下的</a:t>
            </a:r>
            <a:r>
              <a:rPr lang="en-US" altLang="zh-CN" sz="1600" dirty="0"/>
              <a:t>Block</a:t>
            </a:r>
            <a:r>
              <a:rPr lang="zh-CN" altLang="en-US" sz="1600" dirty="0"/>
              <a:t>重构新</a:t>
            </a:r>
            <a:r>
              <a:rPr lang="en-US" altLang="zh-CN" sz="1600" dirty="0"/>
              <a:t>RAID</a:t>
            </a:r>
            <a:r>
              <a:rPr lang="zh-CN" altLang="en-US" sz="1600" dirty="0"/>
              <a:t>组；</a:t>
            </a:r>
          </a:p>
          <a:p>
            <a:r>
              <a:rPr lang="zh-CN" altLang="en-US" sz="1600" dirty="0"/>
              <a:t>效果：充分有效利用所有</a:t>
            </a:r>
            <a:r>
              <a:rPr lang="en-US" altLang="zh-CN" sz="1600" dirty="0"/>
              <a:t>Flash</a:t>
            </a:r>
            <a:r>
              <a:rPr lang="zh-CN" altLang="en-US" sz="1600" dirty="0"/>
              <a:t>空间</a:t>
            </a:r>
            <a:r>
              <a:rPr lang="zh-CN" altLang="en-US" sz="1600" dirty="0" smtClean="0"/>
              <a:t>。</a:t>
            </a:r>
            <a:endParaRPr lang="zh-CN" altLang="en-US" sz="1600" dirty="0"/>
          </a:p>
        </p:txBody>
      </p:sp>
      <p:sp>
        <p:nvSpPr>
          <p:cNvPr id="2" name="标题 1"/>
          <p:cNvSpPr>
            <a:spLocks noGrp="1"/>
          </p:cNvSpPr>
          <p:nvPr>
            <p:ph type="title"/>
          </p:nvPr>
        </p:nvSpPr>
        <p:spPr/>
        <p:txBody>
          <a:bodyPr/>
          <a:lstStyle/>
          <a:p>
            <a:r>
              <a:rPr lang="zh-CN" altLang="en-US" dirty="0" smtClean="0"/>
              <a:t>华为动态</a:t>
            </a:r>
            <a:r>
              <a:rPr lang="en-US" altLang="zh-CN" dirty="0" smtClean="0"/>
              <a:t>RAID</a:t>
            </a:r>
            <a:r>
              <a:rPr lang="zh-CN" altLang="en-US" dirty="0" smtClean="0"/>
              <a:t>算法</a:t>
            </a:r>
            <a:endParaRPr lang="zh-CN" altLang="en-US" dirty="0"/>
          </a:p>
        </p:txBody>
      </p:sp>
      <p:sp>
        <p:nvSpPr>
          <p:cNvPr id="3" name="文本占位符 2"/>
          <p:cNvSpPr>
            <a:spLocks noGrp="1"/>
          </p:cNvSpPr>
          <p:nvPr>
            <p:ph type="body" sz="quarter" idx="4294967295"/>
          </p:nvPr>
        </p:nvSpPr>
        <p:spPr>
          <a:xfrm>
            <a:off x="793959" y="1131664"/>
            <a:ext cx="5350279" cy="1714500"/>
          </a:xfrm>
        </p:spPr>
        <p:txBody>
          <a:bodyPr/>
          <a:lstStyle/>
          <a:p>
            <a:pPr marL="0" indent="0" algn="ctr">
              <a:buNone/>
            </a:pPr>
            <a:r>
              <a:rPr lang="zh-CN" altLang="en-US" sz="1600" b="1" dirty="0">
                <a:solidFill>
                  <a:srgbClr val="0070C0"/>
                </a:solidFill>
              </a:rPr>
              <a:t>普通</a:t>
            </a:r>
            <a:r>
              <a:rPr lang="en-US" altLang="zh-CN" sz="1600" b="1" dirty="0">
                <a:solidFill>
                  <a:srgbClr val="0070C0"/>
                </a:solidFill>
              </a:rPr>
              <a:t>RAID</a:t>
            </a:r>
            <a:r>
              <a:rPr lang="zh-CN" altLang="en-US" sz="1600" b="1" dirty="0">
                <a:solidFill>
                  <a:srgbClr val="0070C0"/>
                </a:solidFill>
              </a:rPr>
              <a:t>算法</a:t>
            </a:r>
          </a:p>
          <a:p>
            <a:r>
              <a:rPr lang="en-US" altLang="zh-CN" sz="1600" dirty="0"/>
              <a:t>RAID</a:t>
            </a:r>
            <a:r>
              <a:rPr lang="zh-CN" altLang="en-US" sz="1600" dirty="0"/>
              <a:t>组中坏一个</a:t>
            </a:r>
            <a:r>
              <a:rPr lang="en-US" altLang="zh-CN" sz="1600" dirty="0"/>
              <a:t>Block</a:t>
            </a:r>
            <a:r>
              <a:rPr lang="zh-CN" altLang="en-US" sz="1600" dirty="0"/>
              <a:t>后，恢复坏</a:t>
            </a:r>
            <a:r>
              <a:rPr lang="en-US" altLang="zh-CN" sz="1600" dirty="0"/>
              <a:t>Block</a:t>
            </a:r>
            <a:r>
              <a:rPr lang="zh-CN" altLang="en-US" sz="1600" dirty="0"/>
              <a:t>数据，并搬迁整个</a:t>
            </a:r>
            <a:r>
              <a:rPr lang="en-US" altLang="zh-CN" sz="1600" dirty="0"/>
              <a:t>RAID</a:t>
            </a:r>
            <a:r>
              <a:rPr lang="zh-CN" altLang="en-US" sz="1600" dirty="0"/>
              <a:t>组数据，再屏蔽该</a:t>
            </a:r>
            <a:r>
              <a:rPr lang="en-US" altLang="zh-CN" sz="1600" dirty="0"/>
              <a:t>RAID</a:t>
            </a:r>
            <a:r>
              <a:rPr lang="zh-CN" altLang="en-US" sz="1600" dirty="0"/>
              <a:t>组空间；</a:t>
            </a:r>
          </a:p>
          <a:p>
            <a:r>
              <a:rPr lang="zh-CN" altLang="en-US" sz="1600" dirty="0"/>
              <a:t>效果：大量可用的</a:t>
            </a:r>
            <a:r>
              <a:rPr lang="en-US" altLang="zh-CN" sz="1600" dirty="0"/>
              <a:t>Flash</a:t>
            </a:r>
            <a:r>
              <a:rPr lang="zh-CN" altLang="en-US" sz="1600" dirty="0"/>
              <a:t>空间被浪费。</a:t>
            </a:r>
          </a:p>
          <a:p>
            <a:endParaRPr lang="zh-CN" altLang="en-US" sz="1600" dirty="0"/>
          </a:p>
        </p:txBody>
      </p:sp>
      <p:grpSp>
        <p:nvGrpSpPr>
          <p:cNvPr id="91" name="组合 90"/>
          <p:cNvGrpSpPr/>
          <p:nvPr/>
        </p:nvGrpSpPr>
        <p:grpSpPr>
          <a:xfrm>
            <a:off x="786644" y="3299430"/>
            <a:ext cx="5250809" cy="2747342"/>
            <a:chOff x="805359" y="3355973"/>
            <a:chExt cx="5250809" cy="2747342"/>
          </a:xfrm>
        </p:grpSpPr>
        <p:sp>
          <p:nvSpPr>
            <p:cNvPr id="4" name="矩形 3"/>
            <p:cNvSpPr/>
            <p:nvPr/>
          </p:nvSpPr>
          <p:spPr bwMode="auto">
            <a:xfrm>
              <a:off x="1874916" y="3870723"/>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16</a:t>
              </a:r>
              <a:endParaRPr lang="zh-CN" altLang="en-US" sz="1200" kern="0" dirty="0">
                <a:solidFill>
                  <a:srgbClr val="000000"/>
                </a:solidFill>
                <a:sym typeface="微软雅黑" panose="020B0503020204020204" pitchFamily="34" charset="-122"/>
              </a:endParaRPr>
            </a:p>
          </p:txBody>
        </p:sp>
        <p:sp>
          <p:nvSpPr>
            <p:cNvPr id="5" name="矩形 4"/>
            <p:cNvSpPr/>
            <p:nvPr/>
          </p:nvSpPr>
          <p:spPr bwMode="auto">
            <a:xfrm>
              <a:off x="2509033" y="3870723"/>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17</a:t>
              </a:r>
              <a:endParaRPr lang="zh-CN" altLang="en-US" sz="1200" kern="0" dirty="0">
                <a:solidFill>
                  <a:srgbClr val="000000"/>
                </a:solidFill>
                <a:sym typeface="微软雅黑" panose="020B0503020204020204" pitchFamily="34" charset="-122"/>
              </a:endParaRPr>
            </a:p>
          </p:txBody>
        </p:sp>
        <p:sp>
          <p:nvSpPr>
            <p:cNvPr id="6" name="矩形 5"/>
            <p:cNvSpPr/>
            <p:nvPr/>
          </p:nvSpPr>
          <p:spPr bwMode="auto">
            <a:xfrm>
              <a:off x="3144067" y="3870723"/>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7" name="矩形 6"/>
            <p:cNvSpPr/>
            <p:nvPr/>
          </p:nvSpPr>
          <p:spPr bwMode="auto">
            <a:xfrm>
              <a:off x="3783113" y="3870723"/>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100</a:t>
              </a:r>
              <a:endParaRPr lang="zh-CN" altLang="en-US" sz="1200" kern="0" dirty="0">
                <a:solidFill>
                  <a:srgbClr val="000000"/>
                </a:solidFill>
                <a:sym typeface="微软雅黑" panose="020B0503020204020204" pitchFamily="34" charset="-122"/>
              </a:endParaRPr>
            </a:p>
          </p:txBody>
        </p:sp>
        <p:sp>
          <p:nvSpPr>
            <p:cNvPr id="8" name="矩形 7"/>
            <p:cNvSpPr/>
            <p:nvPr/>
          </p:nvSpPr>
          <p:spPr bwMode="auto">
            <a:xfrm>
              <a:off x="5072248" y="3870722"/>
              <a:ext cx="657612" cy="281247"/>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0</a:t>
              </a:r>
              <a:endParaRPr lang="zh-CN" altLang="en-US" sz="1200" kern="0" dirty="0">
                <a:solidFill>
                  <a:srgbClr val="000000"/>
                </a:solidFill>
                <a:sym typeface="微软雅黑" panose="020B0503020204020204" pitchFamily="34" charset="-122"/>
              </a:endParaRPr>
            </a:p>
          </p:txBody>
        </p:sp>
        <p:sp>
          <p:nvSpPr>
            <p:cNvPr id="9" name="矩形 8"/>
            <p:cNvSpPr/>
            <p:nvPr/>
          </p:nvSpPr>
          <p:spPr bwMode="auto">
            <a:xfrm>
              <a:off x="1882609" y="4445027"/>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101</a:t>
              </a:r>
              <a:endParaRPr lang="zh-CN" altLang="en-US" sz="1200" kern="0" dirty="0">
                <a:solidFill>
                  <a:srgbClr val="000000"/>
                </a:solidFill>
                <a:sym typeface="微软雅黑" panose="020B0503020204020204" pitchFamily="34" charset="-122"/>
              </a:endParaRPr>
            </a:p>
          </p:txBody>
        </p:sp>
        <p:sp>
          <p:nvSpPr>
            <p:cNvPr id="10" name="矩形 9"/>
            <p:cNvSpPr/>
            <p:nvPr/>
          </p:nvSpPr>
          <p:spPr bwMode="auto">
            <a:xfrm>
              <a:off x="2509033" y="4445027"/>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160</a:t>
              </a:r>
              <a:endParaRPr lang="zh-CN" altLang="en-US" sz="1200" kern="0" dirty="0">
                <a:solidFill>
                  <a:srgbClr val="000000"/>
                </a:solidFill>
                <a:sym typeface="微软雅黑" panose="020B0503020204020204" pitchFamily="34" charset="-122"/>
              </a:endParaRPr>
            </a:p>
          </p:txBody>
        </p:sp>
        <p:sp>
          <p:nvSpPr>
            <p:cNvPr id="11" name="矩形 10"/>
            <p:cNvSpPr/>
            <p:nvPr/>
          </p:nvSpPr>
          <p:spPr bwMode="auto">
            <a:xfrm>
              <a:off x="3144067" y="4445027"/>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12" name="矩形 11"/>
            <p:cNvSpPr/>
            <p:nvPr/>
          </p:nvSpPr>
          <p:spPr bwMode="auto">
            <a:xfrm>
              <a:off x="3783113" y="4445027"/>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a:t>
              </a:r>
              <a:endParaRPr lang="zh-CN" altLang="en-US" sz="1200" kern="0" dirty="0">
                <a:solidFill>
                  <a:srgbClr val="000000"/>
                </a:solidFill>
                <a:sym typeface="微软雅黑" panose="020B0503020204020204" pitchFamily="34" charset="-122"/>
              </a:endParaRPr>
            </a:p>
          </p:txBody>
        </p:sp>
        <p:sp>
          <p:nvSpPr>
            <p:cNvPr id="13" name="矩形 12"/>
            <p:cNvSpPr/>
            <p:nvPr/>
          </p:nvSpPr>
          <p:spPr bwMode="auto">
            <a:xfrm>
              <a:off x="5072248" y="4445027"/>
              <a:ext cx="682424" cy="251686"/>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1</a:t>
              </a:r>
              <a:endParaRPr lang="zh-CN" altLang="en-US" sz="1200" kern="0" dirty="0">
                <a:solidFill>
                  <a:srgbClr val="000000"/>
                </a:solidFill>
                <a:sym typeface="微软雅黑" panose="020B0503020204020204" pitchFamily="34" charset="-122"/>
              </a:endParaRPr>
            </a:p>
          </p:txBody>
        </p:sp>
        <p:sp>
          <p:nvSpPr>
            <p:cNvPr id="14" name="矩形 13"/>
            <p:cNvSpPr/>
            <p:nvPr/>
          </p:nvSpPr>
          <p:spPr bwMode="auto">
            <a:xfrm>
              <a:off x="1882609" y="4888734"/>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3000</a:t>
              </a:r>
              <a:endParaRPr lang="zh-CN" altLang="en-US" sz="1200" kern="0" dirty="0">
                <a:solidFill>
                  <a:srgbClr val="000000"/>
                </a:solidFill>
                <a:sym typeface="微软雅黑" panose="020B0503020204020204" pitchFamily="34" charset="-122"/>
              </a:endParaRPr>
            </a:p>
          </p:txBody>
        </p:sp>
        <p:sp>
          <p:nvSpPr>
            <p:cNvPr id="15" name="矩形 14"/>
            <p:cNvSpPr/>
            <p:nvPr/>
          </p:nvSpPr>
          <p:spPr bwMode="auto">
            <a:xfrm>
              <a:off x="2509033" y="4888734"/>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1280</a:t>
              </a:r>
              <a:endParaRPr lang="zh-CN" altLang="en-US" sz="1200" kern="0" dirty="0">
                <a:solidFill>
                  <a:srgbClr val="000000"/>
                </a:solidFill>
                <a:sym typeface="微软雅黑" panose="020B0503020204020204" pitchFamily="34" charset="-122"/>
              </a:endParaRPr>
            </a:p>
          </p:txBody>
        </p:sp>
        <p:sp>
          <p:nvSpPr>
            <p:cNvPr id="16" name="矩形 15"/>
            <p:cNvSpPr/>
            <p:nvPr/>
          </p:nvSpPr>
          <p:spPr bwMode="auto">
            <a:xfrm>
              <a:off x="3144067" y="4888734"/>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17" name="矩形 16"/>
            <p:cNvSpPr/>
            <p:nvPr/>
          </p:nvSpPr>
          <p:spPr bwMode="auto">
            <a:xfrm>
              <a:off x="3783113" y="4888734"/>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n</a:t>
              </a:r>
              <a:endParaRPr lang="zh-CN" altLang="en-US" sz="1200" kern="0" dirty="0">
                <a:solidFill>
                  <a:srgbClr val="000000"/>
                </a:solidFill>
                <a:sym typeface="微软雅黑" panose="020B0503020204020204" pitchFamily="34" charset="-122"/>
              </a:endParaRPr>
            </a:p>
          </p:txBody>
        </p:sp>
        <p:sp>
          <p:nvSpPr>
            <p:cNvPr id="18" name="矩形 17"/>
            <p:cNvSpPr/>
            <p:nvPr/>
          </p:nvSpPr>
          <p:spPr bwMode="auto">
            <a:xfrm>
              <a:off x="5072247" y="4888734"/>
              <a:ext cx="682425" cy="262098"/>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m</a:t>
              </a:r>
              <a:endParaRPr lang="zh-CN" altLang="en-US" sz="1200" kern="0" dirty="0">
                <a:solidFill>
                  <a:srgbClr val="000000"/>
                </a:solidFill>
                <a:sym typeface="微软雅黑" panose="020B0503020204020204" pitchFamily="34" charset="-122"/>
              </a:endParaRPr>
            </a:p>
          </p:txBody>
        </p:sp>
        <p:sp>
          <p:nvSpPr>
            <p:cNvPr id="19" name="TextBox 92"/>
            <p:cNvSpPr txBox="1"/>
            <p:nvPr/>
          </p:nvSpPr>
          <p:spPr>
            <a:xfrm>
              <a:off x="1882609" y="3595735"/>
              <a:ext cx="479618"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0</a:t>
              </a:r>
              <a:endParaRPr lang="zh-CN" altLang="en-US" sz="1200" kern="0" dirty="0">
                <a:solidFill>
                  <a:srgbClr val="000000"/>
                </a:solidFill>
                <a:sym typeface="微软雅黑" panose="020B0503020204020204" pitchFamily="34" charset="-122"/>
              </a:endParaRPr>
            </a:p>
          </p:txBody>
        </p:sp>
        <p:sp>
          <p:nvSpPr>
            <p:cNvPr id="20" name="TextBox 93"/>
            <p:cNvSpPr txBox="1"/>
            <p:nvPr/>
          </p:nvSpPr>
          <p:spPr>
            <a:xfrm>
              <a:off x="2509033" y="3595735"/>
              <a:ext cx="479618"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1</a:t>
              </a:r>
              <a:endParaRPr lang="zh-CN" altLang="en-US" sz="1200" kern="0" dirty="0">
                <a:solidFill>
                  <a:srgbClr val="000000"/>
                </a:solidFill>
                <a:sym typeface="微软雅黑" panose="020B0503020204020204" pitchFamily="34" charset="-122"/>
              </a:endParaRPr>
            </a:p>
          </p:txBody>
        </p:sp>
        <p:sp>
          <p:nvSpPr>
            <p:cNvPr id="21" name="TextBox 94"/>
            <p:cNvSpPr txBox="1"/>
            <p:nvPr/>
          </p:nvSpPr>
          <p:spPr>
            <a:xfrm>
              <a:off x="3783114" y="3595735"/>
              <a:ext cx="630301"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n-1</a:t>
              </a:r>
              <a:endParaRPr lang="zh-CN" altLang="en-US" sz="1200" kern="0" dirty="0">
                <a:solidFill>
                  <a:srgbClr val="000000"/>
                </a:solidFill>
                <a:sym typeface="微软雅黑" panose="020B0503020204020204" pitchFamily="34" charset="-122"/>
              </a:endParaRPr>
            </a:p>
          </p:txBody>
        </p:sp>
        <p:sp>
          <p:nvSpPr>
            <p:cNvPr id="22" name="矩形 21"/>
            <p:cNvSpPr/>
            <p:nvPr/>
          </p:nvSpPr>
          <p:spPr bwMode="auto">
            <a:xfrm>
              <a:off x="4425850" y="3870723"/>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60</a:t>
              </a:r>
              <a:endParaRPr lang="zh-CN" altLang="en-US" sz="1200" kern="0" dirty="0">
                <a:solidFill>
                  <a:srgbClr val="000000"/>
                </a:solidFill>
                <a:sym typeface="微软雅黑" panose="020B0503020204020204" pitchFamily="34" charset="-122"/>
              </a:endParaRPr>
            </a:p>
          </p:txBody>
        </p:sp>
        <p:sp>
          <p:nvSpPr>
            <p:cNvPr id="23" name="矩形 22"/>
            <p:cNvSpPr/>
            <p:nvPr/>
          </p:nvSpPr>
          <p:spPr bwMode="auto">
            <a:xfrm>
              <a:off x="4425850" y="4445027"/>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11</a:t>
              </a:r>
              <a:endParaRPr lang="zh-CN" altLang="en-US" sz="1200" kern="0" dirty="0">
                <a:solidFill>
                  <a:srgbClr val="000000"/>
                </a:solidFill>
                <a:sym typeface="微软雅黑" panose="020B0503020204020204" pitchFamily="34" charset="-122"/>
              </a:endParaRPr>
            </a:p>
          </p:txBody>
        </p:sp>
        <p:sp>
          <p:nvSpPr>
            <p:cNvPr id="24" name="矩形 23"/>
            <p:cNvSpPr/>
            <p:nvPr/>
          </p:nvSpPr>
          <p:spPr bwMode="auto">
            <a:xfrm>
              <a:off x="4425850" y="4888734"/>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n+1</a:t>
              </a:r>
              <a:endParaRPr lang="zh-CN" altLang="en-US" sz="1200" kern="0" dirty="0">
                <a:solidFill>
                  <a:srgbClr val="000000"/>
                </a:solidFill>
                <a:sym typeface="微软雅黑" panose="020B0503020204020204" pitchFamily="34" charset="-122"/>
              </a:endParaRPr>
            </a:p>
          </p:txBody>
        </p:sp>
        <p:sp>
          <p:nvSpPr>
            <p:cNvPr id="25" name="TextBox 98"/>
            <p:cNvSpPr txBox="1"/>
            <p:nvPr/>
          </p:nvSpPr>
          <p:spPr>
            <a:xfrm>
              <a:off x="4425851" y="3595735"/>
              <a:ext cx="482824"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n</a:t>
              </a:r>
              <a:endParaRPr lang="zh-CN" altLang="en-US" sz="1200" kern="0" dirty="0">
                <a:solidFill>
                  <a:srgbClr val="000000"/>
                </a:solidFill>
                <a:sym typeface="微软雅黑" panose="020B0503020204020204" pitchFamily="34" charset="-122"/>
              </a:endParaRPr>
            </a:p>
          </p:txBody>
        </p:sp>
        <p:sp>
          <p:nvSpPr>
            <p:cNvPr id="26" name="TextBox 99"/>
            <p:cNvSpPr txBox="1"/>
            <p:nvPr/>
          </p:nvSpPr>
          <p:spPr>
            <a:xfrm>
              <a:off x="5072249" y="3595735"/>
              <a:ext cx="481222"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P</a:t>
              </a:r>
              <a:endParaRPr lang="zh-CN" altLang="en-US" sz="1200" kern="0" dirty="0">
                <a:solidFill>
                  <a:srgbClr val="000000"/>
                </a:solidFill>
                <a:sym typeface="微软雅黑" panose="020B0503020204020204" pitchFamily="34" charset="-122"/>
              </a:endParaRPr>
            </a:p>
          </p:txBody>
        </p:sp>
        <p:sp>
          <p:nvSpPr>
            <p:cNvPr id="27" name="TextBox 106"/>
            <p:cNvSpPr txBox="1"/>
            <p:nvPr/>
          </p:nvSpPr>
          <p:spPr>
            <a:xfrm>
              <a:off x="1068652" y="3853625"/>
              <a:ext cx="601447"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0</a:t>
              </a:r>
              <a:endParaRPr lang="zh-CN" altLang="en-US" sz="1200" kern="0" dirty="0">
                <a:solidFill>
                  <a:srgbClr val="000000"/>
                </a:solidFill>
                <a:sym typeface="微软雅黑" panose="020B0503020204020204" pitchFamily="34" charset="-122"/>
              </a:endParaRPr>
            </a:p>
          </p:txBody>
        </p:sp>
        <p:sp>
          <p:nvSpPr>
            <p:cNvPr id="28" name="TextBox 107"/>
            <p:cNvSpPr txBox="1"/>
            <p:nvPr/>
          </p:nvSpPr>
          <p:spPr>
            <a:xfrm>
              <a:off x="1068652" y="4401436"/>
              <a:ext cx="601447"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1</a:t>
              </a:r>
              <a:endParaRPr lang="zh-CN" altLang="en-US" sz="1200" kern="0" dirty="0">
                <a:solidFill>
                  <a:srgbClr val="000000"/>
                </a:solidFill>
                <a:sym typeface="微软雅黑" panose="020B0503020204020204" pitchFamily="34" charset="-122"/>
              </a:endParaRPr>
            </a:p>
          </p:txBody>
        </p:sp>
        <p:sp>
          <p:nvSpPr>
            <p:cNvPr id="29" name="TextBox 108"/>
            <p:cNvSpPr txBox="1"/>
            <p:nvPr/>
          </p:nvSpPr>
          <p:spPr>
            <a:xfrm>
              <a:off x="1068652" y="4831047"/>
              <a:ext cx="654346"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m</a:t>
              </a:r>
              <a:endParaRPr lang="zh-CN" altLang="en-US" sz="1200" kern="0" dirty="0">
                <a:solidFill>
                  <a:srgbClr val="000000"/>
                </a:solidFill>
                <a:sym typeface="微软雅黑" panose="020B0503020204020204" pitchFamily="34" charset="-122"/>
              </a:endParaRPr>
            </a:p>
          </p:txBody>
        </p:sp>
        <p:grpSp>
          <p:nvGrpSpPr>
            <p:cNvPr id="30" name="组合 29"/>
            <p:cNvGrpSpPr/>
            <p:nvPr/>
          </p:nvGrpSpPr>
          <p:grpSpPr>
            <a:xfrm>
              <a:off x="1068651" y="5524386"/>
              <a:ext cx="4686022" cy="276999"/>
              <a:chOff x="537870" y="4206351"/>
              <a:chExt cx="3654520" cy="210828"/>
            </a:xfrm>
          </p:grpSpPr>
          <p:sp>
            <p:nvSpPr>
              <p:cNvPr id="31" name="矩形 30"/>
              <p:cNvSpPr/>
              <p:nvPr/>
            </p:nvSpPr>
            <p:spPr bwMode="auto">
              <a:xfrm>
                <a:off x="1172657"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32" name="矩形 31"/>
              <p:cNvSpPr/>
              <p:nvPr/>
            </p:nvSpPr>
            <p:spPr bwMode="auto">
              <a:xfrm>
                <a:off x="2156438"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00"/>
                  </a:solidFill>
                  <a:sym typeface="微软雅黑" panose="020B0503020204020204" pitchFamily="34" charset="-122"/>
                </a:endParaRPr>
              </a:p>
            </p:txBody>
          </p:sp>
          <p:sp>
            <p:nvSpPr>
              <p:cNvPr id="33" name="矩形 32"/>
              <p:cNvSpPr/>
              <p:nvPr/>
            </p:nvSpPr>
            <p:spPr bwMode="auto">
              <a:xfrm>
                <a:off x="2654816"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34" name="矩形 33"/>
              <p:cNvSpPr/>
              <p:nvPr/>
            </p:nvSpPr>
            <p:spPr bwMode="auto">
              <a:xfrm>
                <a:off x="3660181" y="4223627"/>
                <a:ext cx="532209" cy="191563"/>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a:t>
                </a:r>
                <a:r>
                  <a:rPr lang="en-US" altLang="zh-CN" sz="1200" kern="0" dirty="0">
                    <a:solidFill>
                      <a:srgbClr val="C00000"/>
                    </a:solidFill>
                    <a:sym typeface="微软雅黑" panose="020B0503020204020204" pitchFamily="34" charset="-122"/>
                  </a:rPr>
                  <a:t>m+1</a:t>
                </a:r>
                <a:endParaRPr lang="zh-CN" altLang="en-US" sz="1200" kern="0" dirty="0">
                  <a:solidFill>
                    <a:srgbClr val="C00000"/>
                  </a:solidFill>
                  <a:sym typeface="微软雅黑" panose="020B0503020204020204" pitchFamily="34" charset="-122"/>
                </a:endParaRPr>
              </a:p>
            </p:txBody>
          </p:sp>
          <p:sp>
            <p:nvSpPr>
              <p:cNvPr id="35" name="TextBox 109"/>
              <p:cNvSpPr txBox="1"/>
              <p:nvPr/>
            </p:nvSpPr>
            <p:spPr>
              <a:xfrm>
                <a:off x="537870" y="4206351"/>
                <a:ext cx="646575" cy="210828"/>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m+1</a:t>
                </a:r>
                <a:endParaRPr lang="zh-CN" altLang="en-US" sz="1200" kern="0" dirty="0">
                  <a:solidFill>
                    <a:srgbClr val="000000"/>
                  </a:solidFill>
                  <a:sym typeface="微软雅黑" panose="020B0503020204020204" pitchFamily="34" charset="-122"/>
                </a:endParaRPr>
              </a:p>
            </p:txBody>
          </p:sp>
          <p:sp>
            <p:nvSpPr>
              <p:cNvPr id="36" name="矩形 35"/>
              <p:cNvSpPr/>
              <p:nvPr/>
            </p:nvSpPr>
            <p:spPr bwMode="auto">
              <a:xfrm>
                <a:off x="1661191"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37" name="矩形 36"/>
              <p:cNvSpPr/>
              <p:nvPr/>
            </p:nvSpPr>
            <p:spPr bwMode="auto">
              <a:xfrm>
                <a:off x="3156072"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grpSp>
        <p:sp>
          <p:nvSpPr>
            <p:cNvPr id="38" name="文本框 37"/>
            <p:cNvSpPr txBox="1"/>
            <p:nvPr/>
          </p:nvSpPr>
          <p:spPr>
            <a:xfrm>
              <a:off x="3914235" y="4143907"/>
              <a:ext cx="2141933"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①</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组中出现一个坏</a:t>
              </a:r>
              <a:r>
                <a:rPr lang="en-US" altLang="zh-CN" sz="1200" kern="0" dirty="0">
                  <a:solidFill>
                    <a:prstClr val="black"/>
                  </a:solidFill>
                  <a:sym typeface="微软雅黑" panose="020B0503020204020204" pitchFamily="34" charset="-122"/>
                </a:rPr>
                <a:t>Block</a:t>
              </a:r>
              <a:endParaRPr lang="zh-CN" altLang="en-US" sz="1200" kern="0" dirty="0">
                <a:solidFill>
                  <a:prstClr val="black"/>
                </a:solidFill>
                <a:sym typeface="微软雅黑" panose="020B0503020204020204" pitchFamily="34" charset="-122"/>
              </a:endParaRPr>
            </a:p>
          </p:txBody>
        </p:sp>
        <p:sp>
          <p:nvSpPr>
            <p:cNvPr id="39" name="文本框 38"/>
            <p:cNvSpPr txBox="1"/>
            <p:nvPr/>
          </p:nvSpPr>
          <p:spPr>
            <a:xfrm>
              <a:off x="805359" y="5174975"/>
              <a:ext cx="3660105" cy="276999"/>
            </a:xfrm>
            <a:prstGeom prst="rect">
              <a:avLst/>
            </a:prstGeom>
            <a:noFill/>
          </p:spPr>
          <p:txBody>
            <a:bodyPr wrap="square" rtlCol="0">
              <a:spAutoFit/>
            </a:bodyPr>
            <a:lstStyle/>
            <a:p>
              <a:pPr defTabSz="914217">
                <a:defRPr/>
              </a:pPr>
              <a:r>
                <a:rPr lang="en-US" altLang="zh-CN" sz="1200" kern="0" dirty="0">
                  <a:solidFill>
                    <a:srgbClr val="C00000"/>
                  </a:solidFill>
                  <a:sym typeface="微软雅黑" panose="020B0503020204020204" pitchFamily="34" charset="-122"/>
                </a:rPr>
                <a:t>②</a:t>
              </a:r>
              <a:r>
                <a:rPr lang="zh-CN" altLang="en-US" sz="1200" kern="0" dirty="0">
                  <a:solidFill>
                    <a:prstClr val="black"/>
                  </a:solidFill>
                  <a:sym typeface="微软雅黑" panose="020B0503020204020204" pitchFamily="34" charset="-122"/>
                </a:rPr>
                <a:t>创建新</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组用来</a:t>
              </a:r>
              <a:r>
                <a:rPr lang="zh-CN" altLang="en-US" sz="1200" kern="0" dirty="0" smtClean="0">
                  <a:solidFill>
                    <a:prstClr val="black"/>
                  </a:solidFill>
                  <a:sym typeface="微软雅黑" panose="020B0503020204020204" pitchFamily="34" charset="-122"/>
                </a:rPr>
                <a:t>保存有</a:t>
              </a:r>
              <a:r>
                <a:rPr lang="zh-CN" altLang="en-US" sz="1200" kern="0" dirty="0">
                  <a:solidFill>
                    <a:prstClr val="black"/>
                  </a:solidFill>
                  <a:sym typeface="微软雅黑" panose="020B0503020204020204" pitchFamily="34" charset="-122"/>
                </a:rPr>
                <a:t>坏</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的</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组数据</a:t>
              </a:r>
            </a:p>
          </p:txBody>
        </p:sp>
        <p:sp>
          <p:nvSpPr>
            <p:cNvPr id="40" name="文本框 39"/>
            <p:cNvSpPr txBox="1"/>
            <p:nvPr/>
          </p:nvSpPr>
          <p:spPr>
            <a:xfrm>
              <a:off x="1969353" y="5826316"/>
              <a:ext cx="3065263"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③</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算法恢复数据并搬迁所有</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数据</a:t>
              </a:r>
            </a:p>
          </p:txBody>
        </p:sp>
        <p:sp>
          <p:nvSpPr>
            <p:cNvPr id="41" name="文本框 40"/>
            <p:cNvSpPr txBox="1"/>
            <p:nvPr/>
          </p:nvSpPr>
          <p:spPr>
            <a:xfrm>
              <a:off x="1943723" y="3355973"/>
              <a:ext cx="3680816"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④</a:t>
              </a:r>
              <a:r>
                <a:rPr lang="zh-CN" altLang="en-US" sz="1200" kern="0" dirty="0">
                  <a:solidFill>
                    <a:prstClr val="black"/>
                  </a:solidFill>
                  <a:sym typeface="微软雅黑" panose="020B0503020204020204" pitchFamily="34" charset="-122"/>
                </a:rPr>
                <a:t>有坏</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的</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组被屏蔽，不再使用，浪费空间</a:t>
              </a:r>
            </a:p>
          </p:txBody>
        </p:sp>
        <p:sp>
          <p:nvSpPr>
            <p:cNvPr id="42" name="矩形 41"/>
            <p:cNvSpPr/>
            <p:nvPr/>
          </p:nvSpPr>
          <p:spPr bwMode="auto">
            <a:xfrm>
              <a:off x="1874916" y="3872299"/>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16</a:t>
              </a:r>
              <a:endParaRPr lang="zh-CN" altLang="en-US" sz="1200" kern="0" dirty="0">
                <a:solidFill>
                  <a:srgbClr val="000000"/>
                </a:solidFill>
                <a:sym typeface="微软雅黑" panose="020B0503020204020204" pitchFamily="34" charset="-122"/>
              </a:endParaRPr>
            </a:p>
          </p:txBody>
        </p:sp>
        <p:sp>
          <p:nvSpPr>
            <p:cNvPr id="43" name="矩形 42"/>
            <p:cNvSpPr/>
            <p:nvPr/>
          </p:nvSpPr>
          <p:spPr bwMode="auto">
            <a:xfrm>
              <a:off x="2501340" y="3872299"/>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17</a:t>
              </a:r>
              <a:endParaRPr lang="zh-CN" altLang="en-US" sz="1200" kern="0" dirty="0">
                <a:solidFill>
                  <a:srgbClr val="000000"/>
                </a:solidFill>
                <a:sym typeface="微软雅黑" panose="020B0503020204020204" pitchFamily="34" charset="-122"/>
              </a:endParaRPr>
            </a:p>
          </p:txBody>
        </p:sp>
        <p:sp>
          <p:nvSpPr>
            <p:cNvPr id="44" name="矩形 43"/>
            <p:cNvSpPr/>
            <p:nvPr/>
          </p:nvSpPr>
          <p:spPr bwMode="auto">
            <a:xfrm>
              <a:off x="3136373" y="3872299"/>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45" name="矩形 44"/>
            <p:cNvSpPr/>
            <p:nvPr/>
          </p:nvSpPr>
          <p:spPr bwMode="auto">
            <a:xfrm>
              <a:off x="3775419" y="3872299"/>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100</a:t>
              </a:r>
              <a:endParaRPr lang="zh-CN" altLang="en-US" sz="1200" kern="0" dirty="0">
                <a:solidFill>
                  <a:srgbClr val="000000"/>
                </a:solidFill>
                <a:sym typeface="微软雅黑" panose="020B0503020204020204" pitchFamily="34" charset="-122"/>
              </a:endParaRPr>
            </a:p>
          </p:txBody>
        </p:sp>
        <p:sp>
          <p:nvSpPr>
            <p:cNvPr id="46" name="矩形 45"/>
            <p:cNvSpPr/>
            <p:nvPr/>
          </p:nvSpPr>
          <p:spPr bwMode="auto">
            <a:xfrm>
              <a:off x="4418158" y="3872299"/>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60</a:t>
              </a:r>
              <a:endParaRPr lang="zh-CN" altLang="en-US" sz="1200" kern="0" dirty="0">
                <a:solidFill>
                  <a:srgbClr val="000000"/>
                </a:solidFill>
                <a:sym typeface="微软雅黑" panose="020B0503020204020204" pitchFamily="34" charset="-122"/>
              </a:endParaRPr>
            </a:p>
          </p:txBody>
        </p:sp>
        <p:sp>
          <p:nvSpPr>
            <p:cNvPr id="47" name="矩形 46"/>
            <p:cNvSpPr/>
            <p:nvPr/>
          </p:nvSpPr>
          <p:spPr bwMode="auto">
            <a:xfrm>
              <a:off x="4425850" y="3868528"/>
              <a:ext cx="600672" cy="251686"/>
            </a:xfrm>
            <a:prstGeom prst="rect">
              <a:avLst/>
            </a:prstGeom>
            <a:solidFill>
              <a:srgbClr val="1F497D">
                <a:lumMod val="40000"/>
                <a:lumOff val="6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FF"/>
                  </a:solidFill>
                  <a:sym typeface="微软雅黑" panose="020B0503020204020204" pitchFamily="34" charset="-122"/>
                </a:rPr>
                <a:t>60</a:t>
              </a:r>
              <a:endParaRPr lang="zh-CN" altLang="en-US" sz="1200" kern="0" dirty="0">
                <a:solidFill>
                  <a:srgbClr val="0000FF"/>
                </a:solidFill>
                <a:sym typeface="微软雅黑" panose="020B0503020204020204" pitchFamily="34" charset="-122"/>
              </a:endParaRPr>
            </a:p>
          </p:txBody>
        </p:sp>
        <p:sp>
          <p:nvSpPr>
            <p:cNvPr id="48" name="矩形 47"/>
            <p:cNvSpPr/>
            <p:nvPr/>
          </p:nvSpPr>
          <p:spPr bwMode="auto">
            <a:xfrm>
              <a:off x="4427390" y="3870105"/>
              <a:ext cx="600672" cy="251686"/>
            </a:xfrm>
            <a:prstGeom prst="rect">
              <a:avLst/>
            </a:prstGeom>
            <a:solidFill>
              <a:schemeClr val="accent4">
                <a:lumMod val="40000"/>
                <a:lumOff val="6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ym typeface="微软雅黑" panose="020B0503020204020204" pitchFamily="34" charset="-122"/>
                </a:rPr>
                <a:t>60</a:t>
              </a:r>
              <a:endParaRPr lang="zh-CN" altLang="en-US" sz="1200" kern="0" dirty="0">
                <a:sym typeface="微软雅黑" panose="020B0503020204020204" pitchFamily="34" charset="-122"/>
              </a:endParaRPr>
            </a:p>
          </p:txBody>
        </p:sp>
        <p:cxnSp>
          <p:nvCxnSpPr>
            <p:cNvPr id="49" name="直接连接符 48"/>
            <p:cNvCxnSpPr/>
            <p:nvPr/>
          </p:nvCxnSpPr>
          <p:spPr bwMode="auto">
            <a:xfrm flipH="1">
              <a:off x="1179757" y="4020692"/>
              <a:ext cx="4616114" cy="3040"/>
            </a:xfrm>
            <a:prstGeom prst="line">
              <a:avLst/>
            </a:prstGeom>
            <a:noFill/>
            <a:ln w="12700" cap="flat" cmpd="sng" algn="ctr">
              <a:solidFill>
                <a:sysClr val="windowText" lastClr="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 name="组合 91"/>
          <p:cNvGrpSpPr/>
          <p:nvPr/>
        </p:nvGrpSpPr>
        <p:grpSpPr>
          <a:xfrm>
            <a:off x="6409765" y="3299430"/>
            <a:ext cx="4941750" cy="2747342"/>
            <a:chOff x="6317893" y="3366385"/>
            <a:chExt cx="4941750" cy="2747342"/>
          </a:xfrm>
        </p:grpSpPr>
        <p:sp>
          <p:nvSpPr>
            <p:cNvPr id="50" name="矩形 49"/>
            <p:cNvSpPr/>
            <p:nvPr/>
          </p:nvSpPr>
          <p:spPr bwMode="auto">
            <a:xfrm>
              <a:off x="7297655" y="3881135"/>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16</a:t>
              </a:r>
              <a:endParaRPr lang="zh-CN" altLang="en-US" sz="1200" kern="0" dirty="0">
                <a:solidFill>
                  <a:srgbClr val="000000"/>
                </a:solidFill>
                <a:sym typeface="微软雅黑" panose="020B0503020204020204" pitchFamily="34" charset="-122"/>
              </a:endParaRPr>
            </a:p>
          </p:txBody>
        </p:sp>
        <p:sp>
          <p:nvSpPr>
            <p:cNvPr id="51" name="矩形 50"/>
            <p:cNvSpPr/>
            <p:nvPr/>
          </p:nvSpPr>
          <p:spPr bwMode="auto">
            <a:xfrm>
              <a:off x="7924079" y="3881135"/>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17</a:t>
              </a:r>
              <a:endParaRPr lang="zh-CN" altLang="en-US" sz="1200" kern="0" dirty="0">
                <a:solidFill>
                  <a:srgbClr val="000000"/>
                </a:solidFill>
                <a:sym typeface="微软雅黑" panose="020B0503020204020204" pitchFamily="34" charset="-122"/>
              </a:endParaRPr>
            </a:p>
          </p:txBody>
        </p:sp>
        <p:sp>
          <p:nvSpPr>
            <p:cNvPr id="52" name="矩形 51"/>
            <p:cNvSpPr/>
            <p:nvPr/>
          </p:nvSpPr>
          <p:spPr bwMode="auto">
            <a:xfrm>
              <a:off x="9198158" y="3881135"/>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100</a:t>
              </a:r>
              <a:endParaRPr lang="zh-CN" altLang="en-US" sz="1200" kern="0" dirty="0">
                <a:solidFill>
                  <a:srgbClr val="000000"/>
                </a:solidFill>
                <a:sym typeface="微软雅黑" panose="020B0503020204020204" pitchFamily="34" charset="-122"/>
              </a:endParaRPr>
            </a:p>
          </p:txBody>
        </p:sp>
        <p:sp>
          <p:nvSpPr>
            <p:cNvPr id="53" name="矩形 52"/>
            <p:cNvSpPr/>
            <p:nvPr/>
          </p:nvSpPr>
          <p:spPr bwMode="auto">
            <a:xfrm>
              <a:off x="10487292" y="3881135"/>
              <a:ext cx="600672" cy="251686"/>
            </a:xfrm>
            <a:prstGeom prst="rect">
              <a:avLst/>
            </a:prstGeom>
            <a:solidFill>
              <a:srgbClr val="3399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0</a:t>
              </a:r>
              <a:endParaRPr lang="zh-CN" altLang="en-US" sz="1200" kern="0" dirty="0">
                <a:solidFill>
                  <a:srgbClr val="000000"/>
                </a:solidFill>
                <a:sym typeface="微软雅黑" panose="020B0503020204020204" pitchFamily="34" charset="-122"/>
              </a:endParaRPr>
            </a:p>
          </p:txBody>
        </p:sp>
        <p:sp>
          <p:nvSpPr>
            <p:cNvPr id="54" name="矩形 53"/>
            <p:cNvSpPr/>
            <p:nvPr/>
          </p:nvSpPr>
          <p:spPr bwMode="auto">
            <a:xfrm>
              <a:off x="7297655" y="4455440"/>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101</a:t>
              </a:r>
              <a:endParaRPr lang="zh-CN" altLang="en-US" sz="1200" kern="0" dirty="0">
                <a:solidFill>
                  <a:srgbClr val="000000"/>
                </a:solidFill>
                <a:sym typeface="微软雅黑" panose="020B0503020204020204" pitchFamily="34" charset="-122"/>
              </a:endParaRPr>
            </a:p>
          </p:txBody>
        </p:sp>
        <p:sp>
          <p:nvSpPr>
            <p:cNvPr id="55" name="矩形 54"/>
            <p:cNvSpPr/>
            <p:nvPr/>
          </p:nvSpPr>
          <p:spPr bwMode="auto">
            <a:xfrm>
              <a:off x="7924079" y="4455440"/>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160</a:t>
              </a:r>
              <a:endParaRPr lang="zh-CN" altLang="en-US" sz="1200" kern="0" dirty="0">
                <a:solidFill>
                  <a:srgbClr val="000000"/>
                </a:solidFill>
                <a:sym typeface="微软雅黑" panose="020B0503020204020204" pitchFamily="34" charset="-122"/>
              </a:endParaRPr>
            </a:p>
          </p:txBody>
        </p:sp>
        <p:sp>
          <p:nvSpPr>
            <p:cNvPr id="56" name="矩形 55"/>
            <p:cNvSpPr/>
            <p:nvPr/>
          </p:nvSpPr>
          <p:spPr bwMode="auto">
            <a:xfrm>
              <a:off x="8559111" y="4455440"/>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57" name="矩形 56"/>
            <p:cNvSpPr/>
            <p:nvPr/>
          </p:nvSpPr>
          <p:spPr bwMode="auto">
            <a:xfrm>
              <a:off x="9198158" y="4455440"/>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10</a:t>
              </a:r>
              <a:endParaRPr lang="zh-CN" altLang="en-US" sz="1200" kern="0" dirty="0">
                <a:solidFill>
                  <a:srgbClr val="000000"/>
                </a:solidFill>
                <a:sym typeface="微软雅黑" panose="020B0503020204020204" pitchFamily="34" charset="-122"/>
              </a:endParaRPr>
            </a:p>
          </p:txBody>
        </p:sp>
        <p:sp>
          <p:nvSpPr>
            <p:cNvPr id="58" name="矩形 57"/>
            <p:cNvSpPr/>
            <p:nvPr/>
          </p:nvSpPr>
          <p:spPr bwMode="auto">
            <a:xfrm>
              <a:off x="10487291" y="4455440"/>
              <a:ext cx="717823" cy="251686"/>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1</a:t>
              </a:r>
              <a:endParaRPr lang="zh-CN" altLang="en-US" sz="1200" kern="0" dirty="0">
                <a:solidFill>
                  <a:srgbClr val="000000"/>
                </a:solidFill>
                <a:sym typeface="微软雅黑" panose="020B0503020204020204" pitchFamily="34" charset="-122"/>
              </a:endParaRPr>
            </a:p>
          </p:txBody>
        </p:sp>
        <p:sp>
          <p:nvSpPr>
            <p:cNvPr id="59" name="矩形 58"/>
            <p:cNvSpPr/>
            <p:nvPr/>
          </p:nvSpPr>
          <p:spPr bwMode="auto">
            <a:xfrm>
              <a:off x="7297655" y="4899146"/>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3000</a:t>
              </a:r>
              <a:endParaRPr lang="zh-CN" altLang="en-US" sz="1200" kern="0" dirty="0">
                <a:solidFill>
                  <a:srgbClr val="000000"/>
                </a:solidFill>
                <a:sym typeface="微软雅黑" panose="020B0503020204020204" pitchFamily="34" charset="-122"/>
              </a:endParaRPr>
            </a:p>
          </p:txBody>
        </p:sp>
        <p:sp>
          <p:nvSpPr>
            <p:cNvPr id="60" name="矩形 59"/>
            <p:cNvSpPr/>
            <p:nvPr/>
          </p:nvSpPr>
          <p:spPr bwMode="auto">
            <a:xfrm>
              <a:off x="7924079" y="4899146"/>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1280</a:t>
              </a:r>
              <a:endParaRPr lang="zh-CN" altLang="en-US" sz="1200" kern="0" dirty="0">
                <a:solidFill>
                  <a:srgbClr val="000000"/>
                </a:solidFill>
                <a:sym typeface="微软雅黑" panose="020B0503020204020204" pitchFamily="34" charset="-122"/>
              </a:endParaRPr>
            </a:p>
          </p:txBody>
        </p:sp>
        <p:sp>
          <p:nvSpPr>
            <p:cNvPr id="61" name="矩形 60"/>
            <p:cNvSpPr/>
            <p:nvPr/>
          </p:nvSpPr>
          <p:spPr bwMode="auto">
            <a:xfrm>
              <a:off x="8559111" y="4899146"/>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62" name="矩形 61"/>
            <p:cNvSpPr/>
            <p:nvPr/>
          </p:nvSpPr>
          <p:spPr bwMode="auto">
            <a:xfrm>
              <a:off x="9198158" y="4899146"/>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n</a:t>
              </a:r>
              <a:endParaRPr lang="zh-CN" altLang="en-US" sz="1200" kern="0" dirty="0">
                <a:solidFill>
                  <a:srgbClr val="000000"/>
                </a:solidFill>
                <a:sym typeface="微软雅黑" panose="020B0503020204020204" pitchFamily="34" charset="-122"/>
              </a:endParaRPr>
            </a:p>
          </p:txBody>
        </p:sp>
        <p:sp>
          <p:nvSpPr>
            <p:cNvPr id="63" name="矩形 62"/>
            <p:cNvSpPr/>
            <p:nvPr/>
          </p:nvSpPr>
          <p:spPr bwMode="auto">
            <a:xfrm>
              <a:off x="10487292" y="4899146"/>
              <a:ext cx="717822" cy="251686"/>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 m</a:t>
              </a:r>
              <a:endParaRPr lang="zh-CN" altLang="en-US" sz="1200" kern="0" dirty="0">
                <a:solidFill>
                  <a:srgbClr val="000000"/>
                </a:solidFill>
                <a:sym typeface="微软雅黑" panose="020B0503020204020204" pitchFamily="34" charset="-122"/>
              </a:endParaRPr>
            </a:p>
          </p:txBody>
        </p:sp>
        <p:sp>
          <p:nvSpPr>
            <p:cNvPr id="64" name="TextBox 92"/>
            <p:cNvSpPr txBox="1"/>
            <p:nvPr/>
          </p:nvSpPr>
          <p:spPr>
            <a:xfrm>
              <a:off x="7297656" y="3606147"/>
              <a:ext cx="479618"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0</a:t>
              </a:r>
              <a:endParaRPr lang="zh-CN" altLang="en-US" sz="1200" kern="0" dirty="0">
                <a:solidFill>
                  <a:srgbClr val="000000"/>
                </a:solidFill>
                <a:sym typeface="微软雅黑" panose="020B0503020204020204" pitchFamily="34" charset="-122"/>
              </a:endParaRPr>
            </a:p>
          </p:txBody>
        </p:sp>
        <p:sp>
          <p:nvSpPr>
            <p:cNvPr id="65" name="TextBox 93"/>
            <p:cNvSpPr txBox="1"/>
            <p:nvPr/>
          </p:nvSpPr>
          <p:spPr>
            <a:xfrm>
              <a:off x="7924079" y="3606147"/>
              <a:ext cx="490840"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1</a:t>
              </a:r>
              <a:endParaRPr lang="zh-CN" altLang="en-US" sz="1200" kern="0" dirty="0">
                <a:solidFill>
                  <a:srgbClr val="000000"/>
                </a:solidFill>
                <a:sym typeface="微软雅黑" panose="020B0503020204020204" pitchFamily="34" charset="-122"/>
              </a:endParaRPr>
            </a:p>
          </p:txBody>
        </p:sp>
        <p:sp>
          <p:nvSpPr>
            <p:cNvPr id="66" name="TextBox 94"/>
            <p:cNvSpPr txBox="1"/>
            <p:nvPr/>
          </p:nvSpPr>
          <p:spPr>
            <a:xfrm>
              <a:off x="9198159" y="3606147"/>
              <a:ext cx="630301"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n-1</a:t>
              </a:r>
              <a:endParaRPr lang="zh-CN" altLang="en-US" sz="1200" kern="0" dirty="0">
                <a:solidFill>
                  <a:srgbClr val="000000"/>
                </a:solidFill>
                <a:sym typeface="微软雅黑" panose="020B0503020204020204" pitchFamily="34" charset="-122"/>
              </a:endParaRPr>
            </a:p>
          </p:txBody>
        </p:sp>
        <p:sp>
          <p:nvSpPr>
            <p:cNvPr id="67" name="矩形 66"/>
            <p:cNvSpPr/>
            <p:nvPr/>
          </p:nvSpPr>
          <p:spPr bwMode="auto">
            <a:xfrm>
              <a:off x="9840896" y="4455440"/>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11</a:t>
              </a:r>
              <a:endParaRPr lang="zh-CN" altLang="en-US" sz="1200" kern="0" dirty="0">
                <a:solidFill>
                  <a:srgbClr val="000000"/>
                </a:solidFill>
                <a:sym typeface="微软雅黑" panose="020B0503020204020204" pitchFamily="34" charset="-122"/>
              </a:endParaRPr>
            </a:p>
          </p:txBody>
        </p:sp>
        <p:sp>
          <p:nvSpPr>
            <p:cNvPr id="68" name="矩形 67"/>
            <p:cNvSpPr/>
            <p:nvPr/>
          </p:nvSpPr>
          <p:spPr bwMode="auto">
            <a:xfrm>
              <a:off x="9840896" y="4899146"/>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n+1</a:t>
              </a:r>
              <a:endParaRPr lang="zh-CN" altLang="en-US" sz="1200" kern="0" dirty="0">
                <a:solidFill>
                  <a:srgbClr val="000000"/>
                </a:solidFill>
                <a:sym typeface="微软雅黑" panose="020B0503020204020204" pitchFamily="34" charset="-122"/>
              </a:endParaRPr>
            </a:p>
          </p:txBody>
        </p:sp>
        <p:sp>
          <p:nvSpPr>
            <p:cNvPr id="69" name="TextBox 98"/>
            <p:cNvSpPr txBox="1"/>
            <p:nvPr/>
          </p:nvSpPr>
          <p:spPr>
            <a:xfrm>
              <a:off x="9840897" y="3606147"/>
              <a:ext cx="482824"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n</a:t>
              </a:r>
              <a:endParaRPr lang="zh-CN" altLang="en-US" sz="1200" kern="0" dirty="0">
                <a:solidFill>
                  <a:srgbClr val="000000"/>
                </a:solidFill>
                <a:sym typeface="微软雅黑" panose="020B0503020204020204" pitchFamily="34" charset="-122"/>
              </a:endParaRPr>
            </a:p>
          </p:txBody>
        </p:sp>
        <p:sp>
          <p:nvSpPr>
            <p:cNvPr id="70" name="TextBox 99"/>
            <p:cNvSpPr txBox="1"/>
            <p:nvPr/>
          </p:nvSpPr>
          <p:spPr>
            <a:xfrm>
              <a:off x="10487293" y="3606147"/>
              <a:ext cx="481222" cy="276999"/>
            </a:xfrm>
            <a:prstGeom prst="rect">
              <a:avLst/>
            </a:prstGeom>
            <a:noFill/>
          </p:spPr>
          <p:txBody>
            <a:bodyPr wrap="none" rtlCol="0">
              <a:spAutoFit/>
            </a:bodyPr>
            <a:lstStyle/>
            <a:p>
              <a:pPr defTabSz="914217">
                <a:defRPr/>
              </a:pPr>
              <a:r>
                <a:rPr lang="en-US" altLang="zh-CN" sz="1200" kern="0" dirty="0" err="1">
                  <a:solidFill>
                    <a:srgbClr val="000000"/>
                  </a:solidFill>
                  <a:sym typeface="微软雅黑" panose="020B0503020204020204" pitchFamily="34" charset="-122"/>
                </a:rPr>
                <a:t>ch</a:t>
              </a:r>
              <a:r>
                <a:rPr lang="en-US" altLang="zh-CN" sz="1200" kern="0" dirty="0">
                  <a:solidFill>
                    <a:srgbClr val="000000"/>
                  </a:solidFill>
                  <a:sym typeface="微软雅黑" panose="020B0503020204020204" pitchFamily="34" charset="-122"/>
                </a:rPr>
                <a:t> P</a:t>
              </a:r>
              <a:endParaRPr lang="zh-CN" altLang="en-US" sz="1200" kern="0" dirty="0">
                <a:solidFill>
                  <a:srgbClr val="000000"/>
                </a:solidFill>
                <a:sym typeface="微软雅黑" panose="020B0503020204020204" pitchFamily="34" charset="-122"/>
              </a:endParaRPr>
            </a:p>
          </p:txBody>
        </p:sp>
        <p:sp>
          <p:nvSpPr>
            <p:cNvPr id="71" name="TextBox 106"/>
            <p:cNvSpPr txBox="1"/>
            <p:nvPr/>
          </p:nvSpPr>
          <p:spPr>
            <a:xfrm>
              <a:off x="6483696" y="3864037"/>
              <a:ext cx="601447"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0</a:t>
              </a:r>
              <a:endParaRPr lang="zh-CN" altLang="en-US" sz="1200" kern="0" dirty="0">
                <a:solidFill>
                  <a:srgbClr val="000000"/>
                </a:solidFill>
                <a:sym typeface="微软雅黑" panose="020B0503020204020204" pitchFamily="34" charset="-122"/>
              </a:endParaRPr>
            </a:p>
          </p:txBody>
        </p:sp>
        <p:sp>
          <p:nvSpPr>
            <p:cNvPr id="72" name="TextBox 107"/>
            <p:cNvSpPr txBox="1"/>
            <p:nvPr/>
          </p:nvSpPr>
          <p:spPr>
            <a:xfrm>
              <a:off x="6483696" y="4411848"/>
              <a:ext cx="601447"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1</a:t>
              </a:r>
              <a:endParaRPr lang="zh-CN" altLang="en-US" sz="1200" kern="0" dirty="0">
                <a:solidFill>
                  <a:srgbClr val="000000"/>
                </a:solidFill>
                <a:sym typeface="微软雅黑" panose="020B0503020204020204" pitchFamily="34" charset="-122"/>
              </a:endParaRPr>
            </a:p>
          </p:txBody>
        </p:sp>
        <p:sp>
          <p:nvSpPr>
            <p:cNvPr id="73" name="TextBox 108"/>
            <p:cNvSpPr txBox="1"/>
            <p:nvPr/>
          </p:nvSpPr>
          <p:spPr>
            <a:xfrm>
              <a:off x="6483696" y="4841459"/>
              <a:ext cx="654346" cy="27699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m</a:t>
              </a:r>
              <a:endParaRPr lang="zh-CN" altLang="en-US" sz="1200" kern="0" dirty="0">
                <a:solidFill>
                  <a:srgbClr val="000000"/>
                </a:solidFill>
                <a:sym typeface="微软雅黑" panose="020B0503020204020204" pitchFamily="34" charset="-122"/>
              </a:endParaRPr>
            </a:p>
          </p:txBody>
        </p:sp>
        <p:grpSp>
          <p:nvGrpSpPr>
            <p:cNvPr id="74" name="组合 73"/>
            <p:cNvGrpSpPr/>
            <p:nvPr/>
          </p:nvGrpSpPr>
          <p:grpSpPr>
            <a:xfrm>
              <a:off x="6483696" y="5553256"/>
              <a:ext cx="4721419" cy="283466"/>
              <a:chOff x="537870" y="4206351"/>
              <a:chExt cx="3682125" cy="215751"/>
            </a:xfrm>
          </p:grpSpPr>
          <p:sp>
            <p:nvSpPr>
              <p:cNvPr id="75" name="矩形 74"/>
              <p:cNvSpPr/>
              <p:nvPr/>
            </p:nvSpPr>
            <p:spPr bwMode="auto">
              <a:xfrm>
                <a:off x="1172657"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76" name="矩形 75"/>
              <p:cNvSpPr/>
              <p:nvPr/>
            </p:nvSpPr>
            <p:spPr bwMode="auto">
              <a:xfrm>
                <a:off x="2156438"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00"/>
                  </a:solidFill>
                  <a:sym typeface="微软雅黑" panose="020B0503020204020204" pitchFamily="34" charset="-122"/>
                </a:endParaRPr>
              </a:p>
            </p:txBody>
          </p:sp>
          <p:sp>
            <p:nvSpPr>
              <p:cNvPr id="77" name="矩形 76"/>
              <p:cNvSpPr/>
              <p:nvPr/>
            </p:nvSpPr>
            <p:spPr bwMode="auto">
              <a:xfrm>
                <a:off x="2654816"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78" name="矩形 77"/>
              <p:cNvSpPr/>
              <p:nvPr/>
            </p:nvSpPr>
            <p:spPr bwMode="auto">
              <a:xfrm>
                <a:off x="3660182" y="4223627"/>
                <a:ext cx="559813" cy="198475"/>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a:t>
                </a:r>
                <a:r>
                  <a:rPr lang="en-US" altLang="zh-CN" sz="1200" kern="0" dirty="0">
                    <a:solidFill>
                      <a:srgbClr val="C00000"/>
                    </a:solidFill>
                    <a:sym typeface="微软雅黑" panose="020B0503020204020204" pitchFamily="34" charset="-122"/>
                  </a:rPr>
                  <a:t>m+1</a:t>
                </a:r>
                <a:endParaRPr lang="zh-CN" altLang="en-US" sz="1200" kern="0" dirty="0">
                  <a:solidFill>
                    <a:srgbClr val="C00000"/>
                  </a:solidFill>
                  <a:sym typeface="微软雅黑" panose="020B0503020204020204" pitchFamily="34" charset="-122"/>
                </a:endParaRPr>
              </a:p>
            </p:txBody>
          </p:sp>
          <p:sp>
            <p:nvSpPr>
              <p:cNvPr id="79" name="TextBox 109"/>
              <p:cNvSpPr txBox="1"/>
              <p:nvPr/>
            </p:nvSpPr>
            <p:spPr>
              <a:xfrm>
                <a:off x="537870" y="4206351"/>
                <a:ext cx="646575" cy="210829"/>
              </a:xfrm>
              <a:prstGeom prst="rect">
                <a:avLst/>
              </a:prstGeom>
              <a:noFill/>
            </p:spPr>
            <p:txBody>
              <a:bodyPr wrap="none" rtlCol="0">
                <a:spAutoFit/>
              </a:bodyPr>
              <a:lstStyle/>
              <a:p>
                <a:pPr defTabSz="914217">
                  <a:defRPr/>
                </a:pPr>
                <a:r>
                  <a:rPr lang="en-US" altLang="zh-CN" sz="1200" kern="0" dirty="0">
                    <a:solidFill>
                      <a:srgbClr val="000000"/>
                    </a:solidFill>
                    <a:sym typeface="微软雅黑" panose="020B0503020204020204" pitchFamily="34" charset="-122"/>
                  </a:rPr>
                  <a:t>PBA m+1</a:t>
                </a:r>
                <a:endParaRPr lang="zh-CN" altLang="en-US" sz="1200" kern="0" dirty="0">
                  <a:solidFill>
                    <a:srgbClr val="000000"/>
                  </a:solidFill>
                  <a:sym typeface="微软雅黑" panose="020B0503020204020204" pitchFamily="34" charset="-122"/>
                </a:endParaRPr>
              </a:p>
            </p:txBody>
          </p:sp>
          <p:sp>
            <p:nvSpPr>
              <p:cNvPr id="80" name="矩形 79"/>
              <p:cNvSpPr/>
              <p:nvPr/>
            </p:nvSpPr>
            <p:spPr bwMode="auto">
              <a:xfrm>
                <a:off x="1661191"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sp>
            <p:nvSpPr>
              <p:cNvPr id="81" name="矩形 80"/>
              <p:cNvSpPr/>
              <p:nvPr/>
            </p:nvSpPr>
            <p:spPr bwMode="auto">
              <a:xfrm>
                <a:off x="3156072" y="4223627"/>
                <a:ext cx="468450" cy="191563"/>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endParaRPr lang="zh-CN" altLang="en-US" sz="1200" kern="0" dirty="0">
                  <a:solidFill>
                    <a:srgbClr val="0000FF"/>
                  </a:solidFill>
                  <a:sym typeface="微软雅黑" panose="020B0503020204020204" pitchFamily="34" charset="-122"/>
                </a:endParaRPr>
              </a:p>
            </p:txBody>
          </p:sp>
        </p:grpSp>
        <p:sp>
          <p:nvSpPr>
            <p:cNvPr id="82" name="文本框 81"/>
            <p:cNvSpPr txBox="1"/>
            <p:nvPr/>
          </p:nvSpPr>
          <p:spPr>
            <a:xfrm>
              <a:off x="9425487" y="4168028"/>
              <a:ext cx="1834156"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①</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组中出现坏</a:t>
              </a:r>
              <a:r>
                <a:rPr lang="en-US" altLang="zh-CN" sz="1200" kern="0" dirty="0">
                  <a:solidFill>
                    <a:prstClr val="black"/>
                  </a:solidFill>
                  <a:sym typeface="微软雅黑" panose="020B0503020204020204" pitchFamily="34" charset="-122"/>
                </a:rPr>
                <a:t>Block</a:t>
              </a:r>
              <a:endParaRPr lang="zh-CN" altLang="en-US" sz="1200" kern="0" dirty="0">
                <a:solidFill>
                  <a:prstClr val="black"/>
                </a:solidFill>
                <a:sym typeface="微软雅黑" panose="020B0503020204020204" pitchFamily="34" charset="-122"/>
              </a:endParaRPr>
            </a:p>
          </p:txBody>
        </p:sp>
        <p:sp>
          <p:nvSpPr>
            <p:cNvPr id="83" name="文本框 82"/>
            <p:cNvSpPr txBox="1"/>
            <p:nvPr/>
          </p:nvSpPr>
          <p:spPr>
            <a:xfrm>
              <a:off x="6317893" y="5173530"/>
              <a:ext cx="2880266" cy="276999"/>
            </a:xfrm>
            <a:prstGeom prst="rect">
              <a:avLst/>
            </a:prstGeom>
            <a:noFill/>
          </p:spPr>
          <p:txBody>
            <a:bodyPr wrap="square" rtlCol="0">
              <a:spAutoFit/>
            </a:bodyPr>
            <a:lstStyle/>
            <a:p>
              <a:pPr defTabSz="914217">
                <a:defRPr/>
              </a:pPr>
              <a:r>
                <a:rPr lang="en-US" altLang="zh-CN" sz="1200" kern="0" dirty="0">
                  <a:solidFill>
                    <a:srgbClr val="C00000"/>
                  </a:solidFill>
                  <a:sym typeface="微软雅黑" panose="020B0503020204020204" pitchFamily="34" charset="-122"/>
                </a:rPr>
                <a:t>②</a:t>
              </a:r>
              <a:r>
                <a:rPr lang="zh-CN" altLang="en-US" sz="1200" kern="0" dirty="0">
                  <a:solidFill>
                    <a:prstClr val="black"/>
                  </a:solidFill>
                  <a:sym typeface="微软雅黑" panose="020B0503020204020204" pitchFamily="34" charset="-122"/>
                </a:rPr>
                <a:t>创建新</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a:t>
              </a:r>
              <a:r>
                <a:rPr lang="zh-CN" altLang="en-US" sz="1200" kern="0" dirty="0" smtClean="0">
                  <a:solidFill>
                    <a:prstClr val="black"/>
                  </a:solidFill>
                  <a:sym typeface="微软雅黑" panose="020B0503020204020204" pitchFamily="34" charset="-122"/>
                </a:rPr>
                <a:t>用来保存</a:t>
              </a:r>
              <a:r>
                <a:rPr lang="zh-CN" altLang="en-US" sz="1200" kern="0" dirty="0">
                  <a:solidFill>
                    <a:prstClr val="black"/>
                  </a:solidFill>
                  <a:sym typeface="微软雅黑" panose="020B0503020204020204" pitchFamily="34" charset="-122"/>
                </a:rPr>
                <a:t>坏</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数据</a:t>
              </a:r>
            </a:p>
          </p:txBody>
        </p:sp>
        <p:sp>
          <p:nvSpPr>
            <p:cNvPr id="84" name="文本框 83"/>
            <p:cNvSpPr txBox="1"/>
            <p:nvPr/>
          </p:nvSpPr>
          <p:spPr>
            <a:xfrm>
              <a:off x="7384397" y="5836728"/>
              <a:ext cx="2603598"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③</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算法恢复坏</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数据并搬迁</a:t>
              </a:r>
            </a:p>
          </p:txBody>
        </p:sp>
        <p:sp>
          <p:nvSpPr>
            <p:cNvPr id="85" name="文本框 84"/>
            <p:cNvSpPr txBox="1"/>
            <p:nvPr/>
          </p:nvSpPr>
          <p:spPr>
            <a:xfrm>
              <a:off x="7358768" y="3366385"/>
              <a:ext cx="3332964" cy="276999"/>
            </a:xfrm>
            <a:prstGeom prst="rect">
              <a:avLst/>
            </a:prstGeom>
            <a:noFill/>
          </p:spPr>
          <p:txBody>
            <a:bodyPr wrap="none" rtlCol="0">
              <a:spAutoFit/>
            </a:bodyPr>
            <a:lstStyle/>
            <a:p>
              <a:pPr defTabSz="914217">
                <a:defRPr/>
              </a:pPr>
              <a:r>
                <a:rPr lang="en-US" altLang="zh-CN" sz="1200" kern="0" dirty="0">
                  <a:solidFill>
                    <a:srgbClr val="C00000"/>
                  </a:solidFill>
                  <a:sym typeface="微软雅黑" panose="020B0503020204020204" pitchFamily="34" charset="-122"/>
                </a:rPr>
                <a:t>④</a:t>
              </a:r>
              <a:r>
                <a:rPr lang="zh-CN" altLang="en-US" sz="1200" kern="0" dirty="0">
                  <a:solidFill>
                    <a:prstClr val="black"/>
                  </a:solidFill>
                  <a:sym typeface="微软雅黑" panose="020B0503020204020204" pitchFamily="34" charset="-122"/>
                </a:rPr>
                <a:t>将剩下</a:t>
              </a:r>
              <a:r>
                <a:rPr lang="en-US" altLang="zh-CN" sz="1200" kern="0" dirty="0">
                  <a:solidFill>
                    <a:prstClr val="black"/>
                  </a:solidFill>
                  <a:sym typeface="微软雅黑" panose="020B0503020204020204" pitchFamily="34" charset="-122"/>
                </a:rPr>
                <a:t>Block</a:t>
              </a:r>
              <a:r>
                <a:rPr lang="zh-CN" altLang="en-US" sz="1200" kern="0" dirty="0">
                  <a:solidFill>
                    <a:prstClr val="black"/>
                  </a:solidFill>
                  <a:sym typeface="微软雅黑" panose="020B0503020204020204" pitchFamily="34" charset="-122"/>
                </a:rPr>
                <a:t>重构新</a:t>
              </a:r>
              <a:r>
                <a:rPr lang="en-US" altLang="zh-CN" sz="1200" kern="0" dirty="0">
                  <a:solidFill>
                    <a:prstClr val="black"/>
                  </a:solidFill>
                  <a:sym typeface="微软雅黑" panose="020B0503020204020204" pitchFamily="34" charset="-122"/>
                </a:rPr>
                <a:t>RAID</a:t>
              </a:r>
              <a:r>
                <a:rPr lang="zh-CN" altLang="en-US" sz="1200" kern="0" dirty="0">
                  <a:solidFill>
                    <a:prstClr val="black"/>
                  </a:solidFill>
                  <a:sym typeface="微软雅黑" panose="020B0503020204020204" pitchFamily="34" charset="-122"/>
                </a:rPr>
                <a:t>组，用来存储数据</a:t>
              </a:r>
            </a:p>
          </p:txBody>
        </p:sp>
        <p:sp>
          <p:nvSpPr>
            <p:cNvPr id="86" name="矩形 85"/>
            <p:cNvSpPr/>
            <p:nvPr/>
          </p:nvSpPr>
          <p:spPr bwMode="auto">
            <a:xfrm>
              <a:off x="8551417" y="3882711"/>
              <a:ext cx="600672" cy="251686"/>
            </a:xfrm>
            <a:prstGeom prst="rect">
              <a:avLst/>
            </a:prstGeom>
            <a:solidFill>
              <a:schemeClr val="accent2">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a:t>
              </a:r>
              <a:endParaRPr lang="zh-CN" altLang="en-US" sz="1200" kern="0" dirty="0">
                <a:solidFill>
                  <a:srgbClr val="000000"/>
                </a:solidFill>
                <a:sym typeface="微软雅黑" panose="020B0503020204020204" pitchFamily="34" charset="-122"/>
              </a:endParaRPr>
            </a:p>
          </p:txBody>
        </p:sp>
        <p:sp>
          <p:nvSpPr>
            <p:cNvPr id="87" name="矩形 86"/>
            <p:cNvSpPr/>
            <p:nvPr/>
          </p:nvSpPr>
          <p:spPr bwMode="auto">
            <a:xfrm>
              <a:off x="9833202" y="3882711"/>
              <a:ext cx="600672" cy="251686"/>
            </a:xfrm>
            <a:prstGeom prst="rect">
              <a:avLst/>
            </a:prstGeom>
            <a:solidFill>
              <a:srgbClr val="4BACC6">
                <a:lumMod val="90000"/>
              </a:srgb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60</a:t>
              </a:r>
              <a:endParaRPr lang="zh-CN" altLang="en-US" sz="1200" kern="0" dirty="0">
                <a:solidFill>
                  <a:srgbClr val="000000"/>
                </a:solidFill>
                <a:sym typeface="微软雅黑" panose="020B0503020204020204" pitchFamily="34" charset="-122"/>
              </a:endParaRPr>
            </a:p>
          </p:txBody>
        </p:sp>
        <p:sp>
          <p:nvSpPr>
            <p:cNvPr id="88" name="矩形 87"/>
            <p:cNvSpPr/>
            <p:nvPr/>
          </p:nvSpPr>
          <p:spPr bwMode="auto">
            <a:xfrm>
              <a:off x="9840897" y="3878940"/>
              <a:ext cx="600672" cy="251686"/>
            </a:xfrm>
            <a:prstGeom prst="rect">
              <a:avLst/>
            </a:prstGeom>
            <a:solidFill>
              <a:schemeClr val="accent4">
                <a:lumMod val="40000"/>
                <a:lumOff val="60000"/>
              </a:schemeClr>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ym typeface="微软雅黑" panose="020B0503020204020204" pitchFamily="34" charset="-122"/>
                </a:rPr>
                <a:t>60</a:t>
              </a:r>
              <a:endParaRPr lang="zh-CN" altLang="en-US" sz="1200" kern="0" dirty="0">
                <a:sym typeface="微软雅黑" panose="020B0503020204020204" pitchFamily="34" charset="-122"/>
              </a:endParaRPr>
            </a:p>
          </p:txBody>
        </p:sp>
        <p:sp>
          <p:nvSpPr>
            <p:cNvPr id="89" name="矩形 88"/>
            <p:cNvSpPr/>
            <p:nvPr/>
          </p:nvSpPr>
          <p:spPr bwMode="auto">
            <a:xfrm>
              <a:off x="10483915" y="3881135"/>
              <a:ext cx="684671" cy="270834"/>
            </a:xfrm>
            <a:prstGeom prst="rect">
              <a:avLst/>
            </a:prstGeom>
            <a:solidFill>
              <a:srgbClr val="CCECFF"/>
            </a:solidFill>
            <a:ln>
              <a:solidFill>
                <a:sysClr val="windowText" lastClr="000000">
                  <a:shade val="95000"/>
                  <a:satMod val="105000"/>
                </a:sys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lgn="ctr" defTabSz="914217">
                <a:buClr>
                  <a:srgbClr val="CC9900"/>
                </a:buClr>
                <a:defRPr/>
              </a:pPr>
              <a:r>
                <a:rPr lang="en-US" altLang="zh-CN" sz="1200" kern="0" dirty="0">
                  <a:solidFill>
                    <a:srgbClr val="000000"/>
                  </a:solidFill>
                  <a:sym typeface="微软雅黑" panose="020B0503020204020204" pitchFamily="34" charset="-122"/>
                </a:rPr>
                <a:t>P</a:t>
              </a:r>
              <a:r>
                <a:rPr lang="en-US" altLang="zh-CN" sz="1200" kern="0" dirty="0">
                  <a:solidFill>
                    <a:srgbClr val="C00000"/>
                  </a:solidFill>
                  <a:sym typeface="微软雅黑" panose="020B0503020204020204" pitchFamily="34" charset="-122"/>
                </a:rPr>
                <a:t>m+2</a:t>
              </a:r>
              <a:endParaRPr lang="zh-CN" altLang="en-US" sz="1200" kern="0" dirty="0">
                <a:solidFill>
                  <a:srgbClr val="C00000"/>
                </a:solidFill>
                <a:sym typeface="微软雅黑" panose="020B0503020204020204" pitchFamily="34" charset="-122"/>
              </a:endParaRPr>
            </a:p>
          </p:txBody>
        </p:sp>
        <p:sp>
          <p:nvSpPr>
            <p:cNvPr id="90" name="矩形 89"/>
            <p:cNvSpPr/>
            <p:nvPr/>
          </p:nvSpPr>
          <p:spPr bwMode="auto">
            <a:xfrm>
              <a:off x="6493626" y="3830219"/>
              <a:ext cx="4751295" cy="370056"/>
            </a:xfrm>
            <a:prstGeom prst="rect">
              <a:avLst/>
            </a:prstGeom>
            <a:noFill/>
            <a:ln w="9525" cap="flat" cmpd="sng" algn="ctr">
              <a:solidFill>
                <a:sysClr val="windowText" lastClr="00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defTabSz="914217" fontAlgn="base">
                <a:spcBef>
                  <a:spcPct val="0"/>
                </a:spcBef>
                <a:spcAft>
                  <a:spcPct val="0"/>
                </a:spcAft>
                <a:buClr>
                  <a:srgbClr val="CC9900"/>
                </a:buClr>
                <a:buFont typeface="Wingdings" pitchFamily="2" charset="2"/>
                <a:buChar char="n"/>
                <a:defRPr/>
              </a:pPr>
              <a:endParaRPr lang="zh-CN" altLang="en-US" sz="1200" kern="0">
                <a:solidFill>
                  <a:prstClr val="black"/>
                </a:solidFill>
                <a:sym typeface="微软雅黑" panose="020B0503020204020204" pitchFamily="34" charset="-122"/>
              </a:endParaRPr>
            </a:p>
          </p:txBody>
        </p:sp>
      </p:grpSp>
      <p:sp>
        <p:nvSpPr>
          <p:cNvPr id="94" name="乘号 93"/>
          <p:cNvSpPr/>
          <p:nvPr/>
        </p:nvSpPr>
        <p:spPr>
          <a:xfrm>
            <a:off x="4341837" y="3550925"/>
            <a:ext cx="561443" cy="376820"/>
          </a:xfrm>
          <a:prstGeom prst="mathMultiply">
            <a:avLst>
              <a:gd name="adj1" fmla="val 10459"/>
            </a:avLst>
          </a:prstGeom>
          <a:solidFill>
            <a:srgbClr val="C7000B"/>
          </a:solidFill>
          <a:ln>
            <a:solidFill>
              <a:srgbClr val="C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乘号 94"/>
          <p:cNvSpPr/>
          <p:nvPr/>
        </p:nvSpPr>
        <p:spPr>
          <a:xfrm>
            <a:off x="9761682" y="3545236"/>
            <a:ext cx="561443" cy="376820"/>
          </a:xfrm>
          <a:prstGeom prst="mathMultiply">
            <a:avLst>
              <a:gd name="adj1" fmla="val 10459"/>
            </a:avLst>
          </a:prstGeom>
          <a:solidFill>
            <a:srgbClr val="C7000B"/>
          </a:solidFill>
          <a:ln>
            <a:solidFill>
              <a:srgbClr val="C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9815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RAID-TP</a:t>
            </a:r>
            <a:endParaRPr lang="zh-CN" altLang="en-US" dirty="0"/>
          </a:p>
        </p:txBody>
      </p:sp>
      <p:sp>
        <p:nvSpPr>
          <p:cNvPr id="2" name="文本占位符 1"/>
          <p:cNvSpPr>
            <a:spLocks noGrp="1"/>
          </p:cNvSpPr>
          <p:nvPr>
            <p:ph type="body" sz="quarter" idx="10"/>
          </p:nvPr>
        </p:nvSpPr>
        <p:spPr/>
        <p:txBody>
          <a:bodyPr/>
          <a:lstStyle/>
          <a:p>
            <a:r>
              <a:rPr lang="en-US" altLang="zh-CN" dirty="0" smtClean="0"/>
              <a:t>RAID</a:t>
            </a:r>
            <a:r>
              <a:rPr lang="zh-CN" altLang="en-US" dirty="0" smtClean="0"/>
              <a:t>保护是存储系统必备的基本功能，提供高可靠性和性能保证，但随着容量剧增，</a:t>
            </a:r>
            <a:r>
              <a:rPr lang="en-US" altLang="zh-CN" dirty="0" smtClean="0"/>
              <a:t>RAID</a:t>
            </a:r>
            <a:r>
              <a:rPr lang="zh-CN" altLang="en-US" dirty="0" smtClean="0"/>
              <a:t>重建的时间越来越难保证，</a:t>
            </a:r>
            <a:r>
              <a:rPr lang="en-US" altLang="zh-CN" dirty="0" smtClean="0"/>
              <a:t>RAID</a:t>
            </a:r>
            <a:r>
              <a:rPr lang="zh-CN" altLang="en-US" dirty="0" smtClean="0"/>
              <a:t>保护的可靠性降低。</a:t>
            </a:r>
            <a:endParaRPr lang="en-US" altLang="zh-CN" dirty="0" smtClean="0"/>
          </a:p>
          <a:p>
            <a:r>
              <a:rPr lang="en-US" altLang="zh-CN" dirty="0"/>
              <a:t>RAID-TP</a:t>
            </a:r>
            <a:r>
              <a:rPr lang="zh-CN" altLang="en-US" dirty="0"/>
              <a:t>功能实现了最佳性能、可靠性和容量利用率。 </a:t>
            </a:r>
          </a:p>
          <a:p>
            <a:endParaRPr lang="zh-CN" altLang="en-US" dirty="0" smtClean="0"/>
          </a:p>
          <a:p>
            <a:endParaRPr lang="zh-CN" altLang="en-US" dirty="0"/>
          </a:p>
        </p:txBody>
      </p:sp>
      <p:sp>
        <p:nvSpPr>
          <p:cNvPr id="6" name="矩形 20"/>
          <p:cNvSpPr/>
          <p:nvPr/>
        </p:nvSpPr>
        <p:spPr>
          <a:xfrm>
            <a:off x="898251" y="3145432"/>
            <a:ext cx="10221305" cy="2163298"/>
          </a:xfrm>
          <a:prstGeom prst="rect">
            <a:avLst/>
          </a:prstGeom>
          <a:solidFill>
            <a:sysClr val="window" lastClr="FFFFFF"/>
          </a:solidFill>
          <a:ln w="12700" algn="ctr">
            <a:solidFill>
              <a:sysClr val="window" lastClr="FFFFFF">
                <a:lumMod val="95000"/>
              </a:sysClr>
            </a:solidFill>
            <a:round/>
            <a:headEnd/>
            <a:tailEnd/>
          </a:ln>
          <a:effectLst>
            <a:outerShdw blurRad="63500" sx="101000" sy="101000" algn="ctr" rotWithShape="0">
              <a:prstClr val="black">
                <a:alpha val="20000"/>
              </a:prstClr>
            </a:outerShdw>
          </a:effectLst>
        </p:spPr>
        <p:txBody>
          <a:bodyPr wrap="none" lIns="91391" tIns="45695" rIns="91391" bIns="45695" anchor="ctr"/>
          <a:lstStyle/>
          <a:p>
            <a:pPr marL="0" marR="0" lvl="0" indent="0" defTabSz="1219200" eaLnBrk="0" fontAlgn="auto" latinLnBrk="0" hangingPunct="0">
              <a:lnSpc>
                <a:spcPct val="100000"/>
              </a:lnSpc>
              <a:spcBef>
                <a:spcPts val="0"/>
              </a:spcBef>
              <a:spcAft>
                <a:spcPts val="0"/>
              </a:spcAft>
              <a:buClr>
                <a:srgbClr val="990000"/>
              </a:buClr>
              <a:buSzPct val="60000"/>
              <a:buFontTx/>
              <a:buNone/>
              <a:tabLst/>
              <a:defRPr/>
            </a:pPr>
            <a:endParaRPr kumimoji="0" lang="zh-CN" altLang="en-US" sz="2117" b="0" i="0" u="none" strike="noStrike" kern="0" cap="none" spc="0" normalizeH="0" baseline="0" noProof="0" smtClean="0">
              <a:ln>
                <a:noFill/>
              </a:ln>
              <a:solidFill>
                <a:srgbClr val="000000"/>
              </a:solidFill>
              <a:effectLst/>
              <a:uLnTx/>
              <a:uFillTx/>
              <a:cs typeface="Huawei Sans" panose="020C0503030203020204" pitchFamily="34" charset="0"/>
            </a:endParaRPr>
          </a:p>
        </p:txBody>
      </p:sp>
      <p:grpSp>
        <p:nvGrpSpPr>
          <p:cNvPr id="7" name="Group 3"/>
          <p:cNvGrpSpPr/>
          <p:nvPr/>
        </p:nvGrpSpPr>
        <p:grpSpPr>
          <a:xfrm>
            <a:off x="1194152" y="3615777"/>
            <a:ext cx="5283158" cy="1226463"/>
            <a:chOff x="1146514" y="2789971"/>
            <a:chExt cx="4158985" cy="965491"/>
          </a:xfrm>
        </p:grpSpPr>
        <p:pic>
          <p:nvPicPr>
            <p:cNvPr id="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Lst>
            </a:blip>
            <a:srcRect/>
            <a:stretch>
              <a:fillRect/>
            </a:stretch>
          </p:blipFill>
          <p:spPr bwMode="auto">
            <a:xfrm>
              <a:off x="1146514" y="3104938"/>
              <a:ext cx="3600400" cy="650524"/>
            </a:xfrm>
            <a:prstGeom prst="rect">
              <a:avLst/>
            </a:prstGeom>
            <a:noFill/>
            <a:ln w="9525">
              <a:noFill/>
              <a:miter lim="800000"/>
              <a:headEnd/>
              <a:tailEnd/>
            </a:ln>
          </p:spPr>
        </p:pic>
        <p:cxnSp>
          <p:nvCxnSpPr>
            <p:cNvPr id="9" name="Straight Connector 142"/>
            <p:cNvCxnSpPr/>
            <p:nvPr/>
          </p:nvCxnSpPr>
          <p:spPr bwMode="auto">
            <a:xfrm flipH="1">
              <a:off x="3563634" y="2861000"/>
              <a:ext cx="16412" cy="25127"/>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160"/>
            <p:cNvSpPr/>
            <p:nvPr/>
          </p:nvSpPr>
          <p:spPr>
            <a:xfrm>
              <a:off x="1749455" y="2789971"/>
              <a:ext cx="2533476" cy="169562"/>
            </a:xfrm>
            <a:prstGeom prst="rect">
              <a:avLst/>
            </a:prstGeom>
          </p:spPr>
          <p:txBody>
            <a:bodyPr wrap="square" lIns="0" tIns="0" rIns="0" bIns="0">
              <a:spAutoFit/>
            </a:bodyPr>
            <a:lstStyle/>
            <a:p>
              <a:pPr marL="0" marR="0" lvl="0" indent="0" algn="ctr" defTabSz="1219200" eaLnBrk="1" fontAlgn="auto" latinLnBrk="0" hangingPunct="1">
                <a:lnSpc>
                  <a:spcPct val="100000"/>
                </a:lnSpc>
                <a:spcBef>
                  <a:spcPts val="0"/>
                </a:spcBef>
                <a:spcAft>
                  <a:spcPts val="0"/>
                </a:spcAft>
                <a:buClrTx/>
                <a:buSzTx/>
                <a:buFontTx/>
                <a:buNone/>
                <a:tabLst>
                  <a:tab pos="457109" algn="l"/>
                </a:tabLst>
                <a:defRPr/>
              </a:pPr>
              <a:r>
                <a:rPr kumimoji="0" lang="zh-CN" altLang="en-US" sz="1400" b="1"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容忍</a:t>
              </a:r>
              <a:r>
                <a:rPr kumimoji="0" lang="en-US" altLang="zh-CN" sz="1400" b="1"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3</a:t>
              </a:r>
              <a:r>
                <a:rPr kumimoji="0" lang="zh-CN" altLang="en-US" sz="1400" b="1"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盘同时失效，业务不中断</a:t>
              </a:r>
              <a:endParaRPr kumimoji="0" lang="en-US" altLang="zh-CN" sz="1400" b="1"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endParaRPr>
            </a:p>
          </p:txBody>
        </p:sp>
        <p:sp>
          <p:nvSpPr>
            <p:cNvPr id="11" name="矩形 10"/>
            <p:cNvSpPr/>
            <p:nvPr/>
          </p:nvSpPr>
          <p:spPr>
            <a:xfrm>
              <a:off x="1362538"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2" name="矩形 11"/>
            <p:cNvSpPr/>
            <p:nvPr/>
          </p:nvSpPr>
          <p:spPr>
            <a:xfrm>
              <a:off x="1506554"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3" name="矩形 12"/>
            <p:cNvSpPr/>
            <p:nvPr/>
          </p:nvSpPr>
          <p:spPr>
            <a:xfrm>
              <a:off x="1632562"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4" name="矩形 13"/>
            <p:cNvSpPr/>
            <p:nvPr/>
          </p:nvSpPr>
          <p:spPr>
            <a:xfrm>
              <a:off x="1754716"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5" name="矩形 92"/>
            <p:cNvSpPr/>
            <p:nvPr/>
          </p:nvSpPr>
          <p:spPr>
            <a:xfrm>
              <a:off x="1884602"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6" name="矩形 93"/>
            <p:cNvSpPr/>
            <p:nvPr/>
          </p:nvSpPr>
          <p:spPr>
            <a:xfrm>
              <a:off x="2010610"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7" name="矩形 94"/>
            <p:cNvSpPr/>
            <p:nvPr/>
          </p:nvSpPr>
          <p:spPr>
            <a:xfrm>
              <a:off x="2136618"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8" name="矩形 95"/>
            <p:cNvSpPr/>
            <p:nvPr/>
          </p:nvSpPr>
          <p:spPr>
            <a:xfrm>
              <a:off x="2258772"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19" name="矩形 92"/>
            <p:cNvSpPr/>
            <p:nvPr/>
          </p:nvSpPr>
          <p:spPr>
            <a:xfrm>
              <a:off x="2408385"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0" name="矩形 93"/>
            <p:cNvSpPr/>
            <p:nvPr/>
          </p:nvSpPr>
          <p:spPr>
            <a:xfrm>
              <a:off x="2552401"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1" name="矩形 94"/>
            <p:cNvSpPr/>
            <p:nvPr/>
          </p:nvSpPr>
          <p:spPr>
            <a:xfrm>
              <a:off x="2678409"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2" name="矩形 95"/>
            <p:cNvSpPr/>
            <p:nvPr/>
          </p:nvSpPr>
          <p:spPr>
            <a:xfrm>
              <a:off x="2800563"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3" name="矩形 92"/>
            <p:cNvSpPr/>
            <p:nvPr/>
          </p:nvSpPr>
          <p:spPr>
            <a:xfrm>
              <a:off x="2929145"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4" name="矩形 93"/>
            <p:cNvSpPr/>
            <p:nvPr/>
          </p:nvSpPr>
          <p:spPr>
            <a:xfrm>
              <a:off x="3046161" y="3179398"/>
              <a:ext cx="54000" cy="504000"/>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5" name="矩形 94"/>
            <p:cNvSpPr/>
            <p:nvPr/>
          </p:nvSpPr>
          <p:spPr>
            <a:xfrm>
              <a:off x="3199169"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6" name="矩形 95"/>
            <p:cNvSpPr/>
            <p:nvPr/>
          </p:nvSpPr>
          <p:spPr>
            <a:xfrm>
              <a:off x="3321323"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7" name="矩形 92"/>
            <p:cNvSpPr/>
            <p:nvPr/>
          </p:nvSpPr>
          <p:spPr>
            <a:xfrm>
              <a:off x="3450770"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8" name="矩形 93"/>
            <p:cNvSpPr/>
            <p:nvPr/>
          </p:nvSpPr>
          <p:spPr>
            <a:xfrm>
              <a:off x="3594786"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29" name="矩形 94"/>
            <p:cNvSpPr/>
            <p:nvPr/>
          </p:nvSpPr>
          <p:spPr>
            <a:xfrm>
              <a:off x="3720794" y="3179398"/>
              <a:ext cx="54000" cy="504000"/>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0" name="矩形 95"/>
            <p:cNvSpPr/>
            <p:nvPr/>
          </p:nvSpPr>
          <p:spPr>
            <a:xfrm>
              <a:off x="3842948"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1" name="矩形 92"/>
            <p:cNvSpPr/>
            <p:nvPr/>
          </p:nvSpPr>
          <p:spPr>
            <a:xfrm>
              <a:off x="3954826"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2" name="矩形 93"/>
            <p:cNvSpPr/>
            <p:nvPr/>
          </p:nvSpPr>
          <p:spPr>
            <a:xfrm>
              <a:off x="4098842"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3" name="矩形 94"/>
            <p:cNvSpPr/>
            <p:nvPr/>
          </p:nvSpPr>
          <p:spPr>
            <a:xfrm>
              <a:off x="4224850" y="3179398"/>
              <a:ext cx="54000" cy="504000"/>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4" name="矩形 95"/>
            <p:cNvSpPr/>
            <p:nvPr/>
          </p:nvSpPr>
          <p:spPr>
            <a:xfrm>
              <a:off x="4347004"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5" name="矩形 95"/>
            <p:cNvSpPr/>
            <p:nvPr/>
          </p:nvSpPr>
          <p:spPr>
            <a:xfrm>
              <a:off x="4499404" y="3179398"/>
              <a:ext cx="54000" cy="54000"/>
            </a:xfrm>
            <a:prstGeom prst="rect">
              <a:avLst/>
            </a:prstGeom>
            <a:solidFill>
              <a:srgbClr val="00B050"/>
            </a:solidFill>
            <a:ln w="25400" cap="flat" cmpd="sng" algn="ctr">
              <a:solidFill>
                <a:srgbClr val="00B050"/>
              </a:solid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cs typeface="Huawei Sans" panose="020C0503030203020204" pitchFamily="34" charset="0"/>
              </a:endParaRPr>
            </a:p>
          </p:txBody>
        </p:sp>
        <p:grpSp>
          <p:nvGrpSpPr>
            <p:cNvPr id="36" name="组合 35"/>
            <p:cNvGrpSpPr/>
            <p:nvPr/>
          </p:nvGrpSpPr>
          <p:grpSpPr>
            <a:xfrm>
              <a:off x="4866527" y="3190011"/>
              <a:ext cx="438972" cy="499174"/>
              <a:chOff x="6461126" y="1817688"/>
              <a:chExt cx="555625" cy="631825"/>
            </a:xfrm>
          </p:grpSpPr>
          <p:sp>
            <p:nvSpPr>
              <p:cNvPr id="37" name="Freeform 144"/>
              <p:cNvSpPr>
                <a:spLocks noEditPoints="1"/>
              </p:cNvSpPr>
              <p:nvPr/>
            </p:nvSpPr>
            <p:spPr bwMode="auto">
              <a:xfrm>
                <a:off x="6690114" y="2054031"/>
                <a:ext cx="99742" cy="196461"/>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solidFill>
                <a:srgbClr val="2298F0"/>
              </a:solidFill>
              <a:ln w="9525">
                <a:noFill/>
                <a:round/>
                <a:headEnd/>
                <a:tailEnd/>
              </a:ln>
              <a:extLst/>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en-US" sz="2799"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38" name="Freeform 6"/>
              <p:cNvSpPr>
                <a:spLocks/>
              </p:cNvSpPr>
              <p:nvPr/>
            </p:nvSpPr>
            <p:spPr bwMode="auto">
              <a:xfrm>
                <a:off x="6731001" y="1817688"/>
                <a:ext cx="14288" cy="88900"/>
              </a:xfrm>
              <a:custGeom>
                <a:avLst/>
                <a:gdLst>
                  <a:gd name="T0" fmla="*/ 5 w 9"/>
                  <a:gd name="T1" fmla="*/ 56 h 56"/>
                  <a:gd name="T2" fmla="*/ 0 w 9"/>
                  <a:gd name="T3" fmla="*/ 52 h 56"/>
                  <a:gd name="T4" fmla="*/ 0 w 9"/>
                  <a:gd name="T5" fmla="*/ 4 h 56"/>
                  <a:gd name="T6" fmla="*/ 5 w 9"/>
                  <a:gd name="T7" fmla="*/ 0 h 56"/>
                  <a:gd name="T8" fmla="*/ 9 w 9"/>
                  <a:gd name="T9" fmla="*/ 4 h 56"/>
                  <a:gd name="T10" fmla="*/ 9 w 9"/>
                  <a:gd name="T11" fmla="*/ 52 h 56"/>
                  <a:gd name="T12" fmla="*/ 5 w 9"/>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9" h="56">
                    <a:moveTo>
                      <a:pt x="5" y="56"/>
                    </a:moveTo>
                    <a:cubicBezTo>
                      <a:pt x="2" y="56"/>
                      <a:pt x="0" y="54"/>
                      <a:pt x="0" y="52"/>
                    </a:cubicBezTo>
                    <a:cubicBezTo>
                      <a:pt x="0" y="4"/>
                      <a:pt x="0" y="4"/>
                      <a:pt x="0" y="4"/>
                    </a:cubicBezTo>
                    <a:cubicBezTo>
                      <a:pt x="0" y="2"/>
                      <a:pt x="2" y="0"/>
                      <a:pt x="5" y="0"/>
                    </a:cubicBezTo>
                    <a:cubicBezTo>
                      <a:pt x="7" y="0"/>
                      <a:pt x="9" y="2"/>
                      <a:pt x="9" y="4"/>
                    </a:cubicBezTo>
                    <a:cubicBezTo>
                      <a:pt x="9" y="52"/>
                      <a:pt x="9" y="52"/>
                      <a:pt x="9" y="52"/>
                    </a:cubicBezTo>
                    <a:cubicBezTo>
                      <a:pt x="9" y="54"/>
                      <a:pt x="7" y="56"/>
                      <a:pt x="5" y="56"/>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39" name="Freeform 7"/>
              <p:cNvSpPr>
                <a:spLocks/>
              </p:cNvSpPr>
              <p:nvPr/>
            </p:nvSpPr>
            <p:spPr bwMode="auto">
              <a:xfrm>
                <a:off x="6594476" y="1852613"/>
                <a:ext cx="53975" cy="80963"/>
              </a:xfrm>
              <a:custGeom>
                <a:avLst/>
                <a:gdLst>
                  <a:gd name="T0" fmla="*/ 29 w 34"/>
                  <a:gd name="T1" fmla="*/ 51 h 51"/>
                  <a:gd name="T2" fmla="*/ 25 w 34"/>
                  <a:gd name="T3" fmla="*/ 48 h 51"/>
                  <a:gd name="T4" fmla="*/ 2 w 34"/>
                  <a:gd name="T5" fmla="*/ 7 h 51"/>
                  <a:gd name="T6" fmla="*/ 3 w 34"/>
                  <a:gd name="T7" fmla="*/ 1 h 51"/>
                  <a:gd name="T8" fmla="*/ 9 w 34"/>
                  <a:gd name="T9" fmla="*/ 3 h 51"/>
                  <a:gd name="T10" fmla="*/ 33 w 34"/>
                  <a:gd name="T11" fmla="*/ 44 h 51"/>
                  <a:gd name="T12" fmla="*/ 31 w 34"/>
                  <a:gd name="T13" fmla="*/ 50 h 51"/>
                  <a:gd name="T14" fmla="*/ 29 w 34"/>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29" y="51"/>
                    </a:moveTo>
                    <a:cubicBezTo>
                      <a:pt x="27" y="51"/>
                      <a:pt x="26" y="50"/>
                      <a:pt x="25" y="48"/>
                    </a:cubicBezTo>
                    <a:cubicBezTo>
                      <a:pt x="2" y="7"/>
                      <a:pt x="2" y="7"/>
                      <a:pt x="2" y="7"/>
                    </a:cubicBezTo>
                    <a:cubicBezTo>
                      <a:pt x="0" y="5"/>
                      <a:pt x="1" y="3"/>
                      <a:pt x="3" y="1"/>
                    </a:cubicBezTo>
                    <a:cubicBezTo>
                      <a:pt x="5" y="0"/>
                      <a:pt x="8" y="1"/>
                      <a:pt x="9" y="3"/>
                    </a:cubicBezTo>
                    <a:cubicBezTo>
                      <a:pt x="33" y="44"/>
                      <a:pt x="33" y="44"/>
                      <a:pt x="33" y="44"/>
                    </a:cubicBezTo>
                    <a:cubicBezTo>
                      <a:pt x="34" y="46"/>
                      <a:pt x="33" y="49"/>
                      <a:pt x="31" y="50"/>
                    </a:cubicBezTo>
                    <a:cubicBezTo>
                      <a:pt x="31" y="50"/>
                      <a:pt x="30" y="51"/>
                      <a:pt x="29" y="51"/>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0" name="Freeform 8"/>
              <p:cNvSpPr>
                <a:spLocks/>
              </p:cNvSpPr>
              <p:nvPr/>
            </p:nvSpPr>
            <p:spPr bwMode="auto">
              <a:xfrm>
                <a:off x="6496051" y="1952625"/>
                <a:ext cx="80963" cy="52388"/>
              </a:xfrm>
              <a:custGeom>
                <a:avLst/>
                <a:gdLst>
                  <a:gd name="T0" fmla="*/ 46 w 51"/>
                  <a:gd name="T1" fmla="*/ 33 h 33"/>
                  <a:gd name="T2" fmla="*/ 44 w 51"/>
                  <a:gd name="T3" fmla="*/ 32 h 33"/>
                  <a:gd name="T4" fmla="*/ 3 w 51"/>
                  <a:gd name="T5" fmla="*/ 9 h 33"/>
                  <a:gd name="T6" fmla="*/ 1 w 51"/>
                  <a:gd name="T7" fmla="*/ 2 h 33"/>
                  <a:gd name="T8" fmla="*/ 7 w 51"/>
                  <a:gd name="T9" fmla="*/ 1 h 33"/>
                  <a:gd name="T10" fmla="*/ 48 w 51"/>
                  <a:gd name="T11" fmla="*/ 24 h 33"/>
                  <a:gd name="T12" fmla="*/ 50 w 51"/>
                  <a:gd name="T13" fmla="*/ 31 h 33"/>
                  <a:gd name="T14" fmla="*/ 46 w 51"/>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46" y="33"/>
                    </a:moveTo>
                    <a:cubicBezTo>
                      <a:pt x="45" y="33"/>
                      <a:pt x="44" y="33"/>
                      <a:pt x="44" y="32"/>
                    </a:cubicBezTo>
                    <a:cubicBezTo>
                      <a:pt x="3" y="9"/>
                      <a:pt x="3" y="9"/>
                      <a:pt x="3" y="9"/>
                    </a:cubicBezTo>
                    <a:cubicBezTo>
                      <a:pt x="1" y="7"/>
                      <a:pt x="0" y="5"/>
                      <a:pt x="1" y="2"/>
                    </a:cubicBezTo>
                    <a:cubicBezTo>
                      <a:pt x="2" y="0"/>
                      <a:pt x="5" y="0"/>
                      <a:pt x="7" y="1"/>
                    </a:cubicBezTo>
                    <a:cubicBezTo>
                      <a:pt x="48" y="24"/>
                      <a:pt x="48" y="24"/>
                      <a:pt x="48" y="24"/>
                    </a:cubicBezTo>
                    <a:cubicBezTo>
                      <a:pt x="50" y="26"/>
                      <a:pt x="51" y="28"/>
                      <a:pt x="50" y="31"/>
                    </a:cubicBezTo>
                    <a:cubicBezTo>
                      <a:pt x="49" y="32"/>
                      <a:pt x="47" y="33"/>
                      <a:pt x="46" y="33"/>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1" name="Freeform 9"/>
              <p:cNvSpPr>
                <a:spLocks/>
              </p:cNvSpPr>
              <p:nvPr/>
            </p:nvSpPr>
            <p:spPr bwMode="auto">
              <a:xfrm>
                <a:off x="6461126" y="2089150"/>
                <a:ext cx="88900" cy="14288"/>
              </a:xfrm>
              <a:custGeom>
                <a:avLst/>
                <a:gdLst>
                  <a:gd name="T0" fmla="*/ 51 w 56"/>
                  <a:gd name="T1" fmla="*/ 9 h 9"/>
                  <a:gd name="T2" fmla="*/ 4 w 56"/>
                  <a:gd name="T3" fmla="*/ 9 h 9"/>
                  <a:gd name="T4" fmla="*/ 0 w 56"/>
                  <a:gd name="T5" fmla="*/ 5 h 9"/>
                  <a:gd name="T6" fmla="*/ 4 w 56"/>
                  <a:gd name="T7" fmla="*/ 0 h 9"/>
                  <a:gd name="T8" fmla="*/ 51 w 56"/>
                  <a:gd name="T9" fmla="*/ 0 h 9"/>
                  <a:gd name="T10" fmla="*/ 56 w 56"/>
                  <a:gd name="T11" fmla="*/ 5 h 9"/>
                  <a:gd name="T12" fmla="*/ 51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1" y="9"/>
                    </a:moveTo>
                    <a:cubicBezTo>
                      <a:pt x="4" y="9"/>
                      <a:pt x="4" y="9"/>
                      <a:pt x="4" y="9"/>
                    </a:cubicBezTo>
                    <a:cubicBezTo>
                      <a:pt x="2" y="9"/>
                      <a:pt x="0" y="7"/>
                      <a:pt x="0" y="5"/>
                    </a:cubicBezTo>
                    <a:cubicBezTo>
                      <a:pt x="0" y="3"/>
                      <a:pt x="2" y="0"/>
                      <a:pt x="4" y="0"/>
                    </a:cubicBezTo>
                    <a:cubicBezTo>
                      <a:pt x="51" y="0"/>
                      <a:pt x="51" y="0"/>
                      <a:pt x="51" y="0"/>
                    </a:cubicBezTo>
                    <a:cubicBezTo>
                      <a:pt x="54" y="0"/>
                      <a:pt x="56" y="3"/>
                      <a:pt x="56" y="5"/>
                    </a:cubicBezTo>
                    <a:cubicBezTo>
                      <a:pt x="56" y="7"/>
                      <a:pt x="54" y="9"/>
                      <a:pt x="51" y="9"/>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2" name="Freeform 10"/>
              <p:cNvSpPr>
                <a:spLocks/>
              </p:cNvSpPr>
              <p:nvPr/>
            </p:nvSpPr>
            <p:spPr bwMode="auto">
              <a:xfrm>
                <a:off x="6827838" y="1852613"/>
                <a:ext cx="53975" cy="80963"/>
              </a:xfrm>
              <a:custGeom>
                <a:avLst/>
                <a:gdLst>
                  <a:gd name="T0" fmla="*/ 5 w 34"/>
                  <a:gd name="T1" fmla="*/ 51 h 51"/>
                  <a:gd name="T2" fmla="*/ 3 w 34"/>
                  <a:gd name="T3" fmla="*/ 50 h 51"/>
                  <a:gd name="T4" fmla="*/ 2 w 34"/>
                  <a:gd name="T5" fmla="*/ 44 h 51"/>
                  <a:gd name="T6" fmla="*/ 25 w 34"/>
                  <a:gd name="T7" fmla="*/ 3 h 51"/>
                  <a:gd name="T8" fmla="*/ 31 w 34"/>
                  <a:gd name="T9" fmla="*/ 1 h 51"/>
                  <a:gd name="T10" fmla="*/ 33 w 34"/>
                  <a:gd name="T11" fmla="*/ 7 h 51"/>
                  <a:gd name="T12" fmla="*/ 9 w 34"/>
                  <a:gd name="T13" fmla="*/ 48 h 51"/>
                  <a:gd name="T14" fmla="*/ 5 w 34"/>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5" y="51"/>
                    </a:moveTo>
                    <a:cubicBezTo>
                      <a:pt x="5" y="51"/>
                      <a:pt x="4" y="50"/>
                      <a:pt x="3" y="50"/>
                    </a:cubicBezTo>
                    <a:cubicBezTo>
                      <a:pt x="1" y="49"/>
                      <a:pt x="0" y="46"/>
                      <a:pt x="2" y="44"/>
                    </a:cubicBezTo>
                    <a:cubicBezTo>
                      <a:pt x="25" y="3"/>
                      <a:pt x="25" y="3"/>
                      <a:pt x="25" y="3"/>
                    </a:cubicBezTo>
                    <a:cubicBezTo>
                      <a:pt x="26" y="1"/>
                      <a:pt x="29" y="0"/>
                      <a:pt x="31" y="1"/>
                    </a:cubicBezTo>
                    <a:cubicBezTo>
                      <a:pt x="33" y="3"/>
                      <a:pt x="34" y="5"/>
                      <a:pt x="33" y="7"/>
                    </a:cubicBezTo>
                    <a:cubicBezTo>
                      <a:pt x="9" y="48"/>
                      <a:pt x="9" y="48"/>
                      <a:pt x="9" y="48"/>
                    </a:cubicBezTo>
                    <a:cubicBezTo>
                      <a:pt x="9" y="50"/>
                      <a:pt x="7" y="51"/>
                      <a:pt x="5" y="51"/>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3" name="Freeform 11"/>
              <p:cNvSpPr>
                <a:spLocks/>
              </p:cNvSpPr>
              <p:nvPr/>
            </p:nvSpPr>
            <p:spPr bwMode="auto">
              <a:xfrm>
                <a:off x="6900863" y="1952625"/>
                <a:ext cx="80963" cy="52388"/>
              </a:xfrm>
              <a:custGeom>
                <a:avLst/>
                <a:gdLst>
                  <a:gd name="T0" fmla="*/ 5 w 51"/>
                  <a:gd name="T1" fmla="*/ 33 h 33"/>
                  <a:gd name="T2" fmla="*/ 1 w 51"/>
                  <a:gd name="T3" fmla="*/ 31 h 33"/>
                  <a:gd name="T4" fmla="*/ 2 w 51"/>
                  <a:gd name="T5" fmla="*/ 24 h 33"/>
                  <a:gd name="T6" fmla="*/ 43 w 51"/>
                  <a:gd name="T7" fmla="*/ 1 h 33"/>
                  <a:gd name="T8" fmla="*/ 49 w 51"/>
                  <a:gd name="T9" fmla="*/ 2 h 33"/>
                  <a:gd name="T10" fmla="*/ 48 w 51"/>
                  <a:gd name="T11" fmla="*/ 9 h 33"/>
                  <a:gd name="T12" fmla="*/ 7 w 51"/>
                  <a:gd name="T13" fmla="*/ 32 h 33"/>
                  <a:gd name="T14" fmla="*/ 5 w 51"/>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5" y="33"/>
                    </a:moveTo>
                    <a:cubicBezTo>
                      <a:pt x="3" y="33"/>
                      <a:pt x="2" y="32"/>
                      <a:pt x="1" y="31"/>
                    </a:cubicBezTo>
                    <a:cubicBezTo>
                      <a:pt x="0" y="28"/>
                      <a:pt x="0" y="26"/>
                      <a:pt x="2" y="24"/>
                    </a:cubicBezTo>
                    <a:cubicBezTo>
                      <a:pt x="43" y="1"/>
                      <a:pt x="43" y="1"/>
                      <a:pt x="43" y="1"/>
                    </a:cubicBezTo>
                    <a:cubicBezTo>
                      <a:pt x="45" y="0"/>
                      <a:pt x="48" y="0"/>
                      <a:pt x="49" y="2"/>
                    </a:cubicBezTo>
                    <a:cubicBezTo>
                      <a:pt x="51" y="5"/>
                      <a:pt x="50" y="7"/>
                      <a:pt x="48" y="9"/>
                    </a:cubicBezTo>
                    <a:cubicBezTo>
                      <a:pt x="7" y="32"/>
                      <a:pt x="7" y="32"/>
                      <a:pt x="7" y="32"/>
                    </a:cubicBezTo>
                    <a:cubicBezTo>
                      <a:pt x="6" y="33"/>
                      <a:pt x="5" y="33"/>
                      <a:pt x="5" y="33"/>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4" name="Freeform 12"/>
              <p:cNvSpPr>
                <a:spLocks/>
              </p:cNvSpPr>
              <p:nvPr/>
            </p:nvSpPr>
            <p:spPr bwMode="auto">
              <a:xfrm>
                <a:off x="6927851" y="2089150"/>
                <a:ext cx="88900" cy="14288"/>
              </a:xfrm>
              <a:custGeom>
                <a:avLst/>
                <a:gdLst>
                  <a:gd name="T0" fmla="*/ 51 w 56"/>
                  <a:gd name="T1" fmla="*/ 9 h 9"/>
                  <a:gd name="T2" fmla="*/ 4 w 56"/>
                  <a:gd name="T3" fmla="*/ 9 h 9"/>
                  <a:gd name="T4" fmla="*/ 0 w 56"/>
                  <a:gd name="T5" fmla="*/ 5 h 9"/>
                  <a:gd name="T6" fmla="*/ 4 w 56"/>
                  <a:gd name="T7" fmla="*/ 0 h 9"/>
                  <a:gd name="T8" fmla="*/ 51 w 56"/>
                  <a:gd name="T9" fmla="*/ 0 h 9"/>
                  <a:gd name="T10" fmla="*/ 56 w 56"/>
                  <a:gd name="T11" fmla="*/ 5 h 9"/>
                  <a:gd name="T12" fmla="*/ 51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1" y="9"/>
                    </a:moveTo>
                    <a:cubicBezTo>
                      <a:pt x="4" y="9"/>
                      <a:pt x="4" y="9"/>
                      <a:pt x="4" y="9"/>
                    </a:cubicBezTo>
                    <a:cubicBezTo>
                      <a:pt x="2" y="9"/>
                      <a:pt x="0" y="7"/>
                      <a:pt x="0" y="5"/>
                    </a:cubicBezTo>
                    <a:cubicBezTo>
                      <a:pt x="0" y="3"/>
                      <a:pt x="2" y="0"/>
                      <a:pt x="4" y="0"/>
                    </a:cubicBezTo>
                    <a:cubicBezTo>
                      <a:pt x="51" y="0"/>
                      <a:pt x="51" y="0"/>
                      <a:pt x="51" y="0"/>
                    </a:cubicBezTo>
                    <a:cubicBezTo>
                      <a:pt x="54" y="0"/>
                      <a:pt x="56" y="3"/>
                      <a:pt x="56" y="5"/>
                    </a:cubicBezTo>
                    <a:cubicBezTo>
                      <a:pt x="56" y="7"/>
                      <a:pt x="54" y="9"/>
                      <a:pt x="51" y="9"/>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5" name="Freeform 13"/>
              <p:cNvSpPr>
                <a:spLocks noEditPoints="1"/>
              </p:cNvSpPr>
              <p:nvPr/>
            </p:nvSpPr>
            <p:spPr bwMode="auto">
              <a:xfrm>
                <a:off x="6594476" y="1947863"/>
                <a:ext cx="287338" cy="384175"/>
              </a:xfrm>
              <a:custGeom>
                <a:avLst/>
                <a:gdLst>
                  <a:gd name="T0" fmla="*/ 121 w 181"/>
                  <a:gd name="T1" fmla="*/ 241 h 241"/>
                  <a:gd name="T2" fmla="*/ 60 w 181"/>
                  <a:gd name="T3" fmla="*/ 241 h 241"/>
                  <a:gd name="T4" fmla="*/ 43 w 181"/>
                  <a:gd name="T5" fmla="*/ 224 h 241"/>
                  <a:gd name="T6" fmla="*/ 16 w 181"/>
                  <a:gd name="T7" fmla="*/ 141 h 241"/>
                  <a:gd name="T8" fmla="*/ 0 w 181"/>
                  <a:gd name="T9" fmla="*/ 90 h 241"/>
                  <a:gd name="T10" fmla="*/ 91 w 181"/>
                  <a:gd name="T11" fmla="*/ 0 h 241"/>
                  <a:gd name="T12" fmla="*/ 181 w 181"/>
                  <a:gd name="T13" fmla="*/ 90 h 241"/>
                  <a:gd name="T14" fmla="*/ 166 w 181"/>
                  <a:gd name="T15" fmla="*/ 141 h 241"/>
                  <a:gd name="T16" fmla="*/ 139 w 181"/>
                  <a:gd name="T17" fmla="*/ 224 h 241"/>
                  <a:gd name="T18" fmla="*/ 121 w 181"/>
                  <a:gd name="T19" fmla="*/ 241 h 241"/>
                  <a:gd name="T20" fmla="*/ 91 w 181"/>
                  <a:gd name="T21" fmla="*/ 9 h 241"/>
                  <a:gd name="T22" fmla="*/ 9 w 181"/>
                  <a:gd name="T23" fmla="*/ 90 h 241"/>
                  <a:gd name="T24" fmla="*/ 23 w 181"/>
                  <a:gd name="T25" fmla="*/ 136 h 241"/>
                  <a:gd name="T26" fmla="*/ 52 w 181"/>
                  <a:gd name="T27" fmla="*/ 224 h 241"/>
                  <a:gd name="T28" fmla="*/ 60 w 181"/>
                  <a:gd name="T29" fmla="*/ 232 h 241"/>
                  <a:gd name="T30" fmla="*/ 121 w 181"/>
                  <a:gd name="T31" fmla="*/ 232 h 241"/>
                  <a:gd name="T32" fmla="*/ 130 w 181"/>
                  <a:gd name="T33" fmla="*/ 224 h 241"/>
                  <a:gd name="T34" fmla="*/ 158 w 181"/>
                  <a:gd name="T35" fmla="*/ 136 h 241"/>
                  <a:gd name="T36" fmla="*/ 172 w 181"/>
                  <a:gd name="T37" fmla="*/ 90 h 241"/>
                  <a:gd name="T38" fmla="*/ 91 w 181"/>
                  <a:gd name="T39" fmla="*/ 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1" h="241">
                    <a:moveTo>
                      <a:pt x="121" y="241"/>
                    </a:moveTo>
                    <a:cubicBezTo>
                      <a:pt x="60" y="241"/>
                      <a:pt x="60" y="241"/>
                      <a:pt x="60" y="241"/>
                    </a:cubicBezTo>
                    <a:cubicBezTo>
                      <a:pt x="51" y="241"/>
                      <a:pt x="43" y="234"/>
                      <a:pt x="43" y="224"/>
                    </a:cubicBezTo>
                    <a:cubicBezTo>
                      <a:pt x="42" y="193"/>
                      <a:pt x="33" y="167"/>
                      <a:pt x="16" y="141"/>
                    </a:cubicBezTo>
                    <a:cubicBezTo>
                      <a:pt x="6" y="126"/>
                      <a:pt x="0" y="108"/>
                      <a:pt x="0" y="90"/>
                    </a:cubicBezTo>
                    <a:cubicBezTo>
                      <a:pt x="0" y="40"/>
                      <a:pt x="41" y="0"/>
                      <a:pt x="91" y="0"/>
                    </a:cubicBezTo>
                    <a:cubicBezTo>
                      <a:pt x="141" y="0"/>
                      <a:pt x="181" y="40"/>
                      <a:pt x="181" y="90"/>
                    </a:cubicBezTo>
                    <a:cubicBezTo>
                      <a:pt x="181" y="108"/>
                      <a:pt x="176" y="126"/>
                      <a:pt x="166" y="141"/>
                    </a:cubicBezTo>
                    <a:cubicBezTo>
                      <a:pt x="148" y="167"/>
                      <a:pt x="140" y="193"/>
                      <a:pt x="139" y="224"/>
                    </a:cubicBezTo>
                    <a:cubicBezTo>
                      <a:pt x="139" y="234"/>
                      <a:pt x="131" y="241"/>
                      <a:pt x="121" y="241"/>
                    </a:cubicBezTo>
                    <a:close/>
                    <a:moveTo>
                      <a:pt x="91" y="9"/>
                    </a:moveTo>
                    <a:cubicBezTo>
                      <a:pt x="46" y="9"/>
                      <a:pt x="9" y="45"/>
                      <a:pt x="9" y="90"/>
                    </a:cubicBezTo>
                    <a:cubicBezTo>
                      <a:pt x="9" y="106"/>
                      <a:pt x="14" y="122"/>
                      <a:pt x="23" y="136"/>
                    </a:cubicBezTo>
                    <a:cubicBezTo>
                      <a:pt x="42" y="163"/>
                      <a:pt x="51" y="191"/>
                      <a:pt x="52" y="224"/>
                    </a:cubicBezTo>
                    <a:cubicBezTo>
                      <a:pt x="52" y="229"/>
                      <a:pt x="56" y="232"/>
                      <a:pt x="60" y="232"/>
                    </a:cubicBezTo>
                    <a:cubicBezTo>
                      <a:pt x="121" y="232"/>
                      <a:pt x="121" y="232"/>
                      <a:pt x="121" y="232"/>
                    </a:cubicBezTo>
                    <a:cubicBezTo>
                      <a:pt x="126" y="232"/>
                      <a:pt x="130" y="229"/>
                      <a:pt x="130" y="224"/>
                    </a:cubicBezTo>
                    <a:cubicBezTo>
                      <a:pt x="131" y="191"/>
                      <a:pt x="140" y="163"/>
                      <a:pt x="158" y="136"/>
                    </a:cubicBezTo>
                    <a:cubicBezTo>
                      <a:pt x="167" y="122"/>
                      <a:pt x="172" y="106"/>
                      <a:pt x="172" y="90"/>
                    </a:cubicBezTo>
                    <a:cubicBezTo>
                      <a:pt x="172" y="45"/>
                      <a:pt x="136" y="9"/>
                      <a:pt x="91" y="9"/>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6" name="Freeform 14"/>
              <p:cNvSpPr>
                <a:spLocks/>
              </p:cNvSpPr>
              <p:nvPr/>
            </p:nvSpPr>
            <p:spPr bwMode="auto">
              <a:xfrm>
                <a:off x="6677026" y="2343150"/>
                <a:ext cx="122238" cy="26988"/>
              </a:xfrm>
              <a:custGeom>
                <a:avLst/>
                <a:gdLst>
                  <a:gd name="T0" fmla="*/ 5 w 77"/>
                  <a:gd name="T1" fmla="*/ 17 h 17"/>
                  <a:gd name="T2" fmla="*/ 0 w 77"/>
                  <a:gd name="T3" fmla="*/ 13 h 17"/>
                  <a:gd name="T4" fmla="*/ 4 w 77"/>
                  <a:gd name="T5" fmla="*/ 8 h 17"/>
                  <a:gd name="T6" fmla="*/ 72 w 77"/>
                  <a:gd name="T7" fmla="*/ 0 h 17"/>
                  <a:gd name="T8" fmla="*/ 77 w 77"/>
                  <a:gd name="T9" fmla="*/ 4 h 17"/>
                  <a:gd name="T10" fmla="*/ 73 w 77"/>
                  <a:gd name="T11" fmla="*/ 9 h 17"/>
                  <a:gd name="T12" fmla="*/ 5 w 77"/>
                  <a:gd name="T13" fmla="*/ 17 h 17"/>
                  <a:gd name="T14" fmla="*/ 5 w 7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7">
                    <a:moveTo>
                      <a:pt x="5" y="17"/>
                    </a:moveTo>
                    <a:cubicBezTo>
                      <a:pt x="3" y="17"/>
                      <a:pt x="1" y="15"/>
                      <a:pt x="0" y="13"/>
                    </a:cubicBezTo>
                    <a:cubicBezTo>
                      <a:pt x="0" y="11"/>
                      <a:pt x="2" y="8"/>
                      <a:pt x="4" y="8"/>
                    </a:cubicBezTo>
                    <a:cubicBezTo>
                      <a:pt x="72" y="0"/>
                      <a:pt x="72" y="0"/>
                      <a:pt x="72" y="0"/>
                    </a:cubicBezTo>
                    <a:cubicBezTo>
                      <a:pt x="75" y="0"/>
                      <a:pt x="77" y="2"/>
                      <a:pt x="77" y="4"/>
                    </a:cubicBezTo>
                    <a:cubicBezTo>
                      <a:pt x="77" y="7"/>
                      <a:pt x="76" y="9"/>
                      <a:pt x="73" y="9"/>
                    </a:cubicBezTo>
                    <a:cubicBezTo>
                      <a:pt x="5" y="17"/>
                      <a:pt x="5" y="17"/>
                      <a:pt x="5" y="17"/>
                    </a:cubicBezTo>
                    <a:cubicBezTo>
                      <a:pt x="5" y="17"/>
                      <a:pt x="5" y="17"/>
                      <a:pt x="5" y="17"/>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7" name="Freeform 15"/>
              <p:cNvSpPr>
                <a:spLocks/>
              </p:cNvSpPr>
              <p:nvPr/>
            </p:nvSpPr>
            <p:spPr bwMode="auto">
              <a:xfrm>
                <a:off x="6677026" y="2370138"/>
                <a:ext cx="122238" cy="26988"/>
              </a:xfrm>
              <a:custGeom>
                <a:avLst/>
                <a:gdLst>
                  <a:gd name="T0" fmla="*/ 5 w 77"/>
                  <a:gd name="T1" fmla="*/ 17 h 17"/>
                  <a:gd name="T2" fmla="*/ 0 w 77"/>
                  <a:gd name="T3" fmla="*/ 13 h 17"/>
                  <a:gd name="T4" fmla="*/ 4 w 77"/>
                  <a:gd name="T5" fmla="*/ 8 h 17"/>
                  <a:gd name="T6" fmla="*/ 72 w 77"/>
                  <a:gd name="T7" fmla="*/ 1 h 17"/>
                  <a:gd name="T8" fmla="*/ 77 w 77"/>
                  <a:gd name="T9" fmla="*/ 5 h 17"/>
                  <a:gd name="T10" fmla="*/ 73 w 77"/>
                  <a:gd name="T11" fmla="*/ 10 h 17"/>
                  <a:gd name="T12" fmla="*/ 5 w 77"/>
                  <a:gd name="T13" fmla="*/ 17 h 17"/>
                  <a:gd name="T14" fmla="*/ 5 w 7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7">
                    <a:moveTo>
                      <a:pt x="5" y="17"/>
                    </a:moveTo>
                    <a:cubicBezTo>
                      <a:pt x="3" y="17"/>
                      <a:pt x="1" y="16"/>
                      <a:pt x="0" y="13"/>
                    </a:cubicBezTo>
                    <a:cubicBezTo>
                      <a:pt x="0" y="11"/>
                      <a:pt x="2" y="9"/>
                      <a:pt x="4" y="8"/>
                    </a:cubicBezTo>
                    <a:cubicBezTo>
                      <a:pt x="72" y="1"/>
                      <a:pt x="72" y="1"/>
                      <a:pt x="72" y="1"/>
                    </a:cubicBezTo>
                    <a:cubicBezTo>
                      <a:pt x="75" y="0"/>
                      <a:pt x="77" y="2"/>
                      <a:pt x="77" y="5"/>
                    </a:cubicBezTo>
                    <a:cubicBezTo>
                      <a:pt x="77" y="7"/>
                      <a:pt x="76" y="9"/>
                      <a:pt x="73" y="10"/>
                    </a:cubicBezTo>
                    <a:cubicBezTo>
                      <a:pt x="5" y="17"/>
                      <a:pt x="5" y="17"/>
                      <a:pt x="5" y="17"/>
                    </a:cubicBezTo>
                    <a:cubicBezTo>
                      <a:pt x="5" y="17"/>
                      <a:pt x="5" y="17"/>
                      <a:pt x="5" y="17"/>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8" name="Freeform 16"/>
              <p:cNvSpPr>
                <a:spLocks/>
              </p:cNvSpPr>
              <p:nvPr/>
            </p:nvSpPr>
            <p:spPr bwMode="auto">
              <a:xfrm>
                <a:off x="6677026" y="2398713"/>
                <a:ext cx="122238" cy="25400"/>
              </a:xfrm>
              <a:custGeom>
                <a:avLst/>
                <a:gdLst>
                  <a:gd name="T0" fmla="*/ 5 w 77"/>
                  <a:gd name="T1" fmla="*/ 16 h 16"/>
                  <a:gd name="T2" fmla="*/ 0 w 77"/>
                  <a:gd name="T3" fmla="*/ 12 h 16"/>
                  <a:gd name="T4" fmla="*/ 4 w 77"/>
                  <a:gd name="T5" fmla="*/ 7 h 16"/>
                  <a:gd name="T6" fmla="*/ 72 w 77"/>
                  <a:gd name="T7" fmla="*/ 0 h 16"/>
                  <a:gd name="T8" fmla="*/ 77 w 77"/>
                  <a:gd name="T9" fmla="*/ 4 h 16"/>
                  <a:gd name="T10" fmla="*/ 73 w 77"/>
                  <a:gd name="T11" fmla="*/ 9 h 16"/>
                  <a:gd name="T12" fmla="*/ 5 w 77"/>
                  <a:gd name="T13" fmla="*/ 16 h 16"/>
                  <a:gd name="T14" fmla="*/ 5 w 7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6">
                    <a:moveTo>
                      <a:pt x="5" y="16"/>
                    </a:moveTo>
                    <a:cubicBezTo>
                      <a:pt x="3" y="16"/>
                      <a:pt x="1" y="15"/>
                      <a:pt x="0" y="12"/>
                    </a:cubicBezTo>
                    <a:cubicBezTo>
                      <a:pt x="0" y="10"/>
                      <a:pt x="2" y="8"/>
                      <a:pt x="4" y="7"/>
                    </a:cubicBezTo>
                    <a:cubicBezTo>
                      <a:pt x="72" y="0"/>
                      <a:pt x="72" y="0"/>
                      <a:pt x="72" y="0"/>
                    </a:cubicBezTo>
                    <a:cubicBezTo>
                      <a:pt x="75" y="0"/>
                      <a:pt x="77" y="1"/>
                      <a:pt x="77" y="4"/>
                    </a:cubicBezTo>
                    <a:cubicBezTo>
                      <a:pt x="77" y="6"/>
                      <a:pt x="76" y="9"/>
                      <a:pt x="73" y="9"/>
                    </a:cubicBezTo>
                    <a:cubicBezTo>
                      <a:pt x="5" y="16"/>
                      <a:pt x="5" y="16"/>
                      <a:pt x="5" y="16"/>
                    </a:cubicBezTo>
                    <a:cubicBezTo>
                      <a:pt x="5" y="16"/>
                      <a:pt x="5" y="16"/>
                      <a:pt x="5" y="16"/>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49" name="Freeform 17"/>
              <p:cNvSpPr>
                <a:spLocks/>
              </p:cNvSpPr>
              <p:nvPr/>
            </p:nvSpPr>
            <p:spPr bwMode="auto">
              <a:xfrm>
                <a:off x="6707188" y="2435225"/>
                <a:ext cx="63500" cy="14288"/>
              </a:xfrm>
              <a:custGeom>
                <a:avLst/>
                <a:gdLst>
                  <a:gd name="T0" fmla="*/ 35 w 40"/>
                  <a:gd name="T1" fmla="*/ 9 h 9"/>
                  <a:gd name="T2" fmla="*/ 4 w 40"/>
                  <a:gd name="T3" fmla="*/ 9 h 9"/>
                  <a:gd name="T4" fmla="*/ 0 w 40"/>
                  <a:gd name="T5" fmla="*/ 4 h 9"/>
                  <a:gd name="T6" fmla="*/ 4 w 40"/>
                  <a:gd name="T7" fmla="*/ 0 h 9"/>
                  <a:gd name="T8" fmla="*/ 35 w 40"/>
                  <a:gd name="T9" fmla="*/ 0 h 9"/>
                  <a:gd name="T10" fmla="*/ 40 w 40"/>
                  <a:gd name="T11" fmla="*/ 4 h 9"/>
                  <a:gd name="T12" fmla="*/ 35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5" y="9"/>
                    </a:moveTo>
                    <a:cubicBezTo>
                      <a:pt x="4" y="9"/>
                      <a:pt x="4" y="9"/>
                      <a:pt x="4" y="9"/>
                    </a:cubicBezTo>
                    <a:cubicBezTo>
                      <a:pt x="2" y="9"/>
                      <a:pt x="0" y="7"/>
                      <a:pt x="0" y="4"/>
                    </a:cubicBezTo>
                    <a:cubicBezTo>
                      <a:pt x="0" y="2"/>
                      <a:pt x="2" y="0"/>
                      <a:pt x="4" y="0"/>
                    </a:cubicBezTo>
                    <a:cubicBezTo>
                      <a:pt x="35" y="0"/>
                      <a:pt x="35" y="0"/>
                      <a:pt x="35" y="0"/>
                    </a:cubicBezTo>
                    <a:cubicBezTo>
                      <a:pt x="38" y="0"/>
                      <a:pt x="40" y="2"/>
                      <a:pt x="40" y="4"/>
                    </a:cubicBezTo>
                    <a:cubicBezTo>
                      <a:pt x="40" y="7"/>
                      <a:pt x="38" y="9"/>
                      <a:pt x="35" y="9"/>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50" name="Freeform 18"/>
              <p:cNvSpPr>
                <a:spLocks/>
              </p:cNvSpPr>
              <p:nvPr/>
            </p:nvSpPr>
            <p:spPr bwMode="auto">
              <a:xfrm>
                <a:off x="6630988" y="1982788"/>
                <a:ext cx="103188" cy="95250"/>
              </a:xfrm>
              <a:custGeom>
                <a:avLst/>
                <a:gdLst>
                  <a:gd name="T0" fmla="*/ 5 w 65"/>
                  <a:gd name="T1" fmla="*/ 60 h 60"/>
                  <a:gd name="T2" fmla="*/ 4 w 65"/>
                  <a:gd name="T3" fmla="*/ 59 h 60"/>
                  <a:gd name="T4" fmla="*/ 1 w 65"/>
                  <a:gd name="T5" fmla="*/ 54 h 60"/>
                  <a:gd name="T6" fmla="*/ 60 w 65"/>
                  <a:gd name="T7" fmla="*/ 0 h 60"/>
                  <a:gd name="T8" fmla="*/ 65 w 65"/>
                  <a:gd name="T9" fmla="*/ 4 h 60"/>
                  <a:gd name="T10" fmla="*/ 61 w 65"/>
                  <a:gd name="T11" fmla="*/ 9 h 60"/>
                  <a:gd name="T12" fmla="*/ 10 w 65"/>
                  <a:gd name="T13" fmla="*/ 56 h 60"/>
                  <a:gd name="T14" fmla="*/ 5 w 65"/>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0">
                    <a:moveTo>
                      <a:pt x="5" y="60"/>
                    </a:moveTo>
                    <a:cubicBezTo>
                      <a:pt x="5" y="60"/>
                      <a:pt x="5" y="60"/>
                      <a:pt x="4" y="59"/>
                    </a:cubicBezTo>
                    <a:cubicBezTo>
                      <a:pt x="2" y="59"/>
                      <a:pt x="0" y="56"/>
                      <a:pt x="1" y="54"/>
                    </a:cubicBezTo>
                    <a:cubicBezTo>
                      <a:pt x="8" y="26"/>
                      <a:pt x="31" y="5"/>
                      <a:pt x="60" y="0"/>
                    </a:cubicBezTo>
                    <a:cubicBezTo>
                      <a:pt x="62" y="0"/>
                      <a:pt x="64" y="1"/>
                      <a:pt x="65" y="4"/>
                    </a:cubicBezTo>
                    <a:cubicBezTo>
                      <a:pt x="65" y="6"/>
                      <a:pt x="64" y="9"/>
                      <a:pt x="61" y="9"/>
                    </a:cubicBezTo>
                    <a:cubicBezTo>
                      <a:pt x="36" y="13"/>
                      <a:pt x="16" y="32"/>
                      <a:pt x="10" y="56"/>
                    </a:cubicBezTo>
                    <a:cubicBezTo>
                      <a:pt x="9" y="58"/>
                      <a:pt x="7" y="60"/>
                      <a:pt x="5" y="60"/>
                    </a:cubicBezTo>
                    <a:close/>
                  </a:path>
                </a:pathLst>
              </a:custGeom>
              <a:solidFill>
                <a:srgbClr val="2298F0"/>
              </a:solidFill>
              <a:ln>
                <a:noFill/>
              </a:ln>
            </p:spPr>
            <p:txBody>
              <a:bodyPr vert="horz" wrap="square" lIns="91419" tIns="45709" rIns="91419" bIns="45709" numCol="1" anchor="t" anchorCtr="0" compatLnSpc="1">
                <a:prstTxWarp prst="textNoShape">
                  <a:avLst/>
                </a:prstTxWarp>
              </a:bodyPr>
              <a:lstStyle/>
              <a:p>
                <a:pPr marL="0" marR="0" lvl="0" indent="0" defTabSz="1219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cs typeface="Huawei Sans" panose="020C0503030203020204" pitchFamily="34" charset="0"/>
                </a:endParaRPr>
              </a:p>
            </p:txBody>
          </p:sp>
        </p:grpSp>
      </p:grpSp>
      <p:grpSp>
        <p:nvGrpSpPr>
          <p:cNvPr id="51" name="Group 2"/>
          <p:cNvGrpSpPr/>
          <p:nvPr/>
        </p:nvGrpSpPr>
        <p:grpSpPr>
          <a:xfrm>
            <a:off x="7929403" y="3387750"/>
            <a:ext cx="2635694" cy="1779411"/>
            <a:chOff x="8149599" y="2814682"/>
            <a:chExt cx="1747237" cy="1179595"/>
          </a:xfrm>
        </p:grpSpPr>
        <p:sp>
          <p:nvSpPr>
            <p:cNvPr id="52" name="文本框 39"/>
            <p:cNvSpPr txBox="1"/>
            <p:nvPr/>
          </p:nvSpPr>
          <p:spPr bwMode="white">
            <a:xfrm>
              <a:off x="9176836" y="3483680"/>
              <a:ext cx="720000" cy="114230"/>
            </a:xfrm>
            <a:prstGeom prst="rect">
              <a:avLst/>
            </a:prstGeom>
            <a:noFill/>
            <a:ln w="9525">
              <a:noFill/>
              <a:miter lim="800000"/>
              <a:headEnd/>
              <a:tailEnd/>
            </a:ln>
          </p:spPr>
          <p:txBody>
            <a:bodyPr wrap="square" lIns="0" tIns="0" rIns="0" bIns="0" rtlCol="0" anchor="ctr">
              <a:spAutoFit/>
            </a:bodyPr>
            <a:lstStyle/>
            <a:p>
              <a:pPr marL="0" marR="0" lvl="0" indent="0" algn="ctr" defTabSz="845943" eaLnBrk="1" fontAlgn="auto" latinLnBrk="0" hangingPunct="1">
                <a:lnSpc>
                  <a:spcPct val="8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传统</a:t>
              </a:r>
              <a:r>
                <a:rPr kumimoji="0" lang="en-US" altLang="zh-CN" sz="1400" b="0"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RAID</a:t>
              </a:r>
              <a:endParaRPr kumimoji="0" lang="zh-CN" altLang="en-US" sz="1400" b="0"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endParaRPr>
            </a:p>
          </p:txBody>
        </p:sp>
        <p:sp>
          <p:nvSpPr>
            <p:cNvPr id="53" name="文本框 42"/>
            <p:cNvSpPr txBox="1"/>
            <p:nvPr/>
          </p:nvSpPr>
          <p:spPr bwMode="white">
            <a:xfrm>
              <a:off x="8863802" y="2908731"/>
              <a:ext cx="720000" cy="114230"/>
            </a:xfrm>
            <a:prstGeom prst="rect">
              <a:avLst/>
            </a:prstGeom>
            <a:noFill/>
            <a:ln w="9525">
              <a:noFill/>
              <a:miter lim="800000"/>
              <a:headEnd/>
              <a:tailEnd/>
            </a:ln>
          </p:spPr>
          <p:txBody>
            <a:bodyPr wrap="square" lIns="0" tIns="0" rIns="0" bIns="0" rtlCol="0" anchor="ctr">
              <a:spAutoFit/>
            </a:bodyPr>
            <a:lstStyle/>
            <a:p>
              <a:pPr marL="0" marR="0" lvl="0" indent="0" algn="ctr" defTabSz="845943" eaLnBrk="1" fontAlgn="auto" latinLnBrk="0" hangingPunct="1">
                <a:lnSpc>
                  <a:spcPct val="8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rPr>
                <a:t>RAID-TP</a:t>
              </a:r>
              <a:endParaRPr kumimoji="0" lang="zh-CN" altLang="en-US" sz="1400" b="0" i="0" u="none" strike="noStrike" kern="0" cap="none" spc="0" normalizeH="0" baseline="0" noProof="0" dirty="0" smtClean="0">
                <a:ln>
                  <a:noFill/>
                </a:ln>
                <a:solidFill>
                  <a:prstClr val="black">
                    <a:lumMod val="75000"/>
                    <a:lumOff val="25000"/>
                  </a:prstClr>
                </a:solidFill>
                <a:effectLst/>
                <a:uLnTx/>
                <a:uFillTx/>
                <a:cs typeface="Huawei Sans" panose="020C0503030203020204" pitchFamily="34" charset="0"/>
              </a:endParaRPr>
            </a:p>
          </p:txBody>
        </p:sp>
        <p:pic>
          <p:nvPicPr>
            <p:cNvPr id="54" name="Picture 2" descr="C:\Onebox\11 素材\图片\stopwatch.png"/>
            <p:cNvPicPr>
              <a:picLocks noChangeAspect="1" noChangeArrowheads="1"/>
            </p:cNvPicPr>
            <p:nvPr/>
          </p:nvPicPr>
          <p:blipFill>
            <a:blip r:embed="rId5" cstate="print">
              <a:duotone>
                <a:prstClr val="black"/>
                <a:sysClr val="windowText" lastClr="000000">
                  <a:lumMod val="95000"/>
                  <a:lumOff val="5000"/>
                  <a:tint val="45000"/>
                  <a:satMod val="400000"/>
                </a:sysClr>
              </a:duotone>
            </a:blip>
            <a:srcRect/>
            <a:stretch>
              <a:fillRect/>
            </a:stretch>
          </p:blipFill>
          <p:spPr bwMode="auto">
            <a:xfrm>
              <a:off x="8149599" y="2814682"/>
              <a:ext cx="1174622" cy="1179595"/>
            </a:xfrm>
            <a:prstGeom prst="rect">
              <a:avLst/>
            </a:prstGeom>
            <a:noFill/>
          </p:spPr>
        </p:pic>
        <p:sp>
          <p:nvSpPr>
            <p:cNvPr id="55" name="椭圆 54"/>
            <p:cNvSpPr/>
            <p:nvPr/>
          </p:nvSpPr>
          <p:spPr>
            <a:xfrm>
              <a:off x="8341308" y="3109216"/>
              <a:ext cx="786886" cy="786886"/>
            </a:xfrm>
            <a:prstGeom prst="ellipse">
              <a:avLst/>
            </a:prstGeom>
            <a:no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3999" b="0" i="0" u="none" strike="noStrike" kern="0" cap="none" spc="0" normalizeH="0" baseline="0" noProof="0" smtClean="0">
                <a:ln>
                  <a:noFill/>
                </a:ln>
                <a:solidFill>
                  <a:prstClr val="white"/>
                </a:solidFill>
                <a:effectLst/>
                <a:uLnTx/>
                <a:uFillTx/>
                <a:cs typeface="Huawei Sans" panose="020C0503030203020204" pitchFamily="34" charset="0"/>
              </a:endParaRPr>
            </a:p>
          </p:txBody>
        </p:sp>
        <p:sp>
          <p:nvSpPr>
            <p:cNvPr id="56" name="饼形 47"/>
            <p:cNvSpPr/>
            <p:nvPr/>
          </p:nvSpPr>
          <p:spPr>
            <a:xfrm rot="16200000">
              <a:off x="8343467" y="3109216"/>
              <a:ext cx="784726" cy="784726"/>
            </a:xfrm>
            <a:prstGeom prst="pie">
              <a:avLst>
                <a:gd name="adj1" fmla="val 0"/>
                <a:gd name="adj2" fmla="val 8993380"/>
              </a:avLst>
            </a:prstGeom>
            <a:solidFill>
              <a:srgbClr val="313E4F">
                <a:alpha val="30196"/>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799" b="0" i="0" u="none" strike="noStrike" kern="0" cap="none" spc="0" normalizeH="0" baseline="0" noProof="0" smtClean="0">
                <a:ln>
                  <a:noFill/>
                </a:ln>
                <a:solidFill>
                  <a:prstClr val="black"/>
                </a:solidFill>
                <a:effectLst/>
                <a:uLnTx/>
                <a:uFillTx/>
                <a:cs typeface="Huawei Sans" panose="020C0503030203020204" pitchFamily="34" charset="0"/>
              </a:endParaRPr>
            </a:p>
          </p:txBody>
        </p:sp>
        <p:sp>
          <p:nvSpPr>
            <p:cNvPr id="57" name="饼形 47"/>
            <p:cNvSpPr/>
            <p:nvPr/>
          </p:nvSpPr>
          <p:spPr>
            <a:xfrm rot="16200000">
              <a:off x="8341308" y="3109216"/>
              <a:ext cx="784726" cy="784726"/>
            </a:xfrm>
            <a:prstGeom prst="pie">
              <a:avLst>
                <a:gd name="adj1" fmla="val 0"/>
                <a:gd name="adj2" fmla="val 1001393"/>
              </a:avLst>
            </a:prstGeom>
            <a:solidFill>
              <a:srgbClr val="FF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tabLst/>
                <a:defRPr/>
              </a:pPr>
              <a:endParaRPr kumimoji="0" lang="zh-CN" altLang="en-US" sz="2799" b="0" i="0" u="none" strike="noStrike" kern="0" cap="none" spc="0" normalizeH="0" baseline="0" noProof="0" smtClean="0">
                <a:ln>
                  <a:noFill/>
                </a:ln>
                <a:solidFill>
                  <a:prstClr val="black"/>
                </a:solidFill>
                <a:effectLst/>
                <a:uLnTx/>
                <a:uFillTx/>
                <a:cs typeface="Huawei Sans" panose="020C0503030203020204" pitchFamily="34" charset="0"/>
              </a:endParaRPr>
            </a:p>
          </p:txBody>
        </p:sp>
        <p:cxnSp>
          <p:nvCxnSpPr>
            <p:cNvPr id="58" name="肘形连接符 57"/>
            <p:cNvCxnSpPr/>
            <p:nvPr/>
          </p:nvCxnSpPr>
          <p:spPr>
            <a:xfrm flipV="1">
              <a:off x="8789937" y="3054741"/>
              <a:ext cx="416629" cy="104632"/>
            </a:xfrm>
            <a:prstGeom prst="bentConnector3">
              <a:avLst>
                <a:gd name="adj1" fmla="val 99835"/>
              </a:avLst>
            </a:prstGeom>
            <a:noFill/>
            <a:ln w="12700" cap="flat" cmpd="sng" algn="ctr">
              <a:solidFill>
                <a:sysClr val="window" lastClr="FFFFFF">
                  <a:lumMod val="75000"/>
                </a:sysClr>
              </a:solidFill>
              <a:prstDash val="solid"/>
            </a:ln>
            <a:effectLst/>
          </p:spPr>
        </p:cxnSp>
        <p:cxnSp>
          <p:nvCxnSpPr>
            <p:cNvPr id="59" name="肘形连接符 58"/>
            <p:cNvCxnSpPr/>
            <p:nvPr/>
          </p:nvCxnSpPr>
          <p:spPr>
            <a:xfrm flipV="1">
              <a:off x="8990542" y="3627787"/>
              <a:ext cx="540000" cy="104632"/>
            </a:xfrm>
            <a:prstGeom prst="bentConnector3">
              <a:avLst>
                <a:gd name="adj1" fmla="val 99835"/>
              </a:avLst>
            </a:prstGeom>
            <a:noFill/>
            <a:ln w="12700" cap="flat" cmpd="sng" algn="ctr">
              <a:solidFill>
                <a:sysClr val="window" lastClr="FFFFFF">
                  <a:lumMod val="75000"/>
                </a:sysClr>
              </a:solidFill>
              <a:prstDash val="solid"/>
            </a:ln>
            <a:effectLst/>
          </p:spPr>
        </p:cxnSp>
      </p:grpSp>
      <p:sp>
        <p:nvSpPr>
          <p:cNvPr id="60" name="Rectangle 113"/>
          <p:cNvSpPr/>
          <p:nvPr/>
        </p:nvSpPr>
        <p:spPr>
          <a:xfrm>
            <a:off x="1412705" y="5451776"/>
            <a:ext cx="4091845" cy="692337"/>
          </a:xfrm>
          <a:prstGeom prst="rect">
            <a:avLst/>
          </a:prstGeom>
        </p:spPr>
        <p:txBody>
          <a:bodyPr wrap="square" lIns="0" tIns="0" rIns="0" bIns="0">
            <a:spAutoFit/>
          </a:bodyPr>
          <a:lstStyle/>
          <a:p>
            <a:pPr defTabSz="1219200">
              <a:lnSpc>
                <a:spcPct val="150000"/>
              </a:lnSpc>
              <a:tabLst>
                <a:tab pos="457109" algn="l"/>
              </a:tabLst>
            </a:pPr>
            <a:r>
              <a:rPr lang="zh-CN" altLang="en-US" sz="1400" b="1" dirty="0">
                <a:solidFill>
                  <a:srgbClr val="C00000"/>
                </a:solidFill>
                <a:cs typeface="Huawei Sans" panose="020C0503030203020204" pitchFamily="34" charset="0"/>
              </a:rPr>
              <a:t>华为</a:t>
            </a:r>
            <a:r>
              <a:rPr lang="en-US" altLang="zh-CN" sz="1400" b="1" dirty="0">
                <a:solidFill>
                  <a:srgbClr val="C00000"/>
                </a:solidFill>
                <a:cs typeface="Huawei Sans" panose="020C0503030203020204" pitchFamily="34" charset="0"/>
              </a:rPr>
              <a:t>RAID-TP</a:t>
            </a:r>
            <a:r>
              <a:rPr lang="zh-CN" altLang="en-US" sz="1400" b="1" dirty="0">
                <a:solidFill>
                  <a:srgbClr val="C00000"/>
                </a:solidFill>
                <a:cs typeface="Huawei Sans" panose="020C0503030203020204" pitchFamily="34" charset="0"/>
              </a:rPr>
              <a:t>技术：</a:t>
            </a:r>
            <a:endParaRPr lang="en-US" altLang="zh-CN" sz="1400" b="1" dirty="0">
              <a:solidFill>
                <a:srgbClr val="C00000"/>
              </a:solidFill>
              <a:cs typeface="Huawei Sans" panose="020C0503030203020204" pitchFamily="34" charset="0"/>
            </a:endParaRPr>
          </a:p>
          <a:p>
            <a:pPr defTabSz="1219200">
              <a:lnSpc>
                <a:spcPct val="150000"/>
              </a:lnSpc>
              <a:tabLst>
                <a:tab pos="457109" algn="l"/>
              </a:tabLst>
            </a:pPr>
            <a:r>
              <a:rPr lang="zh-CN" altLang="en-US" sz="1400" dirty="0">
                <a:solidFill>
                  <a:prstClr val="black">
                    <a:lumMod val="75000"/>
                    <a:lumOff val="25000"/>
                  </a:prstClr>
                </a:solidFill>
                <a:cs typeface="Huawei Sans" panose="020C0503030203020204" pitchFamily="34" charset="0"/>
              </a:rPr>
              <a:t>容忍</a:t>
            </a:r>
            <a:r>
              <a:rPr lang="en-US" altLang="zh-CN" sz="1600" b="1" dirty="0">
                <a:solidFill>
                  <a:srgbClr val="C00000"/>
                </a:solidFill>
                <a:cs typeface="Huawei Sans" panose="020C0503030203020204" pitchFamily="34" charset="0"/>
              </a:rPr>
              <a:t>3</a:t>
            </a:r>
            <a:r>
              <a:rPr lang="zh-CN" altLang="en-US" sz="1600" b="1" dirty="0">
                <a:solidFill>
                  <a:srgbClr val="C00000"/>
                </a:solidFill>
                <a:cs typeface="Huawei Sans" panose="020C0503030203020204" pitchFamily="34" charset="0"/>
              </a:rPr>
              <a:t>块盘</a:t>
            </a:r>
            <a:r>
              <a:rPr lang="zh-CN" altLang="en-US" sz="1400" dirty="0">
                <a:solidFill>
                  <a:prstClr val="black">
                    <a:lumMod val="75000"/>
                    <a:lumOff val="25000"/>
                  </a:prstClr>
                </a:solidFill>
                <a:cs typeface="Huawei Sans" panose="020C0503030203020204" pitchFamily="34" charset="0"/>
              </a:rPr>
              <a:t>同时</a:t>
            </a:r>
            <a:r>
              <a:rPr lang="zh-CN" altLang="en-US" sz="1400" dirty="0" smtClean="0">
                <a:solidFill>
                  <a:prstClr val="black">
                    <a:lumMod val="75000"/>
                    <a:lumOff val="25000"/>
                  </a:prstClr>
                </a:solidFill>
                <a:cs typeface="Huawei Sans" panose="020C0503030203020204" pitchFamily="34" charset="0"/>
              </a:rPr>
              <a:t>失效</a:t>
            </a:r>
            <a:endParaRPr lang="en-US" sz="1400" dirty="0">
              <a:solidFill>
                <a:prstClr val="black">
                  <a:lumMod val="75000"/>
                  <a:lumOff val="25000"/>
                </a:prstClr>
              </a:solidFill>
              <a:cs typeface="Huawei Sans" panose="020C0503030203020204" pitchFamily="34" charset="0"/>
            </a:endParaRPr>
          </a:p>
        </p:txBody>
      </p:sp>
      <p:sp>
        <p:nvSpPr>
          <p:cNvPr id="61" name="Rectangle 113"/>
          <p:cNvSpPr/>
          <p:nvPr/>
        </p:nvSpPr>
        <p:spPr>
          <a:xfrm>
            <a:off x="7446437" y="5451776"/>
            <a:ext cx="3947340" cy="646331"/>
          </a:xfrm>
          <a:prstGeom prst="rect">
            <a:avLst/>
          </a:prstGeom>
        </p:spPr>
        <p:txBody>
          <a:bodyPr wrap="square" lIns="0" tIns="0" rIns="0" bIns="0">
            <a:spAutoFit/>
          </a:bodyPr>
          <a:lstStyle/>
          <a:p>
            <a:pPr defTabSz="1219200">
              <a:lnSpc>
                <a:spcPct val="150000"/>
              </a:lnSpc>
              <a:tabLst>
                <a:tab pos="457109" algn="l"/>
              </a:tabLst>
            </a:pPr>
            <a:r>
              <a:rPr lang="zh-CN" altLang="en-US" sz="1400" dirty="0" smtClean="0">
                <a:solidFill>
                  <a:prstClr val="black">
                    <a:lumMod val="75000"/>
                    <a:lumOff val="25000"/>
                  </a:prstClr>
                </a:solidFill>
                <a:cs typeface="Huawei Sans" panose="020C0503030203020204" pitchFamily="34" charset="0"/>
              </a:rPr>
              <a:t>重构时间大大缩短</a:t>
            </a:r>
            <a:endParaRPr lang="en-US" altLang="zh-CN" sz="1400" dirty="0" smtClean="0">
              <a:solidFill>
                <a:prstClr val="black">
                  <a:lumMod val="75000"/>
                  <a:lumOff val="25000"/>
                </a:prstClr>
              </a:solidFill>
              <a:cs typeface="Huawei Sans" panose="020C0503030203020204" pitchFamily="34" charset="0"/>
            </a:endParaRPr>
          </a:p>
          <a:p>
            <a:pPr defTabSz="1219200">
              <a:lnSpc>
                <a:spcPct val="150000"/>
              </a:lnSpc>
              <a:tabLst>
                <a:tab pos="457109" algn="l"/>
              </a:tabLst>
            </a:pPr>
            <a:r>
              <a:rPr lang="zh-CN" altLang="en-US" sz="1400" dirty="0" smtClean="0">
                <a:solidFill>
                  <a:prstClr val="black">
                    <a:lumMod val="75000"/>
                    <a:lumOff val="25000"/>
                  </a:prstClr>
                </a:solidFill>
                <a:cs typeface="Huawei Sans" panose="020C0503030203020204" pitchFamily="34" charset="0"/>
              </a:rPr>
              <a:t>有效</a:t>
            </a:r>
            <a:r>
              <a:rPr lang="zh-CN" altLang="en-US" sz="1400" dirty="0">
                <a:solidFill>
                  <a:prstClr val="black">
                    <a:lumMod val="75000"/>
                    <a:lumOff val="25000"/>
                  </a:prstClr>
                </a:solidFill>
                <a:cs typeface="Huawei Sans" panose="020C0503030203020204" pitchFamily="34" charset="0"/>
              </a:rPr>
              <a:t>应对大盘时代的数据保护挑战</a:t>
            </a:r>
            <a:endParaRPr lang="en-US" sz="1400" dirty="0">
              <a:solidFill>
                <a:prstClr val="black">
                  <a:lumMod val="75000"/>
                  <a:lumOff val="25000"/>
                </a:prstClr>
              </a:solidFill>
              <a:cs typeface="Huawei Sans" panose="020C0503030203020204" pitchFamily="34" charset="0"/>
            </a:endParaRPr>
          </a:p>
        </p:txBody>
      </p:sp>
      <p:cxnSp>
        <p:nvCxnSpPr>
          <p:cNvPr id="62" name="直接连接符 3"/>
          <p:cNvCxnSpPr/>
          <p:nvPr/>
        </p:nvCxnSpPr>
        <p:spPr>
          <a:xfrm>
            <a:off x="7217763" y="3145432"/>
            <a:ext cx="0" cy="2163298"/>
          </a:xfrm>
          <a:prstGeom prst="line">
            <a:avLst/>
          </a:prstGeom>
          <a:noFill/>
          <a:ln w="12700" cap="flat">
            <a:solidFill>
              <a:sysClr val="window" lastClr="FFFFFF">
                <a:lumMod val="75000"/>
                <a:alpha val="48000"/>
              </a:sysClr>
            </a:solidFill>
            <a:prstDash val="solid"/>
            <a:miter lim="400000"/>
          </a:ln>
          <a:effectLst/>
        </p:spPr>
      </p:cxnSp>
    </p:spTree>
    <p:extLst>
      <p:ext uri="{BB962C8B-B14F-4D97-AF65-F5344CB8AC3E}">
        <p14:creationId xmlns:p14="http://schemas.microsoft.com/office/powerpoint/2010/main" val="554417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dirty="0" smtClean="0"/>
              <a:t>（简答题）条带和分条的区别是什么？</a:t>
            </a:r>
            <a:endParaRPr lang="en-US" altLang="zh-CN" dirty="0" smtClean="0"/>
          </a:p>
          <a:p>
            <a:r>
              <a:rPr lang="zh-CN" altLang="en-US" dirty="0" smtClean="0"/>
              <a:t>（简答题）如果</a:t>
            </a:r>
            <a:r>
              <a:rPr lang="zh-CN" altLang="en-US" dirty="0"/>
              <a:t>一</a:t>
            </a:r>
            <a:r>
              <a:rPr lang="zh-CN" altLang="en-US" dirty="0" smtClean="0"/>
              <a:t>个用户</a:t>
            </a:r>
            <a:r>
              <a:rPr lang="zh-CN" altLang="en-US" dirty="0"/>
              <a:t>关心的是可靠性和随机写性能，你会推荐什么样的</a:t>
            </a:r>
            <a:r>
              <a:rPr lang="en-US" altLang="zh-CN" dirty="0"/>
              <a:t>RAID</a:t>
            </a:r>
            <a:r>
              <a:rPr lang="zh-CN" altLang="en-US" dirty="0"/>
              <a:t>级别</a:t>
            </a:r>
            <a:r>
              <a:rPr lang="zh-CN" altLang="en-US" dirty="0" smtClean="0"/>
              <a:t>？</a:t>
            </a:r>
            <a:endParaRPr lang="en-US" altLang="zh-CN" dirty="0" smtClean="0"/>
          </a:p>
          <a:p>
            <a:r>
              <a:rPr lang="zh-CN" altLang="en-US" dirty="0" smtClean="0"/>
              <a:t>（判断题）</a:t>
            </a:r>
            <a:r>
              <a:rPr lang="en-US" altLang="zh-CN" dirty="0"/>
              <a:t>RAID 10</a:t>
            </a:r>
            <a:r>
              <a:rPr lang="zh-CN" altLang="en-US" dirty="0"/>
              <a:t>级别的</a:t>
            </a:r>
            <a:r>
              <a:rPr lang="en-US" altLang="zh-CN" dirty="0"/>
              <a:t>RAID</a:t>
            </a:r>
            <a:r>
              <a:rPr lang="zh-CN" altLang="en-US" dirty="0"/>
              <a:t>中的任何</a:t>
            </a:r>
            <a:r>
              <a:rPr lang="en-US" altLang="zh-CN" dirty="0"/>
              <a:t>1</a:t>
            </a:r>
            <a:r>
              <a:rPr lang="zh-CN" altLang="en-US" dirty="0"/>
              <a:t>个硬盘的故障不会影响数据访问</a:t>
            </a:r>
            <a:r>
              <a:rPr lang="zh-CN" altLang="en-US" dirty="0" smtClean="0"/>
              <a:t>。（    ）</a:t>
            </a:r>
            <a:endParaRPr lang="zh-CN" altLang="en-US" dirty="0"/>
          </a:p>
          <a:p>
            <a:endParaRPr lang="zh-CN" altLang="en-US" dirty="0"/>
          </a:p>
        </p:txBody>
      </p:sp>
    </p:spTree>
    <p:extLst>
      <p:ext uri="{BB962C8B-B14F-4D97-AF65-F5344CB8AC3E}">
        <p14:creationId xmlns:p14="http://schemas.microsoft.com/office/powerpoint/2010/main" val="420959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28841" y="3760420"/>
            <a:ext cx="1880558" cy="495054"/>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RAID</a:t>
            </a:r>
            <a:r>
              <a:rPr lang="zh-CN" altLang="en-US" sz="2000" dirty="0" smtClean="0">
                <a:solidFill>
                  <a:schemeClr val="tx1"/>
                </a:solidFill>
              </a:rPr>
              <a:t>技术</a:t>
            </a:r>
            <a:endParaRPr lang="zh-CN" altLang="en-US" sz="2000" dirty="0">
              <a:solidFill>
                <a:schemeClr val="tx1"/>
              </a:solidFill>
            </a:endParaRPr>
          </a:p>
        </p:txBody>
      </p:sp>
      <p:sp>
        <p:nvSpPr>
          <p:cNvPr id="4" name="圆角矩形 3"/>
          <p:cNvSpPr/>
          <p:nvPr/>
        </p:nvSpPr>
        <p:spPr>
          <a:xfrm>
            <a:off x="3432094" y="2489650"/>
            <a:ext cx="2487282"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传统</a:t>
            </a:r>
            <a:r>
              <a:rPr lang="en-US" altLang="zh-CN" sz="2000" dirty="0" smtClean="0">
                <a:solidFill>
                  <a:schemeClr val="tx1"/>
                </a:solidFill>
              </a:rPr>
              <a:t>RAID</a:t>
            </a:r>
            <a:endParaRPr lang="zh-CN" altLang="en-US" sz="2000" dirty="0">
              <a:solidFill>
                <a:schemeClr val="tx1"/>
              </a:solidFill>
            </a:endParaRPr>
          </a:p>
        </p:txBody>
      </p:sp>
      <p:sp>
        <p:nvSpPr>
          <p:cNvPr id="5" name="圆角矩形 4"/>
          <p:cNvSpPr/>
          <p:nvPr/>
        </p:nvSpPr>
        <p:spPr>
          <a:xfrm>
            <a:off x="3432094" y="3760420"/>
            <a:ext cx="2487282" cy="495054"/>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RAID2.0+</a:t>
            </a:r>
            <a:endParaRPr lang="zh-CN" altLang="en-US" sz="2000" dirty="0">
              <a:solidFill>
                <a:schemeClr val="tx1"/>
              </a:solidFill>
            </a:endParaRPr>
          </a:p>
        </p:txBody>
      </p:sp>
      <p:sp>
        <p:nvSpPr>
          <p:cNvPr id="6" name="圆角矩形 5"/>
          <p:cNvSpPr/>
          <p:nvPr/>
        </p:nvSpPr>
        <p:spPr>
          <a:xfrm>
            <a:off x="3432093" y="5018285"/>
            <a:ext cx="2487283" cy="503680"/>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其他</a:t>
            </a:r>
            <a:r>
              <a:rPr lang="en-US" altLang="zh-CN" sz="2000" dirty="0" smtClean="0">
                <a:solidFill>
                  <a:schemeClr val="tx1"/>
                </a:solidFill>
              </a:rPr>
              <a:t>RAID</a:t>
            </a:r>
            <a:r>
              <a:rPr lang="zh-CN" altLang="en-US" sz="2000" dirty="0" smtClean="0">
                <a:solidFill>
                  <a:schemeClr val="tx1"/>
                </a:solidFill>
              </a:rPr>
              <a:t>技术</a:t>
            </a:r>
            <a:endParaRPr lang="zh-CN" altLang="en-US" sz="2000" dirty="0">
              <a:solidFill>
                <a:schemeClr val="tx1"/>
              </a:solidFill>
            </a:endParaRPr>
          </a:p>
        </p:txBody>
      </p:sp>
      <p:sp>
        <p:nvSpPr>
          <p:cNvPr id="16" name="圆角矩形 15"/>
          <p:cNvSpPr/>
          <p:nvPr/>
        </p:nvSpPr>
        <p:spPr>
          <a:xfrm>
            <a:off x="6169544" y="2213840"/>
            <a:ext cx="4891177"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RAID 0</a:t>
            </a:r>
            <a:r>
              <a:rPr lang="zh-CN" altLang="en-US" dirty="0" smtClean="0">
                <a:solidFill>
                  <a:schemeClr val="tx1"/>
                </a:solidFill>
              </a:rPr>
              <a:t>、</a:t>
            </a:r>
            <a:r>
              <a:rPr lang="en-US" altLang="zh-CN" dirty="0" smtClean="0">
                <a:solidFill>
                  <a:schemeClr val="tx1"/>
                </a:solidFill>
              </a:rPr>
              <a:t>RAID 1</a:t>
            </a:r>
            <a:r>
              <a:rPr lang="zh-CN" altLang="en-US" dirty="0" smtClean="0">
                <a:solidFill>
                  <a:schemeClr val="tx1"/>
                </a:solidFill>
              </a:rPr>
              <a:t>、</a:t>
            </a:r>
            <a:r>
              <a:rPr lang="en-US" altLang="zh-CN" dirty="0" smtClean="0">
                <a:solidFill>
                  <a:schemeClr val="tx1"/>
                </a:solidFill>
              </a:rPr>
              <a:t>RAID 3</a:t>
            </a:r>
            <a:r>
              <a:rPr lang="zh-CN" altLang="en-US" dirty="0" smtClean="0">
                <a:solidFill>
                  <a:schemeClr val="tx1"/>
                </a:solidFill>
              </a:rPr>
              <a:t>、</a:t>
            </a:r>
            <a:r>
              <a:rPr lang="en-US" altLang="zh-CN" dirty="0" smtClean="0">
                <a:solidFill>
                  <a:schemeClr val="tx1"/>
                </a:solidFill>
              </a:rPr>
              <a:t>RAID 5</a:t>
            </a:r>
            <a:r>
              <a:rPr lang="zh-CN" altLang="en-US" dirty="0" smtClean="0">
                <a:solidFill>
                  <a:schemeClr val="tx1"/>
                </a:solidFill>
              </a:rPr>
              <a:t>、</a:t>
            </a:r>
            <a:r>
              <a:rPr lang="en-US" altLang="zh-CN" dirty="0" smtClean="0">
                <a:solidFill>
                  <a:schemeClr val="tx1"/>
                </a:solidFill>
              </a:rPr>
              <a:t>RAID 6</a:t>
            </a:r>
            <a:endParaRPr lang="zh-CN" altLang="en-US" dirty="0">
              <a:solidFill>
                <a:schemeClr val="tx1"/>
              </a:solidFill>
            </a:endParaRPr>
          </a:p>
        </p:txBody>
      </p:sp>
      <p:sp>
        <p:nvSpPr>
          <p:cNvPr id="27" name="圆角矩形 26"/>
          <p:cNvSpPr/>
          <p:nvPr/>
        </p:nvSpPr>
        <p:spPr>
          <a:xfrm>
            <a:off x="6169544" y="2779647"/>
            <a:ext cx="2113471"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RAID 10</a:t>
            </a:r>
            <a:r>
              <a:rPr lang="zh-CN" altLang="en-US" dirty="0" smtClean="0">
                <a:solidFill>
                  <a:schemeClr val="tx1"/>
                </a:solidFill>
              </a:rPr>
              <a:t>、</a:t>
            </a:r>
            <a:r>
              <a:rPr lang="en-US" altLang="zh-CN" dirty="0" smtClean="0">
                <a:solidFill>
                  <a:schemeClr val="tx1"/>
                </a:solidFill>
              </a:rPr>
              <a:t>RAID50</a:t>
            </a:r>
            <a:endParaRPr lang="zh-CN" altLang="en-US" dirty="0">
              <a:solidFill>
                <a:schemeClr val="tx1"/>
              </a:solidFill>
            </a:endParaRPr>
          </a:p>
        </p:txBody>
      </p:sp>
      <p:sp>
        <p:nvSpPr>
          <p:cNvPr id="28" name="圆角矩形 27"/>
          <p:cNvSpPr/>
          <p:nvPr/>
        </p:nvSpPr>
        <p:spPr>
          <a:xfrm>
            <a:off x="6169544" y="3778406"/>
            <a:ext cx="1777042"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RAID 2.0+</a:t>
            </a:r>
            <a:r>
              <a:rPr lang="zh-CN" altLang="en-US" dirty="0" smtClean="0">
                <a:solidFill>
                  <a:schemeClr val="tx1"/>
                </a:solidFill>
              </a:rPr>
              <a:t>原理</a:t>
            </a:r>
            <a:endParaRPr lang="zh-CN" altLang="en-US" dirty="0">
              <a:solidFill>
                <a:schemeClr val="tx1"/>
              </a:solidFill>
            </a:endParaRPr>
          </a:p>
        </p:txBody>
      </p:sp>
      <p:sp>
        <p:nvSpPr>
          <p:cNvPr id="30" name="圆角矩形 29"/>
          <p:cNvSpPr/>
          <p:nvPr/>
        </p:nvSpPr>
        <p:spPr>
          <a:xfrm>
            <a:off x="6169543" y="4751218"/>
            <a:ext cx="1502495"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动态</a:t>
            </a:r>
            <a:r>
              <a:rPr lang="en-US" altLang="zh-CN" dirty="0" smtClean="0">
                <a:solidFill>
                  <a:schemeClr val="tx1"/>
                </a:solidFill>
              </a:rPr>
              <a:t>RAID</a:t>
            </a:r>
            <a:endParaRPr lang="zh-CN" altLang="en-US" dirty="0">
              <a:solidFill>
                <a:schemeClr val="tx1"/>
              </a:solidFill>
            </a:endParaRPr>
          </a:p>
        </p:txBody>
      </p:sp>
      <p:sp>
        <p:nvSpPr>
          <p:cNvPr id="31" name="圆角矩形 30"/>
          <p:cNvSpPr/>
          <p:nvPr/>
        </p:nvSpPr>
        <p:spPr>
          <a:xfrm>
            <a:off x="6169544" y="5318925"/>
            <a:ext cx="1502494" cy="459083"/>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RAID-TP</a:t>
            </a:r>
            <a:endParaRPr lang="zh-CN" altLang="en-US" dirty="0">
              <a:solidFill>
                <a:schemeClr val="tx1"/>
              </a:solidFill>
            </a:endParaRPr>
          </a:p>
        </p:txBody>
      </p:sp>
      <p:cxnSp>
        <p:nvCxnSpPr>
          <p:cNvPr id="11" name="肘形连接符 10"/>
          <p:cNvCxnSpPr>
            <a:stCxn id="4" idx="3"/>
            <a:endCxn id="16" idx="1"/>
          </p:cNvCxnSpPr>
          <p:nvPr/>
        </p:nvCxnSpPr>
        <p:spPr>
          <a:xfrm flipV="1">
            <a:off x="5919376" y="2443382"/>
            <a:ext cx="250168" cy="275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27" idx="1"/>
          </p:cNvCxnSpPr>
          <p:nvPr/>
        </p:nvCxnSpPr>
        <p:spPr>
          <a:xfrm>
            <a:off x="5919376" y="2719192"/>
            <a:ext cx="250168" cy="28999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28" idx="1"/>
          </p:cNvCxnSpPr>
          <p:nvPr/>
        </p:nvCxnSpPr>
        <p:spPr>
          <a:xfrm>
            <a:off x="5919376" y="4007947"/>
            <a:ext cx="25016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6" idx="3"/>
            <a:endCxn id="30" idx="1"/>
          </p:cNvCxnSpPr>
          <p:nvPr/>
        </p:nvCxnSpPr>
        <p:spPr>
          <a:xfrm flipV="1">
            <a:off x="5919376" y="4980760"/>
            <a:ext cx="250167" cy="28936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6" idx="3"/>
            <a:endCxn id="31" idx="1"/>
          </p:cNvCxnSpPr>
          <p:nvPr/>
        </p:nvCxnSpPr>
        <p:spPr>
          <a:xfrm>
            <a:off x="5919376" y="5270125"/>
            <a:ext cx="250168" cy="27834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6" idx="1"/>
            <a:endCxn id="4" idx="1"/>
          </p:cNvCxnSpPr>
          <p:nvPr/>
        </p:nvCxnSpPr>
        <p:spPr>
          <a:xfrm rot="10800000" flipH="1">
            <a:off x="3432092" y="2719193"/>
            <a:ext cx="1" cy="2550933"/>
          </a:xfrm>
          <a:prstGeom prst="bentConnector3">
            <a:avLst>
              <a:gd name="adj1" fmla="val -2286000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 idx="3"/>
            <a:endCxn id="5" idx="1"/>
          </p:cNvCxnSpPr>
          <p:nvPr/>
        </p:nvCxnSpPr>
        <p:spPr>
          <a:xfrm>
            <a:off x="3009399" y="4007947"/>
            <a:ext cx="4226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2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07383" y="2991789"/>
            <a:ext cx="5177235" cy="2520000"/>
            <a:chOff x="4951016" y="1948181"/>
            <a:chExt cx="5177235" cy="2520000"/>
          </a:xfrm>
        </p:grpSpPr>
        <p:pic>
          <p:nvPicPr>
            <p:cNvPr id="5" name="图片 4">
              <a:extLst>
                <a:ext uri="{FF2B5EF4-FFF2-40B4-BE49-F238E27FC236}">
                  <a16:creationId xmlns:a16="http://schemas.microsoft.com/office/drawing/2014/main" xmlns="" id="{5AA13BF6-30FC-4CE7-92A8-F7EDBB270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16" y="1948181"/>
              <a:ext cx="2520000" cy="2520000"/>
            </a:xfrm>
            <a:prstGeom prst="rect">
              <a:avLst/>
            </a:prstGeom>
          </p:spPr>
        </p:pic>
        <p:pic>
          <p:nvPicPr>
            <p:cNvPr id="6" name="图片 5">
              <a:extLst>
                <a:ext uri="{FF2B5EF4-FFF2-40B4-BE49-F238E27FC236}">
                  <a16:creationId xmlns:a16="http://schemas.microsoft.com/office/drawing/2014/main" xmlns="" id="{E1BB73AF-7917-463E-9DE8-FD69630FB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251" y="1948181"/>
              <a:ext cx="2520000" cy="2520000"/>
            </a:xfrm>
            <a:prstGeom prst="rect">
              <a:avLst/>
            </a:prstGeom>
          </p:spPr>
        </p:pic>
        <p:sp>
          <p:nvSpPr>
            <p:cNvPr id="7" name="矩形 6">
              <a:extLst>
                <a:ext uri="{FF2B5EF4-FFF2-40B4-BE49-F238E27FC236}">
                  <a16:creationId xmlns:a16="http://schemas.microsoft.com/office/drawing/2014/main" xmlns="" id="{9BABD157-ECCC-4194-ADE5-234A95F2A814}"/>
                </a:ext>
              </a:extLst>
            </p:cNvPr>
            <p:cNvSpPr/>
            <p:nvPr/>
          </p:nvSpPr>
          <p:spPr>
            <a:xfrm>
              <a:off x="8168381" y="4149080"/>
              <a:ext cx="1399742" cy="276999"/>
            </a:xfrm>
            <a:prstGeom prst="rect">
              <a:avLst/>
            </a:prstGeom>
            <a:noFill/>
            <a:ln>
              <a:noFill/>
            </a:ln>
          </p:spPr>
          <p:txBody>
            <a:bodyPr wrap="none">
              <a:spAutoFit/>
            </a:bodyPr>
            <a:lstStyle/>
            <a:p>
              <a:pPr algn="ctr"/>
              <a:r>
                <a:rPr lang="zh-CN" altLang="en-US" sz="1200" b="1" dirty="0">
                  <a:cs typeface="Huawei Sans" panose="020C0503030203020204" pitchFamily="34" charset="0"/>
                </a:rPr>
                <a:t>华为企业业务</a:t>
              </a:r>
              <a:r>
                <a:rPr lang="en-US" altLang="zh-CN" sz="1200" b="1" dirty="0">
                  <a:cs typeface="Huawei Sans" panose="020C0503030203020204" pitchFamily="34" charset="0"/>
                </a:rPr>
                <a:t>APP</a:t>
              </a:r>
            </a:p>
          </p:txBody>
        </p:sp>
        <p:sp>
          <p:nvSpPr>
            <p:cNvPr id="8" name="矩形 7">
              <a:extLst>
                <a:ext uri="{FF2B5EF4-FFF2-40B4-BE49-F238E27FC236}">
                  <a16:creationId xmlns:a16="http://schemas.microsoft.com/office/drawing/2014/main" xmlns="" id="{67A1AE1E-23DA-48D1-87C9-D26402CBE0DC}"/>
                </a:ext>
              </a:extLst>
            </p:cNvPr>
            <p:cNvSpPr/>
            <p:nvPr/>
          </p:nvSpPr>
          <p:spPr>
            <a:xfrm>
              <a:off x="5511146" y="4149080"/>
              <a:ext cx="1399742" cy="276999"/>
            </a:xfrm>
            <a:prstGeom prst="rect">
              <a:avLst/>
            </a:prstGeom>
            <a:noFill/>
            <a:ln>
              <a:noFill/>
            </a:ln>
          </p:spPr>
          <p:txBody>
            <a:bodyPr wrap="none">
              <a:spAutoFit/>
            </a:bodyPr>
            <a:lstStyle/>
            <a:p>
              <a:pPr algn="ctr"/>
              <a:r>
                <a:rPr lang="zh-CN" altLang="en-US" sz="1200" b="1" dirty="0">
                  <a:cs typeface="Huawei Sans" panose="020C0503030203020204" pitchFamily="34" charset="0"/>
                </a:rPr>
                <a:t>企业技术支持</a:t>
              </a:r>
              <a:r>
                <a:rPr lang="en-US" altLang="zh-CN" sz="1200" b="1" dirty="0">
                  <a:cs typeface="Huawei Sans" panose="020C0503030203020204" pitchFamily="34" charset="0"/>
                </a:rPr>
                <a:t>APP</a:t>
              </a:r>
            </a:p>
          </p:txBody>
        </p:sp>
        <p:pic>
          <p:nvPicPr>
            <p:cNvPr id="12" name="图片 11" descr="屏幕剪辑">
              <a:extLst>
                <a:ext uri="{FF2B5EF4-FFF2-40B4-BE49-F238E27FC236}">
                  <a16:creationId xmlns:a16="http://schemas.microsoft.com/office/drawing/2014/main" xmlns="" id="{94EF2E64-506C-4AE2-B3EF-9ED9B3DC0D23}"/>
                </a:ext>
              </a:extLst>
            </p:cNvPr>
            <p:cNvPicPr/>
            <p:nvPr/>
          </p:nvPicPr>
          <p:blipFill>
            <a:blip r:embed="rId5">
              <a:extLst>
                <a:ext uri="{28A0092B-C50C-407E-A947-70E740481C1C}">
                  <a14:useLocalDpi xmlns:a14="http://schemas.microsoft.com/office/drawing/2010/main" val="0"/>
                </a:ext>
              </a:extLst>
            </a:blip>
            <a:stretch>
              <a:fillRect/>
            </a:stretch>
          </p:blipFill>
          <p:spPr>
            <a:xfrm>
              <a:off x="8004334" y="2326181"/>
              <a:ext cx="1764000" cy="1764000"/>
            </a:xfrm>
            <a:prstGeom prst="rect">
              <a:avLst/>
            </a:prstGeom>
          </p:spPr>
        </p:pic>
        <p:pic>
          <p:nvPicPr>
            <p:cNvPr id="13" name="图片 12" descr="屏幕剪辑">
              <a:extLst>
                <a:ext uri="{FF2B5EF4-FFF2-40B4-BE49-F238E27FC236}">
                  <a16:creationId xmlns:a16="http://schemas.microsoft.com/office/drawing/2014/main" xmlns="" id="{A89346DD-A6D1-4AE8-8F9F-E314DE086161}"/>
                </a:ext>
              </a:extLst>
            </p:cNvPr>
            <p:cNvPicPr/>
            <p:nvPr/>
          </p:nvPicPr>
          <p:blipFill>
            <a:blip r:embed="rId6">
              <a:extLst>
                <a:ext uri="{28A0092B-C50C-407E-A947-70E740481C1C}">
                  <a14:useLocalDpi xmlns:a14="http://schemas.microsoft.com/office/drawing/2010/main" val="0"/>
                </a:ext>
              </a:extLst>
            </a:blip>
            <a:stretch>
              <a:fillRect/>
            </a:stretch>
          </p:blipFill>
          <p:spPr>
            <a:xfrm>
              <a:off x="5329016" y="2326181"/>
              <a:ext cx="1764000" cy="1764000"/>
            </a:xfrm>
            <a:prstGeom prst="rect">
              <a:avLst/>
            </a:prstGeom>
          </p:spPr>
        </p:pic>
      </p:grpSp>
    </p:spTree>
    <p:extLst>
      <p:ext uri="{BB962C8B-B14F-4D97-AF65-F5344CB8AC3E}">
        <p14:creationId xmlns:p14="http://schemas.microsoft.com/office/powerpoint/2010/main" val="328236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smtClean="0"/>
              <a:t>华为官方网站</a:t>
            </a:r>
          </a:p>
          <a:p>
            <a:pPr lvl="1"/>
            <a:r>
              <a:rPr lang="zh-CN" altLang="en-US" smtClean="0"/>
              <a:t>企业业务：</a:t>
            </a:r>
            <a:r>
              <a:rPr lang="en-US" altLang="zh-CN" smtClean="0"/>
              <a:t>http://enterprise.huawei.com/cn/</a:t>
            </a:r>
          </a:p>
          <a:p>
            <a:pPr lvl="1"/>
            <a:r>
              <a:rPr lang="zh-CN" altLang="en-US" smtClean="0"/>
              <a:t>技术支持：</a:t>
            </a:r>
            <a:r>
              <a:rPr lang="en-US" altLang="zh-CN" smtClean="0"/>
              <a:t>http://support.huawei.com/enterprise/</a:t>
            </a:r>
          </a:p>
          <a:p>
            <a:pPr lvl="1"/>
            <a:r>
              <a:rPr lang="zh-CN" altLang="en-US" smtClean="0"/>
              <a:t>在线学习：</a:t>
            </a:r>
            <a:r>
              <a:rPr lang="en-US" altLang="zh-CN" smtClean="0"/>
              <a:t>http://learning.huawei.com/cn/</a:t>
            </a:r>
          </a:p>
          <a:p>
            <a:r>
              <a:rPr lang="zh-CN" altLang="en-US" smtClean="0"/>
              <a:t>热门工具</a:t>
            </a:r>
          </a:p>
          <a:p>
            <a:pPr lvl="1"/>
            <a:r>
              <a:rPr lang="en-US" altLang="zh-CN" smtClean="0"/>
              <a:t>HedEx Lite</a:t>
            </a:r>
          </a:p>
          <a:p>
            <a:pPr lvl="1"/>
            <a:r>
              <a:rPr lang="zh-CN" altLang="en-US" smtClean="0"/>
              <a:t>网络资料工具中心</a:t>
            </a:r>
          </a:p>
          <a:p>
            <a:pPr lvl="1"/>
            <a:r>
              <a:rPr lang="zh-CN" altLang="en-US" smtClean="0"/>
              <a:t>信息查询助手</a:t>
            </a:r>
          </a:p>
          <a:p>
            <a:endParaRPr lang="zh-CN" altLang="en-US" dirty="0"/>
          </a:p>
        </p:txBody>
      </p:sp>
    </p:spTree>
    <p:extLst>
      <p:ext uri="{BB962C8B-B14F-4D97-AF65-F5344CB8AC3E}">
        <p14:creationId xmlns:p14="http://schemas.microsoft.com/office/powerpoint/2010/main" val="3195094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b="1" dirty="0" smtClean="0"/>
              <a:t>传统</a:t>
            </a:r>
            <a:r>
              <a:rPr lang="en-US" altLang="zh-CN" b="1" dirty="0" smtClean="0"/>
              <a:t>RAID</a:t>
            </a:r>
            <a:r>
              <a:rPr lang="zh-CN" altLang="en-US" b="1" dirty="0" smtClean="0"/>
              <a:t>技术</a:t>
            </a:r>
          </a:p>
          <a:p>
            <a:r>
              <a:rPr lang="en-US" altLang="zh-CN" dirty="0" smtClean="0">
                <a:solidFill>
                  <a:schemeClr val="bg1">
                    <a:lumMod val="50000"/>
                  </a:schemeClr>
                </a:solidFill>
              </a:rPr>
              <a:t>RAID2.0+</a:t>
            </a:r>
            <a:r>
              <a:rPr lang="zh-CN" altLang="en-US" dirty="0" smtClean="0">
                <a:solidFill>
                  <a:schemeClr val="bg1">
                    <a:lumMod val="50000"/>
                  </a:schemeClr>
                </a:solidFill>
              </a:rPr>
              <a:t>技术</a:t>
            </a:r>
            <a:endParaRPr lang="en-US" altLang="zh-CN" dirty="0" smtClean="0">
              <a:solidFill>
                <a:schemeClr val="bg1">
                  <a:lumMod val="50000"/>
                </a:schemeClr>
              </a:solidFill>
            </a:endParaRPr>
          </a:p>
          <a:p>
            <a:r>
              <a:rPr lang="zh-CN" altLang="en-US" dirty="0" smtClean="0">
                <a:solidFill>
                  <a:schemeClr val="bg1">
                    <a:lumMod val="50000"/>
                  </a:schemeClr>
                </a:solidFill>
              </a:rPr>
              <a:t>其他</a:t>
            </a:r>
            <a:r>
              <a:rPr lang="en-US" altLang="zh-CN" dirty="0" smtClean="0">
                <a:solidFill>
                  <a:schemeClr val="bg1">
                    <a:lumMod val="50000"/>
                  </a:schemeClr>
                </a:solidFill>
              </a:rPr>
              <a:t>RAID</a:t>
            </a:r>
            <a:r>
              <a:rPr lang="zh-CN" altLang="en-US" dirty="0" smtClean="0">
                <a:solidFill>
                  <a:schemeClr val="bg1">
                    <a:lumMod val="50000"/>
                  </a:schemeClr>
                </a:solidFill>
              </a:rPr>
              <a:t>技术</a:t>
            </a:r>
          </a:p>
          <a:p>
            <a:endParaRPr lang="zh-CN" altLang="en-US" dirty="0">
              <a:solidFill>
                <a:schemeClr val="bg1">
                  <a:lumMod val="50000"/>
                </a:schemeClr>
              </a:solidFill>
            </a:endParaRPr>
          </a:p>
        </p:txBody>
      </p:sp>
    </p:spTree>
    <p:extLst>
      <p:ext uri="{BB962C8B-B14F-4D97-AF65-F5344CB8AC3E}">
        <p14:creationId xmlns:p14="http://schemas.microsoft.com/office/powerpoint/2010/main" val="2357530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161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5820512" y="4728480"/>
            <a:ext cx="5415818" cy="452388"/>
            <a:chOff x="5800822" y="2905210"/>
            <a:chExt cx="5415818" cy="452388"/>
          </a:xfrm>
        </p:grpSpPr>
        <p:sp>
          <p:nvSpPr>
            <p:cNvPr id="46" name="矩形 45"/>
            <p:cNvSpPr/>
            <p:nvPr/>
          </p:nvSpPr>
          <p:spPr>
            <a:xfrm>
              <a:off x="5800822" y="2905210"/>
              <a:ext cx="5415818" cy="452388"/>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47" name="五边形 46"/>
            <p:cNvSpPr/>
            <p:nvPr/>
          </p:nvSpPr>
          <p:spPr>
            <a:xfrm>
              <a:off x="5800822" y="2905210"/>
              <a:ext cx="693018" cy="452388"/>
            </a:xfrm>
            <a:prstGeom prst="homePlat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grpSp>
      <p:grpSp>
        <p:nvGrpSpPr>
          <p:cNvPr id="42" name="组合 41"/>
          <p:cNvGrpSpPr/>
          <p:nvPr/>
        </p:nvGrpSpPr>
        <p:grpSpPr>
          <a:xfrm>
            <a:off x="5820512" y="3953647"/>
            <a:ext cx="5415818" cy="452388"/>
            <a:chOff x="5800822" y="2905210"/>
            <a:chExt cx="5415818" cy="452388"/>
          </a:xfrm>
        </p:grpSpPr>
        <p:sp>
          <p:nvSpPr>
            <p:cNvPr id="43" name="矩形 42"/>
            <p:cNvSpPr/>
            <p:nvPr/>
          </p:nvSpPr>
          <p:spPr>
            <a:xfrm>
              <a:off x="5800822" y="2905210"/>
              <a:ext cx="5415818" cy="452388"/>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44" name="五边形 43"/>
            <p:cNvSpPr/>
            <p:nvPr/>
          </p:nvSpPr>
          <p:spPr>
            <a:xfrm>
              <a:off x="5800822" y="2905210"/>
              <a:ext cx="693018" cy="452388"/>
            </a:xfrm>
            <a:prstGeom prst="homePlat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grpSp>
      <p:sp>
        <p:nvSpPr>
          <p:cNvPr id="2" name="标题 1"/>
          <p:cNvSpPr>
            <a:spLocks noGrp="1"/>
          </p:cNvSpPr>
          <p:nvPr>
            <p:ph type="title"/>
          </p:nvPr>
        </p:nvSpPr>
        <p:spPr/>
        <p:txBody>
          <a:bodyPr/>
          <a:lstStyle/>
          <a:p>
            <a:r>
              <a:rPr lang="en-US" altLang="zh-CN" dirty="0" smtClean="0"/>
              <a:t>RAID</a:t>
            </a:r>
            <a:r>
              <a:rPr lang="zh-CN" altLang="en-US" dirty="0" smtClean="0"/>
              <a:t>技术背景</a:t>
            </a:r>
            <a:endParaRPr lang="zh-CN" altLang="en-US" dirty="0"/>
          </a:p>
        </p:txBody>
      </p:sp>
      <p:sp>
        <p:nvSpPr>
          <p:cNvPr id="48" name="文本占位符 47"/>
          <p:cNvSpPr>
            <a:spLocks noGrp="1"/>
          </p:cNvSpPr>
          <p:nvPr>
            <p:ph type="body" sz="quarter" idx="10"/>
          </p:nvPr>
        </p:nvSpPr>
        <p:spPr/>
        <p:txBody>
          <a:bodyPr/>
          <a:lstStyle/>
          <a:p>
            <a:r>
              <a:rPr lang="zh-CN" altLang="en-US" dirty="0" smtClean="0"/>
              <a:t>传统计算机系统的问题</a:t>
            </a:r>
            <a:endParaRPr lang="zh-CN" altLang="en-US" dirty="0"/>
          </a:p>
        </p:txBody>
      </p:sp>
      <p:sp>
        <p:nvSpPr>
          <p:cNvPr id="3" name="矩形 2"/>
          <p:cNvSpPr/>
          <p:nvPr/>
        </p:nvSpPr>
        <p:spPr>
          <a:xfrm>
            <a:off x="1106905" y="2974607"/>
            <a:ext cx="972151" cy="635268"/>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CPU</a:t>
            </a:r>
            <a:endParaRPr lang="zh-CN" altLang="en-US" sz="2000" b="1" dirty="0">
              <a:solidFill>
                <a:schemeClr val="tx1"/>
              </a:solidFill>
            </a:endParaRPr>
          </a:p>
        </p:txBody>
      </p:sp>
      <p:sp>
        <p:nvSpPr>
          <p:cNvPr id="5" name="矩形 4"/>
          <p:cNvSpPr/>
          <p:nvPr/>
        </p:nvSpPr>
        <p:spPr>
          <a:xfrm>
            <a:off x="2346959" y="3893819"/>
            <a:ext cx="877503" cy="635268"/>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RAM</a:t>
            </a:r>
            <a:endParaRPr lang="zh-CN" altLang="en-US" sz="2000" b="1" dirty="0">
              <a:solidFill>
                <a:schemeClr val="tx1"/>
              </a:solidFill>
            </a:endParaRPr>
          </a:p>
        </p:txBody>
      </p:sp>
      <p:sp>
        <p:nvSpPr>
          <p:cNvPr id="6" name="圆柱形 5"/>
          <p:cNvSpPr/>
          <p:nvPr/>
        </p:nvSpPr>
        <p:spPr>
          <a:xfrm>
            <a:off x="1106905" y="4610901"/>
            <a:ext cx="972151" cy="962526"/>
          </a:xfrm>
          <a:prstGeom prst="can">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硬盘</a:t>
            </a:r>
          </a:p>
        </p:txBody>
      </p:sp>
      <p:cxnSp>
        <p:nvCxnSpPr>
          <p:cNvPr id="8" name="直接连接符 7"/>
          <p:cNvCxnSpPr>
            <a:stCxn id="3" idx="2"/>
            <a:endCxn id="6" idx="1"/>
          </p:cNvCxnSpPr>
          <p:nvPr/>
        </p:nvCxnSpPr>
        <p:spPr>
          <a:xfrm>
            <a:off x="1592981" y="3609875"/>
            <a:ext cx="0" cy="10010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1"/>
            <a:endCxn id="3" idx="2"/>
          </p:cNvCxnSpPr>
          <p:nvPr/>
        </p:nvCxnSpPr>
        <p:spPr>
          <a:xfrm rot="10800000">
            <a:off x="1592981" y="3609875"/>
            <a:ext cx="753978" cy="601578"/>
          </a:xfrm>
          <a:prstGeom prst="bentConnector2">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43276" y="2252713"/>
            <a:ext cx="4581626" cy="3801979"/>
          </a:xfrm>
          <a:prstGeom prst="roundRect">
            <a:avLst/>
          </a:prstGeom>
          <a:noFill/>
          <a:ln w="12700">
            <a:solidFill>
              <a:srgbClr val="15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423537" y="2574497"/>
            <a:ext cx="1980029" cy="400110"/>
          </a:xfrm>
          <a:prstGeom prst="rect">
            <a:avLst/>
          </a:prstGeom>
          <a:noFill/>
        </p:spPr>
        <p:txBody>
          <a:bodyPr wrap="none" rtlCol="0">
            <a:spAutoFit/>
          </a:bodyPr>
          <a:lstStyle/>
          <a:p>
            <a:r>
              <a:rPr lang="zh-CN" altLang="en-US" sz="2000" dirty="0" smtClean="0"/>
              <a:t>每秒处理指令数</a:t>
            </a:r>
            <a:endParaRPr lang="zh-CN" altLang="en-US" sz="2000" dirty="0"/>
          </a:p>
        </p:txBody>
      </p:sp>
      <p:sp>
        <p:nvSpPr>
          <p:cNvPr id="22" name="文本框 21"/>
          <p:cNvSpPr txBox="1"/>
          <p:nvPr/>
        </p:nvSpPr>
        <p:spPr>
          <a:xfrm>
            <a:off x="3827646" y="3209765"/>
            <a:ext cx="1210588" cy="400110"/>
          </a:xfrm>
          <a:prstGeom prst="rect">
            <a:avLst/>
          </a:prstGeom>
          <a:noFill/>
        </p:spPr>
        <p:txBody>
          <a:bodyPr wrap="none" rtlCol="0">
            <a:spAutoFit/>
          </a:bodyPr>
          <a:lstStyle/>
          <a:p>
            <a:r>
              <a:rPr lang="zh-CN" altLang="en-US" sz="2000" dirty="0" smtClean="0"/>
              <a:t>上百万条</a:t>
            </a:r>
            <a:endParaRPr lang="zh-CN" altLang="en-US" sz="2000" dirty="0"/>
          </a:p>
        </p:txBody>
      </p:sp>
      <p:sp>
        <p:nvSpPr>
          <p:cNvPr id="23" name="文本框 22"/>
          <p:cNvSpPr txBox="1"/>
          <p:nvPr/>
        </p:nvSpPr>
        <p:spPr>
          <a:xfrm>
            <a:off x="3813576" y="4011399"/>
            <a:ext cx="1210588" cy="400110"/>
          </a:xfrm>
          <a:prstGeom prst="rect">
            <a:avLst/>
          </a:prstGeom>
          <a:noFill/>
        </p:spPr>
        <p:txBody>
          <a:bodyPr wrap="none" rtlCol="0">
            <a:spAutoFit/>
          </a:bodyPr>
          <a:lstStyle/>
          <a:p>
            <a:r>
              <a:rPr lang="zh-CN" altLang="en-US" sz="2000" dirty="0"/>
              <a:t>数十万</a:t>
            </a:r>
            <a:r>
              <a:rPr lang="zh-CN" altLang="en-US" sz="2000" dirty="0" smtClean="0"/>
              <a:t>条</a:t>
            </a:r>
            <a:endParaRPr lang="zh-CN" altLang="en-US" sz="2000" dirty="0"/>
          </a:p>
        </p:txBody>
      </p:sp>
      <p:sp>
        <p:nvSpPr>
          <p:cNvPr id="24" name="文本框 23"/>
          <p:cNvSpPr txBox="1"/>
          <p:nvPr/>
        </p:nvSpPr>
        <p:spPr>
          <a:xfrm>
            <a:off x="3809132" y="4820628"/>
            <a:ext cx="1382110" cy="400110"/>
          </a:xfrm>
          <a:prstGeom prst="rect">
            <a:avLst/>
          </a:prstGeom>
          <a:noFill/>
        </p:spPr>
        <p:txBody>
          <a:bodyPr wrap="none" rtlCol="0">
            <a:spAutoFit/>
          </a:bodyPr>
          <a:lstStyle/>
          <a:p>
            <a:r>
              <a:rPr lang="zh-CN" altLang="en-US" sz="2000" dirty="0" smtClean="0"/>
              <a:t>低于</a:t>
            </a:r>
            <a:r>
              <a:rPr lang="en-US" altLang="zh-CN" sz="2000" dirty="0" smtClean="0"/>
              <a:t>300</a:t>
            </a:r>
            <a:r>
              <a:rPr lang="zh-CN" altLang="en-US" sz="2000" dirty="0" smtClean="0"/>
              <a:t>条</a:t>
            </a:r>
            <a:endParaRPr lang="zh-CN" altLang="en-US" sz="2000" dirty="0"/>
          </a:p>
        </p:txBody>
      </p:sp>
      <p:cxnSp>
        <p:nvCxnSpPr>
          <p:cNvPr id="26" name="曲线连接符 25"/>
          <p:cNvCxnSpPr>
            <a:stCxn id="3" idx="3"/>
            <a:endCxn id="22" idx="1"/>
          </p:cNvCxnSpPr>
          <p:nvPr/>
        </p:nvCxnSpPr>
        <p:spPr>
          <a:xfrm>
            <a:off x="2079056" y="3292241"/>
            <a:ext cx="1748590" cy="117579"/>
          </a:xfrm>
          <a:prstGeom prst="curvedConnector3">
            <a:avLst/>
          </a:prstGeom>
          <a:ln>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5" idx="3"/>
            <a:endCxn id="23" idx="1"/>
          </p:cNvCxnSpPr>
          <p:nvPr/>
        </p:nvCxnSpPr>
        <p:spPr>
          <a:xfrm>
            <a:off x="3224462" y="4211453"/>
            <a:ext cx="589114" cy="1"/>
          </a:xfrm>
          <a:prstGeom prst="curvedConnector3">
            <a:avLst/>
          </a:prstGeom>
          <a:ln>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6" idx="4"/>
            <a:endCxn id="24" idx="1"/>
          </p:cNvCxnSpPr>
          <p:nvPr/>
        </p:nvCxnSpPr>
        <p:spPr>
          <a:xfrm flipV="1">
            <a:off x="2079056" y="5020683"/>
            <a:ext cx="1730076" cy="71481"/>
          </a:xfrm>
          <a:prstGeom prst="curvedConnector3">
            <a:avLst/>
          </a:prstGeom>
          <a:ln>
            <a:solidFill>
              <a:srgbClr val="151515"/>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5740321" y="2239876"/>
            <a:ext cx="5536855" cy="3801979"/>
          </a:xfrm>
          <a:prstGeom prst="roundRect">
            <a:avLst/>
          </a:prstGeom>
          <a:noFill/>
          <a:ln w="12700">
            <a:solidFill>
              <a:srgbClr val="15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5820512" y="3183626"/>
            <a:ext cx="5415818" cy="452388"/>
            <a:chOff x="5800822" y="2905210"/>
            <a:chExt cx="5415818" cy="452388"/>
          </a:xfrm>
        </p:grpSpPr>
        <p:sp>
          <p:nvSpPr>
            <p:cNvPr id="38" name="矩形 37"/>
            <p:cNvSpPr/>
            <p:nvPr/>
          </p:nvSpPr>
          <p:spPr>
            <a:xfrm>
              <a:off x="5800822" y="2905210"/>
              <a:ext cx="5415818" cy="452388"/>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36" name="五边形 35"/>
            <p:cNvSpPr/>
            <p:nvPr/>
          </p:nvSpPr>
          <p:spPr>
            <a:xfrm>
              <a:off x="5800822" y="2905210"/>
              <a:ext cx="693018" cy="452388"/>
            </a:xfrm>
            <a:prstGeom prst="homePlat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grpSp>
      <p:sp>
        <p:nvSpPr>
          <p:cNvPr id="37" name="文本框 36"/>
          <p:cNvSpPr txBox="1"/>
          <p:nvPr/>
        </p:nvSpPr>
        <p:spPr>
          <a:xfrm>
            <a:off x="6513530" y="3215239"/>
            <a:ext cx="3518912" cy="400110"/>
          </a:xfrm>
          <a:prstGeom prst="rect">
            <a:avLst/>
          </a:prstGeom>
          <a:noFill/>
        </p:spPr>
        <p:txBody>
          <a:bodyPr wrap="none" rtlCol="0">
            <a:spAutoFit/>
          </a:bodyPr>
          <a:lstStyle/>
          <a:p>
            <a:r>
              <a:rPr lang="zh-CN" altLang="en-US" sz="2000" dirty="0" smtClean="0"/>
              <a:t>硬盘成为整个系统的性能瓶颈</a:t>
            </a:r>
            <a:endParaRPr lang="zh-CN" altLang="en-US" sz="2000" dirty="0"/>
          </a:p>
        </p:txBody>
      </p:sp>
      <p:sp>
        <p:nvSpPr>
          <p:cNvPr id="39" name="文本框 38"/>
          <p:cNvSpPr txBox="1"/>
          <p:nvPr/>
        </p:nvSpPr>
        <p:spPr>
          <a:xfrm>
            <a:off x="6513530" y="3979786"/>
            <a:ext cx="4288353" cy="400110"/>
          </a:xfrm>
          <a:prstGeom prst="rect">
            <a:avLst/>
          </a:prstGeom>
          <a:noFill/>
        </p:spPr>
        <p:txBody>
          <a:bodyPr wrap="none" rtlCol="0">
            <a:spAutoFit/>
          </a:bodyPr>
          <a:lstStyle/>
          <a:p>
            <a:r>
              <a:rPr lang="zh-CN" altLang="en-US" sz="2000" dirty="0" smtClean="0"/>
              <a:t>有限的硬盘操作，难满足大容量需求</a:t>
            </a:r>
            <a:endParaRPr lang="zh-CN" altLang="en-US" sz="2000" dirty="0"/>
          </a:p>
        </p:txBody>
      </p:sp>
      <p:sp>
        <p:nvSpPr>
          <p:cNvPr id="40" name="文本框 39"/>
          <p:cNvSpPr txBox="1"/>
          <p:nvPr/>
        </p:nvSpPr>
        <p:spPr>
          <a:xfrm>
            <a:off x="6513530" y="4759023"/>
            <a:ext cx="4801314" cy="400110"/>
          </a:xfrm>
          <a:prstGeom prst="rect">
            <a:avLst/>
          </a:prstGeom>
          <a:noFill/>
        </p:spPr>
        <p:txBody>
          <a:bodyPr wrap="none" rtlCol="0">
            <a:spAutoFit/>
          </a:bodyPr>
          <a:lstStyle/>
          <a:p>
            <a:r>
              <a:rPr lang="zh-CN" altLang="en-US" sz="2000" dirty="0" smtClean="0"/>
              <a:t>单个硬盘存放数据，数据可靠性难以保证</a:t>
            </a:r>
            <a:endParaRPr lang="zh-CN" altLang="en-US" sz="2000" dirty="0"/>
          </a:p>
        </p:txBody>
      </p:sp>
    </p:spTree>
    <p:extLst>
      <p:ext uri="{BB962C8B-B14F-4D97-AF65-F5344CB8AC3E}">
        <p14:creationId xmlns:p14="http://schemas.microsoft.com/office/powerpoint/2010/main" val="3591472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smtClean="0"/>
              <a:t>基本概念</a:t>
            </a:r>
            <a:endParaRPr lang="zh-CN" altLang="en-US" dirty="0"/>
          </a:p>
        </p:txBody>
      </p:sp>
      <p:sp>
        <p:nvSpPr>
          <p:cNvPr id="3" name="文本占位符 2"/>
          <p:cNvSpPr>
            <a:spLocks noGrp="1"/>
          </p:cNvSpPr>
          <p:nvPr>
            <p:ph type="body" sz="quarter" idx="10"/>
          </p:nvPr>
        </p:nvSpPr>
        <p:spPr/>
        <p:txBody>
          <a:bodyPr/>
          <a:lstStyle/>
          <a:p>
            <a:r>
              <a:rPr lang="en-US" altLang="zh-CN" dirty="0" smtClean="0"/>
              <a:t>RAID</a:t>
            </a:r>
            <a:r>
              <a:rPr lang="zh-CN" altLang="en-US" dirty="0" smtClean="0"/>
              <a:t>：</a:t>
            </a:r>
            <a:r>
              <a:rPr lang="en-US" altLang="zh-CN" dirty="0" smtClean="0"/>
              <a:t>Redundant Array of Independent Disks</a:t>
            </a:r>
            <a:r>
              <a:rPr lang="zh-CN" altLang="en-US" dirty="0" smtClean="0"/>
              <a:t>，独立硬盘冗余阵列，</a:t>
            </a:r>
            <a:r>
              <a:rPr lang="en-US" altLang="zh-CN" dirty="0" smtClean="0"/>
              <a:t>RAID</a:t>
            </a:r>
            <a:r>
              <a:rPr lang="zh-CN" altLang="en-US" dirty="0" smtClean="0"/>
              <a:t>技术将多个单独的物理硬盘以不同的方式组合成一个逻辑硬盘，从而提高了硬盘的读写性能和数据安全性。</a:t>
            </a:r>
            <a:endParaRPr lang="en-US" altLang="zh-CN" dirty="0" smtClean="0"/>
          </a:p>
          <a:p>
            <a:r>
              <a:rPr lang="zh-CN" altLang="en-US" dirty="0"/>
              <a:t>实现方法</a:t>
            </a:r>
            <a:r>
              <a:rPr lang="zh-CN" altLang="en-US" dirty="0" smtClean="0"/>
              <a:t>：硬件</a:t>
            </a:r>
            <a:r>
              <a:rPr lang="en-US" altLang="zh-CN" dirty="0" smtClean="0"/>
              <a:t>RAID</a:t>
            </a:r>
            <a:r>
              <a:rPr lang="zh-CN" altLang="en-US" dirty="0" smtClean="0"/>
              <a:t>和软件</a:t>
            </a:r>
            <a:r>
              <a:rPr lang="en-US" altLang="zh-CN" dirty="0"/>
              <a:t>RAID</a:t>
            </a:r>
          </a:p>
          <a:p>
            <a:endParaRPr lang="en-US" altLang="zh-CN" dirty="0" smtClean="0"/>
          </a:p>
        </p:txBody>
      </p:sp>
      <p:grpSp>
        <p:nvGrpSpPr>
          <p:cNvPr id="32" name="组合 31"/>
          <p:cNvGrpSpPr/>
          <p:nvPr/>
        </p:nvGrpSpPr>
        <p:grpSpPr>
          <a:xfrm>
            <a:off x="1384794" y="3415501"/>
            <a:ext cx="5276630" cy="2523813"/>
            <a:chOff x="2755900" y="2922389"/>
            <a:chExt cx="6794500" cy="3249811"/>
          </a:xfrm>
        </p:grpSpPr>
        <p:sp>
          <p:nvSpPr>
            <p:cNvPr id="18" name="圆柱形 17"/>
            <p:cNvSpPr/>
            <p:nvPr/>
          </p:nvSpPr>
          <p:spPr>
            <a:xfrm>
              <a:off x="3060425" y="5207236"/>
              <a:ext cx="1246593" cy="797160"/>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物理硬盘</a:t>
              </a:r>
              <a:endParaRPr lang="zh-CN" altLang="en-US" sz="1400" dirty="0">
                <a:solidFill>
                  <a:schemeClr val="tx1"/>
                </a:solidFill>
              </a:endParaRPr>
            </a:p>
          </p:txBody>
        </p:sp>
        <p:sp>
          <p:nvSpPr>
            <p:cNvPr id="19" name="圆柱形 18"/>
            <p:cNvSpPr/>
            <p:nvPr/>
          </p:nvSpPr>
          <p:spPr>
            <a:xfrm>
              <a:off x="4579414" y="5207236"/>
              <a:ext cx="1246593" cy="797160"/>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物理硬盘</a:t>
              </a:r>
              <a:endParaRPr lang="zh-CN" altLang="en-US" sz="1400" dirty="0">
                <a:solidFill>
                  <a:schemeClr val="tx1"/>
                </a:solidFill>
              </a:endParaRPr>
            </a:p>
          </p:txBody>
        </p:sp>
        <p:sp>
          <p:nvSpPr>
            <p:cNvPr id="20" name="圆柱形 19"/>
            <p:cNvSpPr/>
            <p:nvPr/>
          </p:nvSpPr>
          <p:spPr>
            <a:xfrm>
              <a:off x="7617392" y="5212234"/>
              <a:ext cx="1246593" cy="797160"/>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物理硬盘</a:t>
              </a:r>
              <a:endParaRPr lang="zh-CN" altLang="en-US" sz="1400" dirty="0">
                <a:solidFill>
                  <a:schemeClr val="tx1"/>
                </a:solidFill>
              </a:endParaRPr>
            </a:p>
          </p:txBody>
        </p:sp>
        <p:sp>
          <p:nvSpPr>
            <p:cNvPr id="21" name="圆柱形 20"/>
            <p:cNvSpPr/>
            <p:nvPr/>
          </p:nvSpPr>
          <p:spPr>
            <a:xfrm>
              <a:off x="6098403" y="5212234"/>
              <a:ext cx="1246593" cy="797160"/>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物理硬盘</a:t>
              </a:r>
              <a:endParaRPr lang="zh-CN" altLang="en-US" sz="1400" dirty="0">
                <a:solidFill>
                  <a:schemeClr val="tx1"/>
                </a:solidFill>
              </a:endParaRPr>
            </a:p>
          </p:txBody>
        </p:sp>
        <p:sp>
          <p:nvSpPr>
            <p:cNvPr id="4" name="圆角矩形 3"/>
            <p:cNvSpPr/>
            <p:nvPr/>
          </p:nvSpPr>
          <p:spPr>
            <a:xfrm>
              <a:off x="2755900" y="4889500"/>
              <a:ext cx="6337300" cy="1282700"/>
            </a:xfrm>
            <a:prstGeom prst="roundRect">
              <a:avLst/>
            </a:prstGeom>
            <a:noFill/>
            <a:ln w="19050">
              <a:solidFill>
                <a:srgbClr val="1515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16200000">
              <a:off x="5765006" y="4668078"/>
              <a:ext cx="482600" cy="360598"/>
            </a:xfrm>
            <a:prstGeom prst="stripedRightArrow">
              <a:avLst>
                <a:gd name="adj1" fmla="val 42956"/>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383008" y="3364256"/>
              <a:ext cx="1246594" cy="1181542"/>
              <a:chOff x="5383008" y="3364256"/>
              <a:chExt cx="1246594" cy="1181542"/>
            </a:xfrm>
          </p:grpSpPr>
          <p:sp>
            <p:nvSpPr>
              <p:cNvPr id="22" name="圆柱形 21"/>
              <p:cNvSpPr/>
              <p:nvPr/>
            </p:nvSpPr>
            <p:spPr>
              <a:xfrm>
                <a:off x="5383009" y="3867150"/>
                <a:ext cx="1246593" cy="678648"/>
              </a:xfrm>
              <a:prstGeom prst="can">
                <a:avLst>
                  <a:gd name="adj" fmla="val 2500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5" name="圆柱形 24"/>
              <p:cNvSpPr/>
              <p:nvPr/>
            </p:nvSpPr>
            <p:spPr>
              <a:xfrm>
                <a:off x="5383009" y="3613150"/>
                <a:ext cx="1246593" cy="425520"/>
              </a:xfrm>
              <a:prstGeom prst="can">
                <a:avLst>
                  <a:gd name="adj" fmla="val 4141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圆柱形 25"/>
              <p:cNvSpPr/>
              <p:nvPr/>
            </p:nvSpPr>
            <p:spPr>
              <a:xfrm>
                <a:off x="5383008" y="3364256"/>
                <a:ext cx="1246593" cy="425520"/>
              </a:xfrm>
              <a:prstGeom prst="can">
                <a:avLst>
                  <a:gd name="adj" fmla="val 4141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sp>
          <p:nvSpPr>
            <p:cNvPr id="28" name="文本框 27"/>
            <p:cNvSpPr txBox="1"/>
            <p:nvPr/>
          </p:nvSpPr>
          <p:spPr>
            <a:xfrm>
              <a:off x="4025416" y="4038670"/>
              <a:ext cx="1107996" cy="369332"/>
            </a:xfrm>
            <a:prstGeom prst="rect">
              <a:avLst/>
            </a:prstGeom>
            <a:noFill/>
          </p:spPr>
          <p:txBody>
            <a:bodyPr wrap="none" rtlCol="0">
              <a:spAutoFit/>
            </a:bodyPr>
            <a:lstStyle/>
            <a:p>
              <a:r>
                <a:rPr lang="zh-CN" altLang="en-US" dirty="0" smtClean="0"/>
                <a:t>逻辑硬盘</a:t>
              </a:r>
              <a:endParaRPr lang="zh-CN" altLang="en-US" dirty="0"/>
            </a:p>
          </p:txBody>
        </p:sp>
        <p:sp>
          <p:nvSpPr>
            <p:cNvPr id="29" name="云形标注 28"/>
            <p:cNvSpPr/>
            <p:nvPr/>
          </p:nvSpPr>
          <p:spPr>
            <a:xfrm>
              <a:off x="7040196" y="2922389"/>
              <a:ext cx="2510204" cy="1143070"/>
            </a:xfrm>
            <a:prstGeom prst="cloudCallout">
              <a:avLst>
                <a:gd name="adj1" fmla="val -50910"/>
                <a:gd name="adj2" fmla="val 5583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逻辑硬盘多大？</a:t>
              </a:r>
              <a:endParaRPr lang="zh-CN" altLang="en-US" dirty="0">
                <a:solidFill>
                  <a:schemeClr val="tx1"/>
                </a:solidFill>
              </a:endParaRPr>
            </a:p>
          </p:txBody>
        </p:sp>
      </p:gr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16654"/>
          <a:stretch/>
        </p:blipFill>
        <p:spPr>
          <a:xfrm>
            <a:off x="7697556" y="3472742"/>
            <a:ext cx="3002185" cy="2502183"/>
          </a:xfrm>
          <a:prstGeom prst="rect">
            <a:avLst/>
          </a:prstGeom>
        </p:spPr>
      </p:pic>
    </p:spTree>
    <p:extLst>
      <p:ext uri="{BB962C8B-B14F-4D97-AF65-F5344CB8AC3E}">
        <p14:creationId xmlns:p14="http://schemas.microsoft.com/office/powerpoint/2010/main" val="2450178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r>
              <a:rPr lang="zh-CN" altLang="en-US" dirty="0" smtClean="0"/>
              <a:t>的数据组织形式</a:t>
            </a:r>
            <a:endParaRPr lang="zh-CN" altLang="en-US" dirty="0"/>
          </a:p>
        </p:txBody>
      </p:sp>
      <p:sp>
        <p:nvSpPr>
          <p:cNvPr id="3" name="文本占位符 2"/>
          <p:cNvSpPr>
            <a:spLocks noGrp="1"/>
          </p:cNvSpPr>
          <p:nvPr>
            <p:ph type="body" sz="quarter" idx="10"/>
          </p:nvPr>
        </p:nvSpPr>
        <p:spPr/>
        <p:txBody>
          <a:bodyPr/>
          <a:lstStyle/>
          <a:p>
            <a:r>
              <a:rPr lang="zh-CN" altLang="en-US" dirty="0" smtClean="0"/>
              <a:t>硬盘的条带化：将硬盘空间按照设定的大小分为多个条带，数据写入时也按照条带的大小来划分数据模块。</a:t>
            </a:r>
            <a:endParaRPr lang="en-US" altLang="zh-CN" dirty="0" smtClean="0"/>
          </a:p>
          <a:p>
            <a:r>
              <a:rPr lang="zh-CN" altLang="en-US" dirty="0" smtClean="0"/>
              <a:t>条带 </a:t>
            </a:r>
            <a:r>
              <a:rPr lang="en-US" altLang="zh-CN" dirty="0" smtClean="0"/>
              <a:t>(strip)</a:t>
            </a:r>
            <a:r>
              <a:rPr lang="zh-CN" altLang="en-US" dirty="0" smtClean="0"/>
              <a:t>：硬盘中单个或者多个连续的扇区构成一个条带，是组成分条的元素。</a:t>
            </a:r>
          </a:p>
          <a:p>
            <a:r>
              <a:rPr lang="zh-CN" altLang="en-US" dirty="0" smtClean="0"/>
              <a:t>分条 </a:t>
            </a:r>
            <a:r>
              <a:rPr lang="en-US" altLang="zh-CN" dirty="0" smtClean="0"/>
              <a:t>(stripe)</a:t>
            </a:r>
            <a:r>
              <a:rPr lang="zh-CN" altLang="en-US" dirty="0" smtClean="0"/>
              <a:t>：同一硬盘阵列中的多个硬盘驱动器上的相同“位置”（或者说是相同编号）的条带。</a:t>
            </a:r>
          </a:p>
          <a:p>
            <a:endParaRPr lang="zh-CN" altLang="en-US" dirty="0" smtClean="0"/>
          </a:p>
          <a:p>
            <a:endParaRPr lang="zh-CN" altLang="en-US" dirty="0"/>
          </a:p>
        </p:txBody>
      </p:sp>
      <p:grpSp>
        <p:nvGrpSpPr>
          <p:cNvPr id="4" name="组合 3"/>
          <p:cNvGrpSpPr/>
          <p:nvPr/>
        </p:nvGrpSpPr>
        <p:grpSpPr>
          <a:xfrm>
            <a:off x="2679195" y="3960030"/>
            <a:ext cx="6909025" cy="2022475"/>
            <a:chOff x="2653604" y="3674280"/>
            <a:chExt cx="6909025" cy="2022475"/>
          </a:xfrm>
        </p:grpSpPr>
        <p:grpSp>
          <p:nvGrpSpPr>
            <p:cNvPr id="36" name="Groep 1"/>
            <p:cNvGrpSpPr/>
            <p:nvPr/>
          </p:nvGrpSpPr>
          <p:grpSpPr>
            <a:xfrm>
              <a:off x="2653604" y="3674280"/>
              <a:ext cx="6909025" cy="2022475"/>
              <a:chOff x="1435868" y="3350741"/>
              <a:chExt cx="6909025" cy="2022475"/>
            </a:xfrm>
          </p:grpSpPr>
          <p:sp>
            <p:nvSpPr>
              <p:cNvPr id="37" name="370db35e-eed9-40e1-9a3d-c2dbcf558219"/>
              <p:cNvSpPr>
                <a:spLocks noChangeArrowheads="1"/>
              </p:cNvSpPr>
              <p:nvPr/>
            </p:nvSpPr>
            <p:spPr bwMode="gray">
              <a:xfrm>
                <a:off x="3383731" y="457787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8" name="61a4cfbd-3c56-451e-b5a6-beae02b60289"/>
              <p:cNvSpPr>
                <a:spLocks noChangeArrowheads="1"/>
              </p:cNvSpPr>
              <p:nvPr/>
            </p:nvSpPr>
            <p:spPr bwMode="gray">
              <a:xfrm>
                <a:off x="3386906" y="4214341"/>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39" name="8a3ce47c-a989-43d4-8784-517d82a3e167"/>
              <p:cNvSpPr>
                <a:spLocks noChangeArrowheads="1"/>
              </p:cNvSpPr>
              <p:nvPr/>
            </p:nvSpPr>
            <p:spPr bwMode="gray">
              <a:xfrm>
                <a:off x="3386906" y="385397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40" name="e7d26f25-b6ce-4393-b11c-5b46efb33d6b"/>
              <p:cNvSpPr txBox="1">
                <a:spLocks noChangeArrowheads="1"/>
              </p:cNvSpPr>
              <p:nvPr/>
            </p:nvSpPr>
            <p:spPr bwMode="gray">
              <a:xfrm>
                <a:off x="3853844" y="3925416"/>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latin typeface="+mn-lt"/>
                    <a:ea typeface="+mn-ea"/>
                    <a:cs typeface="Arial" panose="020B0604020202020204" pitchFamily="34" charset="0"/>
                  </a:rPr>
                  <a:t>D7</a:t>
                </a:r>
              </a:p>
            </p:txBody>
          </p:sp>
          <p:sp>
            <p:nvSpPr>
              <p:cNvPr id="41" name="dad86bfa-a2d6-4414-80f2-c848b5a1857a"/>
              <p:cNvSpPr txBox="1">
                <a:spLocks noChangeArrowheads="1"/>
              </p:cNvSpPr>
              <p:nvPr/>
            </p:nvSpPr>
            <p:spPr bwMode="gray">
              <a:xfrm>
                <a:off x="3853844" y="428577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D4</a:t>
                </a:r>
              </a:p>
            </p:txBody>
          </p:sp>
          <p:sp>
            <p:nvSpPr>
              <p:cNvPr id="42" name="fcb56349-04ae-416d-aabe-633e515987cf"/>
              <p:cNvSpPr txBox="1">
                <a:spLocks noChangeArrowheads="1"/>
              </p:cNvSpPr>
              <p:nvPr/>
            </p:nvSpPr>
            <p:spPr bwMode="gray">
              <a:xfrm>
                <a:off x="3852241" y="4646141"/>
                <a:ext cx="418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D1</a:t>
                </a:r>
              </a:p>
            </p:txBody>
          </p:sp>
          <p:sp>
            <p:nvSpPr>
              <p:cNvPr id="69" name="a15a8d40-f9cf-44f4-8937-39df035a781f"/>
              <p:cNvSpPr>
                <a:spLocks noChangeArrowheads="1"/>
              </p:cNvSpPr>
              <p:nvPr/>
            </p:nvSpPr>
            <p:spPr bwMode="gray">
              <a:xfrm>
                <a:off x="3313881" y="3493616"/>
                <a:ext cx="1439862"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1" name="70b3f127-27a1-4a47-90d7-f51dea5b4c8b"/>
              <p:cNvSpPr txBox="1">
                <a:spLocks noChangeArrowheads="1"/>
              </p:cNvSpPr>
              <p:nvPr/>
            </p:nvSpPr>
            <p:spPr bwMode="gray">
              <a:xfrm>
                <a:off x="3718382" y="3573016"/>
                <a:ext cx="6880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solidFill>
                      <a:schemeClr val="bg1"/>
                    </a:solidFill>
                    <a:latin typeface="+mn-lt"/>
                    <a:ea typeface="+mn-ea"/>
                    <a:cs typeface="Arial" panose="020B0604020202020204" pitchFamily="34" charset="0"/>
                  </a:rPr>
                  <a:t>Disk 2</a:t>
                </a:r>
              </a:p>
            </p:txBody>
          </p:sp>
          <p:sp>
            <p:nvSpPr>
              <p:cNvPr id="72" name="b29fd591-e16a-4e79-aab7-6144c781619e"/>
              <p:cNvSpPr>
                <a:spLocks noChangeArrowheads="1"/>
              </p:cNvSpPr>
              <p:nvPr/>
            </p:nvSpPr>
            <p:spPr bwMode="gray">
              <a:xfrm>
                <a:off x="1729556" y="458112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solidFill>
                  <a:srgbClr val="000000"/>
                </a:solidFill>
                <a:round/>
                <a:headEnd/>
                <a:tailEnd/>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3" name="c6e2b667-100b-43b3-819a-607044b5eb00"/>
              <p:cNvSpPr>
                <a:spLocks noChangeArrowheads="1"/>
              </p:cNvSpPr>
              <p:nvPr/>
            </p:nvSpPr>
            <p:spPr bwMode="gray">
              <a:xfrm>
                <a:off x="1729556" y="4214341"/>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4" name="1f69f856-a9a0-4c71-bfcf-5f0a6be67819"/>
              <p:cNvSpPr>
                <a:spLocks noChangeArrowheads="1"/>
              </p:cNvSpPr>
              <p:nvPr/>
            </p:nvSpPr>
            <p:spPr bwMode="gray">
              <a:xfrm>
                <a:off x="1729556" y="385397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78" name="647a9573-b07a-4cba-b0f1-f2f9b17db597"/>
              <p:cNvSpPr txBox="1">
                <a:spLocks noChangeArrowheads="1"/>
              </p:cNvSpPr>
              <p:nvPr/>
            </p:nvSpPr>
            <p:spPr bwMode="gray">
              <a:xfrm>
                <a:off x="2150443" y="3925416"/>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D6</a:t>
                </a:r>
              </a:p>
            </p:txBody>
          </p:sp>
          <p:sp>
            <p:nvSpPr>
              <p:cNvPr id="79" name="8ca5b659-cbc1-4b72-b0b1-cc144f8aebfe"/>
              <p:cNvSpPr txBox="1">
                <a:spLocks noChangeArrowheads="1"/>
              </p:cNvSpPr>
              <p:nvPr/>
            </p:nvSpPr>
            <p:spPr bwMode="gray">
              <a:xfrm>
                <a:off x="2150443" y="428577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D3</a:t>
                </a:r>
              </a:p>
            </p:txBody>
          </p:sp>
          <p:sp>
            <p:nvSpPr>
              <p:cNvPr id="80" name="a179a333-1d8a-4684-bfcb-0483e5a19130"/>
              <p:cNvSpPr txBox="1">
                <a:spLocks noChangeArrowheads="1"/>
              </p:cNvSpPr>
              <p:nvPr/>
            </p:nvSpPr>
            <p:spPr bwMode="gray">
              <a:xfrm>
                <a:off x="2150443" y="4653136"/>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D0</a:t>
                </a:r>
              </a:p>
            </p:txBody>
          </p:sp>
          <p:sp>
            <p:nvSpPr>
              <p:cNvPr id="81" name="3ced86c6-9af8-43d2-8dd7-3f4ce3227e02"/>
              <p:cNvSpPr>
                <a:spLocks noChangeArrowheads="1"/>
              </p:cNvSpPr>
              <p:nvPr/>
            </p:nvSpPr>
            <p:spPr bwMode="gray">
              <a:xfrm>
                <a:off x="1656531" y="3493616"/>
                <a:ext cx="1439862"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2" name="5b2049fc-2605-49a4-9811-a41c0230f6ba"/>
              <p:cNvSpPr txBox="1">
                <a:spLocks noChangeArrowheads="1"/>
              </p:cNvSpPr>
              <p:nvPr/>
            </p:nvSpPr>
            <p:spPr bwMode="gray">
              <a:xfrm>
                <a:off x="2014188" y="3573016"/>
                <a:ext cx="6880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solidFill>
                      <a:schemeClr val="bg1"/>
                    </a:solidFill>
                    <a:latin typeface="+mn-lt"/>
                    <a:ea typeface="+mn-ea"/>
                    <a:cs typeface="Arial" panose="020B0604020202020204" pitchFamily="34" charset="0"/>
                  </a:rPr>
                  <a:t>Disk 1</a:t>
                </a:r>
              </a:p>
            </p:txBody>
          </p:sp>
          <p:sp>
            <p:nvSpPr>
              <p:cNvPr id="83" name="f9a21a82-300c-483c-90bf-e23f4943f576"/>
              <p:cNvSpPr>
                <a:spLocks noChangeArrowheads="1"/>
              </p:cNvSpPr>
              <p:nvPr/>
            </p:nvSpPr>
            <p:spPr bwMode="gray">
              <a:xfrm>
                <a:off x="5042668" y="458112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4" name="c6fd9f65-8ed7-4f10-a613-0cfd716c8bc9"/>
              <p:cNvSpPr>
                <a:spLocks noChangeArrowheads="1"/>
              </p:cNvSpPr>
              <p:nvPr/>
            </p:nvSpPr>
            <p:spPr bwMode="gray">
              <a:xfrm>
                <a:off x="5042668" y="4214341"/>
                <a:ext cx="1289050" cy="392112"/>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5" name="1af4eba0-401f-4bb8-a488-4db55ead57d0"/>
              <p:cNvSpPr>
                <a:spLocks noChangeArrowheads="1"/>
              </p:cNvSpPr>
              <p:nvPr/>
            </p:nvSpPr>
            <p:spPr bwMode="gray">
              <a:xfrm>
                <a:off x="5042668" y="3853978"/>
                <a:ext cx="1289050" cy="393700"/>
              </a:xfrm>
              <a:prstGeom prst="can">
                <a:avLst>
                  <a:gd name="adj" fmla="val 25000"/>
                </a:avLst>
              </a:prstGeom>
              <a:gradFill rotWithShape="1">
                <a:gsLst>
                  <a:gs pos="0">
                    <a:srgbClr val="4A5D62"/>
                  </a:gs>
                  <a:gs pos="50000">
                    <a:srgbClr val="9FCAD3"/>
                  </a:gs>
                  <a:gs pos="100000">
                    <a:srgbClr val="4A5D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88" name="a0ff39f6-821f-4895-88a6-e1e87e4e5b62"/>
              <p:cNvSpPr txBox="1">
                <a:spLocks noChangeArrowheads="1"/>
              </p:cNvSpPr>
              <p:nvPr/>
            </p:nvSpPr>
            <p:spPr bwMode="gray">
              <a:xfrm>
                <a:off x="5509606" y="3925416"/>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D8</a:t>
                </a:r>
              </a:p>
            </p:txBody>
          </p:sp>
          <p:sp>
            <p:nvSpPr>
              <p:cNvPr id="89" name="f3a8c53a-66b2-49bd-a05d-b47ffb9599ff"/>
              <p:cNvSpPr txBox="1">
                <a:spLocks noChangeArrowheads="1"/>
              </p:cNvSpPr>
              <p:nvPr/>
            </p:nvSpPr>
            <p:spPr bwMode="gray">
              <a:xfrm>
                <a:off x="5509606" y="4285778"/>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D5</a:t>
                </a:r>
              </a:p>
            </p:txBody>
          </p:sp>
          <p:sp>
            <p:nvSpPr>
              <p:cNvPr id="90" name="c9c720e9-3742-4cd3-93fe-54a434d1740b"/>
              <p:cNvSpPr txBox="1">
                <a:spLocks noChangeArrowheads="1"/>
              </p:cNvSpPr>
              <p:nvPr/>
            </p:nvSpPr>
            <p:spPr bwMode="gray">
              <a:xfrm>
                <a:off x="5509606" y="4646141"/>
                <a:ext cx="415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latin typeface="+mn-lt"/>
                    <a:ea typeface="+mn-ea"/>
                    <a:cs typeface="Arial" panose="020B0604020202020204" pitchFamily="34" charset="0"/>
                  </a:rPr>
                  <a:t>D2</a:t>
                </a:r>
              </a:p>
            </p:txBody>
          </p:sp>
          <p:sp>
            <p:nvSpPr>
              <p:cNvPr id="91" name="ac84408e-05b1-4e50-8ca6-1a4b86e0e211"/>
              <p:cNvSpPr>
                <a:spLocks noChangeArrowheads="1"/>
              </p:cNvSpPr>
              <p:nvPr/>
            </p:nvSpPr>
            <p:spPr bwMode="gray">
              <a:xfrm>
                <a:off x="4969643" y="3493616"/>
                <a:ext cx="1439863" cy="393700"/>
              </a:xfrm>
              <a:prstGeom prst="can">
                <a:avLst>
                  <a:gd name="adj" fmla="val 27866"/>
                </a:avLst>
              </a:prstGeom>
              <a:gradFill rotWithShape="1">
                <a:gsLst>
                  <a:gs pos="0">
                    <a:srgbClr val="004747"/>
                  </a:gs>
                  <a:gs pos="50000">
                    <a:srgbClr val="009999"/>
                  </a:gs>
                  <a:gs pos="100000">
                    <a:srgbClr val="00474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92" name="30fc35e2-9278-45db-9bf4-20cbb62f060e"/>
              <p:cNvSpPr txBox="1">
                <a:spLocks noChangeArrowheads="1"/>
              </p:cNvSpPr>
              <p:nvPr/>
            </p:nvSpPr>
            <p:spPr bwMode="gray">
              <a:xfrm>
                <a:off x="5374145" y="3573016"/>
                <a:ext cx="6880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a:solidFill>
                      <a:schemeClr val="bg1"/>
                    </a:solidFill>
                    <a:latin typeface="+mn-lt"/>
                    <a:ea typeface="+mn-ea"/>
                    <a:cs typeface="Arial" panose="020B0604020202020204" pitchFamily="34" charset="0"/>
                  </a:rPr>
                  <a:t>Disk 3</a:t>
                </a:r>
              </a:p>
            </p:txBody>
          </p:sp>
          <p:sp>
            <p:nvSpPr>
              <p:cNvPr id="93" name="45922f02-2ef8-4b62-b3b5-2ca0b1ebb18e"/>
              <p:cNvSpPr>
                <a:spLocks noChangeArrowheads="1"/>
              </p:cNvSpPr>
              <p:nvPr/>
            </p:nvSpPr>
            <p:spPr bwMode="auto">
              <a:xfrm>
                <a:off x="1718442" y="3866697"/>
                <a:ext cx="6626451" cy="356972"/>
              </a:xfrm>
              <a:prstGeom prst="rect">
                <a:avLst/>
              </a:prstGeom>
              <a:noFill/>
              <a:ln w="1905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a:latin typeface="+mn-lt"/>
                  <a:ea typeface="+mn-ea"/>
                  <a:cs typeface="Arial" panose="020B0604020202020204" pitchFamily="34" charset="0"/>
                </a:endParaRPr>
              </a:p>
            </p:txBody>
          </p:sp>
          <p:sp>
            <p:nvSpPr>
              <p:cNvPr id="94" name="99efc65f-50f9-44c9-bbf9-9c031c0b0ca3"/>
              <p:cNvSpPr txBox="1">
                <a:spLocks noChangeArrowheads="1"/>
              </p:cNvSpPr>
              <p:nvPr/>
            </p:nvSpPr>
            <p:spPr bwMode="auto">
              <a:xfrm>
                <a:off x="6371406" y="3925416"/>
                <a:ext cx="680923"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2</a:t>
                </a:r>
              </a:p>
            </p:txBody>
          </p:sp>
          <p:sp>
            <p:nvSpPr>
              <p:cNvPr id="95" name="1e97140f-2d85-4012-b7ab-360eb0d2fc90"/>
              <p:cNvSpPr txBox="1">
                <a:spLocks noChangeArrowheads="1"/>
              </p:cNvSpPr>
              <p:nvPr/>
            </p:nvSpPr>
            <p:spPr bwMode="auto">
              <a:xfrm>
                <a:off x="6371406" y="4285778"/>
                <a:ext cx="676114"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1</a:t>
                </a:r>
              </a:p>
            </p:txBody>
          </p:sp>
          <p:sp>
            <p:nvSpPr>
              <p:cNvPr id="96" name="bc9f32a7-bb01-4328-8d2a-ce34ed82bf8c"/>
              <p:cNvSpPr txBox="1">
                <a:spLocks noChangeArrowheads="1"/>
              </p:cNvSpPr>
              <p:nvPr/>
            </p:nvSpPr>
            <p:spPr bwMode="auto">
              <a:xfrm>
                <a:off x="6371406" y="4644553"/>
                <a:ext cx="684129"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dirty="0" smtClean="0">
                    <a:latin typeface="+mn-lt"/>
                    <a:ea typeface="+mn-ea"/>
                    <a:cs typeface="Arial" panose="020B0604020202020204" pitchFamily="34" charset="0"/>
                  </a:rPr>
                  <a:t>分条</a:t>
                </a:r>
                <a:r>
                  <a:rPr lang="en-US" altLang="zh-CN" sz="1400" dirty="0" smtClean="0">
                    <a:latin typeface="+mn-lt"/>
                    <a:ea typeface="+mn-ea"/>
                    <a:cs typeface="Arial" panose="020B0604020202020204" pitchFamily="34" charset="0"/>
                  </a:rPr>
                  <a:t> </a:t>
                </a:r>
                <a:r>
                  <a:rPr lang="en-US" altLang="zh-CN" sz="1400" dirty="0">
                    <a:latin typeface="+mn-lt"/>
                    <a:ea typeface="+mn-ea"/>
                    <a:cs typeface="Arial" panose="020B0604020202020204" pitchFamily="34" charset="0"/>
                  </a:rPr>
                  <a:t>0</a:t>
                </a:r>
              </a:p>
            </p:txBody>
          </p:sp>
          <p:sp>
            <p:nvSpPr>
              <p:cNvPr id="97" name="ad0f4dbc-92cc-450d-9d4b-de33a22fc25f"/>
              <p:cNvSpPr>
                <a:spLocks noChangeArrowheads="1"/>
              </p:cNvSpPr>
              <p:nvPr/>
            </p:nvSpPr>
            <p:spPr bwMode="auto">
              <a:xfrm>
                <a:off x="1718443" y="4653136"/>
                <a:ext cx="1295400" cy="295417"/>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98" name="4d2e3e5a-b952-44ec-baf1-84fbed121dd0"/>
              <p:cNvSpPr txBox="1">
                <a:spLocks noChangeArrowheads="1"/>
              </p:cNvSpPr>
              <p:nvPr/>
            </p:nvSpPr>
            <p:spPr bwMode="auto">
              <a:xfrm>
                <a:off x="1435868" y="5077941"/>
                <a:ext cx="1839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硬盘上的数据条带</a:t>
                </a:r>
                <a:endParaRPr lang="en-US" altLang="zh-CN" sz="1400" dirty="0">
                  <a:latin typeface="+mn-lt"/>
                  <a:ea typeface="+mn-ea"/>
                  <a:cs typeface="Arial" panose="020B0604020202020204" pitchFamily="34" charset="0"/>
                </a:endParaRPr>
              </a:p>
            </p:txBody>
          </p:sp>
          <p:sp>
            <p:nvSpPr>
              <p:cNvPr id="99" name="44e35564-c19a-49b7-ba78-d27dba60f95c"/>
              <p:cNvSpPr txBox="1">
                <a:spLocks noChangeArrowheads="1"/>
              </p:cNvSpPr>
              <p:nvPr/>
            </p:nvSpPr>
            <p:spPr bwMode="auto">
              <a:xfrm>
                <a:off x="3167831" y="5077941"/>
                <a:ext cx="18335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硬盘上的数据条带</a:t>
                </a:r>
                <a:endParaRPr lang="en-US" altLang="zh-CN" sz="1400" dirty="0">
                  <a:latin typeface="+mn-lt"/>
                  <a:ea typeface="+mn-ea"/>
                  <a:cs typeface="Arial" panose="020B0604020202020204" pitchFamily="34" charset="0"/>
                </a:endParaRPr>
              </a:p>
            </p:txBody>
          </p:sp>
          <p:sp>
            <p:nvSpPr>
              <p:cNvPr id="100" name="3cea3a3b-66b2-4871-96fa-26410612b265"/>
              <p:cNvSpPr txBox="1">
                <a:spLocks noChangeArrowheads="1"/>
              </p:cNvSpPr>
              <p:nvPr/>
            </p:nvSpPr>
            <p:spPr bwMode="auto">
              <a:xfrm>
                <a:off x="4863281" y="5077941"/>
                <a:ext cx="197643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400" dirty="0" smtClean="0">
                    <a:latin typeface="+mn-lt"/>
                    <a:ea typeface="+mn-ea"/>
                    <a:cs typeface="Arial" panose="020B0604020202020204" pitchFamily="34" charset="0"/>
                  </a:rPr>
                  <a:t>硬盘上的数据条带</a:t>
                </a:r>
                <a:endParaRPr lang="en-US" altLang="zh-CN" sz="1400" dirty="0">
                  <a:latin typeface="+mn-lt"/>
                  <a:ea typeface="+mn-ea"/>
                  <a:cs typeface="Arial" panose="020B0604020202020204" pitchFamily="34" charset="0"/>
                </a:endParaRPr>
              </a:p>
            </p:txBody>
          </p:sp>
          <p:cxnSp>
            <p:nvCxnSpPr>
              <p:cNvPr id="101" name="342a9e3e-6446-4e6c-a3bc-683c5c923e6f"/>
              <p:cNvCxnSpPr/>
              <p:nvPr/>
            </p:nvCxnSpPr>
            <p:spPr bwMode="auto">
              <a:xfrm rot="5400000">
                <a:off x="7798569" y="3599978"/>
                <a:ext cx="500062" cy="1587"/>
              </a:xfrm>
              <a:prstGeom prst="straightConnector1">
                <a:avLst/>
              </a:prstGeom>
              <a:noFill/>
              <a:ln w="9525" cap="flat" cmpd="sng" algn="ctr">
                <a:solidFill>
                  <a:srgbClr val="C00000"/>
                </a:solidFill>
                <a:prstDash val="solid"/>
                <a:round/>
                <a:headEnd type="none" w="med" len="med"/>
                <a:tailEnd type="arrow"/>
              </a:ln>
              <a:effectLst/>
            </p:spPr>
          </p:cxnSp>
          <p:cxnSp>
            <p:nvCxnSpPr>
              <p:cNvPr id="102" name="e7c2d908-a8da-4ce8-9880-c7b70d84b23b"/>
              <p:cNvCxnSpPr/>
              <p:nvPr/>
            </p:nvCxnSpPr>
            <p:spPr bwMode="auto">
              <a:xfrm rot="5400000" flipH="1" flipV="1">
                <a:off x="7798568" y="4470326"/>
                <a:ext cx="500063" cy="1587"/>
              </a:xfrm>
              <a:prstGeom prst="straightConnector1">
                <a:avLst/>
              </a:prstGeom>
              <a:noFill/>
              <a:ln w="9525" cap="flat" cmpd="sng" algn="ctr">
                <a:solidFill>
                  <a:srgbClr val="C00000"/>
                </a:solidFill>
                <a:prstDash val="solid"/>
                <a:round/>
                <a:headEnd type="none" w="med" len="med"/>
                <a:tailEnd type="arrow"/>
              </a:ln>
              <a:effectLst/>
            </p:spPr>
          </p:cxnSp>
          <p:sp>
            <p:nvSpPr>
              <p:cNvPr id="103" name="d7458c53-2fba-4147-8619-ca2facd490f0"/>
              <p:cNvSpPr>
                <a:spLocks noChangeArrowheads="1"/>
              </p:cNvSpPr>
              <p:nvPr/>
            </p:nvSpPr>
            <p:spPr bwMode="auto">
              <a:xfrm>
                <a:off x="3380556" y="4628607"/>
                <a:ext cx="1295400" cy="295417"/>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sp>
            <p:nvSpPr>
              <p:cNvPr id="104" name="9db50f58-984c-4de8-a77d-302da317c456"/>
              <p:cNvSpPr>
                <a:spLocks noChangeArrowheads="1"/>
              </p:cNvSpPr>
              <p:nvPr/>
            </p:nvSpPr>
            <p:spPr bwMode="auto">
              <a:xfrm>
                <a:off x="5041081" y="4665120"/>
                <a:ext cx="1295400" cy="295417"/>
              </a:xfrm>
              <a:prstGeom prst="rect">
                <a:avLst/>
              </a:prstGeom>
              <a:noFill/>
              <a:ln w="12700" algn="ctr">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79200" tIns="39600" rIns="79200" bIns="3960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z="1400">
                  <a:latin typeface="+mn-lt"/>
                  <a:ea typeface="+mn-ea"/>
                  <a:cs typeface="Arial" panose="020B0604020202020204" pitchFamily="34" charset="0"/>
                </a:endParaRPr>
              </a:p>
            </p:txBody>
          </p:sp>
        </p:grpSp>
        <p:sp>
          <p:nvSpPr>
            <p:cNvPr id="105" name="f43fbbf0-56fb-4c3c-b6d6-2e5cdf10d731"/>
            <p:cNvSpPr txBox="1">
              <a:spLocks noChangeArrowheads="1"/>
            </p:cNvSpPr>
            <p:nvPr/>
          </p:nvSpPr>
          <p:spPr bwMode="auto">
            <a:xfrm>
              <a:off x="8583992" y="4247431"/>
              <a:ext cx="978637" cy="2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9200" tIns="39600" rIns="79200" bIns="3960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latin typeface="+mn-lt"/>
                  <a:ea typeface="+mn-ea"/>
                  <a:cs typeface="Arial" panose="020B0604020202020204" pitchFamily="34" charset="0"/>
                </a:rPr>
                <a:t>分条深度</a:t>
              </a:r>
              <a:endParaRPr lang="en-US" altLang="zh-CN" sz="1400" b="1" dirty="0">
                <a:latin typeface="+mn-lt"/>
                <a:ea typeface="+mn-ea"/>
                <a:cs typeface="Arial" panose="020B0604020202020204" pitchFamily="34" charset="0"/>
              </a:endParaRPr>
            </a:p>
          </p:txBody>
        </p:sp>
      </p:grpSp>
    </p:spTree>
    <p:extLst>
      <p:ext uri="{BB962C8B-B14F-4D97-AF65-F5344CB8AC3E}">
        <p14:creationId xmlns:p14="http://schemas.microsoft.com/office/powerpoint/2010/main" val="377730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r>
              <a:rPr lang="zh-CN" altLang="en-US" dirty="0" smtClean="0"/>
              <a:t>的数据保护方式</a:t>
            </a:r>
            <a:endParaRPr lang="zh-CN" altLang="en-US" dirty="0"/>
          </a:p>
        </p:txBody>
      </p:sp>
      <p:sp>
        <p:nvSpPr>
          <p:cNvPr id="3" name="文本占位符 2"/>
          <p:cNvSpPr>
            <a:spLocks noGrp="1"/>
          </p:cNvSpPr>
          <p:nvPr>
            <p:ph type="body" sz="quarter" idx="10"/>
          </p:nvPr>
        </p:nvSpPr>
        <p:spPr/>
        <p:txBody>
          <a:bodyPr/>
          <a:lstStyle/>
          <a:p>
            <a:r>
              <a:rPr lang="zh-CN" altLang="en-US" dirty="0" smtClean="0"/>
              <a:t>方法一</a:t>
            </a:r>
            <a:r>
              <a:rPr lang="zh-CN" altLang="en-US" dirty="0"/>
              <a:t>：</a:t>
            </a:r>
            <a:r>
              <a:rPr lang="zh-CN" altLang="en-US" dirty="0" smtClean="0"/>
              <a:t>镜像</a:t>
            </a:r>
            <a:r>
              <a:rPr lang="en-US" altLang="zh-CN" dirty="0" smtClean="0"/>
              <a:t>(Mirroring</a:t>
            </a:r>
            <a:r>
              <a:rPr lang="en-US" altLang="zh-CN" dirty="0"/>
              <a:t>)</a:t>
            </a:r>
            <a:r>
              <a:rPr lang="zh-CN" altLang="en-US" dirty="0" smtClean="0"/>
              <a:t>，在另一块冗余的硬盘上保存数据的副本。</a:t>
            </a:r>
          </a:p>
          <a:p>
            <a:r>
              <a:rPr lang="zh-CN" altLang="en-US" dirty="0" smtClean="0"/>
              <a:t>方法二：奇偶校验算法 </a:t>
            </a:r>
            <a:r>
              <a:rPr lang="en-US" altLang="zh-CN" dirty="0" smtClean="0"/>
              <a:t>(XOR)</a:t>
            </a:r>
            <a:r>
              <a:rPr lang="zh-CN" altLang="en-US" dirty="0" smtClean="0"/>
              <a:t>。</a:t>
            </a:r>
          </a:p>
          <a:p>
            <a:pPr lvl="1"/>
            <a:r>
              <a:rPr lang="en-US" altLang="zh-CN" dirty="0" smtClean="0"/>
              <a:t>XOR</a:t>
            </a:r>
            <a:r>
              <a:rPr lang="zh-CN" altLang="en-US" dirty="0" smtClean="0"/>
              <a:t>运算广泛地使用在数字电子和计算机科学中。</a:t>
            </a:r>
          </a:p>
          <a:p>
            <a:pPr lvl="1"/>
            <a:r>
              <a:rPr lang="en-US" altLang="zh-CN" dirty="0" smtClean="0"/>
              <a:t>XOR</a:t>
            </a:r>
            <a:r>
              <a:rPr lang="zh-CN" altLang="en-US" dirty="0" smtClean="0"/>
              <a:t>校验的算法</a:t>
            </a:r>
            <a:r>
              <a:rPr lang="en-US" altLang="zh-CN" dirty="0" smtClean="0"/>
              <a:t>——</a:t>
            </a:r>
            <a:r>
              <a:rPr lang="zh-CN" altLang="en-US" dirty="0" smtClean="0"/>
              <a:t>相同为假，相异为真：</a:t>
            </a:r>
          </a:p>
          <a:p>
            <a:pPr lvl="2"/>
            <a:r>
              <a:rPr lang="en-US" altLang="zh-CN" dirty="0" smtClean="0"/>
              <a:t>0⊕0= 0</a:t>
            </a:r>
            <a:r>
              <a:rPr lang="zh-CN" altLang="en-US" dirty="0" smtClean="0"/>
              <a:t>； </a:t>
            </a:r>
            <a:r>
              <a:rPr lang="en-US" altLang="zh-CN" dirty="0" smtClean="0"/>
              <a:t>0⊕1= 1</a:t>
            </a:r>
            <a:r>
              <a:rPr lang="zh-CN" altLang="en-US" dirty="0" smtClean="0"/>
              <a:t>； </a:t>
            </a:r>
            <a:r>
              <a:rPr lang="en-US" altLang="zh-CN" dirty="0" smtClean="0"/>
              <a:t>1⊕0= 1</a:t>
            </a:r>
            <a:r>
              <a:rPr lang="zh-CN" altLang="en-US" dirty="0" smtClean="0"/>
              <a:t>； </a:t>
            </a:r>
            <a:r>
              <a:rPr lang="en-US" altLang="zh-CN" dirty="0" smtClean="0"/>
              <a:t>1⊕1= 0</a:t>
            </a:r>
            <a:r>
              <a:rPr lang="zh-CN" altLang="en-US" dirty="0" smtClean="0"/>
              <a:t>；</a:t>
            </a:r>
          </a:p>
          <a:p>
            <a:endParaRPr lang="zh-CN" altLang="en-US" dirty="0"/>
          </a:p>
        </p:txBody>
      </p:sp>
      <p:grpSp>
        <p:nvGrpSpPr>
          <p:cNvPr id="23" name="组合 22"/>
          <p:cNvGrpSpPr/>
          <p:nvPr/>
        </p:nvGrpSpPr>
        <p:grpSpPr>
          <a:xfrm>
            <a:off x="3346563" y="4077763"/>
            <a:ext cx="5222875" cy="2123012"/>
            <a:chOff x="1941548" y="3500343"/>
            <a:chExt cx="5222875" cy="2123012"/>
          </a:xfrm>
        </p:grpSpPr>
        <p:sp>
          <p:nvSpPr>
            <p:cNvPr id="24" name="AutoShape 3"/>
            <p:cNvSpPr>
              <a:spLocks noChangeArrowheads="1"/>
            </p:cNvSpPr>
            <p:nvPr/>
          </p:nvSpPr>
          <p:spPr bwMode="gray">
            <a:xfrm>
              <a:off x="3959260" y="4579843"/>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25" name="AutoShape 4"/>
            <p:cNvSpPr>
              <a:spLocks noChangeArrowheads="1"/>
            </p:cNvSpPr>
            <p:nvPr/>
          </p:nvSpPr>
          <p:spPr bwMode="gray">
            <a:xfrm>
              <a:off x="3959260" y="422106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26" name="AutoShape 5"/>
            <p:cNvSpPr>
              <a:spLocks noChangeArrowheads="1"/>
            </p:cNvSpPr>
            <p:nvPr/>
          </p:nvSpPr>
          <p:spPr bwMode="gray">
            <a:xfrm>
              <a:off x="3959260" y="3860706"/>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27" name="Text Box 6"/>
            <p:cNvSpPr txBox="1">
              <a:spLocks noChangeArrowheads="1"/>
            </p:cNvSpPr>
            <p:nvPr/>
          </p:nvSpPr>
          <p:spPr bwMode="gray">
            <a:xfrm>
              <a:off x="4476693" y="3932143"/>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1</a:t>
              </a:r>
            </a:p>
          </p:txBody>
        </p:sp>
        <p:sp>
          <p:nvSpPr>
            <p:cNvPr id="28" name="Text Box 7"/>
            <p:cNvSpPr txBox="1">
              <a:spLocks noChangeArrowheads="1"/>
            </p:cNvSpPr>
            <p:nvPr/>
          </p:nvSpPr>
          <p:spPr bwMode="gray">
            <a:xfrm>
              <a:off x="4476693" y="4292506"/>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1</a:t>
              </a:r>
            </a:p>
          </p:txBody>
        </p:sp>
        <p:sp>
          <p:nvSpPr>
            <p:cNvPr id="29" name="Text Box 8"/>
            <p:cNvSpPr txBox="1">
              <a:spLocks noChangeArrowheads="1"/>
            </p:cNvSpPr>
            <p:nvPr/>
          </p:nvSpPr>
          <p:spPr bwMode="gray">
            <a:xfrm>
              <a:off x="4476693" y="4652868"/>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0</a:t>
              </a:r>
            </a:p>
          </p:txBody>
        </p:sp>
        <p:sp>
          <p:nvSpPr>
            <p:cNvPr id="30" name="AutoShape 9"/>
            <p:cNvSpPr>
              <a:spLocks noChangeArrowheads="1"/>
            </p:cNvSpPr>
            <p:nvPr/>
          </p:nvSpPr>
          <p:spPr bwMode="gray">
            <a:xfrm>
              <a:off x="3886235" y="3500343"/>
              <a:ext cx="1439863"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p:spPr>
          <p:txBody>
            <a:bodyPr wrap="none" anchor="ctr"/>
            <a:lstStyle/>
            <a:p>
              <a:endParaRPr lang="zh-CN" altLang="en-US"/>
            </a:p>
          </p:txBody>
        </p:sp>
        <p:sp>
          <p:nvSpPr>
            <p:cNvPr id="31" name="Text Box 10"/>
            <p:cNvSpPr txBox="1">
              <a:spLocks noChangeArrowheads="1"/>
            </p:cNvSpPr>
            <p:nvPr/>
          </p:nvSpPr>
          <p:spPr bwMode="gray">
            <a:xfrm>
              <a:off x="4130444" y="3573368"/>
              <a:ext cx="1007007"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zh-CN" altLang="en-US" dirty="0" smtClean="0">
                  <a:solidFill>
                    <a:schemeClr val="bg1"/>
                  </a:solidFill>
                </a:rPr>
                <a:t>物理盘</a:t>
              </a:r>
              <a:r>
                <a:rPr lang="en-US" altLang="zh-CN" dirty="0" smtClean="0">
                  <a:solidFill>
                    <a:schemeClr val="bg1"/>
                  </a:solidFill>
                </a:rPr>
                <a:t>2</a:t>
              </a:r>
              <a:endParaRPr lang="en-US" altLang="zh-CN" dirty="0">
                <a:solidFill>
                  <a:schemeClr val="bg1"/>
                </a:solidFill>
              </a:endParaRPr>
            </a:p>
          </p:txBody>
        </p:sp>
        <p:sp>
          <p:nvSpPr>
            <p:cNvPr id="32" name="AutoShape 11"/>
            <p:cNvSpPr>
              <a:spLocks noChangeArrowheads="1"/>
            </p:cNvSpPr>
            <p:nvPr/>
          </p:nvSpPr>
          <p:spPr bwMode="gray">
            <a:xfrm>
              <a:off x="2014573" y="4579843"/>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33" name="AutoShape 12"/>
            <p:cNvSpPr>
              <a:spLocks noChangeArrowheads="1"/>
            </p:cNvSpPr>
            <p:nvPr/>
          </p:nvSpPr>
          <p:spPr bwMode="gray">
            <a:xfrm>
              <a:off x="2014573" y="422106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34" name="AutoShape 13"/>
            <p:cNvSpPr>
              <a:spLocks noChangeArrowheads="1"/>
            </p:cNvSpPr>
            <p:nvPr/>
          </p:nvSpPr>
          <p:spPr bwMode="gray">
            <a:xfrm>
              <a:off x="2014573" y="3860706"/>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35" name="Text Box 14"/>
            <p:cNvSpPr txBox="1">
              <a:spLocks noChangeArrowheads="1"/>
            </p:cNvSpPr>
            <p:nvPr/>
          </p:nvSpPr>
          <p:spPr bwMode="gray">
            <a:xfrm>
              <a:off x="2532005" y="3932143"/>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1</a:t>
              </a:r>
            </a:p>
          </p:txBody>
        </p:sp>
        <p:sp>
          <p:nvSpPr>
            <p:cNvPr id="36" name="Text Box 15"/>
            <p:cNvSpPr txBox="1">
              <a:spLocks noChangeArrowheads="1"/>
            </p:cNvSpPr>
            <p:nvPr/>
          </p:nvSpPr>
          <p:spPr bwMode="gray">
            <a:xfrm>
              <a:off x="2532005" y="4292506"/>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0</a:t>
              </a:r>
            </a:p>
          </p:txBody>
        </p:sp>
        <p:sp>
          <p:nvSpPr>
            <p:cNvPr id="37" name="Text Box 16"/>
            <p:cNvSpPr txBox="1">
              <a:spLocks noChangeArrowheads="1"/>
            </p:cNvSpPr>
            <p:nvPr/>
          </p:nvSpPr>
          <p:spPr bwMode="gray">
            <a:xfrm>
              <a:off x="2532005" y="4652868"/>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0</a:t>
              </a:r>
            </a:p>
          </p:txBody>
        </p:sp>
        <p:sp>
          <p:nvSpPr>
            <p:cNvPr id="38" name="AutoShape 17"/>
            <p:cNvSpPr>
              <a:spLocks noChangeArrowheads="1"/>
            </p:cNvSpPr>
            <p:nvPr/>
          </p:nvSpPr>
          <p:spPr bwMode="gray">
            <a:xfrm>
              <a:off x="1941548" y="3500343"/>
              <a:ext cx="1439862"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p:spPr>
          <p:txBody>
            <a:bodyPr wrap="none" anchor="ctr"/>
            <a:lstStyle/>
            <a:p>
              <a:endParaRPr lang="zh-CN" altLang="en-US"/>
            </a:p>
          </p:txBody>
        </p:sp>
        <p:sp>
          <p:nvSpPr>
            <p:cNvPr id="39" name="Text Box 18"/>
            <p:cNvSpPr txBox="1">
              <a:spLocks noChangeArrowheads="1"/>
            </p:cNvSpPr>
            <p:nvPr/>
          </p:nvSpPr>
          <p:spPr bwMode="gray">
            <a:xfrm>
              <a:off x="2185757" y="3573368"/>
              <a:ext cx="1007007"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zh-CN" altLang="en-US" dirty="0" smtClean="0">
                  <a:solidFill>
                    <a:schemeClr val="bg1"/>
                  </a:solidFill>
                </a:rPr>
                <a:t>物理盘</a:t>
              </a:r>
              <a:r>
                <a:rPr lang="en-US" altLang="zh-CN" dirty="0" smtClean="0">
                  <a:solidFill>
                    <a:schemeClr val="bg1"/>
                  </a:solidFill>
                </a:rPr>
                <a:t>1</a:t>
              </a:r>
            </a:p>
          </p:txBody>
        </p:sp>
        <p:sp>
          <p:nvSpPr>
            <p:cNvPr id="40" name="AutoShape 19"/>
            <p:cNvSpPr>
              <a:spLocks noChangeArrowheads="1"/>
            </p:cNvSpPr>
            <p:nvPr/>
          </p:nvSpPr>
          <p:spPr bwMode="gray">
            <a:xfrm>
              <a:off x="5797585" y="4579843"/>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41" name="AutoShape 20"/>
            <p:cNvSpPr>
              <a:spLocks noChangeArrowheads="1"/>
            </p:cNvSpPr>
            <p:nvPr/>
          </p:nvSpPr>
          <p:spPr bwMode="gray">
            <a:xfrm>
              <a:off x="5797585" y="4221068"/>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42" name="AutoShape 21"/>
            <p:cNvSpPr>
              <a:spLocks noChangeArrowheads="1"/>
            </p:cNvSpPr>
            <p:nvPr/>
          </p:nvSpPr>
          <p:spPr bwMode="gray">
            <a:xfrm>
              <a:off x="5797585" y="3860706"/>
              <a:ext cx="1289050" cy="393700"/>
            </a:xfrm>
            <a:prstGeom prst="can">
              <a:avLst>
                <a:gd name="adj" fmla="val 25000"/>
              </a:avLst>
            </a:prstGeom>
            <a:gradFill rotWithShape="1">
              <a:gsLst>
                <a:gs pos="0">
                  <a:srgbClr val="4A5D62"/>
                </a:gs>
                <a:gs pos="50000">
                  <a:srgbClr val="9FCAD3"/>
                </a:gs>
                <a:gs pos="100000">
                  <a:srgbClr val="4A5D62"/>
                </a:gs>
              </a:gsLst>
              <a:lin ang="0" scaled="1"/>
            </a:gradFill>
            <a:ln w="9525">
              <a:noFill/>
              <a:round/>
              <a:headEnd/>
              <a:tailEnd/>
            </a:ln>
          </p:spPr>
          <p:txBody>
            <a:bodyPr wrap="none" anchor="ctr"/>
            <a:lstStyle/>
            <a:p>
              <a:endParaRPr lang="zh-CN" altLang="en-US"/>
            </a:p>
          </p:txBody>
        </p:sp>
        <p:sp>
          <p:nvSpPr>
            <p:cNvPr id="43" name="Text Box 22"/>
            <p:cNvSpPr txBox="1">
              <a:spLocks noChangeArrowheads="1"/>
            </p:cNvSpPr>
            <p:nvPr/>
          </p:nvSpPr>
          <p:spPr bwMode="gray">
            <a:xfrm>
              <a:off x="6315018" y="3932143"/>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0</a:t>
              </a:r>
            </a:p>
          </p:txBody>
        </p:sp>
        <p:sp>
          <p:nvSpPr>
            <p:cNvPr id="44" name="Text Box 23"/>
            <p:cNvSpPr txBox="1">
              <a:spLocks noChangeArrowheads="1"/>
            </p:cNvSpPr>
            <p:nvPr/>
          </p:nvSpPr>
          <p:spPr bwMode="gray">
            <a:xfrm>
              <a:off x="6315018" y="4292506"/>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1</a:t>
              </a:r>
            </a:p>
          </p:txBody>
        </p:sp>
        <p:sp>
          <p:nvSpPr>
            <p:cNvPr id="45" name="Text Box 24"/>
            <p:cNvSpPr txBox="1">
              <a:spLocks noChangeArrowheads="1"/>
            </p:cNvSpPr>
            <p:nvPr/>
          </p:nvSpPr>
          <p:spPr bwMode="gray">
            <a:xfrm>
              <a:off x="6315018" y="4652868"/>
              <a:ext cx="314510"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en-US" altLang="zh-CN"/>
                <a:t>0</a:t>
              </a:r>
            </a:p>
          </p:txBody>
        </p:sp>
        <p:sp>
          <p:nvSpPr>
            <p:cNvPr id="46" name="AutoShape 25"/>
            <p:cNvSpPr>
              <a:spLocks noChangeArrowheads="1"/>
            </p:cNvSpPr>
            <p:nvPr/>
          </p:nvSpPr>
          <p:spPr bwMode="gray">
            <a:xfrm>
              <a:off x="5724560" y="3500343"/>
              <a:ext cx="1439863" cy="393700"/>
            </a:xfrm>
            <a:prstGeom prst="can">
              <a:avLst>
                <a:gd name="adj" fmla="val 27866"/>
              </a:avLst>
            </a:prstGeom>
            <a:gradFill rotWithShape="1">
              <a:gsLst>
                <a:gs pos="0">
                  <a:srgbClr val="004747"/>
                </a:gs>
                <a:gs pos="50000">
                  <a:srgbClr val="009999"/>
                </a:gs>
                <a:gs pos="100000">
                  <a:srgbClr val="004747"/>
                </a:gs>
              </a:gsLst>
              <a:lin ang="0" scaled="1"/>
            </a:gradFill>
            <a:ln w="9525">
              <a:noFill/>
              <a:round/>
              <a:headEnd/>
              <a:tailEnd/>
            </a:ln>
          </p:spPr>
          <p:txBody>
            <a:bodyPr wrap="none" anchor="ctr"/>
            <a:lstStyle/>
            <a:p>
              <a:endParaRPr lang="zh-CN" altLang="en-US"/>
            </a:p>
          </p:txBody>
        </p:sp>
        <p:sp>
          <p:nvSpPr>
            <p:cNvPr id="52" name="Text Box 26"/>
            <p:cNvSpPr txBox="1">
              <a:spLocks noChangeArrowheads="1"/>
            </p:cNvSpPr>
            <p:nvPr/>
          </p:nvSpPr>
          <p:spPr bwMode="gray">
            <a:xfrm>
              <a:off x="5756820" y="3571781"/>
              <a:ext cx="1338829" cy="369332"/>
            </a:xfrm>
            <a:prstGeom prst="rect">
              <a:avLst/>
            </a:prstGeom>
            <a:noFill/>
            <a:ln w="9525">
              <a:noFill/>
              <a:miter lim="800000"/>
              <a:headEnd/>
              <a:tailEnd/>
            </a:ln>
          </p:spPr>
          <p:txBody>
            <a:bodyPr wrap="none">
              <a:spAutoFit/>
            </a:bodyPr>
            <a:lstStyle/>
            <a:p>
              <a:pPr algn="ctr" eaLnBrk="0" hangingPunct="0">
                <a:lnSpc>
                  <a:spcPct val="100000"/>
                </a:lnSpc>
                <a:buClrTx/>
                <a:buSzTx/>
                <a:buFontTx/>
                <a:buNone/>
              </a:pPr>
              <a:r>
                <a:rPr lang="zh-CN" altLang="en-US" dirty="0" smtClean="0">
                  <a:solidFill>
                    <a:schemeClr val="bg1"/>
                  </a:solidFill>
                </a:rPr>
                <a:t>校验物理盘</a:t>
              </a:r>
              <a:endParaRPr lang="en-US" altLang="zh-CN" dirty="0">
                <a:solidFill>
                  <a:schemeClr val="bg1"/>
                </a:solidFill>
              </a:endParaRPr>
            </a:p>
          </p:txBody>
        </p:sp>
        <p:sp>
          <p:nvSpPr>
            <p:cNvPr id="58" name="AutoShape 27"/>
            <p:cNvSpPr>
              <a:spLocks noChangeArrowheads="1"/>
            </p:cNvSpPr>
            <p:nvPr/>
          </p:nvSpPr>
          <p:spPr bwMode="auto">
            <a:xfrm>
              <a:off x="3416335" y="4131214"/>
              <a:ext cx="431800" cy="501971"/>
            </a:xfrm>
            <a:prstGeom prst="flowChartOr">
              <a:avLst/>
            </a:prstGeom>
            <a:solidFill>
              <a:schemeClr val="bg1"/>
            </a:solidFill>
            <a:ln w="57150">
              <a:solidFill>
                <a:srgbClr val="009999"/>
              </a:solidFill>
              <a:round/>
              <a:headEnd/>
              <a:tailEnd/>
            </a:ln>
          </p:spPr>
          <p:txBody>
            <a:bodyPr lIns="79200" tIns="39600" rIns="79200" bIns="39600" anchor="ctr">
              <a:spAutoFit/>
            </a:bodyPr>
            <a:lstStyle/>
            <a:p>
              <a:endParaRPr lang="zh-CN" altLang="en-US"/>
            </a:p>
          </p:txBody>
        </p:sp>
        <p:sp>
          <p:nvSpPr>
            <p:cNvPr id="64" name="Line 28"/>
            <p:cNvSpPr>
              <a:spLocks noChangeShapeType="1"/>
            </p:cNvSpPr>
            <p:nvPr/>
          </p:nvSpPr>
          <p:spPr bwMode="auto">
            <a:xfrm>
              <a:off x="5359435" y="4294093"/>
              <a:ext cx="288925" cy="0"/>
            </a:xfrm>
            <a:prstGeom prst="line">
              <a:avLst/>
            </a:prstGeom>
            <a:noFill/>
            <a:ln w="57150">
              <a:solidFill>
                <a:srgbClr val="009999"/>
              </a:solidFill>
              <a:round/>
              <a:headEnd/>
              <a:tailEnd/>
            </a:ln>
          </p:spPr>
          <p:txBody>
            <a:bodyPr lIns="79200" tIns="39600" rIns="79200" bIns="39600">
              <a:spAutoFit/>
            </a:bodyPr>
            <a:lstStyle/>
            <a:p>
              <a:endParaRPr lang="zh-CN" altLang="en-US"/>
            </a:p>
          </p:txBody>
        </p:sp>
        <p:sp>
          <p:nvSpPr>
            <p:cNvPr id="65" name="Line 29"/>
            <p:cNvSpPr>
              <a:spLocks noChangeShapeType="1"/>
            </p:cNvSpPr>
            <p:nvPr/>
          </p:nvSpPr>
          <p:spPr bwMode="auto">
            <a:xfrm>
              <a:off x="5359435" y="4438556"/>
              <a:ext cx="288925" cy="0"/>
            </a:xfrm>
            <a:prstGeom prst="line">
              <a:avLst/>
            </a:prstGeom>
            <a:noFill/>
            <a:ln w="57150">
              <a:solidFill>
                <a:srgbClr val="009999"/>
              </a:solidFill>
              <a:round/>
              <a:headEnd/>
              <a:tailEnd/>
            </a:ln>
          </p:spPr>
          <p:txBody>
            <a:bodyPr lIns="79200" tIns="39600" rIns="79200" bIns="39600">
              <a:spAutoFit/>
            </a:bodyPr>
            <a:lstStyle/>
            <a:p>
              <a:endParaRPr lang="zh-CN" altLang="en-US"/>
            </a:p>
          </p:txBody>
        </p:sp>
        <p:sp>
          <p:nvSpPr>
            <p:cNvPr id="70" name="Text Box 30"/>
            <p:cNvSpPr txBox="1">
              <a:spLocks noChangeArrowheads="1"/>
            </p:cNvSpPr>
            <p:nvPr/>
          </p:nvSpPr>
          <p:spPr bwMode="auto">
            <a:xfrm>
              <a:off x="3525724" y="5235605"/>
              <a:ext cx="2224615" cy="387750"/>
            </a:xfrm>
            <a:prstGeom prst="rect">
              <a:avLst/>
            </a:prstGeom>
            <a:noFill/>
            <a:ln w="9525" algn="ctr">
              <a:noFill/>
              <a:miter lim="800000"/>
              <a:headEnd/>
              <a:tailEnd/>
            </a:ln>
          </p:spPr>
          <p:txBody>
            <a:bodyPr wrap="none" lIns="79200" tIns="39600" rIns="79200" bIns="39600">
              <a:spAutoFit/>
            </a:bodyPr>
            <a:lstStyle/>
            <a:p>
              <a:pPr defTabSz="801688">
                <a:lnSpc>
                  <a:spcPct val="100000"/>
                </a:lnSpc>
                <a:buClrTx/>
                <a:buSzTx/>
                <a:buFontTx/>
                <a:buNone/>
              </a:pPr>
              <a:r>
                <a:rPr lang="zh-CN" altLang="en-US" sz="2000" b="1" dirty="0"/>
                <a:t>异或校验冗余备份</a:t>
              </a:r>
            </a:p>
          </p:txBody>
        </p:sp>
      </p:grpSp>
    </p:spTree>
    <p:extLst>
      <p:ext uri="{BB962C8B-B14F-4D97-AF65-F5344CB8AC3E}">
        <p14:creationId xmlns:p14="http://schemas.microsoft.com/office/powerpoint/2010/main" val="387427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a:t>
            </a:r>
            <a:r>
              <a:rPr lang="en-US" altLang="zh-CN" smtClean="0"/>
              <a:t>RAID</a:t>
            </a:r>
            <a:r>
              <a:rPr lang="zh-CN" altLang="en-US" smtClean="0"/>
              <a:t>级别与分类标准</a:t>
            </a:r>
            <a:endParaRPr lang="zh-CN" altLang="en-US" dirty="0"/>
          </a:p>
        </p:txBody>
      </p:sp>
      <p:sp>
        <p:nvSpPr>
          <p:cNvPr id="3" name="文本占位符 2"/>
          <p:cNvSpPr>
            <a:spLocks noGrp="1"/>
          </p:cNvSpPr>
          <p:nvPr>
            <p:ph type="body" sz="quarter" idx="10"/>
          </p:nvPr>
        </p:nvSpPr>
        <p:spPr/>
        <p:txBody>
          <a:bodyPr/>
          <a:lstStyle/>
          <a:p>
            <a:r>
              <a:rPr lang="zh-CN" altLang="en-US" dirty="0" smtClean="0"/>
              <a:t>根据不同的组合方式可以分为不同的</a:t>
            </a:r>
            <a:r>
              <a:rPr lang="en-US" altLang="zh-CN" dirty="0" smtClean="0"/>
              <a:t>RAID</a:t>
            </a:r>
            <a:r>
              <a:rPr lang="zh-CN" altLang="en-US" dirty="0" smtClean="0"/>
              <a:t>级别。</a:t>
            </a:r>
          </a:p>
          <a:p>
            <a:endParaRPr lang="zh-CN" altLang="en-US" dirty="0" smtClean="0"/>
          </a:p>
          <a:p>
            <a:endParaRPr lang="zh-CN" altLang="en-US" dirty="0"/>
          </a:p>
        </p:txBody>
      </p:sp>
      <p:grpSp>
        <p:nvGrpSpPr>
          <p:cNvPr id="4" name="组合 3"/>
          <p:cNvGrpSpPr/>
          <p:nvPr/>
        </p:nvGrpSpPr>
        <p:grpSpPr>
          <a:xfrm>
            <a:off x="3377280" y="2612741"/>
            <a:ext cx="4894269" cy="3009457"/>
            <a:chOff x="1906551" y="2917818"/>
            <a:chExt cx="4894269" cy="3009457"/>
          </a:xfrm>
        </p:grpSpPr>
        <p:pic>
          <p:nvPicPr>
            <p:cNvPr id="5" name="Picture 3" descr="circuler_1"/>
            <p:cNvPicPr>
              <a:picLocks noChangeAspect="1" noChangeArrowheads="1"/>
            </p:cNvPicPr>
            <p:nvPr/>
          </p:nvPicPr>
          <p:blipFill>
            <a:blip r:embed="rId3" cstate="print"/>
            <a:srcRect/>
            <a:stretch>
              <a:fillRect/>
            </a:stretch>
          </p:blipFill>
          <p:spPr bwMode="auto">
            <a:xfrm>
              <a:off x="3419393" y="3203660"/>
              <a:ext cx="1816159" cy="1799933"/>
            </a:xfrm>
            <a:prstGeom prst="rect">
              <a:avLst/>
            </a:prstGeom>
            <a:noFill/>
            <a:ln w="9525">
              <a:noFill/>
              <a:miter lim="800000"/>
              <a:headEnd/>
              <a:tailEnd/>
            </a:ln>
          </p:spPr>
        </p:pic>
        <p:grpSp>
          <p:nvGrpSpPr>
            <p:cNvPr id="6" name="Group 6"/>
            <p:cNvGrpSpPr>
              <a:grpSpLocks/>
            </p:cNvGrpSpPr>
            <p:nvPr/>
          </p:nvGrpSpPr>
          <p:grpSpPr bwMode="auto">
            <a:xfrm rot="17866498" flipH="1" flipV="1">
              <a:off x="3943264" y="4420700"/>
              <a:ext cx="1578267" cy="366429"/>
              <a:chOff x="2528" y="1060"/>
              <a:chExt cx="894" cy="236"/>
            </a:xfrm>
          </p:grpSpPr>
          <p:grpSp>
            <p:nvGrpSpPr>
              <p:cNvPr id="36" name="Group 7"/>
              <p:cNvGrpSpPr>
                <a:grpSpLocks/>
              </p:cNvGrpSpPr>
              <p:nvPr/>
            </p:nvGrpSpPr>
            <p:grpSpPr bwMode="auto">
              <a:xfrm>
                <a:off x="2528" y="1060"/>
                <a:ext cx="742" cy="186"/>
                <a:chOff x="1565" y="2568"/>
                <a:chExt cx="1118" cy="279"/>
              </a:xfrm>
            </p:grpSpPr>
            <p:sp>
              <p:nvSpPr>
                <p:cNvPr id="42" name="AutoShape 8"/>
                <p:cNvSpPr>
                  <a:spLocks noChangeArrowheads="1"/>
                </p:cNvSpPr>
                <p:nvPr/>
              </p:nvSpPr>
              <p:spPr bwMode="white">
                <a:xfrm rot="5263130">
                  <a:off x="1859" y="2274"/>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43" name="AutoShape 9"/>
                <p:cNvSpPr>
                  <a:spLocks noChangeArrowheads="1"/>
                </p:cNvSpPr>
                <p:nvPr/>
              </p:nvSpPr>
              <p:spPr bwMode="white">
                <a:xfrm rot="6078281">
                  <a:off x="1995" y="2274"/>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44" name="AutoShape 10"/>
                <p:cNvSpPr>
                  <a:spLocks noChangeArrowheads="1"/>
                </p:cNvSpPr>
                <p:nvPr/>
              </p:nvSpPr>
              <p:spPr bwMode="white">
                <a:xfrm rot="6373927">
                  <a:off x="2071" y="2296"/>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45" name="AutoShape 11"/>
                <p:cNvSpPr>
                  <a:spLocks noChangeArrowheads="1"/>
                </p:cNvSpPr>
                <p:nvPr/>
              </p:nvSpPr>
              <p:spPr bwMode="white">
                <a:xfrm rot="6906312">
                  <a:off x="2161" y="2326"/>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grpSp>
          <p:grpSp>
            <p:nvGrpSpPr>
              <p:cNvPr id="37" name="Group 12"/>
              <p:cNvGrpSpPr>
                <a:grpSpLocks/>
              </p:cNvGrpSpPr>
              <p:nvPr/>
            </p:nvGrpSpPr>
            <p:grpSpPr bwMode="auto">
              <a:xfrm rot="1353540">
                <a:off x="2680" y="1110"/>
                <a:ext cx="742" cy="186"/>
                <a:chOff x="1565" y="2568"/>
                <a:chExt cx="1118" cy="279"/>
              </a:xfrm>
            </p:grpSpPr>
            <p:sp>
              <p:nvSpPr>
                <p:cNvPr id="38" name="AutoShape 13"/>
                <p:cNvSpPr>
                  <a:spLocks noChangeArrowheads="1"/>
                </p:cNvSpPr>
                <p:nvPr/>
              </p:nvSpPr>
              <p:spPr bwMode="white">
                <a:xfrm rot="5263130">
                  <a:off x="1859" y="2274"/>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39" name="AutoShape 14"/>
                <p:cNvSpPr>
                  <a:spLocks noChangeArrowheads="1"/>
                </p:cNvSpPr>
                <p:nvPr/>
              </p:nvSpPr>
              <p:spPr bwMode="white">
                <a:xfrm rot="6078281">
                  <a:off x="1995" y="2274"/>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40" name="AutoShape 15"/>
                <p:cNvSpPr>
                  <a:spLocks noChangeArrowheads="1"/>
                </p:cNvSpPr>
                <p:nvPr/>
              </p:nvSpPr>
              <p:spPr bwMode="white">
                <a:xfrm rot="6373927">
                  <a:off x="2071" y="2296"/>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sp>
              <p:nvSpPr>
                <p:cNvPr id="41" name="AutoShape 16"/>
                <p:cNvSpPr>
                  <a:spLocks noChangeArrowheads="1"/>
                </p:cNvSpPr>
                <p:nvPr/>
              </p:nvSpPr>
              <p:spPr bwMode="white">
                <a:xfrm rot="6906312">
                  <a:off x="2161" y="2326"/>
                  <a:ext cx="227" cy="816"/>
                </a:xfrm>
                <a:prstGeom prst="moon">
                  <a:avLst>
                    <a:gd name="adj" fmla="val 49773"/>
                  </a:avLst>
                </a:prstGeom>
                <a:solidFill>
                  <a:srgbClr val="F8F8F8">
                    <a:alpha val="3922"/>
                  </a:srgbClr>
                </a:solidFill>
                <a:ln w="9525">
                  <a:noFill/>
                  <a:miter lim="800000"/>
                  <a:headEnd/>
                  <a:tailEnd/>
                </a:ln>
                <a:effectLst/>
              </p:spPr>
              <p:txBody>
                <a:bodyPr wrap="none" anchor="ctr"/>
                <a:lstStyle/>
                <a:p>
                  <a:endParaRPr lang="zh-CN" altLang="en-US"/>
                </a:p>
              </p:txBody>
            </p:sp>
          </p:grpSp>
        </p:grpSp>
        <p:sp>
          <p:nvSpPr>
            <p:cNvPr id="7" name="Line 19"/>
            <p:cNvSpPr>
              <a:spLocks noChangeShapeType="1"/>
            </p:cNvSpPr>
            <p:nvPr/>
          </p:nvSpPr>
          <p:spPr bwMode="auto">
            <a:xfrm>
              <a:off x="3172246" y="3529446"/>
              <a:ext cx="269615" cy="84879"/>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8" name="Line 20"/>
            <p:cNvSpPr>
              <a:spLocks noChangeShapeType="1"/>
            </p:cNvSpPr>
            <p:nvPr/>
          </p:nvSpPr>
          <p:spPr bwMode="auto">
            <a:xfrm flipV="1">
              <a:off x="3228415" y="4860048"/>
              <a:ext cx="194722"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9" name="Line 21"/>
            <p:cNvSpPr>
              <a:spLocks noChangeShapeType="1"/>
            </p:cNvSpPr>
            <p:nvPr/>
          </p:nvSpPr>
          <p:spPr bwMode="auto">
            <a:xfrm rot="18903867" flipV="1">
              <a:off x="3800100" y="5138400"/>
              <a:ext cx="194722"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10" name="Line 22"/>
            <p:cNvSpPr>
              <a:spLocks noChangeShapeType="1"/>
            </p:cNvSpPr>
            <p:nvPr/>
          </p:nvSpPr>
          <p:spPr bwMode="auto">
            <a:xfrm rot="2103433" flipV="1">
              <a:off x="3074885" y="4232193"/>
              <a:ext cx="195970"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11" name="Line 24"/>
            <p:cNvSpPr>
              <a:spLocks noChangeShapeType="1"/>
            </p:cNvSpPr>
            <p:nvPr/>
          </p:nvSpPr>
          <p:spPr bwMode="auto">
            <a:xfrm rot="4384254" flipH="1">
              <a:off x="5264262" y="4545496"/>
              <a:ext cx="194722"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12" name="Line 25"/>
            <p:cNvSpPr>
              <a:spLocks noChangeShapeType="1"/>
            </p:cNvSpPr>
            <p:nvPr/>
          </p:nvSpPr>
          <p:spPr bwMode="auto">
            <a:xfrm rot="120645" flipH="1">
              <a:off x="5169397" y="3353446"/>
              <a:ext cx="194722"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13" name="AutoShape 26"/>
            <p:cNvSpPr>
              <a:spLocks noChangeArrowheads="1"/>
            </p:cNvSpPr>
            <p:nvPr/>
          </p:nvSpPr>
          <p:spPr bwMode="gray">
            <a:xfrm>
              <a:off x="2030124" y="3167462"/>
              <a:ext cx="1088448" cy="532989"/>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14" name="AutoShape 27"/>
            <p:cNvSpPr>
              <a:spLocks noChangeArrowheads="1"/>
            </p:cNvSpPr>
            <p:nvPr/>
          </p:nvSpPr>
          <p:spPr bwMode="gray">
            <a:xfrm>
              <a:off x="2056337" y="3198667"/>
              <a:ext cx="1023540" cy="461841"/>
            </a:xfrm>
            <a:prstGeom prst="roundRect">
              <a:avLst>
                <a:gd name="adj" fmla="val 50000"/>
              </a:avLst>
            </a:prstGeom>
            <a:gradFill rotWithShape="1">
              <a:gsLst>
                <a:gs pos="0">
                  <a:schemeClr val="accent1">
                    <a:alpha val="96001"/>
                  </a:schemeClr>
                </a:gs>
                <a:gs pos="100000">
                  <a:schemeClr val="accent1">
                    <a:gamma/>
                    <a:tint val="43922"/>
                    <a:invGamma/>
                    <a:alpha val="70000"/>
                  </a:schemeClr>
                </a:gs>
              </a:gsLst>
              <a:lin ang="5400000" scaled="1"/>
            </a:gra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5" name="Rectangle 30"/>
            <p:cNvSpPr>
              <a:spLocks noChangeArrowheads="1"/>
            </p:cNvSpPr>
            <p:nvPr/>
          </p:nvSpPr>
          <p:spPr bwMode="auto">
            <a:xfrm>
              <a:off x="2136918" y="3293532"/>
              <a:ext cx="861133"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0</a:t>
              </a:r>
              <a:endParaRPr lang="en-US" altLang="zh-CN" sz="1600" b="1" dirty="0">
                <a:solidFill>
                  <a:srgbClr val="1C1C1C"/>
                </a:solidFill>
              </a:endParaRPr>
            </a:p>
          </p:txBody>
        </p:sp>
        <p:sp>
          <p:nvSpPr>
            <p:cNvPr id="16" name="AutoShape 32"/>
            <p:cNvSpPr>
              <a:spLocks noChangeArrowheads="1"/>
            </p:cNvSpPr>
            <p:nvPr/>
          </p:nvSpPr>
          <p:spPr bwMode="gray">
            <a:xfrm>
              <a:off x="1906551" y="4044960"/>
              <a:ext cx="1088448" cy="532990"/>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17" name="AutoShape 33"/>
            <p:cNvSpPr>
              <a:spLocks noChangeArrowheads="1"/>
            </p:cNvSpPr>
            <p:nvPr/>
          </p:nvSpPr>
          <p:spPr bwMode="gray">
            <a:xfrm>
              <a:off x="1932763" y="4076166"/>
              <a:ext cx="1023540" cy="461841"/>
            </a:xfrm>
            <a:prstGeom prst="roundRect">
              <a:avLst>
                <a:gd name="adj" fmla="val 50000"/>
              </a:avLst>
            </a:prstGeom>
            <a:gradFill rotWithShape="1">
              <a:gsLst>
                <a:gs pos="0">
                  <a:schemeClr val="accent1">
                    <a:alpha val="96001"/>
                  </a:schemeClr>
                </a:gs>
                <a:gs pos="100000">
                  <a:schemeClr val="accent1">
                    <a:gamma/>
                    <a:tint val="43922"/>
                    <a:invGamma/>
                    <a:alpha val="70000"/>
                  </a:schemeClr>
                </a:gs>
              </a:gsLst>
              <a:lin ang="5400000" scaled="1"/>
            </a:gra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8" name="Rectangle 34"/>
            <p:cNvSpPr>
              <a:spLocks noChangeArrowheads="1"/>
            </p:cNvSpPr>
            <p:nvPr/>
          </p:nvSpPr>
          <p:spPr bwMode="auto">
            <a:xfrm>
              <a:off x="2013345" y="4171030"/>
              <a:ext cx="861133"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1</a:t>
              </a:r>
              <a:endParaRPr lang="en-US" altLang="zh-CN" sz="1600" b="1" dirty="0">
                <a:solidFill>
                  <a:srgbClr val="1C1C1C"/>
                </a:solidFill>
              </a:endParaRPr>
            </a:p>
          </p:txBody>
        </p:sp>
        <p:sp>
          <p:nvSpPr>
            <p:cNvPr id="19" name="AutoShape 35"/>
            <p:cNvSpPr>
              <a:spLocks noChangeArrowheads="1"/>
            </p:cNvSpPr>
            <p:nvPr/>
          </p:nvSpPr>
          <p:spPr bwMode="gray">
            <a:xfrm>
              <a:off x="2139968" y="4898742"/>
              <a:ext cx="1088448" cy="532990"/>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20" name="AutoShape 36"/>
            <p:cNvSpPr>
              <a:spLocks noChangeArrowheads="1"/>
            </p:cNvSpPr>
            <p:nvPr/>
          </p:nvSpPr>
          <p:spPr bwMode="gray">
            <a:xfrm>
              <a:off x="2166181" y="4929948"/>
              <a:ext cx="1023540" cy="461841"/>
            </a:xfrm>
            <a:prstGeom prst="roundRect">
              <a:avLst>
                <a:gd name="adj" fmla="val 50000"/>
              </a:avLst>
            </a:prstGeom>
            <a:gradFill rotWithShape="1">
              <a:gsLst>
                <a:gs pos="0">
                  <a:schemeClr val="accent1">
                    <a:alpha val="96001"/>
                  </a:schemeClr>
                </a:gs>
                <a:gs pos="100000">
                  <a:schemeClr val="accent1">
                    <a:gamma/>
                    <a:tint val="43922"/>
                    <a:invGamma/>
                    <a:alpha val="70000"/>
                  </a:schemeClr>
                </a:gs>
              </a:gsLst>
              <a:lin ang="5400000" scaled="1"/>
            </a:gra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1" name="Rectangle 37"/>
            <p:cNvSpPr>
              <a:spLocks noChangeArrowheads="1"/>
            </p:cNvSpPr>
            <p:nvPr/>
          </p:nvSpPr>
          <p:spPr bwMode="auto">
            <a:xfrm>
              <a:off x="2246761" y="5024813"/>
              <a:ext cx="861133"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3</a:t>
              </a:r>
              <a:endParaRPr lang="en-US" altLang="zh-CN" sz="1600" b="1" dirty="0">
                <a:solidFill>
                  <a:srgbClr val="1C1C1C"/>
                </a:solidFill>
              </a:endParaRPr>
            </a:p>
          </p:txBody>
        </p:sp>
        <p:sp>
          <p:nvSpPr>
            <p:cNvPr id="22" name="AutoShape 38"/>
            <p:cNvSpPr>
              <a:spLocks noChangeArrowheads="1"/>
            </p:cNvSpPr>
            <p:nvPr/>
          </p:nvSpPr>
          <p:spPr bwMode="gray">
            <a:xfrm>
              <a:off x="3295819" y="5394286"/>
              <a:ext cx="1088448" cy="532989"/>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23" name="AutoShape 39"/>
            <p:cNvSpPr>
              <a:spLocks noChangeArrowheads="1"/>
            </p:cNvSpPr>
            <p:nvPr/>
          </p:nvSpPr>
          <p:spPr bwMode="gray">
            <a:xfrm>
              <a:off x="3322032" y="5425491"/>
              <a:ext cx="1023540" cy="461841"/>
            </a:xfrm>
            <a:prstGeom prst="roundRect">
              <a:avLst>
                <a:gd name="adj" fmla="val 50000"/>
              </a:avLst>
            </a:prstGeom>
            <a:gradFill rotWithShape="1">
              <a:gsLst>
                <a:gs pos="0">
                  <a:schemeClr val="accent1">
                    <a:alpha val="96001"/>
                  </a:schemeClr>
                </a:gs>
                <a:gs pos="100000">
                  <a:schemeClr val="accent1">
                    <a:gamma/>
                    <a:tint val="43922"/>
                    <a:invGamma/>
                    <a:alpha val="70000"/>
                  </a:schemeClr>
                </a:gs>
              </a:gsLst>
              <a:lin ang="5400000" scaled="1"/>
            </a:gra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4" name="Rectangle 40"/>
            <p:cNvSpPr>
              <a:spLocks noChangeArrowheads="1"/>
            </p:cNvSpPr>
            <p:nvPr/>
          </p:nvSpPr>
          <p:spPr bwMode="auto">
            <a:xfrm>
              <a:off x="3402612" y="5520355"/>
              <a:ext cx="861133"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5</a:t>
              </a:r>
              <a:endParaRPr lang="en-US" altLang="zh-CN" sz="1600" b="1" dirty="0">
                <a:solidFill>
                  <a:srgbClr val="1C1C1C"/>
                </a:solidFill>
              </a:endParaRPr>
            </a:p>
          </p:txBody>
        </p:sp>
        <p:sp>
          <p:nvSpPr>
            <p:cNvPr id="25" name="AutoShape 41"/>
            <p:cNvSpPr>
              <a:spLocks noChangeArrowheads="1"/>
            </p:cNvSpPr>
            <p:nvPr/>
          </p:nvSpPr>
          <p:spPr bwMode="gray">
            <a:xfrm flipH="1">
              <a:off x="5380346" y="2917818"/>
              <a:ext cx="1087200" cy="532989"/>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26" name="AutoShape 42"/>
            <p:cNvSpPr>
              <a:spLocks noChangeArrowheads="1"/>
            </p:cNvSpPr>
            <p:nvPr/>
          </p:nvSpPr>
          <p:spPr bwMode="gray">
            <a:xfrm flipH="1">
              <a:off x="5409055" y="2947775"/>
              <a:ext cx="1022292" cy="461841"/>
            </a:xfrm>
            <a:prstGeom prst="roundRect">
              <a:avLst>
                <a:gd name="adj" fmla="val 50000"/>
              </a:avLst>
            </a:prstGeom>
            <a:gradFill rotWithShape="1">
              <a:gsLst>
                <a:gs pos="0">
                  <a:schemeClr val="folHlink">
                    <a:alpha val="70000"/>
                  </a:schemeClr>
                </a:gs>
                <a:gs pos="100000">
                  <a:schemeClr val="folHlink">
                    <a:gamma/>
                    <a:shade val="84706"/>
                    <a:invGamma/>
                    <a:alpha val="70000"/>
                  </a:schemeClr>
                </a:gs>
              </a:gsLst>
              <a:lin ang="5400000" scaled="1"/>
            </a:gradFill>
            <a:ln w="19050" algn="ctr">
              <a:solidFill>
                <a:schemeClr val="accent4">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 name="Rectangle 43"/>
            <p:cNvSpPr>
              <a:spLocks noChangeArrowheads="1"/>
            </p:cNvSpPr>
            <p:nvPr/>
          </p:nvSpPr>
          <p:spPr bwMode="auto">
            <a:xfrm>
              <a:off x="5508360" y="3061363"/>
              <a:ext cx="861133"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6</a:t>
              </a:r>
              <a:endParaRPr lang="en-US" altLang="zh-CN" sz="1600" b="1" dirty="0">
                <a:solidFill>
                  <a:srgbClr val="1C1C1C"/>
                </a:solidFill>
              </a:endParaRPr>
            </a:p>
          </p:txBody>
        </p:sp>
        <p:sp>
          <p:nvSpPr>
            <p:cNvPr id="28" name="AutoShape 44"/>
            <p:cNvSpPr>
              <a:spLocks noChangeArrowheads="1"/>
            </p:cNvSpPr>
            <p:nvPr/>
          </p:nvSpPr>
          <p:spPr bwMode="gray">
            <a:xfrm flipH="1">
              <a:off x="5713621" y="3756622"/>
              <a:ext cx="1087199" cy="532989"/>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29" name="AutoShape 45"/>
            <p:cNvSpPr>
              <a:spLocks noChangeArrowheads="1"/>
            </p:cNvSpPr>
            <p:nvPr/>
          </p:nvSpPr>
          <p:spPr bwMode="gray">
            <a:xfrm flipH="1">
              <a:off x="5742330" y="3786579"/>
              <a:ext cx="1022292" cy="461841"/>
            </a:xfrm>
            <a:prstGeom prst="roundRect">
              <a:avLst>
                <a:gd name="adj" fmla="val 50000"/>
              </a:avLst>
            </a:prstGeom>
            <a:gradFill rotWithShape="1">
              <a:gsLst>
                <a:gs pos="0">
                  <a:schemeClr val="folHlink">
                    <a:alpha val="70000"/>
                  </a:schemeClr>
                </a:gs>
                <a:gs pos="100000">
                  <a:schemeClr val="folHlink">
                    <a:gamma/>
                    <a:invGamma/>
                    <a:alpha val="70000"/>
                  </a:schemeClr>
                </a:gs>
              </a:gsLst>
              <a:lin ang="5400000" scaled="1"/>
            </a:gradFill>
            <a:ln w="19050" algn="ctr">
              <a:solidFill>
                <a:schemeClr val="accent4">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 name="Rectangle 46"/>
            <p:cNvSpPr>
              <a:spLocks noChangeArrowheads="1"/>
            </p:cNvSpPr>
            <p:nvPr/>
          </p:nvSpPr>
          <p:spPr bwMode="auto">
            <a:xfrm>
              <a:off x="5782323" y="3900166"/>
              <a:ext cx="979756"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10</a:t>
              </a:r>
              <a:endParaRPr lang="en-US" altLang="zh-CN" sz="1600" b="1" dirty="0">
                <a:solidFill>
                  <a:srgbClr val="1C1C1C"/>
                </a:solidFill>
              </a:endParaRPr>
            </a:p>
          </p:txBody>
        </p:sp>
        <p:sp>
          <p:nvSpPr>
            <p:cNvPr id="31" name="AutoShape 47"/>
            <p:cNvSpPr>
              <a:spLocks noChangeArrowheads="1"/>
            </p:cNvSpPr>
            <p:nvPr/>
          </p:nvSpPr>
          <p:spPr bwMode="gray">
            <a:xfrm flipH="1">
              <a:off x="5501424" y="4559226"/>
              <a:ext cx="1087199" cy="53299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zh-CN" altLang="en-US"/>
            </a:p>
          </p:txBody>
        </p:sp>
        <p:sp>
          <p:nvSpPr>
            <p:cNvPr id="32" name="AutoShape 48"/>
            <p:cNvSpPr>
              <a:spLocks noChangeArrowheads="1"/>
            </p:cNvSpPr>
            <p:nvPr/>
          </p:nvSpPr>
          <p:spPr bwMode="gray">
            <a:xfrm flipH="1">
              <a:off x="5530132" y="4589184"/>
              <a:ext cx="1022292" cy="461841"/>
            </a:xfrm>
            <a:prstGeom prst="roundRect">
              <a:avLst>
                <a:gd name="adj" fmla="val 50000"/>
              </a:avLst>
            </a:prstGeom>
            <a:gradFill rotWithShape="1">
              <a:gsLst>
                <a:gs pos="0">
                  <a:schemeClr val="folHlink">
                    <a:alpha val="70000"/>
                  </a:schemeClr>
                </a:gs>
                <a:gs pos="100000">
                  <a:schemeClr val="folHlink">
                    <a:gamma/>
                    <a:shade val="84706"/>
                    <a:invGamma/>
                    <a:alpha val="70000"/>
                  </a:schemeClr>
                </a:gs>
              </a:gsLst>
              <a:lin ang="5400000" scaled="1"/>
            </a:gradFill>
            <a:ln w="19050" algn="ctr">
              <a:solidFill>
                <a:schemeClr val="accent4">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3" name="Rectangle 49"/>
            <p:cNvSpPr>
              <a:spLocks noChangeArrowheads="1"/>
            </p:cNvSpPr>
            <p:nvPr/>
          </p:nvSpPr>
          <p:spPr bwMode="auto">
            <a:xfrm>
              <a:off x="5570126" y="4702772"/>
              <a:ext cx="979756" cy="338554"/>
            </a:xfrm>
            <a:prstGeom prst="rect">
              <a:avLst/>
            </a:prstGeom>
            <a:noFill/>
            <a:ln w="9525" algn="ctr">
              <a:noFill/>
              <a:miter lim="800000"/>
              <a:headEnd/>
              <a:tailEnd/>
            </a:ln>
            <a:effectLst/>
          </p:spPr>
          <p:txBody>
            <a:bodyPr wrap="none">
              <a:spAutoFit/>
            </a:bodyPr>
            <a:lstStyle/>
            <a:p>
              <a:pPr algn="ctr" eaLnBrk="0" hangingPunct="0"/>
              <a:r>
                <a:rPr lang="en-US" altLang="zh-CN" sz="1600" b="1" dirty="0" smtClean="0">
                  <a:solidFill>
                    <a:srgbClr val="1C1C1C"/>
                  </a:solidFill>
                </a:rPr>
                <a:t>RAID 50</a:t>
              </a:r>
              <a:endParaRPr lang="en-US" altLang="zh-CN" sz="1600" b="1" dirty="0">
                <a:solidFill>
                  <a:srgbClr val="1C1C1C"/>
                </a:solidFill>
              </a:endParaRPr>
            </a:p>
          </p:txBody>
        </p:sp>
        <p:sp>
          <p:nvSpPr>
            <p:cNvPr id="34" name="Line 50"/>
            <p:cNvSpPr>
              <a:spLocks noChangeShapeType="1"/>
            </p:cNvSpPr>
            <p:nvPr/>
          </p:nvSpPr>
          <p:spPr bwMode="auto">
            <a:xfrm rot="2147097" flipH="1">
              <a:off x="5411552" y="3942606"/>
              <a:ext cx="195970" cy="149786"/>
            </a:xfrm>
            <a:prstGeom prst="line">
              <a:avLst/>
            </a:prstGeom>
            <a:noFill/>
            <a:ln w="76200">
              <a:solidFill>
                <a:srgbClr val="C0C0C0"/>
              </a:solidFill>
              <a:round/>
              <a:headEnd/>
              <a:tailEnd type="triangle" w="med" len="med"/>
            </a:ln>
            <a:effectLst/>
          </p:spPr>
          <p:txBody>
            <a:bodyPr wrap="none" anchor="ctr"/>
            <a:lstStyle/>
            <a:p>
              <a:endParaRPr lang="zh-CN" altLang="en-US"/>
            </a:p>
          </p:txBody>
        </p:sp>
        <p:sp>
          <p:nvSpPr>
            <p:cNvPr id="35" name="TextBox 34"/>
            <p:cNvSpPr txBox="1"/>
            <p:nvPr/>
          </p:nvSpPr>
          <p:spPr>
            <a:xfrm>
              <a:off x="3838599" y="3830643"/>
              <a:ext cx="1061509" cy="584775"/>
            </a:xfrm>
            <a:prstGeom prst="rect">
              <a:avLst/>
            </a:prstGeom>
            <a:noFill/>
          </p:spPr>
          <p:txBody>
            <a:bodyPr wrap="none" rtlCol="0">
              <a:spAutoFit/>
            </a:bodyPr>
            <a:lstStyle/>
            <a:p>
              <a:r>
                <a:rPr lang="zh-CN" altLang="en-US" sz="1600" dirty="0" smtClean="0"/>
                <a:t>常用</a:t>
              </a:r>
              <a:r>
                <a:rPr lang="en-US" altLang="zh-CN" sz="1600" dirty="0" smtClean="0"/>
                <a:t>RAID</a:t>
              </a:r>
            </a:p>
            <a:p>
              <a:pPr algn="ctr"/>
              <a:r>
                <a:rPr lang="zh-CN" altLang="en-US" sz="1600" dirty="0" smtClean="0"/>
                <a:t>级别</a:t>
              </a:r>
              <a:endParaRPr lang="zh-CN" altLang="en-US" sz="1600" dirty="0"/>
            </a:p>
          </p:txBody>
        </p:sp>
      </p:grpSp>
      <p:sp>
        <p:nvSpPr>
          <p:cNvPr id="46" name="文本框 45"/>
          <p:cNvSpPr txBox="1"/>
          <p:nvPr/>
        </p:nvSpPr>
        <p:spPr>
          <a:xfrm>
            <a:off x="1110552" y="2928712"/>
            <a:ext cx="2262158" cy="369332"/>
          </a:xfrm>
          <a:prstGeom prst="rect">
            <a:avLst/>
          </a:prstGeom>
          <a:noFill/>
        </p:spPr>
        <p:txBody>
          <a:bodyPr wrap="none" rtlCol="0">
            <a:spAutoFit/>
          </a:bodyPr>
          <a:lstStyle/>
          <a:p>
            <a:r>
              <a:rPr lang="zh-CN" altLang="en-US" dirty="0" smtClean="0"/>
              <a:t>数据条带化、无校验</a:t>
            </a:r>
            <a:endParaRPr lang="zh-CN" altLang="en-US" dirty="0"/>
          </a:p>
        </p:txBody>
      </p:sp>
      <p:sp>
        <p:nvSpPr>
          <p:cNvPr id="47" name="文本框 46"/>
          <p:cNvSpPr txBox="1"/>
          <p:nvPr/>
        </p:nvSpPr>
        <p:spPr>
          <a:xfrm>
            <a:off x="1082018" y="3834902"/>
            <a:ext cx="2031325" cy="369332"/>
          </a:xfrm>
          <a:prstGeom prst="rect">
            <a:avLst/>
          </a:prstGeom>
          <a:noFill/>
        </p:spPr>
        <p:txBody>
          <a:bodyPr wrap="none" rtlCol="0">
            <a:spAutoFit/>
          </a:bodyPr>
          <a:lstStyle/>
          <a:p>
            <a:r>
              <a:rPr lang="zh-CN" altLang="en-US" dirty="0" smtClean="0"/>
              <a:t>数据镜像、无校验</a:t>
            </a:r>
            <a:endParaRPr lang="zh-CN" altLang="en-US" dirty="0"/>
          </a:p>
        </p:txBody>
      </p:sp>
      <p:sp>
        <p:nvSpPr>
          <p:cNvPr id="48" name="文本框 47"/>
          <p:cNvSpPr txBox="1"/>
          <p:nvPr/>
        </p:nvSpPr>
        <p:spPr>
          <a:xfrm>
            <a:off x="819471" y="4745405"/>
            <a:ext cx="2723823" cy="369332"/>
          </a:xfrm>
          <a:prstGeom prst="rect">
            <a:avLst/>
          </a:prstGeom>
          <a:noFill/>
        </p:spPr>
        <p:txBody>
          <a:bodyPr wrap="none" rtlCol="0">
            <a:spAutoFit/>
          </a:bodyPr>
          <a:lstStyle/>
          <a:p>
            <a:r>
              <a:rPr lang="zh-CN" altLang="en-US" dirty="0" smtClean="0"/>
              <a:t>数据条带化、奇偶校验盘</a:t>
            </a:r>
            <a:endParaRPr lang="zh-CN" altLang="en-US" dirty="0"/>
          </a:p>
        </p:txBody>
      </p:sp>
      <p:sp>
        <p:nvSpPr>
          <p:cNvPr id="49" name="文本框 48"/>
          <p:cNvSpPr txBox="1"/>
          <p:nvPr/>
        </p:nvSpPr>
        <p:spPr>
          <a:xfrm>
            <a:off x="2170043" y="5613460"/>
            <a:ext cx="2723823" cy="369332"/>
          </a:xfrm>
          <a:prstGeom prst="rect">
            <a:avLst/>
          </a:prstGeom>
          <a:noFill/>
        </p:spPr>
        <p:txBody>
          <a:bodyPr wrap="none" rtlCol="0">
            <a:spAutoFit/>
          </a:bodyPr>
          <a:lstStyle/>
          <a:p>
            <a:r>
              <a:rPr lang="zh-CN" altLang="en-US" dirty="0" smtClean="0"/>
              <a:t>数据条带化、分布式校验</a:t>
            </a:r>
            <a:endParaRPr lang="zh-CN" altLang="en-US" dirty="0"/>
          </a:p>
        </p:txBody>
      </p:sp>
      <p:sp>
        <p:nvSpPr>
          <p:cNvPr id="50" name="文本框 49"/>
          <p:cNvSpPr txBox="1"/>
          <p:nvPr/>
        </p:nvSpPr>
        <p:spPr>
          <a:xfrm>
            <a:off x="6137087" y="2159919"/>
            <a:ext cx="4339650" cy="369332"/>
          </a:xfrm>
          <a:prstGeom prst="rect">
            <a:avLst/>
          </a:prstGeom>
          <a:noFill/>
        </p:spPr>
        <p:txBody>
          <a:bodyPr wrap="none" rtlCol="0">
            <a:spAutoFit/>
          </a:bodyPr>
          <a:lstStyle/>
          <a:p>
            <a:r>
              <a:rPr lang="zh-CN" altLang="en-US" dirty="0" smtClean="0"/>
              <a:t>数据条带化、分布式校验并提供两级冗余</a:t>
            </a:r>
            <a:endParaRPr lang="zh-CN" altLang="en-US" dirty="0"/>
          </a:p>
        </p:txBody>
      </p:sp>
      <p:sp>
        <p:nvSpPr>
          <p:cNvPr id="51" name="文本框 50"/>
          <p:cNvSpPr txBox="1"/>
          <p:nvPr/>
        </p:nvSpPr>
        <p:spPr>
          <a:xfrm>
            <a:off x="8300258" y="3318583"/>
            <a:ext cx="2791149" cy="369332"/>
          </a:xfrm>
          <a:prstGeom prst="rect">
            <a:avLst/>
          </a:prstGeom>
          <a:noFill/>
        </p:spPr>
        <p:txBody>
          <a:bodyPr wrap="none" rtlCol="0">
            <a:spAutoFit/>
          </a:bodyPr>
          <a:lstStyle/>
          <a:p>
            <a:r>
              <a:rPr lang="zh-CN" altLang="en-US" dirty="0" smtClean="0"/>
              <a:t>先做</a:t>
            </a:r>
            <a:r>
              <a:rPr lang="en-US" altLang="zh-CN" dirty="0" smtClean="0"/>
              <a:t>RAID 1</a:t>
            </a:r>
            <a:r>
              <a:rPr lang="zh-CN" altLang="en-US" dirty="0" smtClean="0"/>
              <a:t>，再做</a:t>
            </a:r>
            <a:r>
              <a:rPr lang="en-US" altLang="zh-CN" dirty="0" smtClean="0"/>
              <a:t>RAID 0</a:t>
            </a:r>
            <a:endParaRPr lang="zh-CN" altLang="en-US" dirty="0"/>
          </a:p>
        </p:txBody>
      </p:sp>
      <p:sp>
        <p:nvSpPr>
          <p:cNvPr id="52" name="文本框 51"/>
          <p:cNvSpPr txBox="1"/>
          <p:nvPr/>
        </p:nvSpPr>
        <p:spPr>
          <a:xfrm>
            <a:off x="8160487" y="4376616"/>
            <a:ext cx="2791149" cy="369332"/>
          </a:xfrm>
          <a:prstGeom prst="rect">
            <a:avLst/>
          </a:prstGeom>
          <a:noFill/>
        </p:spPr>
        <p:txBody>
          <a:bodyPr wrap="none" rtlCol="0">
            <a:spAutoFit/>
          </a:bodyPr>
          <a:lstStyle/>
          <a:p>
            <a:r>
              <a:rPr lang="zh-CN" altLang="en-US" dirty="0" smtClean="0"/>
              <a:t>先做</a:t>
            </a:r>
            <a:r>
              <a:rPr lang="en-US" altLang="zh-CN" dirty="0" smtClean="0"/>
              <a:t>RAID 5</a:t>
            </a:r>
            <a:r>
              <a:rPr lang="zh-CN" altLang="en-US" dirty="0" smtClean="0"/>
              <a:t>，再做</a:t>
            </a:r>
            <a:r>
              <a:rPr lang="en-US" altLang="zh-CN" dirty="0" smtClean="0"/>
              <a:t>RAID 0</a:t>
            </a:r>
            <a:endParaRPr lang="zh-CN" altLang="en-US" dirty="0"/>
          </a:p>
        </p:txBody>
      </p:sp>
    </p:spTree>
    <p:extLst>
      <p:ext uri="{BB962C8B-B14F-4D97-AF65-F5344CB8AC3E}">
        <p14:creationId xmlns:p14="http://schemas.microsoft.com/office/powerpoint/2010/main" val="740072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4E927-2E19-40DA-AC21-D3EBC4321306}">
  <ds:schemaRefs>
    <ds:schemaRef ds:uri="http://purl.org/dc/dcmitype/"/>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C0B7D1-9D1B-4D75-900E-434169096B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2711</TotalTime>
  <Words>7876</Words>
  <Application>Microsoft Office PowerPoint</Application>
  <PresentationFormat>宽屏</PresentationFormat>
  <Paragraphs>855</Paragraphs>
  <Slides>40</Slides>
  <Notes>40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40</vt:i4>
      </vt:variant>
    </vt:vector>
  </HeadingPairs>
  <TitlesOfParts>
    <vt:vector size="51" baseType="lpstr">
      <vt:lpstr>方正兰亭黑简体</vt:lpstr>
      <vt:lpstr>Microsoft YaHei</vt:lpstr>
      <vt:lpstr>Microsoft YaHei</vt:lpstr>
      <vt:lpstr>Arial</vt:lpstr>
      <vt:lpstr>Huawei Sans</vt:lpstr>
      <vt:lpstr>Wingdings</vt:lpstr>
      <vt:lpstr>1_标题页模板</vt:lpstr>
      <vt:lpstr>2_功能页模板</vt:lpstr>
      <vt:lpstr>3_内容页模板</vt:lpstr>
      <vt:lpstr>4_感谢页模板</vt:lpstr>
      <vt:lpstr>3_功能页模板</vt:lpstr>
      <vt:lpstr>RAID技术</vt:lpstr>
      <vt:lpstr>PowerPoint 演示文稿</vt:lpstr>
      <vt:lpstr>PowerPoint 演示文稿</vt:lpstr>
      <vt:lpstr>PowerPoint 演示文稿</vt:lpstr>
      <vt:lpstr>RAID技术背景</vt:lpstr>
      <vt:lpstr>RAID基本概念</vt:lpstr>
      <vt:lpstr>RAID的数据组织形式</vt:lpstr>
      <vt:lpstr>RAID的数据保护方式</vt:lpstr>
      <vt:lpstr>常用RAID级别与分类标准</vt:lpstr>
      <vt:lpstr>RAID 0的工作原理</vt:lpstr>
      <vt:lpstr>RAID 1的工作原理</vt:lpstr>
      <vt:lpstr>RAID 3工作原理</vt:lpstr>
      <vt:lpstr>RAID 5的工作原理</vt:lpstr>
      <vt:lpstr>RAID 6概述</vt:lpstr>
      <vt:lpstr>RAID 6 P+Q工作原理</vt:lpstr>
      <vt:lpstr>RAID 6 DP工作原理</vt:lpstr>
      <vt:lpstr>RAID 10</vt:lpstr>
      <vt:lpstr>RAID 50</vt:lpstr>
      <vt:lpstr>PowerPoint 演示文稿</vt:lpstr>
      <vt:lpstr>RAID技术演变</vt:lpstr>
      <vt:lpstr>RAID 2.0+ 基本原理</vt:lpstr>
      <vt:lpstr>RAID 2.0+重构原理</vt:lpstr>
      <vt:lpstr>RAID 2.0+ 软件逻辑对象</vt:lpstr>
      <vt:lpstr>硬盘域</vt:lpstr>
      <vt:lpstr>Storage Pool &amp; Tier</vt:lpstr>
      <vt:lpstr>Disk Group (DG)</vt:lpstr>
      <vt:lpstr>LD</vt:lpstr>
      <vt:lpstr>CK</vt:lpstr>
      <vt:lpstr>CKG</vt:lpstr>
      <vt:lpstr>Extent</vt:lpstr>
      <vt:lpstr>Grain</vt:lpstr>
      <vt:lpstr>Volume &amp; LUN</vt:lpstr>
      <vt:lpstr>PowerPoint 演示文稿</vt:lpstr>
      <vt:lpstr>华为动态RAID算法</vt:lpstr>
      <vt:lpstr>RAID-TP</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zhuyuanyuanzjhw</cp:lastModifiedBy>
  <cp:revision>223</cp:revision>
  <cp:lastPrinted>2020-07-31T09:33:18Z</cp:lastPrinted>
  <dcterms:created xsi:type="dcterms:W3CDTF">2018-11-29T10:16:29Z</dcterms:created>
  <dcterms:modified xsi:type="dcterms:W3CDTF">2020-08-27T09:19:01Z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(3)zkjwO5MrMIqH4auCYSKp8hDHJELeUub9bHPRt/W86soat7JGSpbsgVST9HImIpvFNL+bpt+a
X7Sn7S7DpoRyShbH4H3oXaLpqmfSwt5ZSLngVhqrnDyfnUh+Hvj8+3mP5XwrJLiJmUp2lfUR
dXepR0UbdkhJzU74+F+21BchbsXW+6tXj1/tMNbDJldCVZKc7YIEAk5etOP9rFGNsdEEtVpw
oQwHxRNSanQd0xP0gj</vt:lpwstr>
  </property>
  <property fmtid="{D5CDD505-2E9C-101B-9397-08002B2CF9AE}" pid="3" name="_2015_ms_pID_7253431">
    <vt:lpwstr>Eaf//ZELWfP90FunVFaI+7OUFueKlWIbckLmoMXcmdurDqq8spxQyw
PurTJtFeTFYZYodPuO2+VlJzdqQCv4Gh3lYbv/6g1/RlD+kq8931stqsQ9+oHNjM+iFnyZN9
oiS9fCNPlqZcqPgQC9/If7WWp/LUHgTGy+OBRAS/SFcLZDxMX2SFrqj/FhloneR+VIXXciu2
9vbH6GR7QSpVDYrT1HGG9MBme1y2sSkHU8yB</vt:lpwstr>
  </property>
  <property fmtid="{D5CDD505-2E9C-101B-9397-08002B2CF9AE}" pid="4" name="_2015_ms_pID_7253432">
    <vt:lpwstr>5a7koB7z04lq7t0C9uWh3g8=</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1598519936</vt:lpwstr>
  </property>
</Properties>
</file>