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1" r:id="rId2"/>
    <p:sldId id="318" r:id="rId3"/>
    <p:sldId id="322" r:id="rId4"/>
    <p:sldId id="325" r:id="rId5"/>
    <p:sldId id="329" r:id="rId6"/>
    <p:sldId id="333" r:id="rId7"/>
    <p:sldId id="340" r:id="rId8"/>
    <p:sldId id="345" r:id="rId9"/>
    <p:sldId id="348" r:id="rId10"/>
    <p:sldId id="352" r:id="rId11"/>
    <p:sldId id="356" r:id="rId12"/>
    <p:sldId id="360" r:id="rId13"/>
    <p:sldId id="363" r:id="rId14"/>
    <p:sldId id="368" r:id="rId15"/>
    <p:sldId id="371" r:id="rId16"/>
    <p:sldId id="374" r:id="rId17"/>
    <p:sldId id="377" r:id="rId18"/>
    <p:sldId id="535" r:id="rId19"/>
    <p:sldId id="383" r:id="rId20"/>
    <p:sldId id="392" r:id="rId21"/>
    <p:sldId id="396" r:id="rId22"/>
    <p:sldId id="399" r:id="rId23"/>
    <p:sldId id="402" r:id="rId24"/>
    <p:sldId id="407" r:id="rId25"/>
    <p:sldId id="422" r:id="rId26"/>
    <p:sldId id="434" r:id="rId27"/>
    <p:sldId id="438" r:id="rId28"/>
    <p:sldId id="443" r:id="rId29"/>
    <p:sldId id="447" r:id="rId30"/>
    <p:sldId id="450" r:id="rId31"/>
    <p:sldId id="458" r:id="rId32"/>
    <p:sldId id="467" r:id="rId33"/>
    <p:sldId id="473" r:id="rId34"/>
    <p:sldId id="476" r:id="rId35"/>
    <p:sldId id="481" r:id="rId36"/>
    <p:sldId id="484" r:id="rId37"/>
    <p:sldId id="487" r:id="rId38"/>
    <p:sldId id="490" r:id="rId39"/>
    <p:sldId id="492" r:id="rId40"/>
    <p:sldId id="497" r:id="rId41"/>
    <p:sldId id="504" r:id="rId42"/>
    <p:sldId id="510" r:id="rId43"/>
    <p:sldId id="513" r:id="rId44"/>
    <p:sldId id="516" r:id="rId45"/>
    <p:sldId id="523" r:id="rId46"/>
    <p:sldId id="527" r:id="rId47"/>
    <p:sldId id="531" r:id="rId48"/>
    <p:sldId id="534" r:id="rId49"/>
  </p:sldIdLst>
  <p:sldSz cx="10801350" cy="72009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143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5430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571750" algn="l" defTabSz="10287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086100" algn="l" defTabSz="10287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600450" algn="l" defTabSz="10287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114800" algn="l" defTabSz="10287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36" y="-114"/>
      </p:cViewPr>
      <p:guideLst>
        <p:guide orient="horz" pos="2268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0DDE029-037D-4EBD-A9AA-1CF9D515B66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768350"/>
            <a:ext cx="57546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CF2137F-9E75-4CFB-A38F-48C76CF3BD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236947"/>
            <a:ext cx="9181148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4080510"/>
            <a:ext cx="756094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95B4E-A645-4AC7-8474-FF55D1C4657C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74EC-6BFC-4D49-AD0B-F5573A035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87F1-2F7D-400F-87ED-D76CDE4316A1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548D1-D724-4A66-B140-789826A62B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6A6D4-B3F7-456C-82F3-83D052643E91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3C281-6094-4A18-8522-8CA82ACE2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A661F-EBCE-4A39-856B-BB9D1A6A7ED3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169E0-5C32-4360-B346-D33C58CC68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627245"/>
            <a:ext cx="9181148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3052049"/>
            <a:ext cx="9181148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B4E5D-620E-41C1-8A30-E92C9A55B2AB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87225-68C6-436A-B7BE-CA1ED94E8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285E-82C4-4AED-A81F-9E9C3492094F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ADB8-ED93-4D67-975F-72F480CD16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11869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611869"/>
            <a:ext cx="4774347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EE473-2518-47E0-AD2E-2AA428B04F21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BFFAF-FB9D-4E73-907A-2AAB68995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F2BEC-4D68-4DBB-9F41-F5F9F9A18685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35989-99F2-421D-81C2-83481EB442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0B2-85B4-425E-8438-C7E99F112BA8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CC14-D1A4-4031-BB04-BAE66D640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86702"/>
            <a:ext cx="3553570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86703"/>
            <a:ext cx="6038255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6B196-C804-4F04-AC58-7256111D73CE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0274E-5CAA-4CD7-B1AE-696433EA84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5040630"/>
            <a:ext cx="648081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635705"/>
            <a:ext cx="648081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580F-03C0-4EE5-AC88-2F9BF9CB10DB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46D2-9283-429D-AC80-BF45D7D9B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40068" y="288370"/>
            <a:ext cx="972121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40068" y="1680211"/>
            <a:ext cx="9721215" cy="475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7" y="6674168"/>
            <a:ext cx="2520315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C4C70E-3601-494E-BA6C-EEB8A23C5E1E}" type="datetimeFigureOut">
              <a:rPr lang="zh-CN" altLang="en-US"/>
              <a:pPr>
                <a:defRPr/>
              </a:pPr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674168"/>
            <a:ext cx="3420428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674168"/>
            <a:ext cx="2520315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6F08FE-1779-4CC1-90CB-6835B98FE4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51435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10287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54305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20574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48147" y="975122"/>
            <a:ext cx="9937104" cy="84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870" tIns="51435" rIns="102870" bIns="51435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项目管理</a:t>
            </a:r>
            <a:r>
              <a:rPr lang="en-US" altLang="zh-CN" sz="4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47</a:t>
            </a:r>
            <a:r>
              <a:rPr lang="zh-CN" altLang="en-US" sz="4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个过程详细解析（</a:t>
            </a:r>
            <a:r>
              <a:rPr lang="en-US" altLang="zh-CN" sz="4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4W1H</a:t>
            </a:r>
            <a:r>
              <a:rPr lang="zh-CN" altLang="en-US" sz="4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）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宋体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定义范围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7205" y="1600186"/>
          <a:ext cx="9002742" cy="5330846"/>
        </p:xfrm>
        <a:graphic>
          <a:graphicData uri="http://schemas.openxmlformats.org/drawingml/2006/table">
            <a:tbl>
              <a:tblPr/>
              <a:tblGrid>
                <a:gridCol w="1569285"/>
                <a:gridCol w="7433457"/>
              </a:tblGrid>
              <a:tr h="458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4W1H</a:t>
                      </a:r>
                      <a:endParaRPr lang="zh-CN" sz="2400" kern="100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定义范围</a:t>
                      </a:r>
                      <a:endParaRPr lang="zh-CN" sz="2400" kern="100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2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what</a:t>
                      </a:r>
                      <a:endParaRPr lang="zh-CN" sz="2000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做什么</a:t>
                      </a:r>
                      <a:endParaRPr lang="zh-CN" sz="2000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制定一份范围说明书，详细描述项目和产品，具体定义、描述项目</a:t>
                      </a:r>
                      <a:r>
                        <a:rPr lang="zh-CN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范围</a:t>
                      </a:r>
                      <a:endParaRPr lang="en-US" altLang="zh-CN" sz="2000" b="1" kern="100" dirty="0" smtClean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作用：明确收集的需求哪些包含在项目范围内，哪些将排除在项目范围外，明确项目、服务或成果的边界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2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why</a:t>
                      </a:r>
                      <a:endParaRPr lang="zh-CN" sz="2000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为什么做</a:t>
                      </a:r>
                      <a:endParaRPr lang="zh-CN" sz="2000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编制详细的项目范围说明书，对项目成功至关重要</a:t>
                      </a: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who</a:t>
                      </a:r>
                      <a:endParaRPr lang="zh-CN" sz="2000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谁来做</a:t>
                      </a:r>
                      <a:endParaRPr lang="zh-CN" sz="2000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项目经理带领项目管理</a:t>
                      </a:r>
                      <a:r>
                        <a:rPr lang="zh-CN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团队制定</a:t>
                      </a: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，应该获得发起人</a:t>
                      </a: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</a:t>
                      </a: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客户和关键干系人的批准</a:t>
                      </a: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2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when</a:t>
                      </a:r>
                      <a:endParaRPr lang="zh-CN" sz="2000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什么时候做</a:t>
                      </a:r>
                      <a:endParaRPr lang="zh-CN" sz="2000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收集需求之后</a:t>
                      </a: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2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how</a:t>
                      </a:r>
                      <a:endParaRPr lang="zh-CN" sz="2000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如何做</a:t>
                      </a:r>
                      <a:endParaRPr lang="zh-CN" sz="2000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采用产品分析、备选方案识别和引导式研讨会，采用专家判断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9077" marR="39077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创建工作分解结构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4017" y="4759312"/>
            <a:ext cx="8996766" cy="49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4329" y="1671624"/>
          <a:ext cx="9215502" cy="5214974"/>
        </p:xfrm>
        <a:graphic>
          <a:graphicData uri="http://schemas.openxmlformats.org/drawingml/2006/table">
            <a:tbl>
              <a:tblPr/>
              <a:tblGrid>
                <a:gridCol w="1949358"/>
                <a:gridCol w="7266144"/>
              </a:tblGrid>
              <a:tr h="512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创建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WBS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22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制定一份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WBS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，把项目可交付成果和项目工作分解为较小的，更易于管理的组成部分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作用：对所要交付的内容提供一个结构化视图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WBS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代表着项目范围说明书所规定的工作，可以针对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WBS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的工作包安排进度、估算成本和实施监控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7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5130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制定项目范围说明书后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7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用分解和专家判断的方法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确认范围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9702" y="4894250"/>
            <a:ext cx="9144063" cy="48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00015" y="1814500"/>
          <a:ext cx="9286940" cy="5143535"/>
        </p:xfrm>
        <a:graphic>
          <a:graphicData uri="http://schemas.openxmlformats.org/drawingml/2006/table">
            <a:tbl>
              <a:tblPr/>
              <a:tblGrid>
                <a:gridCol w="1970278"/>
                <a:gridCol w="7316662"/>
              </a:tblGrid>
              <a:tr h="472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确认范围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765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正式验收已经完成的可交付成果，与客户或发起人一起审查可交付成果，确保可交付成果已经圆满完成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作用：使验收过程具有客观性，通过每个可交付成果验收，提高最终产品、服务或成果获得验收的可能性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32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获得客户或发起人的正式验收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56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项目经理与客户或发起人一起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601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已经产出可交付成果，并且可交付成果已经通过实施质量控制过程进行了检验，得到了组织中质检部门的确认之后。实施质量控制和核实范围也可同时进行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56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检查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群体决策技术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控制范围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2744" y="5187940"/>
            <a:ext cx="9461614" cy="5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0081" y="2100252"/>
          <a:ext cx="8858312" cy="4786347"/>
        </p:xfrm>
        <a:graphic>
          <a:graphicData uri="http://schemas.openxmlformats.org/drawingml/2006/table">
            <a:tbl>
              <a:tblPr/>
              <a:tblGrid>
                <a:gridCol w="1897214"/>
                <a:gridCol w="6961098"/>
              </a:tblGrid>
              <a:tr h="47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控制范围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06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监督项目和产品范围，管理范围基准变更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作用：在整个项目期间保持对范围基准的维护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298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防止范围失控，变更实际发生时，管理变更，变更不可避免，必须强制实施变更控制，防止范围蔓延，杜绝范围镀金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44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566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项目或阶段末，项目结束前进行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44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采用挣值计算，进行偏差分析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规划进度管理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7205" y="1885938"/>
          <a:ext cx="9072626" cy="5000660"/>
        </p:xfrm>
        <a:graphic>
          <a:graphicData uri="http://schemas.openxmlformats.org/drawingml/2006/table">
            <a:tbl>
              <a:tblPr/>
              <a:tblGrid>
                <a:gridCol w="1919135"/>
                <a:gridCol w="7153491"/>
              </a:tblGrid>
              <a:tr h="457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规划进度管理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362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制定进度管理计划，为规划、编制、管理、执行和控制项目进度制定政策。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作用：为如何在整个项目过程中管理项目进度提供指南和方向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6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指导进度管理知识领域的其他过程如何开展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55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370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项目章程制定后，项目进度管理知识领域之前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55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专家判断，采用分析技术和会议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定义活动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71454" y="4767249"/>
            <a:ext cx="9752082" cy="51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4329" y="1671624"/>
          <a:ext cx="9215502" cy="4821031"/>
        </p:xfrm>
        <a:graphic>
          <a:graphicData uri="http://schemas.openxmlformats.org/drawingml/2006/table">
            <a:tbl>
              <a:tblPr/>
              <a:tblGrid>
                <a:gridCol w="1861857"/>
                <a:gridCol w="7353645"/>
              </a:tblGrid>
              <a:tr h="464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定义活动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066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把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WBS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工作包分解为活动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为完成可交付成果需要采取的行动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作用：将工作包分解为活动，作为对项目工作进行估算、进度规划、执行、监督和控制的基础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114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对活动才能更详细更准确的分配资源和时间、成本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65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48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范围基准确定后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65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采用分解的方法，还需用滚动式规划方法和专家判断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排列活动顺序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4329" y="1600186"/>
          <a:ext cx="8858312" cy="5072098"/>
        </p:xfrm>
        <a:graphic>
          <a:graphicData uri="http://schemas.openxmlformats.org/drawingml/2006/table">
            <a:tbl>
              <a:tblPr/>
              <a:tblGrid>
                <a:gridCol w="1738351"/>
                <a:gridCol w="7119961"/>
              </a:tblGrid>
              <a:tr h="521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排列活动顺序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416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把活动按照逻辑关系排列顺序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作用：定义活动之间的逻辑顺序，以便在既定的所有项目制约因素下获得最高效率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09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为了制定合理的、符合实际情况的进度计划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09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75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定义活动之后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09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利用画网络图的方法，单代号网络图和双代号网络图，确定依赖关系，注意利用时间的提前量和滞后量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估算活动资源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7205" y="1600186"/>
          <a:ext cx="8716991" cy="5394347"/>
        </p:xfrm>
        <a:graphic>
          <a:graphicData uri="http://schemas.openxmlformats.org/drawingml/2006/table">
            <a:tbl>
              <a:tblPr/>
              <a:tblGrid>
                <a:gridCol w="1831415"/>
                <a:gridCol w="6885576"/>
              </a:tblGrid>
              <a:tr h="4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估算活动资源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78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估算各项活动所需资源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材料、人员、设备等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活动资源需求的支持细节在活动资源需求文件中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作用：明确完成活动所需的资源种类、数量和特性，以便做出更准确的成本和持续时间估算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11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资源不同影响项目的进度也会不同，估算活动资源为了制定合理、符合实际情况的进度计划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66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49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定义活动之后，排列活动顺序之后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184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采用备选方案分析估算资源，利用发布的估算数据，自下而上估算资源，可利用项目管理软件估算资源，辅以专家判断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估算活动持续时间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9868" y="4840274"/>
            <a:ext cx="9654906" cy="47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7205" y="1671624"/>
          <a:ext cx="9001188" cy="5214975"/>
        </p:xfrm>
        <a:graphic>
          <a:graphicData uri="http://schemas.openxmlformats.org/drawingml/2006/table">
            <a:tbl>
              <a:tblPr/>
              <a:tblGrid>
                <a:gridCol w="1365170"/>
                <a:gridCol w="7636018"/>
              </a:tblGrid>
              <a:tr h="490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估算活动持续时间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7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根据资源估算结果，估算完成单项活动所需时间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作用：确定完成每个活动所需花费的时间量，为制定进度计划过程提供主要输入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7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为了制定进度基准，为项目提供衡量进度绩效标尺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49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0329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活动资源需求记录后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49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可采用类比估算、三点估算、参数估算，辅以专家判断，考虑储备，开展储备分析，加入应急储备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制定进度计划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313" y="4437063"/>
            <a:ext cx="82296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2891" y="1600187"/>
          <a:ext cx="9358378" cy="5600713"/>
        </p:xfrm>
        <a:graphic>
          <a:graphicData uri="http://schemas.openxmlformats.org/drawingml/2006/table">
            <a:tbl>
              <a:tblPr/>
              <a:tblGrid>
                <a:gridCol w="1966168"/>
                <a:gridCol w="7392210"/>
              </a:tblGrid>
              <a:tr h="37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制定进度计划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963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制定进度绩效基准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进度计划，批准的进度计划叫进度基准，注意进度计划不是计划，而是文件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进度计划的支持细节是进度数据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作用：把进度活动、持续时间、资源、资源可用性和逻辑关系进度规划工具，形成包含各个项目活动的计划日期和进度模型</a:t>
                      </a:r>
                      <a:endParaRPr kumimoji="0" 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55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为项目制定衡量标尺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85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项目管理团队认可和批准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2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定义范围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定义活动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排列活动顺序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估算活动资源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估算活动持续时间之后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481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采用进度网络分析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关键路径法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关键链法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资源平衡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假设情境分析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进度压缩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进度计划编制工具，利用时间的提前量和滞后量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制定项目章程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081" y="1814500"/>
          <a:ext cx="8929750" cy="5143535"/>
        </p:xfrm>
        <a:graphic>
          <a:graphicData uri="http://schemas.openxmlformats.org/drawingml/2006/table">
            <a:tbl>
              <a:tblPr/>
              <a:tblGrid>
                <a:gridCol w="1276400"/>
                <a:gridCol w="7653350"/>
              </a:tblGrid>
              <a:tr h="452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4W1H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制定项目章程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9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编写一份项目章程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作用：明确定义项目开始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边界，确立项目正式地位，高级管理层直述他们对项目的支持 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28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、澄清需求，把合同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/SOW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内容转化为项目章程；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、确定项目总体要求，项目概述；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、任命项目经理，授权项目经理可以动用组织资源；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、确定项目成功标准，谁对项目成功下结论，谁签署项目结束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1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发起人才有资格制定并批准项目章程，也可以委托项目经理代为编写，但必须发起人批准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1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发起人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高管与外部客户签订合同后，或内部决定开展一个项目后，项目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阶段最开始时候做，项目早期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1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借鉴过去经验，结合本项目实际，进行商业论证，采用专家判断、引导技术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控制进度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80992" y="5137109"/>
            <a:ext cx="8953238" cy="41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5767" y="1741446"/>
          <a:ext cx="8858312" cy="4859400"/>
        </p:xfrm>
        <a:graphic>
          <a:graphicData uri="http://schemas.openxmlformats.org/drawingml/2006/table">
            <a:tbl>
              <a:tblPr/>
              <a:tblGrid>
                <a:gridCol w="2306619"/>
                <a:gridCol w="6551693"/>
              </a:tblGrid>
              <a:tr h="418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控制进度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2321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监督项目进展情况，管理进度基准变更，更新项目进展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作用：提供发现计划偏离的方法，可以及时采取纠正和预防措施，降低项目风险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10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为实现项目目标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275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按照计划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基准时时监控，贯穿项目始终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7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采用绩效审查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偏差分析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假设情境分析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资源平衡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进度压缩，利用项目管理软件和进度计划编制工具，调整时间提前量与滞后量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规划成本管理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519" y="2028814"/>
          <a:ext cx="8858312" cy="4786346"/>
        </p:xfrm>
        <a:graphic>
          <a:graphicData uri="http://schemas.openxmlformats.org/drawingml/2006/table">
            <a:tbl>
              <a:tblPr/>
              <a:tblGrid>
                <a:gridCol w="1861106"/>
                <a:gridCol w="6997206"/>
              </a:tblGrid>
              <a:tr h="491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规划成本管理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581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制定成本管理计划。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作用：在整个项目中为如何管理项目成本提供指南和方向</a:t>
                      </a:r>
                      <a:endParaRPr kumimoji="0" 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581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指导成本管理知识领域其他过程如何开展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664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项目经理带领项目管理团队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04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项目章程制定后，成本管理其他过程之前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664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专家判断，采用分析技术和会议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估算成本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00113" y="1557338"/>
          <a:ext cx="8643966" cy="5114947"/>
        </p:xfrm>
        <a:graphic>
          <a:graphicData uri="http://schemas.openxmlformats.org/drawingml/2006/table">
            <a:tbl>
              <a:tblPr/>
              <a:tblGrid>
                <a:gridCol w="1711534"/>
                <a:gridCol w="6932432"/>
              </a:tblGrid>
              <a:tr h="46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估算成本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6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对项目成本进行近似估算，估算包括对储备的考虑，考虑应急储备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估算成本的支持细节是估算依据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49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对完成活动所需资源的可能成本进行量化评估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作用：确定完成项目工作所需的成本数额</a:t>
                      </a:r>
                      <a:endParaRPr kumimoji="0" 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49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项目经理带领项目管理团队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49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制定范围基准之后，制定进度基准之后，制定人力资源计划后，制定风险应对计划后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6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采用类比估算、参数估算、自下而上估算、三点估算、质量成本、卖方投标分析、储备分析，并采用项目管理软件，由专家参与进行专家判断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制定预算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7205" y="1671624"/>
          <a:ext cx="9145618" cy="5277212"/>
        </p:xfrm>
        <a:graphic>
          <a:graphicData uri="http://schemas.openxmlformats.org/drawingml/2006/table">
            <a:tbl>
              <a:tblPr/>
              <a:tblGrid>
                <a:gridCol w="2381774"/>
                <a:gridCol w="6763844"/>
              </a:tblGrid>
              <a:tr h="27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制定预算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032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制定项目成本绩效基准，制定项目资金需求，考虑储备，应急储备包括在项目成本绩效基准中，管理储备包含在项目资金需求中，项目资金需求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项目成本绩效基准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管理储备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524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制定一个衡量项目成本绩效的标尺，根据预算来考核项目成本绩效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作用：确定成本基准，据此监督和控制项目绩效</a:t>
                      </a:r>
                      <a:endParaRPr kumimoji="0" 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6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项目经理带领项目管理团队制定，发起人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上级批准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6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项目早期，范围基准制定之后，项目进度计划制定之后，估算成本之后，资源可用时间确定之后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524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把估算的成本汇总，考虑资金的限制平衡，考虑参数和类比以往项目，辅以专家判断，还要进行储备分析，考虑应急储备和管理储备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控制成本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2957" y="1885938"/>
          <a:ext cx="8858311" cy="5045093"/>
        </p:xfrm>
        <a:graphic>
          <a:graphicData uri="http://schemas.openxmlformats.org/drawingml/2006/table">
            <a:tbl>
              <a:tblPr/>
              <a:tblGrid>
                <a:gridCol w="1940109"/>
                <a:gridCol w="6918202"/>
              </a:tblGrid>
              <a:tr h="425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控制成本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657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监督项目成本状况，管理成本基准变更，更新预算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作用：发现实际与计划的差异，采取纠正措施，降低风险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10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为实现项目目的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10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10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按照计划</a:t>
                      </a: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基准时时监控，贯穿项目始终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204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采用挣值管理技术，只监督项目资金支出，不考虑支出所完成的工作价值对项目是否有意义，应重点分析项目资金支出与相应完成的工作之间的关系，对经批准的成本绩效基准及其变更进行管理</a:t>
                      </a:r>
                    </a:p>
                  </a:txBody>
                  <a:tcPr marL="46554" marR="46554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规划质量管理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8643" y="1671623"/>
          <a:ext cx="9001188" cy="5286412"/>
        </p:xfrm>
        <a:graphic>
          <a:graphicData uri="http://schemas.openxmlformats.org/drawingml/2006/table">
            <a:tbl>
              <a:tblPr/>
              <a:tblGrid>
                <a:gridCol w="1285884"/>
                <a:gridCol w="7715304"/>
              </a:tblGrid>
              <a:tr h="391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规划质量管理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89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编写一份质量管理计划和一份过程改进计划，明确项目的质量标准，确定质量测量指标和质量核对表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作用：为整个项目如何管理和确认质量提供指南和方向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2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、识别项目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产品的质量要求和标准；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、如何达到标准；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、为项目质量检验、项目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产品质量验收制定标准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0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组织的过程资产中有高级管理层颁布的质量政策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方针等可以原样照搬到项目中使用，如果执行组织没有正式的质量政策或项目涉及多个执行组织，项目管理团队就需要为项目制定质量政策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89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范围、进度、成本基准确定后，干系人和风险识别后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89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采用成本绩效分析，质量成本，标杆对照，统计抽样，七种基本质量工具，实验设计，专有的质量管理方法即其它质量规划工具（头脑风暴法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亲和图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力场分析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名义小组技术）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实施质量保证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4395" y="1814500"/>
          <a:ext cx="8572560" cy="4643470"/>
        </p:xfrm>
        <a:graphic>
          <a:graphicData uri="http://schemas.openxmlformats.org/drawingml/2006/table">
            <a:tbl>
              <a:tblPr/>
              <a:tblGrid>
                <a:gridCol w="1839665"/>
                <a:gridCol w="6732895"/>
              </a:tblGrid>
              <a:tr h="422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实施质量保证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07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构建一个改进体系，保证过程符合要求并持续开展质量改进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作用：促进质量过程改进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35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实现质量预防理念，构建一个框架体系，用过程</a:t>
                      </a: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流程保证质量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35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组织中的质量保证部门或类似部门对质量保证活动进行监督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35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规划制定后，执行全过程，持续开展保证活动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35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采用质量管理和控制工具、质量审计（识别、分享、协助、积累、确认）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控制质量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767" y="1671624"/>
          <a:ext cx="9286940" cy="5286413"/>
        </p:xfrm>
        <a:graphic>
          <a:graphicData uri="http://schemas.openxmlformats.org/drawingml/2006/table">
            <a:tbl>
              <a:tblPr/>
              <a:tblGrid>
                <a:gridCol w="1574058"/>
                <a:gridCol w="7712882"/>
              </a:tblGrid>
              <a:tr h="447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控制质量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627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构建一个评估系统，评价项目质量，对项目质量状况下结论，还审查已批准的变更请求是否得到执行。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）识别过程低效或产品质量低劣的原因，建议并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或采取相应措施消除这些原因，（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）确认项目的可交付成果及工作满足主要干系人的既定需求，可以进行最终验收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41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保证有缺陷的产品、服务或成果不能交付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41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组织中的质量控制部门或名称相似的组织单元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41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执行之后，对项目产品、服务或成果进行的检查评估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41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七种基本质量工具、统计抽样、检查和审查已经批准的变更请求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规划人力资源管理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19" y="1600186"/>
          <a:ext cx="8786874" cy="4964817"/>
        </p:xfrm>
        <a:graphic>
          <a:graphicData uri="http://schemas.openxmlformats.org/drawingml/2006/table">
            <a:tbl>
              <a:tblPr/>
              <a:tblGrid>
                <a:gridCol w="2242770"/>
                <a:gridCol w="6544104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规划人力资源管理计划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44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编写一份人力资源计划，其中包括人员配备管理计划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作用：建立项目角色与职责、项目组织图，包含人员招募和遣散时间表和人员配备管理计划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2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识别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记录项目角色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职责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所需技能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报告关系，人员配备情况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2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2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项目早期，活动资源需求确定后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2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采用组织结构图与职位描述，利用人际关系技能和组织理论，召开会议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组建项目团队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081" y="1671624"/>
          <a:ext cx="9001188" cy="5072096"/>
        </p:xfrm>
        <a:graphic>
          <a:graphicData uri="http://schemas.openxmlformats.org/drawingml/2006/table">
            <a:tbl>
              <a:tblPr/>
              <a:tblGrid>
                <a:gridCol w="1980419"/>
                <a:gridCol w="7020769"/>
              </a:tblGrid>
              <a:tr h="7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组建项目团队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32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组建项目所需团队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作用：指导团队选择和职责分配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32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为开展项目工作配备资源，组成团队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898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配备人员是职能经理的职责，项目经理有权要求特定的资源，可以提出资源要求，最终使用什么资源取决于职能经理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32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项目早期，从项目经理确定开始，项目团队就在逐渐组建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32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采用预分派，谈判，招募和虚拟团队、多标准决策分析技术来组建项目团队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制定项目管理计划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4046" y="5232045"/>
            <a:ext cx="9309874" cy="48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0081" y="1671624"/>
          <a:ext cx="8715436" cy="5052996"/>
        </p:xfrm>
        <a:graphic>
          <a:graphicData uri="http://schemas.openxmlformats.org/drawingml/2006/table">
            <a:tbl>
              <a:tblPr/>
              <a:tblGrid>
                <a:gridCol w="1548054"/>
                <a:gridCol w="7167382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制定项目管理计划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913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汇总制定一份包括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个子计划，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个基准的项目管理计划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作用：生成一份核心文档，作为所有项目工作的依据 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5397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制定一个衡量项目的标尺，指导团队如何开展项目管理工作，每份子计划都说明了如何进行该知识领域的项目管理工作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5397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项目经理带领项目管理团队编写，除了项目进度表由项目经理即管理团队批准外，其它子计划和基准均需公司高管批准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77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项目早期，项目章程批准后，开始制定项目管理计划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66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采用沟通方法，有效整合，将各子计划整合成项目管理计划，采用专家判断、引导技术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建设项目团队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8643" y="1743062"/>
          <a:ext cx="8929750" cy="5000661"/>
        </p:xfrm>
        <a:graphic>
          <a:graphicData uri="http://schemas.openxmlformats.org/drawingml/2006/table">
            <a:tbl>
              <a:tblPr/>
              <a:tblGrid>
                <a:gridCol w="2047054"/>
                <a:gridCol w="6882696"/>
              </a:tblGrid>
              <a:tr h="42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建设项目团队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079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营造一个良好氛围的项目团队环境，促进团队沟通，提高工作能力，提高项目绩效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作用：改进团队协作，增强人际技能，激励团队成员，降低人员离职率，提升整体项目绩效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47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提高项目绩效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47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555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伴随项目团队组建，建设项目团队工作开始，并伴随项目生命周期，塔可曼团队建设阶段：形成、震荡、规范、成熟、解散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47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采用人际关系技能，培训，团队建设活动，基本规则，集中办公，认可与奖励，人事测评工具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管理项目团队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081" y="1814500"/>
          <a:ext cx="8858312" cy="4929222"/>
        </p:xfrm>
        <a:graphic>
          <a:graphicData uri="http://schemas.openxmlformats.org/drawingml/2006/table">
            <a:tbl>
              <a:tblPr/>
              <a:tblGrid>
                <a:gridCol w="2751158"/>
                <a:gridCol w="6107154"/>
              </a:tblGrid>
              <a:tr h="57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管理项目团队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504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跟踪团队成员表现，提供反馈，解决冲突，管理人员变更，优化项目绩效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作用：影响团队行为，管理冲突，解决问题，评估团队成员的绩效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52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管理团队冲突，解决各种问题，关注团队成员个人技能，保证项目绩效，从而保证项目目标的实现，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52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52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贯穿项目生命周期始终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52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采用观察与交谈，项目绩效评估，冲突管理，问题日志和人际关系技能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规划沟通管理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081" y="1671624"/>
          <a:ext cx="8931305" cy="5000659"/>
        </p:xfrm>
        <a:graphic>
          <a:graphicData uri="http://schemas.openxmlformats.org/drawingml/2006/table">
            <a:tbl>
              <a:tblPr/>
              <a:tblGrid>
                <a:gridCol w="2033476"/>
                <a:gridCol w="6897829"/>
              </a:tblGrid>
              <a:tr h="380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规划沟通管理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873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制定一份沟通管理计划，定义沟通方法，明确针对不同的干系人使用何种沟通方法和沟通方式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媒介，对干系人发布何种信息等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作用：识别和记录与干系人的最有效率且最有效果的沟通方式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523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良好的沟通是项目成功的必须，项目经理必须做好沟通，项目经理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90%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的时间用来沟通，目的是整合项目工作，达成项目目标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49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项目经理和项目管理团队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49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项目早期，项目章程批准后，开始制定项目沟通管理计划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101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采用沟通需求分析，沟通技术，沟通方法，沟通模型和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 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会议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管理沟通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19" y="1885938"/>
          <a:ext cx="8929750" cy="4357718"/>
        </p:xfrm>
        <a:graphic>
          <a:graphicData uri="http://schemas.openxmlformats.org/drawingml/2006/table">
            <a:tbl>
              <a:tblPr/>
              <a:tblGrid>
                <a:gridCol w="2143140"/>
                <a:gridCol w="6786610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4W1H</a:t>
                      </a:r>
                      <a:endParaRPr lang="zh-CN" sz="2400" kern="100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管理沟通</a:t>
                      </a:r>
                      <a:endParaRPr lang="zh-CN" sz="2400" kern="100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what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做什么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按照计划生成、收集、分发、储存、检索、最终处置项目信息。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作用：促进项目干系人之间实现有效率且有效果的沟通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why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为什么做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实现有效率、有效果沟通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who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谁来做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项目管理</a:t>
                      </a:r>
                      <a:r>
                        <a:rPr lang="zh-CN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团队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when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什么时候做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计划制定后，按照计划执行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how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如何做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使用沟通技术、沟通模型、沟通方法、信息管理系统和报告绩效工具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控制沟通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088" y="1773238"/>
          <a:ext cx="8574115" cy="4684733"/>
        </p:xfrm>
        <a:graphic>
          <a:graphicData uri="http://schemas.openxmlformats.org/drawingml/2006/table">
            <a:tbl>
              <a:tblPr/>
              <a:tblGrid>
                <a:gridCol w="2257462"/>
                <a:gridCol w="6316653"/>
              </a:tblGrid>
              <a:tr h="425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控制沟通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196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在整个项目生命周期中对沟通进行监督和控制，满足干系人对信息的需求。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作用：随时确保所有沟通参与者之间的信息流动的最优化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98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重视对干系人期望的管理，确保项目成功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98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98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贯穿项目生命周期始终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98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信息管理系统、专家判断和会议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规划风险管理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2957" y="1814500"/>
          <a:ext cx="8716991" cy="5180087"/>
        </p:xfrm>
        <a:graphic>
          <a:graphicData uri="http://schemas.openxmlformats.org/drawingml/2006/table">
            <a:tbl>
              <a:tblPr/>
              <a:tblGrid>
                <a:gridCol w="1744129"/>
                <a:gridCol w="6972862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规划风险管理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61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编写一份风险管理计划，定义如何实施项目风险管理活动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作用：确保风险管理的程度、类型和可见度与风险及项目对组织的重要性相匹配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0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项目管理的本质与核心就是风险管理，有效的开展风险管理活动，可以确保项目目标实现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0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0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项目早期，项目章程批准之后，开始执行项目管理计划，风险管理计划是项目管理计划的子计划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0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采用规划会议和分析工具进行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识别风险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19" y="1600186"/>
          <a:ext cx="9144064" cy="5429286"/>
        </p:xfrm>
        <a:graphic>
          <a:graphicData uri="http://schemas.openxmlformats.org/drawingml/2006/table">
            <a:tbl>
              <a:tblPr/>
              <a:tblGrid>
                <a:gridCol w="2332815"/>
                <a:gridCol w="6811249"/>
              </a:tblGrid>
              <a:tr h="506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识别风险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451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识别、记录可能发生的风险，列出风险清单，清单上记录哪些风险会影响项目，有哪些特征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作用：对已有风险进行文档化，为项目该团队预测未来时间积累知识和技能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43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为了针对可能发生的风险制定应对措施，制定应急预案，防止风险发生，保证项目目标实现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43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项目经理带领项目管理团队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43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项目早期，项目章程批准后，制定项目风险管理计划之后，并在项目进行过程中，随时识别风险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43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通过审查文档，信息收集技术，核对表分析，图解技术，假设分析，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SWOT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分析和专家判断来识别风险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实施定性风险分析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081" y="1743062"/>
          <a:ext cx="8715436" cy="5072098"/>
        </p:xfrm>
        <a:graphic>
          <a:graphicData uri="http://schemas.openxmlformats.org/drawingml/2006/table">
            <a:tbl>
              <a:tblPr/>
              <a:tblGrid>
                <a:gridCol w="2090475"/>
                <a:gridCol w="6624961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实施定性风险分析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将已经识别的风险进行分类，分级，排序，定性的确定风险优先级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作用：使项目经理能够降低项目的不确定性级别，重点关注高优先级风险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明确重点要关注的风险，为后续分析或行动提供基础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识别风险之后做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使用风险的概率和影响评估，概率影响矩阵，风险数据质量评估，风险分类，风险紧迫性评估和专家判断来定性分析风险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实施定量风险分析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19" y="1671624"/>
          <a:ext cx="8786874" cy="5214974"/>
        </p:xfrm>
        <a:graphic>
          <a:graphicData uri="http://schemas.openxmlformats.org/drawingml/2006/table">
            <a:tbl>
              <a:tblPr/>
              <a:tblGrid>
                <a:gridCol w="1846097"/>
                <a:gridCol w="6940777"/>
              </a:tblGrid>
              <a:tr h="411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实施定量风险分析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154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定量分析已识别的风险对项目整体目标的影响，量化风险，确定量化的风险优先级，重点对定性分析中排在高优先级的风险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作用：产生量化风险信息，支持决策制定，降低项目的不确定性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1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了解风险对项目整体目标的影响，了解风险影响的量值，以便决定采取什么措施应对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1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2927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定性风险分析之后，有时不需要进行定量风险分析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识别新风险后，要进行定量风险分析，然后决定采取什么应对措施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1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使用数据收集和表现技术，定量风险分析和建模技术以及专家判断来定量分析风险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规划风险应对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5833" y="1671624"/>
          <a:ext cx="8501122" cy="5000661"/>
        </p:xfrm>
        <a:graphic>
          <a:graphicData uri="http://schemas.openxmlformats.org/drawingml/2006/table">
            <a:tbl>
              <a:tblPr/>
              <a:tblGrid>
                <a:gridCol w="1908260"/>
                <a:gridCol w="6592862"/>
              </a:tblGrid>
              <a:tr h="38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规划风险应对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52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根据分析结果，找到应对风险策略，制定应对方案和措施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作用：根据风险的优先级来制定应对措施，把风险应对所需的资源和活动加进项目预算、进度计划和项目管理计划中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00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一旦风险发生，马上采取措施，最大限度的减少风险对项目的消极影响，保证项目成功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00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00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风险定性、定量分析之后，规划时制定应对措施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00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采用消极的（积极的）风险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威胁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机会的应对措施，应急应对措施和专家判断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指导与管理项目工作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8282" y="4830750"/>
            <a:ext cx="10328720" cy="51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2957" y="1743062"/>
          <a:ext cx="8858312" cy="5061018"/>
        </p:xfrm>
        <a:graphic>
          <a:graphicData uri="http://schemas.openxmlformats.org/drawingml/2006/table">
            <a:tbl>
              <a:tblPr/>
              <a:tblGrid>
                <a:gridCol w="1988438"/>
                <a:gridCol w="6869874"/>
              </a:tblGrid>
              <a:tr h="458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指导与管理项目工作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989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、产出产品、服务或成果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、产出一份工作绩效数据记录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、随着执行的进行，及时提出变更请求并说明采取什么措施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作用：对项目工作提供全面管理 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为实现项目目的而执行计划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7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30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计划制定后，按照计划执行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7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使用项目管理信息系统，辅以专家判断和会议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控制风险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8643" y="1671625"/>
          <a:ext cx="9001188" cy="5258845"/>
        </p:xfrm>
        <a:graphic>
          <a:graphicData uri="http://schemas.openxmlformats.org/drawingml/2006/table">
            <a:tbl>
              <a:tblPr/>
              <a:tblGrid>
                <a:gridCol w="2202961"/>
                <a:gridCol w="6798227"/>
              </a:tblGrid>
              <a:tr h="528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风险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086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在整个项目中实施风险应对计划、跟踪已识别的风险、监测残余风险、识别新风险、评估风险过程的有效性，删去不复存在的风险，释放相应的储备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作用：在整个项目生命周期中提高应对风险的效率，不断优化风险应对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25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实施实时监控，关注风险，确保项目成功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25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25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贯穿项目始终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688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采用风险再评估，风险审计（审查风险管理过程的有效性、审查风险应对措施的有效性），偏差和趋势分析，技术绩效测量，储备分析和状态审查会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规划采购管理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14395" y="1671624"/>
          <a:ext cx="8358246" cy="4786345"/>
        </p:xfrm>
        <a:graphic>
          <a:graphicData uri="http://schemas.openxmlformats.org/drawingml/2006/table">
            <a:tbl>
              <a:tblPr/>
              <a:tblGrid>
                <a:gridCol w="1808427"/>
                <a:gridCol w="6549819"/>
              </a:tblGrid>
              <a:tr h="50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规划采购管理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02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编写一份采购管理计划，明确买不买，买什么，怎么买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作用：确定是否需要外部支持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为如何采购指定规矩，制定原则，明确采购方法，识别潜在卖方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项目经理带领项目管理团队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规划时做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使用自制或外购分析，合同类型和专家判断来制定采购管理计划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实施采购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19" y="1600186"/>
          <a:ext cx="8643998" cy="5143535"/>
        </p:xfrm>
        <a:graphic>
          <a:graphicData uri="http://schemas.openxmlformats.org/drawingml/2006/table">
            <a:tbl>
              <a:tblPr/>
              <a:tblGrid>
                <a:gridCol w="1814172"/>
                <a:gridCol w="6829826"/>
              </a:tblGrid>
              <a:tr h="56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实施采购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490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选择卖方并授予卖方合同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作用：通过达成协议，使内部和外部干系人的期望协调一致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27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实际进行采购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27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组织中的职能部门或项目经理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27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执行时做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27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采用投标人会议，建议书评价技术，独立估算，广告，因特网搜索，采购谈判和专家判断来采购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控制采购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650" y="1671624"/>
          <a:ext cx="9002743" cy="5286411"/>
        </p:xfrm>
        <a:graphic>
          <a:graphicData uri="http://schemas.openxmlformats.org/drawingml/2006/table">
            <a:tbl>
              <a:tblPr/>
              <a:tblGrid>
                <a:gridCol w="2183322"/>
                <a:gridCol w="6819421"/>
              </a:tblGrid>
              <a:tr h="48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控制采购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004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管理采购关系，监督合同绩效，支付合同款，采取必要变更和纠正措施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作用：确保买卖双方履行法律协议，满足采购需求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2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为保证采购活动顺利进行，采购物品符合项目要求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2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组织中的职能部门或项目经理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2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执行采购时做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004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采用合同变更控制系统，采购绩效审查，检查与审计，绩效报告，支付系统，索赔管理和记录管理系统来管理采购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结束采购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8643" y="1814500"/>
          <a:ext cx="9001188" cy="4725940"/>
        </p:xfrm>
        <a:graphic>
          <a:graphicData uri="http://schemas.openxmlformats.org/drawingml/2006/table">
            <a:tbl>
              <a:tblPr/>
              <a:tblGrid>
                <a:gridCol w="1602490"/>
                <a:gridCol w="7398698"/>
              </a:tblGrid>
              <a:tr h="354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结束采购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86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完成单次项目采购，做好合同收尾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作用：把合同和相关文件归档以备将来参考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结束单次采购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86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组织中的职能部门或项目经理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合同收尾是项目经理和负责采购的部门共同的责任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3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采购结束时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86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采用采购审计（审计采购过程，供本项目其他采购合同或组织内其他项目借鉴成功经验和失败教训）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识别干系人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19" y="1743062"/>
          <a:ext cx="8858312" cy="5143536"/>
        </p:xfrm>
        <a:graphic>
          <a:graphicData uri="http://schemas.openxmlformats.org/drawingml/2006/table">
            <a:tbl>
              <a:tblPr/>
              <a:tblGrid>
                <a:gridCol w="1462840"/>
                <a:gridCol w="7395472"/>
              </a:tblGrid>
              <a:tr h="43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4W1H</a:t>
                      </a:r>
                      <a:endParaRPr lang="zh-CN" sz="2400" kern="100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识别干系人</a:t>
                      </a:r>
                      <a:endParaRPr lang="zh-CN" sz="2400" kern="100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66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what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做什么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识别干系人，记录其利益、影响及程度，制作一份干系人登记册和管理</a:t>
                      </a:r>
                      <a:r>
                        <a:rPr lang="zh-CN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策略</a:t>
                      </a:r>
                      <a:endParaRPr lang="en-US" altLang="zh-CN" sz="2000" b="1" kern="100" dirty="0" smtClean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作用：帮助项目经理对各个干系人或干系人群体的适度关注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why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为什么做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干系人对项目的影响要重点关注，任何对干系人的忽略都有可能导致项目失败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who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谁来做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项目管理团队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66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when</a:t>
                      </a:r>
                      <a:endParaRPr lang="zh-CN" sz="2000" b="1" kern="10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什么时候做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在项目进行过程中持续进行，在项目早期必须进行，项目章程制定后要识别干系人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66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how</a:t>
                      </a:r>
                      <a:endParaRPr lang="zh-CN" sz="2000" b="1" kern="1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如何做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采用干系人分析方法，可利用干系人权力</a:t>
                      </a:r>
                      <a:r>
                        <a:rPr lang="en-US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</a:t>
                      </a:r>
                      <a:r>
                        <a:rPr lang="zh-CN" sz="2000" b="1" kern="1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利益方格或矩阵对干系人进行分析，干系人管理策略也可以标注在干系人分析矩阵图上，召开会议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规划干系人管理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2957" y="1743062"/>
          <a:ext cx="8786874" cy="5072099"/>
        </p:xfrm>
        <a:graphic>
          <a:graphicData uri="http://schemas.openxmlformats.org/drawingml/2006/table">
            <a:tbl>
              <a:tblPr/>
              <a:tblGrid>
                <a:gridCol w="1883890"/>
                <a:gridCol w="6902984"/>
              </a:tblGrid>
              <a:tr h="578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规划干系人管理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834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制定一份干系人管理计划。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作用：为与项目干系人的互动提供清晰、可操作的计划，支持项目利益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85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为管理干系人提供指南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85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项目经理和项目管理团队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85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项目早期，尽早规划干系人管理，可以降低项目风险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46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专家判断、会议、分析技术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管理干系人参与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7205" y="1743062"/>
          <a:ext cx="9144064" cy="5143535"/>
        </p:xfrm>
        <a:graphic>
          <a:graphicData uri="http://schemas.openxmlformats.org/drawingml/2006/table">
            <a:tbl>
              <a:tblPr/>
              <a:tblGrid>
                <a:gridCol w="1960471"/>
                <a:gridCol w="7183593"/>
              </a:tblGrid>
              <a:tr h="59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管理干系人参与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363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在整个项目生命周期中，与干系人进行沟通和协作，满足其需要与期望，解决实际出现的问题。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作用：帮助项目经理提升来自干系人的支持，把干系人的抵制降到最低，显著提高项目成功机会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60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获得干系人对项目的支持，把干系人对项目的抵制降到最低，显著提高项目成功机会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60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60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计划制定后，按照计划执行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15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使用沟通方法，人际关系技能和管理技能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控制干系人参与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042957" y="1743063"/>
          <a:ext cx="8786874" cy="5072098"/>
        </p:xfrm>
        <a:graphic>
          <a:graphicData uri="http://schemas.openxmlformats.org/drawingml/2006/table">
            <a:tbl>
              <a:tblPr/>
              <a:tblGrid>
                <a:gridCol w="2130151"/>
                <a:gridCol w="6656723"/>
              </a:tblGrid>
              <a:tr h="45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控制干系人参与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268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全面监督项目干系人之间的关系，调整策略和计划，调动干系人参与过程。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作用：随着项目进展和环境变化，维持并提升干系人参与活动的效果和效率  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4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维持并提升干系人参与活动的效率和效果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4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4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贯穿项目生命周期始终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31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信息管理系统、专家判断和会议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监控项目工作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282" y="4902188"/>
            <a:ext cx="9960498" cy="47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71519" y="1814500"/>
          <a:ext cx="8715436" cy="5072097"/>
        </p:xfrm>
        <a:graphic>
          <a:graphicData uri="http://schemas.openxmlformats.org/drawingml/2006/table">
            <a:tbl>
              <a:tblPr/>
              <a:tblGrid>
                <a:gridCol w="1831088"/>
                <a:gridCol w="6884348"/>
              </a:tblGrid>
              <a:tr h="498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监控项目工作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13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时时监督检查项目，掌控项目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作用：让干系人了解项目的当前状态，已采取的步骤，对预算、进度和范围的预测 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96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防止项目行为偏离计划，通过监控掌握项目情况，及时了解项目状态和偏差情况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65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项目团队（如果项目规模比较小的话）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19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贯穿项目生命周期始终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65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检查等各项专有监控技术，专家判断，分析技术，项目管理信息系统，会议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实施整体变更控制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0015" y="4911712"/>
            <a:ext cx="10080203" cy="51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2891" y="1743062"/>
          <a:ext cx="9572692" cy="5000661"/>
        </p:xfrm>
        <a:graphic>
          <a:graphicData uri="http://schemas.openxmlformats.org/drawingml/2006/table">
            <a:tbl>
              <a:tblPr/>
              <a:tblGrid>
                <a:gridCol w="2030041"/>
                <a:gridCol w="7542651"/>
              </a:tblGrid>
              <a:tr h="458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实施整体变更控制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3862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按规划的变更机制和变更控制流程进行变更管理。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作用：从整合的角度考虑记录在案的项目变更，降低因未考虑变更对整个项目目标或计划的影响而产生的项目风险 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对范围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成本不符合计划的情况即程序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政策进行变更调整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7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不涉及基准的、有储备的变更项目经理批准，涉及基准的无储备的变更由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CCB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批准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30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贯穿始终的监控时做，执行时做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67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遵循整体变更控制流程、步骤，会议，专家判断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结束项目或阶段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28578" y="4759312"/>
            <a:ext cx="9347992" cy="48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00015" y="1671624"/>
          <a:ext cx="9286940" cy="5357852"/>
        </p:xfrm>
        <a:graphic>
          <a:graphicData uri="http://schemas.openxmlformats.org/drawingml/2006/table">
            <a:tbl>
              <a:tblPr/>
              <a:tblGrid>
                <a:gridCol w="2276073"/>
                <a:gridCol w="7010867"/>
              </a:tblGrid>
              <a:tr h="491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结束项目或阶段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4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、移交产品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、行政收尾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管理收尾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合同收尾，核实产品，总结经验教训并归档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作用：总结经验教训，正式结束项目工作，为开展新工作而释放组织资源 </a:t>
                      </a:r>
                      <a:endParaRPr kumimoji="0" 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5718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移交产品、积累经验，留下知识财富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57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合同收尾是项目经理和合同管理人员的共同责任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036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项目或阶段末进行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合同收尾在管理收尾之前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57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专家判断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分析技术和会议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规划范围管理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8643" y="1814500"/>
          <a:ext cx="9215502" cy="5072097"/>
        </p:xfrm>
        <a:graphic>
          <a:graphicData uri="http://schemas.openxmlformats.org/drawingml/2006/table">
            <a:tbl>
              <a:tblPr/>
              <a:tblGrid>
                <a:gridCol w="1636877"/>
                <a:gridCol w="7578625"/>
              </a:tblGrid>
              <a:tr h="519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规划范围管理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05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创建范围管理计划，书面将如何定义、确认和控制范围。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作用：在整个项目中对如何管理范围提供指南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05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指导范围管理知识领域其他过程如何开展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06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项目管理团队，组织过程资产往往是可以剪裁来使用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023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制定项目章程后，范围管理其他过程之前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06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召开会议和专家判断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lIns="102870" tIns="51435" rIns="102870" bIns="51435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收集需求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4W1H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1304" y="5116502"/>
            <a:ext cx="9427239" cy="48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zh-CN" altLang="zh-CN" sz="20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85767" y="1885938"/>
          <a:ext cx="9144064" cy="4857784"/>
        </p:xfrm>
        <a:graphic>
          <a:graphicData uri="http://schemas.openxmlformats.org/drawingml/2006/table">
            <a:tbl>
              <a:tblPr/>
              <a:tblGrid>
                <a:gridCol w="1578079"/>
                <a:gridCol w="7565985"/>
              </a:tblGrid>
              <a:tr h="446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4W1H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收集需求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98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what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做什么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定义记录干系人的需求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作用：为定义和管理项目范围（包括产品范围）奠定基础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869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why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为什么做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收集需求旨在定义和管理客户期望，掌握项目需求和产品需求对促进项目成功有重要作用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需求是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WBS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的基础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94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who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谁来做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项目管理团队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04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when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什么时候做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项目章程制定后，干系人初步识别后，规划范围管理后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869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how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如何做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采用访谈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焦点小组会议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引导式研讨会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群体创新技术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群体决策技术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问卷调查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观察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原型法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系统交互图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文件分析来收集需求</a:t>
                      </a:r>
                    </a:p>
                  </a:txBody>
                  <a:tcPr marL="39077" marR="39077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5483</Words>
  <Application>Microsoft Office PowerPoint</Application>
  <PresentationFormat>自定义</PresentationFormat>
  <Paragraphs>915</Paragraphs>
  <Slides>48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琪</cp:lastModifiedBy>
  <cp:revision>104</cp:revision>
  <dcterms:created xsi:type="dcterms:W3CDTF">2013-10-30T09:04:50Z</dcterms:created>
  <dcterms:modified xsi:type="dcterms:W3CDTF">2017-03-02T05:08:51Z</dcterms:modified>
</cp:coreProperties>
</file>