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6" d="100"/>
          <a:sy n="86" d="100"/>
        </p:scale>
        <p:origin x="-732" y="-54"/>
      </p:cViewPr>
      <p:guideLst>
        <p:guide orient="horz" pos="2880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1200" y="-90"/>
      </p:cViewPr>
      <p:guideLst>
        <p:guide orient="horz" pos="2193"/>
        <p:guide pos="29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E5E8A-D1AF-406C-B1A0-278963573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1D38F-FD8E-4D50-8CB6-4AA7FED144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3997-48AE-4353-87BA-793CFF1DEC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65873-DA25-4B99-9696-F9DC30411B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65873-DA25-4B99-9696-F9DC30411B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刘通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Book Antiqua" panose="02040602050305030304"/>
                <a:cs typeface="Book Antiqua" panose="02040602050305030304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刘通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Book Antiqua" panose="02040602050305030304"/>
                <a:cs typeface="Book Antiqua" panose="02040602050305030304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刘通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Book Antiqua" panose="02040602050305030304"/>
                <a:cs typeface="Book Antiqua" panose="02040602050305030304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刘通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Book Antiqua" panose="02040602050305030304"/>
                <a:cs typeface="Book Antiqua" panose="02040602050305030304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刘通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Book Antiqua" panose="02040602050305030304"/>
                <a:cs typeface="Book Antiqua" panose="02040602050305030304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89204" y="728472"/>
            <a:ext cx="6604000" cy="108585"/>
          </a:xfrm>
          <a:custGeom>
            <a:avLst/>
            <a:gdLst/>
            <a:ahLst/>
            <a:cxnLst/>
            <a:rect l="l" t="t" r="r" b="b"/>
            <a:pathLst>
              <a:path w="6604000" h="108584">
                <a:moveTo>
                  <a:pt x="0" y="108203"/>
                </a:moveTo>
                <a:lnTo>
                  <a:pt x="6603492" y="108203"/>
                </a:lnTo>
                <a:lnTo>
                  <a:pt x="66034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145D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316468" y="36576"/>
            <a:ext cx="827531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279892" y="0"/>
            <a:ext cx="864107" cy="1139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17" y="269438"/>
            <a:ext cx="8049564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6042" y="6371608"/>
            <a:ext cx="63817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刘通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81289" y="6668562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Book Antiqua" panose="02040602050305030304"/>
                <a:cs typeface="Book Antiqua" panose="02040602050305030304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jpeg"/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8.png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慧翔天地-200X200像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0810" y="-1905"/>
            <a:ext cx="1393825" cy="11931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217" y="269438"/>
            <a:ext cx="8049564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lang="en-US" spc="10" dirty="0"/>
              <a:t>     </a:t>
            </a:r>
            <a:r>
              <a:rPr spc="10" dirty="0"/>
              <a:t>项目整合管理知识领域总结</a:t>
            </a:r>
            <a:r>
              <a:rPr spc="15" dirty="0"/>
              <a:t>（</a:t>
            </a:r>
            <a:r>
              <a:rPr spc="10" dirty="0"/>
              <a:t>第四章）</a:t>
            </a:r>
            <a:endParaRPr spc="10" dirty="0"/>
          </a:p>
        </p:txBody>
      </p:sp>
      <p:sp>
        <p:nvSpPr>
          <p:cNvPr id="11" name="object 11"/>
          <p:cNvSpPr/>
          <p:nvPr/>
        </p:nvSpPr>
        <p:spPr>
          <a:xfrm>
            <a:off x="2343911" y="1312163"/>
            <a:ext cx="1801367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69082" y="1312163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20109" y="1312163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43911" y="1312163"/>
            <a:ext cx="1801495" cy="708660"/>
          </a:xfrm>
          <a:custGeom>
            <a:avLst/>
            <a:gdLst/>
            <a:ahLst/>
            <a:cxnLst/>
            <a:rect l="l" t="t" r="r" b="b"/>
            <a:pathLst>
              <a:path w="1801495" h="708660">
                <a:moveTo>
                  <a:pt x="0" y="708660"/>
                </a:moveTo>
                <a:lnTo>
                  <a:pt x="1801367" y="708660"/>
                </a:lnTo>
                <a:lnTo>
                  <a:pt x="1801367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71013" y="1374028"/>
            <a:ext cx="9461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制定 项目章程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94403" y="2753867"/>
            <a:ext cx="1801368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4380" y="4454652"/>
            <a:ext cx="1801368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23032" y="4454652"/>
            <a:ext cx="1799844" cy="70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73396" y="4454652"/>
            <a:ext cx="1801368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98566" y="4454652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9593" y="4454652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73396" y="4454652"/>
            <a:ext cx="1801495" cy="708660"/>
          </a:xfrm>
          <a:custGeom>
            <a:avLst/>
            <a:gdLst/>
            <a:ahLst/>
            <a:cxnLst/>
            <a:rect l="l" t="t" r="r" b="b"/>
            <a:pathLst>
              <a:path w="1801495" h="708660">
                <a:moveTo>
                  <a:pt x="0" y="708660"/>
                </a:moveTo>
                <a:lnTo>
                  <a:pt x="1801368" y="708660"/>
                </a:lnTo>
                <a:lnTo>
                  <a:pt x="1801368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502021" y="4516135"/>
            <a:ext cx="94615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实施整体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155"/>
              </a:lnSpc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变更控制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35952" y="4454652"/>
            <a:ext cx="1799844" cy="70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60868" y="4454652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810752" y="4454652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235952" y="4454652"/>
            <a:ext cx="1800225" cy="708660"/>
          </a:xfrm>
          <a:custGeom>
            <a:avLst/>
            <a:gdLst/>
            <a:ahLst/>
            <a:cxnLst/>
            <a:rect l="l" t="t" r="r" b="b"/>
            <a:pathLst>
              <a:path w="1800225" h="708660">
                <a:moveTo>
                  <a:pt x="0" y="708660"/>
                </a:moveTo>
                <a:lnTo>
                  <a:pt x="1799844" y="708660"/>
                </a:lnTo>
                <a:lnTo>
                  <a:pt x="1799844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548753" y="4528327"/>
            <a:ext cx="117602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1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结束项目或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" algn="ctr">
              <a:lnSpc>
                <a:spcPts val="2105"/>
              </a:lnSpc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阶段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989832" y="2749295"/>
          <a:ext cx="1801368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1"/>
              </a:tblGrid>
              <a:tr h="708660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02565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制定项目 管理计划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49808" y="4450079"/>
          <a:ext cx="1801367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0"/>
                <a:gridCol w="1351026"/>
                <a:gridCol w="225171"/>
              </a:tblGrid>
              <a:tr h="708660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指导与管理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项目工作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918460" y="4450079"/>
          <a:ext cx="1799843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17"/>
                <a:gridCol w="1349883"/>
                <a:gridCol w="225043"/>
              </a:tblGrid>
              <a:tr h="708660"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监控项目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工作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9" name="object 109"/>
          <p:cNvSpPr txBox="1"/>
          <p:nvPr/>
        </p:nvSpPr>
        <p:spPr>
          <a:xfrm>
            <a:off x="8325993" y="6668562"/>
            <a:ext cx="88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Book Antiqua" panose="02040602050305030304"/>
                <a:cs typeface="Book Antiqua" panose="02040602050305030304"/>
              </a:rPr>
              <a:t>3</a:t>
            </a:r>
            <a:endParaRPr sz="1000">
              <a:latin typeface="Book Antiqua" panose="02040602050305030304"/>
              <a:cs typeface="Book Antiqua" panose="02040602050305030304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54381" y="1191084"/>
            <a:ext cx="1269492" cy="10398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项目工作说明书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商业论证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协议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合同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2027300" y="1480264"/>
            <a:ext cx="316611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2557160" y="1967526"/>
            <a:ext cx="914400" cy="4380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专家判断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引导技术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对角圆角矩形 114"/>
          <p:cNvSpPr/>
          <p:nvPr/>
        </p:nvSpPr>
        <p:spPr>
          <a:xfrm>
            <a:off x="4502213" y="1371600"/>
            <a:ext cx="1070230" cy="33346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项目章程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6" name="右箭头 115"/>
          <p:cNvSpPr/>
          <p:nvPr/>
        </p:nvSpPr>
        <p:spPr>
          <a:xfrm>
            <a:off x="4185602" y="1371600"/>
            <a:ext cx="316611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460559" y="1711018"/>
            <a:ext cx="1259012" cy="803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项目章程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其他过程的输出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8" name="下箭头 117"/>
          <p:cNvSpPr/>
          <p:nvPr/>
        </p:nvSpPr>
        <p:spPr>
          <a:xfrm>
            <a:off x="4773168" y="2514601"/>
            <a:ext cx="484632" cy="23926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3429000" y="2990924"/>
            <a:ext cx="914400" cy="4380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引导技术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右箭头 119"/>
          <p:cNvSpPr/>
          <p:nvPr/>
        </p:nvSpPr>
        <p:spPr>
          <a:xfrm rot="5400000">
            <a:off x="4815933" y="3377628"/>
            <a:ext cx="158307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对角圆角矩形 120"/>
          <p:cNvSpPr/>
          <p:nvPr/>
        </p:nvSpPr>
        <p:spPr>
          <a:xfrm>
            <a:off x="3617788" y="3603611"/>
            <a:ext cx="1981200" cy="42801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项目管理计划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</a:rPr>
              <a:t>13</a:t>
            </a:r>
            <a:r>
              <a:rPr lang="zh-CN" altLang="en-US" sz="1200" dirty="0" smtClean="0">
                <a:solidFill>
                  <a:schemeClr val="tx1"/>
                </a:solidFill>
              </a:rPr>
              <a:t>个子计划，</a:t>
            </a:r>
            <a:r>
              <a:rPr lang="en-US" altLang="zh-CN" sz="1200" dirty="0" smtClean="0">
                <a:solidFill>
                  <a:schemeClr val="tx1"/>
                </a:solidFill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</a:rPr>
              <a:t>个基准）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152400" y="4648200"/>
            <a:ext cx="874004" cy="7240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专家判断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会议</a:t>
            </a:r>
            <a:endParaRPr lang="zh-CN" altLang="en-US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项目管理信息系统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2438400" y="4310634"/>
            <a:ext cx="874004" cy="8526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专家判断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会议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分析技术</a:t>
            </a:r>
            <a:endParaRPr lang="zh-CN" altLang="en-US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项目管理信息系统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611885" y="4455795"/>
            <a:ext cx="874004" cy="7240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专家判断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会议</a:t>
            </a:r>
            <a:endParaRPr lang="zh-CN" altLang="en-US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变更控制工具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6705963" y="4455795"/>
            <a:ext cx="874004" cy="7240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专家判断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会议</a:t>
            </a:r>
            <a:endParaRPr lang="zh-CN" altLang="en-US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分析技术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33400" y="3444240"/>
            <a:ext cx="1259012" cy="746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项目管理计划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批准的变更请求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7" name="下箭头 126"/>
          <p:cNvSpPr/>
          <p:nvPr/>
        </p:nvSpPr>
        <p:spPr>
          <a:xfrm>
            <a:off x="846009" y="4191001"/>
            <a:ext cx="484632" cy="23926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2086758" y="2840434"/>
            <a:ext cx="1157330" cy="13505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项目管理计划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进度预测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成本预测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确认的变更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工作绩效信息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0" name="右箭头 129"/>
          <p:cNvSpPr/>
          <p:nvPr/>
        </p:nvSpPr>
        <p:spPr>
          <a:xfrm rot="5400000">
            <a:off x="1325570" y="5106954"/>
            <a:ext cx="158307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对角圆角矩形 130"/>
          <p:cNvSpPr/>
          <p:nvPr/>
        </p:nvSpPr>
        <p:spPr>
          <a:xfrm>
            <a:off x="152400" y="5350858"/>
            <a:ext cx="1640012" cy="112614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工作绩效数据</a:t>
            </a:r>
            <a:endParaRPr lang="zh-CN" altLang="en-US" sz="1200" dirty="0" smtClean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可交付成果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变更请求</a:t>
            </a:r>
            <a:endParaRPr lang="en-US" altLang="zh-CN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项目管理计划更新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2" name="下箭头 131"/>
          <p:cNvSpPr/>
          <p:nvPr/>
        </p:nvSpPr>
        <p:spPr>
          <a:xfrm>
            <a:off x="2133600" y="4191000"/>
            <a:ext cx="484632" cy="23926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4648200" y="5339908"/>
            <a:ext cx="1157330" cy="105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项目管理计划</a:t>
            </a:r>
            <a:r>
              <a:rPr lang="zh-CN" altLang="en-US" sz="1200" dirty="0" smtClean="0">
                <a:solidFill>
                  <a:srgbClr val="7030A0"/>
                </a:solidFill>
              </a:rPr>
              <a:t>工作绩效报告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变更请求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4" name="下箭头 133"/>
          <p:cNvSpPr/>
          <p:nvPr/>
        </p:nvSpPr>
        <p:spPr>
          <a:xfrm rot="10800000">
            <a:off x="5012278" y="5141121"/>
            <a:ext cx="484632" cy="23926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681870" y="3352801"/>
            <a:ext cx="1157330" cy="9037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3">
                    <a:lumMod val="50000"/>
                  </a:schemeClr>
                </a:solidFill>
              </a:rPr>
              <a:t>验收的可交付成果</a:t>
            </a:r>
            <a:endParaRPr lang="en-US" altLang="zh-CN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项目管理计划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6" name="下箭头 135"/>
          <p:cNvSpPr/>
          <p:nvPr/>
        </p:nvSpPr>
        <p:spPr>
          <a:xfrm>
            <a:off x="8125968" y="4256534"/>
            <a:ext cx="484632" cy="23926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8006053" y="2753867"/>
            <a:ext cx="800219" cy="27699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</a:rPr>
              <a:t>确认范围</a:t>
            </a:r>
            <a:endParaRPr lang="zh-CN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8033131" y="2972905"/>
            <a:ext cx="102743" cy="489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右箭头 139"/>
          <p:cNvSpPr/>
          <p:nvPr/>
        </p:nvSpPr>
        <p:spPr>
          <a:xfrm rot="5400000">
            <a:off x="3763970" y="5106954"/>
            <a:ext cx="158307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对角圆角矩形 140"/>
          <p:cNvSpPr/>
          <p:nvPr/>
        </p:nvSpPr>
        <p:spPr>
          <a:xfrm>
            <a:off x="2590800" y="5339908"/>
            <a:ext cx="1640012" cy="90849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工作绩效报告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变更请求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项目管理计划更新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3" name="对角圆角矩形 142"/>
          <p:cNvSpPr/>
          <p:nvPr/>
        </p:nvSpPr>
        <p:spPr>
          <a:xfrm>
            <a:off x="5867400" y="3352800"/>
            <a:ext cx="1524000" cy="881333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FF00"/>
                </a:solidFill>
              </a:rPr>
              <a:t>批准的变更请求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变更日志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项目管理计划更新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4" name="右箭头 143"/>
          <p:cNvSpPr/>
          <p:nvPr/>
        </p:nvSpPr>
        <p:spPr>
          <a:xfrm rot="5400000">
            <a:off x="7838958" y="5106954"/>
            <a:ext cx="158307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对角圆角矩形 144"/>
          <p:cNvSpPr/>
          <p:nvPr/>
        </p:nvSpPr>
        <p:spPr>
          <a:xfrm>
            <a:off x="7277097" y="5334000"/>
            <a:ext cx="1562103" cy="67989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最终产品、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服务或成果移交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6" name="下箭头 145"/>
          <p:cNvSpPr/>
          <p:nvPr/>
        </p:nvSpPr>
        <p:spPr>
          <a:xfrm rot="10800000">
            <a:off x="6014512" y="4216529"/>
            <a:ext cx="484632" cy="23926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/>
          <p:cNvCxnSpPr/>
          <p:nvPr/>
        </p:nvCxnSpPr>
        <p:spPr>
          <a:xfrm flipH="1">
            <a:off x="1655064" y="3515717"/>
            <a:ext cx="4359447" cy="2180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3312404" y="5714810"/>
            <a:ext cx="1295984" cy="761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endCxn id="133" idx="1"/>
          </p:cNvCxnSpPr>
          <p:nvPr/>
        </p:nvCxnSpPr>
        <p:spPr>
          <a:xfrm flipV="1">
            <a:off x="1026404" y="5867020"/>
            <a:ext cx="3621796" cy="414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3717163" y="5486400"/>
            <a:ext cx="1024123" cy="187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070017" y="1049232"/>
            <a:ext cx="2367926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1,</a:t>
            </a:r>
            <a:r>
              <a:rPr lang="zh-CN" altLang="en-US" sz="1100" dirty="0" smtClean="0"/>
              <a:t>范围</a:t>
            </a:r>
            <a:endParaRPr lang="en-US" altLang="zh-CN" sz="1100" dirty="0" smtClean="0"/>
          </a:p>
          <a:p>
            <a:r>
              <a:rPr lang="en-US" altLang="zh-CN" sz="1100" dirty="0" smtClean="0"/>
              <a:t>2,</a:t>
            </a:r>
            <a:r>
              <a:rPr lang="zh-CN" altLang="en-US" sz="1100" dirty="0" smtClean="0"/>
              <a:t>进度</a:t>
            </a:r>
            <a:endParaRPr lang="en-US" altLang="zh-CN" sz="1100" dirty="0" smtClean="0"/>
          </a:p>
          <a:p>
            <a:r>
              <a:rPr lang="en-US" altLang="zh-CN" sz="1100" dirty="0" smtClean="0"/>
              <a:t>3,</a:t>
            </a:r>
            <a:r>
              <a:rPr lang="zh-CN" altLang="en-US" sz="1100" dirty="0" smtClean="0"/>
              <a:t>成本</a:t>
            </a:r>
            <a:endParaRPr lang="en-US" altLang="zh-CN" sz="1100" dirty="0" smtClean="0"/>
          </a:p>
          <a:p>
            <a:r>
              <a:rPr lang="en-US" altLang="zh-CN" sz="1100" dirty="0" smtClean="0"/>
              <a:t>4,</a:t>
            </a:r>
            <a:r>
              <a:rPr lang="zh-CN" altLang="en-US" sz="1100" dirty="0" smtClean="0"/>
              <a:t>质量</a:t>
            </a:r>
            <a:endParaRPr lang="en-US" altLang="zh-CN" sz="1100" dirty="0" smtClean="0"/>
          </a:p>
          <a:p>
            <a:r>
              <a:rPr lang="en-US" altLang="zh-CN" sz="1100" dirty="0" smtClean="0"/>
              <a:t>5,</a:t>
            </a:r>
            <a:r>
              <a:rPr lang="zh-CN" altLang="en-US" sz="1100" dirty="0" smtClean="0"/>
              <a:t>人力</a:t>
            </a:r>
            <a:endParaRPr lang="en-US" altLang="zh-CN" sz="1100" dirty="0" smtClean="0"/>
          </a:p>
          <a:p>
            <a:r>
              <a:rPr lang="en-US" altLang="zh-CN" sz="1100" dirty="0" smtClean="0"/>
              <a:t>6,</a:t>
            </a:r>
            <a:r>
              <a:rPr lang="zh-CN" altLang="en-US" sz="1100" dirty="0" smtClean="0"/>
              <a:t>沟通</a:t>
            </a:r>
            <a:endParaRPr lang="en-US" altLang="zh-CN" sz="1100" dirty="0" smtClean="0"/>
          </a:p>
          <a:p>
            <a:r>
              <a:rPr lang="en-US" altLang="zh-CN" sz="1100" dirty="0" smtClean="0"/>
              <a:t>7,</a:t>
            </a:r>
            <a:r>
              <a:rPr lang="zh-CN" altLang="en-US" sz="1100" dirty="0" smtClean="0"/>
              <a:t>风险</a:t>
            </a:r>
            <a:endParaRPr lang="en-US" altLang="zh-CN" sz="1100" dirty="0" smtClean="0"/>
          </a:p>
          <a:p>
            <a:r>
              <a:rPr lang="en-US" altLang="zh-CN" sz="1100" dirty="0" smtClean="0"/>
              <a:t>8,</a:t>
            </a:r>
            <a:r>
              <a:rPr lang="zh-CN" altLang="en-US" sz="1100" dirty="0" smtClean="0"/>
              <a:t>采购</a:t>
            </a:r>
            <a:endParaRPr lang="en-US" altLang="zh-CN" sz="1100" dirty="0" smtClean="0"/>
          </a:p>
          <a:p>
            <a:r>
              <a:rPr lang="en-US" altLang="zh-CN" sz="1100" dirty="0" smtClean="0"/>
              <a:t>9,</a:t>
            </a:r>
            <a:r>
              <a:rPr lang="zh-CN" altLang="en-US" sz="1100" dirty="0" smtClean="0"/>
              <a:t>干系人</a:t>
            </a:r>
            <a:endParaRPr lang="en-US" altLang="zh-CN" sz="1100" dirty="0" smtClean="0"/>
          </a:p>
        </p:txBody>
      </p:sp>
      <p:cxnSp>
        <p:nvCxnSpPr>
          <p:cNvPr id="161" name="直接箭头连接符 160"/>
          <p:cNvCxnSpPr/>
          <p:nvPr/>
        </p:nvCxnSpPr>
        <p:spPr>
          <a:xfrm flipV="1">
            <a:off x="5485889" y="2580420"/>
            <a:ext cx="962282" cy="115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2091" y="2745652"/>
            <a:ext cx="800219" cy="46166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50000"/>
                  </a:schemeClr>
                </a:solidFill>
              </a:rPr>
              <a:t>控制质量</a:t>
            </a:r>
            <a:endParaRPr lang="en-US" altLang="zh-CN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 dirty="0" smtClean="0">
                <a:solidFill>
                  <a:schemeClr val="accent3">
                    <a:lumMod val="50000"/>
                  </a:schemeClr>
                </a:solidFill>
              </a:rPr>
              <a:t>控制采购</a:t>
            </a:r>
            <a:endParaRPr lang="zh-CN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705963" y="3108197"/>
            <a:ext cx="168801" cy="35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6996" y="5150584"/>
            <a:ext cx="1217701" cy="163121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规划采购管理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管理项目团队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实施采购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管理干系人参与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确认范围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控制范围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控制进度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控制成本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实施质量保证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控制</a:t>
            </a:r>
            <a:r>
              <a:rPr lang="zh-CN" altLang="en-US" sz="1000" dirty="0" smtClean="0">
                <a:solidFill>
                  <a:schemeClr val="accent3">
                    <a:lumMod val="50000"/>
                  </a:schemeClr>
                </a:solidFill>
              </a:rPr>
              <a:t>质量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56146" y="6036876"/>
            <a:ext cx="1217701" cy="70788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控制沟通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 smtClean="0">
                <a:solidFill>
                  <a:schemeClr val="accent3">
                    <a:lumMod val="50000"/>
                  </a:schemeClr>
                </a:solidFill>
              </a:rPr>
              <a:t>控制</a:t>
            </a:r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风险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控制采购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accent3">
                    <a:lumMod val="50000"/>
                  </a:schemeClr>
                </a:solidFill>
              </a:rPr>
              <a:t>控制干系人参与</a:t>
            </a:r>
            <a:endParaRPr lang="zh-CN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485889" y="5867020"/>
            <a:ext cx="584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69459" y="6151950"/>
            <a:ext cx="1005944" cy="70788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管理项目团队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管理沟通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实施整体变更控制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控制风险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控制采购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" name="直接箭头连接符 15"/>
          <p:cNvCxnSpPr>
            <a:endCxn id="74" idx="0"/>
          </p:cNvCxnSpPr>
          <p:nvPr/>
        </p:nvCxnSpPr>
        <p:spPr>
          <a:xfrm flipH="1">
            <a:off x="2372431" y="5486400"/>
            <a:ext cx="398582" cy="66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57777" y="3462527"/>
            <a:ext cx="27332" cy="2023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59563" y="1051173"/>
            <a:ext cx="1778380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10,</a:t>
            </a:r>
            <a:r>
              <a:rPr lang="zh-CN" altLang="en-US" sz="1100" dirty="0" smtClean="0"/>
              <a:t>需求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规划范围</a:t>
            </a:r>
            <a:r>
              <a:rPr lang="zh-CN" altLang="en-US" sz="1100" dirty="0" smtClean="0">
                <a:solidFill>
                  <a:srgbClr val="00B050"/>
                </a:solidFill>
              </a:rPr>
              <a:t>管理</a:t>
            </a:r>
            <a:r>
              <a:rPr lang="en-US" altLang="zh-CN" sz="1100" dirty="0" smtClean="0"/>
              <a:t>)</a:t>
            </a:r>
            <a:endParaRPr lang="en-US" altLang="zh-CN" sz="1100" dirty="0" smtClean="0"/>
          </a:p>
          <a:p>
            <a:r>
              <a:rPr lang="en-US" altLang="zh-CN" sz="1100" dirty="0" smtClean="0"/>
              <a:t>11,</a:t>
            </a:r>
            <a:r>
              <a:rPr lang="zh-CN" altLang="en-US" sz="1100" dirty="0"/>
              <a:t>配置</a:t>
            </a:r>
            <a:endParaRPr lang="en-US" altLang="zh-CN" sz="1100" dirty="0" smtClean="0"/>
          </a:p>
          <a:p>
            <a:r>
              <a:rPr lang="en-US" altLang="zh-CN" sz="1100" dirty="0" smtClean="0"/>
              <a:t>12,</a:t>
            </a:r>
            <a:r>
              <a:rPr lang="zh-CN" altLang="en-US" sz="1100" dirty="0" smtClean="0"/>
              <a:t>变更</a:t>
            </a:r>
            <a:endParaRPr lang="en-US" altLang="zh-CN" sz="1100" dirty="0" smtClean="0"/>
          </a:p>
          <a:p>
            <a:r>
              <a:rPr lang="en-US" altLang="zh-CN" sz="1100" dirty="0" smtClean="0"/>
              <a:t>13,</a:t>
            </a:r>
            <a:r>
              <a:rPr lang="zh-CN" altLang="en-US" sz="1100" dirty="0" smtClean="0"/>
              <a:t>过程改进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规划质量管理</a:t>
            </a:r>
            <a:r>
              <a:rPr lang="en-US" altLang="zh-CN" sz="1100" dirty="0" smtClean="0"/>
              <a:t>)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1,</a:t>
            </a:r>
            <a:r>
              <a:rPr lang="zh-CN" altLang="en-US" sz="1100" dirty="0" smtClean="0"/>
              <a:t>成本基准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制定预算</a:t>
            </a:r>
            <a:r>
              <a:rPr lang="en-US" altLang="zh-CN" sz="1100" dirty="0" smtClean="0"/>
              <a:t>)</a:t>
            </a:r>
            <a:endParaRPr lang="en-US" altLang="zh-CN" sz="1100" dirty="0" smtClean="0"/>
          </a:p>
          <a:p>
            <a:r>
              <a:rPr lang="en-US" altLang="zh-CN" sz="1100" dirty="0" smtClean="0"/>
              <a:t>2,</a:t>
            </a:r>
            <a:r>
              <a:rPr lang="zh-CN" altLang="en-US" sz="1100" dirty="0" smtClean="0"/>
              <a:t>进度基准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制定进度计划</a:t>
            </a:r>
            <a:r>
              <a:rPr lang="en-US" altLang="zh-CN" sz="1100" dirty="0" smtClean="0"/>
              <a:t>)</a:t>
            </a:r>
            <a:endParaRPr lang="en-US" altLang="zh-CN" sz="1100" dirty="0" smtClean="0"/>
          </a:p>
          <a:p>
            <a:r>
              <a:rPr lang="en-US" altLang="zh-CN" sz="1100" dirty="0" smtClean="0"/>
              <a:t>3,</a:t>
            </a:r>
            <a:r>
              <a:rPr lang="zh-CN" altLang="en-US" sz="1100" dirty="0" smtClean="0"/>
              <a:t>范围基准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创建</a:t>
            </a:r>
            <a:r>
              <a:rPr lang="en-US" altLang="zh-CN" sz="1100" dirty="0" smtClean="0"/>
              <a:t>WBS)</a:t>
            </a:r>
            <a:endParaRPr lang="en-US" altLang="zh-CN" sz="11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7534" y="2275582"/>
            <a:ext cx="1065466" cy="120032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确认范围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控制范围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控制进度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控制成本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控制质量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控制沟通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控制风险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控制采购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accent3">
                    <a:lumMod val="50000"/>
                  </a:schemeClr>
                </a:solidFill>
              </a:rPr>
              <a:t>控制干系人参与</a:t>
            </a:r>
            <a:endParaRPr lang="zh-CN" altLang="en-US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457255" y="3124639"/>
            <a:ext cx="728350" cy="500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14381" y="5438001"/>
            <a:ext cx="800219" cy="27699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50000"/>
                  </a:schemeClr>
                </a:solidFill>
              </a:rPr>
              <a:t>控制质量</a:t>
            </a:r>
            <a:endParaRPr lang="zh-CN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972406" y="5714810"/>
            <a:ext cx="820006" cy="3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631232" y="1219200"/>
            <a:ext cx="340568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启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079032" y="2590181"/>
            <a:ext cx="340568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09600" y="4303086"/>
            <a:ext cx="340568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331736" y="4246382"/>
            <a:ext cx="635293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r>
              <a:rPr lang="en-US" altLang="zh-CN" sz="1100" dirty="0" smtClean="0">
                <a:solidFill>
                  <a:srgbClr val="7030A0"/>
                </a:solidFill>
              </a:rPr>
              <a:t>2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409683" y="4265888"/>
            <a:ext cx="340568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收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200400" y="4191000"/>
            <a:ext cx="635293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r>
              <a:rPr lang="en-US" altLang="zh-CN" sz="1100" dirty="0" smtClean="0">
                <a:solidFill>
                  <a:srgbClr val="7030A0"/>
                </a:solidFill>
              </a:rPr>
              <a:t>1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慧翔天地-200X200像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27305"/>
            <a:ext cx="1389380" cy="12769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pc="10" dirty="0"/>
              <a:t>项目干系人管理知识领域总</a:t>
            </a:r>
            <a:r>
              <a:rPr spc="15" dirty="0"/>
              <a:t>结</a:t>
            </a:r>
            <a:r>
              <a:rPr sz="3200" spc="15" dirty="0"/>
              <a:t>（第</a:t>
            </a:r>
            <a:r>
              <a:rPr sz="3200" spc="5" dirty="0"/>
              <a:t>十三章</a:t>
            </a:r>
            <a:r>
              <a:rPr sz="3200" dirty="0"/>
              <a:t>）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5175503" y="1304544"/>
            <a:ext cx="1801368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9969" y="4587725"/>
            <a:ext cx="1801368" cy="708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3172" y="2671573"/>
            <a:ext cx="1801368" cy="708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81571" y="4500373"/>
            <a:ext cx="1799844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12</a:t>
            </a:r>
            <a:endParaRPr spc="-5"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170932" y="1299972"/>
          <a:ext cx="1801368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1"/>
              </a:tblGrid>
              <a:tr h="708660"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识别干系人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275398" y="4583154"/>
          <a:ext cx="1801368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1"/>
              </a:tblGrid>
              <a:tr h="708659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管理</a:t>
                      </a:r>
                      <a:endParaRPr lang="en-US" sz="1800" b="1" spc="10" dirty="0" smtClean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干系人</a:t>
                      </a:r>
                      <a:r>
                        <a:rPr sz="1800" b="1" spc="5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参与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28600" y="2667000"/>
          <a:ext cx="1801367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0"/>
                <a:gridCol w="1351026"/>
                <a:gridCol w="225171"/>
              </a:tblGrid>
              <a:tr h="708659"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5"/>
                        </a:lnSpc>
                      </a:pPr>
                      <a:r>
                        <a:rPr sz="1800" b="1" spc="5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规划</a:t>
                      </a:r>
                      <a:endParaRPr lang="en-US" sz="1800" b="1" spc="5" dirty="0" smtClean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905" algn="ctr">
                        <a:lnSpc>
                          <a:spcPts val="2115"/>
                        </a:lnSpc>
                      </a:pPr>
                      <a:r>
                        <a:rPr sz="1800" b="1" spc="5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干系人</a:t>
                      </a: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管理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477000" y="4495800"/>
          <a:ext cx="1799843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17"/>
                <a:gridCol w="1349882"/>
                <a:gridCol w="225044"/>
              </a:tblGrid>
              <a:tr h="708659"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5"/>
                        </a:lnSpc>
                      </a:pPr>
                      <a:r>
                        <a:rPr sz="1800" b="1" spc="5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控制</a:t>
                      </a:r>
                      <a:endParaRPr lang="en-US" sz="1800" b="1" spc="5" dirty="0" smtClean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905" algn="ctr">
                        <a:lnSpc>
                          <a:spcPts val="2115"/>
                        </a:lnSpc>
                      </a:pPr>
                      <a:r>
                        <a:rPr sz="1800" b="1" spc="5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干系人</a:t>
                      </a: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参与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7263793" y="1259038"/>
            <a:ext cx="1269492" cy="827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项目章程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采购文件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 rot="10647622">
            <a:off x="6985580" y="1359406"/>
            <a:ext cx="271532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对角圆角矩形 65"/>
          <p:cNvSpPr/>
          <p:nvPr/>
        </p:nvSpPr>
        <p:spPr>
          <a:xfrm>
            <a:off x="3679174" y="1374806"/>
            <a:ext cx="1217359" cy="4753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干系人登记册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右箭头 66"/>
          <p:cNvSpPr/>
          <p:nvPr/>
        </p:nvSpPr>
        <p:spPr>
          <a:xfrm rot="10800000">
            <a:off x="4896533" y="1505074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477153" y="1669191"/>
            <a:ext cx="1076047" cy="6359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干系人分析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086" y="1445264"/>
            <a:ext cx="1269492" cy="827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B050"/>
                </a:solidFill>
              </a:rPr>
              <a:t>项目管理计划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干系人登记册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596667" y="2338489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24"/>
          <p:cNvSpPr/>
          <p:nvPr/>
        </p:nvSpPr>
        <p:spPr>
          <a:xfrm>
            <a:off x="381000" y="3657600"/>
            <a:ext cx="1312470" cy="4753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7030A0"/>
                </a:solidFill>
              </a:rPr>
              <a:t>干系人管理计划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 rot="5400000">
            <a:off x="767547" y="3366147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828800" y="2564453"/>
            <a:ext cx="1076047" cy="6359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分析技术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30465" y="3359892"/>
            <a:ext cx="1269492" cy="827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7030A0"/>
                </a:solidFill>
              </a:rPr>
              <a:t>干系人管理计划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沟通管理计划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变更日志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 rot="5400000">
            <a:off x="3659011" y="4248433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对角圆角矩形 29"/>
          <p:cNvSpPr/>
          <p:nvPr/>
        </p:nvSpPr>
        <p:spPr>
          <a:xfrm>
            <a:off x="3357846" y="5573754"/>
            <a:ext cx="1645613" cy="979446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FF00"/>
                </a:solidFill>
              </a:rPr>
              <a:t>问题日志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rot="5400000">
            <a:off x="3792954" y="5297658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209800" y="4573407"/>
            <a:ext cx="1237938" cy="6359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沟通方法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人际关系技能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管理技能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06095" y="3287134"/>
            <a:ext cx="1269492" cy="827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问题日志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工作绩效数据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 rot="5400000">
            <a:off x="6930592" y="4134367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对角圆角矩形 34"/>
          <p:cNvSpPr/>
          <p:nvPr/>
        </p:nvSpPr>
        <p:spPr>
          <a:xfrm>
            <a:off x="6553200" y="5486400"/>
            <a:ext cx="1561020" cy="10849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工作绩效信息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7222249" y="5194715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965561" y="4536728"/>
            <a:ext cx="1181193" cy="6359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信息管理系统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447800" y="1658873"/>
            <a:ext cx="2411290" cy="153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524000" y="3519947"/>
            <a:ext cx="1923738" cy="18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9670" y="935212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制定项目管理计划</a:t>
            </a:r>
            <a:endParaRPr lang="zh-CN" altLang="en-US" sz="1000" dirty="0"/>
          </a:p>
        </p:txBody>
      </p:sp>
      <p:cxnSp>
        <p:nvCxnSpPr>
          <p:cNvPr id="8" name="直接箭头连接符 7"/>
          <p:cNvCxnSpPr>
            <a:stCxn id="38" idx="1"/>
          </p:cNvCxnSpPr>
          <p:nvPr/>
        </p:nvCxnSpPr>
        <p:spPr>
          <a:xfrm>
            <a:off x="709670" y="1058323"/>
            <a:ext cx="0" cy="386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65599" y="3202574"/>
            <a:ext cx="95410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规划沟通管理</a:t>
            </a:r>
            <a:endParaRPr lang="zh-CN" altLang="en-US" sz="1000" dirty="0"/>
          </a:p>
        </p:txBody>
      </p:sp>
      <p:cxnSp>
        <p:nvCxnSpPr>
          <p:cNvPr id="13" name="直接箭头连接符 12"/>
          <p:cNvCxnSpPr>
            <a:stCxn id="40" idx="1"/>
          </p:cNvCxnSpPr>
          <p:nvPr/>
        </p:nvCxnSpPr>
        <p:spPr>
          <a:xfrm flipH="1">
            <a:off x="4699957" y="3325685"/>
            <a:ext cx="165642" cy="323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28106" y="948311"/>
            <a:ext cx="1082348" cy="11695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收集需求</a:t>
            </a:r>
            <a:endParaRPr lang="zh-CN" altLang="en-US" sz="1000" dirty="0"/>
          </a:p>
          <a:p>
            <a:r>
              <a:rPr lang="zh-CN" altLang="en-US" sz="1000" dirty="0"/>
              <a:t>规划质量管理</a:t>
            </a:r>
            <a:endParaRPr lang="zh-CN" altLang="en-US" sz="1000" dirty="0"/>
          </a:p>
          <a:p>
            <a:r>
              <a:rPr lang="zh-CN" altLang="en-US" sz="1000" dirty="0"/>
              <a:t>规划沟通管理</a:t>
            </a:r>
            <a:endParaRPr lang="zh-CN" altLang="en-US" sz="1000" dirty="0"/>
          </a:p>
          <a:p>
            <a:r>
              <a:rPr lang="zh-CN" altLang="en-US" sz="1000" dirty="0"/>
              <a:t>规划风险管理</a:t>
            </a:r>
            <a:endParaRPr lang="zh-CN" altLang="en-US" sz="1000" dirty="0"/>
          </a:p>
          <a:p>
            <a:r>
              <a:rPr lang="zh-CN" altLang="en-US" sz="1000" dirty="0"/>
              <a:t>识别风险</a:t>
            </a:r>
            <a:endParaRPr lang="zh-CN" altLang="en-US" sz="1000" dirty="0"/>
          </a:p>
          <a:p>
            <a:r>
              <a:rPr lang="zh-CN" altLang="en-US" sz="1000" dirty="0"/>
              <a:t>规划采购管理</a:t>
            </a:r>
            <a:endParaRPr lang="zh-CN" altLang="en-US" sz="1000" dirty="0"/>
          </a:p>
          <a:p>
            <a:r>
              <a:rPr lang="zh-CN" altLang="en-US" sz="1000" dirty="0"/>
              <a:t>规划干系人管理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96533" y="3646929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实施整体变更控制</a:t>
            </a:r>
            <a:endParaRPr lang="zh-CN" altLang="en-US" sz="1000" dirty="0"/>
          </a:p>
        </p:txBody>
      </p:sp>
      <p:cxnSp>
        <p:nvCxnSpPr>
          <p:cNvPr id="16" name="直接箭头连接符 15"/>
          <p:cNvCxnSpPr>
            <a:stCxn id="45" idx="1"/>
          </p:cNvCxnSpPr>
          <p:nvPr/>
        </p:nvCxnSpPr>
        <p:spPr>
          <a:xfrm flipH="1">
            <a:off x="4287853" y="3770040"/>
            <a:ext cx="608680" cy="12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180653" y="3563833"/>
            <a:ext cx="2425442" cy="2151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51988" y="2624377"/>
            <a:ext cx="1082348" cy="5539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管理项目团队</a:t>
            </a:r>
            <a:endParaRPr lang="zh-CN" altLang="en-US" sz="1000" dirty="0"/>
          </a:p>
          <a:p>
            <a:r>
              <a:rPr lang="zh-CN" altLang="en-US" sz="1000" dirty="0"/>
              <a:t>控制沟通</a:t>
            </a:r>
            <a:endParaRPr lang="zh-CN" altLang="en-US" sz="1000" dirty="0"/>
          </a:p>
          <a:p>
            <a:r>
              <a:rPr lang="zh-CN" altLang="en-US" sz="1000" dirty="0"/>
              <a:t>控制干系人参与</a:t>
            </a:r>
            <a:endParaRPr lang="zh-CN" altLang="en-US" sz="10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225095" y="3155950"/>
            <a:ext cx="381000" cy="40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7129" y="3610457"/>
            <a:ext cx="859957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指导与管理项目工作</a:t>
            </a:r>
            <a:endParaRPr lang="zh-CN" altLang="en-US" sz="1000" dirty="0"/>
          </a:p>
        </p:txBody>
      </p:sp>
      <p:cxnSp>
        <p:nvCxnSpPr>
          <p:cNvPr id="52" name="直接箭头连接符 51"/>
          <p:cNvCxnSpPr>
            <a:stCxn id="57" idx="1"/>
          </p:cNvCxnSpPr>
          <p:nvPr/>
        </p:nvCxnSpPr>
        <p:spPr>
          <a:xfrm flipH="1">
            <a:off x="7772400" y="3810512"/>
            <a:ext cx="4947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5503" y="5737018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实施整体变更控制</a:t>
            </a:r>
            <a:endParaRPr lang="zh-CN" altLang="en-US" sz="1000" dirty="0"/>
          </a:p>
        </p:txBody>
      </p:sp>
      <p:cxnSp>
        <p:nvCxnSpPr>
          <p:cNvPr id="54" name="直接箭头连接符 53"/>
          <p:cNvCxnSpPr>
            <a:endCxn id="60" idx="1"/>
          </p:cNvCxnSpPr>
          <p:nvPr/>
        </p:nvCxnSpPr>
        <p:spPr>
          <a:xfrm>
            <a:off x="4699957" y="5860128"/>
            <a:ext cx="4755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60" idx="3"/>
          </p:cNvCxnSpPr>
          <p:nvPr/>
        </p:nvCxnSpPr>
        <p:spPr>
          <a:xfrm flipH="1">
            <a:off x="6386091" y="5860129"/>
            <a:ext cx="2200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14412" y="5364889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监控项目管理工作</a:t>
            </a:r>
            <a:endParaRPr lang="zh-CN" altLang="en-US" sz="1000" dirty="0"/>
          </a:p>
        </p:txBody>
      </p:sp>
      <p:cxnSp>
        <p:nvCxnSpPr>
          <p:cNvPr id="61" name="直接箭头连接符 60"/>
          <p:cNvCxnSpPr>
            <a:endCxn id="69" idx="3"/>
          </p:cNvCxnSpPr>
          <p:nvPr/>
        </p:nvCxnSpPr>
        <p:spPr>
          <a:xfrm flipH="1" flipV="1">
            <a:off x="6425000" y="5488000"/>
            <a:ext cx="309336" cy="12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60286" y="2169099"/>
            <a:ext cx="1066800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规则采购管理</a:t>
            </a:r>
            <a:endParaRPr lang="zh-CN" altLang="en-US" sz="1000" dirty="0"/>
          </a:p>
        </p:txBody>
      </p:sp>
      <p:cxnSp>
        <p:nvCxnSpPr>
          <p:cNvPr id="72" name="直接箭头连接符 71"/>
          <p:cNvCxnSpPr/>
          <p:nvPr/>
        </p:nvCxnSpPr>
        <p:spPr>
          <a:xfrm flipH="1" flipV="1">
            <a:off x="8267129" y="1533086"/>
            <a:ext cx="572071" cy="63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117574" y="1222096"/>
            <a:ext cx="35103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启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636749" y="4414652"/>
            <a:ext cx="34214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478517" y="4538157"/>
            <a:ext cx="308573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358631" y="2622738"/>
            <a:ext cx="35103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慧翔天地-200X200像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27305"/>
            <a:ext cx="1354455" cy="127698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950720" y="1304544"/>
            <a:ext cx="1802892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76017" y="1304544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8186" y="1304544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50720" y="1304544"/>
            <a:ext cx="1803400" cy="708660"/>
          </a:xfrm>
          <a:custGeom>
            <a:avLst/>
            <a:gdLst/>
            <a:ahLst/>
            <a:cxnLst/>
            <a:rect l="l" t="t" r="r" b="b"/>
            <a:pathLst>
              <a:path w="1803400" h="708660">
                <a:moveTo>
                  <a:pt x="0" y="708660"/>
                </a:moveTo>
                <a:lnTo>
                  <a:pt x="1802892" y="708660"/>
                </a:lnTo>
                <a:lnTo>
                  <a:pt x="1802892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33800" y="2895600"/>
            <a:ext cx="1801367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6136" y="4578096"/>
            <a:ext cx="1801368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93264" y="4578096"/>
            <a:ext cx="1801367" cy="708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45152" y="4578096"/>
            <a:ext cx="1801368" cy="708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70322" y="4578096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21348" y="4578096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45152" y="4578096"/>
            <a:ext cx="1801495" cy="708660"/>
          </a:xfrm>
          <a:custGeom>
            <a:avLst/>
            <a:gdLst/>
            <a:ahLst/>
            <a:cxnLst/>
            <a:rect l="l" t="t" r="r" b="b"/>
            <a:pathLst>
              <a:path w="1801495" h="708660">
                <a:moveTo>
                  <a:pt x="0" y="708659"/>
                </a:moveTo>
                <a:lnTo>
                  <a:pt x="1801368" y="708659"/>
                </a:lnTo>
                <a:lnTo>
                  <a:pt x="1801368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07707" y="4578096"/>
            <a:ext cx="1799844" cy="708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32752" y="4578096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82507" y="4578096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07707" y="4578096"/>
            <a:ext cx="1800225" cy="708660"/>
          </a:xfrm>
          <a:custGeom>
            <a:avLst/>
            <a:gdLst/>
            <a:ahLst/>
            <a:cxnLst/>
            <a:rect l="l" t="t" r="r" b="b"/>
            <a:pathLst>
              <a:path w="1800225" h="708660">
                <a:moveTo>
                  <a:pt x="0" y="708659"/>
                </a:moveTo>
                <a:lnTo>
                  <a:pt x="1799844" y="708659"/>
                </a:lnTo>
                <a:lnTo>
                  <a:pt x="1799844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547217" y="269438"/>
            <a:ext cx="804956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pc="10" dirty="0" err="1"/>
              <a:t>项目范围管理知识领域总</a:t>
            </a:r>
            <a:r>
              <a:rPr spc="15" dirty="0" err="1"/>
              <a:t>结</a:t>
            </a:r>
            <a:r>
              <a:rPr sz="3200" spc="5" dirty="0" err="1"/>
              <a:t>（第</a:t>
            </a:r>
            <a:r>
              <a:rPr sz="3200" dirty="0" err="1"/>
              <a:t>五</a:t>
            </a:r>
            <a:r>
              <a:rPr sz="3200" spc="5" dirty="0" err="1"/>
              <a:t>章</a:t>
            </a:r>
            <a:r>
              <a:rPr sz="3200" spc="-1720" dirty="0" smtClean="0"/>
              <a:t>）</a:t>
            </a:r>
            <a:endParaRPr sz="4200" baseline="8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78710" y="1365511"/>
            <a:ext cx="94615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规划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ts val="2155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范围管理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73141" y="4639698"/>
            <a:ext cx="9461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确认范围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35697" y="4639698"/>
            <a:ext cx="9461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控制范围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25993" y="6668562"/>
            <a:ext cx="88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Book Antiqua" panose="02040602050305030304"/>
                <a:cs typeface="Book Antiqua" panose="02040602050305030304"/>
              </a:rPr>
              <a:t>4</a:t>
            </a:r>
            <a:endParaRPr sz="1000">
              <a:latin typeface="Book Antiqua" panose="02040602050305030304"/>
              <a:cs typeface="Book Antiqua" panose="02040602050305030304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761233" y="2874264"/>
          <a:ext cx="1801367" cy="70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0"/>
                <a:gridCol w="1351026"/>
                <a:gridCol w="225171"/>
              </a:tblGrid>
              <a:tr h="707136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收集需求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37033" y="4573523"/>
          <a:ext cx="1801367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0"/>
                <a:gridCol w="1351026"/>
                <a:gridCol w="225171"/>
              </a:tblGrid>
              <a:tr h="708659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定义范围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488692" y="4573523"/>
          <a:ext cx="1801367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0"/>
              </a:tblGrid>
              <a:tr h="708659"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创建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WBS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2" name="矩形 101"/>
          <p:cNvSpPr/>
          <p:nvPr/>
        </p:nvSpPr>
        <p:spPr>
          <a:xfrm>
            <a:off x="391670" y="1229734"/>
            <a:ext cx="1269492" cy="827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项目管理计划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项目章程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3" name="右箭头 102"/>
          <p:cNvSpPr/>
          <p:nvPr/>
        </p:nvSpPr>
        <p:spPr>
          <a:xfrm>
            <a:off x="1664589" y="1355980"/>
            <a:ext cx="316611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对角圆角矩形 103"/>
          <p:cNvSpPr/>
          <p:nvPr/>
        </p:nvSpPr>
        <p:spPr>
          <a:xfrm>
            <a:off x="4050410" y="1229734"/>
            <a:ext cx="1217359" cy="4753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范围管理计划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需求管理计划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右箭头 104"/>
          <p:cNvSpPr/>
          <p:nvPr/>
        </p:nvSpPr>
        <p:spPr>
          <a:xfrm>
            <a:off x="3733800" y="1295400"/>
            <a:ext cx="316611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4008757" y="1705062"/>
            <a:ext cx="1259012" cy="9512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范围管理计划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需求管理计划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干系人管理计划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干系人登记册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项目章程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7" name="下箭头 106"/>
          <p:cNvSpPr/>
          <p:nvPr/>
        </p:nvSpPr>
        <p:spPr>
          <a:xfrm>
            <a:off x="4321366" y="2656334"/>
            <a:ext cx="484632" cy="23926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1981200" y="1924124"/>
            <a:ext cx="914400" cy="4380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专家判断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0" y="4571999"/>
            <a:ext cx="1026415" cy="774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专家判断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产品分析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备选方案生成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引导式研讨会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81000" y="3520440"/>
            <a:ext cx="1259012" cy="746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范围管理计划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项目章程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需求文件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1" name="下箭头 110"/>
          <p:cNvSpPr/>
          <p:nvPr/>
        </p:nvSpPr>
        <p:spPr>
          <a:xfrm>
            <a:off x="693609" y="4246485"/>
            <a:ext cx="484632" cy="32551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 rot="5400000">
            <a:off x="1173170" y="5183154"/>
            <a:ext cx="158307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对角圆角矩形 112"/>
          <p:cNvSpPr/>
          <p:nvPr/>
        </p:nvSpPr>
        <p:spPr>
          <a:xfrm>
            <a:off x="194076" y="5416108"/>
            <a:ext cx="1406124" cy="547830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项目范围说明书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334000" y="1186432"/>
            <a:ext cx="1240346" cy="21663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访谈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焦点小组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引导式研讨会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群体创新技术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群体决策技术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问卷调查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观察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原型法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标杆对照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系统交互图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文件分析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右箭头 114"/>
          <p:cNvSpPr/>
          <p:nvPr/>
        </p:nvSpPr>
        <p:spPr>
          <a:xfrm rot="5400000">
            <a:off x="4417191" y="3507611"/>
            <a:ext cx="160019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对角圆角矩形 115"/>
          <p:cNvSpPr/>
          <p:nvPr/>
        </p:nvSpPr>
        <p:spPr>
          <a:xfrm>
            <a:off x="3810000" y="3741418"/>
            <a:ext cx="1305369" cy="37338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FF00"/>
                </a:solidFill>
              </a:rPr>
              <a:t>需求文件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需求跟踪矩阵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4176057" y="4609972"/>
            <a:ext cx="874004" cy="7240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检查</a:t>
            </a:r>
            <a:endParaRPr lang="zh-CN" altLang="en-US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群体决策技术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204935" y="3505828"/>
            <a:ext cx="1500665" cy="9356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项目管理计划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需求文件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需求跟踪矩阵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b="1" dirty="0" smtClean="0">
                <a:solidFill>
                  <a:srgbClr val="00B050"/>
                </a:solidFill>
              </a:rPr>
              <a:t>核实的可交付成果</a:t>
            </a:r>
            <a:endParaRPr lang="zh-CN" altLang="en-US" sz="1200" b="1" dirty="0" smtClean="0">
              <a:solidFill>
                <a:srgbClr val="00B050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工作绩效数据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5" name="对角圆角矩形 124"/>
          <p:cNvSpPr/>
          <p:nvPr/>
        </p:nvSpPr>
        <p:spPr>
          <a:xfrm>
            <a:off x="4726210" y="5395392"/>
            <a:ext cx="1640012" cy="92920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验收的可交付成果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变更请求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工作绩效信息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6324600" y="4572000"/>
            <a:ext cx="874004" cy="7240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偏差分析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827647" y="3232404"/>
            <a:ext cx="1259012" cy="10347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项目管理计划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需求文件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需求跟踪矩阵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工作绩效数据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对角圆角矩形 127"/>
          <p:cNvSpPr/>
          <p:nvPr/>
        </p:nvSpPr>
        <p:spPr>
          <a:xfrm>
            <a:off x="6665788" y="5416108"/>
            <a:ext cx="1640012" cy="113709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工作绩效信息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变更请求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项目管理计划更新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976259" y="4572000"/>
            <a:ext cx="874004" cy="7240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分解</a:t>
            </a:r>
            <a:endParaRPr lang="zh-CN" altLang="en-US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专家判断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474788" y="5527453"/>
            <a:ext cx="1259012" cy="9144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范围管理计划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项目范围说明书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需求文件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1" name="对角圆角矩形 130"/>
          <p:cNvSpPr/>
          <p:nvPr/>
        </p:nvSpPr>
        <p:spPr>
          <a:xfrm>
            <a:off x="2306652" y="3776314"/>
            <a:ext cx="1177896" cy="45129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范围基准</a:t>
            </a:r>
            <a:endParaRPr lang="zh-CN" altLang="en-US" sz="1200" b="1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3" name="右箭头 132"/>
          <p:cNvSpPr/>
          <p:nvPr/>
        </p:nvSpPr>
        <p:spPr>
          <a:xfrm rot="5400000">
            <a:off x="5720977" y="5177246"/>
            <a:ext cx="158307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下箭头 135"/>
          <p:cNvSpPr/>
          <p:nvPr/>
        </p:nvSpPr>
        <p:spPr>
          <a:xfrm>
            <a:off x="5546216" y="4441500"/>
            <a:ext cx="484632" cy="15987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下箭头 137"/>
          <p:cNvSpPr/>
          <p:nvPr/>
        </p:nvSpPr>
        <p:spPr>
          <a:xfrm>
            <a:off x="7024337" y="4275864"/>
            <a:ext cx="484632" cy="32551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右箭头 138"/>
          <p:cNvSpPr/>
          <p:nvPr/>
        </p:nvSpPr>
        <p:spPr>
          <a:xfrm rot="5400000">
            <a:off x="7503898" y="5212533"/>
            <a:ext cx="158307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下箭头 139"/>
          <p:cNvSpPr/>
          <p:nvPr/>
        </p:nvSpPr>
        <p:spPr>
          <a:xfrm rot="10800000">
            <a:off x="2590801" y="5267992"/>
            <a:ext cx="484632" cy="23926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下箭头 140"/>
          <p:cNvSpPr/>
          <p:nvPr/>
        </p:nvSpPr>
        <p:spPr>
          <a:xfrm rot="10800000">
            <a:off x="2630216" y="4265198"/>
            <a:ext cx="484632" cy="33618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/>
          <p:cNvCxnSpPr>
            <a:stCxn id="116" idx="2"/>
          </p:cNvCxnSpPr>
          <p:nvPr/>
        </p:nvCxnSpPr>
        <p:spPr>
          <a:xfrm flipH="1">
            <a:off x="1098523" y="3928109"/>
            <a:ext cx="2711477" cy="4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16" idx="2"/>
          </p:cNvCxnSpPr>
          <p:nvPr/>
        </p:nvCxnSpPr>
        <p:spPr>
          <a:xfrm flipH="1">
            <a:off x="3200400" y="3928109"/>
            <a:ext cx="609600" cy="205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4870322" y="3776314"/>
            <a:ext cx="497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4870322" y="3661411"/>
            <a:ext cx="2013327" cy="266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036435" y="925195"/>
            <a:ext cx="1086485" cy="11684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头脑风暴</a:t>
            </a:r>
            <a:endParaRPr lang="zh-CN" altLang="en-US" sz="1000" dirty="0" smtClean="0"/>
          </a:p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名义小组技术</a:t>
            </a:r>
            <a:endParaRPr lang="zh-CN" altLang="en-US" sz="1000" dirty="0" smtClean="0"/>
          </a:p>
          <a:p>
            <a:r>
              <a:rPr lang="en-US" altLang="zh-CN" sz="1000" dirty="0" smtClean="0"/>
              <a:t>3. </a:t>
            </a:r>
            <a:r>
              <a:rPr lang="zh-CN" altLang="en-US" sz="1000" dirty="0" smtClean="0"/>
              <a:t>概念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思维导图</a:t>
            </a:r>
            <a:endParaRPr lang="zh-CN" altLang="en-US" sz="1000" dirty="0" smtClean="0"/>
          </a:p>
          <a:p>
            <a:r>
              <a:rPr lang="en-US" altLang="zh-CN" sz="1000" dirty="0" smtClean="0"/>
              <a:t>4. </a:t>
            </a:r>
            <a:r>
              <a:rPr lang="zh-CN" altLang="en-US" sz="1000" dirty="0" smtClean="0"/>
              <a:t>亲和图</a:t>
            </a:r>
            <a:endParaRPr lang="zh-CN" altLang="en-US" sz="1000" dirty="0" smtClean="0"/>
          </a:p>
          <a:p>
            <a:r>
              <a:rPr lang="en-US" altLang="zh-CN" sz="1000" dirty="0" smtClean="0"/>
              <a:t>5. </a:t>
            </a:r>
            <a:r>
              <a:rPr lang="zh-CN" altLang="en-US" sz="1000" dirty="0" smtClean="0"/>
              <a:t>多标准决策分析</a:t>
            </a:r>
            <a:endParaRPr lang="zh-CN" altLang="en-US" sz="1000" dirty="0"/>
          </a:p>
        </p:txBody>
      </p:sp>
      <p:cxnSp>
        <p:nvCxnSpPr>
          <p:cNvPr id="152" name="直接箭头连接符 151"/>
          <p:cNvCxnSpPr/>
          <p:nvPr/>
        </p:nvCxnSpPr>
        <p:spPr>
          <a:xfrm flipV="1">
            <a:off x="6366222" y="1186432"/>
            <a:ext cx="796578" cy="73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6848598" y="2233254"/>
            <a:ext cx="1274254" cy="86177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1,</a:t>
            </a:r>
            <a:r>
              <a:rPr lang="zh-CN" altLang="en-US" sz="1000" dirty="0" smtClean="0"/>
              <a:t>一致同意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德尔菲技术；</a:t>
            </a:r>
            <a:endParaRPr lang="zh-CN" altLang="en-US" sz="1000" dirty="0" smtClean="0"/>
          </a:p>
          <a:p>
            <a:r>
              <a:rPr lang="en-US" altLang="zh-CN" sz="1000" dirty="0" smtClean="0"/>
              <a:t>2,</a:t>
            </a:r>
            <a:r>
              <a:rPr lang="zh-CN" altLang="en-US" sz="1000" dirty="0" smtClean="0"/>
              <a:t>大多数原则</a:t>
            </a:r>
            <a:endParaRPr lang="zh-CN" altLang="en-US" sz="1000" dirty="0" smtClean="0"/>
          </a:p>
          <a:p>
            <a:r>
              <a:rPr lang="en-US" altLang="zh-CN" sz="1000" dirty="0" smtClean="0"/>
              <a:t>3,</a:t>
            </a:r>
            <a:r>
              <a:rPr lang="zh-CN" altLang="en-US" sz="1000" dirty="0" smtClean="0"/>
              <a:t>相对多数原则</a:t>
            </a:r>
            <a:endParaRPr lang="zh-CN" altLang="en-US" sz="1000" dirty="0" smtClean="0"/>
          </a:p>
          <a:p>
            <a:r>
              <a:rPr lang="en-US" altLang="zh-CN" sz="1000" dirty="0" smtClean="0"/>
              <a:t>4,</a:t>
            </a:r>
            <a:r>
              <a:rPr lang="zh-CN" altLang="en-US" sz="1000" dirty="0" smtClean="0"/>
              <a:t>独裁</a:t>
            </a:r>
            <a:endParaRPr lang="zh-CN" altLang="en-US" sz="1000" dirty="0"/>
          </a:p>
        </p:txBody>
      </p:sp>
      <p:cxnSp>
        <p:nvCxnSpPr>
          <p:cNvPr id="155" name="直接箭头连接符 154"/>
          <p:cNvCxnSpPr>
            <a:endCxn id="153" idx="1"/>
          </p:cNvCxnSpPr>
          <p:nvPr/>
        </p:nvCxnSpPr>
        <p:spPr>
          <a:xfrm flipV="1">
            <a:off x="6136987" y="2664776"/>
            <a:ext cx="711611" cy="182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1252323" y="5527453"/>
            <a:ext cx="1377892" cy="263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1600200" y="2504777"/>
            <a:ext cx="842913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定义活动、估算成本、制定预算、识别风险、</a:t>
            </a:r>
            <a:endParaRPr lang="en-US" altLang="zh-CN" sz="1000" dirty="0" smtClean="0"/>
          </a:p>
          <a:p>
            <a:r>
              <a:rPr lang="zh-CN" altLang="en-US" sz="1000" dirty="0" smtClean="0"/>
              <a:t>制定进度计划、实施定性风险分析</a:t>
            </a:r>
            <a:endParaRPr lang="en-US" altLang="zh-CN" sz="1000" dirty="0" smtClean="0"/>
          </a:p>
          <a:p>
            <a:r>
              <a:rPr lang="zh-CN" altLang="en-US" sz="1000" dirty="0" smtClean="0"/>
              <a:t>的输入</a:t>
            </a:r>
            <a:endParaRPr lang="zh-CN" altLang="en-US" sz="1000" dirty="0"/>
          </a:p>
        </p:txBody>
      </p:sp>
      <p:cxnSp>
        <p:nvCxnSpPr>
          <p:cNvPr id="160" name="直接箭头连接符 159"/>
          <p:cNvCxnSpPr/>
          <p:nvPr/>
        </p:nvCxnSpPr>
        <p:spPr>
          <a:xfrm flipH="1" flipV="1">
            <a:off x="2362200" y="3352800"/>
            <a:ext cx="402336" cy="42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907933" y="2317632"/>
            <a:ext cx="82586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识别干系人</a:t>
            </a:r>
            <a:endParaRPr lang="zh-CN" altLang="en-US" sz="1000" dirty="0"/>
          </a:p>
        </p:txBody>
      </p:sp>
      <p:cxnSp>
        <p:nvCxnSpPr>
          <p:cNvPr id="164" name="直接箭头连接符 163"/>
          <p:cNvCxnSpPr>
            <a:stCxn id="162" idx="3"/>
          </p:cNvCxnSpPr>
          <p:nvPr/>
        </p:nvCxnSpPr>
        <p:spPr>
          <a:xfrm flipV="1">
            <a:off x="3733800" y="2362200"/>
            <a:ext cx="316611" cy="78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0800" y="2743200"/>
            <a:ext cx="1082348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WBS</a:t>
            </a:r>
            <a:endParaRPr lang="en-US" altLang="zh-CN" sz="1000" dirty="0" smtClean="0"/>
          </a:p>
          <a:p>
            <a:r>
              <a:rPr lang="en-US" altLang="zh-CN" sz="1000" dirty="0" smtClean="0"/>
              <a:t>WBS</a:t>
            </a:r>
            <a:r>
              <a:rPr lang="zh-CN" altLang="en-US" sz="1000" dirty="0" smtClean="0"/>
              <a:t>词典</a:t>
            </a:r>
            <a:endParaRPr lang="en-US" altLang="zh-CN" sz="1000" dirty="0" smtClean="0"/>
          </a:p>
          <a:p>
            <a:r>
              <a:rPr lang="zh-CN" altLang="en-US" sz="1000" dirty="0" smtClean="0"/>
              <a:t>项目</a:t>
            </a:r>
            <a:r>
              <a:rPr lang="zh-CN" altLang="en-US" sz="1000" dirty="0"/>
              <a:t>范围说明书</a:t>
            </a:r>
            <a:endParaRPr lang="zh-CN" altLang="en-US" sz="1000" dirty="0"/>
          </a:p>
          <a:p>
            <a:r>
              <a:rPr lang="zh-CN" altLang="en-US" sz="1000" dirty="0"/>
              <a:t>（经过批准的</a:t>
            </a:r>
            <a:r>
              <a:rPr lang="zh-CN" altLang="en-US" sz="1000" dirty="0" smtClean="0"/>
              <a:t>）</a:t>
            </a:r>
            <a:endParaRPr lang="en-US" altLang="zh-CN" sz="1000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2971800" y="3310287"/>
            <a:ext cx="0" cy="49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15322" y="4173379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控制质量</a:t>
            </a:r>
            <a:endParaRPr lang="zh-CN" altLang="en-US" sz="1000" dirty="0"/>
          </a:p>
        </p:txBody>
      </p:sp>
      <p:cxnSp>
        <p:nvCxnSpPr>
          <p:cNvPr id="72" name="直接箭头连接符 71"/>
          <p:cNvCxnSpPr>
            <a:stCxn id="71" idx="3"/>
          </p:cNvCxnSpPr>
          <p:nvPr/>
        </p:nvCxnSpPr>
        <p:spPr>
          <a:xfrm flipV="1">
            <a:off x="4812949" y="4217948"/>
            <a:ext cx="444851" cy="7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005525" y="1229734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1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397313" y="4894333"/>
            <a:ext cx="635293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r>
              <a:rPr lang="en-US" altLang="zh-CN" sz="1100" dirty="0" smtClean="0">
                <a:solidFill>
                  <a:srgbClr val="7030A0"/>
                </a:solidFill>
              </a:rPr>
              <a:t>2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13308" y="4894332"/>
            <a:ext cx="635293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r>
              <a:rPr lang="en-US" altLang="zh-CN" sz="1100" dirty="0" smtClean="0">
                <a:solidFill>
                  <a:srgbClr val="7030A0"/>
                </a:solidFill>
              </a:rPr>
              <a:t>1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135140" y="3200409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2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98523" y="4894333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3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008521" y="4819276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4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慧翔天地-200X200像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27305"/>
            <a:ext cx="1354455" cy="12769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7217" y="287131"/>
            <a:ext cx="64071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000" b="1" spc="10" dirty="0">
                <a:latin typeface="微软雅黑" panose="020B0503020204020204" charset="-122"/>
                <a:cs typeface="微软雅黑" panose="020B0503020204020204" charset="-122"/>
              </a:rPr>
              <a:t>项目时间管理知识领域总</a:t>
            </a:r>
            <a:r>
              <a:rPr sz="3000" b="1" spc="15" dirty="0"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2800" b="1" spc="10" dirty="0">
                <a:latin typeface="微软雅黑" panose="020B0503020204020204" charset="-122"/>
                <a:cs typeface="微软雅黑" panose="020B0503020204020204" charset="-122"/>
              </a:rPr>
              <a:t>（第六章）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6793" y="816865"/>
            <a:ext cx="1801368" cy="70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3400" y="3178810"/>
            <a:ext cx="1152144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7419" y="317881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41526" y="3155951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3400" y="3178810"/>
            <a:ext cx="1152525" cy="707390"/>
          </a:xfrm>
          <a:custGeom>
            <a:avLst/>
            <a:gdLst/>
            <a:ahLst/>
            <a:cxnLst/>
            <a:rect l="l" t="t" r="r" b="b"/>
            <a:pathLst>
              <a:path w="1152525" h="707389">
                <a:moveTo>
                  <a:pt x="0" y="707136"/>
                </a:moveTo>
                <a:lnTo>
                  <a:pt x="1152144" y="707136"/>
                </a:lnTo>
                <a:lnTo>
                  <a:pt x="1152144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66039" y="3216799"/>
            <a:ext cx="4857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定义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155"/>
              </a:lnSpc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活动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52372" y="3204973"/>
            <a:ext cx="1580388" cy="707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76600" y="3204973"/>
            <a:ext cx="1615439" cy="707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78530" y="3204973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90109" y="3204973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15742" y="3204973"/>
            <a:ext cx="1615440" cy="707390"/>
          </a:xfrm>
          <a:custGeom>
            <a:avLst/>
            <a:gdLst/>
            <a:ahLst/>
            <a:cxnLst/>
            <a:rect l="l" t="t" r="r" b="b"/>
            <a:pathLst>
              <a:path w="1615439" h="707389">
                <a:moveTo>
                  <a:pt x="0" y="707136"/>
                </a:moveTo>
                <a:lnTo>
                  <a:pt x="1615439" y="707136"/>
                </a:lnTo>
                <a:lnTo>
                  <a:pt x="1615439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612007" y="3278394"/>
            <a:ext cx="94615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5">
              <a:lnSpc>
                <a:spcPts val="206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估算活动 资源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05400" y="3204973"/>
            <a:ext cx="1636776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09997" y="3204973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37578" y="3204973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05400" y="3204973"/>
            <a:ext cx="1637030" cy="707390"/>
          </a:xfrm>
          <a:custGeom>
            <a:avLst/>
            <a:gdLst/>
            <a:ahLst/>
            <a:cxnLst/>
            <a:rect l="l" t="t" r="r" b="b"/>
            <a:pathLst>
              <a:path w="1637029" h="707389">
                <a:moveTo>
                  <a:pt x="0" y="707136"/>
                </a:moveTo>
                <a:lnTo>
                  <a:pt x="1636776" y="707136"/>
                </a:lnTo>
                <a:lnTo>
                  <a:pt x="1636776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450586" y="3278394"/>
            <a:ext cx="94615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6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估算活动 持续时间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10400" y="3204973"/>
            <a:ext cx="1496568" cy="707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97472" y="3204973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19898" y="3204973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10400" y="3204973"/>
            <a:ext cx="1496695" cy="707390"/>
          </a:xfrm>
          <a:custGeom>
            <a:avLst/>
            <a:gdLst/>
            <a:ahLst/>
            <a:cxnLst/>
            <a:rect l="l" t="t" r="r" b="b"/>
            <a:pathLst>
              <a:path w="1496695" h="707389">
                <a:moveTo>
                  <a:pt x="0" y="707136"/>
                </a:moveTo>
                <a:lnTo>
                  <a:pt x="1496568" y="707136"/>
                </a:lnTo>
                <a:lnTo>
                  <a:pt x="1496568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285990" y="3278394"/>
            <a:ext cx="94615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5">
              <a:lnSpc>
                <a:spcPts val="206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制定进度 计划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752600" y="4876800"/>
            <a:ext cx="1496568" cy="7086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939671" y="487680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59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062097" y="487680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59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752600" y="4876800"/>
            <a:ext cx="1496695" cy="708660"/>
          </a:xfrm>
          <a:custGeom>
            <a:avLst/>
            <a:gdLst/>
            <a:ahLst/>
            <a:cxnLst/>
            <a:rect l="l" t="t" r="r" b="b"/>
            <a:pathLst>
              <a:path w="1496695" h="708659">
                <a:moveTo>
                  <a:pt x="0" y="708659"/>
                </a:moveTo>
                <a:lnTo>
                  <a:pt x="1496568" y="708659"/>
                </a:lnTo>
                <a:lnTo>
                  <a:pt x="1496568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2028191" y="4939223"/>
            <a:ext cx="9461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控制进度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808719" y="5082864"/>
            <a:ext cx="291465" cy="270510"/>
          </a:xfrm>
          <a:custGeom>
            <a:avLst/>
            <a:gdLst/>
            <a:ahLst/>
            <a:cxnLst/>
            <a:rect l="l" t="t" r="r" b="b"/>
            <a:pathLst>
              <a:path w="291465" h="270510">
                <a:moveTo>
                  <a:pt x="135389" y="0"/>
                </a:moveTo>
                <a:lnTo>
                  <a:pt x="92258" y="9048"/>
                </a:lnTo>
                <a:lnTo>
                  <a:pt x="55050" y="29063"/>
                </a:lnTo>
                <a:lnTo>
                  <a:pt x="25869" y="58084"/>
                </a:lnTo>
                <a:lnTo>
                  <a:pt x="6817" y="94153"/>
                </a:lnTo>
                <a:lnTo>
                  <a:pt x="0" y="135311"/>
                </a:lnTo>
                <a:lnTo>
                  <a:pt x="154" y="141613"/>
                </a:lnTo>
                <a:lnTo>
                  <a:pt x="8310" y="180281"/>
                </a:lnTo>
                <a:lnTo>
                  <a:pt x="27902" y="214144"/>
                </a:lnTo>
                <a:lnTo>
                  <a:pt x="57597" y="241495"/>
                </a:lnTo>
                <a:lnTo>
                  <a:pt x="96057" y="260627"/>
                </a:lnTo>
                <a:lnTo>
                  <a:pt x="141949" y="269834"/>
                </a:lnTo>
                <a:lnTo>
                  <a:pt x="158667" y="270402"/>
                </a:lnTo>
                <a:lnTo>
                  <a:pt x="173288" y="268480"/>
                </a:lnTo>
                <a:lnTo>
                  <a:pt x="213832" y="255015"/>
                </a:lnTo>
                <a:lnTo>
                  <a:pt x="247821" y="231349"/>
                </a:lnTo>
                <a:lnTo>
                  <a:pt x="273233" y="199210"/>
                </a:lnTo>
                <a:lnTo>
                  <a:pt x="288043" y="160328"/>
                </a:lnTo>
                <a:lnTo>
                  <a:pt x="291028" y="131514"/>
                </a:lnTo>
                <a:lnTo>
                  <a:pt x="289902" y="117975"/>
                </a:lnTo>
                <a:lnTo>
                  <a:pt x="278315" y="80050"/>
                </a:lnTo>
                <a:lnTo>
                  <a:pt x="255576" y="47531"/>
                </a:lnTo>
                <a:lnTo>
                  <a:pt x="223180" y="22177"/>
                </a:lnTo>
                <a:lnTo>
                  <a:pt x="182619" y="5747"/>
                </a:lnTo>
                <a:lnTo>
                  <a:pt x="1353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2970658" y="5440218"/>
            <a:ext cx="88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Book Antiqua" panose="02040602050305030304"/>
                <a:cs typeface="Book Antiqua" panose="02040602050305030304"/>
              </a:rPr>
              <a:t>5</a:t>
            </a:r>
            <a:endParaRPr sz="1000">
              <a:latin typeface="Book Antiqua" panose="02040602050305030304"/>
              <a:cs typeface="Book Antiqua" panose="020406020503050303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115379" y="748615"/>
          <a:ext cx="1801368" cy="70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512794"/>
                <a:gridCol w="63403"/>
              </a:tblGrid>
              <a:tr h="707136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202565" indent="229870">
                        <a:lnSpc>
                          <a:spcPct val="100000"/>
                        </a:lnSpc>
                      </a:pP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规划</a:t>
                      </a:r>
                      <a:r>
                        <a:rPr sz="1800" b="1" spc="10" dirty="0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sz="1800" b="1" spc="10" dirty="0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        </a:t>
                      </a: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进度管理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447800" y="3200400"/>
          <a:ext cx="1580387" cy="70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"/>
                <a:gridCol w="1185290"/>
                <a:gridCol w="197612"/>
              </a:tblGrid>
              <a:tr h="707136"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870" marR="121285" indent="-230505">
                        <a:lnSpc>
                          <a:spcPts val="206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排列活动 顺序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3" name="矩形 152"/>
          <p:cNvSpPr/>
          <p:nvPr/>
        </p:nvSpPr>
        <p:spPr>
          <a:xfrm>
            <a:off x="1481592" y="780613"/>
            <a:ext cx="1269492" cy="827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项目管理计划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项目章程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b="1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4" name="右箭头 153"/>
          <p:cNvSpPr/>
          <p:nvPr/>
        </p:nvSpPr>
        <p:spPr>
          <a:xfrm>
            <a:off x="2742947" y="930477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对角圆角矩形 154"/>
          <p:cNvSpPr/>
          <p:nvPr/>
        </p:nvSpPr>
        <p:spPr>
          <a:xfrm>
            <a:off x="5211593" y="896202"/>
            <a:ext cx="1217359" cy="4753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进度管理计划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6" name="右箭头 155"/>
          <p:cNvSpPr/>
          <p:nvPr/>
        </p:nvSpPr>
        <p:spPr>
          <a:xfrm>
            <a:off x="4899716" y="980066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圆角矩形 156"/>
          <p:cNvSpPr/>
          <p:nvPr/>
        </p:nvSpPr>
        <p:spPr>
          <a:xfrm>
            <a:off x="2685905" y="1287666"/>
            <a:ext cx="914400" cy="5228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专家判断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分析技术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3172" y="2174331"/>
            <a:ext cx="1219200" cy="822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范围基准</a:t>
            </a:r>
            <a:endParaRPr lang="zh-CN" altLang="en-US" sz="1200" dirty="0" smtClean="0">
              <a:solidFill>
                <a:srgbClr val="00B05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进度管理计划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9" name="右箭头 158"/>
          <p:cNvSpPr/>
          <p:nvPr/>
        </p:nvSpPr>
        <p:spPr>
          <a:xfrm rot="5400000">
            <a:off x="890656" y="3859656"/>
            <a:ext cx="202689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对角圆角矩形 159"/>
          <p:cNvSpPr/>
          <p:nvPr/>
        </p:nvSpPr>
        <p:spPr>
          <a:xfrm>
            <a:off x="194076" y="4105467"/>
            <a:ext cx="1101324" cy="593549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活动清单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活动属性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里程碑清单</a:t>
            </a:r>
            <a:endParaRPr lang="zh-CN" altLang="en-US" sz="1200" dirty="0" smtClean="0">
              <a:solidFill>
                <a:srgbClr val="7030A0"/>
              </a:solidFill>
            </a:endParaRPr>
          </a:p>
        </p:txBody>
      </p:sp>
      <p:sp>
        <p:nvSpPr>
          <p:cNvPr id="161" name="下箭头 160"/>
          <p:cNvSpPr/>
          <p:nvPr/>
        </p:nvSpPr>
        <p:spPr>
          <a:xfrm>
            <a:off x="693609" y="2969582"/>
            <a:ext cx="484632" cy="247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角矩形 161"/>
          <p:cNvSpPr/>
          <p:nvPr/>
        </p:nvSpPr>
        <p:spPr>
          <a:xfrm>
            <a:off x="-90490" y="3175044"/>
            <a:ext cx="956529" cy="7109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分解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滚动式规划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专家判断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600200" y="1785433"/>
            <a:ext cx="1219200" cy="11841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进度管理计划</a:t>
            </a:r>
            <a:endParaRPr lang="zh-CN" altLang="en-US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7030A0"/>
                </a:solidFill>
              </a:rPr>
              <a:t>活动清单</a:t>
            </a:r>
            <a:endParaRPr lang="zh-CN" altLang="en-US" sz="1000" dirty="0" smtClean="0">
              <a:solidFill>
                <a:srgbClr val="7030A0"/>
              </a:solidFill>
            </a:endParaRPr>
          </a:p>
          <a:p>
            <a:r>
              <a:rPr lang="zh-CN" altLang="en-US" sz="1000" dirty="0" smtClean="0">
                <a:solidFill>
                  <a:srgbClr val="7030A0"/>
                </a:solidFill>
              </a:rPr>
              <a:t>活动属性</a:t>
            </a:r>
            <a:endParaRPr lang="zh-CN" altLang="en-US" sz="1000" dirty="0" smtClean="0">
              <a:solidFill>
                <a:srgbClr val="7030A0"/>
              </a:solidFill>
            </a:endParaRPr>
          </a:p>
          <a:p>
            <a:r>
              <a:rPr lang="zh-CN" altLang="en-US" sz="1000" dirty="0" smtClean="0">
                <a:solidFill>
                  <a:srgbClr val="7030A0"/>
                </a:solidFill>
              </a:rPr>
              <a:t>里程碑清单</a:t>
            </a:r>
            <a:endParaRPr lang="zh-CN" altLang="en-US" sz="1000" dirty="0" smtClean="0">
              <a:solidFill>
                <a:srgbClr val="7030A0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项目范围说明书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事业环境因素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组织过程资产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4" name="右箭头 163"/>
          <p:cNvSpPr/>
          <p:nvPr/>
        </p:nvSpPr>
        <p:spPr>
          <a:xfrm rot="5400000">
            <a:off x="2109856" y="3872677"/>
            <a:ext cx="202689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对角圆角矩形 164"/>
          <p:cNvSpPr/>
          <p:nvPr/>
        </p:nvSpPr>
        <p:spPr>
          <a:xfrm>
            <a:off x="1413276" y="4118489"/>
            <a:ext cx="1406124" cy="547830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FF00"/>
                </a:solidFill>
              </a:rPr>
              <a:t>项目进度网络图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6" name="下箭头 165"/>
          <p:cNvSpPr/>
          <p:nvPr/>
        </p:nvSpPr>
        <p:spPr>
          <a:xfrm>
            <a:off x="1912809" y="2982603"/>
            <a:ext cx="484632" cy="247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圆角矩形 166"/>
          <p:cNvSpPr/>
          <p:nvPr/>
        </p:nvSpPr>
        <p:spPr>
          <a:xfrm>
            <a:off x="2688529" y="3106211"/>
            <a:ext cx="956529" cy="9529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紧前关系绘图法（</a:t>
            </a:r>
            <a:r>
              <a:rPr lang="en-US" altLang="zh-CN" sz="1000" dirty="0" smtClean="0">
                <a:solidFill>
                  <a:schemeClr val="tx1"/>
                </a:solidFill>
              </a:rPr>
              <a:t>PDM</a:t>
            </a:r>
            <a:r>
              <a:rPr lang="zh-CN" altLang="en-US" sz="1000" dirty="0" smtClean="0">
                <a:solidFill>
                  <a:schemeClr val="tx1"/>
                </a:solidFill>
              </a:rPr>
              <a:t>）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确定依赖关系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提前量与滞后量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657600" y="1524001"/>
            <a:ext cx="1219200" cy="14720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进度管理计划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活动清单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活动属性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资源日历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风险登记册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活动成本估算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9" name="右箭头 168"/>
          <p:cNvSpPr/>
          <p:nvPr/>
        </p:nvSpPr>
        <p:spPr>
          <a:xfrm rot="5400000">
            <a:off x="3914719" y="3899153"/>
            <a:ext cx="202689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对角圆角矩形 169"/>
          <p:cNvSpPr/>
          <p:nvPr/>
        </p:nvSpPr>
        <p:spPr>
          <a:xfrm>
            <a:off x="3218139" y="4144964"/>
            <a:ext cx="1406124" cy="655635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活动资源需求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资源分解结构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1" name="下箭头 170"/>
          <p:cNvSpPr/>
          <p:nvPr/>
        </p:nvSpPr>
        <p:spPr>
          <a:xfrm>
            <a:off x="3717672" y="3009079"/>
            <a:ext cx="484632" cy="247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圆角矩形 171"/>
          <p:cNvSpPr/>
          <p:nvPr/>
        </p:nvSpPr>
        <p:spPr>
          <a:xfrm>
            <a:off x="4509664" y="3132687"/>
            <a:ext cx="1043411" cy="9727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专家判断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备选方案分析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发布的估算数据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自下而上估算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项目管理软件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243280" y="4154299"/>
            <a:ext cx="1308987" cy="19255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进度管理计划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活动清单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活动属性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活动资源需求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资源日历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项目范围说明书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风险登记册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资源分解结构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5" name="对角圆角矩形 174"/>
          <p:cNvSpPr/>
          <p:nvPr/>
        </p:nvSpPr>
        <p:spPr>
          <a:xfrm>
            <a:off x="5117211" y="2260030"/>
            <a:ext cx="1406124" cy="698228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活动持续时间估算</a:t>
            </a:r>
            <a:endParaRPr lang="zh-CN" alt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6396737" y="2920113"/>
            <a:ext cx="889254" cy="12420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 smtClean="0">
                <a:solidFill>
                  <a:schemeClr val="tx1"/>
                </a:solidFill>
              </a:rPr>
              <a:t>专家判断</a:t>
            </a:r>
            <a:endParaRPr lang="zh-CN" altLang="en-US" sz="1000" b="1" dirty="0" smtClean="0">
              <a:solidFill>
                <a:schemeClr val="tx1"/>
              </a:solidFill>
            </a:endParaRPr>
          </a:p>
          <a:p>
            <a:r>
              <a:rPr lang="zh-CN" altLang="en-US" sz="1000" b="1" dirty="0" smtClean="0">
                <a:solidFill>
                  <a:schemeClr val="tx1"/>
                </a:solidFill>
              </a:rPr>
              <a:t>类比估算</a:t>
            </a:r>
            <a:endParaRPr lang="zh-CN" altLang="en-US" sz="1000" b="1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rgbClr val="00B050"/>
                </a:solidFill>
              </a:rPr>
              <a:t>参数估算</a:t>
            </a:r>
            <a:endParaRPr lang="zh-CN" altLang="en-US" sz="1000" dirty="0" smtClean="0">
              <a:solidFill>
                <a:srgbClr val="00B050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三点估算</a:t>
            </a:r>
            <a:r>
              <a:rPr lang="en-US" altLang="zh-CN" sz="1000" dirty="0" smtClean="0">
                <a:solidFill>
                  <a:schemeClr val="tx1"/>
                </a:solidFill>
              </a:rPr>
              <a:t>PERT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储备分析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群体决策技术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954520" y="780415"/>
            <a:ext cx="1356995" cy="21659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进度管理计划</a:t>
            </a:r>
            <a:endParaRPr lang="zh-CN" altLang="en-US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7030A0"/>
                </a:solidFill>
              </a:rPr>
              <a:t>活动清单</a:t>
            </a:r>
            <a:endParaRPr lang="zh-CN" altLang="en-US" sz="1000" dirty="0" smtClean="0">
              <a:solidFill>
                <a:srgbClr val="7030A0"/>
              </a:solidFill>
            </a:endParaRPr>
          </a:p>
          <a:p>
            <a:r>
              <a:rPr lang="zh-CN" altLang="en-US" sz="1000" dirty="0" smtClean="0">
                <a:solidFill>
                  <a:srgbClr val="7030A0"/>
                </a:solidFill>
              </a:rPr>
              <a:t>活动属性</a:t>
            </a:r>
            <a:endParaRPr lang="zh-CN" altLang="en-US" sz="1000" dirty="0" smtClean="0">
              <a:solidFill>
                <a:srgbClr val="7030A0"/>
              </a:solidFill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</a:rPr>
              <a:t>项目进度网络图</a:t>
            </a:r>
            <a:endParaRPr lang="zh-CN" altLang="en-US" sz="1000" dirty="0" smtClean="0">
              <a:solidFill>
                <a:srgbClr val="FFFF00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活动资源需求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资源日历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活动持续时间估算</a:t>
            </a:r>
            <a:endParaRPr lang="zh-CN" altLang="en-US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项目范围说明书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风险登记册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项目人员分派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资源分解结构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事业环境因素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组织过程资产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9" name="右箭头 178"/>
          <p:cNvSpPr/>
          <p:nvPr/>
        </p:nvSpPr>
        <p:spPr>
          <a:xfrm rot="5400000">
            <a:off x="7672456" y="3859656"/>
            <a:ext cx="202689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对角圆角矩形 179"/>
          <p:cNvSpPr/>
          <p:nvPr/>
        </p:nvSpPr>
        <p:spPr>
          <a:xfrm>
            <a:off x="6858000" y="4105467"/>
            <a:ext cx="1582128" cy="1367156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进度基准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项目进度计划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进度数据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项目日历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项目管理计划更新</a:t>
            </a:r>
            <a:endParaRPr lang="zh-CN" altLang="en-US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1" name="下箭头 180"/>
          <p:cNvSpPr/>
          <p:nvPr/>
        </p:nvSpPr>
        <p:spPr>
          <a:xfrm>
            <a:off x="7475409" y="2969582"/>
            <a:ext cx="484632" cy="247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圆角矩形 181"/>
          <p:cNvSpPr/>
          <p:nvPr/>
        </p:nvSpPr>
        <p:spPr>
          <a:xfrm>
            <a:off x="8232140" y="3155302"/>
            <a:ext cx="956529" cy="18857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00B050"/>
                </a:solidFill>
              </a:rPr>
              <a:t>进度网络分析</a:t>
            </a:r>
            <a:endParaRPr lang="zh-CN" altLang="en-US" sz="1000" dirty="0" smtClean="0">
              <a:solidFill>
                <a:srgbClr val="00B050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关键路径法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关键链法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rgbClr val="00B050"/>
                </a:solidFill>
              </a:rPr>
              <a:t>资源优化技术</a:t>
            </a:r>
            <a:endParaRPr lang="zh-CN" altLang="en-US" sz="1000" dirty="0" smtClean="0">
              <a:solidFill>
                <a:srgbClr val="00B050"/>
              </a:solidFill>
            </a:endParaRPr>
          </a:p>
          <a:p>
            <a:r>
              <a:rPr lang="zh-CN" altLang="en-US" sz="1000" dirty="0" smtClean="0">
                <a:solidFill>
                  <a:srgbClr val="00B050"/>
                </a:solidFill>
              </a:rPr>
              <a:t>建模技术</a:t>
            </a:r>
            <a:endParaRPr lang="zh-CN" altLang="en-US" sz="1000" dirty="0" smtClean="0">
              <a:solidFill>
                <a:srgbClr val="00B050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提前量与滞后量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进度压缩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进度计划编制工具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671388" y="5047418"/>
            <a:ext cx="1269492" cy="11655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项目管理计划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项目进度计划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进度数据</a:t>
            </a:r>
            <a:endParaRPr lang="en-US" altLang="zh-CN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项目日历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工作绩效数据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4" name="对角圆角矩形 183"/>
          <p:cNvSpPr/>
          <p:nvPr/>
        </p:nvSpPr>
        <p:spPr>
          <a:xfrm>
            <a:off x="194076" y="4800600"/>
            <a:ext cx="1347450" cy="109589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工作绩效信息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进度预测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变更请求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项目文件更新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项目管理计划更新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组织过程资产更新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下箭头 184"/>
          <p:cNvSpPr/>
          <p:nvPr/>
        </p:nvSpPr>
        <p:spPr>
          <a:xfrm rot="10800000">
            <a:off x="5616042" y="3922909"/>
            <a:ext cx="484632" cy="23926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下箭头 185"/>
          <p:cNvSpPr/>
          <p:nvPr/>
        </p:nvSpPr>
        <p:spPr>
          <a:xfrm rot="10800000">
            <a:off x="5655457" y="2920115"/>
            <a:ext cx="484632" cy="33618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右箭头 186"/>
          <p:cNvSpPr/>
          <p:nvPr/>
        </p:nvSpPr>
        <p:spPr>
          <a:xfrm rot="10800000">
            <a:off x="3276563" y="5034506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右箭头 187"/>
          <p:cNvSpPr/>
          <p:nvPr/>
        </p:nvSpPr>
        <p:spPr>
          <a:xfrm rot="10800000">
            <a:off x="1434583" y="4925865"/>
            <a:ext cx="331233" cy="39477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284710" y="1602077"/>
            <a:ext cx="684803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创建</a:t>
            </a:r>
            <a:r>
              <a:rPr lang="en-US" altLang="zh-CN" sz="1000" dirty="0" smtClean="0"/>
              <a:t>WBS</a:t>
            </a:r>
            <a:endParaRPr lang="zh-CN" altLang="en-US" sz="1000" dirty="0"/>
          </a:p>
        </p:txBody>
      </p:sp>
      <p:cxnSp>
        <p:nvCxnSpPr>
          <p:cNvPr id="194" name="直接箭头连接符 193"/>
          <p:cNvCxnSpPr>
            <a:stCxn id="190" idx="2"/>
          </p:cNvCxnSpPr>
          <p:nvPr/>
        </p:nvCxnSpPr>
        <p:spPr>
          <a:xfrm flipH="1">
            <a:off x="627111" y="1848298"/>
            <a:ext cx="1" cy="41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606182" y="5534561"/>
            <a:ext cx="2537818" cy="11695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进度网络分析：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关键路径法、关键链法、假设情景分析和资源优化技术</a:t>
            </a:r>
            <a:endParaRPr lang="en-US" altLang="zh-CN" sz="1000" dirty="0" smtClean="0"/>
          </a:p>
          <a:p>
            <a:r>
              <a:rPr lang="zh-CN" altLang="en-US" sz="1000" b="1" dirty="0" smtClean="0"/>
              <a:t>资源优化技术：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资源平衡、资源平滑</a:t>
            </a:r>
            <a:endParaRPr lang="en-US" altLang="zh-CN" sz="1000" dirty="0" smtClean="0"/>
          </a:p>
          <a:p>
            <a:r>
              <a:rPr lang="zh-CN" altLang="en-US" sz="1000" b="1" dirty="0" smtClean="0"/>
              <a:t>建模技术：</a:t>
            </a:r>
            <a:endParaRPr lang="en-US" altLang="zh-CN" sz="1000" b="1" dirty="0" smtClean="0"/>
          </a:p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假设情景分析，</a:t>
            </a:r>
            <a:r>
              <a:rPr lang="en-US" altLang="zh-CN" sz="1000" dirty="0" smtClean="0"/>
              <a:t>2. </a:t>
            </a:r>
            <a:r>
              <a:rPr lang="zh-CN" altLang="en-US" sz="1000" dirty="0" smtClean="0"/>
              <a:t>模拟（</a:t>
            </a:r>
            <a:r>
              <a:rPr lang="zh-CN" altLang="en-US" sz="1000" dirty="0" smtClean="0">
                <a:solidFill>
                  <a:srgbClr val="00B050"/>
                </a:solidFill>
              </a:rPr>
              <a:t>蒙特卡洛分析</a:t>
            </a:r>
            <a:r>
              <a:rPr lang="zh-CN" altLang="en-US" sz="1000" dirty="0" smtClean="0"/>
              <a:t>）</a:t>
            </a:r>
            <a:endParaRPr lang="zh-CN" altLang="en-US" sz="1000" dirty="0"/>
          </a:p>
        </p:txBody>
      </p:sp>
      <p:cxnSp>
        <p:nvCxnSpPr>
          <p:cNvPr id="197" name="直接箭头连接符 196"/>
          <p:cNvCxnSpPr/>
          <p:nvPr/>
        </p:nvCxnSpPr>
        <p:spPr>
          <a:xfrm>
            <a:off x="8954451" y="4098182"/>
            <a:ext cx="0" cy="1565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180933" y="1848298"/>
            <a:ext cx="773434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回归分析、学习曲线</a:t>
            </a:r>
            <a:endParaRPr lang="zh-CN" altLang="en-US" sz="1000" dirty="0"/>
          </a:p>
        </p:txBody>
      </p:sp>
      <p:cxnSp>
        <p:nvCxnSpPr>
          <p:cNvPr id="200" name="直接箭头连接符 199"/>
          <p:cNvCxnSpPr>
            <a:endCxn id="198" idx="2"/>
          </p:cNvCxnSpPr>
          <p:nvPr/>
        </p:nvCxnSpPr>
        <p:spPr>
          <a:xfrm flipV="1">
            <a:off x="6537578" y="2248408"/>
            <a:ext cx="30072" cy="1029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H="1">
            <a:off x="4624263" y="4789045"/>
            <a:ext cx="2386137" cy="67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 flipV="1">
            <a:off x="935925" y="2054164"/>
            <a:ext cx="749619" cy="2213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935925" y="1848298"/>
            <a:ext cx="2926338" cy="241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>
            <a:off x="935925" y="4267200"/>
            <a:ext cx="4514661" cy="205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flipV="1">
            <a:off x="969513" y="930477"/>
            <a:ext cx="6117087" cy="3336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2501266" y="1170433"/>
            <a:ext cx="4696206" cy="3096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4169864" y="4472781"/>
            <a:ext cx="1140133" cy="109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 flipV="1">
            <a:off x="6180933" y="1725187"/>
            <a:ext cx="1016539" cy="86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1733695" y="5342106"/>
            <a:ext cx="1542905" cy="12110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1</a:t>
            </a:r>
            <a:r>
              <a:rPr lang="zh-CN" altLang="en-US" sz="1000" dirty="0">
                <a:solidFill>
                  <a:schemeClr val="tx1"/>
                </a:solidFill>
              </a:rPr>
              <a:t>，绩效审查</a:t>
            </a:r>
            <a:r>
              <a:rPr lang="zh-CN" altLang="en-US" sz="1000" dirty="0" smtClean="0">
                <a:solidFill>
                  <a:schemeClr val="tx1"/>
                </a:solidFill>
              </a:rPr>
              <a:t>；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r>
              <a:rPr lang="zh-CN" altLang="en-US" sz="1000" dirty="0">
                <a:solidFill>
                  <a:schemeClr val="tx1"/>
                </a:solidFill>
              </a:rPr>
              <a:t>，项目管理软件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3</a:t>
            </a:r>
            <a:r>
              <a:rPr lang="zh-CN" altLang="en-US" sz="1000" dirty="0">
                <a:solidFill>
                  <a:schemeClr val="tx1"/>
                </a:solidFill>
              </a:rPr>
              <a:t>，资源优化技术</a:t>
            </a:r>
            <a:r>
              <a:rPr lang="zh-CN" altLang="en-US" sz="1000" dirty="0" smtClean="0">
                <a:solidFill>
                  <a:schemeClr val="tx1"/>
                </a:solidFill>
              </a:rPr>
              <a:t>；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4</a:t>
            </a:r>
            <a:r>
              <a:rPr lang="zh-CN" altLang="en-US" sz="1000" dirty="0">
                <a:solidFill>
                  <a:schemeClr val="tx1"/>
                </a:solidFill>
              </a:rPr>
              <a:t>，建模技术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5</a:t>
            </a:r>
            <a:r>
              <a:rPr lang="zh-CN" altLang="en-US" sz="1000" dirty="0">
                <a:solidFill>
                  <a:schemeClr val="tx1"/>
                </a:solidFill>
              </a:rPr>
              <a:t>，提前量与滞后量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6</a:t>
            </a:r>
            <a:r>
              <a:rPr lang="zh-CN" altLang="en-US" sz="1000" dirty="0">
                <a:solidFill>
                  <a:schemeClr val="tx1"/>
                </a:solidFill>
              </a:rPr>
              <a:t>，进度压缩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7</a:t>
            </a:r>
            <a:r>
              <a:rPr lang="zh-CN" altLang="en-US" sz="1000" dirty="0">
                <a:solidFill>
                  <a:schemeClr val="tx1"/>
                </a:solidFill>
              </a:rPr>
              <a:t>，进度计划编制工具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994098" y="847168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1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417272" y="3582692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3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685544" y="4817834"/>
            <a:ext cx="34214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44823" y="3038560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2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421113" y="3759653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4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446469" y="3772422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5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086600" y="3745754"/>
            <a:ext cx="62469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6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pc="10" dirty="0"/>
              <a:t>项目成本管理知识领域总</a:t>
            </a:r>
            <a:r>
              <a:rPr spc="15" dirty="0"/>
              <a:t>结</a:t>
            </a:r>
            <a:r>
              <a:rPr sz="3200" spc="5" dirty="0"/>
              <a:t>（第</a:t>
            </a:r>
            <a:r>
              <a:rPr sz="3200" dirty="0"/>
              <a:t>七</a:t>
            </a:r>
            <a:r>
              <a:rPr sz="3200" spc="5" dirty="0"/>
              <a:t>章</a:t>
            </a:r>
            <a:r>
              <a:rPr sz="3200" dirty="0"/>
              <a:t>）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3025014" y="1075944"/>
            <a:ext cx="1801368" cy="708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96227" y="2319572"/>
            <a:ext cx="1802892" cy="70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70278" y="4881373"/>
            <a:ext cx="1801367" cy="7086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16412" y="4773167"/>
            <a:ext cx="1801368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41584" y="4773167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92610" y="4773167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16412" y="4773167"/>
            <a:ext cx="1801495" cy="707390"/>
          </a:xfrm>
          <a:custGeom>
            <a:avLst/>
            <a:gdLst/>
            <a:ahLst/>
            <a:cxnLst/>
            <a:rect l="l" t="t" r="r" b="b"/>
            <a:pathLst>
              <a:path w="1801495" h="707389">
                <a:moveTo>
                  <a:pt x="0" y="707136"/>
                </a:moveTo>
                <a:lnTo>
                  <a:pt x="1801368" y="707136"/>
                </a:lnTo>
                <a:lnTo>
                  <a:pt x="1801368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44784" y="4834396"/>
            <a:ext cx="9461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控制成本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152500" y="6540544"/>
            <a:ext cx="88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Book Antiqua" panose="02040602050305030304"/>
                <a:cs typeface="Book Antiqua" panose="02040602050305030304"/>
              </a:rPr>
              <a:t>6</a:t>
            </a:r>
            <a:endParaRPr sz="1000">
              <a:latin typeface="Book Antiqua" panose="02040602050305030304"/>
              <a:cs typeface="Book Antiqua" panose="020406020503050303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20442" y="1071372"/>
          <a:ext cx="1801367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0"/>
                <a:gridCol w="1351026"/>
                <a:gridCol w="225171"/>
              </a:tblGrid>
              <a:tr h="708660"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规划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成本管理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128982" y="2330300"/>
          <a:ext cx="1802890" cy="70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297"/>
                <a:gridCol w="1352168"/>
                <a:gridCol w="225425"/>
              </a:tblGrid>
              <a:tr h="707136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估算成本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465706" y="4876800"/>
          <a:ext cx="1801367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0"/>
              </a:tblGrid>
              <a:tr h="708659"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制定预算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9" name="矩形 88"/>
          <p:cNvSpPr/>
          <p:nvPr/>
        </p:nvSpPr>
        <p:spPr>
          <a:xfrm>
            <a:off x="1397382" y="990600"/>
            <a:ext cx="1269492" cy="827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项目章程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2658737" y="1140464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对角圆角矩形 91"/>
          <p:cNvSpPr/>
          <p:nvPr/>
        </p:nvSpPr>
        <p:spPr>
          <a:xfrm>
            <a:off x="5127383" y="1106189"/>
            <a:ext cx="1217359" cy="4753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成本管理计划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3" name="右箭头 92"/>
          <p:cNvSpPr/>
          <p:nvPr/>
        </p:nvSpPr>
        <p:spPr>
          <a:xfrm>
            <a:off x="4815506" y="1190053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2601695" y="1497653"/>
            <a:ext cx="914400" cy="5228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分析技术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906495" y="2022082"/>
            <a:ext cx="1219200" cy="15489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成本管理计划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人力资源管理计划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范围基准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项目进度计划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风险登记册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7" name="右箭头 116"/>
          <p:cNvSpPr/>
          <p:nvPr/>
        </p:nvSpPr>
        <p:spPr>
          <a:xfrm rot="5400000">
            <a:off x="4884779" y="2995545"/>
            <a:ext cx="202689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对角圆角矩形 117"/>
          <p:cNvSpPr/>
          <p:nvPr/>
        </p:nvSpPr>
        <p:spPr>
          <a:xfrm>
            <a:off x="4419600" y="3241356"/>
            <a:ext cx="1226577" cy="593549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B050"/>
                </a:solidFill>
              </a:rPr>
              <a:t>活动成本估算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估算依据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9" name="下箭头 118"/>
          <p:cNvSpPr/>
          <p:nvPr/>
        </p:nvSpPr>
        <p:spPr>
          <a:xfrm rot="16200000">
            <a:off x="4022469" y="2549531"/>
            <a:ext cx="484632" cy="247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5653774" y="1700193"/>
            <a:ext cx="1189251" cy="1619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专家判断</a:t>
            </a:r>
            <a:endParaRPr lang="zh-CN" altLang="en-US" sz="1000" b="1" dirty="0">
              <a:solidFill>
                <a:schemeClr val="tx1"/>
              </a:solidFill>
            </a:endParaRPr>
          </a:p>
          <a:p>
            <a:r>
              <a:rPr lang="zh-CN" altLang="en-US" sz="1000" b="1" dirty="0">
                <a:solidFill>
                  <a:schemeClr val="tx1"/>
                </a:solidFill>
              </a:rPr>
              <a:t>类比估算</a:t>
            </a:r>
            <a:endParaRPr lang="zh-CN" altLang="en-US" sz="1000" b="1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参数估算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自下而上估算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三点估算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储备分析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质量成本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项目管理软件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卖方投标分析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群体决策技术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676400" y="2971800"/>
            <a:ext cx="1219200" cy="16706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成本管理计划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范围基准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活动成本估算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估算依据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项目进度计划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资源日历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风险登记册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协议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2" name="右箭头 121"/>
          <p:cNvSpPr/>
          <p:nvPr/>
        </p:nvSpPr>
        <p:spPr>
          <a:xfrm rot="5400000">
            <a:off x="2714758" y="5551194"/>
            <a:ext cx="202689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对角圆角矩形 122"/>
          <p:cNvSpPr/>
          <p:nvPr/>
        </p:nvSpPr>
        <p:spPr>
          <a:xfrm>
            <a:off x="2018178" y="5797005"/>
            <a:ext cx="1258296" cy="679995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成本基准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项目资金需求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4" name="下箭头 123"/>
          <p:cNvSpPr/>
          <p:nvPr/>
        </p:nvSpPr>
        <p:spPr>
          <a:xfrm>
            <a:off x="2517711" y="4661120"/>
            <a:ext cx="484632" cy="247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1600200" y="4798636"/>
            <a:ext cx="1089941" cy="9163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成本汇总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储备分析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专家判断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历史关系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资源限制平衡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65307" y="3765561"/>
            <a:ext cx="1219200" cy="822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项目资金需求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工作绩效数据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7" name="右箭头 126"/>
          <p:cNvSpPr/>
          <p:nvPr/>
        </p:nvSpPr>
        <p:spPr>
          <a:xfrm rot="5400000">
            <a:off x="5864842" y="5382127"/>
            <a:ext cx="202689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对角圆角矩形 127"/>
          <p:cNvSpPr/>
          <p:nvPr/>
        </p:nvSpPr>
        <p:spPr>
          <a:xfrm>
            <a:off x="5168261" y="5604687"/>
            <a:ext cx="1622673" cy="1125296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B050"/>
                </a:solidFill>
              </a:rPr>
              <a:t>工作绩效信息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成本预测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9" name="下箭头 128"/>
          <p:cNvSpPr/>
          <p:nvPr/>
        </p:nvSpPr>
        <p:spPr>
          <a:xfrm>
            <a:off x="5667795" y="4560812"/>
            <a:ext cx="484632" cy="24721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6817321" y="4487718"/>
            <a:ext cx="1385877" cy="10482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挣值管理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预测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完工尚需绩效指标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绩效审查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项目管理软件</a:t>
            </a:r>
            <a:endParaRPr lang="zh-CN" altLang="en-US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储备分析</a:t>
            </a:r>
            <a:endParaRPr lang="zh-CN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flipH="1" flipV="1">
            <a:off x="2777598" y="3581400"/>
            <a:ext cx="164200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47466" y="3807127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实施采购</a:t>
            </a:r>
            <a:endParaRPr lang="zh-CN" altLang="en-US" sz="1000" dirty="0"/>
          </a:p>
        </p:txBody>
      </p:sp>
      <p:cxnSp>
        <p:nvCxnSpPr>
          <p:cNvPr id="135" name="直接箭头连接符 134"/>
          <p:cNvCxnSpPr>
            <a:stCxn id="133" idx="3"/>
          </p:cNvCxnSpPr>
          <p:nvPr/>
        </p:nvCxnSpPr>
        <p:spPr>
          <a:xfrm flipV="1">
            <a:off x="1445093" y="3930237"/>
            <a:ext cx="45990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0243" y="2510004"/>
            <a:ext cx="684803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创建</a:t>
            </a:r>
            <a:r>
              <a:rPr lang="en-US" altLang="zh-CN" sz="1000" dirty="0" smtClean="0"/>
              <a:t>WBS</a:t>
            </a:r>
            <a:endParaRPr lang="zh-CN" altLang="en-US" sz="1000" dirty="0"/>
          </a:p>
        </p:txBody>
      </p:sp>
      <p:cxnSp>
        <p:nvCxnSpPr>
          <p:cNvPr id="138" name="直接箭头连接符 137"/>
          <p:cNvCxnSpPr/>
          <p:nvPr/>
        </p:nvCxnSpPr>
        <p:spPr>
          <a:xfrm>
            <a:off x="1600200" y="2673140"/>
            <a:ext cx="304800" cy="634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2971800" y="4082637"/>
            <a:ext cx="2590800" cy="2054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6" idx="3"/>
          </p:cNvCxnSpPr>
          <p:nvPr/>
        </p:nvCxnSpPr>
        <p:spPr>
          <a:xfrm>
            <a:off x="1675046" y="2633115"/>
            <a:ext cx="1383849" cy="4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50173" y="4082637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识别风险</a:t>
            </a:r>
            <a:endParaRPr lang="zh-CN" altLang="en-US" sz="1000" dirty="0"/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1332644" y="4191000"/>
            <a:ext cx="41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992610" y="5885873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实施整体变更控制</a:t>
            </a:r>
            <a:endParaRPr lang="zh-CN" altLang="en-US" sz="1000" dirty="0"/>
          </a:p>
        </p:txBody>
      </p:sp>
      <p:cxnSp>
        <p:nvCxnSpPr>
          <p:cNvPr id="149" name="直接箭头连接符 148"/>
          <p:cNvCxnSpPr>
            <a:endCxn id="147" idx="1"/>
          </p:cNvCxnSpPr>
          <p:nvPr/>
        </p:nvCxnSpPr>
        <p:spPr>
          <a:xfrm flipV="1">
            <a:off x="5979597" y="6008984"/>
            <a:ext cx="10130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53947" y="6013890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制定项目管理计划</a:t>
            </a:r>
            <a:endParaRPr lang="zh-CN" altLang="en-US" sz="1000" dirty="0"/>
          </a:p>
        </p:txBody>
      </p:sp>
      <p:cxnSp>
        <p:nvCxnSpPr>
          <p:cNvPr id="155" name="直接箭头连接符 154"/>
          <p:cNvCxnSpPr>
            <a:endCxn id="151" idx="3"/>
          </p:cNvCxnSpPr>
          <p:nvPr/>
        </p:nvCxnSpPr>
        <p:spPr>
          <a:xfrm flipH="1">
            <a:off x="1764535" y="5867400"/>
            <a:ext cx="380635" cy="26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34200" y="4173379"/>
            <a:ext cx="133882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指导与管理项目工作</a:t>
            </a:r>
            <a:endParaRPr lang="zh-CN" altLang="en-US" sz="1000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6486103" y="4296489"/>
            <a:ext cx="500219" cy="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86322" y="3217053"/>
            <a:ext cx="954107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估算活动资源</a:t>
            </a:r>
            <a:endParaRPr lang="zh-CN" altLang="en-US" sz="1000" dirty="0"/>
          </a:p>
          <a:p>
            <a:r>
              <a:rPr lang="zh-CN" altLang="en-US" sz="1000" dirty="0"/>
              <a:t>制定预算</a:t>
            </a:r>
            <a:endParaRPr lang="zh-CN" altLang="en-US" sz="1000" dirty="0"/>
          </a:p>
          <a:p>
            <a:r>
              <a:rPr lang="zh-CN" altLang="en-US" sz="1000" dirty="0"/>
              <a:t>识别风险</a:t>
            </a:r>
            <a:endParaRPr lang="zh-CN" altLang="en-US" sz="1000" dirty="0"/>
          </a:p>
          <a:p>
            <a:r>
              <a:rPr lang="zh-CN" altLang="en-US" sz="1000" dirty="0"/>
              <a:t>规划采购管理</a:t>
            </a:r>
            <a:endParaRPr lang="zh-CN" altLang="en-US" sz="1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416412" y="3319815"/>
            <a:ext cx="1576198" cy="10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3025014" y="1034725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1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82699" y="4773167"/>
            <a:ext cx="34214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386588" y="2653127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2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312529" y="4859134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3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pic>
        <p:nvPicPr>
          <p:cNvPr id="5" name="图片 4" descr="慧翔天地-200X200像素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840" y="27305"/>
            <a:ext cx="1405255" cy="1276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慧翔天地-200X200像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27305"/>
            <a:ext cx="1389380" cy="12769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pc="10" dirty="0"/>
              <a:t>项目质量管理知识领域总</a:t>
            </a:r>
            <a:r>
              <a:rPr spc="15" dirty="0"/>
              <a:t>结</a:t>
            </a:r>
            <a:r>
              <a:rPr sz="3200" spc="15" dirty="0"/>
              <a:t>（第</a:t>
            </a:r>
            <a:r>
              <a:rPr sz="3200" spc="5" dirty="0"/>
              <a:t>八章</a:t>
            </a:r>
            <a:r>
              <a:rPr sz="3200" dirty="0"/>
              <a:t>）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3115055" y="999746"/>
            <a:ext cx="1801368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04483" y="2950464"/>
            <a:ext cx="1801368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8148" y="4838671"/>
            <a:ext cx="1801368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33319" y="4838671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84345" y="4838671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08148" y="4838671"/>
            <a:ext cx="1801495" cy="708660"/>
          </a:xfrm>
          <a:custGeom>
            <a:avLst/>
            <a:gdLst/>
            <a:ahLst/>
            <a:cxnLst/>
            <a:rect l="l" t="t" r="r" b="b"/>
            <a:pathLst>
              <a:path w="1801495" h="708660">
                <a:moveTo>
                  <a:pt x="0" y="708659"/>
                </a:moveTo>
                <a:lnTo>
                  <a:pt x="1801368" y="708659"/>
                </a:lnTo>
                <a:lnTo>
                  <a:pt x="1801368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136138" y="4900273"/>
            <a:ext cx="9461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控制质量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25993" y="6668562"/>
            <a:ext cx="88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Book Antiqua" panose="02040602050305030304"/>
                <a:cs typeface="Book Antiqua" panose="02040602050305030304"/>
              </a:rPr>
              <a:t>7</a:t>
            </a:r>
            <a:endParaRPr sz="1000">
              <a:latin typeface="Book Antiqua" panose="02040602050305030304"/>
              <a:cs typeface="Book Antiqua" panose="020406020503050303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10484" y="995174"/>
          <a:ext cx="1801368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1"/>
              </a:tblGrid>
              <a:tr h="708660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规划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spc="10" dirty="0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质量</a:t>
                      </a: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管理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899912" y="2945893"/>
          <a:ext cx="1801367" cy="70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0"/>
                <a:gridCol w="1351026"/>
                <a:gridCol w="225171"/>
              </a:tblGrid>
              <a:tr h="707136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 marR="201930" indent="-230505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实施质量 保证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1447800" y="990600"/>
            <a:ext cx="1269492" cy="12192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干系人登记册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风险登记册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需求文件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2709155" y="1140466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对角圆角矩形 74"/>
          <p:cNvSpPr/>
          <p:nvPr/>
        </p:nvSpPr>
        <p:spPr>
          <a:xfrm>
            <a:off x="3367563" y="1936587"/>
            <a:ext cx="1217359" cy="951211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质量管理计划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过程改进计划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质量核对单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</a:rPr>
              <a:t>质量</a:t>
            </a:r>
            <a:r>
              <a:rPr lang="zh-CN" altLang="en-US" sz="1200" dirty="0">
                <a:solidFill>
                  <a:srgbClr val="FFFF00"/>
                </a:solidFill>
              </a:rPr>
              <a:t>测量</a:t>
            </a:r>
            <a:r>
              <a:rPr lang="zh-CN" altLang="en-US" sz="1200" dirty="0" smtClean="0">
                <a:solidFill>
                  <a:srgbClr val="FFFF00"/>
                </a:solidFill>
              </a:rPr>
              <a:t>指标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76" name="右箭头 75"/>
          <p:cNvSpPr/>
          <p:nvPr/>
        </p:nvSpPr>
        <p:spPr>
          <a:xfrm rot="5400000">
            <a:off x="3836631" y="1674812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4751501" y="822464"/>
            <a:ext cx="1563954" cy="15897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成本效益分析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质量成本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七种基本质量工具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标杆对照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实验设计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统计抽样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其他质量规划工具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114800" y="2952606"/>
            <a:ext cx="1418559" cy="1066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质量管理计划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过程改进计划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质量测量指标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质量控制测量结果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9" name="对角圆角矩形 78"/>
          <p:cNvSpPr/>
          <p:nvPr/>
        </p:nvSpPr>
        <p:spPr>
          <a:xfrm>
            <a:off x="5867400" y="3797690"/>
            <a:ext cx="1650958" cy="780406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B050"/>
                </a:solidFill>
              </a:rPr>
              <a:t>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450882" y="2793997"/>
            <a:ext cx="1234087" cy="8383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B050"/>
                </a:solidFill>
              </a:rPr>
              <a:t>质量管理和控制工具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质量审计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过程分析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90650" y="4653571"/>
            <a:ext cx="1418559" cy="15154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质量测量指标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质量核对单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b="1" dirty="0">
                <a:solidFill>
                  <a:srgbClr val="7030A0"/>
                </a:solidFill>
              </a:rPr>
              <a:t>工作绩效数据</a:t>
            </a:r>
            <a:endParaRPr lang="zh-CN" altLang="en-US" sz="1200" b="1" dirty="0">
              <a:solidFill>
                <a:srgbClr val="7030A0"/>
              </a:solidFill>
            </a:endParaRPr>
          </a:p>
          <a:p>
            <a:r>
              <a:rPr lang="zh-CN" altLang="en-US" sz="1200" b="1" dirty="0">
                <a:solidFill>
                  <a:srgbClr val="7030A0"/>
                </a:solidFill>
              </a:rPr>
              <a:t>可交付成果</a:t>
            </a:r>
            <a:endParaRPr lang="zh-CN" altLang="en-US" sz="1200" b="1" dirty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</a:rPr>
              <a:t>批准</a:t>
            </a:r>
            <a:r>
              <a:rPr lang="zh-CN" altLang="en-US" sz="1200" dirty="0">
                <a:solidFill>
                  <a:srgbClr val="00B050"/>
                </a:solidFill>
              </a:rPr>
              <a:t>的变更请求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" name="对角圆角矩形 81"/>
          <p:cNvSpPr/>
          <p:nvPr/>
        </p:nvSpPr>
        <p:spPr>
          <a:xfrm>
            <a:off x="4707875" y="4853499"/>
            <a:ext cx="1650958" cy="1569312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核实</a:t>
            </a:r>
            <a:r>
              <a:rPr lang="zh-CN" altLang="en-US" sz="1200" dirty="0">
                <a:solidFill>
                  <a:srgbClr val="7030A0"/>
                </a:solidFill>
              </a:rPr>
              <a:t>的可交付成果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质量控制测量结果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rgbClr val="FFC000"/>
                </a:solidFill>
              </a:rPr>
              <a:t>确认</a:t>
            </a:r>
            <a:r>
              <a:rPr lang="zh-CN" altLang="en-US" sz="1200" b="1" dirty="0">
                <a:solidFill>
                  <a:srgbClr val="FFC000"/>
                </a:solidFill>
              </a:rPr>
              <a:t>的变更</a:t>
            </a:r>
            <a:endParaRPr lang="zh-CN" altLang="en-US" sz="1200" b="1" dirty="0">
              <a:solidFill>
                <a:srgbClr val="FFC000"/>
              </a:solidFill>
            </a:endParaRPr>
          </a:p>
          <a:p>
            <a:r>
              <a:rPr lang="zh-CN" altLang="en-US" sz="1200" b="1" dirty="0" smtClean="0">
                <a:solidFill>
                  <a:srgbClr val="FFC000"/>
                </a:solidFill>
              </a:rPr>
              <a:t>工作</a:t>
            </a:r>
            <a:r>
              <a:rPr lang="zh-CN" altLang="en-US" sz="1200" b="1" dirty="0">
                <a:solidFill>
                  <a:srgbClr val="FFC000"/>
                </a:solidFill>
              </a:rPr>
              <a:t>绩效信息</a:t>
            </a:r>
            <a:endParaRPr lang="zh-CN" altLang="en-US" sz="1200" b="1" dirty="0">
              <a:solidFill>
                <a:srgbClr val="FFC00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</a:t>
            </a:r>
            <a:r>
              <a:rPr lang="zh-CN" altLang="en-US" sz="1200" dirty="0">
                <a:solidFill>
                  <a:schemeClr val="tx1"/>
                </a:solidFill>
              </a:rPr>
              <a:t>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项目管理</a:t>
            </a:r>
            <a:r>
              <a:rPr lang="zh-CN" altLang="en-US" sz="1200" dirty="0">
                <a:solidFill>
                  <a:schemeClr val="tx1"/>
                </a:solidFill>
              </a:rPr>
              <a:t>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</a:t>
            </a:r>
            <a:r>
              <a:rPr lang="zh-CN" altLang="en-US" sz="1200" dirty="0">
                <a:solidFill>
                  <a:schemeClr val="tx1"/>
                </a:solidFill>
              </a:rPr>
              <a:t>过程资产</a:t>
            </a:r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变更</a:t>
            </a:r>
            <a:r>
              <a:rPr lang="zh-CN" altLang="en-US" sz="1200" dirty="0" smtClean="0">
                <a:solidFill>
                  <a:srgbClr val="00B050"/>
                </a:solidFill>
              </a:rPr>
              <a:t>请求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740897" y="5316493"/>
            <a:ext cx="1815115" cy="885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B050"/>
                </a:solidFill>
              </a:rPr>
              <a:t>七种基本质量工具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统计抽样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检查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审查已批准的变更请求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右箭头 83"/>
          <p:cNvSpPr/>
          <p:nvPr/>
        </p:nvSpPr>
        <p:spPr>
          <a:xfrm>
            <a:off x="5509915" y="3109544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 rot="5400000">
            <a:off x="7203169" y="3555756"/>
            <a:ext cx="139485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右箭头 85"/>
          <p:cNvSpPr/>
          <p:nvPr/>
        </p:nvSpPr>
        <p:spPr>
          <a:xfrm>
            <a:off x="2387500" y="5072130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>
            <a:off x="4445752" y="5113778"/>
            <a:ext cx="403099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1966306" y="2583472"/>
            <a:ext cx="1520019" cy="238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419600" y="2057400"/>
            <a:ext cx="547846" cy="105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1000" y="1066800"/>
            <a:ext cx="82586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识别干系人</a:t>
            </a:r>
            <a:endParaRPr lang="zh-CN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09240" y="1358615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识别风险</a:t>
            </a:r>
            <a:endParaRPr lang="zh-CN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21573" y="1664550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收集需求</a:t>
            </a:r>
            <a:endParaRPr lang="zh-CN" altLang="en-US" sz="1000" dirty="0"/>
          </a:p>
        </p:txBody>
      </p:sp>
      <p:cxnSp>
        <p:nvCxnSpPr>
          <p:cNvPr id="95" name="直接箭头连接符 94"/>
          <p:cNvCxnSpPr>
            <a:stCxn id="91" idx="3"/>
          </p:cNvCxnSpPr>
          <p:nvPr/>
        </p:nvCxnSpPr>
        <p:spPr>
          <a:xfrm>
            <a:off x="1206867" y="1189911"/>
            <a:ext cx="240933" cy="10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2" idx="3"/>
          </p:cNvCxnSpPr>
          <p:nvPr/>
        </p:nvCxnSpPr>
        <p:spPr>
          <a:xfrm flipV="1">
            <a:off x="1206867" y="1481725"/>
            <a:ext cx="24093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3" idx="3"/>
          </p:cNvCxnSpPr>
          <p:nvPr/>
        </p:nvCxnSpPr>
        <p:spPr>
          <a:xfrm flipV="1">
            <a:off x="1219200" y="1708406"/>
            <a:ext cx="228600" cy="7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729085" y="4929178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确认范围</a:t>
            </a:r>
            <a:endParaRPr lang="zh-CN" altLang="en-US" sz="1000" dirty="0"/>
          </a:p>
        </p:txBody>
      </p:sp>
      <p:cxnSp>
        <p:nvCxnSpPr>
          <p:cNvPr id="102" name="直接箭头连接符 101"/>
          <p:cNvCxnSpPr>
            <a:endCxn id="100" idx="1"/>
          </p:cNvCxnSpPr>
          <p:nvPr/>
        </p:nvCxnSpPr>
        <p:spPr>
          <a:xfrm>
            <a:off x="6096000" y="4965942"/>
            <a:ext cx="633085" cy="86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4824080" y="3709556"/>
            <a:ext cx="24772" cy="140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77000" y="907141"/>
            <a:ext cx="1031051" cy="11695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因果</a:t>
            </a:r>
            <a:r>
              <a:rPr lang="zh-CN" altLang="en-US" sz="1000" dirty="0" smtClean="0"/>
              <a:t>图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鱼骨图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zh-CN" altLang="en-US" sz="1000" dirty="0" smtClean="0"/>
              <a:t>流程图</a:t>
            </a:r>
            <a:endParaRPr lang="en-US" altLang="zh-CN" sz="1000" dirty="0" smtClean="0"/>
          </a:p>
          <a:p>
            <a:r>
              <a:rPr lang="zh-CN" altLang="en-US" sz="1000" dirty="0"/>
              <a:t>核查</a:t>
            </a:r>
            <a:r>
              <a:rPr lang="zh-CN" altLang="en-US" sz="1000" dirty="0" smtClean="0"/>
              <a:t>表</a:t>
            </a:r>
            <a:endParaRPr lang="en-US" altLang="zh-CN" sz="1000" dirty="0" smtClean="0"/>
          </a:p>
          <a:p>
            <a:r>
              <a:rPr lang="zh-CN" altLang="en-US" sz="1000" dirty="0"/>
              <a:t>帕累托</a:t>
            </a:r>
            <a:r>
              <a:rPr lang="zh-CN" altLang="en-US" sz="1000" dirty="0" smtClean="0"/>
              <a:t>图</a:t>
            </a:r>
            <a:endParaRPr lang="en-US" altLang="zh-CN" sz="1000" dirty="0" smtClean="0"/>
          </a:p>
          <a:p>
            <a:r>
              <a:rPr lang="zh-CN" altLang="en-US" sz="1000" dirty="0" smtClean="0"/>
              <a:t>直方图</a:t>
            </a:r>
            <a:endParaRPr lang="en-US" altLang="zh-CN" sz="1000" dirty="0" smtClean="0"/>
          </a:p>
          <a:p>
            <a:r>
              <a:rPr lang="zh-CN" altLang="en-US" sz="1000" dirty="0" smtClean="0"/>
              <a:t>控制图</a:t>
            </a:r>
            <a:endParaRPr lang="en-US" altLang="zh-CN" sz="1000" dirty="0" smtClean="0"/>
          </a:p>
          <a:p>
            <a:r>
              <a:rPr lang="zh-CN" altLang="en-US" sz="1000" dirty="0"/>
              <a:t>散点图</a:t>
            </a:r>
            <a:endParaRPr lang="zh-CN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705851" y="1244563"/>
            <a:ext cx="1133349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亲和</a:t>
            </a:r>
            <a:r>
              <a:rPr lang="zh-CN" altLang="en-US" sz="1000" dirty="0" smtClean="0"/>
              <a:t>图</a:t>
            </a:r>
            <a:endParaRPr lang="en-US" altLang="zh-CN" sz="1000" dirty="0" smtClean="0"/>
          </a:p>
          <a:p>
            <a:r>
              <a:rPr lang="zh-CN" altLang="en-US" sz="1000" dirty="0" smtClean="0"/>
              <a:t>关联图</a:t>
            </a:r>
            <a:endParaRPr lang="en-US" altLang="zh-CN" sz="1000" dirty="0" smtClean="0"/>
          </a:p>
          <a:p>
            <a:r>
              <a:rPr lang="zh-CN" altLang="en-US" sz="1000" dirty="0" smtClean="0"/>
              <a:t>树形图</a:t>
            </a:r>
            <a:endParaRPr lang="en-US" altLang="zh-CN" sz="1000" dirty="0" smtClean="0"/>
          </a:p>
          <a:p>
            <a:r>
              <a:rPr lang="zh-CN" altLang="en-US" sz="1000" dirty="0"/>
              <a:t>优先</a:t>
            </a:r>
            <a:r>
              <a:rPr lang="zh-CN" altLang="en-US" sz="1000" dirty="0" smtClean="0"/>
              <a:t>矩阵</a:t>
            </a:r>
            <a:endParaRPr lang="en-US" altLang="zh-CN" sz="1000" dirty="0" smtClean="0"/>
          </a:p>
          <a:p>
            <a:r>
              <a:rPr lang="zh-CN" altLang="en-US" sz="1000" dirty="0"/>
              <a:t>矩阵图</a:t>
            </a:r>
            <a:endParaRPr lang="en-US" altLang="zh-CN" sz="1000" dirty="0" smtClean="0"/>
          </a:p>
          <a:p>
            <a:r>
              <a:rPr lang="zh-CN" altLang="en-US" sz="1000" dirty="0"/>
              <a:t>过程决策程序图</a:t>
            </a:r>
            <a:endParaRPr lang="en-US" altLang="zh-CN" sz="1000" dirty="0"/>
          </a:p>
          <a:p>
            <a:r>
              <a:rPr lang="zh-CN" altLang="en-US" sz="1000" dirty="0" smtClean="0"/>
              <a:t>活动</a:t>
            </a:r>
            <a:r>
              <a:rPr lang="zh-CN" altLang="en-US" sz="1000" dirty="0"/>
              <a:t>网络图（</a:t>
            </a:r>
            <a:r>
              <a:rPr lang="en-US" altLang="zh-CN" sz="1000" dirty="0"/>
              <a:t>PDM</a:t>
            </a:r>
            <a:r>
              <a:rPr lang="zh-CN" altLang="en-US" sz="1000" dirty="0"/>
              <a:t>或</a:t>
            </a:r>
            <a:r>
              <a:rPr lang="en-US" altLang="zh-CN" sz="1000" dirty="0"/>
              <a:t>ADM</a:t>
            </a:r>
            <a:r>
              <a:rPr lang="zh-CN" altLang="en-US" sz="1000" dirty="0"/>
              <a:t>图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6096000" y="1313021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107" idx="2"/>
          </p:cNvCxnSpPr>
          <p:nvPr/>
        </p:nvCxnSpPr>
        <p:spPr>
          <a:xfrm flipV="1">
            <a:off x="8153400" y="2568002"/>
            <a:ext cx="119126" cy="319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5509916" y="3886200"/>
            <a:ext cx="1043284" cy="2403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50" idx="3"/>
          </p:cNvCxnSpPr>
          <p:nvPr/>
        </p:nvCxnSpPr>
        <p:spPr>
          <a:xfrm flipH="1">
            <a:off x="2992794" y="6319543"/>
            <a:ext cx="1945472" cy="153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02773" y="4020979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检验报告</a:t>
            </a:r>
            <a:endParaRPr lang="zh-CN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972" y="4144089"/>
            <a:ext cx="133882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指导与管理项目工作</a:t>
            </a:r>
            <a:endParaRPr lang="zh-CN" altLang="en-US" sz="10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21574" y="4392996"/>
            <a:ext cx="545226" cy="923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82206" y="6350397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实施整体变更控制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2082546" y="5744622"/>
            <a:ext cx="0" cy="574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3315051" y="990600"/>
            <a:ext cx="34254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740897" y="4809853"/>
            <a:ext cx="34214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976290" y="2963624"/>
            <a:ext cx="31021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3808365" y="2793997"/>
            <a:ext cx="475980" cy="692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33989" y="5267578"/>
            <a:ext cx="95410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监控项目工作</a:t>
            </a:r>
            <a:endParaRPr lang="zh-CN" altLang="en-US" sz="1000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5709994" y="5390688"/>
            <a:ext cx="1054486" cy="3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慧翔天地-200X200像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27305"/>
            <a:ext cx="1389380" cy="12769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pc="10" dirty="0"/>
              <a:t>项目人力资源管理知识领域总</a:t>
            </a:r>
            <a:r>
              <a:rPr spc="15" dirty="0"/>
              <a:t>结</a:t>
            </a:r>
            <a:r>
              <a:rPr sz="3200" spc="20" dirty="0"/>
              <a:t>（第</a:t>
            </a:r>
            <a:r>
              <a:rPr sz="3200" spc="5" dirty="0"/>
              <a:t>九章</a:t>
            </a:r>
            <a:r>
              <a:rPr sz="3200" dirty="0"/>
              <a:t>）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3788664" y="1304544"/>
            <a:ext cx="1802891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68466" y="2574035"/>
            <a:ext cx="1801368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23772" y="4625341"/>
            <a:ext cx="1801368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06264" y="4805173"/>
            <a:ext cx="1799843" cy="708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458200" y="6668562"/>
            <a:ext cx="88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Book Antiqua" panose="02040602050305030304"/>
                <a:cs typeface="Book Antiqua" panose="02040602050305030304"/>
              </a:rPr>
              <a:t>8</a:t>
            </a:r>
            <a:endParaRPr sz="1000" dirty="0">
              <a:latin typeface="Book Antiqua" panose="02040602050305030304"/>
              <a:cs typeface="Book Antiqua" panose="020406020503050303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784091" y="1299972"/>
          <a:ext cx="1802891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298"/>
                <a:gridCol w="1352168"/>
                <a:gridCol w="225425"/>
              </a:tblGrid>
              <a:tr h="708660"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规划人力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211455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资源管理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263895" y="2569464"/>
          <a:ext cx="1801368" cy="70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1"/>
              </a:tblGrid>
              <a:tr h="707136">
                <a:tc>
                  <a:txBody>
                    <a:bodyPr/>
                    <a:lstStyle/>
                    <a:p>
                      <a:endParaRPr sz="12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690" marR="202565" indent="-230505">
                        <a:lnSpc>
                          <a:spcPct val="100000"/>
                        </a:lnSpc>
                      </a:pPr>
                      <a:r>
                        <a:rPr lang="en-US" sz="1800" b="1" spc="10" dirty="0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组建</a:t>
                      </a:r>
                      <a:endParaRPr lang="en-US" sz="1800" b="1" spc="10" dirty="0" smtClean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440690" marR="202565" indent="-230505">
                        <a:lnSpc>
                          <a:spcPct val="100000"/>
                        </a:lnSpc>
                      </a:pP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项目团队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219200" y="4620768"/>
          <a:ext cx="1801367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0"/>
                <a:gridCol w="1351026"/>
                <a:gridCol w="225171"/>
              </a:tblGrid>
              <a:tr h="708659"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5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建设</a:t>
                      </a:r>
                      <a:endParaRPr lang="en-US" sz="1800" b="1" spc="5" dirty="0" smtClean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5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团队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401691" y="4800600"/>
          <a:ext cx="1799842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16"/>
                <a:gridCol w="1349883"/>
                <a:gridCol w="225043"/>
              </a:tblGrid>
              <a:tr h="708659"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5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管理</a:t>
                      </a:r>
                      <a:endParaRPr lang="en-US" sz="1800" b="1" spc="5" dirty="0" smtClean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5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r>
                        <a:rPr sz="1800" b="1" spc="10" dirty="0" err="1" smtClean="0">
                          <a:latin typeface="微软雅黑" panose="020B0503020204020204" charset="-122"/>
                          <a:cs typeface="微软雅黑" panose="020B0503020204020204" charset="-122"/>
                        </a:rPr>
                        <a:t>团队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295145" y="1150803"/>
            <a:ext cx="1269492" cy="838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活动资源需求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56500" y="1300668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3"/>
          <p:cNvSpPr/>
          <p:nvPr/>
        </p:nvSpPr>
        <p:spPr>
          <a:xfrm>
            <a:off x="4186744" y="2096789"/>
            <a:ext cx="1528256" cy="341611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人力资源管理计划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4683976" y="1835014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598846" y="982666"/>
            <a:ext cx="1563954" cy="10061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组织图和职位描述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人际交往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组织理论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4456" y="2163258"/>
            <a:ext cx="1210588" cy="5539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角色与职责</a:t>
            </a:r>
            <a:endParaRPr lang="en-US" altLang="zh-CN" sz="1000" dirty="0" smtClean="0"/>
          </a:p>
          <a:p>
            <a:r>
              <a:rPr lang="zh-CN" altLang="en-US" sz="1000" dirty="0" smtClean="0"/>
              <a:t>项目组织</a:t>
            </a:r>
            <a:endParaRPr lang="en-US" altLang="zh-CN" sz="1000" dirty="0" smtClean="0"/>
          </a:p>
          <a:p>
            <a:r>
              <a:rPr lang="zh-CN" altLang="en-US" sz="1000" dirty="0" smtClean="0"/>
              <a:t>人员配备管理计划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51946" y="6247370"/>
            <a:ext cx="95410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监控项目工作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81046" y="3446221"/>
            <a:ext cx="1210588" cy="8617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估算活动资源</a:t>
            </a:r>
            <a:endParaRPr lang="zh-CN" altLang="en-US" sz="1000" dirty="0"/>
          </a:p>
          <a:p>
            <a:r>
              <a:rPr lang="zh-CN" altLang="en-US" sz="1000" dirty="0"/>
              <a:t>估算活动持续时间</a:t>
            </a:r>
            <a:endParaRPr lang="zh-CN" altLang="en-US" sz="1000" dirty="0"/>
          </a:p>
          <a:p>
            <a:r>
              <a:rPr lang="zh-CN" altLang="en-US" sz="1000" dirty="0"/>
              <a:t>制定进度计划</a:t>
            </a:r>
            <a:endParaRPr lang="zh-CN" altLang="en-US" sz="1000" dirty="0"/>
          </a:p>
          <a:p>
            <a:r>
              <a:rPr lang="zh-CN" altLang="en-US" sz="1000" dirty="0" smtClean="0"/>
              <a:t>制定预算</a:t>
            </a:r>
            <a:endParaRPr lang="zh-CN" altLang="en-US" sz="1000" dirty="0"/>
          </a:p>
          <a:p>
            <a:r>
              <a:rPr lang="zh-CN" altLang="en-US" sz="1000" dirty="0"/>
              <a:t>建设项目团队</a:t>
            </a:r>
            <a:endParaRPr lang="zh-CN" altLang="en-US" sz="10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191256" y="2267594"/>
            <a:ext cx="1229744" cy="123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29000" y="2522403"/>
            <a:ext cx="1447800" cy="7587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人力资源管理计划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868663" y="2672268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对角圆角矩形 30"/>
          <p:cNvSpPr/>
          <p:nvPr/>
        </p:nvSpPr>
        <p:spPr>
          <a:xfrm>
            <a:off x="5498907" y="3468389"/>
            <a:ext cx="1528256" cy="646411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项目人员分派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资源日历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 rot="5400000">
            <a:off x="5996139" y="3206614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911009" y="2354266"/>
            <a:ext cx="1563954" cy="10061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预分派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谈判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招募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虚拟团队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多标准决策分析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70989" y="4565665"/>
            <a:ext cx="1447800" cy="11116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人力资源管理计划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项目人员分派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FFC000"/>
                </a:solidFill>
              </a:rPr>
              <a:t>团队绩效评价</a:t>
            </a:r>
            <a:endParaRPr lang="zh-CN" altLang="en-US" sz="1200" dirty="0">
              <a:solidFill>
                <a:srgbClr val="FFC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问题日志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工作绩效报告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5092163" y="5017729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对角圆角矩形 35"/>
          <p:cNvSpPr/>
          <p:nvPr/>
        </p:nvSpPr>
        <p:spPr>
          <a:xfrm>
            <a:off x="5770817" y="5771765"/>
            <a:ext cx="1528256" cy="951211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B050"/>
                </a:solidFill>
              </a:rPr>
              <a:t>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事业环境因素更新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 rot="5400000">
            <a:off x="5975123" y="5516390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6932365" y="4768570"/>
            <a:ext cx="1563954" cy="7712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观察和交谈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项目绩效评估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冲突管理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人际关系技能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78441" y="3513700"/>
            <a:ext cx="1447800" cy="7587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人力资源管理计划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项目人员分派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资源日历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 rot="5400000">
            <a:off x="1439663" y="4294321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对角圆角矩形 40"/>
          <p:cNvSpPr/>
          <p:nvPr/>
        </p:nvSpPr>
        <p:spPr>
          <a:xfrm>
            <a:off x="1368918" y="5611153"/>
            <a:ext cx="1528256" cy="561047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C000"/>
                </a:solidFill>
              </a:rPr>
              <a:t>团队绩效评价</a:t>
            </a:r>
            <a:endParaRPr lang="zh-CN" altLang="en-US" sz="1200" dirty="0">
              <a:solidFill>
                <a:srgbClr val="FFC000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事业环境因素更新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 rot="5400000">
            <a:off x="1662856" y="5319685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1116" y="4476596"/>
            <a:ext cx="1347802" cy="14237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人际关系技能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培训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团队建设活动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基本规则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集中办公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认可与奖励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人事测评工具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289424" y="3751966"/>
            <a:ext cx="1285882" cy="39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335044" y="5342670"/>
            <a:ext cx="338255" cy="90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7712" y="3738569"/>
            <a:ext cx="954107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组建项目团队</a:t>
            </a:r>
            <a:endParaRPr lang="zh-CN" altLang="en-US" sz="1000" dirty="0"/>
          </a:p>
          <a:p>
            <a:r>
              <a:rPr lang="zh-CN" altLang="en-US" sz="1000" dirty="0"/>
              <a:t>实施采购</a:t>
            </a:r>
            <a:endParaRPr lang="zh-CN" altLang="en-US" sz="1000" dirty="0"/>
          </a:p>
        </p:txBody>
      </p:sp>
      <p:cxnSp>
        <p:nvCxnSpPr>
          <p:cNvPr id="46" name="直接箭头连接符 45"/>
          <p:cNvCxnSpPr>
            <a:stCxn id="31" idx="2"/>
          </p:cNvCxnSpPr>
          <p:nvPr/>
        </p:nvCxnSpPr>
        <p:spPr>
          <a:xfrm flipH="1">
            <a:off x="1802341" y="3791595"/>
            <a:ext cx="3696566" cy="32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22524" y="6122452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实施整体变更控制</a:t>
            </a:r>
            <a:endParaRPr lang="zh-CN" altLang="en-US" sz="1000" dirty="0"/>
          </a:p>
        </p:txBody>
      </p:sp>
      <p:cxnSp>
        <p:nvCxnSpPr>
          <p:cNvPr id="50" name="直接箭头连接符 49"/>
          <p:cNvCxnSpPr>
            <a:stCxn id="49" idx="0"/>
          </p:cNvCxnSpPr>
          <p:nvPr/>
        </p:nvCxnSpPr>
        <p:spPr>
          <a:xfrm flipH="1" flipV="1">
            <a:off x="4422524" y="5188493"/>
            <a:ext cx="605294" cy="933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882427" y="1066181"/>
            <a:ext cx="308573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039905" y="2500417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执</a:t>
            </a:r>
            <a:r>
              <a:rPr lang="en-US" altLang="zh-CN" sz="1100" dirty="0" smtClean="0">
                <a:solidFill>
                  <a:srgbClr val="7030A0"/>
                </a:solidFill>
              </a:rPr>
              <a:t>1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407995" y="4614042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执</a:t>
            </a:r>
            <a:r>
              <a:rPr lang="en-US" altLang="zh-CN" sz="1100" dirty="0" smtClean="0">
                <a:solidFill>
                  <a:srgbClr val="7030A0"/>
                </a:solidFill>
              </a:rPr>
              <a:t>2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415682" y="4779587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执</a:t>
            </a:r>
            <a:r>
              <a:rPr lang="en-US" altLang="zh-CN" sz="1100" dirty="0" smtClean="0">
                <a:solidFill>
                  <a:srgbClr val="7030A0"/>
                </a:solidFill>
              </a:rPr>
              <a:t>3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597067" y="5017729"/>
            <a:ext cx="1053557" cy="75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348477" y="5891676"/>
            <a:ext cx="518923" cy="230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慧翔天地-200X200像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27305"/>
            <a:ext cx="1389380" cy="12769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pc="10" dirty="0"/>
              <a:t>项目沟通管理知识领域总</a:t>
            </a:r>
            <a:r>
              <a:rPr spc="15" dirty="0"/>
              <a:t>结</a:t>
            </a:r>
            <a:r>
              <a:rPr sz="3200" spc="5" dirty="0"/>
              <a:t>（第</a:t>
            </a:r>
            <a:r>
              <a:rPr sz="3200" dirty="0"/>
              <a:t>十</a:t>
            </a:r>
            <a:r>
              <a:rPr sz="3200" spc="5" dirty="0"/>
              <a:t>章</a:t>
            </a:r>
            <a:r>
              <a:rPr sz="3200" dirty="0"/>
              <a:t>）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3656076" y="1452372"/>
            <a:ext cx="1801368" cy="70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57171" y="4708975"/>
            <a:ext cx="1802891" cy="707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67848" y="4652773"/>
            <a:ext cx="1802892" cy="70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9</a:t>
            </a:r>
            <a:endParaRPr spc="-5"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51503" y="1447800"/>
          <a:ext cx="1801368" cy="70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1"/>
              </a:tblGrid>
              <a:tr h="707136"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 marR="202565" indent="229870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规划 沟通管理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752600" y="4704404"/>
          <a:ext cx="1802891" cy="707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298"/>
                <a:gridCol w="1352168"/>
                <a:gridCol w="225425"/>
              </a:tblGrid>
              <a:tr h="707135"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管理沟通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863276" y="4648200"/>
          <a:ext cx="1802892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298"/>
                <a:gridCol w="1352169"/>
                <a:gridCol w="225425"/>
              </a:tblGrid>
              <a:tr h="708660"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控制沟通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057400" y="1463536"/>
            <a:ext cx="1269492" cy="9398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干系人登记册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318755" y="1613402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3"/>
          <p:cNvSpPr/>
          <p:nvPr/>
        </p:nvSpPr>
        <p:spPr>
          <a:xfrm>
            <a:off x="3977163" y="2165685"/>
            <a:ext cx="1217359" cy="50973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沟通</a:t>
            </a:r>
            <a:r>
              <a:rPr lang="zh-CN" altLang="en-US" sz="1200" dirty="0">
                <a:solidFill>
                  <a:srgbClr val="FF0000"/>
                </a:solidFill>
              </a:rPr>
              <a:t>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4446231" y="1903909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1100" y="1295400"/>
            <a:ext cx="1262873" cy="11456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沟通需求分析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沟通技术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沟通</a:t>
            </a:r>
            <a:r>
              <a:rPr lang="zh-CN" altLang="en-US" sz="1200" dirty="0" smtClean="0">
                <a:solidFill>
                  <a:schemeClr val="tx1"/>
                </a:solidFill>
              </a:rPr>
              <a:t>模型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反馈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沟通方法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会议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1539736"/>
            <a:ext cx="82586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识别干系人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326941"/>
            <a:ext cx="108234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管理干系人参与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0013" y="3436596"/>
            <a:ext cx="95410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监控项目工作</a:t>
            </a:r>
            <a:endParaRPr lang="zh-CN" altLang="en-US" sz="1000" dirty="0"/>
          </a:p>
        </p:txBody>
      </p:sp>
      <p:cxnSp>
        <p:nvCxnSpPr>
          <p:cNvPr id="25" name="直接箭头连接符 24"/>
          <p:cNvCxnSpPr>
            <a:stCxn id="18" idx="3"/>
          </p:cNvCxnSpPr>
          <p:nvPr/>
        </p:nvCxnSpPr>
        <p:spPr>
          <a:xfrm>
            <a:off x="1816467" y="1662847"/>
            <a:ext cx="240933" cy="10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093" y="3316217"/>
            <a:ext cx="1269492" cy="9908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问题日志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项目管理</a:t>
            </a:r>
            <a:r>
              <a:rPr lang="zh-CN" altLang="en-US" sz="1200" dirty="0">
                <a:solidFill>
                  <a:srgbClr val="FF0000"/>
                </a:solidFill>
              </a:rPr>
              <a:t>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项目沟通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</a:rPr>
              <a:t>工作</a:t>
            </a:r>
            <a:r>
              <a:rPr lang="zh-CN" altLang="en-US" sz="1200" dirty="0">
                <a:solidFill>
                  <a:srgbClr val="00B050"/>
                </a:solidFill>
              </a:rPr>
              <a:t>绩效数据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</a:t>
            </a:r>
            <a:r>
              <a:rPr lang="zh-CN" altLang="en-US" sz="1200" dirty="0" smtClean="0">
                <a:solidFill>
                  <a:schemeClr val="tx1"/>
                </a:solidFill>
              </a:rPr>
              <a:t>资产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5400000">
            <a:off x="6455802" y="4294321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对角圆角矩形 33"/>
          <p:cNvSpPr/>
          <p:nvPr/>
        </p:nvSpPr>
        <p:spPr>
          <a:xfrm>
            <a:off x="5867848" y="5614378"/>
            <a:ext cx="1585437" cy="951211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工作绩效信息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5400000">
            <a:off x="6514354" y="5303717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974700" y="3436595"/>
            <a:ext cx="1269492" cy="895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沟通管理计划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工作绩效报告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 rot="5400000">
            <a:off x="2313915" y="4378324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对角圆角矩形 37"/>
          <p:cNvSpPr/>
          <p:nvPr/>
        </p:nvSpPr>
        <p:spPr>
          <a:xfrm>
            <a:off x="1994636" y="5723068"/>
            <a:ext cx="1674559" cy="80661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FF00"/>
                </a:solidFill>
              </a:rPr>
              <a:t>项目沟通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右箭头 38"/>
          <p:cNvSpPr/>
          <p:nvPr/>
        </p:nvSpPr>
        <p:spPr>
          <a:xfrm rot="5400000">
            <a:off x="2596889" y="5393371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79870" y="4564455"/>
            <a:ext cx="1251608" cy="9667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沟通技术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沟通模型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沟通方法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信息管理系统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报告绩效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288585" y="4781453"/>
            <a:ext cx="1169239" cy="626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信息管理系统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600200" y="3682817"/>
            <a:ext cx="457200" cy="128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048000" y="3811651"/>
            <a:ext cx="2944536" cy="205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0481" y="3450052"/>
            <a:ext cx="4695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048000" y="2286497"/>
            <a:ext cx="1143000" cy="128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77534" y="5744289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实施整体变更控制</a:t>
            </a:r>
            <a:endParaRPr lang="zh-CN" altLang="en-US" sz="1000" dirty="0"/>
          </a:p>
        </p:txBody>
      </p:sp>
      <p:cxnSp>
        <p:nvCxnSpPr>
          <p:cNvPr id="48" name="直接箭头连接符 47"/>
          <p:cNvCxnSpPr>
            <a:endCxn id="46" idx="1"/>
          </p:cNvCxnSpPr>
          <p:nvPr/>
        </p:nvCxnSpPr>
        <p:spPr>
          <a:xfrm>
            <a:off x="6809681" y="5867400"/>
            <a:ext cx="8678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39516" y="5238322"/>
            <a:ext cx="95410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监控项目工作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5486401" y="5441144"/>
            <a:ext cx="532692" cy="245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36246" y="1464078"/>
            <a:ext cx="2144176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交互式沟通：会议、电话、即时通信、视频会议</a:t>
            </a:r>
            <a:endParaRPr lang="en-US" altLang="zh-CN" sz="1000" dirty="0" smtClean="0"/>
          </a:p>
          <a:p>
            <a:r>
              <a:rPr lang="zh-CN" altLang="en-US" sz="1000" dirty="0"/>
              <a:t>推式沟通：信件、报告、电子邮件</a:t>
            </a:r>
            <a:endParaRPr lang="en-US" altLang="zh-CN" sz="1000" dirty="0" smtClean="0"/>
          </a:p>
          <a:p>
            <a:r>
              <a:rPr lang="zh-CN" altLang="en-US" sz="1000" dirty="0"/>
              <a:t>拉式沟通：内网、登报、公告、电子在线课程、经验教训数据库、知识库</a:t>
            </a:r>
            <a:endParaRPr lang="zh-CN" altLang="en-US" sz="10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172200" y="2057709"/>
            <a:ext cx="6096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01804" y="3838401"/>
            <a:ext cx="133882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指导与管理项目工作</a:t>
            </a:r>
            <a:endParaRPr lang="zh-CN" altLang="en-US" sz="1000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7086601" y="4003839"/>
            <a:ext cx="584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804262" y="1386711"/>
            <a:ext cx="323404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923305" y="4652773"/>
            <a:ext cx="34214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871626" y="4652773"/>
            <a:ext cx="328470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慧翔天地-200X200像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27305"/>
            <a:ext cx="1389380" cy="12769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pc="10" dirty="0"/>
              <a:t>项目风险管理知识领域总</a:t>
            </a:r>
            <a:r>
              <a:rPr spc="15" dirty="0"/>
              <a:t>结</a:t>
            </a:r>
            <a:r>
              <a:rPr sz="3200" spc="5" dirty="0"/>
              <a:t>（第</a:t>
            </a:r>
            <a:r>
              <a:rPr sz="3200" dirty="0"/>
              <a:t>十</a:t>
            </a:r>
            <a:r>
              <a:rPr sz="3200" spc="5" dirty="0"/>
              <a:t>一章</a:t>
            </a:r>
            <a:r>
              <a:rPr sz="3200" dirty="0"/>
              <a:t>）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2113034" y="918973"/>
            <a:ext cx="1801368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04459" y="2438400"/>
            <a:ext cx="1801367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29630" y="243840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80656" y="243840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89">
                <a:moveTo>
                  <a:pt x="0" y="0"/>
                </a:moveTo>
                <a:lnTo>
                  <a:pt x="0" y="707136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04459" y="2438400"/>
            <a:ext cx="1801495" cy="707390"/>
          </a:xfrm>
          <a:custGeom>
            <a:avLst/>
            <a:gdLst/>
            <a:ahLst/>
            <a:cxnLst/>
            <a:rect l="l" t="t" r="r" b="b"/>
            <a:pathLst>
              <a:path w="1801495" h="707389">
                <a:moveTo>
                  <a:pt x="0" y="707136"/>
                </a:moveTo>
                <a:lnTo>
                  <a:pt x="1801367" y="707136"/>
                </a:lnTo>
                <a:lnTo>
                  <a:pt x="1801367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32196" y="2499249"/>
            <a:ext cx="9461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识别风险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908" y="3614634"/>
            <a:ext cx="1802892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09800" y="4701540"/>
            <a:ext cx="1799844" cy="708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59913" y="3614634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84601" y="470154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09800" y="4701540"/>
            <a:ext cx="1800225" cy="708660"/>
          </a:xfrm>
          <a:custGeom>
            <a:avLst/>
            <a:gdLst/>
            <a:ahLst/>
            <a:cxnLst/>
            <a:rect l="l" t="t" r="r" b="b"/>
            <a:pathLst>
              <a:path w="1800225" h="708660">
                <a:moveTo>
                  <a:pt x="0" y="708659"/>
                </a:moveTo>
                <a:lnTo>
                  <a:pt x="1799844" y="708659"/>
                </a:lnTo>
                <a:lnTo>
                  <a:pt x="1799844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521966" y="4775850"/>
            <a:ext cx="117792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05" marR="5080" indent="-230505">
              <a:lnSpc>
                <a:spcPts val="206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实施定量风 险分析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86884" y="4730496"/>
            <a:ext cx="1801367" cy="708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12054" y="4730496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63080" y="4730496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86884" y="4730496"/>
            <a:ext cx="1801495" cy="708660"/>
          </a:xfrm>
          <a:custGeom>
            <a:avLst/>
            <a:gdLst/>
            <a:ahLst/>
            <a:cxnLst/>
            <a:rect l="l" t="t" r="r" b="b"/>
            <a:pathLst>
              <a:path w="1801495" h="708660">
                <a:moveTo>
                  <a:pt x="0" y="708659"/>
                </a:moveTo>
                <a:lnTo>
                  <a:pt x="1801367" y="708659"/>
                </a:lnTo>
                <a:lnTo>
                  <a:pt x="1801367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214620" y="4792614"/>
            <a:ext cx="9461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5">
              <a:lnSpc>
                <a:spcPct val="100000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规划风险 应对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47916" y="4730496"/>
            <a:ext cx="1801368" cy="708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73086" y="4730496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24113" y="4730496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47916" y="4730496"/>
            <a:ext cx="1801495" cy="708660"/>
          </a:xfrm>
          <a:custGeom>
            <a:avLst/>
            <a:gdLst/>
            <a:ahLst/>
            <a:cxnLst/>
            <a:rect l="l" t="t" r="r" b="b"/>
            <a:pathLst>
              <a:path w="1801495" h="708660">
                <a:moveTo>
                  <a:pt x="0" y="708659"/>
                </a:moveTo>
                <a:lnTo>
                  <a:pt x="1801368" y="708659"/>
                </a:lnTo>
                <a:lnTo>
                  <a:pt x="1801368" y="0"/>
                </a:lnTo>
                <a:lnTo>
                  <a:pt x="0" y="0"/>
                </a:lnTo>
                <a:lnTo>
                  <a:pt x="0" y="708659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377176" y="4792614"/>
            <a:ext cx="9461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10" dirty="0">
                <a:latin typeface="微软雅黑" panose="020B0503020204020204" charset="-122"/>
                <a:cs typeface="微软雅黑" panose="020B0503020204020204" charset="-122"/>
              </a:rPr>
              <a:t>控制风险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08462" y="914401"/>
          <a:ext cx="1801367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5"/>
                <a:gridCol w="225171"/>
              </a:tblGrid>
              <a:tr h="708660"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203200" indent="229870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规划 风险管理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83336" y="3610061"/>
          <a:ext cx="1802891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61"/>
                <a:gridCol w="1352105"/>
                <a:gridCol w="225425"/>
              </a:tblGrid>
              <a:tr h="708659"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 marR="87630" indent="-230505">
                        <a:lnSpc>
                          <a:spcPts val="206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实施定性风 险分析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1" name="矩形 90"/>
          <p:cNvSpPr/>
          <p:nvPr/>
        </p:nvSpPr>
        <p:spPr>
          <a:xfrm>
            <a:off x="457200" y="914400"/>
            <a:ext cx="1269492" cy="997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项目管理计划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项目章程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</a:rPr>
              <a:t>干系人登记册</a:t>
            </a:r>
            <a:endParaRPr lang="zh-CN" altLang="en-US" sz="1200" dirty="0" smtClean="0">
              <a:solidFill>
                <a:srgbClr val="00B05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3" name="右箭头 92"/>
          <p:cNvSpPr/>
          <p:nvPr/>
        </p:nvSpPr>
        <p:spPr>
          <a:xfrm>
            <a:off x="1755446" y="995685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对角圆角矩形 93"/>
          <p:cNvSpPr/>
          <p:nvPr/>
        </p:nvSpPr>
        <p:spPr>
          <a:xfrm>
            <a:off x="4224092" y="961410"/>
            <a:ext cx="1217359" cy="4753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风险管理计划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5" name="右箭头 94"/>
          <p:cNvSpPr/>
          <p:nvPr/>
        </p:nvSpPr>
        <p:spPr>
          <a:xfrm>
            <a:off x="3912215" y="1045274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1698404" y="1352873"/>
            <a:ext cx="914400" cy="7278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专家判断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分析技术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86600" y="728743"/>
            <a:ext cx="1461434" cy="24675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风险管理计划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成本管理计划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进度管理计划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质量管理计划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人力资源管理计划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范围基准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活动成本估算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活动持续时间估算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干系人登记册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采购文件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</a:t>
            </a:r>
            <a:r>
              <a:rPr lang="zh-CN" altLang="en-US" sz="1200" dirty="0">
                <a:solidFill>
                  <a:schemeClr val="tx1"/>
                </a:solidFill>
              </a:rPr>
              <a:t>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 rot="10800000">
            <a:off x="6705600" y="2511800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对角圆角矩形 42"/>
          <p:cNvSpPr/>
          <p:nvPr/>
        </p:nvSpPr>
        <p:spPr>
          <a:xfrm>
            <a:off x="3855062" y="2281790"/>
            <a:ext cx="1217359" cy="31321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FF00"/>
                </a:solidFill>
              </a:rPr>
              <a:t>风险登记册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 rot="10800000">
            <a:off x="5012054" y="2345449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512597" y="1155642"/>
            <a:ext cx="1262873" cy="13308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文档审查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信息收集技术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核对单分析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假设分析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图解技术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SWOT</a:t>
            </a:r>
            <a:r>
              <a:rPr lang="zh-CN" altLang="en-US" sz="1200" dirty="0">
                <a:solidFill>
                  <a:schemeClr val="tx1"/>
                </a:solidFill>
              </a:rPr>
              <a:t>分析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28796" y="2462121"/>
            <a:ext cx="684803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创建</a:t>
            </a:r>
            <a:r>
              <a:rPr lang="en-US" altLang="zh-CN" sz="1000" dirty="0" smtClean="0"/>
              <a:t>WBS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02070" y="2209800"/>
            <a:ext cx="1269492" cy="997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项目管理计划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项目章程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干系人登记册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事业环境因素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-140255" y="3435222"/>
            <a:ext cx="1243016" cy="11367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风险概率和影响评估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概率和风险矩阵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风险数据质量评估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风险分类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风险紧迫性评估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专家判断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2282" y="2209800"/>
            <a:ext cx="1269492" cy="997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风险管理计划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范围基准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风险登记册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 rot="5400000">
            <a:off x="1017721" y="3260755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对角圆角矩形 54"/>
          <p:cNvSpPr/>
          <p:nvPr/>
        </p:nvSpPr>
        <p:spPr>
          <a:xfrm>
            <a:off x="230441" y="4557242"/>
            <a:ext cx="1217359" cy="4753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5400000">
            <a:off x="1002115" y="4290581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978622" y="5065319"/>
            <a:ext cx="1534977" cy="747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数据收集和展示技术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定量风险分析和建模技术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专家判断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378972" y="3207242"/>
            <a:ext cx="1269492" cy="11842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风险管理计划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成本管理计划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进度管理计划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风险登记册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rot="5400000">
            <a:off x="2869054" y="4403755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对角圆角矩形 59"/>
          <p:cNvSpPr/>
          <p:nvPr/>
        </p:nvSpPr>
        <p:spPr>
          <a:xfrm>
            <a:off x="2440241" y="5700242"/>
            <a:ext cx="1217359" cy="4753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7030A0"/>
                </a:solidFill>
              </a:rPr>
              <a:t>项目文件更新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 rot="5400000">
            <a:off x="2883369" y="5433581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4191185" y="4630384"/>
            <a:ext cx="998841" cy="9569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消极风险或威胁的应对策略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积极风险或机会的应对策略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应急应对策略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专家</a:t>
            </a:r>
            <a:r>
              <a:rPr lang="zh-CN" altLang="en-US" sz="900" dirty="0" smtClean="0">
                <a:solidFill>
                  <a:schemeClr val="tx1"/>
                </a:solidFill>
              </a:rPr>
              <a:t>判断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267200" y="3924172"/>
            <a:ext cx="1269492" cy="498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风险管理计划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风险</a:t>
            </a:r>
            <a:r>
              <a:rPr lang="zh-CN" altLang="en-US" sz="1200" dirty="0" smtClean="0">
                <a:solidFill>
                  <a:srgbClr val="FFFF00"/>
                </a:solidFill>
              </a:rPr>
              <a:t>登记册</a:t>
            </a:r>
            <a:endParaRPr lang="zh-CN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 rot="5400000">
            <a:off x="5078854" y="4476585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对角圆角矩形 64"/>
          <p:cNvSpPr/>
          <p:nvPr/>
        </p:nvSpPr>
        <p:spPr>
          <a:xfrm>
            <a:off x="4650041" y="5773072"/>
            <a:ext cx="1465102" cy="475328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右箭头 65"/>
          <p:cNvSpPr/>
          <p:nvPr/>
        </p:nvSpPr>
        <p:spPr>
          <a:xfrm rot="5400000">
            <a:off x="5093169" y="5506411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248400" y="4718737"/>
            <a:ext cx="1128776" cy="8859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风险再评估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b="1" dirty="0">
                <a:solidFill>
                  <a:schemeClr val="tx1"/>
                </a:solidFill>
              </a:rPr>
              <a:t>风险审计</a:t>
            </a:r>
            <a:endParaRPr lang="zh-CN" altLang="en-US" sz="900" b="1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偏差与趋势分析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技术绩效测量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储备分析</a:t>
            </a:r>
            <a:endParaRPr lang="zh-CN" altLang="en-US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会议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254621" y="3352800"/>
            <a:ext cx="1269492" cy="997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项目管理计划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风险登记册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工作绩效数据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工作绩效报告</a:t>
            </a:r>
            <a:endParaRPr lang="zh-CN" altLang="en-US" sz="1200" dirty="0" smtClean="0">
              <a:solidFill>
                <a:srgbClr val="7030A0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 rot="5400000">
            <a:off x="7723320" y="4403755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对角圆角矩形 69"/>
          <p:cNvSpPr/>
          <p:nvPr/>
        </p:nvSpPr>
        <p:spPr>
          <a:xfrm>
            <a:off x="7280686" y="5699728"/>
            <a:ext cx="1538575" cy="929672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B050"/>
                </a:solidFill>
              </a:rPr>
              <a:t>工作绩效信息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变更请求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5400000">
            <a:off x="7737635" y="5433581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46" idx="1"/>
          </p:cNvCxnSpPr>
          <p:nvPr/>
        </p:nvCxnSpPr>
        <p:spPr>
          <a:xfrm flipH="1" flipV="1">
            <a:off x="1091946" y="2529900"/>
            <a:ext cx="736850" cy="55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13612" y="2057400"/>
            <a:ext cx="82586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识别干系人</a:t>
            </a:r>
            <a:endParaRPr lang="zh-CN" altLang="en-US" sz="1000" dirty="0"/>
          </a:p>
        </p:txBody>
      </p:sp>
      <p:cxnSp>
        <p:nvCxnSpPr>
          <p:cNvPr id="73" name="直接箭头连接符 72"/>
          <p:cNvCxnSpPr>
            <a:stCxn id="72" idx="1"/>
          </p:cNvCxnSpPr>
          <p:nvPr/>
        </p:nvCxnSpPr>
        <p:spPr>
          <a:xfrm flipH="1" flipV="1">
            <a:off x="1520948" y="1436738"/>
            <a:ext cx="392664" cy="743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63819" y="3491522"/>
            <a:ext cx="133882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指导与管理项目工作</a:t>
            </a:r>
            <a:endParaRPr lang="zh-CN" altLang="en-US" sz="10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6597042" y="3737744"/>
            <a:ext cx="780136" cy="18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26801" y="3868016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监控项目管理工作</a:t>
            </a:r>
            <a:endParaRPr lang="zh-CN" altLang="en-US" sz="1000" dirty="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6560024" y="4114238"/>
            <a:ext cx="817152" cy="59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70019" y="6248400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监控项目管理工作</a:t>
            </a:r>
            <a:endParaRPr lang="zh-CN" altLang="en-US" sz="1000" dirty="0"/>
          </a:p>
        </p:txBody>
      </p:sp>
      <p:cxnSp>
        <p:nvCxnSpPr>
          <p:cNvPr id="79" name="直接箭头连接符 78"/>
          <p:cNvCxnSpPr/>
          <p:nvPr/>
        </p:nvCxnSpPr>
        <p:spPr>
          <a:xfrm flipH="1">
            <a:off x="6947916" y="5773072"/>
            <a:ext cx="429262" cy="47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1371600" y="2585231"/>
            <a:ext cx="2483462" cy="1231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3429000" y="2626249"/>
            <a:ext cx="578462" cy="122509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59862" y="2626249"/>
            <a:ext cx="183538" cy="167864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4251631" y="2595009"/>
            <a:ext cx="3125547" cy="114273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38106" y="2656403"/>
            <a:ext cx="1210588" cy="11695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估算活动资源</a:t>
            </a:r>
            <a:endParaRPr lang="zh-CN" altLang="en-US" sz="1000" dirty="0"/>
          </a:p>
          <a:p>
            <a:r>
              <a:rPr lang="zh-CN" altLang="en-US" sz="1000" dirty="0"/>
              <a:t>估算活动持续时间</a:t>
            </a:r>
            <a:endParaRPr lang="zh-CN" altLang="en-US" sz="1000" dirty="0"/>
          </a:p>
          <a:p>
            <a:r>
              <a:rPr lang="zh-CN" altLang="en-US" sz="1000" dirty="0"/>
              <a:t>制定进度计划</a:t>
            </a:r>
            <a:endParaRPr lang="zh-CN" altLang="en-US" sz="1000" dirty="0"/>
          </a:p>
          <a:p>
            <a:r>
              <a:rPr lang="zh-CN" altLang="en-US" sz="1000" dirty="0"/>
              <a:t>估算成本</a:t>
            </a:r>
            <a:endParaRPr lang="zh-CN" altLang="en-US" sz="1000" dirty="0"/>
          </a:p>
          <a:p>
            <a:r>
              <a:rPr lang="zh-CN" altLang="en-US" sz="1000" dirty="0"/>
              <a:t>制定预算</a:t>
            </a:r>
            <a:endParaRPr lang="zh-CN" altLang="en-US" sz="1000" dirty="0"/>
          </a:p>
          <a:p>
            <a:r>
              <a:rPr lang="zh-CN" altLang="en-US" sz="1000" dirty="0"/>
              <a:t>规划</a:t>
            </a:r>
            <a:r>
              <a:rPr lang="zh-CN" altLang="en-US" sz="1000" dirty="0" smtClean="0"/>
              <a:t>质量管理</a:t>
            </a:r>
            <a:endParaRPr lang="en-US" altLang="zh-CN" sz="1000" dirty="0" smtClean="0"/>
          </a:p>
          <a:p>
            <a:r>
              <a:rPr lang="zh-CN" altLang="en-US" sz="1000" dirty="0" smtClean="0"/>
              <a:t>规划</a:t>
            </a:r>
            <a:r>
              <a:rPr lang="zh-CN" altLang="en-US" sz="1000" dirty="0"/>
              <a:t>采购</a:t>
            </a:r>
            <a:r>
              <a:rPr lang="zh-CN" altLang="en-US" sz="1000" dirty="0" smtClean="0"/>
              <a:t>管理</a:t>
            </a:r>
            <a:endParaRPr lang="en-US" altLang="zh-CN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8342293" y="1651337"/>
            <a:ext cx="954107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创建</a:t>
            </a:r>
            <a:r>
              <a:rPr lang="en-US" altLang="zh-CN" sz="1000" dirty="0" smtClean="0"/>
              <a:t>WBS</a:t>
            </a:r>
            <a:endParaRPr lang="en-US" altLang="zh-CN" sz="1000" dirty="0" smtClean="0"/>
          </a:p>
          <a:p>
            <a:r>
              <a:rPr lang="zh-CN" altLang="en-US" sz="1000" dirty="0" smtClean="0"/>
              <a:t>估算成本</a:t>
            </a:r>
            <a:endParaRPr lang="en-US" altLang="zh-CN" sz="1000" dirty="0" smtClean="0"/>
          </a:p>
          <a:p>
            <a:r>
              <a:rPr lang="zh-CN" altLang="en-US" sz="1000" dirty="0" smtClean="0"/>
              <a:t>估算活动</a:t>
            </a:r>
            <a:endParaRPr lang="en-US" altLang="zh-CN" sz="1000" dirty="0" smtClean="0"/>
          </a:p>
          <a:p>
            <a:r>
              <a:rPr lang="zh-CN" altLang="en-US" sz="1000" dirty="0" smtClean="0"/>
              <a:t>持续时间</a:t>
            </a:r>
            <a:endParaRPr lang="en-US" altLang="zh-CN" sz="1000" dirty="0" smtClean="0"/>
          </a:p>
          <a:p>
            <a:r>
              <a:rPr lang="zh-CN" altLang="en-US" sz="1000" dirty="0" smtClean="0"/>
              <a:t>识别干系人</a:t>
            </a:r>
            <a:endParaRPr lang="en-US" altLang="zh-CN" sz="1000" dirty="0" smtClean="0"/>
          </a:p>
          <a:p>
            <a:r>
              <a:rPr lang="zh-CN" altLang="en-US" sz="1000" dirty="0" smtClean="0"/>
              <a:t>规划采购管理</a:t>
            </a:r>
            <a:endParaRPr lang="zh-CN" altLang="en-US" sz="10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8049973" y="1821055"/>
            <a:ext cx="474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4800600" y="2509031"/>
            <a:ext cx="51054" cy="23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0" y="5108882"/>
            <a:ext cx="90817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访谈（收集）</a:t>
            </a:r>
            <a:endParaRPr lang="en-US" altLang="zh-CN" sz="800" dirty="0" smtClean="0"/>
          </a:p>
          <a:p>
            <a:r>
              <a:rPr lang="zh-CN" altLang="en-US" sz="800" dirty="0" smtClean="0"/>
              <a:t>概率分布（展示</a:t>
            </a:r>
            <a:r>
              <a:rPr lang="zh-CN" altLang="en-US" sz="1000" dirty="0" smtClean="0"/>
              <a:t>）</a:t>
            </a:r>
            <a:endParaRPr lang="zh-CN" altLang="en-US" sz="1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688600" y="5292105"/>
            <a:ext cx="45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0518" y="5832568"/>
            <a:ext cx="1595309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敏感性分析（龙卷风）</a:t>
            </a:r>
            <a:endParaRPr lang="en-US" altLang="zh-CN" sz="1000" dirty="0" smtClean="0"/>
          </a:p>
          <a:p>
            <a:r>
              <a:rPr lang="zh-CN" altLang="en-US" sz="1000" dirty="0" smtClean="0"/>
              <a:t>预期货币价值分析</a:t>
            </a:r>
            <a:endParaRPr lang="en-US" altLang="zh-CN" sz="1000" dirty="0" smtClean="0"/>
          </a:p>
          <a:p>
            <a:r>
              <a:rPr lang="zh-CN" altLang="en-US" sz="1000" dirty="0" smtClean="0"/>
              <a:t>（决策树分析）</a:t>
            </a:r>
            <a:endParaRPr lang="en-US" altLang="zh-CN" sz="1000" dirty="0" smtClean="0"/>
          </a:p>
          <a:p>
            <a:r>
              <a:rPr lang="zh-CN" altLang="en-US" sz="1000" dirty="0" smtClean="0"/>
              <a:t>建模与模拟（蒙特卡洛）</a:t>
            </a:r>
            <a:endParaRPr lang="zh-CN" altLang="en-US" sz="1000" dirty="0"/>
          </a:p>
        </p:txBody>
      </p:sp>
      <p:cxnSp>
        <p:nvCxnSpPr>
          <p:cNvPr id="8" name="直接箭头连接符 7"/>
          <p:cNvCxnSpPr>
            <a:stCxn id="84" idx="0"/>
          </p:cNvCxnSpPr>
          <p:nvPr/>
        </p:nvCxnSpPr>
        <p:spPr>
          <a:xfrm flipV="1">
            <a:off x="908173" y="5447896"/>
            <a:ext cx="233427" cy="384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82957" y="6553200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实施整体变更控制</a:t>
            </a:r>
            <a:endParaRPr lang="zh-CN" altLang="en-US" sz="1000" dirty="0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7105758" y="6010736"/>
            <a:ext cx="271420" cy="5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113034" y="837878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1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850251" y="5104780"/>
            <a:ext cx="34214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943600" y="2818781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2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862624" y="4723781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3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609446" y="4504937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4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50759" y="6333491"/>
            <a:ext cx="2108269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这里的项目文件的都是</a:t>
            </a:r>
            <a:r>
              <a:rPr lang="zh-CN" altLang="en-US" sz="1000" dirty="0" smtClean="0">
                <a:solidFill>
                  <a:srgbClr val="7030A0"/>
                </a:solidFill>
              </a:rPr>
              <a:t>风险登记册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2956892" y="6116501"/>
            <a:ext cx="0" cy="284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慧翔天地-200X200像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27305"/>
            <a:ext cx="1389380" cy="12769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pc="10" dirty="0"/>
              <a:t>项目采购管理知识领域总</a:t>
            </a:r>
            <a:r>
              <a:rPr spc="15" dirty="0"/>
              <a:t>结</a:t>
            </a:r>
            <a:r>
              <a:rPr sz="3200" spc="15" dirty="0"/>
              <a:t>（第</a:t>
            </a:r>
            <a:r>
              <a:rPr sz="3200" spc="5" dirty="0"/>
              <a:t>十二章</a:t>
            </a:r>
            <a:r>
              <a:rPr sz="3200" dirty="0"/>
              <a:t>）</a:t>
            </a:r>
            <a:endParaRPr sz="3200" dirty="0"/>
          </a:p>
        </p:txBody>
      </p:sp>
      <p:sp>
        <p:nvSpPr>
          <p:cNvPr id="10" name="object 10"/>
          <p:cNvSpPr/>
          <p:nvPr/>
        </p:nvSpPr>
        <p:spPr>
          <a:xfrm>
            <a:off x="3128771" y="1304544"/>
            <a:ext cx="1801368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35779" y="4576571"/>
            <a:ext cx="1801368" cy="708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99972" y="4578096"/>
            <a:ext cx="1801368" cy="708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91756" y="4578096"/>
            <a:ext cx="1799844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11</a:t>
            </a:r>
            <a:endParaRPr spc="-5"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24200" y="1299972"/>
          <a:ext cx="1801368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1"/>
              </a:tblGrid>
              <a:tr h="708660"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3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规划采购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管理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3">
                      <a:solidFill>
                        <a:srgbClr val="808080"/>
                      </a:solidFill>
                      <a:prstDash val="solid"/>
                    </a:lnR>
                    <a:lnT w="9143">
                      <a:solidFill>
                        <a:srgbClr val="808080"/>
                      </a:solidFill>
                      <a:prstDash val="solid"/>
                    </a:lnT>
                    <a:lnB w="9143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331208" y="4572000"/>
          <a:ext cx="1801368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1"/>
              </a:tblGrid>
              <a:tr h="708659"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控制采购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295400" y="4573523"/>
          <a:ext cx="1801368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71"/>
                <a:gridCol w="1351026"/>
                <a:gridCol w="225171"/>
              </a:tblGrid>
              <a:tr h="708659"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实施采购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187185" y="4573523"/>
          <a:ext cx="1799843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17"/>
                <a:gridCol w="1349882"/>
                <a:gridCol w="225044"/>
              </a:tblGrid>
              <a:tr h="708659"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结束采购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144">
                      <a:solidFill>
                        <a:srgbClr val="808080"/>
                      </a:solidFill>
                      <a:prstDash val="solid"/>
                    </a:lnL>
                    <a:lnR w="9144">
                      <a:solidFill>
                        <a:srgbClr val="808080"/>
                      </a:solidFill>
                      <a:prstDash val="solid"/>
                    </a:lnR>
                    <a:lnT w="9144">
                      <a:solidFill>
                        <a:srgbClr val="808080"/>
                      </a:solidFill>
                      <a:prstDash val="solid"/>
                    </a:lnT>
                    <a:lnB w="9144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5" name="矩形 104"/>
          <p:cNvSpPr/>
          <p:nvPr/>
        </p:nvSpPr>
        <p:spPr>
          <a:xfrm>
            <a:off x="1481592" y="951545"/>
            <a:ext cx="1269492" cy="167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项目管理计划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需求文件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风险登记册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活动资源需求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项目进度计划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活动成本估算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干系人登记册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事业环境因素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7" name="右箭头 106"/>
          <p:cNvSpPr/>
          <p:nvPr/>
        </p:nvSpPr>
        <p:spPr>
          <a:xfrm>
            <a:off x="2742947" y="1482145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对角圆角矩形 107"/>
          <p:cNvSpPr/>
          <p:nvPr/>
        </p:nvSpPr>
        <p:spPr>
          <a:xfrm>
            <a:off x="5211593" y="1066800"/>
            <a:ext cx="1417807" cy="156114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采购文件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采购管理计划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采购</a:t>
            </a:r>
            <a:r>
              <a:rPr lang="zh-CN" altLang="en-US" sz="1200" dirty="0">
                <a:solidFill>
                  <a:srgbClr val="7030A0"/>
                </a:solidFill>
              </a:rPr>
              <a:t>工作说明书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供</a:t>
            </a:r>
            <a:r>
              <a:rPr lang="zh-CN" altLang="en-US" sz="1200" dirty="0">
                <a:solidFill>
                  <a:srgbClr val="7030A0"/>
                </a:solidFill>
              </a:rPr>
              <a:t>方选择标准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自制或外购决策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变更请求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右箭头 108"/>
          <p:cNvSpPr/>
          <p:nvPr/>
        </p:nvSpPr>
        <p:spPr>
          <a:xfrm>
            <a:off x="4899716" y="1531734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2685905" y="1839333"/>
            <a:ext cx="1343550" cy="7886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自制或外购分析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市场调研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会议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4821" y="2743201"/>
            <a:ext cx="1269492" cy="14857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采购</a:t>
            </a:r>
            <a:r>
              <a:rPr lang="zh-CN" altLang="en-US" sz="1200" dirty="0">
                <a:solidFill>
                  <a:srgbClr val="FF0000"/>
                </a:solidFill>
              </a:rPr>
              <a:t>文件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7030A0"/>
                </a:solidFill>
              </a:rPr>
              <a:t>采购管理计划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采购</a:t>
            </a:r>
            <a:r>
              <a:rPr lang="zh-CN" altLang="en-US" sz="1200" dirty="0">
                <a:solidFill>
                  <a:srgbClr val="7030A0"/>
                </a:solidFill>
              </a:rPr>
              <a:t>工作说明书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供</a:t>
            </a:r>
            <a:r>
              <a:rPr lang="zh-CN" altLang="en-US" sz="1200" dirty="0">
                <a:solidFill>
                  <a:srgbClr val="7030A0"/>
                </a:solidFill>
              </a:rPr>
              <a:t>方选择标准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自制</a:t>
            </a:r>
            <a:r>
              <a:rPr lang="zh-CN" altLang="en-US" sz="1200" dirty="0">
                <a:solidFill>
                  <a:srgbClr val="7030A0"/>
                </a:solidFill>
              </a:rPr>
              <a:t>或外购决策</a:t>
            </a:r>
            <a:endParaRPr lang="zh-CN" altLang="en-US" sz="1200" dirty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卖方</a:t>
            </a:r>
            <a:r>
              <a:rPr lang="zh-CN" altLang="en-US" sz="1200" dirty="0">
                <a:solidFill>
                  <a:schemeClr val="tx1"/>
                </a:solidFill>
              </a:rPr>
              <a:t>建议书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组织</a:t>
            </a:r>
            <a:r>
              <a:rPr lang="zh-CN" altLang="en-US" sz="1200" dirty="0">
                <a:solidFill>
                  <a:schemeClr val="tx1"/>
                </a:solidFill>
              </a:rPr>
              <a:t>过程资产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1738990" y="4275243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对角圆角矩形 24"/>
          <p:cNvSpPr/>
          <p:nvPr/>
        </p:nvSpPr>
        <p:spPr>
          <a:xfrm>
            <a:off x="1226597" y="5479172"/>
            <a:ext cx="1592803" cy="1178453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选定的卖方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协议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资源日历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 rot="5400000">
            <a:off x="1820082" y="5196477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60941" y="4235939"/>
            <a:ext cx="1439259" cy="13298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投标人会议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建议书评价技术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独立估算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专家判断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广告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分析技术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采购谈判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1004" y="3111002"/>
            <a:ext cx="1269492" cy="11855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项目管理计划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采购文件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FF00"/>
                </a:solidFill>
              </a:rPr>
              <a:t>协议</a:t>
            </a:r>
            <a:endParaRPr lang="zh-CN" altLang="en-US" sz="1200" dirty="0">
              <a:solidFill>
                <a:srgbClr val="FFFF0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批准的变更请求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工作绩效数据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工作绩效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报告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 rot="5400000">
            <a:off x="4992922" y="4275243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对角圆角矩形 29"/>
          <p:cNvSpPr/>
          <p:nvPr/>
        </p:nvSpPr>
        <p:spPr>
          <a:xfrm>
            <a:off x="4448477" y="5619780"/>
            <a:ext cx="1674546" cy="1037845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工作绩效信息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变更请求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项目管理计划更新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项目文件更新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rot="5400000">
            <a:off x="5072108" y="5272440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070942" y="4296540"/>
            <a:ext cx="1580062" cy="1342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合同变更控制系统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采购绩效审查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检查与审计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报告绩效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支付系统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索赔管理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记录管理系统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30028" y="3657601"/>
            <a:ext cx="1269492" cy="49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</a:rPr>
              <a:t>项目管理计划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采购文件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 rot="5400000">
            <a:off x="7934350" y="4250116"/>
            <a:ext cx="400158" cy="307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对角圆角矩形 34"/>
          <p:cNvSpPr/>
          <p:nvPr/>
        </p:nvSpPr>
        <p:spPr>
          <a:xfrm>
            <a:off x="7367246" y="5638872"/>
            <a:ext cx="1595055" cy="499831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结束的采购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组织过程资产更新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7977259" y="5272440"/>
            <a:ext cx="278970" cy="307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324600" y="4603995"/>
            <a:ext cx="1205428" cy="6812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采购审计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采购谈判</a:t>
            </a: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记录管理系统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926757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收集需求</a:t>
            </a:r>
            <a:endParaRPr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1240950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识别风险</a:t>
            </a:r>
            <a:endParaRPr lang="zh-CN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9035" y="1593112"/>
            <a:ext cx="95410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估算活动资源</a:t>
            </a:r>
            <a:endParaRPr lang="zh-CN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81062" y="2208722"/>
            <a:ext cx="69762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估算</a:t>
            </a:r>
            <a:r>
              <a:rPr lang="zh-CN" altLang="en-US" sz="1000" dirty="0"/>
              <a:t>成本</a:t>
            </a:r>
            <a:endParaRPr lang="zh-CN" altLang="en-US" sz="1000" dirty="0"/>
          </a:p>
        </p:txBody>
      </p:sp>
      <p:cxnSp>
        <p:nvCxnSpPr>
          <p:cNvPr id="4" name="直接箭头连接符 3"/>
          <p:cNvCxnSpPr>
            <a:stCxn id="38" idx="3"/>
          </p:cNvCxnSpPr>
          <p:nvPr/>
        </p:nvCxnSpPr>
        <p:spPr>
          <a:xfrm>
            <a:off x="850027" y="1049868"/>
            <a:ext cx="631565" cy="191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3"/>
          </p:cNvCxnSpPr>
          <p:nvPr/>
        </p:nvCxnSpPr>
        <p:spPr>
          <a:xfrm>
            <a:off x="850027" y="1364061"/>
            <a:ext cx="631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94902" y="1593112"/>
            <a:ext cx="486690" cy="12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1" idx="3"/>
          </p:cNvCxnSpPr>
          <p:nvPr/>
        </p:nvCxnSpPr>
        <p:spPr>
          <a:xfrm flipV="1">
            <a:off x="878689" y="2013205"/>
            <a:ext cx="602903" cy="31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438400" y="1839333"/>
            <a:ext cx="3124200" cy="151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52" y="5621179"/>
            <a:ext cx="95410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制定项目章程</a:t>
            </a:r>
            <a:endParaRPr lang="zh-CN" altLang="en-US" sz="1000" dirty="0"/>
          </a:p>
        </p:txBody>
      </p:sp>
      <p:cxnSp>
        <p:nvCxnSpPr>
          <p:cNvPr id="43" name="直接箭头连接符 42"/>
          <p:cNvCxnSpPr>
            <a:endCxn id="48" idx="3"/>
          </p:cNvCxnSpPr>
          <p:nvPr/>
        </p:nvCxnSpPr>
        <p:spPr>
          <a:xfrm flipH="1">
            <a:off x="995659" y="5744289"/>
            <a:ext cx="485933" cy="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923767" y="3581400"/>
            <a:ext cx="2876833" cy="220715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2538" y="3640239"/>
            <a:ext cx="133882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指导与管理项目工作</a:t>
            </a:r>
            <a:endParaRPr lang="zh-CN" altLang="en-US" sz="1000" dirty="0"/>
          </a:p>
        </p:txBody>
      </p:sp>
      <p:cxnSp>
        <p:nvCxnSpPr>
          <p:cNvPr id="54" name="直接箭头连接符 53"/>
          <p:cNvCxnSpPr>
            <a:stCxn id="53" idx="1"/>
          </p:cNvCxnSpPr>
          <p:nvPr/>
        </p:nvCxnSpPr>
        <p:spPr>
          <a:xfrm flipH="1">
            <a:off x="5715001" y="3763350"/>
            <a:ext cx="377537" cy="226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2538" y="3989718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监控项目管理工作</a:t>
            </a:r>
            <a:endParaRPr lang="zh-CN" altLang="en-US" sz="1000" dirty="0"/>
          </a:p>
        </p:txBody>
      </p:sp>
      <p:cxnSp>
        <p:nvCxnSpPr>
          <p:cNvPr id="56" name="直接箭头连接符 55"/>
          <p:cNvCxnSpPr>
            <a:stCxn id="55" idx="1"/>
          </p:cNvCxnSpPr>
          <p:nvPr/>
        </p:nvCxnSpPr>
        <p:spPr>
          <a:xfrm flipH="1">
            <a:off x="5715001" y="4112829"/>
            <a:ext cx="377537" cy="3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092538" y="5812420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监控项目管理工作</a:t>
            </a:r>
            <a:endParaRPr lang="zh-CN" altLang="en-US" sz="10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562600" y="5788549"/>
            <a:ext cx="574547" cy="23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68732" y="5938075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实施整体变更控制</a:t>
            </a:r>
            <a:endParaRPr lang="zh-CN" altLang="en-US" sz="1000" dirty="0"/>
          </a:p>
        </p:txBody>
      </p:sp>
      <p:cxnSp>
        <p:nvCxnSpPr>
          <p:cNvPr id="61" name="直接箭头连接符 60"/>
          <p:cNvCxnSpPr>
            <a:endCxn id="68" idx="1"/>
          </p:cNvCxnSpPr>
          <p:nvPr/>
        </p:nvCxnSpPr>
        <p:spPr>
          <a:xfrm flipV="1">
            <a:off x="2092869" y="6061186"/>
            <a:ext cx="875863" cy="7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68" idx="3"/>
          </p:cNvCxnSpPr>
          <p:nvPr/>
        </p:nvCxnSpPr>
        <p:spPr>
          <a:xfrm flipH="1">
            <a:off x="4179320" y="5935530"/>
            <a:ext cx="471684" cy="12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9034" y="1890093"/>
            <a:ext cx="95410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制定进度计划</a:t>
            </a:r>
            <a:endParaRPr lang="zh-CN" altLang="en-US" sz="1000" dirty="0"/>
          </a:p>
        </p:txBody>
      </p:sp>
      <p:cxnSp>
        <p:nvCxnSpPr>
          <p:cNvPr id="71" name="直接箭头连接符 70"/>
          <p:cNvCxnSpPr>
            <a:stCxn id="74" idx="3"/>
            <a:endCxn id="105" idx="1"/>
          </p:cNvCxnSpPr>
          <p:nvPr/>
        </p:nvCxnSpPr>
        <p:spPr>
          <a:xfrm flipV="1">
            <a:off x="1123141" y="1789745"/>
            <a:ext cx="358451" cy="223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81062" y="2504834"/>
            <a:ext cx="82586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识别干系人</a:t>
            </a:r>
            <a:endParaRPr lang="zh-CN" altLang="en-US" sz="1000" dirty="0"/>
          </a:p>
        </p:txBody>
      </p:sp>
      <p:cxnSp>
        <p:nvCxnSpPr>
          <p:cNvPr id="80" name="直接箭头连接符 79"/>
          <p:cNvCxnSpPr>
            <a:stCxn id="84" idx="3"/>
          </p:cNvCxnSpPr>
          <p:nvPr/>
        </p:nvCxnSpPr>
        <p:spPr>
          <a:xfrm flipV="1">
            <a:off x="1006929" y="2172519"/>
            <a:ext cx="474663" cy="455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860973" y="3763350"/>
            <a:ext cx="939627" cy="214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97176" y="2133600"/>
            <a:ext cx="1210588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实施整体变更控制</a:t>
            </a:r>
            <a:endParaRPr lang="zh-CN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826072" y="1143000"/>
            <a:ext cx="825867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识别干系人</a:t>
            </a:r>
            <a:endParaRPr lang="en-US" altLang="zh-CN" sz="1000" dirty="0" smtClean="0"/>
          </a:p>
          <a:p>
            <a:r>
              <a:rPr lang="zh-CN" altLang="en-US" sz="1000" dirty="0" smtClean="0"/>
              <a:t>识别风险</a:t>
            </a:r>
            <a:endParaRPr lang="zh-CN" altLang="en-US" sz="1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6137147" y="1240950"/>
            <a:ext cx="790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123023" y="2208722"/>
            <a:ext cx="8042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5920026"/>
            <a:ext cx="1210588" cy="8617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估算活动资源</a:t>
            </a:r>
            <a:endParaRPr lang="zh-CN" altLang="en-US" sz="1000" dirty="0"/>
          </a:p>
          <a:p>
            <a:r>
              <a:rPr lang="zh-CN" altLang="en-US" sz="1000" dirty="0"/>
              <a:t>估算活动持续时间</a:t>
            </a:r>
            <a:endParaRPr lang="zh-CN" altLang="en-US" sz="1000" dirty="0"/>
          </a:p>
          <a:p>
            <a:r>
              <a:rPr lang="zh-CN" altLang="en-US" sz="1000" dirty="0"/>
              <a:t>制定进度计划</a:t>
            </a:r>
            <a:endParaRPr lang="zh-CN" altLang="en-US" sz="1000" dirty="0"/>
          </a:p>
          <a:p>
            <a:r>
              <a:rPr lang="zh-CN" altLang="en-US" sz="1000" dirty="0"/>
              <a:t>制定预算</a:t>
            </a:r>
            <a:endParaRPr lang="zh-CN" altLang="en-US" sz="1000" dirty="0"/>
          </a:p>
          <a:p>
            <a:r>
              <a:rPr lang="zh-CN" altLang="en-US" sz="1000" dirty="0"/>
              <a:t>建设项目团队</a:t>
            </a:r>
            <a:endParaRPr lang="zh-CN" altLang="en-US" sz="10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990600" y="5938075"/>
            <a:ext cx="358451" cy="60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43026" y="3486351"/>
            <a:ext cx="1595309" cy="5539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工料合同</a:t>
            </a:r>
            <a:r>
              <a:rPr lang="zh-CN" altLang="en-US" sz="1000" dirty="0" smtClean="0"/>
              <a:t>：双方分担风险</a:t>
            </a:r>
            <a:endParaRPr lang="en-US" altLang="zh-CN" sz="1000" dirty="0" smtClean="0"/>
          </a:p>
          <a:p>
            <a:r>
              <a:rPr lang="zh-CN" altLang="en-US" sz="1000" b="1" dirty="0" smtClean="0"/>
              <a:t>成本补偿合同</a:t>
            </a:r>
            <a:r>
              <a:rPr lang="zh-CN" altLang="en-US" sz="1000" dirty="0" smtClean="0"/>
              <a:t>：买方承担</a:t>
            </a:r>
            <a:endParaRPr lang="en-US" altLang="zh-CN" sz="1000" dirty="0" smtClean="0"/>
          </a:p>
          <a:p>
            <a:r>
              <a:rPr lang="zh-CN" altLang="en-US" sz="1000" b="1" dirty="0" smtClean="0"/>
              <a:t>总价合同</a:t>
            </a:r>
            <a:r>
              <a:rPr lang="zh-CN" altLang="en-US" sz="1000" dirty="0" smtClean="0"/>
              <a:t>：卖方承担</a:t>
            </a:r>
            <a:endParaRPr lang="en-US" altLang="zh-CN" sz="1000" dirty="0" smtClean="0"/>
          </a:p>
        </p:txBody>
      </p:sp>
      <p:sp>
        <p:nvSpPr>
          <p:cNvPr id="67" name="椭圆 66"/>
          <p:cNvSpPr/>
          <p:nvPr/>
        </p:nvSpPr>
        <p:spPr>
          <a:xfrm>
            <a:off x="3025014" y="1034725"/>
            <a:ext cx="617145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规</a:t>
            </a:r>
            <a:r>
              <a:rPr lang="en-US" altLang="zh-CN" sz="1100" dirty="0" smtClean="0">
                <a:solidFill>
                  <a:srgbClr val="7030A0"/>
                </a:solidFill>
              </a:rPr>
              <a:t>1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410200" y="4876181"/>
            <a:ext cx="34214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312530" y="4859134"/>
            <a:ext cx="308572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执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811251" y="4876800"/>
            <a:ext cx="342149" cy="3054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7030A0"/>
                </a:solidFill>
              </a:rPr>
              <a:t>收</a:t>
            </a:r>
            <a:endParaRPr lang="zh-CN" altLang="en-US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060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5253</Words>
  <Application>WPS 演示</Application>
  <PresentationFormat>全屏显示(4:3)</PresentationFormat>
  <Paragraphs>1281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Book Antiqua</vt:lpstr>
      <vt:lpstr>Arial</vt:lpstr>
      <vt:lpstr>Calibri</vt:lpstr>
      <vt:lpstr>Arial Unicode MS</vt:lpstr>
      <vt:lpstr>Office Theme</vt:lpstr>
      <vt:lpstr>     项目整合管理知识领域总结（第四章）</vt:lpstr>
      <vt:lpstr>项目范围管理知识领域总结（第五章）</vt:lpstr>
      <vt:lpstr>PowerPoint 演示文稿</vt:lpstr>
      <vt:lpstr>项目成本管理知识领域总结（第七章）</vt:lpstr>
      <vt:lpstr>项目质量管理知识领域总结（第八章）</vt:lpstr>
      <vt:lpstr>项目人力资源管理知识领域总结（第九章）</vt:lpstr>
      <vt:lpstr>项目沟通管理知识领域总结（第十章）</vt:lpstr>
      <vt:lpstr>项目风险管理知识领域总结（第十一章）</vt:lpstr>
      <vt:lpstr>项目采购管理知识领域总结（第十二章）</vt:lpstr>
      <vt:lpstr>项目干系人管理知识领域总结（第十三章）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叶恒</dc:creator>
  <cp:lastModifiedBy>每天都很好1419560532</cp:lastModifiedBy>
  <cp:revision>94</cp:revision>
  <dcterms:created xsi:type="dcterms:W3CDTF">2017-02-19T23:44:00Z</dcterms:created>
  <dcterms:modified xsi:type="dcterms:W3CDTF">2018-01-16T09:01:50Z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2017-02-19T00:00:00Z</vt:filetime>
  </property>
  <property fmtid="{D5CDD505-2E9C-101B-9397-08002B2CF9AE}" pid="5" name="KSORubyTemplateID">
    <vt:lpwstr>2</vt:lpwstr>
  </property>
  <property fmtid="{D5CDD505-2E9C-101B-9397-08002B2CF9AE}" pid="6" name="KSOProductBuildVer">
    <vt:lpwstr>2052-10.1.0.7106</vt:lpwstr>
  </property>
</Properties>
</file>