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60" r:id="rId7"/>
    <p:sldId id="276" r:id="rId8"/>
    <p:sldId id="261" r:id="rId9"/>
    <p:sldId id="262" r:id="rId10"/>
    <p:sldId id="263" r:id="rId11"/>
    <p:sldId id="264" r:id="rId12"/>
    <p:sldId id="268" r:id="rId13"/>
    <p:sldId id="269" r:id="rId14"/>
    <p:sldId id="270" r:id="rId15"/>
    <p:sldId id="271" r:id="rId16"/>
    <p:sldId id="272" r:id="rId17"/>
    <p:sldId id="274" r:id="rId18"/>
    <p:sldId id="273" r:id="rId19"/>
    <p:sldId id="277"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24"/>
  </p:normalViewPr>
  <p:slideViewPr>
    <p:cSldViewPr snapToGrid="0">
      <p:cViewPr varScale="1">
        <p:scale>
          <a:sx n="141" d="100"/>
          <a:sy n="141" d="100"/>
        </p:scale>
        <p:origin x="80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Hello everyone, today we will introduce Meta-Learning with Latent Embedding Optimization as an extension to the MAML framework. This paper presents a novel modification to MAML, and we will dive deep into the motivation, modification and final results.</a:t>
            </a:r>
            <a:endParaRPr lang="en-GB"/>
          </a:p>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9"/>
        <p:cNvGrpSpPr/>
        <p:nvPr/>
      </p:nvGrpSpPr>
      <p:grpSpPr>
        <a:xfrm>
          <a:off x="0" y="0"/>
          <a:ext cx="0" cy="0"/>
          <a:chOff x="0" y="0"/>
          <a:chExt cx="0" cy="0"/>
        </a:xfrm>
      </p:grpSpPr>
      <p:sp>
        <p:nvSpPr>
          <p:cNvPr id="200" name="Google Shape;200;g64c8b3bc36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64c8b3bc36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panose="020B0604020202020204"/>
              <a:buNone/>
            </a:pPr>
            <a:r>
              <a:rPr lang="en-GB" sz="1800">
                <a:solidFill>
                  <a:schemeClr val="dk1"/>
                </a:solidFill>
              </a:rPr>
              <a:t>WRN-28-10，其中28个转换层深度，10是加宽因子(比原始残块宽10倍)640</a:t>
            </a:r>
            <a:r>
              <a:rPr lang="en-US" altLang="en-GB" sz="1800">
                <a:solidFill>
                  <a:schemeClr val="dk1"/>
                </a:solidFill>
              </a:rPr>
              <a:t>dim</a:t>
            </a:r>
            <a:r>
              <a:rPr lang="en-GB" sz="1800">
                <a:solidFill>
                  <a:schemeClr val="dk1"/>
                </a:solidFill>
              </a:rPr>
              <a:t>输出</a:t>
            </a:r>
            <a:endParaRPr lang="en-GB" sz="18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5"/>
        <p:cNvGrpSpPr/>
        <p:nvPr/>
      </p:nvGrpSpPr>
      <p:grpSpPr>
        <a:xfrm>
          <a:off x="0" y="0"/>
          <a:ext cx="0" cy="0"/>
          <a:chOff x="0" y="0"/>
          <a:chExt cx="0" cy="0"/>
        </a:xfrm>
      </p:grpSpPr>
      <p:sp>
        <p:nvSpPr>
          <p:cNvPr id="206" name="Google Shape;206;g64c8b3bc36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64c8b3bc36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1"/>
        <p:cNvGrpSpPr/>
        <p:nvPr/>
      </p:nvGrpSpPr>
      <p:grpSpPr>
        <a:xfrm>
          <a:off x="0" y="0"/>
          <a:ext cx="0" cy="0"/>
          <a:chOff x="0" y="0"/>
          <a:chExt cx="0" cy="0"/>
        </a:xfrm>
      </p:grpSpPr>
      <p:sp>
        <p:nvSpPr>
          <p:cNvPr id="212" name="Google Shape;212;g64c8b3bc36_1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64c8b3bc3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EO和其他基线的分类精度如表1所示。LEO为miniImageNet和tieredImageNet数据集设置了一拍和五拍任务的最新性能。我们还利用使用miniImageNet的“多视图”特征表示对LEO进行了评估，与表1中的方法相比，该方法涉及了显著的数据增强</a:t>
            </a:r>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7"/>
        <p:cNvGrpSpPr/>
        <p:nvPr/>
      </p:nvGrpSpPr>
      <p:grpSpPr>
        <a:xfrm>
          <a:off x="0" y="0"/>
          <a:ext cx="0" cy="0"/>
          <a:chOff x="0" y="0"/>
          <a:chExt cx="0" cy="0"/>
        </a:xfrm>
      </p:grpSpPr>
      <p:sp>
        <p:nvSpPr>
          <p:cNvPr id="218" name="Google Shape;218;g64c8b3bc36_1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64c8b3bc36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1.</a:t>
            </a:r>
            <a:r>
              <a:rPr lang="en-GB"/>
              <a:t>单独使用了MAML的方法Meta-SGD的效果最差，而使用了Conditional generator only的效果相比单独使用MAML的提升很大，已经接近LEO了，这证明了参数生成方法是这个算法中是最有效的部分。</a:t>
            </a:r>
            <a:endParaRPr lang="en-GB"/>
          </a:p>
          <a:p>
            <a:pPr marL="0" lvl="0" indent="0" algn="l" rtl="0">
              <a:spcBef>
                <a:spcPts val="0"/>
              </a:spcBef>
              <a:spcAft>
                <a:spcPts val="0"/>
              </a:spcAft>
              <a:buNone/>
            </a:pPr>
            <a:r>
              <a:rPr lang="en-US" altLang="en-GB"/>
              <a:t>2.</a:t>
            </a:r>
            <a:r>
              <a:rPr lang="en-GB"/>
              <a:t>加入了MAML，也就是有fine-tuning的算法，相比没有使用的也有一定的提升。但是，通过对比LEO(no fine-tuning)和LEO(ours)，可以发现fine-tuning对结果的影响并不显著。</a:t>
            </a:r>
            <a:endParaRPr lang="en-GB"/>
          </a:p>
          <a:p>
            <a:pPr marL="0" lvl="0" indent="0" algn="l" rtl="0">
              <a:spcBef>
                <a:spcPts val="0"/>
              </a:spcBef>
              <a:spcAft>
                <a:spcPts val="0"/>
              </a:spcAft>
              <a:buNone/>
            </a:pPr>
            <a:r>
              <a:rPr lang="en-US" altLang="en-GB"/>
              <a:t>3.</a:t>
            </a:r>
            <a:r>
              <a:rPr lang="en-GB"/>
              <a:t>通过对比deterministic及LEO(ours)的结果，似乎表明引入的随机性并不重要。</a:t>
            </a:r>
            <a:endParaRPr lang="en-GB"/>
          </a:p>
          <a:p>
            <a:pPr marL="0" lvl="0" indent="0" algn="l" rtl="0">
              <a:spcBef>
                <a:spcPts val="0"/>
              </a:spcBef>
              <a:spcAft>
                <a:spcPts val="0"/>
              </a:spcAft>
              <a:buNone/>
            </a:pPr>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4"/>
        <p:cNvGrpSpPr/>
        <p:nvPr/>
      </p:nvGrpSpPr>
      <p:grpSpPr>
        <a:xfrm>
          <a:off x="0" y="0"/>
          <a:ext cx="0" cy="0"/>
          <a:chOff x="0" y="0"/>
          <a:chExt cx="0" cy="0"/>
        </a:xfrm>
      </p:grpSpPr>
      <p:sp>
        <p:nvSpPr>
          <p:cNvPr id="225" name="Google Shape;225;g64c8b3bc36_1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64c8b3bc36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和适应编码z0n（橙色）；(b)与(a)相同；(c)颜色与(a)相同，但突出显示验证类“水母”（左）和相应的适应代码z0n（右）。</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7"/>
        <p:cNvGrpSpPr/>
        <p:nvPr/>
      </p:nvGrpSpPr>
      <p:grpSpPr>
        <a:xfrm>
          <a:off x="0" y="0"/>
          <a:ext cx="0" cy="0"/>
          <a:chOff x="0" y="0"/>
          <a:chExt cx="0" cy="0"/>
        </a:xfrm>
      </p:grpSpPr>
      <p:sp>
        <p:nvSpPr>
          <p:cNvPr id="238" name="Google Shape;238;g64c8b3bc36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64c8b3bc36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参数效率:对潜在空间的优化比对整个网络的参数优化更有效率。</a:t>
            </a:r>
          </a:p>
          <a:p>
            <a:pPr marL="0" lvl="0" indent="0" algn="l" rtl="0">
              <a:spcBef>
                <a:spcPts val="0"/>
              </a:spcBef>
              <a:spcAft>
                <a:spcPts val="0"/>
              </a:spcAft>
              <a:buNone/>
            </a:pPr>
            <a:r>
              <a:t>灵活性/表达性:数据/任务相关的参数允许在最终调整中具有更多的表达性/灵活性。</a:t>
            </a:r>
          </a:p>
          <a:p>
            <a:pPr marL="0" lvl="0" indent="0" algn="l" rtl="0">
              <a:spcBef>
                <a:spcPts val="0"/>
              </a:spcBef>
              <a:spcAft>
                <a:spcPts val="0"/>
              </a:spcAft>
              <a:buNone/>
            </a:pPr>
            <a:r>
              <a:t>参数空间:类似于VAE，但使用潜在嵌入来表示参数空间而不是图像空间。</a:t>
            </a:r>
          </a:p>
          <a:p>
            <a:pPr marL="0" lvl="0" indent="0" algn="l" rtl="0">
              <a:spcBef>
                <a:spcPts val="0"/>
              </a:spcBef>
              <a:spcAft>
                <a:spcPts val="0"/>
              </a:spcAft>
              <a:buNone/>
            </a:pPr>
            <a:r>
              <a:t>边际改进:最终自适应的改进只是边际的(译码器在网络中更重要)。</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1"/>
        <p:cNvGrpSpPr/>
        <p:nvPr/>
      </p:nvGrpSpPr>
      <p:grpSpPr>
        <a:xfrm>
          <a:off x="0" y="0"/>
          <a:ext cx="0" cy="0"/>
          <a:chOff x="0" y="0"/>
          <a:chExt cx="0" cy="0"/>
        </a:xfrm>
      </p:grpSpPr>
      <p:sp>
        <p:nvSpPr>
          <p:cNvPr id="232" name="Google Shape;232;g64c8b3bc36_1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64c8b3bc36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meander</a:t>
            </a:r>
            <a:endParaRPr lang="en-US" alt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1"/>
        <p:cNvGrpSpPr/>
        <p:nvPr/>
      </p:nvGrpSpPr>
      <p:grpSpPr>
        <a:xfrm>
          <a:off x="0" y="0"/>
          <a:ext cx="0" cy="0"/>
          <a:chOff x="0" y="0"/>
          <a:chExt cx="0" cy="0"/>
        </a:xfrm>
      </p:grpSpPr>
      <p:sp>
        <p:nvSpPr>
          <p:cNvPr id="232" name="Google Shape;232;g64c8b3bc36_1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64c8b3bc36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meander</a:t>
            </a:r>
            <a:endParaRPr lang="en-US" alt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3"/>
        <p:cNvGrpSpPr/>
        <p:nvPr/>
      </p:nvGrpSpPr>
      <p:grpSpPr>
        <a:xfrm>
          <a:off x="0" y="0"/>
          <a:ext cx="0" cy="0"/>
          <a:chOff x="0" y="0"/>
          <a:chExt cx="0" cy="0"/>
        </a:xfrm>
      </p:grpSpPr>
      <p:sp>
        <p:nvSpPr>
          <p:cNvPr id="244" name="Google Shape;244;g64c8b3bc36_1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4c8b3bc36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
        <p:cNvGrpSpPr/>
        <p:nvPr/>
      </p:nvGrpSpPr>
      <p:grpSpPr>
        <a:xfrm>
          <a:off x="0" y="0"/>
          <a:ext cx="0" cy="0"/>
          <a:chOff x="0" y="0"/>
          <a:chExt cx="0" cy="0"/>
        </a:xfrm>
      </p:grpSpPr>
      <p:sp>
        <p:nvSpPr>
          <p:cNvPr id="59" name="Google Shape;59;g64c8b3bc3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64c8b3bc3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a:t>其目标是通过元训练得到一个好的初始化模型θ ，使得模型能够通过少量样本的微调训练就能快速的适应任务需求，得到任务T i ​对应的模型参数θ i </a:t>
            </a:r>
            <a:r>
              <a:rPr lang="zh-CN" altLang="en-GB">
                <a:ea typeface="宋体" panose="02010600030101010101" pitchFamily="2" charset="-122"/>
              </a:rPr>
              <a:t>。</a:t>
            </a:r>
            <a:r>
              <a:rPr lang="en-GB"/>
              <a:t>MAML算法通过两个层次的训练，内层循环（inner loop）是由一个随机初始化的θ 开始，为每个任务T i 都更新得到一个参数θ i </a:t>
            </a:r>
            <a:r>
              <a:rPr lang="zh-CN" altLang="en-GB">
                <a:ea typeface="宋体" panose="02010600030101010101" pitchFamily="2" charset="-122"/>
              </a:rPr>
              <a:t>，完成一个内层循环后，能够获得若干个任务对应的模型参数θ i ，然后再对初始化参数θ \thetaθ进行更新（外层循环，outer loop）</a:t>
            </a:r>
            <a:endParaRPr lang="zh-CN" altLang="en-GB">
              <a:ea typeface="宋体" panose="02010600030101010101" pitchFamily="2" charset="-122"/>
            </a:endParaRPr>
          </a:p>
          <a:p>
            <a:pPr marL="0" lvl="0" indent="0" algn="l" rtl="0">
              <a:lnSpc>
                <a:spcPct val="115000"/>
              </a:lnSpc>
              <a:spcBef>
                <a:spcPts val="0"/>
              </a:spcBef>
              <a:spcAft>
                <a:spcPts val="0"/>
              </a:spcAft>
              <a:buClr>
                <a:schemeClr val="dk1"/>
              </a:buClr>
              <a:buSzPts val="1100"/>
              <a:buFont typeface="Arial" panose="020B0604020202020204"/>
              <a:buNone/>
            </a:pPr>
            <a:endParaRPr lang="zh-CN" altLang="en-GB">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g64c8b3bc36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4c8b3bc3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经过多次内外循环迭代后，得到最终模型参数θ ，这一系列的更新过程，都是在模型的参数空间Θ中进行的，这是一个巨大的高维空间，包含了整个模型的所有参数。</a:t>
            </a:r>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Google Shape;124;g64c8b3bc36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64c8b3bc36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潜在空间的几个优势:</a:t>
            </a:r>
            <a:endParaRPr lang="en-GB" sz="2000"/>
          </a:p>
          <a:p>
            <a:pPr marL="0" lvl="0" indent="0" algn="l" rtl="0">
              <a:spcBef>
                <a:spcPts val="0"/>
              </a:spcBef>
              <a:spcAft>
                <a:spcPts val="0"/>
              </a:spcAft>
              <a:buNone/>
            </a:pPr>
            <a:r>
              <a:rPr lang="en-GB" sz="2000"/>
              <a:t>更容易优化(潜空间中梯度步长越小，对最终参数空间的影响就越大)</a:t>
            </a:r>
            <a:endParaRPr lang="en-GB" sz="2000"/>
          </a:p>
          <a:p>
            <a:pPr marL="0" lvl="0" indent="0" algn="l" rtl="0">
              <a:spcBef>
                <a:spcPts val="0"/>
              </a:spcBef>
              <a:spcAft>
                <a:spcPts val="0"/>
              </a:spcAft>
              <a:buNone/>
            </a:pPr>
            <a:r>
              <a:rPr lang="en-GB" sz="2000"/>
              <a:t>更容易适应(比单一θ更有表现力)</a:t>
            </a:r>
            <a:endParaRPr lang="en-GB" sz="2000"/>
          </a:p>
          <a:p>
            <a:pPr marL="0" lvl="0" indent="0" algn="l" rtl="0">
              <a:spcBef>
                <a:spcPts val="0"/>
              </a:spcBef>
              <a:spcAft>
                <a:spcPts val="0"/>
              </a:spcAft>
              <a:buNone/>
            </a:pPr>
            <a:r>
              <a:rPr lang="en-GB" sz="2000"/>
              <a:t>任务不可知的(如果z是从数据x, y推断出来的)</a:t>
            </a:r>
            <a:endParaRPr lang="en-GB" sz="2000"/>
          </a:p>
          <a:p>
            <a:pPr marL="0" lvl="0" indent="0" algn="l" rtl="0">
              <a:spcBef>
                <a:spcPts val="0"/>
              </a:spcBef>
              <a:spcAft>
                <a:spcPts val="0"/>
              </a:spcAft>
              <a:buNone/>
            </a:pPr>
            <a:r>
              <a:rPr lang="en-GB" sz="2000"/>
              <a:t>其内部循环是对隐层变量z进行优化更新（上图中的红色线头）。z 的维度一般设计的很小，如此设计就把内部循环的梯度调整过程从高维参数空间中解放了出来，使得该算法更适合处理小样本问题。</a:t>
            </a:r>
            <a:endParaRPr lang="en-GB" sz="20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4"/>
        <p:cNvGrpSpPr/>
        <p:nvPr/>
      </p:nvGrpSpPr>
      <p:grpSpPr>
        <a:xfrm>
          <a:off x="0" y="0"/>
          <a:ext cx="0" cy="0"/>
          <a:chOff x="0" y="0"/>
          <a:chExt cx="0" cy="0"/>
        </a:xfrm>
      </p:grpSpPr>
      <p:sp>
        <p:nvSpPr>
          <p:cNvPr id="225" name="Google Shape;225;g64c8b3bc36_1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64c8b3bc36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可以看到本文首先利用一个编码器ϕ e 和关系网络ϕ r  将元训练集中的样本投影到一个低维的隐空间z中，得到每个任务对应的隐向量z ′ </a:t>
            </a:r>
            <a:r>
              <a:rPr lang="zh-CN">
                <a:ea typeface="宋体" panose="02010600030101010101" pitchFamily="2" charset="-122"/>
              </a:rPr>
              <a:t>，</a:t>
            </a:r>
            <a:r>
              <a:t>然后再利用解码器ϕ d 将隐向量z ′  转化为高维的模型参数θ i用于类别预测并计算损失。在内层循环中，不再直接对模型参数θ 进行更新，而是对隐向量z ′ 进行更新</a:t>
            </a:r>
            <a:r>
              <a:rPr lang="en-US"/>
              <a:t>;</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首先在meta-training set预训练一个28层的WRN-28-10的网络，然后取前21层，并接上global average pooling layer。给定一张图片，输出特征上图的D 都是预处理得到的640维特征。</a:t>
            </a:r>
            <a:endParaRPr lang="en-US"/>
          </a:p>
          <a:p>
            <a:pPr marL="0" lvl="0" indent="0" algn="l" rtl="0">
              <a:spcBef>
                <a:spcPts val="0"/>
              </a:spcBef>
              <a:spcAft>
                <a:spcPts val="0"/>
              </a:spcAft>
              <a:buNone/>
            </a:pPr>
            <a:r>
              <a:rPr lang="en-US"/>
              <a:t>内循环：计算在support set上的损失，并只更新z而不是在模型的所有参数上，该过程重复多步。该步骤的目的为在线自适应。</a:t>
            </a:r>
            <a:endParaRPr lang="en-US"/>
          </a:p>
          <a:p>
            <a:pPr marL="0" lvl="0" indent="0" algn="l" rtl="0">
              <a:spcBef>
                <a:spcPts val="0"/>
              </a:spcBef>
              <a:spcAft>
                <a:spcPts val="0"/>
              </a:spcAft>
              <a:buNone/>
            </a:pPr>
            <a:r>
              <a:rPr lang="en-US"/>
              <a:t>外循环：利用上一步内循环得到的分类器参数，计算在query set上的损失，用于更新网络encoder, relation net, decoder。</a:t>
            </a:r>
            <a:endParaRPr lang="en-US"/>
          </a:p>
          <a:p>
            <a:pPr marL="0" lvl="0" indent="0" algn="l" rtl="0">
              <a:spcBef>
                <a:spcPts val="0"/>
              </a:spcBef>
              <a:spcAft>
                <a:spcPts val="0"/>
              </a:spcAft>
              <a:buNone/>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g64c8b3bc36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64c8b3bc36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将输入的样本投影到一个编码空间中。对于任务T i 其包含N</a:t>
            </a:r>
            <a:r>
              <a:rPr lang="zh-CN"/>
              <a:t>个</a:t>
            </a:r>
            <a:r>
              <a:t>类别，每个类别包含K样本，因此经过编码后能够得到N K个编码（特征向量），将所有的编码，两两配对级联起来，可以得到( N K ) 2 组编码，将其输入到关系网络ϕ r 并将输出的参数按照类别进行分组，每组再求平均值，得到N个类别对应的输出结果</a:t>
            </a:r>
          </a:p>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Google Shape;143;g64c8b3bc36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64c8b3bc36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关系网络输出的参数其实是一个多维高斯混合分布的均值μ 和方差σ 共有2 × N个参数，然后在这个分布中进行采样，得到每个类别对应的隐向量z。将隐变量z 输入到解码器中，得到另一个多维高斯混合分布的均值μ 和方差σ 从中采样得到模型参数权重w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g64aaa2081c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4aaa2081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a:t>内存循环采用交叉熵损失函数</a:t>
            </a:r>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5"/>
        <p:cNvGrpSpPr/>
        <p:nvPr/>
      </p:nvGrpSpPr>
      <p:grpSpPr>
        <a:xfrm>
          <a:off x="0" y="0"/>
          <a:ext cx="0" cy="0"/>
          <a:chOff x="0" y="0"/>
          <a:chExt cx="0" cy="0"/>
        </a:xfrm>
      </p:grpSpPr>
      <p:sp>
        <p:nvSpPr>
          <p:cNvPr id="166" name="Google Shape;166;g64c8b3bc36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64c8b3bc36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外层循环采用的损失函数包含四个部分</a:t>
            </a:r>
            <a:r>
              <a:rPr lang="zh-CN" altLang="en-GB">
                <a:ea typeface="宋体" panose="02010600030101010101" pitchFamily="2" charset="-122"/>
              </a:rPr>
              <a:t>，第一项仍采用交叉熵损失函数；第二项是一个加权KL散度，其中p ∼N(0,I)是一个标准正态分布，这一项是用于正则化隐空间，鼓励生成模型（解码器）通过去除隐空间中梯度维度之间的联系，来简化LEO的内层循环更新过程；第三项的目的是为了鼓励编码器和关系网络生成的参数初始化尽可能地接近适当的编码，这将降低自适应过程的负担；最后一项是一个L2正则化损失项，</a:t>
            </a:r>
            <a:endParaRPr lang="zh-CN" altLang="en-GB">
              <a:ea typeface="宋体" panose="02010600030101010101" pitchFamily="2" charset="-122"/>
            </a:endParaRPr>
          </a:p>
          <a:p>
            <a:pPr marL="0" lvl="0" indent="0" algn="l" rtl="0">
              <a:spcBef>
                <a:spcPts val="0"/>
              </a:spcBef>
              <a:spcAft>
                <a:spcPts val="0"/>
              </a:spcAft>
              <a:buNone/>
            </a:pPr>
            <a:endParaRPr lang="zh-CN" altLang="en-GB">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000000"/>
              </a:buClr>
              <a:buSzPts val="1800"/>
              <a:buChar char="●"/>
              <a:defRPr>
                <a:solidFill>
                  <a:srgbClr val="000000"/>
                </a:solidFill>
              </a:defRPr>
            </a:lvl1pPr>
            <a:lvl2pPr marL="914400" lvl="1" indent="-317500">
              <a:spcBef>
                <a:spcPts val="1600"/>
              </a:spcBef>
              <a:spcAft>
                <a:spcPts val="0"/>
              </a:spcAft>
              <a:buClr>
                <a:srgbClr val="000000"/>
              </a:buClr>
              <a:buSzPts val="1400"/>
              <a:buChar char="○"/>
              <a:defRPr>
                <a:solidFill>
                  <a:srgbClr val="000000"/>
                </a:solidFill>
              </a:defRPr>
            </a:lvl2pPr>
            <a:lvl3pPr marL="1371600" lvl="2" indent="-317500">
              <a:spcBef>
                <a:spcPts val="1600"/>
              </a:spcBef>
              <a:spcAft>
                <a:spcPts val="0"/>
              </a:spcAft>
              <a:buClr>
                <a:srgbClr val="000000"/>
              </a:buClr>
              <a:buSzPts val="1400"/>
              <a:buChar char="■"/>
              <a:defRPr>
                <a:solidFill>
                  <a:srgbClr val="000000"/>
                </a:solidFill>
              </a:defRPr>
            </a:lvl3pPr>
            <a:lvl4pPr marL="1828800" lvl="3" indent="-317500">
              <a:spcBef>
                <a:spcPts val="1600"/>
              </a:spcBef>
              <a:spcAft>
                <a:spcPts val="0"/>
              </a:spcAft>
              <a:buClr>
                <a:srgbClr val="000000"/>
              </a:buClr>
              <a:buSzPts val="1400"/>
              <a:buChar char="●"/>
              <a:defRPr>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Clr>
                <a:srgbClr val="000000"/>
              </a:buClr>
              <a:buSzPts val="1400"/>
              <a:buChar char="■"/>
              <a:defRPr>
                <a:solidFill>
                  <a:srgbClr val="000000"/>
                </a:solidFill>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20" name="Google Shape;20;p4"/>
          <p:cNvSpPr/>
          <p:nvPr/>
        </p:nvSpPr>
        <p:spPr>
          <a:xfrm>
            <a:off x="0" y="4989493"/>
            <a:ext cx="9144000" cy="162000"/>
          </a:xfrm>
          <a:prstGeom prst="rect">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3.xml"/><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1708" y="1277975"/>
            <a:ext cx="8520600" cy="20526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GB" sz="4200"/>
              <a:t>Meta-Learning with Latent Embedding Optimization</a:t>
            </a:r>
            <a:endParaRPr sz="4200"/>
          </a:p>
          <a:p>
            <a:pPr marL="0" lvl="0" indent="0" algn="ctr" rtl="0">
              <a:lnSpc>
                <a:spcPct val="115000"/>
              </a:lnSpc>
              <a:spcBef>
                <a:spcPts val="0"/>
              </a:spcBef>
              <a:spcAft>
                <a:spcPts val="0"/>
              </a:spcAft>
              <a:buNone/>
            </a:pPr>
            <a:endParaRPr sz="2400">
              <a:solidFill>
                <a:srgbClr val="666666"/>
              </a:solidFill>
            </a:endParaRPr>
          </a:p>
          <a:p>
            <a:pPr marL="0" lvl="0" indent="0" algn="ctr" rtl="0">
              <a:lnSpc>
                <a:spcPct val="115000"/>
              </a:lnSpc>
              <a:spcBef>
                <a:spcPts val="0"/>
              </a:spcBef>
              <a:spcAft>
                <a:spcPts val="0"/>
              </a:spcAft>
              <a:buNone/>
            </a:pPr>
            <a:r>
              <a:rPr lang="en-GB" sz="2400">
                <a:solidFill>
                  <a:srgbClr val="666666"/>
                </a:solidFill>
              </a:rPr>
              <a:t>Rusu et al. ICLR, 2019</a:t>
            </a:r>
            <a:endParaRPr sz="2400">
              <a:solidFill>
                <a:srgbClr val="666666"/>
              </a:solidFill>
            </a:endParaRPr>
          </a:p>
        </p:txBody>
      </p:sp>
      <p:sp>
        <p:nvSpPr>
          <p:cNvPr id="56" name="Google Shape;56;p13"/>
          <p:cNvSpPr txBox="1">
            <a:spLocks noGrp="1"/>
          </p:cNvSpPr>
          <p:nvPr>
            <p:ph type="subTitle" idx="1"/>
          </p:nvPr>
        </p:nvSpPr>
        <p:spPr>
          <a:xfrm>
            <a:off x="311700" y="3855700"/>
            <a:ext cx="8520600" cy="57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sz="2200" dirty="0" smtClean="0">
                <a:solidFill>
                  <a:schemeClr val="tx1"/>
                </a:solidFill>
                <a:latin typeface="Arial" panose="020B0604020202020204" pitchFamily="34" charset="0"/>
                <a:ea typeface="微软雅黑" panose="020B0503020204020204" charset="-122"/>
                <a:sym typeface="+mn-ea"/>
              </a:rPr>
              <a:t>2021.10.28</a:t>
            </a:r>
            <a:endParaRPr lang="en-US" altLang="zh-CN" sz="2200" dirty="0" smtClean="0">
              <a:solidFill>
                <a:schemeClr val="tx1"/>
              </a:solidFill>
              <a:latin typeface="Arial" panose="020B0604020202020204" pitchFamily="34" charset="0"/>
              <a:ea typeface="微软雅黑" panose="020B0503020204020204" charset="-122"/>
            </a:endParaRPr>
          </a:p>
          <a:p>
            <a:pPr marL="0" lvl="0" indent="0" algn="ctr" rtl="0">
              <a:spcBef>
                <a:spcPts val="0"/>
              </a:spcBef>
              <a:spcAft>
                <a:spcPts val="0"/>
              </a:spcAft>
              <a:buNone/>
            </a:pPr>
            <a:endParaRPr lang="en-US" altLang="zh-CN" sz="2200" dirty="0" smtClean="0">
              <a:solidFill>
                <a:schemeClr val="tx1"/>
              </a:solidFill>
              <a:latin typeface="Arial" panose="020B0604020202020204" pitchFamily="34" charset="0"/>
              <a:ea typeface="微软雅黑" panose="020B0503020204020204" charset="-122"/>
            </a:endParaRPr>
          </a:p>
        </p:txBody>
      </p:sp>
      <p:sp>
        <p:nvSpPr>
          <p:cNvPr id="57" name="Google Shape;57;p13"/>
          <p:cNvSpPr/>
          <p:nvPr/>
        </p:nvSpPr>
        <p:spPr>
          <a:xfrm>
            <a:off x="0" y="4981500"/>
            <a:ext cx="9144000" cy="162000"/>
          </a:xfrm>
          <a:prstGeom prst="rect">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Results - Few shot classification</a:t>
            </a:r>
            <a:endParaRPr lang="en-GB"/>
          </a:p>
          <a:p>
            <a:pPr marL="0" lvl="0" indent="0" algn="l" rtl="0">
              <a:spcBef>
                <a:spcPts val="0"/>
              </a:spcBef>
              <a:spcAft>
                <a:spcPts val="0"/>
              </a:spcAft>
              <a:buNone/>
            </a:pPr>
          </a:p>
        </p:txBody>
      </p:sp>
      <p:sp>
        <p:nvSpPr>
          <p:cNvPr id="204" name="Google Shape;204;p25"/>
          <p:cNvSpPr txBox="1">
            <a:spLocks noGrp="1"/>
          </p:cNvSpPr>
          <p:nvPr>
            <p:ph type="body" idx="1"/>
          </p:nvPr>
        </p:nvSpPr>
        <p:spPr>
          <a:xfrm>
            <a:off x="346850" y="1017725"/>
            <a:ext cx="8661600" cy="374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latin typeface="Times New Roman" panose="02020603050405020304"/>
                <a:ea typeface="Times New Roman" panose="02020603050405020304"/>
                <a:cs typeface="Times New Roman" panose="02020603050405020304"/>
                <a:sym typeface="Times New Roman" panose="02020603050405020304"/>
              </a:rPr>
              <a:t>Dataset</a:t>
            </a:r>
            <a:r>
              <a:rPr lang="en-GB" sz="1600">
                <a:latin typeface="Times New Roman" panose="02020603050405020304"/>
                <a:ea typeface="Times New Roman" panose="02020603050405020304"/>
                <a:cs typeface="Times New Roman" panose="02020603050405020304"/>
                <a:sym typeface="Times New Roman" panose="02020603050405020304"/>
              </a:rPr>
              <a:t>:</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600"/>
              </a:spcBef>
              <a:spcAft>
                <a:spcPts val="0"/>
              </a:spcAft>
              <a:buNone/>
            </a:pPr>
            <a:r>
              <a:rPr lang="en-GB" sz="1600" b="1" i="1">
                <a:latin typeface="Times New Roman" panose="02020603050405020304"/>
                <a:ea typeface="Times New Roman" panose="02020603050405020304"/>
                <a:cs typeface="Times New Roman" panose="02020603050405020304"/>
                <a:sym typeface="Times New Roman" panose="02020603050405020304"/>
              </a:rPr>
              <a:t>miniImageNet </a:t>
            </a:r>
            <a:r>
              <a:rPr lang="en-GB" sz="1600"/>
              <a:t>(100 classes, each class has 600 images, train 64 classes, val 16 classes, and test 20 classes)</a:t>
            </a:r>
            <a:endParaRPr sz="1600"/>
          </a:p>
          <a:p>
            <a:pPr marL="0" lvl="0" indent="0" algn="l" rtl="0">
              <a:spcBef>
                <a:spcPts val="1600"/>
              </a:spcBef>
              <a:spcAft>
                <a:spcPts val="0"/>
              </a:spcAft>
              <a:buNone/>
            </a:pPr>
            <a:r>
              <a:rPr lang="en-GB" sz="1600" b="1" i="1">
                <a:latin typeface="Times New Roman" panose="02020603050405020304"/>
                <a:ea typeface="Times New Roman" panose="02020603050405020304"/>
                <a:cs typeface="Times New Roman" panose="02020603050405020304"/>
                <a:sym typeface="Times New Roman" panose="02020603050405020304"/>
              </a:rPr>
              <a:t>tieredImageNet</a:t>
            </a:r>
            <a:r>
              <a:rPr lang="en-GB" sz="1600"/>
              <a:t> (779,165 images) grouped into 34 classes that has train 20 classes, val 6 classes, test 8 classes. </a:t>
            </a:r>
            <a:endParaRPr sz="1600"/>
          </a:p>
          <a:p>
            <a:pPr marL="0" lvl="0" indent="0" algn="l" rtl="0">
              <a:spcBef>
                <a:spcPts val="1600"/>
              </a:spcBef>
              <a:spcAft>
                <a:spcPts val="0"/>
              </a:spcAft>
              <a:buNone/>
            </a:pPr>
            <a:r>
              <a:rPr lang="en-GB" sz="1600" b="1">
                <a:latin typeface="Times New Roman" panose="02020603050405020304"/>
                <a:ea typeface="Times New Roman" panose="02020603050405020304"/>
                <a:cs typeface="Times New Roman" panose="02020603050405020304"/>
                <a:sym typeface="Times New Roman" panose="02020603050405020304"/>
              </a:rPr>
              <a:t>Pre-training</a:t>
            </a:r>
            <a:r>
              <a:rPr lang="en-GB" sz="1600"/>
              <a:t>: Wide Residual Net (WRN-28-10), pick up the last linear softmax layer as the feature extractor (before LEO). </a:t>
            </a:r>
            <a:endParaRPr sz="1600"/>
          </a:p>
          <a:p>
            <a:pPr marL="0" lvl="0" indent="0" algn="l" rtl="0">
              <a:spcBef>
                <a:spcPts val="1600"/>
              </a:spcBef>
              <a:spcAft>
                <a:spcPts val="1600"/>
              </a:spcAft>
              <a:buNone/>
            </a:pPr>
            <a:r>
              <a:rPr lang="en-GB" sz="1600" b="1">
                <a:latin typeface="Times New Roman" panose="02020603050405020304"/>
                <a:ea typeface="Times New Roman" panose="02020603050405020304"/>
                <a:cs typeface="Times New Roman" panose="02020603050405020304"/>
                <a:sym typeface="Times New Roman" panose="02020603050405020304"/>
              </a:rPr>
              <a:t>Fine-tuning</a:t>
            </a:r>
            <a:r>
              <a:rPr lang="en-GB" sz="1600"/>
              <a:t>: few steps adaptation in latent or parameter space via few-shot learning like MAML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a:spLocks noGrp="1"/>
          </p:cNvSpPr>
          <p:nvPr>
            <p:ph type="title"/>
          </p:nvPr>
        </p:nvSpPr>
        <p:spPr>
          <a:xfrm>
            <a:off x="311700" y="355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Results - miniImageNet </a:t>
            </a:r>
            <a:endParaRPr lang="en-GB"/>
          </a:p>
        </p:txBody>
      </p:sp>
      <p:pic>
        <p:nvPicPr>
          <p:cNvPr id="210" name="Google Shape;210;p26"/>
          <p:cNvPicPr preferRelativeResize="0"/>
          <p:nvPr/>
        </p:nvPicPr>
        <p:blipFill>
          <a:blip r:embed="rId1"/>
          <a:stretch>
            <a:fillRect/>
          </a:stretch>
        </p:blipFill>
        <p:spPr>
          <a:xfrm>
            <a:off x="691775" y="865325"/>
            <a:ext cx="7223624" cy="3964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Results - tieredImageNet </a:t>
            </a:r>
            <a:endParaRPr lang="en-GB"/>
          </a:p>
        </p:txBody>
      </p:sp>
      <p:pic>
        <p:nvPicPr>
          <p:cNvPr id="216" name="Google Shape;216;p27"/>
          <p:cNvPicPr preferRelativeResize="0"/>
          <p:nvPr/>
        </p:nvPicPr>
        <p:blipFill>
          <a:blip r:embed="rId1"/>
          <a:stretch>
            <a:fillRect/>
          </a:stretch>
        </p:blipFill>
        <p:spPr>
          <a:xfrm>
            <a:off x="464525" y="1326975"/>
            <a:ext cx="8068700" cy="2489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Results - Ablation study</a:t>
            </a:r>
            <a:endParaRPr lang="en-GB"/>
          </a:p>
        </p:txBody>
      </p:sp>
      <p:pic>
        <p:nvPicPr>
          <p:cNvPr id="222" name="Google Shape;222;p28"/>
          <p:cNvPicPr preferRelativeResize="0"/>
          <p:nvPr/>
        </p:nvPicPr>
        <p:blipFill>
          <a:blip r:embed="rId1"/>
          <a:stretch>
            <a:fillRect/>
          </a:stretch>
        </p:blipFill>
        <p:spPr>
          <a:xfrm>
            <a:off x="311700" y="1359075"/>
            <a:ext cx="8390801" cy="2225551"/>
          </a:xfrm>
          <a:prstGeom prst="rect">
            <a:avLst/>
          </a:prstGeom>
          <a:noFill/>
          <a:ln>
            <a:noFill/>
          </a:ln>
        </p:spPr>
      </p:pic>
      <p:sp>
        <p:nvSpPr>
          <p:cNvPr id="223" name="Google Shape;223;p28"/>
          <p:cNvSpPr txBox="1"/>
          <p:nvPr/>
        </p:nvSpPr>
        <p:spPr>
          <a:xfrm>
            <a:off x="293550" y="4022175"/>
            <a:ext cx="8556900" cy="5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Both the </a:t>
            </a:r>
            <a:r>
              <a:rPr lang="en-GB" b="1"/>
              <a:t>data-conditional encoding</a:t>
            </a:r>
            <a:r>
              <a:rPr lang="en-GB"/>
              <a:t> and </a:t>
            </a:r>
            <a:r>
              <a:rPr lang="en-GB" b="1"/>
              <a:t>latent space adaptation</a:t>
            </a:r>
            <a:r>
              <a:rPr lang="en-GB"/>
              <a:t> are critical to the performance of LEO</a:t>
            </a: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a:spLocks noGrp="1"/>
          </p:cNvSpPr>
          <p:nvPr>
            <p:ph type="title"/>
          </p:nvPr>
        </p:nvSpPr>
        <p:spPr>
          <a:xfrm>
            <a:off x="311700" y="3719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Results - tSNE on Latent space </a:t>
            </a:r>
            <a:endParaRPr lang="en-GB"/>
          </a:p>
        </p:txBody>
      </p:sp>
      <p:pic>
        <p:nvPicPr>
          <p:cNvPr id="229" name="Google Shape;229;p29"/>
          <p:cNvPicPr preferRelativeResize="0"/>
          <p:nvPr/>
        </p:nvPicPr>
        <p:blipFill>
          <a:blip r:embed="rId1"/>
          <a:stretch>
            <a:fillRect/>
          </a:stretch>
        </p:blipFill>
        <p:spPr>
          <a:xfrm>
            <a:off x="658200" y="1048200"/>
            <a:ext cx="7467397" cy="3507676"/>
          </a:xfrm>
          <a:prstGeom prst="rect">
            <a:avLst/>
          </a:prstGeom>
          <a:noFill/>
          <a:ln>
            <a:noFill/>
          </a:ln>
        </p:spPr>
      </p:pic>
      <p:sp>
        <p:nvSpPr>
          <p:cNvPr id="230" name="Google Shape;230;p29"/>
          <p:cNvSpPr txBox="1"/>
          <p:nvPr/>
        </p:nvSpPr>
        <p:spPr>
          <a:xfrm>
            <a:off x="996875" y="4469075"/>
            <a:ext cx="5476500"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Left figure is </a:t>
            </a:r>
            <a:r>
              <a:rPr lang="en-GB" b="1"/>
              <a:t>z</a:t>
            </a:r>
            <a:r>
              <a:rPr lang="en-GB" b="1" baseline="-25000"/>
              <a:t>n</a:t>
            </a:r>
            <a:r>
              <a:rPr lang="en-GB"/>
              <a:t>, right figure is </a:t>
            </a:r>
            <a:r>
              <a:rPr lang="en-GB" b="1"/>
              <a:t>z’</a:t>
            </a:r>
            <a:r>
              <a:rPr lang="en-GB" b="1" baseline="-25000"/>
              <a:t>n</a:t>
            </a:r>
            <a:r>
              <a:rPr lang="en-GB"/>
              <a:t>.  </a:t>
            </a: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Discussion &amp; Takeaways</a:t>
            </a:r>
            <a:endParaRPr lang="en-GB"/>
          </a:p>
        </p:txBody>
      </p:sp>
      <p:sp>
        <p:nvSpPr>
          <p:cNvPr id="242" name="Google Shape;242;p31"/>
          <p:cNvSpPr txBox="1">
            <a:spLocks noGrp="1"/>
          </p:cNvSpPr>
          <p:nvPr>
            <p:ph type="body" idx="1"/>
          </p:nvPr>
        </p:nvSpPr>
        <p:spPr>
          <a:xfrm>
            <a:off x="311700" y="1152475"/>
            <a:ext cx="8520600" cy="2818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GB" b="1"/>
              <a:t>Parameter Efficiency</a:t>
            </a:r>
            <a:r>
              <a:rPr lang="en-GB"/>
              <a:t>: Optimizing over a latent space is more parameter-efficient than optimizing over parameters from the entire network.</a:t>
            </a:r>
            <a:endParaRPr lang="en-GB"/>
          </a:p>
          <a:p>
            <a:pPr marL="457200" lvl="0" indent="-342900" algn="l" rtl="0">
              <a:spcBef>
                <a:spcPts val="0"/>
              </a:spcBef>
              <a:spcAft>
                <a:spcPts val="0"/>
              </a:spcAft>
              <a:buSzPts val="1800"/>
              <a:buAutoNum type="arabicPeriod"/>
            </a:pPr>
            <a:r>
              <a:rPr lang="en-GB" b="1"/>
              <a:t>Flexibility/Expressivity</a:t>
            </a:r>
            <a:r>
              <a:rPr lang="en-GB"/>
              <a:t>: Data/Task-dependent parameters allow more expressivity/flexibility in final adaptation.</a:t>
            </a:r>
            <a:endParaRPr lang="en-GB"/>
          </a:p>
          <a:p>
            <a:pPr marL="457200" lvl="0" indent="-342900" algn="l" rtl="0">
              <a:spcBef>
                <a:spcPts val="0"/>
              </a:spcBef>
              <a:spcAft>
                <a:spcPts val="0"/>
              </a:spcAft>
              <a:buSzPts val="1800"/>
              <a:buAutoNum type="arabicPeriod"/>
            </a:pPr>
            <a:r>
              <a:rPr lang="en-GB" b="1"/>
              <a:t>Parameter Space</a:t>
            </a:r>
            <a:r>
              <a:rPr lang="en-GB"/>
              <a:t>: Similar to VAE, but using latent embedding to represent parameter space instead of image space.</a:t>
            </a:r>
            <a:endParaRPr lang="en-GB"/>
          </a:p>
          <a:p>
            <a:pPr marL="457200" lvl="0" indent="-342900" algn="l" rtl="0">
              <a:spcBef>
                <a:spcPts val="0"/>
              </a:spcBef>
              <a:spcAft>
                <a:spcPts val="0"/>
              </a:spcAft>
              <a:buSzPts val="1800"/>
              <a:buAutoNum type="arabicPeriod"/>
            </a:pPr>
            <a:r>
              <a:rPr lang="en-GB" b="1"/>
              <a:t>Marginal improvement</a:t>
            </a:r>
            <a:r>
              <a:rPr lang="en-GB"/>
              <a:t>: Improvement from final adaptation is only marginal (decoder is more important in the network).</a:t>
            </a: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Results - </a:t>
            </a:r>
            <a:r>
              <a:rPr lang="en-US" altLang="en-GB"/>
              <a:t>our dataset</a:t>
            </a:r>
            <a:r>
              <a:rPr lang="en-GB"/>
              <a:t>  </a:t>
            </a:r>
            <a:endParaRPr lang="en-GB"/>
          </a:p>
        </p:txBody>
      </p:sp>
      <p:pic>
        <p:nvPicPr>
          <p:cNvPr id="2" name="图片 1"/>
          <p:cNvPicPr>
            <a:picLocks noChangeAspect="1"/>
          </p:cNvPicPr>
          <p:nvPr/>
        </p:nvPicPr>
        <p:blipFill>
          <a:blip r:embed="rId1"/>
          <a:stretch>
            <a:fillRect/>
          </a:stretch>
        </p:blipFill>
        <p:spPr>
          <a:xfrm>
            <a:off x="524510" y="1099185"/>
            <a:ext cx="5619750" cy="10191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38785" y="0"/>
            <a:ext cx="6887845" cy="4477385"/>
          </a:xfrm>
          <a:prstGeom prst="rect">
            <a:avLst/>
          </a:prstGeom>
        </p:spPr>
      </p:pic>
      <p:cxnSp>
        <p:nvCxnSpPr>
          <p:cNvPr id="5" name="直接箭头连接符 4"/>
          <p:cNvCxnSpPr/>
          <p:nvPr/>
        </p:nvCxnSpPr>
        <p:spPr>
          <a:xfrm>
            <a:off x="7164705" y="1732280"/>
            <a:ext cx="551180" cy="339090"/>
          </a:xfrm>
          <a:prstGeom prst="straightConnector1">
            <a:avLst/>
          </a:prstGeom>
          <a:ln>
            <a:tailEnd type="arrow" w="med" len="med"/>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6826885" y="2438400"/>
            <a:ext cx="852805" cy="1264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7716520" y="1897380"/>
            <a:ext cx="1099820" cy="7975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zh-CN" altLang="en-US"/>
              <a:t>ensemble learning</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2"/>
          <p:cNvSpPr txBox="1">
            <a:spLocks noGrp="1"/>
          </p:cNvSpPr>
          <p:nvPr>
            <p:ph type="title"/>
          </p:nvPr>
        </p:nvSpPr>
        <p:spPr>
          <a:xfrm>
            <a:off x="210735" y="15165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a:t>进展</a:t>
            </a:r>
            <a:endParaRPr lang="zh-CN" altLang="en-US"/>
          </a:p>
        </p:txBody>
      </p:sp>
      <p:graphicFrame>
        <p:nvGraphicFramePr>
          <p:cNvPr id="3" name="表格 2"/>
          <p:cNvGraphicFramePr/>
          <p:nvPr>
            <p:custDataLst>
              <p:tags r:id="rId1"/>
            </p:custDataLst>
          </p:nvPr>
        </p:nvGraphicFramePr>
        <p:xfrm>
          <a:off x="1313180" y="724535"/>
          <a:ext cx="6315710" cy="3773805"/>
        </p:xfrm>
        <a:graphic>
          <a:graphicData uri="http://schemas.openxmlformats.org/drawingml/2006/table">
            <a:tbl>
              <a:tblPr firstRow="1" bandRow="1">
                <a:tableStyleId>{5C22544A-7EE6-4342-B048-85BDC9FD1C3A}</a:tableStyleId>
              </a:tblPr>
              <a:tblGrid>
                <a:gridCol w="1428115"/>
                <a:gridCol w="1543050"/>
                <a:gridCol w="748030"/>
                <a:gridCol w="817880"/>
                <a:gridCol w="978418"/>
                <a:gridCol w="800217"/>
              </a:tblGrid>
              <a:tr h="481965">
                <a:tc>
                  <a:txBody>
                    <a:bodyPr/>
                    <a:p>
                      <a:pPr>
                        <a:buNone/>
                      </a:pPr>
                      <a:r>
                        <a:rPr lang="zh-CN" altLang="en-US"/>
                        <a:t>模型</a:t>
                      </a:r>
                      <a:endParaRPr lang="zh-CN" altLang="en-US"/>
                    </a:p>
                  </a:txBody>
                  <a:tcPr/>
                </a:tc>
                <a:tc>
                  <a:txBody>
                    <a:bodyPr/>
                    <a:p>
                      <a:pPr>
                        <a:buNone/>
                      </a:pPr>
                      <a:r>
                        <a:rPr lang="zh-CN" altLang="en-US"/>
                        <a:t>数据集</a:t>
                      </a:r>
                      <a:endParaRPr lang="zh-CN" altLang="en-US"/>
                    </a:p>
                  </a:txBody>
                  <a:tcPr/>
                </a:tc>
                <a:tc>
                  <a:txBody>
                    <a:bodyPr/>
                    <a:p>
                      <a:pPr>
                        <a:buNone/>
                      </a:pPr>
                      <a:r>
                        <a:rPr lang="en-US" altLang="zh-CN"/>
                        <a:t>acc</a:t>
                      </a:r>
                      <a:endParaRPr lang="en-US" altLang="zh-CN"/>
                    </a:p>
                  </a:txBody>
                  <a:tcPr/>
                </a:tc>
                <a:tc>
                  <a:txBody>
                    <a:bodyPr/>
                    <a:p>
                      <a:pPr>
                        <a:buNone/>
                      </a:pPr>
                      <a:r>
                        <a:rPr lang="en-US" altLang="zh-CN"/>
                        <a:t>auc</a:t>
                      </a:r>
                      <a:endParaRPr lang="en-US" altLang="zh-CN"/>
                    </a:p>
                  </a:txBody>
                  <a:tcPr/>
                </a:tc>
                <a:tc>
                  <a:txBody>
                    <a:bodyPr/>
                    <a:p>
                      <a:pPr>
                        <a:buNone/>
                      </a:pPr>
                      <a:r>
                        <a:rPr lang="en-US" altLang="zh-CN"/>
                        <a:t>spe</a:t>
                      </a:r>
                      <a:endParaRPr lang="en-US" altLang="zh-CN"/>
                    </a:p>
                  </a:txBody>
                  <a:tcPr/>
                </a:tc>
                <a:tc>
                  <a:txBody>
                    <a:bodyPr/>
                    <a:p>
                      <a:pPr>
                        <a:buNone/>
                      </a:pPr>
                      <a:r>
                        <a:rPr lang="en-US" altLang="zh-CN"/>
                        <a:t>sen</a:t>
                      </a:r>
                      <a:endParaRPr lang="en-US" altLang="zh-CN"/>
                    </a:p>
                  </a:txBody>
                  <a:tcPr/>
                </a:tc>
              </a:tr>
              <a:tr h="365760">
                <a:tc>
                  <a:txBody>
                    <a:bodyPr/>
                    <a:p>
                      <a:pPr>
                        <a:buNone/>
                      </a:pPr>
                      <a:r>
                        <a:rPr lang="en-US" altLang="zh-CN" sz="1200"/>
                        <a:t>FCC_V1_1</a:t>
                      </a:r>
                      <a:endParaRPr lang="en-US" altLang="zh-CN" sz="1200"/>
                    </a:p>
                  </a:txBody>
                  <a:tcPr/>
                </a:tc>
                <a:tc>
                  <a:txBody>
                    <a:bodyPr/>
                    <a:p>
                      <a:pPr>
                        <a:buNone/>
                      </a:pPr>
                      <a:r>
                        <a:rPr lang="en-US" altLang="zh-CN" sz="1200" dirty="0">
                          <a:solidFill>
                            <a:schemeClr val="tx1">
                              <a:lumMod val="85000"/>
                              <a:lumOff val="15000"/>
                            </a:schemeClr>
                          </a:solidFill>
                          <a:latin typeface="方正悠黑体加粗" panose="02010600010101010101" charset="-122"/>
                          <a:ea typeface="方正悠黑体加粗" panose="02010600010101010101" charset="-122"/>
                          <a:sym typeface="方正悠黑体加粗" panose="02010600010101010101" charset="-122"/>
                        </a:rPr>
                        <a:t>meander</a:t>
                      </a:r>
                      <a:endParaRPr lang="en-US" altLang="zh-CN" sz="1200" dirty="0">
                        <a:solidFill>
                          <a:schemeClr val="tx1">
                            <a:lumMod val="85000"/>
                            <a:lumOff val="15000"/>
                          </a:schemeClr>
                        </a:solidFill>
                        <a:latin typeface="方正悠黑体加粗" panose="02010600010101010101" charset="-122"/>
                        <a:ea typeface="方正悠黑体加粗" panose="02010600010101010101" charset="-122"/>
                        <a:sym typeface="方正悠黑体加粗" panose="02010600010101010101" charset="-122"/>
                      </a:endParaRPr>
                    </a:p>
                  </a:txBody>
                  <a:tcPr/>
                </a:tc>
                <a:tc>
                  <a:txBody>
                    <a:bodyPr/>
                    <a:p>
                      <a:pPr>
                        <a:buNone/>
                      </a:pPr>
                      <a:r>
                        <a:rPr lang="en-US" altLang="zh-CN" sz="1200" b="0">
                          <a:latin typeface="宋体" panose="02010600030101010101" pitchFamily="2" charset="-122"/>
                          <a:ea typeface="宋体" panose="02010600030101010101" pitchFamily="2" charset="-122"/>
                        </a:rPr>
                        <a:t>0.94</a:t>
                      </a:r>
                      <a:endParaRPr lang="en-US" altLang="zh-CN" sz="1200" b="0">
                        <a:latin typeface="宋体" panose="02010600030101010101" pitchFamily="2" charset="-122"/>
                        <a:ea typeface="宋体" panose="02010600030101010101" pitchFamily="2" charset="-122"/>
                      </a:endParaRPr>
                    </a:p>
                  </a:txBody>
                  <a:tcPr/>
                </a:tc>
                <a:tc>
                  <a:txBody>
                    <a:bodyPr/>
                    <a:p>
                      <a:pPr>
                        <a:buNone/>
                      </a:pPr>
                      <a:r>
                        <a:rPr lang="en-US" altLang="zh-CN" sz="1200" b="0">
                          <a:latin typeface="宋体" panose="02010600030101010101" pitchFamily="2" charset="-122"/>
                          <a:ea typeface="宋体" panose="02010600030101010101" pitchFamily="2" charset="-122"/>
                        </a:rPr>
                        <a:t>0.95</a:t>
                      </a:r>
                      <a:endParaRPr lang="en-US" altLang="zh-CN" sz="1200" b="0">
                        <a:latin typeface="宋体" panose="02010600030101010101" pitchFamily="2" charset="-122"/>
                        <a:ea typeface="宋体" panose="02010600030101010101" pitchFamily="2" charset="-122"/>
                      </a:endParaRPr>
                    </a:p>
                  </a:txBody>
                  <a:tcPr/>
                </a:tc>
                <a:tc>
                  <a:txBody>
                    <a:bodyPr/>
                    <a:p>
                      <a:pPr>
                        <a:buNone/>
                      </a:pPr>
                      <a:r>
                        <a:rPr lang="en-US" altLang="zh-CN" sz="1200" b="0">
                          <a:latin typeface="宋体" panose="02010600030101010101" pitchFamily="2" charset="-122"/>
                          <a:ea typeface="宋体" panose="02010600030101010101" pitchFamily="2" charset="-122"/>
                        </a:rPr>
                        <a:t>0.89</a:t>
                      </a:r>
                      <a:endParaRPr lang="en-US" altLang="zh-CN" sz="1200" b="0">
                        <a:latin typeface="宋体" panose="02010600030101010101" pitchFamily="2" charset="-122"/>
                        <a:ea typeface="宋体" panose="02010600030101010101" pitchFamily="2" charset="-122"/>
                      </a:endParaRPr>
                    </a:p>
                  </a:txBody>
                  <a:tcPr/>
                </a:tc>
                <a:tc>
                  <a:txBody>
                    <a:bodyPr/>
                    <a:p>
                      <a:pPr>
                        <a:buNone/>
                      </a:pPr>
                      <a:r>
                        <a:rPr lang="en-US" altLang="zh-CN" sz="1200" b="0">
                          <a:latin typeface="宋体" panose="02010600030101010101" pitchFamily="2" charset="-122"/>
                          <a:ea typeface="宋体" panose="02010600030101010101" pitchFamily="2" charset="-122"/>
                        </a:rPr>
                        <a:t>1</a:t>
                      </a:r>
                      <a:endParaRPr lang="en-US" altLang="zh-CN" sz="1200" b="0">
                        <a:latin typeface="宋体" panose="02010600030101010101" pitchFamily="2" charset="-122"/>
                        <a:ea typeface="宋体" panose="02010600030101010101" pitchFamily="2" charset="-122"/>
                      </a:endParaRPr>
                    </a:p>
                  </a:txBody>
                  <a:tcPr/>
                </a:tc>
              </a:tr>
              <a:tr h="365760">
                <a:tc>
                  <a:txBody>
                    <a:bodyPr/>
                    <a:p>
                      <a:pPr>
                        <a:buNone/>
                      </a:pPr>
                      <a:endParaRPr lang="en-US" altLang="zh-CN" sz="1200"/>
                    </a:p>
                  </a:txBody>
                  <a:tcPr/>
                </a:tc>
                <a:tc>
                  <a:txBody>
                    <a:bodyPr/>
                    <a:p>
                      <a:pPr>
                        <a:buNone/>
                      </a:pPr>
                      <a:r>
                        <a:rPr lang="en-US" altLang="zh-CN" sz="1200" dirty="0">
                          <a:solidFill>
                            <a:schemeClr val="tx1">
                              <a:lumMod val="85000"/>
                              <a:lumOff val="15000"/>
                            </a:schemeClr>
                          </a:solidFill>
                          <a:latin typeface="方正悠黑体加粗" panose="02010600010101010101" charset="-122"/>
                          <a:ea typeface="方正悠黑体加粗" panose="02010600010101010101" charset="-122"/>
                          <a:sym typeface="方正悠黑体加粗" panose="02010600010101010101" charset="-122"/>
                        </a:rPr>
                        <a:t>spiral</a:t>
                      </a:r>
                      <a:endParaRPr lang="en-US" altLang="zh-CN" sz="1200" dirty="0">
                        <a:solidFill>
                          <a:schemeClr val="tx1">
                            <a:lumMod val="85000"/>
                            <a:lumOff val="15000"/>
                          </a:schemeClr>
                        </a:solidFill>
                        <a:latin typeface="方正悠黑体加粗" panose="02010600010101010101" charset="-122"/>
                        <a:ea typeface="方正悠黑体加粗" panose="02010600010101010101" charset="-122"/>
                        <a:sym typeface="方正悠黑体加粗" panose="02010600010101010101" charset="-122"/>
                      </a:endParaRPr>
                    </a:p>
                  </a:txBody>
                  <a:tcPr/>
                </a:tc>
                <a:tc>
                  <a:txBody>
                    <a:bodyPr/>
                    <a:p>
                      <a:pPr>
                        <a:buNone/>
                      </a:pPr>
                      <a:r>
                        <a:rPr lang="en-US" altLang="zh-CN" sz="1200" b="1">
                          <a:latin typeface="宋体" panose="02010600030101010101" pitchFamily="2" charset="-122"/>
                          <a:ea typeface="宋体" panose="02010600030101010101" pitchFamily="2" charset="-122"/>
                        </a:rPr>
                        <a:t>0.98</a:t>
                      </a:r>
                      <a:endParaRPr lang="en-US" altLang="zh-CN" sz="1200" b="1">
                        <a:latin typeface="宋体" panose="02010600030101010101" pitchFamily="2" charset="-122"/>
                        <a:ea typeface="宋体" panose="02010600030101010101" pitchFamily="2" charset="-122"/>
                      </a:endParaRPr>
                    </a:p>
                  </a:txBody>
                  <a:tcPr/>
                </a:tc>
                <a:tc>
                  <a:txBody>
                    <a:bodyPr/>
                    <a:p>
                      <a:pPr>
                        <a:buNone/>
                      </a:pPr>
                      <a:r>
                        <a:rPr lang="en-US" altLang="zh-CN" sz="1200" b="1">
                          <a:latin typeface="宋体" panose="02010600030101010101" pitchFamily="2" charset="-122"/>
                          <a:ea typeface="宋体" panose="02010600030101010101" pitchFamily="2" charset="-122"/>
                          <a:sym typeface="+mn-ea"/>
                        </a:rPr>
                        <a:t>0.98</a:t>
                      </a:r>
                      <a:endParaRPr lang="en-US" altLang="zh-CN" sz="1200" b="1">
                        <a:latin typeface="宋体" panose="02010600030101010101" pitchFamily="2" charset="-122"/>
                        <a:ea typeface="宋体" panose="02010600030101010101" pitchFamily="2" charset="-122"/>
                        <a:sym typeface="+mn-ea"/>
                      </a:endParaRPr>
                    </a:p>
                  </a:txBody>
                  <a:tcPr/>
                </a:tc>
                <a:tc>
                  <a:txBody>
                    <a:bodyPr/>
                    <a:p>
                      <a:pPr>
                        <a:buNone/>
                      </a:pPr>
                      <a:r>
                        <a:rPr lang="en-US" altLang="zh-CN" sz="1200" b="1">
                          <a:latin typeface="宋体" panose="02010600030101010101" pitchFamily="2" charset="-122"/>
                          <a:ea typeface="宋体" panose="02010600030101010101" pitchFamily="2" charset="-122"/>
                          <a:sym typeface="+mn-ea"/>
                        </a:rPr>
                        <a:t>0.96</a:t>
                      </a:r>
                      <a:endParaRPr lang="en-US" altLang="zh-CN" sz="1200" b="1">
                        <a:latin typeface="宋体" panose="02010600030101010101" pitchFamily="2" charset="-122"/>
                        <a:ea typeface="宋体" panose="02010600030101010101" pitchFamily="2" charset="-122"/>
                        <a:sym typeface="+mn-ea"/>
                      </a:endParaRPr>
                    </a:p>
                  </a:txBody>
                  <a:tcPr/>
                </a:tc>
                <a:tc>
                  <a:txBody>
                    <a:bodyPr/>
                    <a:p>
                      <a:pPr>
                        <a:buNone/>
                      </a:pPr>
                      <a:r>
                        <a:rPr lang="en-US" altLang="zh-CN" sz="1200" b="1">
                          <a:latin typeface="宋体" panose="02010600030101010101" pitchFamily="2" charset="-122"/>
                          <a:ea typeface="宋体" panose="02010600030101010101" pitchFamily="2" charset="-122"/>
                        </a:rPr>
                        <a:t>1</a:t>
                      </a:r>
                      <a:endParaRPr lang="en-US" altLang="zh-CN" sz="1200" b="1">
                        <a:latin typeface="宋体" panose="02010600030101010101" pitchFamily="2" charset="-122"/>
                        <a:ea typeface="宋体" panose="02010600030101010101" pitchFamily="2" charset="-122"/>
                      </a:endParaRPr>
                    </a:p>
                  </a:txBody>
                  <a:tcPr/>
                </a:tc>
              </a:tr>
              <a:tr h="365760">
                <a:tc>
                  <a:txBody>
                    <a:bodyPr/>
                    <a:p>
                      <a:pPr>
                        <a:buNone/>
                      </a:pPr>
                      <a:endParaRPr lang="en-US" altLang="zh-CN" sz="1200"/>
                    </a:p>
                  </a:txBody>
                  <a:tcPr/>
                </a:tc>
                <a:tc>
                  <a:txBody>
                    <a:bodyPr/>
                    <a:p>
                      <a:pPr>
                        <a:buNone/>
                      </a:pPr>
                      <a:r>
                        <a:rPr lang="en-US" altLang="zh-CN" sz="1200" dirty="0">
                          <a:solidFill>
                            <a:schemeClr val="tx1">
                              <a:lumMod val="85000"/>
                              <a:lumOff val="15000"/>
                            </a:schemeClr>
                          </a:solidFill>
                          <a:latin typeface="方正悠黑体加粗" panose="02010600010101010101" charset="-122"/>
                          <a:ea typeface="方正悠黑体加粗" panose="02010600010101010101" charset="-122"/>
                          <a:sym typeface="方正悠黑体加粗" panose="02010600010101010101" charset="-122"/>
                        </a:rPr>
                        <a:t>PaHaW</a:t>
                      </a:r>
                      <a:endParaRPr lang="en-US" altLang="zh-CN" sz="1200" dirty="0">
                        <a:solidFill>
                          <a:schemeClr val="tx1">
                            <a:lumMod val="85000"/>
                            <a:lumOff val="15000"/>
                          </a:schemeClr>
                        </a:solidFill>
                        <a:latin typeface="方正悠黑体加粗" panose="02010600010101010101" charset="-122"/>
                        <a:ea typeface="方正悠黑体加粗" panose="02010600010101010101" charset="-122"/>
                        <a:sym typeface="方正悠黑体加粗" panose="02010600010101010101" charset="-122"/>
                      </a:endParaRPr>
                    </a:p>
                  </a:txBody>
                  <a:tcPr/>
                </a:tc>
                <a:tc>
                  <a:txBody>
                    <a:bodyPr/>
                    <a:p>
                      <a:pPr>
                        <a:buNone/>
                      </a:pPr>
                      <a:r>
                        <a:rPr lang="en-US" altLang="zh-CN" sz="1200">
                          <a:latin typeface="宋体" panose="02010600030101010101" pitchFamily="2" charset="-122"/>
                          <a:ea typeface="宋体" panose="02010600030101010101" pitchFamily="2" charset="-122"/>
                          <a:sym typeface="+mn-ea"/>
                        </a:rPr>
                        <a:t>0.93</a:t>
                      </a:r>
                      <a:endParaRPr lang="en-US" altLang="zh-CN" sz="1200">
                        <a:latin typeface="宋体" panose="02010600030101010101" pitchFamily="2" charset="-122"/>
                        <a:ea typeface="宋体" panose="02010600030101010101" pitchFamily="2" charset="-122"/>
                        <a:sym typeface="+mn-ea"/>
                      </a:endParaRPr>
                    </a:p>
                  </a:txBody>
                  <a:tcPr/>
                </a:tc>
                <a:tc>
                  <a:txBody>
                    <a:bodyPr/>
                    <a:p>
                      <a:pPr>
                        <a:buNone/>
                      </a:pPr>
                      <a:r>
                        <a:rPr lang="en-US" altLang="zh-CN" sz="1200">
                          <a:latin typeface="宋体" panose="02010600030101010101" pitchFamily="2" charset="-122"/>
                          <a:ea typeface="宋体" panose="02010600030101010101" pitchFamily="2" charset="-122"/>
                          <a:sym typeface="+mn-ea"/>
                        </a:rPr>
                        <a:t>0.93</a:t>
                      </a:r>
                      <a:endParaRPr lang="en-US" altLang="zh-CN" sz="1200">
                        <a:latin typeface="宋体" panose="02010600030101010101" pitchFamily="2" charset="-122"/>
                        <a:ea typeface="宋体" panose="02010600030101010101" pitchFamily="2" charset="-122"/>
                        <a:sym typeface="+mn-ea"/>
                      </a:endParaRPr>
                    </a:p>
                  </a:txBody>
                  <a:tcPr/>
                </a:tc>
                <a:tc>
                  <a:txBody>
                    <a:bodyPr/>
                    <a:p>
                      <a:pPr>
                        <a:buNone/>
                      </a:pPr>
                      <a:r>
                        <a:rPr lang="en-US" altLang="zh-CN" sz="1200">
                          <a:latin typeface="宋体" panose="02010600030101010101" pitchFamily="2" charset="-122"/>
                          <a:ea typeface="宋体" panose="02010600030101010101" pitchFamily="2" charset="-122"/>
                        </a:rPr>
                        <a:t>1</a:t>
                      </a:r>
                      <a:endParaRPr lang="en-US" altLang="zh-CN" sz="1200">
                        <a:latin typeface="宋体" panose="02010600030101010101" pitchFamily="2" charset="-122"/>
                        <a:ea typeface="宋体" panose="02010600030101010101" pitchFamily="2" charset="-122"/>
                      </a:endParaRPr>
                    </a:p>
                  </a:txBody>
                  <a:tcPr/>
                </a:tc>
                <a:tc>
                  <a:txBody>
                    <a:bodyPr/>
                    <a:p>
                      <a:pPr>
                        <a:buNone/>
                      </a:pPr>
                      <a:r>
                        <a:rPr lang="en-US" altLang="zh-CN" sz="1200">
                          <a:latin typeface="宋体" panose="02010600030101010101" pitchFamily="2" charset="-122"/>
                          <a:ea typeface="宋体" panose="02010600030101010101" pitchFamily="2" charset="-122"/>
                        </a:rPr>
                        <a:t>0.86</a:t>
                      </a:r>
                      <a:endParaRPr lang="en-US" altLang="zh-CN" sz="1200">
                        <a:latin typeface="宋体" panose="02010600030101010101" pitchFamily="2" charset="-122"/>
                        <a:ea typeface="宋体" panose="02010600030101010101" pitchFamily="2" charset="-122"/>
                      </a:endParaRPr>
                    </a:p>
                  </a:txBody>
                  <a:tcPr/>
                </a:tc>
              </a:tr>
              <a:tr h="365760">
                <a:tc>
                  <a:txBody>
                    <a:bodyPr/>
                    <a:p>
                      <a:pPr>
                        <a:buNone/>
                      </a:pPr>
                      <a:endParaRPr lang="en-US" altLang="zh-CN" sz="1200"/>
                    </a:p>
                  </a:txBody>
                  <a:tcPr/>
                </a:tc>
                <a:tc>
                  <a:txBody>
                    <a:bodyPr/>
                    <a:p>
                      <a:pPr>
                        <a:buNone/>
                      </a:pPr>
                      <a:r>
                        <a:rPr lang="en-US" altLang="zh-CN" sz="1200" dirty="0">
                          <a:solidFill>
                            <a:schemeClr val="tx1">
                              <a:lumMod val="85000"/>
                              <a:lumOff val="15000"/>
                            </a:schemeClr>
                          </a:solidFill>
                          <a:latin typeface="方正悠黑体加粗" panose="02010600010101010101" charset="-122"/>
                          <a:ea typeface="方正悠黑体加粗" panose="02010600010101010101" charset="-122"/>
                          <a:sym typeface="方正悠黑体加粗" panose="02010600010101010101" charset="-122"/>
                        </a:rPr>
                        <a:t>archimedes</a:t>
                      </a:r>
                      <a:endParaRPr lang="en-US" altLang="zh-CN" sz="1200" dirty="0">
                        <a:solidFill>
                          <a:schemeClr val="tx1">
                            <a:lumMod val="85000"/>
                            <a:lumOff val="15000"/>
                          </a:schemeClr>
                        </a:solidFill>
                        <a:latin typeface="方正悠黑体加粗" panose="02010600010101010101" charset="-122"/>
                        <a:ea typeface="方正悠黑体加粗" panose="02010600010101010101" charset="-122"/>
                        <a:sym typeface="方正悠黑体加粗" panose="02010600010101010101" charset="-122"/>
                      </a:endParaRPr>
                    </a:p>
                  </a:txBody>
                  <a:tcPr/>
                </a:tc>
                <a:tc>
                  <a:txBody>
                    <a:bodyPr/>
                    <a:p>
                      <a:pPr>
                        <a:buNone/>
                      </a:pPr>
                      <a:r>
                        <a:rPr lang="en-US" altLang="zh-CN" sz="1200">
                          <a:latin typeface="宋体" panose="02010600030101010101" pitchFamily="2" charset="-122"/>
                          <a:ea typeface="宋体" panose="02010600030101010101" pitchFamily="2" charset="-122"/>
                        </a:rPr>
                        <a:t>0.94</a:t>
                      </a:r>
                      <a:endParaRPr lang="en-US" altLang="zh-CN" sz="1200">
                        <a:latin typeface="宋体" panose="02010600030101010101" pitchFamily="2" charset="-122"/>
                        <a:ea typeface="宋体" panose="02010600030101010101" pitchFamily="2" charset="-122"/>
                      </a:endParaRPr>
                    </a:p>
                  </a:txBody>
                  <a:tcPr/>
                </a:tc>
                <a:tc>
                  <a:txBody>
                    <a:bodyPr/>
                    <a:p>
                      <a:pPr>
                        <a:buNone/>
                      </a:pPr>
                      <a:r>
                        <a:rPr lang="en-US" altLang="zh-CN" sz="1200">
                          <a:latin typeface="宋体" panose="02010600030101010101" pitchFamily="2" charset="-122"/>
                          <a:ea typeface="宋体" panose="02010600030101010101" pitchFamily="2" charset="-122"/>
                        </a:rPr>
                        <a:t>0.9</a:t>
                      </a:r>
                      <a:endParaRPr lang="en-US" altLang="zh-CN" sz="1200">
                        <a:latin typeface="宋体" panose="02010600030101010101" pitchFamily="2" charset="-122"/>
                        <a:ea typeface="宋体" panose="02010600030101010101" pitchFamily="2" charset="-122"/>
                      </a:endParaRPr>
                    </a:p>
                  </a:txBody>
                  <a:tcPr/>
                </a:tc>
                <a:tc>
                  <a:txBody>
                    <a:bodyPr/>
                    <a:p>
                      <a:pPr>
                        <a:buNone/>
                      </a:pPr>
                      <a:r>
                        <a:rPr lang="en-US" altLang="zh-CN" sz="1200">
                          <a:latin typeface="宋体" panose="02010600030101010101" pitchFamily="2" charset="-122"/>
                          <a:ea typeface="宋体" panose="02010600030101010101" pitchFamily="2" charset="-122"/>
                        </a:rPr>
                        <a:t>0.83</a:t>
                      </a:r>
                      <a:endParaRPr lang="en-US" altLang="zh-CN" sz="1200">
                        <a:latin typeface="宋体" panose="02010600030101010101" pitchFamily="2" charset="-122"/>
                        <a:ea typeface="宋体" panose="02010600030101010101" pitchFamily="2" charset="-122"/>
                      </a:endParaRPr>
                    </a:p>
                  </a:txBody>
                  <a:tcPr/>
                </a:tc>
                <a:tc>
                  <a:txBody>
                    <a:bodyPr/>
                    <a:p>
                      <a:pPr>
                        <a:buNone/>
                      </a:pPr>
                      <a:r>
                        <a:rPr lang="en-US" altLang="zh-CN" sz="1200">
                          <a:latin typeface="宋体" panose="02010600030101010101" pitchFamily="2" charset="-122"/>
                          <a:ea typeface="宋体" panose="02010600030101010101" pitchFamily="2" charset="-122"/>
                        </a:rPr>
                        <a:t>0.97</a:t>
                      </a:r>
                      <a:endParaRPr lang="en-US" altLang="zh-CN" sz="1200">
                        <a:latin typeface="宋体" panose="02010600030101010101" pitchFamily="2" charset="-122"/>
                        <a:ea typeface="宋体" panose="02010600030101010101" pitchFamily="2" charset="-122"/>
                      </a:endParaRPr>
                    </a:p>
                  </a:txBody>
                  <a:tcPr/>
                </a:tc>
              </a:tr>
              <a:tr h="365760">
                <a:tc>
                  <a:txBody>
                    <a:bodyPr/>
                    <a:p>
                      <a:pPr>
                        <a:buNone/>
                      </a:pPr>
                      <a:endParaRPr lang="en-US" altLang="zh-CN" sz="1200"/>
                    </a:p>
                  </a:txBody>
                  <a:tcPr/>
                </a:tc>
                <a:tc>
                  <a:txBody>
                    <a:bodyPr/>
                    <a:p>
                      <a:pPr>
                        <a:buNone/>
                      </a:pPr>
                      <a:r>
                        <a:rPr lang="en-US" altLang="zh-CN" sz="1200" dirty="0">
                          <a:solidFill>
                            <a:schemeClr val="tx1">
                              <a:lumMod val="85000"/>
                              <a:lumOff val="15000"/>
                            </a:schemeClr>
                          </a:solidFill>
                          <a:latin typeface="方正悠黑体加粗" panose="02010600010101010101" charset="-122"/>
                          <a:ea typeface="方正悠黑体加粗" panose="02010600010101010101" charset="-122"/>
                          <a:sym typeface="方正悠黑体加粗" panose="02010600010101010101" charset="-122"/>
                        </a:rPr>
                        <a:t>retangle</a:t>
                      </a:r>
                      <a:endParaRPr lang="en-US" altLang="zh-CN" sz="1200" dirty="0">
                        <a:solidFill>
                          <a:schemeClr val="tx1">
                            <a:lumMod val="85000"/>
                            <a:lumOff val="15000"/>
                          </a:schemeClr>
                        </a:solidFill>
                        <a:latin typeface="方正悠黑体加粗" panose="02010600010101010101" charset="-122"/>
                        <a:ea typeface="方正悠黑体加粗" panose="02010600010101010101" charset="-122"/>
                        <a:sym typeface="方正悠黑体加粗" panose="02010600010101010101" charset="-122"/>
                      </a:endParaRPr>
                    </a:p>
                  </a:txBody>
                  <a:tcPr/>
                </a:tc>
                <a:tc>
                  <a:txBody>
                    <a:bodyPr/>
                    <a:p>
                      <a:pPr>
                        <a:buNone/>
                      </a:pPr>
                      <a:r>
                        <a:rPr lang="en-US" altLang="zh-CN" sz="1200">
                          <a:latin typeface="宋体" panose="02010600030101010101" pitchFamily="2" charset="-122"/>
                          <a:ea typeface="宋体" panose="02010600030101010101" pitchFamily="2" charset="-122"/>
                        </a:rPr>
                        <a:t>0.92</a:t>
                      </a:r>
                      <a:endParaRPr lang="en-US" altLang="zh-CN" sz="1200">
                        <a:latin typeface="宋体" panose="02010600030101010101" pitchFamily="2" charset="-122"/>
                        <a:ea typeface="宋体" panose="02010600030101010101" pitchFamily="2" charset="-122"/>
                      </a:endParaRPr>
                    </a:p>
                  </a:txBody>
                  <a:tcPr/>
                </a:tc>
                <a:tc>
                  <a:txBody>
                    <a:bodyPr/>
                    <a:p>
                      <a:pPr>
                        <a:buNone/>
                      </a:pPr>
                      <a:r>
                        <a:rPr lang="en-US" altLang="zh-CN" sz="1200">
                          <a:latin typeface="宋体" panose="02010600030101010101" pitchFamily="2" charset="-122"/>
                          <a:ea typeface="宋体" panose="02010600030101010101" pitchFamily="2" charset="-122"/>
                        </a:rPr>
                        <a:t>0.75</a:t>
                      </a:r>
                      <a:endParaRPr lang="en-US" altLang="zh-CN" sz="1200">
                        <a:latin typeface="宋体" panose="02010600030101010101" pitchFamily="2" charset="-122"/>
                        <a:ea typeface="宋体" panose="02010600030101010101" pitchFamily="2" charset="-122"/>
                      </a:endParaRPr>
                    </a:p>
                  </a:txBody>
                  <a:tcPr/>
                </a:tc>
                <a:tc>
                  <a:txBody>
                    <a:bodyPr/>
                    <a:p>
                      <a:pPr>
                        <a:buNone/>
                      </a:pPr>
                      <a:r>
                        <a:rPr lang="en-US" altLang="zh-CN" sz="1200">
                          <a:latin typeface="宋体" panose="02010600030101010101" pitchFamily="2" charset="-122"/>
                          <a:ea typeface="宋体" panose="02010600030101010101" pitchFamily="2" charset="-122"/>
                        </a:rPr>
                        <a:t>0.5</a:t>
                      </a:r>
                      <a:endParaRPr lang="en-US" altLang="zh-CN" sz="1200">
                        <a:latin typeface="宋体" panose="02010600030101010101" pitchFamily="2" charset="-122"/>
                        <a:ea typeface="宋体" panose="02010600030101010101" pitchFamily="2" charset="-122"/>
                      </a:endParaRPr>
                    </a:p>
                  </a:txBody>
                  <a:tcPr/>
                </a:tc>
                <a:tc>
                  <a:txBody>
                    <a:bodyPr/>
                    <a:p>
                      <a:pPr>
                        <a:buNone/>
                      </a:pPr>
                      <a:r>
                        <a:rPr lang="en-US" altLang="zh-CN" sz="1200">
                          <a:latin typeface="宋体" panose="02010600030101010101" pitchFamily="2" charset="-122"/>
                          <a:ea typeface="宋体" panose="02010600030101010101" pitchFamily="2" charset="-122"/>
                        </a:rPr>
                        <a:t>1</a:t>
                      </a:r>
                      <a:endParaRPr lang="en-US" altLang="zh-CN" sz="1200">
                        <a:latin typeface="宋体" panose="02010600030101010101" pitchFamily="2" charset="-122"/>
                        <a:ea typeface="宋体" panose="02010600030101010101" pitchFamily="2" charset="-122"/>
                      </a:endParaRPr>
                    </a:p>
                  </a:txBody>
                  <a:tcPr/>
                </a:tc>
              </a:tr>
              <a:tr h="365760">
                <a:tc>
                  <a:txBody>
                    <a:bodyPr/>
                    <a:p>
                      <a:pPr>
                        <a:buNone/>
                      </a:pPr>
                      <a:endParaRPr lang="en-US" altLang="zh-CN" sz="1200"/>
                    </a:p>
                  </a:txBody>
                  <a:tcPr/>
                </a:tc>
                <a:tc>
                  <a:txBody>
                    <a:bodyPr/>
                    <a:p>
                      <a:pPr>
                        <a:buNone/>
                      </a:pPr>
                      <a:r>
                        <a:rPr lang="en-US" altLang="zh-CN" sz="1200" dirty="0">
                          <a:solidFill>
                            <a:schemeClr val="tx1">
                              <a:lumMod val="85000"/>
                              <a:lumOff val="15000"/>
                            </a:schemeClr>
                          </a:solidFill>
                          <a:latin typeface="方正悠黑体加粗" panose="02010600010101010101" charset="-122"/>
                          <a:ea typeface="方正悠黑体加粗" panose="02010600010101010101" charset="-122"/>
                          <a:sym typeface="方正悠黑体加粗" panose="02010600010101010101" charset="-122"/>
                        </a:rPr>
                        <a:t>triangle</a:t>
                      </a:r>
                      <a:endParaRPr lang="en-US" altLang="zh-CN" sz="1200" dirty="0">
                        <a:solidFill>
                          <a:schemeClr val="tx1">
                            <a:lumMod val="85000"/>
                            <a:lumOff val="15000"/>
                          </a:schemeClr>
                        </a:solidFill>
                        <a:latin typeface="方正悠黑体加粗" panose="02010600010101010101" charset="-122"/>
                        <a:ea typeface="方正悠黑体加粗" panose="02010600010101010101" charset="-122"/>
                        <a:sym typeface="方正悠黑体加粗" panose="02010600010101010101" charset="-122"/>
                      </a:endParaRPr>
                    </a:p>
                  </a:txBody>
                  <a:tcPr/>
                </a:tc>
                <a:tc>
                  <a:txBody>
                    <a:bodyPr/>
                    <a:p>
                      <a:pPr>
                        <a:buNone/>
                      </a:pPr>
                      <a:r>
                        <a:rPr lang="en-US" altLang="zh-CN" sz="1200">
                          <a:latin typeface="宋体" panose="02010600030101010101" pitchFamily="2" charset="-122"/>
                          <a:ea typeface="宋体" panose="02010600030101010101" pitchFamily="2" charset="-122"/>
                        </a:rPr>
                        <a:t>0.92</a:t>
                      </a:r>
                      <a:endParaRPr lang="en-US" altLang="zh-CN" sz="1200">
                        <a:latin typeface="宋体" panose="02010600030101010101" pitchFamily="2" charset="-122"/>
                        <a:ea typeface="宋体" panose="02010600030101010101" pitchFamily="2" charset="-122"/>
                      </a:endParaRPr>
                    </a:p>
                  </a:txBody>
                  <a:tcPr/>
                </a:tc>
                <a:tc>
                  <a:txBody>
                    <a:bodyPr/>
                    <a:p>
                      <a:pPr>
                        <a:buNone/>
                      </a:pPr>
                      <a:r>
                        <a:rPr lang="en-US" altLang="zh-CN" sz="1200">
                          <a:latin typeface="宋体" panose="02010600030101010101" pitchFamily="2" charset="-122"/>
                          <a:ea typeface="宋体" panose="02010600030101010101" pitchFamily="2" charset="-122"/>
                        </a:rPr>
                        <a:t>0.88</a:t>
                      </a:r>
                      <a:endParaRPr lang="en-US" altLang="zh-CN" sz="1200">
                        <a:latin typeface="宋体" panose="02010600030101010101" pitchFamily="2" charset="-122"/>
                        <a:ea typeface="宋体" panose="02010600030101010101" pitchFamily="2" charset="-122"/>
                      </a:endParaRPr>
                    </a:p>
                  </a:txBody>
                  <a:tcPr/>
                </a:tc>
                <a:tc>
                  <a:txBody>
                    <a:bodyPr/>
                    <a:p>
                      <a:pPr>
                        <a:buNone/>
                      </a:pPr>
                      <a:r>
                        <a:rPr lang="en-US" altLang="zh-CN" sz="1200">
                          <a:latin typeface="宋体" panose="02010600030101010101" pitchFamily="2" charset="-122"/>
                          <a:ea typeface="宋体" panose="02010600030101010101" pitchFamily="2" charset="-122"/>
                        </a:rPr>
                        <a:t>0.83</a:t>
                      </a:r>
                      <a:endParaRPr lang="en-US" altLang="zh-CN" sz="1200">
                        <a:latin typeface="宋体" panose="02010600030101010101" pitchFamily="2" charset="-122"/>
                        <a:ea typeface="宋体" panose="02010600030101010101" pitchFamily="2" charset="-122"/>
                      </a:endParaRPr>
                    </a:p>
                  </a:txBody>
                  <a:tcPr/>
                </a:tc>
                <a:tc>
                  <a:txBody>
                    <a:bodyPr/>
                    <a:p>
                      <a:pPr>
                        <a:buNone/>
                      </a:pPr>
                      <a:r>
                        <a:rPr lang="en-US" altLang="zh-CN" sz="1200">
                          <a:latin typeface="宋体" panose="02010600030101010101" pitchFamily="2" charset="-122"/>
                          <a:ea typeface="宋体" panose="02010600030101010101" pitchFamily="2" charset="-122"/>
                        </a:rPr>
                        <a:t>0.93</a:t>
                      </a:r>
                      <a:endParaRPr lang="en-US" altLang="zh-CN" sz="1200">
                        <a:latin typeface="宋体" panose="02010600030101010101" pitchFamily="2" charset="-122"/>
                        <a:ea typeface="宋体" panose="02010600030101010101" pitchFamily="2" charset="-122"/>
                      </a:endParaRPr>
                    </a:p>
                  </a:txBody>
                  <a:tcPr/>
                </a:tc>
              </a:tr>
              <a:tr h="365760">
                <a:tc>
                  <a:txBody>
                    <a:bodyPr/>
                    <a:p>
                      <a:pPr>
                        <a:buNone/>
                      </a:pPr>
                      <a:r>
                        <a:rPr lang="zh-CN" altLang="en-US" sz="1200"/>
                        <a:t>融合</a:t>
                      </a:r>
                      <a:endParaRPr lang="zh-CN" altLang="en-US" sz="1200"/>
                    </a:p>
                  </a:txBody>
                  <a:tcPr/>
                </a:tc>
                <a:tc>
                  <a:txBody>
                    <a:bodyPr/>
                    <a:p>
                      <a:pPr>
                        <a:buNone/>
                      </a:pPr>
                      <a:r>
                        <a:rPr lang="en-US" altLang="zh-CN" sz="1200" dirty="0">
                          <a:solidFill>
                            <a:schemeClr val="tx1">
                              <a:lumMod val="85000"/>
                              <a:lumOff val="15000"/>
                            </a:schemeClr>
                          </a:solidFill>
                          <a:latin typeface="方正悠黑体加粗" panose="02010600010101010101" charset="-122"/>
                          <a:ea typeface="方正悠黑体加粗" panose="02010600010101010101" charset="-122"/>
                          <a:sym typeface="方正悠黑体加粗" panose="02010600010101010101" charset="-122"/>
                        </a:rPr>
                        <a:t>meander</a:t>
                      </a:r>
                      <a:endParaRPr lang="en-US" altLang="zh-CN" sz="1200" dirty="0">
                        <a:solidFill>
                          <a:schemeClr val="tx1">
                            <a:lumMod val="85000"/>
                            <a:lumOff val="15000"/>
                          </a:schemeClr>
                        </a:solidFill>
                        <a:latin typeface="方正悠黑体加粗" panose="02010600010101010101" charset="-122"/>
                        <a:ea typeface="方正悠黑体加粗" panose="02010600010101010101" charset="-122"/>
                        <a:sym typeface="方正悠黑体加粗" panose="02010600010101010101" charset="-122"/>
                      </a:endParaRPr>
                    </a:p>
                  </a:txBody>
                  <a:tcPr/>
                </a:tc>
                <a:tc>
                  <a:txBody>
                    <a:bodyPr/>
                    <a:p>
                      <a:pPr marL="0" indent="0">
                        <a:buNone/>
                      </a:pPr>
                      <a:r>
                        <a:rPr lang="en-US" sz="1200">
                          <a:solidFill>
                            <a:srgbClr val="000000"/>
                          </a:solidFill>
                          <a:latin typeface="宋体" panose="02010600030101010101" pitchFamily="2" charset="-122"/>
                        </a:rPr>
                        <a:t>0.91</a:t>
                      </a:r>
                      <a:endParaRPr lang="en-US" altLang="en-US" sz="1200">
                        <a:solidFill>
                          <a:srgbClr val="000000"/>
                        </a:solidFill>
                        <a:latin typeface="宋体" panose="02010600030101010101" pitchFamily="2" charset="-122"/>
                      </a:endParaRPr>
                    </a:p>
                  </a:txBody>
                  <a:tcPr marL="12700" marR="12700" marT="12700" vert="horz" anchor="b" anchorCtr="0"/>
                </a:tc>
                <a:tc>
                  <a:txBody>
                    <a:bodyPr/>
                    <a:p>
                      <a:pPr marL="0" indent="0">
                        <a:buNone/>
                      </a:pPr>
                      <a:r>
                        <a:rPr lang="en-US" sz="1200">
                          <a:solidFill>
                            <a:srgbClr val="000000"/>
                          </a:solidFill>
                          <a:latin typeface="宋体" panose="02010600030101010101" pitchFamily="2" charset="-122"/>
                        </a:rPr>
                        <a:t>0.91</a:t>
                      </a:r>
                      <a:endParaRPr lang="en-US" altLang="en-US" sz="1200">
                        <a:solidFill>
                          <a:srgbClr val="000000"/>
                        </a:solidFill>
                        <a:latin typeface="宋体" panose="02010600030101010101" pitchFamily="2" charset="-122"/>
                      </a:endParaRPr>
                    </a:p>
                  </a:txBody>
                  <a:tcPr marL="12700" marR="12700" marT="12700" vert="horz" anchor="b" anchorCtr="0"/>
                </a:tc>
                <a:tc>
                  <a:txBody>
                    <a:bodyPr/>
                    <a:p>
                      <a:pPr marL="0" indent="0">
                        <a:buNone/>
                      </a:pPr>
                      <a:r>
                        <a:rPr lang="en-US" sz="1200">
                          <a:solidFill>
                            <a:srgbClr val="000000"/>
                          </a:solidFill>
                          <a:latin typeface="宋体" panose="02010600030101010101" pitchFamily="2" charset="-122"/>
                        </a:rPr>
                        <a:t>0.86</a:t>
                      </a:r>
                      <a:endParaRPr lang="en-US" altLang="en-US" sz="1200">
                        <a:solidFill>
                          <a:srgbClr val="000000"/>
                        </a:solidFill>
                        <a:latin typeface="宋体" panose="02010600030101010101" pitchFamily="2" charset="-122"/>
                      </a:endParaRPr>
                    </a:p>
                  </a:txBody>
                  <a:tcPr marL="12700" marR="12700" marT="12700" vert="horz" anchor="b" anchorCtr="0"/>
                </a:tc>
                <a:tc>
                  <a:txBody>
                    <a:bodyPr/>
                    <a:p>
                      <a:pPr marL="0" indent="0">
                        <a:buNone/>
                      </a:pPr>
                      <a:r>
                        <a:rPr lang="en-US" sz="1200">
                          <a:solidFill>
                            <a:srgbClr val="000000"/>
                          </a:solidFill>
                          <a:latin typeface="宋体" panose="02010600030101010101" pitchFamily="2" charset="-122"/>
                        </a:rPr>
                        <a:t>0.96</a:t>
                      </a:r>
                      <a:endParaRPr lang="en-US" altLang="en-US" sz="1200">
                        <a:solidFill>
                          <a:srgbClr val="000000"/>
                        </a:solidFill>
                        <a:latin typeface="宋体" panose="02010600030101010101" pitchFamily="2" charset="-122"/>
                      </a:endParaRPr>
                    </a:p>
                  </a:txBody>
                  <a:tcPr marL="12700" marR="12700" marT="12700" vert="horz" anchor="b" anchorCtr="0"/>
                </a:tc>
              </a:tr>
              <a:tr h="365760">
                <a:tc>
                  <a:txBody>
                    <a:bodyPr/>
                    <a:p>
                      <a:pPr>
                        <a:buNone/>
                      </a:pPr>
                      <a:endParaRPr lang="en-US" altLang="zh-CN" sz="1200"/>
                    </a:p>
                  </a:txBody>
                  <a:tcPr/>
                </a:tc>
                <a:tc>
                  <a:txBody>
                    <a:bodyPr/>
                    <a:p>
                      <a:pPr>
                        <a:buNone/>
                      </a:pPr>
                      <a:r>
                        <a:rPr lang="en-US" altLang="zh-CN" sz="1200" dirty="0">
                          <a:solidFill>
                            <a:schemeClr val="tx1">
                              <a:lumMod val="85000"/>
                              <a:lumOff val="15000"/>
                            </a:schemeClr>
                          </a:solidFill>
                          <a:latin typeface="方正悠黑体加粗" panose="02010600010101010101" charset="-122"/>
                          <a:ea typeface="方正悠黑体加粗" panose="02010600010101010101" charset="-122"/>
                          <a:sym typeface="方正悠黑体加粗" panose="02010600010101010101" charset="-122"/>
                        </a:rPr>
                        <a:t>spiral</a:t>
                      </a:r>
                      <a:endParaRPr lang="en-US" altLang="zh-CN" sz="1200" dirty="0">
                        <a:solidFill>
                          <a:schemeClr val="tx1">
                            <a:lumMod val="85000"/>
                            <a:lumOff val="15000"/>
                          </a:schemeClr>
                        </a:solidFill>
                        <a:latin typeface="方正悠黑体加粗" panose="02010600010101010101" charset="-122"/>
                        <a:ea typeface="方正悠黑体加粗" panose="02010600010101010101" charset="-122"/>
                        <a:sym typeface="方正悠黑体加粗" panose="02010600010101010101" charset="-122"/>
                      </a:endParaRPr>
                    </a:p>
                  </a:txBody>
                  <a:tcPr/>
                </a:tc>
                <a:tc>
                  <a:txBody>
                    <a:bodyPr/>
                    <a:p>
                      <a:pPr marL="0" indent="0">
                        <a:buNone/>
                      </a:pPr>
                      <a:r>
                        <a:rPr lang="en-US" sz="1200">
                          <a:solidFill>
                            <a:srgbClr val="000000"/>
                          </a:solidFill>
                          <a:latin typeface="宋体" panose="02010600030101010101" pitchFamily="2" charset="-122"/>
                        </a:rPr>
                        <a:t>0.86</a:t>
                      </a:r>
                      <a:endParaRPr lang="en-US" altLang="en-US" sz="1200">
                        <a:solidFill>
                          <a:srgbClr val="000000"/>
                        </a:solidFill>
                        <a:latin typeface="宋体" panose="02010600030101010101" pitchFamily="2" charset="-122"/>
                      </a:endParaRPr>
                    </a:p>
                  </a:txBody>
                  <a:tcPr marL="12700" marR="12700" marT="12700" vert="horz" anchor="b" anchorCtr="0"/>
                </a:tc>
                <a:tc>
                  <a:txBody>
                    <a:bodyPr/>
                    <a:p>
                      <a:pPr marL="0" indent="0">
                        <a:buNone/>
                      </a:pPr>
                      <a:r>
                        <a:rPr lang="en-US" sz="1200">
                          <a:solidFill>
                            <a:srgbClr val="000000"/>
                          </a:solidFill>
                          <a:latin typeface="宋体" panose="02010600030101010101" pitchFamily="2" charset="-122"/>
                        </a:rPr>
                        <a:t>0.86</a:t>
                      </a:r>
                      <a:endParaRPr lang="en-US" altLang="en-US" sz="1200">
                        <a:solidFill>
                          <a:srgbClr val="000000"/>
                        </a:solidFill>
                        <a:latin typeface="宋体" panose="02010600030101010101" pitchFamily="2" charset="-122"/>
                      </a:endParaRPr>
                    </a:p>
                  </a:txBody>
                  <a:tcPr marL="12700" marR="12700" marT="12700" vert="horz" anchor="b" anchorCtr="0"/>
                </a:tc>
                <a:tc>
                  <a:txBody>
                    <a:bodyPr/>
                    <a:p>
                      <a:pPr marL="0" indent="0">
                        <a:buNone/>
                      </a:pPr>
                      <a:r>
                        <a:rPr lang="en-US" sz="1200">
                          <a:solidFill>
                            <a:srgbClr val="000000"/>
                          </a:solidFill>
                          <a:latin typeface="宋体" panose="02010600030101010101" pitchFamily="2" charset="-122"/>
                        </a:rPr>
                        <a:t>0.</a:t>
                      </a:r>
                      <a:r>
                        <a:rPr lang="en-US" sz="1200">
                          <a:solidFill>
                            <a:srgbClr val="000000"/>
                          </a:solidFill>
                          <a:latin typeface="宋体" panose="02010600030101010101" pitchFamily="2" charset="-122"/>
                          <a:sym typeface="+mn-ea"/>
                        </a:rPr>
                        <a:t>79</a:t>
                      </a:r>
                      <a:endParaRPr lang="en-US" altLang="en-US" sz="1200">
                        <a:solidFill>
                          <a:srgbClr val="000000"/>
                        </a:solidFill>
                        <a:latin typeface="宋体" panose="02010600030101010101" pitchFamily="2" charset="-122"/>
                      </a:endParaRPr>
                    </a:p>
                    <a:p>
                      <a:pPr marL="0" indent="0">
                        <a:buNone/>
                      </a:pPr>
                      <a:endParaRPr lang="en-US" altLang="en-US" sz="1200">
                        <a:solidFill>
                          <a:srgbClr val="000000"/>
                        </a:solidFill>
                        <a:latin typeface="宋体" panose="02010600030101010101" pitchFamily="2" charset="-122"/>
                      </a:endParaRPr>
                    </a:p>
                  </a:txBody>
                  <a:tcPr marL="12700" marR="12700" marT="12700" vert="horz" anchor="b" anchorCtr="0"/>
                </a:tc>
                <a:tc>
                  <a:txBody>
                    <a:bodyPr/>
                    <a:p>
                      <a:pPr marL="0" indent="0">
                        <a:buNone/>
                      </a:pPr>
                      <a:r>
                        <a:rPr lang="en-US" sz="1200">
                          <a:solidFill>
                            <a:srgbClr val="000000"/>
                          </a:solidFill>
                          <a:latin typeface="宋体" panose="02010600030101010101" pitchFamily="2" charset="-122"/>
                        </a:rPr>
                        <a:t>0.</a:t>
                      </a:r>
                      <a:r>
                        <a:rPr lang="en-US" sz="1200">
                          <a:solidFill>
                            <a:srgbClr val="000000"/>
                          </a:solidFill>
                          <a:latin typeface="宋体" panose="02010600030101010101" pitchFamily="2" charset="-122"/>
                          <a:sym typeface="+mn-ea"/>
                        </a:rPr>
                        <a:t>93</a:t>
                      </a:r>
                      <a:endParaRPr lang="en-US" altLang="en-US" sz="1200">
                        <a:solidFill>
                          <a:srgbClr val="000000"/>
                        </a:solidFill>
                        <a:latin typeface="宋体" panose="02010600030101010101" pitchFamily="2" charset="-122"/>
                      </a:endParaRPr>
                    </a:p>
                    <a:p>
                      <a:pPr marL="0" indent="0">
                        <a:buNone/>
                      </a:pPr>
                      <a:endParaRPr lang="en-US" altLang="en-US" sz="1200">
                        <a:solidFill>
                          <a:srgbClr val="000000"/>
                        </a:solidFill>
                        <a:latin typeface="宋体" panose="02010600030101010101" pitchFamily="2" charset="-122"/>
                      </a:endParaRPr>
                    </a:p>
                  </a:txBody>
                  <a:tcPr marL="12700" marR="12700" marT="12700" vert="horz" anchor="b" anchorCtr="0"/>
                </a:tc>
              </a:tr>
              <a:tr h="365760">
                <a:tc>
                  <a:txBody>
                    <a:bodyPr/>
                    <a:p>
                      <a:pPr>
                        <a:buNone/>
                      </a:pPr>
                      <a:endParaRPr lang="en-US" altLang="zh-CN" sz="1200"/>
                    </a:p>
                  </a:txBody>
                  <a:tcPr/>
                </a:tc>
                <a:tc>
                  <a:txBody>
                    <a:bodyPr/>
                    <a:p>
                      <a:pPr>
                        <a:buNone/>
                      </a:pPr>
                      <a:r>
                        <a:rPr lang="en-US" altLang="zh-CN" sz="1200" dirty="0">
                          <a:solidFill>
                            <a:schemeClr val="tx1">
                              <a:lumMod val="85000"/>
                              <a:lumOff val="15000"/>
                            </a:schemeClr>
                          </a:solidFill>
                          <a:latin typeface="方正悠黑体加粗" panose="02010600010101010101" charset="-122"/>
                          <a:ea typeface="方正悠黑体加粗" panose="02010600010101010101" charset="-122"/>
                          <a:sym typeface="方正悠黑体加粗" panose="02010600010101010101" charset="-122"/>
                        </a:rPr>
                        <a:t>PaHaW</a:t>
                      </a:r>
                      <a:endParaRPr lang="en-US" altLang="zh-CN" sz="1200" dirty="0">
                        <a:solidFill>
                          <a:schemeClr val="tx1">
                            <a:lumMod val="85000"/>
                            <a:lumOff val="15000"/>
                          </a:schemeClr>
                        </a:solidFill>
                        <a:latin typeface="方正悠黑体加粗" panose="02010600010101010101" charset="-122"/>
                        <a:ea typeface="方正悠黑体加粗" panose="02010600010101010101" charset="-122"/>
                        <a:sym typeface="方正悠黑体加粗" panose="02010600010101010101" charset="-122"/>
                      </a:endParaRPr>
                    </a:p>
                  </a:txBody>
                  <a:tcPr/>
                </a:tc>
                <a:tc>
                  <a:txBody>
                    <a:bodyPr/>
                    <a:p>
                      <a:pPr marL="0" indent="0">
                        <a:buNone/>
                      </a:pPr>
                      <a:r>
                        <a:rPr lang="en-US" sz="1200" b="1">
                          <a:solidFill>
                            <a:srgbClr val="000000"/>
                          </a:solidFill>
                          <a:latin typeface="宋体" panose="02010600030101010101" pitchFamily="2" charset="-122"/>
                        </a:rPr>
                        <a:t>1</a:t>
                      </a:r>
                      <a:endParaRPr lang="en-US" altLang="en-US" sz="1200" b="1">
                        <a:solidFill>
                          <a:srgbClr val="000000"/>
                        </a:solidFill>
                        <a:latin typeface="宋体" panose="02010600030101010101" pitchFamily="2" charset="-122"/>
                      </a:endParaRPr>
                    </a:p>
                  </a:txBody>
                  <a:tcPr marL="12700" marR="12700" marT="12700" vert="horz" anchor="b" anchorCtr="0"/>
                </a:tc>
                <a:tc>
                  <a:txBody>
                    <a:bodyPr/>
                    <a:p>
                      <a:pPr marL="0" indent="0">
                        <a:buNone/>
                      </a:pPr>
                      <a:r>
                        <a:rPr lang="en-US" sz="1200" b="1">
                          <a:solidFill>
                            <a:srgbClr val="000000"/>
                          </a:solidFill>
                          <a:latin typeface="宋体" panose="02010600030101010101" pitchFamily="2" charset="-122"/>
                        </a:rPr>
                        <a:t>1</a:t>
                      </a:r>
                      <a:endParaRPr lang="en-US" altLang="en-US" sz="1200" b="1">
                        <a:solidFill>
                          <a:srgbClr val="000000"/>
                        </a:solidFill>
                        <a:latin typeface="宋体" panose="02010600030101010101" pitchFamily="2" charset="-122"/>
                      </a:endParaRPr>
                    </a:p>
                  </a:txBody>
                  <a:tcPr marL="12700" marR="12700" marT="12700" vert="horz" anchor="b" anchorCtr="0"/>
                </a:tc>
                <a:tc>
                  <a:txBody>
                    <a:bodyPr/>
                    <a:p>
                      <a:pPr marL="0" indent="0">
                        <a:buNone/>
                      </a:pPr>
                      <a:r>
                        <a:rPr lang="en-US" sz="1200" b="1">
                          <a:solidFill>
                            <a:srgbClr val="000000"/>
                          </a:solidFill>
                          <a:latin typeface="宋体" panose="02010600030101010101" pitchFamily="2" charset="-122"/>
                        </a:rPr>
                        <a:t>1</a:t>
                      </a:r>
                      <a:endParaRPr lang="en-US" altLang="en-US" sz="1200" b="1">
                        <a:solidFill>
                          <a:srgbClr val="000000"/>
                        </a:solidFill>
                        <a:latin typeface="宋体" panose="02010600030101010101" pitchFamily="2" charset="-122"/>
                      </a:endParaRPr>
                    </a:p>
                  </a:txBody>
                  <a:tcPr marL="12700" marR="12700" marT="12700" vert="horz" anchor="b" anchorCtr="0"/>
                </a:tc>
                <a:tc>
                  <a:txBody>
                    <a:bodyPr/>
                    <a:p>
                      <a:pPr marL="0" indent="0">
                        <a:buNone/>
                      </a:pPr>
                      <a:r>
                        <a:rPr lang="en-US" sz="1200" b="1">
                          <a:solidFill>
                            <a:srgbClr val="000000"/>
                          </a:solidFill>
                          <a:latin typeface="宋体" panose="02010600030101010101" pitchFamily="2" charset="-122"/>
                        </a:rPr>
                        <a:t>1</a:t>
                      </a:r>
                      <a:endParaRPr lang="en-US" altLang="en-US" sz="1200" b="1">
                        <a:solidFill>
                          <a:srgbClr val="000000"/>
                        </a:solidFill>
                        <a:latin typeface="宋体" panose="02010600030101010101" pitchFamily="2" charset="-122"/>
                      </a:endParaRPr>
                    </a:p>
                  </a:txBody>
                  <a:tcPr marL="12700" marR="12700" marT="12700" vert="horz" anchor="b" anchorCtr="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rotWithShape="1">
          <a:blip r:embed="rId1"/>
          <a:srcRect b="2219"/>
          <a:stretch>
            <a:fillRect/>
          </a:stretch>
        </p:blipFill>
        <p:spPr>
          <a:xfrm>
            <a:off x="444075" y="2796400"/>
            <a:ext cx="2921451" cy="1642150"/>
          </a:xfrm>
          <a:prstGeom prst="rect">
            <a:avLst/>
          </a:prstGeom>
          <a:noFill/>
          <a:ln>
            <a:noFill/>
          </a:ln>
        </p:spPr>
      </p:pic>
      <p:sp>
        <p:nvSpPr>
          <p:cNvPr id="63" name="Google Shape;63;p14"/>
          <p:cNvSpPr txBox="1">
            <a:spLocks noGrp="1"/>
          </p:cNvSpPr>
          <p:nvPr>
            <p:ph type="title"/>
          </p:nvPr>
        </p:nvSpPr>
        <p:spPr>
          <a:xfrm>
            <a:off x="311700" y="291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Recap: MAML</a:t>
            </a:r>
            <a:endParaRPr lang="en-GB"/>
          </a:p>
        </p:txBody>
      </p:sp>
      <p:pic>
        <p:nvPicPr>
          <p:cNvPr id="64" name="Google Shape;64;p14"/>
          <p:cNvPicPr preferRelativeResize="0"/>
          <p:nvPr/>
        </p:nvPicPr>
        <p:blipFill>
          <a:blip r:embed="rId2"/>
          <a:stretch>
            <a:fillRect/>
          </a:stretch>
        </p:blipFill>
        <p:spPr>
          <a:xfrm>
            <a:off x="565875" y="1285000"/>
            <a:ext cx="790450" cy="194975"/>
          </a:xfrm>
          <a:prstGeom prst="rect">
            <a:avLst/>
          </a:prstGeom>
          <a:noFill/>
          <a:ln>
            <a:noFill/>
          </a:ln>
        </p:spPr>
      </p:pic>
      <p:pic>
        <p:nvPicPr>
          <p:cNvPr id="65" name="Google Shape;65;p14"/>
          <p:cNvPicPr preferRelativeResize="0"/>
          <p:nvPr/>
        </p:nvPicPr>
        <p:blipFill>
          <a:blip r:embed="rId3"/>
          <a:stretch>
            <a:fillRect/>
          </a:stretch>
        </p:blipFill>
        <p:spPr>
          <a:xfrm>
            <a:off x="565875" y="1584075"/>
            <a:ext cx="1357900" cy="232775"/>
          </a:xfrm>
          <a:prstGeom prst="rect">
            <a:avLst/>
          </a:prstGeom>
          <a:noFill/>
          <a:ln>
            <a:noFill/>
          </a:ln>
        </p:spPr>
      </p:pic>
      <p:pic>
        <p:nvPicPr>
          <p:cNvPr id="66" name="Google Shape;66;p14"/>
          <p:cNvPicPr preferRelativeResize="0"/>
          <p:nvPr/>
        </p:nvPicPr>
        <p:blipFill rotWithShape="1">
          <a:blip r:embed="rId4"/>
          <a:srcRect l="3679"/>
          <a:stretch>
            <a:fillRect/>
          </a:stretch>
        </p:blipFill>
        <p:spPr>
          <a:xfrm>
            <a:off x="519882" y="1960025"/>
            <a:ext cx="2651474" cy="617000"/>
          </a:xfrm>
          <a:prstGeom prst="rect">
            <a:avLst/>
          </a:prstGeom>
          <a:noFill/>
          <a:ln>
            <a:noFill/>
          </a:ln>
        </p:spPr>
      </p:pic>
      <p:sp>
        <p:nvSpPr>
          <p:cNvPr id="67" name="Google Shape;67;p14"/>
          <p:cNvSpPr txBox="1"/>
          <p:nvPr/>
        </p:nvSpPr>
        <p:spPr>
          <a:xfrm>
            <a:off x="4156525" y="1031275"/>
            <a:ext cx="4599300" cy="34800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a:solidFill>
                  <a:schemeClr val="dk1"/>
                </a:solidFill>
              </a:rPr>
              <a:t>Slow Net (θ), Fast Net (θ’)</a:t>
            </a:r>
            <a:endParaRPr sz="1800">
              <a:solidFill>
                <a:schemeClr val="dk1"/>
              </a:solidFill>
            </a:endParaRPr>
          </a:p>
          <a:p>
            <a:pPr marL="457200" lvl="0" indent="-342900" algn="l" rtl="0">
              <a:lnSpc>
                <a:spcPct val="115000"/>
              </a:lnSpc>
              <a:spcBef>
                <a:spcPts val="1600"/>
              </a:spcBef>
              <a:spcAft>
                <a:spcPts val="0"/>
              </a:spcAft>
              <a:buClr>
                <a:schemeClr val="dk1"/>
              </a:buClr>
              <a:buSzPts val="1800"/>
              <a:buAutoNum type="arabicPeriod"/>
            </a:pPr>
            <a:r>
              <a:rPr lang="en-GB" sz="1800">
                <a:solidFill>
                  <a:schemeClr val="dk1"/>
                </a:solidFill>
              </a:rPr>
              <a:t>Slow Net provides an initialization θ for Fast Net (aka “</a:t>
            </a:r>
            <a:r>
              <a:rPr lang="en-GB" sz="1800" b="1">
                <a:solidFill>
                  <a:schemeClr val="dk1"/>
                </a:solidFill>
              </a:rPr>
              <a:t>outer loop</a:t>
            </a:r>
            <a:r>
              <a:rPr lang="en-GB" sz="1800">
                <a:solidFill>
                  <a:schemeClr val="dk1"/>
                </a:solidFill>
              </a:rPr>
              <a:t>”).</a:t>
            </a:r>
            <a:endParaRPr sz="1800">
              <a:solidFill>
                <a:schemeClr val="dk1"/>
              </a:solidFill>
            </a:endParaRPr>
          </a:p>
          <a:p>
            <a:pPr marL="457200" lvl="0" indent="-342900" algn="l" rtl="0">
              <a:lnSpc>
                <a:spcPct val="115000"/>
              </a:lnSpc>
              <a:spcBef>
                <a:spcPts val="0"/>
              </a:spcBef>
              <a:spcAft>
                <a:spcPts val="0"/>
              </a:spcAft>
              <a:buClr>
                <a:schemeClr val="dk1"/>
              </a:buClr>
              <a:buSzPts val="1800"/>
              <a:buAutoNum type="arabicPeriod"/>
            </a:pPr>
            <a:r>
              <a:rPr lang="en-GB" sz="1800">
                <a:solidFill>
                  <a:schemeClr val="dk1"/>
                </a:solidFill>
              </a:rPr>
              <a:t>Fast Net (aka “</a:t>
            </a:r>
            <a:r>
              <a:rPr lang="en-GB" sz="1800" b="1">
                <a:solidFill>
                  <a:schemeClr val="dk1"/>
                </a:solidFill>
              </a:rPr>
              <a:t>inner loop</a:t>
            </a:r>
            <a:r>
              <a:rPr lang="en-GB" sz="1800">
                <a:solidFill>
                  <a:schemeClr val="dk1"/>
                </a:solidFill>
              </a:rPr>
              <a:t>”) takes a few gradient update updates on θ to obtain θ’. </a:t>
            </a:r>
            <a:endParaRPr sz="1800">
              <a:solidFill>
                <a:schemeClr val="dk1"/>
              </a:solidFill>
            </a:endParaRPr>
          </a:p>
          <a:p>
            <a:pPr marL="457200" lvl="0" indent="-342900" algn="l" rtl="0">
              <a:lnSpc>
                <a:spcPct val="115000"/>
              </a:lnSpc>
              <a:spcBef>
                <a:spcPts val="0"/>
              </a:spcBef>
              <a:spcAft>
                <a:spcPts val="0"/>
              </a:spcAft>
              <a:buClr>
                <a:schemeClr val="dk1"/>
              </a:buClr>
              <a:buSzPts val="1800"/>
              <a:buAutoNum type="arabicPeriod"/>
            </a:pPr>
            <a:r>
              <a:rPr lang="en-GB" sz="1800">
                <a:solidFill>
                  <a:schemeClr val="dk1"/>
                </a:solidFill>
              </a:rPr>
              <a:t>We compute the </a:t>
            </a:r>
            <a:r>
              <a:rPr lang="en-GB" sz="1800" b="1">
                <a:solidFill>
                  <a:schemeClr val="dk1"/>
                </a:solidFill>
              </a:rPr>
              <a:t>validation loss</a:t>
            </a:r>
            <a:r>
              <a:rPr lang="en-GB" sz="1800">
                <a:solidFill>
                  <a:schemeClr val="dk1"/>
                </a:solidFill>
              </a:rPr>
              <a:t> for the task, </a:t>
            </a:r>
            <a:r>
              <a:rPr lang="en-GB" sz="1800" b="1">
                <a:solidFill>
                  <a:schemeClr val="dk1"/>
                </a:solidFill>
              </a:rPr>
              <a:t>take deritivative w.r.t. θ</a:t>
            </a:r>
            <a:r>
              <a:rPr lang="en-GB" sz="1800">
                <a:solidFill>
                  <a:schemeClr val="dk1"/>
                </a:solidFill>
              </a:rPr>
              <a:t>, and sum the gradients over sampled tasks.</a:t>
            </a:r>
            <a:endParaRPr sz="1800">
              <a:solidFill>
                <a:schemeClr val="dk1"/>
              </a:solidFill>
            </a:endParaRPr>
          </a:p>
          <a:p>
            <a:pPr marL="457200" lvl="0" indent="-342900" algn="l" rtl="0">
              <a:lnSpc>
                <a:spcPct val="115000"/>
              </a:lnSpc>
              <a:spcBef>
                <a:spcPts val="0"/>
              </a:spcBef>
              <a:spcAft>
                <a:spcPts val="0"/>
              </a:spcAft>
              <a:buClr>
                <a:schemeClr val="dk1"/>
              </a:buClr>
              <a:buSzPts val="1800"/>
              <a:buAutoNum type="arabicPeriod"/>
            </a:pPr>
            <a:r>
              <a:rPr lang="en-GB" sz="1800">
                <a:solidFill>
                  <a:schemeClr val="dk1"/>
                </a:solidFill>
              </a:rPr>
              <a:t>Update Slow Net weight θ</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Recap: MAML</a:t>
            </a:r>
            <a:endParaRPr lang="en-GB"/>
          </a:p>
        </p:txBody>
      </p:sp>
      <p:sp>
        <p:nvSpPr>
          <p:cNvPr id="73" name="Google Shape;73;p15"/>
          <p:cNvSpPr txBox="1">
            <a:spLocks noGrp="1"/>
          </p:cNvSpPr>
          <p:nvPr>
            <p:ph type="body" idx="1"/>
          </p:nvPr>
        </p:nvSpPr>
        <p:spPr>
          <a:xfrm>
            <a:off x="311700" y="1000075"/>
            <a:ext cx="8520600" cy="19209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GB"/>
              <a:t>One limitation that hasn’t been addressed is that, </a:t>
            </a:r>
            <a:r>
              <a:rPr lang="en-GB" b="1"/>
              <a:t>tasks might not uniformly exist in the task space</a:t>
            </a:r>
            <a:r>
              <a:rPr lang="en-GB"/>
              <a:t>. Using a universally shared θ might not be optimal when the task space has structure.</a:t>
            </a:r>
            <a:endParaRPr lang="en-GB"/>
          </a:p>
        </p:txBody>
      </p:sp>
      <p:grpSp>
        <p:nvGrpSpPr>
          <p:cNvPr id="74" name="Google Shape;74;p15"/>
          <p:cNvGrpSpPr/>
          <p:nvPr/>
        </p:nvGrpSpPr>
        <p:grpSpPr>
          <a:xfrm>
            <a:off x="2021850" y="3082400"/>
            <a:ext cx="1571400" cy="1571400"/>
            <a:chOff x="475275" y="2989500"/>
            <a:chExt cx="1571400" cy="1571400"/>
          </a:xfrm>
        </p:grpSpPr>
        <p:sp>
          <p:nvSpPr>
            <p:cNvPr id="75" name="Google Shape;75;p15"/>
            <p:cNvSpPr/>
            <p:nvPr/>
          </p:nvSpPr>
          <p:spPr>
            <a:xfrm>
              <a:off x="475275" y="2989500"/>
              <a:ext cx="1571400" cy="1571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5"/>
            <p:cNvSpPr/>
            <p:nvPr/>
          </p:nvSpPr>
          <p:spPr>
            <a:xfrm>
              <a:off x="919825" y="3242475"/>
              <a:ext cx="92100" cy="92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15"/>
            <p:cNvSpPr/>
            <p:nvPr/>
          </p:nvSpPr>
          <p:spPr>
            <a:xfrm>
              <a:off x="665950" y="4069425"/>
              <a:ext cx="92100" cy="92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15"/>
            <p:cNvSpPr/>
            <p:nvPr/>
          </p:nvSpPr>
          <p:spPr>
            <a:xfrm>
              <a:off x="956325" y="4198825"/>
              <a:ext cx="92100" cy="92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15"/>
            <p:cNvSpPr/>
            <p:nvPr/>
          </p:nvSpPr>
          <p:spPr>
            <a:xfrm>
              <a:off x="1537975" y="3977325"/>
              <a:ext cx="92100" cy="92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15"/>
            <p:cNvSpPr/>
            <p:nvPr/>
          </p:nvSpPr>
          <p:spPr>
            <a:xfrm>
              <a:off x="1705700" y="3807800"/>
              <a:ext cx="92100" cy="92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5"/>
            <p:cNvSpPr/>
            <p:nvPr/>
          </p:nvSpPr>
          <p:spPr>
            <a:xfrm>
              <a:off x="1797800" y="3977325"/>
              <a:ext cx="92100" cy="92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15"/>
            <p:cNvSpPr/>
            <p:nvPr/>
          </p:nvSpPr>
          <p:spPr>
            <a:xfrm>
              <a:off x="1537975" y="3334575"/>
              <a:ext cx="92100" cy="92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15"/>
            <p:cNvSpPr/>
            <p:nvPr/>
          </p:nvSpPr>
          <p:spPr>
            <a:xfrm>
              <a:off x="1705700" y="4161525"/>
              <a:ext cx="92100" cy="92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15"/>
            <p:cNvSpPr/>
            <p:nvPr/>
          </p:nvSpPr>
          <p:spPr>
            <a:xfrm>
              <a:off x="1284100" y="3729150"/>
              <a:ext cx="92100" cy="92100"/>
            </a:xfrm>
            <a:prstGeom prst="ellipse">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15"/>
            <p:cNvSpPr txBox="1"/>
            <p:nvPr/>
          </p:nvSpPr>
          <p:spPr>
            <a:xfrm>
              <a:off x="1050252" y="3474668"/>
              <a:ext cx="390900" cy="2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θ*</a:t>
              </a:r>
              <a:endParaRPr lang="en-GB"/>
            </a:p>
          </p:txBody>
        </p:sp>
      </p:grpSp>
      <p:sp>
        <p:nvSpPr>
          <p:cNvPr id="86" name="Google Shape;86;p15"/>
          <p:cNvSpPr txBox="1"/>
          <p:nvPr/>
        </p:nvSpPr>
        <p:spPr>
          <a:xfrm>
            <a:off x="3823225" y="3680300"/>
            <a:ext cx="1149900" cy="36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t>V.S.</a:t>
            </a:r>
            <a:endParaRPr b="1"/>
          </a:p>
        </p:txBody>
      </p:sp>
      <p:grpSp>
        <p:nvGrpSpPr>
          <p:cNvPr id="87" name="Google Shape;87;p15"/>
          <p:cNvGrpSpPr/>
          <p:nvPr/>
        </p:nvGrpSpPr>
        <p:grpSpPr>
          <a:xfrm>
            <a:off x="5203100" y="3078500"/>
            <a:ext cx="1628822" cy="1571400"/>
            <a:chOff x="5203100" y="3230900"/>
            <a:chExt cx="1628822" cy="1571400"/>
          </a:xfrm>
        </p:grpSpPr>
        <p:grpSp>
          <p:nvGrpSpPr>
            <p:cNvPr id="88" name="Google Shape;88;p15"/>
            <p:cNvGrpSpPr/>
            <p:nvPr/>
          </p:nvGrpSpPr>
          <p:grpSpPr>
            <a:xfrm>
              <a:off x="5203100" y="3230900"/>
              <a:ext cx="1571400" cy="1571400"/>
              <a:chOff x="5081250" y="3234800"/>
              <a:chExt cx="1571400" cy="1571400"/>
            </a:xfrm>
          </p:grpSpPr>
          <p:sp>
            <p:nvSpPr>
              <p:cNvPr id="89" name="Google Shape;89;p15"/>
              <p:cNvSpPr/>
              <p:nvPr/>
            </p:nvSpPr>
            <p:spPr>
              <a:xfrm>
                <a:off x="5081250" y="3234800"/>
                <a:ext cx="1571400" cy="1571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15"/>
              <p:cNvSpPr/>
              <p:nvPr/>
            </p:nvSpPr>
            <p:spPr>
              <a:xfrm>
                <a:off x="5525800" y="3487775"/>
                <a:ext cx="92100" cy="92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15"/>
              <p:cNvSpPr/>
              <p:nvPr/>
            </p:nvSpPr>
            <p:spPr>
              <a:xfrm>
                <a:off x="5271925" y="4314725"/>
                <a:ext cx="92100" cy="92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15"/>
              <p:cNvSpPr/>
              <p:nvPr/>
            </p:nvSpPr>
            <p:spPr>
              <a:xfrm>
                <a:off x="5562300" y="4444125"/>
                <a:ext cx="92100" cy="92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15"/>
              <p:cNvSpPr/>
              <p:nvPr/>
            </p:nvSpPr>
            <p:spPr>
              <a:xfrm>
                <a:off x="6143950" y="4222625"/>
                <a:ext cx="92100" cy="92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5"/>
              <p:cNvSpPr/>
              <p:nvPr/>
            </p:nvSpPr>
            <p:spPr>
              <a:xfrm>
                <a:off x="6311675" y="4053100"/>
                <a:ext cx="92100" cy="92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15"/>
              <p:cNvSpPr/>
              <p:nvPr/>
            </p:nvSpPr>
            <p:spPr>
              <a:xfrm>
                <a:off x="6403775" y="4222625"/>
                <a:ext cx="92100" cy="92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15"/>
              <p:cNvSpPr/>
              <p:nvPr/>
            </p:nvSpPr>
            <p:spPr>
              <a:xfrm>
                <a:off x="6143950" y="3579875"/>
                <a:ext cx="92100" cy="92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5"/>
              <p:cNvSpPr/>
              <p:nvPr/>
            </p:nvSpPr>
            <p:spPr>
              <a:xfrm>
                <a:off x="6311675" y="4406825"/>
                <a:ext cx="92100" cy="92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15"/>
              <p:cNvSpPr/>
              <p:nvPr/>
            </p:nvSpPr>
            <p:spPr>
              <a:xfrm>
                <a:off x="5842540" y="3529844"/>
                <a:ext cx="92100" cy="92100"/>
              </a:xfrm>
              <a:prstGeom prst="ellipse">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15"/>
              <p:cNvSpPr/>
              <p:nvPr/>
            </p:nvSpPr>
            <p:spPr>
              <a:xfrm>
                <a:off x="5417103" y="4383823"/>
                <a:ext cx="92100" cy="92100"/>
              </a:xfrm>
              <a:prstGeom prst="ellipse">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15"/>
              <p:cNvSpPr/>
              <p:nvPr/>
            </p:nvSpPr>
            <p:spPr>
              <a:xfrm>
                <a:off x="6273865" y="4229960"/>
                <a:ext cx="92100" cy="92100"/>
              </a:xfrm>
              <a:prstGeom prst="ellipse">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1" name="Google Shape;101;p15"/>
            <p:cNvSpPr txBox="1"/>
            <p:nvPr/>
          </p:nvSpPr>
          <p:spPr>
            <a:xfrm>
              <a:off x="5735000" y="3284325"/>
              <a:ext cx="355200" cy="2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θ</a:t>
              </a:r>
              <a:r>
                <a:rPr lang="en-GB" baseline="30000"/>
                <a:t>1</a:t>
              </a:r>
              <a:endParaRPr baseline="30000"/>
            </a:p>
          </p:txBody>
        </p:sp>
        <p:sp>
          <p:nvSpPr>
            <p:cNvPr id="102" name="Google Shape;102;p15"/>
            <p:cNvSpPr txBox="1"/>
            <p:nvPr/>
          </p:nvSpPr>
          <p:spPr>
            <a:xfrm>
              <a:off x="5320150" y="4433225"/>
              <a:ext cx="355200" cy="2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θ</a:t>
              </a:r>
              <a:r>
                <a:rPr lang="en-GB" baseline="30000"/>
                <a:t>2</a:t>
              </a:r>
              <a:endParaRPr baseline="30000"/>
            </a:p>
          </p:txBody>
        </p:sp>
        <p:sp>
          <p:nvSpPr>
            <p:cNvPr id="103" name="Google Shape;103;p15"/>
            <p:cNvSpPr txBox="1"/>
            <p:nvPr/>
          </p:nvSpPr>
          <p:spPr>
            <a:xfrm>
              <a:off x="6476722" y="4263672"/>
              <a:ext cx="355200" cy="2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θ</a:t>
              </a:r>
              <a:r>
                <a:rPr lang="en-GB" baseline="30000"/>
                <a:t>3</a:t>
              </a:r>
              <a:endParaRPr baseline="3000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LEO</a:t>
            </a:r>
            <a:endParaRPr lang="en-GB"/>
          </a:p>
        </p:txBody>
      </p:sp>
      <p:sp>
        <p:nvSpPr>
          <p:cNvPr id="128" name="Google Shape;128;p17"/>
          <p:cNvSpPr txBox="1">
            <a:spLocks noGrp="1"/>
          </p:cNvSpPr>
          <p:nvPr>
            <p:ph type="body" idx="1"/>
          </p:nvPr>
        </p:nvSpPr>
        <p:spPr>
          <a:xfrm>
            <a:off x="311700" y="1152475"/>
            <a:ext cx="8520600" cy="81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LEO learns a function to propose θ by taking data points as input by mapping data point </a:t>
            </a:r>
            <a:r>
              <a:rPr lang="en-GB" b="1"/>
              <a:t>x</a:t>
            </a:r>
            <a:r>
              <a:rPr lang="en-GB"/>
              <a:t> into a latent vector </a:t>
            </a:r>
            <a:r>
              <a:rPr lang="en-GB" b="1"/>
              <a:t>z</a:t>
            </a:r>
            <a:r>
              <a:rPr lang="en-GB"/>
              <a:t>, then decode into </a:t>
            </a:r>
            <a:r>
              <a:rPr lang="en-GB" b="1"/>
              <a:t>θ</a:t>
            </a:r>
            <a:r>
              <a:rPr lang="en-GB"/>
              <a:t> for final classification.</a:t>
            </a:r>
            <a:endParaRPr lang="en-GB"/>
          </a:p>
        </p:txBody>
      </p:sp>
      <p:pic>
        <p:nvPicPr>
          <p:cNvPr id="129" name="Google Shape;129;p17"/>
          <p:cNvPicPr preferRelativeResize="0"/>
          <p:nvPr/>
        </p:nvPicPr>
        <p:blipFill>
          <a:blip r:embed="rId1"/>
          <a:stretch>
            <a:fillRect/>
          </a:stretch>
        </p:blipFill>
        <p:spPr>
          <a:xfrm>
            <a:off x="273375" y="2097225"/>
            <a:ext cx="3358375" cy="2762925"/>
          </a:xfrm>
          <a:prstGeom prst="rect">
            <a:avLst/>
          </a:prstGeom>
          <a:noFill/>
          <a:ln>
            <a:noFill/>
          </a:ln>
        </p:spPr>
      </p:pic>
      <p:sp>
        <p:nvSpPr>
          <p:cNvPr id="130" name="Google Shape;130;p17"/>
          <p:cNvSpPr txBox="1"/>
          <p:nvPr/>
        </p:nvSpPr>
        <p:spPr>
          <a:xfrm>
            <a:off x="4299050" y="2161688"/>
            <a:ext cx="4332000" cy="263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t>Several advantages for the latent space:</a:t>
            </a:r>
            <a:endParaRPr sz="1800"/>
          </a:p>
          <a:p>
            <a:pPr marL="457200" lvl="0" indent="-342900" algn="l" rtl="0">
              <a:spcBef>
                <a:spcPts val="0"/>
              </a:spcBef>
              <a:spcAft>
                <a:spcPts val="0"/>
              </a:spcAft>
              <a:buSzPts val="1800"/>
              <a:buAutoNum type="arabicPeriod"/>
            </a:pPr>
            <a:r>
              <a:rPr lang="en-GB" sz="1800"/>
              <a:t>Easier optimization (a smaller gradient step in latent space can have a larger impact on final parameter space)</a:t>
            </a:r>
            <a:endParaRPr sz="1800"/>
          </a:p>
          <a:p>
            <a:pPr marL="457200" lvl="0" indent="-342900" algn="l" rtl="0">
              <a:spcBef>
                <a:spcPts val="0"/>
              </a:spcBef>
              <a:spcAft>
                <a:spcPts val="0"/>
              </a:spcAft>
              <a:buSzPts val="1800"/>
              <a:buAutoNum type="arabicPeriod"/>
            </a:pPr>
            <a:r>
              <a:rPr lang="en-GB" sz="1800"/>
              <a:t>Easier adaptation (more expressive than a single θ) </a:t>
            </a:r>
            <a:endParaRPr sz="1800"/>
          </a:p>
          <a:p>
            <a:pPr marL="457200" lvl="0" indent="-342900" algn="l" rtl="0">
              <a:spcBef>
                <a:spcPts val="0"/>
              </a:spcBef>
              <a:spcAft>
                <a:spcPts val="0"/>
              </a:spcAft>
              <a:buSzPts val="1800"/>
              <a:buAutoNum type="arabicPeriod"/>
            </a:pPr>
            <a:r>
              <a:rPr lang="en-GB" sz="1800"/>
              <a:t>Task agnostic (if </a:t>
            </a:r>
            <a:r>
              <a:rPr lang="en-GB" sz="1800" b="1"/>
              <a:t>z</a:t>
            </a:r>
            <a:r>
              <a:rPr lang="en-GB" sz="1800"/>
              <a:t> is inferred from data </a:t>
            </a:r>
            <a:r>
              <a:rPr lang="en-GB" sz="1800" b="1"/>
              <a:t>x, y</a:t>
            </a:r>
            <a:r>
              <a:rPr lang="en-GB" sz="1800"/>
              <a:t>)</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45110" y="385445"/>
            <a:ext cx="8782050" cy="34004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First Step: Encoding Data (Outer Loop)</a:t>
            </a:r>
            <a:endParaRPr lang="en-GB"/>
          </a:p>
        </p:txBody>
      </p:sp>
      <p:sp>
        <p:nvSpPr>
          <p:cNvPr id="136" name="Google Shape;136;p18"/>
          <p:cNvSpPr txBox="1">
            <a:spLocks noGrp="1"/>
          </p:cNvSpPr>
          <p:nvPr>
            <p:ph type="body" idx="1"/>
          </p:nvPr>
        </p:nvSpPr>
        <p:spPr>
          <a:xfrm>
            <a:off x="311700" y="1152475"/>
            <a:ext cx="8520600" cy="164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Encoder</a:t>
            </a:r>
            <a:r>
              <a:rPr lang="en-GB"/>
              <a:t>: Φ</a:t>
            </a:r>
            <a:r>
              <a:rPr lang="en-GB" b="1" baseline="-25000"/>
              <a:t>e</a:t>
            </a:r>
            <a:r>
              <a:rPr lang="en-GB"/>
              <a:t>  x → h</a:t>
            </a:r>
            <a:endParaRPr lang="en-GB"/>
          </a:p>
          <a:p>
            <a:pPr marL="0" lvl="0" indent="0" algn="l" rtl="0">
              <a:spcBef>
                <a:spcPts val="1600"/>
              </a:spcBef>
              <a:spcAft>
                <a:spcPts val="0"/>
              </a:spcAft>
              <a:buNone/>
            </a:pPr>
            <a:r>
              <a:rPr lang="en-GB" b="1"/>
              <a:t>Relation network</a:t>
            </a:r>
            <a:r>
              <a:rPr lang="en-GB"/>
              <a:t>: </a:t>
            </a:r>
            <a:r>
              <a:rPr lang="en-GB">
                <a:solidFill>
                  <a:schemeClr val="dk1"/>
                </a:solidFill>
              </a:rPr>
              <a:t>Φ</a:t>
            </a:r>
            <a:r>
              <a:rPr lang="en-GB" b="1" baseline="-25000">
                <a:solidFill>
                  <a:schemeClr val="dk1"/>
                </a:solidFill>
              </a:rPr>
              <a:t>r</a:t>
            </a:r>
            <a:r>
              <a:rPr lang="en-GB">
                <a:solidFill>
                  <a:schemeClr val="dk1"/>
                </a:solidFill>
              </a:rPr>
              <a:t>  </a:t>
            </a:r>
            <a:r>
              <a:rPr lang="en-GB"/>
              <a:t>inspired by non-parametric few-shot learning, we don’t just want to map a datum to its hidden representation, we need to consider the relationship of classes in our training example.</a:t>
            </a:r>
            <a:endParaRPr lang="en-GB"/>
          </a:p>
          <a:p>
            <a:pPr marL="0" lvl="0" indent="0" algn="l" rtl="0">
              <a:spcBef>
                <a:spcPts val="1600"/>
              </a:spcBef>
              <a:spcAft>
                <a:spcPts val="1600"/>
              </a:spcAft>
              <a:buNone/>
            </a:pPr>
          </a:p>
        </p:txBody>
      </p:sp>
      <p:pic>
        <p:nvPicPr>
          <p:cNvPr id="137" name="Google Shape;137;p18"/>
          <p:cNvPicPr preferRelativeResize="0"/>
          <p:nvPr/>
        </p:nvPicPr>
        <p:blipFill>
          <a:blip r:embed="rId1"/>
          <a:stretch>
            <a:fillRect/>
          </a:stretch>
        </p:blipFill>
        <p:spPr>
          <a:xfrm>
            <a:off x="1205638" y="3092200"/>
            <a:ext cx="5979949" cy="1314025"/>
          </a:xfrm>
          <a:prstGeom prst="rect">
            <a:avLst/>
          </a:prstGeom>
          <a:noFill/>
          <a:ln>
            <a:noFill/>
          </a:ln>
        </p:spPr>
      </p:pic>
      <p:sp>
        <p:nvSpPr>
          <p:cNvPr id="138" name="Google Shape;138;p18"/>
          <p:cNvSpPr txBox="1"/>
          <p:nvPr/>
        </p:nvSpPr>
        <p:spPr>
          <a:xfrm>
            <a:off x="5102263" y="2832775"/>
            <a:ext cx="789600" cy="3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0000"/>
                </a:solidFill>
              </a:rPr>
              <a:t>Class n</a:t>
            </a:r>
            <a:endParaRPr>
              <a:solidFill>
                <a:srgbClr val="FF0000"/>
              </a:solidFill>
            </a:endParaRPr>
          </a:p>
        </p:txBody>
      </p:sp>
      <p:sp>
        <p:nvSpPr>
          <p:cNvPr id="139" name="Google Shape;139;p18"/>
          <p:cNvSpPr txBox="1"/>
          <p:nvPr/>
        </p:nvSpPr>
        <p:spPr>
          <a:xfrm>
            <a:off x="6335463" y="2802175"/>
            <a:ext cx="16029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0000"/>
                </a:solidFill>
              </a:rPr>
              <a:t>Every other class</a:t>
            </a:r>
            <a:endParaRPr>
              <a:solidFill>
                <a:srgbClr val="FF0000"/>
              </a:solidFill>
            </a:endParaRPr>
          </a:p>
        </p:txBody>
      </p:sp>
      <p:cxnSp>
        <p:nvCxnSpPr>
          <p:cNvPr id="140" name="Google Shape;140;p18"/>
          <p:cNvCxnSpPr/>
          <p:nvPr/>
        </p:nvCxnSpPr>
        <p:spPr>
          <a:xfrm>
            <a:off x="5418088" y="3162175"/>
            <a:ext cx="95700" cy="191700"/>
          </a:xfrm>
          <a:prstGeom prst="straightConnector1">
            <a:avLst/>
          </a:prstGeom>
          <a:noFill/>
          <a:ln w="9525" cap="flat" cmpd="sng">
            <a:solidFill>
              <a:schemeClr val="dk2"/>
            </a:solidFill>
            <a:prstDash val="solid"/>
            <a:round/>
            <a:headEnd type="none" w="med" len="med"/>
            <a:tailEnd type="triangle" w="med" len="med"/>
          </a:ln>
        </p:spPr>
      </p:cxnSp>
      <p:cxnSp>
        <p:nvCxnSpPr>
          <p:cNvPr id="141" name="Google Shape;141;p18"/>
          <p:cNvCxnSpPr/>
          <p:nvPr/>
        </p:nvCxnSpPr>
        <p:spPr>
          <a:xfrm flipH="1">
            <a:off x="6719588" y="3116125"/>
            <a:ext cx="260700" cy="161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Second Step: Decoding Z (Inner Loop)</a:t>
            </a:r>
            <a:endParaRPr lang="en-GB"/>
          </a:p>
        </p:txBody>
      </p:sp>
      <p:sp>
        <p:nvSpPr>
          <p:cNvPr id="147" name="Google Shape;147;p19"/>
          <p:cNvSpPr txBox="1">
            <a:spLocks noGrp="1"/>
          </p:cNvSpPr>
          <p:nvPr>
            <p:ph type="body" idx="1"/>
          </p:nvPr>
        </p:nvSpPr>
        <p:spPr>
          <a:xfrm>
            <a:off x="311700" y="1152475"/>
            <a:ext cx="8520600" cy="189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Decoder</a:t>
            </a:r>
            <a:r>
              <a:rPr lang="en-GB"/>
              <a:t>: </a:t>
            </a:r>
            <a:r>
              <a:rPr lang="en-GB">
                <a:solidFill>
                  <a:schemeClr val="dk1"/>
                </a:solidFill>
              </a:rPr>
              <a:t>Φ</a:t>
            </a:r>
            <a:r>
              <a:rPr lang="en-GB" b="1" baseline="-25000">
                <a:solidFill>
                  <a:schemeClr val="dk1"/>
                </a:solidFill>
              </a:rPr>
              <a:t>d</a:t>
            </a:r>
            <a:r>
              <a:rPr lang="en-GB"/>
              <a:t> after obtaining the latent representation </a:t>
            </a:r>
            <a:r>
              <a:rPr lang="en-GB" b="1"/>
              <a:t>z</a:t>
            </a:r>
            <a:r>
              <a:rPr lang="en-GB"/>
              <a:t>, we need to enter the “inner loop”, getting </a:t>
            </a:r>
            <a:r>
              <a:rPr lang="en-GB" b="1"/>
              <a:t>θ</a:t>
            </a:r>
            <a:r>
              <a:rPr lang="en-GB"/>
              <a:t> so that we can </a:t>
            </a:r>
            <a:r>
              <a:rPr lang="en-GB" b="1"/>
              <a:t>fine-tune</a:t>
            </a:r>
            <a:r>
              <a:rPr lang="en-GB"/>
              <a:t> for the adaptation tasks.</a:t>
            </a:r>
            <a:endParaRPr lang="en-GB"/>
          </a:p>
          <a:p>
            <a:pPr marL="0" lvl="0" indent="0" algn="l" rtl="0">
              <a:spcBef>
                <a:spcPts val="1600"/>
              </a:spcBef>
              <a:spcAft>
                <a:spcPts val="0"/>
              </a:spcAft>
              <a:buNone/>
            </a:pPr>
            <a:r>
              <a:rPr lang="en-GB"/>
              <a:t>Since we used relation network, we will actually obtain </a:t>
            </a:r>
            <a:endParaRPr lang="en-GB"/>
          </a:p>
          <a:p>
            <a:pPr marL="0" lvl="0" indent="0" algn="l" rtl="0">
              <a:spcBef>
                <a:spcPts val="1600"/>
              </a:spcBef>
              <a:spcAft>
                <a:spcPts val="1600"/>
              </a:spcAft>
              <a:buNone/>
            </a:pPr>
            <a:r>
              <a:rPr lang="en-GB"/>
              <a:t>Again, inspired by non-parameteric few-shot learning:</a:t>
            </a:r>
            <a:endParaRPr lang="en-GB"/>
          </a:p>
        </p:txBody>
      </p:sp>
      <p:pic>
        <p:nvPicPr>
          <p:cNvPr id="148" name="Google Shape;148;p19"/>
          <p:cNvPicPr preferRelativeResize="0"/>
          <p:nvPr/>
        </p:nvPicPr>
        <p:blipFill>
          <a:blip r:embed="rId1"/>
          <a:stretch>
            <a:fillRect/>
          </a:stretch>
        </p:blipFill>
        <p:spPr>
          <a:xfrm>
            <a:off x="5962773" y="2092050"/>
            <a:ext cx="1911261" cy="269825"/>
          </a:xfrm>
          <a:prstGeom prst="rect">
            <a:avLst/>
          </a:prstGeom>
          <a:noFill/>
          <a:ln>
            <a:noFill/>
          </a:ln>
        </p:spPr>
      </p:pic>
      <p:pic>
        <p:nvPicPr>
          <p:cNvPr id="149" name="Google Shape;149;p19"/>
          <p:cNvPicPr preferRelativeResize="0"/>
          <p:nvPr/>
        </p:nvPicPr>
        <p:blipFill>
          <a:blip r:embed="rId2"/>
          <a:stretch>
            <a:fillRect/>
          </a:stretch>
        </p:blipFill>
        <p:spPr>
          <a:xfrm>
            <a:off x="2229725" y="3177825"/>
            <a:ext cx="4500526" cy="877900"/>
          </a:xfrm>
          <a:prstGeom prst="rect">
            <a:avLst/>
          </a:prstGeom>
          <a:noFill/>
          <a:ln>
            <a:noFill/>
          </a:ln>
        </p:spPr>
      </p:pic>
      <p:pic>
        <p:nvPicPr>
          <p:cNvPr id="150" name="Google Shape;150;p19"/>
          <p:cNvPicPr preferRelativeResize="0"/>
          <p:nvPr/>
        </p:nvPicPr>
        <p:blipFill>
          <a:blip r:embed="rId3"/>
          <a:stretch>
            <a:fillRect/>
          </a:stretch>
        </p:blipFill>
        <p:spPr>
          <a:xfrm>
            <a:off x="2205463" y="4143075"/>
            <a:ext cx="4549051" cy="662775"/>
          </a:xfrm>
          <a:prstGeom prst="rect">
            <a:avLst/>
          </a:prstGeom>
          <a:noFill/>
          <a:ln>
            <a:noFill/>
          </a:ln>
        </p:spPr>
      </p:pic>
      <p:cxnSp>
        <p:nvCxnSpPr>
          <p:cNvPr id="151" name="Google Shape;151;p19"/>
          <p:cNvCxnSpPr/>
          <p:nvPr/>
        </p:nvCxnSpPr>
        <p:spPr>
          <a:xfrm>
            <a:off x="1747725" y="3679400"/>
            <a:ext cx="774300" cy="38400"/>
          </a:xfrm>
          <a:prstGeom prst="straightConnector1">
            <a:avLst/>
          </a:prstGeom>
          <a:noFill/>
          <a:ln w="9525" cap="flat" cmpd="sng">
            <a:solidFill>
              <a:schemeClr val="dk2"/>
            </a:solidFill>
            <a:prstDash val="solid"/>
            <a:round/>
            <a:headEnd type="none" w="med" len="med"/>
            <a:tailEnd type="triangle" w="med" len="med"/>
          </a:ln>
        </p:spPr>
      </p:cxnSp>
      <p:sp>
        <p:nvSpPr>
          <p:cNvPr id="152" name="Google Shape;152;p19"/>
          <p:cNvSpPr txBox="1"/>
          <p:nvPr/>
        </p:nvSpPr>
        <p:spPr>
          <a:xfrm>
            <a:off x="267375" y="3177825"/>
            <a:ext cx="1549200" cy="93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0000"/>
                </a:solidFill>
              </a:rPr>
              <a:t>These are equivalent to label embedding matrix</a:t>
            </a:r>
            <a:endParaRPr>
              <a:solidFill>
                <a:srgbClr val="FF0000"/>
              </a:solidFill>
            </a:endParaRPr>
          </a:p>
        </p:txBody>
      </p:sp>
      <p:pic>
        <p:nvPicPr>
          <p:cNvPr id="153" name="Google Shape;153;p19"/>
          <p:cNvPicPr preferRelativeResize="0"/>
          <p:nvPr/>
        </p:nvPicPr>
        <p:blipFill>
          <a:blip r:embed="rId4"/>
          <a:stretch>
            <a:fillRect/>
          </a:stretch>
        </p:blipFill>
        <p:spPr>
          <a:xfrm>
            <a:off x="6471650" y="3526288"/>
            <a:ext cx="2301200" cy="344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Adaptation Procedure: Inner Loop</a:t>
            </a:r>
            <a:endParaRPr lang="en-GB"/>
          </a:p>
        </p:txBody>
      </p:sp>
      <p:sp>
        <p:nvSpPr>
          <p:cNvPr id="159" name="Google Shape;159;p20"/>
          <p:cNvSpPr txBox="1">
            <a:spLocks noGrp="1"/>
          </p:cNvSpPr>
          <p:nvPr>
            <p:ph type="body" idx="1"/>
          </p:nvPr>
        </p:nvSpPr>
        <p:spPr>
          <a:xfrm>
            <a:off x="311700" y="1152475"/>
            <a:ext cx="8520600" cy="350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Adaptation by Latent Embedding Optimization (LEO) (The “Inner Loop”)</a:t>
            </a:r>
            <a:endParaRPr lang="en-GB"/>
          </a:p>
          <a:p>
            <a:pPr marL="0" lvl="0" indent="0" algn="l" rtl="0">
              <a:spcBef>
                <a:spcPts val="1600"/>
              </a:spcBef>
              <a:spcAft>
                <a:spcPts val="0"/>
              </a:spcAft>
              <a:buNone/>
            </a:pPr>
          </a:p>
          <a:p>
            <a:pPr marL="0" lvl="0" indent="0" algn="l" rtl="0">
              <a:spcBef>
                <a:spcPts val="1600"/>
              </a:spcBef>
              <a:spcAft>
                <a:spcPts val="0"/>
              </a:spcAft>
              <a:buNone/>
            </a:pPr>
            <a:r>
              <a:rPr lang="en-GB"/>
              <a:t>Repeat N times:</a:t>
            </a:r>
            <a:endParaRPr lang="en-GB"/>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1600"/>
              </a:spcAft>
              <a:buNone/>
            </a:pPr>
            <a:r>
              <a:rPr lang="en-GB"/>
              <a:t>End Repeat</a:t>
            </a:r>
            <a:endParaRPr lang="en-GB"/>
          </a:p>
        </p:txBody>
      </p:sp>
      <p:pic>
        <p:nvPicPr>
          <p:cNvPr id="160" name="Google Shape;160;p20"/>
          <p:cNvPicPr preferRelativeResize="0"/>
          <p:nvPr/>
        </p:nvPicPr>
        <p:blipFill>
          <a:blip r:embed="rId1"/>
          <a:stretch>
            <a:fillRect/>
          </a:stretch>
        </p:blipFill>
        <p:spPr>
          <a:xfrm>
            <a:off x="810838" y="2725600"/>
            <a:ext cx="4549051" cy="662775"/>
          </a:xfrm>
          <a:prstGeom prst="rect">
            <a:avLst/>
          </a:prstGeom>
          <a:noFill/>
          <a:ln>
            <a:noFill/>
          </a:ln>
        </p:spPr>
      </p:pic>
      <p:pic>
        <p:nvPicPr>
          <p:cNvPr id="161" name="Google Shape;161;p20"/>
          <p:cNvPicPr preferRelativeResize="0"/>
          <p:nvPr/>
        </p:nvPicPr>
        <p:blipFill>
          <a:blip r:embed="rId2"/>
          <a:stretch>
            <a:fillRect/>
          </a:stretch>
        </p:blipFill>
        <p:spPr>
          <a:xfrm>
            <a:off x="1042050" y="3579100"/>
            <a:ext cx="1855475" cy="273050"/>
          </a:xfrm>
          <a:prstGeom prst="rect">
            <a:avLst/>
          </a:prstGeom>
          <a:noFill/>
          <a:ln>
            <a:noFill/>
          </a:ln>
        </p:spPr>
      </p:pic>
      <p:pic>
        <p:nvPicPr>
          <p:cNvPr id="162" name="Google Shape;162;p20"/>
          <p:cNvPicPr preferRelativeResize="0"/>
          <p:nvPr/>
        </p:nvPicPr>
        <p:blipFill>
          <a:blip r:embed="rId3"/>
          <a:stretch>
            <a:fillRect/>
          </a:stretch>
        </p:blipFill>
        <p:spPr>
          <a:xfrm>
            <a:off x="428350" y="1805925"/>
            <a:ext cx="765514" cy="212962"/>
          </a:xfrm>
          <a:prstGeom prst="rect">
            <a:avLst/>
          </a:prstGeom>
          <a:noFill/>
          <a:ln>
            <a:noFill/>
          </a:ln>
        </p:spPr>
      </p:pic>
      <p:sp>
        <p:nvSpPr>
          <p:cNvPr id="163" name="Google Shape;163;p20"/>
          <p:cNvSpPr txBox="1"/>
          <p:nvPr/>
        </p:nvSpPr>
        <p:spPr>
          <a:xfrm>
            <a:off x="5986700" y="3579100"/>
            <a:ext cx="2514300" cy="72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Only update </a:t>
            </a:r>
            <a:r>
              <a:rPr lang="en-GB" b="1"/>
              <a:t>z</a:t>
            </a:r>
            <a:r>
              <a:rPr lang="en-GB"/>
              <a:t>, no update on decoder parameters </a:t>
            </a:r>
            <a:r>
              <a:rPr lang="en-GB" sz="1800">
                <a:solidFill>
                  <a:schemeClr val="dk1"/>
                </a:solidFill>
              </a:rPr>
              <a:t>Φ</a:t>
            </a:r>
            <a:r>
              <a:rPr lang="en-GB" sz="1800" b="1" baseline="-25000">
                <a:solidFill>
                  <a:schemeClr val="dk1"/>
                </a:solidFill>
              </a:rPr>
              <a:t>d</a:t>
            </a:r>
            <a:endParaRPr b="1"/>
          </a:p>
        </p:txBody>
      </p:sp>
      <p:sp>
        <p:nvSpPr>
          <p:cNvPr id="164" name="Google Shape;164;p20"/>
          <p:cNvSpPr txBox="1"/>
          <p:nvPr/>
        </p:nvSpPr>
        <p:spPr>
          <a:xfrm>
            <a:off x="6097625" y="2072750"/>
            <a:ext cx="2281200" cy="72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We update inner loop to obtain θ’ for outer loop update.</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Meta-Training Procedure: Outer Loop</a:t>
            </a:r>
            <a:endParaRPr lang="en-GB"/>
          </a:p>
        </p:txBody>
      </p:sp>
      <p:sp>
        <p:nvSpPr>
          <p:cNvPr id="170" name="Google Shape;170;p21"/>
          <p:cNvSpPr txBox="1">
            <a:spLocks noGrp="1"/>
          </p:cNvSpPr>
          <p:nvPr>
            <p:ph type="body" idx="1"/>
          </p:nvPr>
        </p:nvSpPr>
        <p:spPr>
          <a:xfrm>
            <a:off x="311700" y="1152475"/>
            <a:ext cx="8626200" cy="302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For each sampled task, update the encoder </a:t>
            </a:r>
            <a:r>
              <a:rPr lang="en-GB">
                <a:solidFill>
                  <a:schemeClr val="dk1"/>
                </a:solidFill>
              </a:rPr>
              <a:t>Φ</a:t>
            </a:r>
            <a:r>
              <a:rPr lang="en-GB" b="1" baseline="-25000">
                <a:solidFill>
                  <a:schemeClr val="dk1"/>
                </a:solidFill>
              </a:rPr>
              <a:t>e</a:t>
            </a:r>
            <a:r>
              <a:rPr lang="en-GB"/>
              <a:t> , relation network </a:t>
            </a:r>
            <a:r>
              <a:rPr lang="en-GB">
                <a:solidFill>
                  <a:schemeClr val="dk1"/>
                </a:solidFill>
              </a:rPr>
              <a:t>Φ</a:t>
            </a:r>
            <a:r>
              <a:rPr lang="en-GB" b="1" baseline="-25000">
                <a:solidFill>
                  <a:schemeClr val="dk1"/>
                </a:solidFill>
              </a:rPr>
              <a:t>r</a:t>
            </a:r>
            <a:r>
              <a:rPr lang="en-GB"/>
              <a:t> and decoder </a:t>
            </a:r>
            <a:r>
              <a:rPr lang="en-GB">
                <a:solidFill>
                  <a:schemeClr val="dk1"/>
                </a:solidFill>
              </a:rPr>
              <a:t>Φ</a:t>
            </a:r>
            <a:r>
              <a:rPr lang="en-GB" b="1" baseline="-25000">
                <a:solidFill>
                  <a:schemeClr val="dk1"/>
                </a:solidFill>
              </a:rPr>
              <a:t>d </a:t>
            </a:r>
            <a:r>
              <a:rPr lang="en-GB"/>
              <a:t>once via the validation data in that task.</a:t>
            </a:r>
            <a:endParaRPr lang="en-GB"/>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1600"/>
              </a:spcAft>
              <a:buNone/>
            </a:pPr>
            <a:r>
              <a:rPr lang="en-GB"/>
              <a:t>We use the updated </a:t>
            </a:r>
            <a:r>
              <a:rPr lang="en-GB" b="1"/>
              <a:t>z’</a:t>
            </a:r>
            <a:r>
              <a:rPr lang="en-GB"/>
              <a:t> to learn </a:t>
            </a:r>
            <a:r>
              <a:rPr lang="en-GB" b="1"/>
              <a:t>z</a:t>
            </a:r>
            <a:r>
              <a:rPr lang="en-GB"/>
              <a:t>, use MSE loss to update parameters for encoder and relation network. We use the </a:t>
            </a:r>
            <a:r>
              <a:rPr lang="en-GB" b="1"/>
              <a:t>validation loss to update decoder parameters</a:t>
            </a:r>
            <a:r>
              <a:rPr lang="en-GB"/>
              <a:t>.</a:t>
            </a:r>
            <a:endParaRPr lang="en-GB"/>
          </a:p>
        </p:txBody>
      </p:sp>
      <p:pic>
        <p:nvPicPr>
          <p:cNvPr id="171" name="Google Shape;171;p21"/>
          <p:cNvPicPr preferRelativeResize="0"/>
          <p:nvPr/>
        </p:nvPicPr>
        <p:blipFill>
          <a:blip r:embed="rId1"/>
          <a:stretch>
            <a:fillRect/>
          </a:stretch>
        </p:blipFill>
        <p:spPr>
          <a:xfrm>
            <a:off x="311700" y="2142125"/>
            <a:ext cx="7191075" cy="639000"/>
          </a:xfrm>
          <a:prstGeom prst="rect">
            <a:avLst/>
          </a:prstGeom>
          <a:noFill/>
          <a:ln>
            <a:noFill/>
          </a:ln>
        </p:spPr>
      </p:pic>
      <p:sp>
        <p:nvSpPr>
          <p:cNvPr id="172" name="Google Shape;172;p21"/>
          <p:cNvSpPr txBox="1"/>
          <p:nvPr/>
        </p:nvSpPr>
        <p:spPr>
          <a:xfrm>
            <a:off x="5823450" y="4029100"/>
            <a:ext cx="2928300" cy="3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0000"/>
                </a:solidFill>
              </a:rPr>
              <a:t>This means decoder is part of the “slow network”</a:t>
            </a:r>
            <a:endParaRPr>
              <a:solidFill>
                <a:srgbClr val="FF0000"/>
              </a:solidFill>
            </a:endParaRPr>
          </a:p>
        </p:txBody>
      </p:sp>
      <p:cxnSp>
        <p:nvCxnSpPr>
          <p:cNvPr id="173" name="Google Shape;173;p21"/>
          <p:cNvCxnSpPr>
            <a:stCxn id="172" idx="0"/>
          </p:cNvCxnSpPr>
          <p:nvPr/>
        </p:nvCxnSpPr>
        <p:spPr>
          <a:xfrm rot="10800000">
            <a:off x="7069200" y="3733300"/>
            <a:ext cx="218400" cy="295800"/>
          </a:xfrm>
          <a:prstGeom prst="straightConnector1">
            <a:avLst/>
          </a:prstGeom>
          <a:noFill/>
          <a:ln w="9525" cap="flat" cmpd="sng">
            <a:solidFill>
              <a:srgbClr val="000000"/>
            </a:solidFill>
            <a:prstDash val="solid"/>
            <a:round/>
            <a:headEnd type="none" w="med" len="med"/>
            <a:tailEnd type="triangle" w="med" len="med"/>
          </a:ln>
        </p:spPr>
      </p:cxnSp>
      <p:pic>
        <p:nvPicPr>
          <p:cNvPr id="174" name="Google Shape;174;p21"/>
          <p:cNvPicPr preferRelativeResize="0"/>
          <p:nvPr/>
        </p:nvPicPr>
        <p:blipFill>
          <a:blip r:embed="rId2"/>
          <a:stretch>
            <a:fillRect/>
          </a:stretch>
        </p:blipFill>
        <p:spPr>
          <a:xfrm>
            <a:off x="446500" y="4029100"/>
            <a:ext cx="4559025" cy="521325"/>
          </a:xfrm>
          <a:prstGeom prst="rect">
            <a:avLst/>
          </a:prstGeom>
          <a:noFill/>
          <a:ln>
            <a:noFill/>
          </a:ln>
        </p:spPr>
      </p:pic>
      <p:cxnSp>
        <p:nvCxnSpPr>
          <p:cNvPr id="175" name="Google Shape;175;p21"/>
          <p:cNvCxnSpPr/>
          <p:nvPr/>
        </p:nvCxnSpPr>
        <p:spPr>
          <a:xfrm>
            <a:off x="4208325" y="4453600"/>
            <a:ext cx="406200" cy="168600"/>
          </a:xfrm>
          <a:prstGeom prst="straightConnector1">
            <a:avLst/>
          </a:prstGeom>
          <a:noFill/>
          <a:ln w="9525" cap="flat" cmpd="sng">
            <a:solidFill>
              <a:srgbClr val="000000"/>
            </a:solidFill>
            <a:prstDash val="solid"/>
            <a:round/>
            <a:headEnd type="triangle" w="med" len="med"/>
            <a:tailEnd type="none" w="med" len="med"/>
          </a:ln>
        </p:spPr>
      </p:cxnSp>
      <p:sp>
        <p:nvSpPr>
          <p:cNvPr id="176" name="Google Shape;176;p21"/>
          <p:cNvSpPr txBox="1"/>
          <p:nvPr/>
        </p:nvSpPr>
        <p:spPr>
          <a:xfrm>
            <a:off x="4706425" y="4550425"/>
            <a:ext cx="2796300" cy="3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Correlation matrix on rows of </a:t>
            </a:r>
            <a:r>
              <a:rPr lang="en-GB" sz="1800">
                <a:solidFill>
                  <a:schemeClr val="dk1"/>
                </a:solidFill>
              </a:rPr>
              <a:t>Φ</a:t>
            </a:r>
            <a:r>
              <a:rPr lang="en-GB" sz="1800" baseline="-25000">
                <a:solidFill>
                  <a:schemeClr val="dk1"/>
                </a:solidFill>
              </a:rPr>
              <a:t>d</a:t>
            </a:r>
            <a:endParaRPr lang="en-GB" sz="1800" baseline="-25000">
              <a:solidFill>
                <a:schemeClr val="dk1"/>
              </a:solidFill>
            </a:endParaRPr>
          </a:p>
        </p:txBody>
      </p:sp>
      <p:pic>
        <p:nvPicPr>
          <p:cNvPr id="177" name="Google Shape;177;p21"/>
          <p:cNvPicPr preferRelativeResize="0"/>
          <p:nvPr/>
        </p:nvPicPr>
        <p:blipFill>
          <a:blip r:embed="rId3"/>
          <a:stretch>
            <a:fillRect/>
          </a:stretch>
        </p:blipFill>
        <p:spPr>
          <a:xfrm>
            <a:off x="6416825" y="1749673"/>
            <a:ext cx="1975319" cy="295800"/>
          </a:xfrm>
          <a:prstGeom prst="rect">
            <a:avLst/>
          </a:prstGeom>
          <a:noFill/>
          <a:ln>
            <a:noFill/>
          </a:ln>
        </p:spPr>
      </p:pic>
    </p:spTree>
  </p:cSld>
  <p:clrMapOvr>
    <a:masterClrMapping/>
  </p:clrMapOvr>
</p:sld>
</file>

<file path=ppt/tags/tag1.xml><?xml version="1.0" encoding="utf-8"?>
<p:tagLst xmlns:p="http://schemas.openxmlformats.org/presentationml/2006/main">
  <p:tag name="KSO_WM_UNIT_TABLE_BEAUTIFY" val="smartTable{cc8b06f6-c7ee-47bd-8f58-d05473a003db}"/>
  <p:tag name="TABLE_ENDDRAG_ORIGIN_RECT" val="497*151"/>
  <p:tag name="TABLE_ENDDRAG_RECT" val="52*104*497*151"/>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3759</Words>
  <Application>WPS 演示</Application>
  <PresentationFormat>On-screen Show (16:9)</PresentationFormat>
  <Paragraphs>223</Paragraphs>
  <Slides>18</Slides>
  <Notes>20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宋体</vt:lpstr>
      <vt:lpstr>Wingdings</vt:lpstr>
      <vt:lpstr>Arial</vt:lpstr>
      <vt:lpstr>微软雅黑</vt:lpstr>
      <vt:lpstr>Arial Unicode MS</vt:lpstr>
      <vt:lpstr>Times New Roman</vt:lpstr>
      <vt:lpstr>方正悠黑体加粗</vt:lpstr>
      <vt:lpstr>Simple Light</vt:lpstr>
      <vt:lpstr>Rusu et al. ICLR, 2019</vt:lpstr>
      <vt:lpstr>Recap: MAML</vt:lpstr>
      <vt:lpstr>Recap: MAML</vt:lpstr>
      <vt:lpstr>LEO: Learning task-dependent θ</vt:lpstr>
      <vt:lpstr>Results - tSNE on Latent space </vt:lpstr>
      <vt:lpstr>First Step: Encoding Data (Outer Loop)</vt:lpstr>
      <vt:lpstr>Second Step: Decoding Z (Inner Loop)</vt:lpstr>
      <vt:lpstr>Adaptation Procedure: Inner Loop</vt:lpstr>
      <vt:lpstr>Meta-Training Procedure: Outer Loop</vt:lpstr>
      <vt:lpstr>Results - Few shot classification</vt:lpstr>
      <vt:lpstr>Results - miniImageNet </vt:lpstr>
      <vt:lpstr>Results - tieredImageNet </vt:lpstr>
      <vt:lpstr>Results - Ablation study</vt:lpstr>
      <vt:lpstr>Results - tSNE on Latent space </vt:lpstr>
      <vt:lpstr>Discussion &amp; Takeaways</vt:lpstr>
      <vt:lpstr>Results - curvature and coverage  </vt:lpstr>
      <vt:lpstr>Results - our dataset  </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Meta-Learning with Latent Embedding Optimization  Rusu et al. ICLR, 2019</dc:title>
  <dc:creator/>
  <cp:lastModifiedBy>西西</cp:lastModifiedBy>
  <cp:revision>12</cp:revision>
  <dcterms:created xsi:type="dcterms:W3CDTF">2021-10-28T03:27:00Z</dcterms:created>
  <dcterms:modified xsi:type="dcterms:W3CDTF">2021-10-28T10:41:57Z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585272E6C52E46F0A57C8B4E0979BFF9</vt:lpwstr>
  </property>
  <property fmtid="{D5CDD505-2E9C-101B-9397-08002B2CF9AE}" pid="3" name="KSOProductBuildVer">
    <vt:lpwstr>2052-11.1.0.11045</vt:lpwstr>
  </property>
</Properties>
</file>