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713" r:id="rId2"/>
    <p:sldId id="706" r:id="rId3"/>
    <p:sldId id="707" r:id="rId4"/>
    <p:sldId id="708" r:id="rId5"/>
    <p:sldId id="711" r:id="rId6"/>
    <p:sldId id="71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2487-5543-4846-B7CF-3DD873629420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D341-9EDE-494A-BBDE-E7B5B67E8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51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2487-5543-4846-B7CF-3DD873629420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D341-9EDE-494A-BBDE-E7B5B67E8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13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2487-5543-4846-B7CF-3DD873629420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D341-9EDE-494A-BBDE-E7B5B67E8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45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2487-5543-4846-B7CF-3DD873629420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D341-9EDE-494A-BBDE-E7B5B67E8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2487-5543-4846-B7CF-3DD873629420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D341-9EDE-494A-BBDE-E7B5B67E8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23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2487-5543-4846-B7CF-3DD873629420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D341-9EDE-494A-BBDE-E7B5B67E8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79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2487-5543-4846-B7CF-3DD873629420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D341-9EDE-494A-BBDE-E7B5B67E8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13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2487-5543-4846-B7CF-3DD873629420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D341-9EDE-494A-BBDE-E7B5B67E8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33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2487-5543-4846-B7CF-3DD873629420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D341-9EDE-494A-BBDE-E7B5B67E8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87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2487-5543-4846-B7CF-3DD873629420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D341-9EDE-494A-BBDE-E7B5B67E8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13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2487-5543-4846-B7CF-3DD873629420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D341-9EDE-494A-BBDE-E7B5B67E8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90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02487-5543-4846-B7CF-3DD873629420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3D341-9EDE-494A-BBDE-E7B5B67E8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98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>
            <a:extLst>
              <a:ext uri="{FF2B5EF4-FFF2-40B4-BE49-F238E27FC236}">
                <a16:creationId xmlns:a16="http://schemas.microsoft.com/office/drawing/2014/main" id="{A0F2A65A-1248-4EB8-92A3-FFBE35DD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32" indent="-285744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971" indent="-228594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160" indent="-228594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349" indent="-228594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C3B685A2-F628-4C32-9755-2C54AE41BA4B}" type="slidenum">
              <a:rPr lang="ja-JP" altLang="en-US" sz="1800">
                <a:solidFill>
                  <a:srgbClr val="A50021"/>
                </a:solidFill>
                <a:ea typeface="ＭＳ Ｐゴシック" panose="020B0600070205080204" pitchFamily="34" charset="-128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ja-JP" sz="180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89CFFB1F-EDB0-4DA5-AB8D-1BE236A41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981095"/>
            <a:ext cx="8153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None/>
            </a:pP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gn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对应当前代数，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max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为最大代数，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种群大小。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8733F2A1-9B51-4B93-9BBF-6AC84593B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6188" y="3114675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Verdana" panose="020B0604030504040204" pitchFamily="34" charset="0"/>
            </a:endParaRPr>
          </a:p>
        </p:txBody>
      </p:sp>
      <p:sp>
        <p:nvSpPr>
          <p:cNvPr id="28678" name="Rectangle 5">
            <a:extLst>
              <a:ext uri="{FF2B5EF4-FFF2-40B4-BE49-F238E27FC236}">
                <a16:creationId xmlns:a16="http://schemas.microsoft.com/office/drawing/2014/main" id="{200435F8-24A5-4BAD-9D87-08781B601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763" y="3133725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Verdana" panose="020B0604030504040204" pitchFamily="34" charset="0"/>
            </a:endParaRPr>
          </a:p>
        </p:txBody>
      </p:sp>
      <p:sp>
        <p:nvSpPr>
          <p:cNvPr id="28680" name="Rectangle 7">
            <a:extLst>
              <a:ext uri="{FF2B5EF4-FFF2-40B4-BE49-F238E27FC236}">
                <a16:creationId xmlns:a16="http://schemas.microsoft.com/office/drawing/2014/main" id="{76F5E27A-57E1-44D2-8806-5A33C9111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1039" y="33147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Verdana" panose="020B0604030504040204" pitchFamily="34" charset="0"/>
            </a:endParaRPr>
          </a:p>
        </p:txBody>
      </p:sp>
      <p:sp>
        <p:nvSpPr>
          <p:cNvPr id="28682" name="Rectangle 9">
            <a:extLst>
              <a:ext uri="{FF2B5EF4-FFF2-40B4-BE49-F238E27FC236}">
                <a16:creationId xmlns:a16="http://schemas.microsoft.com/office/drawing/2014/main" id="{7B7F6AF6-009A-4334-93C8-4F996092E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9971" y="3076575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Verdana" panose="020B0604030504040204" pitchFamily="34" charset="0"/>
            </a:endParaRPr>
          </a:p>
        </p:txBody>
      </p:sp>
      <p:sp>
        <p:nvSpPr>
          <p:cNvPr id="28683" name="Rectangle 10">
            <a:extLst>
              <a:ext uri="{FF2B5EF4-FFF2-40B4-BE49-F238E27FC236}">
                <a16:creationId xmlns:a16="http://schemas.microsoft.com/office/drawing/2014/main" id="{DA992E74-9777-42B9-A797-E2DEA949C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651" y="3114675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Verdana" panose="020B0604030504040204" pitchFamily="34" charset="0"/>
            </a:endParaRPr>
          </a:p>
        </p:txBody>
      </p:sp>
      <p:sp>
        <p:nvSpPr>
          <p:cNvPr id="28684" name="Rectangle 11">
            <a:extLst>
              <a:ext uri="{FF2B5EF4-FFF2-40B4-BE49-F238E27FC236}">
                <a16:creationId xmlns:a16="http://schemas.microsoft.com/office/drawing/2014/main" id="{A0D5D562-046F-4788-BB0D-249660325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"/>
            <a:ext cx="9144000" cy="76517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indent="176213"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3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算法流程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53C7BC4-683F-465E-B22E-74009CBAB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99" y="1551124"/>
            <a:ext cx="3430847" cy="492220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191F732-5E59-44BC-A6C1-C0B94A136947}"/>
              </a:ext>
            </a:extLst>
          </p:cNvPr>
          <p:cNvSpPr txBox="1"/>
          <p:nvPr/>
        </p:nvSpPr>
        <p:spPr>
          <a:xfrm>
            <a:off x="4491041" y="1528795"/>
            <a:ext cx="21412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初始化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FA04CBD-C5C6-4D39-8EB7-18BF1082DB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573" y="2012844"/>
            <a:ext cx="2427361" cy="1317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9B76594-9B74-4B2B-9071-E2775C52CD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091" y="3527448"/>
            <a:ext cx="5151120" cy="548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46D36688-7C01-41F1-AA05-446686EC9039}"/>
              </a:ext>
            </a:extLst>
          </p:cNvPr>
          <p:cNvSpPr txBox="1"/>
          <p:nvPr/>
        </p:nvSpPr>
        <p:spPr>
          <a:xfrm>
            <a:off x="4525677" y="4272922"/>
            <a:ext cx="21066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个体评价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BA465DAD-DD35-4C2E-9178-E56038B2B7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744675"/>
            <a:ext cx="4312920" cy="19735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600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>
            <a:extLst>
              <a:ext uri="{FF2B5EF4-FFF2-40B4-BE49-F238E27FC236}">
                <a16:creationId xmlns:a16="http://schemas.microsoft.com/office/drawing/2014/main" id="{A0F2A65A-1248-4EB8-92A3-FFBE35DD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32" indent="-285744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971" indent="-228594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160" indent="-228594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349" indent="-228594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C3B685A2-F628-4C32-9755-2C54AE41BA4B}" type="slidenum">
              <a:rPr lang="ja-JP" altLang="en-US" sz="1800">
                <a:solidFill>
                  <a:srgbClr val="A50021"/>
                </a:solidFill>
                <a:ea typeface="ＭＳ Ｐゴシック" panose="020B0600070205080204" pitchFamily="34" charset="-128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ja-JP" sz="180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89CFFB1F-EDB0-4DA5-AB8D-1BE236A41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981095"/>
            <a:ext cx="8153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None/>
            </a:pP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gn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对应当前代数，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max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为最大代数，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种群大小。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8733F2A1-9B51-4B93-9BBF-6AC84593B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6188" y="3114675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Verdana" panose="020B0604030504040204" pitchFamily="34" charset="0"/>
            </a:endParaRPr>
          </a:p>
        </p:txBody>
      </p:sp>
      <p:sp>
        <p:nvSpPr>
          <p:cNvPr id="28678" name="Rectangle 5">
            <a:extLst>
              <a:ext uri="{FF2B5EF4-FFF2-40B4-BE49-F238E27FC236}">
                <a16:creationId xmlns:a16="http://schemas.microsoft.com/office/drawing/2014/main" id="{200435F8-24A5-4BAD-9D87-08781B601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763" y="3133725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Verdana" panose="020B0604030504040204" pitchFamily="34" charset="0"/>
            </a:endParaRPr>
          </a:p>
        </p:txBody>
      </p:sp>
      <p:sp>
        <p:nvSpPr>
          <p:cNvPr id="28680" name="Rectangle 7">
            <a:extLst>
              <a:ext uri="{FF2B5EF4-FFF2-40B4-BE49-F238E27FC236}">
                <a16:creationId xmlns:a16="http://schemas.microsoft.com/office/drawing/2014/main" id="{76F5E27A-57E1-44D2-8806-5A33C9111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1039" y="33147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Verdana" panose="020B0604030504040204" pitchFamily="34" charset="0"/>
            </a:endParaRPr>
          </a:p>
        </p:txBody>
      </p:sp>
      <p:sp>
        <p:nvSpPr>
          <p:cNvPr id="28682" name="Rectangle 9">
            <a:extLst>
              <a:ext uri="{FF2B5EF4-FFF2-40B4-BE49-F238E27FC236}">
                <a16:creationId xmlns:a16="http://schemas.microsoft.com/office/drawing/2014/main" id="{7B7F6AF6-009A-4334-93C8-4F996092E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9971" y="3076575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Verdana" panose="020B0604030504040204" pitchFamily="34" charset="0"/>
            </a:endParaRPr>
          </a:p>
        </p:txBody>
      </p:sp>
      <p:sp>
        <p:nvSpPr>
          <p:cNvPr id="28683" name="Rectangle 10">
            <a:extLst>
              <a:ext uri="{FF2B5EF4-FFF2-40B4-BE49-F238E27FC236}">
                <a16:creationId xmlns:a16="http://schemas.microsoft.com/office/drawing/2014/main" id="{DA992E74-9777-42B9-A797-E2DEA949C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651" y="3114675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Verdana" panose="020B0604030504040204" pitchFamily="34" charset="0"/>
            </a:endParaRPr>
          </a:p>
        </p:txBody>
      </p:sp>
      <p:sp>
        <p:nvSpPr>
          <p:cNvPr id="28684" name="Rectangle 11">
            <a:extLst>
              <a:ext uri="{FF2B5EF4-FFF2-40B4-BE49-F238E27FC236}">
                <a16:creationId xmlns:a16="http://schemas.microsoft.com/office/drawing/2014/main" id="{A0D5D562-046F-4788-BB0D-249660325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"/>
            <a:ext cx="9144000" cy="76517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indent="176213"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3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算法流程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53C7BC4-683F-465E-B22E-74009CBAB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99" y="1551124"/>
            <a:ext cx="3430847" cy="492220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191F732-5E59-44BC-A6C1-C0B94A136947}"/>
              </a:ext>
            </a:extLst>
          </p:cNvPr>
          <p:cNvSpPr txBox="1"/>
          <p:nvPr/>
        </p:nvSpPr>
        <p:spPr>
          <a:xfrm>
            <a:off x="4491041" y="1528795"/>
            <a:ext cx="21412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初始化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FA04CBD-C5C6-4D39-8EB7-18BF1082DB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573" y="2012844"/>
            <a:ext cx="2427361" cy="1317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9B76594-9B74-4B2B-9071-E2775C52CD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091" y="3527448"/>
            <a:ext cx="5151120" cy="548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46D36688-7C01-41F1-AA05-446686EC9039}"/>
              </a:ext>
            </a:extLst>
          </p:cNvPr>
          <p:cNvSpPr txBox="1"/>
          <p:nvPr/>
        </p:nvSpPr>
        <p:spPr>
          <a:xfrm>
            <a:off x="4525677" y="4272922"/>
            <a:ext cx="21066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个体评价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BA465DAD-DD35-4C2E-9178-E56038B2B7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744675"/>
            <a:ext cx="4312920" cy="19735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6425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>
            <a:extLst>
              <a:ext uri="{FF2B5EF4-FFF2-40B4-BE49-F238E27FC236}">
                <a16:creationId xmlns:a16="http://schemas.microsoft.com/office/drawing/2014/main" id="{A0F2A65A-1248-4EB8-92A3-FFBE35DD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32" indent="-285744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971" indent="-228594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160" indent="-228594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349" indent="-228594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C3B685A2-F628-4C32-9755-2C54AE41BA4B}" type="slidenum">
              <a:rPr lang="ja-JP" altLang="en-US" sz="1800">
                <a:solidFill>
                  <a:srgbClr val="A50021"/>
                </a:solidFill>
                <a:ea typeface="ＭＳ Ｐゴシック" panose="020B0600070205080204" pitchFamily="34" charset="-128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ja-JP" sz="180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8733F2A1-9B51-4B93-9BBF-6AC84593B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6188" y="3114675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Verdana" panose="020B0604030504040204" pitchFamily="34" charset="0"/>
            </a:endParaRPr>
          </a:p>
        </p:txBody>
      </p:sp>
      <p:sp>
        <p:nvSpPr>
          <p:cNvPr id="28678" name="Rectangle 5">
            <a:extLst>
              <a:ext uri="{FF2B5EF4-FFF2-40B4-BE49-F238E27FC236}">
                <a16:creationId xmlns:a16="http://schemas.microsoft.com/office/drawing/2014/main" id="{200435F8-24A5-4BAD-9D87-08781B601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763" y="3133725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Verdana" panose="020B0604030504040204" pitchFamily="34" charset="0"/>
            </a:endParaRPr>
          </a:p>
        </p:txBody>
      </p:sp>
      <p:sp>
        <p:nvSpPr>
          <p:cNvPr id="28680" name="Rectangle 7">
            <a:extLst>
              <a:ext uri="{FF2B5EF4-FFF2-40B4-BE49-F238E27FC236}">
                <a16:creationId xmlns:a16="http://schemas.microsoft.com/office/drawing/2014/main" id="{76F5E27A-57E1-44D2-8806-5A33C9111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1039" y="33147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Verdana" panose="020B0604030504040204" pitchFamily="34" charset="0"/>
            </a:endParaRPr>
          </a:p>
        </p:txBody>
      </p:sp>
      <p:sp>
        <p:nvSpPr>
          <p:cNvPr id="28681" name="Rectangle 8">
            <a:extLst>
              <a:ext uri="{FF2B5EF4-FFF2-40B4-BE49-F238E27FC236}">
                <a16:creationId xmlns:a16="http://schemas.microsoft.com/office/drawing/2014/main" id="{9665FBAC-3638-466E-B2B1-FF046E286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1" y="33147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Verdana" panose="020B0604030504040204" pitchFamily="34" charset="0"/>
            </a:endParaRPr>
          </a:p>
        </p:txBody>
      </p:sp>
      <p:sp>
        <p:nvSpPr>
          <p:cNvPr id="28682" name="Rectangle 9">
            <a:extLst>
              <a:ext uri="{FF2B5EF4-FFF2-40B4-BE49-F238E27FC236}">
                <a16:creationId xmlns:a16="http://schemas.microsoft.com/office/drawing/2014/main" id="{7B7F6AF6-009A-4334-93C8-4F996092E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988" y="3076575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Verdana" panose="020B0604030504040204" pitchFamily="34" charset="0"/>
            </a:endParaRPr>
          </a:p>
        </p:txBody>
      </p:sp>
      <p:sp>
        <p:nvSpPr>
          <p:cNvPr id="28683" name="Rectangle 10">
            <a:extLst>
              <a:ext uri="{FF2B5EF4-FFF2-40B4-BE49-F238E27FC236}">
                <a16:creationId xmlns:a16="http://schemas.microsoft.com/office/drawing/2014/main" id="{DA992E74-9777-42B9-A797-E2DEA949C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651" y="3114675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Verdana" panose="020B0604030504040204" pitchFamily="34" charset="0"/>
            </a:endParaRPr>
          </a:p>
        </p:txBody>
      </p:sp>
      <p:sp>
        <p:nvSpPr>
          <p:cNvPr id="28684" name="Rectangle 11">
            <a:extLst>
              <a:ext uri="{FF2B5EF4-FFF2-40B4-BE49-F238E27FC236}">
                <a16:creationId xmlns:a16="http://schemas.microsoft.com/office/drawing/2014/main" id="{A0D5D562-046F-4788-BB0D-249660325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"/>
            <a:ext cx="9144000" cy="76517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indent="176213"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3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算法流程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47106" name="图片 5">
            <a:extLst>
              <a:ext uri="{FF2B5EF4-FFF2-40B4-BE49-F238E27FC236}">
                <a16:creationId xmlns:a16="http://schemas.microsoft.com/office/drawing/2014/main" id="{29A72BA6-B012-424B-B7EE-4EE4B2A25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37" y="2620027"/>
            <a:ext cx="4010315" cy="118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05" name="图片 6">
            <a:extLst>
              <a:ext uri="{FF2B5EF4-FFF2-40B4-BE49-F238E27FC236}">
                <a16:creationId xmlns:a16="http://schemas.microsoft.com/office/drawing/2014/main" id="{D92C54CA-2AF6-4C85-9CC9-D5B124D18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790" y="2620026"/>
            <a:ext cx="4490641" cy="118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C8F0AF67-40DD-41BB-924D-21B9CBD64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821086"/>
            <a:ext cx="8839200" cy="227754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lang="zh-CN" altLang="en-US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交叉运算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选择两个个体进行交叉操作。首先在</a:t>
            </a:r>
            <a:r>
              <a:rPr lang="en-US" altLang="zh-CN" sz="20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[1</a:t>
            </a:r>
            <a:r>
              <a:rPr lang="zh-CN" altLang="en-US" sz="20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sz</a:t>
            </a:r>
            <a:r>
              <a:rPr lang="en-US" altLang="zh-CN" sz="20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sz</a:t>
            </a:r>
            <a:r>
              <a:rPr lang="zh-CN" altLang="en-US" sz="20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为城市数数量）的范围内，即在染色体长度内，随机产生两个交叉位</a:t>
            </a:r>
            <a:r>
              <a:rPr lang="en-US" altLang="zh-CN" sz="20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min</a:t>
            </a:r>
            <a:r>
              <a:rPr lang="zh-CN" altLang="en-US" sz="20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max</a:t>
            </a:r>
            <a:r>
              <a:rPr lang="zh-CN" altLang="en-US" sz="20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min&lt;max</a:t>
            </a:r>
            <a:r>
              <a:rPr lang="zh-CN" altLang="en-US" sz="20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），将两个个体的</a:t>
            </a:r>
            <a:r>
              <a:rPr lang="en-US" altLang="zh-CN" sz="20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[min</a:t>
            </a:r>
            <a:r>
              <a:rPr lang="zh-CN" altLang="en-US" sz="20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max]</a:t>
            </a:r>
            <a:r>
              <a:rPr lang="zh-CN" altLang="en-US" sz="20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区域互换，示意图如下图所示。</a:t>
            </a:r>
            <a:endParaRPr lang="zh-CN" altLang="en-US" sz="200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(a) </a:t>
            </a:r>
            <a:r>
              <a:rPr lang="zh-CN" altLang="en-US" sz="20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交叉前：                                                  </a:t>
            </a:r>
            <a:r>
              <a:rPr lang="en-US" altLang="zh-CN" sz="20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(b) </a:t>
            </a:r>
            <a:r>
              <a:rPr lang="zh-CN" altLang="en-US" sz="20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交叉后：</a:t>
            </a:r>
            <a:endParaRPr lang="zh-CN" altLang="en-US" sz="80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C0FFD1A-4A55-44C8-B0DF-FE18C4669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2" y="4463535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972586A-5FF1-4CDD-97A5-9EC13DA2F8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61" y="4007139"/>
            <a:ext cx="4030980" cy="232918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16CAFBA-953D-4876-9136-97E72773FA53}"/>
              </a:ext>
            </a:extLst>
          </p:cNvPr>
          <p:cNvSpPr txBox="1"/>
          <p:nvPr/>
        </p:nvSpPr>
        <p:spPr>
          <a:xfrm>
            <a:off x="4467515" y="3972043"/>
            <a:ext cx="45812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）先检测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[1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min]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区域的基因是否和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[min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max]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区域中的基因冲突，如果有冲突，那么进行一下操作来消除冲突。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B8AD4A9-58E6-4853-9F7A-666AA4A3B852}"/>
              </a:ext>
            </a:extLst>
          </p:cNvPr>
          <p:cNvSpPr txBox="1"/>
          <p:nvPr/>
        </p:nvSpPr>
        <p:spPr>
          <a:xfrm>
            <a:off x="4539674" y="5142163"/>
            <a:ext cx="45812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）检测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[max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END]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区域的基因是否和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[min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max]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区域中的基因冲突，如果有冲突，那么进行一下操作来消除冲突。</a:t>
            </a:r>
          </a:p>
        </p:txBody>
      </p:sp>
    </p:spTree>
    <p:extLst>
      <p:ext uri="{BB962C8B-B14F-4D97-AF65-F5344CB8AC3E}">
        <p14:creationId xmlns:p14="http://schemas.microsoft.com/office/powerpoint/2010/main" val="289452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>
            <a:extLst>
              <a:ext uri="{FF2B5EF4-FFF2-40B4-BE49-F238E27FC236}">
                <a16:creationId xmlns:a16="http://schemas.microsoft.com/office/drawing/2014/main" id="{A0F2A65A-1248-4EB8-92A3-FFBE35DD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32" indent="-285744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971" indent="-228594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160" indent="-228594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349" indent="-228594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C3B685A2-F628-4C32-9755-2C54AE41BA4B}" type="slidenum">
              <a:rPr lang="ja-JP" altLang="en-US" sz="1800">
                <a:solidFill>
                  <a:srgbClr val="A50021"/>
                </a:solidFill>
                <a:ea typeface="ＭＳ Ｐゴシック" panose="020B0600070205080204" pitchFamily="34" charset="-128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ja-JP" sz="180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8733F2A1-9B51-4B93-9BBF-6AC84593B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6188" y="3114675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Verdana" panose="020B0604030504040204" pitchFamily="34" charset="0"/>
            </a:endParaRPr>
          </a:p>
        </p:txBody>
      </p:sp>
      <p:sp>
        <p:nvSpPr>
          <p:cNvPr id="28678" name="Rectangle 5">
            <a:extLst>
              <a:ext uri="{FF2B5EF4-FFF2-40B4-BE49-F238E27FC236}">
                <a16:creationId xmlns:a16="http://schemas.microsoft.com/office/drawing/2014/main" id="{200435F8-24A5-4BAD-9D87-08781B601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763" y="3133725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Verdana" panose="020B0604030504040204" pitchFamily="34" charset="0"/>
            </a:endParaRPr>
          </a:p>
        </p:txBody>
      </p:sp>
      <p:sp>
        <p:nvSpPr>
          <p:cNvPr id="28680" name="Rectangle 7">
            <a:extLst>
              <a:ext uri="{FF2B5EF4-FFF2-40B4-BE49-F238E27FC236}">
                <a16:creationId xmlns:a16="http://schemas.microsoft.com/office/drawing/2014/main" id="{76F5E27A-57E1-44D2-8806-5A33C9111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1039" y="33147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Verdana" panose="020B0604030504040204" pitchFamily="34" charset="0"/>
            </a:endParaRPr>
          </a:p>
        </p:txBody>
      </p:sp>
      <p:sp>
        <p:nvSpPr>
          <p:cNvPr id="28682" name="Rectangle 9">
            <a:extLst>
              <a:ext uri="{FF2B5EF4-FFF2-40B4-BE49-F238E27FC236}">
                <a16:creationId xmlns:a16="http://schemas.microsoft.com/office/drawing/2014/main" id="{7B7F6AF6-009A-4334-93C8-4F996092E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988" y="3076575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Verdana" panose="020B0604030504040204" pitchFamily="34" charset="0"/>
            </a:endParaRPr>
          </a:p>
        </p:txBody>
      </p:sp>
      <p:sp>
        <p:nvSpPr>
          <p:cNvPr id="28683" name="Rectangle 10">
            <a:extLst>
              <a:ext uri="{FF2B5EF4-FFF2-40B4-BE49-F238E27FC236}">
                <a16:creationId xmlns:a16="http://schemas.microsoft.com/office/drawing/2014/main" id="{DA992E74-9777-42B9-A797-E2DEA949C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651" y="3114675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Verdana" panose="020B0604030504040204" pitchFamily="34" charset="0"/>
            </a:endParaRPr>
          </a:p>
        </p:txBody>
      </p:sp>
      <p:sp>
        <p:nvSpPr>
          <p:cNvPr id="28684" name="Rectangle 11">
            <a:extLst>
              <a:ext uri="{FF2B5EF4-FFF2-40B4-BE49-F238E27FC236}">
                <a16:creationId xmlns:a16="http://schemas.microsoft.com/office/drawing/2014/main" id="{A0D5D562-046F-4788-BB0D-249660325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"/>
            <a:ext cx="9144000" cy="76517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indent="176213"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3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算法流程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46084" name="图片 8">
            <a:extLst>
              <a:ext uri="{FF2B5EF4-FFF2-40B4-BE49-F238E27FC236}">
                <a16:creationId xmlns:a16="http://schemas.microsoft.com/office/drawing/2014/main" id="{8BAC412D-0790-4B18-AEEC-823864374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80999"/>
            <a:ext cx="4114800" cy="109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3" name="图片 9">
            <a:extLst>
              <a:ext uri="{FF2B5EF4-FFF2-40B4-BE49-F238E27FC236}">
                <a16:creationId xmlns:a16="http://schemas.microsoft.com/office/drawing/2014/main" id="{B9291931-0CB4-423F-82DE-C300DD0E7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95601"/>
            <a:ext cx="4114800" cy="109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2" name="图片 10">
            <a:extLst>
              <a:ext uri="{FF2B5EF4-FFF2-40B4-BE49-F238E27FC236}">
                <a16:creationId xmlns:a16="http://schemas.microsoft.com/office/drawing/2014/main" id="{DFAC5184-5309-452D-B20D-9556C6AF8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1" y="4343403"/>
            <a:ext cx="4076700" cy="110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1" name="图片 11">
            <a:extLst>
              <a:ext uri="{FF2B5EF4-FFF2-40B4-BE49-F238E27FC236}">
                <a16:creationId xmlns:a16="http://schemas.microsoft.com/office/drawing/2014/main" id="{CFF5E9F1-D315-4D69-B3F0-DCF72FF50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5715002"/>
            <a:ext cx="4059960" cy="108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5">
            <a:extLst>
              <a:ext uri="{FF2B5EF4-FFF2-40B4-BE49-F238E27FC236}">
                <a16:creationId xmlns:a16="http://schemas.microsoft.com/office/drawing/2014/main" id="{15920B28-8E5E-4F67-8CD4-6AAE8B1DB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9" y="814947"/>
            <a:ext cx="8382000" cy="98488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latin typeface="等线" panose="02010600030101010101" pitchFamily="2" charset="-122"/>
                <a:cs typeface="Times New Roman" panose="02020603050405020304" pitchFamily="18" charset="0"/>
              </a:rPr>
              <a:t>对图（</a:t>
            </a:r>
            <a:r>
              <a:rPr lang="en-US" altLang="zh-CN" sz="2000" dirty="0">
                <a:latin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等线" panose="02010600030101010101" pitchFamily="2" charset="-122"/>
                <a:cs typeface="Times New Roman" panose="02020603050405020304" pitchFamily="18" charset="0"/>
              </a:rPr>
              <a:t>）消除基因冲突的示意图如下图所示。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等线" panose="02010600030101010101" pitchFamily="2" charset="-122"/>
                <a:cs typeface="Times New Roman" panose="02020603050405020304" pitchFamily="18" charset="0"/>
              </a:rPr>
              <a:t>(c)</a:t>
            </a:r>
            <a:r>
              <a:rPr lang="zh-CN" altLang="en-US" sz="2000" dirty="0">
                <a:latin typeface="等线" panose="02010600030101010101" pitchFamily="2" charset="-122"/>
                <a:cs typeface="Times New Roman" panose="02020603050405020304" pitchFamily="18" charset="0"/>
              </a:rPr>
              <a:t>将染色体</a:t>
            </a:r>
            <a:r>
              <a:rPr lang="en-US" altLang="zh-CN" sz="2000" dirty="0">
                <a:latin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等线" panose="02010600030101010101" pitchFamily="2" charset="-122"/>
                <a:cs typeface="Times New Roman" panose="02020603050405020304" pitchFamily="18" charset="0"/>
              </a:rPr>
              <a:t>冲突基因</a:t>
            </a:r>
            <a:r>
              <a:rPr lang="en-US" altLang="zh-CN" sz="2000" dirty="0">
                <a:latin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000" dirty="0">
                <a:latin typeface="等线" panose="02010600030101010101" pitchFamily="2" charset="-122"/>
                <a:cs typeface="Times New Roman" panose="02020603050405020304" pitchFamily="18" charset="0"/>
              </a:rPr>
              <a:t>改为染色体</a:t>
            </a:r>
            <a:r>
              <a:rPr lang="en-US" altLang="zh-CN" sz="2000" dirty="0">
                <a:latin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等线" panose="02010600030101010101" pitchFamily="2" charset="-122"/>
                <a:cs typeface="Times New Roman" panose="02020603050405020304" pitchFamily="18" charset="0"/>
              </a:rPr>
              <a:t>对应位置的</a:t>
            </a:r>
            <a:r>
              <a:rPr lang="en-US" altLang="zh-CN" sz="2000" dirty="0">
                <a:latin typeface="等线" panose="02010600030101010101" pitchFamily="2" charset="-122"/>
                <a:cs typeface="Times New Roman" panose="02020603050405020304" pitchFamily="18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5AE3672-AB02-442E-AE96-925BAD110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959" y="2590799"/>
            <a:ext cx="5532284" cy="40011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000" dirty="0">
                <a:latin typeface="等线" panose="02010600030101010101" pitchFamily="2" charset="-122"/>
                <a:cs typeface="Times New Roman" panose="02020603050405020304" pitchFamily="18" charset="0"/>
              </a:rPr>
              <a:t>(d)</a:t>
            </a:r>
            <a:r>
              <a:rPr lang="zh-CN" altLang="en-US" sz="2000" dirty="0">
                <a:latin typeface="等线" panose="02010600030101010101" pitchFamily="2" charset="-122"/>
                <a:cs typeface="Times New Roman" panose="02020603050405020304" pitchFamily="18" charset="0"/>
              </a:rPr>
              <a:t>将染色体</a:t>
            </a:r>
            <a:r>
              <a:rPr lang="en-US" altLang="zh-CN" sz="2000" dirty="0">
                <a:latin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等线" panose="02010600030101010101" pitchFamily="2" charset="-122"/>
                <a:cs typeface="Times New Roman" panose="02020603050405020304" pitchFamily="18" charset="0"/>
              </a:rPr>
              <a:t>冲突基因</a:t>
            </a:r>
            <a:r>
              <a:rPr lang="en-US" altLang="zh-CN" sz="2000" dirty="0">
                <a:latin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等线" panose="02010600030101010101" pitchFamily="2" charset="-122"/>
                <a:cs typeface="Times New Roman" panose="02020603050405020304" pitchFamily="18" charset="0"/>
              </a:rPr>
              <a:t>改为染色体对应位置的</a:t>
            </a:r>
            <a:r>
              <a:rPr lang="en-US" altLang="zh-CN" sz="2000" dirty="0">
                <a:latin typeface="等线" panose="02010600030101010101" pitchFamily="2" charset="-122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34B64A0-F7F3-4A8F-BCA7-063A4477A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197" y="4038599"/>
            <a:ext cx="5402441" cy="40011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等线" panose="02010600030101010101" pitchFamily="2" charset="-122"/>
                <a:cs typeface="Times New Roman" panose="02020603050405020304" pitchFamily="18" charset="0"/>
              </a:rPr>
              <a:t>(e)</a:t>
            </a:r>
            <a:r>
              <a:rPr lang="zh-CN" altLang="en-US" sz="2000" dirty="0">
                <a:latin typeface="等线" panose="02010600030101010101" pitchFamily="2" charset="-122"/>
                <a:cs typeface="Times New Roman" panose="02020603050405020304" pitchFamily="18" charset="0"/>
              </a:rPr>
              <a:t>将染色体</a:t>
            </a:r>
            <a:r>
              <a:rPr lang="en-US" altLang="zh-CN" sz="2000" dirty="0">
                <a:latin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等线" panose="02010600030101010101" pitchFamily="2" charset="-122"/>
                <a:cs typeface="Times New Roman" panose="02020603050405020304" pitchFamily="18" charset="0"/>
              </a:rPr>
              <a:t>冲突基因</a:t>
            </a:r>
            <a:r>
              <a:rPr lang="en-US" altLang="zh-CN" sz="2000" dirty="0">
                <a:latin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000" dirty="0">
                <a:latin typeface="等线" panose="02010600030101010101" pitchFamily="2" charset="-122"/>
                <a:cs typeface="Times New Roman" panose="02020603050405020304" pitchFamily="18" charset="0"/>
              </a:rPr>
              <a:t>改为染色体</a:t>
            </a:r>
            <a:r>
              <a:rPr lang="en-US" altLang="zh-CN" sz="2000" dirty="0">
                <a:latin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等线" panose="02010600030101010101" pitchFamily="2" charset="-122"/>
                <a:cs typeface="Times New Roman" panose="02020603050405020304" pitchFamily="18" charset="0"/>
              </a:rPr>
              <a:t>对应位的</a:t>
            </a:r>
            <a:r>
              <a:rPr lang="en-US" altLang="zh-CN" sz="2000" dirty="0">
                <a:latin typeface="等线" panose="02010600030101010101" pitchFamily="2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585E8CF-16AB-42B4-9CED-C385FC0A297F}"/>
              </a:ext>
            </a:extLst>
          </p:cNvPr>
          <p:cNvSpPr txBox="1"/>
          <p:nvPr/>
        </p:nvSpPr>
        <p:spPr>
          <a:xfrm>
            <a:off x="376382" y="5410200"/>
            <a:ext cx="4576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(f)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对染色体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同样进行消除冲突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802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>
            <a:extLst>
              <a:ext uri="{FF2B5EF4-FFF2-40B4-BE49-F238E27FC236}">
                <a16:creationId xmlns:a16="http://schemas.microsoft.com/office/drawing/2014/main" id="{A0F2A65A-1248-4EB8-92A3-FFBE35DD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32" indent="-285744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971" indent="-228594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160" indent="-228594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349" indent="-228594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C3B685A2-F628-4C32-9755-2C54AE41BA4B}" type="slidenum">
              <a:rPr lang="ja-JP" altLang="en-US" sz="1800">
                <a:solidFill>
                  <a:srgbClr val="A50021"/>
                </a:solidFill>
                <a:ea typeface="ＭＳ Ｐゴシック" panose="020B0600070205080204" pitchFamily="34" charset="-128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ja-JP" sz="180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8733F2A1-9B51-4B93-9BBF-6AC84593B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6188" y="3114675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Verdana" panose="020B0604030504040204" pitchFamily="34" charset="0"/>
            </a:endParaRPr>
          </a:p>
        </p:txBody>
      </p:sp>
      <p:sp>
        <p:nvSpPr>
          <p:cNvPr id="28678" name="Rectangle 5">
            <a:extLst>
              <a:ext uri="{FF2B5EF4-FFF2-40B4-BE49-F238E27FC236}">
                <a16:creationId xmlns:a16="http://schemas.microsoft.com/office/drawing/2014/main" id="{200435F8-24A5-4BAD-9D87-08781B601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763" y="3133725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Verdana" panose="020B0604030504040204" pitchFamily="34" charset="0"/>
            </a:endParaRPr>
          </a:p>
        </p:txBody>
      </p:sp>
      <p:sp>
        <p:nvSpPr>
          <p:cNvPr id="28680" name="Rectangle 7">
            <a:extLst>
              <a:ext uri="{FF2B5EF4-FFF2-40B4-BE49-F238E27FC236}">
                <a16:creationId xmlns:a16="http://schemas.microsoft.com/office/drawing/2014/main" id="{76F5E27A-57E1-44D2-8806-5A33C9111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1039" y="33147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Verdana" panose="020B0604030504040204" pitchFamily="34" charset="0"/>
            </a:endParaRPr>
          </a:p>
        </p:txBody>
      </p:sp>
      <p:sp>
        <p:nvSpPr>
          <p:cNvPr id="28681" name="Rectangle 8">
            <a:extLst>
              <a:ext uri="{FF2B5EF4-FFF2-40B4-BE49-F238E27FC236}">
                <a16:creationId xmlns:a16="http://schemas.microsoft.com/office/drawing/2014/main" id="{9665FBAC-3638-466E-B2B1-FF046E286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1" y="33147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Verdana" panose="020B0604030504040204" pitchFamily="34" charset="0"/>
            </a:endParaRPr>
          </a:p>
        </p:txBody>
      </p:sp>
      <p:sp>
        <p:nvSpPr>
          <p:cNvPr id="28682" name="Rectangle 9">
            <a:extLst>
              <a:ext uri="{FF2B5EF4-FFF2-40B4-BE49-F238E27FC236}">
                <a16:creationId xmlns:a16="http://schemas.microsoft.com/office/drawing/2014/main" id="{7B7F6AF6-009A-4334-93C8-4F996092E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988" y="3076575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Verdana" panose="020B0604030504040204" pitchFamily="34" charset="0"/>
            </a:endParaRPr>
          </a:p>
        </p:txBody>
      </p:sp>
      <p:sp>
        <p:nvSpPr>
          <p:cNvPr id="28683" name="Rectangle 10">
            <a:extLst>
              <a:ext uri="{FF2B5EF4-FFF2-40B4-BE49-F238E27FC236}">
                <a16:creationId xmlns:a16="http://schemas.microsoft.com/office/drawing/2014/main" id="{DA992E74-9777-42B9-A797-E2DEA949C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651" y="3114675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Verdana" panose="020B0604030504040204" pitchFamily="34" charset="0"/>
            </a:endParaRPr>
          </a:p>
        </p:txBody>
      </p:sp>
      <p:sp>
        <p:nvSpPr>
          <p:cNvPr id="28684" name="Rectangle 11">
            <a:extLst>
              <a:ext uri="{FF2B5EF4-FFF2-40B4-BE49-F238E27FC236}">
                <a16:creationId xmlns:a16="http://schemas.microsoft.com/office/drawing/2014/main" id="{A0D5D562-046F-4788-BB0D-249660325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"/>
            <a:ext cx="9144000" cy="76517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indent="176213"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3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算法流程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8F0AF67-40DD-41BB-924D-21B9CBD64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1" y="870913"/>
            <a:ext cx="8839200" cy="12926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lang="zh-CN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变异运算</a:t>
            </a:r>
            <a:endParaRPr lang="zh-CN" altLang="en-US" sz="24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对个体进行变异。首先在随机产生两个变异位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min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max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，其中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min&lt;max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，且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0&lt;min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max&lt;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染色体长度。然后将选中的变异区域反顺，对图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(f)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中染色体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进行变异的结果图如图所示。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4190223-78ED-448E-84FB-7C6237C51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2266427"/>
            <a:ext cx="6161765" cy="886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1FFE5AF3-57EF-49F5-BDEA-B3EF2AE13E0E}"/>
              </a:ext>
            </a:extLst>
          </p:cNvPr>
          <p:cNvSpPr txBox="1"/>
          <p:nvPr/>
        </p:nvSpPr>
        <p:spPr>
          <a:xfrm>
            <a:off x="209551" y="3495676"/>
            <a:ext cx="815340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lang="zh-CN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输出结果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我们设计的算法的终止条件是达到最大代数的迭代次数，每一次迭代结束后将得到的路径长度和当前代数（第几代）记录在数组中，然在搜索完成之后，将数组中记录的最短路径和对应的代数输出，作为我们的搜索结果。</a:t>
            </a:r>
          </a:p>
        </p:txBody>
      </p:sp>
    </p:spTree>
    <p:extLst>
      <p:ext uri="{BB962C8B-B14F-4D97-AF65-F5344CB8AC3E}">
        <p14:creationId xmlns:p14="http://schemas.microsoft.com/office/powerpoint/2010/main" val="3849610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>
            <a:extLst>
              <a:ext uri="{FF2B5EF4-FFF2-40B4-BE49-F238E27FC236}">
                <a16:creationId xmlns:a16="http://schemas.microsoft.com/office/drawing/2014/main" id="{A0F2A65A-1248-4EB8-92A3-FFBE35DD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32" indent="-285744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971" indent="-228594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160" indent="-228594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349" indent="-228594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C3B685A2-F628-4C32-9755-2C54AE41BA4B}" type="slidenum">
              <a:rPr lang="ja-JP" altLang="en-US" sz="1800">
                <a:solidFill>
                  <a:srgbClr val="A50021"/>
                </a:solidFill>
                <a:ea typeface="ＭＳ Ｐゴシック" panose="020B0600070205080204" pitchFamily="34" charset="-128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ja-JP" sz="180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8733F2A1-9B51-4B93-9BBF-6AC84593B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6188" y="3114675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Verdana" panose="020B0604030504040204" pitchFamily="34" charset="0"/>
            </a:endParaRPr>
          </a:p>
        </p:txBody>
      </p:sp>
      <p:sp>
        <p:nvSpPr>
          <p:cNvPr id="28678" name="Rectangle 5">
            <a:extLst>
              <a:ext uri="{FF2B5EF4-FFF2-40B4-BE49-F238E27FC236}">
                <a16:creationId xmlns:a16="http://schemas.microsoft.com/office/drawing/2014/main" id="{200435F8-24A5-4BAD-9D87-08781B601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763" y="3133725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Verdana" panose="020B0604030504040204" pitchFamily="34" charset="0"/>
            </a:endParaRPr>
          </a:p>
        </p:txBody>
      </p:sp>
      <p:sp>
        <p:nvSpPr>
          <p:cNvPr id="28680" name="Rectangle 7">
            <a:extLst>
              <a:ext uri="{FF2B5EF4-FFF2-40B4-BE49-F238E27FC236}">
                <a16:creationId xmlns:a16="http://schemas.microsoft.com/office/drawing/2014/main" id="{76F5E27A-57E1-44D2-8806-5A33C9111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1039" y="33147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Verdana" panose="020B0604030504040204" pitchFamily="34" charset="0"/>
            </a:endParaRPr>
          </a:p>
        </p:txBody>
      </p:sp>
      <p:sp>
        <p:nvSpPr>
          <p:cNvPr id="28681" name="Rectangle 8">
            <a:extLst>
              <a:ext uri="{FF2B5EF4-FFF2-40B4-BE49-F238E27FC236}">
                <a16:creationId xmlns:a16="http://schemas.microsoft.com/office/drawing/2014/main" id="{9665FBAC-3638-466E-B2B1-FF046E286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1" y="33147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Verdana" panose="020B0604030504040204" pitchFamily="34" charset="0"/>
            </a:endParaRPr>
          </a:p>
        </p:txBody>
      </p:sp>
      <p:sp>
        <p:nvSpPr>
          <p:cNvPr id="28682" name="Rectangle 9">
            <a:extLst>
              <a:ext uri="{FF2B5EF4-FFF2-40B4-BE49-F238E27FC236}">
                <a16:creationId xmlns:a16="http://schemas.microsoft.com/office/drawing/2014/main" id="{7B7F6AF6-009A-4334-93C8-4F996092E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988" y="3076575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Verdana" panose="020B0604030504040204" pitchFamily="34" charset="0"/>
            </a:endParaRPr>
          </a:p>
        </p:txBody>
      </p:sp>
      <p:sp>
        <p:nvSpPr>
          <p:cNvPr id="28683" name="Rectangle 10">
            <a:extLst>
              <a:ext uri="{FF2B5EF4-FFF2-40B4-BE49-F238E27FC236}">
                <a16:creationId xmlns:a16="http://schemas.microsoft.com/office/drawing/2014/main" id="{DA992E74-9777-42B9-A797-E2DEA949C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651" y="3114675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Verdana" panose="020B0604030504040204" pitchFamily="34" charset="0"/>
            </a:endParaRPr>
          </a:p>
        </p:txBody>
      </p:sp>
      <p:sp>
        <p:nvSpPr>
          <p:cNvPr id="28684" name="Rectangle 11">
            <a:extLst>
              <a:ext uri="{FF2B5EF4-FFF2-40B4-BE49-F238E27FC236}">
                <a16:creationId xmlns:a16="http://schemas.microsoft.com/office/drawing/2014/main" id="{A0D5D562-046F-4788-BB0D-249660325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"/>
            <a:ext cx="9144000" cy="76517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indent="176213"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3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结果分析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8F0AF67-40DD-41BB-924D-21B9CBD64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083353"/>
            <a:ext cx="8839200" cy="20313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求解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TSP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问题是利用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语言编程的，解决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TSP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演化算法采用遗传算法。由于遗传算法包含了随机搜索方法，所求的最优解不一定是最优的。在求解过程中，发现遗传算法得到的结果的精确度除了和交叉算子、变异算子、适应度计算方法有关，还受交叉概率、变异概率、迭代次数的影响。</a:t>
            </a:r>
          </a:p>
          <a:p>
            <a:pPr algn="just"/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对于本文算法，在一定范围内，迭代次数也大，变异概率越小，遗传算法的精确度越高；执行时间随着迭代次数的增加而增加。当交叉概率为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0.8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，变异概率为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0.5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，最大代数为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10000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时，能得到较理想的结果，如下图：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C3501A5-A5E2-4242-AB2B-F0A372EE13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14702"/>
            <a:ext cx="3962400" cy="310218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FFD4A08-E6B7-4999-B30B-8AF7BAA47778}"/>
              </a:ext>
            </a:extLst>
          </p:cNvPr>
          <p:cNvSpPr txBox="1"/>
          <p:nvPr/>
        </p:nvSpPr>
        <p:spPr>
          <a:xfrm>
            <a:off x="4319733" y="3677908"/>
            <a:ext cx="472901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遗传算法的终止条件如下，满足其一即可终止算法。</a:t>
            </a:r>
          </a:p>
          <a:p>
            <a:pPr algn="just"/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当最优个体的适应度达到给定的阈值；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最优个体的适应度和群体适应度不再上升；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迭代次数达到预设的代数时，算法终止。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276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603</Words>
  <Application>Microsoft Office PowerPoint</Application>
  <PresentationFormat>全屏显示(4:3)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Arial</vt:lpstr>
      <vt:lpstr>Calibri</vt:lpstr>
      <vt:lpstr>Calibri Light</vt:lpstr>
      <vt:lpstr>Times New Roman</vt:lpstr>
      <vt:lpstr>Verdana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chenmeiyun2017@163.com</dc:creator>
  <cp:lastModifiedBy>chenmeiyun2017@163.com</cp:lastModifiedBy>
  <cp:revision>1</cp:revision>
  <dcterms:created xsi:type="dcterms:W3CDTF">2021-10-22T06:57:30Z</dcterms:created>
  <dcterms:modified xsi:type="dcterms:W3CDTF">2021-10-22T07:00:18Z</dcterms:modified>
</cp:coreProperties>
</file>