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Segoe Print" panose="02000600000000000000" pitchFamily="2" charset="0"/>
      <p:regular r:id="rId22"/>
      <p:bold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仿宋" panose="02010609060101010101" pitchFamily="49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f-crim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C01E7-B047-43D5-9CEE-827D748F700D}"/>
              </a:ext>
            </a:extLst>
          </p:cNvPr>
          <p:cNvSpPr txBox="1"/>
          <p:nvPr/>
        </p:nvSpPr>
        <p:spPr>
          <a:xfrm>
            <a:off x="5143131" y="1597981"/>
            <a:ext cx="690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San Francisco Crime Classification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B79B3-86E8-4F26-BC2C-2CD07D45763D}"/>
              </a:ext>
            </a:extLst>
          </p:cNvPr>
          <p:cNvSpPr txBox="1"/>
          <p:nvPr/>
        </p:nvSpPr>
        <p:spPr>
          <a:xfrm>
            <a:off x="9135122" y="2610036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HeRaNO@UESTC-SISE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Kanade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6A8412-3872-40BB-B889-F050654305D4}"/>
              </a:ext>
            </a:extLst>
          </p:cNvPr>
          <p:cNvSpPr txBox="1"/>
          <p:nvPr/>
        </p:nvSpPr>
        <p:spPr>
          <a:xfrm>
            <a:off x="168676" y="177553"/>
            <a:ext cx="705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Description</a:t>
            </a:r>
            <a:r>
              <a:rPr lang="en-US" altLang="zh-CN" sz="3200" dirty="0">
                <a:latin typeface="+mj-lt"/>
              </a:rPr>
              <a:t>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题目描述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6489C1-F080-4C96-AFDF-26D6F39C2292}"/>
              </a:ext>
            </a:extLst>
          </p:cNvPr>
          <p:cNvSpPr txBox="1"/>
          <p:nvPr/>
        </p:nvSpPr>
        <p:spPr>
          <a:xfrm>
            <a:off x="168676" y="914399"/>
            <a:ext cx="794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这里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2813C0-369C-4E55-9B9D-0E23D8D61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" y="1589690"/>
            <a:ext cx="6734511" cy="482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E02384-997C-423D-8126-511DA8554D6C}"/>
              </a:ext>
            </a:extLst>
          </p:cNvPr>
          <p:cNvSpPr txBox="1"/>
          <p:nvPr/>
        </p:nvSpPr>
        <p:spPr>
          <a:xfrm>
            <a:off x="195309" y="186431"/>
            <a:ext cx="602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Overview</a:t>
            </a:r>
            <a:r>
              <a:rPr lang="en-US" altLang="zh-CN" sz="3200" dirty="0"/>
              <a:t>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概况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F2C08-C786-4D52-A6D2-1C4AB2E3F524}"/>
              </a:ext>
            </a:extLst>
          </p:cNvPr>
          <p:cNvSpPr txBox="1"/>
          <p:nvPr/>
        </p:nvSpPr>
        <p:spPr>
          <a:xfrm>
            <a:off x="195309" y="887767"/>
            <a:ext cx="957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给出了如下数据：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799FCD-F405-46BC-988C-7453795F7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2" y="1465993"/>
            <a:ext cx="9296400" cy="2876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D0235E-A38F-4BD6-82F1-FD1DD3E00CD5}"/>
              </a:ext>
            </a:extLst>
          </p:cNvPr>
          <p:cNvSpPr txBox="1"/>
          <p:nvPr/>
        </p:nvSpPr>
        <p:spPr>
          <a:xfrm>
            <a:off x="195309" y="4669655"/>
            <a:ext cx="830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要求预测犯罪类型。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13C1EB-F9EB-4EFB-B3B2-683A8B485E44}"/>
              </a:ext>
            </a:extLst>
          </p:cNvPr>
          <p:cNvSpPr txBox="1"/>
          <p:nvPr/>
        </p:nvSpPr>
        <p:spPr>
          <a:xfrm>
            <a:off x="195309" y="186431"/>
            <a:ext cx="69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Part 1.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+mj-lt"/>
              </a:rPr>
              <a:t>First things first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数据类型分析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A55C92-36C6-4432-925C-D5A8EBAED2CE}"/>
              </a:ext>
            </a:extLst>
          </p:cNvPr>
          <p:cNvSpPr txBox="1"/>
          <p:nvPr/>
        </p:nvSpPr>
        <p:spPr>
          <a:xfrm>
            <a:off x="195308" y="949911"/>
            <a:ext cx="986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先分析一下相关性吧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648AB8-5FA0-4E04-833C-20BCFC73B8B4}"/>
              </a:ext>
            </a:extLst>
          </p:cNvPr>
          <p:cNvSpPr txBox="1"/>
          <p:nvPr/>
        </p:nvSpPr>
        <p:spPr>
          <a:xfrm>
            <a:off x="195308" y="1590281"/>
            <a:ext cx="112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猜测时间与犯罪类型是相关的，白天的犯罪类型与晚上的犯罪类型也有区别。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数据提供了两种时间表达，分别是具体日期和星期。这里选择具体日期进行学习。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0495A4-D28D-4E76-9239-72EF882652DD}"/>
              </a:ext>
            </a:extLst>
          </p:cNvPr>
          <p:cNvSpPr txBox="1"/>
          <p:nvPr/>
        </p:nvSpPr>
        <p:spPr>
          <a:xfrm>
            <a:off x="195307" y="4386514"/>
            <a:ext cx="986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对于犯罪的描述有犯罪类型，犯罪描述和解决办法三种。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后两个是一个长长长字符串，对于 </a:t>
            </a:r>
            <a:r>
              <a:rPr lang="en-US" altLang="zh-CN" sz="2400" i="1" dirty="0">
                <a:ea typeface="等线" panose="02010600030101010101" pitchFamily="2" charset="-122"/>
              </a:rPr>
              <a:t>OTHER OFFENCE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可能有用，但是对于整体学习没用。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第一个是要预测的东西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B1CBA8-825F-456A-B18A-A1E1DA83AB91}"/>
              </a:ext>
            </a:extLst>
          </p:cNvPr>
          <p:cNvSpPr txBox="1"/>
          <p:nvPr/>
        </p:nvSpPr>
        <p:spPr>
          <a:xfrm>
            <a:off x="195307" y="2619066"/>
            <a:ext cx="11851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同时地点也是重要信息，数据提供了三种地点表达，分别是所在警局，发生位置和绝对经纬度，由于经纬度经离散化后信息过多，发生位置是一个长长长字符串，因此选择所在警局进行学习。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选择经纬度还有一些问题，在后面说。</a:t>
            </a:r>
          </a:p>
        </p:txBody>
      </p:sp>
    </p:spTree>
    <p:extLst>
      <p:ext uri="{BB962C8B-B14F-4D97-AF65-F5344CB8AC3E}">
        <p14:creationId xmlns:p14="http://schemas.microsoft.com/office/powerpoint/2010/main" val="37380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26940B-9028-4362-8AE1-DA0243559345}"/>
              </a:ext>
            </a:extLst>
          </p:cNvPr>
          <p:cNvSpPr txBox="1"/>
          <p:nvPr/>
        </p:nvSpPr>
        <p:spPr>
          <a:xfrm>
            <a:off x="195309" y="186431"/>
            <a:ext cx="69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Part 2.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+mj-lt"/>
              </a:rPr>
              <a:t>Start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数据准备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87C5A1-64B8-4767-B503-ECFAAA0B50CD}"/>
              </a:ext>
            </a:extLst>
          </p:cNvPr>
          <p:cNvSpPr txBox="1"/>
          <p:nvPr/>
        </p:nvSpPr>
        <p:spPr>
          <a:xfrm>
            <a:off x="195309" y="958788"/>
            <a:ext cx="952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通过 </a:t>
            </a:r>
            <a:r>
              <a:rPr lang="en-US" altLang="zh-CN" sz="2400" i="1" dirty="0">
                <a:ea typeface="等线" panose="02010600030101010101" pitchFamily="2" charset="-122"/>
              </a:rPr>
              <a:t>Parser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可以处理掉日期，把它分解为年月日便于学习。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C9D62-55E5-42C4-B17B-98750CC3D4E7}"/>
              </a:ext>
            </a:extLst>
          </p:cNvPr>
          <p:cNvSpPr txBox="1"/>
          <p:nvPr/>
        </p:nvSpPr>
        <p:spPr>
          <a:xfrm>
            <a:off x="195309" y="1608035"/>
            <a:ext cx="97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对于警局，是一个值域很小的字符串，考虑离散化之。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3C009D-B366-4FF8-93FA-21717583FC9B}"/>
              </a:ext>
            </a:extLst>
          </p:cNvPr>
          <p:cNvSpPr txBox="1"/>
          <p:nvPr/>
        </p:nvSpPr>
        <p:spPr>
          <a:xfrm>
            <a:off x="195309" y="2257282"/>
            <a:ext cx="955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用 </a:t>
            </a:r>
            <a:r>
              <a:rPr lang="en-US" altLang="zh-CN" sz="2400" dirty="0">
                <a:latin typeface="Consolas" panose="020B0609020204030204" pitchFamily="49" charset="0"/>
                <a:ea typeface="等线" panose="02010600030101010101" pitchFamily="2" charset="-122"/>
              </a:rPr>
              <a:t>get_dummies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方法将所有信息二值化。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29C8DD-B937-4599-AAFC-3198870A723F}"/>
              </a:ext>
            </a:extLst>
          </p:cNvPr>
          <p:cNvSpPr txBox="1"/>
          <p:nvPr/>
        </p:nvSpPr>
        <p:spPr>
          <a:xfrm>
            <a:off x="195309" y="2906529"/>
            <a:ext cx="1046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对训练集和测试集同样处理，把训练集按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4:1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的比例分解为学习集和验证集。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ABB2F6-4213-4195-A73A-09241FF2FC03}"/>
              </a:ext>
            </a:extLst>
          </p:cNvPr>
          <p:cNvSpPr txBox="1"/>
          <p:nvPr/>
        </p:nvSpPr>
        <p:spPr>
          <a:xfrm>
            <a:off x="195309" y="3555776"/>
            <a:ext cx="927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好了可以开学了。</a:t>
            </a:r>
          </a:p>
        </p:txBody>
      </p:sp>
    </p:spTree>
    <p:extLst>
      <p:ext uri="{BB962C8B-B14F-4D97-AF65-F5344CB8AC3E}">
        <p14:creationId xmlns:p14="http://schemas.microsoft.com/office/powerpoint/2010/main" val="17879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184B48-F397-4B50-80ED-A4A62C21B1AD}"/>
              </a:ext>
            </a:extLst>
          </p:cNvPr>
          <p:cNvSpPr txBox="1"/>
          <p:nvPr/>
        </p:nvSpPr>
        <p:spPr>
          <a:xfrm>
            <a:off x="195309" y="186431"/>
            <a:ext cx="69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Part 3.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+mj-lt"/>
              </a:rPr>
              <a:t>Learning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26377B-C8AF-49B5-87A7-CB5790251AD3}"/>
              </a:ext>
            </a:extLst>
          </p:cNvPr>
          <p:cNvSpPr txBox="1"/>
          <p:nvPr/>
        </p:nvSpPr>
        <p:spPr>
          <a:xfrm>
            <a:off x="195309" y="1003177"/>
            <a:ext cx="988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这个模型可以看成按特征分类问题，因此考虑分类算法。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BFB670-3BC1-49A7-A4C0-FF94FE054F82}"/>
              </a:ext>
            </a:extLst>
          </p:cNvPr>
          <p:cNvSpPr txBox="1"/>
          <p:nvPr/>
        </p:nvSpPr>
        <p:spPr>
          <a:xfrm>
            <a:off x="195309" y="1696813"/>
            <a:ext cx="1020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分类算法有逻辑回归算法，随机森林算法和朴素贝叶斯算法等。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AB3A5-FE6D-4DB8-BBCF-36AA47FEB3AF}"/>
              </a:ext>
            </a:extLst>
          </p:cNvPr>
          <p:cNvSpPr txBox="1"/>
          <p:nvPr/>
        </p:nvSpPr>
        <p:spPr>
          <a:xfrm>
            <a:off x="195309" y="2390449"/>
            <a:ext cx="957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我们挨个试一遍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A18D5B-7AC2-43FB-8037-C58E216B56F2}"/>
              </a:ext>
            </a:extLst>
          </p:cNvPr>
          <p:cNvSpPr txBox="1"/>
          <p:nvPr/>
        </p:nvSpPr>
        <p:spPr>
          <a:xfrm>
            <a:off x="195309" y="3084085"/>
            <a:ext cx="108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发现用同一个模型每次运行得出的准确率不同，但是都在同一个百分数附近。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5FC59-D6FE-423E-B4B4-009DD12497EE}"/>
              </a:ext>
            </a:extLst>
          </p:cNvPr>
          <p:cNvSpPr txBox="1"/>
          <p:nvPr/>
        </p:nvSpPr>
        <p:spPr>
          <a:xfrm>
            <a:off x="195309" y="3777721"/>
            <a:ext cx="1139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三者的准确率均在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77%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左右，改变一些参数仍在这个准确率附近徘徊，但随机森林吃栈严重，将树的深度改大一点都会爆栈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292159-701C-4E2B-98C4-DB4E40CE90A4}"/>
              </a:ext>
            </a:extLst>
          </p:cNvPr>
          <p:cNvSpPr txBox="1"/>
          <p:nvPr/>
        </p:nvSpPr>
        <p:spPr>
          <a:xfrm>
            <a:off x="195309" y="5700050"/>
            <a:ext cx="77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真应该用 </a:t>
            </a:r>
            <a:r>
              <a:rPr lang="en-US" altLang="zh-CN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Linux </a:t>
            </a:r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跑</a:t>
            </a:r>
            <a:r>
              <a:rPr lang="en-US" altLang="zh-CN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哦不对应该买个服务器跑</a:t>
            </a:r>
            <a:r>
              <a:rPr lang="en-US" altLang="zh-CN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trike="sngStrik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24EF0B-F5A3-42E2-ABF7-A503B502053D}"/>
              </a:ext>
            </a:extLst>
          </p:cNvPr>
          <p:cNvSpPr txBox="1"/>
          <p:nvPr/>
        </p:nvSpPr>
        <p:spPr>
          <a:xfrm>
            <a:off x="195309" y="4840689"/>
            <a:ext cx="96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并且随机森林跑的时间很长，逻辑回归次之，朴素贝叶斯跑得最快。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（相对来说）</a:t>
            </a:r>
          </a:p>
        </p:txBody>
      </p:sp>
    </p:spTree>
    <p:extLst>
      <p:ext uri="{BB962C8B-B14F-4D97-AF65-F5344CB8AC3E}">
        <p14:creationId xmlns:p14="http://schemas.microsoft.com/office/powerpoint/2010/main" val="39114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5EC21E-0695-4C8C-B0CF-593E32457BEE}"/>
              </a:ext>
            </a:extLst>
          </p:cNvPr>
          <p:cNvSpPr txBox="1"/>
          <p:nvPr/>
        </p:nvSpPr>
        <p:spPr>
          <a:xfrm>
            <a:off x="195309" y="186431"/>
            <a:ext cx="69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Part 4.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+mj-lt"/>
              </a:rPr>
              <a:t>Output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答案输出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B22463-BC5B-49D4-937A-D625D2A1C1A4}"/>
              </a:ext>
            </a:extLst>
          </p:cNvPr>
          <p:cNvSpPr txBox="1"/>
          <p:nvPr/>
        </p:nvSpPr>
        <p:spPr>
          <a:xfrm>
            <a:off x="195309" y="975955"/>
            <a:ext cx="977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先按概率排序，然后输出前五种犯罪名称即可。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068C0-3509-40D5-9E77-5ADD42528EF4}"/>
              </a:ext>
            </a:extLst>
          </p:cNvPr>
          <p:cNvSpPr txBox="1"/>
          <p:nvPr/>
        </p:nvSpPr>
        <p:spPr>
          <a:xfrm>
            <a:off x="195309" y="1642369"/>
            <a:ext cx="962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看着很简单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排了我一个星期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7F5748-282D-4A38-A960-ACD85FA7850C}"/>
              </a:ext>
            </a:extLst>
          </p:cNvPr>
          <p:cNvSpPr txBox="1"/>
          <p:nvPr/>
        </p:nvSpPr>
        <p:spPr>
          <a:xfrm>
            <a:off x="195309" y="2308783"/>
            <a:ext cx="1089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不会→上网查参考→瞎调→根本没排序→问→瞎调→终于排出来了→心态崩了→写线代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6F776-25B6-457E-BD5C-443981B66068}"/>
              </a:ext>
            </a:extLst>
          </p:cNvPr>
          <p:cNvSpPr txBox="1"/>
          <p:nvPr/>
        </p:nvSpPr>
        <p:spPr>
          <a:xfrm>
            <a:off x="195309" y="3344529"/>
            <a:ext cx="803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估计正确率会光速打脸</a:t>
            </a:r>
          </a:p>
        </p:txBody>
      </p:sp>
    </p:spTree>
    <p:extLst>
      <p:ext uri="{BB962C8B-B14F-4D97-AF65-F5344CB8AC3E}">
        <p14:creationId xmlns:p14="http://schemas.microsoft.com/office/powerpoint/2010/main" val="40486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anade63">
            <a:extLst>
              <a:ext uri="{FF2B5EF4-FFF2-40B4-BE49-F238E27FC236}">
                <a16:creationId xmlns:a16="http://schemas.microsoft.com/office/drawing/2014/main" id="{AC1A7F93-A45C-4308-A2DB-29B1A18B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81" y="4159888"/>
            <a:ext cx="2341559" cy="26765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68C67E-5C92-4EDC-BDF7-4F20F526970B}"/>
              </a:ext>
            </a:extLst>
          </p:cNvPr>
          <p:cNvSpPr txBox="1"/>
          <p:nvPr/>
        </p:nvSpPr>
        <p:spPr>
          <a:xfrm>
            <a:off x="195309" y="186431"/>
            <a:ext cx="69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+mj-lt"/>
              </a:rPr>
              <a:t>Part 5.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+mj-lt"/>
              </a:rPr>
              <a:t>Jabber 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吐槽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181C9F-3ECD-44D7-8DDD-9B2FF8269749}"/>
              </a:ext>
            </a:extLst>
          </p:cNvPr>
          <p:cNvSpPr txBox="1"/>
          <p:nvPr/>
        </p:nvSpPr>
        <p:spPr>
          <a:xfrm>
            <a:off x="195309" y="949911"/>
            <a:ext cx="945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每跑一遍五分钟，所以每次写的时候都会看一集番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414CD6-DCCD-45E9-9C85-6A49717933B6}"/>
              </a:ext>
            </a:extLst>
          </p:cNvPr>
          <p:cNvSpPr txBox="1"/>
          <p:nvPr/>
        </p:nvSpPr>
        <p:spPr>
          <a:xfrm>
            <a:off x="195309" y="1599604"/>
            <a:ext cx="951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瞎写排序感觉很好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34CB45-67BC-407E-828E-AEF72A4A6919}"/>
              </a:ext>
            </a:extLst>
          </p:cNvPr>
          <p:cNvSpPr txBox="1"/>
          <p:nvPr/>
        </p:nvSpPr>
        <p:spPr>
          <a:xfrm>
            <a:off x="195309" y="2236447"/>
            <a:ext cx="989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试着用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SVC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KNN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邻近学了一遍，但是跑了一节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语言课没跑出来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11F019-7992-458D-BCBF-17D12BA5EBDD}"/>
              </a:ext>
            </a:extLst>
          </p:cNvPr>
          <p:cNvSpPr txBox="1"/>
          <p:nvPr/>
        </p:nvSpPr>
        <p:spPr>
          <a:xfrm>
            <a:off x="195309" y="3524151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详细测试集的正确率可以参考代码注释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码风糟烂见谅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07F7F9-0B09-4966-AEBA-F41733BCE414}"/>
              </a:ext>
            </a:extLst>
          </p:cNvPr>
          <p:cNvSpPr txBox="1"/>
          <p:nvPr/>
        </p:nvSpPr>
        <p:spPr>
          <a:xfrm>
            <a:off x="195309" y="2886201"/>
            <a:ext cx="913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经纬度数据感觉不准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1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28554" y="1118728"/>
            <a:ext cx="6165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i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  <a:ea typeface="仿宋" panose="02010609060101010101" charset="-122"/>
              </a:rPr>
              <a:t>So much for it. Thanks!</a:t>
            </a:r>
          </a:p>
          <a:p>
            <a:pPr algn="r"/>
            <a:r>
              <a:rPr lang="en-US" altLang="zh-CN" sz="4000" i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  <a:ea typeface="仿宋" panose="02010609060101010101" charset="-122"/>
              </a:rPr>
              <a:t>All questions are welcomed.</a:t>
            </a:r>
            <a:endParaRPr lang="en-US" altLang="zh-CN" sz="4000" i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2402" y="3043728"/>
            <a:ext cx="1751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Print" panose="02000600000000000000" charset="0"/>
              </a:rPr>
              <a:t>GL&amp;HF!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568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Calibri</vt:lpstr>
      <vt:lpstr>Segoe Print</vt:lpstr>
      <vt:lpstr>仿宋</vt:lpstr>
      <vt:lpstr>Consolas</vt:lpstr>
      <vt:lpstr>宋体</vt:lpstr>
      <vt:lpstr>等线</vt:lpstr>
      <vt:lpstr>Arial</vt:lpstr>
      <vt:lpstr>Calibri Light</vt:lpstr>
      <vt:lpstr>Cambria Math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贺然 杨</cp:lastModifiedBy>
  <cp:revision>18</cp:revision>
  <dcterms:created xsi:type="dcterms:W3CDTF">2015-05-05T08:02:00Z</dcterms:created>
  <dcterms:modified xsi:type="dcterms:W3CDTF">2018-11-03T17:03:02Z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