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08" r:id="rId2"/>
    <p:sldId id="328" r:id="rId3"/>
    <p:sldId id="325" r:id="rId4"/>
    <p:sldId id="326" r:id="rId5"/>
    <p:sldId id="327" r:id="rId6"/>
    <p:sldId id="314" r:id="rId7"/>
    <p:sldId id="316" r:id="rId8"/>
    <p:sldId id="315" r:id="rId9"/>
    <p:sldId id="317" r:id="rId10"/>
    <p:sldId id="318" r:id="rId11"/>
    <p:sldId id="319" r:id="rId12"/>
    <p:sldId id="329" r:id="rId13"/>
    <p:sldId id="336" r:id="rId14"/>
    <p:sldId id="337" r:id="rId15"/>
    <p:sldId id="339" r:id="rId16"/>
    <p:sldId id="320" r:id="rId17"/>
    <p:sldId id="321" r:id="rId18"/>
    <p:sldId id="322" r:id="rId19"/>
    <p:sldId id="323" r:id="rId20"/>
    <p:sldId id="324" r:id="rId21"/>
    <p:sldId id="338" r:id="rId22"/>
    <p:sldId id="340" r:id="rId23"/>
    <p:sldId id="330" r:id="rId24"/>
    <p:sldId id="331" r:id="rId25"/>
    <p:sldId id="332" r:id="rId26"/>
    <p:sldId id="333" r:id="rId27"/>
    <p:sldId id="334" r:id="rId28"/>
    <p:sldId id="335" r:id="rId29"/>
    <p:sldId id="304" r:id="rId30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1"/>
    <a:srgbClr val="279CC2"/>
    <a:srgbClr val="74C79B"/>
    <a:srgbClr val="F05422"/>
    <a:srgbClr val="32353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7B7A8-4248-44DA-84B7-51C7910F73D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92CDB-6D0E-4854-B9FF-695B9FD76B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2020/8/1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360737" y="2907506"/>
            <a:ext cx="2422525" cy="2428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场</a:t>
            </a:r>
            <a:r>
              <a:rPr lang="en-US" altLang="zh-CN" dirty="0"/>
              <a:t>-</a:t>
            </a:r>
            <a:r>
              <a:rPr lang="zh-CN" altLang="en-US" dirty="0"/>
              <a:t>出题人姓名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644" y="195515"/>
            <a:ext cx="8019825" cy="751156"/>
          </a:xfrm>
        </p:spPr>
        <p:txBody>
          <a:bodyPr/>
          <a:lstStyle>
            <a:lvl1pPr algn="l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57175" y="1185863"/>
            <a:ext cx="8629650" cy="36290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marL="628650" indent="-285750">
              <a:lnSpc>
                <a:spcPct val="120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685800" indent="0">
              <a:lnSpc>
                <a:spcPct val="120000"/>
              </a:lnSpc>
              <a:buNone/>
              <a:defRPr sz="1400">
                <a:latin typeface="+mn-ea"/>
                <a:ea typeface="+mn-ea"/>
              </a:defRPr>
            </a:lvl3pPr>
            <a:lvl4pPr marL="102870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1"/>
            <a:r>
              <a:rPr lang="zh-CN" altLang="en-US" dirty="0"/>
              <a:t>内容</a:t>
            </a:r>
            <a:endParaRPr lang="en-US" altLang="zh-CN" dirty="0"/>
          </a:p>
        </p:txBody>
      </p:sp>
      <p:sp>
        <p:nvSpPr>
          <p:cNvPr id="5" name="椭圆 4"/>
          <p:cNvSpPr/>
          <p:nvPr userDrawn="1"/>
        </p:nvSpPr>
        <p:spPr>
          <a:xfrm>
            <a:off x="234801" y="440185"/>
            <a:ext cx="252730" cy="252730"/>
          </a:xfrm>
          <a:prstGeom prst="ellipse">
            <a:avLst/>
          </a:prstGeom>
          <a:solidFill>
            <a:srgbClr val="279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189031" y="439519"/>
            <a:ext cx="162636" cy="162636"/>
          </a:xfrm>
          <a:prstGeom prst="ellipse">
            <a:avLst/>
          </a:prstGeom>
          <a:solidFill>
            <a:srgbClr val="FF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2309" y="2062938"/>
            <a:ext cx="6479382" cy="75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牛客竞赛</a:t>
            </a:r>
            <a:r>
              <a:rPr lang="en-US" altLang="zh-CN" dirty="0"/>
              <a:t>PPT</a:t>
            </a:r>
            <a:r>
              <a:rPr lang="zh-CN" altLang="en-US" dirty="0"/>
              <a:t>标题位置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164" y="2023524"/>
            <a:ext cx="7409670" cy="751156"/>
          </a:xfrm>
        </p:spPr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牛客暑期多校训练营（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场</a:t>
            </a:r>
            <a:r>
              <a:rPr lang="zh-CN" altLang="en-US" dirty="0"/>
              <a:t>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431076" y="2872337"/>
            <a:ext cx="2422525" cy="242888"/>
          </a:xfrm>
        </p:spPr>
        <p:txBody>
          <a:bodyPr/>
          <a:lstStyle/>
          <a:p>
            <a:r>
              <a:rPr lang="zh-CN" altLang="en-US" dirty="0" smtClean="0"/>
              <a:t>陈靖邦、凌</a:t>
            </a:r>
            <a:r>
              <a:rPr lang="zh-CN" altLang="en-US" dirty="0"/>
              <a:t>浩、陈劭源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b="0" dirty="0"/>
              <a:t>Pointer Analysis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一个程序中有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26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个对象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每个对象有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26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个成员指针变量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同时还有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 26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个普通的指针变量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给定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n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条赋值语句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询问在以任意顺序执行每条语句无限多次的过程中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每个指针变量可能指向的对象集合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做法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直接暴力求解即可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本题难点可能只在于处理读入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这里给出一个简单的暴力框架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令 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pt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(x)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为指针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 x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可能指向的对象集合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2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b="0" dirty="0"/>
              <a:t>Pointer Analysis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A484534-0426-43E1-8E2D-12F9018E2CD8}"/>
              </a:ext>
            </a:extLst>
          </p:cNvPr>
          <p:cNvSpPr txBox="1"/>
          <p:nvPr/>
        </p:nvSpPr>
        <p:spPr>
          <a:xfrm>
            <a:off x="379450" y="704313"/>
            <a:ext cx="77599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Let worklist be a set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For every allocation statement A = x: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insert x into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(A)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If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(A) has been changed, add A into worklist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While worklist is not empty: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While worklist is not empty: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select one element X from worklist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delete X from worklist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For every assignment statement like Y = X: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merge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(X) into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If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(Y) has been changed, add Y into worklist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For every store statement </a:t>
            </a:r>
            <a:r>
              <a:rPr lang="en-US" altLang="zh-CN" dirty="0" err="1">
                <a:latin typeface="Consolas" panose="020B0609020204030204" pitchFamily="49" charset="0"/>
              </a:rPr>
              <a:t>Y.f</a:t>
            </a:r>
            <a:r>
              <a:rPr lang="en-US" altLang="zh-CN" dirty="0">
                <a:latin typeface="Consolas" panose="020B0609020204030204" pitchFamily="49" charset="0"/>
              </a:rPr>
              <a:t> = X: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For every object o in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(Y):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merge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(X) into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o.f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For every load statement Y = </a:t>
            </a:r>
            <a:r>
              <a:rPr lang="en-US" altLang="zh-CN" dirty="0" err="1">
                <a:latin typeface="Consolas" panose="020B0609020204030204" pitchFamily="49" charset="0"/>
              </a:rPr>
              <a:t>X.f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For every object o in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(X):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merge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o.f</a:t>
            </a:r>
            <a:r>
              <a:rPr lang="en-US" altLang="zh-CN" dirty="0">
                <a:latin typeface="Consolas" panose="020B0609020204030204" pitchFamily="49" charset="0"/>
              </a:rPr>
              <a:t>) into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(Y)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 If </a:t>
            </a:r>
            <a:r>
              <a:rPr lang="en-US" altLang="zh-CN" dirty="0" err="1">
                <a:latin typeface="Consolas" panose="020B0609020204030204" pitchFamily="49" charset="0"/>
              </a:rPr>
              <a:t>pt</a:t>
            </a:r>
            <a:r>
              <a:rPr lang="en-US" altLang="zh-CN" dirty="0">
                <a:latin typeface="Consolas" panose="020B0609020204030204" pitchFamily="49" charset="0"/>
              </a:rPr>
              <a:t>(Y) has been changed, add Y into worklist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		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b="0" dirty="0"/>
              <a:t>Pointer Analysis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Hint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by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 出题人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样例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，就说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B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没法指向任何对象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是空指针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这题的重点是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要分清对象和指针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所有的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a, b, c, d, e, f... z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都是对象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A, B, C, ..., Z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A.a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A.b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..., 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A.z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和 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o.a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o.b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o.c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...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o.z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这些是指针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</a:p>
          <a:p>
            <a:pPr marL="342900" lvl="1" indent="0">
              <a:buNone/>
            </a:pP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283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National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Pandemic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题意：一棵树，三种操作：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一个中心城市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，所有城市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的值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+=w-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dist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x,y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);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将城市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的值与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取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min</a:t>
            </a:r>
          </a:p>
          <a:p>
            <a:pPr marL="342900" lvl="1" indent="0">
              <a:buNone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询问单点的值。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题解：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操作是卖萌的，单独记录一个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delta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就能解决了。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操作，我们考虑一次修改对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来说会增加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w-dis(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x,y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W-dis(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x,y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)=w-(dep(x)+dep(y)-2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dep(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lca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))=w-dep(x)-dep(y)+2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dep(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lca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所以，对于每次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操作，我们将其到根上所有点的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cnt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+=2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，询问的时候那部分就是求它到根的权值和。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所以，树上路径加，路径查询，写个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qtree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改一下输出就好了。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那其实很多人上了点分，复杂度变成一个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log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，怎么更优就见仁见智了。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4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Social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Distancing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题意：求在一个半径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的圆内整点上放置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个人，使得两两距离和最大。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题解：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0.Codeforces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460E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(Round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#262)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   原题你最大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1.Dp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1400" dirty="0"/>
              <a:t> </a:t>
            </a:r>
            <a:r>
              <a:rPr lang="en-US" altLang="zh-CN" sz="1400" dirty="0"/>
              <a:t>f[</a:t>
            </a:r>
            <a:r>
              <a:rPr lang="en-US" altLang="zh-CN" sz="1400" dirty="0" err="1"/>
              <a:t>i,j,k</a:t>
            </a:r>
            <a:r>
              <a:rPr lang="en-US" altLang="zh-CN" sz="1400" dirty="0"/>
              <a:t>]</a:t>
            </a:r>
            <a:r>
              <a:rPr lang="zh-CN" altLang="en-US" sz="1400" dirty="0" smtClean="0"/>
              <a:t>表示选</a:t>
            </a:r>
            <a:r>
              <a:rPr lang="en-US" altLang="zh-CN" sz="1400" dirty="0" err="1"/>
              <a:t>i</a:t>
            </a:r>
            <a:r>
              <a:rPr lang="zh-CN" altLang="en-US" sz="1400" dirty="0"/>
              <a:t>个点，横坐标总和为</a:t>
            </a:r>
            <a:r>
              <a:rPr lang="en-US" altLang="zh-CN" sz="1400" dirty="0"/>
              <a:t>j</a:t>
            </a:r>
            <a:r>
              <a:rPr lang="zh-CN" altLang="en-US" sz="1400" dirty="0"/>
              <a:t>，纵坐标总和为</a:t>
            </a:r>
            <a:r>
              <a:rPr lang="en-US" altLang="zh-CN" sz="1400" dirty="0"/>
              <a:t>k</a:t>
            </a:r>
            <a:r>
              <a:rPr lang="zh-CN" altLang="en-US" sz="1400" dirty="0" smtClean="0"/>
              <a:t>时各</a:t>
            </a:r>
            <a:r>
              <a:rPr lang="zh-CN" altLang="en-US" sz="1400" dirty="0"/>
              <a:t>点间距离平方和</a:t>
            </a:r>
            <a:r>
              <a:rPr lang="zh-CN" altLang="en-US" sz="1400" dirty="0" smtClean="0"/>
              <a:t>最大值</a:t>
            </a:r>
            <a:endParaRPr lang="en-US" altLang="zh-CN" sz="1400" dirty="0" smtClean="0"/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模拟退火，激情乱搞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TLE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怎么办？观察性质呗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~</a:t>
            </a: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47405">
            <a:off x="944319" y="1021609"/>
            <a:ext cx="7255362" cy="310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Social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Distancing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也是类似。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整理可得转移方程</a:t>
            </a:r>
            <a:r>
              <a:rPr lang="mr-IN" altLang="zh-CN" sz="1400" dirty="0" err="1"/>
              <a:t>f</a:t>
            </a:r>
            <a:r>
              <a:rPr lang="mr-IN" altLang="zh-CN" sz="1400" dirty="0"/>
              <a:t>[i+1,j+x,k+y]=</a:t>
            </a:r>
            <a:r>
              <a:rPr lang="mr-IN" altLang="zh-CN" sz="1400" dirty="0" err="1"/>
              <a:t>max</a:t>
            </a:r>
            <a:r>
              <a:rPr lang="mr-IN" altLang="zh-CN" sz="1400" dirty="0"/>
              <a:t>{</a:t>
            </a:r>
            <a:r>
              <a:rPr lang="mr-IN" altLang="zh-CN" sz="1400" dirty="0" err="1"/>
              <a:t>f</a:t>
            </a:r>
            <a:r>
              <a:rPr lang="mr-IN" altLang="zh-CN" sz="1400" dirty="0"/>
              <a:t>[</a:t>
            </a:r>
            <a:r>
              <a:rPr lang="mr-IN" altLang="zh-CN" sz="1400" dirty="0" err="1"/>
              <a:t>i,j,k</a:t>
            </a:r>
            <a:r>
              <a:rPr lang="mr-IN" altLang="zh-CN" sz="1400" dirty="0"/>
              <a:t>]+</a:t>
            </a:r>
            <a:r>
              <a:rPr lang="mr-IN" altLang="zh-CN" sz="1400" dirty="0" err="1"/>
              <a:t>i</a:t>
            </a:r>
            <a:r>
              <a:rPr lang="mr-IN" altLang="zh-CN" sz="1400" dirty="0"/>
              <a:t>*(x^2+y^2)-</a:t>
            </a:r>
            <a:r>
              <a:rPr lang="mr-IN" altLang="zh-CN" sz="1400" dirty="0" err="1"/>
              <a:t>j</a:t>
            </a:r>
            <a:r>
              <a:rPr lang="mr-IN" altLang="zh-CN" sz="1400" dirty="0"/>
              <a:t>*</a:t>
            </a:r>
            <a:r>
              <a:rPr lang="mr-IN" altLang="zh-CN" sz="1400" dirty="0" err="1"/>
              <a:t>x-k</a:t>
            </a:r>
            <a:r>
              <a:rPr lang="mr-IN" altLang="zh-CN" sz="1400" dirty="0"/>
              <a:t>*</a:t>
            </a:r>
            <a:r>
              <a:rPr lang="mr-IN" altLang="zh-CN" sz="1400" dirty="0" err="1"/>
              <a:t>y</a:t>
            </a:r>
            <a:r>
              <a:rPr lang="mr-IN" altLang="zh-CN" sz="1400" dirty="0"/>
              <a:t>+(</a:t>
            </a:r>
            <a:r>
              <a:rPr lang="mr-IN" altLang="zh-CN" sz="1400" dirty="0" err="1"/>
              <a:t>f</a:t>
            </a:r>
            <a:r>
              <a:rPr lang="mr-IN" altLang="zh-CN" sz="1400" dirty="0"/>
              <a:t>[</a:t>
            </a:r>
            <a:r>
              <a:rPr lang="mr-IN" altLang="zh-CN" sz="1400" dirty="0" err="1"/>
              <a:t>i,j,k</a:t>
            </a:r>
            <a:r>
              <a:rPr lang="mr-IN" altLang="zh-CN" sz="1400" dirty="0"/>
              <a:t>]+j^2+k^2) </a:t>
            </a:r>
            <a:r>
              <a:rPr lang="mr-IN" altLang="zh-CN" sz="1400" dirty="0" err="1"/>
              <a:t>div</a:t>
            </a:r>
            <a:r>
              <a:rPr lang="mr-IN" altLang="zh-CN" sz="1400" dirty="0"/>
              <a:t> </a:t>
            </a:r>
            <a:r>
              <a:rPr lang="mr-IN" altLang="zh-CN" sz="1400" dirty="0" err="1"/>
              <a:t>i</a:t>
            </a:r>
            <a:r>
              <a:rPr lang="mr-IN" altLang="zh-CN" sz="1400" dirty="0" smtClean="0"/>
              <a:t>}</a:t>
            </a:r>
            <a:endParaRPr lang="en-US" altLang="zh-CN" sz="1400" dirty="0" smtClean="0"/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答案为</a:t>
            </a:r>
            <a:r>
              <a:rPr lang="zh-CN" altLang="mr-IN" sz="1400" dirty="0"/>
              <a:t>答案为</a:t>
            </a:r>
            <a:r>
              <a:rPr lang="mr-IN" altLang="zh-CN" sz="1400" dirty="0" err="1"/>
              <a:t>max</a:t>
            </a:r>
            <a:r>
              <a:rPr lang="mr-IN" altLang="zh-CN" sz="1400" dirty="0"/>
              <a:t>{</a:t>
            </a:r>
            <a:r>
              <a:rPr lang="mr-IN" altLang="zh-CN" sz="1400" dirty="0" err="1"/>
              <a:t>f</a:t>
            </a:r>
            <a:r>
              <a:rPr lang="mr-IN" altLang="zh-CN" sz="1400" dirty="0"/>
              <a:t>[</a:t>
            </a:r>
            <a:r>
              <a:rPr lang="mr-IN" altLang="zh-CN" sz="1400" dirty="0" err="1"/>
              <a:t>n,j,k</a:t>
            </a:r>
            <a:r>
              <a:rPr lang="mr-IN" altLang="zh-CN" sz="1400" dirty="0"/>
              <a:t>]|-</a:t>
            </a:r>
            <a:r>
              <a:rPr lang="mr-IN" altLang="zh-CN" sz="1400" dirty="0" err="1"/>
              <a:t>r</a:t>
            </a:r>
            <a:r>
              <a:rPr lang="mr-IN" altLang="zh-CN" sz="1400" dirty="0"/>
              <a:t>*</a:t>
            </a:r>
            <a:r>
              <a:rPr lang="mr-IN" altLang="zh-CN" sz="1400" dirty="0" err="1"/>
              <a:t>n</a:t>
            </a:r>
            <a:r>
              <a:rPr lang="mr-IN" altLang="zh-CN" sz="1400" dirty="0"/>
              <a:t>&lt;=</a:t>
            </a:r>
            <a:r>
              <a:rPr lang="mr-IN" altLang="zh-CN" sz="1400" dirty="0" err="1"/>
              <a:t>j</a:t>
            </a:r>
            <a:r>
              <a:rPr lang="mr-IN" altLang="zh-CN" sz="1400" dirty="0"/>
              <a:t>&lt;=</a:t>
            </a:r>
            <a:r>
              <a:rPr lang="mr-IN" altLang="zh-CN" sz="1400" dirty="0" err="1"/>
              <a:t>r</a:t>
            </a:r>
            <a:r>
              <a:rPr lang="mr-IN" altLang="zh-CN" sz="1400" dirty="0"/>
              <a:t>*</a:t>
            </a:r>
            <a:r>
              <a:rPr lang="mr-IN" altLang="zh-CN" sz="1400" dirty="0" err="1"/>
              <a:t>n</a:t>
            </a:r>
            <a:r>
              <a:rPr lang="mr-IN" altLang="zh-CN" sz="1400" dirty="0"/>
              <a:t>,-</a:t>
            </a:r>
            <a:r>
              <a:rPr lang="mr-IN" altLang="zh-CN" sz="1400" dirty="0" err="1"/>
              <a:t>r</a:t>
            </a:r>
            <a:r>
              <a:rPr lang="mr-IN" altLang="zh-CN" sz="1400" dirty="0"/>
              <a:t>*</a:t>
            </a:r>
            <a:r>
              <a:rPr lang="mr-IN" altLang="zh-CN" sz="1400" dirty="0" err="1"/>
              <a:t>n</a:t>
            </a:r>
            <a:r>
              <a:rPr lang="mr-IN" altLang="zh-CN" sz="1400" dirty="0"/>
              <a:t>&lt;=</a:t>
            </a:r>
            <a:r>
              <a:rPr lang="mr-IN" altLang="zh-CN" sz="1400" dirty="0" err="1"/>
              <a:t>k</a:t>
            </a:r>
            <a:r>
              <a:rPr lang="mr-IN" altLang="zh-CN" sz="1400" dirty="0"/>
              <a:t>&lt;=</a:t>
            </a:r>
            <a:r>
              <a:rPr lang="mr-IN" altLang="zh-CN" sz="1400" dirty="0" err="1"/>
              <a:t>r</a:t>
            </a:r>
            <a:r>
              <a:rPr lang="mr-IN" altLang="zh-CN" sz="1400" dirty="0"/>
              <a:t>*</a:t>
            </a:r>
            <a:r>
              <a:rPr lang="mr-IN" altLang="zh-CN" sz="1400" dirty="0" err="1"/>
              <a:t>n</a:t>
            </a:r>
            <a:r>
              <a:rPr lang="mr-IN" altLang="zh-CN" sz="1400" dirty="0" smtClean="0"/>
              <a:t>}</a:t>
            </a:r>
            <a:endParaRPr lang="en-US" altLang="zh-CN" sz="1400" dirty="0" smtClean="0"/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由于</a:t>
            </a:r>
            <a:r>
              <a:rPr lang="zh-CN" altLang="en-US" sz="1400" dirty="0"/>
              <a:t>对于选定的横坐标</a:t>
            </a:r>
            <a:r>
              <a:rPr lang="en-US" altLang="zh-CN" sz="1400" dirty="0"/>
              <a:t>x</a:t>
            </a:r>
            <a:r>
              <a:rPr lang="zh-CN" altLang="en-US" sz="1400" dirty="0"/>
              <a:t>选取的</a:t>
            </a:r>
            <a:r>
              <a:rPr lang="zh-CN" altLang="en-US" sz="1400" dirty="0" smtClean="0"/>
              <a:t>点离</a:t>
            </a:r>
            <a:r>
              <a:rPr lang="zh-CN" altLang="en-US" sz="1400" dirty="0"/>
              <a:t>圆心尽量</a:t>
            </a:r>
            <a:r>
              <a:rPr lang="zh-CN" altLang="en-US" sz="1400" dirty="0" smtClean="0"/>
              <a:t>远更优，</a:t>
            </a:r>
            <a:r>
              <a:rPr lang="zh-CN" altLang="mr-IN" sz="1400" dirty="0"/>
              <a:t>可知此时纵坐标</a:t>
            </a:r>
            <a:r>
              <a:rPr lang="mr-IN" altLang="zh-CN" sz="1400" dirty="0" err="1"/>
              <a:t>y</a:t>
            </a:r>
            <a:r>
              <a:rPr lang="zh-CN" altLang="mr-IN" sz="1400" dirty="0"/>
              <a:t>的绝对值为</a:t>
            </a:r>
            <a:r>
              <a:rPr lang="mr-IN" altLang="zh-CN" sz="1400" dirty="0" err="1"/>
              <a:t>sqrt</a:t>
            </a:r>
            <a:r>
              <a:rPr lang="mr-IN" altLang="zh-CN" sz="1400" dirty="0"/>
              <a:t>(r^2-x^2)</a:t>
            </a:r>
            <a:r>
              <a:rPr lang="zh-CN" altLang="mr-IN" sz="1400" dirty="0"/>
              <a:t>向下取</a:t>
            </a:r>
            <a:r>
              <a:rPr lang="zh-CN" altLang="mr-IN" sz="1400" dirty="0" smtClean="0"/>
              <a:t>整</a:t>
            </a:r>
            <a:r>
              <a:rPr lang="zh-CN" altLang="en-US" sz="1400" dirty="0" smtClean="0"/>
              <a:t>，</a:t>
            </a:r>
            <a:r>
              <a:rPr lang="zh-CN" altLang="mr-IN" sz="1400" dirty="0" smtClean="0"/>
              <a:t>进行</a:t>
            </a:r>
            <a:r>
              <a:rPr lang="mr-IN" altLang="zh-CN" sz="1400" dirty="0"/>
              <a:t>DP</a:t>
            </a:r>
            <a:r>
              <a:rPr lang="zh-CN" altLang="mr-IN" sz="1400" dirty="0"/>
              <a:t>时只需考虑</a:t>
            </a:r>
            <a:r>
              <a:rPr lang="mr-IN" altLang="zh-CN" sz="1400" dirty="0"/>
              <a:t>{(</a:t>
            </a:r>
            <a:r>
              <a:rPr lang="mr-IN" altLang="zh-CN" sz="1400" dirty="0" err="1"/>
              <a:t>x</a:t>
            </a:r>
            <a:r>
              <a:rPr lang="zh-CN" altLang="mr-IN" sz="1400" dirty="0"/>
              <a:t>，</a:t>
            </a:r>
            <a:r>
              <a:rPr lang="mr-IN" altLang="zh-CN" sz="1400" dirty="0" err="1"/>
              <a:t>y</a:t>
            </a:r>
            <a:r>
              <a:rPr lang="mr-IN" altLang="zh-CN" sz="1400" dirty="0"/>
              <a:t>)|</a:t>
            </a:r>
            <a:r>
              <a:rPr lang="mr-IN" altLang="zh-CN" sz="1400" dirty="0" err="1"/>
              <a:t>abs</a:t>
            </a:r>
            <a:r>
              <a:rPr lang="mr-IN" altLang="zh-CN" sz="1400" dirty="0"/>
              <a:t>(</a:t>
            </a:r>
            <a:r>
              <a:rPr lang="mr-IN" altLang="zh-CN" sz="1400" dirty="0" err="1"/>
              <a:t>y</a:t>
            </a:r>
            <a:r>
              <a:rPr lang="mr-IN" altLang="zh-CN" sz="1400" dirty="0"/>
              <a:t>)=</a:t>
            </a:r>
            <a:r>
              <a:rPr lang="mr-IN" altLang="zh-CN" sz="1400" dirty="0" err="1"/>
              <a:t>sqrt</a:t>
            </a:r>
            <a:r>
              <a:rPr lang="mr-IN" altLang="zh-CN" sz="1400" dirty="0"/>
              <a:t>(r^2-x^2)),-</a:t>
            </a:r>
            <a:r>
              <a:rPr lang="mr-IN" altLang="zh-CN" sz="1400" dirty="0" err="1"/>
              <a:t>r</a:t>
            </a:r>
            <a:r>
              <a:rPr lang="mr-IN" altLang="zh-CN" sz="1400" dirty="0"/>
              <a:t>&lt;=</a:t>
            </a:r>
            <a:r>
              <a:rPr lang="mr-IN" altLang="zh-CN" sz="1400" dirty="0" err="1"/>
              <a:t>x</a:t>
            </a:r>
            <a:r>
              <a:rPr lang="mr-IN" altLang="zh-CN" sz="1400" dirty="0"/>
              <a:t>&lt;=</a:t>
            </a:r>
            <a:r>
              <a:rPr lang="mr-IN" altLang="zh-CN" sz="1400" dirty="0" err="1"/>
              <a:t>r</a:t>
            </a:r>
            <a:r>
              <a:rPr lang="mr-IN" altLang="zh-CN" sz="1400" dirty="0"/>
              <a:t>}</a:t>
            </a:r>
            <a:r>
              <a:rPr lang="zh-CN" altLang="mr-IN" sz="1400" dirty="0"/>
              <a:t>的点</a:t>
            </a:r>
            <a:r>
              <a:rPr lang="zh-CN" altLang="mr-IN" sz="1400" dirty="0" smtClean="0"/>
              <a:t>即可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lvl="1" indent="0">
              <a:buNone/>
            </a:pPr>
            <a:endParaRPr lang="en-US" altLang="zh-CN" sz="1400" dirty="0"/>
          </a:p>
          <a:p>
            <a:pPr marL="342900" lvl="1" indent="0">
              <a:buNone/>
            </a:pPr>
            <a:r>
              <a:rPr lang="zh-CN" altLang="en-US" sz="1400" dirty="0" smtClean="0"/>
              <a:t>但是还是要打表</a:t>
            </a:r>
            <a:r>
              <a:rPr lang="en-US" altLang="zh-CN" sz="1400" dirty="0" smtClean="0"/>
              <a:t>~</a:t>
            </a:r>
            <a:endParaRPr lang="zh-CN" altLang="mr-IN" sz="1400" dirty="0"/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057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b="0" dirty="0"/>
              <a:t>Topo Counting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给定一个特殊形态的有向无环图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–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晒肉架图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(DRG(n)),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其形态由唯一参数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控制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问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DRG(n)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有多少种拓扑序列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. </a:t>
                </a: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做法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:</a:t>
                </a: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首先我们需要知道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如果一个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DAG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是由两个完全不相关的子图组合而成的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不妨设这两个子图的大小分别是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S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S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对应拓扑序列个数为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 </m:t>
                    </m:r>
                    <m:sSub>
                      <m:sSub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那么这个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DAG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的拓扑序列个数为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1400" b="0" i="1" smtClean="0">
                                <a:latin typeface="Cambria Math" charset="0"/>
                                <a:ea typeface="微软雅黑" panose="020B050302020402020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charset="0"/>
                                    <a:ea typeface="微软雅黑" panose="020B050302020402020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charset="0"/>
                                    <a:ea typeface="微软雅黑" panose="020B050302020402020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latin typeface="Cambria Math" charset="0"/>
                                    <a:ea typeface="微软雅黑" panose="020B050302020402020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以下是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DRG(4)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的形态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不妨称上面横着的组为架子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V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下面的是肉片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V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V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 …,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n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. </a:t>
                </a:r>
              </a:p>
              <a:p>
                <a:pPr marL="342900" lvl="1" indent="0">
                  <a:buNone/>
                </a:pP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0C9E2DFC-E002-4DBA-93DE-205C33AA43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3" y="3195559"/>
            <a:ext cx="2247780" cy="152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b="0" dirty="0"/>
              <a:t>Topo Counting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拓扑序列实际上就是一个不断删除入度为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0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的节点的过程的删除序列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我们可以发现每个肉片只受制于架子上的两个节点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当对应的两个节点被删除之后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肉片就会与整个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DRG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分离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由于肉片作为一个子图的拓扑序列是非常容易计算的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所以本题做法的核心就是只维护架子以及连在架子上的肉片的形态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41F30F2-F826-44AD-8710-F269BF696E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996" y="2571750"/>
            <a:ext cx="2532090" cy="17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b="0" dirty="0"/>
              <a:t>Topo Counting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我们可以发现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在删除节点的过程中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架子和与架子相连的肉片的整体形态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只有大致三种情况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第一种是在一个完整的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DRG(n)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中只删除了第一个节点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不妨设该类形态为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h(n)</a:t>
            </a: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第二种是在一个完整的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DRG(n)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中删除了第一行中两个以上的连续节点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这类形态有第一行中剩余节点数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i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和第二行的节点数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j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控制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不妨设置为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f(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j)</a:t>
            </a: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第三种是在一个完整的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DRG(n)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中删除了第一行和第二行的第一个节点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然后连续删除了第一块肉片的左半边部分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这类形态由架子上第一行的剩余节点数 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以及第一块肉片左半边剩余节点数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j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控制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设置为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g(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j)</a:t>
            </a:r>
          </a:p>
          <a:p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7BBB2ED-61AC-4DBE-8938-672E26167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43" y="3329702"/>
            <a:ext cx="2220278" cy="15268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3B8A428-601B-4BBB-BC91-DC8E399CA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6" y="3371374"/>
            <a:ext cx="2146935" cy="14435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0443119-96A0-40D4-92A6-C2CCC44B8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353" y="3288221"/>
            <a:ext cx="2246667" cy="15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b="0" dirty="0"/>
              <a:t>Topo Counting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对于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h(n),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接下来只有两种删除方法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分别会变成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f(n – 2, n)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以及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g(n – 1, n)</a:t>
                </a: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对于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f(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i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j),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接下来也只有两种删除方法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分别会变成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f(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i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 – 1, j)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以及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(f(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i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j – 1)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和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h(j – 1)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中的其中一种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一个分离出去的完整肉片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)</a:t>
                </a: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对于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g(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i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j),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同样只有两种情况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分别变成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g(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i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j – 1)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以及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(h(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i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) +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分离出去的一个肉片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)</a:t>
                </a: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所有这些形态都只有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n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 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种情况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计算都是常数级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直接把每个形态的数量都计算出来即可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7BBB2ED-61AC-4DBE-8938-672E26167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43" y="3329702"/>
            <a:ext cx="2220278" cy="15268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F3B8A428-601B-4BBB-BC91-DC8E399CA7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76" y="3371374"/>
            <a:ext cx="2146935" cy="14435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90443119-96A0-40D4-92A6-C2CCC44B8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353" y="3288221"/>
            <a:ext cx="2246667" cy="15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惨烈的验题赛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Fake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News</a:t>
            </a:r>
          </a:p>
          <a:p>
            <a:r>
              <a:rPr kumimoji="1" lang="en-US" altLang="zh-CN" dirty="0" smtClean="0"/>
              <a:t>I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-&gt;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Pointer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Analysis</a:t>
            </a:r>
          </a:p>
          <a:p>
            <a:r>
              <a:rPr kumimoji="1" lang="zh-CN" altLang="en-US" dirty="0" smtClean="0"/>
              <a:t>顺序有一些错位，不要在意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730"/>
            <a:ext cx="9039038" cy="205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6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r>
              <a:rPr lang="en-US" altLang="zh-CN" b="0" dirty="0" err="1"/>
              <a:t>Valueable</a:t>
            </a:r>
            <a:r>
              <a:rPr lang="en-US" altLang="zh-CN" b="0" dirty="0"/>
              <a:t> Forests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一个森林的代价为内部每个节点度数的平方和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.</a:t>
                </a: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问所有带标号的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个点的森林的代价和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.  </a:t>
                </a: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做法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:</a:t>
                </a: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一个森林内部节点的度数平方和等于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2 * (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长度为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2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的路径数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+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长度为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3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的路径数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)</a:t>
                </a:r>
              </a:p>
              <a:p>
                <a:pPr lvl="1"/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个点的带标号树个数为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n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n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我们可以通过一个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n</m:t>
                        </m:r>
                      </m:e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 的做法得到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个点的带标号森林个数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我们分别统计长度为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2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的路径的贡献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相当于从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个点里面挑出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2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设这两个点所在树大小为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j,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那么就需要从剩下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 – 2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个点里面挑出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j – 2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然后挑出的这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j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个点构成一棵树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剩下的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n-j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个点构成森林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. j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个点构成的树需要以那两个点为根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相当于把这两个点看成一个整体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),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用 </a:t>
                </a:r>
                <a:r>
                  <a:rPr lang="en-US" altLang="zh-CN" sz="1400" dirty="0" err="1">
                    <a:latin typeface="微软雅黑" panose="020B0503020204020204" charset="-122"/>
                    <a:ea typeface="微软雅黑" panose="020B0503020204020204" charset="-122"/>
                  </a:rPr>
                  <a:t>prufer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序列的处理可以知道方案数是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2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−3</m:t>
                        </m:r>
                      </m:sup>
                    </m:sSup>
                  </m:oMath>
                </a14:m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长度为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3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的路径同理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j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个点以特定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 个点为根的方案数是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3</m:t>
                    </m:r>
                    <m:sSup>
                      <m:sSup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𝑗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−4</m:t>
                        </m:r>
                      </m:sup>
                    </m:sSup>
                  </m:oMath>
                </a14:m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7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on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Tree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128"/>
            <a:ext cx="9144000" cy="8078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5570"/>
            <a:ext cx="9144000" cy="8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Tokens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on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the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Tree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892"/>
            <a:ext cx="9144000" cy="7545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8037"/>
            <a:ext cx="9144000" cy="9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NeoMole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Synthesis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给定一棵树（目标分子）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𝑆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和另一些树（原料分子）的集合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latin typeface="Cambria Math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，其中第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𝑖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个原料分子有一个代价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。将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S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的点集划分为若干连通子块，每个连通子块都与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>
                                <a:latin typeface="Cambria Math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中的一个树同构，要求最小化总的代价。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题解：以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𝑆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中的任意节点为根，将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𝑆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视为有根树。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𝑠𝑡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𝐸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，令记号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s;t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表示将边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st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断开后，顶点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t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所在的子树。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令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f[u][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s;t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𝑢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表示当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u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子树中包含子树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s;t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u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与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t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对应，且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u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子树中除与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s;t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对应的部分外，已经分割成了与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>
                                <a:latin typeface="Cambria Math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中同构的若干连通子图的最小总代价。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令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g[u]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𝑢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∈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𝑆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表示将子树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u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分割成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charset="0"/>
                                <a:ea typeface="微软雅黑" panose="020B0503020204020204" charset="-122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中同构的若干连通子图的最小总代价。</a:t>
                </a:r>
                <a:endParaRPr lang="zh-CN" altLang="en-US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DCB59E2C-3E90-4F08-8809-CBF2FB104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650" y="3331726"/>
            <a:ext cx="5378450" cy="18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NeoMole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Synthesis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考虑按照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dfs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逆序进行树形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dp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DCB59E2C-3E90-4F08-8809-CBF2FB104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16" y="3142016"/>
            <a:ext cx="5378450" cy="18117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E0E466C2-31DD-4CFD-93BB-5ABB82D54E7F}"/>
              </a:ext>
            </a:extLst>
          </p:cNvPr>
          <p:cNvSpPr txBox="1"/>
          <p:nvPr/>
        </p:nvSpPr>
        <p:spPr>
          <a:xfrm>
            <a:off x="688544" y="1555305"/>
            <a:ext cx="65365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for u in reversed </a:t>
            </a:r>
            <a:r>
              <a:rPr lang="en-US" altLang="zh-CN" dirty="0" err="1">
                <a:latin typeface="Consolas" panose="020B0609020204030204" pitchFamily="49" charset="0"/>
              </a:rPr>
              <a:t>dfs</a:t>
            </a:r>
            <a:r>
              <a:rPr lang="en-US" altLang="zh-CN" dirty="0">
                <a:latin typeface="Consolas" panose="020B0609020204030204" pitchFamily="49" charset="0"/>
              </a:rPr>
              <a:t> order of S: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for every T in {</a:t>
            </a:r>
            <a:r>
              <a:rPr lang="en-US" altLang="zh-CN" dirty="0" err="1">
                <a:latin typeface="Consolas" panose="020B0609020204030204" pitchFamily="49" charset="0"/>
              </a:rPr>
              <a:t>Ti</a:t>
            </a:r>
            <a:r>
              <a:rPr lang="en-US" altLang="zh-CN" dirty="0">
                <a:latin typeface="Consolas" panose="020B0609020204030204" pitchFamily="49" charset="0"/>
              </a:rPr>
              <a:t>}: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for every vertex v in T: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for every vertex w adjacent to v: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compute f[u][</a:t>
            </a:r>
            <a:r>
              <a:rPr lang="en-US" altLang="zh-CN" dirty="0" err="1">
                <a:latin typeface="Consolas" panose="020B0609020204030204" pitchFamily="49" charset="0"/>
              </a:rPr>
              <a:t>w;v</a:t>
            </a:r>
            <a:r>
              <a:rPr lang="en-US" altLang="zh-CN" dirty="0"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update g[u] with the vertex corresponding to u being v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NeoMole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Synthesis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接下来考虑如何计算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f[u][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w;v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]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。对于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v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的每个相邻节点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（除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w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外），都要有一个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u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的子节点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b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使用状态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f[b][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v;a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]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与之匹配；且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u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的任一子节点最多只能与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v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的一个相邻节点匹配。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更新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g[u]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的方法类似。只是在考虑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a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的相邻节点时，无需将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w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除外。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假设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v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除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w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外的相邻节点为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u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的子节点为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，则我们有以下整数规划：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5FBA33FC-705A-4C83-90C7-34E22F04442E}"/>
                  </a:ext>
                </a:extLst>
              </p:cNvPr>
              <p:cNvSpPr txBox="1"/>
              <p:nvPr/>
            </p:nvSpPr>
            <p:spPr>
              <a:xfrm>
                <a:off x="2054181" y="2571750"/>
                <a:ext cx="4700787" cy="1751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subject to</a:t>
                </a:r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4.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∈{0,1}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FBA33FC-705A-4C83-90C7-34E22F044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81" y="2571750"/>
                <a:ext cx="4700787" cy="1751313"/>
              </a:xfrm>
              <a:prstGeom prst="rect">
                <a:avLst/>
              </a:prstGeom>
              <a:blipFill>
                <a:blip r:embed="rId3"/>
                <a:stretch>
                  <a:fillRect l="-389" t="-18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NeoMole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Synthesis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05202" y="2858588"/>
                <a:ext cx="6774769" cy="1996747"/>
              </a:xfrm>
            </p:spPr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将约束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3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改写为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1200" i="1">
                            <a:latin typeface="Cambria Math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200" b="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1200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，则该整数线性规划可转化为带权二部图的最小权完美匹配：二部图的左部有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个点，右部有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m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个点，第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i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个左部点与第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j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个右部点之间的边权为</a:t>
                </a:r>
                <a14:m>
                  <m:oMath xmlns:m="http://schemas.openxmlformats.org/officeDocument/2006/math">
                    <m:r>
                      <a:rPr lang="en-US" altLang="zh-CN" sz="1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400" b="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400" b="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4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b="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，该二部图的最小权左完美匹配加上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4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即为答案。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可使用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Kuhn-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Munkres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算法在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时间内求出答案。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总的时间复杂度为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1400" b="0" i="1" smtClean="0">
                                <a:latin typeface="Cambria Math" charset="0"/>
                                <a:ea typeface="微软雅黑" panose="020B0503020204020204" charset="-122"/>
                              </a:rPr>
                            </m:ctrlPr>
                          </m:naryPr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𝑢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∈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𝑆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1400" b="0" i="1" smtClean="0">
                                    <a:latin typeface="Cambria Math" charset="0"/>
                                    <a:ea typeface="微软雅黑" panose="020B0503020204020204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</a:rPr>
                                  <m:t>𝑣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微软雅黑" panose="020B0503020204020204" charset="-122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charset="0"/>
                                        <a:ea typeface="微软雅黑" panose="020B050302020402020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1400" b="0" i="1" smtClean="0">
                                        <a:latin typeface="Cambria Math" charset="0"/>
                                        <a:ea typeface="微软雅黑" panose="020B0503020204020204" charset="-122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</a:rPr>
                                      <m:t>deg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charset="0"/>
                                            <a:ea typeface="微软雅黑" panose="020B0503020204020204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微软雅黑" panose="020B0503020204020204" charset="-122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func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charset="0"/>
                                        <a:ea typeface="微软雅黑" panose="020B0503020204020204" charset="-122"/>
                                      </a:rPr>
                                    </m:ctrlPr>
                                  </m:sSupPr>
                                  <m:e>
                                    <m:func>
                                      <m:funcPr>
                                        <m:ctrlPr>
                                          <a:rPr lang="en-US" altLang="zh-CN" sz="1400" b="0" i="1" smtClean="0">
                                            <a:latin typeface="Cambria Math" charset="0"/>
                                            <a:ea typeface="微软雅黑" panose="020B0503020204020204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400" b="0" i="0" smtClean="0">
                                            <a:latin typeface="Cambria Math" panose="02040503050406030204" pitchFamily="18" charset="0"/>
                                            <a:ea typeface="微软雅黑" panose="020B0503020204020204" charset="-122"/>
                                          </a:rPr>
                                          <m:t>deg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400" b="0" i="1" smtClean="0">
                                                <a:latin typeface="Cambria Math" charset="0"/>
                                                <a:ea typeface="微软雅黑" panose="020B0503020204020204" charset="-122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ea typeface="微软雅黑" panose="020B0503020204020204" charset="-122"/>
                                              </a:rPr>
                                              <m:t>𝑣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𝑁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𝑀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3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，最坏情况下仍会超时。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05202" y="2858588"/>
                <a:ext cx="6774769" cy="1996747"/>
              </a:xfrm>
              <a:blipFill>
                <a:blip r:embed="rId2"/>
                <a:stretch>
                  <a:fillRect l="-90" t="-11009" r="-2878" b="-20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="" xmlns:a16="http://schemas.microsoft.com/office/drawing/2014/main" id="{5FBA33FC-705A-4C83-90C7-34E22F04442E}"/>
                  </a:ext>
                </a:extLst>
              </p:cNvPr>
              <p:cNvSpPr txBox="1"/>
              <p:nvPr/>
            </p:nvSpPr>
            <p:spPr>
              <a:xfrm>
                <a:off x="1316625" y="914775"/>
                <a:ext cx="4700787" cy="175131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subject to</a:t>
                </a:r>
              </a:p>
              <a:p>
                <a:pPr algn="ctr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b="0" i="1" smtClean="0">
                            <a:latin typeface="Cambria Math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4.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∈{0,1}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FBA33FC-705A-4C83-90C7-34E22F044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25" y="914775"/>
                <a:ext cx="4700787" cy="1751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7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NeoMole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Synthesis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35632" y="973105"/>
                <a:ext cx="8103061" cy="3212904"/>
              </a:xfrm>
            </p:spPr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注意到，对于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v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的相邻节点为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 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u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的子节点为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时的情况，我们实际上要求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{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}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{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𝑚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}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之间的最小权完美匹配，以及</a:t>
                </a:r>
                <a14:m>
                  <m:oMath xmlns:m="http://schemas.openxmlformats.org/officeDocument/2006/math"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{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𝑛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}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去掉任一节点后与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{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𝑚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}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之间的最小权完美匹配。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我们可以一次性求出全部的最小权完美匹配（而不是调用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n+1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次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Kuhn-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Munkres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算法）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首先，我们调用一次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Kuhn-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Munkres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算法求出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{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𝑛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}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400" b="0" i="1" dirty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{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b>
                    </m:sSub>
                    <m:r>
                      <a:rPr lang="en-US" altLang="zh-CN" sz="1400" b="0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1400" b="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1400" b="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𝑚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}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之间的最小权完美匹配。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要求出去除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后的最小权完美匹配，根据网络流理论，只需在上述最小权完美匹配的基础上，找到一条从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出发并到达任意右部已匹配节点的权值和最小的交错路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*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，并沿着交错路退流即可。注意在计算交错路的权值和时，已匹配边的权值需要取负。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可使用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Floyd-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Warshall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算法找出所有最短路，并可在总共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𝑚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的时间内求出所有最小权完美匹配。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这样，整个算法的复杂度即为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𝑂</m:t>
                    </m:r>
                    <m:d>
                      <m:d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charset="0"/>
                                <a:ea typeface="微软雅黑" panose="020B050302020402020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35632" y="973105"/>
                <a:ext cx="8103061" cy="3212904"/>
              </a:xfrm>
              <a:blipFill>
                <a:blip r:embed="rId2"/>
                <a:stretch>
                  <a:fillRect l="-75" r="-2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91BA8E8-0046-4A77-8432-826B34BB5F2F}"/>
              </a:ext>
            </a:extLst>
          </p:cNvPr>
          <p:cNvSpPr txBox="1"/>
          <p:nvPr/>
        </p:nvSpPr>
        <p:spPr>
          <a:xfrm>
            <a:off x="688543" y="4349603"/>
            <a:ext cx="6130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*: 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注意一定存在这样的最短路，因为图中不可能出现负环。若存在负权交错环，将负环上的所有边的匹配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</a:rPr>
              <a:t>未匹配状态进行切换，则可以得到一个权值和更小的完美匹配，与之前已经求出的最小权完美匹配矛盾。</a:t>
            </a:r>
          </a:p>
        </p:txBody>
      </p:sp>
    </p:spTree>
    <p:extLst>
      <p:ext uri="{BB962C8B-B14F-4D97-AF65-F5344CB8AC3E}">
        <p14:creationId xmlns:p14="http://schemas.microsoft.com/office/powerpoint/2010/main" val="51678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8042769-17D9-428E-98B1-94657378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NeoMole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Synthesis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="" xmlns:a16="http://schemas.microsoft.com/office/drawing/2014/main" id="{9C9096F6-547A-4C3D-89E8-C0C41F2F4D7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/>
                  <a:t>解法</a:t>
                </a:r>
                <a:r>
                  <a:rPr lang="en-US" altLang="zh-CN" sz="1400" b="0" dirty="0"/>
                  <a:t>2</a:t>
                </a:r>
                <a:r>
                  <a:rPr lang="zh-CN" altLang="en-US" sz="1400" b="0" dirty="0"/>
                  <a:t>：注意到，当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b="0" dirty="0"/>
                  <a:t>中存在大度点时，其所连接的子树大多数是同构的。最坏情况下，也只有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func>
                          <m:funcPr>
                            <m:ctrlPr>
                              <a:rPr lang="en-US" altLang="zh-CN" sz="14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0" dirty="0"/>
                  <a:t>个非同构子树。</a:t>
                </a:r>
                <a:endParaRPr lang="en-US" altLang="zh-CN" sz="1400" b="0" dirty="0"/>
              </a:p>
              <a:p>
                <a:r>
                  <a:rPr lang="zh-CN" altLang="en-US" sz="1400" b="0" dirty="0"/>
                  <a:t>因此我们可以合并所有同构子树</a:t>
                </a:r>
                <a:r>
                  <a:rPr lang="zh-CN" altLang="en-US" sz="1400" b="0"/>
                  <a:t>，这样最坏情况总</a:t>
                </a:r>
                <a:r>
                  <a:rPr lang="zh-CN" altLang="en-US" sz="1400" b="0" dirty="0"/>
                  <a:t>复杂度为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400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14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den>
                    </m:f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0" dirty="0"/>
                  <a:t>。</a:t>
                </a:r>
                <a:endParaRPr lang="en-US" altLang="zh-CN" sz="1400" b="0" dirty="0"/>
              </a:p>
              <a:p>
                <a:r>
                  <a:rPr lang="zh-CN" altLang="en-US" sz="1400" b="0" dirty="0"/>
                  <a:t>由于常数很小，也可以通过本题。</a:t>
                </a: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9C9096F6-547A-4C3D-89E8-C0C41F2F4D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3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Fake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News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题意：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Σk^2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是不是完全平方数。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没有人比我更懂数学！！！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没有人比我更懂数学！！！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没有人比我更懂数学！！！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没有人比我更懂数学！！！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没有人比我更懂数学！！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https://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www.zhihu.com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/question/363661682</a:t>
            </a:r>
          </a:p>
          <a:p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28" y="189710"/>
            <a:ext cx="5441697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Fake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News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做法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：特判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24</a:t>
            </a: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做法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：打表找规律。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做法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1.1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：小的范围直接分解，大的范围直接当不行。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做法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Wingdings"/>
              </a:rPr>
              <a:t>：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  <a:sym typeface="Wingdings"/>
              </a:rPr>
              <a:t>n(n+1)(2n+1)/6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Wingdings"/>
              </a:rPr>
              <a:t>，三个乘数分别先两两除下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Wingdings"/>
              </a:rPr>
              <a:t>gcd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Wingdings"/>
              </a:rPr>
              <a:t>，然后分别判定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  <a:sym typeface="Wingdings"/>
              </a:rPr>
              <a:t>sqrt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  <a:sym typeface="Wingdings"/>
              </a:rPr>
              <a:t>是否等于自己就好。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  <a:sym typeface="Wingdings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54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 smtClean="0"/>
              <a:t>Mask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Allocation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题意：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个口罩，装最少的箱，使得在个数平均的情况下，既能分箱分给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个医院，也能分给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个医院。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不妨设（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n&lt;m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）由于要求字典序最大，所以考虑装口罩最多的盒子，显然不能超过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，不然人数在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的时候这盒子分不出去了。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那继续考虑字典序最大，医院数量为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时候需要给每个医院安排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个口罩，我们至多给每个医院安排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floor(m/n)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个装了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个口罩的盒子，那这里就安排了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floor(m/n)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个盒子，此时每个医院还要额外再拿</a:t>
            </a:r>
            <a:r>
              <a:rPr lang="en-US" altLang="zh-CN" sz="1400" b="0" dirty="0" err="1" smtClean="0">
                <a:latin typeface="微软雅黑" panose="020B0503020204020204" charset="-122"/>
                <a:ea typeface="微软雅黑" panose="020B0503020204020204" charset="-122"/>
              </a:rPr>
              <a:t>m%n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个口罩才能达到要求。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这时候我们考虑医院数量为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的情况，此时需要给每个医院分配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个口罩，那显然已经有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floor(m/n)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个医院满足条件了，还有</a:t>
            </a:r>
            <a:r>
              <a:rPr lang="en-US" altLang="zh-CN" sz="1400" b="0" dirty="0" err="1" smtClean="0">
                <a:latin typeface="微软雅黑" panose="020B0503020204020204" charset="-122"/>
                <a:ea typeface="微软雅黑" panose="020B0503020204020204" charset="-122"/>
              </a:rPr>
              <a:t>m%n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个医院还啥都没拿到。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这样，我们就把问题转化成了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n’=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m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%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m’=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的子问题，不断循环即可。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这不就是</a:t>
            </a:r>
            <a:r>
              <a:rPr lang="en-US" altLang="zh-CN" sz="1400" b="0" dirty="0" err="1" smtClean="0">
                <a:latin typeface="微软雅黑" panose="020B0503020204020204" charset="-122"/>
                <a:ea typeface="微软雅黑" panose="020B0503020204020204" charset="-122"/>
              </a:rPr>
              <a:t>gcd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嘛</a:t>
            </a:r>
            <a:r>
              <a:rPr lang="en-US" altLang="zh-CN" sz="1400" b="0" dirty="0" smtClean="0">
                <a:latin typeface="微软雅黑" panose="020B0503020204020204" charset="-122"/>
                <a:ea typeface="微软雅黑" panose="020B0503020204020204" charset="-122"/>
              </a:rPr>
              <a:t>kora</a:t>
            </a:r>
            <a:r>
              <a:rPr lang="zh-CN" altLang="en-US" sz="1400" b="0" dirty="0" smtClean="0"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b="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39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Dividing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题意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: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正整数二元组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Legend Tuple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(n, k)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是这样定义的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(1,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k)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 总是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Legend Tuple</a:t>
                </a: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若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(n, k)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是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Legend Tuple,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那么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(n + k, k)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也是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若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(n, k)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是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Legend Tuple,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那么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en-US" altLang="zh-CN" sz="1400" dirty="0" err="1">
                    <a:latin typeface="微软雅黑" panose="020B0503020204020204" charset="-122"/>
                    <a:ea typeface="微软雅黑" panose="020B0503020204020204" charset="-122"/>
                  </a:rPr>
                  <a:t>nk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k)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也是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统计有多少个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Legend Tuple (n, k)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满足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1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≤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≤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N, 1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≤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≤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其中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和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是不超过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的整数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42900" lvl="1" indent="0">
                  <a:buNone/>
                </a:pP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04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Dividing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(n, k)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Legend Tuple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当且仅当满足下面三个条件的某一个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n=1</a:t>
            </a:r>
          </a:p>
          <a:p>
            <a:pPr lvl="1"/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n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k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的倍数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/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n-1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是 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</a:rPr>
              <a:t>k 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的倍数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必要性是显然的</a:t>
            </a:r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我们可以发现若一旦执行过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(n, k) -&gt; (</a:t>
            </a:r>
            <a:r>
              <a:rPr lang="en-US" altLang="zh-CN" sz="1400" b="0" dirty="0" err="1">
                <a:latin typeface="微软雅黑" panose="020B0503020204020204" charset="-122"/>
                <a:ea typeface="微软雅黑" panose="020B0503020204020204" charset="-122"/>
              </a:rPr>
              <a:t>nk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k)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的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Legend Tuple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变动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那么二元组的第一个整数必然是第二个整数的倍数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. </a:t>
            </a:r>
          </a:p>
          <a:p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若没执行过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那么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Legend Tuple </a:t>
            </a:r>
            <a:r>
              <a:rPr lang="zh-CN" altLang="en-US" sz="1400" b="0" dirty="0">
                <a:latin typeface="微软雅黑" panose="020B0503020204020204" charset="-122"/>
                <a:ea typeface="微软雅黑" panose="020B0503020204020204" charset="-122"/>
              </a:rPr>
              <a:t>必然形如 </a:t>
            </a:r>
            <a:r>
              <a:rPr lang="en-US" altLang="zh-CN" sz="1400" b="0" dirty="0">
                <a:latin typeface="微软雅黑" panose="020B0503020204020204" charset="-122"/>
                <a:ea typeface="微软雅黑" panose="020B0503020204020204" charset="-122"/>
              </a:rPr>
              <a:t>(xk+1, k)</a:t>
            </a:r>
          </a:p>
          <a:p>
            <a:endParaRPr lang="en-US" altLang="zh-CN" sz="1400" b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0">
              <a:buNone/>
            </a:pPr>
            <a:endParaRPr lang="en-US" altLang="zh-CN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8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Dividing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充分性简要证明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我们可以认为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(n, k)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是一个 </a:t>
                </a:r>
                <a:r>
                  <a:rPr lang="en-US" altLang="zh-CN" sz="1400" dirty="0" err="1">
                    <a:latin typeface="微软雅黑" panose="020B0503020204020204" charset="-122"/>
                    <a:ea typeface="微软雅黑" panose="020B0503020204020204" charset="-122"/>
                  </a:rPr>
                  <a:t>Legned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Tuple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当且仅当可以通过将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n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通过减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和 除以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两种操作变为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若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是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的倍数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设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n=</a:t>
                </a:r>
                <a:r>
                  <a:rPr lang="en-US" altLang="zh-CN" sz="1400" dirty="0" err="1">
                    <a:latin typeface="微软雅黑" panose="020B0503020204020204" charset="-122"/>
                    <a:ea typeface="微软雅黑" panose="020B0503020204020204" charset="-122"/>
                  </a:rPr>
                  <a:t>xk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我们可以先执行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(x-1)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次 减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操作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使得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变成 </a:t>
                </a:r>
                <a:r>
                  <a:rPr lang="en-US" altLang="zh-CN" sz="1400" dirty="0" err="1">
                    <a:latin typeface="微软雅黑" panose="020B0503020204020204" charset="-122"/>
                    <a:ea typeface="微软雅黑" panose="020B0503020204020204" charset="-122"/>
                  </a:rPr>
                  <a:t>xk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-(x-1)k=k,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最后执行一次除以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操作即可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若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– 1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是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的倍数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设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n=xk+1,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那么执行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x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次除以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操作即可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做法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先讨论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是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倍数的情况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不妨设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n=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xk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那么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x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和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中总有一个数字不超过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枚举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x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和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中较小的一个即可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另一个的个数可以直接通过计算获取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对于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n=xk+1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的情况也是同样的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对于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n=1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的情况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直接统计即可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42900" lvl="1" indent="0">
                  <a:buNone/>
                </a:pP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42900" lvl="1" indent="0">
                  <a:buNone/>
                </a:pP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8543" y="189710"/>
            <a:ext cx="8019825" cy="783020"/>
          </a:xfrm>
        </p:spPr>
        <p:txBody>
          <a:bodyPr/>
          <a:lstStyle/>
          <a:p>
            <a:pPr algn="l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Dividing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充分性简要证明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我们可以认为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(n, k)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是一个 </a:t>
                </a:r>
                <a:r>
                  <a:rPr lang="en-US" altLang="zh-CN" sz="1400" dirty="0" err="1">
                    <a:latin typeface="微软雅黑" panose="020B0503020204020204" charset="-122"/>
                    <a:ea typeface="微软雅黑" panose="020B0503020204020204" charset="-122"/>
                  </a:rPr>
                  <a:t>Legned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Tuple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当且仅当可以通过将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n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通过减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和 除以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两种操作变为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若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是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的倍数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设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n=</a:t>
                </a:r>
                <a:r>
                  <a:rPr lang="en-US" altLang="zh-CN" sz="1400" dirty="0" err="1">
                    <a:latin typeface="微软雅黑" panose="020B0503020204020204" charset="-122"/>
                    <a:ea typeface="微软雅黑" panose="020B0503020204020204" charset="-122"/>
                  </a:rPr>
                  <a:t>xk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我们可以先执行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(x-1)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次 减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操作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使得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变成 </a:t>
                </a:r>
                <a:r>
                  <a:rPr lang="en-US" altLang="zh-CN" sz="1400" dirty="0" err="1">
                    <a:latin typeface="微软雅黑" panose="020B0503020204020204" charset="-122"/>
                    <a:ea typeface="微软雅黑" panose="020B0503020204020204" charset="-122"/>
                  </a:rPr>
                  <a:t>xk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-(x-1)k=k,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最后执行一次除以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操作即可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若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– 1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是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的倍数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设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n=xk+1,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那么执行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x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次除以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操作即可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做法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先讨论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是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倍数的情况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不妨设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n=</a:t>
                </a:r>
                <a:r>
                  <a:rPr lang="en-US" altLang="zh-CN" sz="1400" b="0" dirty="0" err="1">
                    <a:latin typeface="微软雅黑" panose="020B0503020204020204" charset="-122"/>
                    <a:ea typeface="微软雅黑" panose="020B0503020204020204" charset="-122"/>
                  </a:rPr>
                  <a:t>xk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那么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, x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和 </a:t>
                </a:r>
                <a:r>
                  <a:rPr lang="en-US" altLang="zh-CN" sz="1400" b="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b="0" dirty="0">
                    <a:latin typeface="微软雅黑" panose="020B0503020204020204" charset="-122"/>
                    <a:ea typeface="微软雅黑" panose="020B0503020204020204" charset="-122"/>
                  </a:rPr>
                  <a:t>中总有一个数字不超过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枚举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x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和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k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中较小的一个即可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另一个的个数可以直接通过计算获取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对于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n=xk+1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的情况也是同样的</a:t>
                </a: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lvl="1"/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对于 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n=1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的情况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, </a:t>
                </a:r>
                <a:r>
                  <a:rPr lang="zh-CN" altLang="en-US" sz="1400" dirty="0">
                    <a:latin typeface="微软雅黑" panose="020B0503020204020204" charset="-122"/>
                    <a:ea typeface="微软雅黑" panose="020B0503020204020204" charset="-122"/>
                  </a:rPr>
                  <a:t>直接统计即可</a:t>
                </a:r>
                <a:r>
                  <a:rPr lang="en-US" altLang="zh-CN" sz="1400" dirty="0"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42900" lvl="1" indent="0">
                  <a:buNone/>
                </a:pPr>
                <a:endParaRPr lang="en-US" altLang="zh-CN" sz="1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342900" lvl="1" indent="0">
                  <a:buNone/>
                </a:pPr>
                <a:endParaRPr lang="en-US" altLang="zh-CN" sz="1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505-16"/>
</p:tagLst>
</file>

<file path=ppt/theme/theme1.xml><?xml version="1.0" encoding="utf-8"?>
<a:theme xmlns:a="http://schemas.openxmlformats.org/drawingml/2006/main" name="千图网海量PPT模板www.58pic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一级标题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3715</Words>
  <Application>Microsoft Macintosh PowerPoint</Application>
  <PresentationFormat>全屏显示(16:9)</PresentationFormat>
  <Paragraphs>211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Calibri</vt:lpstr>
      <vt:lpstr>Cambria Math</vt:lpstr>
      <vt:lpstr>Consolas</vt:lpstr>
      <vt:lpstr>Wingdings</vt:lpstr>
      <vt:lpstr>等线</vt:lpstr>
      <vt:lpstr>宋体</vt:lpstr>
      <vt:lpstr>微软雅黑</vt:lpstr>
      <vt:lpstr>Arial</vt:lpstr>
      <vt:lpstr>千图网海量PPT模板www.58pic.com</vt:lpstr>
      <vt:lpstr>2020牛客暑期多校训练营（第7场）</vt:lpstr>
      <vt:lpstr>惨烈的验题赛</vt:lpstr>
      <vt:lpstr>Fake News</vt:lpstr>
      <vt:lpstr>Fake News</vt:lpstr>
      <vt:lpstr>Mask Allocation</vt:lpstr>
      <vt:lpstr>Dividing</vt:lpstr>
      <vt:lpstr>Dividing</vt:lpstr>
      <vt:lpstr>Dividing</vt:lpstr>
      <vt:lpstr>Dividing</vt:lpstr>
      <vt:lpstr>Pointer Analysis</vt:lpstr>
      <vt:lpstr>Pointer Analysis</vt:lpstr>
      <vt:lpstr>Pointer Analysis</vt:lpstr>
      <vt:lpstr>A National Pandemic</vt:lpstr>
      <vt:lpstr>Social Distancing</vt:lpstr>
      <vt:lpstr>Social Distancing</vt:lpstr>
      <vt:lpstr>Topo Counting</vt:lpstr>
      <vt:lpstr>Topo Counting</vt:lpstr>
      <vt:lpstr>Topo Counting</vt:lpstr>
      <vt:lpstr>Topo Counting</vt:lpstr>
      <vt:lpstr>Valueable Forests</vt:lpstr>
      <vt:lpstr>Tokens on the Tree</vt:lpstr>
      <vt:lpstr>Tokens on the Tree</vt:lpstr>
      <vt:lpstr>NeoMole Synthesis</vt:lpstr>
      <vt:lpstr>NeoMole Synthesis</vt:lpstr>
      <vt:lpstr>NeoMole Synthesis</vt:lpstr>
      <vt:lpstr>NeoMole Synthesis</vt:lpstr>
      <vt:lpstr>NeoMole Synthesis</vt:lpstr>
      <vt:lpstr>NeoMole Synthesis</vt:lpstr>
      <vt:lpstr>PowerPoint 演示文稿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1-0505-16</dc:title>
  <dc:creator>MICHAEL</dc:creator>
  <cp:lastModifiedBy>Microsoft Office User</cp:lastModifiedBy>
  <cp:revision>93</cp:revision>
  <dcterms:created xsi:type="dcterms:W3CDTF">2015-05-05T08:02:00Z</dcterms:created>
  <dcterms:modified xsi:type="dcterms:W3CDTF">2020-08-01T12:11:29Z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