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3" r:id="rId4"/>
    <p:sldId id="264" r:id="rId5"/>
    <p:sldId id="303" r:id="rId6"/>
    <p:sldId id="30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302" r:id="rId24"/>
    <p:sldId id="305" r:id="rId25"/>
    <p:sldId id="306" r:id="rId26"/>
    <p:sldId id="296" r:id="rId27"/>
    <p:sldId id="300" r:id="rId28"/>
    <p:sldId id="301" r:id="rId29"/>
    <p:sldId id="281" r:id="rId30"/>
    <p:sldId id="299" r:id="rId31"/>
    <p:sldId id="282" r:id="rId32"/>
    <p:sldId id="297" r:id="rId33"/>
    <p:sldId id="283" r:id="rId34"/>
    <p:sldId id="285" r:id="rId35"/>
    <p:sldId id="286" r:id="rId36"/>
    <p:sldId id="294" r:id="rId37"/>
    <p:sldId id="29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364" autoAdjust="0"/>
  </p:normalViewPr>
  <p:slideViewPr>
    <p:cSldViewPr snapToGrid="0">
      <p:cViewPr varScale="1">
        <p:scale>
          <a:sx n="79" d="100"/>
          <a:sy n="79"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F228F-E57A-4740-A9CF-1A178B6F050B}" type="datetimeFigureOut">
              <a:rPr lang="zh-CN" altLang="en-US" smtClean="0"/>
              <a:t>2020/8/5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BCB3C-34EB-4A14-BF4E-40655CA1456B}" type="slidenum">
              <a:rPr lang="zh-CN" altLang="en-US" smtClean="0"/>
              <a:t>‹#›</a:t>
            </a:fld>
            <a:endParaRPr lang="zh-CN" altLang="en-US"/>
          </a:p>
        </p:txBody>
      </p:sp>
    </p:spTree>
    <p:extLst>
      <p:ext uri="{BB962C8B-B14F-4D97-AF65-F5344CB8AC3E}">
        <p14:creationId xmlns:p14="http://schemas.microsoft.com/office/powerpoint/2010/main" val="302652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i-wiki.org/geometry/2d/#_1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qdacm.com/P/181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oi-jp.org/camp/2012/2012-sp-tasks/2012-sp-day2.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https://oi-wiki.org/geometry/2d/#_17</a:t>
            </a:r>
            <a:endParaRPr lang="zh-CN" altLang="en-US" dirty="0"/>
          </a:p>
        </p:txBody>
      </p:sp>
      <p:sp>
        <p:nvSpPr>
          <p:cNvPr id="4" name="灯片编号占位符 3"/>
          <p:cNvSpPr>
            <a:spLocks noGrp="1"/>
          </p:cNvSpPr>
          <p:nvPr>
            <p:ph type="sldNum" sz="quarter" idx="5"/>
          </p:nvPr>
        </p:nvSpPr>
        <p:spPr/>
        <p:txBody>
          <a:bodyPr/>
          <a:lstStyle/>
          <a:p>
            <a:fld id="{F14BCB3C-34EB-4A14-BF4E-40655CA1456B}" type="slidenum">
              <a:rPr lang="zh-CN" altLang="en-US" smtClean="0"/>
              <a:t>6</a:t>
            </a:fld>
            <a:endParaRPr lang="zh-CN" altLang="en-US"/>
          </a:p>
        </p:txBody>
      </p:sp>
    </p:spTree>
    <p:extLst>
      <p:ext uri="{BB962C8B-B14F-4D97-AF65-F5344CB8AC3E}">
        <p14:creationId xmlns:p14="http://schemas.microsoft.com/office/powerpoint/2010/main" val="414439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https://qdacm.com/P/1817</a:t>
            </a:r>
            <a:endParaRPr lang="zh-CN" altLang="en-US" dirty="0"/>
          </a:p>
        </p:txBody>
      </p:sp>
      <p:sp>
        <p:nvSpPr>
          <p:cNvPr id="4" name="灯片编号占位符 3"/>
          <p:cNvSpPr>
            <a:spLocks noGrp="1"/>
          </p:cNvSpPr>
          <p:nvPr>
            <p:ph type="sldNum" sz="quarter" idx="5"/>
          </p:nvPr>
        </p:nvSpPr>
        <p:spPr/>
        <p:txBody>
          <a:bodyPr/>
          <a:lstStyle/>
          <a:p>
            <a:fld id="{F14BCB3C-34EB-4A14-BF4E-40655CA1456B}" type="slidenum">
              <a:rPr lang="zh-CN" altLang="en-US" smtClean="0"/>
              <a:t>8</a:t>
            </a:fld>
            <a:endParaRPr lang="zh-CN" altLang="en-US"/>
          </a:p>
        </p:txBody>
      </p:sp>
    </p:spTree>
    <p:extLst>
      <p:ext uri="{BB962C8B-B14F-4D97-AF65-F5344CB8AC3E}">
        <p14:creationId xmlns:p14="http://schemas.microsoft.com/office/powerpoint/2010/main" val="151017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https://www.ioi-jp.org/camp/2012/2012-sp-tasks/2012-sp-day2.pdf</a:t>
            </a:r>
            <a:endParaRPr lang="zh-CN" altLang="en-US" dirty="0"/>
          </a:p>
        </p:txBody>
      </p:sp>
      <p:sp>
        <p:nvSpPr>
          <p:cNvPr id="4" name="灯片编号占位符 3"/>
          <p:cNvSpPr>
            <a:spLocks noGrp="1"/>
          </p:cNvSpPr>
          <p:nvPr>
            <p:ph type="sldNum" sz="quarter" idx="5"/>
          </p:nvPr>
        </p:nvSpPr>
        <p:spPr/>
        <p:txBody>
          <a:bodyPr/>
          <a:lstStyle/>
          <a:p>
            <a:fld id="{F14BCB3C-34EB-4A14-BF4E-40655CA1456B}" type="slidenum">
              <a:rPr lang="zh-CN" altLang="en-US" smtClean="0"/>
              <a:t>17</a:t>
            </a:fld>
            <a:endParaRPr lang="zh-CN" altLang="en-US"/>
          </a:p>
        </p:txBody>
      </p:sp>
    </p:spTree>
    <p:extLst>
      <p:ext uri="{BB962C8B-B14F-4D97-AF65-F5344CB8AC3E}">
        <p14:creationId xmlns:p14="http://schemas.microsoft.com/office/powerpoint/2010/main" val="3060146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来自 </a:t>
            </a:r>
            <a:r>
              <a:rPr lang="en-US" altLang="zh-CN" dirty="0"/>
              <a:t>SCOI 2008 Day2 </a:t>
            </a:r>
            <a:r>
              <a:rPr lang="zh-CN" altLang="en-US" dirty="0"/>
              <a:t>题面</a:t>
            </a:r>
          </a:p>
        </p:txBody>
      </p:sp>
      <p:sp>
        <p:nvSpPr>
          <p:cNvPr id="4" name="灯片编号占位符 3"/>
          <p:cNvSpPr>
            <a:spLocks noGrp="1"/>
          </p:cNvSpPr>
          <p:nvPr>
            <p:ph type="sldNum" sz="quarter" idx="5"/>
          </p:nvPr>
        </p:nvSpPr>
        <p:spPr/>
        <p:txBody>
          <a:bodyPr/>
          <a:lstStyle/>
          <a:p>
            <a:fld id="{F14BCB3C-34EB-4A14-BF4E-40655CA1456B}" type="slidenum">
              <a:rPr lang="zh-CN" altLang="en-US" smtClean="0"/>
              <a:t>18</a:t>
            </a:fld>
            <a:endParaRPr lang="zh-CN" altLang="en-US"/>
          </a:p>
        </p:txBody>
      </p:sp>
    </p:spTree>
    <p:extLst>
      <p:ext uri="{BB962C8B-B14F-4D97-AF65-F5344CB8AC3E}">
        <p14:creationId xmlns:p14="http://schemas.microsoft.com/office/powerpoint/2010/main" val="332508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2020/8/5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2020/8/5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loj.ac" TargetMode="Externa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ac.nowcoder.com" TargetMode="External"/><Relationship Id="rId4" Type="http://schemas.openxmlformats.org/officeDocument/2006/relationships/hyperlink" Target="http://www.luogu.com.cn/"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321.png"/><Relationship Id="rId3" Type="http://schemas.openxmlformats.org/officeDocument/2006/relationships/image" Target="../media/image282.png"/><Relationship Id="rId7" Type="http://schemas.openxmlformats.org/officeDocument/2006/relationships/image" Target="../media/image3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02.png"/><Relationship Id="rId5" Type="http://schemas.openxmlformats.org/officeDocument/2006/relationships/image" Target="../media/image290.png"/><Relationship Id="rId4" Type="http://schemas.openxmlformats.org/officeDocument/2006/relationships/image" Target="../media/image28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3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00.png"/><Relationship Id="rId5" Type="http://schemas.openxmlformats.org/officeDocument/2006/relationships/image" Target="../media/image301.png"/><Relationship Id="rId4" Type="http://schemas.openxmlformats.org/officeDocument/2006/relationships/image" Target="../media/image280.png"/></Relationships>
</file>

<file path=ppt/slides/_rels/slide3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40.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74A9A-D33D-491A-AE09-AE685F99A13E}"/>
              </a:ext>
            </a:extLst>
          </p:cNvPr>
          <p:cNvSpPr>
            <a:spLocks noGrp="1"/>
          </p:cNvSpPr>
          <p:nvPr>
            <p:ph type="ctrTitle"/>
          </p:nvPr>
        </p:nvSpPr>
        <p:spPr/>
        <p:txBody>
          <a:bodyPr/>
          <a:lstStyle/>
          <a:p>
            <a:r>
              <a:rPr lang="en-US" altLang="zh-CN" dirty="0">
                <a:latin typeface="华文细黑" panose="02010600040101010101" pitchFamily="2" charset="-122"/>
                <a:ea typeface="华文细黑" panose="02010600040101010101" pitchFamily="2" charset="-122"/>
              </a:rPr>
              <a:t>SCOI </a:t>
            </a:r>
            <a:r>
              <a:rPr lang="zh-CN" altLang="en-US" dirty="0">
                <a:latin typeface="华文细黑" panose="02010600040101010101" pitchFamily="2" charset="-122"/>
                <a:ea typeface="华文细黑" panose="02010600040101010101" pitchFamily="2" charset="-122"/>
              </a:rPr>
              <a:t>计算几何大赏</a:t>
            </a:r>
          </a:p>
        </p:txBody>
      </p:sp>
      <p:sp>
        <p:nvSpPr>
          <p:cNvPr id="4" name="副标题 3">
            <a:extLst>
              <a:ext uri="{FF2B5EF4-FFF2-40B4-BE49-F238E27FC236}">
                <a16:creationId xmlns:a16="http://schemas.microsoft.com/office/drawing/2014/main" id="{BFC08C77-BA94-4B19-A669-BD6C9FE68C78}"/>
              </a:ext>
            </a:extLst>
          </p:cNvPr>
          <p:cNvSpPr>
            <a:spLocks noGrp="1"/>
          </p:cNvSpPr>
          <p:nvPr>
            <p:ph type="subTitle" idx="1"/>
          </p:nvPr>
        </p:nvSpPr>
        <p:spPr/>
        <p:txBody>
          <a:bodyPr/>
          <a:lstStyle/>
          <a:p>
            <a:r>
              <a:rPr lang="en-US" altLang="zh-CN" dirty="0" err="1"/>
              <a:t>HeRaNO@UESTC-SISE</a:t>
            </a:r>
            <a:endParaRPr lang="en-US" altLang="zh-CN" dirty="0"/>
          </a:p>
          <a:p>
            <a:r>
              <a:rPr lang="en-US" altLang="zh-CN" dirty="0" err="1"/>
              <a:t>bilibili@GAATTC</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A9331949-AB4B-4ECD-9308-60CD8FE149A2}"/>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SCWC 2006</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」一孔之见</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6283FE5-C5DA-4BE5-B9C3-842469F4E710}"/>
                  </a:ext>
                </a:extLst>
              </p:cNvPr>
              <p:cNvSpPr txBox="1"/>
              <p:nvPr/>
            </p:nvSpPr>
            <p:spPr>
              <a:xfrm>
                <a:off x="272374" y="1829716"/>
                <a:ext cx="11741286"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从一个圆孔里看一个凸多边形，为了让看到的面积至少为 </a:t>
                </a:r>
                <a14:m>
                  <m:oMath xmlns:m="http://schemas.openxmlformats.org/officeDocument/2006/math">
                    <m:r>
                      <a:rPr lang="en-US" altLang="zh-CN" sz="2400" b="0" i="1" smtClean="0">
                        <a:latin typeface="Cambria Math" panose="02040503050406030204" pitchFamily="18" charset="0"/>
                      </a:rPr>
                      <m:t>𝑆</m:t>
                    </m:r>
                  </m:oMath>
                </a14:m>
                <a:r>
                  <a:rPr lang="zh-CN" altLang="en-US" sz="2400" dirty="0">
                    <a:latin typeface="华文楷体" panose="02010600040101010101" pitchFamily="2" charset="-122"/>
                    <a:ea typeface="华文楷体" panose="02010600040101010101" pitchFamily="2" charset="-122"/>
                  </a:rPr>
                  <a:t>，孔的半径至少需要多大？假设孔的圆心固定在 </a:t>
                </a:r>
                <a14:m>
                  <m:oMath xmlns:m="http://schemas.openxmlformats.org/officeDocument/2006/math">
                    <m:r>
                      <a:rPr lang="en-US" altLang="zh-CN" sz="2400" b="0" i="1" smtClean="0">
                        <a:latin typeface="Cambria Math" panose="02040503050406030204" pitchFamily="18" charset="0"/>
                      </a:rPr>
                      <m:t>(0, 0)</m:t>
                    </m:r>
                  </m:oMath>
                </a14:m>
                <a:r>
                  <a:rPr lang="zh-CN" altLang="en-US" sz="2400" dirty="0">
                    <a:latin typeface="华文楷体" panose="02010600040101010101" pitchFamily="2" charset="-122"/>
                    <a:ea typeface="华文楷体" panose="02010600040101010101" pitchFamily="2" charset="-122"/>
                  </a:rPr>
                  <a:t>，且 </a:t>
                </a:r>
                <a14:m>
                  <m:oMath xmlns:m="http://schemas.openxmlformats.org/officeDocument/2006/math">
                    <m:r>
                      <a:rPr lang="en-US" altLang="zh-CN" sz="2400" b="0" i="1" smtClean="0">
                        <a:latin typeface="Cambria Math" panose="02040503050406030204" pitchFamily="18" charset="0"/>
                      </a:rPr>
                      <m:t>(0, 0)</m:t>
                    </m:r>
                  </m:oMath>
                </a14:m>
                <a:r>
                  <a:rPr lang="zh-CN" altLang="en-US" sz="2400" dirty="0">
                    <a:latin typeface="华文楷体" panose="02010600040101010101" pitchFamily="2" charset="-122"/>
                    <a:ea typeface="华文楷体" panose="02010600040101010101" pitchFamily="2" charset="-122"/>
                  </a:rPr>
                  <a:t> 在多边形内部（而不是外部或边界上）。</a:t>
                </a:r>
              </a:p>
            </p:txBody>
          </p:sp>
        </mc:Choice>
        <mc:Fallback xmlns="">
          <p:sp>
            <p:nvSpPr>
              <p:cNvPr id="5" name="文本框 4">
                <a:extLst>
                  <a:ext uri="{FF2B5EF4-FFF2-40B4-BE49-F238E27FC236}">
                    <a16:creationId xmlns:a16="http://schemas.microsoft.com/office/drawing/2014/main" id="{86283FE5-C5DA-4BE5-B9C3-842469F4E710}"/>
                  </a:ext>
                </a:extLst>
              </p:cNvPr>
              <p:cNvSpPr txBox="1">
                <a:spLocks noRot="1" noChangeAspect="1" noMove="1" noResize="1" noEditPoints="1" noAdjustHandles="1" noChangeArrowheads="1" noChangeShapeType="1" noTextEdit="1"/>
              </p:cNvSpPr>
              <p:nvPr/>
            </p:nvSpPr>
            <p:spPr>
              <a:xfrm>
                <a:off x="272374" y="1829716"/>
                <a:ext cx="11741286" cy="830997"/>
              </a:xfrm>
              <a:prstGeom prst="rect">
                <a:avLst/>
              </a:prstGeom>
              <a:blipFill>
                <a:blip r:embed="rId3"/>
                <a:stretch>
                  <a:fillRect l="-831" t="-5882" r="-519"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D92EDB1-9BCC-4228-8D0F-A899937FA533}"/>
                  </a:ext>
                </a:extLst>
              </p:cNvPr>
              <p:cNvSpPr txBox="1"/>
              <p:nvPr/>
            </p:nvSpPr>
            <p:spPr>
              <a:xfrm>
                <a:off x="272374" y="3429000"/>
                <a:ext cx="3735421"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数据范围：</a:t>
                </a:r>
                <a14:m>
                  <m:oMath xmlns:m="http://schemas.openxmlformats.org/officeDocument/2006/math">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≤50</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6" name="文本框 5">
                <a:extLst>
                  <a:ext uri="{FF2B5EF4-FFF2-40B4-BE49-F238E27FC236}">
                    <a16:creationId xmlns:a16="http://schemas.microsoft.com/office/drawing/2014/main" id="{9D92EDB1-9BCC-4228-8D0F-A899937FA533}"/>
                  </a:ext>
                </a:extLst>
              </p:cNvPr>
              <p:cNvSpPr txBox="1">
                <a:spLocks noRot="1" noChangeAspect="1" noMove="1" noResize="1" noEditPoints="1" noAdjustHandles="1" noChangeArrowheads="1" noChangeShapeType="1" noTextEdit="1"/>
              </p:cNvSpPr>
              <p:nvPr/>
            </p:nvSpPr>
            <p:spPr>
              <a:xfrm>
                <a:off x="272374" y="3429000"/>
                <a:ext cx="3735421" cy="461665"/>
              </a:xfrm>
              <a:prstGeom prst="rect">
                <a:avLst/>
              </a:prstGeom>
              <a:blipFill>
                <a:blip r:embed="rId4"/>
                <a:stretch>
                  <a:fillRect l="-2614" t="-10667" b="-29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88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EBEEFC15-1DAE-4D38-9691-A3C6F4EA3D02}"/>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SCWC 2006</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」一孔之见</a:t>
            </a:r>
          </a:p>
        </p:txBody>
      </p:sp>
      <p:sp>
        <p:nvSpPr>
          <p:cNvPr id="5" name="文本框 4">
            <a:extLst>
              <a:ext uri="{FF2B5EF4-FFF2-40B4-BE49-F238E27FC236}">
                <a16:creationId xmlns:a16="http://schemas.microsoft.com/office/drawing/2014/main" id="{8220BCF8-79F2-4541-9499-43B690529509}"/>
              </a:ext>
            </a:extLst>
          </p:cNvPr>
          <p:cNvSpPr txBox="1"/>
          <p:nvPr/>
        </p:nvSpPr>
        <p:spPr>
          <a:xfrm>
            <a:off x="272374" y="1421758"/>
            <a:ext cx="11167354"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这里的题意应该理解为：有一半径未知的圆，已知圆与多边形交的面积，求该圆的半径。</a:t>
            </a:r>
          </a:p>
        </p:txBody>
      </p:sp>
      <p:sp>
        <p:nvSpPr>
          <p:cNvPr id="6" name="文本框 5">
            <a:extLst>
              <a:ext uri="{FF2B5EF4-FFF2-40B4-BE49-F238E27FC236}">
                <a16:creationId xmlns:a16="http://schemas.microsoft.com/office/drawing/2014/main" id="{8F2A312B-BC51-4A36-B44F-573A21B6E738}"/>
              </a:ext>
            </a:extLst>
          </p:cNvPr>
          <p:cNvSpPr txBox="1"/>
          <p:nvPr/>
        </p:nvSpPr>
        <p:spPr>
          <a:xfrm>
            <a:off x="272375" y="2610045"/>
            <a:ext cx="693582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二分答案，接着就是求圆与多边形面积交问题。</a:t>
            </a:r>
          </a:p>
        </p:txBody>
      </p:sp>
      <p:sp>
        <p:nvSpPr>
          <p:cNvPr id="7" name="文本框 6">
            <a:extLst>
              <a:ext uri="{FF2B5EF4-FFF2-40B4-BE49-F238E27FC236}">
                <a16:creationId xmlns:a16="http://schemas.microsoft.com/office/drawing/2014/main" id="{FD0C0232-2BF9-43F6-9D17-D62C2ACA3323}"/>
              </a:ext>
            </a:extLst>
          </p:cNvPr>
          <p:cNvSpPr txBox="1"/>
          <p:nvPr/>
        </p:nvSpPr>
        <p:spPr>
          <a:xfrm>
            <a:off x="272374" y="3429000"/>
            <a:ext cx="9555207"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将多边形剖分为若干三角形，考虑圆与每个三角形的面积交的并即为圆与该多边形的面积交了。</a:t>
            </a:r>
          </a:p>
        </p:txBody>
      </p:sp>
      <p:sp>
        <p:nvSpPr>
          <p:cNvPr id="8" name="文本框 7">
            <a:extLst>
              <a:ext uri="{FF2B5EF4-FFF2-40B4-BE49-F238E27FC236}">
                <a16:creationId xmlns:a16="http://schemas.microsoft.com/office/drawing/2014/main" id="{22C33BCE-2BED-4E7F-AD1A-812D69D3F568}"/>
              </a:ext>
            </a:extLst>
          </p:cNvPr>
          <p:cNvSpPr txBox="1"/>
          <p:nvPr/>
        </p:nvSpPr>
        <p:spPr>
          <a:xfrm>
            <a:off x="272374" y="4612155"/>
            <a:ext cx="939956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共有五种情况（排除平凡情况），需分类讨论。</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E0A99A3-7C0D-4E43-BBE3-14B347E3A761}"/>
                  </a:ext>
                </a:extLst>
              </p:cNvPr>
              <p:cNvSpPr txBox="1"/>
              <p:nvPr/>
            </p:nvSpPr>
            <p:spPr>
              <a:xfrm>
                <a:off x="272374" y="5425978"/>
                <a:ext cx="7743217" cy="615874"/>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zh-CN" altLang="en-US" sz="2400" b="0" i="1" smtClean="0">
                                <a:latin typeface="Cambria Math" panose="02040503050406030204" pitchFamily="18" charset="0"/>
                              </a:rPr>
                              <m:t>𝜀</m:t>
                            </m:r>
                          </m:den>
                        </m:f>
                      </m:e>
                    </m:func>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10" name="文本框 9">
                <a:extLst>
                  <a:ext uri="{FF2B5EF4-FFF2-40B4-BE49-F238E27FC236}">
                    <a16:creationId xmlns:a16="http://schemas.microsoft.com/office/drawing/2014/main" id="{FE0A99A3-7C0D-4E43-BBE3-14B347E3A761}"/>
                  </a:ext>
                </a:extLst>
              </p:cNvPr>
              <p:cNvSpPr txBox="1">
                <a:spLocks noRot="1" noChangeAspect="1" noMove="1" noResize="1" noEditPoints="1" noAdjustHandles="1" noChangeArrowheads="1" noChangeShapeType="1" noTextEdit="1"/>
              </p:cNvSpPr>
              <p:nvPr/>
            </p:nvSpPr>
            <p:spPr>
              <a:xfrm>
                <a:off x="272374" y="5425978"/>
                <a:ext cx="7743217" cy="615874"/>
              </a:xfrm>
              <a:prstGeom prst="rect">
                <a:avLst/>
              </a:prstGeom>
              <a:blipFill>
                <a:blip r:embed="rId3"/>
                <a:stretch>
                  <a:fillRect l="-1260" b="-10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050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C4E32E1B-4997-41D1-8F05-75FBF0D28FD7}"/>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SCWC 2007</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」最大土地面积</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2D28F0B-F6C4-4512-BE98-EC1C1642429B}"/>
                  </a:ext>
                </a:extLst>
              </p:cNvPr>
              <p:cNvSpPr txBox="1"/>
              <p:nvPr/>
            </p:nvSpPr>
            <p:spPr>
              <a:xfrm>
                <a:off x="272374" y="1832148"/>
                <a:ext cx="11316510"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cs typeface="Lucida Sans Unicode" panose="020B0602030504020204" pitchFamily="34" charset="0"/>
                  </a:rPr>
                  <a:t>在某块平面土地上有 </a:t>
                </a:r>
                <a14:m>
                  <m:oMath xmlns:m="http://schemas.openxmlformats.org/officeDocument/2006/math">
                    <m:r>
                      <a:rPr lang="en-US" altLang="zh-CN" sz="2400" b="0" i="1" smtClean="0">
                        <a:latin typeface="Cambria Math" panose="02040503050406030204" pitchFamily="18" charset="0"/>
                      </a:rPr>
                      <m:t>𝑁</m:t>
                    </m:r>
                  </m:oMath>
                </a14:m>
                <a:r>
                  <a:rPr lang="zh-CN" altLang="en-US" sz="2400" dirty="0">
                    <a:latin typeface="华文楷体" panose="02010600040101010101" pitchFamily="2" charset="-122"/>
                    <a:ea typeface="华文楷体" panose="02010600040101010101" pitchFamily="2" charset="-122"/>
                    <a:cs typeface="Lucida Sans Unicode" panose="020B0602030504020204" pitchFamily="34" charset="0"/>
                  </a:rPr>
                  <a:t> 个点，你可以选择其中的任意四个点，将这片土地围起来，当然，你希望这四个点围成的多边形面积最大。</a:t>
                </a:r>
              </a:p>
            </p:txBody>
          </p:sp>
        </mc:Choice>
        <mc:Fallback xmlns="">
          <p:sp>
            <p:nvSpPr>
              <p:cNvPr id="5" name="文本框 4">
                <a:extLst>
                  <a:ext uri="{FF2B5EF4-FFF2-40B4-BE49-F238E27FC236}">
                    <a16:creationId xmlns:a16="http://schemas.microsoft.com/office/drawing/2014/main" id="{D2D28F0B-F6C4-4512-BE98-EC1C1642429B}"/>
                  </a:ext>
                </a:extLst>
              </p:cNvPr>
              <p:cNvSpPr txBox="1">
                <a:spLocks noRot="1" noChangeAspect="1" noMove="1" noResize="1" noEditPoints="1" noAdjustHandles="1" noChangeArrowheads="1" noChangeShapeType="1" noTextEdit="1"/>
              </p:cNvSpPr>
              <p:nvPr/>
            </p:nvSpPr>
            <p:spPr>
              <a:xfrm>
                <a:off x="272374" y="1832148"/>
                <a:ext cx="11316510" cy="830997"/>
              </a:xfrm>
              <a:prstGeom prst="rect">
                <a:avLst/>
              </a:prstGeom>
              <a:blipFill>
                <a:blip r:embed="rId3"/>
                <a:stretch>
                  <a:fillRect l="-862" t="-5882" r="-108"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96AFE0F-4592-434C-A61F-3C665845C8CD}"/>
                  </a:ext>
                </a:extLst>
              </p:cNvPr>
              <p:cNvSpPr txBox="1"/>
              <p:nvPr/>
            </p:nvSpPr>
            <p:spPr>
              <a:xfrm>
                <a:off x="272374" y="3433864"/>
                <a:ext cx="3472775"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数据范围：</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≤2000</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6" name="文本框 5">
                <a:extLst>
                  <a:ext uri="{FF2B5EF4-FFF2-40B4-BE49-F238E27FC236}">
                    <a16:creationId xmlns:a16="http://schemas.microsoft.com/office/drawing/2014/main" id="{296AFE0F-4592-434C-A61F-3C665845C8CD}"/>
                  </a:ext>
                </a:extLst>
              </p:cNvPr>
              <p:cNvSpPr txBox="1">
                <a:spLocks noRot="1" noChangeAspect="1" noMove="1" noResize="1" noEditPoints="1" noAdjustHandles="1" noChangeArrowheads="1" noChangeShapeType="1" noTextEdit="1"/>
              </p:cNvSpPr>
              <p:nvPr/>
            </p:nvSpPr>
            <p:spPr>
              <a:xfrm>
                <a:off x="272374" y="3433864"/>
                <a:ext cx="3472775" cy="461665"/>
              </a:xfrm>
              <a:prstGeom prst="rect">
                <a:avLst/>
              </a:prstGeom>
              <a:blipFill>
                <a:blip r:embed="rId4"/>
                <a:stretch>
                  <a:fillRect l="-2812"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6114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D2CBF80C-0B32-4BCA-A52E-2D6B79B6A227}"/>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SCWC 2007</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」最大土地面积</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56E4840-607F-4314-AE84-F085AB474288}"/>
                  </a:ext>
                </a:extLst>
              </p:cNvPr>
              <p:cNvSpPr txBox="1"/>
              <p:nvPr/>
            </p:nvSpPr>
            <p:spPr>
              <a:xfrm>
                <a:off x="272374" y="1439831"/>
                <a:ext cx="1051560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数据范围很模糊，因此特判掉 </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≤3</m:t>
                    </m:r>
                  </m:oMath>
                </a14:m>
                <a:r>
                  <a:rPr lang="zh-CN" altLang="en-US" sz="2400" dirty="0">
                    <a:latin typeface="华文楷体" panose="02010600040101010101" pitchFamily="2" charset="-122"/>
                    <a:ea typeface="华文楷体" panose="02010600040101010101" pitchFamily="2" charset="-122"/>
                  </a:rPr>
                  <a:t> 的情况。</a:t>
                </a:r>
              </a:p>
            </p:txBody>
          </p:sp>
        </mc:Choice>
        <mc:Fallback xmlns="">
          <p:sp>
            <p:nvSpPr>
              <p:cNvPr id="5" name="文本框 4">
                <a:extLst>
                  <a:ext uri="{FF2B5EF4-FFF2-40B4-BE49-F238E27FC236}">
                    <a16:creationId xmlns:a16="http://schemas.microsoft.com/office/drawing/2014/main" id="{C56E4840-607F-4314-AE84-F085AB474288}"/>
                  </a:ext>
                </a:extLst>
              </p:cNvPr>
              <p:cNvSpPr txBox="1">
                <a:spLocks noRot="1" noChangeAspect="1" noMove="1" noResize="1" noEditPoints="1" noAdjustHandles="1" noChangeArrowheads="1" noChangeShapeType="1" noTextEdit="1"/>
              </p:cNvSpPr>
              <p:nvPr/>
            </p:nvSpPr>
            <p:spPr>
              <a:xfrm>
                <a:off x="272374" y="1439831"/>
                <a:ext cx="10515600" cy="461665"/>
              </a:xfrm>
              <a:prstGeom prst="rect">
                <a:avLst/>
              </a:prstGeom>
              <a:blipFill>
                <a:blip r:embed="rId3"/>
                <a:stretch>
                  <a:fillRect l="-928" t="-10526" b="-28947"/>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5C2BAA7A-9589-4B0C-902F-B872269F5F70}"/>
              </a:ext>
            </a:extLst>
          </p:cNvPr>
          <p:cNvSpPr txBox="1"/>
          <p:nvPr/>
        </p:nvSpPr>
        <p:spPr>
          <a:xfrm>
            <a:off x="272374" y="2098216"/>
            <a:ext cx="1035995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剩下的就是求平面最大四边形了。</a:t>
            </a:r>
          </a:p>
        </p:txBody>
      </p:sp>
      <p:sp>
        <p:nvSpPr>
          <p:cNvPr id="7" name="文本框 6">
            <a:extLst>
              <a:ext uri="{FF2B5EF4-FFF2-40B4-BE49-F238E27FC236}">
                <a16:creationId xmlns:a16="http://schemas.microsoft.com/office/drawing/2014/main" id="{6BED190F-3055-4761-9605-E471415EA647}"/>
              </a:ext>
            </a:extLst>
          </p:cNvPr>
          <p:cNvSpPr txBox="1"/>
          <p:nvPr/>
        </p:nvSpPr>
        <p:spPr>
          <a:xfrm>
            <a:off x="272374" y="2756601"/>
            <a:ext cx="11031166"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先求出凸包，枚举对角线，然后求出这条对角线两边离它最远的点。可以利用旋转卡壳完成。</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CADBA50-58AD-4AC9-A8A6-A277D2DC0CFD}"/>
                  </a:ext>
                </a:extLst>
              </p:cNvPr>
              <p:cNvSpPr txBox="1"/>
              <p:nvPr/>
            </p:nvSpPr>
            <p:spPr>
              <a:xfrm>
                <a:off x="272374" y="3784318"/>
                <a:ext cx="9182911" cy="1107996"/>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凸包大小等于 </a:t>
                </a:r>
                <a14:m>
                  <m:oMath xmlns:m="http://schemas.openxmlformats.org/officeDocument/2006/math">
                    <m:r>
                      <a:rPr lang="en-US" altLang="zh-CN" sz="2400" b="0" i="1" smtClean="0">
                        <a:latin typeface="Cambria Math" panose="02040503050406030204" pitchFamily="18" charset="0"/>
                      </a:rPr>
                      <m:t>3</m:t>
                    </m:r>
                  </m:oMath>
                </a14:m>
                <a:r>
                  <a:rPr lang="zh-CN" altLang="en-US" sz="2400" dirty="0">
                    <a:latin typeface="华文楷体" panose="02010600040101010101" pitchFamily="2" charset="-122"/>
                    <a:ea typeface="华文楷体" panose="02010600040101010101" pitchFamily="2" charset="-122"/>
                  </a:rPr>
                  <a:t> 时需特判凹四边形情况。</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凸包大小小于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3</m:t>
                    </m:r>
                  </m:oMath>
                </a14:m>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时仍需特判。</a:t>
                </a:r>
                <a:endParaRPr lang="en-US" altLang="zh-CN" sz="24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（但数据不会出现上述情况）</a:t>
                </a:r>
                <a:endParaRPr lang="zh-CN" altLang="en-US" sz="1600" dirty="0">
                  <a:latin typeface="华文楷体" panose="02010600040101010101" pitchFamily="2" charset="-122"/>
                  <a:ea typeface="华文楷体" panose="02010600040101010101" pitchFamily="2" charset="-122"/>
                </a:endParaRPr>
              </a:p>
            </p:txBody>
          </p:sp>
        </mc:Choice>
        <mc:Fallback xmlns="">
          <p:sp>
            <p:nvSpPr>
              <p:cNvPr id="8" name="文本框 7">
                <a:extLst>
                  <a:ext uri="{FF2B5EF4-FFF2-40B4-BE49-F238E27FC236}">
                    <a16:creationId xmlns:a16="http://schemas.microsoft.com/office/drawing/2014/main" id="{5CADBA50-58AD-4AC9-A8A6-A277D2DC0CFD}"/>
                  </a:ext>
                </a:extLst>
              </p:cNvPr>
              <p:cNvSpPr txBox="1">
                <a:spLocks noRot="1" noChangeAspect="1" noMove="1" noResize="1" noEditPoints="1" noAdjustHandles="1" noChangeArrowheads="1" noChangeShapeType="1" noTextEdit="1"/>
              </p:cNvSpPr>
              <p:nvPr/>
            </p:nvSpPr>
            <p:spPr>
              <a:xfrm>
                <a:off x="272374" y="3784318"/>
                <a:ext cx="9182911" cy="1107996"/>
              </a:xfrm>
              <a:prstGeom prst="rect">
                <a:avLst/>
              </a:prstGeom>
              <a:blipFill>
                <a:blip r:embed="rId4"/>
                <a:stretch>
                  <a:fillRect l="-1062" t="-4396" b="-8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7376CF9-BB7D-4AFF-B19B-CF93BBBC8AF3}"/>
                  </a:ext>
                </a:extLst>
              </p:cNvPr>
              <p:cNvSpPr txBox="1"/>
              <p:nvPr/>
            </p:nvSpPr>
            <p:spPr>
              <a:xfrm>
                <a:off x="272374" y="5091055"/>
                <a:ext cx="774321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𝑁</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10" name="文本框 9">
                <a:extLst>
                  <a:ext uri="{FF2B5EF4-FFF2-40B4-BE49-F238E27FC236}">
                    <a16:creationId xmlns:a16="http://schemas.microsoft.com/office/drawing/2014/main" id="{F7376CF9-BB7D-4AFF-B19B-CF93BBBC8AF3}"/>
                  </a:ext>
                </a:extLst>
              </p:cNvPr>
              <p:cNvSpPr txBox="1">
                <a:spLocks noRot="1" noChangeAspect="1" noMove="1" noResize="1" noEditPoints="1" noAdjustHandles="1" noChangeArrowheads="1" noChangeShapeType="1" noTextEdit="1"/>
              </p:cNvSpPr>
              <p:nvPr/>
            </p:nvSpPr>
            <p:spPr>
              <a:xfrm>
                <a:off x="272374" y="5091055"/>
                <a:ext cx="7743217" cy="461665"/>
              </a:xfrm>
              <a:prstGeom prst="rect">
                <a:avLst/>
              </a:prstGeom>
              <a:blipFill>
                <a:blip r:embed="rId5"/>
                <a:stretch>
                  <a:fillRect l="-1260"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750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7B6EC2C2-8E88-4469-834D-84D0A5D6FA35}"/>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2007</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」折纸</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6CC06FB-F571-4247-9C10-0EDABF267EBA}"/>
                  </a:ext>
                </a:extLst>
              </p:cNvPr>
              <p:cNvSpPr txBox="1"/>
              <p:nvPr/>
            </p:nvSpPr>
            <p:spPr>
              <a:xfrm>
                <a:off x="272374" y="1490008"/>
                <a:ext cx="11682920" cy="1938992"/>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桌上有一张边界平行于坐标轴的正方形纸片，左下角的坐标为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(0,  0)</m:t>
                    </m:r>
                  </m:oMath>
                </a14:m>
                <a:r>
                  <a:rPr lang="zh-CN" altLang="en-US" sz="2400" dirty="0">
                    <a:latin typeface="华文楷体" panose="02010600040101010101" pitchFamily="2" charset="-122"/>
                    <a:ea typeface="华文楷体" panose="02010600040101010101" pitchFamily="2" charset="-122"/>
                  </a:rPr>
                  <a:t>，右上角的坐标为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(100,  100)</m:t>
                    </m:r>
                  </m:oMath>
                </a14:m>
                <a:r>
                  <a:rPr lang="zh-CN" altLang="en-US" sz="2400" dirty="0">
                    <a:latin typeface="华文楷体" panose="02010600040101010101" pitchFamily="2" charset="-122"/>
                    <a:ea typeface="华文楷体" panose="02010600040101010101" pitchFamily="2" charset="-122"/>
                  </a:rPr>
                  <a:t>。接下来执行</a:t>
                </a:r>
                <a:r>
                  <a:rPr lang="en-US" altLang="zh-CN" sz="2400" dirty="0">
                    <a:latin typeface="华文楷体" panose="02010600040101010101" pitchFamily="2" charset="-122"/>
                    <a:ea typeface="华文楷体" panose="02010600040101010101" pitchFamily="2" charset="-122"/>
                  </a:rPr>
                  <a:t>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𝑛</m:t>
                    </m:r>
                  </m:oMath>
                </a14:m>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条折纸命令。每条命令用两个不同点 </a:t>
                </a:r>
                <a14:m>
                  <m:oMath xmlns:m="http://schemas.openxmlformats.org/officeDocument/2006/math">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𝑃</m:t>
                        </m:r>
                      </m:e>
                      <m:sub>
                        <m:r>
                          <a:rPr lang="en-US" altLang="zh-CN" sz="2400" b="0" i="1" smtClean="0">
                            <a:latin typeface="Cambria Math" panose="02040503050406030204" pitchFamily="18" charset="0"/>
                            <a:ea typeface="华文楷体" panose="02010600040101010101" pitchFamily="2" charset="-122"/>
                          </a:rPr>
                          <m:t>1</m:t>
                        </m:r>
                      </m:sub>
                    </m:sSub>
                    <m:r>
                      <a:rPr lang="en-US" altLang="zh-CN" sz="2400" b="0" i="1" smtClean="0">
                        <a:latin typeface="Cambria Math" panose="02040503050406030204" pitchFamily="18" charset="0"/>
                        <a:ea typeface="华文楷体" panose="02010600040101010101" pitchFamily="2" charset="-122"/>
                      </a:rPr>
                      <m:t>(</m:t>
                    </m:r>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𝑥</m:t>
                        </m:r>
                      </m:e>
                      <m:sub>
                        <m:r>
                          <a:rPr lang="en-US" altLang="zh-CN" sz="2400" b="0" i="1" smtClean="0">
                            <a:latin typeface="Cambria Math" panose="02040503050406030204" pitchFamily="18" charset="0"/>
                            <a:ea typeface="华文楷体" panose="02010600040101010101" pitchFamily="2" charset="-122"/>
                          </a:rPr>
                          <m:t>1</m:t>
                        </m:r>
                      </m:sub>
                    </m:sSub>
                    <m:r>
                      <a:rPr lang="en-US" altLang="zh-CN" sz="2400" b="0" i="1" smtClean="0">
                        <a:latin typeface="Cambria Math" panose="02040503050406030204" pitchFamily="18" charset="0"/>
                        <a:ea typeface="华文楷体" panose="02010600040101010101" pitchFamily="2" charset="-122"/>
                      </a:rPr>
                      <m:t>,  </m:t>
                    </m:r>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𝑦</m:t>
                        </m:r>
                      </m:e>
                      <m:sub>
                        <m:r>
                          <a:rPr lang="en-US" altLang="zh-CN" sz="2400" b="0" i="1" smtClean="0">
                            <a:latin typeface="Cambria Math" panose="02040503050406030204" pitchFamily="18" charset="0"/>
                            <a:ea typeface="华文楷体" panose="02010600040101010101" pitchFamily="2" charset="-122"/>
                          </a:rPr>
                          <m:t>1</m:t>
                        </m:r>
                      </m:sub>
                    </m:sSub>
                    <m:r>
                      <a:rPr lang="en-US" altLang="zh-CN" sz="2400" b="0" i="1" smtClean="0">
                        <a:latin typeface="Cambria Math" panose="02040503050406030204" pitchFamily="18" charset="0"/>
                        <a:ea typeface="华文楷体" panose="02010600040101010101" pitchFamily="2" charset="-122"/>
                      </a:rPr>
                      <m:t>)</m:t>
                    </m:r>
                  </m:oMath>
                </a14:m>
                <a:r>
                  <a:rPr lang="zh-CN" altLang="en-US" sz="2400" dirty="0">
                    <a:latin typeface="华文楷体" panose="02010600040101010101" pitchFamily="2" charset="-122"/>
                    <a:ea typeface="华文楷体" panose="02010600040101010101" pitchFamily="2" charset="-122"/>
                  </a:rPr>
                  <a:t> 和 </a:t>
                </a:r>
                <a14:m>
                  <m:oMath xmlns:m="http://schemas.openxmlformats.org/officeDocument/2006/math">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𝑃</m:t>
                        </m:r>
                      </m:e>
                      <m:sub>
                        <m:r>
                          <a:rPr lang="en-US" altLang="zh-CN" sz="2400" b="0" i="1" smtClean="0">
                            <a:latin typeface="Cambria Math" panose="02040503050406030204" pitchFamily="18" charset="0"/>
                            <a:ea typeface="华文楷体" panose="02010600040101010101" pitchFamily="2" charset="-122"/>
                          </a:rPr>
                          <m:t>2</m:t>
                        </m:r>
                      </m:sub>
                    </m:sSub>
                    <m:r>
                      <a:rPr lang="en-US" altLang="zh-CN" sz="2400" b="0" i="1" smtClean="0">
                        <a:latin typeface="Cambria Math" panose="02040503050406030204" pitchFamily="18" charset="0"/>
                        <a:ea typeface="华文楷体" panose="02010600040101010101" pitchFamily="2" charset="-122"/>
                      </a:rPr>
                      <m:t>(</m:t>
                    </m:r>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𝑥</m:t>
                        </m:r>
                      </m:e>
                      <m:sub>
                        <m:r>
                          <a:rPr lang="en-US" altLang="zh-CN" sz="2400" b="0" i="1" smtClean="0">
                            <a:latin typeface="Cambria Math" panose="02040503050406030204" pitchFamily="18" charset="0"/>
                            <a:ea typeface="华文楷体" panose="02010600040101010101" pitchFamily="2" charset="-122"/>
                          </a:rPr>
                          <m:t>2</m:t>
                        </m:r>
                      </m:sub>
                    </m:sSub>
                    <m:r>
                      <a:rPr lang="en-US" altLang="zh-CN" sz="2400" b="0" i="1" smtClean="0">
                        <a:latin typeface="Cambria Math" panose="02040503050406030204" pitchFamily="18" charset="0"/>
                        <a:ea typeface="华文楷体" panose="02010600040101010101" pitchFamily="2" charset="-122"/>
                      </a:rPr>
                      <m:t>,  </m:t>
                    </m:r>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𝑦</m:t>
                        </m:r>
                      </m:e>
                      <m:sub>
                        <m:r>
                          <a:rPr lang="en-US" altLang="zh-CN" sz="2400" b="0" i="1" smtClean="0">
                            <a:latin typeface="Cambria Math" panose="02040503050406030204" pitchFamily="18" charset="0"/>
                            <a:ea typeface="华文楷体" panose="02010600040101010101" pitchFamily="2" charset="-122"/>
                          </a:rPr>
                          <m:t>2</m:t>
                        </m:r>
                      </m:sub>
                    </m:sSub>
                    <m:r>
                      <a:rPr lang="en-US" altLang="zh-CN" sz="2400" b="0" i="1" smtClean="0">
                        <a:latin typeface="Cambria Math" panose="02040503050406030204" pitchFamily="18" charset="0"/>
                        <a:ea typeface="华文楷体" panose="02010600040101010101" pitchFamily="2" charset="-122"/>
                      </a:rPr>
                      <m:t>)</m:t>
                    </m:r>
                  </m:oMath>
                </a14:m>
                <a:r>
                  <a:rPr lang="zh-CN" altLang="en-US" sz="2400" dirty="0">
                    <a:latin typeface="华文楷体" panose="02010600040101010101" pitchFamily="2" charset="-122"/>
                    <a:ea typeface="华文楷体" panose="02010600040101010101" pitchFamily="2" charset="-122"/>
                  </a:rPr>
                  <a:t> 来表示，执行时把当前的折纸作品沿着 </a:t>
                </a:r>
                <a14:m>
                  <m:oMath xmlns:m="http://schemas.openxmlformats.org/officeDocument/2006/math">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𝑃</m:t>
                        </m:r>
                      </m:e>
                      <m:sub>
                        <m:r>
                          <a:rPr lang="en-US" altLang="zh-CN" sz="2400" b="0" i="1" smtClean="0">
                            <a:latin typeface="Cambria Math" panose="02040503050406030204" pitchFamily="18" charset="0"/>
                            <a:ea typeface="华文楷体" panose="02010600040101010101" pitchFamily="2" charset="-122"/>
                          </a:rPr>
                          <m:t>1</m:t>
                        </m:r>
                      </m:sub>
                    </m:sSub>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𝑃</m:t>
                        </m:r>
                      </m:e>
                      <m:sub>
                        <m:r>
                          <a:rPr lang="en-US" altLang="zh-CN" sz="2400" b="0" i="1" smtClean="0">
                            <a:latin typeface="Cambria Math" panose="02040503050406030204" pitchFamily="18" charset="0"/>
                            <a:ea typeface="华文楷体" panose="02010600040101010101" pitchFamily="2" charset="-122"/>
                          </a:rPr>
                          <m:t>2</m:t>
                        </m:r>
                      </m:sub>
                    </m:sSub>
                  </m:oMath>
                </a14:m>
                <a:r>
                  <a:rPr lang="zh-CN" altLang="en-US" sz="2400" dirty="0">
                    <a:latin typeface="华文楷体" panose="02010600040101010101" pitchFamily="2" charset="-122"/>
                    <a:ea typeface="华文楷体" panose="02010600040101010101" pitchFamily="2" charset="-122"/>
                  </a:rPr>
                  <a:t> 所在直线折叠，并把有向线段 </a:t>
                </a:r>
                <a14:m>
                  <m:oMath xmlns:m="http://schemas.openxmlformats.org/officeDocument/2006/math">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𝑃</m:t>
                        </m:r>
                      </m:e>
                      <m:sub>
                        <m:r>
                          <a:rPr lang="en-US" altLang="zh-CN" sz="2400" b="0" i="1" smtClean="0">
                            <a:latin typeface="Cambria Math" panose="02040503050406030204" pitchFamily="18" charset="0"/>
                            <a:ea typeface="华文楷体" panose="02010600040101010101" pitchFamily="2" charset="-122"/>
                          </a:rPr>
                          <m:t>1</m:t>
                        </m:r>
                      </m:sub>
                    </m:sSub>
                    <m:sSub>
                      <m:sSubPr>
                        <m:ctrlPr>
                          <a:rPr lang="en-US" altLang="zh-CN" sz="2400" b="0" i="1" smtClean="0">
                            <a:latin typeface="Cambria Math" panose="02040503050406030204" pitchFamily="18" charset="0"/>
                            <a:ea typeface="华文楷体" panose="02010600040101010101" pitchFamily="2" charset="-122"/>
                          </a:rPr>
                        </m:ctrlPr>
                      </m:sSubPr>
                      <m:e>
                        <m:r>
                          <a:rPr lang="en-US" altLang="zh-CN" sz="2400" b="0" i="1" smtClean="0">
                            <a:latin typeface="Cambria Math" panose="02040503050406030204" pitchFamily="18" charset="0"/>
                            <a:ea typeface="华文楷体" panose="02010600040101010101" pitchFamily="2" charset="-122"/>
                          </a:rPr>
                          <m:t>𝑃</m:t>
                        </m:r>
                      </m:e>
                      <m:sub>
                        <m:r>
                          <a:rPr lang="en-US" altLang="zh-CN" sz="2400" b="0" i="1" smtClean="0">
                            <a:latin typeface="Cambria Math" panose="02040503050406030204" pitchFamily="18" charset="0"/>
                            <a:ea typeface="华文楷体" panose="02010600040101010101" pitchFamily="2" charset="-122"/>
                          </a:rPr>
                          <m:t>2</m:t>
                        </m:r>
                      </m:sub>
                    </m:sSub>
                  </m:oMath>
                </a14:m>
                <a:r>
                  <a:rPr lang="zh-CN" altLang="en-US" sz="2400" dirty="0">
                    <a:latin typeface="华文楷体" panose="02010600040101010101" pitchFamily="2" charset="-122"/>
                    <a:ea typeface="华文楷体" panose="02010600040101010101" pitchFamily="2" charset="-122"/>
                  </a:rPr>
                  <a:t> 的右边折向左边（左边的部分保持不变）。</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有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𝑚</m:t>
                    </m:r>
                  </m:oMath>
                </a14:m>
                <a:r>
                  <a:rPr lang="zh-CN" altLang="en-US" sz="2400" dirty="0">
                    <a:latin typeface="华文楷体" panose="02010600040101010101" pitchFamily="2" charset="-122"/>
                    <a:ea typeface="华文楷体" panose="02010600040101010101" pitchFamily="2" charset="-122"/>
                  </a:rPr>
                  <a:t> 次询问，每次询问一个位置的点处折纸有多少层。</a:t>
                </a:r>
              </a:p>
            </p:txBody>
          </p:sp>
        </mc:Choice>
        <mc:Fallback xmlns="">
          <p:sp>
            <p:nvSpPr>
              <p:cNvPr id="5" name="文本框 4">
                <a:extLst>
                  <a:ext uri="{FF2B5EF4-FFF2-40B4-BE49-F238E27FC236}">
                    <a16:creationId xmlns:a16="http://schemas.microsoft.com/office/drawing/2014/main" id="{66CC06FB-F571-4247-9C10-0EDABF267EBA}"/>
                  </a:ext>
                </a:extLst>
              </p:cNvPr>
              <p:cNvSpPr txBox="1">
                <a:spLocks noRot="1" noChangeAspect="1" noMove="1" noResize="1" noEditPoints="1" noAdjustHandles="1" noChangeArrowheads="1" noChangeShapeType="1" noTextEdit="1"/>
              </p:cNvSpPr>
              <p:nvPr/>
            </p:nvSpPr>
            <p:spPr>
              <a:xfrm>
                <a:off x="272374" y="1490008"/>
                <a:ext cx="11682920" cy="1938992"/>
              </a:xfrm>
              <a:prstGeom prst="rect">
                <a:avLst/>
              </a:prstGeom>
              <a:blipFill>
                <a:blip r:embed="rId3"/>
                <a:stretch>
                  <a:fillRect l="-835" t="-2508" b="-59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328C2E-0FEE-4947-A438-7502969EC26C}"/>
                  </a:ext>
                </a:extLst>
              </p:cNvPr>
              <p:cNvSpPr txBox="1"/>
              <p:nvPr/>
            </p:nvSpPr>
            <p:spPr>
              <a:xfrm>
                <a:off x="272374" y="4390720"/>
                <a:ext cx="772376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数据范围：</a:t>
                </a:r>
                <a14:m>
                  <m:oMath xmlns:m="http://schemas.openxmlformats.org/officeDocument/2006/math">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≤8, 1≤</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≤50</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6" name="文本框 5">
                <a:extLst>
                  <a:ext uri="{FF2B5EF4-FFF2-40B4-BE49-F238E27FC236}">
                    <a16:creationId xmlns:a16="http://schemas.microsoft.com/office/drawing/2014/main" id="{7F328C2E-0FEE-4947-A438-7502969EC26C}"/>
                  </a:ext>
                </a:extLst>
              </p:cNvPr>
              <p:cNvSpPr txBox="1">
                <a:spLocks noRot="1" noChangeAspect="1" noMove="1" noResize="1" noEditPoints="1" noAdjustHandles="1" noChangeArrowheads="1" noChangeShapeType="1" noTextEdit="1"/>
              </p:cNvSpPr>
              <p:nvPr/>
            </p:nvSpPr>
            <p:spPr>
              <a:xfrm>
                <a:off x="272374" y="4390720"/>
                <a:ext cx="7723762" cy="461665"/>
              </a:xfrm>
              <a:prstGeom prst="rect">
                <a:avLst/>
              </a:prstGeom>
              <a:blipFill>
                <a:blip r:embed="rId4"/>
                <a:stretch>
                  <a:fillRect l="-1263"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133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2360DCD3-7F92-482E-A6FE-3971CE5FA1E0}"/>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2007</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」折纸</a:t>
            </a:r>
          </a:p>
        </p:txBody>
      </p:sp>
      <p:sp>
        <p:nvSpPr>
          <p:cNvPr id="5" name="文本框 4">
            <a:extLst>
              <a:ext uri="{FF2B5EF4-FFF2-40B4-BE49-F238E27FC236}">
                <a16:creationId xmlns:a16="http://schemas.microsoft.com/office/drawing/2014/main" id="{7956B756-7740-475F-B630-4E2284C6BB6D}"/>
              </a:ext>
            </a:extLst>
          </p:cNvPr>
          <p:cNvSpPr txBox="1"/>
          <p:nvPr/>
        </p:nvSpPr>
        <p:spPr>
          <a:xfrm>
            <a:off x="272374" y="1449422"/>
            <a:ext cx="11157626"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反向考虑，对于一个已经折好的图形，打孔后将其沿折痕翻回去。答案即为最后形成的孔有多少个。</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7AEC1D7-5131-49F8-9646-EE99B1535A99}"/>
                  </a:ext>
                </a:extLst>
              </p:cNvPr>
              <p:cNvSpPr txBox="1"/>
              <p:nvPr/>
            </p:nvSpPr>
            <p:spPr>
              <a:xfrm>
                <a:off x="272374" y="2668411"/>
                <a:ext cx="1028213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最多会形成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oMath>
                </a14:m>
                <a:r>
                  <a:rPr lang="zh-CN" altLang="en-US" sz="2400" dirty="0">
                    <a:latin typeface="华文楷体" panose="02010600040101010101" pitchFamily="2" charset="-122"/>
                    <a:ea typeface="华文楷体" panose="02010600040101010101" pitchFamily="2" charset="-122"/>
                  </a:rPr>
                  <a:t> 个孔，因此对于每个询问，考虑求出这些孔的确切位置。</a:t>
                </a:r>
              </a:p>
            </p:txBody>
          </p:sp>
        </mc:Choice>
        <mc:Fallback xmlns="">
          <p:sp>
            <p:nvSpPr>
              <p:cNvPr id="6" name="文本框 5">
                <a:extLst>
                  <a:ext uri="{FF2B5EF4-FFF2-40B4-BE49-F238E27FC236}">
                    <a16:creationId xmlns:a16="http://schemas.microsoft.com/office/drawing/2014/main" id="{97AEC1D7-5131-49F8-9646-EE99B1535A99}"/>
                  </a:ext>
                </a:extLst>
              </p:cNvPr>
              <p:cNvSpPr txBox="1">
                <a:spLocks noRot="1" noChangeAspect="1" noMove="1" noResize="1" noEditPoints="1" noAdjustHandles="1" noChangeArrowheads="1" noChangeShapeType="1" noTextEdit="1"/>
              </p:cNvSpPr>
              <p:nvPr/>
            </p:nvSpPr>
            <p:spPr>
              <a:xfrm>
                <a:off x="272374" y="2668411"/>
                <a:ext cx="10282136" cy="461665"/>
              </a:xfrm>
              <a:prstGeom prst="rect">
                <a:avLst/>
              </a:prstGeom>
              <a:blipFill>
                <a:blip r:embed="rId3"/>
                <a:stretch>
                  <a:fillRect l="-949" t="-10667" b="-3066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BC263C88-67E9-4D2D-9DED-93CE2766991D}"/>
              </a:ext>
            </a:extLst>
          </p:cNvPr>
          <p:cNvSpPr txBox="1"/>
          <p:nvPr/>
        </p:nvSpPr>
        <p:spPr>
          <a:xfrm>
            <a:off x="272374" y="3518068"/>
            <a:ext cx="10982528"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如果当前点在折痕的右侧或在折痕上，则不进行翻折，否则考虑翻折，递归处理统计答案。</a:t>
            </a:r>
          </a:p>
        </p:txBody>
      </p:sp>
      <p:sp>
        <p:nvSpPr>
          <p:cNvPr id="7" name="文本框 6">
            <a:extLst>
              <a:ext uri="{FF2B5EF4-FFF2-40B4-BE49-F238E27FC236}">
                <a16:creationId xmlns:a16="http://schemas.microsoft.com/office/drawing/2014/main" id="{4B4446D0-B8FC-4C4F-9BF4-4B64FFB7FE19}"/>
              </a:ext>
            </a:extLst>
          </p:cNvPr>
          <p:cNvSpPr txBox="1"/>
          <p:nvPr/>
        </p:nvSpPr>
        <p:spPr>
          <a:xfrm>
            <a:off x="272374" y="4737057"/>
            <a:ext cx="6926093"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翻折相当于求对称点，利用向量运算不难求出。</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9598CCD-1BCB-4DA9-B737-815CAB87F8F8}"/>
                  </a:ext>
                </a:extLst>
              </p:cNvPr>
              <p:cNvSpPr txBox="1"/>
              <p:nvPr/>
            </p:nvSpPr>
            <p:spPr>
              <a:xfrm>
                <a:off x="272374" y="5586714"/>
                <a:ext cx="774321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9" name="文本框 8">
                <a:extLst>
                  <a:ext uri="{FF2B5EF4-FFF2-40B4-BE49-F238E27FC236}">
                    <a16:creationId xmlns:a16="http://schemas.microsoft.com/office/drawing/2014/main" id="{59598CCD-1BCB-4DA9-B737-815CAB87F8F8}"/>
                  </a:ext>
                </a:extLst>
              </p:cNvPr>
              <p:cNvSpPr txBox="1">
                <a:spLocks noRot="1" noChangeAspect="1" noMove="1" noResize="1" noEditPoints="1" noAdjustHandles="1" noChangeArrowheads="1" noChangeShapeType="1" noTextEdit="1"/>
              </p:cNvSpPr>
              <p:nvPr/>
            </p:nvSpPr>
            <p:spPr>
              <a:xfrm>
                <a:off x="272374" y="5586714"/>
                <a:ext cx="7743217" cy="461665"/>
              </a:xfrm>
              <a:prstGeom prst="rect">
                <a:avLst/>
              </a:prstGeom>
              <a:blipFill>
                <a:blip r:embed="rId4"/>
                <a:stretch>
                  <a:fillRect l="-1260"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658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461260E7-2537-4F8F-93BD-529A5B0611E1}"/>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2008</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」套圈</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F4944C2-E844-4068-86B4-49EC0D427A48}"/>
                  </a:ext>
                </a:extLst>
              </p:cNvPr>
              <p:cNvSpPr txBox="1"/>
              <p:nvPr/>
            </p:nvSpPr>
            <p:spPr>
              <a:xfrm>
                <a:off x="272374" y="1859340"/>
                <a:ext cx="11527277" cy="1569660"/>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这是一道提交答案题。</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平面上有 </a:t>
                </a:r>
                <a14:m>
                  <m:oMath xmlns:m="http://schemas.openxmlformats.org/officeDocument/2006/math">
                    <m:r>
                      <a:rPr lang="en-US" altLang="zh-CN" sz="2400" b="0" i="1" smtClean="0">
                        <a:latin typeface="Cambria Math" panose="02040503050406030204" pitchFamily="18" charset="0"/>
                      </a:rPr>
                      <m:t>𝑛</m:t>
                    </m:r>
                  </m:oMath>
                </a14:m>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个点，你的任务是用 </a:t>
                </a:r>
                <a14:m>
                  <m:oMath xmlns:m="http://schemas.openxmlformats.org/officeDocument/2006/math">
                    <m:r>
                      <a:rPr lang="en-US" altLang="zh-CN" sz="2400" b="0" i="1" smtClean="0">
                        <a:latin typeface="Cambria Math" panose="02040503050406030204" pitchFamily="18" charset="0"/>
                      </a:rPr>
                      <m:t>𝑘</m:t>
                    </m:r>
                  </m:oMath>
                </a14:m>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个圆圈把它们套住。换句话说，这 </a:t>
                </a:r>
                <a14:m>
                  <m:oMath xmlns:m="http://schemas.openxmlformats.org/officeDocument/2006/math">
                    <m:r>
                      <a:rPr lang="en-US" altLang="zh-CN" sz="2400" b="0" i="1" smtClean="0">
                        <a:latin typeface="Cambria Math" panose="02040503050406030204" pitchFamily="18" charset="0"/>
                      </a:rPr>
                      <m:t>𝑛</m:t>
                    </m:r>
                  </m:oMath>
                </a14:m>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个点中的每个点都必须在某个圆的内部或者边界上。这 </a:t>
                </a:r>
                <a14:m>
                  <m:oMath xmlns:m="http://schemas.openxmlformats.org/officeDocument/2006/math">
                    <m:r>
                      <a:rPr lang="en-US" altLang="zh-CN" sz="2400" b="0" i="1" smtClean="0">
                        <a:latin typeface="Cambria Math" panose="02040503050406030204" pitchFamily="18" charset="0"/>
                      </a:rPr>
                      <m:t>𝑘</m:t>
                    </m:r>
                  </m:oMath>
                </a14:m>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个圆半径必须都是不超过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6</m:t>
                        </m:r>
                      </m:sup>
                    </m:sSup>
                  </m:oMath>
                </a14:m>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的正整数，且它们的总面积应尽量小。</a:t>
                </a:r>
              </a:p>
            </p:txBody>
          </p:sp>
        </mc:Choice>
        <mc:Fallback xmlns="">
          <p:sp>
            <p:nvSpPr>
              <p:cNvPr id="5" name="文本框 4">
                <a:extLst>
                  <a:ext uri="{FF2B5EF4-FFF2-40B4-BE49-F238E27FC236}">
                    <a16:creationId xmlns:a16="http://schemas.microsoft.com/office/drawing/2014/main" id="{EF4944C2-E844-4068-86B4-49EC0D427A48}"/>
                  </a:ext>
                </a:extLst>
              </p:cNvPr>
              <p:cNvSpPr txBox="1">
                <a:spLocks noRot="1" noChangeAspect="1" noMove="1" noResize="1" noEditPoints="1" noAdjustHandles="1" noChangeArrowheads="1" noChangeShapeType="1" noTextEdit="1"/>
              </p:cNvSpPr>
              <p:nvPr/>
            </p:nvSpPr>
            <p:spPr>
              <a:xfrm>
                <a:off x="272374" y="1859340"/>
                <a:ext cx="11527277" cy="1569660"/>
              </a:xfrm>
              <a:prstGeom prst="rect">
                <a:avLst/>
              </a:prstGeom>
              <a:blipFill>
                <a:blip r:embed="rId3"/>
                <a:stretch>
                  <a:fillRect l="-846" t="-3101" r="-3437" b="-77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186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3"/>
          <a:stretch>
            <a:fillRect/>
          </a:stretch>
        </p:blipFill>
        <p:spPr>
          <a:xfrm>
            <a:off x="9938425" y="4286588"/>
            <a:ext cx="2230715" cy="2549822"/>
          </a:xfrm>
          <a:prstGeom prst="rect">
            <a:avLst/>
          </a:prstGeom>
        </p:spPr>
      </p:pic>
      <p:sp>
        <p:nvSpPr>
          <p:cNvPr id="2" name="文本框 1">
            <a:extLst>
              <a:ext uri="{FF2B5EF4-FFF2-40B4-BE49-F238E27FC236}">
                <a16:creationId xmlns:a16="http://schemas.microsoft.com/office/drawing/2014/main" id="{6215DA94-01D4-4A8E-822A-C72539F3654C}"/>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2008</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」套圈</a:t>
            </a:r>
          </a:p>
        </p:txBody>
      </p:sp>
      <p:sp>
        <p:nvSpPr>
          <p:cNvPr id="5" name="文本框 4">
            <a:extLst>
              <a:ext uri="{FF2B5EF4-FFF2-40B4-BE49-F238E27FC236}">
                <a16:creationId xmlns:a16="http://schemas.microsoft.com/office/drawing/2014/main" id="{05171CBA-3EF6-4326-9B3E-4550960DEFA6}"/>
              </a:ext>
            </a:extLst>
          </p:cNvPr>
          <p:cNvSpPr txBox="1"/>
          <p:nvPr/>
        </p:nvSpPr>
        <p:spPr>
          <a:xfrm>
            <a:off x="272374" y="1487686"/>
            <a:ext cx="1017513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与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JOISC 2012 Day2 T1</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是同一道题。</a:t>
            </a:r>
          </a:p>
        </p:txBody>
      </p:sp>
      <p:pic>
        <p:nvPicPr>
          <p:cNvPr id="7" name="图片 6">
            <a:extLst>
              <a:ext uri="{FF2B5EF4-FFF2-40B4-BE49-F238E27FC236}">
                <a16:creationId xmlns:a16="http://schemas.microsoft.com/office/drawing/2014/main" id="{A4350DAB-06C7-43E9-850D-56A8832119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3574" y="2375607"/>
            <a:ext cx="7684851" cy="4153973"/>
          </a:xfrm>
          <a:prstGeom prst="rect">
            <a:avLst/>
          </a:prstGeom>
        </p:spPr>
      </p:pic>
    </p:spTree>
    <p:extLst>
      <p:ext uri="{BB962C8B-B14F-4D97-AF65-F5344CB8AC3E}">
        <p14:creationId xmlns:p14="http://schemas.microsoft.com/office/powerpoint/2010/main" val="4159222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3"/>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09FB6DA7-1C64-464E-ACDA-C61A18189707}"/>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2008</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」套圈</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217304B-E6E1-41C9-8C01-8E03FF0BBD86}"/>
                  </a:ext>
                </a:extLst>
              </p:cNvPr>
              <p:cNvSpPr txBox="1"/>
              <p:nvPr/>
            </p:nvSpPr>
            <p:spPr>
              <a:xfrm>
                <a:off x="272374" y="1420237"/>
                <a:ext cx="10077855"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对于前几组数据，由于 </a:t>
                </a:r>
                <a14:m>
                  <m:oMath xmlns:m="http://schemas.openxmlformats.org/officeDocument/2006/math">
                    <m:r>
                      <a:rPr lang="en-US" altLang="zh-CN" sz="2400" b="0" i="1" smtClean="0">
                        <a:latin typeface="Cambria Math" panose="02040503050406030204" pitchFamily="18" charset="0"/>
                      </a:rPr>
                      <m:t>𝑘</m:t>
                    </m:r>
                  </m:oMath>
                </a14:m>
                <a:r>
                  <a:rPr lang="zh-CN" altLang="en-US" sz="2400" dirty="0">
                    <a:latin typeface="华文楷体" panose="02010600040101010101" pitchFamily="2" charset="-122"/>
                    <a:ea typeface="华文楷体" panose="02010600040101010101" pitchFamily="2" charset="-122"/>
                  </a:rPr>
                  <a:t> 很小可以手玩。</a:t>
                </a:r>
              </a:p>
            </p:txBody>
          </p:sp>
        </mc:Choice>
        <mc:Fallback xmlns="">
          <p:sp>
            <p:nvSpPr>
              <p:cNvPr id="5" name="文本框 4">
                <a:extLst>
                  <a:ext uri="{FF2B5EF4-FFF2-40B4-BE49-F238E27FC236}">
                    <a16:creationId xmlns:a16="http://schemas.microsoft.com/office/drawing/2014/main" id="{3217304B-E6E1-41C9-8C01-8E03FF0BBD86}"/>
                  </a:ext>
                </a:extLst>
              </p:cNvPr>
              <p:cNvSpPr txBox="1">
                <a:spLocks noRot="1" noChangeAspect="1" noMove="1" noResize="1" noEditPoints="1" noAdjustHandles="1" noChangeArrowheads="1" noChangeShapeType="1" noTextEdit="1"/>
              </p:cNvSpPr>
              <p:nvPr/>
            </p:nvSpPr>
            <p:spPr>
              <a:xfrm>
                <a:off x="272374" y="1420237"/>
                <a:ext cx="10077855" cy="461665"/>
              </a:xfrm>
              <a:prstGeom prst="rect">
                <a:avLst/>
              </a:prstGeom>
              <a:blipFill>
                <a:blip r:embed="rId4"/>
                <a:stretch>
                  <a:fillRect l="-96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8B867F1-AF50-4795-A498-5FE5002F8A6E}"/>
                  </a:ext>
                </a:extLst>
              </p:cNvPr>
              <p:cNvSpPr txBox="1"/>
              <p:nvPr/>
            </p:nvSpPr>
            <p:spPr>
              <a:xfrm>
                <a:off x="272375" y="2240709"/>
                <a:ext cx="1093389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 </a:t>
                </a:r>
                <a14:m>
                  <m:oMath xmlns:m="http://schemas.openxmlformats.org/officeDocument/2006/math">
                    <m:r>
                      <a:rPr lang="en-US" altLang="zh-CN" sz="2400" b="0" i="1" smtClean="0">
                        <a:latin typeface="Cambria Math" panose="02040503050406030204" pitchFamily="18" charset="0"/>
                      </a:rPr>
                      <m:t>𝑘</m:t>
                    </m:r>
                  </m:oMath>
                </a14:m>
                <a:r>
                  <a:rPr lang="zh-CN" altLang="en-US" sz="2400" dirty="0">
                    <a:latin typeface="华文楷体" panose="02010600040101010101" pitchFamily="2" charset="-122"/>
                    <a:ea typeface="华文楷体" panose="02010600040101010101" pitchFamily="2" charset="-122"/>
                  </a:rPr>
                  <a:t> 较大的测试点，可能需要一些玄学调优方法，比如找中心点，划分簇等。</a:t>
                </a:r>
              </a:p>
            </p:txBody>
          </p:sp>
        </mc:Choice>
        <mc:Fallback xmlns="">
          <p:sp>
            <p:nvSpPr>
              <p:cNvPr id="6" name="文本框 5">
                <a:extLst>
                  <a:ext uri="{FF2B5EF4-FFF2-40B4-BE49-F238E27FC236}">
                    <a16:creationId xmlns:a16="http://schemas.microsoft.com/office/drawing/2014/main" id="{D8B867F1-AF50-4795-A498-5FE5002F8A6E}"/>
                  </a:ext>
                </a:extLst>
              </p:cNvPr>
              <p:cNvSpPr txBox="1">
                <a:spLocks noRot="1" noChangeAspect="1" noMove="1" noResize="1" noEditPoints="1" noAdjustHandles="1" noChangeArrowheads="1" noChangeShapeType="1" noTextEdit="1"/>
              </p:cNvSpPr>
              <p:nvPr/>
            </p:nvSpPr>
            <p:spPr>
              <a:xfrm>
                <a:off x="272375" y="2240709"/>
                <a:ext cx="10933890" cy="461665"/>
              </a:xfrm>
              <a:prstGeom prst="rect">
                <a:avLst/>
              </a:prstGeom>
              <a:blipFill>
                <a:blip r:embed="rId5"/>
                <a:stretch>
                  <a:fillRect l="-892" t="-10667" r="-335" b="-30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A7289E0D-6A10-495A-91C3-3533D5474930}"/>
              </a:ext>
            </a:extLst>
          </p:cNvPr>
          <p:cNvSpPr txBox="1"/>
          <p:nvPr/>
        </p:nvSpPr>
        <p:spPr>
          <a:xfrm>
            <a:off x="272374" y="3061181"/>
            <a:ext cx="10933890" cy="830997"/>
          </a:xfrm>
          <a:prstGeom prst="rect">
            <a:avLst/>
          </a:prstGeom>
          <a:noFill/>
        </p:spPr>
        <p:txBody>
          <a:bodyPr wrap="square" rtlCol="0">
            <a:spAutoFit/>
          </a:bodyPr>
          <a:lstStyle/>
          <a:p>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JOISC</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的官方题解中提到的「</a:t>
            </a:r>
            <a:r>
              <a:rPr lang="en-US" altLang="zh-CN" sz="2400" dirty="0">
                <a:latin typeface="华文楷体" panose="02010600040101010101" pitchFamily="2" charset="-122"/>
                <a:ea typeface="华文楷体" panose="02010600040101010101" pitchFamily="2" charset="-122"/>
              </a:rPr>
              <a:t>K </a:t>
            </a:r>
            <a:r>
              <a:rPr lang="zh-CN" altLang="en-US" sz="2400" dirty="0">
                <a:latin typeface="华文楷体" panose="02010600040101010101" pitchFamily="2" charset="-122"/>
                <a:ea typeface="华文楷体" panose="02010600040101010101" pitchFamily="2" charset="-122"/>
              </a:rPr>
              <a:t>平均法」实际上是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K-means</a:t>
            </a:r>
            <a:r>
              <a:rPr lang="zh-CN" altLang="en-US" sz="2400" dirty="0">
                <a:latin typeface="华文楷体" panose="02010600040101010101" pitchFamily="2" charset="-122"/>
                <a:ea typeface="华文楷体" panose="02010600040101010101" pitchFamily="2" charset="-122"/>
              </a:rPr>
              <a:t>，因此有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ML</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基础的同学可以手写一个试试看（</a:t>
            </a:r>
          </a:p>
        </p:txBody>
      </p:sp>
      <p:pic>
        <p:nvPicPr>
          <p:cNvPr id="3" name="图片 2">
            <a:extLst>
              <a:ext uri="{FF2B5EF4-FFF2-40B4-BE49-F238E27FC236}">
                <a16:creationId xmlns:a16="http://schemas.microsoft.com/office/drawing/2014/main" id="{292FB835-9D8F-4A05-88F7-A8AC5A0D87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374" y="4250985"/>
            <a:ext cx="8599251" cy="1719850"/>
          </a:xfrm>
          <a:prstGeom prst="rect">
            <a:avLst/>
          </a:prstGeom>
        </p:spPr>
      </p:pic>
    </p:spTree>
    <p:extLst>
      <p:ext uri="{BB962C8B-B14F-4D97-AF65-F5344CB8AC3E}">
        <p14:creationId xmlns:p14="http://schemas.microsoft.com/office/powerpoint/2010/main" val="276300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C9161876-F9E4-4BF5-836A-33B753F68C06}"/>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2009</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」围豆豆</a:t>
            </a:r>
          </a:p>
        </p:txBody>
      </p:sp>
      <p:sp>
        <p:nvSpPr>
          <p:cNvPr id="5" name="文本框 4">
            <a:extLst>
              <a:ext uri="{FF2B5EF4-FFF2-40B4-BE49-F238E27FC236}">
                <a16:creationId xmlns:a16="http://schemas.microsoft.com/office/drawing/2014/main" id="{473C61BE-28BD-42D1-92BB-434482CA175B}"/>
              </a:ext>
            </a:extLst>
          </p:cNvPr>
          <p:cNvSpPr txBox="1"/>
          <p:nvPr/>
        </p:nvSpPr>
        <p:spPr>
          <a:xfrm>
            <a:off x="272374" y="1379652"/>
            <a:ext cx="9610928"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并不是严格的计算几何问题，但用到了光线投射算法。</a:t>
            </a:r>
          </a:p>
        </p:txBody>
      </p:sp>
      <p:sp>
        <p:nvSpPr>
          <p:cNvPr id="6" name="文本框 5">
            <a:extLst>
              <a:ext uri="{FF2B5EF4-FFF2-40B4-BE49-F238E27FC236}">
                <a16:creationId xmlns:a16="http://schemas.microsoft.com/office/drawing/2014/main" id="{2EC798A7-FA5C-4B57-9A0F-2CB4CBAC1A3F}"/>
              </a:ext>
            </a:extLst>
          </p:cNvPr>
          <p:cNvSpPr txBox="1"/>
          <p:nvPr/>
        </p:nvSpPr>
        <p:spPr>
          <a:xfrm>
            <a:off x="272373" y="2159540"/>
            <a:ext cx="11478639"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为了判断一个点是否在多边形内部，可以以该点为端点引出一条射线，求出射线与多边形边界的交点。若有奇数个交点，则点在多边形内部，否则在多边形外部。</a:t>
            </a:r>
          </a:p>
        </p:txBody>
      </p:sp>
      <p:sp>
        <p:nvSpPr>
          <p:cNvPr id="7" name="文本框 6">
            <a:extLst>
              <a:ext uri="{FF2B5EF4-FFF2-40B4-BE49-F238E27FC236}">
                <a16:creationId xmlns:a16="http://schemas.microsoft.com/office/drawing/2014/main" id="{9D9B0DBD-C607-4046-9556-440797992ABD}"/>
              </a:ext>
            </a:extLst>
          </p:cNvPr>
          <p:cNvSpPr txBox="1"/>
          <p:nvPr/>
        </p:nvSpPr>
        <p:spPr>
          <a:xfrm>
            <a:off x="272373" y="3308760"/>
            <a:ext cx="9620656" cy="738664"/>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这里由于题目性质，将交点数作为状态进行状态压缩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DP</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还是很有意思的</a:t>
            </a:r>
          </a:p>
        </p:txBody>
      </p:sp>
    </p:spTree>
    <p:extLst>
      <p:ext uri="{BB962C8B-B14F-4D97-AF65-F5344CB8AC3E}">
        <p14:creationId xmlns:p14="http://schemas.microsoft.com/office/powerpoint/2010/main" val="262306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Kanade63"/>
          <p:cNvPicPr>
            <a:picLocks noChangeAspect="1"/>
          </p:cNvPicPr>
          <p:nvPr/>
        </p:nvPicPr>
        <p:blipFill>
          <a:blip r:embed="rId2"/>
          <a:stretch>
            <a:fillRect/>
          </a:stretch>
        </p:blipFill>
        <p:spPr>
          <a:xfrm>
            <a:off x="9827581" y="4159888"/>
            <a:ext cx="2341559" cy="2676522"/>
          </a:xfrm>
          <a:prstGeom prst="rect">
            <a:avLst/>
          </a:prstGeom>
        </p:spPr>
      </p:pic>
      <p:sp>
        <p:nvSpPr>
          <p:cNvPr id="3" name="文本框 2">
            <a:extLst>
              <a:ext uri="{FF2B5EF4-FFF2-40B4-BE49-F238E27FC236}">
                <a16:creationId xmlns:a16="http://schemas.microsoft.com/office/drawing/2014/main" id="{90EC0D9B-1113-4D90-B18E-819616E708DD}"/>
              </a:ext>
            </a:extLst>
          </p:cNvPr>
          <p:cNvSpPr txBox="1"/>
          <p:nvPr/>
        </p:nvSpPr>
        <p:spPr>
          <a:xfrm>
            <a:off x="272374" y="476655"/>
            <a:ext cx="4883286" cy="584775"/>
          </a:xfrm>
          <a:prstGeom prst="rect">
            <a:avLst/>
          </a:prstGeom>
          <a:noFill/>
        </p:spPr>
        <p:txBody>
          <a:bodyPr wrap="square" rtlCol="0">
            <a:spAutoFit/>
          </a:bodyPr>
          <a:lstStyle/>
          <a:p>
            <a:r>
              <a:rPr lang="en-US" altLang="zh-CN" sz="3200" dirty="0">
                <a:latin typeface="Lucida Sans Unicode" panose="020B0602030504020204" pitchFamily="34" charset="0"/>
                <a:cs typeface="Lucida Sans Unicode" panose="020B0602030504020204" pitchFamily="34" charset="0"/>
              </a:rPr>
              <a:t>Preface</a:t>
            </a:r>
            <a:endParaRPr lang="zh-CN" altLang="en-US" sz="3200" dirty="0">
              <a:latin typeface="Lucida Sans Unicode" panose="020B0602030504020204" pitchFamily="34" charset="0"/>
              <a:cs typeface="Lucida Sans Unicode" panose="020B0602030504020204" pitchFamily="34" charset="0"/>
            </a:endParaRPr>
          </a:p>
        </p:txBody>
      </p:sp>
      <p:sp>
        <p:nvSpPr>
          <p:cNvPr id="5" name="文本框 4">
            <a:extLst>
              <a:ext uri="{FF2B5EF4-FFF2-40B4-BE49-F238E27FC236}">
                <a16:creationId xmlns:a16="http://schemas.microsoft.com/office/drawing/2014/main" id="{15D8EDA9-D6E0-4F28-A6D1-80C818AD758A}"/>
              </a:ext>
            </a:extLst>
          </p:cNvPr>
          <p:cNvSpPr txBox="1"/>
          <p:nvPr/>
        </p:nvSpPr>
        <p:spPr>
          <a:xfrm>
            <a:off x="272374" y="1272816"/>
            <a:ext cx="7694579"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包含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SCOI </a:t>
            </a:r>
            <a:r>
              <a:rPr lang="zh-CN" altLang="en-US" sz="2400" dirty="0">
                <a:latin typeface="Lucida Sans Unicode" panose="020B0602030504020204" pitchFamily="34" charset="0"/>
                <a:ea typeface="华文楷体" panose="02010600040101010101" pitchFamily="2" charset="-122"/>
                <a:cs typeface="Lucida Sans Unicode" panose="020B0602030504020204" pitchFamily="34" charset="0"/>
              </a:rPr>
              <a:t>与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SCWC 2003~2016 </a:t>
            </a:r>
            <a:r>
              <a:rPr lang="zh-CN" altLang="en-US" sz="2400" dirty="0">
                <a:latin typeface="华文楷体" panose="02010600040101010101" pitchFamily="2" charset="-122"/>
                <a:ea typeface="华文楷体" panose="02010600040101010101" pitchFamily="2" charset="-122"/>
              </a:rPr>
              <a:t>的计算几何问题。</a:t>
            </a:r>
          </a:p>
        </p:txBody>
      </p:sp>
      <p:sp>
        <p:nvSpPr>
          <p:cNvPr id="6" name="文本框 5">
            <a:extLst>
              <a:ext uri="{FF2B5EF4-FFF2-40B4-BE49-F238E27FC236}">
                <a16:creationId xmlns:a16="http://schemas.microsoft.com/office/drawing/2014/main" id="{37774E29-6287-42B8-BF26-32128DA7F44E}"/>
              </a:ext>
            </a:extLst>
          </p:cNvPr>
          <p:cNvSpPr txBox="1"/>
          <p:nvPr/>
        </p:nvSpPr>
        <p:spPr>
          <a:xfrm>
            <a:off x="272374" y="1951848"/>
            <a:ext cx="11647252" cy="1292662"/>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由于版权问题，</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2017</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年及之后的题目并未公开，因此不会讲解。</a:t>
            </a:r>
            <a:endParaRPr lang="en-US" altLang="zh-CN" sz="24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别问，我也没有题</a:t>
            </a:r>
            <a:r>
              <a:rPr lang="en-US" altLang="zh-CN" dirty="0">
                <a:latin typeface="华文楷体" panose="02010600040101010101" pitchFamily="2" charset="-122"/>
                <a:ea typeface="华文楷体" panose="02010600040101010101" pitchFamily="2" charset="-122"/>
              </a:rPr>
              <a:t>……</a:t>
            </a:r>
          </a:p>
          <a:p>
            <a:r>
              <a:rPr lang="en-US" altLang="zh-CN" dirty="0">
                <a:latin typeface="Lucida Sans Unicode" panose="020B0602030504020204" pitchFamily="34" charset="0"/>
                <a:ea typeface="华文楷体" panose="02010600040101010101" pitchFamily="2" charset="-122"/>
                <a:cs typeface="Lucida Sans Unicode" panose="020B0602030504020204" pitchFamily="34" charset="0"/>
              </a:rPr>
              <a:t>2018</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年与 </a:t>
            </a:r>
            <a:r>
              <a:rPr lang="en-US" altLang="zh-CN" dirty="0">
                <a:latin typeface="Lucida Sans Unicode" panose="020B0602030504020204" pitchFamily="34" charset="0"/>
                <a:ea typeface="华文楷体" panose="02010600040101010101" pitchFamily="2" charset="-122"/>
                <a:cs typeface="Lucida Sans Unicode" panose="020B0602030504020204" pitchFamily="34" charset="0"/>
              </a:rPr>
              <a:t>2019</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年的部分题目以 </a:t>
            </a:r>
            <a:r>
              <a:rPr lang="en-US" altLang="zh-CN" dirty="0">
                <a:latin typeface="Lucida Sans Unicode" panose="020B0602030504020204" pitchFamily="34" charset="0"/>
                <a:ea typeface="华文楷体" panose="02010600040101010101" pitchFamily="2" charset="-122"/>
                <a:cs typeface="Lucida Sans Unicode" panose="020B0602030504020204" pitchFamily="34" charset="0"/>
              </a:rPr>
              <a:t>SCOI Online</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的形式小范围公开，但并未公布数据，为了避免不必要的麻烦，因此也不会讲解。</a:t>
            </a:r>
          </a:p>
        </p:txBody>
      </p:sp>
      <p:sp>
        <p:nvSpPr>
          <p:cNvPr id="8" name="文本框 7">
            <a:extLst>
              <a:ext uri="{FF2B5EF4-FFF2-40B4-BE49-F238E27FC236}">
                <a16:creationId xmlns:a16="http://schemas.microsoft.com/office/drawing/2014/main" id="{03245725-2A9C-405A-BF4F-4AA9FE78C9AE}"/>
              </a:ext>
            </a:extLst>
          </p:cNvPr>
          <p:cNvSpPr txBox="1"/>
          <p:nvPr/>
        </p:nvSpPr>
        <p:spPr>
          <a:xfrm>
            <a:off x="272374" y="4140909"/>
            <a:ext cx="8667345" cy="1938992"/>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题目可以在如下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OJ</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中找到：</a:t>
            </a:r>
            <a:endParaRPr lang="en-US" altLang="zh-CN" sz="24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sz="2400" dirty="0" err="1">
                <a:latin typeface="Lucida Sans Unicode" panose="020B0602030504020204" pitchFamily="34" charset="0"/>
                <a:ea typeface="华文楷体" panose="02010600040101010101" pitchFamily="2" charset="-122"/>
                <a:cs typeface="Lucida Sans Unicode" panose="020B0602030504020204" pitchFamily="34" charset="0"/>
              </a:rPr>
              <a:t>LibreOJ</a:t>
            </a:r>
            <a:r>
              <a:rPr lang="zh-CN" altLang="en-US" sz="2400" dirty="0">
                <a:latin typeface="华文楷体" panose="02010600040101010101" pitchFamily="2" charset="-122"/>
                <a:ea typeface="华文楷体" panose="02010600040101010101" pitchFamily="2" charset="-122"/>
              </a:rPr>
              <a:t>（</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hlinkClick r:id="rId3" action="ppaction://hlinkfile"/>
              </a:rPr>
              <a:t>loj.ac</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洛谷（</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hlinkClick r:id="rId4"/>
              </a:rPr>
              <a:t>www.luogu.com.cn</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牛客网（</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hlinkClick r:id="rId5" action="ppaction://hlinkfile"/>
              </a:rPr>
              <a:t>ac.nowcoder.com</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等</a:t>
            </a:r>
            <a:endParaRPr lang="en-US" altLang="zh-CN" sz="2400" dirty="0">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781DE84F-DED5-4C5A-AA1F-56518F8BFAFA}"/>
              </a:ext>
            </a:extLst>
          </p:cNvPr>
          <p:cNvSpPr txBox="1"/>
          <p:nvPr/>
        </p:nvSpPr>
        <p:spPr>
          <a:xfrm>
            <a:off x="272374" y="3461877"/>
            <a:ext cx="821987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同样也不是官方题解。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AF3A22E5-79DC-4861-903E-BE85CEF941BC}"/>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2010</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p>
        </p:txBody>
      </p:sp>
      <p:sp>
        <p:nvSpPr>
          <p:cNvPr id="6" name="文本框 5">
            <a:extLst>
              <a:ext uri="{FF2B5EF4-FFF2-40B4-BE49-F238E27FC236}">
                <a16:creationId xmlns:a16="http://schemas.microsoft.com/office/drawing/2014/main" id="{5205D69A-EC64-4AB6-8EB5-DF3D11955980}"/>
              </a:ext>
            </a:extLst>
          </p:cNvPr>
          <p:cNvSpPr txBox="1"/>
          <p:nvPr/>
        </p:nvSpPr>
        <p:spPr>
          <a:xfrm>
            <a:off x="3904034" y="3075057"/>
            <a:ext cx="4383932" cy="707886"/>
          </a:xfrm>
          <a:prstGeom prst="rect">
            <a:avLst/>
          </a:prstGeom>
          <a:noFill/>
        </p:spPr>
        <p:txBody>
          <a:bodyPr wrap="square" rtlCol="0">
            <a:spAutoFit/>
          </a:bodyPr>
          <a:lstStyle/>
          <a:p>
            <a:pPr algn="ctr"/>
            <a:r>
              <a:rPr lang="zh-CN" altLang="en-US" sz="2400" dirty="0">
                <a:latin typeface="华文楷体" panose="02010600040101010101" pitchFamily="2" charset="-122"/>
                <a:ea typeface="华文楷体" panose="02010600040101010101" pitchFamily="2" charset="-122"/>
              </a:rPr>
              <a:t>这一年并没有计算几何题</a:t>
            </a:r>
            <a:endParaRPr lang="en-US" altLang="zh-CN" sz="2400" dirty="0">
              <a:latin typeface="华文楷体" panose="02010600040101010101" pitchFamily="2" charset="-122"/>
              <a:ea typeface="华文楷体" panose="02010600040101010101" pitchFamily="2" charset="-122"/>
            </a:endParaRPr>
          </a:p>
          <a:p>
            <a:pPr algn="ctr"/>
            <a:r>
              <a:rPr lang="zh-CN" altLang="en-US" sz="1600" dirty="0">
                <a:latin typeface="华文楷体" panose="02010600040101010101" pitchFamily="2" charset="-122"/>
                <a:ea typeface="华文楷体" panose="02010600040101010101" pitchFamily="2" charset="-122"/>
              </a:rPr>
              <a:t>并不想把「传送带」归为计算几何问题</a:t>
            </a:r>
            <a:r>
              <a:rPr lang="en-US" altLang="zh-CN" sz="1600" dirty="0">
                <a:latin typeface="华文楷体" panose="02010600040101010101" pitchFamily="2" charset="-122"/>
                <a:ea typeface="华文楷体" panose="02010600040101010101" pitchFamily="2" charset="-122"/>
              </a:rPr>
              <a:t>……</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97630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14580324-C99F-44DC-858A-534E41F4A68E}"/>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2011</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p>
        </p:txBody>
      </p:sp>
      <p:sp>
        <p:nvSpPr>
          <p:cNvPr id="6" name="文本框 5">
            <a:extLst>
              <a:ext uri="{FF2B5EF4-FFF2-40B4-BE49-F238E27FC236}">
                <a16:creationId xmlns:a16="http://schemas.microsoft.com/office/drawing/2014/main" id="{D1D37AF2-D77E-4298-AD4D-78DE12D5B02E}"/>
              </a:ext>
            </a:extLst>
          </p:cNvPr>
          <p:cNvSpPr txBox="1"/>
          <p:nvPr/>
        </p:nvSpPr>
        <p:spPr>
          <a:xfrm>
            <a:off x="3904034" y="3075057"/>
            <a:ext cx="4383932" cy="707886"/>
          </a:xfrm>
          <a:prstGeom prst="rect">
            <a:avLst/>
          </a:prstGeom>
          <a:noFill/>
        </p:spPr>
        <p:txBody>
          <a:bodyPr wrap="square" rtlCol="0">
            <a:spAutoFit/>
          </a:bodyPr>
          <a:lstStyle/>
          <a:p>
            <a:pPr algn="ctr"/>
            <a:r>
              <a:rPr lang="zh-CN" altLang="en-US" sz="2400" dirty="0">
                <a:latin typeface="华文楷体" panose="02010600040101010101" pitchFamily="2" charset="-122"/>
                <a:ea typeface="华文楷体" panose="02010600040101010101" pitchFamily="2" charset="-122"/>
              </a:rPr>
              <a:t>这一年并没有计算几何题</a:t>
            </a:r>
            <a:endParaRPr lang="en-US" altLang="zh-CN" sz="2400" dirty="0">
              <a:latin typeface="华文楷体" panose="02010600040101010101" pitchFamily="2" charset="-122"/>
              <a:ea typeface="华文楷体" panose="02010600040101010101" pitchFamily="2" charset="-122"/>
            </a:endParaRPr>
          </a:p>
          <a:p>
            <a:pPr algn="ctr"/>
            <a:r>
              <a:rPr lang="zh-CN" altLang="en-US" sz="1600" dirty="0">
                <a:latin typeface="华文楷体" panose="02010600040101010101" pitchFamily="2" charset="-122"/>
                <a:ea typeface="华文楷体" panose="02010600040101010101" pitchFamily="2" charset="-122"/>
              </a:rPr>
              <a:t>「植物大战僵尸」到底怎么做啊</a:t>
            </a:r>
            <a:r>
              <a:rPr lang="en-US" altLang="zh-CN" sz="1600" dirty="0">
                <a:latin typeface="华文楷体" panose="02010600040101010101" pitchFamily="2" charset="-122"/>
                <a:ea typeface="华文楷体" panose="02010600040101010101" pitchFamily="2" charset="-122"/>
              </a:rPr>
              <a:t>……</a:t>
            </a:r>
            <a:endParaRPr lang="zh-CN" altLang="en-US" sz="1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98027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927BC433-7764-49F6-96B3-C8627464EB98}"/>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2012</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Blinker</a:t>
            </a:r>
            <a:r>
              <a:rPr lang="en-US" altLang="zh-CN" sz="3200" dirty="0">
                <a:latin typeface="华文仿宋" panose="02010600040101010101" pitchFamily="2" charset="-122"/>
                <a:ea typeface="华文仿宋" panose="02010600040101010101" pitchFamily="2" charset="-122"/>
                <a:cs typeface="Lucida Sans Unicode" panose="020B0602030504020204" pitchFamily="34" charset="0"/>
              </a:rPr>
              <a:t> </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的噩梦</a:t>
            </a:r>
          </a:p>
        </p:txBody>
      </p:sp>
      <p:pic>
        <p:nvPicPr>
          <p:cNvPr id="5" name="图片 4">
            <a:extLst>
              <a:ext uri="{FF2B5EF4-FFF2-40B4-BE49-F238E27FC236}">
                <a16:creationId xmlns:a16="http://schemas.microsoft.com/office/drawing/2014/main" id="{DA019346-9A06-40BF-B6B4-DC076C135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4" y="1603087"/>
            <a:ext cx="9555207" cy="2858566"/>
          </a:xfrm>
          <a:prstGeom prst="rect">
            <a:avLst/>
          </a:prstGeom>
        </p:spPr>
      </p:pic>
    </p:spTree>
    <p:extLst>
      <p:ext uri="{BB962C8B-B14F-4D97-AF65-F5344CB8AC3E}">
        <p14:creationId xmlns:p14="http://schemas.microsoft.com/office/powerpoint/2010/main" val="1828736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EDBEF192-9DA7-4D3B-B00A-E82CC65BA712}"/>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2012</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Blinker</a:t>
            </a:r>
            <a:r>
              <a:rPr lang="en-US" altLang="zh-CN" sz="3200" dirty="0">
                <a:latin typeface="华文仿宋" panose="02010600040101010101" pitchFamily="2" charset="-122"/>
                <a:ea typeface="华文仿宋" panose="02010600040101010101" pitchFamily="2" charset="-122"/>
                <a:cs typeface="Lucida Sans Unicode" panose="020B0602030504020204" pitchFamily="34" charset="0"/>
              </a:rPr>
              <a:t> </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的噩梦</a:t>
            </a:r>
          </a:p>
        </p:txBody>
      </p:sp>
      <p:sp>
        <p:nvSpPr>
          <p:cNvPr id="5" name="文本框 4">
            <a:extLst>
              <a:ext uri="{FF2B5EF4-FFF2-40B4-BE49-F238E27FC236}">
                <a16:creationId xmlns:a16="http://schemas.microsoft.com/office/drawing/2014/main" id="{751B822F-DE95-4F46-B933-FA9997720727}"/>
              </a:ext>
            </a:extLst>
          </p:cNvPr>
          <p:cNvSpPr txBox="1"/>
          <p:nvPr/>
        </p:nvSpPr>
        <p:spPr>
          <a:xfrm>
            <a:off x="272374" y="1284050"/>
            <a:ext cx="10428051"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可以发现，如果图形互不相交或相切，则图形关系只有包含和相离两种。</a:t>
            </a:r>
          </a:p>
        </p:txBody>
      </p:sp>
      <p:sp>
        <p:nvSpPr>
          <p:cNvPr id="6" name="文本框 5">
            <a:extLst>
              <a:ext uri="{FF2B5EF4-FFF2-40B4-BE49-F238E27FC236}">
                <a16:creationId xmlns:a16="http://schemas.microsoft.com/office/drawing/2014/main" id="{43D290A9-E781-4F7E-A7B3-C19CE785251C}"/>
              </a:ext>
            </a:extLst>
          </p:cNvPr>
          <p:cNvSpPr txBox="1"/>
          <p:nvPr/>
        </p:nvSpPr>
        <p:spPr>
          <a:xfrm>
            <a:off x="272374" y="1968335"/>
            <a:ext cx="10000034" cy="738664"/>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将图形看做点，按照直接包含与被包含关系建边，可以建成一个森林。</a:t>
            </a:r>
            <a:endParaRPr lang="en-US" altLang="zh-CN" sz="24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将最外的平面看做一个点，就形成了一棵树。</a:t>
            </a:r>
          </a:p>
        </p:txBody>
      </p:sp>
      <p:sp>
        <p:nvSpPr>
          <p:cNvPr id="8" name="文本框 7">
            <a:extLst>
              <a:ext uri="{FF2B5EF4-FFF2-40B4-BE49-F238E27FC236}">
                <a16:creationId xmlns:a16="http://schemas.microsoft.com/office/drawing/2014/main" id="{C713587D-B717-4CFE-A256-07BC5F59890A}"/>
              </a:ext>
            </a:extLst>
          </p:cNvPr>
          <p:cNvSpPr txBox="1"/>
          <p:nvPr/>
        </p:nvSpPr>
        <p:spPr>
          <a:xfrm>
            <a:off x="272373" y="4659742"/>
            <a:ext cx="9555208"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可以看成两个问题，首先根据包含关系建树，然后就是经典的轻重链剖分问题（修改单点点权，询问链点权的异或和）。</a:t>
            </a:r>
          </a:p>
        </p:txBody>
      </p:sp>
      <p:sp>
        <p:nvSpPr>
          <p:cNvPr id="9" name="文本框 8">
            <a:extLst>
              <a:ext uri="{FF2B5EF4-FFF2-40B4-BE49-F238E27FC236}">
                <a16:creationId xmlns:a16="http://schemas.microsoft.com/office/drawing/2014/main" id="{53AB8E7B-64F1-4C43-B4CF-10E1BF1FAA13}"/>
              </a:ext>
            </a:extLst>
          </p:cNvPr>
          <p:cNvSpPr txBox="1"/>
          <p:nvPr/>
        </p:nvSpPr>
        <p:spPr>
          <a:xfrm>
            <a:off x="272373" y="2927026"/>
            <a:ext cx="11673192"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对于询问的路径端点进行点定位，由于只包含两端中一端的图形只经过奇数次，而同时包含两端或不包含两端的图形经过偶数次。</a:t>
            </a:r>
          </a:p>
        </p:txBody>
      </p:sp>
      <p:sp>
        <p:nvSpPr>
          <p:cNvPr id="10" name="文本框 9">
            <a:extLst>
              <a:ext uri="{FF2B5EF4-FFF2-40B4-BE49-F238E27FC236}">
                <a16:creationId xmlns:a16="http://schemas.microsoft.com/office/drawing/2014/main" id="{2DF6C56A-A9D4-4F51-95A8-66D0F65802AC}"/>
              </a:ext>
            </a:extLst>
          </p:cNvPr>
          <p:cNvSpPr txBox="1"/>
          <p:nvPr/>
        </p:nvSpPr>
        <p:spPr>
          <a:xfrm>
            <a:off x="272373" y="3978050"/>
            <a:ext cx="816150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所以可以看成从起点走到树根，再从树根走到终点。</a:t>
            </a:r>
          </a:p>
        </p:txBody>
      </p:sp>
    </p:spTree>
    <p:extLst>
      <p:ext uri="{BB962C8B-B14F-4D97-AF65-F5344CB8AC3E}">
        <p14:creationId xmlns:p14="http://schemas.microsoft.com/office/powerpoint/2010/main" val="38915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B10F02C2-5F4A-494B-B2C6-BD8C510FEDFA}"/>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2012</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Blinker</a:t>
            </a:r>
            <a:r>
              <a:rPr lang="en-US" altLang="zh-CN" sz="3200" dirty="0">
                <a:latin typeface="华文仿宋" panose="02010600040101010101" pitchFamily="2" charset="-122"/>
                <a:ea typeface="华文仿宋" panose="02010600040101010101" pitchFamily="2" charset="-122"/>
                <a:cs typeface="Lucida Sans Unicode" panose="020B0602030504020204" pitchFamily="34" charset="0"/>
              </a:rPr>
              <a:t> </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的噩梦</a:t>
            </a:r>
          </a:p>
        </p:txBody>
      </p:sp>
      <p:sp>
        <p:nvSpPr>
          <p:cNvPr id="5" name="文本框 4">
            <a:extLst>
              <a:ext uri="{FF2B5EF4-FFF2-40B4-BE49-F238E27FC236}">
                <a16:creationId xmlns:a16="http://schemas.microsoft.com/office/drawing/2014/main" id="{156F4947-E678-4FB1-89AE-20A702ADB01A}"/>
              </a:ext>
            </a:extLst>
          </p:cNvPr>
          <p:cNvSpPr txBox="1"/>
          <p:nvPr/>
        </p:nvSpPr>
        <p:spPr>
          <a:xfrm>
            <a:off x="272374" y="1400783"/>
            <a:ext cx="702337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将图形分为上下两部分，利用扫描线分别维护。</a:t>
            </a:r>
          </a:p>
        </p:txBody>
      </p:sp>
      <p:sp>
        <p:nvSpPr>
          <p:cNvPr id="6" name="文本框 5">
            <a:extLst>
              <a:ext uri="{FF2B5EF4-FFF2-40B4-BE49-F238E27FC236}">
                <a16:creationId xmlns:a16="http://schemas.microsoft.com/office/drawing/2014/main" id="{C3E2C140-0440-4D31-97FD-EE89D8DB79D8}"/>
              </a:ext>
            </a:extLst>
          </p:cNvPr>
          <p:cNvSpPr txBox="1"/>
          <p:nvPr/>
        </p:nvSpPr>
        <p:spPr>
          <a:xfrm>
            <a:off x="268751" y="2201801"/>
            <a:ext cx="10729609"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当扫描线扫到某图形左端时，将其上下两部分插入平衡树中维护纵坐标。</a:t>
            </a:r>
          </a:p>
        </p:txBody>
      </p:sp>
      <p:sp>
        <p:nvSpPr>
          <p:cNvPr id="7" name="文本框 6">
            <a:extLst>
              <a:ext uri="{FF2B5EF4-FFF2-40B4-BE49-F238E27FC236}">
                <a16:creationId xmlns:a16="http://schemas.microsoft.com/office/drawing/2014/main" id="{615102C7-AA25-4EDF-BA25-2FFC764DA6E9}"/>
              </a:ext>
            </a:extLst>
          </p:cNvPr>
          <p:cNvSpPr txBox="1"/>
          <p:nvPr/>
        </p:nvSpPr>
        <p:spPr>
          <a:xfrm>
            <a:off x="268751" y="3002819"/>
            <a:ext cx="11459183"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查找该图形上半部分上方的第一个图形，如果仍是上半部分则该图形的父亲为这个图形，否则为这个图形的父亲。</a:t>
            </a:r>
          </a:p>
        </p:txBody>
      </p:sp>
      <p:sp>
        <p:nvSpPr>
          <p:cNvPr id="8" name="文本框 7">
            <a:extLst>
              <a:ext uri="{FF2B5EF4-FFF2-40B4-BE49-F238E27FC236}">
                <a16:creationId xmlns:a16="http://schemas.microsoft.com/office/drawing/2014/main" id="{EFFC6092-B7A3-4EF3-A0C3-884FEDADC92B}"/>
              </a:ext>
            </a:extLst>
          </p:cNvPr>
          <p:cNvSpPr txBox="1"/>
          <p:nvPr/>
        </p:nvSpPr>
        <p:spPr>
          <a:xfrm>
            <a:off x="268751" y="4179346"/>
            <a:ext cx="955883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对于询问的点，同时进行点定位。类似查找图形父亲的方法即可。</a:t>
            </a:r>
          </a:p>
        </p:txBody>
      </p:sp>
      <p:sp>
        <p:nvSpPr>
          <p:cNvPr id="9" name="文本框 8">
            <a:extLst>
              <a:ext uri="{FF2B5EF4-FFF2-40B4-BE49-F238E27FC236}">
                <a16:creationId xmlns:a16="http://schemas.microsoft.com/office/drawing/2014/main" id="{27AD86C9-3C90-4875-B36F-5A79632DA3CC}"/>
              </a:ext>
            </a:extLst>
          </p:cNvPr>
          <p:cNvSpPr txBox="1"/>
          <p:nvPr/>
        </p:nvSpPr>
        <p:spPr>
          <a:xfrm>
            <a:off x="268751" y="4986541"/>
            <a:ext cx="701364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当扫描线扫到某图形右端时，删除上下两部分。</a:t>
            </a:r>
          </a:p>
        </p:txBody>
      </p:sp>
      <p:sp>
        <p:nvSpPr>
          <p:cNvPr id="10" name="文本框 9">
            <a:extLst>
              <a:ext uri="{FF2B5EF4-FFF2-40B4-BE49-F238E27FC236}">
                <a16:creationId xmlns:a16="http://schemas.microsoft.com/office/drawing/2014/main" id="{7744C1FD-601E-4D89-9441-A558F66FE53B}"/>
              </a:ext>
            </a:extLst>
          </p:cNvPr>
          <p:cNvSpPr txBox="1"/>
          <p:nvPr/>
        </p:nvSpPr>
        <p:spPr>
          <a:xfrm>
            <a:off x="268751" y="5793736"/>
            <a:ext cx="5285743"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劲爆的数据性质：圆远比多边形多。</a:t>
            </a:r>
          </a:p>
        </p:txBody>
      </p:sp>
    </p:spTree>
    <p:extLst>
      <p:ext uri="{BB962C8B-B14F-4D97-AF65-F5344CB8AC3E}">
        <p14:creationId xmlns:p14="http://schemas.microsoft.com/office/powerpoint/2010/main" val="296215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D4A61445-8ED7-47CB-B4C2-C05AEABB8B06}"/>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2012</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Blinker</a:t>
            </a:r>
            <a:r>
              <a:rPr lang="en-US" altLang="zh-CN" sz="3200" dirty="0">
                <a:latin typeface="华文仿宋" panose="02010600040101010101" pitchFamily="2" charset="-122"/>
                <a:ea typeface="华文仿宋" panose="02010600040101010101" pitchFamily="2" charset="-122"/>
                <a:cs typeface="Lucida Sans Unicode" panose="020B0602030504020204" pitchFamily="34" charset="0"/>
              </a:rPr>
              <a:t> </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的噩梦</a:t>
            </a:r>
          </a:p>
        </p:txBody>
      </p:sp>
      <p:sp>
        <p:nvSpPr>
          <p:cNvPr id="5" name="文本框 4">
            <a:extLst>
              <a:ext uri="{FF2B5EF4-FFF2-40B4-BE49-F238E27FC236}">
                <a16:creationId xmlns:a16="http://schemas.microsoft.com/office/drawing/2014/main" id="{3C4904E7-5EAA-41EB-B30A-813B771321AB}"/>
              </a:ext>
            </a:extLst>
          </p:cNvPr>
          <p:cNvSpPr txBox="1"/>
          <p:nvPr/>
        </p:nvSpPr>
        <p:spPr>
          <a:xfrm>
            <a:off x="272374" y="1264595"/>
            <a:ext cx="8939719"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建好树后进行轻重链剖分即可。</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D4D9F75-EF2B-4312-9713-FA9FD496CF1D}"/>
                  </a:ext>
                </a:extLst>
              </p:cNvPr>
              <p:cNvSpPr txBox="1"/>
              <p:nvPr/>
            </p:nvSpPr>
            <p:spPr>
              <a:xfrm>
                <a:off x="272374" y="1929425"/>
                <a:ext cx="11819107" cy="527773"/>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设 </a:t>
                </a:r>
                <a14:m>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 为 </a:t>
                </a:r>
                <a14:m>
                  <m:oMath xmlns:m="http://schemas.openxmlformats.org/officeDocument/2006/math">
                    <m:r>
                      <a:rPr lang="en-US" altLang="zh-CN" sz="2400" b="0" i="1" smtClean="0">
                        <a:latin typeface="Cambria Math" panose="02040503050406030204" pitchFamily="18" charset="0"/>
                      </a:rPr>
                      <m:t>𝑥</m:t>
                    </m:r>
                  </m:oMath>
                </a14:m>
                <a:r>
                  <a:rPr lang="zh-CN" altLang="en-US" sz="2400" dirty="0">
                    <a:latin typeface="华文楷体" panose="02010600040101010101" pitchFamily="2" charset="-122"/>
                    <a:ea typeface="华文楷体" panose="02010600040101010101" pitchFamily="2" charset="-122"/>
                  </a:rPr>
                  <a:t> 到树根的异或和，对于询问 </a:t>
                </a:r>
                <a14:m>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𝑆</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，实际上等于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𝑆</m:t>
                    </m:r>
                    <m:r>
                      <a:rPr lang="en-US" altLang="zh-CN" sz="2400" b="0" i="1" smtClean="0">
                        <a:latin typeface="Cambria Math" panose="02040503050406030204" pitchFamily="18" charset="0"/>
                        <a:ea typeface="华文楷体" panose="02010600040101010101" pitchFamily="2" charset="-122"/>
                      </a:rPr>
                      <m:t>(</m:t>
                    </m:r>
                    <m:r>
                      <a:rPr lang="en-US" altLang="zh-CN" sz="2400" b="0" i="1" smtClean="0">
                        <a:latin typeface="Cambria Math" panose="02040503050406030204" pitchFamily="18" charset="0"/>
                        <a:ea typeface="华文楷体" panose="02010600040101010101" pitchFamily="2" charset="-122"/>
                      </a:rPr>
                      <m:t>𝑠</m:t>
                    </m:r>
                    <m:r>
                      <a:rPr lang="en-US" altLang="zh-CN" sz="2400" b="0" i="1" smtClean="0">
                        <a:latin typeface="Cambria Math" panose="02040503050406030204" pitchFamily="18" charset="0"/>
                        <a:ea typeface="华文楷体" panose="02010600040101010101" pitchFamily="2" charset="-122"/>
                      </a:rPr>
                      <m:t>,</m:t>
                    </m:r>
                    <m:r>
                      <a:rPr lang="en-US" altLang="zh-CN" sz="2400" b="0" i="1" smtClean="0">
                        <a:latin typeface="Cambria Math" panose="02040503050406030204" pitchFamily="18" charset="0"/>
                        <a:ea typeface="华文楷体" panose="02010600040101010101" pitchFamily="2" charset="-122"/>
                      </a:rPr>
                      <m:t>𝑡</m:t>
                    </m:r>
                    <m:r>
                      <a:rPr lang="en-US" altLang="zh-CN" sz="2400" b="0" i="1" smtClean="0">
                        <a:latin typeface="Cambria Math" panose="02040503050406030204" pitchFamily="18" charset="0"/>
                        <a:ea typeface="华文楷体" panose="02010600040101010101" pitchFamily="2" charset="-122"/>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𝑣</m:t>
                        </m:r>
                      </m:e>
                      <m:sub>
                        <m:r>
                          <m:rPr>
                            <m:nor/>
                          </m:rPr>
                          <a:rPr lang="en-US" altLang="zh-CN" sz="2400" b="0" i="0" smtClean="0">
                            <a:latin typeface="Cambria Math" panose="02040503050406030204" pitchFamily="18" charset="0"/>
                            <a:ea typeface="Cambria Math" panose="02040503050406030204" pitchFamily="18" charset="0"/>
                          </a:rPr>
                          <m:t>LCA</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r>
                          <a:rPr lang="en-US" altLang="zh-CN" sz="2400" b="0" i="1" smtClean="0">
                            <a:latin typeface="Cambria Math" panose="02040503050406030204" pitchFamily="18" charset="0"/>
                            <a:ea typeface="Cambria Math" panose="02040503050406030204" pitchFamily="18" charset="0"/>
                          </a:rPr>
                          <m:t>)</m:t>
                        </m:r>
                      </m:sub>
                    </m:sSub>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6" name="文本框 5">
                <a:extLst>
                  <a:ext uri="{FF2B5EF4-FFF2-40B4-BE49-F238E27FC236}">
                    <a16:creationId xmlns:a16="http://schemas.microsoft.com/office/drawing/2014/main" id="{3D4D9F75-EF2B-4312-9713-FA9FD496CF1D}"/>
                  </a:ext>
                </a:extLst>
              </p:cNvPr>
              <p:cNvSpPr txBox="1">
                <a:spLocks noRot="1" noChangeAspect="1" noMove="1" noResize="1" noEditPoints="1" noAdjustHandles="1" noChangeArrowheads="1" noChangeShapeType="1" noTextEdit="1"/>
              </p:cNvSpPr>
              <p:nvPr/>
            </p:nvSpPr>
            <p:spPr>
              <a:xfrm>
                <a:off x="272374" y="1929425"/>
                <a:ext cx="11819107" cy="527773"/>
              </a:xfrm>
              <a:prstGeom prst="rect">
                <a:avLst/>
              </a:prstGeom>
              <a:blipFill>
                <a:blip r:embed="rId3"/>
                <a:stretch>
                  <a:fillRect l="-825" t="-6977" r="-309" b="-1627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854AFE83-4B16-41FE-8D6B-6293E36B92C8}"/>
              </a:ext>
            </a:extLst>
          </p:cNvPr>
          <p:cNvSpPr txBox="1"/>
          <p:nvPr/>
        </p:nvSpPr>
        <p:spPr>
          <a:xfrm>
            <a:off x="272374" y="2660363"/>
            <a:ext cx="11157625"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维护一个支持单点修改，查询区间异或和的数据结构即可，树状数组足以满足。</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34B2FA7-AC6A-466B-BDA4-349F9D2974E8}"/>
                  </a:ext>
                </a:extLst>
              </p:cNvPr>
              <p:cNvSpPr txBox="1"/>
              <p:nvPr/>
            </p:nvSpPr>
            <p:spPr>
              <a:xfrm>
                <a:off x="272373" y="3325193"/>
                <a:ext cx="9630383" cy="738664"/>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𝑛</m:t>
                        </m:r>
                      </m:e>
                    </m:fun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 </m:t>
                    </m:r>
                    <m:sSup>
                      <m:sSupPr>
                        <m:ctrlPr>
                          <a:rPr lang="en-US" altLang="zh-CN" sz="2400" b="0" i="1" smtClean="0">
                            <a:latin typeface="Cambria Math" panose="02040503050406030204" pitchFamily="18" charset="0"/>
                          </a:rPr>
                        </m:ctrlPr>
                      </m:sSupPr>
                      <m:e>
                        <m:r>
                          <m:rPr>
                            <m:nor/>
                          </m:rPr>
                          <a:rPr lang="en-US" altLang="zh-CN" sz="2400" b="0" i="0" smtClean="0">
                            <a:latin typeface="Cambria Math" panose="02040503050406030204" pitchFamily="18" charset="0"/>
                          </a:rPr>
                          <m:t>log</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其中 </a:t>
                </a:r>
                <a14:m>
                  <m:oMath xmlns:m="http://schemas.openxmlformats.org/officeDocument/2006/math">
                    <m:r>
                      <a:rPr lang="en-US" altLang="zh-CN" b="0" i="1" smtClean="0">
                        <a:latin typeface="Cambria Math" panose="02040503050406030204" pitchFamily="18" charset="0"/>
                        <a:ea typeface="华文楷体" panose="02010600040101010101" pitchFamily="2" charset="-122"/>
                      </a:rPr>
                      <m:t>𝑣</m:t>
                    </m:r>
                  </m:oMath>
                </a14:m>
                <a:r>
                  <a:rPr lang="zh-CN" altLang="en-US" dirty="0">
                    <a:latin typeface="华文楷体" panose="02010600040101010101" pitchFamily="2" charset="-122"/>
                    <a:ea typeface="华文楷体" panose="02010600040101010101" pitchFamily="2" charset="-122"/>
                  </a:rPr>
                  <a:t> 是多边形的边数。</a:t>
                </a:r>
              </a:p>
            </p:txBody>
          </p:sp>
        </mc:Choice>
        <mc:Fallback xmlns="">
          <p:sp>
            <p:nvSpPr>
              <p:cNvPr id="9" name="文本框 8">
                <a:extLst>
                  <a:ext uri="{FF2B5EF4-FFF2-40B4-BE49-F238E27FC236}">
                    <a16:creationId xmlns:a16="http://schemas.microsoft.com/office/drawing/2014/main" id="{D34B2FA7-AC6A-466B-BDA4-349F9D2974E8}"/>
                  </a:ext>
                </a:extLst>
              </p:cNvPr>
              <p:cNvSpPr txBox="1">
                <a:spLocks noRot="1" noChangeAspect="1" noMove="1" noResize="1" noEditPoints="1" noAdjustHandles="1" noChangeArrowheads="1" noChangeShapeType="1" noTextEdit="1"/>
              </p:cNvSpPr>
              <p:nvPr/>
            </p:nvSpPr>
            <p:spPr>
              <a:xfrm>
                <a:off x="272373" y="3325193"/>
                <a:ext cx="9630383" cy="738664"/>
              </a:xfrm>
              <a:prstGeom prst="rect">
                <a:avLst/>
              </a:prstGeom>
              <a:blipFill>
                <a:blip r:embed="rId4"/>
                <a:stretch>
                  <a:fillRect l="-1013" t="-5738" r="-443" b="-12295"/>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F1DC2A7-C3F7-4BDF-AC5A-8113927DAB4F}"/>
              </a:ext>
            </a:extLst>
          </p:cNvPr>
          <p:cNvSpPr txBox="1"/>
          <p:nvPr/>
        </p:nvSpPr>
        <p:spPr>
          <a:xfrm>
            <a:off x="272373" y="4267022"/>
            <a:ext cx="3998068"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超长代码警告，慎入。</a:t>
            </a:r>
          </a:p>
        </p:txBody>
      </p:sp>
    </p:spTree>
    <p:extLst>
      <p:ext uri="{BB962C8B-B14F-4D97-AF65-F5344CB8AC3E}">
        <p14:creationId xmlns:p14="http://schemas.microsoft.com/office/powerpoint/2010/main" val="246146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73FF608C-5180-40DA-8EC6-AC560B6B37ED}"/>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2013</a:t>
            </a:r>
            <a:r>
              <a:rPr lang="zh-CN" altLang="en-US" sz="320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a:latin typeface="Lucida Sans Unicode" panose="020B0602030504020204" pitchFamily="34" charset="0"/>
                <a:ea typeface="华文仿宋" panose="02010600040101010101" pitchFamily="2" charset="-122"/>
                <a:cs typeface="Lucida Sans Unicode" panose="020B0602030504020204" pitchFamily="34" charset="0"/>
              </a:rPr>
              <a:t>泡泡鱼</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p:pic>
        <p:nvPicPr>
          <p:cNvPr id="5" name="图片 4">
            <a:extLst>
              <a:ext uri="{FF2B5EF4-FFF2-40B4-BE49-F238E27FC236}">
                <a16:creationId xmlns:a16="http://schemas.microsoft.com/office/drawing/2014/main" id="{01085925-2FD7-4D87-82D6-CA91EFED5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4" y="1451187"/>
            <a:ext cx="9555207" cy="4717010"/>
          </a:xfrm>
          <a:prstGeom prst="rect">
            <a:avLst/>
          </a:prstGeom>
        </p:spPr>
      </p:pic>
    </p:spTree>
    <p:extLst>
      <p:ext uri="{BB962C8B-B14F-4D97-AF65-F5344CB8AC3E}">
        <p14:creationId xmlns:p14="http://schemas.microsoft.com/office/powerpoint/2010/main" val="305714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6C0CEC11-C15A-48D3-847B-8180B571D4DB}"/>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2013</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泡泡鱼</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p:sp>
        <p:nvSpPr>
          <p:cNvPr id="5" name="文本框 4">
            <a:extLst>
              <a:ext uri="{FF2B5EF4-FFF2-40B4-BE49-F238E27FC236}">
                <a16:creationId xmlns:a16="http://schemas.microsoft.com/office/drawing/2014/main" id="{DE7E4A49-6025-4822-871C-E949F5BCEE63}"/>
              </a:ext>
            </a:extLst>
          </p:cNvPr>
          <p:cNvSpPr txBox="1"/>
          <p:nvPr/>
        </p:nvSpPr>
        <p:spPr>
          <a:xfrm>
            <a:off x="272374" y="1303507"/>
            <a:ext cx="1152727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可以看成两个问题，先预处理出每一个圆与哪些圆相切，然后暴力处理每一次删除。</a:t>
            </a:r>
          </a:p>
        </p:txBody>
      </p:sp>
      <p:sp>
        <p:nvSpPr>
          <p:cNvPr id="6" name="文本框 5">
            <a:extLst>
              <a:ext uri="{FF2B5EF4-FFF2-40B4-BE49-F238E27FC236}">
                <a16:creationId xmlns:a16="http://schemas.microsoft.com/office/drawing/2014/main" id="{A1E5D8FA-A1CB-48A2-8F8E-E5292B455158}"/>
              </a:ext>
            </a:extLst>
          </p:cNvPr>
          <p:cNvSpPr txBox="1"/>
          <p:nvPr/>
        </p:nvSpPr>
        <p:spPr>
          <a:xfrm>
            <a:off x="272374" y="2007249"/>
            <a:ext cx="1121599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对于处理每个圆与哪些圆相切，可以利用扫描线枚举这个圆与哪些圆相切。</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B678AFA-66BA-4A89-863C-76471C9F945C}"/>
                  </a:ext>
                </a:extLst>
              </p:cNvPr>
              <p:cNvSpPr txBox="1"/>
              <p:nvPr/>
            </p:nvSpPr>
            <p:spPr>
              <a:xfrm>
                <a:off x="272375" y="2710991"/>
                <a:ext cx="846306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性质：对于若干等大的圆，与一个圆相切的圆最多有 </a:t>
                </a:r>
                <a14:m>
                  <m:oMath xmlns:m="http://schemas.openxmlformats.org/officeDocument/2006/math">
                    <m:r>
                      <a:rPr lang="en-US" altLang="zh-CN" sz="2400" b="0" i="1" smtClean="0">
                        <a:latin typeface="Cambria Math" panose="02040503050406030204" pitchFamily="18" charset="0"/>
                      </a:rPr>
                      <m:t>6</m:t>
                    </m:r>
                  </m:oMath>
                </a14:m>
                <a:r>
                  <a:rPr lang="zh-CN" altLang="en-US" sz="2400" dirty="0">
                    <a:latin typeface="华文楷体" panose="02010600040101010101" pitchFamily="2" charset="-122"/>
                    <a:ea typeface="华文楷体" panose="02010600040101010101" pitchFamily="2" charset="-122"/>
                  </a:rPr>
                  <a:t> 个。</a:t>
                </a:r>
              </a:p>
            </p:txBody>
          </p:sp>
        </mc:Choice>
        <mc:Fallback xmlns="">
          <p:sp>
            <p:nvSpPr>
              <p:cNvPr id="7" name="文本框 6">
                <a:extLst>
                  <a:ext uri="{FF2B5EF4-FFF2-40B4-BE49-F238E27FC236}">
                    <a16:creationId xmlns:a16="http://schemas.microsoft.com/office/drawing/2014/main" id="{AB678AFA-66BA-4A89-863C-76471C9F945C}"/>
                  </a:ext>
                </a:extLst>
              </p:cNvPr>
              <p:cNvSpPr txBox="1">
                <a:spLocks noRot="1" noChangeAspect="1" noMove="1" noResize="1" noEditPoints="1" noAdjustHandles="1" noChangeArrowheads="1" noChangeShapeType="1" noTextEdit="1"/>
              </p:cNvSpPr>
              <p:nvPr/>
            </p:nvSpPr>
            <p:spPr>
              <a:xfrm>
                <a:off x="272375" y="2710991"/>
                <a:ext cx="8463064" cy="461665"/>
              </a:xfrm>
              <a:prstGeom prst="rect">
                <a:avLst/>
              </a:prstGeom>
              <a:blipFill>
                <a:blip r:embed="rId3"/>
                <a:stretch>
                  <a:fillRect l="-1153" t="-10667" b="-3066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1026485-1894-423D-A1C7-BD9CA5450138}"/>
              </a:ext>
            </a:extLst>
          </p:cNvPr>
          <p:cNvSpPr txBox="1"/>
          <p:nvPr/>
        </p:nvSpPr>
        <p:spPr>
          <a:xfrm>
            <a:off x="272373" y="3414733"/>
            <a:ext cx="10729609"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因此对于一个圆，在它右边与其相切的圆最多有三个，且位于两条扫描线上。</a:t>
            </a:r>
          </a:p>
        </p:txBody>
      </p:sp>
      <p:sp>
        <p:nvSpPr>
          <p:cNvPr id="9" name="文本框 8">
            <a:extLst>
              <a:ext uri="{FF2B5EF4-FFF2-40B4-BE49-F238E27FC236}">
                <a16:creationId xmlns:a16="http://schemas.microsoft.com/office/drawing/2014/main" id="{504A66A1-728E-4628-A284-C6A8E31B01B0}"/>
              </a:ext>
            </a:extLst>
          </p:cNvPr>
          <p:cNvSpPr txBox="1"/>
          <p:nvPr/>
        </p:nvSpPr>
        <p:spPr>
          <a:xfrm>
            <a:off x="272373" y="4118475"/>
            <a:ext cx="9555208"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这样对于第一个问题，我们就可以暴力处理了。查找相切圆时，在下两条扫描线上二分一下与当前圆纵坐标最近的两个点判断即可。</a:t>
            </a:r>
          </a:p>
        </p:txBody>
      </p:sp>
      <p:sp>
        <p:nvSpPr>
          <p:cNvPr id="10" name="文本框 9">
            <a:extLst>
              <a:ext uri="{FF2B5EF4-FFF2-40B4-BE49-F238E27FC236}">
                <a16:creationId xmlns:a16="http://schemas.microsoft.com/office/drawing/2014/main" id="{BF958164-B27B-49E4-9DF2-03BFBA3BDE1B}"/>
              </a:ext>
            </a:extLst>
          </p:cNvPr>
          <p:cNvSpPr txBox="1"/>
          <p:nvPr/>
        </p:nvSpPr>
        <p:spPr>
          <a:xfrm>
            <a:off x="272373" y="5895291"/>
            <a:ext cx="7149831" cy="738664"/>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还有一种画格子的方法，复杂度可以做到线性。</a:t>
            </a:r>
            <a:endParaRPr lang="en-US" altLang="zh-CN" sz="24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可以参考 </a:t>
            </a:r>
            <a:r>
              <a:rPr lang="en-US" altLang="zh-CN" dirty="0">
                <a:latin typeface="Lucida Sans Unicode" panose="020B0602030504020204" pitchFamily="34" charset="0"/>
                <a:ea typeface="华文楷体" panose="02010600040101010101" pitchFamily="2" charset="-122"/>
                <a:cs typeface="Lucida Sans Unicode" panose="020B0602030504020204" pitchFamily="34" charset="0"/>
              </a:rPr>
              <a:t>APIO 2018 </a:t>
            </a:r>
            <a:r>
              <a:rPr lang="zh-CN" altLang="en-US" dirty="0">
                <a:latin typeface="华文楷体" panose="02010600040101010101" pitchFamily="2" charset="-122"/>
                <a:ea typeface="华文楷体" panose="02010600040101010101" pitchFamily="2" charset="-122"/>
              </a:rPr>
              <a:t>选圆圈</a:t>
            </a:r>
            <a:endParaRPr lang="zh-CN" altLang="en-US" sz="1600" dirty="0">
              <a:latin typeface="华文楷体" panose="02010600040101010101" pitchFamily="2" charset="-122"/>
              <a:ea typeface="华文楷体" panose="02010600040101010101" pitchFamily="2" charset="-122"/>
            </a:endParaRPr>
          </a:p>
        </p:txBody>
      </p:sp>
      <p:sp>
        <p:nvSpPr>
          <p:cNvPr id="12" name="文本框 11">
            <a:extLst>
              <a:ext uri="{FF2B5EF4-FFF2-40B4-BE49-F238E27FC236}">
                <a16:creationId xmlns:a16="http://schemas.microsoft.com/office/drawing/2014/main" id="{329CA61B-86F5-47A0-B5EE-2A46AD6992F1}"/>
              </a:ext>
            </a:extLst>
          </p:cNvPr>
          <p:cNvSpPr txBox="1"/>
          <p:nvPr/>
        </p:nvSpPr>
        <p:spPr>
          <a:xfrm>
            <a:off x="272373" y="5191549"/>
            <a:ext cx="824905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劲爆的数据性质：所有横坐标都是整数。</a:t>
            </a:r>
          </a:p>
        </p:txBody>
      </p:sp>
    </p:spTree>
    <p:extLst>
      <p:ext uri="{BB962C8B-B14F-4D97-AF65-F5344CB8AC3E}">
        <p14:creationId xmlns:p14="http://schemas.microsoft.com/office/powerpoint/2010/main" val="71724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B8E2F2D6-E074-49AF-9102-4FA437AB312F}"/>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2013</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泡泡鱼</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p:sp>
        <p:nvSpPr>
          <p:cNvPr id="5" name="文本框 4">
            <a:extLst>
              <a:ext uri="{FF2B5EF4-FFF2-40B4-BE49-F238E27FC236}">
                <a16:creationId xmlns:a16="http://schemas.microsoft.com/office/drawing/2014/main" id="{0DE66923-9A28-4AA5-887E-318DAD450499}"/>
              </a:ext>
            </a:extLst>
          </p:cNvPr>
          <p:cNvSpPr txBox="1"/>
          <p:nvPr/>
        </p:nvSpPr>
        <p:spPr>
          <a:xfrm>
            <a:off x="272374" y="1235412"/>
            <a:ext cx="1035023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对于相切的圆，我们可以建一张图，若两圆相切则两圆之间有一无向边。</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7848FC6-0E5F-4C0D-A400-9B10FD741FD0}"/>
                  </a:ext>
                </a:extLst>
              </p:cNvPr>
              <p:cNvSpPr txBox="1"/>
              <p:nvPr/>
            </p:nvSpPr>
            <p:spPr>
              <a:xfrm>
                <a:off x="272373" y="1871059"/>
                <a:ext cx="10262681"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考虑在 </a:t>
                </a:r>
                <a14:m>
                  <m:oMath xmlns:m="http://schemas.openxmlformats.org/officeDocument/2006/math">
                    <m:r>
                      <a:rPr lang="zh-CN" altLang="en-US" sz="2400" i="1" smtClean="0">
                        <a:latin typeface="Cambria Math" panose="02040503050406030204" pitchFamily="18" charset="0"/>
                        <a:ea typeface="华文楷体" panose="02010600040101010101" pitchFamily="2" charset="-122"/>
                      </a:rPr>
                      <m:t>𝒪</m:t>
                    </m:r>
                    <m:r>
                      <a:rPr lang="en-US" altLang="zh-CN" sz="2400" b="0" i="1" smtClean="0">
                        <a:latin typeface="Cambria Math" panose="02040503050406030204" pitchFamily="18" charset="0"/>
                        <a:ea typeface="华文楷体" panose="02010600040101010101" pitchFamily="2" charset="-122"/>
                      </a:rPr>
                      <m:t>(</m:t>
                    </m:r>
                    <m:r>
                      <a:rPr lang="en-US" altLang="zh-CN" sz="2400" b="0" i="1" smtClean="0">
                        <a:latin typeface="Cambria Math" panose="02040503050406030204" pitchFamily="18" charset="0"/>
                        <a:ea typeface="华文楷体" panose="02010600040101010101" pitchFamily="2" charset="-122"/>
                      </a:rPr>
                      <m:t>𝑛𝑞</m:t>
                    </m:r>
                    <m:r>
                      <a:rPr lang="en-US" altLang="zh-CN" sz="2400" b="0" i="1" smtClean="0">
                        <a:latin typeface="Cambria Math" panose="02040503050406030204" pitchFamily="18" charset="0"/>
                        <a:ea typeface="华文楷体" panose="02010600040101010101" pitchFamily="2" charset="-122"/>
                      </a:rPr>
                      <m:t>)</m:t>
                    </m:r>
                  </m:oMath>
                </a14:m>
                <a:r>
                  <a:rPr lang="zh-CN" altLang="en-US" sz="2400" dirty="0">
                    <a:latin typeface="华文楷体" panose="02010600040101010101" pitchFamily="2" charset="-122"/>
                    <a:ea typeface="华文楷体" panose="02010600040101010101" pitchFamily="2" charset="-122"/>
                  </a:rPr>
                  <a:t> 的复杂度下解决第二个问题，即线性处理每一个删除操作。</a:t>
                </a:r>
              </a:p>
            </p:txBody>
          </p:sp>
        </mc:Choice>
        <mc:Fallback xmlns="">
          <p:sp>
            <p:nvSpPr>
              <p:cNvPr id="6" name="文本框 5">
                <a:extLst>
                  <a:ext uri="{FF2B5EF4-FFF2-40B4-BE49-F238E27FC236}">
                    <a16:creationId xmlns:a16="http://schemas.microsoft.com/office/drawing/2014/main" id="{F7848FC6-0E5F-4C0D-A400-9B10FD741FD0}"/>
                  </a:ext>
                </a:extLst>
              </p:cNvPr>
              <p:cNvSpPr txBox="1">
                <a:spLocks noRot="1" noChangeAspect="1" noMove="1" noResize="1" noEditPoints="1" noAdjustHandles="1" noChangeArrowheads="1" noChangeShapeType="1" noTextEdit="1"/>
              </p:cNvSpPr>
              <p:nvPr/>
            </p:nvSpPr>
            <p:spPr>
              <a:xfrm>
                <a:off x="272373" y="1871059"/>
                <a:ext cx="10262681" cy="461665"/>
              </a:xfrm>
              <a:prstGeom prst="rect">
                <a:avLst/>
              </a:prstGeom>
              <a:blipFill>
                <a:blip r:embed="rId3"/>
                <a:stretch>
                  <a:fillRect l="-951" t="-10526" b="-2894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FB3894C5-670D-488D-9FE8-025A1E9DF241}"/>
              </a:ext>
            </a:extLst>
          </p:cNvPr>
          <p:cNvSpPr txBox="1"/>
          <p:nvPr/>
        </p:nvSpPr>
        <p:spPr>
          <a:xfrm>
            <a:off x="272373" y="2506706"/>
            <a:ext cx="9280188"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先求出发射的圆最终停下的位置，可以考虑参数方程。</a:t>
            </a:r>
          </a:p>
        </p:txBody>
      </p:sp>
      <p:sp>
        <p:nvSpPr>
          <p:cNvPr id="8" name="文本框 7">
            <a:extLst>
              <a:ext uri="{FF2B5EF4-FFF2-40B4-BE49-F238E27FC236}">
                <a16:creationId xmlns:a16="http://schemas.microsoft.com/office/drawing/2014/main" id="{D5E90AAD-811F-4517-9A55-3FA49C07D461}"/>
              </a:ext>
            </a:extLst>
          </p:cNvPr>
          <p:cNvSpPr txBox="1"/>
          <p:nvPr/>
        </p:nvSpPr>
        <p:spPr>
          <a:xfrm>
            <a:off x="272373" y="3142353"/>
            <a:ext cx="856034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找出最小的参数位置，即为停下的位置。</a:t>
            </a:r>
          </a:p>
        </p:txBody>
      </p:sp>
      <p:sp>
        <p:nvSpPr>
          <p:cNvPr id="9" name="文本框 8">
            <a:extLst>
              <a:ext uri="{FF2B5EF4-FFF2-40B4-BE49-F238E27FC236}">
                <a16:creationId xmlns:a16="http://schemas.microsoft.com/office/drawing/2014/main" id="{1EB18851-8D3D-4CE4-A66D-56198DEF8612}"/>
              </a:ext>
            </a:extLst>
          </p:cNvPr>
          <p:cNvSpPr txBox="1"/>
          <p:nvPr/>
        </p:nvSpPr>
        <p:spPr>
          <a:xfrm>
            <a:off x="272373" y="3778000"/>
            <a:ext cx="685800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然后枚举这个新的圆与哪些圆相切并建边。</a:t>
            </a:r>
          </a:p>
        </p:txBody>
      </p:sp>
      <p:sp>
        <p:nvSpPr>
          <p:cNvPr id="10" name="文本框 9">
            <a:extLst>
              <a:ext uri="{FF2B5EF4-FFF2-40B4-BE49-F238E27FC236}">
                <a16:creationId xmlns:a16="http://schemas.microsoft.com/office/drawing/2014/main" id="{BA3CEC86-A9E6-4CE2-A942-4CC8166851AC}"/>
              </a:ext>
            </a:extLst>
          </p:cNvPr>
          <p:cNvSpPr txBox="1"/>
          <p:nvPr/>
        </p:nvSpPr>
        <p:spPr>
          <a:xfrm>
            <a:off x="272373" y="4413647"/>
            <a:ext cx="714010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最后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BFS</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一遍求出这次消除的圆数量，并标记。</a:t>
            </a:r>
          </a:p>
        </p:txBody>
      </p:sp>
      <p:sp>
        <p:nvSpPr>
          <p:cNvPr id="11" name="文本框 10">
            <a:extLst>
              <a:ext uri="{FF2B5EF4-FFF2-40B4-BE49-F238E27FC236}">
                <a16:creationId xmlns:a16="http://schemas.microsoft.com/office/drawing/2014/main" id="{AB9EEFD3-39A1-49F1-8FC9-2135A3B95F98}"/>
              </a:ext>
            </a:extLst>
          </p:cNvPr>
          <p:cNvSpPr txBox="1"/>
          <p:nvPr/>
        </p:nvSpPr>
        <p:spPr>
          <a:xfrm>
            <a:off x="272373" y="5049294"/>
            <a:ext cx="8083685"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由于上页性质，</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BFS</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时间复杂度为线性。</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5C6FB13-A2ED-4307-AF3C-1197221F96F1}"/>
                  </a:ext>
                </a:extLst>
              </p:cNvPr>
              <p:cNvSpPr txBox="1"/>
              <p:nvPr/>
            </p:nvSpPr>
            <p:spPr>
              <a:xfrm>
                <a:off x="272373" y="5684941"/>
                <a:ext cx="774321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𝑛</m:t>
                        </m:r>
                      </m:e>
                    </m:fun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𝑛𝑞</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13" name="文本框 12">
                <a:extLst>
                  <a:ext uri="{FF2B5EF4-FFF2-40B4-BE49-F238E27FC236}">
                    <a16:creationId xmlns:a16="http://schemas.microsoft.com/office/drawing/2014/main" id="{15C6FB13-A2ED-4307-AF3C-1197221F96F1}"/>
                  </a:ext>
                </a:extLst>
              </p:cNvPr>
              <p:cNvSpPr txBox="1">
                <a:spLocks noRot="1" noChangeAspect="1" noMove="1" noResize="1" noEditPoints="1" noAdjustHandles="1" noChangeArrowheads="1" noChangeShapeType="1" noTextEdit="1"/>
              </p:cNvSpPr>
              <p:nvPr/>
            </p:nvSpPr>
            <p:spPr>
              <a:xfrm>
                <a:off x="272373" y="5684941"/>
                <a:ext cx="7743217" cy="461665"/>
              </a:xfrm>
              <a:prstGeom prst="rect">
                <a:avLst/>
              </a:prstGeom>
              <a:blipFill>
                <a:blip r:embed="rId4"/>
                <a:stretch>
                  <a:fillRect l="-1260"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116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973141" y="4326271"/>
            <a:ext cx="2195999" cy="2510139"/>
          </a:xfrm>
          <a:prstGeom prst="rect">
            <a:avLst/>
          </a:prstGeom>
        </p:spPr>
      </p:pic>
      <p:sp>
        <p:nvSpPr>
          <p:cNvPr id="2" name="文本框 1">
            <a:extLst>
              <a:ext uri="{FF2B5EF4-FFF2-40B4-BE49-F238E27FC236}">
                <a16:creationId xmlns:a16="http://schemas.microsoft.com/office/drawing/2014/main" id="{12C13CFA-B78F-4F8D-8232-A3E47A70715C}"/>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2014</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舌尖上的方伯伯</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p:pic>
        <p:nvPicPr>
          <p:cNvPr id="5" name="图片 4">
            <a:extLst>
              <a:ext uri="{FF2B5EF4-FFF2-40B4-BE49-F238E27FC236}">
                <a16:creationId xmlns:a16="http://schemas.microsoft.com/office/drawing/2014/main" id="{82398A34-FFE0-4AFC-A5AA-0B7B8544B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5" y="1369791"/>
            <a:ext cx="9700766" cy="3430150"/>
          </a:xfrm>
          <a:prstGeom prst="rect">
            <a:avLst/>
          </a:prstGeom>
        </p:spPr>
      </p:pic>
    </p:spTree>
    <p:extLst>
      <p:ext uri="{BB962C8B-B14F-4D97-AF65-F5344CB8AC3E}">
        <p14:creationId xmlns:p14="http://schemas.microsoft.com/office/powerpoint/2010/main" val="161252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82589F9B-C579-450E-A216-D02111EEABA4}"/>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2003</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」切割多边形</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74CDA76-0FF6-49FB-8BF6-4DF346E36910}"/>
                  </a:ext>
                </a:extLst>
              </p:cNvPr>
              <p:cNvSpPr txBox="1"/>
              <p:nvPr/>
            </p:nvSpPr>
            <p:spPr>
              <a:xfrm>
                <a:off x="272374" y="1476929"/>
                <a:ext cx="11420273" cy="1569660"/>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有一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oMath>
                </a14:m>
                <a:r>
                  <a:rPr lang="zh-CN" altLang="en-US" sz="2400" dirty="0">
                    <a:latin typeface="华文楷体" panose="02010600040101010101" pitchFamily="2" charset="-122"/>
                    <a:ea typeface="华文楷体" panose="02010600040101010101" pitchFamily="2" charset="-122"/>
                  </a:rPr>
                  <a:t> 大小的矩形，每次可以选择一条直线并将其切割成两部分，保留其中的一个部分（另一部分扔掉）。定义切割线长度为此直线在多边形内部的部分的长度。</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现在想利用切割的方法得到一个凸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𝑝</m:t>
                    </m:r>
                  </m:oMath>
                </a14:m>
                <a:r>
                  <a:rPr lang="zh-CN" altLang="en-US" sz="2400" dirty="0">
                    <a:latin typeface="华文楷体" panose="02010600040101010101" pitchFamily="2" charset="-122"/>
                    <a:ea typeface="华文楷体" panose="02010600040101010101" pitchFamily="2" charset="-122"/>
                  </a:rPr>
                  <a:t> 边形，求最短的切割线长度。</a:t>
                </a:r>
              </a:p>
            </p:txBody>
          </p:sp>
        </mc:Choice>
        <mc:Fallback xmlns="">
          <p:sp>
            <p:nvSpPr>
              <p:cNvPr id="5" name="文本框 4">
                <a:extLst>
                  <a:ext uri="{FF2B5EF4-FFF2-40B4-BE49-F238E27FC236}">
                    <a16:creationId xmlns:a16="http://schemas.microsoft.com/office/drawing/2014/main" id="{B74CDA76-0FF6-49FB-8BF6-4DF346E36910}"/>
                  </a:ext>
                </a:extLst>
              </p:cNvPr>
              <p:cNvSpPr txBox="1">
                <a:spLocks noRot="1" noChangeAspect="1" noMove="1" noResize="1" noEditPoints="1" noAdjustHandles="1" noChangeArrowheads="1" noChangeShapeType="1" noTextEdit="1"/>
              </p:cNvSpPr>
              <p:nvPr/>
            </p:nvSpPr>
            <p:spPr>
              <a:xfrm>
                <a:off x="272374" y="1476929"/>
                <a:ext cx="11420273" cy="1569660"/>
              </a:xfrm>
              <a:prstGeom prst="rect">
                <a:avLst/>
              </a:prstGeom>
              <a:blipFill>
                <a:blip r:embed="rId3"/>
                <a:stretch>
                  <a:fillRect l="-854" t="-3101" r="-1175" b="-7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630871D-C860-4AA2-9D05-AEF10A53B3B7}"/>
                  </a:ext>
                </a:extLst>
              </p:cNvPr>
              <p:cNvSpPr txBox="1"/>
              <p:nvPr/>
            </p:nvSpPr>
            <p:spPr>
              <a:xfrm>
                <a:off x="272374" y="3744389"/>
                <a:ext cx="9555207"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数据范围：</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3≤</m:t>
                    </m:r>
                    <m:r>
                      <a:rPr lang="en-US" altLang="zh-CN" sz="2400" b="0" i="1" smtClean="0">
                        <a:latin typeface="Cambria Math" panose="02040503050406030204" pitchFamily="18" charset="0"/>
                        <a:ea typeface="华文楷体" panose="02010600040101010101" pitchFamily="2" charset="-122"/>
                      </a:rPr>
                      <m:t>𝑝</m:t>
                    </m:r>
                    <m:r>
                      <a:rPr lang="en-US" altLang="zh-CN" sz="2400" b="0" i="1" smtClean="0">
                        <a:latin typeface="Cambria Math" panose="02040503050406030204" pitchFamily="18" charset="0"/>
                        <a:ea typeface="华文楷体" panose="02010600040101010101" pitchFamily="2" charset="-122"/>
                      </a:rPr>
                      <m:t>≤8, 0&lt;</m:t>
                    </m:r>
                    <m:r>
                      <a:rPr lang="en-US" altLang="zh-CN" sz="2400" b="0" i="1" smtClean="0">
                        <a:latin typeface="Cambria Math" panose="02040503050406030204" pitchFamily="18" charset="0"/>
                        <a:ea typeface="华文楷体" panose="02010600040101010101" pitchFamily="2" charset="-122"/>
                      </a:rPr>
                      <m:t>𝑛</m:t>
                    </m:r>
                    <m:r>
                      <a:rPr lang="en-US" altLang="zh-CN" sz="2400" b="0" i="1" smtClean="0">
                        <a:latin typeface="Cambria Math" panose="02040503050406030204" pitchFamily="18" charset="0"/>
                        <a:ea typeface="华文楷体" panose="02010600040101010101" pitchFamily="2" charset="-122"/>
                      </a:rPr>
                      <m:t>,</m:t>
                    </m:r>
                    <m:r>
                      <a:rPr lang="en-US" altLang="zh-CN" sz="2400" b="0" i="1" smtClean="0">
                        <a:latin typeface="Cambria Math" panose="02040503050406030204" pitchFamily="18" charset="0"/>
                        <a:ea typeface="华文楷体" panose="02010600040101010101" pitchFamily="2" charset="-122"/>
                      </a:rPr>
                      <m:t>𝑚</m:t>
                    </m:r>
                    <m:r>
                      <a:rPr lang="en-US" altLang="zh-CN" sz="2400" b="0" i="1" smtClean="0">
                        <a:latin typeface="Cambria Math" panose="02040503050406030204" pitchFamily="18" charset="0"/>
                        <a:ea typeface="华文楷体" panose="02010600040101010101" pitchFamily="2" charset="-122"/>
                      </a:rPr>
                      <m:t>&lt;500</m:t>
                    </m:r>
                  </m:oMath>
                </a14:m>
                <a:r>
                  <a:rPr lang="zh-CN" altLang="en-US" sz="2400" dirty="0">
                    <a:latin typeface="华文楷体" panose="02010600040101010101" pitchFamily="2" charset="-122"/>
                    <a:ea typeface="华文楷体" panose="02010600040101010101" pitchFamily="2" charset="-122"/>
                  </a:rPr>
                  <a:t>，保证凸多边形可以从这个矩形上切割下来。</a:t>
                </a:r>
              </a:p>
            </p:txBody>
          </p:sp>
        </mc:Choice>
        <mc:Fallback xmlns="">
          <p:sp>
            <p:nvSpPr>
              <p:cNvPr id="8" name="文本框 7">
                <a:extLst>
                  <a:ext uri="{FF2B5EF4-FFF2-40B4-BE49-F238E27FC236}">
                    <a16:creationId xmlns:a16="http://schemas.microsoft.com/office/drawing/2014/main" id="{C630871D-C860-4AA2-9D05-AEF10A53B3B7}"/>
                  </a:ext>
                </a:extLst>
              </p:cNvPr>
              <p:cNvSpPr txBox="1">
                <a:spLocks noRot="1" noChangeAspect="1" noMove="1" noResize="1" noEditPoints="1" noAdjustHandles="1" noChangeArrowheads="1" noChangeShapeType="1" noTextEdit="1"/>
              </p:cNvSpPr>
              <p:nvPr/>
            </p:nvSpPr>
            <p:spPr>
              <a:xfrm>
                <a:off x="272374" y="3744389"/>
                <a:ext cx="9555207" cy="830997"/>
              </a:xfrm>
              <a:prstGeom prst="rect">
                <a:avLst/>
              </a:prstGeom>
              <a:blipFill>
                <a:blip r:embed="rId4"/>
                <a:stretch>
                  <a:fillRect l="-1021" t="-5839" b="-15328"/>
                </a:stretch>
              </a:blipFill>
            </p:spPr>
            <p:txBody>
              <a:bodyPr/>
              <a:lstStyle/>
              <a:p>
                <a:r>
                  <a:rPr lang="zh-CN" alt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C2F2B7A7-6AE9-4820-B4E6-F7BA19E848E5}"/>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2014</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舌尖上的方伯伯</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p:sp>
        <p:nvSpPr>
          <p:cNvPr id="5" name="文本框 4">
            <a:extLst>
              <a:ext uri="{FF2B5EF4-FFF2-40B4-BE49-F238E27FC236}">
                <a16:creationId xmlns:a16="http://schemas.microsoft.com/office/drawing/2014/main" id="{2A4C2704-7C08-40E9-8673-769C1A941340}"/>
              </a:ext>
            </a:extLst>
          </p:cNvPr>
          <p:cNvSpPr txBox="1"/>
          <p:nvPr/>
        </p:nvSpPr>
        <p:spPr>
          <a:xfrm>
            <a:off x="272374" y="1352144"/>
            <a:ext cx="9941668"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只用到了一点计算几何上求对称点的东西</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本质上是个计数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DP</a:t>
            </a:r>
            <a:r>
              <a:rPr lang="zh-CN" altLang="en-US" sz="2400" dirty="0">
                <a:latin typeface="华文楷体" panose="02010600040101010101" pitchFamily="2" charset="-122"/>
                <a:ea typeface="华文楷体" panose="02010600040101010101" pitchFamily="2" charset="-122"/>
              </a:rPr>
              <a:t>。</a:t>
            </a:r>
          </a:p>
        </p:txBody>
      </p:sp>
      <p:sp>
        <p:nvSpPr>
          <p:cNvPr id="6" name="文本框 5">
            <a:extLst>
              <a:ext uri="{FF2B5EF4-FFF2-40B4-BE49-F238E27FC236}">
                <a16:creationId xmlns:a16="http://schemas.microsoft.com/office/drawing/2014/main" id="{DBDF8ECB-0542-4703-B6F2-314BDB32D236}"/>
              </a:ext>
            </a:extLst>
          </p:cNvPr>
          <p:cNvSpPr txBox="1"/>
          <p:nvPr/>
        </p:nvSpPr>
        <p:spPr>
          <a:xfrm>
            <a:off x="272374" y="2104523"/>
            <a:ext cx="6906639" cy="738664"/>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据说还要卡一波精度</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不知道为什么</a:t>
            </a:r>
            <a:r>
              <a:rPr lang="en-US" altLang="zh-CN" sz="2400" dirty="0">
                <a:latin typeface="华文楷体" panose="02010600040101010101" pitchFamily="2" charset="-122"/>
                <a:ea typeface="华文楷体" panose="02010600040101010101" pitchFamily="2" charset="-122"/>
              </a:rPr>
              <a:t>……</a:t>
            </a:r>
          </a:p>
          <a:p>
            <a:r>
              <a:rPr lang="zh-CN" altLang="en-US" strike="sngStrike" dirty="0">
                <a:latin typeface="华文楷体" panose="02010600040101010101" pitchFamily="2" charset="-122"/>
                <a:ea typeface="华文楷体" panose="02010600040101010101" pitchFamily="2" charset="-122"/>
              </a:rPr>
              <a:t>因为没写</a:t>
            </a:r>
          </a:p>
        </p:txBody>
      </p:sp>
    </p:spTree>
    <p:extLst>
      <p:ext uri="{BB962C8B-B14F-4D97-AF65-F5344CB8AC3E}">
        <p14:creationId xmlns:p14="http://schemas.microsoft.com/office/powerpoint/2010/main" val="19146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9B421E27-1AFC-47D0-A27F-02653032EF84}"/>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2015</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小凸想跑步</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p:pic>
        <p:nvPicPr>
          <p:cNvPr id="6" name="图片 5">
            <a:extLst>
              <a:ext uri="{FF2B5EF4-FFF2-40B4-BE49-F238E27FC236}">
                <a16:creationId xmlns:a16="http://schemas.microsoft.com/office/drawing/2014/main" id="{E17B9BBC-7E5F-4ABA-95B1-12C993E4C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4" y="1960326"/>
            <a:ext cx="11518026" cy="1468674"/>
          </a:xfrm>
          <a:prstGeom prst="rect">
            <a:avLst/>
          </a:prstGeom>
        </p:spPr>
      </p:pic>
    </p:spTree>
    <p:extLst>
      <p:ext uri="{BB962C8B-B14F-4D97-AF65-F5344CB8AC3E}">
        <p14:creationId xmlns:p14="http://schemas.microsoft.com/office/powerpoint/2010/main" val="33075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A9FFF924-3F04-4E0D-8072-BAFF0421479D}"/>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2015</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小凸想跑步</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81CFCB9-838A-4E4E-8071-8CA652CAB7DE}"/>
                  </a:ext>
                </a:extLst>
              </p:cNvPr>
              <p:cNvSpPr txBox="1"/>
              <p:nvPr/>
            </p:nvSpPr>
            <p:spPr>
              <a:xfrm>
                <a:off x="272374" y="1361871"/>
                <a:ext cx="1120626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设凸多边形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0</m:t>
                        </m:r>
                      </m:sub>
                    </m:s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Sub>
                  </m:oMath>
                </a14:m>
                <a:r>
                  <a:rPr lang="zh-CN" altLang="en-US" sz="2400" dirty="0">
                    <a:latin typeface="华文楷体" panose="02010600040101010101" pitchFamily="2" charset="-122"/>
                    <a:ea typeface="华文楷体" panose="02010600040101010101" pitchFamily="2" charset="-122"/>
                  </a:rPr>
                  <a:t>，则根据面积关系，对于 </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e>
                    </m:d>
                  </m:oMath>
                </a14:m>
                <a:r>
                  <a:rPr lang="zh-CN" altLang="en-US" sz="2400" dirty="0">
                    <a:latin typeface="华文楷体" panose="02010600040101010101" pitchFamily="2" charset="-122"/>
                    <a:ea typeface="华文楷体" panose="02010600040101010101" pitchFamily="2" charset="-122"/>
                  </a:rPr>
                  <a:t>，有</a:t>
                </a:r>
              </a:p>
            </p:txBody>
          </p:sp>
        </mc:Choice>
        <mc:Fallback xmlns="">
          <p:sp>
            <p:nvSpPr>
              <p:cNvPr id="8" name="文本框 7">
                <a:extLst>
                  <a:ext uri="{FF2B5EF4-FFF2-40B4-BE49-F238E27FC236}">
                    <a16:creationId xmlns:a16="http://schemas.microsoft.com/office/drawing/2014/main" id="{F81CFCB9-838A-4E4E-8071-8CA652CAB7DE}"/>
                  </a:ext>
                </a:extLst>
              </p:cNvPr>
              <p:cNvSpPr txBox="1">
                <a:spLocks noRot="1" noChangeAspect="1" noMove="1" noResize="1" noEditPoints="1" noAdjustHandles="1" noChangeArrowheads="1" noChangeShapeType="1" noTextEdit="1"/>
              </p:cNvSpPr>
              <p:nvPr/>
            </p:nvSpPr>
            <p:spPr>
              <a:xfrm>
                <a:off x="272374" y="1361871"/>
                <a:ext cx="11206264" cy="461665"/>
              </a:xfrm>
              <a:prstGeom prst="rect">
                <a:avLst/>
              </a:prstGeom>
              <a:blipFill>
                <a:blip r:embed="rId3"/>
                <a:stretch>
                  <a:fillRect l="-871"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009F337-F101-4E21-89E4-CB44584C6A72}"/>
                  </a:ext>
                </a:extLst>
              </p:cNvPr>
              <p:cNvSpPr txBox="1"/>
              <p:nvPr/>
            </p:nvSpPr>
            <p:spPr>
              <a:xfrm>
                <a:off x="3751897" y="2123977"/>
                <a:ext cx="4688206"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&lt;</m:t>
                      </m:r>
                      <m:r>
                        <a:rPr lang="en-US" altLang="zh-CN" sz="2400" b="0" i="1" smtClean="0">
                          <a:latin typeface="Cambria Math" panose="02040503050406030204" pitchFamily="18" charset="0"/>
                        </a:rPr>
                        <m:t>𝑃</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𝑝</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e>
                          </m:d>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mod</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sub>
                      </m:sSub>
                    </m:oMath>
                  </m:oMathPara>
                </a14:m>
                <a:endParaRPr lang="zh-CN" altLang="en-US" sz="2400" dirty="0"/>
              </a:p>
            </p:txBody>
          </p:sp>
        </mc:Choice>
        <mc:Fallback xmlns="">
          <p:sp>
            <p:nvSpPr>
              <p:cNvPr id="9" name="文本框 8">
                <a:extLst>
                  <a:ext uri="{FF2B5EF4-FFF2-40B4-BE49-F238E27FC236}">
                    <a16:creationId xmlns:a16="http://schemas.microsoft.com/office/drawing/2014/main" id="{E009F337-F101-4E21-89E4-CB44584C6A72}"/>
                  </a:ext>
                </a:extLst>
              </p:cNvPr>
              <p:cNvSpPr txBox="1">
                <a:spLocks noRot="1" noChangeAspect="1" noMove="1" noResize="1" noEditPoints="1" noAdjustHandles="1" noChangeArrowheads="1" noChangeShapeType="1" noTextEdit="1"/>
              </p:cNvSpPr>
              <p:nvPr/>
            </p:nvSpPr>
            <p:spPr>
              <a:xfrm>
                <a:off x="3751897" y="2123977"/>
                <a:ext cx="4688206" cy="435889"/>
              </a:xfrm>
              <a:prstGeom prst="rect">
                <a:avLst/>
              </a:prstGeom>
              <a:blipFill>
                <a:blip r:embed="rId4"/>
                <a:stretch>
                  <a:fillRect l="-1039"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0376E2A-7B15-43EE-9F72-31A665433C9E}"/>
                  </a:ext>
                </a:extLst>
              </p:cNvPr>
              <p:cNvSpPr txBox="1"/>
              <p:nvPr/>
            </p:nvSpPr>
            <p:spPr>
              <a:xfrm>
                <a:off x="272374" y="2860307"/>
                <a:ext cx="5823625"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设 </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e>
                    </m:d>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mod</m:t>
                    </m:r>
                    <m:r>
                      <m:rPr>
                        <m:nor/>
                      </m:rP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𝑛</m:t>
                    </m:r>
                  </m:oMath>
                </a14:m>
                <a:r>
                  <a:rPr lang="zh-CN" altLang="en-US" sz="2400" dirty="0">
                    <a:latin typeface="华文楷体" panose="02010600040101010101" pitchFamily="2" charset="-122"/>
                    <a:ea typeface="华文楷体" panose="02010600040101010101" pitchFamily="2" charset="-122"/>
                  </a:rPr>
                  <a:t>，则有</a:t>
                </a:r>
              </a:p>
            </p:txBody>
          </p:sp>
        </mc:Choice>
        <mc:Fallback xmlns="">
          <p:sp>
            <p:nvSpPr>
              <p:cNvPr id="5" name="文本框 4">
                <a:extLst>
                  <a:ext uri="{FF2B5EF4-FFF2-40B4-BE49-F238E27FC236}">
                    <a16:creationId xmlns:a16="http://schemas.microsoft.com/office/drawing/2014/main" id="{80376E2A-7B15-43EE-9F72-31A665433C9E}"/>
                  </a:ext>
                </a:extLst>
              </p:cNvPr>
              <p:cNvSpPr txBox="1">
                <a:spLocks noRot="1" noChangeAspect="1" noMove="1" noResize="1" noEditPoints="1" noAdjustHandles="1" noChangeArrowheads="1" noChangeShapeType="1" noTextEdit="1"/>
              </p:cNvSpPr>
              <p:nvPr/>
            </p:nvSpPr>
            <p:spPr>
              <a:xfrm>
                <a:off x="272374" y="2860307"/>
                <a:ext cx="5823625" cy="461665"/>
              </a:xfrm>
              <a:prstGeom prst="rect">
                <a:avLst/>
              </a:prstGeom>
              <a:blipFill>
                <a:blip r:embed="rId5"/>
                <a:stretch>
                  <a:fillRect l="-1675"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0E73E3F-04CB-4676-AFAC-13B7054FF8BD}"/>
                  </a:ext>
                </a:extLst>
              </p:cNvPr>
              <p:cNvSpPr txBox="1"/>
              <p:nvPr/>
            </p:nvSpPr>
            <p:spPr>
              <a:xfrm>
                <a:off x="1236271" y="3511710"/>
                <a:ext cx="9719456" cy="3540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𝑦</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𝑦</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𝑞𝑦</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𝑝𝑦</m:t>
                              </m:r>
                            </m:sub>
                          </m:sSub>
                        </m:e>
                      </m:d>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𝑥</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𝑥</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𝑝𝑥</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𝑞𝑥</m:t>
                              </m:r>
                            </m:sub>
                          </m:sSub>
                        </m:e>
                      </m:d>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𝑝</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𝑂</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𝐴</m:t>
                          </m:r>
                        </m:e>
                        <m:sub>
                          <m:r>
                            <a:rPr lang="en-US" altLang="zh-CN" sz="2000" b="0" i="1" smtClean="0">
                              <a:latin typeface="Cambria Math" panose="02040503050406030204" pitchFamily="18" charset="0"/>
                            </a:rPr>
                            <m:t>𝑞</m:t>
                          </m:r>
                        </m:sub>
                      </m:sSub>
                      <m:r>
                        <a:rPr lang="en-US" altLang="zh-CN" sz="2000" b="0" i="1" smtClean="0">
                          <a:latin typeface="Cambria Math" panose="02040503050406030204" pitchFamily="18" charset="0"/>
                        </a:rPr>
                        <m:t>&lt;0</m:t>
                      </m:r>
                    </m:oMath>
                  </m:oMathPara>
                </a14:m>
                <a:endParaRPr lang="zh-CN" altLang="en-US" sz="2000" dirty="0"/>
              </a:p>
            </p:txBody>
          </p:sp>
        </mc:Choice>
        <mc:Fallback xmlns="">
          <p:sp>
            <p:nvSpPr>
              <p:cNvPr id="7" name="文本框 6">
                <a:extLst>
                  <a:ext uri="{FF2B5EF4-FFF2-40B4-BE49-F238E27FC236}">
                    <a16:creationId xmlns:a16="http://schemas.microsoft.com/office/drawing/2014/main" id="{40E73E3F-04CB-4676-AFAC-13B7054FF8BD}"/>
                  </a:ext>
                </a:extLst>
              </p:cNvPr>
              <p:cNvSpPr txBox="1">
                <a:spLocks noRot="1" noChangeAspect="1" noMove="1" noResize="1" noEditPoints="1" noAdjustHandles="1" noChangeArrowheads="1" noChangeShapeType="1" noTextEdit="1"/>
              </p:cNvSpPr>
              <p:nvPr/>
            </p:nvSpPr>
            <p:spPr>
              <a:xfrm>
                <a:off x="1236271" y="3511710"/>
                <a:ext cx="9719456" cy="354071"/>
              </a:xfrm>
              <a:prstGeom prst="rect">
                <a:avLst/>
              </a:prstGeom>
              <a:blipFill>
                <a:blip r:embed="rId6"/>
                <a:stretch>
                  <a:fillRect r="-125" b="-241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4AFDEA4-2880-4E6E-9605-4D2BB012411F}"/>
                  </a:ext>
                </a:extLst>
              </p:cNvPr>
              <p:cNvSpPr txBox="1"/>
              <p:nvPr/>
            </p:nvSpPr>
            <p:spPr>
              <a:xfrm>
                <a:off x="272373" y="4055519"/>
                <a:ext cx="942874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因为 </a:t>
                </a:r>
                <a14:m>
                  <m:oMath xmlns:m="http://schemas.openxmlformats.org/officeDocument/2006/math">
                    <m:r>
                      <a:rPr lang="en-US" altLang="zh-CN" sz="2400" b="0" i="1" smtClean="0">
                        <a:latin typeface="Cambria Math" panose="02040503050406030204" pitchFamily="18" charset="0"/>
                      </a:rPr>
                      <m:t>𝑃</m:t>
                    </m:r>
                  </m:oMath>
                </a14:m>
                <a:r>
                  <a:rPr lang="zh-CN" altLang="en-US" sz="2400" dirty="0">
                    <a:latin typeface="华文楷体" panose="02010600040101010101" pitchFamily="2" charset="-122"/>
                    <a:ea typeface="华文楷体" panose="02010600040101010101" pitchFamily="2" charset="-122"/>
                  </a:rPr>
                  <a:t> 在多边形内部选择，所以得到的可行域还应与原多边形取交。</a:t>
                </a:r>
              </a:p>
            </p:txBody>
          </p:sp>
        </mc:Choice>
        <mc:Fallback xmlns="">
          <p:sp>
            <p:nvSpPr>
              <p:cNvPr id="10" name="文本框 9">
                <a:extLst>
                  <a:ext uri="{FF2B5EF4-FFF2-40B4-BE49-F238E27FC236}">
                    <a16:creationId xmlns:a16="http://schemas.microsoft.com/office/drawing/2014/main" id="{E4AFDEA4-2880-4E6E-9605-4D2BB012411F}"/>
                  </a:ext>
                </a:extLst>
              </p:cNvPr>
              <p:cNvSpPr txBox="1">
                <a:spLocks noRot="1" noChangeAspect="1" noMove="1" noResize="1" noEditPoints="1" noAdjustHandles="1" noChangeArrowheads="1" noChangeShapeType="1" noTextEdit="1"/>
              </p:cNvSpPr>
              <p:nvPr/>
            </p:nvSpPr>
            <p:spPr>
              <a:xfrm>
                <a:off x="272373" y="4055519"/>
                <a:ext cx="9428747" cy="461665"/>
              </a:xfrm>
              <a:prstGeom prst="rect">
                <a:avLst/>
              </a:prstGeom>
              <a:blipFill>
                <a:blip r:embed="rId7"/>
                <a:stretch>
                  <a:fillRect l="-1035" t="-10526" r="-388" b="-2894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F3858E39-5464-46B0-AC39-F44F21FE324E}"/>
              </a:ext>
            </a:extLst>
          </p:cNvPr>
          <p:cNvSpPr txBox="1"/>
          <p:nvPr/>
        </p:nvSpPr>
        <p:spPr>
          <a:xfrm>
            <a:off x="272372" y="4706922"/>
            <a:ext cx="9428747"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因此考虑几何概型，概率即为半平面交得到凸多边形面积与原多边形面积的比值。</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5582575-58BC-4F5F-B98E-CE20A14AB4D6}"/>
                  </a:ext>
                </a:extLst>
              </p:cNvPr>
              <p:cNvSpPr txBox="1"/>
              <p:nvPr/>
            </p:nvSpPr>
            <p:spPr>
              <a:xfrm>
                <a:off x="272372" y="5727657"/>
                <a:ext cx="774321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𝑛</m:t>
                        </m:r>
                      </m:e>
                    </m:func>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13" name="文本框 12">
                <a:extLst>
                  <a:ext uri="{FF2B5EF4-FFF2-40B4-BE49-F238E27FC236}">
                    <a16:creationId xmlns:a16="http://schemas.microsoft.com/office/drawing/2014/main" id="{B5582575-58BC-4F5F-B98E-CE20A14AB4D6}"/>
                  </a:ext>
                </a:extLst>
              </p:cNvPr>
              <p:cNvSpPr txBox="1">
                <a:spLocks noRot="1" noChangeAspect="1" noMove="1" noResize="1" noEditPoints="1" noAdjustHandles="1" noChangeArrowheads="1" noChangeShapeType="1" noTextEdit="1"/>
              </p:cNvSpPr>
              <p:nvPr/>
            </p:nvSpPr>
            <p:spPr>
              <a:xfrm>
                <a:off x="272372" y="5727657"/>
                <a:ext cx="7743217" cy="461665"/>
              </a:xfrm>
              <a:prstGeom prst="rect">
                <a:avLst/>
              </a:prstGeom>
              <a:blipFill>
                <a:blip r:embed="rId8"/>
                <a:stretch>
                  <a:fillRect l="-1260"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250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P spid="7" grpId="0"/>
      <p:bldP spid="10" grpId="0"/>
      <p:bldP spid="11"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29FCBD96-A1C8-466A-8784-CD1554AEE658}"/>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2016</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妖怪</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p:pic>
        <p:nvPicPr>
          <p:cNvPr id="5" name="图片 4">
            <a:extLst>
              <a:ext uri="{FF2B5EF4-FFF2-40B4-BE49-F238E27FC236}">
                <a16:creationId xmlns:a16="http://schemas.microsoft.com/office/drawing/2014/main" id="{F45A069A-946E-41BF-A5F4-0ED454346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176" y="1789890"/>
            <a:ext cx="11825647" cy="2146262"/>
          </a:xfrm>
          <a:prstGeom prst="rect">
            <a:avLst/>
          </a:prstGeom>
        </p:spPr>
      </p:pic>
    </p:spTree>
    <p:extLst>
      <p:ext uri="{BB962C8B-B14F-4D97-AF65-F5344CB8AC3E}">
        <p14:creationId xmlns:p14="http://schemas.microsoft.com/office/powerpoint/2010/main" val="125325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AA2D76B4-521F-4761-9405-D4178BA5B54A}"/>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2016</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妖怪</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26FBCE1-E093-46B4-94DE-C1896E440D5A}"/>
                  </a:ext>
                </a:extLst>
              </p:cNvPr>
              <p:cNvSpPr txBox="1"/>
              <p:nvPr/>
            </p:nvSpPr>
            <p:spPr>
              <a:xfrm>
                <a:off x="272374" y="1264596"/>
                <a:ext cx="10165405" cy="624273"/>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不难发现，</a:t>
                </a:r>
                <a14:m>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atk</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𝑎</m:t>
                                </m:r>
                                <m:r>
                                  <a:rPr lang="en-US" altLang="zh-CN" sz="2400" b="0" i="0" smtClean="0">
                                    <a:latin typeface="Cambria Math" panose="02040503050406030204" pitchFamily="18" charset="0"/>
                                  </a:rPr>
                                  <m:t> , </m:t>
                                </m:r>
                                <m:r>
                                  <a:rPr lang="en-US" altLang="zh-CN" sz="2400" b="0" i="1" smtClean="0">
                                    <a:latin typeface="Cambria Math" panose="02040503050406030204" pitchFamily="18" charset="0"/>
                                  </a:rPr>
                                  <m:t>𝑏</m:t>
                                </m:r>
                              </m:e>
                            </m:d>
                          </m:e>
                        </m:d>
                      </m:e>
                    </m:func>
                    <m:r>
                      <a:rPr lang="en-US" altLang="zh-CN" sz="2400" b="0" i="1" smtClean="0">
                        <a:latin typeface="Cambria Math" panose="02040503050406030204" pitchFamily="18" charset="0"/>
                      </a:rPr>
                      <m:t>=</m:t>
                    </m:r>
                    <m:r>
                      <m:rPr>
                        <m:sty m:val="p"/>
                      </m:rPr>
                      <a:rPr lang="en-US" altLang="zh-CN" sz="2400">
                        <a:latin typeface="Cambria Math" panose="02040503050406030204" pitchFamily="18" charset="0"/>
                      </a:rPr>
                      <m:t>atk</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𝑎</m:t>
                        </m:r>
                      </m:num>
                      <m:den>
                        <m:r>
                          <a:rPr lang="en-US" altLang="zh-CN" sz="2400" b="0" i="1" smtClean="0">
                            <a:latin typeface="Cambria Math" panose="02040503050406030204" pitchFamily="18" charset="0"/>
                          </a:rPr>
                          <m:t>𝑏</m:t>
                        </m:r>
                      </m:den>
                    </m:f>
                    <m:r>
                      <m:rPr>
                        <m:sty m:val="p"/>
                      </m:rPr>
                      <a:rPr lang="en-US" altLang="zh-CN" sz="2400">
                        <a:latin typeface="Cambria Math" panose="02040503050406030204" pitchFamily="18" charset="0"/>
                      </a:rPr>
                      <m:t>dnf</m:t>
                    </m:r>
                    <m:r>
                      <m:rPr>
                        <m:nor/>
                      </m:rPr>
                      <a:rPr lang="en-US" altLang="zh-CN" sz="2400" b="0" i="0" smtClean="0">
                        <a:latin typeface="华文楷体" panose="02010600040101010101" pitchFamily="2" charset="-122"/>
                        <a:ea typeface="华文楷体" panose="02010600040101010101" pitchFamily="2" charset="-122"/>
                      </a:rPr>
                      <m:t>, </m:t>
                    </m:r>
                    <m:r>
                      <m:rPr>
                        <m:sty m:val="p"/>
                      </m:rPr>
                      <a:rPr lang="en-US" altLang="zh-CN" sz="2400">
                        <a:latin typeface="Cambria Math" panose="02040503050406030204" pitchFamily="18" charset="0"/>
                      </a:rPr>
                      <m:t>max</m:t>
                    </m:r>
                    <m:d>
                      <m:dPr>
                        <m:ctrlPr>
                          <a:rPr lang="en-US" altLang="zh-CN" sz="2400" i="1">
                            <a:latin typeface="Cambria Math" panose="02040503050406030204" pitchFamily="18" charset="0"/>
                          </a:rPr>
                        </m:ctrlPr>
                      </m:dPr>
                      <m:e>
                        <m:r>
                          <m:rPr>
                            <m:sty m:val="p"/>
                          </m:rPr>
                          <a:rPr lang="en-US" altLang="zh-CN" sz="2400" b="0" i="0" smtClean="0">
                            <a:latin typeface="Cambria Math" panose="02040503050406030204" pitchFamily="18" charset="0"/>
                          </a:rPr>
                          <m:t>dnf</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𝑎</m:t>
                            </m:r>
                            <m:r>
                              <a:rPr lang="en-US" altLang="zh-CN" sz="2400">
                                <a:latin typeface="Cambria Math" panose="02040503050406030204" pitchFamily="18" charset="0"/>
                              </a:rPr>
                              <m:t> , </m:t>
                            </m:r>
                            <m:r>
                              <a:rPr lang="en-US" altLang="zh-CN" sz="2400" i="1">
                                <a:latin typeface="Cambria Math" panose="02040503050406030204" pitchFamily="18" charset="0"/>
                              </a:rPr>
                              <m:t>𝑏</m:t>
                            </m:r>
                          </m:e>
                        </m:d>
                      </m:e>
                    </m:d>
                    <m:r>
                      <a:rPr lang="en-US" altLang="zh-CN" sz="2400" b="0" i="1" smtClean="0">
                        <a:latin typeface="Cambria Math" panose="02040503050406030204" pitchFamily="18" charset="0"/>
                      </a:rPr>
                      <m:t>=</m:t>
                    </m:r>
                    <m:r>
                      <m:rPr>
                        <m:sty m:val="p"/>
                      </m:rPr>
                      <a:rPr lang="en-US" altLang="zh-CN" sz="2400">
                        <a:latin typeface="Cambria Math" panose="02040503050406030204" pitchFamily="18" charset="0"/>
                      </a:rPr>
                      <m:t>dnf</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𝑏</m:t>
                        </m:r>
                      </m:num>
                      <m:den>
                        <m:r>
                          <a:rPr lang="en-US" altLang="zh-CN" sz="2400" b="0" i="1" smtClean="0">
                            <a:latin typeface="Cambria Math" panose="02040503050406030204" pitchFamily="18" charset="0"/>
                          </a:rPr>
                          <m:t>𝑎</m:t>
                        </m:r>
                      </m:den>
                    </m:f>
                    <m:r>
                      <m:rPr>
                        <m:sty m:val="p"/>
                      </m:rPr>
                      <a:rPr lang="en-US" altLang="zh-CN" sz="2400">
                        <a:latin typeface="Cambria Math" panose="02040503050406030204" pitchFamily="18" charset="0"/>
                      </a:rPr>
                      <m:t>atk</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5" name="文本框 4">
                <a:extLst>
                  <a:ext uri="{FF2B5EF4-FFF2-40B4-BE49-F238E27FC236}">
                    <a16:creationId xmlns:a16="http://schemas.microsoft.com/office/drawing/2014/main" id="{326FBCE1-E093-46B4-94DE-C1896E440D5A}"/>
                  </a:ext>
                </a:extLst>
              </p:cNvPr>
              <p:cNvSpPr txBox="1">
                <a:spLocks noRot="1" noChangeAspect="1" noMove="1" noResize="1" noEditPoints="1" noAdjustHandles="1" noChangeArrowheads="1" noChangeShapeType="1" noTextEdit="1"/>
              </p:cNvSpPr>
              <p:nvPr/>
            </p:nvSpPr>
            <p:spPr>
              <a:xfrm>
                <a:off x="272374" y="1264596"/>
                <a:ext cx="10165405" cy="624273"/>
              </a:xfrm>
              <a:prstGeom prst="rect">
                <a:avLst/>
              </a:prstGeom>
              <a:blipFill>
                <a:blip r:embed="rId3"/>
                <a:stretch>
                  <a:fillRect l="-960" b="-97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21DD5F8-7869-4076-A24F-AA90C952CC4E}"/>
                  </a:ext>
                </a:extLst>
              </p:cNvPr>
              <p:cNvSpPr txBox="1"/>
              <p:nvPr/>
            </p:nvSpPr>
            <p:spPr>
              <a:xfrm>
                <a:off x="272374" y="2092035"/>
                <a:ext cx="9591472" cy="624273"/>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根据上式，令 </a:t>
                </a:r>
                <a14:m>
                  <m:oMath xmlns:m="http://schemas.openxmlformats.org/officeDocument/2006/math">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𝑏</m:t>
                        </m:r>
                      </m:num>
                      <m:den>
                        <m:r>
                          <a:rPr lang="en-US" altLang="zh-CN" sz="2400" b="0" i="1" smtClean="0">
                            <a:latin typeface="Cambria Math" panose="02040503050406030204" pitchFamily="18" charset="0"/>
                          </a:rPr>
                          <m:t>𝑎</m:t>
                        </m:r>
                      </m:den>
                    </m:f>
                  </m:oMath>
                </a14:m>
                <a:r>
                  <a:rPr lang="zh-CN" altLang="en-US" sz="2400" dirty="0">
                    <a:latin typeface="华文楷体" panose="02010600040101010101" pitchFamily="2" charset="-122"/>
                    <a:ea typeface="华文楷体" panose="02010600040101010101" pitchFamily="2" charset="-122"/>
                  </a:rPr>
                  <a:t>，答案即为</a:t>
                </a:r>
              </a:p>
            </p:txBody>
          </p:sp>
        </mc:Choice>
        <mc:Fallback xmlns="">
          <p:sp>
            <p:nvSpPr>
              <p:cNvPr id="6" name="文本框 5">
                <a:extLst>
                  <a:ext uri="{FF2B5EF4-FFF2-40B4-BE49-F238E27FC236}">
                    <a16:creationId xmlns:a16="http://schemas.microsoft.com/office/drawing/2014/main" id="{821DD5F8-7869-4076-A24F-AA90C952CC4E}"/>
                  </a:ext>
                </a:extLst>
              </p:cNvPr>
              <p:cNvSpPr txBox="1">
                <a:spLocks noRot="1" noChangeAspect="1" noMove="1" noResize="1" noEditPoints="1" noAdjustHandles="1" noChangeArrowheads="1" noChangeShapeType="1" noTextEdit="1"/>
              </p:cNvSpPr>
              <p:nvPr/>
            </p:nvSpPr>
            <p:spPr>
              <a:xfrm>
                <a:off x="272374" y="2092035"/>
                <a:ext cx="9591472" cy="624273"/>
              </a:xfrm>
              <a:prstGeom prst="rect">
                <a:avLst/>
              </a:prstGeom>
              <a:blipFill>
                <a:blip r:embed="rId4"/>
                <a:stretch>
                  <a:fillRect l="-1017" b="-97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E1F814F-363C-45CF-9134-80F070DB927E}"/>
                  </a:ext>
                </a:extLst>
              </p:cNvPr>
              <p:cNvSpPr txBox="1"/>
              <p:nvPr/>
            </p:nvSpPr>
            <p:spPr>
              <a:xfrm>
                <a:off x="3756096" y="3082078"/>
                <a:ext cx="4723088"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nor/>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&gt;0</m:t>
                              </m:r>
                            </m:lim>
                          </m:limLow>
                        </m:fName>
                        <m:e>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nor/>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r>
                                <a:rPr lang="en-US" altLang="zh-CN" sz="2400" b="0" i="1" smtClean="0">
                                  <a:latin typeface="Cambria Math" panose="02040503050406030204" pitchFamily="18" charset="0"/>
                                </a:rPr>
                                <m:t> (1+</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nor/>
                                    </m:rPr>
                                    <a:rPr lang="en-US" altLang="zh-CN" sz="2400" b="0" i="0" smtClean="0">
                                      <a:latin typeface="Cambria Math" panose="02040503050406030204" pitchFamily="18" charset="0"/>
                                    </a:rPr>
                                    <m:t>atk</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𝑘</m:t>
                                  </m:r>
                                </m:den>
                              </m:f>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nor/>
                                    </m:rPr>
                                    <a:rPr lang="en-US" altLang="zh-CN" sz="2400" b="0" i="0" smtClean="0">
                                      <a:latin typeface="Cambria Math" panose="02040503050406030204" pitchFamily="18" charset="0"/>
                                    </a:rPr>
                                    <m:t>dnf</m:t>
                                  </m:r>
                                </m:e>
                                <m:sub>
                                  <m:r>
                                    <a:rPr lang="en-US" altLang="zh-CN" sz="2400" b="0" i="1" smtClean="0">
                                      <a:latin typeface="Cambria Math" panose="02040503050406030204" pitchFamily="18" charset="0"/>
                                    </a:rPr>
                                    <m:t>𝑖</m:t>
                                  </m:r>
                                </m:sub>
                              </m:sSub>
                            </m:e>
                          </m:func>
                        </m:e>
                      </m:func>
                    </m:oMath>
                  </m:oMathPara>
                </a14:m>
                <a:endParaRPr lang="zh-CN" altLang="en-US" sz="2400" dirty="0"/>
              </a:p>
            </p:txBody>
          </p:sp>
        </mc:Choice>
        <mc:Fallback xmlns="">
          <p:sp>
            <p:nvSpPr>
              <p:cNvPr id="8" name="文本框 7">
                <a:extLst>
                  <a:ext uri="{FF2B5EF4-FFF2-40B4-BE49-F238E27FC236}">
                    <a16:creationId xmlns:a16="http://schemas.microsoft.com/office/drawing/2014/main" id="{CE1F814F-363C-45CF-9134-80F070DB927E}"/>
                  </a:ext>
                </a:extLst>
              </p:cNvPr>
              <p:cNvSpPr txBox="1">
                <a:spLocks noRot="1" noChangeAspect="1" noMove="1" noResize="1" noEditPoints="1" noAdjustHandles="1" noChangeArrowheads="1" noChangeShapeType="1" noTextEdit="1"/>
              </p:cNvSpPr>
              <p:nvPr/>
            </p:nvSpPr>
            <p:spPr>
              <a:xfrm>
                <a:off x="3756096" y="3082078"/>
                <a:ext cx="4723088" cy="69384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AD372BA-875B-4C20-BDF7-0EC10DF87B99}"/>
                  </a:ext>
                </a:extLst>
              </p:cNvPr>
              <p:cNvSpPr txBox="1"/>
              <p:nvPr/>
            </p:nvSpPr>
            <p:spPr>
              <a:xfrm>
                <a:off x="272374" y="4159888"/>
                <a:ext cx="9555207"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对于一个固定的 </a:t>
                </a:r>
                <a14:m>
                  <m:oMath xmlns:m="http://schemas.openxmlformats.org/officeDocument/2006/math">
                    <m:r>
                      <a:rPr lang="en-US" altLang="zh-CN" sz="2400" b="0" i="1" smtClean="0">
                        <a:latin typeface="Cambria Math" panose="02040503050406030204" pitchFamily="18" charset="0"/>
                      </a:rPr>
                      <m:t>𝑘</m:t>
                    </m:r>
                  </m:oMath>
                </a14:m>
                <a:r>
                  <a:rPr lang="zh-CN" altLang="en-US" sz="2400" dirty="0">
                    <a:latin typeface="华文楷体" panose="02010600040101010101" pitchFamily="2" charset="-122"/>
                    <a:ea typeface="华文楷体" panose="02010600040101010101" pitchFamily="2" charset="-122"/>
                  </a:rPr>
                  <a:t>，其最大值出现在由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m:t>
                    </m:r>
                    <m:sSub>
                      <m:sSubPr>
                        <m:ctrlPr>
                          <a:rPr lang="en-US" altLang="zh-CN" sz="2400" b="0" i="1" smtClean="0">
                            <a:latin typeface="Cambria Math" panose="02040503050406030204" pitchFamily="18" charset="0"/>
                            <a:ea typeface="华文楷体" panose="02010600040101010101" pitchFamily="2" charset="-122"/>
                          </a:rPr>
                        </m:ctrlPr>
                      </m:sSubPr>
                      <m:e>
                        <m:r>
                          <m:rPr>
                            <m:nor/>
                          </m:rPr>
                          <a:rPr lang="en-US" altLang="zh-CN" sz="2400" b="0" i="0" smtClean="0">
                            <a:latin typeface="Cambria Math" panose="02040503050406030204" pitchFamily="18" charset="0"/>
                            <a:ea typeface="华文楷体" panose="02010600040101010101" pitchFamily="2" charset="-122"/>
                          </a:rPr>
                          <m:t>atk</m:t>
                        </m:r>
                      </m:e>
                      <m:sub>
                        <m:r>
                          <a:rPr lang="en-US" altLang="zh-CN" sz="2400" b="0" i="1" smtClean="0">
                            <a:latin typeface="Cambria Math" panose="02040503050406030204" pitchFamily="18" charset="0"/>
                            <a:ea typeface="华文楷体" panose="02010600040101010101" pitchFamily="2" charset="-122"/>
                          </a:rPr>
                          <m:t>𝑖</m:t>
                        </m:r>
                      </m:sub>
                    </m:sSub>
                    <m:r>
                      <a:rPr lang="en-US" altLang="zh-CN" sz="2400" b="0" i="1" smtClean="0">
                        <a:latin typeface="Cambria Math" panose="02040503050406030204" pitchFamily="18" charset="0"/>
                        <a:ea typeface="华文楷体" panose="02010600040101010101" pitchFamily="2" charset="-122"/>
                      </a:rPr>
                      <m:t>,  </m:t>
                    </m:r>
                    <m:sSub>
                      <m:sSubPr>
                        <m:ctrlPr>
                          <a:rPr lang="en-US" altLang="zh-CN" sz="2400" b="0" i="1" smtClean="0">
                            <a:latin typeface="Cambria Math" panose="02040503050406030204" pitchFamily="18" charset="0"/>
                            <a:ea typeface="华文楷体" panose="02010600040101010101" pitchFamily="2" charset="-122"/>
                          </a:rPr>
                        </m:ctrlPr>
                      </m:sSubPr>
                      <m:e>
                        <m:r>
                          <m:rPr>
                            <m:nor/>
                          </m:rPr>
                          <a:rPr lang="en-US" altLang="zh-CN" sz="2400" b="0" i="0" smtClean="0">
                            <a:latin typeface="Cambria Math" panose="02040503050406030204" pitchFamily="18" charset="0"/>
                            <a:ea typeface="华文楷体" panose="02010600040101010101" pitchFamily="2" charset="-122"/>
                          </a:rPr>
                          <m:t>dnf</m:t>
                        </m:r>
                      </m:e>
                      <m:sub>
                        <m:r>
                          <a:rPr lang="en-US" altLang="zh-CN" sz="2400" b="0" i="1" smtClean="0">
                            <a:latin typeface="Cambria Math" panose="02040503050406030204" pitchFamily="18" charset="0"/>
                            <a:ea typeface="华文楷体" panose="02010600040101010101" pitchFamily="2" charset="-122"/>
                          </a:rPr>
                          <m:t>𝑖</m:t>
                        </m:r>
                      </m:sub>
                    </m:sSub>
                    <m:r>
                      <a:rPr lang="en-US" altLang="zh-CN" sz="2400" b="0" i="1" smtClean="0">
                        <a:latin typeface="Cambria Math" panose="02040503050406030204" pitchFamily="18" charset="0"/>
                        <a:ea typeface="华文楷体" panose="02010600040101010101" pitchFamily="2" charset="-122"/>
                      </a:rPr>
                      <m:t>)</m:t>
                    </m:r>
                  </m:oMath>
                </a14:m>
                <a:r>
                  <a:rPr lang="zh-CN" altLang="en-US" sz="2400" dirty="0">
                    <a:latin typeface="华文楷体" panose="02010600040101010101" pitchFamily="2" charset="-122"/>
                    <a:ea typeface="华文楷体" panose="02010600040101010101" pitchFamily="2" charset="-122"/>
                  </a:rPr>
                  <a:t> 形成的点组成的凸包上。</a:t>
                </a:r>
              </a:p>
            </p:txBody>
          </p:sp>
        </mc:Choice>
        <mc:Fallback xmlns="">
          <p:sp>
            <p:nvSpPr>
              <p:cNvPr id="9" name="文本框 8">
                <a:extLst>
                  <a:ext uri="{FF2B5EF4-FFF2-40B4-BE49-F238E27FC236}">
                    <a16:creationId xmlns:a16="http://schemas.microsoft.com/office/drawing/2014/main" id="{AAD372BA-875B-4C20-BDF7-0EC10DF87B99}"/>
                  </a:ext>
                </a:extLst>
              </p:cNvPr>
              <p:cNvSpPr txBox="1">
                <a:spLocks noRot="1" noChangeAspect="1" noMove="1" noResize="1" noEditPoints="1" noAdjustHandles="1" noChangeArrowheads="1" noChangeShapeType="1" noTextEdit="1"/>
              </p:cNvSpPr>
              <p:nvPr/>
            </p:nvSpPr>
            <p:spPr>
              <a:xfrm>
                <a:off x="272374" y="4159888"/>
                <a:ext cx="9555207" cy="830997"/>
              </a:xfrm>
              <a:prstGeom prst="rect">
                <a:avLst/>
              </a:prstGeom>
              <a:blipFill>
                <a:blip r:embed="rId6"/>
                <a:stretch>
                  <a:fillRect l="-1021" t="-5839" b="-153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FF4B321-A83B-4FF3-8E6C-EE0C51D10D96}"/>
                  </a:ext>
                </a:extLst>
              </p:cNvPr>
              <p:cNvSpPr txBox="1"/>
              <p:nvPr/>
            </p:nvSpPr>
            <p:spPr>
              <a:xfrm>
                <a:off x="272375" y="5374851"/>
                <a:ext cx="721792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设最大值点为 </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oMath>
                </a14:m>
                <a:r>
                  <a:rPr lang="zh-CN" altLang="en-US" sz="2400" dirty="0">
                    <a:latin typeface="华文楷体" panose="02010600040101010101" pitchFamily="2" charset="-122"/>
                    <a:ea typeface="华文楷体" panose="02010600040101010101" pitchFamily="2" charset="-122"/>
                  </a:rPr>
                  <a:t>，然后考虑前面的最小值。</a:t>
                </a:r>
              </a:p>
            </p:txBody>
          </p:sp>
        </mc:Choice>
        <mc:Fallback xmlns="">
          <p:sp>
            <p:nvSpPr>
              <p:cNvPr id="3" name="文本框 2">
                <a:extLst>
                  <a:ext uri="{FF2B5EF4-FFF2-40B4-BE49-F238E27FC236}">
                    <a16:creationId xmlns:a16="http://schemas.microsoft.com/office/drawing/2014/main" id="{4FF4B321-A83B-4FF3-8E6C-EE0C51D10D96}"/>
                  </a:ext>
                </a:extLst>
              </p:cNvPr>
              <p:cNvSpPr txBox="1">
                <a:spLocks noRot="1" noChangeAspect="1" noMove="1" noResize="1" noEditPoints="1" noAdjustHandles="1" noChangeArrowheads="1" noChangeShapeType="1" noTextEdit="1"/>
              </p:cNvSpPr>
              <p:nvPr/>
            </p:nvSpPr>
            <p:spPr>
              <a:xfrm>
                <a:off x="272375" y="5374851"/>
                <a:ext cx="7217924" cy="461665"/>
              </a:xfrm>
              <a:prstGeom prst="rect">
                <a:avLst/>
              </a:prstGeom>
              <a:blipFill>
                <a:blip r:embed="rId7"/>
                <a:stretch>
                  <a:fillRect l="-1351" t="-10667" b="-30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51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D16DB9F-2628-4903-B1F4-9A4BDE5DE448}"/>
                  </a:ext>
                </a:extLst>
              </p:cNvPr>
              <p:cNvSpPr txBox="1"/>
              <p:nvPr/>
            </p:nvSpPr>
            <p:spPr>
              <a:xfrm>
                <a:off x="3746369" y="1061430"/>
                <a:ext cx="420179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i="0" smtClean="0">
                                  <a:latin typeface="Cambria Math" panose="02040503050406030204" pitchFamily="18" charset="0"/>
                                </a:rPr>
                                <m:t>min</m:t>
                              </m:r>
                            </m:e>
                            <m:lim>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&gt;0</m:t>
                              </m:r>
                            </m:lim>
                          </m:limLow>
                        </m:fName>
                        <m:e>
                          <m:r>
                            <a:rPr lang="en-US" altLang="zh-CN" sz="2400" i="1">
                              <a:latin typeface="Cambria Math" panose="02040503050406030204" pitchFamily="18" charset="0"/>
                            </a:rPr>
                            <m:t>(1+</m:t>
                          </m:r>
                          <m:r>
                            <a:rPr lang="en-US" altLang="zh-CN" sz="2400" i="1">
                              <a:latin typeface="Cambria Math" panose="02040503050406030204" pitchFamily="18" charset="0"/>
                            </a:rPr>
                            <m:t>𝑘</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nor/>
                                </m:rPr>
                                <a:rPr lang="en-US" altLang="zh-CN" sz="2400">
                                  <a:latin typeface="Cambria Math" panose="02040503050406030204" pitchFamily="18" charset="0"/>
                                </a:rPr>
                                <m:t>atk</m:t>
                              </m:r>
                            </m:e>
                            <m:sub>
                              <m:r>
                                <a:rPr lang="en-US" altLang="zh-CN" sz="2400" i="1">
                                  <a:latin typeface="Cambria Math" panose="02040503050406030204" pitchFamily="18" charset="0"/>
                                </a:rPr>
                                <m:t>𝑚</m:t>
                              </m:r>
                            </m:sub>
                          </m:sSub>
                          <m:r>
                            <a:rPr lang="en-US" altLang="zh-CN" sz="2400" i="1">
                              <a:latin typeface="Cambria Math" panose="02040503050406030204" pitchFamily="18" charset="0"/>
                            </a:rPr>
                            <m:t>+(1+</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𝑘</m:t>
                              </m:r>
                            </m:den>
                          </m:f>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nor/>
                                </m:rPr>
                                <a:rPr lang="en-US" altLang="zh-CN" sz="2400">
                                  <a:latin typeface="Cambria Math" panose="02040503050406030204" pitchFamily="18" charset="0"/>
                                </a:rPr>
                                <m:t>dnf</m:t>
                              </m:r>
                            </m:e>
                            <m:sub>
                              <m:r>
                                <a:rPr lang="en-US" altLang="zh-CN" sz="2400" b="0" i="1" smtClean="0">
                                  <a:latin typeface="Cambria Math" panose="02040503050406030204" pitchFamily="18" charset="0"/>
                                </a:rPr>
                                <m:t>𝑚</m:t>
                              </m:r>
                            </m:sub>
                          </m:sSub>
                        </m:e>
                      </m:func>
                    </m:oMath>
                  </m:oMathPara>
                </a14:m>
                <a:endParaRPr lang="zh-CN" altLang="en-US" sz="2400" dirty="0"/>
              </a:p>
            </p:txBody>
          </p:sp>
        </mc:Choice>
        <mc:Fallback xmlns="">
          <p:sp>
            <p:nvSpPr>
              <p:cNvPr id="2" name="文本框 1">
                <a:extLst>
                  <a:ext uri="{FF2B5EF4-FFF2-40B4-BE49-F238E27FC236}">
                    <a16:creationId xmlns:a16="http://schemas.microsoft.com/office/drawing/2014/main" id="{3D16DB9F-2628-4903-B1F4-9A4BDE5DE448}"/>
                  </a:ext>
                </a:extLst>
              </p:cNvPr>
              <p:cNvSpPr txBox="1">
                <a:spLocks noRot="1" noChangeAspect="1" noMove="1" noResize="1" noEditPoints="1" noAdjustHandles="1" noChangeArrowheads="1" noChangeShapeType="1" noTextEdit="1"/>
              </p:cNvSpPr>
              <p:nvPr/>
            </p:nvSpPr>
            <p:spPr>
              <a:xfrm>
                <a:off x="3746369" y="1061430"/>
                <a:ext cx="4201791" cy="693844"/>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561C7F07-6C4D-49FD-B6FD-9422A38D64D0}"/>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2016</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rPr>
              <a:t>妖怪</a:t>
            </a:r>
            <a:endParaRPr lang="zh-CN" altLang="en-US" sz="3200" dirty="0">
              <a:latin typeface="华文仿宋" panose="02010600040101010101" pitchFamily="2" charset="-122"/>
              <a:ea typeface="华文仿宋" panose="02010600040101010101" pitchFamily="2" charset="-122"/>
              <a:cs typeface="Lucida Sans Unicode" panose="020B0602030504020204" pitchFamily="34" charset="0"/>
            </a:endParaRPr>
          </a:p>
        </p:txBody>
      </p:sp>
      <p:sp>
        <p:nvSpPr>
          <p:cNvPr id="7" name="文本框 6">
            <a:extLst>
              <a:ext uri="{FF2B5EF4-FFF2-40B4-BE49-F238E27FC236}">
                <a16:creationId xmlns:a16="http://schemas.microsoft.com/office/drawing/2014/main" id="{8E919F75-9392-4E9D-AB91-08AA3BC374A7}"/>
              </a:ext>
            </a:extLst>
          </p:cNvPr>
          <p:cNvSpPr txBox="1"/>
          <p:nvPr/>
        </p:nvSpPr>
        <p:spPr>
          <a:xfrm>
            <a:off x="272374" y="1879910"/>
            <a:ext cx="6264613"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稍作变形可以化为</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71E0F0D-3039-487C-9394-F074CE57FDBF}"/>
                  </a:ext>
                </a:extLst>
              </p:cNvPr>
              <p:cNvSpPr txBox="1"/>
              <p:nvPr/>
            </p:nvSpPr>
            <p:spPr>
              <a:xfrm>
                <a:off x="3707654" y="2466211"/>
                <a:ext cx="4776692"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m:rPr>
                              <m:nor/>
                            </m:rPr>
                            <a:rPr lang="en-US" altLang="zh-CN" sz="2400" b="0" i="0" smtClean="0">
                              <a:latin typeface="Cambria Math" panose="02040503050406030204" pitchFamily="18" charset="0"/>
                            </a:rPr>
                            <m:t>atk</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m:rPr>
                              <m:nor/>
                            </m:rPr>
                            <a:rPr lang="en-US" altLang="zh-CN" sz="2400" b="0" i="0" smtClean="0">
                              <a:latin typeface="Cambria Math" panose="02040503050406030204" pitchFamily="18" charset="0"/>
                            </a:rPr>
                            <m:t>dnf</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func>
                        <m:funcPr>
                          <m:ctrlPr>
                            <a:rPr lang="en-US" altLang="zh-CN" sz="2400" i="1" smtClean="0">
                              <a:latin typeface="Cambria Math" panose="02040503050406030204" pitchFamily="18" charset="0"/>
                            </a:rPr>
                          </m:ctrlPr>
                        </m:funcPr>
                        <m:fName>
                          <m:limLow>
                            <m:limLowPr>
                              <m:ctrlPr>
                                <a:rPr lang="en-US" altLang="zh-CN" sz="2400" i="1" smtClean="0">
                                  <a:latin typeface="Cambria Math" panose="02040503050406030204" pitchFamily="18" charset="0"/>
                                </a:rPr>
                              </m:ctrlPr>
                            </m:limLowPr>
                            <m:e>
                              <m:r>
                                <m:rPr>
                                  <m:sty m:val="p"/>
                                </m:rPr>
                                <a:rPr lang="en-US" altLang="zh-CN" sz="2400" i="0" smtClean="0">
                                  <a:latin typeface="Cambria Math" panose="02040503050406030204" pitchFamily="18" charset="0"/>
                                </a:rPr>
                                <m:t>min</m:t>
                              </m:r>
                            </m:e>
                            <m:lim>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&gt;0</m:t>
                              </m:r>
                            </m:lim>
                          </m:limLow>
                        </m:fName>
                        <m:e>
                          <m:r>
                            <a:rPr lang="en-US" altLang="zh-CN" sz="2400" i="1">
                              <a:latin typeface="Cambria Math" panose="02040503050406030204" pitchFamily="18" charset="0"/>
                            </a:rPr>
                            <m:t>𝑘</m:t>
                          </m:r>
                          <m:sSub>
                            <m:sSubPr>
                              <m:ctrlPr>
                                <a:rPr lang="en-US" altLang="zh-CN" sz="2400" i="1">
                                  <a:latin typeface="Cambria Math" panose="02040503050406030204" pitchFamily="18" charset="0"/>
                                </a:rPr>
                              </m:ctrlPr>
                            </m:sSubPr>
                            <m:e>
                              <m:r>
                                <m:rPr>
                                  <m:nor/>
                                </m:rPr>
                                <a:rPr lang="en-US" altLang="zh-CN" sz="2400">
                                  <a:latin typeface="Cambria Math" panose="02040503050406030204" pitchFamily="18" charset="0"/>
                                </a:rPr>
                                <m:t>atk</m:t>
                              </m:r>
                            </m:e>
                            <m:sub>
                              <m:r>
                                <a:rPr lang="en-US" altLang="zh-CN" sz="2400" i="1">
                                  <a:latin typeface="Cambria Math" panose="02040503050406030204" pitchFamily="18" charset="0"/>
                                </a:rPr>
                                <m:t>𝑚</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𝑘</m:t>
                              </m:r>
                            </m:den>
                          </m:f>
                          <m:sSub>
                            <m:sSubPr>
                              <m:ctrlPr>
                                <a:rPr lang="en-US" altLang="zh-CN" sz="2400" i="1">
                                  <a:latin typeface="Cambria Math" panose="02040503050406030204" pitchFamily="18" charset="0"/>
                                </a:rPr>
                              </m:ctrlPr>
                            </m:sSubPr>
                            <m:e>
                              <m:r>
                                <m:rPr>
                                  <m:nor/>
                                </m:rPr>
                                <a:rPr lang="en-US" altLang="zh-CN" sz="2400">
                                  <a:latin typeface="Cambria Math" panose="02040503050406030204" pitchFamily="18" charset="0"/>
                                </a:rPr>
                                <m:t>dnf</m:t>
                              </m:r>
                            </m:e>
                            <m:sub>
                              <m:r>
                                <a:rPr lang="en-US" altLang="zh-CN" sz="2400" b="0" i="1" smtClean="0">
                                  <a:latin typeface="Cambria Math" panose="02040503050406030204" pitchFamily="18" charset="0"/>
                                </a:rPr>
                                <m:t>𝑚</m:t>
                              </m:r>
                            </m:sub>
                          </m:sSub>
                        </m:e>
                      </m:func>
                    </m:oMath>
                  </m:oMathPara>
                </a14:m>
                <a:endParaRPr lang="zh-CN" altLang="en-US" sz="2400" dirty="0"/>
              </a:p>
            </p:txBody>
          </p:sp>
        </mc:Choice>
        <mc:Fallback xmlns="">
          <p:sp>
            <p:nvSpPr>
              <p:cNvPr id="9" name="文本框 8">
                <a:extLst>
                  <a:ext uri="{FF2B5EF4-FFF2-40B4-BE49-F238E27FC236}">
                    <a16:creationId xmlns:a16="http://schemas.microsoft.com/office/drawing/2014/main" id="{071E0F0D-3039-487C-9394-F074CE57FDBF}"/>
                  </a:ext>
                </a:extLst>
              </p:cNvPr>
              <p:cNvSpPr txBox="1">
                <a:spLocks noRot="1" noChangeAspect="1" noMove="1" noResize="1" noEditPoints="1" noAdjustHandles="1" noChangeArrowheads="1" noChangeShapeType="1" noTextEdit="1"/>
              </p:cNvSpPr>
              <p:nvPr/>
            </p:nvSpPr>
            <p:spPr>
              <a:xfrm>
                <a:off x="3707654" y="2466211"/>
                <a:ext cx="4776692" cy="693844"/>
              </a:xfrm>
              <a:prstGeom prst="rect">
                <a:avLst/>
              </a:prstGeom>
              <a:blipFill>
                <a:blip r:embed="rId4"/>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ABA5857A-D051-4430-A477-06A9ACEBB080}"/>
              </a:ext>
            </a:extLst>
          </p:cNvPr>
          <p:cNvSpPr txBox="1"/>
          <p:nvPr/>
        </p:nvSpPr>
        <p:spPr>
          <a:xfrm>
            <a:off x="272374" y="3284691"/>
            <a:ext cx="10924161"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注意到后面的式子类似对号函数。现在要对多个对号函数的最大值取最小值。</a:t>
            </a:r>
          </a:p>
        </p:txBody>
      </p:sp>
      <p:sp>
        <p:nvSpPr>
          <p:cNvPr id="3" name="文本框 2">
            <a:extLst>
              <a:ext uri="{FF2B5EF4-FFF2-40B4-BE49-F238E27FC236}">
                <a16:creationId xmlns:a16="http://schemas.microsoft.com/office/drawing/2014/main" id="{1968CF7A-485F-4573-B26A-D0F3317E73FC}"/>
              </a:ext>
            </a:extLst>
          </p:cNvPr>
          <p:cNvSpPr txBox="1"/>
          <p:nvPr/>
        </p:nvSpPr>
        <p:spPr>
          <a:xfrm>
            <a:off x="272373" y="3870992"/>
            <a:ext cx="9630383"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对号函数为凸函数，两凸函数的最大值仍为凸函数，考虑数学归纳可知多个凸函数的最大值也为凸函数。</a:t>
            </a:r>
          </a:p>
        </p:txBody>
      </p:sp>
      <p:sp>
        <p:nvSpPr>
          <p:cNvPr id="5" name="文本框 4">
            <a:extLst>
              <a:ext uri="{FF2B5EF4-FFF2-40B4-BE49-F238E27FC236}">
                <a16:creationId xmlns:a16="http://schemas.microsoft.com/office/drawing/2014/main" id="{5B84ABF2-D328-40F8-8DDC-A0A3FEAFC3D8}"/>
              </a:ext>
            </a:extLst>
          </p:cNvPr>
          <p:cNvSpPr txBox="1"/>
          <p:nvPr/>
        </p:nvSpPr>
        <p:spPr>
          <a:xfrm>
            <a:off x="272373" y="4826625"/>
            <a:ext cx="9075906"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求最小值的过程利用三分即可。</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3691FB-F3FA-43CA-B7E1-353A85670E19}"/>
                  </a:ext>
                </a:extLst>
              </p:cNvPr>
              <p:cNvSpPr txBox="1"/>
              <p:nvPr/>
            </p:nvSpPr>
            <p:spPr>
              <a:xfrm>
                <a:off x="272373" y="5412926"/>
                <a:ext cx="7743217" cy="615874"/>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zh-CN" altLang="en-US" sz="2400" b="0" i="1" smtClean="0">
                                <a:latin typeface="Cambria Math" panose="02040503050406030204" pitchFamily="18" charset="0"/>
                              </a:rPr>
                              <m:t>𝜀</m:t>
                            </m:r>
                          </m:den>
                        </m:f>
                      </m:e>
                    </m:func>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8" name="文本框 7">
                <a:extLst>
                  <a:ext uri="{FF2B5EF4-FFF2-40B4-BE49-F238E27FC236}">
                    <a16:creationId xmlns:a16="http://schemas.microsoft.com/office/drawing/2014/main" id="{093691FB-F3FA-43CA-B7E1-353A85670E19}"/>
                  </a:ext>
                </a:extLst>
              </p:cNvPr>
              <p:cNvSpPr txBox="1">
                <a:spLocks noRot="1" noChangeAspect="1" noMove="1" noResize="1" noEditPoints="1" noAdjustHandles="1" noChangeArrowheads="1" noChangeShapeType="1" noTextEdit="1"/>
              </p:cNvSpPr>
              <p:nvPr/>
            </p:nvSpPr>
            <p:spPr>
              <a:xfrm>
                <a:off x="272373" y="5412926"/>
                <a:ext cx="7743217" cy="615874"/>
              </a:xfrm>
              <a:prstGeom prst="rect">
                <a:avLst/>
              </a:prstGeom>
              <a:blipFill>
                <a:blip r:embed="rId5"/>
                <a:stretch>
                  <a:fillRect l="-1260" b="-108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344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3" grpId="0"/>
      <p:bldP spid="5"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3" name="文本框 2">
            <a:extLst>
              <a:ext uri="{FF2B5EF4-FFF2-40B4-BE49-F238E27FC236}">
                <a16:creationId xmlns:a16="http://schemas.microsoft.com/office/drawing/2014/main" id="{2A55CAB8-7229-4917-9196-733BFB0FB50E}"/>
              </a:ext>
            </a:extLst>
          </p:cNvPr>
          <p:cNvSpPr txBox="1"/>
          <p:nvPr/>
        </p:nvSpPr>
        <p:spPr>
          <a:xfrm>
            <a:off x="272374" y="476655"/>
            <a:ext cx="8463064" cy="584775"/>
          </a:xfrm>
          <a:prstGeom prst="rect">
            <a:avLst/>
          </a:prstGeom>
          <a:noFill/>
        </p:spPr>
        <p:txBody>
          <a:bodyPr wrap="square" rtlCol="0">
            <a:spAutoFit/>
          </a:bodyPr>
          <a:lstStyle/>
          <a:p>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Postscript</a:t>
            </a:r>
            <a:endParaRPr lang="zh-CN" altLang="en-US" sz="3200" dirty="0">
              <a:latin typeface="Lucida Sans Unicode" panose="020B0602030504020204" pitchFamily="34" charset="0"/>
              <a:ea typeface="华文仿宋" panose="02010600040101010101" pitchFamily="2" charset="-122"/>
              <a:cs typeface="Lucida Sans Unicode" panose="020B0602030504020204" pitchFamily="34" charset="0"/>
            </a:endParaRPr>
          </a:p>
        </p:txBody>
      </p:sp>
      <p:sp>
        <p:nvSpPr>
          <p:cNvPr id="6" name="文本框 5">
            <a:extLst>
              <a:ext uri="{FF2B5EF4-FFF2-40B4-BE49-F238E27FC236}">
                <a16:creationId xmlns:a16="http://schemas.microsoft.com/office/drawing/2014/main" id="{7D24F837-156B-496B-9AF8-0B27781345B8}"/>
              </a:ext>
            </a:extLst>
          </p:cNvPr>
          <p:cNvSpPr txBox="1"/>
          <p:nvPr/>
        </p:nvSpPr>
        <p:spPr>
          <a:xfrm>
            <a:off x="272373" y="1381327"/>
            <a:ext cx="9465013"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平均来讲，</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2016</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年及之前的计算几何题难度适中，但是码量偏大。</a:t>
            </a:r>
          </a:p>
        </p:txBody>
      </p:sp>
      <p:sp>
        <p:nvSpPr>
          <p:cNvPr id="7" name="文本框 6">
            <a:extLst>
              <a:ext uri="{FF2B5EF4-FFF2-40B4-BE49-F238E27FC236}">
                <a16:creationId xmlns:a16="http://schemas.microsoft.com/office/drawing/2014/main" id="{ADDF5C61-55D4-491D-AAC3-A914718095D0}"/>
              </a:ext>
            </a:extLst>
          </p:cNvPr>
          <p:cNvSpPr txBox="1"/>
          <p:nvPr/>
        </p:nvSpPr>
        <p:spPr>
          <a:xfrm>
            <a:off x="272373" y="2162889"/>
            <a:ext cx="11430001" cy="830997"/>
          </a:xfrm>
          <a:prstGeom prst="rect">
            <a:avLst/>
          </a:prstGeom>
          <a:noFill/>
        </p:spPr>
        <p:txBody>
          <a:bodyPr wrap="square" rtlCol="0">
            <a:spAutoFit/>
          </a:bodyPr>
          <a:lstStyle/>
          <a:p>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2016</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年之后的计算几何题可能比这些题难得多，但是据当事人反馈码量比这些题大的多得多。</a:t>
            </a:r>
          </a:p>
        </p:txBody>
      </p:sp>
      <p:sp>
        <p:nvSpPr>
          <p:cNvPr id="8" name="文本框 7">
            <a:extLst>
              <a:ext uri="{FF2B5EF4-FFF2-40B4-BE49-F238E27FC236}">
                <a16:creationId xmlns:a16="http://schemas.microsoft.com/office/drawing/2014/main" id="{C43F1615-1F88-41AC-BD8D-F5192043B9C7}"/>
              </a:ext>
            </a:extLst>
          </p:cNvPr>
          <p:cNvSpPr txBox="1"/>
          <p:nvPr/>
        </p:nvSpPr>
        <p:spPr>
          <a:xfrm>
            <a:off x="272373" y="4159888"/>
            <a:ext cx="9465013"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希望以后在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SCOI</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可以见到有趣的</a:t>
            </a:r>
            <a:r>
              <a:rPr lang="zh-CN" altLang="en-US" sz="2400" strike="sngStrike" dirty="0">
                <a:latin typeface="华文楷体" panose="02010600040101010101" pitchFamily="2" charset="-122"/>
                <a:ea typeface="华文楷体" panose="02010600040101010101" pitchFamily="2" charset="-122"/>
              </a:rPr>
              <a:t>几何</a:t>
            </a:r>
            <a:r>
              <a:rPr lang="zh-CN" altLang="en-US" sz="2400" dirty="0">
                <a:latin typeface="华文楷体" panose="02010600040101010101" pitchFamily="2" charset="-122"/>
                <a:ea typeface="华文楷体" panose="02010600040101010101" pitchFamily="2" charset="-122"/>
              </a:rPr>
              <a:t>题</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739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06004B90-8286-4BBE-8B26-2505A4E16D6D}"/>
              </a:ext>
            </a:extLst>
          </p:cNvPr>
          <p:cNvSpPr txBox="1"/>
          <p:nvPr/>
        </p:nvSpPr>
        <p:spPr>
          <a:xfrm>
            <a:off x="5906376" y="1374673"/>
            <a:ext cx="6165178" cy="1323439"/>
          </a:xfrm>
          <a:prstGeom prst="rect">
            <a:avLst/>
          </a:prstGeom>
          <a:noFill/>
        </p:spPr>
        <p:txBody>
          <a:bodyPr wrap="square" rtlCol="0">
            <a:spAutoFit/>
          </a:bodyPr>
          <a:lstStyle/>
          <a:p>
            <a:pPr algn="r"/>
            <a:r>
              <a:rPr lang="en-US" altLang="zh-CN" sz="4000" i="1" dirty="0">
                <a:gradFill>
                  <a:gsLst>
                    <a:gs pos="21000">
                      <a:srgbClr val="53575C"/>
                    </a:gs>
                    <a:gs pos="88000">
                      <a:srgbClr val="C5C7CA"/>
                    </a:gs>
                  </a:gsLst>
                  <a:lin ang="5400000"/>
                </a:gradFill>
                <a:latin typeface="+mj-lt"/>
                <a:ea typeface="仿宋" panose="02010609060101010101" charset="-122"/>
              </a:rPr>
              <a:t>So much for it. Thanks!</a:t>
            </a:r>
          </a:p>
          <a:p>
            <a:pPr algn="r"/>
            <a:r>
              <a:rPr lang="en-US" altLang="zh-CN" sz="4000" i="1" dirty="0">
                <a:gradFill>
                  <a:gsLst>
                    <a:gs pos="21000">
                      <a:srgbClr val="53575C"/>
                    </a:gs>
                    <a:gs pos="88000">
                      <a:srgbClr val="C5C7CA"/>
                    </a:gs>
                  </a:gsLst>
                  <a:lin ang="5400000"/>
                </a:gradFill>
                <a:latin typeface="+mj-lt"/>
                <a:ea typeface="仿宋" panose="02010609060101010101" charset="-122"/>
              </a:rPr>
              <a:t>All questions are welcomed.</a:t>
            </a:r>
            <a:endParaRPr lang="en-US" altLang="zh-CN" sz="4000" i="1" dirty="0">
              <a:gradFill>
                <a:gsLst>
                  <a:gs pos="21000">
                    <a:srgbClr val="53575C"/>
                  </a:gs>
                  <a:gs pos="88000">
                    <a:srgbClr val="C5C7CA"/>
                  </a:gs>
                </a:gsLst>
                <a:lin ang="5400000"/>
              </a:gradFill>
              <a:effectLst/>
              <a:latin typeface="+mj-lt"/>
              <a:ea typeface="仿宋" panose="02010609060101010101" charset="-122"/>
            </a:endParaRPr>
          </a:p>
        </p:txBody>
      </p:sp>
    </p:spTree>
    <p:extLst>
      <p:ext uri="{BB962C8B-B14F-4D97-AF65-F5344CB8AC3E}">
        <p14:creationId xmlns:p14="http://schemas.microsoft.com/office/powerpoint/2010/main" val="254884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549D9A75-9EE2-4600-9181-3EE8D2ECBEF7}"/>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2003</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」切割多边形</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E2255D-FBBF-4A44-908C-9465EAC10E00}"/>
                  </a:ext>
                </a:extLst>
              </p:cNvPr>
              <p:cNvSpPr txBox="1"/>
              <p:nvPr/>
            </p:nvSpPr>
            <p:spPr>
              <a:xfrm>
                <a:off x="272374" y="1459148"/>
                <a:ext cx="958174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对于凸 </a:t>
                </a:r>
                <a14:m>
                  <m:oMath xmlns:m="http://schemas.openxmlformats.org/officeDocument/2006/math">
                    <m:r>
                      <a:rPr lang="en-US" altLang="zh-CN" sz="2400" b="0" i="1" smtClean="0">
                        <a:latin typeface="Cambria Math" panose="02040503050406030204" pitchFamily="18" charset="0"/>
                      </a:rPr>
                      <m:t>𝑝</m:t>
                    </m:r>
                  </m:oMath>
                </a14:m>
                <a:r>
                  <a:rPr lang="zh-CN" altLang="en-US" sz="2400" dirty="0">
                    <a:latin typeface="华文楷体" panose="02010600040101010101" pitchFamily="2" charset="-122"/>
                    <a:ea typeface="华文楷体" panose="02010600040101010101" pitchFamily="2" charset="-122"/>
                  </a:rPr>
                  <a:t> 边形，可以利用 </a:t>
                </a:r>
                <a14:m>
                  <m:oMath xmlns:m="http://schemas.openxmlformats.org/officeDocument/2006/math">
                    <m:r>
                      <a:rPr lang="en-US" altLang="zh-CN" sz="2400" b="0" i="1" smtClean="0">
                        <a:latin typeface="Cambria Math" panose="02040503050406030204" pitchFamily="18" charset="0"/>
                      </a:rPr>
                      <m:t>𝑝</m:t>
                    </m:r>
                  </m:oMath>
                </a14:m>
                <a:r>
                  <a:rPr lang="zh-CN" altLang="en-US" sz="2400" dirty="0">
                    <a:latin typeface="华文楷体" panose="02010600040101010101" pitchFamily="2" charset="-122"/>
                    <a:ea typeface="华文楷体" panose="02010600040101010101" pitchFamily="2" charset="-122"/>
                  </a:rPr>
                  <a:t> 次切割得到。</a:t>
                </a:r>
              </a:p>
            </p:txBody>
          </p:sp>
        </mc:Choice>
        <mc:Fallback xmlns="">
          <p:sp>
            <p:nvSpPr>
              <p:cNvPr id="5" name="文本框 4">
                <a:extLst>
                  <a:ext uri="{FF2B5EF4-FFF2-40B4-BE49-F238E27FC236}">
                    <a16:creationId xmlns:a16="http://schemas.microsoft.com/office/drawing/2014/main" id="{0FE2255D-FBBF-4A44-908C-9465EAC10E00}"/>
                  </a:ext>
                </a:extLst>
              </p:cNvPr>
              <p:cNvSpPr txBox="1">
                <a:spLocks noRot="1" noChangeAspect="1" noMove="1" noResize="1" noEditPoints="1" noAdjustHandles="1" noChangeArrowheads="1" noChangeShapeType="1" noTextEdit="1"/>
              </p:cNvSpPr>
              <p:nvPr/>
            </p:nvSpPr>
            <p:spPr>
              <a:xfrm>
                <a:off x="272374" y="1459148"/>
                <a:ext cx="9581744" cy="461665"/>
              </a:xfrm>
              <a:prstGeom prst="rect">
                <a:avLst/>
              </a:prstGeom>
              <a:blipFill>
                <a:blip r:embed="rId3"/>
                <a:stretch>
                  <a:fillRect l="-1018"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E63EE1B-7DF7-41B5-9138-E327FA1BBD5D}"/>
                  </a:ext>
                </a:extLst>
              </p:cNvPr>
              <p:cNvSpPr txBox="1"/>
              <p:nvPr/>
            </p:nvSpPr>
            <p:spPr>
              <a:xfrm>
                <a:off x="272374" y="2318531"/>
                <a:ext cx="7733489"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枚举这 </a:t>
                </a:r>
                <a14:m>
                  <m:oMath xmlns:m="http://schemas.openxmlformats.org/officeDocument/2006/math">
                    <m:r>
                      <a:rPr lang="en-US" altLang="zh-CN" sz="2400" b="0" i="1" smtClean="0">
                        <a:latin typeface="Cambria Math" panose="02040503050406030204" pitchFamily="18" charset="0"/>
                      </a:rPr>
                      <m:t>𝑝</m:t>
                    </m:r>
                  </m:oMath>
                </a14:m>
                <a:r>
                  <a:rPr lang="zh-CN" altLang="en-US" sz="2400" dirty="0">
                    <a:latin typeface="华文楷体" panose="02010600040101010101" pitchFamily="2" charset="-122"/>
                    <a:ea typeface="华文楷体" panose="02010600040101010101" pitchFamily="2" charset="-122"/>
                  </a:rPr>
                  <a:t> 次切割的顺序即可，计算每次的切割线长度。</a:t>
                </a:r>
              </a:p>
            </p:txBody>
          </p:sp>
        </mc:Choice>
        <mc:Fallback xmlns="">
          <p:sp>
            <p:nvSpPr>
              <p:cNvPr id="6" name="文本框 5">
                <a:extLst>
                  <a:ext uri="{FF2B5EF4-FFF2-40B4-BE49-F238E27FC236}">
                    <a16:creationId xmlns:a16="http://schemas.microsoft.com/office/drawing/2014/main" id="{AE63EE1B-7DF7-41B5-9138-E327FA1BBD5D}"/>
                  </a:ext>
                </a:extLst>
              </p:cNvPr>
              <p:cNvSpPr txBox="1">
                <a:spLocks noRot="1" noChangeAspect="1" noMove="1" noResize="1" noEditPoints="1" noAdjustHandles="1" noChangeArrowheads="1" noChangeShapeType="1" noTextEdit="1"/>
              </p:cNvSpPr>
              <p:nvPr/>
            </p:nvSpPr>
            <p:spPr>
              <a:xfrm>
                <a:off x="272374" y="2318531"/>
                <a:ext cx="7733489" cy="461665"/>
              </a:xfrm>
              <a:prstGeom prst="rect">
                <a:avLst/>
              </a:prstGeom>
              <a:blipFill>
                <a:blip r:embed="rId4"/>
                <a:stretch>
                  <a:fillRect l="-1262" t="-10526" b="-2894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1E124AA-F20F-449E-9492-D968F125F608}"/>
              </a:ext>
            </a:extLst>
          </p:cNvPr>
          <p:cNvSpPr txBox="1"/>
          <p:nvPr/>
        </p:nvSpPr>
        <p:spPr>
          <a:xfrm>
            <a:off x="272374" y="3177914"/>
            <a:ext cx="958174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利用一定的向量知识可以解决，或者半平面交。</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A496942-7529-424A-99A5-2D33CEDCD867}"/>
                  </a:ext>
                </a:extLst>
              </p:cNvPr>
              <p:cNvSpPr txBox="1"/>
              <p:nvPr/>
            </p:nvSpPr>
            <p:spPr>
              <a:xfrm>
                <a:off x="272374" y="4037297"/>
                <a:ext cx="572959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这样的时间复杂度是 </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func>
                      <m:funcPr>
                        <m:ctrlPr>
                          <a:rPr lang="zh-CN" altLang="en-US" sz="2400" i="1" dirty="0" smtClean="0">
                            <a:latin typeface="Cambria Math" panose="02040503050406030204" pitchFamily="18" charset="0"/>
                            <a:ea typeface="华文楷体" panose="02010600040101010101" pitchFamily="2" charset="-122"/>
                          </a:rPr>
                        </m:ctrlPr>
                      </m:funcPr>
                      <m:fName>
                        <m:r>
                          <m:rPr>
                            <m:sty m:val="p"/>
                          </m:rPr>
                          <a:rPr lang="zh-CN" altLang="en-US" sz="2400" i="0" dirty="0" smtClean="0">
                            <a:latin typeface="Cambria Math" panose="02040503050406030204" pitchFamily="18" charset="0"/>
                            <a:ea typeface="华文楷体" panose="02010600040101010101" pitchFamily="2" charset="-122"/>
                          </a:rPr>
                          <m:t>log</m:t>
                        </m:r>
                      </m:fName>
                      <m:e>
                        <m:r>
                          <a:rPr lang="en-US" altLang="zh-CN" sz="2400" b="0" i="1" dirty="0" smtClean="0">
                            <a:latin typeface="Cambria Math" panose="02040503050406030204" pitchFamily="18" charset="0"/>
                            <a:ea typeface="华文楷体" panose="02010600040101010101" pitchFamily="2" charset="-122"/>
                          </a:rPr>
                          <m:t>𝑝</m:t>
                        </m:r>
                      </m:e>
                    </m:func>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 的。</a:t>
                </a:r>
              </a:p>
            </p:txBody>
          </p:sp>
        </mc:Choice>
        <mc:Fallback xmlns="">
          <p:sp>
            <p:nvSpPr>
              <p:cNvPr id="3" name="文本框 2">
                <a:extLst>
                  <a:ext uri="{FF2B5EF4-FFF2-40B4-BE49-F238E27FC236}">
                    <a16:creationId xmlns:a16="http://schemas.microsoft.com/office/drawing/2014/main" id="{EA496942-7529-424A-99A5-2D33CEDCD867}"/>
                  </a:ext>
                </a:extLst>
              </p:cNvPr>
              <p:cNvSpPr txBox="1">
                <a:spLocks noRot="1" noChangeAspect="1" noMove="1" noResize="1" noEditPoints="1" noAdjustHandles="1" noChangeArrowheads="1" noChangeShapeType="1" noTextEdit="1"/>
              </p:cNvSpPr>
              <p:nvPr/>
            </p:nvSpPr>
            <p:spPr>
              <a:xfrm>
                <a:off x="272374" y="4037297"/>
                <a:ext cx="5729592" cy="461665"/>
              </a:xfrm>
              <a:prstGeom prst="rect">
                <a:avLst/>
              </a:prstGeom>
              <a:blipFill>
                <a:blip r:embed="rId5"/>
                <a:stretch>
                  <a:fillRect l="-1702"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774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C95DA5EC-5FBC-4A87-AEBE-8344D91E9B27}"/>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2003</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」切割多边形</a:t>
            </a:r>
          </a:p>
        </p:txBody>
      </p:sp>
      <p:sp>
        <p:nvSpPr>
          <p:cNvPr id="5" name="文本框 4">
            <a:extLst>
              <a:ext uri="{FF2B5EF4-FFF2-40B4-BE49-F238E27FC236}">
                <a16:creationId xmlns:a16="http://schemas.microsoft.com/office/drawing/2014/main" id="{A7BA1885-6CA8-4A24-9D65-73F3EC49201A}"/>
              </a:ext>
            </a:extLst>
          </p:cNvPr>
          <p:cNvSpPr txBox="1"/>
          <p:nvPr/>
        </p:nvSpPr>
        <p:spPr>
          <a:xfrm>
            <a:off x="272374" y="1254868"/>
            <a:ext cx="9980579"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实际上，利用状态压缩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DP</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可以做到更优的复杂度。</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03E929C-A72C-4554-8C32-5768EDDBA432}"/>
                  </a:ext>
                </a:extLst>
              </p:cNvPr>
              <p:cNvSpPr txBox="1"/>
              <p:nvPr/>
            </p:nvSpPr>
            <p:spPr>
              <a:xfrm>
                <a:off x="272373" y="1914893"/>
                <a:ext cx="11459183"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设状态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Sub>
                  </m:oMath>
                </a14:m>
                <a:r>
                  <a:rPr lang="zh-CN" altLang="en-US" sz="2400" dirty="0">
                    <a:latin typeface="华文楷体" panose="02010600040101010101" pitchFamily="2" charset="-122"/>
                    <a:ea typeface="华文楷体" panose="02010600040101010101" pitchFamily="2" charset="-122"/>
                  </a:rPr>
                  <a:t> 表示目前切割后的图形包含目标图形点的状态为 </a:t>
                </a:r>
                <a14:m>
                  <m:oMath xmlns:m="http://schemas.openxmlformats.org/officeDocument/2006/math">
                    <m:r>
                      <a:rPr lang="en-US" altLang="zh-CN" sz="2400" b="0" i="1" smtClean="0">
                        <a:latin typeface="Cambria Math" panose="02040503050406030204" pitchFamily="18" charset="0"/>
                      </a:rPr>
                      <m:t>𝑖</m:t>
                    </m:r>
                  </m:oMath>
                </a14:m>
                <a:r>
                  <a:rPr lang="zh-CN" altLang="en-US" sz="2400" dirty="0">
                    <a:latin typeface="华文楷体" panose="02010600040101010101" pitchFamily="2" charset="-122"/>
                    <a:ea typeface="华文楷体" panose="02010600040101010101" pitchFamily="2" charset="-122"/>
                  </a:rPr>
                  <a:t> 时的最小切割线长度。</a:t>
                </a:r>
              </a:p>
            </p:txBody>
          </p:sp>
        </mc:Choice>
        <mc:Fallback xmlns="">
          <p:sp>
            <p:nvSpPr>
              <p:cNvPr id="6" name="文本框 5">
                <a:extLst>
                  <a:ext uri="{FF2B5EF4-FFF2-40B4-BE49-F238E27FC236}">
                    <a16:creationId xmlns:a16="http://schemas.microsoft.com/office/drawing/2014/main" id="{A03E929C-A72C-4554-8C32-5768EDDBA432}"/>
                  </a:ext>
                </a:extLst>
              </p:cNvPr>
              <p:cNvSpPr txBox="1">
                <a:spLocks noRot="1" noChangeAspect="1" noMove="1" noResize="1" noEditPoints="1" noAdjustHandles="1" noChangeArrowheads="1" noChangeShapeType="1" noTextEdit="1"/>
              </p:cNvSpPr>
              <p:nvPr/>
            </p:nvSpPr>
            <p:spPr>
              <a:xfrm>
                <a:off x="272373" y="1914893"/>
                <a:ext cx="11459183" cy="461665"/>
              </a:xfrm>
              <a:prstGeom prst="rect">
                <a:avLst/>
              </a:prstGeom>
              <a:blipFill>
                <a:blip r:embed="rId3"/>
                <a:stretch>
                  <a:fillRect l="-852" t="-10526" b="-2894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0C46BF2A-251F-4C9B-8DAC-4E3D78BC7BAB}"/>
              </a:ext>
            </a:extLst>
          </p:cNvPr>
          <p:cNvSpPr txBox="1"/>
          <p:nvPr/>
        </p:nvSpPr>
        <p:spPr>
          <a:xfrm>
            <a:off x="272373" y="2575725"/>
            <a:ext cx="10690698"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转移时枚举还没被切割过的点即可，切割线为这个点与下一个点形成的直线。</a:t>
            </a:r>
          </a:p>
        </p:txBody>
      </p:sp>
      <p:sp>
        <p:nvSpPr>
          <p:cNvPr id="9" name="文本框 8">
            <a:extLst>
              <a:ext uri="{FF2B5EF4-FFF2-40B4-BE49-F238E27FC236}">
                <a16:creationId xmlns:a16="http://schemas.microsoft.com/office/drawing/2014/main" id="{048CF115-C796-4EE1-ACC0-32DAF3ACAC0D}"/>
              </a:ext>
            </a:extLst>
          </p:cNvPr>
          <p:cNvSpPr txBox="1"/>
          <p:nvPr/>
        </p:nvSpPr>
        <p:spPr>
          <a:xfrm>
            <a:off x="272374" y="3230021"/>
            <a:ext cx="593387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现在的问题就变成了求切割线的长度了。</a:t>
            </a:r>
          </a:p>
        </p:txBody>
      </p:sp>
      <p:sp>
        <p:nvSpPr>
          <p:cNvPr id="10" name="文本框 9">
            <a:extLst>
              <a:ext uri="{FF2B5EF4-FFF2-40B4-BE49-F238E27FC236}">
                <a16:creationId xmlns:a16="http://schemas.microsoft.com/office/drawing/2014/main" id="{C6415F52-C895-409B-8910-4157D01D9035}"/>
              </a:ext>
            </a:extLst>
          </p:cNvPr>
          <p:cNvSpPr txBox="1"/>
          <p:nvPr/>
        </p:nvSpPr>
        <p:spPr>
          <a:xfrm>
            <a:off x="272373" y="3889461"/>
            <a:ext cx="9555208" cy="83099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顺序枚举当前状态的每条切割线，求每条切割线在这条线上形成的交点，最后形成的左右端点间距离就是所求。</a:t>
            </a:r>
          </a:p>
        </p:txBody>
      </p:sp>
    </p:spTree>
    <p:extLst>
      <p:ext uri="{BB962C8B-B14F-4D97-AF65-F5344CB8AC3E}">
        <p14:creationId xmlns:p14="http://schemas.microsoft.com/office/powerpoint/2010/main" val="46001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3"/>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D575F182-E656-402D-AD9E-5F7E7BD73E96}"/>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2003</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」切割多边形</a:t>
            </a:r>
          </a:p>
        </p:txBody>
      </p:sp>
      <p:sp>
        <p:nvSpPr>
          <p:cNvPr id="5" name="文本框 4">
            <a:extLst>
              <a:ext uri="{FF2B5EF4-FFF2-40B4-BE49-F238E27FC236}">
                <a16:creationId xmlns:a16="http://schemas.microsoft.com/office/drawing/2014/main" id="{3A084ACE-CE29-4B09-BEEB-0C58871D0EAC}"/>
              </a:ext>
            </a:extLst>
          </p:cNvPr>
          <p:cNvSpPr txBox="1"/>
          <p:nvPr/>
        </p:nvSpPr>
        <p:spPr>
          <a:xfrm>
            <a:off x="272374" y="1218429"/>
            <a:ext cx="914400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考虑两直线求交点的一个向量求法</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D4026CA-E5CA-4EEA-8728-D784A185FA89}"/>
                  </a:ext>
                </a:extLst>
              </p:cNvPr>
              <p:cNvSpPr txBox="1"/>
              <p:nvPr/>
            </p:nvSpPr>
            <p:spPr>
              <a:xfrm>
                <a:off x="5006631" y="1837094"/>
                <a:ext cx="2178738" cy="8626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𝑂𝑃</m:t>
                          </m:r>
                        </m:e>
                      </m:acc>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𝑣</m:t>
                          </m:r>
                        </m:e>
                      </m:acc>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𝑙</m:t>
                              </m:r>
                            </m:e>
                          </m:acc>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𝑄𝑃</m:t>
                              </m:r>
                            </m:e>
                          </m:acc>
                        </m:num>
                        <m:den>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𝑣</m:t>
                              </m:r>
                            </m:e>
                          </m:acc>
                          <m:r>
                            <a:rPr lang="en-US" altLang="zh-CN" sz="2400" b="0" i="1" smtClean="0">
                              <a:latin typeface="Cambria Math" panose="02040503050406030204" pitchFamily="18"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𝑙</m:t>
                              </m:r>
                            </m:e>
                          </m:acc>
                        </m:den>
                      </m:f>
                    </m:oMath>
                  </m:oMathPara>
                </a14:m>
                <a:endParaRPr lang="zh-CN" altLang="en-US" sz="2400" dirty="0"/>
              </a:p>
            </p:txBody>
          </p:sp>
        </mc:Choice>
        <mc:Fallback xmlns="">
          <p:sp>
            <p:nvSpPr>
              <p:cNvPr id="6" name="文本框 5">
                <a:extLst>
                  <a:ext uri="{FF2B5EF4-FFF2-40B4-BE49-F238E27FC236}">
                    <a16:creationId xmlns:a16="http://schemas.microsoft.com/office/drawing/2014/main" id="{5D4026CA-E5CA-4EEA-8728-D784A185FA89}"/>
                  </a:ext>
                </a:extLst>
              </p:cNvPr>
              <p:cNvSpPr txBox="1">
                <a:spLocks noRot="1" noChangeAspect="1" noMove="1" noResize="1" noEditPoints="1" noAdjustHandles="1" noChangeArrowheads="1" noChangeShapeType="1" noTextEdit="1"/>
              </p:cNvSpPr>
              <p:nvPr/>
            </p:nvSpPr>
            <p:spPr>
              <a:xfrm>
                <a:off x="5006631" y="1837094"/>
                <a:ext cx="2178738" cy="86267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A270069-83BD-4343-94FC-8DEDBF74C44E}"/>
                  </a:ext>
                </a:extLst>
              </p:cNvPr>
              <p:cNvSpPr txBox="1"/>
              <p:nvPr/>
            </p:nvSpPr>
            <p:spPr>
              <a:xfrm>
                <a:off x="272374" y="2860201"/>
                <a:ext cx="11258144" cy="885563"/>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其中，</a:t>
                </a:r>
                <a14:m>
                  <m:oMath xmlns:m="http://schemas.openxmlformats.org/officeDocument/2006/math">
                    <m:r>
                      <a:rPr lang="en-US" altLang="zh-CN" sz="2400" b="0" i="1" smtClean="0">
                        <a:latin typeface="Cambria Math" panose="02040503050406030204" pitchFamily="18" charset="0"/>
                      </a:rPr>
                      <m:t>𝑃</m:t>
                    </m:r>
                  </m:oMath>
                </a14:m>
                <a:r>
                  <a:rPr lang="zh-CN" altLang="en-US" sz="2400" dirty="0">
                    <a:latin typeface="华文楷体" panose="02010600040101010101" pitchFamily="2" charset="-122"/>
                    <a:ea typeface="华文楷体" panose="02010600040101010101" pitchFamily="2" charset="-122"/>
                  </a:rPr>
                  <a:t> 是直线上一点，</a:t>
                </a:r>
                <a14:m>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𝑣</m:t>
                        </m:r>
                      </m:e>
                    </m:acc>
                  </m:oMath>
                </a14:m>
                <a:r>
                  <a:rPr lang="zh-CN" altLang="en-US" sz="2400" dirty="0">
                    <a:latin typeface="华文楷体" panose="02010600040101010101" pitchFamily="2" charset="-122"/>
                    <a:ea typeface="华文楷体" panose="02010600040101010101" pitchFamily="2" charset="-122"/>
                  </a:rPr>
                  <a:t> 是这条直线的方向向量。</a:t>
                </a:r>
                <a14:m>
                  <m:oMath xmlns:m="http://schemas.openxmlformats.org/officeDocument/2006/math">
                    <m:r>
                      <a:rPr lang="en-US" altLang="zh-CN" sz="2400" b="0" i="1" smtClean="0">
                        <a:latin typeface="Cambria Math" panose="02040503050406030204" pitchFamily="18" charset="0"/>
                      </a:rPr>
                      <m:t>𝑄</m:t>
                    </m:r>
                  </m:oMath>
                </a14:m>
                <a:r>
                  <a:rPr lang="zh-CN" altLang="en-US" sz="2400" dirty="0">
                    <a:latin typeface="华文楷体" panose="02010600040101010101" pitchFamily="2" charset="-122"/>
                    <a:ea typeface="华文楷体" panose="02010600040101010101" pitchFamily="2" charset="-122"/>
                  </a:rPr>
                  <a:t> 与 </a:t>
                </a:r>
                <a14:m>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𝑙</m:t>
                        </m:r>
                      </m:e>
                    </m:acc>
                  </m:oMath>
                </a14:m>
                <a:r>
                  <a:rPr lang="zh-CN" altLang="en-US" sz="2400" dirty="0">
                    <a:latin typeface="华文楷体" panose="02010600040101010101" pitchFamily="2" charset="-122"/>
                    <a:ea typeface="华文楷体" panose="02010600040101010101" pitchFamily="2" charset="-122"/>
                  </a:rPr>
                  <a:t> 分别是另一条直线上的点与另一条直线的方向向量。</a:t>
                </a:r>
              </a:p>
            </p:txBody>
          </p:sp>
        </mc:Choice>
        <mc:Fallback xmlns="">
          <p:sp>
            <p:nvSpPr>
              <p:cNvPr id="7" name="文本框 6">
                <a:extLst>
                  <a:ext uri="{FF2B5EF4-FFF2-40B4-BE49-F238E27FC236}">
                    <a16:creationId xmlns:a16="http://schemas.microsoft.com/office/drawing/2014/main" id="{BA270069-83BD-4343-94FC-8DEDBF74C44E}"/>
                  </a:ext>
                </a:extLst>
              </p:cNvPr>
              <p:cNvSpPr txBox="1">
                <a:spLocks noRot="1" noChangeAspect="1" noMove="1" noResize="1" noEditPoints="1" noAdjustHandles="1" noChangeArrowheads="1" noChangeShapeType="1" noTextEdit="1"/>
              </p:cNvSpPr>
              <p:nvPr/>
            </p:nvSpPr>
            <p:spPr>
              <a:xfrm>
                <a:off x="272374" y="2860201"/>
                <a:ext cx="11258144" cy="885563"/>
              </a:xfrm>
              <a:prstGeom prst="rect">
                <a:avLst/>
              </a:prstGeom>
              <a:blipFill>
                <a:blip r:embed="rId5"/>
                <a:stretch>
                  <a:fillRect l="-867" b="-1517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03835B8E-BAAA-42CE-A15E-93D9BA87A8E8}"/>
              </a:ext>
            </a:extLst>
          </p:cNvPr>
          <p:cNvSpPr txBox="1"/>
          <p:nvPr/>
        </p:nvSpPr>
        <p:spPr>
          <a:xfrm>
            <a:off x="272374" y="3929055"/>
            <a:ext cx="8463064"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每次计算出分式部分，类似直线参数方程中参数的处理即可。</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BA9B3F4-1A85-431D-9A27-4256B729F793}"/>
                  </a:ext>
                </a:extLst>
              </p:cNvPr>
              <p:cNvSpPr txBox="1"/>
              <p:nvPr/>
            </p:nvSpPr>
            <p:spPr>
              <a:xfrm>
                <a:off x="272374" y="4574011"/>
                <a:ext cx="774321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11" name="文本框 10">
                <a:extLst>
                  <a:ext uri="{FF2B5EF4-FFF2-40B4-BE49-F238E27FC236}">
                    <a16:creationId xmlns:a16="http://schemas.microsoft.com/office/drawing/2014/main" id="{6BA9B3F4-1A85-431D-9A27-4256B729F793}"/>
                  </a:ext>
                </a:extLst>
              </p:cNvPr>
              <p:cNvSpPr txBox="1">
                <a:spLocks noRot="1" noChangeAspect="1" noMove="1" noResize="1" noEditPoints="1" noAdjustHandles="1" noChangeArrowheads="1" noChangeShapeType="1" noTextEdit="1"/>
              </p:cNvSpPr>
              <p:nvPr/>
            </p:nvSpPr>
            <p:spPr>
              <a:xfrm>
                <a:off x="272374" y="4574011"/>
                <a:ext cx="7743217" cy="461665"/>
              </a:xfrm>
              <a:prstGeom prst="rect">
                <a:avLst/>
              </a:prstGeom>
              <a:blipFill>
                <a:blip r:embed="rId6"/>
                <a:stretch>
                  <a:fillRect l="-1260"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315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EDAE2A5E-00BF-4467-95AC-83EF5600D25F}"/>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2004</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」森林</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2960EE5-1D92-4B72-BEB8-0DCDC441FEFB}"/>
                  </a:ext>
                </a:extLst>
              </p:cNvPr>
              <p:cNvSpPr txBox="1"/>
              <p:nvPr/>
            </p:nvSpPr>
            <p:spPr>
              <a:xfrm>
                <a:off x="272374" y="1575801"/>
                <a:ext cx="11420273" cy="1569660"/>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森林里面有</a:t>
                </a:r>
                <a:r>
                  <a:rPr lang="en-US" altLang="zh-CN" sz="2400" dirty="0">
                    <a:latin typeface="华文楷体" panose="02010600040101010101" pitchFamily="2" charset="-122"/>
                    <a:ea typeface="华文楷体" panose="02010600040101010101" pitchFamily="2" charset="-122"/>
                  </a:rPr>
                  <a:t> </a:t>
                </a:r>
                <a14:m>
                  <m:oMath xmlns:m="http://schemas.openxmlformats.org/officeDocument/2006/math">
                    <m:r>
                      <a:rPr lang="en-US" altLang="zh-CN" sz="2400" b="0" i="1" smtClean="0">
                        <a:latin typeface="Cambria Math" panose="02040503050406030204" pitchFamily="18" charset="0"/>
                        <a:ea typeface="华文楷体" panose="02010600040101010101" pitchFamily="2" charset="-122"/>
                      </a:rPr>
                      <m:t>𝑛</m:t>
                    </m:r>
                  </m:oMath>
                </a14:m>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棵贵重的树，你需要将它们保护起来。保护树木的方法是给它们做一个围栏（专业术语叫“凸包”），但围栏本身需要用这些树来做，因此需要砍下一些树。砍掉哪些树才能让损失的价值最小呢？如果有（多）个解，取被砍掉的树的数目最小的一组。你可以认为在这样的限制下解是唯一的。</a:t>
                </a:r>
              </a:p>
            </p:txBody>
          </p:sp>
        </mc:Choice>
        <mc:Fallback xmlns="">
          <p:sp>
            <p:nvSpPr>
              <p:cNvPr id="5" name="文本框 4">
                <a:extLst>
                  <a:ext uri="{FF2B5EF4-FFF2-40B4-BE49-F238E27FC236}">
                    <a16:creationId xmlns:a16="http://schemas.microsoft.com/office/drawing/2014/main" id="{F2960EE5-1D92-4B72-BEB8-0DCDC441FEFB}"/>
                  </a:ext>
                </a:extLst>
              </p:cNvPr>
              <p:cNvSpPr txBox="1">
                <a:spLocks noRot="1" noChangeAspect="1" noMove="1" noResize="1" noEditPoints="1" noAdjustHandles="1" noChangeArrowheads="1" noChangeShapeType="1" noTextEdit="1"/>
              </p:cNvSpPr>
              <p:nvPr/>
            </p:nvSpPr>
            <p:spPr>
              <a:xfrm>
                <a:off x="272374" y="1575801"/>
                <a:ext cx="11420273" cy="1569660"/>
              </a:xfrm>
              <a:prstGeom prst="rect">
                <a:avLst/>
              </a:prstGeom>
              <a:blipFill>
                <a:blip r:embed="rId3"/>
                <a:stretch>
                  <a:fillRect l="-854" t="-3101" b="-7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4278F7C-4DB6-4A91-ADD4-5620A706CAD2}"/>
                  </a:ext>
                </a:extLst>
              </p:cNvPr>
              <p:cNvSpPr txBox="1"/>
              <p:nvPr/>
            </p:nvSpPr>
            <p:spPr>
              <a:xfrm>
                <a:off x="272375" y="3659832"/>
                <a:ext cx="3570052"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数据范围：</a:t>
                </a:r>
                <a14:m>
                  <m:oMath xmlns:m="http://schemas.openxmlformats.org/officeDocument/2006/math">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≤15</m:t>
                    </m:r>
                  </m:oMath>
                </a14:m>
                <a:r>
                  <a:rPr lang="zh-CN" altLang="en-US" sz="2400" dirty="0">
                    <a:latin typeface="华文楷体" panose="02010600040101010101" pitchFamily="2" charset="-122"/>
                    <a:ea typeface="华文楷体" panose="02010600040101010101" pitchFamily="2" charset="-122"/>
                  </a:rPr>
                  <a:t>。</a:t>
                </a:r>
              </a:p>
            </p:txBody>
          </p:sp>
        </mc:Choice>
        <mc:Fallback xmlns="">
          <p:sp>
            <p:nvSpPr>
              <p:cNvPr id="6" name="文本框 5">
                <a:extLst>
                  <a:ext uri="{FF2B5EF4-FFF2-40B4-BE49-F238E27FC236}">
                    <a16:creationId xmlns:a16="http://schemas.microsoft.com/office/drawing/2014/main" id="{24278F7C-4DB6-4A91-ADD4-5620A706CAD2}"/>
                  </a:ext>
                </a:extLst>
              </p:cNvPr>
              <p:cNvSpPr txBox="1">
                <a:spLocks noRot="1" noChangeAspect="1" noMove="1" noResize="1" noEditPoints="1" noAdjustHandles="1" noChangeArrowheads="1" noChangeShapeType="1" noTextEdit="1"/>
              </p:cNvSpPr>
              <p:nvPr/>
            </p:nvSpPr>
            <p:spPr>
              <a:xfrm>
                <a:off x="272375" y="3659832"/>
                <a:ext cx="3570052" cy="461665"/>
              </a:xfrm>
              <a:prstGeom prst="rect">
                <a:avLst/>
              </a:prstGeom>
              <a:blipFill>
                <a:blip r:embed="rId4"/>
                <a:stretch>
                  <a:fillRect l="-2735" t="-10526" r="-513"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285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3"/>
          <a:stretch>
            <a:fillRect/>
          </a:stretch>
        </p:blipFill>
        <p:spPr>
          <a:xfrm>
            <a:off x="9827581" y="4159888"/>
            <a:ext cx="2341559" cy="2676522"/>
          </a:xfrm>
          <a:prstGeom prst="rect">
            <a:avLst/>
          </a:prstGeom>
        </p:spPr>
      </p:pic>
      <p:sp>
        <p:nvSpPr>
          <p:cNvPr id="2" name="文本框 1">
            <a:extLst>
              <a:ext uri="{FF2B5EF4-FFF2-40B4-BE49-F238E27FC236}">
                <a16:creationId xmlns:a16="http://schemas.microsoft.com/office/drawing/2014/main" id="{24333E09-3CE2-477C-8336-CEBB4A02BDD1}"/>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2004</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」森林</a:t>
            </a:r>
          </a:p>
        </p:txBody>
      </p:sp>
      <p:sp>
        <p:nvSpPr>
          <p:cNvPr id="5" name="文本框 4">
            <a:extLst>
              <a:ext uri="{FF2B5EF4-FFF2-40B4-BE49-F238E27FC236}">
                <a16:creationId xmlns:a16="http://schemas.microsoft.com/office/drawing/2014/main" id="{CF6253CB-D818-45FA-866A-AC8DDD3BE886}"/>
              </a:ext>
            </a:extLst>
          </p:cNvPr>
          <p:cNvSpPr txBox="1"/>
          <p:nvPr/>
        </p:nvSpPr>
        <p:spPr>
          <a:xfrm>
            <a:off x="272374" y="1353563"/>
            <a:ext cx="9727660"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枚举每棵树砍或不砍即可。求出每种情况的最小价值后更新答案。</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9B2C018-695A-48E7-9160-551B6E130E72}"/>
                  </a:ext>
                </a:extLst>
              </p:cNvPr>
              <p:cNvSpPr txBox="1"/>
              <p:nvPr/>
            </p:nvSpPr>
            <p:spPr>
              <a:xfrm>
                <a:off x="272374" y="2858158"/>
                <a:ext cx="7743217"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时间复杂度：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𝑛</m:t>
                        </m:r>
                      </m:e>
                    </m:func>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𝑛</m:t>
                        </m:r>
                      </m:sup>
                    </m:sSup>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，空间复杂度：</a:t>
                </a:r>
                <a14:m>
                  <m:oMath xmlns:m="http://schemas.openxmlformats.org/officeDocument/2006/math">
                    <m:r>
                      <a:rPr lang="zh-CN" altLang="en-US" sz="2400" i="1" smtClean="0">
                        <a:latin typeface="Cambria Math" panose="02040503050406030204" pitchFamily="18" charset="0"/>
                      </a:rPr>
                      <m:t>𝒪</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oMath>
                </a14:m>
                <a:r>
                  <a:rPr lang="zh-CN" altLang="en-US" sz="2400" dirty="0">
                    <a:latin typeface="华文楷体" panose="02010600040101010101" pitchFamily="2" charset="-122"/>
                    <a:ea typeface="华文楷体" panose="02010600040101010101" pitchFamily="2" charset="-122"/>
                  </a:rPr>
                  <a:t>。</a:t>
                </a:r>
              </a:p>
            </p:txBody>
          </p:sp>
        </mc:Choice>
        <mc:Fallback>
          <p:sp>
            <p:nvSpPr>
              <p:cNvPr id="6" name="文本框 5">
                <a:extLst>
                  <a:ext uri="{FF2B5EF4-FFF2-40B4-BE49-F238E27FC236}">
                    <a16:creationId xmlns:a16="http://schemas.microsoft.com/office/drawing/2014/main" id="{99B2C018-695A-48E7-9160-551B6E130E72}"/>
                  </a:ext>
                </a:extLst>
              </p:cNvPr>
              <p:cNvSpPr txBox="1">
                <a:spLocks noRot="1" noChangeAspect="1" noMove="1" noResize="1" noEditPoints="1" noAdjustHandles="1" noChangeArrowheads="1" noChangeShapeType="1" noTextEdit="1"/>
              </p:cNvSpPr>
              <p:nvPr/>
            </p:nvSpPr>
            <p:spPr>
              <a:xfrm>
                <a:off x="272374" y="2858158"/>
                <a:ext cx="7743217" cy="461665"/>
              </a:xfrm>
              <a:prstGeom prst="rect">
                <a:avLst/>
              </a:prstGeom>
              <a:blipFill>
                <a:blip r:embed="rId4"/>
                <a:stretch>
                  <a:fillRect l="-1260" t="-10526" b="-2894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9CFBACCB-0107-495E-907B-86A54A1CAA2B}"/>
              </a:ext>
            </a:extLst>
          </p:cNvPr>
          <p:cNvSpPr txBox="1"/>
          <p:nvPr/>
        </p:nvSpPr>
        <p:spPr>
          <a:xfrm>
            <a:off x="272374" y="2107362"/>
            <a:ext cx="11118715"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对于每种情况求出不砍的树形成凸包即可计算最优解时浪费的最小长度了。</a:t>
            </a:r>
          </a:p>
        </p:txBody>
      </p:sp>
      <p:sp>
        <p:nvSpPr>
          <p:cNvPr id="8" name="文本框 7">
            <a:extLst>
              <a:ext uri="{FF2B5EF4-FFF2-40B4-BE49-F238E27FC236}">
                <a16:creationId xmlns:a16="http://schemas.microsoft.com/office/drawing/2014/main" id="{DA19F39C-70F7-4AE5-9BD4-D1FA62389945}"/>
              </a:ext>
            </a:extLst>
          </p:cNvPr>
          <p:cNvSpPr txBox="1"/>
          <p:nvPr/>
        </p:nvSpPr>
        <p:spPr>
          <a:xfrm>
            <a:off x="272375" y="3608954"/>
            <a:ext cx="8463064" cy="738664"/>
          </a:xfrm>
          <a:prstGeom prst="rect">
            <a:avLst/>
          </a:prstGeom>
          <a:noFill/>
        </p:spPr>
        <p:txBody>
          <a:bodyPr wrap="square" rtlCol="0">
            <a:spAutoFit/>
          </a:bodyPr>
          <a:lstStyle/>
          <a:p>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OI in Hand </a:t>
            </a:r>
            <a:r>
              <a:rPr lang="zh-CN" altLang="en-US" sz="2400" dirty="0">
                <a:latin typeface="华文楷体" panose="02010600040101010101" pitchFamily="2" charset="-122"/>
                <a:ea typeface="华文楷体" panose="02010600040101010101" pitchFamily="2" charset="-122"/>
              </a:rPr>
              <a:t>上的信息显示 </a:t>
            </a:r>
            <a:r>
              <a:rPr lang="en-US" altLang="zh-CN" sz="2400" dirty="0" err="1">
                <a:latin typeface="Lucida Sans Unicode" panose="020B0602030504020204" pitchFamily="34" charset="0"/>
                <a:ea typeface="华文楷体" panose="02010600040101010101" pitchFamily="2" charset="-122"/>
                <a:cs typeface="Lucida Sans Unicode" panose="020B0602030504020204" pitchFamily="34" charset="0"/>
              </a:rPr>
              <a:t>SmartOJ</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 1905</a:t>
            </a:r>
            <a:r>
              <a:rPr lang="en-US" altLang="zh-CN" sz="2400" dirty="0">
                <a:latin typeface="华文楷体" panose="02010600040101010101" pitchFamily="2" charset="-122"/>
                <a:ea typeface="华文楷体" panose="02010600040101010101" pitchFamily="2" charset="-122"/>
                <a:cs typeface="Lucida Sans Unicode" panose="020B0602030504020204" pitchFamily="34" charset="0"/>
              </a:rPr>
              <a:t> </a:t>
            </a:r>
            <a:r>
              <a:rPr lang="zh-CN" altLang="en-US" sz="2400" dirty="0">
                <a:latin typeface="华文楷体" panose="02010600040101010101" pitchFamily="2" charset="-122"/>
                <a:ea typeface="华文楷体" panose="02010600040101010101" pitchFamily="2" charset="-122"/>
              </a:rPr>
              <a:t>是这道题</a:t>
            </a:r>
            <a:r>
              <a:rPr lang="en-US" altLang="zh-CN" sz="2400" dirty="0">
                <a:latin typeface="华文楷体" panose="02010600040101010101" pitchFamily="2" charset="-122"/>
                <a:ea typeface="华文楷体" panose="02010600040101010101" pitchFamily="2" charset="-122"/>
              </a:rPr>
              <a:t>……</a:t>
            </a:r>
          </a:p>
          <a:p>
            <a:r>
              <a:rPr lang="zh-CN" altLang="en-US" dirty="0">
                <a:latin typeface="华文楷体" panose="02010600040101010101" pitchFamily="2" charset="-122"/>
                <a:ea typeface="华文楷体" panose="02010600040101010101" pitchFamily="2" charset="-122"/>
              </a:rPr>
              <a:t>貌似 </a:t>
            </a:r>
            <a:r>
              <a:rPr lang="en-US" altLang="zh-CN" dirty="0" err="1">
                <a:latin typeface="Lucida Sans Unicode" panose="020B0602030504020204" pitchFamily="34" charset="0"/>
                <a:ea typeface="华文楷体" panose="02010600040101010101" pitchFamily="2" charset="-122"/>
                <a:cs typeface="Lucida Sans Unicode" panose="020B0602030504020204" pitchFamily="34" charset="0"/>
              </a:rPr>
              <a:t>SmartOJ</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是原齐齐哈尔大学的 </a:t>
            </a:r>
            <a:r>
              <a:rPr lang="en-US" altLang="zh-CN" dirty="0">
                <a:latin typeface="Lucida Sans Unicode" panose="020B0602030504020204" pitchFamily="34" charset="0"/>
                <a:ea typeface="华文楷体" panose="02010600040101010101" pitchFamily="2" charset="-122"/>
                <a:cs typeface="Lucida Sans Unicode" panose="020B0602030504020204" pitchFamily="34" charset="0"/>
              </a:rPr>
              <a:t>OJ</a:t>
            </a:r>
            <a:endParaRPr lang="zh-CN" altLang="en-US" dirty="0">
              <a:latin typeface="华文楷体" panose="02010600040101010101" pitchFamily="2" charset="-122"/>
              <a:ea typeface="华文楷体" panose="02010600040101010101" pitchFamily="2" charset="-122"/>
            </a:endParaRPr>
          </a:p>
        </p:txBody>
      </p:sp>
      <p:sp>
        <p:nvSpPr>
          <p:cNvPr id="3" name="文本框 2">
            <a:extLst>
              <a:ext uri="{FF2B5EF4-FFF2-40B4-BE49-F238E27FC236}">
                <a16:creationId xmlns:a16="http://schemas.microsoft.com/office/drawing/2014/main" id="{23082E20-FF66-4F15-A567-69E721406E8A}"/>
              </a:ext>
            </a:extLst>
          </p:cNvPr>
          <p:cNvSpPr txBox="1"/>
          <p:nvPr/>
        </p:nvSpPr>
        <p:spPr>
          <a:xfrm>
            <a:off x="272375" y="4636749"/>
            <a:ext cx="7159558" cy="954107"/>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现在齐大的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OJ</a:t>
            </a: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上正好有这道题。题号是 </a:t>
            </a:r>
            <a:r>
              <a:rPr lang="en-US" altLang="zh-CN" sz="2400" dirty="0">
                <a:latin typeface="Lucida Sans Unicode" panose="020B0602030504020204" pitchFamily="34" charset="0"/>
                <a:ea typeface="华文楷体" panose="02010600040101010101" pitchFamily="2" charset="-122"/>
                <a:cs typeface="Lucida Sans Unicode" panose="020B0602030504020204" pitchFamily="34" charset="0"/>
              </a:rPr>
              <a:t>1817</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可能是全网唯一可以提交这道题的地方了</a:t>
            </a:r>
            <a:r>
              <a:rPr lang="en-US" altLang="zh-CN" dirty="0">
                <a:latin typeface="华文楷体" panose="02010600040101010101" pitchFamily="2" charset="-122"/>
                <a:ea typeface="华文楷体" panose="02010600040101010101" pitchFamily="2" charset="-122"/>
              </a:rPr>
              <a:t>……</a:t>
            </a:r>
          </a:p>
          <a:p>
            <a:r>
              <a:rPr lang="zh-CN" altLang="en-US" sz="1400" dirty="0">
                <a:latin typeface="华文楷体" panose="02010600040101010101" pitchFamily="2" charset="-122"/>
                <a:ea typeface="华文楷体" panose="02010600040101010101" pitchFamily="2" charset="-122"/>
              </a:rPr>
              <a:t>（不包括各种非公开校内 </a:t>
            </a:r>
            <a:r>
              <a:rPr lang="en-US" altLang="zh-CN" sz="1400" dirty="0">
                <a:latin typeface="Lucida Sans Unicode" panose="020B0602030504020204" pitchFamily="34" charset="0"/>
                <a:ea typeface="华文楷体" panose="02010600040101010101" pitchFamily="2" charset="-122"/>
                <a:cs typeface="Lucida Sans Unicode" panose="020B0602030504020204" pitchFamily="34" charset="0"/>
              </a:rPr>
              <a:t>OJ</a:t>
            </a:r>
            <a:r>
              <a:rPr lang="zh-CN" altLang="en-US" sz="14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59509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Kanade63">
            <a:extLst>
              <a:ext uri="{FF2B5EF4-FFF2-40B4-BE49-F238E27FC236}">
                <a16:creationId xmlns:a16="http://schemas.microsoft.com/office/drawing/2014/main" id="{AC1A7F93-A45C-4308-A2DB-29B1A18B8BBA}"/>
              </a:ext>
            </a:extLst>
          </p:cNvPr>
          <p:cNvPicPr>
            <a:picLocks noChangeAspect="1"/>
          </p:cNvPicPr>
          <p:nvPr/>
        </p:nvPicPr>
        <p:blipFill>
          <a:blip r:embed="rId2"/>
          <a:stretch>
            <a:fillRect/>
          </a:stretch>
        </p:blipFill>
        <p:spPr>
          <a:xfrm>
            <a:off x="9827581" y="4159888"/>
            <a:ext cx="2341559" cy="2676522"/>
          </a:xfrm>
          <a:prstGeom prst="rect">
            <a:avLst/>
          </a:prstGeom>
        </p:spPr>
      </p:pic>
      <p:sp>
        <p:nvSpPr>
          <p:cNvPr id="3" name="文本框 2">
            <a:extLst>
              <a:ext uri="{FF2B5EF4-FFF2-40B4-BE49-F238E27FC236}">
                <a16:creationId xmlns:a16="http://schemas.microsoft.com/office/drawing/2014/main" id="{C2CA78A5-C66C-4106-906B-F996AB77DEAB}"/>
              </a:ext>
            </a:extLst>
          </p:cNvPr>
          <p:cNvSpPr txBox="1"/>
          <p:nvPr/>
        </p:nvSpPr>
        <p:spPr>
          <a:xfrm>
            <a:off x="272374" y="476655"/>
            <a:ext cx="8463064" cy="584775"/>
          </a:xfrm>
          <a:prstGeom prst="rect">
            <a:avLst/>
          </a:prstGeom>
          <a:noFill/>
        </p:spPr>
        <p:txBody>
          <a:bodyPr wrap="square" rtlCol="0">
            <a:spAutoFit/>
          </a:bodyPr>
          <a:lstStyle/>
          <a:p>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r>
              <a:rPr lang="en-US" altLang="zh-CN" sz="3200" dirty="0">
                <a:latin typeface="Lucida Sans Unicode" panose="020B0602030504020204" pitchFamily="34" charset="0"/>
                <a:ea typeface="华文仿宋" panose="02010600040101010101" pitchFamily="2" charset="-122"/>
                <a:cs typeface="Lucida Sans Unicode" panose="020B0602030504020204" pitchFamily="34" charset="0"/>
              </a:rPr>
              <a:t>SCOI 2005</a:t>
            </a:r>
            <a:r>
              <a:rPr lang="zh-CN" altLang="en-US" sz="3200" dirty="0">
                <a:latin typeface="华文仿宋" panose="02010600040101010101" pitchFamily="2" charset="-122"/>
                <a:ea typeface="华文仿宋" panose="02010600040101010101" pitchFamily="2" charset="-122"/>
                <a:cs typeface="Lucida Sans Unicode" panose="020B0602030504020204" pitchFamily="34" charset="0"/>
              </a:rPr>
              <a:t>」</a:t>
            </a:r>
          </a:p>
        </p:txBody>
      </p:sp>
      <p:sp>
        <p:nvSpPr>
          <p:cNvPr id="6" name="文本框 5">
            <a:extLst>
              <a:ext uri="{FF2B5EF4-FFF2-40B4-BE49-F238E27FC236}">
                <a16:creationId xmlns:a16="http://schemas.microsoft.com/office/drawing/2014/main" id="{522F980A-6028-4BD4-825C-517AE8EA2B53}"/>
              </a:ext>
            </a:extLst>
          </p:cNvPr>
          <p:cNvSpPr txBox="1"/>
          <p:nvPr/>
        </p:nvSpPr>
        <p:spPr>
          <a:xfrm>
            <a:off x="4325566" y="3198167"/>
            <a:ext cx="3540868" cy="461665"/>
          </a:xfrm>
          <a:prstGeom prst="rect">
            <a:avLst/>
          </a:prstGeom>
          <a:noFill/>
        </p:spPr>
        <p:txBody>
          <a:bodyPr wrap="square" rtlCol="0">
            <a:spAutoFit/>
          </a:bodyPr>
          <a:lstStyle/>
          <a:p>
            <a:r>
              <a:rPr lang="zh-CN" altLang="en-US" sz="2400" dirty="0">
                <a:latin typeface="华文楷体" panose="02010600040101010101" pitchFamily="2" charset="-122"/>
                <a:ea typeface="华文楷体" panose="02010600040101010101" pitchFamily="2" charset="-122"/>
              </a:rPr>
              <a:t>这一年并没有计算几何题</a:t>
            </a:r>
          </a:p>
        </p:txBody>
      </p:sp>
    </p:spTree>
    <p:extLst>
      <p:ext uri="{BB962C8B-B14F-4D97-AF65-F5344CB8AC3E}">
        <p14:creationId xmlns:p14="http://schemas.microsoft.com/office/powerpoint/2010/main" val="4273131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2820</Words>
  <Application>Microsoft Office PowerPoint</Application>
  <PresentationFormat>宽屏</PresentationFormat>
  <Paragraphs>184</Paragraphs>
  <Slides>37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等线</vt:lpstr>
      <vt:lpstr>华文仿宋</vt:lpstr>
      <vt:lpstr>华文楷体</vt:lpstr>
      <vt:lpstr>华文细黑</vt:lpstr>
      <vt:lpstr>Arial</vt:lpstr>
      <vt:lpstr>Calibri</vt:lpstr>
      <vt:lpstr>Calibri Light</vt:lpstr>
      <vt:lpstr>Cambria Math</vt:lpstr>
      <vt:lpstr>Lucida Sans Unicode</vt:lpstr>
      <vt:lpstr>Office 主题</vt:lpstr>
      <vt:lpstr>SCOI 计算几何大赏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贺然 杨</cp:lastModifiedBy>
  <cp:revision>183</cp:revision>
  <dcterms:created xsi:type="dcterms:W3CDTF">2015-05-05T08:02:00Z</dcterms:created>
  <dcterms:modified xsi:type="dcterms:W3CDTF">2020-08-05T16:14:59Z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