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3" r:id="rId5"/>
    <p:sldId id="260" r:id="rId6"/>
    <p:sldId id="265" r:id="rId7"/>
    <p:sldId id="25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28"/>
  </p:normalViewPr>
  <p:slideViewPr>
    <p:cSldViewPr snapToGrid="0" snapToObjects="1">
      <p:cViewPr>
        <p:scale>
          <a:sx n="164" d="100"/>
          <a:sy n="164" d="100"/>
        </p:scale>
        <p:origin x="680" y="-1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0DE34-3E17-CB4E-96FF-2A4C3175E8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5AE95-FEAF-2A4D-BA32-2A0434C2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AU" sz="1200" b="1" dirty="0"/>
              <a:t>Exclusion criteria: </a:t>
            </a:r>
            <a:r>
              <a:rPr lang="en-AU" sz="1200" dirty="0"/>
              <a:t>Anxiety scores, Eating disorders, Diet intentions.</a:t>
            </a:r>
          </a:p>
          <a:p>
            <a:pPr algn="just"/>
            <a:endParaRPr lang="en-AU" sz="1200" dirty="0"/>
          </a:p>
          <a:p>
            <a:pPr algn="just"/>
            <a:r>
              <a:rPr lang="en-AU" sz="1200" b="1" dirty="0"/>
              <a:t>Controls: </a:t>
            </a:r>
            <a:r>
              <a:rPr lang="en-AU" sz="1200" dirty="0"/>
              <a:t>Circadian Rhythm &amp; Individual food preferences where taking in to account for the analysis</a:t>
            </a:r>
          </a:p>
          <a:p>
            <a:pPr algn="just"/>
            <a:endParaRPr lang="en-AU" sz="1200" b="1" dirty="0"/>
          </a:p>
          <a:p>
            <a:pPr algn="just"/>
            <a:r>
              <a:rPr lang="en-AU" sz="1200" b="1" dirty="0"/>
              <a:t>Participants: </a:t>
            </a:r>
            <a:r>
              <a:rPr lang="en-AU" sz="1200" dirty="0"/>
              <a:t>25 healthy adults, (28±-7)</a:t>
            </a:r>
            <a:r>
              <a:rPr lang="en-AU" sz="1200" dirty="0">
                <a:solidFill>
                  <a:srgbClr val="7F7F7F"/>
                </a:solidFill>
              </a:rPr>
              <a:t> </a:t>
            </a:r>
            <a:r>
              <a:rPr lang="en-AU" sz="1200" dirty="0"/>
              <a:t>years, 12 males, 3 vegetarians.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s-E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AAT</a:t>
            </a:r>
            <a:r>
              <a:rPr lang="en-US" sz="1200" dirty="0"/>
              <a:t>: Is implicit task for assessing both automatic and regulated approach-avoidance impulses behavior. Here participants are asked to move a joystick either towards or forward pictures according to cues. Following this button press pictures grew or shrank, mimicking approach or avoidance.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algn="just"/>
            <a:r>
              <a:rPr lang="en-AU" sz="1200" dirty="0"/>
              <a:t>We adapted a protocol of exposure to neutral and attractive food pictures, with either a mindful or immerse attitude, followed by an Approach–Avoidance Task (AAT)</a:t>
            </a:r>
            <a:r>
              <a:rPr lang="en-US" sz="1200" baseline="30000" dirty="0">
                <a:solidFill>
                  <a:srgbClr val="000000"/>
                </a:solidFill>
              </a:rPr>
              <a:t>3</a:t>
            </a:r>
            <a:r>
              <a:rPr lang="en-AU" sz="1200" dirty="0"/>
              <a:t>.</a:t>
            </a:r>
          </a:p>
          <a:p>
            <a:pPr algn="just"/>
            <a:r>
              <a:rPr lang="en-US" sz="1200" dirty="0">
                <a:solidFill>
                  <a:srgbClr val="C0504D"/>
                </a:solidFill>
              </a:rPr>
              <a:t> </a:t>
            </a:r>
            <a:endParaRPr lang="en-AU" sz="1200" dirty="0"/>
          </a:p>
          <a:p>
            <a:pPr>
              <a:defRPr/>
            </a:pPr>
            <a:r>
              <a:rPr lang="en-AU" sz="1200" b="1" dirty="0"/>
              <a:t>Independent variables:</a:t>
            </a:r>
          </a:p>
          <a:p>
            <a:pPr marL="302678" indent="-302678">
              <a:buAutoNum type="arabicParenR"/>
            </a:pPr>
            <a:r>
              <a:rPr lang="en-AU" sz="1200" dirty="0"/>
              <a:t>Instruction Type (intra-subject): Mindful / Immerse</a:t>
            </a:r>
          </a:p>
          <a:p>
            <a:pPr marL="302678" indent="-302678">
              <a:buAutoNum type="arabicParenR"/>
            </a:pPr>
            <a:r>
              <a:rPr lang="en-AU" sz="1200" dirty="0"/>
              <a:t>Food Type: Appetizing / Neutral</a:t>
            </a:r>
          </a:p>
          <a:p>
            <a:pPr marL="302678" indent="-302678">
              <a:buAutoNum type="arabicParenR"/>
            </a:pPr>
            <a:r>
              <a:rPr lang="en-AU" sz="1200" dirty="0"/>
              <a:t>Response Type: Approach / Avoidance</a:t>
            </a:r>
          </a:p>
          <a:p>
            <a:pPr>
              <a:defRPr/>
            </a:pPr>
            <a:endParaRPr lang="en-AU" sz="1200" b="1" dirty="0"/>
          </a:p>
          <a:p>
            <a:pPr>
              <a:defRPr/>
            </a:pPr>
            <a:r>
              <a:rPr lang="en-AU" sz="1200" b="1" dirty="0"/>
              <a:t>Dependent variables:</a:t>
            </a:r>
            <a:endParaRPr lang="en-AU" sz="1200" dirty="0"/>
          </a:p>
          <a:p>
            <a:pPr marL="302678" indent="-302678">
              <a:buFontTx/>
              <a:buAutoNum type="arabicParenR"/>
            </a:pPr>
            <a:r>
              <a:rPr lang="en-AU" sz="1200" dirty="0"/>
              <a:t>Reaction times</a:t>
            </a:r>
          </a:p>
          <a:p>
            <a:pPr marL="302678" indent="-302678">
              <a:buFontTx/>
              <a:buAutoNum type="arabicParenR"/>
            </a:pPr>
            <a:r>
              <a:rPr lang="en-AU" sz="1200" dirty="0"/>
              <a:t>Electroencephalogram (EEG). (not included here)</a:t>
            </a:r>
          </a:p>
          <a:p>
            <a:pPr marL="302678" indent="-302678">
              <a:buFontTx/>
              <a:buAutoNum type="arabicParenR"/>
            </a:pPr>
            <a:r>
              <a:rPr lang="en-AU" sz="1200" dirty="0"/>
              <a:t>Saliva volume</a:t>
            </a:r>
          </a:p>
          <a:p>
            <a:pPr marL="302678" indent="-302678">
              <a:buFontTx/>
              <a:buAutoNum type="arabicParenR"/>
            </a:pPr>
            <a:r>
              <a:rPr lang="en-AU" sz="1200" dirty="0"/>
              <a:t>Elicitation and semi-structured  interviews (not included here)</a:t>
            </a:r>
          </a:p>
          <a:p>
            <a:pPr marL="302678" indent="-302678">
              <a:buFontTx/>
              <a:buAutoNum type="arabicParenR"/>
            </a:pPr>
            <a:r>
              <a:rPr lang="en-AU" sz="1200" dirty="0"/>
              <a:t>Self-report questionnaires </a:t>
            </a:r>
          </a:p>
          <a:p>
            <a:endParaRPr lang="en-AU" sz="1200" dirty="0"/>
          </a:p>
          <a:p>
            <a:pPr algn="just"/>
            <a:r>
              <a:rPr lang="en-AU" sz="1200" b="1" dirty="0"/>
              <a:t>Exclusion criteria: </a:t>
            </a:r>
            <a:r>
              <a:rPr lang="en-AU" sz="1200" dirty="0"/>
              <a:t>Anxiety scores, Eating disorders, Diet intentions.</a:t>
            </a:r>
          </a:p>
          <a:p>
            <a:pPr algn="just"/>
            <a:endParaRPr lang="en-AU" sz="1200" dirty="0"/>
          </a:p>
          <a:p>
            <a:pPr algn="just"/>
            <a:r>
              <a:rPr lang="en-AU" sz="1200" b="1" dirty="0"/>
              <a:t>Controls: </a:t>
            </a:r>
            <a:r>
              <a:rPr lang="en-AU" sz="1200" dirty="0"/>
              <a:t>Circadian Rhythm &amp; Individual food preferences where taking in to account for the analysis</a:t>
            </a:r>
          </a:p>
          <a:p>
            <a:pPr algn="just"/>
            <a:endParaRPr lang="en-AU" sz="1200" b="1" dirty="0"/>
          </a:p>
          <a:p>
            <a:pPr algn="just"/>
            <a:r>
              <a:rPr lang="en-AU" sz="1200" b="1" dirty="0"/>
              <a:t>Participants: </a:t>
            </a:r>
            <a:r>
              <a:rPr lang="en-AU" sz="1200" dirty="0"/>
              <a:t>25 healthy adults, (28±-7)</a:t>
            </a:r>
            <a:r>
              <a:rPr lang="en-AU" sz="1200" dirty="0">
                <a:solidFill>
                  <a:srgbClr val="7F7F7F"/>
                </a:solidFill>
              </a:rPr>
              <a:t> </a:t>
            </a:r>
            <a:r>
              <a:rPr lang="en-AU" sz="1200" dirty="0"/>
              <a:t>years, 12 males, 3 vegetarians.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A7753-8A0F-4246-8526-BEAE18924D3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4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5E1-2238-C34C-94B3-FB4245957C50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2AD4-36CA-F147-B845-DF0EB18F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Dereification and Immersion in the AAT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Set description and Route map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6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04" y="907330"/>
            <a:ext cx="6954519" cy="537460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588224" y="3454362"/>
            <a:ext cx="2854626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AU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1200" b="1" dirty="0">
                <a:solidFill>
                  <a:srgbClr val="000000"/>
                </a:solidFill>
              </a:rPr>
              <a:t>Independent variables:</a:t>
            </a:r>
          </a:p>
          <a:p>
            <a:pPr marL="302678" indent="-302678"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Instruction Type (intra-subject): Mindful / Immerse</a:t>
            </a:r>
          </a:p>
          <a:p>
            <a:pPr marL="302678" indent="-302678"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Food Type: Appetizing / Neutral</a:t>
            </a:r>
          </a:p>
          <a:p>
            <a:pPr marL="302678" indent="-302678"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Response Type: Approach / Avoidance</a:t>
            </a:r>
          </a:p>
          <a:p>
            <a:pPr>
              <a:defRPr/>
            </a:pPr>
            <a:endParaRPr lang="en-AU" sz="1200" b="1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2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1200" b="1" dirty="0">
                <a:solidFill>
                  <a:srgbClr val="000000"/>
                </a:solidFill>
              </a:rPr>
              <a:t>Dependent variables:</a:t>
            </a:r>
            <a:endParaRPr lang="en-AU" sz="1200" dirty="0">
              <a:solidFill>
                <a:srgbClr val="000000"/>
              </a:solidFill>
            </a:endParaRPr>
          </a:p>
          <a:p>
            <a:pPr marL="302678" indent="-302678">
              <a:buFontTx/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Reaction times</a:t>
            </a:r>
          </a:p>
          <a:p>
            <a:pPr marL="302678" indent="-302678">
              <a:buFontTx/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Electroencephalogram (EEG). </a:t>
            </a:r>
          </a:p>
          <a:p>
            <a:pPr marL="302678" indent="-302678">
              <a:buFontTx/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Saliva volume</a:t>
            </a:r>
          </a:p>
          <a:p>
            <a:pPr marL="302678" indent="-302678">
              <a:buFontTx/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 Salivary alpha amylase activity</a:t>
            </a:r>
          </a:p>
          <a:p>
            <a:pPr marL="302678" indent="-302678">
              <a:buFontTx/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Self-report questionnaires </a:t>
            </a:r>
          </a:p>
          <a:p>
            <a:pPr marL="302678" indent="-302678">
              <a:buFontTx/>
              <a:buAutoNum type="arabicParenR"/>
            </a:pPr>
            <a:r>
              <a:rPr lang="en-AU" sz="1200" dirty="0">
                <a:solidFill>
                  <a:srgbClr val="000000"/>
                </a:solidFill>
              </a:rPr>
              <a:t>Elicitation and semi-structured  interviews </a:t>
            </a:r>
          </a:p>
          <a:p>
            <a:pPr algn="just"/>
            <a:endParaRPr lang="en-AU" sz="1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92" y="185245"/>
            <a:ext cx="170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Design:</a:t>
            </a:r>
          </a:p>
        </p:txBody>
      </p:sp>
    </p:spTree>
    <p:extLst>
      <p:ext uri="{BB962C8B-B14F-4D97-AF65-F5344CB8AC3E}">
        <p14:creationId xmlns:p14="http://schemas.microsoft.com/office/powerpoint/2010/main" val="41262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adroTexto 81"/>
          <p:cNvSpPr txBox="1"/>
          <p:nvPr/>
        </p:nvSpPr>
        <p:spPr>
          <a:xfrm>
            <a:off x="3295540" y="4516659"/>
            <a:ext cx="362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(starting IMMERSE/ MINDFUL Counterbalance across subjects)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08176" y="1969799"/>
            <a:ext cx="3701762" cy="615615"/>
            <a:chOff x="872550" y="1969799"/>
            <a:chExt cx="4335388" cy="805203"/>
          </a:xfrm>
        </p:grpSpPr>
        <p:grpSp>
          <p:nvGrpSpPr>
            <p:cNvPr id="47" name="Agrupar 6"/>
            <p:cNvGrpSpPr/>
            <p:nvPr/>
          </p:nvGrpSpPr>
          <p:grpSpPr>
            <a:xfrm>
              <a:off x="4475960" y="1973541"/>
              <a:ext cx="731978" cy="801461"/>
              <a:chOff x="2793592" y="3930255"/>
              <a:chExt cx="939800" cy="1034661"/>
            </a:xfrm>
          </p:grpSpPr>
          <p:sp>
            <p:nvSpPr>
              <p:cNvPr id="69" name="Rectángulo 10"/>
              <p:cNvSpPr/>
              <p:nvPr/>
            </p:nvSpPr>
            <p:spPr bwMode="auto">
              <a:xfrm>
                <a:off x="2861958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70" name="CuadroTexto 116"/>
              <p:cNvSpPr txBox="1"/>
              <p:nvPr/>
            </p:nvSpPr>
            <p:spPr>
              <a:xfrm>
                <a:off x="2793592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2</a:t>
                </a:r>
              </a:p>
            </p:txBody>
          </p:sp>
        </p:grpSp>
        <p:grpSp>
          <p:nvGrpSpPr>
            <p:cNvPr id="51" name="Agrupar 91"/>
            <p:cNvGrpSpPr/>
            <p:nvPr/>
          </p:nvGrpSpPr>
          <p:grpSpPr>
            <a:xfrm>
              <a:off x="3743982" y="1973540"/>
              <a:ext cx="731978" cy="801461"/>
              <a:chOff x="2739398" y="3930255"/>
              <a:chExt cx="939800" cy="1034661"/>
            </a:xfrm>
          </p:grpSpPr>
          <p:sp>
            <p:nvSpPr>
              <p:cNvPr id="60" name="Rectángulo 92"/>
              <p:cNvSpPr/>
              <p:nvPr/>
            </p:nvSpPr>
            <p:spPr bwMode="auto">
              <a:xfrm>
                <a:off x="2823251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61" name="CuadroTexto 93"/>
              <p:cNvSpPr txBox="1"/>
              <p:nvPr/>
            </p:nvSpPr>
            <p:spPr>
              <a:xfrm>
                <a:off x="2739398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2</a:t>
                </a:r>
              </a:p>
            </p:txBody>
          </p:sp>
        </p:grpSp>
        <p:grpSp>
          <p:nvGrpSpPr>
            <p:cNvPr id="72" name="Agrupar 6"/>
            <p:cNvGrpSpPr/>
            <p:nvPr/>
          </p:nvGrpSpPr>
          <p:grpSpPr>
            <a:xfrm>
              <a:off x="1600141" y="1973541"/>
              <a:ext cx="720797" cy="801461"/>
              <a:chOff x="2793592" y="3930255"/>
              <a:chExt cx="939800" cy="1034661"/>
            </a:xfrm>
          </p:grpSpPr>
          <p:sp>
            <p:nvSpPr>
              <p:cNvPr id="82" name="Rectángulo 10"/>
              <p:cNvSpPr/>
              <p:nvPr/>
            </p:nvSpPr>
            <p:spPr bwMode="auto">
              <a:xfrm>
                <a:off x="2861958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83" name="CuadroTexto 116"/>
              <p:cNvSpPr txBox="1"/>
              <p:nvPr/>
            </p:nvSpPr>
            <p:spPr>
              <a:xfrm>
                <a:off x="2793592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1</a:t>
                </a:r>
              </a:p>
            </p:txBody>
          </p:sp>
        </p:grpSp>
        <p:grpSp>
          <p:nvGrpSpPr>
            <p:cNvPr id="73" name="Agrupar 85"/>
            <p:cNvGrpSpPr/>
            <p:nvPr/>
          </p:nvGrpSpPr>
          <p:grpSpPr>
            <a:xfrm>
              <a:off x="2297907" y="1973541"/>
              <a:ext cx="720797" cy="801461"/>
              <a:chOff x="2840044" y="3930255"/>
              <a:chExt cx="939800" cy="1034661"/>
            </a:xfrm>
          </p:grpSpPr>
          <p:sp>
            <p:nvSpPr>
              <p:cNvPr id="80" name="Rectángulo 86"/>
              <p:cNvSpPr/>
              <p:nvPr/>
            </p:nvSpPr>
            <p:spPr bwMode="auto">
              <a:xfrm>
                <a:off x="2923887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81" name="CuadroTexto 87"/>
              <p:cNvSpPr txBox="1"/>
              <p:nvPr/>
            </p:nvSpPr>
            <p:spPr>
              <a:xfrm>
                <a:off x="2840044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1</a:t>
                </a:r>
              </a:p>
            </p:txBody>
          </p:sp>
        </p:grpSp>
        <p:grpSp>
          <p:nvGrpSpPr>
            <p:cNvPr id="74" name="Agrupar 88"/>
            <p:cNvGrpSpPr/>
            <p:nvPr/>
          </p:nvGrpSpPr>
          <p:grpSpPr>
            <a:xfrm>
              <a:off x="3023185" y="1969799"/>
              <a:ext cx="720797" cy="801461"/>
              <a:chOff x="2855528" y="3930255"/>
              <a:chExt cx="939800" cy="1034661"/>
            </a:xfrm>
          </p:grpSpPr>
          <p:sp>
            <p:nvSpPr>
              <p:cNvPr id="78" name="Rectángulo 89"/>
              <p:cNvSpPr/>
              <p:nvPr/>
            </p:nvSpPr>
            <p:spPr bwMode="auto">
              <a:xfrm>
                <a:off x="2908405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79" name="CuadroTexto 90"/>
              <p:cNvSpPr txBox="1"/>
              <p:nvPr/>
            </p:nvSpPr>
            <p:spPr>
              <a:xfrm>
                <a:off x="2855528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EXPO</a:t>
                </a:r>
              </a:p>
              <a:p>
                <a:pPr algn="ctr"/>
                <a:r>
                  <a:rPr lang="es-ES" sz="1000" dirty="0"/>
                  <a:t>2</a:t>
                </a:r>
              </a:p>
            </p:txBody>
          </p:sp>
        </p:grpSp>
        <p:grpSp>
          <p:nvGrpSpPr>
            <p:cNvPr id="75" name="Agrupar 91"/>
            <p:cNvGrpSpPr/>
            <p:nvPr/>
          </p:nvGrpSpPr>
          <p:grpSpPr>
            <a:xfrm>
              <a:off x="872550" y="1973541"/>
              <a:ext cx="720797" cy="801461"/>
              <a:chOff x="2739398" y="3930255"/>
              <a:chExt cx="939800" cy="1034661"/>
            </a:xfrm>
          </p:grpSpPr>
          <p:sp>
            <p:nvSpPr>
              <p:cNvPr id="76" name="Rectángulo 92"/>
              <p:cNvSpPr/>
              <p:nvPr/>
            </p:nvSpPr>
            <p:spPr bwMode="auto">
              <a:xfrm>
                <a:off x="2823251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77" name="CuadroTexto 93"/>
              <p:cNvSpPr txBox="1"/>
              <p:nvPr/>
            </p:nvSpPr>
            <p:spPr>
              <a:xfrm>
                <a:off x="2739398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EXPO</a:t>
                </a:r>
              </a:p>
              <a:p>
                <a:pPr algn="ctr"/>
                <a:r>
                  <a:rPr lang="es-ES" sz="1000" dirty="0"/>
                  <a:t>1</a:t>
                </a:r>
              </a:p>
            </p:txBody>
          </p:sp>
        </p:grpSp>
      </p:grpSp>
      <p:sp>
        <p:nvSpPr>
          <p:cNvPr id="84" name="Rectángulo 92"/>
          <p:cNvSpPr/>
          <p:nvPr/>
        </p:nvSpPr>
        <p:spPr bwMode="auto">
          <a:xfrm>
            <a:off x="115217" y="1969800"/>
            <a:ext cx="544421" cy="624970"/>
          </a:xfrm>
          <a:prstGeom prst="rect">
            <a:avLst/>
          </a:prstGeom>
          <a:solidFill>
            <a:srgbClr val="BFBFB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85" name="CuadroTexto 93"/>
          <p:cNvSpPr txBox="1"/>
          <p:nvPr/>
        </p:nvSpPr>
        <p:spPr>
          <a:xfrm>
            <a:off x="57070" y="2137649"/>
            <a:ext cx="720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Trait</a:t>
            </a:r>
            <a:endParaRPr lang="es-ES" sz="1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4951954" y="1979154"/>
            <a:ext cx="3701762" cy="615615"/>
            <a:chOff x="872550" y="1969799"/>
            <a:chExt cx="4335388" cy="805203"/>
          </a:xfrm>
        </p:grpSpPr>
        <p:grpSp>
          <p:nvGrpSpPr>
            <p:cNvPr id="88" name="Agrupar 6"/>
            <p:cNvGrpSpPr/>
            <p:nvPr/>
          </p:nvGrpSpPr>
          <p:grpSpPr>
            <a:xfrm>
              <a:off x="4475960" y="1973541"/>
              <a:ext cx="731978" cy="801461"/>
              <a:chOff x="2793592" y="3930255"/>
              <a:chExt cx="939800" cy="1034661"/>
            </a:xfrm>
          </p:grpSpPr>
          <p:sp>
            <p:nvSpPr>
              <p:cNvPr id="104" name="Rectángulo 10"/>
              <p:cNvSpPr/>
              <p:nvPr/>
            </p:nvSpPr>
            <p:spPr bwMode="auto">
              <a:xfrm>
                <a:off x="2861958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105" name="CuadroTexto 116"/>
              <p:cNvSpPr txBox="1"/>
              <p:nvPr/>
            </p:nvSpPr>
            <p:spPr>
              <a:xfrm>
                <a:off x="2793592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2</a:t>
                </a:r>
              </a:p>
            </p:txBody>
          </p:sp>
        </p:grpSp>
        <p:grpSp>
          <p:nvGrpSpPr>
            <p:cNvPr id="89" name="Agrupar 91"/>
            <p:cNvGrpSpPr/>
            <p:nvPr/>
          </p:nvGrpSpPr>
          <p:grpSpPr>
            <a:xfrm>
              <a:off x="3743982" y="1973540"/>
              <a:ext cx="731978" cy="801461"/>
              <a:chOff x="2739398" y="3930255"/>
              <a:chExt cx="939800" cy="1034661"/>
            </a:xfrm>
          </p:grpSpPr>
          <p:sp>
            <p:nvSpPr>
              <p:cNvPr id="102" name="Rectángulo 92"/>
              <p:cNvSpPr/>
              <p:nvPr/>
            </p:nvSpPr>
            <p:spPr bwMode="auto">
              <a:xfrm>
                <a:off x="2823251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103" name="CuadroTexto 93"/>
              <p:cNvSpPr txBox="1"/>
              <p:nvPr/>
            </p:nvSpPr>
            <p:spPr>
              <a:xfrm>
                <a:off x="2739398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2</a:t>
                </a:r>
              </a:p>
            </p:txBody>
          </p:sp>
        </p:grpSp>
        <p:grpSp>
          <p:nvGrpSpPr>
            <p:cNvPr id="90" name="Agrupar 6"/>
            <p:cNvGrpSpPr/>
            <p:nvPr/>
          </p:nvGrpSpPr>
          <p:grpSpPr>
            <a:xfrm>
              <a:off x="1600141" y="1973541"/>
              <a:ext cx="720797" cy="801461"/>
              <a:chOff x="2793592" y="3930255"/>
              <a:chExt cx="939800" cy="1034661"/>
            </a:xfrm>
          </p:grpSpPr>
          <p:sp>
            <p:nvSpPr>
              <p:cNvPr id="100" name="Rectángulo 10"/>
              <p:cNvSpPr/>
              <p:nvPr/>
            </p:nvSpPr>
            <p:spPr bwMode="auto">
              <a:xfrm>
                <a:off x="2861958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101" name="CuadroTexto 116"/>
              <p:cNvSpPr txBox="1"/>
              <p:nvPr/>
            </p:nvSpPr>
            <p:spPr>
              <a:xfrm>
                <a:off x="2793592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1</a:t>
                </a:r>
              </a:p>
            </p:txBody>
          </p:sp>
        </p:grpSp>
        <p:grpSp>
          <p:nvGrpSpPr>
            <p:cNvPr id="91" name="Agrupar 85"/>
            <p:cNvGrpSpPr/>
            <p:nvPr/>
          </p:nvGrpSpPr>
          <p:grpSpPr>
            <a:xfrm>
              <a:off x="2297907" y="1973541"/>
              <a:ext cx="720797" cy="801461"/>
              <a:chOff x="2840044" y="3930255"/>
              <a:chExt cx="939800" cy="1034661"/>
            </a:xfrm>
          </p:grpSpPr>
          <p:sp>
            <p:nvSpPr>
              <p:cNvPr id="98" name="Rectángulo 86"/>
              <p:cNvSpPr/>
              <p:nvPr/>
            </p:nvSpPr>
            <p:spPr bwMode="auto">
              <a:xfrm>
                <a:off x="2923887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99" name="CuadroTexto 87"/>
              <p:cNvSpPr txBox="1"/>
              <p:nvPr/>
            </p:nvSpPr>
            <p:spPr>
              <a:xfrm>
                <a:off x="2840044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AAT</a:t>
                </a:r>
              </a:p>
              <a:p>
                <a:pPr algn="ctr"/>
                <a:r>
                  <a:rPr lang="es-ES" sz="1000" dirty="0"/>
                  <a:t>1</a:t>
                </a:r>
              </a:p>
            </p:txBody>
          </p:sp>
        </p:grpSp>
        <p:grpSp>
          <p:nvGrpSpPr>
            <p:cNvPr id="92" name="Agrupar 88"/>
            <p:cNvGrpSpPr/>
            <p:nvPr/>
          </p:nvGrpSpPr>
          <p:grpSpPr>
            <a:xfrm>
              <a:off x="3023185" y="1969799"/>
              <a:ext cx="720797" cy="801461"/>
              <a:chOff x="2855528" y="3930255"/>
              <a:chExt cx="939800" cy="1034661"/>
            </a:xfrm>
          </p:grpSpPr>
          <p:sp>
            <p:nvSpPr>
              <p:cNvPr id="96" name="Rectángulo 89"/>
              <p:cNvSpPr/>
              <p:nvPr/>
            </p:nvSpPr>
            <p:spPr bwMode="auto">
              <a:xfrm>
                <a:off x="2908405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97" name="CuadroTexto 90"/>
              <p:cNvSpPr txBox="1"/>
              <p:nvPr/>
            </p:nvSpPr>
            <p:spPr>
              <a:xfrm>
                <a:off x="2855528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EXPO</a:t>
                </a:r>
              </a:p>
              <a:p>
                <a:pPr algn="ctr"/>
                <a:r>
                  <a:rPr lang="es-ES" sz="1000" dirty="0"/>
                  <a:t>2</a:t>
                </a:r>
              </a:p>
            </p:txBody>
          </p:sp>
        </p:grpSp>
        <p:grpSp>
          <p:nvGrpSpPr>
            <p:cNvPr id="93" name="Agrupar 91"/>
            <p:cNvGrpSpPr/>
            <p:nvPr/>
          </p:nvGrpSpPr>
          <p:grpSpPr>
            <a:xfrm>
              <a:off x="872550" y="1973541"/>
              <a:ext cx="720797" cy="801461"/>
              <a:chOff x="2739398" y="3930255"/>
              <a:chExt cx="939800" cy="1034661"/>
            </a:xfrm>
          </p:grpSpPr>
          <p:sp>
            <p:nvSpPr>
              <p:cNvPr id="94" name="Rectángulo 92"/>
              <p:cNvSpPr/>
              <p:nvPr/>
            </p:nvSpPr>
            <p:spPr bwMode="auto">
              <a:xfrm>
                <a:off x="2823251" y="3930255"/>
                <a:ext cx="770323" cy="1034661"/>
              </a:xfrm>
              <a:prstGeom prst="rect">
                <a:avLst/>
              </a:prstGeom>
              <a:solidFill>
                <a:srgbClr val="BFBFB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/>
              </a:p>
            </p:txBody>
          </p:sp>
          <p:sp>
            <p:nvSpPr>
              <p:cNvPr id="95" name="CuadroTexto 93"/>
              <p:cNvSpPr txBox="1"/>
              <p:nvPr/>
            </p:nvSpPr>
            <p:spPr>
              <a:xfrm>
                <a:off x="2739398" y="4203634"/>
                <a:ext cx="939800" cy="51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/>
                  <a:t>EXPO</a:t>
                </a:r>
              </a:p>
              <a:p>
                <a:pPr algn="ctr"/>
                <a:r>
                  <a:rPr lang="es-ES" sz="1000" dirty="0"/>
                  <a:t>1</a:t>
                </a:r>
              </a:p>
            </p:txBody>
          </p:sp>
        </p:grpSp>
      </p:grpSp>
      <p:cxnSp>
        <p:nvCxnSpPr>
          <p:cNvPr id="107" name="Straight Arrow Connector 106"/>
          <p:cNvCxnSpPr/>
          <p:nvPr/>
        </p:nvCxnSpPr>
        <p:spPr>
          <a:xfrm>
            <a:off x="363726" y="2663361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299061" y="2607875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817464" y="2298886"/>
            <a:ext cx="0" cy="4569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234819" y="2591908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070" y="3033272"/>
            <a:ext cx="798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images are presented before any instruction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07592" y="2833217"/>
            <a:ext cx="100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Mindful instruction</a:t>
            </a:r>
          </a:p>
          <a:p>
            <a:r>
              <a:rPr lang="en-US" sz="900" dirty="0"/>
              <a:t>with 60 images (30 </a:t>
            </a:r>
            <a:r>
              <a:rPr lang="en-US" sz="900" dirty="0" err="1"/>
              <a:t>atr</a:t>
            </a:r>
            <a:r>
              <a:rPr lang="en-US" sz="900" dirty="0"/>
              <a:t> &amp; 30 </a:t>
            </a:r>
            <a:r>
              <a:rPr lang="en-US" sz="900" dirty="0" err="1"/>
              <a:t>Neu</a:t>
            </a:r>
            <a:r>
              <a:rPr lang="en-US" sz="900" dirty="0"/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29541" y="2811325"/>
            <a:ext cx="60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 and wash out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51954" y="2812992"/>
            <a:ext cx="794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Immerse instruction</a:t>
            </a:r>
          </a:p>
          <a:p>
            <a:pPr algn="ctr"/>
            <a:r>
              <a:rPr lang="en-US" sz="900" dirty="0"/>
              <a:t>with 60 images</a:t>
            </a:r>
          </a:p>
          <a:p>
            <a:pPr algn="ctr"/>
            <a:endParaRPr lang="en-US" sz="1000" dirty="0"/>
          </a:p>
        </p:txBody>
      </p:sp>
      <p:sp>
        <p:nvSpPr>
          <p:cNvPr id="116" name="Right Brace 115"/>
          <p:cNvSpPr/>
          <p:nvPr/>
        </p:nvSpPr>
        <p:spPr>
          <a:xfrm rot="5400000">
            <a:off x="2396327" y="1896698"/>
            <a:ext cx="884430" cy="3605649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7" name="Right Brace 116"/>
          <p:cNvSpPr/>
          <p:nvPr/>
        </p:nvSpPr>
        <p:spPr>
          <a:xfrm rot="5400000">
            <a:off x="6470326" y="1912739"/>
            <a:ext cx="884430" cy="3605649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480058" y="4092650"/>
            <a:ext cx="7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Mindful CONDITION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29240" y="4103244"/>
            <a:ext cx="7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Immerse CONDITION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23923" y="2755839"/>
            <a:ext cx="1066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Mindful instruction</a:t>
            </a:r>
          </a:p>
          <a:p>
            <a:pPr algn="ctr"/>
            <a:r>
              <a:rPr lang="en-US" sz="900" dirty="0"/>
              <a:t>With the remaining  60 images</a:t>
            </a:r>
          </a:p>
          <a:p>
            <a:pPr algn="ctr"/>
            <a:r>
              <a:rPr lang="en-US" sz="900" dirty="0"/>
              <a:t>(30 </a:t>
            </a:r>
            <a:r>
              <a:rPr lang="en-US" sz="900" dirty="0" err="1"/>
              <a:t>atr</a:t>
            </a:r>
            <a:r>
              <a:rPr lang="en-US" sz="900" dirty="0"/>
              <a:t> &amp; 30 </a:t>
            </a:r>
            <a:r>
              <a:rPr lang="en-US" sz="900" dirty="0" err="1"/>
              <a:t>Neu</a:t>
            </a:r>
            <a:r>
              <a:rPr lang="en-US" sz="900" dirty="0"/>
              <a:t>)</a:t>
            </a:r>
          </a:p>
          <a:p>
            <a:endParaRPr 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784443" y="2734381"/>
            <a:ext cx="7981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Mindful instruction</a:t>
            </a:r>
          </a:p>
          <a:p>
            <a:r>
              <a:rPr lang="en-US" sz="900" dirty="0"/>
              <a:t>With the remaining  60 images</a:t>
            </a:r>
          </a:p>
        </p:txBody>
      </p:sp>
      <p:sp>
        <p:nvSpPr>
          <p:cNvPr id="122" name="Right Brace 121"/>
          <p:cNvSpPr/>
          <p:nvPr/>
        </p:nvSpPr>
        <p:spPr>
          <a:xfrm rot="5400000">
            <a:off x="2138929" y="2237955"/>
            <a:ext cx="172570" cy="1035768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26152" y="2812991"/>
            <a:ext cx="91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AAT</a:t>
            </a:r>
          </a:p>
          <a:p>
            <a:r>
              <a:rPr lang="en-US" sz="900" dirty="0"/>
              <a:t>with 60 images showed in EXPO1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3997369" y="2187892"/>
            <a:ext cx="163663" cy="1126988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569524" y="2811261"/>
            <a:ext cx="91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AAT</a:t>
            </a:r>
          </a:p>
          <a:p>
            <a:r>
              <a:rPr lang="en-US" sz="900" dirty="0"/>
              <a:t>with 60 images showed in EXPO 2</a:t>
            </a:r>
          </a:p>
        </p:txBody>
      </p:sp>
      <p:sp>
        <p:nvSpPr>
          <p:cNvPr id="126" name="Right Brace 125"/>
          <p:cNvSpPr/>
          <p:nvPr/>
        </p:nvSpPr>
        <p:spPr>
          <a:xfrm rot="5400000">
            <a:off x="227208" y="3566039"/>
            <a:ext cx="484188" cy="787475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0" y="4202396"/>
            <a:ext cx="932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Trait/non manipulation CONDITION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1792" y="185245"/>
            <a:ext cx="186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Design 2: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1674199" y="1614845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373973" y="1214735"/>
            <a:ext cx="9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AAT instruction </a:t>
            </a:r>
          </a:p>
          <a:p>
            <a:pPr algn="ctr"/>
            <a:r>
              <a:rPr lang="en-US" sz="900" dirty="0"/>
              <a:t>&amp; Right hand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0893" y="1200868"/>
            <a:ext cx="9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AAT instruction </a:t>
            </a:r>
          </a:p>
          <a:p>
            <a:pPr algn="ctr"/>
            <a:r>
              <a:rPr lang="en-US" sz="900" dirty="0"/>
              <a:t>&amp; Left hand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15707" y="1628528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49305" y="1231694"/>
            <a:ext cx="9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AAT instruction </a:t>
            </a:r>
          </a:p>
          <a:p>
            <a:pPr algn="ctr"/>
            <a:r>
              <a:rPr lang="en-US" sz="900" dirty="0"/>
              <a:t>&amp; Right hand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202793" y="1628528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064800" y="1259196"/>
            <a:ext cx="9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AAT instruction </a:t>
            </a:r>
          </a:p>
          <a:p>
            <a:pPr algn="ctr"/>
            <a:r>
              <a:rPr lang="en-US" sz="900" dirty="0"/>
              <a:t>&amp; Left hand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7459485" y="1692366"/>
            <a:ext cx="0" cy="2774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CuadroTexto 81"/>
          <p:cNvSpPr txBox="1"/>
          <p:nvPr/>
        </p:nvSpPr>
        <p:spPr>
          <a:xfrm>
            <a:off x="3014385" y="297420"/>
            <a:ext cx="362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(starting Right/Left hand Counterbalance across subjects)</a:t>
            </a:r>
          </a:p>
        </p:txBody>
      </p:sp>
      <p:cxnSp>
        <p:nvCxnSpPr>
          <p:cNvPr id="106" name="Straight Arrow Connector 105"/>
          <p:cNvCxnSpPr>
            <a:endCxn id="120" idx="0"/>
          </p:cNvCxnSpPr>
          <p:nvPr/>
        </p:nvCxnSpPr>
        <p:spPr>
          <a:xfrm flipH="1">
            <a:off x="3157269" y="2573413"/>
            <a:ext cx="2649" cy="1824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048306" y="2591908"/>
            <a:ext cx="2649" cy="1824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87" y="180236"/>
            <a:ext cx="154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TTL EEG labels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835" y="766381"/>
            <a:ext cx="334038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1-60 =Attractive images ID </a:t>
            </a:r>
          </a:p>
          <a:p>
            <a:r>
              <a:rPr lang="en-US" sz="1000" dirty="0"/>
              <a:t>61-120= Neutral images ID</a:t>
            </a:r>
          </a:p>
          <a:p>
            <a:r>
              <a:rPr lang="en-US" sz="1000" dirty="0"/>
              <a:t>121-180 = Objects images ID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181= Appearing first time</a:t>
            </a:r>
          </a:p>
          <a:p>
            <a:r>
              <a:rPr lang="en-US" sz="1000" dirty="0"/>
              <a:t>182= Appearing second time</a:t>
            </a:r>
          </a:p>
          <a:p>
            <a:r>
              <a:rPr lang="en-US" sz="1000" dirty="0"/>
              <a:t>183= Appearing third time</a:t>
            </a:r>
          </a:p>
          <a:p>
            <a:r>
              <a:rPr lang="en-US" sz="1000" dirty="0"/>
              <a:t>184= Appearing fourth time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186= Attractive- Trait</a:t>
            </a:r>
          </a:p>
          <a:p>
            <a:r>
              <a:rPr lang="en-US" sz="1000" dirty="0"/>
              <a:t>187= Neutral- Trait</a:t>
            </a:r>
          </a:p>
          <a:p>
            <a:r>
              <a:rPr lang="en-US" sz="1000" dirty="0"/>
              <a:t>188= Objet- Trait 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191=Circle</a:t>
            </a:r>
          </a:p>
          <a:p>
            <a:r>
              <a:rPr lang="en-US" sz="1000" dirty="0"/>
              <a:t>192=Square 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194 = Block 1</a:t>
            </a:r>
          </a:p>
          <a:p>
            <a:r>
              <a:rPr lang="en-US" sz="1000" dirty="0"/>
              <a:t>195 = Block 2</a:t>
            </a:r>
          </a:p>
          <a:p>
            <a:r>
              <a:rPr lang="en-US" sz="1000" dirty="0"/>
              <a:t>196= Block 3</a:t>
            </a:r>
          </a:p>
          <a:p>
            <a:r>
              <a:rPr lang="en-US" sz="1000" dirty="0"/>
              <a:t>197= Block 4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201-mind = Avoid attractive</a:t>
            </a:r>
          </a:p>
          <a:p>
            <a:r>
              <a:rPr lang="en-US" sz="1000" dirty="0"/>
              <a:t>202-mind = Approach attractive</a:t>
            </a:r>
          </a:p>
          <a:p>
            <a:r>
              <a:rPr lang="en-US" sz="1000" dirty="0"/>
              <a:t>203-imme= Avoid attractive</a:t>
            </a:r>
          </a:p>
          <a:p>
            <a:r>
              <a:rPr lang="en-US" sz="1000" dirty="0"/>
              <a:t>204-imme= Approach attractive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211-mind = Avoid Neutral</a:t>
            </a:r>
          </a:p>
          <a:p>
            <a:r>
              <a:rPr lang="en-US" sz="1000" dirty="0"/>
              <a:t>212-mind = Approach Neutral</a:t>
            </a:r>
          </a:p>
          <a:p>
            <a:r>
              <a:rPr lang="en-US" sz="1000" dirty="0"/>
              <a:t>213-imme= Avoid Neutral</a:t>
            </a:r>
          </a:p>
          <a:p>
            <a:r>
              <a:rPr lang="en-US" sz="1000" dirty="0"/>
              <a:t>214-imme= Approach Neutral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221-mind = Avoid Objet</a:t>
            </a:r>
          </a:p>
          <a:p>
            <a:r>
              <a:rPr lang="en-US" sz="1000" dirty="0"/>
              <a:t>222-mind = Approach Objet</a:t>
            </a:r>
          </a:p>
          <a:p>
            <a:r>
              <a:rPr lang="en-US" sz="1000" dirty="0"/>
              <a:t>223-imme= Avoid Objet</a:t>
            </a:r>
          </a:p>
          <a:p>
            <a:r>
              <a:rPr lang="en-US" sz="1000" dirty="0"/>
              <a:t>224-imme= Approach Objet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6134" y="637076"/>
            <a:ext cx="34164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226= Circle-(only behavior)</a:t>
            </a:r>
          </a:p>
          <a:p>
            <a:r>
              <a:rPr lang="en-US" sz="1000" dirty="0"/>
              <a:t>227 Square-(only behavior)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230=Approach with right hand </a:t>
            </a:r>
          </a:p>
          <a:p>
            <a:r>
              <a:rPr lang="en-US" sz="1000" dirty="0"/>
              <a:t>231= Avoid with right hand </a:t>
            </a:r>
          </a:p>
          <a:p>
            <a:r>
              <a:rPr lang="en-US" sz="1000" dirty="0"/>
              <a:t>232= Approach with left hand </a:t>
            </a:r>
          </a:p>
          <a:p>
            <a:r>
              <a:rPr lang="en-US" sz="1000" dirty="0"/>
              <a:t>233= Avoid with left hand 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235=Incorrect response (Approach/avoid)&amp; incorrect hand</a:t>
            </a:r>
          </a:p>
          <a:p>
            <a:r>
              <a:rPr lang="en-US" sz="1000" dirty="0"/>
              <a:t>236=Incorrect response (Approach/avoid)&amp;correct hand</a:t>
            </a:r>
          </a:p>
          <a:p>
            <a:r>
              <a:rPr lang="en-US" sz="1000" dirty="0"/>
              <a:t>237=Correct  response (Approach/avoid)&amp;correct hand </a:t>
            </a:r>
          </a:p>
          <a:p>
            <a:r>
              <a:rPr lang="en-US" sz="1000" dirty="0"/>
              <a:t>238= Correct  response (Approach/avoid)&amp; incorrect hand</a:t>
            </a:r>
          </a:p>
          <a:p>
            <a:endParaRPr lang="en-US" sz="1000" dirty="0"/>
          </a:p>
          <a:p>
            <a:r>
              <a:rPr lang="en-US" sz="1000" dirty="0"/>
              <a:t>240-mind = Exposure Attractive 1</a:t>
            </a:r>
          </a:p>
          <a:p>
            <a:r>
              <a:rPr lang="en-US" sz="1000" dirty="0"/>
              <a:t>241-imme = Exposure Attractive 1</a:t>
            </a:r>
          </a:p>
          <a:p>
            <a:r>
              <a:rPr lang="en-US" sz="1000" dirty="0"/>
              <a:t>242-mind = Exposure Attractive 2</a:t>
            </a:r>
          </a:p>
          <a:p>
            <a:r>
              <a:rPr lang="en-US" sz="1000" dirty="0"/>
              <a:t>243-imme= Exposure Attractive 2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244-mind = Exposure Neutral 1</a:t>
            </a:r>
          </a:p>
          <a:p>
            <a:r>
              <a:rPr lang="en-US" sz="1000" dirty="0"/>
              <a:t>245-imme= Exposure Neutral 1</a:t>
            </a:r>
          </a:p>
          <a:p>
            <a:r>
              <a:rPr lang="en-US" sz="1000" dirty="0"/>
              <a:t>246-mind= Exposure Neutral 2</a:t>
            </a:r>
          </a:p>
          <a:p>
            <a:r>
              <a:rPr lang="en-US" sz="1000" dirty="0"/>
              <a:t>247-imme= Exposure Neutral 2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248-mind = Exposure Objet 1</a:t>
            </a:r>
          </a:p>
          <a:p>
            <a:r>
              <a:rPr lang="en-US" sz="1000" dirty="0"/>
              <a:t>249-imme= Exposure Objet 1</a:t>
            </a:r>
          </a:p>
          <a:p>
            <a:r>
              <a:rPr lang="en-US" sz="1000" dirty="0"/>
              <a:t>250-mind= Exposure Objet 2</a:t>
            </a:r>
          </a:p>
          <a:p>
            <a:r>
              <a:rPr lang="en-US" sz="1000" dirty="0"/>
              <a:t>251-imme= Exposure Objet 2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026436" y="766381"/>
            <a:ext cx="982006" cy="3056035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026436" y="3970380"/>
            <a:ext cx="982006" cy="236126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115522" y="2677015"/>
            <a:ext cx="916840" cy="2255136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184762" y="918612"/>
            <a:ext cx="916840" cy="168136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442" y="212082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Generalities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8442" y="4948483"/>
            <a:ext cx="127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AAT presentation </a:t>
            </a:r>
          </a:p>
          <a:p>
            <a:r>
              <a:rPr lang="en-US" sz="1200" dirty="0"/>
              <a:t>zone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9540" y="1469588"/>
            <a:ext cx="92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AAT response</a:t>
            </a:r>
          </a:p>
          <a:p>
            <a:r>
              <a:rPr lang="en-US" sz="1200" dirty="0"/>
              <a:t>zone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2105" y="3499250"/>
            <a:ext cx="92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EXPOSURE zone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9448" y="6269466"/>
            <a:ext cx="508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Notes: * objects where include to control for some stuff, as left/right hand counterbalance</a:t>
            </a:r>
          </a:p>
          <a:p>
            <a:r>
              <a:rPr lang="en-US" sz="900" dirty="0"/>
              <a:t>             * I knew I was going to concatenate Imme and mind datasets, that’s why I choose to differentiate</a:t>
            </a:r>
          </a:p>
          <a:p>
            <a:r>
              <a:rPr lang="en-US" sz="900" dirty="0"/>
              <a:t>                 at the TTL level, immerse and mindful, so the bins where more easy to operate afterwards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168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Texto 49"/>
          <p:cNvSpPr txBox="1"/>
          <p:nvPr/>
        </p:nvSpPr>
        <p:spPr>
          <a:xfrm>
            <a:off x="0" y="540842"/>
            <a:ext cx="235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 </a:t>
            </a:r>
            <a:r>
              <a:rPr lang="en-AU" b="1" dirty="0"/>
              <a:t>  As Trait trials: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0" y="2096412"/>
            <a:ext cx="399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b </a:t>
            </a:r>
            <a:r>
              <a:rPr lang="en-AU" b="1" dirty="0"/>
              <a:t>  Exposure trials (</a:t>
            </a:r>
            <a:r>
              <a:rPr lang="en-A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MIND</a:t>
            </a:r>
            <a:r>
              <a:rPr lang="en-AU" b="1" dirty="0"/>
              <a:t>/</a:t>
            </a:r>
            <a:r>
              <a:rPr lang="en-A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AU" b="1" dirty="0">
                <a:solidFill>
                  <a:srgbClr val="CC66FF"/>
                </a:solidFill>
              </a:rPr>
              <a:t>IMME</a:t>
            </a:r>
            <a:r>
              <a:rPr lang="en-AU" b="1" dirty="0"/>
              <a:t>):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23297" y="3677552"/>
            <a:ext cx="181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</a:t>
            </a:r>
            <a:r>
              <a:rPr lang="en-AU" sz="2400" b="1" dirty="0"/>
              <a:t>  </a:t>
            </a:r>
            <a:r>
              <a:rPr lang="en-AU" b="1" dirty="0"/>
              <a:t>   AAT trials: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4364610" y="2291267"/>
            <a:ext cx="3096375" cy="767121"/>
            <a:chOff x="942500" y="3404299"/>
            <a:chExt cx="4085674" cy="963524"/>
          </a:xfrm>
        </p:grpSpPr>
        <p:grpSp>
          <p:nvGrpSpPr>
            <p:cNvPr id="184" name="Agrupar 183"/>
            <p:cNvGrpSpPr/>
            <p:nvPr/>
          </p:nvGrpSpPr>
          <p:grpSpPr>
            <a:xfrm>
              <a:off x="942500" y="3404299"/>
              <a:ext cx="902426" cy="960139"/>
              <a:chOff x="3200368" y="1353605"/>
              <a:chExt cx="1371878" cy="1130642"/>
            </a:xfrm>
          </p:grpSpPr>
          <p:sp>
            <p:nvSpPr>
              <p:cNvPr id="198" name="Rectángulo redondeado 197"/>
              <p:cNvSpPr/>
              <p:nvPr/>
            </p:nvSpPr>
            <p:spPr>
              <a:xfrm>
                <a:off x="3200368" y="1353605"/>
                <a:ext cx="1371878" cy="1130642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99" name="Imagen 19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4134" y="1569629"/>
                <a:ext cx="628516" cy="628846"/>
              </a:xfrm>
              <a:prstGeom prst="rect">
                <a:avLst/>
              </a:prstGeom>
              <a:noFill/>
              <a:ln w="31750">
                <a:noFill/>
              </a:ln>
            </p:spPr>
          </p:pic>
        </p:grpSp>
        <p:grpSp>
          <p:nvGrpSpPr>
            <p:cNvPr id="29" name="Agrupar 28"/>
            <p:cNvGrpSpPr/>
            <p:nvPr/>
          </p:nvGrpSpPr>
          <p:grpSpPr>
            <a:xfrm>
              <a:off x="4125748" y="3404299"/>
              <a:ext cx="902426" cy="960139"/>
              <a:chOff x="4647993" y="5246293"/>
              <a:chExt cx="1021675" cy="997613"/>
            </a:xfrm>
          </p:grpSpPr>
          <p:sp>
            <p:nvSpPr>
              <p:cNvPr id="191" name="Rectángulo redondeado 190"/>
              <p:cNvSpPr/>
              <p:nvPr/>
            </p:nvSpPr>
            <p:spPr>
              <a:xfrm>
                <a:off x="4647993" y="5246293"/>
                <a:ext cx="1021675" cy="997613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0" name="Más 189"/>
              <p:cNvSpPr/>
              <p:nvPr/>
            </p:nvSpPr>
            <p:spPr>
              <a:xfrm>
                <a:off x="5062790" y="5615902"/>
                <a:ext cx="118599" cy="171410"/>
              </a:xfrm>
              <a:prstGeom prst="mathPlus">
                <a:avLst/>
              </a:prstGeom>
              <a:solidFill>
                <a:schemeClr val="tx1"/>
              </a:solidFill>
              <a:ln w="3175" cmpd="sng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2" name="Rectángulo redondeado 201"/>
            <p:cNvSpPr/>
            <p:nvPr/>
          </p:nvSpPr>
          <p:spPr>
            <a:xfrm>
              <a:off x="1985970" y="3404299"/>
              <a:ext cx="907808" cy="960139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3042140" y="3428305"/>
              <a:ext cx="929573" cy="939518"/>
              <a:chOff x="3421193" y="5271236"/>
              <a:chExt cx="1052410" cy="976187"/>
            </a:xfrm>
          </p:grpSpPr>
          <p:sp>
            <p:nvSpPr>
              <p:cNvPr id="204" name="Rectángulo redondeado 203"/>
              <p:cNvSpPr/>
              <p:nvPr/>
            </p:nvSpPr>
            <p:spPr>
              <a:xfrm>
                <a:off x="3421193" y="5271236"/>
                <a:ext cx="1052410" cy="97618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8" name="Imagen 207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1379" y="5457655"/>
                <a:ext cx="468073" cy="554857"/>
              </a:xfrm>
              <a:prstGeom prst="rect">
                <a:avLst/>
              </a:prstGeom>
              <a:noFill/>
              <a:ln w="31750">
                <a:noFill/>
              </a:ln>
            </p:spPr>
          </p:pic>
        </p:grpSp>
      </p:grpSp>
      <p:grpSp>
        <p:nvGrpSpPr>
          <p:cNvPr id="97" name="Agrupar 135"/>
          <p:cNvGrpSpPr/>
          <p:nvPr/>
        </p:nvGrpSpPr>
        <p:grpSpPr>
          <a:xfrm>
            <a:off x="3818251" y="4517986"/>
            <a:ext cx="814792" cy="810206"/>
            <a:chOff x="5361543" y="182778"/>
            <a:chExt cx="1371878" cy="1130642"/>
          </a:xfrm>
        </p:grpSpPr>
        <p:sp>
          <p:nvSpPr>
            <p:cNvPr id="118" name="Rectángulo redondeado 143"/>
            <p:cNvSpPr/>
            <p:nvPr/>
          </p:nvSpPr>
          <p:spPr>
            <a:xfrm>
              <a:off x="5361543" y="182778"/>
              <a:ext cx="1371878" cy="1130642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Más 144"/>
            <p:cNvSpPr/>
            <p:nvPr/>
          </p:nvSpPr>
          <p:spPr>
            <a:xfrm>
              <a:off x="5945275" y="591584"/>
              <a:ext cx="154601" cy="198531"/>
            </a:xfrm>
            <a:prstGeom prst="mathPlus">
              <a:avLst/>
            </a:prstGeom>
            <a:solidFill>
              <a:schemeClr val="tx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8" name="Agrupar 78"/>
          <p:cNvGrpSpPr/>
          <p:nvPr/>
        </p:nvGrpSpPr>
        <p:grpSpPr>
          <a:xfrm>
            <a:off x="2959077" y="4497284"/>
            <a:ext cx="795715" cy="827989"/>
            <a:chOff x="913585" y="764704"/>
            <a:chExt cx="1371878" cy="1130642"/>
          </a:xfrm>
        </p:grpSpPr>
        <p:sp>
          <p:nvSpPr>
            <p:cNvPr id="115" name="Rectángulo redondeado 79"/>
            <p:cNvSpPr/>
            <p:nvPr/>
          </p:nvSpPr>
          <p:spPr>
            <a:xfrm>
              <a:off x="913585" y="764704"/>
              <a:ext cx="1371878" cy="1130642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6" name="Imagen 80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06" y="876696"/>
              <a:ext cx="1113159" cy="913515"/>
            </a:xfrm>
            <a:prstGeom prst="rect">
              <a:avLst/>
            </a:prstGeom>
            <a:noFill/>
            <a:ln w="31750">
              <a:noFill/>
            </a:ln>
          </p:spPr>
        </p:pic>
      </p:grpSp>
      <p:grpSp>
        <p:nvGrpSpPr>
          <p:cNvPr id="99" name="Agrupar 82"/>
          <p:cNvGrpSpPr/>
          <p:nvPr/>
        </p:nvGrpSpPr>
        <p:grpSpPr>
          <a:xfrm>
            <a:off x="2090477" y="4497284"/>
            <a:ext cx="790996" cy="827989"/>
            <a:chOff x="3200368" y="1353605"/>
            <a:chExt cx="1371878" cy="1130642"/>
          </a:xfrm>
        </p:grpSpPr>
        <p:sp>
          <p:nvSpPr>
            <p:cNvPr id="112" name="Rectángulo redondeado 83"/>
            <p:cNvSpPr/>
            <p:nvPr/>
          </p:nvSpPr>
          <p:spPr>
            <a:xfrm>
              <a:off x="3200368" y="1353605"/>
              <a:ext cx="1371878" cy="1130642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3" name="Imagen 8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134" y="1569629"/>
              <a:ext cx="628516" cy="628846"/>
            </a:xfrm>
            <a:prstGeom prst="rect">
              <a:avLst/>
            </a:prstGeom>
            <a:noFill/>
            <a:ln w="31750">
              <a:noFill/>
            </a:ln>
          </p:spPr>
        </p:pic>
        <p:sp>
          <p:nvSpPr>
            <p:cNvPr id="114" name="Elipse 94"/>
            <p:cNvSpPr/>
            <p:nvPr/>
          </p:nvSpPr>
          <p:spPr>
            <a:xfrm>
              <a:off x="3760998" y="1815620"/>
              <a:ext cx="216877" cy="190887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Agrupar 175"/>
          <p:cNvGrpSpPr/>
          <p:nvPr/>
        </p:nvGrpSpPr>
        <p:grpSpPr>
          <a:xfrm>
            <a:off x="305522" y="4506891"/>
            <a:ext cx="814792" cy="855918"/>
            <a:chOff x="-5517474" y="129623"/>
            <a:chExt cx="1371878" cy="1194433"/>
          </a:xfrm>
        </p:grpSpPr>
        <p:sp>
          <p:nvSpPr>
            <p:cNvPr id="110" name="Rectángulo redondeado 176"/>
            <p:cNvSpPr/>
            <p:nvPr/>
          </p:nvSpPr>
          <p:spPr>
            <a:xfrm>
              <a:off x="-5517474" y="129623"/>
              <a:ext cx="1371878" cy="1194433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Más 177"/>
            <p:cNvSpPr/>
            <p:nvPr/>
          </p:nvSpPr>
          <p:spPr>
            <a:xfrm>
              <a:off x="-4825817" y="620611"/>
              <a:ext cx="154600" cy="198531"/>
            </a:xfrm>
            <a:prstGeom prst="mathPlus">
              <a:avLst/>
            </a:prstGeom>
            <a:solidFill>
              <a:schemeClr val="tx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2" name="Agrupar 55"/>
          <p:cNvGrpSpPr/>
          <p:nvPr/>
        </p:nvGrpSpPr>
        <p:grpSpPr>
          <a:xfrm>
            <a:off x="7210686" y="4497284"/>
            <a:ext cx="726980" cy="827989"/>
            <a:chOff x="7829866" y="5259450"/>
            <a:chExt cx="983272" cy="997613"/>
          </a:xfrm>
        </p:grpSpPr>
        <p:sp>
          <p:nvSpPr>
            <p:cNvPr id="108" name="Rectángulo redondeado 104"/>
            <p:cNvSpPr/>
            <p:nvPr/>
          </p:nvSpPr>
          <p:spPr>
            <a:xfrm>
              <a:off x="7829866" y="5259450"/>
              <a:ext cx="983272" cy="997613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9" name="Imagen 23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426" y="5583100"/>
              <a:ext cx="200059" cy="238024"/>
            </a:xfrm>
            <a:prstGeom prst="rect">
              <a:avLst/>
            </a:prstGeom>
            <a:noFill/>
            <a:ln w="31750">
              <a:noFill/>
            </a:ln>
          </p:spPr>
        </p:pic>
      </p:grpSp>
      <p:grpSp>
        <p:nvGrpSpPr>
          <p:cNvPr id="103" name="Agrupar 53"/>
          <p:cNvGrpSpPr/>
          <p:nvPr/>
        </p:nvGrpSpPr>
        <p:grpSpPr>
          <a:xfrm>
            <a:off x="6405810" y="4517986"/>
            <a:ext cx="738600" cy="817951"/>
            <a:chOff x="6674866" y="5262967"/>
            <a:chExt cx="977441" cy="997613"/>
          </a:xfrm>
        </p:grpSpPr>
        <p:sp>
          <p:nvSpPr>
            <p:cNvPr id="104" name="Rectángulo redondeado 100"/>
            <p:cNvSpPr/>
            <p:nvPr/>
          </p:nvSpPr>
          <p:spPr>
            <a:xfrm>
              <a:off x="6674866" y="5262967"/>
              <a:ext cx="977441" cy="997613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6" name="Imagen 24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861" y="5524072"/>
              <a:ext cx="515449" cy="419158"/>
            </a:xfrm>
            <a:prstGeom prst="rect">
              <a:avLst/>
            </a:prstGeom>
            <a:noFill/>
            <a:ln w="31750">
              <a:noFill/>
            </a:ln>
          </p:spPr>
        </p:pic>
        <p:sp>
          <p:nvSpPr>
            <p:cNvPr id="107" name="Rectángulo 241"/>
            <p:cNvSpPr/>
            <p:nvPr/>
          </p:nvSpPr>
          <p:spPr>
            <a:xfrm>
              <a:off x="7056710" y="5667106"/>
              <a:ext cx="213750" cy="172125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0" y="57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Trial Design : </a:t>
            </a:r>
            <a:r>
              <a:rPr lang="en-US" sz="1200" b="1" dirty="0">
                <a:solidFill>
                  <a:srgbClr val="FF0000"/>
                </a:solidFill>
              </a:rPr>
              <a:t>(TTL EEG labels in red)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4283072" y="307201"/>
            <a:ext cx="741066" cy="782368"/>
            <a:chOff x="3200368" y="1353605"/>
            <a:chExt cx="1371878" cy="1130642"/>
          </a:xfrm>
        </p:grpSpPr>
        <p:sp>
          <p:nvSpPr>
            <p:cNvPr id="84" name="Rectángulo redondeado 83"/>
            <p:cNvSpPr/>
            <p:nvPr/>
          </p:nvSpPr>
          <p:spPr>
            <a:xfrm>
              <a:off x="3200368" y="1353605"/>
              <a:ext cx="1371878" cy="1130642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5" name="Imagen 8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134" y="1569629"/>
              <a:ext cx="628516" cy="628846"/>
            </a:xfrm>
            <a:prstGeom prst="rect">
              <a:avLst/>
            </a:prstGeom>
            <a:noFill/>
            <a:ln w="31750">
              <a:noFill/>
            </a:ln>
          </p:spPr>
        </p:pic>
      </p:grpSp>
      <p:grpSp>
        <p:nvGrpSpPr>
          <p:cNvPr id="54" name="Agrupar 53"/>
          <p:cNvGrpSpPr/>
          <p:nvPr/>
        </p:nvGrpSpPr>
        <p:grpSpPr>
          <a:xfrm>
            <a:off x="5922899" y="325142"/>
            <a:ext cx="726854" cy="772208"/>
            <a:chOff x="4436973" y="5259450"/>
            <a:chExt cx="977441" cy="997613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4436973" y="5259450"/>
              <a:ext cx="977441" cy="997613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1" name="Imagen 24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43" y="5524071"/>
              <a:ext cx="515449" cy="419158"/>
            </a:xfrm>
            <a:prstGeom prst="rect">
              <a:avLst/>
            </a:prstGeom>
            <a:noFill/>
            <a:ln w="31750">
              <a:noFill/>
            </a:ln>
          </p:spPr>
        </p:pic>
      </p:grpSp>
      <p:cxnSp>
        <p:nvCxnSpPr>
          <p:cNvPr id="121" name="Straight Arrow Connector 120"/>
          <p:cNvCxnSpPr/>
          <p:nvPr/>
        </p:nvCxnSpPr>
        <p:spPr>
          <a:xfrm flipV="1">
            <a:off x="4260910" y="1060076"/>
            <a:ext cx="0" cy="366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83072" y="1254160"/>
            <a:ext cx="2851156" cy="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3928" y="1424172"/>
            <a:ext cx="10265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A/N/O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(186/187/188)</a:t>
            </a:r>
          </a:p>
        </p:txBody>
      </p:sp>
      <p:sp>
        <p:nvSpPr>
          <p:cNvPr id="123" name="Right Brace 122"/>
          <p:cNvSpPr/>
          <p:nvPr/>
        </p:nvSpPr>
        <p:spPr>
          <a:xfrm rot="5400000">
            <a:off x="4596333" y="977811"/>
            <a:ext cx="151455" cy="704154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4" name="Right Brace 123"/>
          <p:cNvSpPr/>
          <p:nvPr/>
        </p:nvSpPr>
        <p:spPr>
          <a:xfrm rot="5400000">
            <a:off x="5420989" y="967847"/>
            <a:ext cx="151453" cy="724082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5074067" y="1060076"/>
            <a:ext cx="0" cy="366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67904" y="1426731"/>
            <a:ext cx="741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Id_image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(1 to 120)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401903" y="1325467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500 ms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267523" y="1339539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600 ms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12663" y="3119458"/>
            <a:ext cx="4149097" cy="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93570" y="3357501"/>
            <a:ext cx="971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A/N/O EXPO1</a:t>
            </a:r>
          </a:p>
          <a:p>
            <a:pPr algn="ctr"/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(240/244/)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1100" dirty="0">
                <a:solidFill>
                  <a:srgbClr val="CC66FF"/>
                </a:solidFill>
              </a:rPr>
              <a:t>(241/245/)</a:t>
            </a:r>
          </a:p>
        </p:txBody>
      </p:sp>
      <p:sp>
        <p:nvSpPr>
          <p:cNvPr id="134" name="Right Brace 133"/>
          <p:cNvSpPr/>
          <p:nvPr/>
        </p:nvSpPr>
        <p:spPr>
          <a:xfrm rot="5400000">
            <a:off x="3836049" y="2841644"/>
            <a:ext cx="151455" cy="704154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35" name="Right Brace 134"/>
          <p:cNvSpPr/>
          <p:nvPr/>
        </p:nvSpPr>
        <p:spPr>
          <a:xfrm rot="5400000">
            <a:off x="4717648" y="2835821"/>
            <a:ext cx="151453" cy="724082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141852" y="3418791"/>
            <a:ext cx="741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Id_image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(1 to 120)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625672" y="3181929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500 ms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79549" y="3242085"/>
            <a:ext cx="73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3500 ms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3481216" y="3058388"/>
            <a:ext cx="0" cy="366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364610" y="2992312"/>
            <a:ext cx="0" cy="366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54363" y="3431331"/>
            <a:ext cx="102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A/N/O EXPO2</a:t>
            </a:r>
          </a:p>
          <a:p>
            <a:pPr algn="ctr"/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(242/246/250)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1100" dirty="0">
                <a:solidFill>
                  <a:srgbClr val="CC66FF"/>
                </a:solidFill>
              </a:rPr>
              <a:t>(243/247/251)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5941087" y="3086122"/>
            <a:ext cx="0" cy="366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ight Brace 65"/>
          <p:cNvSpPr/>
          <p:nvPr/>
        </p:nvSpPr>
        <p:spPr>
          <a:xfrm rot="5400000">
            <a:off x="5460133" y="2869540"/>
            <a:ext cx="151455" cy="704154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47022" y="3247711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500 ms</a:t>
            </a:r>
          </a:p>
        </p:txBody>
      </p:sp>
      <p:sp>
        <p:nvSpPr>
          <p:cNvPr id="68" name="Right Brace 67"/>
          <p:cNvSpPr/>
          <p:nvPr/>
        </p:nvSpPr>
        <p:spPr>
          <a:xfrm rot="5400000">
            <a:off x="6983448" y="2859575"/>
            <a:ext cx="151453" cy="724082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7132" y="3269449"/>
            <a:ext cx="847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1000-1300 ms</a:t>
            </a:r>
          </a:p>
        </p:txBody>
      </p:sp>
      <p:sp>
        <p:nvSpPr>
          <p:cNvPr id="71" name="Right Brace 70"/>
          <p:cNvSpPr/>
          <p:nvPr/>
        </p:nvSpPr>
        <p:spPr>
          <a:xfrm rot="5400000">
            <a:off x="6232529" y="2862251"/>
            <a:ext cx="151455" cy="704154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61104" y="3244577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500 ms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18314" y="5737964"/>
            <a:ext cx="4549590" cy="2463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-425050" y="5634084"/>
            <a:ext cx="1556192" cy="1210739"/>
            <a:chOff x="1916374" y="5508951"/>
            <a:chExt cx="1556192" cy="1210739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654550" y="5511739"/>
              <a:ext cx="0" cy="3666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48454" y="6339315"/>
              <a:ext cx="6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Id_image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(1 to 120)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63722" y="5837573"/>
              <a:ext cx="86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Id_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Block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(194 to 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197)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2859710" y="5516048"/>
              <a:ext cx="0" cy="789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3172868" y="5511739"/>
              <a:ext cx="0" cy="3666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05440" y="5786453"/>
              <a:ext cx="6671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Appearing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 position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(181 to 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184)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2456972" y="5508951"/>
              <a:ext cx="0" cy="8720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16374" y="6350358"/>
              <a:ext cx="75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Cue type</a:t>
              </a:r>
            </a:p>
            <a:p>
              <a:pPr algn="ctr"/>
              <a:r>
                <a:rPr lang="en-US" sz="900" dirty="0">
                  <a:solidFill>
                    <a:srgbClr val="FF0000"/>
                  </a:solidFill>
                </a:rPr>
                <a:t>(191 or 192)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5312" y="5459364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150 ms</a:t>
            </a:r>
          </a:p>
        </p:txBody>
      </p:sp>
      <p:sp>
        <p:nvSpPr>
          <p:cNvPr id="90" name="Right Brace 89"/>
          <p:cNvSpPr/>
          <p:nvPr/>
        </p:nvSpPr>
        <p:spPr>
          <a:xfrm rot="5400000">
            <a:off x="633473" y="5103820"/>
            <a:ext cx="151455" cy="704154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83119" y="5371384"/>
            <a:ext cx="824229" cy="294080"/>
            <a:chOff x="3401851" y="5342105"/>
            <a:chExt cx="918132" cy="294080"/>
          </a:xfrm>
        </p:grpSpPr>
        <p:sp>
          <p:nvSpPr>
            <p:cNvPr id="91" name="Right Brace 90"/>
            <p:cNvSpPr/>
            <p:nvPr/>
          </p:nvSpPr>
          <p:spPr>
            <a:xfrm rot="5400000">
              <a:off x="3785188" y="4958768"/>
              <a:ext cx="151457" cy="918132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99680" y="5405353"/>
              <a:ext cx="595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500 ms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V="1">
            <a:off x="2026116" y="5537875"/>
            <a:ext cx="0" cy="499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60715" y="6025407"/>
            <a:ext cx="152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A/N/O- In/Out </a:t>
            </a:r>
          </a:p>
          <a:p>
            <a:pPr algn="ctr"/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(201/202/211/212/221/222) 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900" dirty="0">
                <a:solidFill>
                  <a:srgbClr val="CC66FF"/>
                </a:solidFill>
              </a:rPr>
              <a:t>(203/204/213/214/223/224)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074778" y="5369372"/>
            <a:ext cx="943537" cy="349565"/>
            <a:chOff x="3393824" y="5342105"/>
            <a:chExt cx="1050189" cy="349565"/>
          </a:xfrm>
        </p:grpSpPr>
        <p:sp>
          <p:nvSpPr>
            <p:cNvPr id="129" name="Right Brace 128"/>
            <p:cNvSpPr/>
            <p:nvPr/>
          </p:nvSpPr>
          <p:spPr>
            <a:xfrm rot="5400000">
              <a:off x="3785188" y="4958768"/>
              <a:ext cx="151457" cy="918132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93824" y="5460838"/>
              <a:ext cx="10501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Up to 3000 ms</a:t>
              </a:r>
            </a:p>
          </p:txBody>
        </p:sp>
      </p:grpSp>
      <p:cxnSp>
        <p:nvCxnSpPr>
          <p:cNvPr id="131" name="Straight Arrow Connector 130"/>
          <p:cNvCxnSpPr/>
          <p:nvPr/>
        </p:nvCxnSpPr>
        <p:spPr>
          <a:xfrm flipV="1">
            <a:off x="2918711" y="5525864"/>
            <a:ext cx="0" cy="499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634279" y="5976749"/>
            <a:ext cx="1021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Response type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(230 to 233) 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916101" y="5361511"/>
            <a:ext cx="1004032" cy="457239"/>
            <a:chOff x="3332066" y="5342106"/>
            <a:chExt cx="1117523" cy="457239"/>
          </a:xfrm>
        </p:grpSpPr>
        <p:sp>
          <p:nvSpPr>
            <p:cNvPr id="145" name="Right Brace 144"/>
            <p:cNvSpPr/>
            <p:nvPr/>
          </p:nvSpPr>
          <p:spPr>
            <a:xfrm rot="5400000">
              <a:off x="3726407" y="4988939"/>
              <a:ext cx="137373" cy="843707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32066" y="5430013"/>
              <a:ext cx="111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Zoom in or zoom out 1000 ms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978077" y="5361368"/>
            <a:ext cx="795048" cy="318739"/>
            <a:chOff x="3332066" y="5342106"/>
            <a:chExt cx="884916" cy="318739"/>
          </a:xfrm>
        </p:grpSpPr>
        <p:sp>
          <p:nvSpPr>
            <p:cNvPr id="148" name="Right Brace 147"/>
            <p:cNvSpPr/>
            <p:nvPr/>
          </p:nvSpPr>
          <p:spPr>
            <a:xfrm rot="5400000">
              <a:off x="3775523" y="4996286"/>
              <a:ext cx="95640" cy="787279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332066" y="5430013"/>
              <a:ext cx="857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200 ms </a:t>
              </a: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>
            <a:off x="4890765" y="5737964"/>
            <a:ext cx="3982632" cy="6505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ángulo redondeado 176"/>
          <p:cNvSpPr/>
          <p:nvPr/>
        </p:nvSpPr>
        <p:spPr>
          <a:xfrm>
            <a:off x="1192556" y="4499403"/>
            <a:ext cx="814792" cy="855918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Rectángulo redondeado 176"/>
          <p:cNvSpPr/>
          <p:nvPr/>
        </p:nvSpPr>
        <p:spPr>
          <a:xfrm>
            <a:off x="4838846" y="4517986"/>
            <a:ext cx="759473" cy="83466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Rectángulo redondeado 176"/>
          <p:cNvSpPr/>
          <p:nvPr/>
        </p:nvSpPr>
        <p:spPr>
          <a:xfrm>
            <a:off x="5657946" y="4514278"/>
            <a:ext cx="703772" cy="84469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ight Brace 154"/>
          <p:cNvSpPr/>
          <p:nvPr/>
        </p:nvSpPr>
        <p:spPr>
          <a:xfrm rot="5400000">
            <a:off x="5185764" y="5086473"/>
            <a:ext cx="120956" cy="704154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77805" y="5430212"/>
            <a:ext cx="53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150 ms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5707995" y="5366622"/>
            <a:ext cx="653724" cy="331873"/>
            <a:chOff x="3401851" y="5342105"/>
            <a:chExt cx="918132" cy="331873"/>
          </a:xfrm>
        </p:grpSpPr>
        <p:sp>
          <p:nvSpPr>
            <p:cNvPr id="158" name="Right Brace 157"/>
            <p:cNvSpPr/>
            <p:nvPr/>
          </p:nvSpPr>
          <p:spPr>
            <a:xfrm rot="5400000">
              <a:off x="3785188" y="4958768"/>
              <a:ext cx="151457" cy="918132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08451" y="5443146"/>
              <a:ext cx="7512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500 ms</a:t>
              </a:r>
            </a:p>
          </p:txBody>
        </p:sp>
      </p:grpSp>
      <p:sp>
        <p:nvSpPr>
          <p:cNvPr id="160" name="Más 144"/>
          <p:cNvSpPr/>
          <p:nvPr/>
        </p:nvSpPr>
        <p:spPr>
          <a:xfrm>
            <a:off x="5191069" y="4837977"/>
            <a:ext cx="91821" cy="142265"/>
          </a:xfrm>
          <a:prstGeom prst="mathPlus">
            <a:avLst/>
          </a:prstGeom>
          <a:solidFill>
            <a:schemeClr val="tx1"/>
          </a:solidFill>
          <a:ln w="31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1" name="Group 160"/>
          <p:cNvGrpSpPr/>
          <p:nvPr/>
        </p:nvGrpSpPr>
        <p:grpSpPr>
          <a:xfrm>
            <a:off x="6335931" y="5371938"/>
            <a:ext cx="908284" cy="324572"/>
            <a:chOff x="3297675" y="5342105"/>
            <a:chExt cx="1146336" cy="324572"/>
          </a:xfrm>
        </p:grpSpPr>
        <p:sp>
          <p:nvSpPr>
            <p:cNvPr id="162" name="Right Brace 161"/>
            <p:cNvSpPr/>
            <p:nvPr/>
          </p:nvSpPr>
          <p:spPr>
            <a:xfrm rot="5400000">
              <a:off x="3785188" y="4958768"/>
              <a:ext cx="151457" cy="918132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97675" y="5435845"/>
              <a:ext cx="11463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Up to 3000 ms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34129" y="5359455"/>
            <a:ext cx="1004033" cy="400907"/>
            <a:chOff x="3332066" y="5329622"/>
            <a:chExt cx="1117523" cy="400907"/>
          </a:xfrm>
        </p:grpSpPr>
        <p:sp>
          <p:nvSpPr>
            <p:cNvPr id="165" name="Right Brace 164"/>
            <p:cNvSpPr/>
            <p:nvPr/>
          </p:nvSpPr>
          <p:spPr>
            <a:xfrm rot="5400000">
              <a:off x="3795015" y="5016492"/>
              <a:ext cx="116167" cy="742427"/>
            </a:xfrm>
            <a:prstGeom prst="rightBrac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332066" y="5361197"/>
              <a:ext cx="111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Zoom in or zoom out 1000 ms</a:t>
              </a:r>
            </a:p>
          </p:txBody>
        </p:sp>
      </p:grpSp>
      <p:sp>
        <p:nvSpPr>
          <p:cNvPr id="167" name="Rectángulo redondeado 176"/>
          <p:cNvSpPr/>
          <p:nvPr/>
        </p:nvSpPr>
        <p:spPr>
          <a:xfrm>
            <a:off x="8007157" y="4497285"/>
            <a:ext cx="765968" cy="818982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Más 144"/>
          <p:cNvSpPr/>
          <p:nvPr/>
        </p:nvSpPr>
        <p:spPr>
          <a:xfrm>
            <a:off x="8333861" y="4827692"/>
            <a:ext cx="91821" cy="142265"/>
          </a:xfrm>
          <a:prstGeom prst="mathPlus">
            <a:avLst/>
          </a:prstGeom>
          <a:solidFill>
            <a:schemeClr val="tx1"/>
          </a:solidFill>
          <a:ln w="3175" cmpd="sng"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Right Brace 169"/>
          <p:cNvSpPr/>
          <p:nvPr/>
        </p:nvSpPr>
        <p:spPr>
          <a:xfrm rot="5400000">
            <a:off x="4165495" y="5076396"/>
            <a:ext cx="95640" cy="7073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44077" y="5457797"/>
            <a:ext cx="770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200 ms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278F80-EB35-4E72-E585-18D9BF3CFEC8}"/>
              </a:ext>
            </a:extLst>
          </p:cNvPr>
          <p:cNvCxnSpPr/>
          <p:nvPr/>
        </p:nvCxnSpPr>
        <p:spPr>
          <a:xfrm flipV="1">
            <a:off x="7133383" y="2779235"/>
            <a:ext cx="0" cy="366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B1637-9E19-C47F-5946-600D98C13F60}"/>
              </a:ext>
            </a:extLst>
          </p:cNvPr>
          <p:cNvSpPr txBox="1"/>
          <p:nvPr/>
        </p:nvSpPr>
        <p:spPr>
          <a:xfrm>
            <a:off x="6738928" y="3511425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150 fix </a:t>
            </a:r>
            <a:r>
              <a:rPr lang="en-US" sz="1100" dirty="0" err="1">
                <a:solidFill>
                  <a:srgbClr val="FF0000"/>
                </a:solidFill>
              </a:rPr>
              <a:t>cruz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D6E572-4277-CEFE-F793-AEF927098149}"/>
              </a:ext>
            </a:extLst>
          </p:cNvPr>
          <p:cNvCxnSpPr/>
          <p:nvPr/>
        </p:nvCxnSpPr>
        <p:spPr>
          <a:xfrm flipV="1">
            <a:off x="3815527" y="5430335"/>
            <a:ext cx="0" cy="499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3F28C0-70BD-CDC1-3D29-A27117638B9B}"/>
              </a:ext>
            </a:extLst>
          </p:cNvPr>
          <p:cNvSpPr txBox="1"/>
          <p:nvPr/>
        </p:nvSpPr>
        <p:spPr>
          <a:xfrm>
            <a:off x="3626922" y="5953513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Correctness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(237 to 238)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7F7DF5-28B9-02B0-DDB9-F8F59B7DE6CA}"/>
              </a:ext>
            </a:extLst>
          </p:cNvPr>
          <p:cNvCxnSpPr/>
          <p:nvPr/>
        </p:nvCxnSpPr>
        <p:spPr>
          <a:xfrm flipV="1">
            <a:off x="4226713" y="5046085"/>
            <a:ext cx="0" cy="499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65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2" name="Picture 1" descr="Empieza el AAT en inm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" y="300426"/>
            <a:ext cx="8637260" cy="5398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187" y="0"/>
            <a:ext cx="243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AAT starting in immerse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9411" y="5769205"/>
            <a:ext cx="4006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169</a:t>
            </a:r>
            <a:r>
              <a:rPr lang="en-US" sz="1000" dirty="0"/>
              <a:t>, which indicates the identity of an object..</a:t>
            </a:r>
          </a:p>
          <a:p>
            <a:r>
              <a:rPr lang="en-US" sz="1000" b="1" dirty="0"/>
              <a:t>181</a:t>
            </a:r>
            <a:r>
              <a:rPr lang="en-US" sz="1000" dirty="0"/>
              <a:t>, which indicates that it is the first time that image appears.</a:t>
            </a:r>
          </a:p>
          <a:p>
            <a:r>
              <a:rPr lang="en-US" sz="1000" b="1" dirty="0"/>
              <a:t>192 </a:t>
            </a:r>
            <a:r>
              <a:rPr lang="en-US" sz="1000" dirty="0"/>
              <a:t>which indicates that square appears</a:t>
            </a:r>
          </a:p>
          <a:p>
            <a:r>
              <a:rPr lang="en-US" sz="1000" b="1" dirty="0"/>
              <a:t>223  </a:t>
            </a:r>
            <a:r>
              <a:rPr lang="en-US" sz="1000" dirty="0"/>
              <a:t>which indicates object to zoom out in immerse</a:t>
            </a:r>
          </a:p>
          <a:p>
            <a:r>
              <a:rPr lang="en-US" sz="1000" b="1" dirty="0"/>
              <a:t>231</a:t>
            </a:r>
            <a:r>
              <a:rPr lang="en-US" sz="1000" dirty="0"/>
              <a:t> which indicates zoom out right</a:t>
            </a:r>
          </a:p>
          <a:p>
            <a:r>
              <a:rPr lang="en-US" sz="1000" b="1" dirty="0"/>
              <a:t>237 </a:t>
            </a:r>
            <a:r>
              <a:rPr lang="en-US" sz="1000" dirty="0"/>
              <a:t>would indicate the subject's response is correct </a:t>
            </a:r>
          </a:p>
        </p:txBody>
      </p:sp>
    </p:spTree>
    <p:extLst>
      <p:ext uri="{BB962C8B-B14F-4D97-AF65-F5344CB8AC3E}">
        <p14:creationId xmlns:p14="http://schemas.microsoft.com/office/powerpoint/2010/main" val="394281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755" y="1508420"/>
            <a:ext cx="298494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BINLISTER</a:t>
            </a:r>
          </a:p>
          <a:p>
            <a:endParaRPr lang="en-US" sz="900" b="1" dirty="0"/>
          </a:p>
          <a:p>
            <a:pPr>
              <a:lnSpc>
                <a:spcPct val="150000"/>
              </a:lnSpc>
            </a:pPr>
            <a:r>
              <a:rPr lang="en-US" sz="900" dirty="0"/>
              <a:t>Bin1   </a:t>
            </a:r>
            <a:r>
              <a:rPr lang="en-US" sz="900" dirty="0" err="1"/>
              <a:t>At_Trait</a:t>
            </a:r>
            <a:r>
              <a:rPr lang="en-US" sz="900" dirty="0"/>
              <a:t>  .{186}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Bin2  </a:t>
            </a:r>
            <a:r>
              <a:rPr lang="en-US" sz="900" dirty="0" err="1"/>
              <a:t>Ne_Trait</a:t>
            </a:r>
            <a:r>
              <a:rPr lang="en-US" sz="900" dirty="0"/>
              <a:t>  .{187}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Bin3  </a:t>
            </a:r>
            <a:r>
              <a:rPr lang="en-US" sz="900" dirty="0" err="1"/>
              <a:t>Ob_Trait</a:t>
            </a:r>
            <a:r>
              <a:rPr lang="en-US" sz="900" dirty="0"/>
              <a:t> .{188}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Bin4  At_Ex1_Mind  .{240}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Bin5  At_Ex2_Mind .{242}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Bin6  At_Ex1_Inme .{241}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Bin7  At_Ex2_Inme .{243}  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Bin8  Ne_Ex1_Mind .{244}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Bin9  Ne_Ex2_Mind .{246}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Bin10  Ne_Ex1_Inme .{245}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Bin11  Ne_Ex2_Inme .{247}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Bin12  Ob_Ex1_Mind .{248}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Bin13  Ob_Ex2_Mind .{250}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Bin14  Ob_Ex1_Inme .{249}</a:t>
            </a:r>
          </a:p>
          <a:p>
            <a:pPr>
              <a:lnSpc>
                <a:spcPct val="150000"/>
              </a:lnSpc>
            </a:pPr>
            <a:r>
              <a:rPr lang="en-US" sz="900" dirty="0"/>
              <a:t>Bin15  Ob_Ex2_Inme .{251}</a:t>
            </a:r>
          </a:p>
          <a:p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289433" y="1417638"/>
            <a:ext cx="259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  <a:p>
            <a:endParaRPr lang="en-US" sz="9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0568" y="648842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Bins to epoch (with the TTL EEG labels) for the ERPs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9695" y="1706565"/>
            <a:ext cx="4706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Bin16  </a:t>
            </a:r>
            <a:r>
              <a:rPr lang="en-US" sz="1000" dirty="0" err="1"/>
              <a:t>At_Avo_MindC</a:t>
            </a:r>
            <a:r>
              <a:rPr lang="en-US" sz="1000" dirty="0"/>
              <a:t> .{201}{t&lt;50-2000&gt;231;233}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Bin17  </a:t>
            </a:r>
            <a:r>
              <a:rPr lang="en-US" sz="1000" dirty="0" err="1"/>
              <a:t>At_App_MindC</a:t>
            </a:r>
            <a:r>
              <a:rPr lang="en-US" sz="1000" dirty="0"/>
              <a:t> .{202}{t&lt;50-2000&gt;230;232}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Bin18  </a:t>
            </a:r>
            <a:r>
              <a:rPr lang="en-US" sz="1000" dirty="0" err="1"/>
              <a:t>At_Avo_ImmeC</a:t>
            </a:r>
            <a:r>
              <a:rPr lang="en-US" sz="1000" dirty="0"/>
              <a:t> .{203}{t&lt;50-2000&gt;231;233}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Bin19  </a:t>
            </a:r>
            <a:r>
              <a:rPr lang="en-US" sz="1000" dirty="0" err="1"/>
              <a:t>At_App_ImmeC</a:t>
            </a:r>
            <a:r>
              <a:rPr lang="en-US" sz="1000" dirty="0"/>
              <a:t> .{204}{t&lt;50-2000&gt;230;232}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Bin20  </a:t>
            </a:r>
            <a:r>
              <a:rPr lang="en-US" sz="1000" dirty="0" err="1"/>
              <a:t>Ne_Avo_MindC</a:t>
            </a:r>
            <a:r>
              <a:rPr lang="en-US" sz="1000" dirty="0"/>
              <a:t> .{211}{t&lt;50-2000&gt;231;233}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Bin21  </a:t>
            </a:r>
            <a:r>
              <a:rPr lang="en-US" sz="1000" dirty="0" err="1"/>
              <a:t>Ne_App_MindC</a:t>
            </a:r>
            <a:r>
              <a:rPr lang="en-US" sz="1000" dirty="0"/>
              <a:t> .{212}{t&lt;50-2000&gt;230;232}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Bin22  </a:t>
            </a:r>
            <a:r>
              <a:rPr lang="en-US" sz="1000" dirty="0" err="1"/>
              <a:t>Ne_Avo_ImmeC</a:t>
            </a:r>
            <a:r>
              <a:rPr lang="en-US" sz="1000" dirty="0"/>
              <a:t> .{213}{t&lt;50-2000&gt;231;233}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Bin23  </a:t>
            </a:r>
            <a:r>
              <a:rPr lang="en-US" sz="1000" dirty="0" err="1"/>
              <a:t>Ne_App_ImmeC</a:t>
            </a:r>
            <a:r>
              <a:rPr lang="en-US" sz="1000" dirty="0"/>
              <a:t> .{214}{t&lt;50-2000&gt;230;232}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Bin24  </a:t>
            </a:r>
            <a:r>
              <a:rPr lang="en-US" sz="1000" dirty="0" err="1"/>
              <a:t>Ob_Avo_MindC</a:t>
            </a:r>
            <a:r>
              <a:rPr lang="en-US" sz="1000" dirty="0"/>
              <a:t> .{221}{t&lt;50-2000&gt;231;233}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Bin25  </a:t>
            </a:r>
            <a:r>
              <a:rPr lang="en-US" sz="1000" dirty="0" err="1"/>
              <a:t>Ob_App_MindC</a:t>
            </a:r>
            <a:r>
              <a:rPr lang="en-US" sz="1000" dirty="0"/>
              <a:t> .{222}{t&lt;50-2000&gt;230;232}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Bin26  </a:t>
            </a:r>
            <a:r>
              <a:rPr lang="en-US" sz="1000" dirty="0" err="1"/>
              <a:t>Ob_Avo_ImmeC</a:t>
            </a:r>
            <a:r>
              <a:rPr lang="en-US" sz="1000" dirty="0"/>
              <a:t> .{223}{t&lt;50-2000&gt;231;233}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Bin27  </a:t>
            </a:r>
            <a:r>
              <a:rPr lang="en-US" sz="1000" dirty="0" err="1"/>
              <a:t>Ob_App_ImmeC</a:t>
            </a:r>
            <a:r>
              <a:rPr lang="en-US" sz="1000" dirty="0"/>
              <a:t> .{224}{t&lt;50-2000&gt;230;232}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1310" y="257693"/>
            <a:ext cx="8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7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B7E2-DC23-A349-AEDA-8C0DAC8B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49" y="777384"/>
            <a:ext cx="1685300" cy="643042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Read BDF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Down sampling to 512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Broad filter 0.5-100 Hz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Mastoid </a:t>
            </a:r>
            <a:r>
              <a:rPr lang="en-US" sz="900" dirty="0" err="1"/>
              <a:t>referenciation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2CD2-D23C-F64B-8054-49E3334BD92A}"/>
              </a:ext>
            </a:extLst>
          </p:cNvPr>
          <p:cNvSpPr txBox="1"/>
          <p:nvPr/>
        </p:nvSpPr>
        <p:spPr>
          <a:xfrm>
            <a:off x="3380519" y="202244"/>
            <a:ext cx="16968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Input Data: RAW Data </a:t>
            </a:r>
          </a:p>
          <a:p>
            <a:r>
              <a:rPr lang="en-US" sz="1000" dirty="0"/>
              <a:t>(BDF files_141 GB)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F47FE-BDCE-A248-8A28-94C8C1830267}"/>
              </a:ext>
            </a:extLst>
          </p:cNvPr>
          <p:cNvSpPr txBox="1"/>
          <p:nvPr/>
        </p:nvSpPr>
        <p:spPr>
          <a:xfrm>
            <a:off x="278191" y="4677234"/>
            <a:ext cx="1747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 _</a:t>
            </a:r>
            <a:r>
              <a:rPr lang="en-US" sz="900" dirty="0" err="1"/>
              <a:t>IcaClean_merge_erp_PREF.set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472FB9-3EC7-0A4A-83BD-AA38C115012C}"/>
              </a:ext>
            </a:extLst>
          </p:cNvPr>
          <p:cNvCxnSpPr>
            <a:cxnSpLocks/>
          </p:cNvCxnSpPr>
          <p:nvPr/>
        </p:nvCxnSpPr>
        <p:spPr>
          <a:xfrm flipH="1">
            <a:off x="2753342" y="592476"/>
            <a:ext cx="535200" cy="369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074F8-8E50-6240-83AB-5EBC7D4FD46F}"/>
              </a:ext>
            </a:extLst>
          </p:cNvPr>
          <p:cNvCxnSpPr>
            <a:cxnSpLocks/>
          </p:cNvCxnSpPr>
          <p:nvPr/>
        </p:nvCxnSpPr>
        <p:spPr>
          <a:xfrm>
            <a:off x="1791485" y="1420426"/>
            <a:ext cx="0" cy="25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07820E-BEC5-6244-B6D7-F205350E325C}"/>
              </a:ext>
            </a:extLst>
          </p:cNvPr>
          <p:cNvCxnSpPr>
            <a:cxnSpLocks/>
          </p:cNvCxnSpPr>
          <p:nvPr/>
        </p:nvCxnSpPr>
        <p:spPr>
          <a:xfrm>
            <a:off x="5077396" y="510019"/>
            <a:ext cx="503799" cy="31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75C261-29B0-F342-AAA1-4081E80332F3}"/>
              </a:ext>
            </a:extLst>
          </p:cNvPr>
          <p:cNvSpPr txBox="1">
            <a:spLocks/>
          </p:cNvSpPr>
          <p:nvPr/>
        </p:nvSpPr>
        <p:spPr>
          <a:xfrm>
            <a:off x="5618240" y="769470"/>
            <a:ext cx="1639370" cy="4823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900" dirty="0"/>
              <a:t>Read BDF</a:t>
            </a:r>
          </a:p>
          <a:p>
            <a:pPr>
              <a:spcBef>
                <a:spcPts val="0"/>
              </a:spcBef>
            </a:pPr>
            <a:r>
              <a:rPr lang="en-US" sz="900" dirty="0"/>
              <a:t>Down sampling to 128</a:t>
            </a:r>
          </a:p>
          <a:p>
            <a:pPr>
              <a:spcBef>
                <a:spcPts val="0"/>
              </a:spcBef>
            </a:pPr>
            <a:r>
              <a:rPr lang="en-US" sz="900" dirty="0"/>
              <a:t>Broad filter 0.1-40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1CFB08-DC05-C945-8F35-CA5D5D69052F}"/>
              </a:ext>
            </a:extLst>
          </p:cNvPr>
          <p:cNvCxnSpPr>
            <a:cxnSpLocks/>
          </p:cNvCxnSpPr>
          <p:nvPr/>
        </p:nvCxnSpPr>
        <p:spPr>
          <a:xfrm>
            <a:off x="6376414" y="1251857"/>
            <a:ext cx="0" cy="16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FE1992-CEAC-8745-B6E2-5672ED407AB9}"/>
              </a:ext>
            </a:extLst>
          </p:cNvPr>
          <p:cNvSpPr txBox="1"/>
          <p:nvPr/>
        </p:nvSpPr>
        <p:spPr>
          <a:xfrm>
            <a:off x="5411045" y="1444358"/>
            <a:ext cx="23180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Output Data: Set 128.set (to model artifacts)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57341-B0FB-BC4F-90BC-34A9DA3FCFD7}"/>
              </a:ext>
            </a:extLst>
          </p:cNvPr>
          <p:cNvSpPr txBox="1"/>
          <p:nvPr/>
        </p:nvSpPr>
        <p:spPr>
          <a:xfrm>
            <a:off x="544154" y="3629079"/>
            <a:ext cx="1662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Data:512_ICAcleaned_concPREF.set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F9D01-FEF8-D443-B7CC-834F715F46AE}"/>
              </a:ext>
            </a:extLst>
          </p:cNvPr>
          <p:cNvSpPr txBox="1"/>
          <p:nvPr/>
        </p:nvSpPr>
        <p:spPr>
          <a:xfrm>
            <a:off x="2327414" y="3629079"/>
            <a:ext cx="1972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Data:512_ICAcleaned_conc.set (16.54 GB)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43C5-4B71-8741-AB33-3FE334A5F298}"/>
              </a:ext>
            </a:extLst>
          </p:cNvPr>
          <p:cNvCxnSpPr>
            <a:cxnSpLocks/>
          </p:cNvCxnSpPr>
          <p:nvPr/>
        </p:nvCxnSpPr>
        <p:spPr>
          <a:xfrm>
            <a:off x="1809461" y="1921399"/>
            <a:ext cx="0" cy="36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7AC31A-9840-954A-B90C-DD64B701EE90}"/>
              </a:ext>
            </a:extLst>
          </p:cNvPr>
          <p:cNvCxnSpPr>
            <a:cxnSpLocks/>
          </p:cNvCxnSpPr>
          <p:nvPr/>
        </p:nvCxnSpPr>
        <p:spPr>
          <a:xfrm>
            <a:off x="5989367" y="1657208"/>
            <a:ext cx="0" cy="2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998DF9D-8B84-4F45-9F7D-582993EDED3E}"/>
              </a:ext>
            </a:extLst>
          </p:cNvPr>
          <p:cNvSpPr txBox="1">
            <a:spLocks/>
          </p:cNvSpPr>
          <p:nvPr/>
        </p:nvSpPr>
        <p:spPr>
          <a:xfrm>
            <a:off x="6237357" y="1769636"/>
            <a:ext cx="2902857" cy="3035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900" dirty="0"/>
              <a:t>ICA component selection  (component+ topography)</a:t>
            </a:r>
          </a:p>
          <a:p>
            <a:pPr>
              <a:spcBef>
                <a:spcPts val="0"/>
              </a:spcBef>
            </a:pPr>
            <a:r>
              <a:rPr lang="en-US" sz="900" dirty="0"/>
              <a:t>ICA remove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025C93-E804-A049-847E-02AB176B53C6}"/>
              </a:ext>
            </a:extLst>
          </p:cNvPr>
          <p:cNvCxnSpPr>
            <a:cxnSpLocks/>
          </p:cNvCxnSpPr>
          <p:nvPr/>
        </p:nvCxnSpPr>
        <p:spPr>
          <a:xfrm>
            <a:off x="1815508" y="2539996"/>
            <a:ext cx="0" cy="35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519811-3927-1D4D-A840-A1244F866CD6}"/>
              </a:ext>
            </a:extLst>
          </p:cNvPr>
          <p:cNvSpPr txBox="1"/>
          <p:nvPr/>
        </p:nvSpPr>
        <p:spPr>
          <a:xfrm>
            <a:off x="5364288" y="2106997"/>
            <a:ext cx="25494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 128_denoisingMatrix. Set (64x64)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65549F-D3E6-7148-99BC-A9B3FEEDE62C}"/>
              </a:ext>
            </a:extLst>
          </p:cNvPr>
          <p:cNvCxnSpPr>
            <a:cxnSpLocks/>
          </p:cNvCxnSpPr>
          <p:nvPr/>
        </p:nvCxnSpPr>
        <p:spPr>
          <a:xfrm flipH="1">
            <a:off x="1912487" y="2162416"/>
            <a:ext cx="3451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781C51-2F7A-1D49-AC57-27678BF3C309}"/>
              </a:ext>
            </a:extLst>
          </p:cNvPr>
          <p:cNvSpPr txBox="1"/>
          <p:nvPr/>
        </p:nvSpPr>
        <p:spPr>
          <a:xfrm>
            <a:off x="816841" y="1675190"/>
            <a:ext cx="245940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Output Data: Set_512_paraDenoise.set (45 GB)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1FE2F2-F2E4-7C49-B6FB-140F71505290}"/>
              </a:ext>
            </a:extLst>
          </p:cNvPr>
          <p:cNvSpPr txBox="1"/>
          <p:nvPr/>
        </p:nvSpPr>
        <p:spPr>
          <a:xfrm>
            <a:off x="2298983" y="4666664"/>
            <a:ext cx="19060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 _</a:t>
            </a:r>
            <a:r>
              <a:rPr lang="en-US" sz="900" dirty="0" err="1"/>
              <a:t>IcaClean_merge_erp.set</a:t>
            </a:r>
            <a:endParaRPr lang="en-US" sz="9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E1C4FC-E426-2C49-9E28-12BBB6B59E0C}"/>
              </a:ext>
            </a:extLst>
          </p:cNvPr>
          <p:cNvCxnSpPr>
            <a:cxnSpLocks/>
          </p:cNvCxnSpPr>
          <p:nvPr/>
        </p:nvCxnSpPr>
        <p:spPr>
          <a:xfrm>
            <a:off x="3377641" y="3998411"/>
            <a:ext cx="2878" cy="66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3323CC-DEC4-DF46-B5BC-3026C45D0616}"/>
              </a:ext>
            </a:extLst>
          </p:cNvPr>
          <p:cNvCxnSpPr>
            <a:cxnSpLocks/>
          </p:cNvCxnSpPr>
          <p:nvPr/>
        </p:nvCxnSpPr>
        <p:spPr>
          <a:xfrm>
            <a:off x="1119346" y="3998411"/>
            <a:ext cx="0" cy="66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0840BF-9D4F-FB49-9A3E-B8D691BB04BB}"/>
              </a:ext>
            </a:extLst>
          </p:cNvPr>
          <p:cNvCxnSpPr>
            <a:cxnSpLocks/>
          </p:cNvCxnSpPr>
          <p:nvPr/>
        </p:nvCxnSpPr>
        <p:spPr>
          <a:xfrm>
            <a:off x="3374597" y="5035996"/>
            <a:ext cx="0" cy="80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AB78DC-E2C4-324B-8D5D-7CDBC32282F8}"/>
              </a:ext>
            </a:extLst>
          </p:cNvPr>
          <p:cNvSpPr txBox="1"/>
          <p:nvPr/>
        </p:nvSpPr>
        <p:spPr>
          <a:xfrm>
            <a:off x="3441088" y="1866342"/>
            <a:ext cx="170514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DenoisingMatrix multiplication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0351A2-7A51-5345-BD1C-50C2284B5AA7}"/>
              </a:ext>
            </a:extLst>
          </p:cNvPr>
          <p:cNvSpPr txBox="1"/>
          <p:nvPr/>
        </p:nvSpPr>
        <p:spPr>
          <a:xfrm>
            <a:off x="454109" y="5892499"/>
            <a:ext cx="1518660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 _</a:t>
            </a:r>
            <a:r>
              <a:rPr lang="en-US" sz="900" dirty="0" err="1"/>
              <a:t>ERP_PREF.set</a:t>
            </a:r>
            <a:endParaRPr lang="en-US" sz="9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475D6E-0E40-7848-B384-9C294FA51408}"/>
              </a:ext>
            </a:extLst>
          </p:cNvPr>
          <p:cNvCxnSpPr>
            <a:cxnSpLocks/>
          </p:cNvCxnSpPr>
          <p:nvPr/>
        </p:nvCxnSpPr>
        <p:spPr>
          <a:xfrm>
            <a:off x="1119346" y="5058662"/>
            <a:ext cx="0" cy="7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8A4D4ED-9D02-D84F-B0CA-ACBE2F570F5B}"/>
              </a:ext>
            </a:extLst>
          </p:cNvPr>
          <p:cNvSpPr txBox="1"/>
          <p:nvPr/>
        </p:nvSpPr>
        <p:spPr>
          <a:xfrm>
            <a:off x="157108" y="140687"/>
            <a:ext cx="25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Processing Pipeline: 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492709" y="5744437"/>
            <a:ext cx="1252015" cy="757787"/>
            <a:chOff x="6549280" y="5973532"/>
            <a:chExt cx="1252015" cy="75778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673576-8554-9E46-AD1D-C78FB922F962}"/>
                </a:ext>
              </a:extLst>
            </p:cNvPr>
            <p:cNvSpPr/>
            <p:nvPr/>
          </p:nvSpPr>
          <p:spPr>
            <a:xfrm>
              <a:off x="6639024" y="6270563"/>
              <a:ext cx="407194" cy="132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26F6D4-9FD7-F345-ADB9-92AB22F796F7}"/>
                </a:ext>
              </a:extLst>
            </p:cNvPr>
            <p:cNvSpPr/>
            <p:nvPr/>
          </p:nvSpPr>
          <p:spPr>
            <a:xfrm>
              <a:off x="6646363" y="6539796"/>
              <a:ext cx="407194" cy="1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352D6E-AC40-E448-8A10-8AED86C5D638}"/>
                </a:ext>
              </a:extLst>
            </p:cNvPr>
            <p:cNvSpPr txBox="1"/>
            <p:nvPr/>
          </p:nvSpPr>
          <p:spPr>
            <a:xfrm>
              <a:off x="7116322" y="6170464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Script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A19CD-A38C-8A40-919E-206A294750D4}"/>
                </a:ext>
              </a:extLst>
            </p:cNvPr>
            <p:cNvSpPr txBox="1"/>
            <p:nvPr/>
          </p:nvSpPr>
          <p:spPr>
            <a:xfrm>
              <a:off x="7106575" y="6451851"/>
              <a:ext cx="5822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Data Set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7298E7-90FF-8F43-A64F-B57DD5380ACD}"/>
                </a:ext>
              </a:extLst>
            </p:cNvPr>
            <p:cNvSpPr/>
            <p:nvPr/>
          </p:nvSpPr>
          <p:spPr>
            <a:xfrm>
              <a:off x="6549280" y="5973532"/>
              <a:ext cx="1252015" cy="757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84F04B-3ECB-BB42-85B9-06B7C776D0CB}"/>
                </a:ext>
              </a:extLst>
            </p:cNvPr>
            <p:cNvSpPr txBox="1"/>
            <p:nvPr/>
          </p:nvSpPr>
          <p:spPr>
            <a:xfrm>
              <a:off x="6620447" y="5973532"/>
              <a:ext cx="10456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Color Cue </a:t>
              </a:r>
              <a:r>
                <a:rPr lang="en-US" sz="900" dirty="0" err="1"/>
                <a:t>Squema</a:t>
              </a:r>
              <a:r>
                <a:rPr lang="en-US" sz="900" dirty="0"/>
                <a:t> 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C5F47FE-BDCE-A248-8A28-94C8C1830267}"/>
              </a:ext>
            </a:extLst>
          </p:cNvPr>
          <p:cNvSpPr txBox="1"/>
          <p:nvPr/>
        </p:nvSpPr>
        <p:spPr>
          <a:xfrm>
            <a:off x="1018987" y="2292688"/>
            <a:ext cx="17695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 512_ICAcleaned.set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AB78DC-E2C4-324B-8D5D-7CDBC32282F8}"/>
              </a:ext>
            </a:extLst>
          </p:cNvPr>
          <p:cNvSpPr txBox="1"/>
          <p:nvPr/>
        </p:nvSpPr>
        <p:spPr>
          <a:xfrm>
            <a:off x="1914934" y="2557797"/>
            <a:ext cx="214123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Concatenate imme &amp; mind datasets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5F47FE-BDCE-A248-8A28-94C8C1830267}"/>
              </a:ext>
            </a:extLst>
          </p:cNvPr>
          <p:cNvSpPr txBox="1"/>
          <p:nvPr/>
        </p:nvSpPr>
        <p:spPr>
          <a:xfrm>
            <a:off x="680093" y="2922524"/>
            <a:ext cx="302105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Data:512_ICAcleaned_concatenated.set (43.45 GB)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025C93-E804-A049-847E-02AB176B53C6}"/>
              </a:ext>
            </a:extLst>
          </p:cNvPr>
          <p:cNvCxnSpPr>
            <a:cxnSpLocks/>
          </p:cNvCxnSpPr>
          <p:nvPr/>
        </p:nvCxnSpPr>
        <p:spPr>
          <a:xfrm>
            <a:off x="1375243" y="3166250"/>
            <a:ext cx="0" cy="4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AB78DC-E2C4-324B-8D5D-7CDBC32282F8}"/>
              </a:ext>
            </a:extLst>
          </p:cNvPr>
          <p:cNvSpPr txBox="1"/>
          <p:nvPr/>
        </p:nvSpPr>
        <p:spPr>
          <a:xfrm>
            <a:off x="65605" y="3205974"/>
            <a:ext cx="11478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Change to individual</a:t>
            </a:r>
          </a:p>
          <a:p>
            <a:r>
              <a:rPr lang="en-US" sz="900" dirty="0">
                <a:solidFill>
                  <a:srgbClr val="000000"/>
                </a:solidFill>
              </a:rPr>
              <a:t> food preferences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E1C4FC-E426-2C49-9E28-12BBB6B59E0C}"/>
              </a:ext>
            </a:extLst>
          </p:cNvPr>
          <p:cNvCxnSpPr>
            <a:cxnSpLocks/>
          </p:cNvCxnSpPr>
          <p:nvPr/>
        </p:nvCxnSpPr>
        <p:spPr>
          <a:xfrm>
            <a:off x="2940949" y="3163088"/>
            <a:ext cx="0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998DF9D-8B84-4F45-9F7D-582993EDED3E}"/>
              </a:ext>
            </a:extLst>
          </p:cNvPr>
          <p:cNvSpPr txBox="1">
            <a:spLocks/>
          </p:cNvSpPr>
          <p:nvPr/>
        </p:nvSpPr>
        <p:spPr>
          <a:xfrm>
            <a:off x="1266442" y="4064934"/>
            <a:ext cx="2022099" cy="4707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900" dirty="0"/>
              <a:t>Epoch generation (bin_log)</a:t>
            </a:r>
          </a:p>
          <a:p>
            <a:pPr>
              <a:spcBef>
                <a:spcPts val="0"/>
              </a:spcBef>
            </a:pPr>
            <a:r>
              <a:rPr lang="en-US" sz="900" dirty="0"/>
              <a:t>Artifact rejection 110 mv(</a:t>
            </a:r>
            <a:r>
              <a:rPr lang="en-US" sz="900" dirty="0" err="1"/>
              <a:t>Art_log</a:t>
            </a:r>
            <a:r>
              <a:rPr lang="en-US" sz="900" dirty="0"/>
              <a:t>)</a:t>
            </a:r>
          </a:p>
          <a:p>
            <a:pPr>
              <a:spcBef>
                <a:spcPts val="0"/>
              </a:spcBef>
            </a:pPr>
            <a:r>
              <a:rPr lang="en-US" sz="900" dirty="0"/>
              <a:t>filter 40hz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0351A2-7A51-5345-BD1C-50C2284B5AA7}"/>
              </a:ext>
            </a:extLst>
          </p:cNvPr>
          <p:cNvSpPr txBox="1"/>
          <p:nvPr/>
        </p:nvSpPr>
        <p:spPr>
          <a:xfrm>
            <a:off x="2537513" y="5895908"/>
            <a:ext cx="1518660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Output Data: _</a:t>
            </a:r>
            <a:r>
              <a:rPr lang="en-US" sz="900" dirty="0" err="1"/>
              <a:t>ERP.set</a:t>
            </a:r>
            <a:endParaRPr lang="en-US" sz="900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998DF9D-8B84-4F45-9F7D-582993EDED3E}"/>
              </a:ext>
            </a:extLst>
          </p:cNvPr>
          <p:cNvSpPr txBox="1">
            <a:spLocks/>
          </p:cNvSpPr>
          <p:nvPr/>
        </p:nvSpPr>
        <p:spPr>
          <a:xfrm>
            <a:off x="1309151" y="5207934"/>
            <a:ext cx="1879776" cy="2288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900" dirty="0"/>
              <a:t>Average ERP x subjects</a:t>
            </a:r>
          </a:p>
        </p:txBody>
      </p:sp>
    </p:spTree>
    <p:extLst>
      <p:ext uri="{BB962C8B-B14F-4D97-AF65-F5344CB8AC3E}">
        <p14:creationId xmlns:p14="http://schemas.microsoft.com/office/powerpoint/2010/main" val="2392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1525</Words>
  <Application>Microsoft Macintosh PowerPoint</Application>
  <PresentationFormat>On-screen Show (4:3)</PresentationFormat>
  <Paragraphs>309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Dereification and Immersion in the AAT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neurona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kony ba</dc:creator>
  <cp:lastModifiedBy>Constanza Baquedano</cp:lastModifiedBy>
  <cp:revision>52</cp:revision>
  <dcterms:created xsi:type="dcterms:W3CDTF">2021-03-02T13:55:22Z</dcterms:created>
  <dcterms:modified xsi:type="dcterms:W3CDTF">2022-11-28T16:32:17Z</dcterms:modified>
</cp:coreProperties>
</file>