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1"/>
  </p:notesMasterIdLst>
  <p:sldIdLst>
    <p:sldId id="621" r:id="rId2"/>
    <p:sldId id="635" r:id="rId3"/>
    <p:sldId id="756" r:id="rId4"/>
    <p:sldId id="719" r:id="rId5"/>
    <p:sldId id="720" r:id="rId6"/>
    <p:sldId id="721" r:id="rId7"/>
    <p:sldId id="749" r:id="rId8"/>
    <p:sldId id="750" r:id="rId9"/>
    <p:sldId id="751" r:id="rId10"/>
    <p:sldId id="752" r:id="rId11"/>
    <p:sldId id="753" r:id="rId12"/>
    <p:sldId id="754" r:id="rId13"/>
    <p:sldId id="670" r:id="rId14"/>
    <p:sldId id="717" r:id="rId15"/>
    <p:sldId id="755" r:id="rId16"/>
    <p:sldId id="669" r:id="rId17"/>
    <p:sldId id="727" r:id="rId18"/>
    <p:sldId id="744" r:id="rId19"/>
    <p:sldId id="757" r:id="rId20"/>
    <p:sldId id="745" r:id="rId21"/>
    <p:sldId id="746" r:id="rId22"/>
    <p:sldId id="671" r:id="rId23"/>
    <p:sldId id="747" r:id="rId24"/>
    <p:sldId id="748" r:id="rId25"/>
    <p:sldId id="734" r:id="rId26"/>
    <p:sldId id="735" r:id="rId27"/>
    <p:sldId id="738" r:id="rId28"/>
    <p:sldId id="733" r:id="rId29"/>
    <p:sldId id="737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483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644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5805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296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12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288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006666"/>
    <a:srgbClr val="CCFF99"/>
    <a:srgbClr val="CCFFFF"/>
    <a:srgbClr val="FFC58B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25" autoAdjust="0"/>
  </p:normalViewPr>
  <p:slideViewPr>
    <p:cSldViewPr>
      <p:cViewPr varScale="1">
        <p:scale>
          <a:sx n="74" d="100"/>
          <a:sy n="74" d="100"/>
        </p:scale>
        <p:origin x="12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5072D-8B9D-4B4C-8EA3-3E017CD7A3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CD3E32-6314-46F8-B56B-07C0B793118D}">
      <dgm:prSet custT="1"/>
      <dgm:spPr/>
      <dgm:t>
        <a:bodyPr/>
        <a:lstStyle/>
        <a:p>
          <a:pPr rtl="0"/>
          <a:r>
            <a:rPr lang="zh-CN" altLang="en-US" sz="2400" b="1" dirty="0" smtClean="0"/>
            <a:t>构建</a:t>
          </a:r>
          <a:r>
            <a:rPr lang="en-US" altLang="zh-CN" sz="2400" b="1" dirty="0" smtClean="0"/>
            <a:t>JDBC</a:t>
          </a:r>
          <a:r>
            <a:rPr lang="zh-CN" altLang="en-US" sz="2400" b="1" dirty="0" smtClean="0"/>
            <a:t>应用程序</a:t>
          </a:r>
          <a:endParaRPr lang="zh-CN" sz="2400" b="1" dirty="0"/>
        </a:p>
      </dgm:t>
    </dgm:pt>
    <dgm:pt modelId="{7B10EA7E-1F62-4BE6-A699-2F9FD4A25762}" type="parTrans" cxnId="{0448D656-E19B-4666-BD2B-C9FEDAF2F86D}">
      <dgm:prSet/>
      <dgm:spPr/>
      <dgm:t>
        <a:bodyPr/>
        <a:lstStyle/>
        <a:p>
          <a:endParaRPr lang="zh-CN" altLang="en-US"/>
        </a:p>
      </dgm:t>
    </dgm:pt>
    <dgm:pt modelId="{E3BD0CB2-219C-494B-8BCE-7C4D08BB47E3}" type="sibTrans" cxnId="{0448D656-E19B-4666-BD2B-C9FEDAF2F86D}">
      <dgm:prSet/>
      <dgm:spPr/>
      <dgm:t>
        <a:bodyPr/>
        <a:lstStyle/>
        <a:p>
          <a:endParaRPr lang="zh-CN" altLang="en-US"/>
        </a:p>
      </dgm:t>
    </dgm:pt>
    <dgm:pt modelId="{D00F9BC7-AB00-4CB8-9989-BCF28E912A42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rtl="0">
            <a:lnSpc>
              <a:spcPct val="100000"/>
            </a:lnSpc>
          </a:pPr>
          <a:r>
            <a:rPr lang="zh-CN" altLang="en-US" sz="2200" b="1" smtClean="0"/>
            <a:t>基本</a:t>
          </a:r>
          <a:r>
            <a:rPr lang="zh-CN" altLang="en-US" sz="2200" b="1" dirty="0" smtClean="0"/>
            <a:t>步骤</a:t>
          </a:r>
          <a:endParaRPr lang="zh-CN" sz="2200" b="1" dirty="0"/>
        </a:p>
      </dgm:t>
    </dgm:pt>
    <dgm:pt modelId="{4F0960A9-B37C-4663-800D-2EAFE2E0448A}" type="parTrans" cxnId="{C182FA11-9F74-4F08-9031-5FA596327CD0}">
      <dgm:prSet/>
      <dgm:spPr/>
      <dgm:t>
        <a:bodyPr/>
        <a:lstStyle/>
        <a:p>
          <a:endParaRPr lang="zh-CN" altLang="en-US"/>
        </a:p>
      </dgm:t>
    </dgm:pt>
    <dgm:pt modelId="{F513454E-4095-4AC8-8F00-C3B1D6886964}" type="sibTrans" cxnId="{C182FA11-9F74-4F08-9031-5FA596327CD0}">
      <dgm:prSet/>
      <dgm:spPr/>
      <dgm:t>
        <a:bodyPr/>
        <a:lstStyle/>
        <a:p>
          <a:endParaRPr lang="zh-CN" altLang="en-US"/>
        </a:p>
      </dgm:t>
    </dgm:pt>
    <dgm:pt modelId="{4CC11166-C11D-4B22-B8CF-4EEFDE07BB7F}">
      <dgm:prSet custT="1"/>
      <dgm:spPr/>
      <dgm:t>
        <a:bodyPr/>
        <a:lstStyle/>
        <a:p>
          <a:pPr rtl="0"/>
          <a:r>
            <a:rPr lang="zh-CN" altLang="en-US" sz="2400" b="1" dirty="0" smtClean="0"/>
            <a:t>什么是</a:t>
          </a:r>
          <a:r>
            <a:rPr lang="en-US" altLang="zh-CN" sz="2400" b="1" dirty="0" smtClean="0"/>
            <a:t>JDBC</a:t>
          </a:r>
          <a:endParaRPr lang="zh-CN" altLang="en-US" sz="2400" b="1" dirty="0"/>
        </a:p>
      </dgm:t>
    </dgm:pt>
    <dgm:pt modelId="{BE5C578E-CBB6-4D8A-A36F-BB613F797D37}" type="sibTrans" cxnId="{F988ED5C-F7F7-44AB-8222-57E65F917961}">
      <dgm:prSet/>
      <dgm:spPr/>
      <dgm:t>
        <a:bodyPr/>
        <a:lstStyle/>
        <a:p>
          <a:endParaRPr lang="zh-CN" altLang="en-US"/>
        </a:p>
      </dgm:t>
    </dgm:pt>
    <dgm:pt modelId="{71579029-380F-4BE7-907F-72AD6B81E18B}" type="parTrans" cxnId="{F988ED5C-F7F7-44AB-8222-57E65F917961}">
      <dgm:prSet/>
      <dgm:spPr/>
      <dgm:t>
        <a:bodyPr/>
        <a:lstStyle/>
        <a:p>
          <a:endParaRPr lang="zh-CN" altLang="en-US"/>
        </a:p>
      </dgm:t>
    </dgm:pt>
    <dgm:pt modelId="{6295963D-B51D-435A-9D3F-97C96F2ADACA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200" b="1" smtClean="0"/>
            <a:t>加载</a:t>
          </a:r>
          <a:r>
            <a:rPr lang="en-US" altLang="zh-CN" sz="2200" b="1" dirty="0" smtClean="0"/>
            <a:t>JDBC</a:t>
          </a:r>
          <a:r>
            <a:rPr lang="zh-CN" altLang="en-US" sz="2200" b="1" dirty="0" smtClean="0"/>
            <a:t>驱动程序，并建立连接对象</a:t>
          </a:r>
          <a:endParaRPr lang="en-US" altLang="zh-CN" sz="2200" b="1" dirty="0" smtClean="0"/>
        </a:p>
      </dgm:t>
    </dgm:pt>
    <dgm:pt modelId="{27C6D63A-B45F-4137-B170-0C0A5331735C}" type="parTrans" cxnId="{030F3556-857F-425B-BF0E-2D8FDFE423E4}">
      <dgm:prSet/>
      <dgm:spPr/>
      <dgm:t>
        <a:bodyPr/>
        <a:lstStyle/>
        <a:p>
          <a:endParaRPr lang="zh-CN" altLang="en-US"/>
        </a:p>
      </dgm:t>
    </dgm:pt>
    <dgm:pt modelId="{2968EDE8-BD4C-4D9B-A936-772ED89EE585}" type="sibTrans" cxnId="{030F3556-857F-425B-BF0E-2D8FDFE423E4}">
      <dgm:prSet/>
      <dgm:spPr/>
      <dgm:t>
        <a:bodyPr/>
        <a:lstStyle/>
        <a:p>
          <a:endParaRPr lang="zh-CN" altLang="en-US"/>
        </a:p>
      </dgm:t>
    </dgm:pt>
    <dgm:pt modelId="{8E2CD15A-2946-4445-980A-BD1C1847ADCC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200" b="1" dirty="0" smtClean="0"/>
            <a:t>使用</a:t>
          </a:r>
          <a:r>
            <a:rPr lang="en-US" altLang="zh-CN" sz="2200" b="1" dirty="0" smtClean="0"/>
            <a:t>Statement</a:t>
          </a:r>
          <a:r>
            <a:rPr lang="zh-CN" altLang="en-US" sz="2200" b="1" dirty="0" smtClean="0"/>
            <a:t>的增删改查</a:t>
          </a:r>
          <a:endParaRPr lang="en-US" altLang="zh-CN" sz="2200" b="1" dirty="0" smtClean="0"/>
        </a:p>
      </dgm:t>
    </dgm:pt>
    <dgm:pt modelId="{6264F4ED-13DE-40C5-B5D6-EAFFE6E8C111}" type="parTrans" cxnId="{63D2F46E-F936-4ECE-8B40-98DB4DDE1EB5}">
      <dgm:prSet/>
      <dgm:spPr/>
      <dgm:t>
        <a:bodyPr/>
        <a:lstStyle/>
        <a:p>
          <a:endParaRPr lang="zh-CN" altLang="en-US"/>
        </a:p>
      </dgm:t>
    </dgm:pt>
    <dgm:pt modelId="{1231548D-AB31-4DD3-BEDA-3B79C64E2D95}" type="sibTrans" cxnId="{63D2F46E-F936-4ECE-8B40-98DB4DDE1EB5}">
      <dgm:prSet/>
      <dgm:spPr/>
      <dgm:t>
        <a:bodyPr/>
        <a:lstStyle/>
        <a:p>
          <a:endParaRPr lang="zh-CN" altLang="en-US"/>
        </a:p>
      </dgm:t>
    </dgm:pt>
    <dgm:pt modelId="{FA499AA8-6E3E-4AE6-9EDE-7F9DED957C78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zh-CN" sz="2200" b="1" dirty="0" smtClean="0"/>
            <a:t>使用</a:t>
          </a:r>
          <a:r>
            <a:rPr lang="en-US" altLang="zh-CN" sz="2200" b="1" dirty="0" err="1" smtClean="0"/>
            <a:t>PreparedStatement</a:t>
          </a:r>
          <a:r>
            <a:rPr lang="zh-CN" altLang="zh-CN" sz="2200" b="1" dirty="0" smtClean="0"/>
            <a:t>代替</a:t>
          </a:r>
          <a:r>
            <a:rPr lang="en-US" altLang="zh-CN" sz="2200" b="1" dirty="0" smtClean="0"/>
            <a:t>Statement</a:t>
          </a:r>
        </a:p>
      </dgm:t>
    </dgm:pt>
    <dgm:pt modelId="{703F2930-3981-4463-A69A-E9877E85FF70}" type="parTrans" cxnId="{C78EFC72-139A-4FA3-A1B5-328A0FB061FE}">
      <dgm:prSet/>
      <dgm:spPr/>
      <dgm:t>
        <a:bodyPr/>
        <a:lstStyle/>
        <a:p>
          <a:endParaRPr lang="zh-CN" altLang="en-US"/>
        </a:p>
      </dgm:t>
    </dgm:pt>
    <dgm:pt modelId="{F943835C-1320-4070-9BCB-38DE3CEB5F90}" type="sibTrans" cxnId="{C78EFC72-139A-4FA3-A1B5-328A0FB061FE}">
      <dgm:prSet/>
      <dgm:spPr/>
      <dgm:t>
        <a:bodyPr/>
        <a:lstStyle/>
        <a:p>
          <a:endParaRPr lang="zh-CN" altLang="en-US"/>
        </a:p>
      </dgm:t>
    </dgm:pt>
    <dgm:pt modelId="{86E5DC4B-08C7-4D33-A63F-47CD05632589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200" b="1" dirty="0" smtClean="0"/>
            <a:t>访问数据库的通用类</a:t>
          </a:r>
          <a:endParaRPr lang="zh-CN" altLang="en-US" sz="2200" b="1" dirty="0"/>
        </a:p>
      </dgm:t>
    </dgm:pt>
    <dgm:pt modelId="{4A53E722-7579-4A1F-A764-3AEF83DD9E41}" type="parTrans" cxnId="{94610079-F96D-43C8-A1AD-15FDBEFF5716}">
      <dgm:prSet/>
      <dgm:spPr/>
      <dgm:t>
        <a:bodyPr/>
        <a:lstStyle/>
        <a:p>
          <a:endParaRPr lang="zh-CN" altLang="en-US"/>
        </a:p>
      </dgm:t>
    </dgm:pt>
    <dgm:pt modelId="{F952C210-BBF8-4983-9FD2-0F0B8C5246FD}" type="sibTrans" cxnId="{94610079-F96D-43C8-A1AD-15FDBEFF5716}">
      <dgm:prSet/>
      <dgm:spPr/>
      <dgm:t>
        <a:bodyPr/>
        <a:lstStyle/>
        <a:p>
          <a:endParaRPr lang="zh-CN" altLang="en-US"/>
        </a:p>
      </dgm:t>
    </dgm:pt>
    <dgm:pt modelId="{9A740590-28C6-4639-A481-33C20D29AA05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altLang="zh-CN" sz="2200" b="1" dirty="0" smtClean="0"/>
            <a:t>SQL</a:t>
          </a:r>
          <a:r>
            <a:rPr lang="zh-CN" altLang="en-US" sz="2200" b="1" dirty="0" smtClean="0"/>
            <a:t>注入攻击</a:t>
          </a:r>
          <a:endParaRPr lang="en-US" altLang="zh-CN" sz="2200" b="1" dirty="0" smtClean="0"/>
        </a:p>
      </dgm:t>
    </dgm:pt>
    <dgm:pt modelId="{1FD78575-B6C6-419E-8A87-B57F882927E7}" type="parTrans" cxnId="{E7BFF1B7-2C21-4B4B-B822-B7402A99413F}">
      <dgm:prSet/>
      <dgm:spPr/>
      <dgm:t>
        <a:bodyPr/>
        <a:lstStyle/>
        <a:p>
          <a:endParaRPr lang="zh-CN" altLang="en-US"/>
        </a:p>
      </dgm:t>
    </dgm:pt>
    <dgm:pt modelId="{9649947A-EAFD-44E9-9A35-EC4A6E8B3E29}" type="sibTrans" cxnId="{E7BFF1B7-2C21-4B4B-B822-B7402A99413F}">
      <dgm:prSet/>
      <dgm:spPr/>
      <dgm:t>
        <a:bodyPr/>
        <a:lstStyle/>
        <a:p>
          <a:endParaRPr lang="zh-CN" altLang="en-US"/>
        </a:p>
      </dgm:t>
    </dgm:pt>
    <dgm:pt modelId="{796D4E1E-1DC0-462D-BD29-8367A9BA39F7}" type="pres">
      <dgm:prSet presAssocID="{3085072D-8B9D-4B4C-8EA3-3E017CD7A3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0C3512-935B-4C11-8A82-633C9F7BF987}" type="pres">
      <dgm:prSet presAssocID="{4CC11166-C11D-4B22-B8CF-4EEFDE07BB7F}" presName="parentText" presStyleLbl="node1" presStyleIdx="0" presStyleCnt="2" custScaleY="65816" custLinFactNeighborX="-1351" custLinFactNeighborY="-1525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90C61-72C1-4B4D-8318-0570FA3CFC40}" type="pres">
      <dgm:prSet presAssocID="{BE5C578E-CBB6-4D8A-A36F-BB613F797D37}" presName="spacer" presStyleCnt="0"/>
      <dgm:spPr/>
      <dgm:t>
        <a:bodyPr/>
        <a:lstStyle/>
        <a:p>
          <a:endParaRPr lang="zh-CN" altLang="en-US"/>
        </a:p>
      </dgm:t>
    </dgm:pt>
    <dgm:pt modelId="{15FEC8C9-A8F7-4EE0-ABA6-E5E936B40D37}" type="pres">
      <dgm:prSet presAssocID="{5BCD3E32-6314-46F8-B56B-07C0B793118D}" presName="parentText" presStyleLbl="node1" presStyleIdx="1" presStyleCnt="2" custScaleY="7106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B519-304E-4E1B-827D-A201AD1DBC56}" type="pres">
      <dgm:prSet presAssocID="{5BCD3E32-6314-46F8-B56B-07C0B793118D}" presName="childText" presStyleLbl="revTx" presStyleIdx="0" presStyleCnt="1" custLinFactNeighborX="-1351" custLinFactNeighborY="23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D2F46E-F936-4ECE-8B40-98DB4DDE1EB5}" srcId="{5BCD3E32-6314-46F8-B56B-07C0B793118D}" destId="{8E2CD15A-2946-4445-980A-BD1C1847ADCC}" srcOrd="2" destOrd="0" parTransId="{6264F4ED-13DE-40C5-B5D6-EAFFE6E8C111}" sibTransId="{1231548D-AB31-4DD3-BEDA-3B79C64E2D95}"/>
    <dgm:cxn modelId="{C78EFC72-139A-4FA3-A1B5-328A0FB061FE}" srcId="{5BCD3E32-6314-46F8-B56B-07C0B793118D}" destId="{FA499AA8-6E3E-4AE6-9EDE-7F9DED957C78}" srcOrd="4" destOrd="0" parTransId="{703F2930-3981-4463-A69A-E9877E85FF70}" sibTransId="{F943835C-1320-4070-9BCB-38DE3CEB5F90}"/>
    <dgm:cxn modelId="{BB82D94A-6F43-4651-B83D-77D28491A68E}" type="presOf" srcId="{86E5DC4B-08C7-4D33-A63F-47CD05632589}" destId="{85B7B519-304E-4E1B-827D-A201AD1DBC56}" srcOrd="0" destOrd="5" presId="urn:microsoft.com/office/officeart/2005/8/layout/vList2"/>
    <dgm:cxn modelId="{7DB1C9EA-0F3C-423B-BC49-3BE67071429C}" type="presOf" srcId="{3085072D-8B9D-4B4C-8EA3-3E017CD7A34B}" destId="{796D4E1E-1DC0-462D-BD29-8367A9BA39F7}" srcOrd="0" destOrd="0" presId="urn:microsoft.com/office/officeart/2005/8/layout/vList2"/>
    <dgm:cxn modelId="{15663708-AB89-40DB-A1DF-45097F954E3B}" type="presOf" srcId="{9A740590-28C6-4639-A481-33C20D29AA05}" destId="{85B7B519-304E-4E1B-827D-A201AD1DBC56}" srcOrd="0" destOrd="3" presId="urn:microsoft.com/office/officeart/2005/8/layout/vList2"/>
    <dgm:cxn modelId="{9E01337A-3736-4429-A860-2B9ADDEBF858}" type="presOf" srcId="{8E2CD15A-2946-4445-980A-BD1C1847ADCC}" destId="{85B7B519-304E-4E1B-827D-A201AD1DBC56}" srcOrd="0" destOrd="2" presId="urn:microsoft.com/office/officeart/2005/8/layout/vList2"/>
    <dgm:cxn modelId="{98E96E83-3E0C-4CCC-941A-563486BCFED7}" type="presOf" srcId="{FA499AA8-6E3E-4AE6-9EDE-7F9DED957C78}" destId="{85B7B519-304E-4E1B-827D-A201AD1DBC56}" srcOrd="0" destOrd="4" presId="urn:microsoft.com/office/officeart/2005/8/layout/vList2"/>
    <dgm:cxn modelId="{F988ED5C-F7F7-44AB-8222-57E65F917961}" srcId="{3085072D-8B9D-4B4C-8EA3-3E017CD7A34B}" destId="{4CC11166-C11D-4B22-B8CF-4EEFDE07BB7F}" srcOrd="0" destOrd="0" parTransId="{71579029-380F-4BE7-907F-72AD6B81E18B}" sibTransId="{BE5C578E-CBB6-4D8A-A36F-BB613F797D37}"/>
    <dgm:cxn modelId="{A8C464E1-B514-4A35-842E-696B5120290B}" type="presOf" srcId="{D00F9BC7-AB00-4CB8-9989-BCF28E912A42}" destId="{85B7B519-304E-4E1B-827D-A201AD1DBC56}" srcOrd="0" destOrd="0" presId="urn:microsoft.com/office/officeart/2005/8/layout/vList2"/>
    <dgm:cxn modelId="{B9919D71-7DCA-4C91-B06B-769706FC5478}" type="presOf" srcId="{4CC11166-C11D-4B22-B8CF-4EEFDE07BB7F}" destId="{E20C3512-935B-4C11-8A82-633C9F7BF987}" srcOrd="0" destOrd="0" presId="urn:microsoft.com/office/officeart/2005/8/layout/vList2"/>
    <dgm:cxn modelId="{C182FA11-9F74-4F08-9031-5FA596327CD0}" srcId="{5BCD3E32-6314-46F8-B56B-07C0B793118D}" destId="{D00F9BC7-AB00-4CB8-9989-BCF28E912A42}" srcOrd="0" destOrd="0" parTransId="{4F0960A9-B37C-4663-800D-2EAFE2E0448A}" sibTransId="{F513454E-4095-4AC8-8F00-C3B1D6886964}"/>
    <dgm:cxn modelId="{E7BFF1B7-2C21-4B4B-B822-B7402A99413F}" srcId="{5BCD3E32-6314-46F8-B56B-07C0B793118D}" destId="{9A740590-28C6-4639-A481-33C20D29AA05}" srcOrd="3" destOrd="0" parTransId="{1FD78575-B6C6-419E-8A87-B57F882927E7}" sibTransId="{9649947A-EAFD-44E9-9A35-EC4A6E8B3E29}"/>
    <dgm:cxn modelId="{030F3556-857F-425B-BF0E-2D8FDFE423E4}" srcId="{5BCD3E32-6314-46F8-B56B-07C0B793118D}" destId="{6295963D-B51D-435A-9D3F-97C96F2ADACA}" srcOrd="1" destOrd="0" parTransId="{27C6D63A-B45F-4137-B170-0C0A5331735C}" sibTransId="{2968EDE8-BD4C-4D9B-A936-772ED89EE585}"/>
    <dgm:cxn modelId="{94610079-F96D-43C8-A1AD-15FDBEFF5716}" srcId="{5BCD3E32-6314-46F8-B56B-07C0B793118D}" destId="{86E5DC4B-08C7-4D33-A63F-47CD05632589}" srcOrd="5" destOrd="0" parTransId="{4A53E722-7579-4A1F-A764-3AEF83DD9E41}" sibTransId="{F952C210-BBF8-4983-9FD2-0F0B8C5246FD}"/>
    <dgm:cxn modelId="{0448D656-E19B-4666-BD2B-C9FEDAF2F86D}" srcId="{3085072D-8B9D-4B4C-8EA3-3E017CD7A34B}" destId="{5BCD3E32-6314-46F8-B56B-07C0B793118D}" srcOrd="1" destOrd="0" parTransId="{7B10EA7E-1F62-4BE6-A699-2F9FD4A25762}" sibTransId="{E3BD0CB2-219C-494B-8BCE-7C4D08BB47E3}"/>
    <dgm:cxn modelId="{EC23AA43-41E1-450A-A523-67D252039BCD}" type="presOf" srcId="{6295963D-B51D-435A-9D3F-97C96F2ADACA}" destId="{85B7B519-304E-4E1B-827D-A201AD1DBC56}" srcOrd="0" destOrd="1" presId="urn:microsoft.com/office/officeart/2005/8/layout/vList2"/>
    <dgm:cxn modelId="{188BBE61-F5FC-489F-BF3E-1309D363B00B}" type="presOf" srcId="{5BCD3E32-6314-46F8-B56B-07C0B793118D}" destId="{15FEC8C9-A8F7-4EE0-ABA6-E5E936B40D37}" srcOrd="0" destOrd="0" presId="urn:microsoft.com/office/officeart/2005/8/layout/vList2"/>
    <dgm:cxn modelId="{C23CDD40-10CA-47A5-A8A8-C50BB40D5EA9}" type="presParOf" srcId="{796D4E1E-1DC0-462D-BD29-8367A9BA39F7}" destId="{E20C3512-935B-4C11-8A82-633C9F7BF987}" srcOrd="0" destOrd="0" presId="urn:microsoft.com/office/officeart/2005/8/layout/vList2"/>
    <dgm:cxn modelId="{44E10188-EE2E-420C-9798-AFBE0881CC0A}" type="presParOf" srcId="{796D4E1E-1DC0-462D-BD29-8367A9BA39F7}" destId="{D7090C61-72C1-4B4D-8318-0570FA3CFC40}" srcOrd="1" destOrd="0" presId="urn:microsoft.com/office/officeart/2005/8/layout/vList2"/>
    <dgm:cxn modelId="{C2BDE91A-1B82-4A58-9198-23232275366F}" type="presParOf" srcId="{796D4E1E-1DC0-462D-BD29-8367A9BA39F7}" destId="{15FEC8C9-A8F7-4EE0-ABA6-E5E936B40D37}" srcOrd="2" destOrd="0" presId="urn:microsoft.com/office/officeart/2005/8/layout/vList2"/>
    <dgm:cxn modelId="{431A4EE9-DD19-400F-97B6-573D9325DE87}" type="presParOf" srcId="{796D4E1E-1DC0-462D-BD29-8367A9BA39F7}" destId="{85B7B519-304E-4E1B-827D-A201AD1DBC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C3512-935B-4C11-8A82-633C9F7BF987}">
      <dsp:nvSpPr>
        <dsp:cNvPr id="0" name=""/>
        <dsp:cNvSpPr/>
      </dsp:nvSpPr>
      <dsp:spPr>
        <a:xfrm>
          <a:off x="0" y="0"/>
          <a:ext cx="5328591" cy="50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什么是</a:t>
          </a:r>
          <a:r>
            <a:rPr lang="en-US" altLang="zh-CN" sz="2400" b="1" kern="1200" dirty="0" smtClean="0"/>
            <a:t>JDBC</a:t>
          </a:r>
          <a:endParaRPr lang="zh-CN" altLang="en-US" sz="2400" b="1" kern="1200" dirty="0"/>
        </a:p>
      </dsp:txBody>
      <dsp:txXfrm>
        <a:off x="24659" y="24659"/>
        <a:ext cx="5279273" cy="455832"/>
      </dsp:txXfrm>
    </dsp:sp>
    <dsp:sp modelId="{15FEC8C9-A8F7-4EE0-ABA6-E5E936B40D37}">
      <dsp:nvSpPr>
        <dsp:cNvPr id="0" name=""/>
        <dsp:cNvSpPr/>
      </dsp:nvSpPr>
      <dsp:spPr>
        <a:xfrm>
          <a:off x="0" y="641242"/>
          <a:ext cx="5328591" cy="5454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构建</a:t>
          </a:r>
          <a:r>
            <a:rPr lang="en-US" altLang="zh-CN" sz="2400" b="1" kern="1200" dirty="0" smtClean="0"/>
            <a:t>JDBC</a:t>
          </a:r>
          <a:r>
            <a:rPr lang="zh-CN" altLang="en-US" sz="2400" b="1" kern="1200" dirty="0" smtClean="0"/>
            <a:t>应用程序</a:t>
          </a:r>
          <a:endParaRPr lang="zh-CN" sz="2400" b="1" kern="1200" dirty="0"/>
        </a:p>
      </dsp:txBody>
      <dsp:txXfrm>
        <a:off x="26627" y="667869"/>
        <a:ext cx="5275337" cy="492207"/>
      </dsp:txXfrm>
    </dsp:sp>
    <dsp:sp modelId="{85B7B519-304E-4E1B-827D-A201AD1DBC56}">
      <dsp:nvSpPr>
        <dsp:cNvPr id="0" name=""/>
        <dsp:cNvSpPr/>
      </dsp:nvSpPr>
      <dsp:spPr>
        <a:xfrm>
          <a:off x="0" y="1204715"/>
          <a:ext cx="5328591" cy="271584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83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b="1" kern="1200" smtClean="0"/>
            <a:t>基本</a:t>
          </a:r>
          <a:r>
            <a:rPr lang="zh-CN" altLang="en-US" sz="2200" b="1" kern="1200" dirty="0" smtClean="0"/>
            <a:t>步骤</a:t>
          </a:r>
          <a:endParaRPr lang="zh-CN" sz="2200" b="1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b="1" kern="1200" smtClean="0"/>
            <a:t>加载</a:t>
          </a:r>
          <a:r>
            <a:rPr lang="en-US" altLang="zh-CN" sz="2200" b="1" kern="1200" dirty="0" smtClean="0"/>
            <a:t>JDBC</a:t>
          </a:r>
          <a:r>
            <a:rPr lang="zh-CN" altLang="en-US" sz="2200" b="1" kern="1200" dirty="0" smtClean="0"/>
            <a:t>驱动程序，并建立连接对象</a:t>
          </a:r>
          <a:endParaRPr lang="en-US" altLang="zh-CN" sz="2200" b="1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b="1" kern="1200" dirty="0" smtClean="0"/>
            <a:t>使用</a:t>
          </a:r>
          <a:r>
            <a:rPr lang="en-US" altLang="zh-CN" sz="2200" b="1" kern="1200" dirty="0" smtClean="0"/>
            <a:t>Statement</a:t>
          </a:r>
          <a:r>
            <a:rPr lang="zh-CN" altLang="en-US" sz="2200" b="1" kern="1200" dirty="0" smtClean="0"/>
            <a:t>的增删改查</a:t>
          </a:r>
          <a:endParaRPr lang="en-US" altLang="zh-CN" sz="2200" b="1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200" b="1" kern="1200" dirty="0" smtClean="0"/>
            <a:t>SQL</a:t>
          </a:r>
          <a:r>
            <a:rPr lang="zh-CN" altLang="en-US" sz="2200" b="1" kern="1200" dirty="0" smtClean="0"/>
            <a:t>注入攻击</a:t>
          </a:r>
          <a:endParaRPr lang="en-US" altLang="zh-CN" sz="2200" b="1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zh-CN" sz="2200" b="1" kern="1200" dirty="0" smtClean="0"/>
            <a:t>使用</a:t>
          </a:r>
          <a:r>
            <a:rPr lang="en-US" altLang="zh-CN" sz="2200" b="1" kern="1200" dirty="0" err="1" smtClean="0"/>
            <a:t>PreparedStatement</a:t>
          </a:r>
          <a:r>
            <a:rPr lang="zh-CN" altLang="zh-CN" sz="2200" b="1" kern="1200" dirty="0" smtClean="0"/>
            <a:t>代替</a:t>
          </a:r>
          <a:r>
            <a:rPr lang="en-US" altLang="zh-CN" sz="2200" b="1" kern="1200" dirty="0" smtClean="0"/>
            <a:t>Statement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b="1" kern="1200" dirty="0" smtClean="0"/>
            <a:t>访问数据库的通用类</a:t>
          </a:r>
          <a:endParaRPr lang="zh-CN" altLang="en-US" sz="2200" b="1" kern="1200" dirty="0"/>
        </a:p>
      </dsp:txBody>
      <dsp:txXfrm>
        <a:off x="0" y="1204715"/>
        <a:ext cx="5328591" cy="271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itchFamily="34" charset="0"/>
              </a:defRPr>
            </a:lvl1pPr>
          </a:lstStyle>
          <a:p>
            <a:pPr>
              <a:defRPr/>
            </a:pPr>
            <a:fld id="{47D8EAD5-A593-412B-854B-0C17697C8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3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3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4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6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1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3962401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9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1455-CD86-4250-B6FE-2090E323D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1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0FFD-806E-4D84-98E1-B63B07998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52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208D-24D6-4228-BF5F-288339B4E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76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7817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53A69-DD25-47C0-B66F-8157848A2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B489-32F1-4349-B41A-2F4248603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51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61" indent="0">
              <a:buNone/>
              <a:defRPr sz="2000"/>
            </a:lvl2pPr>
            <a:lvl3pPr marL="914322" indent="0">
              <a:buNone/>
              <a:defRPr sz="1800"/>
            </a:lvl3pPr>
            <a:lvl4pPr marL="1371483" indent="0">
              <a:buNone/>
              <a:defRPr sz="1600"/>
            </a:lvl4pPr>
            <a:lvl5pPr marL="1828644" indent="0">
              <a:buNone/>
              <a:defRPr sz="1600"/>
            </a:lvl5pPr>
            <a:lvl6pPr marL="2285805" indent="0">
              <a:buNone/>
              <a:defRPr sz="1600"/>
            </a:lvl6pPr>
            <a:lvl7pPr marL="2742967" indent="0">
              <a:buNone/>
              <a:defRPr sz="1600"/>
            </a:lvl7pPr>
            <a:lvl8pPr marL="3200127" indent="0">
              <a:buNone/>
              <a:defRPr sz="1600"/>
            </a:lvl8pPr>
            <a:lvl9pPr marL="3657288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112A-68C0-4FFD-B316-94A3411BF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0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BD66-ED67-4272-81C9-77CBC1A60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7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F3A6-8CDA-4414-AB69-C471B52B5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4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0670-F8C3-4086-B90A-1E3CECF22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4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77A4B-544A-4186-8D61-A7648C668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1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2DB0B-0A1A-48D1-8278-C40FBFA3A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68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3" indent="0">
              <a:buNone/>
              <a:defRPr sz="2000"/>
            </a:lvl4pPr>
            <a:lvl5pPr marL="1828644" indent="0">
              <a:buNone/>
              <a:defRPr sz="2000"/>
            </a:lvl5pPr>
            <a:lvl6pPr marL="2285805" indent="0">
              <a:buNone/>
              <a:defRPr sz="2000"/>
            </a:lvl6pPr>
            <a:lvl7pPr marL="2742967" indent="0">
              <a:buNone/>
              <a:defRPr sz="2000"/>
            </a:lvl7pPr>
            <a:lvl8pPr marL="3200127" indent="0">
              <a:buNone/>
              <a:defRPr sz="2000"/>
            </a:lvl8pPr>
            <a:lvl9pPr marL="3657288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5C95B-8893-473A-9C11-E72985EC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6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781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fld id="{5F25C218-0E24-456F-82CC-074AEC73F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1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1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161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322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483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644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871" indent="-34287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868" indent="-32541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263" indent="-35080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735" indent="-3158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020" indent="-33969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8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slide" Target="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7439" y="260648"/>
            <a:ext cx="6437312" cy="1036637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讲 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连接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MySQL</a:t>
            </a:r>
            <a:endParaRPr lang="zh-CN" altLang="en-US" sz="34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764704"/>
            <a:ext cx="8229600" cy="50292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</a:rPr>
              <a:t>主要内容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971800" y="1484784"/>
            <a:ext cx="297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329490584"/>
              </p:ext>
            </p:extLst>
          </p:nvPr>
        </p:nvGraphicFramePr>
        <p:xfrm>
          <a:off x="1907704" y="1772816"/>
          <a:ext cx="5328592" cy="392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5" y="1485945"/>
            <a:ext cx="799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、创建“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Test.java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”文件，进行连接测试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961564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应用程序”中，访问数据库。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3875" name="TextBox2" r:id="rId2" imgW="7915320" imgH="3772080"/>
        </mc:Choice>
        <mc:Fallback>
          <p:control name="TextBox2" r:id="rId2" imgW="7915320" imgH="377208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9552" y="2033847"/>
                  <a:ext cx="7920682" cy="37714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61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80728"/>
            <a:ext cx="889248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2】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在“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Java Web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应用程序”中，访问数据库。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585940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、创建一个名为“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jdbc_demo2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”的“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Java Web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应用程序”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、把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驱动程序“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mysql-connector-java-5.0.8-bin.jar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拷贝到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tomcat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下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lib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文件夹中</a:t>
            </a:r>
            <a:r>
              <a:rPr lang="zh-CN" altLang="en-US" sz="28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764704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2】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在“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Java Web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应用程序”中，访问数据库。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292" y="1340768"/>
            <a:ext cx="84969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、创建“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Test.java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”文件，进行连接测试。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871" name="TextBox2" r:id="rId2" imgW="8439120" imgH="4133880"/>
        </mc:Choice>
        <mc:Fallback>
          <p:control name="TextBox2" r:id="rId2" imgW="8439120" imgH="4133880">
            <p:pic>
              <p:nvPicPr>
                <p:cNvPr id="6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15764" y="1892624"/>
                  <a:ext cx="8436000" cy="41286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195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764704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根据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姓名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查询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student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表。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820472" cy="179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、创建名为“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jdbc_demo3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”的“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Java web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应用程序”。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、在</a:t>
            </a:r>
            <a:r>
              <a:rPr lang="en-US" altLang="zh-CN" sz="28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mysql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中创建</a:t>
            </a:r>
            <a:r>
              <a:rPr lang="en-US" altLang="zh-CN" sz="28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my_db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数据库，并在该库中创建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student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表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zh-CN" altLang="en-US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67545" y="1499300"/>
            <a:ext cx="835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19672" y="2780928"/>
            <a:ext cx="6498722" cy="3046988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create database </a:t>
            </a:r>
            <a:r>
              <a:rPr lang="en-US" altLang="zh-CN" dirty="0" err="1"/>
              <a:t>my_db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/>
              <a:t>my_db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create table student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 char(5) primary key,</a:t>
            </a:r>
          </a:p>
          <a:p>
            <a:r>
              <a:rPr lang="en-US" altLang="zh-CN" dirty="0" err="1"/>
              <a:t>sname</a:t>
            </a:r>
            <a:r>
              <a:rPr lang="en-US" altLang="zh-CN" dirty="0"/>
              <a:t> varchar(50),</a:t>
            </a:r>
          </a:p>
          <a:p>
            <a:r>
              <a:rPr lang="en-US" altLang="zh-CN" dirty="0"/>
              <a:t>sage </a:t>
            </a:r>
            <a:r>
              <a:rPr lang="en-US" altLang="zh-CN" dirty="0" err="1"/>
              <a:t>int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/>
              <a:t>insert into student </a:t>
            </a:r>
          </a:p>
          <a:p>
            <a:r>
              <a:rPr lang="en-US" altLang="zh-CN" dirty="0"/>
              <a:t>values('99001','mary',20</a:t>
            </a:r>
            <a:r>
              <a:rPr lang="en-US" altLang="zh-CN" dirty="0" smtClean="0"/>
              <a:t>),(</a:t>
            </a:r>
            <a:r>
              <a:rPr lang="en-US" altLang="zh-CN" dirty="0"/>
              <a:t>'99002','lisa',</a:t>
            </a:r>
            <a:r>
              <a:rPr lang="en-US" altLang="zh-CN" dirty="0" smtClean="0"/>
              <a:t>21);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8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17548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3】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根据姓名查询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student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表。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ea typeface="微软雅黑" panose="020B0503020204020204" pitchFamily="34" charset="-122"/>
              </a:rPr>
              <a:t>3</a:t>
            </a:r>
            <a:r>
              <a:rPr lang="zh-CN" altLang="en-US" sz="2800" b="0" dirty="0" smtClean="0">
                <a:ea typeface="微软雅黑" panose="020B0503020204020204" pitchFamily="34" charset="-122"/>
              </a:rPr>
              <a:t>、在“</a:t>
            </a:r>
            <a:r>
              <a:rPr lang="en-US" altLang="zh-CN" sz="2800" b="0" dirty="0" smtClean="0">
                <a:ea typeface="微软雅黑" panose="020B0503020204020204" pitchFamily="34" charset="-122"/>
              </a:rPr>
              <a:t>it.servlet.JDBCServlet1</a:t>
            </a:r>
            <a:r>
              <a:rPr lang="zh-CN" altLang="en-US" sz="2800" b="0" dirty="0" smtClean="0">
                <a:ea typeface="微软雅黑" panose="020B0503020204020204" pitchFamily="34" charset="-122"/>
              </a:rPr>
              <a:t>”类中，实现根据姓名查询</a:t>
            </a:r>
            <a:r>
              <a:rPr lang="en-US" altLang="zh-CN" sz="2800" b="0" dirty="0" smtClean="0">
                <a:ea typeface="微软雅黑" panose="020B0503020204020204" pitchFamily="34" charset="-122"/>
              </a:rPr>
              <a:t>student</a:t>
            </a:r>
            <a:r>
              <a:rPr lang="zh-CN" altLang="en-US" sz="2800" b="0" dirty="0" smtClean="0">
                <a:ea typeface="微软雅黑" panose="020B0503020204020204" pitchFamily="34" charset="-122"/>
              </a:rPr>
              <a:t>表。</a:t>
            </a:r>
            <a:endParaRPr lang="zh-CN" altLang="en-US" sz="2800" b="0" dirty="0"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87565" name="TextBox2" r:id="rId2" imgW="7924680" imgH="3819600"/>
        </mc:Choice>
        <mc:Fallback>
          <p:control name="TextBox2" r:id="rId2" imgW="7924680" imgH="381960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11758" y="2196543"/>
                  <a:ext cx="7920682" cy="38247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220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17548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3】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根据姓名查询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student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表。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78489" y="1592577"/>
            <a:ext cx="799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ea typeface="微软雅黑" panose="020B0503020204020204" pitchFamily="34" charset="-122"/>
              </a:rPr>
              <a:t>4</a:t>
            </a:r>
            <a:r>
              <a:rPr lang="zh-CN" altLang="en-US" sz="2800" b="0" dirty="0" smtClean="0">
                <a:ea typeface="微软雅黑" panose="020B0503020204020204" pitchFamily="34" charset="-122"/>
              </a:rPr>
              <a:t>、执行结果。</a:t>
            </a:r>
            <a:endParaRPr lang="zh-CN" altLang="en-US" sz="2800" b="0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33" y="2996952"/>
            <a:ext cx="760032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908720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实现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对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student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表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的修改操作。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89610" name="TextBox2" r:id="rId2" imgW="8143920" imgH="4390920"/>
        </mc:Choice>
        <mc:Fallback>
          <p:control name="TextBox2" r:id="rId2" imgW="8143920" imgH="439092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28488" y="1484660"/>
                  <a:ext cx="8147968" cy="43926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262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848" y="879103"/>
            <a:ext cx="2592288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注入攻击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29387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76670" y="1493432"/>
            <a:ext cx="8967330" cy="35917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利用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某些系统没有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对用户输入的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信息进行充分检测，在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用户输入的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非法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语句，从而利用系统的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完成恶意行为的做法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中，当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 or '1'=</a:t>
            </a:r>
            <a:r>
              <a:rPr lang="en-US" altLang="zh-CN" sz="2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   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，将查询出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表的全部记录。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  <a:buClr>
                <a:srgbClr val="002060"/>
              </a:buClr>
              <a:buSzPct val="80000"/>
            </a:pPr>
            <a:endParaRPr lang="en-US" altLang="zh-CN" sz="2300" dirty="0"/>
          </a:p>
          <a:p>
            <a:pPr>
              <a:lnSpc>
                <a:spcPct val="95000"/>
              </a:lnSpc>
              <a:buClr>
                <a:srgbClr val="002060"/>
              </a:buClr>
              <a:buSzPct val="80000"/>
            </a:pPr>
            <a:endParaRPr lang="en-US" altLang="zh-CN" sz="2300" dirty="0" smtClean="0"/>
          </a:p>
          <a:p>
            <a:pPr>
              <a:lnSpc>
                <a:spcPct val="95000"/>
              </a:lnSpc>
              <a:buClr>
                <a:srgbClr val="002060"/>
              </a:buClr>
              <a:buSzPct val="80000"/>
            </a:pPr>
            <a:endParaRPr lang="en-US" altLang="zh-CN" sz="2300" dirty="0" smtClean="0"/>
          </a:p>
          <a:p>
            <a:pPr>
              <a:lnSpc>
                <a:spcPct val="95000"/>
              </a:lnSpc>
              <a:buClr>
                <a:srgbClr val="002060"/>
              </a:buClr>
              <a:buSzPct val="80000"/>
            </a:pPr>
            <a:endParaRPr lang="zh-CN" altLang="zh-CN" sz="23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861048"/>
            <a:ext cx="6684120" cy="193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29387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7" name="TextBox 1"/>
          <p:cNvSpPr txBox="1"/>
          <p:nvPr/>
        </p:nvSpPr>
        <p:spPr>
          <a:xfrm>
            <a:off x="1187624" y="908720"/>
            <a:ext cx="6984776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628800"/>
            <a:ext cx="8739435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开发的问题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）需要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频繁拼接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，代码可读性较差。（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）存在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注入的风险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类，用于执行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预编译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数据库交互的方法，例如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executeQuery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executeUpdate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也可以用于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7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29387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7" name="TextBox 1"/>
          <p:cNvSpPr txBox="1"/>
          <p:nvPr/>
        </p:nvSpPr>
        <p:spPr>
          <a:xfrm>
            <a:off x="1187624" y="836712"/>
            <a:ext cx="6984776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329387"/>
            <a:ext cx="8964488" cy="3459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语句中，使用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占位符？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语句之前，通过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setXXX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占位符赋值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setXXX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index, XXX value);</a:t>
            </a:r>
            <a:endParaRPr lang="zh-CN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序号（从字符串左侧开始第一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符的序号为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数据类型。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26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6614" y="3933056"/>
            <a:ext cx="8586796" cy="2015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String </a:t>
            </a:r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sql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"select * from student where </a:t>
            </a:r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sname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? and sage=?";</a:t>
            </a:r>
          </a:p>
          <a:p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preparedStatement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connection.prepareStatement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sql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preparedStatement.setString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(1, "</a:t>
            </a:r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lisa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"); </a:t>
            </a:r>
          </a:p>
          <a:p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preparedStatement.setInt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(2, 20);           </a:t>
            </a:r>
          </a:p>
          <a:p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resultSet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preparedStatement.executeQuery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();</a:t>
            </a:r>
            <a:endParaRPr lang="zh-CN" altLang="en-US" sz="25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784736"/>
            <a:ext cx="878497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rgbClr val="002060"/>
              </a:buClr>
              <a:buSzPct val="80000"/>
            </a:pP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JDBC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Database Connectivity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数据库连接）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是使用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操作关系型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数据库的一套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Clr>
                <a:srgbClr val="002060"/>
              </a:buClr>
              <a:buSzPct val="80000"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JDBC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提供了一组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，这些类和接口使得开发人员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统一的方式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和更新数据库，而不需要考虑底层数据库的具体实现。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91" y="3139227"/>
            <a:ext cx="5848921" cy="28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29387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9" name="TextBox 1"/>
          <p:cNvSpPr txBox="1"/>
          <p:nvPr/>
        </p:nvSpPr>
        <p:spPr>
          <a:xfrm>
            <a:off x="827584" y="836712"/>
            <a:ext cx="7326757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772816"/>
            <a:ext cx="8424936" cy="398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的优点：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时，将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语句和参数分开处理，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提升了代码的可读性和可维护性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）由于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在创建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prepareStatement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时对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语句进行了预编译，然后传入参数。这时传递过来的参数只被认为是某个字段的值，而不会被识别成一个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地防止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注入攻击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373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29387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7" name="TextBox 1"/>
          <p:cNvSpPr txBox="1"/>
          <p:nvPr/>
        </p:nvSpPr>
        <p:spPr>
          <a:xfrm>
            <a:off x="989659" y="836712"/>
            <a:ext cx="7398765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388559"/>
            <a:ext cx="8568952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PreparedStatement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对象，实现根据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姓名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查询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student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表。如果输入的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姓名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为：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’or ‘1’=‘1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，则不返回任何记录。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1847" name="TextBox2" r:id="rId2" imgW="8134200" imgH="3171960"/>
        </mc:Choice>
        <mc:Fallback>
          <p:control name="TextBox2" r:id="rId2" imgW="8134200" imgH="3171960">
            <p:pic>
              <p:nvPicPr>
                <p:cNvPr id="9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7680" y="2780928"/>
                  <a:ext cx="8136768" cy="31683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657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387970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en-US" altLang="zh-CN" sz="2800" dirty="0" smtClean="0">
                <a:latin typeface="+mj-ea"/>
                <a:ea typeface="+mj-ea"/>
              </a:rPr>
              <a:t>   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操作数据库的代码区别主要在于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语句以及参数不同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，因此定义一个访问数据库的通用类，用于简化代码。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879103"/>
            <a:ext cx="3456384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访问数据库的通用类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4807" name="TextBox2" r:id="rId2" imgW="7915320" imgH="2952720"/>
        </mc:Choice>
        <mc:Fallback>
          <p:control name="TextBox2" r:id="rId2" imgW="7915320" imgH="295272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7544" y="2789632"/>
                  <a:ext cx="7920880" cy="2952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065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439778"/>
            <a:ext cx="84249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、使用</a:t>
            </a:r>
            <a:r>
              <a:rPr lang="en-US" altLang="zh-CN" dirty="0" err="1" smtClean="0">
                <a:latin typeface="+mj-ea"/>
                <a:ea typeface="+mj-ea"/>
              </a:rPr>
              <a:t>DbUtils</a:t>
            </a:r>
            <a:r>
              <a:rPr lang="zh-CN" altLang="en-US" dirty="0" smtClean="0">
                <a:latin typeface="+mj-ea"/>
                <a:ea typeface="+mj-ea"/>
              </a:rPr>
              <a:t>类，写数据：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3311986"/>
            <a:ext cx="84249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、使用</a:t>
            </a:r>
            <a:r>
              <a:rPr lang="en-US" altLang="zh-CN" dirty="0" err="1" smtClean="0">
                <a:latin typeface="+mj-ea"/>
                <a:ea typeface="+mj-ea"/>
              </a:rPr>
              <a:t>DbUtils</a:t>
            </a:r>
            <a:r>
              <a:rPr lang="zh-CN" altLang="en-US" dirty="0" smtClean="0">
                <a:latin typeface="+mj-ea"/>
                <a:ea typeface="+mj-ea"/>
              </a:rPr>
              <a:t>类，读数据：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771800" y="920333"/>
            <a:ext cx="3456384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访问数据库的通用类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2980" name="TextBox2" r:id="rId2" imgW="7858080" imgH="1209600"/>
        </mc:Choice>
        <mc:Fallback>
          <p:control name="TextBox2" r:id="rId2" imgW="7858080" imgH="1209600">
            <p:pic>
              <p:nvPicPr>
                <p:cNvPr id="9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93679" y="1927001"/>
                  <a:ext cx="7856138" cy="12139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981" name="TextBox1" r:id="rId3" imgW="7848720" imgH="1943280"/>
        </mc:Choice>
        <mc:Fallback>
          <p:control name="TextBox1" r:id="rId3" imgW="7848720" imgH="1943280">
            <p:pic>
              <p:nvPicPr>
                <p:cNvPr id="1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699395" y="3933056"/>
                  <a:ext cx="7850422" cy="1944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02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429819" y="908720"/>
            <a:ext cx="3510333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访问数据库的通用类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512" y="1556792"/>
            <a:ext cx="8640960" cy="50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通过对数据库的访问，实现登录与注册。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87" y="2636912"/>
            <a:ext cx="7597029" cy="2609666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05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332656"/>
            <a:ext cx="8712968" cy="208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通过对数据库的访问，实现登录与注册。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、在“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my_db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”数据库中，创建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user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表。其中，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user_id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为主键、</a:t>
            </a:r>
            <a:r>
              <a:rPr lang="zh-CN" altLang="en-US" sz="28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自增列字段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latin typeface="+mj-ea"/>
                <a:ea typeface="+mj-ea"/>
              </a:rPr>
              <a:t>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0748" y="2348880"/>
            <a:ext cx="675049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 err="1"/>
              <a:t>my_db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create table users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user_id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primary key </a:t>
            </a:r>
            <a:r>
              <a:rPr lang="en-US" altLang="zh-CN" dirty="0" err="1"/>
              <a:t>auto_increment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username varchar(20) unique,</a:t>
            </a:r>
          </a:p>
          <a:p>
            <a:r>
              <a:rPr lang="en-US" altLang="zh-CN" dirty="0" err="1"/>
              <a:t>userpass</a:t>
            </a:r>
            <a:r>
              <a:rPr lang="en-US" altLang="zh-CN" dirty="0"/>
              <a:t> </a:t>
            </a:r>
            <a:r>
              <a:rPr lang="en-US" altLang="zh-CN" dirty="0" smtClean="0"/>
              <a:t>varchar(20));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insert into users(</a:t>
            </a:r>
            <a:r>
              <a:rPr lang="en-US" altLang="zh-CN" dirty="0" err="1"/>
              <a:t>username,userpass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values('mary','111'),('lisa','222');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6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332656"/>
            <a:ext cx="8424936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通过对数据库的访问，实现登录与注册。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、新建名为“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login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”的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JSP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，实现登录页面。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latin typeface="+mj-ea"/>
                <a:ea typeface="+mj-ea"/>
              </a:rPr>
              <a:t>	</a:t>
            </a:r>
            <a:endParaRPr lang="zh-CN" altLang="en-US" dirty="0">
              <a:latin typeface="+mj-ea"/>
              <a:ea typeface="+mj-ea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6776" name="TextBox2" r:id="rId2" imgW="8134200" imgH="3743280"/>
        </mc:Choice>
        <mc:Fallback>
          <p:control name="TextBox2" r:id="rId2" imgW="8134200" imgH="3743280">
            <p:pic>
              <p:nvPicPr>
                <p:cNvPr id="2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9552" y="1772816"/>
                  <a:ext cx="8135937" cy="3744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970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332656"/>
            <a:ext cx="8424936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6】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通过对数据库的访问，实现登录与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注册。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、新建名为“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register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”的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JSP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，实现注册页面。</a:t>
            </a:r>
            <a:endParaRPr lang="en-US" altLang="zh-CN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latin typeface="+mj-ea"/>
                <a:ea typeface="+mj-ea"/>
              </a:rPr>
              <a:t>	</a:t>
            </a:r>
            <a:endParaRPr lang="zh-CN" altLang="en-US" dirty="0">
              <a:latin typeface="+mj-ea"/>
              <a:ea typeface="+mj-ea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9847" name="TextBox2" r:id="rId2" imgW="8134200" imgH="3886200"/>
        </mc:Choice>
        <mc:Fallback>
          <p:control name="TextBox2" r:id="rId2" imgW="8134200" imgH="3886200">
            <p:pic>
              <p:nvPicPr>
                <p:cNvPr id="2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40519" y="1794688"/>
                  <a:ext cx="8135937" cy="3889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247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345898"/>
            <a:ext cx="9073008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通过对数据库的访问，实现登录与注册。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4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、新建“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it.servlet.LoginServlet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”类，实现登录。其中，使用到了访问数据库的通用类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Dbutils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，代码参考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  <a:hlinkClick r:id="rId4" action="ppaction://hlinksldjump"/>
              </a:rPr>
              <a:t>这里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en-US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754" name="TextBox2" r:id="rId2" imgW="8353440" imgH="3743280"/>
        </mc:Choice>
        <mc:Fallback>
          <p:control name="TextBox2" r:id="rId2" imgW="8353440" imgH="3743280">
            <p:pic>
              <p:nvPicPr>
                <p:cNvPr id="2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67544" y="2132856"/>
                  <a:ext cx="8352928" cy="3744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8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260648"/>
            <a:ext cx="8892480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通过对数据库的访问，实现登录与注册。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5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、新建“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it.servlet.RegisterServlet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”类，实现注册。</a:t>
            </a:r>
            <a:endParaRPr lang="zh-CN" altLang="en-US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8819" name="TextBox2" r:id="rId2" imgW="8134200" imgH="4324320"/>
        </mc:Choice>
        <mc:Fallback>
          <p:control name="TextBox2" r:id="rId2" imgW="8134200" imgH="4324320">
            <p:pic>
              <p:nvPicPr>
                <p:cNvPr id="2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40321" y="1556792"/>
                  <a:ext cx="8136135" cy="4320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216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0" y="1700808"/>
            <a:ext cx="8121308" cy="4512455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8640960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rgbClr val="002060"/>
              </a:buClr>
              <a:buSzPct val="80000"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JDBC API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提供的相关类和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接口，主要放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java.sql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24128" y="1844824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8974" y="3068960"/>
            <a:ext cx="133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4293096"/>
            <a:ext cx="133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5517232"/>
            <a:ext cx="133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1691680" y="3717032"/>
            <a:ext cx="2376264" cy="407126"/>
          </a:xfrm>
          <a:prstGeom prst="wedgeRoundRectCallout">
            <a:avLst>
              <a:gd name="adj1" fmla="val -56252"/>
              <a:gd name="adj2" fmla="val -82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createStatement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539552" y="2229499"/>
            <a:ext cx="2376264" cy="469308"/>
          </a:xfrm>
          <a:prstGeom prst="wedgeRoundRectCallout">
            <a:avLst>
              <a:gd name="adj1" fmla="val 34801"/>
              <a:gd name="adj2" fmla="val 77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getConnection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200" dirty="0"/>
          </a:p>
        </p:txBody>
      </p:sp>
      <p:sp>
        <p:nvSpPr>
          <p:cNvPr id="14" name="圆角矩形标注 13"/>
          <p:cNvSpPr/>
          <p:nvPr/>
        </p:nvSpPr>
        <p:spPr bwMode="auto">
          <a:xfrm>
            <a:off x="1691680" y="4941169"/>
            <a:ext cx="2232248" cy="432048"/>
          </a:xfrm>
          <a:prstGeom prst="wedgeRoundRectCallout">
            <a:avLst>
              <a:gd name="adj1" fmla="val -56252"/>
              <a:gd name="adj2" fmla="val -82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2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executeQuery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865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569561"/>
            <a:ext cx="83881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、导入</a:t>
            </a:r>
            <a:r>
              <a:rPr lang="zh-CN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java.sql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.*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、加载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驱动程序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驱动程序，以打开与数据库的通信通道。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、建立连接</a:t>
            </a:r>
            <a:r>
              <a:rPr lang="zh-CN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DriverManager.getConnection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方法创建一个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对象，它表示与数据库的物理连接。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对象来构建和提交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语句到数据库。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、清理</a:t>
            </a:r>
            <a:r>
              <a:rPr lang="zh-CN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明确地关闭所有数据库资源，而不依赖于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的垃圾收集。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3635896" y="836712"/>
            <a:ext cx="1620957" cy="523220"/>
          </a:xfrm>
          <a:prstGeom prst="rect">
            <a:avLst/>
          </a:prstGeom>
          <a:solidFill>
            <a:srgbClr val="00B0F0">
              <a:alpha val="55000"/>
            </a:srgbClr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基本步骤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8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628800"/>
            <a:ext cx="7704856" cy="42627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//1</a:t>
            </a:r>
            <a:r>
              <a:rPr lang="zh-CN" altLang="en-US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、加载驱动程序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Class.forName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com.mysql.jdbc.Driver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//2</a:t>
            </a:r>
            <a:r>
              <a:rPr lang="zh-CN" altLang="en-US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、建立连接对象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jdbc:mysql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://localhost:3306/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my_db?useUnicode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true&amp;characterEncoding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=utf-8";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//3306</a:t>
            </a:r>
            <a:r>
              <a:rPr lang="zh-CN" altLang="zh-CN" sz="21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1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1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默认端口号，</a:t>
            </a:r>
            <a:r>
              <a:rPr lang="en-US" altLang="zh-CN" sz="21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my_db</a:t>
            </a:r>
            <a:r>
              <a:rPr lang="zh-CN" altLang="zh-CN" sz="21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是要连接数据库的名称。</a:t>
            </a:r>
            <a:endParaRPr lang="en-US" altLang="zh-CN" sz="21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user = "root";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password = "123456";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conn = 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DriverManager.getConnection</a:t>
            </a:r>
            <a:endParaRPr lang="en-US" altLang="zh-CN" sz="21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user, password);</a:t>
            </a:r>
            <a:endParaRPr lang="zh-CN" altLang="zh-CN" sz="21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7960" y="908720"/>
            <a:ext cx="6151043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驱动程序，并建立连接对象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7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9658" y="908720"/>
            <a:ext cx="7061164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使用语句对象（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84784"/>
            <a:ext cx="8280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</a:t>
            </a:r>
          </a:p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132856"/>
            <a:ext cx="7521524" cy="892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上创建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stmt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conn.createStatement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3212976"/>
            <a:ext cx="856895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executeQuery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对象调用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executeQuery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执行查询语句，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方法的返回值是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，用于保存查询的结果集。 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5056728"/>
            <a:ext cx="6840760" cy="892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=“select * from student”;</a:t>
            </a:r>
          </a:p>
          <a:p>
            <a:r>
              <a:rPr lang="en-US" altLang="zh-CN" sz="2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stmt.executeQuery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1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61666" y="908720"/>
            <a:ext cx="7061164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使用语句对象（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1442968"/>
            <a:ext cx="856895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  <a:p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定位到下一条记录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该方法的返回值是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，如果已无下一条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getXXX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列名、列的序号（从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开始）获得列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3713" y="3573016"/>
            <a:ext cx="8010735" cy="25699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中的第一列，在数据库中为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char(6)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rs.getString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 //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根据列名</a:t>
            </a:r>
            <a:r>
              <a:rPr lang="zh-CN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rs.getString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       //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根据列的序号</a:t>
            </a:r>
          </a:p>
          <a:p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3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//sage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中的第三列，在数据库中</a:t>
            </a:r>
            <a:r>
              <a:rPr lang="zh-CN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3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sage 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3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rs.getInt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sage"); 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根据列名获得，</a:t>
            </a:r>
            <a:r>
              <a:rPr lang="zh-CN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 </a:t>
            </a:r>
            <a:endParaRPr lang="zh-CN" altLang="zh-CN" sz="23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sage 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3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rs.getInt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(3);        //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根据列的</a:t>
            </a:r>
            <a:r>
              <a:rPr lang="zh-CN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endParaRPr lang="zh-CN" altLang="zh-CN" sz="23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6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61666" y="920333"/>
            <a:ext cx="7061164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使用语句对象（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executeUpdate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执行增删改</a:t>
            </a: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Statement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executeUpdate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增删改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语句（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该方法的返回值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代表受影响的行数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3712964"/>
            <a:ext cx="752534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"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student(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sno,sname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)values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'99004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'lisa')";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 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conn.createStatement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statement.executeUpdate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受影响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的行数：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"+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1265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61564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应用程序”中，访问数据库。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8940056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、创建一个名为“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jdbc_demo1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”的“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Java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应用程序”。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将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mysql-connector-java-5.0.8-bin.jar</a:t>
            </a:r>
            <a:r>
              <a:rPr lang="zh-CN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导</a:t>
            </a:r>
            <a:r>
              <a:rPr lang="zh-CN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入到项目中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）在项目中，新建文件夹“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lib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”，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将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jar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包拷贝到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lib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文件夹中。</a:t>
            </a:r>
            <a:endParaRPr lang="en-US" altLang="zh-CN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）右键“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lib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”，选择“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Add as Library……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）在弹出的“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Create Library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”中点击“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OK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</a:t>
            </a:r>
            <a:endParaRPr lang="en-US" altLang="zh-CN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1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21654</TotalTime>
  <Words>1545</Words>
  <Application>Microsoft Office PowerPoint</Application>
  <PresentationFormat>全屏显示(4:3)</PresentationFormat>
  <Paragraphs>199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黑体</vt:lpstr>
      <vt:lpstr>宋体</vt:lpstr>
      <vt:lpstr>微软雅黑</vt:lpstr>
      <vt:lpstr>Arial</vt:lpstr>
      <vt:lpstr>Garamond</vt:lpstr>
      <vt:lpstr>Tahoma</vt:lpstr>
      <vt:lpstr>Times New Roman</vt:lpstr>
      <vt:lpstr>Wingdings</vt:lpstr>
      <vt:lpstr>Edge</vt:lpstr>
      <vt:lpstr>第10讲 JDBC连接MySQL</vt:lpstr>
      <vt:lpstr>什么是JDBC</vt:lpstr>
      <vt:lpstr>什么是JDBC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宋艳娟</cp:lastModifiedBy>
  <cp:revision>1106</cp:revision>
  <dcterms:created xsi:type="dcterms:W3CDTF">2003-08-01T12:28:25Z</dcterms:created>
  <dcterms:modified xsi:type="dcterms:W3CDTF">2024-12-24T15:15:17Z</dcterms:modified>
</cp:coreProperties>
</file>