
<file path=[Content_Types].xml><?xml version="1.0" encoding="utf-8"?>
<Types xmlns="http://schemas.openxmlformats.org/package/2006/content-types">
  <Default Extension="png" ContentType="image/png"/>
  <Default Extension="bin" ContentType="application/vnd.ms-office.activeX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activeX/activeX1.xml" ContentType="application/vnd.ms-office.activeX+xml"/>
  <Override PartName="/ppt/notesSlides/notesSlide6.xml" ContentType="application/vnd.openxmlformats-officedocument.presentationml.notesSlide+xml"/>
  <Override PartName="/ppt/activeX/activeX2.xml" ContentType="application/vnd.ms-office.activeX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ctiveX/activeX3.xml" ContentType="application/vnd.ms-office.activeX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ctiveX/activeX4.xml" ContentType="application/vnd.ms-office.activeX+xml"/>
  <Override PartName="/ppt/notesSlides/notesSlide19.xml" ContentType="application/vnd.openxmlformats-officedocument.presentationml.notesSlide+xml"/>
  <Override PartName="/ppt/activeX/activeX5.xml" ContentType="application/vnd.ms-office.activeX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ctiveX/activeX6.xml" ContentType="application/vnd.ms-office.activeX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ctiveX/activeX7.xml" ContentType="application/vnd.ms-office.activeX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activeX/activeX8.xml" ContentType="application/vnd.ms-office.activeX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0" r:id="rId1"/>
  </p:sldMasterIdLst>
  <p:notesMasterIdLst>
    <p:notesMasterId r:id="rId38"/>
  </p:notesMasterIdLst>
  <p:sldIdLst>
    <p:sldId id="347" r:id="rId2"/>
    <p:sldId id="294" r:id="rId3"/>
    <p:sldId id="411" r:id="rId4"/>
    <p:sldId id="379" r:id="rId5"/>
    <p:sldId id="380" r:id="rId6"/>
    <p:sldId id="381" r:id="rId7"/>
    <p:sldId id="295" r:id="rId8"/>
    <p:sldId id="441" r:id="rId9"/>
    <p:sldId id="444" r:id="rId10"/>
    <p:sldId id="443" r:id="rId11"/>
    <p:sldId id="442" r:id="rId12"/>
    <p:sldId id="412" r:id="rId13"/>
    <p:sldId id="413" r:id="rId14"/>
    <p:sldId id="414" r:id="rId15"/>
    <p:sldId id="415" r:id="rId16"/>
    <p:sldId id="416" r:id="rId17"/>
    <p:sldId id="417" r:id="rId18"/>
    <p:sldId id="420" r:id="rId19"/>
    <p:sldId id="419" r:id="rId20"/>
    <p:sldId id="421" r:id="rId21"/>
    <p:sldId id="422" r:id="rId22"/>
    <p:sldId id="427" r:id="rId23"/>
    <p:sldId id="428" r:id="rId24"/>
    <p:sldId id="429" r:id="rId25"/>
    <p:sldId id="446" r:id="rId26"/>
    <p:sldId id="447" r:id="rId27"/>
    <p:sldId id="438" r:id="rId28"/>
    <p:sldId id="445" r:id="rId29"/>
    <p:sldId id="431" r:id="rId30"/>
    <p:sldId id="437" r:id="rId31"/>
    <p:sldId id="433" r:id="rId32"/>
    <p:sldId id="434" r:id="rId33"/>
    <p:sldId id="435" r:id="rId34"/>
    <p:sldId id="436" r:id="rId35"/>
    <p:sldId id="439" r:id="rId36"/>
    <p:sldId id="440" r:id="rId3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2FF"/>
    <a:srgbClr val="009900"/>
    <a:srgbClr val="EC44F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072" autoAdjust="0"/>
  </p:normalViewPr>
  <p:slideViewPr>
    <p:cSldViewPr snapToGrid="0">
      <p:cViewPr varScale="1">
        <p:scale>
          <a:sx n="68" d="100"/>
          <a:sy n="68" d="100"/>
        </p:scale>
        <p:origin x="79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activeX/_rels/activeX1.xml.rels><?xml version="1.0" encoding="UTF-8" standalone="yes"?>
<Relationships xmlns="http://schemas.openxmlformats.org/package/2006/relationships"><Relationship Id="rId1" Type="http://schemas.microsoft.com/office/2006/relationships/activeXControlBinary" Target="activeX1.bin"/></Relationships>
</file>

<file path=ppt/activeX/_rels/activeX2.xml.rels><?xml version="1.0" encoding="UTF-8" standalone="yes"?>
<Relationships xmlns="http://schemas.openxmlformats.org/package/2006/relationships"><Relationship Id="rId1" Type="http://schemas.microsoft.com/office/2006/relationships/activeXControlBinary" Target="activeX2.bin"/></Relationships>
</file>

<file path=ppt/activeX/_rels/activeX3.xml.rels><?xml version="1.0" encoding="UTF-8" standalone="yes"?>
<Relationships xmlns="http://schemas.openxmlformats.org/package/2006/relationships"><Relationship Id="rId1" Type="http://schemas.microsoft.com/office/2006/relationships/activeXControlBinary" Target="activeX3.bin"/></Relationships>
</file>

<file path=ppt/activeX/_rels/activeX4.xml.rels><?xml version="1.0" encoding="UTF-8" standalone="yes"?>
<Relationships xmlns="http://schemas.openxmlformats.org/package/2006/relationships"><Relationship Id="rId1" Type="http://schemas.microsoft.com/office/2006/relationships/activeXControlBinary" Target="activeX4.bin"/></Relationships>
</file>

<file path=ppt/activeX/_rels/activeX5.xml.rels><?xml version="1.0" encoding="UTF-8" standalone="yes"?>
<Relationships xmlns="http://schemas.openxmlformats.org/package/2006/relationships"><Relationship Id="rId1" Type="http://schemas.microsoft.com/office/2006/relationships/activeXControlBinary" Target="activeX5.bin"/></Relationships>
</file>

<file path=ppt/activeX/_rels/activeX6.xml.rels><?xml version="1.0" encoding="UTF-8" standalone="yes"?>
<Relationships xmlns="http://schemas.openxmlformats.org/package/2006/relationships"><Relationship Id="rId1" Type="http://schemas.microsoft.com/office/2006/relationships/activeXControlBinary" Target="activeX6.bin"/></Relationships>
</file>

<file path=ppt/activeX/_rels/activeX7.xml.rels><?xml version="1.0" encoding="UTF-8" standalone="yes"?>
<Relationships xmlns="http://schemas.openxmlformats.org/package/2006/relationships"><Relationship Id="rId1" Type="http://schemas.microsoft.com/office/2006/relationships/activeXControlBinary" Target="activeX7.bin"/></Relationships>
</file>

<file path=ppt/activeX/_rels/activeX8.xml.rels><?xml version="1.0" encoding="UTF-8" standalone="yes"?>
<Relationships xmlns="http://schemas.openxmlformats.org/package/2006/relationships"><Relationship Id="rId1" Type="http://schemas.microsoft.com/office/2006/relationships/activeXControlBinary" Target="activeX8.bin"/></Relationships>
</file>

<file path=ppt/activeX/activeX1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2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3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4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5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6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7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activeX/activeX8.xml><?xml version="1.0" encoding="utf-8"?>
<ax:ocx xmlns:ax="http://schemas.microsoft.com/office/2006/activeX" xmlns:r="http://schemas.openxmlformats.org/officeDocument/2006/relationships" ax:classid="{8BD21D10-EC42-11CE-9E0D-00AA006002F3}" ax:persistence="persistStorage" r:id="rId1"/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4.xml"/><Relationship Id="rId2" Type="http://schemas.openxmlformats.org/officeDocument/2006/relationships/slide" Target="../slides/slide5.xml"/><Relationship Id="rId1" Type="http://schemas.openxmlformats.org/officeDocument/2006/relationships/slide" Target="../slides/slide2.xml"/><Relationship Id="rId5" Type="http://schemas.openxmlformats.org/officeDocument/2006/relationships/slide" Target="../slides/slide31.xml"/><Relationship Id="rId4" Type="http://schemas.openxmlformats.org/officeDocument/2006/relationships/slide" Target="../slides/slide2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EC5DC8D-DF45-4075-878A-82B360269319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6D298F4-49AC-436C-81C2-4952DC0B0296}">
      <dgm:prSet custT="1"/>
      <dgm:spPr/>
      <dgm:t>
        <a:bodyPr/>
        <a:lstStyle/>
        <a:p>
          <a:pPr rtl="0"/>
          <a:r>
            <a:rPr lang="zh-CN" altLang="en-US" sz="1800" b="1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1" action="ppaction://hlinksldjump"/>
            </a:rPr>
            <a:t>集合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CE2DE07-515C-40FE-9437-6319BBFDB9D2}" type="parTrans" cxnId="{BB6067D5-AC26-45F1-8683-1A4EA64AB749}">
      <dgm:prSet/>
      <dgm:spPr/>
      <dgm:t>
        <a:bodyPr/>
        <a:lstStyle/>
        <a:p>
          <a:endParaRPr lang="zh-CN" altLang="en-US" sz="1800"/>
        </a:p>
      </dgm:t>
    </dgm:pt>
    <dgm:pt modelId="{627140C8-27FD-43E0-B178-8CEFA4429767}" type="sibTrans" cxnId="{BB6067D5-AC26-45F1-8683-1A4EA64AB749}">
      <dgm:prSet/>
      <dgm:spPr/>
      <dgm:t>
        <a:bodyPr/>
        <a:lstStyle/>
        <a:p>
          <a:endParaRPr lang="zh-CN" altLang="en-US" sz="1800"/>
        </a:p>
      </dgm:t>
    </dgm:pt>
    <dgm:pt modelId="{722156FC-6504-4ADA-833C-2439DCC9E70D}">
      <dgm:prSet custT="1"/>
      <dgm:spPr/>
      <dgm:t>
        <a:bodyPr/>
        <a:lstStyle/>
        <a:p>
          <a:pPr rtl="0"/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集合的使用场景</a:t>
          </a:r>
        </a:p>
      </dgm:t>
    </dgm:pt>
    <dgm:pt modelId="{150CCA57-85FB-4600-9B5A-9709C7FF33CA}" type="parTrans" cxnId="{B6A69ED8-FF51-4B89-AF74-9F8E44384724}">
      <dgm:prSet/>
      <dgm:spPr/>
      <dgm:t>
        <a:bodyPr/>
        <a:lstStyle/>
        <a:p>
          <a:endParaRPr lang="zh-CN" altLang="en-US" sz="1800"/>
        </a:p>
      </dgm:t>
    </dgm:pt>
    <dgm:pt modelId="{FADBDEB7-6B7E-4BB1-AD36-9051B102A532}" type="sibTrans" cxnId="{B6A69ED8-FF51-4B89-AF74-9F8E44384724}">
      <dgm:prSet/>
      <dgm:spPr/>
      <dgm:t>
        <a:bodyPr/>
        <a:lstStyle/>
        <a:p>
          <a:endParaRPr lang="zh-CN" altLang="en-US" sz="1800"/>
        </a:p>
      </dgm:t>
    </dgm:pt>
    <dgm:pt modelId="{A78FA669-9E00-4EBD-A317-830D491CC8EE}">
      <dgm:prSet custT="1"/>
      <dgm:spPr/>
      <dgm:t>
        <a:bodyPr/>
        <a:lstStyle/>
        <a:p>
          <a:pPr rtl="0"/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集合与数组</a:t>
          </a:r>
        </a:p>
      </dgm:t>
    </dgm:pt>
    <dgm:pt modelId="{DB4E50D0-FD7B-4F38-B426-E610F8896CBE}" type="parTrans" cxnId="{AFC61766-6C1A-4A6F-9795-4995D57AEF45}">
      <dgm:prSet/>
      <dgm:spPr/>
      <dgm:t>
        <a:bodyPr/>
        <a:lstStyle/>
        <a:p>
          <a:endParaRPr lang="zh-CN" altLang="en-US" sz="1800"/>
        </a:p>
      </dgm:t>
    </dgm:pt>
    <dgm:pt modelId="{D6FF45C8-5D43-4FDD-BBC5-F455FC5A80A4}" type="sibTrans" cxnId="{AFC61766-6C1A-4A6F-9795-4995D57AEF45}">
      <dgm:prSet/>
      <dgm:spPr/>
      <dgm:t>
        <a:bodyPr/>
        <a:lstStyle/>
        <a:p>
          <a:endParaRPr lang="zh-CN" altLang="en-US" sz="1800"/>
        </a:p>
      </dgm:t>
    </dgm:pt>
    <dgm:pt modelId="{18C61341-47B3-4AD2-9317-6BCD6D138240}">
      <dgm:prSet custT="1"/>
      <dgm:spPr/>
      <dgm:t>
        <a:bodyPr/>
        <a:lstStyle/>
        <a:p>
          <a:pPr rtl="0"/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集合的架构</a:t>
          </a:r>
        </a:p>
      </dgm:t>
    </dgm:pt>
    <dgm:pt modelId="{6202556C-B4A2-461D-A449-005A690F090F}" type="parTrans" cxnId="{04AC163E-0A8E-41B8-A8F6-CA78274B2F0F}">
      <dgm:prSet/>
      <dgm:spPr/>
      <dgm:t>
        <a:bodyPr/>
        <a:lstStyle/>
        <a:p>
          <a:endParaRPr lang="zh-CN" altLang="en-US" sz="1800"/>
        </a:p>
      </dgm:t>
    </dgm:pt>
    <dgm:pt modelId="{E1BC8E1C-3447-4708-A1A5-E3FC26E34435}" type="sibTrans" cxnId="{04AC163E-0A8E-41B8-A8F6-CA78274B2F0F}">
      <dgm:prSet/>
      <dgm:spPr/>
      <dgm:t>
        <a:bodyPr/>
        <a:lstStyle/>
        <a:p>
          <a:endParaRPr lang="zh-CN" altLang="en-US" sz="1800"/>
        </a:p>
      </dgm:t>
    </dgm:pt>
    <dgm:pt modelId="{FF7F1F81-075A-4102-81B9-6D8C28F46D95}">
      <dgm:prSet custT="1"/>
      <dgm:spPr/>
      <dgm:t>
        <a:bodyPr/>
        <a:lstStyle/>
        <a:p>
          <a:pPr rtl="0"/>
          <a:r>
            <a:rPr lang="en-US" sz="1800" b="1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List</a:t>
          </a:r>
          <a:r>
            <a:rPr lang="zh-CN" sz="1800" b="1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2" action="ppaction://hlinksldjump"/>
            </a:rPr>
            <a:t>接口</a:t>
          </a:r>
          <a:endParaRPr lang="zh-CN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5D907CCB-3F24-4C7B-8335-71AA187BD90E}" type="parTrans" cxnId="{A2C1911C-2D56-412D-88D4-BD29C433686F}">
      <dgm:prSet/>
      <dgm:spPr/>
      <dgm:t>
        <a:bodyPr/>
        <a:lstStyle/>
        <a:p>
          <a:endParaRPr lang="zh-CN" altLang="en-US" sz="1800"/>
        </a:p>
      </dgm:t>
    </dgm:pt>
    <dgm:pt modelId="{6D1A0790-71D3-496D-9F7F-AA93A4478BFA}" type="sibTrans" cxnId="{A2C1911C-2D56-412D-88D4-BD29C433686F}">
      <dgm:prSet/>
      <dgm:spPr/>
      <dgm:t>
        <a:bodyPr/>
        <a:lstStyle/>
        <a:p>
          <a:endParaRPr lang="zh-CN" altLang="en-US" sz="1800"/>
        </a:p>
      </dgm:t>
    </dgm:pt>
    <dgm:pt modelId="{2917B9CC-096E-4D6C-92B4-9E5A344D16FE}">
      <dgm:prSet custT="1"/>
      <dgm:spPr/>
      <dgm:t>
        <a:bodyPr/>
        <a:lstStyle/>
        <a:p>
          <a:pPr rtl="0"/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D8711150-1310-415D-9B65-8041F2BCC1AF}" type="parTrans" cxnId="{17EE8B85-F8D3-40AC-A262-0FAEE8C9EEB9}">
      <dgm:prSet/>
      <dgm:spPr/>
      <dgm:t>
        <a:bodyPr/>
        <a:lstStyle/>
        <a:p>
          <a:endParaRPr lang="zh-CN" altLang="en-US" sz="1800"/>
        </a:p>
      </dgm:t>
    </dgm:pt>
    <dgm:pt modelId="{D461FBE7-9E23-40E0-9173-C1889C058949}" type="sibTrans" cxnId="{17EE8B85-F8D3-40AC-A262-0FAEE8C9EEB9}">
      <dgm:prSet/>
      <dgm:spPr/>
      <dgm:t>
        <a:bodyPr/>
        <a:lstStyle/>
        <a:p>
          <a:endParaRPr lang="zh-CN" altLang="en-US" sz="1800"/>
        </a:p>
      </dgm:t>
    </dgm:pt>
    <dgm:pt modelId="{E95696FD-C870-4624-8E28-2337C11D1A5E}">
      <dgm:prSet custT="1"/>
      <dgm:spPr/>
      <dgm:t>
        <a:bodyPr/>
        <a:lstStyle/>
        <a:p>
          <a:pPr rtl="0"/>
          <a:r>
            <a:rPr 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List</a:t>
          </a:r>
          <a:r>
            <a:rPr 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</a:t>
          </a:r>
          <a:r>
            <a:rPr 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</a:p>
      </dgm:t>
    </dgm:pt>
    <dgm:pt modelId="{3F7299D6-D4E0-4715-9D91-9A6C3AF8666A}" type="parTrans" cxnId="{C8B64118-59C7-4187-A745-FC987F67F31B}">
      <dgm:prSet/>
      <dgm:spPr/>
      <dgm:t>
        <a:bodyPr/>
        <a:lstStyle/>
        <a:p>
          <a:endParaRPr lang="zh-CN" altLang="en-US" sz="1800"/>
        </a:p>
      </dgm:t>
    </dgm:pt>
    <dgm:pt modelId="{1399CB66-0981-4DE7-BDBE-9F2BDD17E61C}" type="sibTrans" cxnId="{C8B64118-59C7-4187-A745-FC987F67F31B}">
      <dgm:prSet/>
      <dgm:spPr/>
      <dgm:t>
        <a:bodyPr/>
        <a:lstStyle/>
        <a:p>
          <a:endParaRPr lang="zh-CN" altLang="en-US" sz="1800"/>
        </a:p>
      </dgm:t>
    </dgm:pt>
    <dgm:pt modelId="{6048EBAA-FAA7-46FF-A832-DD3FCE100A33}">
      <dgm:prSet custT="1"/>
      <dgm:spPr/>
      <dgm:t>
        <a:bodyPr/>
        <a:lstStyle/>
        <a:p>
          <a:pPr rtl="0"/>
          <a:r>
            <a:rPr lang="en-US" sz="1800" b="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ArrayList</a:t>
          </a:r>
          <a:r>
            <a:rPr 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与</a:t>
          </a:r>
          <a:r>
            <a:rPr 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LinkedList</a:t>
          </a:r>
          <a:endParaRPr lang="zh-CN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98D26675-8063-4EEA-8620-A185E8E2F475}" type="parTrans" cxnId="{FD7F9522-37B0-4C07-91F1-D03C9DD37E74}">
      <dgm:prSet/>
      <dgm:spPr/>
      <dgm:t>
        <a:bodyPr/>
        <a:lstStyle/>
        <a:p>
          <a:endParaRPr lang="zh-CN" altLang="en-US" sz="1800"/>
        </a:p>
      </dgm:t>
    </dgm:pt>
    <dgm:pt modelId="{A25DAE2A-C7D0-4162-9ED7-854C51C4BA74}" type="sibTrans" cxnId="{FD7F9522-37B0-4C07-91F1-D03C9DD37E74}">
      <dgm:prSet/>
      <dgm:spPr/>
      <dgm:t>
        <a:bodyPr/>
        <a:lstStyle/>
        <a:p>
          <a:endParaRPr lang="zh-CN" altLang="en-US" sz="1800"/>
        </a:p>
      </dgm:t>
    </dgm:pt>
    <dgm:pt modelId="{984826A7-D1A9-4E1C-8847-642C4A0E0C69}">
      <dgm:prSet custT="1"/>
      <dgm:spPr/>
      <dgm:t>
        <a:bodyPr/>
        <a:lstStyle/>
        <a:p>
          <a:pPr rtl="0"/>
          <a:r>
            <a: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3" action="ppaction://hlinksldjump"/>
            </a:rPr>
            <a:t>泛型</a:t>
          </a:r>
          <a:endParaRPr lang="zh-CN" altLang="en-US" sz="18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6506165-8538-4873-B806-13F448340FEF}" type="parTrans" cxnId="{4FED3BB4-D6A2-4DBD-93C6-0D4E773946DC}">
      <dgm:prSet/>
      <dgm:spPr/>
      <dgm:t>
        <a:bodyPr/>
        <a:lstStyle/>
        <a:p>
          <a:endParaRPr lang="zh-CN" altLang="en-US" sz="1800"/>
        </a:p>
      </dgm:t>
    </dgm:pt>
    <dgm:pt modelId="{55D3AF63-92C8-4CA4-AFEF-1CE4E735F675}" type="sibTrans" cxnId="{4FED3BB4-D6A2-4DBD-93C6-0D4E773946DC}">
      <dgm:prSet/>
      <dgm:spPr/>
      <dgm:t>
        <a:bodyPr/>
        <a:lstStyle/>
        <a:p>
          <a:endParaRPr lang="zh-CN" altLang="en-US" sz="1800"/>
        </a:p>
      </dgm:t>
    </dgm:pt>
    <dgm:pt modelId="{D6136E60-FDE4-4093-94DB-51403152578E}">
      <dgm:prSet custT="1"/>
      <dgm:spPr/>
      <dgm:t>
        <a:bodyPr/>
        <a:lstStyle/>
        <a:p>
          <a:pPr rtl="0"/>
          <a:r>
            <a:rPr lang="zh-CN" alt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为什么引入泛型</a:t>
          </a:r>
        </a:p>
      </dgm:t>
    </dgm:pt>
    <dgm:pt modelId="{BBA9948E-63AE-4F8A-8CA6-B837C7589243}" type="parTrans" cxnId="{21B377EC-40FB-4E84-97D5-FCFA097A459A}">
      <dgm:prSet/>
      <dgm:spPr/>
      <dgm:t>
        <a:bodyPr/>
        <a:lstStyle/>
        <a:p>
          <a:endParaRPr lang="zh-CN" altLang="en-US" sz="1800"/>
        </a:p>
      </dgm:t>
    </dgm:pt>
    <dgm:pt modelId="{94B7B1EB-6D10-45F0-9050-5F9E85CA4C8E}" type="sibTrans" cxnId="{21B377EC-40FB-4E84-97D5-FCFA097A459A}">
      <dgm:prSet/>
      <dgm:spPr/>
      <dgm:t>
        <a:bodyPr/>
        <a:lstStyle/>
        <a:p>
          <a:endParaRPr lang="zh-CN" altLang="en-US" sz="1800"/>
        </a:p>
      </dgm:t>
    </dgm:pt>
    <dgm:pt modelId="{57EB6A45-1C00-4065-B9B7-BAB64786AFCC}">
      <dgm:prSet custT="1"/>
      <dgm:spPr/>
      <dgm:t>
        <a:bodyPr/>
        <a:lstStyle/>
        <a:p>
          <a:pPr rtl="0"/>
          <a:r>
            <a:rPr 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使用泛型的</a:t>
          </a:r>
          <a:r>
            <a:rPr lang="en-US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List</a:t>
          </a:r>
          <a:r>
            <a:rPr lang="zh-CN" sz="1800" b="0" dirty="0">
              <a:latin typeface="微软雅黑" panose="020B0503020204020204" pitchFamily="34" charset="-122"/>
              <a:ea typeface="微软雅黑" panose="020B0503020204020204" pitchFamily="34" charset="-122"/>
            </a:rPr>
            <a:t>接口方法</a:t>
          </a:r>
        </a:p>
      </dgm:t>
    </dgm:pt>
    <dgm:pt modelId="{BC476D60-6BF1-4B39-ADDA-F16ADFD7932A}" type="parTrans" cxnId="{2E79ACD3-A8B0-4BBD-A238-6E4B20C04161}">
      <dgm:prSet/>
      <dgm:spPr/>
      <dgm:t>
        <a:bodyPr/>
        <a:lstStyle/>
        <a:p>
          <a:endParaRPr lang="zh-CN" altLang="en-US" sz="1800"/>
        </a:p>
      </dgm:t>
    </dgm:pt>
    <dgm:pt modelId="{2E3A4A69-F464-4B5E-9CB7-55AFCA7FAAC0}" type="sibTrans" cxnId="{2E79ACD3-A8B0-4BBD-A238-6E4B20C04161}">
      <dgm:prSet/>
      <dgm:spPr/>
      <dgm:t>
        <a:bodyPr/>
        <a:lstStyle/>
        <a:p>
          <a:endParaRPr lang="zh-CN" altLang="en-US" sz="1800"/>
        </a:p>
      </dgm:t>
    </dgm:pt>
    <dgm:pt modelId="{C7A91F08-06AE-4236-AB5A-BEAEBD87853F}">
      <dgm:prSet custT="1"/>
      <dgm:spPr/>
      <dgm:t>
        <a:bodyPr/>
        <a:lstStyle/>
        <a:p>
          <a:pPr rtl="0"/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 action="ppaction://hlinksldjump"/>
            </a:rPr>
            <a:t>Set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4" action="ppaction://hlinksldjump"/>
            </a:rPr>
            <a:t>接口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A5F56D7-BF27-4451-8380-F815E9A79534}" type="parTrans" cxnId="{7E37F895-7586-46A6-9F2B-DFE4B5D8BE07}">
      <dgm:prSet/>
      <dgm:spPr/>
      <dgm:t>
        <a:bodyPr/>
        <a:lstStyle/>
        <a:p>
          <a:endParaRPr lang="zh-CN" altLang="en-US" sz="1800"/>
        </a:p>
      </dgm:t>
    </dgm:pt>
    <dgm:pt modelId="{A4B476CC-B991-4C26-8550-2A5231256915}" type="sibTrans" cxnId="{7E37F895-7586-46A6-9F2B-DFE4B5D8BE07}">
      <dgm:prSet/>
      <dgm:spPr/>
      <dgm:t>
        <a:bodyPr/>
        <a:lstStyle/>
        <a:p>
          <a:endParaRPr lang="zh-CN" altLang="en-US" sz="1800"/>
        </a:p>
      </dgm:t>
    </dgm:pt>
    <dgm:pt modelId="{82BF238A-9AD4-4D26-B2A2-292CF8721FC1}">
      <dgm:prSet custT="1"/>
      <dgm:spPr/>
      <dgm:t>
        <a:bodyPr/>
        <a:lstStyle/>
        <a:p>
          <a:pPr rtl="0"/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A1049055-E1F3-416E-BA51-4C0015A0CC67}" type="parTrans" cxnId="{B05FDB2F-C068-4F63-8D11-AEF3C0E94505}">
      <dgm:prSet/>
      <dgm:spPr/>
      <dgm:t>
        <a:bodyPr/>
        <a:lstStyle/>
        <a:p>
          <a:endParaRPr lang="zh-CN" altLang="en-US" sz="1800"/>
        </a:p>
      </dgm:t>
    </dgm:pt>
    <dgm:pt modelId="{B8AECE46-4DFF-4C92-BAB5-AA4BCB7940A0}" type="sibTrans" cxnId="{B05FDB2F-C068-4F63-8D11-AEF3C0E94505}">
      <dgm:prSet/>
      <dgm:spPr/>
      <dgm:t>
        <a:bodyPr/>
        <a:lstStyle/>
        <a:p>
          <a:endParaRPr lang="zh-CN" altLang="en-US" sz="1800"/>
        </a:p>
      </dgm:t>
    </dgm:pt>
    <dgm:pt modelId="{CB1FF410-57F9-495B-957D-2AA0F9A459E3}">
      <dgm:prSet custT="1"/>
      <dgm:spPr/>
      <dgm:t>
        <a:bodyPr/>
        <a:lstStyle/>
        <a:p>
          <a:pPr rtl="0"/>
          <a:r>
            <a:rPr lang="en-US" altLang="zh-CN" sz="18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HashSet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及哈希表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4B92134-959D-439F-8D92-73F9B88A8DC1}" type="parTrans" cxnId="{C16E5F0F-4441-4F85-A938-5018E93DA3E0}">
      <dgm:prSet/>
      <dgm:spPr/>
      <dgm:t>
        <a:bodyPr/>
        <a:lstStyle/>
        <a:p>
          <a:endParaRPr lang="zh-CN" altLang="en-US" sz="1800"/>
        </a:p>
      </dgm:t>
    </dgm:pt>
    <dgm:pt modelId="{BECFE3E2-C873-45BF-89EC-7F8246E9B6BB}" type="sibTrans" cxnId="{C16E5F0F-4441-4F85-A938-5018E93DA3E0}">
      <dgm:prSet/>
      <dgm:spPr/>
      <dgm:t>
        <a:bodyPr/>
        <a:lstStyle/>
        <a:p>
          <a:endParaRPr lang="zh-CN" altLang="en-US" sz="1800"/>
        </a:p>
      </dgm:t>
    </dgm:pt>
    <dgm:pt modelId="{03C09E1C-5D60-4157-908E-53E0ABDD01CD}">
      <dgm:prSet custT="1"/>
      <dgm:spPr/>
      <dgm:t>
        <a:bodyPr/>
        <a:lstStyle/>
        <a:p>
          <a:pPr rtl="0"/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5" action="ppaction://hlinksldjump"/>
            </a:rPr>
            <a:t>Map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rId5" action="ppaction://hlinksldjump"/>
            </a:rPr>
            <a:t>接口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EEBB4CB7-9B43-4D6E-BBE5-1A9719D3024D}" type="parTrans" cxnId="{C7E7AB0F-9E6B-40A2-BD8A-0CF71DD98122}">
      <dgm:prSet/>
      <dgm:spPr/>
      <dgm:t>
        <a:bodyPr/>
        <a:lstStyle/>
        <a:p>
          <a:endParaRPr lang="zh-CN" altLang="en-US" sz="1800"/>
        </a:p>
      </dgm:t>
    </dgm:pt>
    <dgm:pt modelId="{9F2517F3-F5F5-4CBD-9F5C-08E2AF2B494A}" type="sibTrans" cxnId="{C7E7AB0F-9E6B-40A2-BD8A-0CF71DD98122}">
      <dgm:prSet/>
      <dgm:spPr/>
      <dgm:t>
        <a:bodyPr/>
        <a:lstStyle/>
        <a:p>
          <a:endParaRPr lang="zh-CN" altLang="en-US" sz="1800"/>
        </a:p>
      </dgm:t>
    </dgm:pt>
    <dgm:pt modelId="{257DDC94-0041-4106-9222-52488B1B39F3}">
      <dgm:prSet custT="1"/>
      <dgm:spPr/>
      <dgm:t>
        <a:bodyPr/>
        <a:lstStyle/>
        <a:p>
          <a:pPr rtl="0"/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2CAD8A37-C6D7-4067-A56D-E7894D9C89B2}" type="parTrans" cxnId="{5148A8EA-5A6D-4FE9-9260-53C6D93CD321}">
      <dgm:prSet/>
      <dgm:spPr/>
      <dgm:t>
        <a:bodyPr/>
        <a:lstStyle/>
        <a:p>
          <a:endParaRPr lang="zh-CN" altLang="en-US" sz="1800"/>
        </a:p>
      </dgm:t>
    </dgm:pt>
    <dgm:pt modelId="{B57FFFC4-C2CD-431A-890E-F56B1B646A1C}" type="sibTrans" cxnId="{5148A8EA-5A6D-4FE9-9260-53C6D93CD321}">
      <dgm:prSet/>
      <dgm:spPr/>
      <dgm:t>
        <a:bodyPr/>
        <a:lstStyle/>
        <a:p>
          <a:endParaRPr lang="zh-CN" altLang="en-US" sz="1800"/>
        </a:p>
      </dgm:t>
    </dgm:pt>
    <dgm:pt modelId="{3E77D7FE-31A1-4F4D-B26C-62FD1C518803}">
      <dgm:prSet custT="1"/>
      <dgm:spPr/>
      <dgm:t>
        <a:bodyPr/>
        <a:lstStyle/>
        <a:p>
          <a:pPr rtl="0"/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Map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常用方法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85AB947E-B490-40BB-B017-EE2A7F37BE75}" type="parTrans" cxnId="{7E7DC292-7931-4D75-A987-089294FC9A47}">
      <dgm:prSet/>
      <dgm:spPr/>
      <dgm:t>
        <a:bodyPr/>
        <a:lstStyle/>
        <a:p>
          <a:endParaRPr lang="zh-CN" altLang="en-US" sz="1800"/>
        </a:p>
      </dgm:t>
    </dgm:pt>
    <dgm:pt modelId="{9B95001C-75FE-46FB-97C2-C7307C393D18}" type="sibTrans" cxnId="{7E7DC292-7931-4D75-A987-089294FC9A47}">
      <dgm:prSet/>
      <dgm:spPr/>
      <dgm:t>
        <a:bodyPr/>
        <a:lstStyle/>
        <a:p>
          <a:endParaRPr lang="zh-CN" altLang="en-US" sz="1800"/>
        </a:p>
      </dgm:t>
    </dgm:pt>
    <dgm:pt modelId="{9FBBB21D-B2AF-4A3A-AF90-8D78166B4FB8}">
      <dgm:prSet custT="1"/>
      <dgm:spPr/>
      <dgm:t>
        <a:bodyPr/>
        <a:lstStyle/>
        <a:p>
          <a:pPr rtl="0"/>
          <a:r>
            <a:rPr lang="en-US" altLang="zh-CN" sz="18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HashMap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b="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HashSet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0BA07F77-AE6D-40FD-8ECD-6969B83268C4}" type="parTrans" cxnId="{10B8031B-8BEC-452C-B7B9-7666EA0F4EA1}">
      <dgm:prSet/>
      <dgm:spPr/>
      <dgm:t>
        <a:bodyPr/>
        <a:lstStyle/>
        <a:p>
          <a:endParaRPr lang="zh-CN" altLang="en-US"/>
        </a:p>
      </dgm:t>
    </dgm:pt>
    <dgm:pt modelId="{53237670-1F10-4A1A-BC9A-2C9EB77C32E6}" type="sibTrans" cxnId="{10B8031B-8BEC-452C-B7B9-7666EA0F4EA1}">
      <dgm:prSet/>
      <dgm:spPr/>
      <dgm:t>
        <a:bodyPr/>
        <a:lstStyle/>
        <a:p>
          <a:endParaRPr lang="zh-CN" altLang="en-US"/>
        </a:p>
      </dgm:t>
    </dgm:pt>
    <dgm:pt modelId="{83EBE417-609F-4001-9ED0-21C555ED9D09}">
      <dgm:prSet custT="1"/>
      <dgm:spPr/>
      <dgm:t>
        <a:bodyPr/>
        <a:lstStyle/>
        <a:p>
          <a:pPr rtl="0"/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Iterator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  <a:endParaRPr lang="zh-CN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1B647D51-66D6-4CC5-BC21-6C5F95356DF9}" type="parTrans" cxnId="{901ACE92-BBB6-4070-A12D-8AA8E320BF7C}">
      <dgm:prSet/>
      <dgm:spPr/>
      <dgm:t>
        <a:bodyPr/>
        <a:lstStyle/>
        <a:p>
          <a:endParaRPr lang="zh-CN" altLang="en-US"/>
        </a:p>
      </dgm:t>
    </dgm:pt>
    <dgm:pt modelId="{58704403-B469-496C-A5CD-BEA67D3C0D0A}" type="sibTrans" cxnId="{901ACE92-BBB6-4070-A12D-8AA8E320BF7C}">
      <dgm:prSet/>
      <dgm:spPr/>
      <dgm:t>
        <a:bodyPr/>
        <a:lstStyle/>
        <a:p>
          <a:endParaRPr lang="zh-CN" altLang="en-US"/>
        </a:p>
      </dgm:t>
    </dgm:pt>
    <dgm:pt modelId="{7C62E10A-D601-472B-8629-C993BE093865}">
      <dgm:prSet custT="1"/>
      <dgm:spPr/>
      <dgm:t>
        <a:bodyPr/>
        <a:lstStyle/>
        <a:p>
          <a:pPr rtl="0"/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遍历</a:t>
          </a:r>
          <a:r>
            <a:rPr lang="en-US" altLang="zh-CN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Map</a:t>
          </a:r>
          <a:r>
            <a:rPr lang="zh-CN" altLang="en-US" sz="1800" b="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的两种方法</a:t>
          </a:r>
          <a:endParaRPr lang="zh-CN" altLang="en-US" sz="1800" b="0" dirty="0">
            <a:latin typeface="微软雅黑" panose="020B0503020204020204" pitchFamily="34" charset="-122"/>
            <a:ea typeface="微软雅黑" panose="020B0503020204020204" pitchFamily="34" charset="-122"/>
          </a:endParaRPr>
        </a:p>
      </dgm:t>
    </dgm:pt>
    <dgm:pt modelId="{C6A3B923-03F3-4CD9-A54D-CB0757517733}" type="parTrans" cxnId="{C32F48AC-55DE-4884-802B-99AA34364B1B}">
      <dgm:prSet/>
      <dgm:spPr/>
      <dgm:t>
        <a:bodyPr/>
        <a:lstStyle/>
        <a:p>
          <a:endParaRPr lang="zh-CN" altLang="en-US"/>
        </a:p>
      </dgm:t>
    </dgm:pt>
    <dgm:pt modelId="{FA4E7537-5808-407E-998F-9DDAE8543123}" type="sibTrans" cxnId="{C32F48AC-55DE-4884-802B-99AA34364B1B}">
      <dgm:prSet/>
      <dgm:spPr/>
      <dgm:t>
        <a:bodyPr/>
        <a:lstStyle/>
        <a:p>
          <a:endParaRPr lang="zh-CN" altLang="en-US"/>
        </a:p>
      </dgm:t>
    </dgm:pt>
    <dgm:pt modelId="{9D9D3F18-626C-41A9-B595-803F42B91A38}" type="pres">
      <dgm:prSet presAssocID="{EEC5DC8D-DF45-4075-878A-82B3602693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39159FF-70ED-47FB-9461-CC5345535B7D}" type="pres">
      <dgm:prSet presAssocID="{46D298F4-49AC-436C-81C2-4952DC0B0296}" presName="composite" presStyleCnt="0"/>
      <dgm:spPr/>
    </dgm:pt>
    <dgm:pt modelId="{B133DDB5-35F0-4A08-A726-4D8DF49B3120}" type="pres">
      <dgm:prSet presAssocID="{46D298F4-49AC-436C-81C2-4952DC0B0296}" presName="parTx" presStyleLbl="alignNode1" presStyleIdx="0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06CDDB4-3813-4ECE-A1A9-33FBC4361051}" type="pres">
      <dgm:prSet presAssocID="{46D298F4-49AC-436C-81C2-4952DC0B0296}" presName="desTx" presStyleLbl="alignAccFollowNode1" presStyleIdx="0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02B9208-C6E0-4EA1-90D1-0C8C2B0A16D7}" type="pres">
      <dgm:prSet presAssocID="{627140C8-27FD-43E0-B178-8CEFA4429767}" presName="space" presStyleCnt="0"/>
      <dgm:spPr/>
    </dgm:pt>
    <dgm:pt modelId="{D876B2D1-36E3-4B60-A5D1-FC69108343A4}" type="pres">
      <dgm:prSet presAssocID="{FF7F1F81-075A-4102-81B9-6D8C28F46D95}" presName="composite" presStyleCnt="0"/>
      <dgm:spPr/>
    </dgm:pt>
    <dgm:pt modelId="{3CBAD160-E4D7-43BC-96AC-EB9F394A9E41}" type="pres">
      <dgm:prSet presAssocID="{FF7F1F81-075A-4102-81B9-6D8C28F46D95}" presName="parTx" presStyleLbl="alignNode1" presStyleIdx="1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13EEC37-2B07-4317-B76A-A2FADF1F6DCA}" type="pres">
      <dgm:prSet presAssocID="{FF7F1F81-075A-4102-81B9-6D8C28F46D95}" presName="desTx" presStyleLbl="alignAccFollowNode1" presStyleIdx="1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1EE1E45-4156-4D24-8D95-E6EEDB2C3D3A}" type="pres">
      <dgm:prSet presAssocID="{6D1A0790-71D3-496D-9F7F-AA93A4478BFA}" presName="space" presStyleCnt="0"/>
      <dgm:spPr/>
    </dgm:pt>
    <dgm:pt modelId="{8F90B1D0-BA1D-4C2C-846E-1769793A9DFF}" type="pres">
      <dgm:prSet presAssocID="{984826A7-D1A9-4E1C-8847-642C4A0E0C69}" presName="composite" presStyleCnt="0"/>
      <dgm:spPr/>
    </dgm:pt>
    <dgm:pt modelId="{2AB1C765-302B-45C3-9923-86399F822D03}" type="pres">
      <dgm:prSet presAssocID="{984826A7-D1A9-4E1C-8847-642C4A0E0C69}" presName="parTx" presStyleLbl="alignNode1" presStyleIdx="2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DB79EB8-C740-4B3B-90DC-6FFEFD8D3000}" type="pres">
      <dgm:prSet presAssocID="{984826A7-D1A9-4E1C-8847-642C4A0E0C69}" presName="desTx" presStyleLbl="alignAccFollowNode1" presStyleIdx="2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8242CB5-6285-42D1-8F8F-C2E81894DEBC}" type="pres">
      <dgm:prSet presAssocID="{55D3AF63-92C8-4CA4-AFEF-1CE4E735F675}" presName="space" presStyleCnt="0"/>
      <dgm:spPr/>
    </dgm:pt>
    <dgm:pt modelId="{CD0D2C87-21D9-4B6A-8EFC-E88C27B48768}" type="pres">
      <dgm:prSet presAssocID="{C7A91F08-06AE-4236-AB5A-BEAEBD87853F}" presName="composite" presStyleCnt="0"/>
      <dgm:spPr/>
    </dgm:pt>
    <dgm:pt modelId="{8DBFBC02-562A-4204-B129-0F507BCE5187}" type="pres">
      <dgm:prSet presAssocID="{C7A91F08-06AE-4236-AB5A-BEAEBD87853F}" presName="parTx" presStyleLbl="alignNode1" presStyleIdx="3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09D67A0A-5BD4-4E96-AE1D-E85679CDEB69}" type="pres">
      <dgm:prSet presAssocID="{C7A91F08-06AE-4236-AB5A-BEAEBD87853F}" presName="desTx" presStyleLbl="alignAccFollowNode1" presStyleIdx="3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501678DB-938F-41B4-9985-537FD214224B}" type="pres">
      <dgm:prSet presAssocID="{A4B476CC-B991-4C26-8550-2A5231256915}" presName="space" presStyleCnt="0"/>
      <dgm:spPr/>
    </dgm:pt>
    <dgm:pt modelId="{2734ECD5-3314-42E1-8D74-67F6698D8AAD}" type="pres">
      <dgm:prSet presAssocID="{03C09E1C-5D60-4157-908E-53E0ABDD01CD}" presName="composite" presStyleCnt="0"/>
      <dgm:spPr/>
    </dgm:pt>
    <dgm:pt modelId="{DD4511C8-2F4A-43A7-9BBD-6D84FD255F6A}" type="pres">
      <dgm:prSet presAssocID="{03C09E1C-5D60-4157-908E-53E0ABDD01CD}" presName="parTx" presStyleLbl="alignNode1" presStyleIdx="4" presStyleCnt="5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47D4C7C-6876-490F-A172-DC10BCF02E73}" type="pres">
      <dgm:prSet presAssocID="{03C09E1C-5D60-4157-908E-53E0ABDD01CD}" presName="desTx" presStyleLbl="alignAccFollowNode1" presStyleIdx="4" presStyleCnt="5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0B8031B-8BEC-452C-B7B9-7666EA0F4EA1}" srcId="{03C09E1C-5D60-4157-908E-53E0ABDD01CD}" destId="{9FBBB21D-B2AF-4A3A-AF90-8D78166B4FB8}" srcOrd="3" destOrd="0" parTransId="{0BA07F77-AE6D-40FD-8ECD-6969B83268C4}" sibTransId="{53237670-1F10-4A1A-BC9A-2C9EB77C32E6}"/>
    <dgm:cxn modelId="{C16E5F0F-4441-4F85-A938-5018E93DA3E0}" srcId="{C7A91F08-06AE-4236-AB5A-BEAEBD87853F}" destId="{CB1FF410-57F9-495B-957D-2AA0F9A459E3}" srcOrd="1" destOrd="0" parTransId="{14B92134-959D-439F-8D92-73F9B88A8DC1}" sibTransId="{BECFE3E2-C873-45BF-89EC-7F8246E9B6BB}"/>
    <dgm:cxn modelId="{C1B3244A-B5B4-4326-842F-232BD97EAF19}" type="presOf" srcId="{FF7F1F81-075A-4102-81B9-6D8C28F46D95}" destId="{3CBAD160-E4D7-43BC-96AC-EB9F394A9E41}" srcOrd="0" destOrd="0" presId="urn:microsoft.com/office/officeart/2005/8/layout/hList1"/>
    <dgm:cxn modelId="{B05FDB2F-C068-4F63-8D11-AEF3C0E94505}" srcId="{C7A91F08-06AE-4236-AB5A-BEAEBD87853F}" destId="{82BF238A-9AD4-4D26-B2A2-292CF8721FC1}" srcOrd="0" destOrd="0" parTransId="{A1049055-E1F3-416E-BA51-4C0015A0CC67}" sibTransId="{B8AECE46-4DFF-4C92-BAB5-AA4BCB7940A0}"/>
    <dgm:cxn modelId="{C7E7AB0F-9E6B-40A2-BD8A-0CF71DD98122}" srcId="{EEC5DC8D-DF45-4075-878A-82B360269319}" destId="{03C09E1C-5D60-4157-908E-53E0ABDD01CD}" srcOrd="4" destOrd="0" parTransId="{EEBB4CB7-9B43-4D6E-BBE5-1A9719D3024D}" sibTransId="{9F2517F3-F5F5-4CBD-9F5C-08E2AF2B494A}"/>
    <dgm:cxn modelId="{A5FE49F0-E51B-4653-BB47-71CF9759107B}" type="presOf" srcId="{984826A7-D1A9-4E1C-8847-642C4A0E0C69}" destId="{2AB1C765-302B-45C3-9923-86399F822D03}" srcOrd="0" destOrd="0" presId="urn:microsoft.com/office/officeart/2005/8/layout/hList1"/>
    <dgm:cxn modelId="{D6859686-7758-4BAC-86CE-A909D09F54AB}" type="presOf" srcId="{722156FC-6504-4ADA-833C-2439DCC9E70D}" destId="{606CDDB4-3813-4ECE-A1A9-33FBC4361051}" srcOrd="0" destOrd="0" presId="urn:microsoft.com/office/officeart/2005/8/layout/hList1"/>
    <dgm:cxn modelId="{BB6067D5-AC26-45F1-8683-1A4EA64AB749}" srcId="{EEC5DC8D-DF45-4075-878A-82B360269319}" destId="{46D298F4-49AC-436C-81C2-4952DC0B0296}" srcOrd="0" destOrd="0" parTransId="{5CE2DE07-515C-40FE-9437-6319BBFDB9D2}" sibTransId="{627140C8-27FD-43E0-B178-8CEFA4429767}"/>
    <dgm:cxn modelId="{5148A8EA-5A6D-4FE9-9260-53C6D93CD321}" srcId="{03C09E1C-5D60-4157-908E-53E0ABDD01CD}" destId="{257DDC94-0041-4106-9222-52488B1B39F3}" srcOrd="0" destOrd="0" parTransId="{2CAD8A37-C6D7-4067-A56D-E7894D9C89B2}" sibTransId="{B57FFFC4-C2CD-431A-890E-F56B1B646A1C}"/>
    <dgm:cxn modelId="{C32F48AC-55DE-4884-802B-99AA34364B1B}" srcId="{03C09E1C-5D60-4157-908E-53E0ABDD01CD}" destId="{7C62E10A-D601-472B-8629-C993BE093865}" srcOrd="2" destOrd="0" parTransId="{C6A3B923-03F3-4CD9-A54D-CB0757517733}" sibTransId="{FA4E7537-5808-407E-998F-9DDAE8543123}"/>
    <dgm:cxn modelId="{C8117AA8-FF07-4214-8266-152801FA03E7}" type="presOf" srcId="{6048EBAA-FAA7-46FF-A832-DD3FCE100A33}" destId="{913EEC37-2B07-4317-B76A-A2FADF1F6DCA}" srcOrd="0" destOrd="3" presId="urn:microsoft.com/office/officeart/2005/8/layout/hList1"/>
    <dgm:cxn modelId="{23DCC50D-48A0-4370-BCC3-D2DC4964E42D}" type="presOf" srcId="{2917B9CC-096E-4D6C-92B4-9E5A344D16FE}" destId="{913EEC37-2B07-4317-B76A-A2FADF1F6DCA}" srcOrd="0" destOrd="0" presId="urn:microsoft.com/office/officeart/2005/8/layout/hList1"/>
    <dgm:cxn modelId="{93ED7BC6-D746-4369-BBAC-47188728C2AC}" type="presOf" srcId="{83EBE417-609F-4001-9ED0-21C555ED9D09}" destId="{913EEC37-2B07-4317-B76A-A2FADF1F6DCA}" srcOrd="0" destOrd="2" presId="urn:microsoft.com/office/officeart/2005/8/layout/hList1"/>
    <dgm:cxn modelId="{0186CFFC-2EEC-4F6A-B061-E3E145BE437C}" type="presOf" srcId="{EEC5DC8D-DF45-4075-878A-82B360269319}" destId="{9D9D3F18-626C-41A9-B595-803F42B91A38}" srcOrd="0" destOrd="0" presId="urn:microsoft.com/office/officeart/2005/8/layout/hList1"/>
    <dgm:cxn modelId="{B6A69ED8-FF51-4B89-AF74-9F8E44384724}" srcId="{46D298F4-49AC-436C-81C2-4952DC0B0296}" destId="{722156FC-6504-4ADA-833C-2439DCC9E70D}" srcOrd="0" destOrd="0" parTransId="{150CCA57-85FB-4600-9B5A-9709C7FF33CA}" sibTransId="{FADBDEB7-6B7E-4BB1-AD36-9051B102A532}"/>
    <dgm:cxn modelId="{70C1E247-B726-44E7-BC42-B8A58DC53C19}" type="presOf" srcId="{7C62E10A-D601-472B-8629-C993BE093865}" destId="{647D4C7C-6876-490F-A172-DC10BCF02E73}" srcOrd="0" destOrd="2" presId="urn:microsoft.com/office/officeart/2005/8/layout/hList1"/>
    <dgm:cxn modelId="{C881B1B1-C263-4734-A23F-B8AAFD5F387C}" type="presOf" srcId="{3E77D7FE-31A1-4F4D-B26C-62FD1C518803}" destId="{647D4C7C-6876-490F-A172-DC10BCF02E73}" srcOrd="0" destOrd="1" presId="urn:microsoft.com/office/officeart/2005/8/layout/hList1"/>
    <dgm:cxn modelId="{C366206F-5326-4274-BD31-A2EA80328D01}" type="presOf" srcId="{57EB6A45-1C00-4065-B9B7-BAB64786AFCC}" destId="{5DB79EB8-C740-4B3B-90DC-6FFEFD8D3000}" srcOrd="0" destOrd="1" presId="urn:microsoft.com/office/officeart/2005/8/layout/hList1"/>
    <dgm:cxn modelId="{7E37F895-7586-46A6-9F2B-DFE4B5D8BE07}" srcId="{EEC5DC8D-DF45-4075-878A-82B360269319}" destId="{C7A91F08-06AE-4236-AB5A-BEAEBD87853F}" srcOrd="3" destOrd="0" parTransId="{2A5F56D7-BF27-4451-8380-F815E9A79534}" sibTransId="{A4B476CC-B991-4C26-8550-2A5231256915}"/>
    <dgm:cxn modelId="{901ACE92-BBB6-4070-A12D-8AA8E320BF7C}" srcId="{FF7F1F81-075A-4102-81B9-6D8C28F46D95}" destId="{83EBE417-609F-4001-9ED0-21C555ED9D09}" srcOrd="2" destOrd="0" parTransId="{1B647D51-66D6-4CC5-BC21-6C5F95356DF9}" sibTransId="{58704403-B469-496C-A5CD-BEA67D3C0D0A}"/>
    <dgm:cxn modelId="{A8DD7863-73B6-40B1-8002-DBD8F0CAAFB3}" type="presOf" srcId="{A78FA669-9E00-4EBD-A317-830D491CC8EE}" destId="{606CDDB4-3813-4ECE-A1A9-33FBC4361051}" srcOrd="0" destOrd="1" presId="urn:microsoft.com/office/officeart/2005/8/layout/hList1"/>
    <dgm:cxn modelId="{0D10E83C-66D5-4724-8DE5-0E20FB873D12}" type="presOf" srcId="{18C61341-47B3-4AD2-9317-6BCD6D138240}" destId="{606CDDB4-3813-4ECE-A1A9-33FBC4361051}" srcOrd="0" destOrd="2" presId="urn:microsoft.com/office/officeart/2005/8/layout/hList1"/>
    <dgm:cxn modelId="{99F49742-9010-434C-A081-225CBA5901BF}" type="presOf" srcId="{257DDC94-0041-4106-9222-52488B1B39F3}" destId="{647D4C7C-6876-490F-A172-DC10BCF02E73}" srcOrd="0" destOrd="0" presId="urn:microsoft.com/office/officeart/2005/8/layout/hList1"/>
    <dgm:cxn modelId="{AFC61766-6C1A-4A6F-9795-4995D57AEF45}" srcId="{46D298F4-49AC-436C-81C2-4952DC0B0296}" destId="{A78FA669-9E00-4EBD-A317-830D491CC8EE}" srcOrd="1" destOrd="0" parTransId="{DB4E50D0-FD7B-4F38-B426-E610F8896CBE}" sibTransId="{D6FF45C8-5D43-4FDD-BBC5-F455FC5A80A4}"/>
    <dgm:cxn modelId="{0DFD471C-F43D-4B1F-85B7-B28B7D0C26FC}" type="presOf" srcId="{46D298F4-49AC-436C-81C2-4952DC0B0296}" destId="{B133DDB5-35F0-4A08-A726-4D8DF49B3120}" srcOrd="0" destOrd="0" presId="urn:microsoft.com/office/officeart/2005/8/layout/hList1"/>
    <dgm:cxn modelId="{A2C1911C-2D56-412D-88D4-BD29C433686F}" srcId="{EEC5DC8D-DF45-4075-878A-82B360269319}" destId="{FF7F1F81-075A-4102-81B9-6D8C28F46D95}" srcOrd="1" destOrd="0" parTransId="{5D907CCB-3F24-4C7B-8335-71AA187BD90E}" sibTransId="{6D1A0790-71D3-496D-9F7F-AA93A4478BFA}"/>
    <dgm:cxn modelId="{04AC163E-0A8E-41B8-A8F6-CA78274B2F0F}" srcId="{46D298F4-49AC-436C-81C2-4952DC0B0296}" destId="{18C61341-47B3-4AD2-9317-6BCD6D138240}" srcOrd="2" destOrd="0" parTransId="{6202556C-B4A2-461D-A449-005A690F090F}" sibTransId="{E1BC8E1C-3447-4708-A1A5-E3FC26E34435}"/>
    <dgm:cxn modelId="{7E7DC292-7931-4D75-A987-089294FC9A47}" srcId="{03C09E1C-5D60-4157-908E-53E0ABDD01CD}" destId="{3E77D7FE-31A1-4F4D-B26C-62FD1C518803}" srcOrd="1" destOrd="0" parTransId="{85AB947E-B490-40BB-B017-EE2A7F37BE75}" sibTransId="{9B95001C-75FE-46FB-97C2-C7307C393D18}"/>
    <dgm:cxn modelId="{FD7F9522-37B0-4C07-91F1-D03C9DD37E74}" srcId="{FF7F1F81-075A-4102-81B9-6D8C28F46D95}" destId="{6048EBAA-FAA7-46FF-A832-DD3FCE100A33}" srcOrd="3" destOrd="0" parTransId="{98D26675-8063-4EEA-8620-A185E8E2F475}" sibTransId="{A25DAE2A-C7D0-4162-9ED7-854C51C4BA74}"/>
    <dgm:cxn modelId="{C8B64118-59C7-4187-A745-FC987F67F31B}" srcId="{FF7F1F81-075A-4102-81B9-6D8C28F46D95}" destId="{E95696FD-C870-4624-8E28-2337C11D1A5E}" srcOrd="1" destOrd="0" parTransId="{3F7299D6-D4E0-4715-9D91-9A6C3AF8666A}" sibTransId="{1399CB66-0981-4DE7-BDBE-9F2BDD17E61C}"/>
    <dgm:cxn modelId="{71183B35-A80D-409D-AA69-8A913E761584}" type="presOf" srcId="{C7A91F08-06AE-4236-AB5A-BEAEBD87853F}" destId="{8DBFBC02-562A-4204-B129-0F507BCE5187}" srcOrd="0" destOrd="0" presId="urn:microsoft.com/office/officeart/2005/8/layout/hList1"/>
    <dgm:cxn modelId="{4FED3BB4-D6A2-4DBD-93C6-0D4E773946DC}" srcId="{EEC5DC8D-DF45-4075-878A-82B360269319}" destId="{984826A7-D1A9-4E1C-8847-642C4A0E0C69}" srcOrd="2" destOrd="0" parTransId="{06506165-8538-4873-B806-13F448340FEF}" sibTransId="{55D3AF63-92C8-4CA4-AFEF-1CE4E735F675}"/>
    <dgm:cxn modelId="{2E79ACD3-A8B0-4BBD-A238-6E4B20C04161}" srcId="{984826A7-D1A9-4E1C-8847-642C4A0E0C69}" destId="{57EB6A45-1C00-4065-B9B7-BAB64786AFCC}" srcOrd="1" destOrd="0" parTransId="{BC476D60-6BF1-4B39-ADDA-F16ADFD7932A}" sibTransId="{2E3A4A69-F464-4B5E-9CB7-55AFCA7FAAC0}"/>
    <dgm:cxn modelId="{17EE8B85-F8D3-40AC-A262-0FAEE8C9EEB9}" srcId="{FF7F1F81-075A-4102-81B9-6D8C28F46D95}" destId="{2917B9CC-096E-4D6C-92B4-9E5A344D16FE}" srcOrd="0" destOrd="0" parTransId="{D8711150-1310-415D-9B65-8041F2BCC1AF}" sibTransId="{D461FBE7-9E23-40E0-9173-C1889C058949}"/>
    <dgm:cxn modelId="{C5130A97-1EDD-4103-B16C-38D36C5DC5F9}" type="presOf" srcId="{03C09E1C-5D60-4157-908E-53E0ABDD01CD}" destId="{DD4511C8-2F4A-43A7-9BBD-6D84FD255F6A}" srcOrd="0" destOrd="0" presId="urn:microsoft.com/office/officeart/2005/8/layout/hList1"/>
    <dgm:cxn modelId="{21B377EC-40FB-4E84-97D5-FCFA097A459A}" srcId="{984826A7-D1A9-4E1C-8847-642C4A0E0C69}" destId="{D6136E60-FDE4-4093-94DB-51403152578E}" srcOrd="0" destOrd="0" parTransId="{BBA9948E-63AE-4F8A-8CA6-B837C7589243}" sibTransId="{94B7B1EB-6D10-45F0-9050-5F9E85CA4C8E}"/>
    <dgm:cxn modelId="{EE2FDD31-718B-4219-B7EB-976718EFA1C7}" type="presOf" srcId="{82BF238A-9AD4-4D26-B2A2-292CF8721FC1}" destId="{09D67A0A-5BD4-4E96-AE1D-E85679CDEB69}" srcOrd="0" destOrd="0" presId="urn:microsoft.com/office/officeart/2005/8/layout/hList1"/>
    <dgm:cxn modelId="{5747EA9A-33BB-40BB-B8F9-172F60A1B42F}" type="presOf" srcId="{D6136E60-FDE4-4093-94DB-51403152578E}" destId="{5DB79EB8-C740-4B3B-90DC-6FFEFD8D3000}" srcOrd="0" destOrd="0" presId="urn:microsoft.com/office/officeart/2005/8/layout/hList1"/>
    <dgm:cxn modelId="{471FB2CB-17DC-436E-93E1-B82FD763FDB0}" type="presOf" srcId="{CB1FF410-57F9-495B-957D-2AA0F9A459E3}" destId="{09D67A0A-5BD4-4E96-AE1D-E85679CDEB69}" srcOrd="0" destOrd="1" presId="urn:microsoft.com/office/officeart/2005/8/layout/hList1"/>
    <dgm:cxn modelId="{1ADD3D68-840F-441A-BFEE-283288A39234}" type="presOf" srcId="{9FBBB21D-B2AF-4A3A-AF90-8D78166B4FB8}" destId="{647D4C7C-6876-490F-A172-DC10BCF02E73}" srcOrd="0" destOrd="3" presId="urn:microsoft.com/office/officeart/2005/8/layout/hList1"/>
    <dgm:cxn modelId="{F3603F5A-1624-4974-93B9-2E2800A598DF}" type="presOf" srcId="{E95696FD-C870-4624-8E28-2337C11D1A5E}" destId="{913EEC37-2B07-4317-B76A-A2FADF1F6DCA}" srcOrd="0" destOrd="1" presId="urn:microsoft.com/office/officeart/2005/8/layout/hList1"/>
    <dgm:cxn modelId="{5BD73802-E731-4CAF-A42E-D5F3AEE1EF95}" type="presParOf" srcId="{9D9D3F18-626C-41A9-B595-803F42B91A38}" destId="{239159FF-70ED-47FB-9461-CC5345535B7D}" srcOrd="0" destOrd="0" presId="urn:microsoft.com/office/officeart/2005/8/layout/hList1"/>
    <dgm:cxn modelId="{096489C9-7604-4109-B1B3-11FC4D1F40C1}" type="presParOf" srcId="{239159FF-70ED-47FB-9461-CC5345535B7D}" destId="{B133DDB5-35F0-4A08-A726-4D8DF49B3120}" srcOrd="0" destOrd="0" presId="urn:microsoft.com/office/officeart/2005/8/layout/hList1"/>
    <dgm:cxn modelId="{735AEA5F-37AA-4522-87E1-182F7D9E4DB6}" type="presParOf" srcId="{239159FF-70ED-47FB-9461-CC5345535B7D}" destId="{606CDDB4-3813-4ECE-A1A9-33FBC4361051}" srcOrd="1" destOrd="0" presId="urn:microsoft.com/office/officeart/2005/8/layout/hList1"/>
    <dgm:cxn modelId="{5F85C464-CE65-402E-BA44-9DC6D2A55DCB}" type="presParOf" srcId="{9D9D3F18-626C-41A9-B595-803F42B91A38}" destId="{A02B9208-C6E0-4EA1-90D1-0C8C2B0A16D7}" srcOrd="1" destOrd="0" presId="urn:microsoft.com/office/officeart/2005/8/layout/hList1"/>
    <dgm:cxn modelId="{86CFFD3A-CEF2-4BA2-B564-DB3874582083}" type="presParOf" srcId="{9D9D3F18-626C-41A9-B595-803F42B91A38}" destId="{D876B2D1-36E3-4B60-A5D1-FC69108343A4}" srcOrd="2" destOrd="0" presId="urn:microsoft.com/office/officeart/2005/8/layout/hList1"/>
    <dgm:cxn modelId="{0910C8B6-EB02-4683-AC41-E33B99C113E0}" type="presParOf" srcId="{D876B2D1-36E3-4B60-A5D1-FC69108343A4}" destId="{3CBAD160-E4D7-43BC-96AC-EB9F394A9E41}" srcOrd="0" destOrd="0" presId="urn:microsoft.com/office/officeart/2005/8/layout/hList1"/>
    <dgm:cxn modelId="{40EE159E-E5A2-4E60-84A4-FAE46A0AC280}" type="presParOf" srcId="{D876B2D1-36E3-4B60-A5D1-FC69108343A4}" destId="{913EEC37-2B07-4317-B76A-A2FADF1F6DCA}" srcOrd="1" destOrd="0" presId="urn:microsoft.com/office/officeart/2005/8/layout/hList1"/>
    <dgm:cxn modelId="{D4C337E7-C05A-4ADF-BBE5-C564D52FB4A4}" type="presParOf" srcId="{9D9D3F18-626C-41A9-B595-803F42B91A38}" destId="{51EE1E45-4156-4D24-8D95-E6EEDB2C3D3A}" srcOrd="3" destOrd="0" presId="urn:microsoft.com/office/officeart/2005/8/layout/hList1"/>
    <dgm:cxn modelId="{695B2DDA-327E-4D16-A67B-9863C28637C8}" type="presParOf" srcId="{9D9D3F18-626C-41A9-B595-803F42B91A38}" destId="{8F90B1D0-BA1D-4C2C-846E-1769793A9DFF}" srcOrd="4" destOrd="0" presId="urn:microsoft.com/office/officeart/2005/8/layout/hList1"/>
    <dgm:cxn modelId="{E57CA199-C502-4ACD-A77A-E615EAFE8441}" type="presParOf" srcId="{8F90B1D0-BA1D-4C2C-846E-1769793A9DFF}" destId="{2AB1C765-302B-45C3-9923-86399F822D03}" srcOrd="0" destOrd="0" presId="urn:microsoft.com/office/officeart/2005/8/layout/hList1"/>
    <dgm:cxn modelId="{4C58AB3B-E14A-4C91-9333-719C50BC0E7C}" type="presParOf" srcId="{8F90B1D0-BA1D-4C2C-846E-1769793A9DFF}" destId="{5DB79EB8-C740-4B3B-90DC-6FFEFD8D3000}" srcOrd="1" destOrd="0" presId="urn:microsoft.com/office/officeart/2005/8/layout/hList1"/>
    <dgm:cxn modelId="{5B4B9668-58F7-4F3A-8BEA-7261B5A4BEEB}" type="presParOf" srcId="{9D9D3F18-626C-41A9-B595-803F42B91A38}" destId="{98242CB5-6285-42D1-8F8F-C2E81894DEBC}" srcOrd="5" destOrd="0" presId="urn:microsoft.com/office/officeart/2005/8/layout/hList1"/>
    <dgm:cxn modelId="{64521C5F-7EE1-484C-A633-C3A06549CD20}" type="presParOf" srcId="{9D9D3F18-626C-41A9-B595-803F42B91A38}" destId="{CD0D2C87-21D9-4B6A-8EFC-E88C27B48768}" srcOrd="6" destOrd="0" presId="urn:microsoft.com/office/officeart/2005/8/layout/hList1"/>
    <dgm:cxn modelId="{26704300-464C-4F29-89E3-A354DA66ED4E}" type="presParOf" srcId="{CD0D2C87-21D9-4B6A-8EFC-E88C27B48768}" destId="{8DBFBC02-562A-4204-B129-0F507BCE5187}" srcOrd="0" destOrd="0" presId="urn:microsoft.com/office/officeart/2005/8/layout/hList1"/>
    <dgm:cxn modelId="{207AB2DB-D1D9-4A8D-810A-3A5453EB465D}" type="presParOf" srcId="{CD0D2C87-21D9-4B6A-8EFC-E88C27B48768}" destId="{09D67A0A-5BD4-4E96-AE1D-E85679CDEB69}" srcOrd="1" destOrd="0" presId="urn:microsoft.com/office/officeart/2005/8/layout/hList1"/>
    <dgm:cxn modelId="{2168088E-2078-4830-8541-5DBF4BEE245F}" type="presParOf" srcId="{9D9D3F18-626C-41A9-B595-803F42B91A38}" destId="{501678DB-938F-41B4-9985-537FD214224B}" srcOrd="7" destOrd="0" presId="urn:microsoft.com/office/officeart/2005/8/layout/hList1"/>
    <dgm:cxn modelId="{3B621B10-EFFE-436F-8AEC-64C50391D5E0}" type="presParOf" srcId="{9D9D3F18-626C-41A9-B595-803F42B91A38}" destId="{2734ECD5-3314-42E1-8D74-67F6698D8AAD}" srcOrd="8" destOrd="0" presId="urn:microsoft.com/office/officeart/2005/8/layout/hList1"/>
    <dgm:cxn modelId="{33B86E5B-BD38-41FF-8AAA-9F791070B4BF}" type="presParOf" srcId="{2734ECD5-3314-42E1-8D74-67F6698D8AAD}" destId="{DD4511C8-2F4A-43A7-9BBD-6D84FD255F6A}" srcOrd="0" destOrd="0" presId="urn:microsoft.com/office/officeart/2005/8/layout/hList1"/>
    <dgm:cxn modelId="{6D7BE772-EB5C-4CE6-8CF0-CF625C3D9DF4}" type="presParOf" srcId="{2734ECD5-3314-42E1-8D74-67F6698D8AAD}" destId="{647D4C7C-6876-490F-A172-DC10BCF02E7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33DDB5-35F0-4A08-A726-4D8DF49B3120}">
      <dsp:nvSpPr>
        <dsp:cNvPr id="0" name=""/>
        <dsp:cNvSpPr/>
      </dsp:nvSpPr>
      <dsp:spPr>
        <a:xfrm>
          <a:off x="5412" y="312693"/>
          <a:ext cx="2074787" cy="82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集合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5412" y="312693"/>
        <a:ext cx="2074787" cy="829915"/>
      </dsp:txXfrm>
    </dsp:sp>
    <dsp:sp modelId="{606CDDB4-3813-4ECE-A1A9-33FBC4361051}">
      <dsp:nvSpPr>
        <dsp:cNvPr id="0" name=""/>
        <dsp:cNvSpPr/>
      </dsp:nvSpPr>
      <dsp:spPr>
        <a:xfrm>
          <a:off x="5412" y="1142609"/>
          <a:ext cx="2074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集合的使用场景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集合与数组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集合的架构</a:t>
          </a:r>
        </a:p>
      </dsp:txBody>
      <dsp:txXfrm>
        <a:off x="5412" y="1142609"/>
        <a:ext cx="2074787" cy="2854800"/>
      </dsp:txXfrm>
    </dsp:sp>
    <dsp:sp modelId="{3CBAD160-E4D7-43BC-96AC-EB9F394A9E41}">
      <dsp:nvSpPr>
        <dsp:cNvPr id="0" name=""/>
        <dsp:cNvSpPr/>
      </dsp:nvSpPr>
      <dsp:spPr>
        <a:xfrm>
          <a:off x="2370670" y="312693"/>
          <a:ext cx="2074787" cy="82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List</a:t>
          </a:r>
          <a:r>
            <a:rPr lang="zh-CN" sz="1800" b="1" kern="1200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接口</a:t>
          </a:r>
          <a:endParaRPr lang="zh-CN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0670" y="312693"/>
        <a:ext cx="2074787" cy="829915"/>
      </dsp:txXfrm>
    </dsp:sp>
    <dsp:sp modelId="{913EEC37-2B07-4317-B76A-A2FADF1F6DCA}">
      <dsp:nvSpPr>
        <dsp:cNvPr id="0" name=""/>
        <dsp:cNvSpPr/>
      </dsp:nvSpPr>
      <dsp:spPr>
        <a:xfrm>
          <a:off x="2370670" y="1142609"/>
          <a:ext cx="2074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List</a:t>
          </a:r>
          <a:r>
            <a:rPr 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</a:t>
          </a:r>
          <a:r>
            <a:rPr 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方法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Iterator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接口</a:t>
          </a:r>
          <a:endParaRPr lang="zh-CN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800" b="0" kern="1200" dirty="0" err="1">
              <a:latin typeface="微软雅黑" panose="020B0503020204020204" pitchFamily="34" charset="-122"/>
              <a:ea typeface="微软雅黑" panose="020B0503020204020204" pitchFamily="34" charset="-122"/>
            </a:rPr>
            <a:t>ArrayList</a:t>
          </a:r>
          <a:r>
            <a:rPr 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与</a:t>
          </a:r>
          <a:r>
            <a:rPr 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LinkedList</a:t>
          </a:r>
          <a:endParaRPr lang="zh-CN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2370670" y="1142609"/>
        <a:ext cx="2074787" cy="2854800"/>
      </dsp:txXfrm>
    </dsp:sp>
    <dsp:sp modelId="{2AB1C765-302B-45C3-9923-86399F822D03}">
      <dsp:nvSpPr>
        <dsp:cNvPr id="0" name=""/>
        <dsp:cNvSpPr/>
      </dsp:nvSpPr>
      <dsp:spPr>
        <a:xfrm>
          <a:off x="4735928" y="312693"/>
          <a:ext cx="2074787" cy="82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1800" b="1" kern="1200" dirty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泛型</a:t>
          </a:r>
          <a:endParaRPr lang="zh-CN" altLang="en-US" sz="180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4735928" y="312693"/>
        <a:ext cx="2074787" cy="829915"/>
      </dsp:txXfrm>
    </dsp:sp>
    <dsp:sp modelId="{5DB79EB8-C740-4B3B-90DC-6FFEFD8D3000}">
      <dsp:nvSpPr>
        <dsp:cNvPr id="0" name=""/>
        <dsp:cNvSpPr/>
      </dsp:nvSpPr>
      <dsp:spPr>
        <a:xfrm>
          <a:off x="4735928" y="1142609"/>
          <a:ext cx="2074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为什么引入泛型</a:t>
          </a: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使用泛型的</a:t>
          </a:r>
          <a:r>
            <a:rPr lang="en-US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List</a:t>
          </a:r>
          <a:r>
            <a:rPr lang="zh-CN" sz="1800" b="0" kern="1200" dirty="0">
              <a:latin typeface="微软雅黑" panose="020B0503020204020204" pitchFamily="34" charset="-122"/>
              <a:ea typeface="微软雅黑" panose="020B0503020204020204" pitchFamily="34" charset="-122"/>
            </a:rPr>
            <a:t>接口方法</a:t>
          </a:r>
        </a:p>
      </dsp:txBody>
      <dsp:txXfrm>
        <a:off x="4735928" y="1142609"/>
        <a:ext cx="2074787" cy="2854800"/>
      </dsp:txXfrm>
    </dsp:sp>
    <dsp:sp modelId="{8DBFBC02-562A-4204-B129-0F507BCE5187}">
      <dsp:nvSpPr>
        <dsp:cNvPr id="0" name=""/>
        <dsp:cNvSpPr/>
      </dsp:nvSpPr>
      <dsp:spPr>
        <a:xfrm>
          <a:off x="7101186" y="312693"/>
          <a:ext cx="2074787" cy="82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Set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接口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01186" y="312693"/>
        <a:ext cx="2074787" cy="829915"/>
      </dsp:txXfrm>
    </dsp:sp>
    <dsp:sp modelId="{09D67A0A-5BD4-4E96-AE1D-E85679CDEB69}">
      <dsp:nvSpPr>
        <dsp:cNvPr id="0" name=""/>
        <dsp:cNvSpPr/>
      </dsp:nvSpPr>
      <dsp:spPr>
        <a:xfrm>
          <a:off x="7101186" y="1142609"/>
          <a:ext cx="2074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HashSet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及哈希表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7101186" y="1142609"/>
        <a:ext cx="2074787" cy="2854800"/>
      </dsp:txXfrm>
    </dsp:sp>
    <dsp:sp modelId="{DD4511C8-2F4A-43A7-9BBD-6D84FD255F6A}">
      <dsp:nvSpPr>
        <dsp:cNvPr id="0" name=""/>
        <dsp:cNvSpPr/>
      </dsp:nvSpPr>
      <dsp:spPr>
        <a:xfrm>
          <a:off x="9466443" y="312693"/>
          <a:ext cx="2074787" cy="8299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Map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  <a:hlinkClick xmlns:r="http://schemas.openxmlformats.org/officeDocument/2006/relationships" r:id="" action="ppaction://hlinksldjump"/>
            </a:rPr>
            <a:t>接口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66443" y="312693"/>
        <a:ext cx="2074787" cy="829915"/>
      </dsp:txXfrm>
    </dsp:sp>
    <dsp:sp modelId="{647D4C7C-6876-490F-A172-DC10BCF02E73}">
      <dsp:nvSpPr>
        <dsp:cNvPr id="0" name=""/>
        <dsp:cNvSpPr/>
      </dsp:nvSpPr>
      <dsp:spPr>
        <a:xfrm>
          <a:off x="9466443" y="1142609"/>
          <a:ext cx="2074787" cy="285480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概述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Map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常用方法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遍历</a:t>
          </a:r>
          <a:r>
            <a:rPr lang="en-US" altLang="zh-CN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Map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的两种方法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altLang="zh-CN" sz="18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HashMap</a:t>
          </a:r>
          <a:r>
            <a:rPr lang="zh-CN" altLang="en-US" sz="1800" b="0" kern="1200" dirty="0" smtClean="0">
              <a:latin typeface="微软雅黑" panose="020B0503020204020204" pitchFamily="34" charset="-122"/>
              <a:ea typeface="微软雅黑" panose="020B0503020204020204" pitchFamily="34" charset="-122"/>
            </a:rPr>
            <a:t>和</a:t>
          </a:r>
          <a:r>
            <a:rPr lang="en-US" altLang="zh-CN" sz="1800" b="0" kern="1200" dirty="0" err="1" smtClean="0">
              <a:latin typeface="微软雅黑" panose="020B0503020204020204" pitchFamily="34" charset="-122"/>
              <a:ea typeface="微软雅黑" panose="020B0503020204020204" pitchFamily="34" charset="-122"/>
            </a:rPr>
            <a:t>HashSet</a:t>
          </a:r>
          <a:endParaRPr lang="zh-CN" altLang="en-US" sz="1800" b="0" kern="1200" dirty="0">
            <a:latin typeface="微软雅黑" panose="020B0503020204020204" pitchFamily="34" charset="-122"/>
            <a:ea typeface="微软雅黑" panose="020B0503020204020204" pitchFamily="34" charset="-122"/>
          </a:endParaRPr>
        </a:p>
      </dsp:txBody>
      <dsp:txXfrm>
        <a:off x="9466443" y="1142609"/>
        <a:ext cx="2074787" cy="28548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B0792-6A9D-4501-877B-1D23D2F68C7C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2104F8-A0B0-42DB-8341-60B7F75F191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592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154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92238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56874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7749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6463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8886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00664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67148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8619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21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9226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7353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46447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1027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20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279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93024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10178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53980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84625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65591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809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87098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17440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81485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629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0839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510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13633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829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62216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35157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6469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46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388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2104F8-A0B0-42DB-8341-60B7F75F191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506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9583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48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8393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5554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9609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0354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0241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883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451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181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613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94223-F228-4B9B-A86E-703918E8D575}" type="datetimeFigureOut">
              <a:rPr lang="zh-CN" altLang="en-US" smtClean="0"/>
              <a:t>2024/9/25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E9DEF-7A3A-42AE-9C7C-A22227EE61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3270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1" r:id="rId1"/>
    <p:sldLayoutId id="2147484092" r:id="rId2"/>
    <p:sldLayoutId id="2147484093" r:id="rId3"/>
    <p:sldLayoutId id="2147484094" r:id="rId4"/>
    <p:sldLayoutId id="2147484095" r:id="rId5"/>
    <p:sldLayoutId id="2147484096" r:id="rId6"/>
    <p:sldLayoutId id="2147484097" r:id="rId7"/>
    <p:sldLayoutId id="2147484098" r:id="rId8"/>
    <p:sldLayoutId id="2147484099" r:id="rId9"/>
    <p:sldLayoutId id="2147484100" r:id="rId10"/>
    <p:sldLayoutId id="21474841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3.wmf"/><Relationship Id="rId4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wmf"/><Relationship Id="rId4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5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16.wmf"/><Relationship Id="rId4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6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9.wmf"/><Relationship Id="rId4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7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8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23.wmf"/><Relationship Id="rId4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control" Target="../activeX/activeX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2734908" y="108279"/>
            <a:ext cx="6437312" cy="1036637"/>
          </a:xfrm>
          <a:extLst>
            <a:ext uri="{909E8E84-426E-40DD-AFC4-6F175D3DCCD1}">
              <a14:hiddenFill xmlns:a14="http://schemas.microsoft.com/office/drawing/2010/main">
                <a:solidFill>
                  <a:srgbClr val="FF99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hlink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 eaLnBrk="1" hangingPunct="1"/>
            <a:r>
              <a:rPr lang="zh-CN" altLang="en-US" sz="3400" b="1" dirty="0" smtClean="0">
                <a:latin typeface="黑体" pitchFamily="2" charset="-122"/>
                <a:ea typeface="黑体" pitchFamily="2" charset="-122"/>
              </a:rPr>
              <a:t>第</a:t>
            </a:r>
            <a:r>
              <a:rPr lang="en-US" altLang="zh-CN" sz="3400" b="1" dirty="0">
                <a:latin typeface="黑体" pitchFamily="2" charset="-122"/>
                <a:ea typeface="黑体" pitchFamily="2" charset="-122"/>
              </a:rPr>
              <a:t>2</a:t>
            </a:r>
            <a:r>
              <a:rPr lang="zh-CN" altLang="en-US" sz="3400" b="1" dirty="0" smtClean="0">
                <a:latin typeface="黑体" pitchFamily="2" charset="-122"/>
                <a:ea typeface="黑体" pitchFamily="2" charset="-122"/>
              </a:rPr>
              <a:t>讲 泛型与集合类</a:t>
            </a:r>
            <a:endParaRPr lang="zh-CN" altLang="en-US" sz="3400" b="1" dirty="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66900" y="720147"/>
            <a:ext cx="8229600" cy="5029200"/>
          </a:xfrm>
        </p:spPr>
        <p:txBody>
          <a:bodyPr/>
          <a:lstStyle/>
          <a:p>
            <a:pPr algn="ctr" eaLnBrk="1" hangingPunct="1">
              <a:lnSpc>
                <a:spcPct val="150000"/>
              </a:lnSpc>
              <a:buFont typeface="Wingdings" pitchFamily="2" charset="2"/>
              <a:buNone/>
            </a:pPr>
            <a:r>
              <a:rPr lang="zh-CN" altLang="en-US" b="1" dirty="0">
                <a:solidFill>
                  <a:srgbClr val="0066FF"/>
                </a:solidFill>
              </a:rPr>
              <a:t>主要内容</a:t>
            </a:r>
          </a:p>
        </p:txBody>
      </p:sp>
      <p:sp>
        <p:nvSpPr>
          <p:cNvPr id="37892" name="Line 4"/>
          <p:cNvSpPr>
            <a:spLocks noChangeShapeType="1"/>
          </p:cNvSpPr>
          <p:nvPr/>
        </p:nvSpPr>
        <p:spPr bwMode="auto">
          <a:xfrm>
            <a:off x="4467664" y="1439244"/>
            <a:ext cx="297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2" tIns="45716" rIns="91432" bIns="45716"/>
          <a:lstStyle/>
          <a:p>
            <a:endParaRPr lang="zh-CN" altLang="en-US" dirty="0"/>
          </a:p>
        </p:txBody>
      </p:sp>
      <p:graphicFrame>
        <p:nvGraphicFramePr>
          <p:cNvPr id="7" name="图示 6"/>
          <p:cNvGraphicFramePr/>
          <p:nvPr>
            <p:extLst>
              <p:ext uri="{D42A27DB-BD31-4B8C-83A1-F6EECF244321}">
                <p14:modId xmlns:p14="http://schemas.microsoft.com/office/powerpoint/2010/main" val="2376417235"/>
              </p:ext>
            </p:extLst>
          </p:nvPr>
        </p:nvGraphicFramePr>
        <p:xfrm>
          <a:off x="312420" y="1723844"/>
          <a:ext cx="11546644" cy="43101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1601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72613" y="2487153"/>
            <a:ext cx="4749259" cy="3153992"/>
          </a:xfrm>
          <a:prstGeom prst="roundRect">
            <a:avLst>
              <a:gd name="adj" fmla="val 8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List&lt;String</a:t>
            </a:r>
            <a:r>
              <a:rPr lang="en-US" altLang="zh-CN" sz="2000" b="1" dirty="0">
                <a:solidFill>
                  <a:schemeClr val="tx1"/>
                </a:solidFill>
              </a:rPr>
              <a:t>&gt; list = new </a:t>
            </a:r>
            <a:r>
              <a:rPr lang="en-US" altLang="zh-CN" sz="2000" b="1" dirty="0" err="1">
                <a:solidFill>
                  <a:schemeClr val="tx1"/>
                </a:solidFill>
              </a:rPr>
              <a:t>ArrayList</a:t>
            </a:r>
            <a:r>
              <a:rPr lang="en-US" altLang="zh-CN" sz="2000" b="1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张三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  <a:r>
              <a:rPr lang="en-US" altLang="zh-CN" sz="20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李四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李世民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  <a:r>
              <a:rPr lang="en-US" altLang="zh-CN" sz="20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王五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(list</a:t>
            </a:r>
            <a:r>
              <a:rPr lang="en-US" altLang="zh-CN" sz="2000" b="1" dirty="0">
                <a:solidFill>
                  <a:schemeClr val="tx1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</a:rPr>
              <a:t>("-------------------------");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for(</a:t>
            </a:r>
            <a:r>
              <a:rPr lang="en-US" altLang="zh-CN" sz="2000" b="1" dirty="0" err="1" smtClean="0">
                <a:solidFill>
                  <a:schemeClr val="tx1"/>
                </a:solidFill>
              </a:rPr>
              <a:t>int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 </a:t>
            </a:r>
            <a:r>
              <a:rPr lang="en-US" altLang="zh-CN" sz="2000" b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=0;i&lt;</a:t>
            </a:r>
            <a:r>
              <a:rPr lang="en-US" altLang="zh-CN" sz="2000" b="1" dirty="0" err="1">
                <a:solidFill>
                  <a:schemeClr val="tx1"/>
                </a:solidFill>
              </a:rPr>
              <a:t>list.size</a:t>
            </a:r>
            <a:r>
              <a:rPr lang="en-US" altLang="zh-CN" sz="2000" b="1" dirty="0">
                <a:solidFill>
                  <a:schemeClr val="tx1"/>
                </a:solidFill>
              </a:rPr>
              <a:t>();</a:t>
            </a:r>
            <a:r>
              <a:rPr lang="en-US" altLang="zh-CN" sz="2000" b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++){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</a:rPr>
              <a:t>if (</a:t>
            </a:r>
            <a:r>
              <a:rPr lang="en-US" altLang="zh-CN" sz="2000" b="1" dirty="0" err="1">
                <a:solidFill>
                  <a:schemeClr val="tx1"/>
                </a:solidFill>
              </a:rPr>
              <a:t>list.get</a:t>
            </a:r>
            <a:r>
              <a:rPr lang="en-US" altLang="zh-CN" sz="2000" b="1" dirty="0">
                <a:solidFill>
                  <a:schemeClr val="tx1"/>
                </a:solidFill>
              </a:rPr>
              <a:t>(</a:t>
            </a:r>
            <a:r>
              <a:rPr lang="en-US" altLang="zh-CN" sz="2000" b="1" dirty="0" err="1">
                <a:solidFill>
                  <a:schemeClr val="tx1"/>
                </a:solidFill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</a:rPr>
              <a:t>).</a:t>
            </a:r>
            <a:r>
              <a:rPr lang="en-US" altLang="zh-CN" sz="2000" b="1" dirty="0" err="1">
                <a:solidFill>
                  <a:schemeClr val="tx1"/>
                </a:solidFill>
              </a:rPr>
              <a:t>startsWith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李</a:t>
            </a:r>
            <a:r>
              <a:rPr lang="en-US" altLang="zh-CN" sz="2000" b="1" dirty="0">
                <a:solidFill>
                  <a:schemeClr val="tx1"/>
                </a:solidFill>
              </a:rPr>
              <a:t>")){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list.remove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i</a:t>
            </a:r>
            <a:r>
              <a:rPr lang="en-US" altLang="zh-CN" sz="2000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 </a:t>
            </a: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(list);</a:t>
            </a:r>
          </a:p>
        </p:txBody>
      </p:sp>
      <p:sp>
        <p:nvSpPr>
          <p:cNvPr id="3" name="矩形 2"/>
          <p:cNvSpPr/>
          <p:nvPr/>
        </p:nvSpPr>
        <p:spPr>
          <a:xfrm>
            <a:off x="44886" y="1567471"/>
            <a:ext cx="11448419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500" b="1" dirty="0" smtClean="0">
                <a:latin typeface="Times New Roman" panose="02020603050405020304" pitchFamily="18" charset="0"/>
              </a:rPr>
              <a:t>        遍历集合删除元素时，如果使用</a:t>
            </a:r>
            <a:r>
              <a:rPr lang="zh-CN" altLang="en-US" sz="2500" b="1" dirty="0">
                <a:latin typeface="Times New Roman" panose="02020603050405020304" pitchFamily="18" charset="0"/>
              </a:rPr>
              <a:t>集合的</a:t>
            </a:r>
            <a:r>
              <a:rPr lang="en-US" altLang="zh-CN" sz="2500" b="1" dirty="0">
                <a:latin typeface="Times New Roman" panose="02020603050405020304" pitchFamily="18" charset="0"/>
              </a:rPr>
              <a:t>remove()</a:t>
            </a:r>
            <a:r>
              <a:rPr lang="zh-CN" altLang="en-US" sz="2500" b="1" dirty="0" smtClean="0">
                <a:latin typeface="Times New Roman" panose="02020603050405020304" pitchFamily="18" charset="0"/>
              </a:rPr>
              <a:t>方法，可能出现元素的漏删、或引发</a:t>
            </a:r>
            <a:r>
              <a:rPr lang="en-US" altLang="zh-CN" sz="2500" b="1" dirty="0" err="1">
                <a:latin typeface="Times New Roman" panose="02020603050405020304" pitchFamily="18" charset="0"/>
              </a:rPr>
              <a:t>ConcurrentModificationException</a:t>
            </a:r>
            <a:r>
              <a:rPr lang="zh-CN" altLang="en-US" sz="2500" b="1" dirty="0" smtClean="0">
                <a:latin typeface="Times New Roman" panose="02020603050405020304" pitchFamily="18" charset="0"/>
              </a:rPr>
              <a:t>异常。</a:t>
            </a:r>
            <a:endParaRPr lang="zh-CN" altLang="en-US" sz="2500" b="1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6058" y="906321"/>
            <a:ext cx="5211924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接口（迭代器）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5863324" y="2471268"/>
            <a:ext cx="5529315" cy="3169877"/>
          </a:xfrm>
          <a:prstGeom prst="roundRect">
            <a:avLst>
              <a:gd name="adj" fmla="val 8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000" b="1" dirty="0">
                <a:solidFill>
                  <a:schemeClr val="tx1"/>
                </a:solidFill>
              </a:rPr>
              <a:t>List&lt;String&gt; list = new </a:t>
            </a:r>
            <a:r>
              <a:rPr lang="en-US" altLang="zh-CN" sz="2000" b="1" dirty="0" err="1">
                <a:solidFill>
                  <a:schemeClr val="tx1"/>
                </a:solidFill>
              </a:rPr>
              <a:t>ArrayList</a:t>
            </a:r>
            <a:r>
              <a:rPr lang="en-US" altLang="zh-CN" sz="2000" b="1" dirty="0">
                <a:solidFill>
                  <a:schemeClr val="tx1"/>
                </a:solidFill>
              </a:rPr>
              <a:t>&lt;&gt;();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张三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  <a:r>
              <a:rPr lang="en-US" altLang="zh-CN" sz="20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李四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李世民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  <a:r>
              <a:rPr lang="en-US" altLang="zh-CN" sz="20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王五</a:t>
            </a:r>
            <a:r>
              <a:rPr lang="en-US" altLang="zh-CN" sz="2000" b="1" dirty="0">
                <a:solidFill>
                  <a:schemeClr val="tx1"/>
                </a:solidFill>
              </a:rPr>
              <a:t>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</a:rPr>
              <a:t>(list);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>
                <a:solidFill>
                  <a:schemeClr val="tx1"/>
                </a:solidFill>
              </a:rPr>
              <a:t>("-------------------------");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for(String </a:t>
            </a:r>
            <a:r>
              <a:rPr lang="en-US" altLang="zh-CN" sz="2000" b="1" dirty="0" err="1">
                <a:solidFill>
                  <a:schemeClr val="tx1"/>
                </a:solidFill>
              </a:rPr>
              <a:t>str</a:t>
            </a:r>
            <a:r>
              <a:rPr lang="en-US" altLang="zh-CN" sz="2000" b="1" dirty="0">
                <a:solidFill>
                  <a:schemeClr val="tx1"/>
                </a:solidFill>
              </a:rPr>
              <a:t> : list){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000" b="1" dirty="0">
                <a:solidFill>
                  <a:schemeClr val="tx1"/>
                </a:solidFill>
              </a:rPr>
              <a:t>if (</a:t>
            </a:r>
            <a:r>
              <a:rPr lang="en-US" altLang="zh-CN" sz="2000" b="1" dirty="0" err="1">
                <a:solidFill>
                  <a:schemeClr val="tx1"/>
                </a:solidFill>
              </a:rPr>
              <a:t>str.startsWith</a:t>
            </a:r>
            <a:r>
              <a:rPr lang="en-US" altLang="zh-CN" sz="2000" b="1" dirty="0">
                <a:solidFill>
                  <a:schemeClr val="tx1"/>
                </a:solidFill>
              </a:rPr>
              <a:t>("</a:t>
            </a:r>
            <a:r>
              <a:rPr lang="zh-CN" altLang="en-US" sz="2000" b="1" dirty="0">
                <a:solidFill>
                  <a:schemeClr val="tx1"/>
                </a:solidFill>
              </a:rPr>
              <a:t>李</a:t>
            </a:r>
            <a:r>
              <a:rPr lang="en-US" altLang="zh-CN" sz="2000" b="1" dirty="0">
                <a:solidFill>
                  <a:schemeClr val="tx1"/>
                </a:solidFill>
              </a:rPr>
              <a:t>")){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rgbClr val="FF0000"/>
                </a:solidFill>
              </a:rPr>
              <a:t>            </a:t>
            </a:r>
            <a:r>
              <a:rPr lang="en-US" altLang="zh-CN" sz="2000" b="1" dirty="0" err="1">
                <a:solidFill>
                  <a:srgbClr val="FF0000"/>
                </a:solidFill>
              </a:rPr>
              <a:t>list.remove</a:t>
            </a:r>
            <a:r>
              <a:rPr lang="en-US" altLang="zh-CN" sz="2000" b="1" dirty="0">
                <a:solidFill>
                  <a:srgbClr val="FF0000"/>
                </a:solidFill>
              </a:rPr>
              <a:t>(</a:t>
            </a:r>
            <a:r>
              <a:rPr lang="en-US" altLang="zh-CN" sz="2000" b="1" dirty="0" err="1">
                <a:solidFill>
                  <a:srgbClr val="FF0000"/>
                </a:solidFill>
              </a:rPr>
              <a:t>str</a:t>
            </a:r>
            <a:r>
              <a:rPr lang="en-US" altLang="zh-CN" sz="2000" b="1" dirty="0">
                <a:solidFill>
                  <a:srgbClr val="FF0000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       </a:t>
            </a:r>
            <a:r>
              <a:rPr lang="en-US" altLang="zh-CN" sz="2000" b="1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smtClean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zh-CN" sz="20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000" b="1" dirty="0" smtClean="0">
                <a:solidFill>
                  <a:schemeClr val="tx1"/>
                </a:solidFill>
              </a:rPr>
              <a:t>(list</a:t>
            </a:r>
            <a:r>
              <a:rPr lang="en-US" altLang="zh-CN" sz="2000" b="1" dirty="0">
                <a:solidFill>
                  <a:schemeClr val="tx1"/>
                </a:solidFill>
              </a:rPr>
              <a:t>);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163" y="5708385"/>
            <a:ext cx="2529474" cy="808431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2938" y="5708385"/>
            <a:ext cx="5943600" cy="849563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7188" y="5033363"/>
            <a:ext cx="1062341" cy="1062341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781" y="5048249"/>
            <a:ext cx="1062341" cy="106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142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4886" y="1637811"/>
            <a:ext cx="12058018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anose="02020603050405020304" pitchFamily="18" charset="0"/>
              </a:rPr>
              <a:t>       使用</a:t>
            </a:r>
            <a:r>
              <a:rPr lang="en-US" altLang="zh-CN" sz="2600" b="1" dirty="0">
                <a:latin typeface="Times New Roman" panose="02020603050405020304" pitchFamily="18" charset="0"/>
              </a:rPr>
              <a:t>Iterator</a:t>
            </a:r>
            <a:r>
              <a:rPr lang="zh-CN" altLang="en-US" sz="2600" b="1" dirty="0">
                <a:latin typeface="Times New Roman" panose="02020603050405020304" pitchFamily="18" charset="0"/>
              </a:rPr>
              <a:t>的</a:t>
            </a:r>
            <a:r>
              <a:rPr lang="en-US" altLang="zh-CN" sz="2600" b="1" dirty="0">
                <a:latin typeface="Times New Roman" panose="02020603050405020304" pitchFamily="18" charset="0"/>
              </a:rPr>
              <a:t>remove()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方法，可以在遍历集合时安全</a:t>
            </a:r>
            <a:r>
              <a:rPr lang="zh-CN" altLang="en-US" sz="2600" b="1" dirty="0">
                <a:latin typeface="Times New Roman" panose="02020603050405020304" pitchFamily="18" charset="0"/>
              </a:rPr>
              <a:t>地删除集合中的元素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。</a:t>
            </a:r>
            <a:endParaRPr lang="zh-CN" altLang="en-US" sz="2600" b="1" dirty="0">
              <a:latin typeface="Times New Roman" panose="02020603050405020304" pitchFamily="18" charset="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3416058" y="906321"/>
            <a:ext cx="5211924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接口（迭代器）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2957150" y="2157384"/>
            <a:ext cx="6129739" cy="4456509"/>
          </a:xfrm>
          <a:prstGeom prst="roundRect">
            <a:avLst>
              <a:gd name="adj" fmla="val 8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200" b="1" dirty="0">
                <a:solidFill>
                  <a:schemeClr val="tx1"/>
                </a:solidFill>
              </a:rPr>
              <a:t> 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      List&lt;String</a:t>
            </a:r>
            <a:r>
              <a:rPr lang="en-US" altLang="zh-CN" sz="2200" b="1" dirty="0">
                <a:solidFill>
                  <a:schemeClr val="tx1"/>
                </a:solidFill>
              </a:rPr>
              <a:t>&gt; list = new </a:t>
            </a:r>
            <a:r>
              <a:rPr lang="en-US" altLang="zh-CN" sz="2200" b="1" dirty="0" err="1">
                <a:solidFill>
                  <a:schemeClr val="tx1"/>
                </a:solidFill>
              </a:rPr>
              <a:t>ArrayList</a:t>
            </a:r>
            <a:r>
              <a:rPr lang="en-US" altLang="zh-CN" sz="2200" b="1" dirty="0">
                <a:solidFill>
                  <a:schemeClr val="tx1"/>
                </a:solidFill>
              </a:rPr>
              <a:t>&lt;&gt;();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</a:t>
            </a:r>
            <a:r>
              <a:rPr lang="en-US" altLang="zh-CN" sz="22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张三</a:t>
            </a:r>
            <a:r>
              <a:rPr lang="en-US" altLang="zh-CN" sz="2200" b="1" dirty="0">
                <a:solidFill>
                  <a:schemeClr val="tx1"/>
                </a:solidFill>
              </a:rPr>
              <a:t>");</a:t>
            </a:r>
            <a:r>
              <a:rPr lang="en-US" altLang="zh-CN" sz="22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李四</a:t>
            </a:r>
            <a:r>
              <a:rPr lang="en-US" altLang="zh-CN" sz="2200" b="1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</a:t>
            </a:r>
            <a:r>
              <a:rPr lang="en-US" altLang="zh-CN" sz="22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李世民</a:t>
            </a:r>
            <a:r>
              <a:rPr lang="en-US" altLang="zh-CN" sz="2200" b="1" dirty="0">
                <a:solidFill>
                  <a:schemeClr val="tx1"/>
                </a:solidFill>
              </a:rPr>
              <a:t>");</a:t>
            </a:r>
            <a:r>
              <a:rPr lang="en-US" altLang="zh-CN" sz="2200" b="1" dirty="0" err="1">
                <a:solidFill>
                  <a:schemeClr val="tx1"/>
                </a:solidFill>
              </a:rPr>
              <a:t>list.add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王五</a:t>
            </a:r>
            <a:r>
              <a:rPr lang="en-US" altLang="zh-CN" sz="2200" b="1" dirty="0">
                <a:solidFill>
                  <a:schemeClr val="tx1"/>
                </a:solidFill>
              </a:rPr>
              <a:t>");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</a:t>
            </a:r>
            <a:r>
              <a:rPr lang="en-US" altLang="zh-CN" sz="22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b="1" dirty="0">
                <a:solidFill>
                  <a:schemeClr val="tx1"/>
                </a:solidFill>
              </a:rPr>
              <a:t>(list);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</a:t>
            </a:r>
            <a:r>
              <a:rPr lang="en-US" altLang="zh-CN" sz="2200" b="1" dirty="0" err="1">
                <a:solidFill>
                  <a:schemeClr val="tx1"/>
                </a:solidFill>
              </a:rPr>
              <a:t>System.out.println</a:t>
            </a:r>
            <a:r>
              <a:rPr lang="en-US" altLang="zh-CN" sz="2200" b="1" dirty="0">
                <a:solidFill>
                  <a:schemeClr val="tx1"/>
                </a:solidFill>
              </a:rPr>
              <a:t>("-------------------------");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Iterator&lt;String&gt; it = </a:t>
            </a:r>
            <a:r>
              <a:rPr lang="en-US" altLang="zh-CN" sz="2200" b="1" dirty="0" err="1">
                <a:solidFill>
                  <a:schemeClr val="tx1"/>
                </a:solidFill>
              </a:rPr>
              <a:t>list.iterator</a:t>
            </a:r>
            <a:r>
              <a:rPr lang="en-US" altLang="zh-CN" sz="22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while (</a:t>
            </a:r>
            <a:r>
              <a:rPr lang="en-US" altLang="zh-CN" sz="2200" b="1" dirty="0" err="1">
                <a:solidFill>
                  <a:schemeClr val="tx1"/>
                </a:solidFill>
              </a:rPr>
              <a:t>it.hasNext</a:t>
            </a:r>
            <a:r>
              <a:rPr lang="en-US" altLang="zh-CN" sz="2200" b="1" dirty="0">
                <a:solidFill>
                  <a:schemeClr val="tx1"/>
                </a:solidFill>
              </a:rPr>
              <a:t>()){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    String </a:t>
            </a:r>
            <a:r>
              <a:rPr lang="en-US" altLang="zh-CN" sz="2200" b="1" dirty="0" err="1">
                <a:solidFill>
                  <a:schemeClr val="tx1"/>
                </a:solidFill>
              </a:rPr>
              <a:t>str</a:t>
            </a:r>
            <a:r>
              <a:rPr lang="en-US" altLang="zh-CN" sz="2200" b="1" dirty="0">
                <a:solidFill>
                  <a:schemeClr val="tx1"/>
                </a:solidFill>
              </a:rPr>
              <a:t> = </a:t>
            </a:r>
            <a:r>
              <a:rPr lang="en-US" altLang="zh-CN" sz="2200" b="1" dirty="0" err="1">
                <a:solidFill>
                  <a:schemeClr val="tx1"/>
                </a:solidFill>
              </a:rPr>
              <a:t>it.next</a:t>
            </a:r>
            <a:r>
              <a:rPr lang="en-US" altLang="zh-CN" sz="2200" b="1" dirty="0">
                <a:solidFill>
                  <a:schemeClr val="tx1"/>
                </a:solidFill>
              </a:rPr>
              <a:t>();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    if (</a:t>
            </a:r>
            <a:r>
              <a:rPr lang="en-US" altLang="zh-CN" sz="2200" b="1" dirty="0" err="1">
                <a:solidFill>
                  <a:schemeClr val="tx1"/>
                </a:solidFill>
              </a:rPr>
              <a:t>str.startsWith</a:t>
            </a:r>
            <a:r>
              <a:rPr lang="en-US" altLang="zh-CN" sz="2200" b="1" dirty="0">
                <a:solidFill>
                  <a:schemeClr val="tx1"/>
                </a:solidFill>
              </a:rPr>
              <a:t>("</a:t>
            </a:r>
            <a:r>
              <a:rPr lang="zh-CN" altLang="en-US" sz="2200" b="1" dirty="0">
                <a:solidFill>
                  <a:schemeClr val="tx1"/>
                </a:solidFill>
              </a:rPr>
              <a:t>李</a:t>
            </a:r>
            <a:r>
              <a:rPr lang="en-US" altLang="zh-CN" sz="2200" b="1" dirty="0">
                <a:solidFill>
                  <a:schemeClr val="tx1"/>
                </a:solidFill>
              </a:rPr>
              <a:t>")){</a:t>
            </a:r>
          </a:p>
          <a:p>
            <a:r>
              <a:rPr lang="en-US" altLang="zh-CN" sz="2200" b="1" dirty="0">
                <a:solidFill>
                  <a:srgbClr val="FF0000"/>
                </a:solidFill>
              </a:rPr>
              <a:t>                </a:t>
            </a:r>
            <a:r>
              <a:rPr lang="en-US" altLang="zh-CN" sz="2200" b="1" dirty="0" err="1">
                <a:solidFill>
                  <a:srgbClr val="FF0000"/>
                </a:solidFill>
              </a:rPr>
              <a:t>it.remove</a:t>
            </a:r>
            <a:r>
              <a:rPr lang="en-US" altLang="zh-CN" sz="2200" b="1" dirty="0">
                <a:solidFill>
                  <a:srgbClr val="FF0000"/>
                </a:solidFill>
              </a:rPr>
              <a:t>();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    }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      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}</a:t>
            </a:r>
          </a:p>
          <a:p>
            <a:r>
              <a:rPr lang="en-US" altLang="zh-CN" sz="2200" b="1" dirty="0">
                <a:solidFill>
                  <a:schemeClr val="tx1"/>
                </a:solidFill>
              </a:rPr>
              <a:t> 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      </a:t>
            </a:r>
            <a:r>
              <a:rPr lang="en-US" altLang="zh-CN" sz="2200" b="1" dirty="0" err="1" smtClean="0">
                <a:solidFill>
                  <a:schemeClr val="tx1"/>
                </a:solidFill>
              </a:rPr>
              <a:t>System.out.println</a:t>
            </a:r>
            <a:r>
              <a:rPr lang="en-US" altLang="zh-CN" sz="2200" b="1" dirty="0" smtClean="0">
                <a:solidFill>
                  <a:schemeClr val="tx1"/>
                </a:solidFill>
              </a:rPr>
              <a:t>(list);</a:t>
            </a:r>
          </a:p>
        </p:txBody>
      </p:sp>
      <p:pic>
        <p:nvPicPr>
          <p:cNvPr id="13" name="Picture 9" descr="112130B441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8750" y="3795451"/>
            <a:ext cx="1372185" cy="9899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476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-196952" y="1651227"/>
            <a:ext cx="12192000" cy="1099008"/>
          </a:xfrm>
        </p:spPr>
        <p:txBody>
          <a:bodyPr>
            <a:noAutofit/>
          </a:bodyPr>
          <a:lstStyle/>
          <a:p>
            <a:pPr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实现了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接口，因此二者都能调用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接口提供的方法。</a:t>
            </a:r>
            <a:endParaRPr lang="en-US" altLang="zh-CN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00000"/>
              </a:lnSpc>
              <a:buClr>
                <a:srgbClr val="00B0F0"/>
              </a:buClr>
              <a:buFont typeface="Wingdings" panose="05000000000000000000" pitchFamily="2" charset="2"/>
              <a:buChar char="u"/>
            </a:pPr>
            <a:r>
              <a:rPr lang="en-US" altLang="zh-CN" sz="2800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数据结构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双向链表</a:t>
            </a:r>
            <a:r>
              <a:rPr lang="zh-CN" altLang="en-US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381" y="3222029"/>
            <a:ext cx="9386014" cy="331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59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467544" y="2087254"/>
            <a:ext cx="11336919" cy="3167954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由于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底层的数据结构不同，这就决定了它们在执行增删改查操作时的性能不同。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一般而言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的根据下标访问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元素、以及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遍历元素的效率较高；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插入和删除操作比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更加高效（但前提是先找到插入与删除元素的位置）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199064" y="5705307"/>
            <a:ext cx="987387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延伸阅读</a:t>
            </a:r>
            <a:r>
              <a:rPr lang="zh-CN" altLang="zh-CN" sz="2400" dirty="0"/>
              <a:t>：</a:t>
            </a:r>
            <a:r>
              <a:rPr lang="en-US" altLang="zh-CN" sz="2400" dirty="0"/>
              <a:t>LinkedList</a:t>
            </a:r>
            <a:r>
              <a:rPr lang="zh-CN" altLang="zh-CN" sz="2400" dirty="0"/>
              <a:t>真的是查找慢</a:t>
            </a:r>
            <a:r>
              <a:rPr lang="zh-CN" altLang="en-US" sz="2400" dirty="0"/>
              <a:t>、</a:t>
            </a:r>
            <a:r>
              <a:rPr lang="zh-CN" altLang="zh-CN" sz="2400" dirty="0"/>
              <a:t>增删快</a:t>
            </a:r>
            <a:r>
              <a:rPr lang="zh-CN" altLang="zh-CN" sz="2400" dirty="0" smtClean="0"/>
              <a:t>？</a:t>
            </a:r>
            <a:endParaRPr lang="en-US" altLang="zh-CN" sz="2400" dirty="0" smtClean="0"/>
          </a:p>
          <a:p>
            <a:r>
              <a:rPr lang="en-US" altLang="zh-CN" sz="2400" dirty="0"/>
              <a:t> https://blog.csdn.net/dearKundy/article/details/84663512</a:t>
            </a:r>
            <a:endParaRPr lang="zh-CN" altLang="zh-CN" sz="2400" dirty="0"/>
          </a:p>
          <a:p>
            <a:r>
              <a:rPr lang="en-US" altLang="zh-CN" sz="2400" dirty="0" smtClean="0"/>
              <a:t>	</a:t>
            </a:r>
            <a:endParaRPr lang="zh-C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225768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 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90316" y="892671"/>
            <a:ext cx="4515728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、为什么要引入泛型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998" y="2807502"/>
            <a:ext cx="4826611" cy="3532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2"/>
          <p:cNvSpPr txBox="1"/>
          <p:nvPr/>
        </p:nvSpPr>
        <p:spPr>
          <a:xfrm>
            <a:off x="1324805" y="1963230"/>
            <a:ext cx="4289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没用泛型前，各种对象以引用的形式添加到</a:t>
            </a:r>
            <a:r>
              <a:rPr lang="en-US" altLang="zh-CN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dirty="0">
                <a:solidFill>
                  <a:srgbClr val="0099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sp>
        <p:nvSpPr>
          <p:cNvPr id="13" name="TextBox 8"/>
          <p:cNvSpPr txBox="1"/>
          <p:nvPr/>
        </p:nvSpPr>
        <p:spPr>
          <a:xfrm>
            <a:off x="6574157" y="1962810"/>
            <a:ext cx="428905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使用泛型，</a:t>
            </a:r>
            <a:r>
              <a:rPr lang="zh-CN" altLang="en-US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仅</a:t>
            </a: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Fish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对象能以引用形式加入到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</a:p>
        </p:txBody>
      </p:sp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394" y="3363214"/>
            <a:ext cx="4817695" cy="317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矩形 14"/>
          <p:cNvSpPr/>
          <p:nvPr/>
        </p:nvSpPr>
        <p:spPr bwMode="auto">
          <a:xfrm>
            <a:off x="886265" y="1804443"/>
            <a:ext cx="5008097" cy="47370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>
            <a:off x="6271420" y="1804443"/>
            <a:ext cx="4996801" cy="4737034"/>
          </a:xfrm>
          <a:prstGeom prst="rect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2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1198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泛型（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 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、为什么要引入泛型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735305" y="1626175"/>
            <a:ext cx="8272524" cy="2462213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）不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使用泛型</a:t>
            </a:r>
            <a:endParaRPr lang="en-US" altLang="zh-CN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List 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list1 = new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ArrayList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();</a:t>
            </a: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list1.add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("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list1.add(10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String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(String)list1.get(0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      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需进行数据类型的转换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Integer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(Integer) list1.get(0);</a:t>
            </a: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编译正确，但运行时出现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ClassCastException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异常</a:t>
            </a:r>
          </a:p>
        </p:txBody>
      </p:sp>
      <p:sp>
        <p:nvSpPr>
          <p:cNvPr id="18" name="矩形 17"/>
          <p:cNvSpPr/>
          <p:nvPr/>
        </p:nvSpPr>
        <p:spPr>
          <a:xfrm>
            <a:off x="1735305" y="4149791"/>
            <a:ext cx="8272524" cy="2492990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2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）泛</a:t>
            </a:r>
            <a:r>
              <a:rPr lang="zh-CN" altLang="en-US" sz="22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型的语法为使用尖括号规定只能存什么类型</a:t>
            </a:r>
            <a:endParaRPr lang="en-US" altLang="zh-CN" sz="22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List&lt;String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&gt; list1 = new </a:t>
            </a:r>
            <a:r>
              <a:rPr lang="en-US" altLang="zh-CN" sz="2200" dirty="0" err="1" smtClean="0">
                <a:latin typeface="Times New Roman" panose="02020603050405020304" pitchFamily="18" charset="0"/>
                <a:ea typeface="宋体" panose="02010600030101010101" pitchFamily="2" charset="-122"/>
              </a:rPr>
              <a:t>ArrayList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&lt;&gt;();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list1.add("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abc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");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//list1.add(1);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编译无法通过</a:t>
            </a:r>
            <a:endParaRPr lang="en-US" altLang="zh-CN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String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str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list1.get(0</a:t>
            </a:r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);  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无需进行数据类型的转换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lvl="2"/>
            <a:r>
              <a:rPr lang="en-US" altLang="zh-CN" sz="22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Integer </a:t>
            </a:r>
            <a:r>
              <a:rPr lang="en-US" altLang="zh-CN" sz="220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num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 = (Integer)list1.get(0);</a:t>
            </a:r>
          </a:p>
          <a:p>
            <a:pPr lvl="2"/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//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编译出错，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String</a:t>
            </a:r>
            <a:r>
              <a:rPr lang="zh-CN" altLang="en-US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无法转换为</a:t>
            </a:r>
            <a:r>
              <a: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rPr>
              <a:t>Integer</a:t>
            </a:r>
            <a:endParaRPr lang="zh-CN" altLang="en-US" sz="2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2885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泛型（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Generic 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7" name="矩形 6"/>
          <p:cNvSpPr/>
          <p:nvPr/>
        </p:nvSpPr>
        <p:spPr>
          <a:xfrm>
            <a:off x="3151165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、使用泛型的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88766" y="1700848"/>
            <a:ext cx="9954928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rgbClr val="0070C0"/>
              </a:buClr>
              <a:buSzPct val="80000"/>
            </a:pPr>
            <a:r>
              <a:rPr lang="en-US" altLang="zh-CN" sz="3000" b="1" dirty="0"/>
              <a:t>List </a:t>
            </a:r>
            <a:r>
              <a:rPr lang="en-US" altLang="zh-CN" sz="3000" b="1" dirty="0">
                <a:solidFill>
                  <a:srgbClr val="FF0000"/>
                </a:solidFill>
              </a:rPr>
              <a:t>&lt;E&gt;</a:t>
            </a:r>
            <a:r>
              <a:rPr lang="en-US" altLang="zh-CN" sz="3000" b="1" dirty="0"/>
              <a:t> list = new </a:t>
            </a:r>
            <a:r>
              <a:rPr lang="en-US" altLang="zh-CN" sz="3000" b="1" dirty="0" err="1" smtClean="0"/>
              <a:t>ArrayList</a:t>
            </a:r>
            <a:r>
              <a:rPr lang="en-US" altLang="zh-CN" sz="3000" b="1" dirty="0" smtClean="0"/>
              <a:t>&lt;&gt;();</a:t>
            </a:r>
            <a:endParaRPr lang="en-US" altLang="zh-CN" sz="2800" b="1" dirty="0"/>
          </a:p>
          <a:p>
            <a:pPr>
              <a:buClr>
                <a:srgbClr val="0070C0"/>
              </a:buClr>
              <a:buSzPct val="80000"/>
            </a:pPr>
            <a:endParaRPr lang="zh-CN" altLang="en-US" sz="2800" dirty="0"/>
          </a:p>
        </p:txBody>
      </p:sp>
      <p:sp>
        <p:nvSpPr>
          <p:cNvPr id="2" name="矩形 1"/>
          <p:cNvSpPr/>
          <p:nvPr/>
        </p:nvSpPr>
        <p:spPr>
          <a:xfrm>
            <a:off x="2443089" y="2392595"/>
            <a:ext cx="7798191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boolean</a:t>
            </a: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add(E)</a:t>
            </a:r>
            <a:r>
              <a:rPr lang="zh-CN" altLang="en-US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80000"/>
            </a:pPr>
            <a:r>
              <a:rPr lang="en-US" altLang="zh-CN" sz="2600" dirty="0">
                <a:solidFill>
                  <a:srgbClr val="0192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增加元素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remove(</a:t>
            </a:r>
            <a:r>
              <a:rPr lang="en-US" altLang="zh-CN" sz="2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index)</a:t>
            </a:r>
            <a:r>
              <a:rPr lang="zh-CN" altLang="en-US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buClr>
                <a:schemeClr val="tx1"/>
              </a:buClr>
              <a:buSzPct val="8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根据下标删除元素，返回被删除的元素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set(</a:t>
            </a:r>
            <a:r>
              <a:rPr lang="en-US" altLang="zh-CN" sz="2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index,E</a:t>
            </a: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element)</a:t>
            </a:r>
            <a:r>
              <a:rPr lang="zh-CN" altLang="en-US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8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根据下标替换元素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 get(</a:t>
            </a:r>
            <a:r>
              <a:rPr lang="en-US" altLang="zh-CN" sz="26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index)</a:t>
            </a:r>
            <a:r>
              <a:rPr lang="zh-CN" altLang="en-US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8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根据下标获取元素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buClr>
                <a:srgbClr val="00B0F0"/>
              </a:buClr>
              <a:buSzPct val="80000"/>
              <a:buFont typeface="Wingdings" panose="05000000000000000000" pitchFamily="2" charset="2"/>
              <a:buChar char="u"/>
            </a:pPr>
            <a:r>
              <a:rPr lang="en-US" altLang="zh-CN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Iterator&lt;E&gt; iterator()</a:t>
            </a:r>
            <a:r>
              <a:rPr lang="zh-CN" altLang="en-US" sz="26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6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Clr>
                <a:schemeClr val="tx1"/>
              </a:buClr>
              <a:buSzPct val="80000"/>
            </a:pP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返回</a:t>
            </a:r>
            <a:r>
              <a:rPr lang="en-US" altLang="zh-CN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的迭代器</a:t>
            </a:r>
            <a:endParaRPr lang="en-US" altLang="zh-CN" sz="2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38513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、使用泛型的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74659" y="1646564"/>
            <a:ext cx="10852886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2】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使用泛型的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接口常见方法的使用</a:t>
            </a:r>
            <a:r>
              <a:rPr lang="zh-CN" altLang="en-US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。</a:t>
            </a:r>
            <a:r>
              <a:rPr lang="en-US" altLang="zh-CN" sz="26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Student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类的定义同“例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”。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9398" name="TextBox2" r:id="rId2" imgW="8820000" imgH="4152960"/>
        </mc:Choice>
        <mc:Fallback>
          <p:control name="TextBox2" r:id="rId2" imgW="8820000" imgH="4152960">
            <p:pic>
              <p:nvPicPr>
                <p:cNvPr id="10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704671" y="2293227"/>
                  <a:ext cx="8817963" cy="41497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855497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、使用泛型的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43656" y="1705967"/>
            <a:ext cx="12117160" cy="50419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600" b="1" dirty="0"/>
              <a:t>【</a:t>
            </a:r>
            <a:r>
              <a:rPr lang="zh-CN" altLang="en-US" sz="2600" b="1" dirty="0"/>
              <a:t>例</a:t>
            </a:r>
            <a:r>
              <a:rPr lang="en-US" altLang="zh-CN" sz="2600" b="1" dirty="0"/>
              <a:t>3】KTV</a:t>
            </a:r>
            <a:r>
              <a:rPr lang="zh-CN" altLang="en-US" sz="2600" b="1" dirty="0"/>
              <a:t>点歌系统中的</a:t>
            </a:r>
            <a:r>
              <a:rPr lang="en-US" altLang="zh-CN" sz="2600" b="1" dirty="0"/>
              <a:t>KTV</a:t>
            </a:r>
            <a:r>
              <a:rPr lang="zh-CN" altLang="en-US" sz="2600" b="1" dirty="0"/>
              <a:t>类和</a:t>
            </a:r>
            <a:r>
              <a:rPr lang="en-US" altLang="zh-CN" sz="2600" b="1" dirty="0"/>
              <a:t>Song</a:t>
            </a:r>
            <a:r>
              <a:rPr lang="zh-CN" altLang="en-US" sz="2600" b="1" dirty="0"/>
              <a:t>类的定义。</a:t>
            </a:r>
            <a:endParaRPr lang="en-US" altLang="zh-CN" sz="2600" dirty="0"/>
          </a:p>
        </p:txBody>
      </p:sp>
      <p:sp>
        <p:nvSpPr>
          <p:cNvPr id="11" name="TextBox 1"/>
          <p:cNvSpPr txBox="1"/>
          <p:nvPr/>
        </p:nvSpPr>
        <p:spPr>
          <a:xfrm>
            <a:off x="381468" y="2259856"/>
            <a:ext cx="80648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1</a:t>
            </a:r>
            <a:r>
              <a:rPr lang="zh-CN" altLang="en-US" sz="2400" b="1" dirty="0">
                <a:solidFill>
                  <a:srgbClr val="00B0F0"/>
                </a:solidFill>
              </a:rPr>
              <a:t>、创建项目的目录结构。</a:t>
            </a:r>
            <a:endParaRPr lang="en-US" altLang="zh-CN" sz="2400" b="1" dirty="0">
              <a:solidFill>
                <a:srgbClr val="00B0F0"/>
              </a:solidFill>
            </a:endParaRPr>
          </a:p>
          <a:p>
            <a:endParaRPr lang="zh-CN" altLang="en-US" sz="2400" dirty="0"/>
          </a:p>
        </p:txBody>
      </p:sp>
      <p:sp>
        <p:nvSpPr>
          <p:cNvPr id="12" name="矩形 11"/>
          <p:cNvSpPr/>
          <p:nvPr/>
        </p:nvSpPr>
        <p:spPr>
          <a:xfrm>
            <a:off x="623042" y="3401141"/>
            <a:ext cx="5257253" cy="27802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/>
              <a:t>（</a:t>
            </a:r>
            <a:r>
              <a:rPr lang="en-US" altLang="zh-CN" sz="2400" dirty="0"/>
              <a:t>1</a:t>
            </a:r>
            <a:r>
              <a:rPr lang="zh-CN" altLang="en-US" sz="2400" dirty="0"/>
              <a:t>）</a:t>
            </a:r>
            <a:r>
              <a:rPr lang="zh-CN" altLang="en-US" sz="2400" dirty="0" smtClean="0"/>
              <a:t>新建名为“</a:t>
            </a:r>
            <a:r>
              <a:rPr lang="en-US" altLang="zh-CN" sz="2400" dirty="0" smtClean="0"/>
              <a:t>demo2</a:t>
            </a:r>
            <a:r>
              <a:rPr lang="zh-CN" altLang="en-US" sz="2400" dirty="0" smtClean="0"/>
              <a:t>”的“</a:t>
            </a:r>
            <a:r>
              <a:rPr lang="en-US" altLang="zh-CN" sz="2400" dirty="0" smtClean="0"/>
              <a:t>Java</a:t>
            </a:r>
            <a:r>
              <a:rPr lang="zh-CN" altLang="en-US" sz="2400" dirty="0" smtClean="0"/>
              <a:t>”项目。</a:t>
            </a:r>
            <a:endParaRPr lang="en-US" altLang="zh-CN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/>
              <a:t>（</a:t>
            </a:r>
            <a:r>
              <a:rPr lang="en-US" altLang="zh-CN" sz="2400" dirty="0"/>
              <a:t>2</a:t>
            </a:r>
            <a:r>
              <a:rPr lang="zh-CN" altLang="en-US" sz="2400" dirty="0" smtClean="0"/>
              <a:t>）新建名为“</a:t>
            </a:r>
            <a:r>
              <a:rPr lang="en-US" altLang="zh-CN" sz="2400" dirty="0" err="1" smtClean="0"/>
              <a:t>mypackage</a:t>
            </a:r>
            <a:r>
              <a:rPr lang="zh-CN" altLang="en-US" sz="2400" dirty="0" smtClean="0"/>
              <a:t>”的包，在包中建立</a:t>
            </a:r>
            <a:r>
              <a:rPr lang="en-US" altLang="zh-CN" sz="2400" dirty="0"/>
              <a:t>KTV</a:t>
            </a:r>
            <a:r>
              <a:rPr lang="zh-CN" altLang="en-US" sz="2400" dirty="0"/>
              <a:t>类和</a:t>
            </a:r>
            <a:r>
              <a:rPr lang="en-US" altLang="zh-CN" sz="2400" dirty="0"/>
              <a:t>Song</a:t>
            </a:r>
            <a:r>
              <a:rPr lang="zh-CN" altLang="en-US" sz="2400" dirty="0"/>
              <a:t>类。</a:t>
            </a:r>
            <a:endParaRPr lang="en-US" altLang="zh-CN" sz="2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zh-CN" altLang="en-US" sz="2400" dirty="0"/>
              <a:t>（</a:t>
            </a:r>
            <a:r>
              <a:rPr lang="en-US" altLang="zh-CN" sz="2400" dirty="0"/>
              <a:t>3</a:t>
            </a:r>
            <a:r>
              <a:rPr lang="zh-CN" altLang="en-US" sz="2400" dirty="0" smtClean="0"/>
              <a:t>）新建名为“</a:t>
            </a:r>
            <a:r>
              <a:rPr lang="en-US" altLang="zh-CN" sz="2400" dirty="0"/>
              <a:t>resources</a:t>
            </a:r>
            <a:r>
              <a:rPr lang="zh-CN" altLang="en-US" sz="2400" dirty="0" smtClean="0"/>
              <a:t>”的包，在该包对应的文件夹</a:t>
            </a:r>
            <a:r>
              <a:rPr lang="zh-CN" altLang="en-US" sz="2400" dirty="0"/>
              <a:t>中存放“</a:t>
            </a:r>
            <a:r>
              <a:rPr lang="en-US" altLang="zh-CN" sz="2400" dirty="0"/>
              <a:t>songlist.txt</a:t>
            </a:r>
            <a:r>
              <a:rPr lang="zh-CN" altLang="en-US" sz="2400" dirty="0"/>
              <a:t>”</a:t>
            </a:r>
            <a:r>
              <a:rPr lang="zh-CN" altLang="en-US" sz="2400" dirty="0" smtClean="0"/>
              <a:t>文件。</a:t>
            </a:r>
            <a:endParaRPr lang="zh-CN" altLang="en-US" sz="240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920" y="2508486"/>
            <a:ext cx="4955346" cy="367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50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、使用泛型的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53222" y="1611099"/>
            <a:ext cx="828092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500" b="1" dirty="0"/>
              <a:t>【</a:t>
            </a:r>
            <a:r>
              <a:rPr lang="zh-CN" altLang="en-US" sz="2500" b="1" dirty="0"/>
              <a:t>例</a:t>
            </a:r>
            <a:r>
              <a:rPr lang="en-US" altLang="zh-CN" sz="2500" b="1" dirty="0"/>
              <a:t>3】KTV</a:t>
            </a:r>
            <a:r>
              <a:rPr lang="zh-CN" altLang="en-US" sz="2500" b="1" dirty="0"/>
              <a:t>点歌系统中的</a:t>
            </a:r>
            <a:r>
              <a:rPr lang="en-US" altLang="zh-CN" sz="2500" b="1" dirty="0"/>
              <a:t>KTV</a:t>
            </a:r>
            <a:r>
              <a:rPr lang="zh-CN" altLang="en-US" sz="2500" b="1" dirty="0"/>
              <a:t>类和</a:t>
            </a:r>
            <a:r>
              <a:rPr lang="en-US" altLang="zh-CN" sz="2500" b="1" dirty="0"/>
              <a:t>Song</a:t>
            </a:r>
            <a:r>
              <a:rPr lang="zh-CN" altLang="en-US" sz="2500" b="1" dirty="0"/>
              <a:t>类的定义。</a:t>
            </a:r>
            <a:endParaRPr lang="en-US" altLang="zh-CN" sz="2600" dirty="0"/>
          </a:p>
        </p:txBody>
      </p:sp>
      <p:sp>
        <p:nvSpPr>
          <p:cNvPr id="11" name="TextBox 1"/>
          <p:cNvSpPr txBox="1"/>
          <p:nvPr/>
        </p:nvSpPr>
        <p:spPr>
          <a:xfrm>
            <a:off x="405090" y="2032640"/>
            <a:ext cx="40559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rgbClr val="00B0F0"/>
                </a:solidFill>
              </a:rPr>
              <a:t>2</a:t>
            </a:r>
            <a:r>
              <a:rPr lang="zh-CN" altLang="en-US" sz="2400" b="1" dirty="0">
                <a:solidFill>
                  <a:srgbClr val="00B0F0"/>
                </a:solidFill>
              </a:rPr>
              <a:t>、定义代表歌曲的</a:t>
            </a:r>
            <a:r>
              <a:rPr lang="en-US" altLang="zh-CN" sz="2400" b="1" dirty="0">
                <a:solidFill>
                  <a:srgbClr val="00B0F0"/>
                </a:solidFill>
              </a:rPr>
              <a:t>Song</a:t>
            </a:r>
            <a:r>
              <a:rPr lang="zh-CN" altLang="en-US" sz="2400" b="1" dirty="0">
                <a:solidFill>
                  <a:srgbClr val="00B0F0"/>
                </a:solidFill>
              </a:rPr>
              <a:t>类。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1448" name="TextBox1" r:id="rId2" imgW="8086680" imgH="3819600"/>
        </mc:Choice>
        <mc:Fallback>
          <p:control name="TextBox1" r:id="rId2" imgW="8086680" imgH="3819600">
            <p:pic>
              <p:nvPicPr>
                <p:cNvPr id="12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143824" y="2639747"/>
                  <a:ext cx="8085225" cy="38163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93824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Collection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44613" y="1055319"/>
            <a:ext cx="4128714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、集合的使用场景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90250" y="1831475"/>
            <a:ext cx="11917342" cy="14362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lvl="0"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(Collection)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也被称为容器，用于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集中处理多个数据。当需要将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相同结构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的个体整合在一起时，就可以考虑使用集合了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457200" eaLnBrk="1" hangingPunct="1">
              <a:spcBef>
                <a:spcPts val="200"/>
              </a:spcBef>
              <a:spcAft>
                <a:spcPts val="200"/>
              </a:spcAft>
              <a:buFontTx/>
              <a:buNone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9521" y="2869449"/>
            <a:ext cx="8405803" cy="3700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580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48112" y="892671"/>
            <a:ext cx="5430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、使用泛型的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151376" y="1586429"/>
            <a:ext cx="8280920" cy="50419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sz="2500" b="1" dirty="0"/>
              <a:t>【</a:t>
            </a:r>
            <a:r>
              <a:rPr lang="zh-CN" altLang="en-US" sz="2500" b="1" dirty="0"/>
              <a:t>例</a:t>
            </a:r>
            <a:r>
              <a:rPr lang="en-US" altLang="zh-CN" sz="2500" b="1" dirty="0"/>
              <a:t>3】KTV</a:t>
            </a:r>
            <a:r>
              <a:rPr lang="zh-CN" altLang="en-US" sz="2500" b="1" dirty="0"/>
              <a:t>点歌系统中的</a:t>
            </a:r>
            <a:r>
              <a:rPr lang="en-US" altLang="zh-CN" sz="2500" b="1" dirty="0"/>
              <a:t>KTV</a:t>
            </a:r>
            <a:r>
              <a:rPr lang="zh-CN" altLang="en-US" sz="2500" b="1" dirty="0"/>
              <a:t>类和</a:t>
            </a:r>
            <a:r>
              <a:rPr lang="en-US" altLang="zh-CN" sz="2500" b="1" dirty="0"/>
              <a:t>Song</a:t>
            </a:r>
            <a:r>
              <a:rPr lang="zh-CN" altLang="en-US" sz="2500" b="1" dirty="0"/>
              <a:t>类的定义。</a:t>
            </a:r>
            <a:endParaRPr lang="en-US" altLang="zh-CN" sz="2600" dirty="0"/>
          </a:p>
        </p:txBody>
      </p:sp>
      <p:sp>
        <p:nvSpPr>
          <p:cNvPr id="10" name="TextBox 1"/>
          <p:cNvSpPr txBox="1"/>
          <p:nvPr/>
        </p:nvSpPr>
        <p:spPr>
          <a:xfrm>
            <a:off x="274659" y="2094951"/>
            <a:ext cx="107403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dirty="0">
                <a:solidFill>
                  <a:srgbClr val="00B0F0"/>
                </a:solidFill>
              </a:rPr>
              <a:t>3</a:t>
            </a:r>
            <a:r>
              <a:rPr lang="zh-CN" altLang="en-US" sz="2600" b="1" dirty="0">
                <a:solidFill>
                  <a:srgbClr val="00B0F0"/>
                </a:solidFill>
              </a:rPr>
              <a:t>、定义</a:t>
            </a:r>
            <a:r>
              <a:rPr lang="en-US" altLang="zh-CN" sz="2600" b="1" dirty="0">
                <a:solidFill>
                  <a:srgbClr val="00B0F0"/>
                </a:solidFill>
              </a:rPr>
              <a:t>KTV</a:t>
            </a:r>
            <a:r>
              <a:rPr lang="zh-CN" altLang="en-US" sz="2600" b="1" dirty="0">
                <a:solidFill>
                  <a:srgbClr val="00B0F0"/>
                </a:solidFill>
              </a:rPr>
              <a:t>类。该类通过对“</a:t>
            </a:r>
            <a:r>
              <a:rPr lang="en-US" altLang="zh-CN" sz="2600" b="1" dirty="0">
                <a:solidFill>
                  <a:srgbClr val="00B0F0"/>
                </a:solidFill>
              </a:rPr>
              <a:t>songlist.txt</a:t>
            </a:r>
            <a:r>
              <a:rPr lang="zh-CN" altLang="en-US" sz="2600" b="1" dirty="0">
                <a:solidFill>
                  <a:srgbClr val="00B0F0"/>
                </a:solidFill>
              </a:rPr>
              <a:t>”的解析获得多首歌曲。</a:t>
            </a: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2472" name="TextBox2" r:id="rId2" imgW="8229600" imgH="3543480"/>
        </mc:Choice>
        <mc:Fallback>
          <p:control name="TextBox2" r:id="rId2" imgW="8229600" imgH="3543480">
            <p:pic>
              <p:nvPicPr>
                <p:cNvPr id="13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48253" y="2743196"/>
                  <a:ext cx="8229848" cy="3546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147786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泛型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748635" y="4233603"/>
            <a:ext cx="1055946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[Song{title=My Heart Will Go On, artist=Celine Dion}, Song{title=A Moment Like This, artist=Kelly Clarkson}, Song{title=Just The Way You Are, artist=Bruno Mars}]</a:t>
            </a:r>
          </a:p>
          <a:p>
            <a:r>
              <a:rPr lang="en-US" altLang="zh-CN" sz="2400" dirty="0" smtClean="0"/>
              <a:t>3</a:t>
            </a:r>
            <a:endParaRPr lang="en-US" altLang="zh-CN" sz="2400" dirty="0"/>
          </a:p>
        </p:txBody>
      </p:sp>
      <p:sp>
        <p:nvSpPr>
          <p:cNvPr id="12" name="矩形 11"/>
          <p:cNvSpPr/>
          <p:nvPr/>
        </p:nvSpPr>
        <p:spPr>
          <a:xfrm>
            <a:off x="4614203" y="944575"/>
            <a:ext cx="255625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songlist.txt</a:t>
            </a:r>
            <a:r>
              <a:rPr lang="zh-CN" altLang="en-US" sz="2400" dirty="0"/>
              <a:t>的内容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5317278" y="3658605"/>
            <a:ext cx="142218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输出结果</a:t>
            </a:r>
            <a:endParaRPr lang="en-US" altLang="zh-CN" sz="2400" dirty="0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7262" y="1501341"/>
            <a:ext cx="4372894" cy="1986096"/>
          </a:xfrm>
          <a:prstGeom prst="rect">
            <a:avLst/>
          </a:prstGeom>
        </p:spPr>
      </p:pic>
      <p:sp>
        <p:nvSpPr>
          <p:cNvPr id="3" name="圆角矩形标注 2"/>
          <p:cNvSpPr/>
          <p:nvPr/>
        </p:nvSpPr>
        <p:spPr>
          <a:xfrm>
            <a:off x="1994264" y="5547265"/>
            <a:ext cx="8159262" cy="1077356"/>
          </a:xfrm>
          <a:prstGeom prst="wedgeRoundRectCallout">
            <a:avLst>
              <a:gd name="adj1" fmla="val -18215"/>
              <a:gd name="adj2" fmla="val -84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 smtClean="0"/>
              <a:t>songList</a:t>
            </a:r>
            <a:r>
              <a:rPr lang="zh-CN" altLang="en-US" sz="2400" dirty="0"/>
              <a:t>中的歌曲的顺序，由添加歌曲的先后顺序决定。</a:t>
            </a:r>
            <a:endParaRPr lang="en-US" altLang="zh-CN" sz="2400" dirty="0"/>
          </a:p>
          <a:p>
            <a:r>
              <a:rPr lang="zh-CN" altLang="en-US" sz="2400" dirty="0"/>
              <a:t>如果希望以特定的顺序存储歌曲，则需对</a:t>
            </a:r>
            <a:r>
              <a:rPr lang="en-US" altLang="zh-CN" sz="2400" dirty="0" err="1"/>
              <a:t>songList</a:t>
            </a:r>
            <a:r>
              <a:rPr lang="zh-CN" altLang="en-US" sz="2400" dirty="0" smtClean="0"/>
              <a:t>排序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5717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783259" y="1029375"/>
            <a:ext cx="2602279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95161" y="1913628"/>
            <a:ext cx="10613735" cy="4541220"/>
          </a:xfrm>
          <a:prstGeom prst="roundRect">
            <a:avLst>
              <a:gd name="adj" fmla="val 7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接口的特点：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不允许存储重复的元素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26997" lvl="1" indent="0">
              <a:lnSpc>
                <a:spcPct val="120000"/>
              </a:lnSpc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没有索引，没有带索引的方法，也不能使用普通的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两个实现类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TreeSet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451925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2344" y="1043066"/>
            <a:ext cx="4487595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及哈希表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36731" y="1913628"/>
            <a:ext cx="10874326" cy="45120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10000"/>
              </a:lnSpc>
              <a:spcBef>
                <a:spcPts val="20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b="1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的特点</a:t>
            </a:r>
            <a:endParaRPr lang="en-US" altLang="zh-CN" sz="2800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不允许存储重复的元素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A.hashCode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()==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B.hashCode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&amp;&amp;</a:t>
            </a:r>
            <a:r>
              <a:rPr lang="en-US" altLang="zh-CN" sz="2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A.equals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(B)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，则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为相同的元素。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没有索引，没有带索引的方法，也不能使用普通的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循环遍历</a:t>
            </a:r>
          </a:p>
          <a:p>
            <a:pPr lvl="0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是一个无序的集合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插入元素的顺序和循环输出元素的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顺序不一定相同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200"/>
              </a:spcBef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底层是一个哈希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表结构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200"/>
              </a:spcBef>
            </a:pPr>
            <a:endParaRPr lang="zh-CN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139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 descr="C:\Users\Lenovo\AppData\Roaming\Tencent\Users\26155465\QQ\WinTemp\RichOle\L6_%}~M%~6LUT9{4VJ}8E%F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5876" y="1842341"/>
            <a:ext cx="4206239" cy="4608512"/>
          </a:xfrm>
          <a:prstGeom prst="rect">
            <a:avLst/>
          </a:prstGeom>
          <a:noFill/>
          <a:ln w="12700">
            <a:solidFill>
              <a:schemeClr val="bg2">
                <a:lumMod val="75000"/>
              </a:schemeClr>
            </a:solidFill>
          </a:ln>
        </p:spPr>
      </p:pic>
      <p:sp>
        <p:nvSpPr>
          <p:cNvPr id="10" name="矩形 9"/>
          <p:cNvSpPr/>
          <p:nvPr/>
        </p:nvSpPr>
        <p:spPr>
          <a:xfrm>
            <a:off x="4009292" y="1000862"/>
            <a:ext cx="4290647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及哈希表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75138" y="1660211"/>
            <a:ext cx="6799384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zh-CN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哈希表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的原理</a:t>
            </a:r>
            <a:endParaRPr lang="en-US" altLang="zh-CN" sz="28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JDK1.8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哈希表底层是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链表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红黑树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数组存储元素的哈希值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哈希值相同的存储在链表中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链表节点超过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链表换成红黑树。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调用元素的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计算哈希值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判断数组中有没有这个哈希值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没有就直接存储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有，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则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调用元素的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和哈希值相同的元素一一比较。</a:t>
            </a:r>
          </a:p>
          <a:p>
            <a:pPr lvl="0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结果为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true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就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元素，否则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该元素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14538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3840478" y="930522"/>
            <a:ext cx="4290647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及哈希表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34318" y="1507652"/>
            <a:ext cx="11357317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err="1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7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7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7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equals() </a:t>
            </a:r>
          </a:p>
          <a:p>
            <a:pPr>
              <a:spcBef>
                <a:spcPts val="0"/>
              </a:spcBef>
            </a:pPr>
            <a:r>
              <a:rPr lang="en-US" altLang="zh-CN" sz="27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2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是 </a:t>
            </a:r>
            <a:r>
              <a:rPr lang="en-US" altLang="zh-CN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Object </a:t>
            </a:r>
            <a:r>
              <a:rPr lang="zh-CN" altLang="en-US" sz="27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类中的两个基础方法，它们共同协作来判断两个对象是否相等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。如果类中没有重写它们，</a:t>
            </a:r>
            <a:endParaRPr lang="en-US" altLang="zh-CN" sz="2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en-US" altLang="zh-CN" sz="27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：返回的是对象的地址值</a:t>
            </a:r>
            <a:endParaRPr lang="en-US" altLang="zh-CN" sz="2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en-US" altLang="zh-CN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7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：比较两个对象的地址是否相同</a:t>
            </a:r>
            <a:endParaRPr lang="en-US" altLang="zh-CN" sz="27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7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15545" y="3636829"/>
            <a:ext cx="4451750" cy="302352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class Person {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private </a:t>
            </a:r>
            <a:r>
              <a:rPr lang="en-US" altLang="zh-CN" sz="20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</a:rPr>
              <a:t> age;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private String name;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000" dirty="0">
              <a:latin typeface="Times New Roman" panose="02020603050405020304" pitchFamily="18" charset="0"/>
            </a:endParaRP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public Person(</a:t>
            </a:r>
            <a:r>
              <a:rPr lang="en-US" altLang="zh-CN" sz="2000" dirty="0" err="1">
                <a:latin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Times New Roman" panose="02020603050405020304" pitchFamily="18" charset="0"/>
              </a:rPr>
              <a:t> age, String name) {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this.age</a:t>
            </a:r>
            <a:r>
              <a:rPr lang="en-US" altLang="zh-CN" sz="2000" dirty="0">
                <a:latin typeface="Times New Roman" panose="02020603050405020304" pitchFamily="18" charset="0"/>
              </a:rPr>
              <a:t> = age;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this.name = name;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}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endParaRPr kumimoji="0" lang="zh-CN" altLang="zh-CN" sz="205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4797084" y="3647088"/>
            <a:ext cx="7174523" cy="301621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class </a:t>
            </a:r>
            <a:r>
              <a:rPr lang="en-US" altLang="zh-CN" sz="2000" dirty="0" err="1">
                <a:latin typeface="Times New Roman" panose="02020603050405020304" pitchFamily="18" charset="0"/>
              </a:rPr>
              <a:t>TestPerson</a:t>
            </a:r>
            <a:r>
              <a:rPr lang="en-US" altLang="zh-CN" sz="2000" dirty="0">
                <a:latin typeface="Times New Roman" panose="02020603050405020304" pitchFamily="18" charset="0"/>
              </a:rPr>
              <a:t> {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public static void main(String[] </a:t>
            </a:r>
            <a:r>
              <a:rPr lang="en-US" altLang="zh-CN" sz="2000" dirty="0" err="1">
                <a:latin typeface="Times New Roman" panose="02020603050405020304" pitchFamily="18" charset="0"/>
              </a:rPr>
              <a:t>args</a:t>
            </a:r>
            <a:r>
              <a:rPr lang="en-US" altLang="zh-CN" sz="2000" dirty="0">
                <a:latin typeface="Times New Roman" panose="02020603050405020304" pitchFamily="18" charset="0"/>
              </a:rPr>
              <a:t>) {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Person p1 = new Person(18, "</a:t>
            </a:r>
            <a:r>
              <a:rPr lang="zh-CN" altLang="en-US" sz="2000" dirty="0">
                <a:latin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</a:rPr>
              <a:t>");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Person p2 = new Person(18, "</a:t>
            </a:r>
            <a:r>
              <a:rPr lang="zh-CN" altLang="en-US" sz="2000" dirty="0">
                <a:latin typeface="Times New Roman" panose="02020603050405020304" pitchFamily="18" charset="0"/>
              </a:rPr>
              <a:t>张三</a:t>
            </a:r>
            <a:r>
              <a:rPr lang="en-US" altLang="zh-CN" sz="2000" dirty="0">
                <a:latin typeface="Times New Roman" panose="02020603050405020304" pitchFamily="18" charset="0"/>
              </a:rPr>
              <a:t>");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</a:rPr>
              <a:t>(p1.hashCode());  //</a:t>
            </a:r>
            <a:r>
              <a:rPr lang="zh-CN" altLang="en-US" sz="2000" dirty="0">
                <a:latin typeface="Times New Roman" panose="02020603050405020304" pitchFamily="18" charset="0"/>
              </a:rPr>
              <a:t>结果为： </a:t>
            </a:r>
            <a:r>
              <a:rPr lang="en-US" altLang="zh-CN" sz="2000" dirty="0">
                <a:latin typeface="Times New Roman" panose="02020603050405020304" pitchFamily="18" charset="0"/>
              </a:rPr>
              <a:t>1163157884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</a:rPr>
              <a:t>(p2.hashCode());  //</a:t>
            </a:r>
            <a:r>
              <a:rPr lang="zh-CN" altLang="en-US" sz="2000" dirty="0">
                <a:latin typeface="Times New Roman" panose="02020603050405020304" pitchFamily="18" charset="0"/>
              </a:rPr>
              <a:t>结果为： </a:t>
            </a:r>
            <a:r>
              <a:rPr lang="en-US" altLang="zh-CN" sz="2000" dirty="0">
                <a:latin typeface="Times New Roman" panose="02020603050405020304" pitchFamily="18" charset="0"/>
              </a:rPr>
              <a:t>1956725890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000" dirty="0">
                <a:latin typeface="Times New Roman" panose="02020603050405020304" pitchFamily="18" charset="0"/>
              </a:rPr>
              <a:t>(p1 == p2);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结果为：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false</a:t>
            </a:r>
          </a:p>
          <a:p>
            <a:pPr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        </a:t>
            </a:r>
            <a:r>
              <a:rPr lang="en-US" altLang="zh-CN" sz="2000" dirty="0" err="1" smtClean="0">
                <a:latin typeface="Times New Roman" panose="02020603050405020304" pitchFamily="18" charset="0"/>
              </a:rPr>
              <a:t>System.out.println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(p1.equals(p2));   </a:t>
            </a:r>
            <a:r>
              <a:rPr lang="en-US" altLang="zh-CN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结果为： </a:t>
            </a: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false</a:t>
            </a: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    </a:t>
            </a: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pPr lvl="0" eaLnBrk="0" fontAlgn="base" hangingPunct="0">
              <a:lnSpc>
                <a:spcPct val="95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latin typeface="Times New Roman" panose="02020603050405020304" pitchFamily="18" charset="0"/>
              </a:rPr>
              <a:t>}</a:t>
            </a:r>
            <a:endParaRPr kumimoji="0" lang="zh-CN" altLang="zh-CN" sz="2000" i="0" u="none" strike="noStrike" cap="none" normalizeH="0" dirty="0" smtClean="0">
              <a:ln>
                <a:noFill/>
              </a:ln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2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138328" y="932847"/>
            <a:ext cx="11357317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800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en-US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equals() </a:t>
            </a: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如果类中重写了它们，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：返回的是根据对象的成员变量，计算出一个整数；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：比较的是两个对象中的成员变量的信息是否相同。     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String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类重写了这两个方法：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根据字符串的内容计算出一个整数；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比较两个字符串的内容是否相同。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671664" y="211280"/>
            <a:ext cx="4290647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及哈希表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2222695" y="4188707"/>
            <a:ext cx="7484014" cy="2308324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 String </a:t>
            </a:r>
            <a:r>
              <a:rPr lang="en-US" altLang="zh-CN" sz="2400" dirty="0">
                <a:latin typeface="Times New Roman" panose="02020603050405020304" pitchFamily="18" charset="0"/>
              </a:rPr>
              <a:t>s1 = "hello";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       String s2 = new String("hello");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</a:rPr>
              <a:t>(s1.hashCode());     // 99162322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</a:rPr>
              <a:t>(s2.hashCode());     // 99162322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</a:rPr>
              <a:t>(s1 == s2);    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    </a:t>
            </a:r>
            <a:r>
              <a:rPr lang="en-US" altLang="zh-CN" sz="2400" dirty="0">
                <a:latin typeface="Times New Roman" panose="02020603050405020304" pitchFamily="18" charset="0"/>
              </a:rPr>
              <a:t>// false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atin typeface="Times New Roman" panose="02020603050405020304" pitchFamily="18" charset="0"/>
              </a:rPr>
              <a:t>        </a:t>
            </a:r>
            <a:r>
              <a:rPr lang="en-US" altLang="zh-CN" sz="2400" dirty="0" err="1">
                <a:latin typeface="Times New Roman" panose="02020603050405020304" pitchFamily="18" charset="0"/>
              </a:rPr>
              <a:t>System.out.println</a:t>
            </a:r>
            <a:r>
              <a:rPr lang="en-US" altLang="zh-CN" sz="2400" dirty="0">
                <a:latin typeface="Times New Roman" panose="02020603050405020304" pitchFamily="18" charset="0"/>
              </a:rPr>
              <a:t>(s1.equals(s2));     </a:t>
            </a:r>
            <a:r>
              <a:rPr lang="en-US" altLang="zh-CN" sz="2400" dirty="0" smtClean="0">
                <a:latin typeface="Times New Roman" panose="02020603050405020304" pitchFamily="18" charset="0"/>
              </a:rPr>
              <a:t> // </a:t>
            </a:r>
            <a:r>
              <a:rPr lang="en-US" altLang="zh-CN" sz="2400" dirty="0">
                <a:latin typeface="Times New Roman" panose="02020603050405020304" pitchFamily="18" charset="0"/>
              </a:rPr>
              <a:t>true</a:t>
            </a:r>
            <a:endParaRPr kumimoji="0" lang="zh-CN" altLang="zh-CN" sz="2400" b="0" i="0" u="none" strike="noStrike" cap="none" normalizeH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198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3359" y="925152"/>
            <a:ext cx="4501661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及哈希表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4658" y="1612128"/>
            <a:ext cx="11429662" cy="50419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2600" b="1" dirty="0" smtClean="0"/>
              <a:t>【</a:t>
            </a:r>
            <a:r>
              <a:rPr lang="zh-CN" altLang="en-US" sz="2600" b="1" dirty="0" smtClean="0"/>
              <a:t>例</a:t>
            </a:r>
            <a:r>
              <a:rPr lang="en-US" altLang="zh-CN" sz="2600" b="1" dirty="0" smtClean="0"/>
              <a:t>4】</a:t>
            </a:r>
            <a:r>
              <a:rPr lang="zh-CN" altLang="en-US" sz="2600" b="1" dirty="0"/>
              <a:t>使用</a:t>
            </a:r>
            <a:r>
              <a:rPr lang="en-US" altLang="zh-CN" sz="2600" b="1" dirty="0" err="1"/>
              <a:t>HashSet</a:t>
            </a:r>
            <a:r>
              <a:rPr lang="zh-CN" altLang="en-US" sz="2600" b="1" dirty="0"/>
              <a:t>存储</a:t>
            </a:r>
            <a:r>
              <a:rPr lang="zh-CN" altLang="en-US" sz="2600" b="1" dirty="0" smtClean="0"/>
              <a:t>歌曲。</a:t>
            </a:r>
            <a:endParaRPr lang="en-US" altLang="zh-CN" sz="2600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600" b="1" dirty="0">
                <a:solidFill>
                  <a:srgbClr val="00B0F0"/>
                </a:solidFill>
              </a:rPr>
              <a:t>1</a:t>
            </a:r>
            <a:r>
              <a:rPr lang="zh-CN" altLang="en-US" sz="2600" b="1" dirty="0">
                <a:solidFill>
                  <a:srgbClr val="00B0F0"/>
                </a:solidFill>
              </a:rPr>
              <a:t>、在</a:t>
            </a:r>
            <a:r>
              <a:rPr lang="en-US" altLang="zh-CN" sz="2600" b="1" dirty="0">
                <a:solidFill>
                  <a:srgbClr val="00B0F0"/>
                </a:solidFill>
              </a:rPr>
              <a:t>Song</a:t>
            </a:r>
            <a:r>
              <a:rPr lang="zh-CN" altLang="en-US" sz="2600" b="1" dirty="0">
                <a:solidFill>
                  <a:srgbClr val="00B0F0"/>
                </a:solidFill>
              </a:rPr>
              <a:t>类中，增加</a:t>
            </a:r>
            <a:r>
              <a:rPr lang="en-US" altLang="zh-CN" sz="2600" b="1" dirty="0" err="1">
                <a:solidFill>
                  <a:srgbClr val="00B0F0"/>
                </a:solidFill>
              </a:rPr>
              <a:t>hashCode</a:t>
            </a:r>
            <a:r>
              <a:rPr lang="zh-CN" altLang="en-US" sz="2600" b="1" dirty="0">
                <a:solidFill>
                  <a:srgbClr val="00B0F0"/>
                </a:solidFill>
              </a:rPr>
              <a:t>和</a:t>
            </a:r>
            <a:r>
              <a:rPr lang="en-US" altLang="zh-CN" sz="2600" b="1" dirty="0">
                <a:solidFill>
                  <a:srgbClr val="00B0F0"/>
                </a:solidFill>
              </a:rPr>
              <a:t>equals</a:t>
            </a:r>
            <a:r>
              <a:rPr lang="zh-CN" altLang="en-US" sz="2600" b="1" dirty="0">
                <a:solidFill>
                  <a:srgbClr val="00B0F0"/>
                </a:solidFill>
              </a:rPr>
              <a:t>方法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。</a:t>
            </a:r>
            <a:endParaRPr lang="en-US" altLang="zh-CN" sz="2600" b="1" dirty="0" smtClean="0">
              <a:solidFill>
                <a:srgbClr val="00B0F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600" b="1" dirty="0">
                <a:solidFill>
                  <a:srgbClr val="00B0F0"/>
                </a:solidFill>
              </a:rPr>
              <a:t> </a:t>
            </a:r>
            <a:r>
              <a:rPr lang="en-US" altLang="zh-CN" sz="2600" b="1" dirty="0" smtClean="0">
                <a:solidFill>
                  <a:srgbClr val="00B0F0"/>
                </a:solidFill>
              </a:rPr>
              <a:t>     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本</a:t>
            </a:r>
            <a:r>
              <a:rPr lang="zh-CN" altLang="en-US" sz="2600" b="1" dirty="0">
                <a:solidFill>
                  <a:srgbClr val="00B0F0"/>
                </a:solidFill>
              </a:rPr>
              <a:t>例使用</a:t>
            </a:r>
            <a:r>
              <a:rPr lang="en-US" altLang="zh-CN" sz="2600" b="1" dirty="0">
                <a:solidFill>
                  <a:srgbClr val="00B0F0"/>
                </a:solidFill>
              </a:rPr>
              <a:t>Idea</a:t>
            </a:r>
            <a:r>
              <a:rPr lang="zh-CN" altLang="en-US" sz="2600" b="1" dirty="0">
                <a:solidFill>
                  <a:srgbClr val="00B0F0"/>
                </a:solidFill>
              </a:rPr>
              <a:t>的“</a:t>
            </a:r>
            <a:r>
              <a:rPr lang="en-US" altLang="zh-CN" sz="2600" b="1" dirty="0">
                <a:solidFill>
                  <a:srgbClr val="00B0F0"/>
                </a:solidFill>
              </a:rPr>
              <a:t>java7+</a:t>
            </a:r>
            <a:r>
              <a:rPr lang="zh-CN" altLang="en-US" sz="2600" b="1" dirty="0">
                <a:solidFill>
                  <a:srgbClr val="00B0F0"/>
                </a:solidFill>
              </a:rPr>
              <a:t>”模板生成</a:t>
            </a:r>
            <a:r>
              <a:rPr lang="en-US" altLang="zh-CN" sz="2600" b="1" dirty="0" err="1" smtClean="0">
                <a:solidFill>
                  <a:srgbClr val="00B0F0"/>
                </a:solidFill>
              </a:rPr>
              <a:t>hashCode</a:t>
            </a:r>
            <a:r>
              <a:rPr lang="en-US" altLang="zh-CN" sz="2600" b="1" dirty="0" smtClean="0">
                <a:solidFill>
                  <a:srgbClr val="00B0F0"/>
                </a:solidFill>
              </a:rPr>
              <a:t>()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和</a:t>
            </a:r>
            <a:r>
              <a:rPr lang="en-US" altLang="zh-CN" sz="2600" b="1" dirty="0" smtClean="0">
                <a:solidFill>
                  <a:srgbClr val="00B0F0"/>
                </a:solidFill>
              </a:rPr>
              <a:t>equals()</a:t>
            </a:r>
            <a:r>
              <a:rPr lang="zh-CN" altLang="en-US" sz="2600" b="1" dirty="0" smtClean="0">
                <a:solidFill>
                  <a:srgbClr val="00B0F0"/>
                </a:solidFill>
              </a:rPr>
              <a:t>。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altLang="zh-CN" sz="2600" b="1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6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7540" name="TextBox1" r:id="rId2" imgW="8134200" imgH="3257640"/>
        </mc:Choice>
        <mc:Fallback>
          <p:control name="TextBox1" r:id="rId2" imgW="8134200" imgH="3257640">
            <p:pic>
              <p:nvPicPr>
                <p:cNvPr id="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921440" y="2897944"/>
                  <a:ext cx="8136097" cy="325583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5132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46523" y="281772"/>
            <a:ext cx="11429662" cy="50419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Idea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的“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java7+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”模板，使用的是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 7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中的</a:t>
            </a:r>
            <a:r>
              <a:rPr lang="en-US" altLang="zh-CN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Objects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工具类来生成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equals()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hashCode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方法的代码。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spcBef>
                <a:spcPts val="200"/>
              </a:spcBef>
              <a:buClr>
                <a:srgbClr val="0070C0"/>
              </a:buClr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ts val="2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阿里巴巴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开发手册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</a:p>
          <a:p>
            <a:pPr marL="0" indent="0">
              <a:spcBef>
                <a:spcPts val="200"/>
              </a:spcBef>
              <a:buNone/>
            </a:pP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294" y="1931601"/>
            <a:ext cx="10540703" cy="2033393"/>
          </a:xfrm>
          <a:prstGeom prst="rect">
            <a:avLst/>
          </a:prstGeom>
        </p:spPr>
      </p:pic>
      <p:sp>
        <p:nvSpPr>
          <p:cNvPr id="12" name="圆角矩形 11"/>
          <p:cNvSpPr/>
          <p:nvPr/>
        </p:nvSpPr>
        <p:spPr>
          <a:xfrm>
            <a:off x="766294" y="4135985"/>
            <a:ext cx="10363250" cy="2375374"/>
          </a:xfrm>
          <a:prstGeom prst="roundRect">
            <a:avLst>
              <a:gd name="adj" fmla="val 8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public final class Objects{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    public static </a:t>
            </a:r>
            <a:r>
              <a:rPr lang="en-US" altLang="zh-CN" sz="2400" b="1" dirty="0" err="1">
                <a:solidFill>
                  <a:schemeClr val="tx1"/>
                </a:solidFill>
              </a:rPr>
              <a:t>boolean</a:t>
            </a:r>
            <a:r>
              <a:rPr lang="en-US" altLang="zh-CN" sz="2400" b="1" dirty="0">
                <a:solidFill>
                  <a:schemeClr val="tx1"/>
                </a:solidFill>
              </a:rPr>
              <a:t> equals(Object a, Object b) {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dirty="0" smtClean="0">
                <a:solidFill>
                  <a:schemeClr val="tx1"/>
                </a:solidFill>
              </a:rPr>
              <a:t>// </a:t>
            </a:r>
            <a:r>
              <a:rPr lang="zh-CN" altLang="en-US" sz="2400" b="1" dirty="0" smtClean="0">
                <a:solidFill>
                  <a:schemeClr val="tx1"/>
                </a:solidFill>
              </a:rPr>
              <a:t>先判断</a:t>
            </a:r>
            <a:r>
              <a:rPr lang="en-US" altLang="zh-CN" sz="2400" b="1" dirty="0">
                <a:solidFill>
                  <a:schemeClr val="tx1"/>
                </a:solidFill>
              </a:rPr>
              <a:t>a==b</a:t>
            </a:r>
            <a:r>
              <a:rPr lang="zh-CN" altLang="en-US" sz="2400" b="1" dirty="0">
                <a:solidFill>
                  <a:schemeClr val="tx1"/>
                </a:solidFill>
              </a:rPr>
              <a:t>，再判断</a:t>
            </a:r>
            <a:r>
              <a:rPr lang="en-US" altLang="zh-CN" sz="2400" b="1" dirty="0">
                <a:solidFill>
                  <a:schemeClr val="tx1"/>
                </a:solidFill>
              </a:rPr>
              <a:t>a!=null</a:t>
            </a:r>
            <a:r>
              <a:rPr lang="zh-CN" altLang="en-US" sz="2400" b="1" dirty="0">
                <a:solidFill>
                  <a:schemeClr val="tx1"/>
                </a:solidFill>
              </a:rPr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如果</a:t>
            </a:r>
            <a:r>
              <a:rPr lang="en-US" altLang="zh-CN" sz="2400" b="1" dirty="0">
                <a:solidFill>
                  <a:srgbClr val="FF0000"/>
                </a:solidFill>
              </a:rPr>
              <a:t>a==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null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，</a:t>
            </a:r>
            <a:r>
              <a:rPr lang="en-US" altLang="zh-CN" sz="2400" b="1" dirty="0" err="1" smtClean="0">
                <a:solidFill>
                  <a:srgbClr val="FF0000"/>
                </a:solidFill>
              </a:rPr>
              <a:t>a.equals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(b</a:t>
            </a:r>
            <a:r>
              <a:rPr lang="en-US" altLang="zh-CN" sz="2400" b="1" dirty="0">
                <a:solidFill>
                  <a:srgbClr val="FF0000"/>
                </a:solidFill>
              </a:rPr>
              <a:t>)</a:t>
            </a:r>
            <a:r>
              <a:rPr lang="zh-CN" altLang="en-US" sz="2400" b="1" dirty="0">
                <a:solidFill>
                  <a:srgbClr val="FF0000"/>
                </a:solidFill>
              </a:rPr>
              <a:t>短路</a:t>
            </a:r>
          </a:p>
          <a:p>
            <a:pPr>
              <a:lnSpc>
                <a:spcPct val="90000"/>
              </a:lnSpc>
            </a:pPr>
            <a:r>
              <a:rPr lang="zh-CN" altLang="en-US" sz="2400" b="1" dirty="0">
                <a:solidFill>
                  <a:schemeClr val="tx1"/>
                </a:solidFill>
              </a:rPr>
              <a:t>        </a:t>
            </a:r>
            <a:r>
              <a:rPr lang="en-US" altLang="zh-CN" sz="2400" b="1" dirty="0">
                <a:solidFill>
                  <a:schemeClr val="tx1"/>
                </a:solidFill>
              </a:rPr>
              <a:t>return (a == b) || (a != null &amp;&amp; </a:t>
            </a:r>
            <a:r>
              <a:rPr lang="en-US" altLang="zh-CN" sz="2400" b="1" dirty="0" err="1">
                <a:solidFill>
                  <a:schemeClr val="tx1"/>
                </a:solidFill>
              </a:rPr>
              <a:t>a.equals</a:t>
            </a:r>
            <a:r>
              <a:rPr lang="en-US" altLang="zh-CN" sz="2400" b="1" dirty="0">
                <a:solidFill>
                  <a:schemeClr val="tx1"/>
                </a:solidFill>
              </a:rPr>
              <a:t>(b));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    }</a:t>
            </a: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chemeClr val="tx1"/>
                </a:solidFill>
              </a:rPr>
              <a:t>}</a:t>
            </a:r>
            <a:endParaRPr lang="en-US" altLang="zh-CN" sz="2400" b="1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95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023359" y="925152"/>
            <a:ext cx="4501661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及哈希表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4658" y="1612128"/>
            <a:ext cx="11429662" cy="50419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2600" b="1" dirty="0" smtClean="0"/>
              <a:t>【</a:t>
            </a:r>
            <a:r>
              <a:rPr lang="zh-CN" altLang="en-US" sz="2600" b="1" dirty="0" smtClean="0"/>
              <a:t>例</a:t>
            </a:r>
            <a:r>
              <a:rPr lang="en-US" altLang="zh-CN" sz="2600" b="1" dirty="0"/>
              <a:t>4</a:t>
            </a:r>
            <a:r>
              <a:rPr lang="en-US" altLang="zh-CN" sz="2600" b="1" dirty="0" smtClean="0"/>
              <a:t>】</a:t>
            </a:r>
            <a:r>
              <a:rPr lang="zh-CN" altLang="en-US" sz="2600" b="1" dirty="0"/>
              <a:t>使用</a:t>
            </a:r>
            <a:r>
              <a:rPr lang="en-US" altLang="zh-CN" sz="2600" b="1" dirty="0" err="1"/>
              <a:t>HashSet</a:t>
            </a:r>
            <a:r>
              <a:rPr lang="zh-CN" altLang="en-US" sz="2600" b="1" dirty="0"/>
              <a:t>存储</a:t>
            </a:r>
            <a:r>
              <a:rPr lang="zh-CN" altLang="en-US" sz="2600" b="1" dirty="0" smtClean="0"/>
              <a:t>歌曲。</a:t>
            </a:r>
            <a:endParaRPr lang="en-US" altLang="zh-CN" sz="2600" b="1" dirty="0"/>
          </a:p>
          <a:p>
            <a:pPr marL="0" indent="0">
              <a:spcBef>
                <a:spcPts val="200"/>
              </a:spcBef>
              <a:buNone/>
            </a:pPr>
            <a:r>
              <a:rPr lang="en-US" altLang="zh-CN" sz="2600" b="1" dirty="0">
                <a:solidFill>
                  <a:srgbClr val="00B0F0"/>
                </a:solidFill>
              </a:rPr>
              <a:t> 2</a:t>
            </a:r>
            <a:r>
              <a:rPr lang="zh-CN" altLang="en-US" sz="2600" b="1" dirty="0">
                <a:solidFill>
                  <a:srgbClr val="00B0F0"/>
                </a:solidFill>
              </a:rPr>
              <a:t>、在</a:t>
            </a:r>
            <a:r>
              <a:rPr lang="en-US" altLang="zh-CN" sz="2600" b="1" dirty="0">
                <a:solidFill>
                  <a:srgbClr val="00B0F0"/>
                </a:solidFill>
              </a:rPr>
              <a:t>KTV</a:t>
            </a:r>
            <a:r>
              <a:rPr lang="zh-CN" altLang="en-US" sz="2600" b="1" dirty="0">
                <a:solidFill>
                  <a:srgbClr val="00B0F0"/>
                </a:solidFill>
              </a:rPr>
              <a:t>类中，使用</a:t>
            </a:r>
            <a:r>
              <a:rPr lang="en-US" altLang="zh-CN" sz="2600" b="1" dirty="0" err="1">
                <a:solidFill>
                  <a:srgbClr val="00B0F0"/>
                </a:solidFill>
              </a:rPr>
              <a:t>HashSet</a:t>
            </a:r>
            <a:r>
              <a:rPr lang="zh-CN" altLang="en-US" sz="2600" b="1" dirty="0">
                <a:solidFill>
                  <a:srgbClr val="00B0F0"/>
                </a:solidFill>
              </a:rPr>
              <a:t>存储歌曲。</a:t>
            </a:r>
            <a:endParaRPr lang="en-US" altLang="zh-CN" sz="2600" b="1" dirty="0">
              <a:solidFill>
                <a:srgbClr val="00B0F0"/>
              </a:solidFill>
            </a:endParaRPr>
          </a:p>
          <a:p>
            <a:pPr marL="0" indent="0">
              <a:spcBef>
                <a:spcPts val="200"/>
              </a:spcBef>
              <a:buNone/>
            </a:pPr>
            <a:endParaRPr lang="en-US" altLang="zh-CN" sz="2600" b="1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600" b="1" dirty="0"/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5520" name="TextBox1" r:id="rId2" imgW="8163000" imgH="3886200"/>
        </mc:Choice>
        <mc:Fallback>
          <p:control name="TextBox1" r:id="rId2" imgW="8163000" imgH="3886200">
            <p:pic>
              <p:nvPicPr>
                <p:cNvPr id="11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013293" y="2505426"/>
                  <a:ext cx="8161338" cy="388937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145818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424533" y="1034445"/>
            <a:ext cx="338313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、集合与数组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99740" y="2169102"/>
            <a:ext cx="11232716" cy="366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1432" tIns="45716" rIns="91432" bIns="45716">
            <a:spAutoFit/>
          </a:bodyPr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marL="457200" lvl="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集合与数组的相似点：</a:t>
            </a:r>
            <a:endParaRPr lang="en-US" altLang="zh-CN" sz="28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2060"/>
              </a:buClr>
              <a:buSzPct val="80000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都可以存储多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zh-CN" altLang="en-US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对外作为一个整体存在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数组的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局限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</a:p>
          <a:p>
            <a:pPr lvl="1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长度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必须在初始化时指定，且固定不变</a:t>
            </a:r>
          </a:p>
          <a:p>
            <a:pPr lvl="1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chemeClr val="accent6">
                  <a:lumMod val="75000"/>
                </a:schemeClr>
              </a:buClr>
              <a:buSzPct val="80000"/>
            </a:pP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b="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en-US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Arrays</a:t>
            </a:r>
            <a:r>
              <a:rPr lang="zh-CN" altLang="zh-CN" sz="2800" b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中封装的方法较少，操作繁琐</a:t>
            </a:r>
            <a:endParaRPr lang="en-US" altLang="zh-CN" sz="2800" b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Clr>
                <a:srgbClr val="0070C0"/>
              </a:buClr>
              <a:buSzPct val="80000"/>
              <a:buFont typeface="Wingdings" panose="05000000000000000000" pitchFamily="2" charset="2"/>
              <a:buChar char="u"/>
            </a:pP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集合弥补了数组的缺陷，</a:t>
            </a:r>
            <a:r>
              <a:rPr lang="zh-CN" altLang="en-US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比数组更灵活更实用，可提高软件的开发效率</a:t>
            </a:r>
            <a:r>
              <a:rPr lang="zh-CN" altLang="zh-CN" sz="28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0003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776660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9" y="-251122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"/>
          <p:cNvSpPr txBox="1"/>
          <p:nvPr/>
        </p:nvSpPr>
        <p:spPr>
          <a:xfrm>
            <a:off x="203317" y="3190237"/>
            <a:ext cx="11669815" cy="2723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1900" b="1" dirty="0" err="1">
                <a:latin typeface="Times New Roman" panose="02020603050405020304" pitchFamily="18" charset="0"/>
              </a:rPr>
              <a:t>ArrayList</a:t>
            </a:r>
            <a:r>
              <a:rPr lang="zh-CN" altLang="en-US" sz="1900" b="1" dirty="0">
                <a:latin typeface="Times New Roman" panose="02020603050405020304" pitchFamily="18" charset="0"/>
              </a:rPr>
              <a:t>的输出：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</a:rPr>
              <a:t>[Song{title='My Heart Will Go On', artist='Celine Dion'}, Song{title='A Moment Like This', artist='Kelly Clarkson'}, Song{title='Just The Way You Are', artist='Bruno Mars'}, Song{title='Just The Way You Are', artist='Bruno Mars'}]</a:t>
            </a:r>
          </a:p>
          <a:p>
            <a:r>
              <a:rPr lang="en-US" altLang="zh-CN" sz="1900" b="1" dirty="0" err="1">
                <a:latin typeface="Times New Roman" panose="02020603050405020304" pitchFamily="18" charset="0"/>
              </a:rPr>
              <a:t>ArrayList</a:t>
            </a:r>
            <a:r>
              <a:rPr lang="zh-CN" altLang="en-US" sz="1900" b="1" dirty="0">
                <a:latin typeface="Times New Roman" panose="02020603050405020304" pitchFamily="18" charset="0"/>
              </a:rPr>
              <a:t>的元素个数：</a:t>
            </a:r>
            <a:r>
              <a:rPr lang="en-US" altLang="zh-CN" sz="1900" b="1" dirty="0">
                <a:latin typeface="Times New Roman" panose="02020603050405020304" pitchFamily="18" charset="0"/>
              </a:rPr>
              <a:t>4</a:t>
            </a:r>
          </a:p>
          <a:p>
            <a:r>
              <a:rPr lang="en-US" altLang="zh-CN" sz="1900" b="1" dirty="0" err="1">
                <a:latin typeface="Times New Roman" panose="02020603050405020304" pitchFamily="18" charset="0"/>
              </a:rPr>
              <a:t>HashSet</a:t>
            </a:r>
            <a:r>
              <a:rPr lang="zh-CN" altLang="en-US" sz="1900" b="1" dirty="0">
                <a:latin typeface="Times New Roman" panose="02020603050405020304" pitchFamily="18" charset="0"/>
              </a:rPr>
              <a:t>的输出：</a:t>
            </a:r>
          </a:p>
          <a:p>
            <a:r>
              <a:rPr lang="en-US" altLang="zh-CN" sz="1900" b="1" dirty="0">
                <a:latin typeface="Times New Roman" panose="02020603050405020304" pitchFamily="18" charset="0"/>
              </a:rPr>
              <a:t>[Song{title='Just The Way You Are', artist='Bruno Mars'}, Song{title='My Heart Will Go On', artist='Celine Dion'}, Song{title='A Moment Like This', artist='Kelly Clarkson'}]</a:t>
            </a:r>
          </a:p>
          <a:p>
            <a:r>
              <a:rPr lang="en-US" altLang="zh-CN" sz="1900" b="1" dirty="0" err="1">
                <a:latin typeface="Times New Roman" panose="02020603050405020304" pitchFamily="18" charset="0"/>
              </a:rPr>
              <a:t>HashSet</a:t>
            </a:r>
            <a:r>
              <a:rPr lang="zh-CN" altLang="en-US" sz="1900" b="1" dirty="0">
                <a:latin typeface="Times New Roman" panose="02020603050405020304" pitchFamily="18" charset="0"/>
              </a:rPr>
              <a:t>的元素个数：</a:t>
            </a:r>
            <a:r>
              <a:rPr lang="en-US" altLang="zh-CN" sz="1900" b="1" dirty="0">
                <a:latin typeface="Times New Roman" panose="02020603050405020304" pitchFamily="18" charset="0"/>
              </a:rPr>
              <a:t>3</a:t>
            </a:r>
            <a:endParaRPr lang="en-US" altLang="zh-CN" sz="19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614202" y="863552"/>
            <a:ext cx="2556258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/>
              <a:t>songlist.txt</a:t>
            </a:r>
            <a:r>
              <a:rPr lang="zh-CN" altLang="en-US" sz="2400" dirty="0"/>
              <a:t>的内容</a:t>
            </a:r>
            <a:endParaRPr lang="en-US" altLang="zh-CN" sz="2400" dirty="0"/>
          </a:p>
        </p:txBody>
      </p:sp>
      <p:sp>
        <p:nvSpPr>
          <p:cNvPr id="14" name="矩形 13"/>
          <p:cNvSpPr/>
          <p:nvPr/>
        </p:nvSpPr>
        <p:spPr>
          <a:xfrm>
            <a:off x="5181239" y="2582870"/>
            <a:ext cx="1422184" cy="46166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r>
              <a:rPr lang="zh-CN" altLang="en-US" sz="2400" dirty="0"/>
              <a:t>输出结果</a:t>
            </a:r>
            <a:endParaRPr lang="en-US" altLang="zh-CN" sz="2400" dirty="0"/>
          </a:p>
        </p:txBody>
      </p:sp>
      <p:sp>
        <p:nvSpPr>
          <p:cNvPr id="3" name="圆角矩形标注 2"/>
          <p:cNvSpPr/>
          <p:nvPr/>
        </p:nvSpPr>
        <p:spPr>
          <a:xfrm>
            <a:off x="2219347" y="6021489"/>
            <a:ext cx="8159262" cy="557008"/>
          </a:xfrm>
          <a:prstGeom prst="wedgeRoundRectCallout">
            <a:avLst>
              <a:gd name="adj1" fmla="val -18215"/>
              <a:gd name="adj2" fmla="val -8409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 err="1" smtClean="0"/>
              <a:t>HashSet</a:t>
            </a:r>
            <a:r>
              <a:rPr lang="zh-CN" altLang="en-US" sz="2400" b="1" dirty="0"/>
              <a:t>中没有重复的元素，且输出顺序</a:t>
            </a:r>
            <a:r>
              <a:rPr lang="zh-CN" altLang="en-US" sz="2400" b="1" dirty="0" smtClean="0"/>
              <a:t>与</a:t>
            </a:r>
            <a:r>
              <a:rPr lang="zh-CN" altLang="en-US" sz="2400" b="1" dirty="0"/>
              <a:t>插入</a:t>
            </a:r>
            <a:r>
              <a:rPr lang="zh-CN" altLang="en-US" sz="2400" b="1" dirty="0" smtClean="0"/>
              <a:t>顺序不同</a:t>
            </a:r>
            <a:endParaRPr lang="en-US" altLang="zh-CN" sz="2400" b="1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3774" y="1422402"/>
            <a:ext cx="4179073" cy="950739"/>
          </a:xfrm>
          <a:prstGeom prst="rect">
            <a:avLst/>
          </a:prstGeom>
          <a:noFill/>
          <a:ln w="9525">
            <a:solidFill>
              <a:schemeClr val="bg2">
                <a:lumMod val="9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38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565119" y="1142679"/>
            <a:ext cx="2145171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578935" y="2184111"/>
            <a:ext cx="10989917" cy="50419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接口的特点：</a:t>
            </a:r>
            <a:endParaRPr lang="en-US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键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值对（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key-value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形式添加元素，</a:t>
            </a:r>
            <a:r>
              <a:rPr lang="zh-CN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键不能重复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，值可以重复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en-US" altLang="zh-CN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的泛型写法</a:t>
            </a:r>
            <a:r>
              <a:rPr lang="zh-CN" altLang="zh-CN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Map&lt;K,V&gt;   </a:t>
            </a:r>
          </a:p>
          <a:p>
            <a:pPr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常用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实现类</a:t>
            </a: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b="1" dirty="0" smtClean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TreeMap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</a:p>
          <a:p>
            <a:pPr marL="0" indent="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None/>
            </a:pP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7796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938954" y="970911"/>
            <a:ext cx="3798278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99926" y="1604931"/>
            <a:ext cx="11573205" cy="504190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 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 put (k </a:t>
            </a:r>
            <a:r>
              <a:rPr lang="en-US" altLang="zh-CN" sz="27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key,v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value)</a:t>
            </a:r>
            <a:r>
              <a:rPr lang="zh-CN" altLang="en-US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7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zh-CN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将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键与值添加到集合中，并返回被替换的</a:t>
            </a: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value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值。如果键已存在，则使用新的值替换原来的值。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 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 remove(Object key)</a:t>
            </a:r>
            <a:r>
              <a:rPr lang="zh-CN" altLang="en-US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7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zh-CN" altLang="en-US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zh-CN" altLang="en-US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根据</a:t>
            </a:r>
            <a:r>
              <a:rPr lang="zh-CN" altLang="en-US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键，从</a:t>
            </a: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Map</a:t>
            </a:r>
            <a:r>
              <a:rPr lang="zh-CN" altLang="en-US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中删除键值对，返回被删除的值。</a:t>
            </a:r>
            <a:endParaRPr lang="en-US" altLang="zh-CN" sz="2700" dirty="0"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 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v get(Object key)</a:t>
            </a:r>
            <a:r>
              <a:rPr lang="zh-CN" altLang="en-US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7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en-US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zh-CN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根据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键找到对应的值。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err="1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boolean</a:t>
            </a:r>
            <a:r>
              <a:rPr lang="en-US" altLang="zh-CN" sz="27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7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containsKey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(Object key)</a:t>
            </a:r>
            <a:r>
              <a:rPr lang="zh-CN" altLang="en-US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7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</a:t>
            </a:r>
            <a:r>
              <a:rPr lang="en-US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 </a:t>
            </a:r>
            <a:r>
              <a:rPr lang="zh-CN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集合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中是否包含对应的键。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 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Set&lt;k&gt; </a:t>
            </a:r>
            <a:r>
              <a:rPr lang="en-US" altLang="zh-CN" sz="27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keySet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7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en-US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获取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集合中所有键，并存储到</a:t>
            </a: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Set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集合中。</a:t>
            </a:r>
          </a:p>
          <a:p>
            <a:pPr>
              <a:spcBef>
                <a:spcPts val="0"/>
              </a:spcBef>
              <a:buFont typeface="Wingdings" panose="05000000000000000000" pitchFamily="2" charset="2"/>
              <a:buChar char="u"/>
            </a:pPr>
            <a:r>
              <a:rPr lang="en-US" altLang="zh-CN" sz="27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public 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Set&lt;</a:t>
            </a:r>
            <a:r>
              <a:rPr lang="en-US" altLang="zh-CN" sz="27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Map.Entry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&lt;</a:t>
            </a:r>
            <a:r>
              <a:rPr lang="en-US" altLang="zh-CN" sz="27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k,v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&gt;&gt; </a:t>
            </a:r>
            <a:r>
              <a:rPr lang="en-US" altLang="zh-CN" sz="2700" b="1" dirty="0" err="1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entrySet</a:t>
            </a:r>
            <a:r>
              <a:rPr lang="en-US" altLang="zh-CN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()</a:t>
            </a:r>
            <a:r>
              <a:rPr lang="zh-CN" altLang="en-US" sz="2700" b="1" dirty="0">
                <a:solidFill>
                  <a:srgbClr val="00B0F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：</a:t>
            </a:r>
            <a:endParaRPr lang="zh-CN" altLang="zh-CN" sz="2700" b="1" dirty="0">
              <a:solidFill>
                <a:srgbClr val="00B0F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       </a:t>
            </a:r>
            <a:r>
              <a:rPr lang="en-US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  </a:t>
            </a:r>
            <a:r>
              <a:rPr lang="zh-CN" altLang="zh-CN" sz="2700" dirty="0" smtClean="0">
                <a:latin typeface="Times New Roman" panose="02020603050405020304" pitchFamily="18" charset="0"/>
                <a:ea typeface="微软雅黑" panose="020B0503020204020204" pitchFamily="34" charset="-122"/>
              </a:rPr>
              <a:t>获取</a:t>
            </a: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Map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集合中所有的键和值，并存储到</a:t>
            </a:r>
            <a:r>
              <a:rPr lang="en-US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Set</a:t>
            </a:r>
            <a:r>
              <a:rPr lang="zh-CN" altLang="zh-CN" sz="2700" dirty="0">
                <a:latin typeface="Times New Roman" panose="02020603050405020304" pitchFamily="18" charset="0"/>
                <a:ea typeface="微软雅黑" panose="020B0503020204020204" pitchFamily="34" charset="-122"/>
              </a:rPr>
              <a:t>集合。</a:t>
            </a:r>
          </a:p>
        </p:txBody>
      </p:sp>
    </p:spTree>
    <p:extLst>
      <p:ext uri="{BB962C8B-B14F-4D97-AF65-F5344CB8AC3E}">
        <p14:creationId xmlns:p14="http://schemas.microsoft.com/office/powerpoint/2010/main" val="3706152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4658" y="1788054"/>
            <a:ext cx="11317120" cy="5041900"/>
          </a:xfrm>
        </p:spPr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US" altLang="zh-CN" sz="2600" b="1" dirty="0" smtClean="0"/>
              <a:t>【</a:t>
            </a:r>
            <a:r>
              <a:rPr lang="zh-CN" altLang="en-US" sz="2600" b="1" dirty="0" smtClean="0"/>
              <a:t>例</a:t>
            </a:r>
            <a:r>
              <a:rPr lang="en-US" altLang="zh-CN" sz="2600" b="1" dirty="0"/>
              <a:t>5</a:t>
            </a:r>
            <a:r>
              <a:rPr lang="en-US" altLang="zh-CN" sz="2600" b="1" dirty="0" smtClean="0"/>
              <a:t>】</a:t>
            </a:r>
            <a:r>
              <a:rPr lang="zh-CN" altLang="en-US" sz="2600" b="1" dirty="0" smtClean="0"/>
              <a:t>对</a:t>
            </a:r>
            <a:r>
              <a:rPr lang="en-US" altLang="zh-CN" sz="2600" b="1" dirty="0" smtClean="0"/>
              <a:t>Map</a:t>
            </a:r>
            <a:r>
              <a:rPr lang="zh-CN" altLang="en-US" sz="2600" b="1" dirty="0" smtClean="0"/>
              <a:t>进行添加元素、遍历、删除元素、修改元素等操作。</a:t>
            </a:r>
            <a:endParaRPr lang="en-US" altLang="zh-CN" sz="2600" b="1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600" b="1" dirty="0"/>
          </a:p>
          <a:p>
            <a:pPr marL="0" indent="0">
              <a:spcBef>
                <a:spcPts val="200"/>
              </a:spcBef>
              <a:buNone/>
            </a:pPr>
            <a:endParaRPr lang="en-US" altLang="zh-CN" sz="2600" b="1" dirty="0"/>
          </a:p>
        </p:txBody>
      </p:sp>
      <p:sp>
        <p:nvSpPr>
          <p:cNvPr id="12" name="矩形 11"/>
          <p:cNvSpPr/>
          <p:nvPr/>
        </p:nvSpPr>
        <p:spPr>
          <a:xfrm>
            <a:off x="3938954" y="1013115"/>
            <a:ext cx="3798278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16548" name="TextBox1" r:id="rId2" imgW="11068200" imgH="3971880"/>
        </mc:Choice>
        <mc:Fallback>
          <p:control name="TextBox1" r:id="rId2" imgW="11068200" imgH="3971880">
            <p:pic>
              <p:nvPicPr>
                <p:cNvPr id="7" name="TextBox1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523510" y="2325459"/>
                  <a:ext cx="11068267" cy="39670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3714164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321027" y="1913628"/>
            <a:ext cx="11505734" cy="504190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一：</a:t>
            </a:r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通过键找值的方法。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keySet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得到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，并存储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2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集合，得到每个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endParaRPr lang="zh-CN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3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get(key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，根据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key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找到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对应的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value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 </a:t>
            </a:r>
            <a:endParaRPr lang="zh-CN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Char char="u"/>
            </a:pPr>
            <a:r>
              <a:rPr lang="zh-CN" altLang="en-US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方法二：</a:t>
            </a:r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集合中方法</a:t>
            </a:r>
            <a:r>
              <a:rPr lang="en-US" altLang="zh-CN" b="1" dirty="0" err="1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en-US" altLang="zh-CN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zh-CN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1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entrySet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en-US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zh-CN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对象存储到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集合中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2.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遍历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，获取每一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ntry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</a:p>
          <a:p>
            <a:pPr marL="0" indent="0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Entry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getKey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 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getValue</a:t>
            </a: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分别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得到键与值。</a:t>
            </a:r>
          </a:p>
        </p:txBody>
      </p:sp>
      <p:sp>
        <p:nvSpPr>
          <p:cNvPr id="7" name="矩形 6"/>
          <p:cNvSpPr/>
          <p:nvPr/>
        </p:nvSpPr>
        <p:spPr>
          <a:xfrm>
            <a:off x="3938953" y="1013115"/>
            <a:ext cx="4797083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、遍历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的两种方法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74693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819529" y="1012320"/>
            <a:ext cx="4700512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8151" y="2735834"/>
            <a:ext cx="6717130" cy="3850722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389205" y="1653369"/>
            <a:ext cx="1148392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HashSet</a:t>
            </a:r>
            <a:r>
              <a:rPr lang="zh-CN" altLang="en-US" sz="2800" dirty="0">
                <a:latin typeface="Times New Roman" panose="02020603050405020304" pitchFamily="18" charset="0"/>
              </a:rPr>
              <a:t>的构造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方法都是</a:t>
            </a:r>
            <a:r>
              <a:rPr lang="zh-CN" altLang="en-US" sz="2800" dirty="0">
                <a:latin typeface="Times New Roman" panose="02020603050405020304" pitchFamily="18" charset="0"/>
              </a:rPr>
              <a:t>调用 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HashMap</a:t>
            </a:r>
            <a:r>
              <a:rPr lang="zh-CN" altLang="en-US" sz="2800" dirty="0">
                <a:latin typeface="Times New Roman" panose="02020603050405020304" pitchFamily="18" charset="0"/>
              </a:rPr>
              <a:t>的构造方法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所以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HashSet</a:t>
            </a:r>
            <a:r>
              <a:rPr lang="zh-CN" altLang="en-US" sz="2800" dirty="0">
                <a:latin typeface="Times New Roman" panose="02020603050405020304" pitchFamily="18" charset="0"/>
              </a:rPr>
              <a:t>底层实际上是使用 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HashMap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来作为存储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结构。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877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723638" y="1047213"/>
            <a:ext cx="4700512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HashMap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3200" dirty="0" err="1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HashSet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21919" y="1829220"/>
            <a:ext cx="1148392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HashSet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的 </a:t>
            </a:r>
            <a:r>
              <a:rPr lang="en-US" altLang="zh-CN" sz="2800" dirty="0">
                <a:latin typeface="Times New Roman" panose="02020603050405020304" pitchFamily="18" charset="0"/>
              </a:rPr>
              <a:t>add() </a:t>
            </a:r>
            <a:r>
              <a:rPr lang="zh-CN" altLang="en-US" sz="2800" dirty="0">
                <a:latin typeface="Times New Roman" panose="02020603050405020304" pitchFamily="18" charset="0"/>
              </a:rPr>
              <a:t>方法底层调用了 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HashMap</a:t>
            </a:r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的 </a:t>
            </a:r>
            <a:r>
              <a:rPr lang="en-US" altLang="zh-CN" sz="2800" dirty="0">
                <a:latin typeface="Times New Roman" panose="02020603050405020304" pitchFamily="18" charset="0"/>
              </a:rPr>
              <a:t>put()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方法。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HashMap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中的</a:t>
            </a:r>
            <a:r>
              <a:rPr lang="en-US" altLang="zh-CN" sz="2800" dirty="0">
                <a:latin typeface="Times New Roman" panose="02020603050405020304" pitchFamily="18" charset="0"/>
              </a:rPr>
              <a:t>key</a:t>
            </a:r>
            <a:r>
              <a:rPr lang="zh-CN" altLang="en-US" sz="2800" dirty="0">
                <a:latin typeface="Times New Roman" panose="02020603050405020304" pitchFamily="18" charset="0"/>
              </a:rPr>
              <a:t>为将要添加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set</a:t>
            </a:r>
            <a:r>
              <a:rPr lang="zh-CN" altLang="en-US" sz="2800" dirty="0">
                <a:latin typeface="Times New Roman" panose="02020603050405020304" pitchFamily="18" charset="0"/>
              </a:rPr>
              <a:t>集合中的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元素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而</a:t>
            </a:r>
            <a:r>
              <a:rPr lang="en-US" altLang="zh-CN" sz="2800" dirty="0">
                <a:latin typeface="Times New Roman" panose="02020603050405020304" pitchFamily="18" charset="0"/>
              </a:rPr>
              <a:t>value</a:t>
            </a:r>
            <a:r>
              <a:rPr lang="zh-CN" altLang="en-US" sz="2800" dirty="0">
                <a:latin typeface="Times New Roman" panose="02020603050405020304" pitchFamily="18" charset="0"/>
              </a:rPr>
              <a:t>值则为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PERSENT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HashSet</a:t>
            </a:r>
            <a:r>
              <a:rPr lang="zh-CN" altLang="en-US" sz="2800" dirty="0">
                <a:latin typeface="Times New Roman" panose="02020603050405020304" pitchFamily="18" charset="0"/>
              </a:rPr>
              <a:t>类中的一个静态字段</a:t>
            </a:r>
            <a:r>
              <a:rPr lang="en-US" altLang="zh-CN" sz="2800" dirty="0">
                <a:latin typeface="Times New Roman" panose="02020603050405020304" pitchFamily="18" charset="0"/>
              </a:rPr>
              <a:t>, </a:t>
            </a:r>
            <a:r>
              <a:rPr lang="zh-CN" altLang="en-US" sz="2800" dirty="0">
                <a:latin typeface="Times New Roman" panose="02020603050405020304" pitchFamily="18" charset="0"/>
              </a:rPr>
              <a:t>默认为 </a:t>
            </a:r>
            <a:r>
              <a:rPr lang="en-US" altLang="zh-CN" sz="2800" dirty="0">
                <a:latin typeface="Times New Roman" panose="02020603050405020304" pitchFamily="18" charset="0"/>
              </a:rPr>
              <a:t>Object</a:t>
            </a:r>
            <a:r>
              <a:rPr lang="zh-CN" altLang="en-US" sz="2800" dirty="0">
                <a:latin typeface="Times New Roman" panose="02020603050405020304" pitchFamily="18" charset="0"/>
              </a:rPr>
              <a:t>对象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）。</a:t>
            </a:r>
            <a:endParaRPr lang="zh-CN" altLang="en-US" sz="2800" dirty="0">
              <a:latin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2806" y="3126460"/>
            <a:ext cx="4211884" cy="1603362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274658" y="4868648"/>
            <a:ext cx="1133118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smtClean="0">
                <a:latin typeface="Times New Roman" panose="02020603050405020304" pitchFamily="18" charset="0"/>
              </a:rPr>
              <a:t>       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HashSet</a:t>
            </a:r>
            <a:r>
              <a:rPr lang="zh-CN" altLang="en-US" sz="2800" dirty="0">
                <a:latin typeface="Times New Roman" panose="02020603050405020304" pitchFamily="18" charset="0"/>
              </a:rPr>
              <a:t>并不关注</a:t>
            </a:r>
            <a:r>
              <a:rPr lang="en-US" altLang="zh-CN" sz="2800" dirty="0">
                <a:latin typeface="Times New Roman" panose="02020603050405020304" pitchFamily="18" charset="0"/>
              </a:rPr>
              <a:t>value, </a:t>
            </a:r>
            <a:r>
              <a:rPr lang="zh-CN" altLang="en-US" sz="2800" dirty="0">
                <a:latin typeface="Times New Roman" panose="02020603050405020304" pitchFamily="18" charset="0"/>
              </a:rPr>
              <a:t>只使用 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HashMap</a:t>
            </a:r>
            <a:r>
              <a:rPr lang="zh-CN" altLang="en-US" sz="2800" dirty="0">
                <a:latin typeface="Times New Roman" panose="02020603050405020304" pitchFamily="18" charset="0"/>
              </a:rPr>
              <a:t>来存储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     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因此，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HashMap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中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key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相等的条件与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HashSet</a:t>
            </a:r>
            <a:r>
              <a:rPr lang="zh-CN" altLang="en-US" sz="2800" dirty="0">
                <a:latin typeface="Times New Roman" panose="02020603050405020304" pitchFamily="18" charset="0"/>
              </a:rPr>
              <a:t>判断元素相等的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条件一样</a:t>
            </a:r>
            <a:r>
              <a:rPr lang="zh-CN" altLang="en-US" sz="2800" dirty="0">
                <a:latin typeface="Times New Roman" panose="02020603050405020304" pitchFamily="18" charset="0"/>
              </a:rPr>
              <a:t>，即为：两个元素的</a:t>
            </a:r>
            <a:r>
              <a:rPr lang="en-US" altLang="zh-CN" sz="2800" dirty="0" err="1">
                <a:latin typeface="Times New Roman" panose="02020603050405020304" pitchFamily="18" charset="0"/>
              </a:rPr>
              <a:t>hashCode</a:t>
            </a:r>
            <a:r>
              <a:rPr lang="zh-CN" altLang="en-US" sz="2800" dirty="0">
                <a:latin typeface="Times New Roman" panose="02020603050405020304" pitchFamily="18" charset="0"/>
              </a:rPr>
              <a:t>值相同，且通过</a:t>
            </a:r>
            <a:r>
              <a:rPr lang="en-US" altLang="zh-CN" sz="2800" dirty="0">
                <a:latin typeface="Times New Roman" panose="02020603050405020304" pitchFamily="18" charset="0"/>
              </a:rPr>
              <a:t>equals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()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比较</a:t>
            </a:r>
            <a:r>
              <a:rPr lang="zh-CN" altLang="en-US" sz="2800" dirty="0">
                <a:latin typeface="Times New Roman" panose="02020603050405020304" pitchFamily="18" charset="0"/>
              </a:rPr>
              <a:t>返回 </a:t>
            </a:r>
            <a:r>
              <a:rPr lang="en-US" altLang="zh-CN" sz="2800" dirty="0">
                <a:latin typeface="Times New Roman" panose="02020603050405020304" pitchFamily="18" charset="0"/>
              </a:rPr>
              <a:t>true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55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269698" y="1055319"/>
            <a:ext cx="3468515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、集合的框架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Content Placeholder 2"/>
          <p:cNvSpPr txBox="1">
            <a:spLocks noChangeArrowheads="1"/>
          </p:cNvSpPr>
          <p:nvPr/>
        </p:nvSpPr>
        <p:spPr>
          <a:xfrm>
            <a:off x="270784" y="1775204"/>
            <a:ext cx="11466342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Java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集合框架提供了一套性能优良、使用方便的接口和类，它们位于</a:t>
            </a:r>
            <a:r>
              <a:rPr lang="en-US" altLang="zh-CN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java.util</a:t>
            </a:r>
            <a:r>
              <a:rPr lang="zh-CN" altLang="zh-CN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包中。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134" y="2883874"/>
            <a:ext cx="8534762" cy="3362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011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867422" y="1055319"/>
            <a:ext cx="2419644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、概述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615538" y="2075189"/>
            <a:ext cx="10691446" cy="3996183"/>
          </a:xfrm>
          <a:prstGeom prst="roundRect">
            <a:avLst>
              <a:gd name="adj" fmla="val 71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接口的特点：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元素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是有序（每个元素都有下标）、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元素可以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重复、长度可以动态改变</a:t>
            </a:r>
            <a:r>
              <a:rPr lang="zh-CN" altLang="zh-CN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u"/>
            </a:pPr>
            <a:r>
              <a:rPr lang="en-US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有两个实现类</a:t>
            </a:r>
            <a:r>
              <a:rPr lang="zh-CN" altLang="zh-CN" sz="2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800" b="1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800" b="1" dirty="0" err="1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ArrayList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LinkedList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780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13648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4185295" y="1041251"/>
            <a:ext cx="353787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4658" y="1872462"/>
            <a:ext cx="8280920" cy="50539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【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1】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请通过下面的代码，熟悉</a:t>
            </a:r>
            <a:r>
              <a:rPr lang="en-US" altLang="zh-CN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List</a:t>
            </a:r>
            <a:r>
              <a:rPr lang="zh-CN" altLang="en-US" sz="26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接口的方法的使用。</a:t>
            </a:r>
            <a:endParaRPr lang="en-US" altLang="zh-CN" sz="26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7361" name="TextBox2" r:id="rId2" imgW="8010360" imgH="3886200"/>
        </mc:Choice>
        <mc:Fallback>
          <p:control name="TextBox2" r:id="rId2" imgW="8010360" imgH="3886200">
            <p:pic>
              <p:nvPicPr>
                <p:cNvPr id="11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2102364" y="2431417"/>
                  <a:ext cx="8013948" cy="388497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292834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Content Placeholder 2"/>
          <p:cNvSpPr>
            <a:spLocks noGrp="1" noChangeArrowheads="1"/>
          </p:cNvSpPr>
          <p:nvPr>
            <p:ph idx="1"/>
          </p:nvPr>
        </p:nvSpPr>
        <p:spPr>
          <a:xfrm>
            <a:off x="274658" y="1785207"/>
            <a:ext cx="8280920" cy="505396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500" b="1" dirty="0"/>
              <a:t>【</a:t>
            </a:r>
            <a:r>
              <a:rPr lang="zh-CN" altLang="en-US" sz="2500" b="1" dirty="0"/>
              <a:t>例</a:t>
            </a:r>
            <a:r>
              <a:rPr lang="en-US" altLang="zh-CN" sz="2500" b="1" dirty="0"/>
              <a:t>1】</a:t>
            </a:r>
            <a:r>
              <a:rPr lang="zh-CN" altLang="en-US" sz="2500" b="1" dirty="0"/>
              <a:t>中所使用的</a:t>
            </a:r>
            <a:r>
              <a:rPr lang="en-US" altLang="zh-CN" sz="2500" b="1" dirty="0"/>
              <a:t>Student</a:t>
            </a:r>
            <a:r>
              <a:rPr lang="zh-CN" altLang="en-US" sz="2500" b="1" dirty="0"/>
              <a:t>类的定义。</a:t>
            </a:r>
            <a:endParaRPr lang="en-US" altLang="zh-CN" sz="2500" b="1" dirty="0"/>
          </a:p>
        </p:txBody>
      </p:sp>
      <p:sp>
        <p:nvSpPr>
          <p:cNvPr id="2" name="矩形 1"/>
          <p:cNvSpPr/>
          <p:nvPr/>
        </p:nvSpPr>
        <p:spPr>
          <a:xfrm>
            <a:off x="513810" y="5778323"/>
            <a:ext cx="1099356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 </a:t>
            </a:r>
            <a:r>
              <a:rPr lang="en-US" altLang="zh-CN" sz="2400" dirty="0" smtClean="0"/>
              <a:t>        idea</a:t>
            </a:r>
            <a:r>
              <a:rPr lang="zh-CN" altLang="en-US" sz="2400" dirty="0"/>
              <a:t>中</a:t>
            </a:r>
            <a:r>
              <a:rPr lang="zh-CN" altLang="en-US" sz="2400" dirty="0" smtClean="0"/>
              <a:t>，通过“</a:t>
            </a:r>
            <a:r>
              <a:rPr lang="en-US" altLang="zh-CN" sz="2400" dirty="0" err="1" smtClean="0"/>
              <a:t>alt+insert</a:t>
            </a:r>
            <a:r>
              <a:rPr lang="zh-CN" altLang="en-US" sz="2400" dirty="0" smtClean="0"/>
              <a:t>”弹出的“</a:t>
            </a:r>
            <a:r>
              <a:rPr lang="en-US" altLang="zh-CN" sz="2400" dirty="0" smtClean="0"/>
              <a:t>Generate</a:t>
            </a:r>
            <a:r>
              <a:rPr lang="en-US" altLang="zh-CN" sz="2400" dirty="0"/>
              <a:t>…</a:t>
            </a:r>
            <a:r>
              <a:rPr lang="zh-CN" altLang="en-US" sz="2400" dirty="0"/>
              <a:t>”菜单</a:t>
            </a:r>
            <a:r>
              <a:rPr lang="zh-CN" altLang="en-US" sz="2400" dirty="0" smtClean="0"/>
              <a:t>，可快速</a:t>
            </a:r>
            <a:r>
              <a:rPr lang="zh-CN" altLang="en-US" sz="2400" dirty="0"/>
              <a:t>生成构造函数、</a:t>
            </a:r>
            <a:r>
              <a:rPr lang="en-US" altLang="zh-CN" sz="2400" dirty="0" err="1"/>
              <a:t>toString</a:t>
            </a:r>
            <a:r>
              <a:rPr lang="en-US" altLang="zh-CN" sz="2400" dirty="0"/>
              <a:t>()</a:t>
            </a:r>
            <a:r>
              <a:rPr lang="zh-CN" altLang="en-US" sz="2400" dirty="0"/>
              <a:t>、</a:t>
            </a:r>
            <a:r>
              <a:rPr lang="en-US" altLang="zh-CN" sz="2400" dirty="0"/>
              <a:t>equals()</a:t>
            </a:r>
            <a:r>
              <a:rPr lang="zh-CN" altLang="en-US" sz="2400" dirty="0"/>
              <a:t>、</a:t>
            </a:r>
            <a:r>
              <a:rPr lang="en-US" altLang="zh-CN" sz="2400" dirty="0"/>
              <a:t>getter</a:t>
            </a:r>
            <a:r>
              <a:rPr lang="zh-CN" altLang="en-US" sz="2400" dirty="0"/>
              <a:t>、</a:t>
            </a:r>
            <a:r>
              <a:rPr lang="en-US" altLang="zh-CN" sz="2400" dirty="0"/>
              <a:t>setter</a:t>
            </a:r>
            <a:r>
              <a:rPr lang="zh-CN" altLang="en-US" sz="2400" dirty="0"/>
              <a:t>等方法。</a:t>
            </a:r>
            <a:endParaRPr lang="en-US" altLang="zh-CN" sz="2400" dirty="0"/>
          </a:p>
        </p:txBody>
      </p:sp>
      <p:sp>
        <p:nvSpPr>
          <p:cNvPr id="13" name="矩形 12"/>
          <p:cNvSpPr/>
          <p:nvPr/>
        </p:nvSpPr>
        <p:spPr>
          <a:xfrm>
            <a:off x="4185295" y="1041251"/>
            <a:ext cx="3537870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常用方法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controls>
      <mc:AlternateContent xmlns:mc="http://schemas.openxmlformats.org/markup-compatibility/2006">
        <mc:Choice xmlns:v="urn:schemas-microsoft-com:vml" Requires="v">
          <p:control spid="8381" name="TextBox2" r:id="rId2" imgW="8677440" imgH="3162240"/>
        </mc:Choice>
        <mc:Fallback>
          <p:control name="TextBox2" r:id="rId2" imgW="8677440" imgH="3162240">
            <p:pic>
              <p:nvPicPr>
                <p:cNvPr id="11" name="TextBox2"/>
                <p:cNvPicPr preferRelativeResize="0">
                  <a:picLocks noChangeArrowheads="1" noChangeShapeType="1"/>
                </p:cNvPicPr>
                <p:nvPr/>
              </p:nvPicPr>
              <p:blipFill>
                <a:blip r:embed="rId5"/>
                <a:srcRect/>
                <a:stretch>
                  <a:fillRect/>
                </a:stretch>
              </p:blipFill>
              <p:spPr bwMode="auto">
                <a:xfrm>
                  <a:off x="1775591" y="2328514"/>
                  <a:ext cx="8676704" cy="316567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91240B29-F687-4F45-9708-019B960494DF}">
                    <a14:hiddenLine xmlns:a14="http://schemas.microsoft.com/office/drawing/2010/main" w="9525">
                      <a:noFill/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</p:control>
        </mc:Fallback>
      </mc:AlternateContent>
    </p:controls>
    <p:extLst>
      <p:ext uri="{BB962C8B-B14F-4D97-AF65-F5344CB8AC3E}">
        <p14:creationId xmlns:p14="http://schemas.microsoft.com/office/powerpoint/2010/main" val="42180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7981" y="1009122"/>
            <a:ext cx="5211924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接口（迭代器）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8257" y="2713114"/>
            <a:ext cx="11071274" cy="3038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Iterator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是一个接口，在Java中被广泛应用于对集合进行迭代操作。</a:t>
            </a: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Iterator可以用于遍历各种集合类，如ArrayList、LinkedList、HashSet等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。它提供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了一种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统一的方式来访问集合中的每个元素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，而不需要了解集合的内部结构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8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Iterator，可以在不知道集合大小的情况下，依次访问集合中的每个元素，并且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可以在遍历的过程中对集合进行删除操作</a:t>
            </a:r>
            <a:r>
              <a:rPr lang="zh-CN" altLang="en-US" sz="28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28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40075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274659" y="858548"/>
            <a:ext cx="11598473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274658" y="-182884"/>
            <a:ext cx="11598473" cy="1325563"/>
          </a:xfrm>
        </p:spPr>
        <p:txBody>
          <a:bodyPr/>
          <a:lstStyle/>
          <a:p>
            <a:pPr algn="ctr"/>
            <a:r>
              <a:rPr lang="en-US" altLang="zh-CN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List</a:t>
            </a:r>
            <a:r>
              <a:rPr lang="zh-CN" altLang="en-US" dirty="0" smtClean="0">
                <a:solidFill>
                  <a:schemeClr val="accent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接口</a:t>
            </a:r>
            <a:endParaRPr lang="zh-CN" altLang="en-US" dirty="0">
              <a:solidFill>
                <a:schemeClr val="accent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3507981" y="938782"/>
            <a:ext cx="5211924" cy="634020"/>
          </a:xfrm>
          <a:prstGeom prst="rect">
            <a:avLst/>
          </a:prstGeom>
          <a:solidFill>
            <a:schemeClr val="accent3">
              <a:alpha val="50000"/>
            </a:schemeClr>
          </a:solidFill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altLang="zh-CN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Iterator</a:t>
            </a:r>
            <a:r>
              <a:rPr lang="zh-CN" altLang="en-US" sz="3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接口（迭代器）</a:t>
            </a:r>
            <a:endParaRPr lang="en-US" altLang="zh-CN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089756" y="1751521"/>
            <a:ext cx="9435736" cy="1147680"/>
          </a:xfrm>
          <a:prstGeom prst="roundRect">
            <a:avLst>
              <a:gd name="adj" fmla="val 862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500" b="1" dirty="0" smtClean="0">
                <a:solidFill>
                  <a:schemeClr val="tx1"/>
                </a:solidFill>
              </a:rPr>
              <a:t>Iterator </a:t>
            </a:r>
            <a:r>
              <a:rPr lang="en-US" altLang="zh-CN" sz="2500" b="1" dirty="0">
                <a:solidFill>
                  <a:schemeClr val="tx1"/>
                </a:solidFill>
              </a:rPr>
              <a:t>it = </a:t>
            </a:r>
            <a:r>
              <a:rPr lang="en-US" altLang="zh-CN" sz="2500" b="1" dirty="0" err="1">
                <a:solidFill>
                  <a:schemeClr val="tx1"/>
                </a:solidFill>
              </a:rPr>
              <a:t>list.iterator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();          //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返回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list</a:t>
            </a:r>
            <a:r>
              <a:rPr lang="zh-CN" altLang="en-US" sz="2500" b="1" dirty="0" smtClean="0">
                <a:solidFill>
                  <a:schemeClr val="tx1"/>
                </a:solidFill>
              </a:rPr>
              <a:t>的迭代器</a:t>
            </a:r>
            <a:endParaRPr lang="en-US" altLang="zh-CN" sz="2500" b="1" dirty="0">
              <a:solidFill>
                <a:schemeClr val="tx1"/>
              </a:solidFill>
            </a:endParaRPr>
          </a:p>
          <a:p>
            <a:r>
              <a:rPr lang="en-US" altLang="zh-CN" sz="2500" b="1" dirty="0" smtClean="0">
                <a:solidFill>
                  <a:schemeClr val="tx1"/>
                </a:solidFill>
              </a:rPr>
              <a:t>while </a:t>
            </a:r>
            <a:r>
              <a:rPr lang="en-US" altLang="zh-CN" sz="2500" b="1" dirty="0">
                <a:solidFill>
                  <a:schemeClr val="tx1"/>
                </a:solidFill>
              </a:rPr>
              <a:t>(</a:t>
            </a:r>
            <a:r>
              <a:rPr lang="en-US" altLang="zh-CN" sz="2500" b="1" dirty="0" err="1">
                <a:solidFill>
                  <a:schemeClr val="tx1"/>
                </a:solidFill>
              </a:rPr>
              <a:t>it.hasNext</a:t>
            </a:r>
            <a:r>
              <a:rPr lang="en-US" altLang="zh-CN" sz="2500" b="1" dirty="0">
                <a:solidFill>
                  <a:schemeClr val="tx1"/>
                </a:solidFill>
              </a:rPr>
              <a:t>()) 	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	{   </a:t>
            </a:r>
            <a:r>
              <a:rPr lang="en-US" altLang="zh-CN" sz="2500" b="1" dirty="0" err="1" smtClean="0">
                <a:solidFill>
                  <a:schemeClr val="tx1"/>
                </a:solidFill>
              </a:rPr>
              <a:t>System.out.print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(</a:t>
            </a:r>
            <a:r>
              <a:rPr lang="en-US" altLang="zh-CN" sz="2500" b="1" dirty="0" err="1" smtClean="0">
                <a:solidFill>
                  <a:schemeClr val="tx1"/>
                </a:solidFill>
              </a:rPr>
              <a:t>it.next</a:t>
            </a:r>
            <a:r>
              <a:rPr lang="en-US" altLang="zh-CN" sz="2500" b="1" dirty="0">
                <a:solidFill>
                  <a:schemeClr val="tx1"/>
                </a:solidFill>
              </a:rPr>
              <a:t>()+"\t");   </a:t>
            </a:r>
            <a:r>
              <a:rPr lang="en-US" altLang="zh-CN" sz="2500" b="1" dirty="0" smtClean="0">
                <a:solidFill>
                  <a:schemeClr val="tx1"/>
                </a:solidFill>
              </a:rPr>
              <a:t>}</a:t>
            </a:r>
            <a:endParaRPr lang="en-US" altLang="zh-CN" sz="2500" b="1" dirty="0">
              <a:solidFill>
                <a:schemeClr val="tx1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204" y="3193835"/>
            <a:ext cx="10173277" cy="330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924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自定义 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FFFFFF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6242</TotalTime>
  <Words>2500</Words>
  <Application>Microsoft Office PowerPoint</Application>
  <PresentationFormat>宽屏</PresentationFormat>
  <Paragraphs>345</Paragraphs>
  <Slides>36</Slides>
  <Notes>36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黑体</vt:lpstr>
      <vt:lpstr>宋体</vt:lpstr>
      <vt:lpstr>微软雅黑</vt:lpstr>
      <vt:lpstr>Arial</vt:lpstr>
      <vt:lpstr>Calibri</vt:lpstr>
      <vt:lpstr>Calibri Light</vt:lpstr>
      <vt:lpstr>Times New Roman</vt:lpstr>
      <vt:lpstr>Wingdings</vt:lpstr>
      <vt:lpstr>Office 主题</vt:lpstr>
      <vt:lpstr>第2讲 泛型与集合类</vt:lpstr>
      <vt:lpstr>集合（Collection）</vt:lpstr>
      <vt:lpstr>集合</vt:lpstr>
      <vt:lpstr>集合</vt:lpstr>
      <vt:lpstr>List接口</vt:lpstr>
      <vt:lpstr>List接口</vt:lpstr>
      <vt:lpstr>List接口</vt:lpstr>
      <vt:lpstr>List接口</vt:lpstr>
      <vt:lpstr>List接口</vt:lpstr>
      <vt:lpstr>List接口</vt:lpstr>
      <vt:lpstr>List接口</vt:lpstr>
      <vt:lpstr>List接口</vt:lpstr>
      <vt:lpstr>List接口</vt:lpstr>
      <vt:lpstr>泛型（Generic ）</vt:lpstr>
      <vt:lpstr>泛型（Generic ）</vt:lpstr>
      <vt:lpstr>泛型（Generic ）</vt:lpstr>
      <vt:lpstr>泛型</vt:lpstr>
      <vt:lpstr>泛型</vt:lpstr>
      <vt:lpstr>泛型</vt:lpstr>
      <vt:lpstr>泛型</vt:lpstr>
      <vt:lpstr>泛型</vt:lpstr>
      <vt:lpstr>Set接口</vt:lpstr>
      <vt:lpstr>Set接口</vt:lpstr>
      <vt:lpstr>Set接口</vt:lpstr>
      <vt:lpstr>Set接口</vt:lpstr>
      <vt:lpstr>PowerPoint 演示文稿</vt:lpstr>
      <vt:lpstr>Set接口</vt:lpstr>
      <vt:lpstr>PowerPoint 演示文稿</vt:lpstr>
      <vt:lpstr>Set接口</vt:lpstr>
      <vt:lpstr>Set接口</vt:lpstr>
      <vt:lpstr>Map接口</vt:lpstr>
      <vt:lpstr>Map接口</vt:lpstr>
      <vt:lpstr>Map接口</vt:lpstr>
      <vt:lpstr>Map接口</vt:lpstr>
      <vt:lpstr>Map接口</vt:lpstr>
      <vt:lpstr>Map接口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 MatLab简介</dc:title>
  <dc:creator>宋艳娟</dc:creator>
  <cp:lastModifiedBy>宋艳娟</cp:lastModifiedBy>
  <cp:revision>727</cp:revision>
  <dcterms:created xsi:type="dcterms:W3CDTF">2023-08-02T06:00:33Z</dcterms:created>
  <dcterms:modified xsi:type="dcterms:W3CDTF">2024-09-25T12:21:23Z</dcterms:modified>
</cp:coreProperties>
</file>