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sldIdLst>
    <p:sldId id="621" r:id="rId2"/>
    <p:sldId id="633" r:id="rId3"/>
    <p:sldId id="505" r:id="rId4"/>
    <p:sldId id="530" r:id="rId5"/>
    <p:sldId id="531" r:id="rId6"/>
    <p:sldId id="575" r:id="rId7"/>
    <p:sldId id="576" r:id="rId8"/>
    <p:sldId id="535" r:id="rId9"/>
    <p:sldId id="623" r:id="rId10"/>
    <p:sldId id="625" r:id="rId11"/>
    <p:sldId id="579" r:id="rId12"/>
    <p:sldId id="626" r:id="rId13"/>
    <p:sldId id="627" r:id="rId14"/>
    <p:sldId id="590" r:id="rId15"/>
    <p:sldId id="628" r:id="rId16"/>
    <p:sldId id="629" r:id="rId17"/>
    <p:sldId id="630" r:id="rId18"/>
    <p:sldId id="634" r:id="rId19"/>
    <p:sldId id="631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6125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0B7D4-3527-46EA-A487-B2FFD938BEB6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7D37EDA1-6D37-4CC1-AFAE-60F1BA1AC78E}">
      <dgm:prSet custT="1"/>
      <dgm:spPr/>
      <dgm:t>
        <a:bodyPr/>
        <a:lstStyle/>
        <a:p>
          <a:pPr rtl="0"/>
          <a:r>
            <a:rPr lang="zh-CN" altLang="en-US" sz="2200" b="1" dirty="0" smtClean="0"/>
            <a:t>基本概念</a:t>
          </a:r>
          <a:endParaRPr lang="zh-CN" altLang="en-US" sz="2200" b="1" dirty="0"/>
        </a:p>
      </dgm:t>
    </dgm:pt>
    <dgm:pt modelId="{3DA48B1D-FB5F-4AE5-9DA7-FA81914E0475}" type="parTrans" cxnId="{BD4473C1-F340-4249-B2E9-D057285C08B4}">
      <dgm:prSet/>
      <dgm:spPr/>
      <dgm:t>
        <a:bodyPr/>
        <a:lstStyle/>
        <a:p>
          <a:endParaRPr lang="zh-CN" altLang="en-US"/>
        </a:p>
      </dgm:t>
    </dgm:pt>
    <dgm:pt modelId="{3E07F3FF-1357-4FE0-896F-4C4D4D840FFC}" type="sibTrans" cxnId="{BD4473C1-F340-4249-B2E9-D057285C08B4}">
      <dgm:prSet/>
      <dgm:spPr/>
      <dgm:t>
        <a:bodyPr/>
        <a:lstStyle/>
        <a:p>
          <a:endParaRPr lang="zh-CN" altLang="en-US"/>
        </a:p>
      </dgm:t>
    </dgm:pt>
    <dgm:pt modelId="{305ED2B7-BDD9-401C-AC01-704E65853E56}">
      <dgm:prSet custT="1"/>
      <dgm:spPr/>
      <dgm:t>
        <a:bodyPr/>
        <a:lstStyle/>
        <a:p>
          <a:pPr rtl="0"/>
          <a:r>
            <a:rPr lang="zh-CN" altLang="en-US" sz="2200" b="1" dirty="0" smtClean="0"/>
            <a:t>什么是网络编程</a:t>
          </a:r>
          <a:endParaRPr lang="zh-CN" altLang="en-US" sz="2200" b="1" dirty="0"/>
        </a:p>
      </dgm:t>
    </dgm:pt>
    <dgm:pt modelId="{CD6064BF-90E0-4F81-AB79-4B5301E46662}" type="parTrans" cxnId="{2D236735-2EAB-437E-B754-7D3BD696BDC4}">
      <dgm:prSet/>
      <dgm:spPr/>
      <dgm:t>
        <a:bodyPr/>
        <a:lstStyle/>
        <a:p>
          <a:endParaRPr lang="zh-CN" altLang="en-US"/>
        </a:p>
      </dgm:t>
    </dgm:pt>
    <dgm:pt modelId="{D70B84D8-1BF6-4BBC-8578-A57020759426}" type="sibTrans" cxnId="{2D236735-2EAB-437E-B754-7D3BD696BDC4}">
      <dgm:prSet/>
      <dgm:spPr/>
      <dgm:t>
        <a:bodyPr/>
        <a:lstStyle/>
        <a:p>
          <a:endParaRPr lang="zh-CN" altLang="en-US"/>
        </a:p>
      </dgm:t>
    </dgm:pt>
    <dgm:pt modelId="{48F7EB30-68EF-4DD5-A799-1AE27B782434}">
      <dgm:prSet custT="1"/>
      <dgm:spPr/>
      <dgm:t>
        <a:bodyPr/>
        <a:lstStyle/>
        <a:p>
          <a:pPr rtl="0"/>
          <a:r>
            <a:rPr lang="en-US" altLang="zh-CN" sz="2200" b="1" dirty="0" smtClean="0"/>
            <a:t>IP</a:t>
          </a:r>
          <a:r>
            <a:rPr lang="zh-CN" altLang="en-US" sz="2200" b="1" dirty="0" smtClean="0"/>
            <a:t>地址</a:t>
          </a:r>
          <a:endParaRPr lang="zh-CN" altLang="en-US" sz="2200" b="1" dirty="0"/>
        </a:p>
      </dgm:t>
    </dgm:pt>
    <dgm:pt modelId="{84D62FF2-A629-4FBD-BF44-2CCF13FF55C9}" type="parTrans" cxnId="{C468BFB5-0F9D-44B0-B8C1-7F9B391C6ACE}">
      <dgm:prSet/>
      <dgm:spPr/>
      <dgm:t>
        <a:bodyPr/>
        <a:lstStyle/>
        <a:p>
          <a:endParaRPr lang="zh-CN" altLang="en-US"/>
        </a:p>
      </dgm:t>
    </dgm:pt>
    <dgm:pt modelId="{CAD2D1C3-8A96-437C-8C8F-E58B1A087928}" type="sibTrans" cxnId="{C468BFB5-0F9D-44B0-B8C1-7F9B391C6ACE}">
      <dgm:prSet/>
      <dgm:spPr/>
      <dgm:t>
        <a:bodyPr/>
        <a:lstStyle/>
        <a:p>
          <a:endParaRPr lang="zh-CN" altLang="en-US"/>
        </a:p>
      </dgm:t>
    </dgm:pt>
    <dgm:pt modelId="{75234D7D-0960-4031-9888-8A218B8A124F}">
      <dgm:prSet custT="1"/>
      <dgm:spPr/>
      <dgm:t>
        <a:bodyPr/>
        <a:lstStyle/>
        <a:p>
          <a:pPr rtl="0"/>
          <a:r>
            <a:rPr lang="zh-CN" altLang="en-US" sz="2200" b="1" dirty="0" smtClean="0"/>
            <a:t>端口号</a:t>
          </a:r>
          <a:endParaRPr lang="zh-CN" altLang="en-US" sz="2200" b="1" dirty="0"/>
        </a:p>
      </dgm:t>
    </dgm:pt>
    <dgm:pt modelId="{D3BDADE9-8823-4D1D-BF19-633442E54C65}" type="parTrans" cxnId="{C9473EFF-D742-49ED-BE35-F7E4466879B6}">
      <dgm:prSet/>
      <dgm:spPr/>
      <dgm:t>
        <a:bodyPr/>
        <a:lstStyle/>
        <a:p>
          <a:endParaRPr lang="zh-CN" altLang="en-US"/>
        </a:p>
      </dgm:t>
    </dgm:pt>
    <dgm:pt modelId="{1DA17CA3-7CCE-4AC0-997D-EB3F616E1CFF}" type="sibTrans" cxnId="{C9473EFF-D742-49ED-BE35-F7E4466879B6}">
      <dgm:prSet/>
      <dgm:spPr/>
      <dgm:t>
        <a:bodyPr/>
        <a:lstStyle/>
        <a:p>
          <a:endParaRPr lang="zh-CN" altLang="en-US"/>
        </a:p>
      </dgm:t>
    </dgm:pt>
    <dgm:pt modelId="{19732E75-B602-42F1-A96A-33D843750A92}">
      <dgm:prSet custT="1"/>
      <dgm:spPr/>
      <dgm:t>
        <a:bodyPr/>
        <a:lstStyle/>
        <a:p>
          <a:pPr rtl="0"/>
          <a:r>
            <a:rPr lang="en-US" altLang="zh-CN" sz="2200" b="1" dirty="0" smtClean="0"/>
            <a:t>TCP</a:t>
          </a:r>
          <a:r>
            <a:rPr lang="zh-CN" altLang="en-US" sz="2200" b="1" dirty="0" smtClean="0"/>
            <a:t>的</a:t>
          </a:r>
          <a:r>
            <a:rPr lang="en-US" altLang="zh-CN" sz="2200" b="1" dirty="0" smtClean="0"/>
            <a:t>Java</a:t>
          </a:r>
          <a:r>
            <a:rPr lang="zh-CN" altLang="en-US" sz="2200" b="1" dirty="0" smtClean="0"/>
            <a:t>支持</a:t>
          </a:r>
          <a:endParaRPr lang="zh-CN" sz="2200" b="1" dirty="0"/>
        </a:p>
      </dgm:t>
    </dgm:pt>
    <dgm:pt modelId="{8311F082-F7F2-4B6C-9D52-BB7B4752A053}" type="parTrans" cxnId="{57F3D346-5930-427E-A0F8-8577FA1720A1}">
      <dgm:prSet/>
      <dgm:spPr/>
      <dgm:t>
        <a:bodyPr/>
        <a:lstStyle/>
        <a:p>
          <a:endParaRPr lang="zh-CN" altLang="en-US"/>
        </a:p>
      </dgm:t>
    </dgm:pt>
    <dgm:pt modelId="{DE04055A-65FA-490A-BEA4-08C25B96BA27}" type="sibTrans" cxnId="{57F3D346-5930-427E-A0F8-8577FA1720A1}">
      <dgm:prSet/>
      <dgm:spPr/>
      <dgm:t>
        <a:bodyPr/>
        <a:lstStyle/>
        <a:p>
          <a:endParaRPr lang="zh-CN" altLang="en-US"/>
        </a:p>
      </dgm:t>
    </dgm:pt>
    <dgm:pt modelId="{49A7D781-52F4-4CCC-94AF-713B786BCB22}">
      <dgm:prSet custT="1"/>
      <dgm:spPr/>
      <dgm:t>
        <a:bodyPr/>
        <a:lstStyle/>
        <a:p>
          <a:pPr rtl="0"/>
          <a:r>
            <a:rPr lang="en-US" sz="2200" b="1" dirty="0" smtClean="0"/>
            <a:t>S</a:t>
          </a:r>
          <a:r>
            <a:rPr lang="en-US" altLang="zh-CN" sz="2200" b="1" dirty="0" smtClean="0"/>
            <a:t>ocket</a:t>
          </a:r>
          <a:r>
            <a:rPr lang="zh-CN" altLang="en-US" sz="2200" b="1" dirty="0" smtClean="0"/>
            <a:t>和</a:t>
          </a:r>
          <a:r>
            <a:rPr lang="en-US" altLang="zh-CN" sz="2200" b="1" dirty="0" err="1" smtClean="0"/>
            <a:t>ServerSocket</a:t>
          </a:r>
          <a:endParaRPr lang="zh-CN" sz="2200" b="1" dirty="0"/>
        </a:p>
      </dgm:t>
    </dgm:pt>
    <dgm:pt modelId="{69FA92CB-CF7A-4284-A89D-882D2FD3FEF8}" type="parTrans" cxnId="{01C0F8EC-2D7B-452E-8F26-2F97C5A39F1F}">
      <dgm:prSet/>
      <dgm:spPr/>
      <dgm:t>
        <a:bodyPr/>
        <a:lstStyle/>
        <a:p>
          <a:endParaRPr lang="zh-CN" altLang="en-US"/>
        </a:p>
      </dgm:t>
    </dgm:pt>
    <dgm:pt modelId="{30335675-EFD7-4C6C-A5E1-FC6B9D30DB5C}" type="sibTrans" cxnId="{01C0F8EC-2D7B-452E-8F26-2F97C5A39F1F}">
      <dgm:prSet/>
      <dgm:spPr/>
      <dgm:t>
        <a:bodyPr/>
        <a:lstStyle/>
        <a:p>
          <a:endParaRPr lang="zh-CN" altLang="en-US"/>
        </a:p>
      </dgm:t>
    </dgm:pt>
    <dgm:pt modelId="{8AF47290-FD20-4353-A7F0-7D082C2EEF8A}">
      <dgm:prSet custT="1"/>
      <dgm:spPr/>
      <dgm:t>
        <a:bodyPr/>
        <a:lstStyle/>
        <a:p>
          <a:pPr rtl="0"/>
          <a:r>
            <a:rPr lang="en-US" altLang="zh-CN" sz="2200" b="1" dirty="0" smtClean="0"/>
            <a:t>TCP</a:t>
          </a:r>
          <a:r>
            <a:rPr lang="zh-CN" altLang="en-US" sz="2200" b="1" dirty="0" smtClean="0"/>
            <a:t>客户端的基本操作</a:t>
          </a:r>
          <a:endParaRPr lang="zh-CN" sz="2200" b="1" dirty="0"/>
        </a:p>
      </dgm:t>
    </dgm:pt>
    <dgm:pt modelId="{89D03183-3C58-4B7F-B84D-9D2E1EE02F91}" type="parTrans" cxnId="{6BE8B5D7-9AE4-4B39-97C3-03DD62CAD69B}">
      <dgm:prSet/>
      <dgm:spPr/>
      <dgm:t>
        <a:bodyPr/>
        <a:lstStyle/>
        <a:p>
          <a:endParaRPr lang="zh-CN" altLang="en-US"/>
        </a:p>
      </dgm:t>
    </dgm:pt>
    <dgm:pt modelId="{C808F687-E34B-4A7E-A4E4-B96E5A82C78B}" type="sibTrans" cxnId="{6BE8B5D7-9AE4-4B39-97C3-03DD62CAD69B}">
      <dgm:prSet/>
      <dgm:spPr/>
      <dgm:t>
        <a:bodyPr/>
        <a:lstStyle/>
        <a:p>
          <a:endParaRPr lang="zh-CN" altLang="en-US"/>
        </a:p>
      </dgm:t>
    </dgm:pt>
    <dgm:pt modelId="{22CB56F7-53CF-49D5-8CD7-D96927B97E18}">
      <dgm:prSet custT="1"/>
      <dgm:spPr/>
      <dgm:t>
        <a:bodyPr/>
        <a:lstStyle/>
        <a:p>
          <a:pPr rtl="0"/>
          <a:r>
            <a:rPr lang="en-US" altLang="zh-CN" sz="2200" b="1" dirty="0" smtClean="0"/>
            <a:t>TCP</a:t>
          </a:r>
          <a:r>
            <a:rPr lang="zh-CN" altLang="en-US" sz="2200" b="1" dirty="0" smtClean="0"/>
            <a:t>服务器端的基本操作</a:t>
          </a:r>
          <a:endParaRPr lang="zh-CN" sz="2200" b="1" dirty="0"/>
        </a:p>
      </dgm:t>
    </dgm:pt>
    <dgm:pt modelId="{46076E90-2E5D-4BDC-94DE-51C0C097516C}" type="parTrans" cxnId="{CCD1CD2F-B68C-4248-9CE2-90D4E0E5C7C4}">
      <dgm:prSet/>
      <dgm:spPr/>
      <dgm:t>
        <a:bodyPr/>
        <a:lstStyle/>
        <a:p>
          <a:endParaRPr lang="zh-CN" altLang="en-US"/>
        </a:p>
      </dgm:t>
    </dgm:pt>
    <dgm:pt modelId="{0C16E3FF-676A-4D78-A98B-1BFE3085EF18}" type="sibTrans" cxnId="{CCD1CD2F-B68C-4248-9CE2-90D4E0E5C7C4}">
      <dgm:prSet/>
      <dgm:spPr/>
      <dgm:t>
        <a:bodyPr/>
        <a:lstStyle/>
        <a:p>
          <a:endParaRPr lang="zh-CN" altLang="en-US"/>
        </a:p>
      </dgm:t>
    </dgm:pt>
    <dgm:pt modelId="{9243CBD9-3E42-4F2D-8C62-6BD7812023A1}">
      <dgm:prSet custT="1"/>
      <dgm:spPr/>
      <dgm:t>
        <a:bodyPr/>
        <a:lstStyle/>
        <a:p>
          <a:pPr rtl="0"/>
          <a:r>
            <a:rPr lang="zh-CN" altLang="en-US" sz="2200" b="1" dirty="0" smtClean="0"/>
            <a:t>传输层协议</a:t>
          </a:r>
          <a:endParaRPr lang="zh-CN" altLang="en-US" sz="2200" b="1" dirty="0"/>
        </a:p>
      </dgm:t>
    </dgm:pt>
    <dgm:pt modelId="{6981F306-DBBA-4C5E-997F-3177B60EFF27}" type="parTrans" cxnId="{FA01E8DF-C5FD-47D6-8CB5-98C2AB4528B5}">
      <dgm:prSet/>
      <dgm:spPr/>
      <dgm:t>
        <a:bodyPr/>
        <a:lstStyle/>
        <a:p>
          <a:endParaRPr lang="zh-CN" altLang="en-US"/>
        </a:p>
      </dgm:t>
    </dgm:pt>
    <dgm:pt modelId="{561D1B1A-7912-4278-9DC0-DAE1AB3D0562}" type="sibTrans" cxnId="{FA01E8DF-C5FD-47D6-8CB5-98C2AB4528B5}">
      <dgm:prSet/>
      <dgm:spPr/>
      <dgm:t>
        <a:bodyPr/>
        <a:lstStyle/>
        <a:p>
          <a:endParaRPr lang="zh-CN" altLang="en-US"/>
        </a:p>
      </dgm:t>
    </dgm:pt>
    <dgm:pt modelId="{B027D09F-962C-4ED5-99D2-1000C429FD6D}" type="pres">
      <dgm:prSet presAssocID="{DA30B7D4-3527-46EA-A487-B2FFD938BE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39F0B9-71F2-4D0F-A85B-EE31D3BBAEEC}" type="pres">
      <dgm:prSet presAssocID="{7D37EDA1-6D37-4CC1-AFAE-60F1BA1AC78E}" presName="compNode" presStyleCnt="0"/>
      <dgm:spPr/>
    </dgm:pt>
    <dgm:pt modelId="{AB835824-033D-428E-AD19-04031793A2D6}" type="pres">
      <dgm:prSet presAssocID="{7D37EDA1-6D37-4CC1-AFAE-60F1BA1AC78E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30FA86A8-B965-41AF-886C-EAFC1061DCFD}" type="pres">
      <dgm:prSet presAssocID="{7D37EDA1-6D37-4CC1-AFAE-60F1BA1AC78E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C7675455-3EE7-4791-B1E3-1A82CC7048E7}" type="pres">
      <dgm:prSet presAssocID="{7D37EDA1-6D37-4CC1-AFAE-60F1BA1AC78E}" presName="compChildNode" presStyleCnt="0"/>
      <dgm:spPr/>
    </dgm:pt>
    <dgm:pt modelId="{C69F9D62-46A6-4F79-99B8-75A075201C36}" type="pres">
      <dgm:prSet presAssocID="{7D37EDA1-6D37-4CC1-AFAE-60F1BA1AC78E}" presName="theInnerList" presStyleCnt="0"/>
      <dgm:spPr/>
    </dgm:pt>
    <dgm:pt modelId="{F36688EE-A50F-4E27-A30A-F4102A8E0A4F}" type="pres">
      <dgm:prSet presAssocID="{305ED2B7-BDD9-401C-AC01-704E65853E56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CC5A2-E375-4CA0-A532-30AFE666E6D5}" type="pres">
      <dgm:prSet presAssocID="{305ED2B7-BDD9-401C-AC01-704E65853E56}" presName="aSpace2" presStyleCnt="0"/>
      <dgm:spPr/>
    </dgm:pt>
    <dgm:pt modelId="{23ABC79B-DD40-42C6-851B-04C630004560}" type="pres">
      <dgm:prSet presAssocID="{48F7EB30-68EF-4DD5-A799-1AE27B782434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4B5F8-6EF7-4724-980D-75E058EF11EC}" type="pres">
      <dgm:prSet presAssocID="{48F7EB30-68EF-4DD5-A799-1AE27B782434}" presName="aSpace2" presStyleCnt="0"/>
      <dgm:spPr/>
    </dgm:pt>
    <dgm:pt modelId="{5F5622DC-FD53-4355-9541-E07D2172BAAB}" type="pres">
      <dgm:prSet presAssocID="{75234D7D-0960-4031-9888-8A218B8A124F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66B91-E0DD-4FE0-A618-8CF6B015EDA6}" type="pres">
      <dgm:prSet presAssocID="{75234D7D-0960-4031-9888-8A218B8A124F}" presName="aSpace2" presStyleCnt="0"/>
      <dgm:spPr/>
    </dgm:pt>
    <dgm:pt modelId="{174C19DE-639B-4921-B598-8C3FC467C39D}" type="pres">
      <dgm:prSet presAssocID="{9243CBD9-3E42-4F2D-8C62-6BD7812023A1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609B0-2F37-45BB-806D-57FC8F12B316}" type="pres">
      <dgm:prSet presAssocID="{7D37EDA1-6D37-4CC1-AFAE-60F1BA1AC78E}" presName="aSpace" presStyleCnt="0"/>
      <dgm:spPr/>
    </dgm:pt>
    <dgm:pt modelId="{79F7CE44-33F5-4A57-B78D-A1EB4CB63F0C}" type="pres">
      <dgm:prSet presAssocID="{19732E75-B602-42F1-A96A-33D843750A92}" presName="compNode" presStyleCnt="0"/>
      <dgm:spPr/>
    </dgm:pt>
    <dgm:pt modelId="{D17C4C02-B711-4CF8-AD52-F24F6912285F}" type="pres">
      <dgm:prSet presAssocID="{19732E75-B602-42F1-A96A-33D843750A92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8E435230-9B80-4769-A917-5216B1075E54}" type="pres">
      <dgm:prSet presAssocID="{19732E75-B602-42F1-A96A-33D843750A92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0A1B1097-10A0-4E98-A5FB-51051B2B5111}" type="pres">
      <dgm:prSet presAssocID="{19732E75-B602-42F1-A96A-33D843750A92}" presName="compChildNode" presStyleCnt="0"/>
      <dgm:spPr/>
    </dgm:pt>
    <dgm:pt modelId="{D3A33B30-2F41-470F-B71B-78894350174B}" type="pres">
      <dgm:prSet presAssocID="{19732E75-B602-42F1-A96A-33D843750A92}" presName="theInnerList" presStyleCnt="0"/>
      <dgm:spPr/>
    </dgm:pt>
    <dgm:pt modelId="{A3B83FB1-DE6C-4A5C-AFA2-07473F52CF75}" type="pres">
      <dgm:prSet presAssocID="{49A7D781-52F4-4CCC-94AF-713B786BCB22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24129-6113-40FF-8FB2-44ED86817AA2}" type="pres">
      <dgm:prSet presAssocID="{49A7D781-52F4-4CCC-94AF-713B786BCB22}" presName="aSpace2" presStyleCnt="0"/>
      <dgm:spPr/>
    </dgm:pt>
    <dgm:pt modelId="{F2810CF4-673D-4662-9C62-D7F6B8CA3C56}" type="pres">
      <dgm:prSet presAssocID="{8AF47290-FD20-4353-A7F0-7D082C2EEF8A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DBCF1-69C4-4297-97EB-2108A8536BD1}" type="pres">
      <dgm:prSet presAssocID="{8AF47290-FD20-4353-A7F0-7D082C2EEF8A}" presName="aSpace2" presStyleCnt="0"/>
      <dgm:spPr/>
    </dgm:pt>
    <dgm:pt modelId="{60EA80AE-226E-4DD5-BDC9-58C4B670F883}" type="pres">
      <dgm:prSet presAssocID="{22CB56F7-53CF-49D5-8CD7-D96927B97E18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F3D346-5930-427E-A0F8-8577FA1720A1}" srcId="{DA30B7D4-3527-46EA-A487-B2FFD938BEB6}" destId="{19732E75-B602-42F1-A96A-33D843750A92}" srcOrd="1" destOrd="0" parTransId="{8311F082-F7F2-4B6C-9D52-BB7B4752A053}" sibTransId="{DE04055A-65FA-490A-BEA4-08C25B96BA27}"/>
    <dgm:cxn modelId="{8C7D0B39-27E0-4646-BBB7-BB05AFB83688}" type="presOf" srcId="{48F7EB30-68EF-4DD5-A799-1AE27B782434}" destId="{23ABC79B-DD40-42C6-851B-04C630004560}" srcOrd="0" destOrd="0" presId="urn:microsoft.com/office/officeart/2005/8/layout/lProcess2"/>
    <dgm:cxn modelId="{FC43EE5D-CA1F-4F01-A9E7-C31C7A08133B}" type="presOf" srcId="{8AF47290-FD20-4353-A7F0-7D082C2EEF8A}" destId="{F2810CF4-673D-4662-9C62-D7F6B8CA3C56}" srcOrd="0" destOrd="0" presId="urn:microsoft.com/office/officeart/2005/8/layout/lProcess2"/>
    <dgm:cxn modelId="{FD6B1632-96D9-4E47-AC6D-28000588B9E4}" type="presOf" srcId="{49A7D781-52F4-4CCC-94AF-713B786BCB22}" destId="{A3B83FB1-DE6C-4A5C-AFA2-07473F52CF75}" srcOrd="0" destOrd="0" presId="urn:microsoft.com/office/officeart/2005/8/layout/lProcess2"/>
    <dgm:cxn modelId="{CCD1CD2F-B68C-4248-9CE2-90D4E0E5C7C4}" srcId="{19732E75-B602-42F1-A96A-33D843750A92}" destId="{22CB56F7-53CF-49D5-8CD7-D96927B97E18}" srcOrd="2" destOrd="0" parTransId="{46076E90-2E5D-4BDC-94DE-51C0C097516C}" sibTransId="{0C16E3FF-676A-4D78-A98B-1BFE3085EF18}"/>
    <dgm:cxn modelId="{95B652A1-E4D9-4830-AA15-996F6484C3A3}" type="presOf" srcId="{19732E75-B602-42F1-A96A-33D843750A92}" destId="{8E435230-9B80-4769-A917-5216B1075E54}" srcOrd="1" destOrd="0" presId="urn:microsoft.com/office/officeart/2005/8/layout/lProcess2"/>
    <dgm:cxn modelId="{C9473EFF-D742-49ED-BE35-F7E4466879B6}" srcId="{7D37EDA1-6D37-4CC1-AFAE-60F1BA1AC78E}" destId="{75234D7D-0960-4031-9888-8A218B8A124F}" srcOrd="2" destOrd="0" parTransId="{D3BDADE9-8823-4D1D-BF19-633442E54C65}" sibTransId="{1DA17CA3-7CCE-4AC0-997D-EB3F616E1CFF}"/>
    <dgm:cxn modelId="{9922E790-8227-4F04-80FB-695CE6892C54}" type="presOf" srcId="{19732E75-B602-42F1-A96A-33D843750A92}" destId="{D17C4C02-B711-4CF8-AD52-F24F6912285F}" srcOrd="0" destOrd="0" presId="urn:microsoft.com/office/officeart/2005/8/layout/lProcess2"/>
    <dgm:cxn modelId="{2D236735-2EAB-437E-B754-7D3BD696BDC4}" srcId="{7D37EDA1-6D37-4CC1-AFAE-60F1BA1AC78E}" destId="{305ED2B7-BDD9-401C-AC01-704E65853E56}" srcOrd="0" destOrd="0" parTransId="{CD6064BF-90E0-4F81-AB79-4B5301E46662}" sibTransId="{D70B84D8-1BF6-4BBC-8578-A57020759426}"/>
    <dgm:cxn modelId="{8B7F370D-C01F-4BA6-865F-50FF084791A9}" type="presOf" srcId="{DA30B7D4-3527-46EA-A487-B2FFD938BEB6}" destId="{B027D09F-962C-4ED5-99D2-1000C429FD6D}" srcOrd="0" destOrd="0" presId="urn:microsoft.com/office/officeart/2005/8/layout/lProcess2"/>
    <dgm:cxn modelId="{2EE1650B-1C14-455A-8F1D-4F2E3D510F2A}" type="presOf" srcId="{305ED2B7-BDD9-401C-AC01-704E65853E56}" destId="{F36688EE-A50F-4E27-A30A-F4102A8E0A4F}" srcOrd="0" destOrd="0" presId="urn:microsoft.com/office/officeart/2005/8/layout/lProcess2"/>
    <dgm:cxn modelId="{01C0F8EC-2D7B-452E-8F26-2F97C5A39F1F}" srcId="{19732E75-B602-42F1-A96A-33D843750A92}" destId="{49A7D781-52F4-4CCC-94AF-713B786BCB22}" srcOrd="0" destOrd="0" parTransId="{69FA92CB-CF7A-4284-A89D-882D2FD3FEF8}" sibTransId="{30335675-EFD7-4C6C-A5E1-FC6B9D30DB5C}"/>
    <dgm:cxn modelId="{900488EC-0430-409E-8206-B52AA3E8FEBC}" type="presOf" srcId="{7D37EDA1-6D37-4CC1-AFAE-60F1BA1AC78E}" destId="{30FA86A8-B965-41AF-886C-EAFC1061DCFD}" srcOrd="1" destOrd="0" presId="urn:microsoft.com/office/officeart/2005/8/layout/lProcess2"/>
    <dgm:cxn modelId="{29EADCCE-1AEA-46F6-BC87-B48C027F19BB}" type="presOf" srcId="{22CB56F7-53CF-49D5-8CD7-D96927B97E18}" destId="{60EA80AE-226E-4DD5-BDC9-58C4B670F883}" srcOrd="0" destOrd="0" presId="urn:microsoft.com/office/officeart/2005/8/layout/lProcess2"/>
    <dgm:cxn modelId="{BD4473C1-F340-4249-B2E9-D057285C08B4}" srcId="{DA30B7D4-3527-46EA-A487-B2FFD938BEB6}" destId="{7D37EDA1-6D37-4CC1-AFAE-60F1BA1AC78E}" srcOrd="0" destOrd="0" parTransId="{3DA48B1D-FB5F-4AE5-9DA7-FA81914E0475}" sibTransId="{3E07F3FF-1357-4FE0-896F-4C4D4D840FFC}"/>
    <dgm:cxn modelId="{C468BFB5-0F9D-44B0-B8C1-7F9B391C6ACE}" srcId="{7D37EDA1-6D37-4CC1-AFAE-60F1BA1AC78E}" destId="{48F7EB30-68EF-4DD5-A799-1AE27B782434}" srcOrd="1" destOrd="0" parTransId="{84D62FF2-A629-4FBD-BF44-2CCF13FF55C9}" sibTransId="{CAD2D1C3-8A96-437C-8C8F-E58B1A087928}"/>
    <dgm:cxn modelId="{76625E5A-0C9F-4797-8731-16C320A50EC6}" type="presOf" srcId="{75234D7D-0960-4031-9888-8A218B8A124F}" destId="{5F5622DC-FD53-4355-9541-E07D2172BAAB}" srcOrd="0" destOrd="0" presId="urn:microsoft.com/office/officeart/2005/8/layout/lProcess2"/>
    <dgm:cxn modelId="{5CFF9453-967C-4FCE-9157-6765C431A794}" type="presOf" srcId="{9243CBD9-3E42-4F2D-8C62-6BD7812023A1}" destId="{174C19DE-639B-4921-B598-8C3FC467C39D}" srcOrd="0" destOrd="0" presId="urn:microsoft.com/office/officeart/2005/8/layout/lProcess2"/>
    <dgm:cxn modelId="{6BE8B5D7-9AE4-4B39-97C3-03DD62CAD69B}" srcId="{19732E75-B602-42F1-A96A-33D843750A92}" destId="{8AF47290-FD20-4353-A7F0-7D082C2EEF8A}" srcOrd="1" destOrd="0" parTransId="{89D03183-3C58-4B7F-B84D-9D2E1EE02F91}" sibTransId="{C808F687-E34B-4A7E-A4E4-B96E5A82C78B}"/>
    <dgm:cxn modelId="{FA01E8DF-C5FD-47D6-8CB5-98C2AB4528B5}" srcId="{7D37EDA1-6D37-4CC1-AFAE-60F1BA1AC78E}" destId="{9243CBD9-3E42-4F2D-8C62-6BD7812023A1}" srcOrd="3" destOrd="0" parTransId="{6981F306-DBBA-4C5E-997F-3177B60EFF27}" sibTransId="{561D1B1A-7912-4278-9DC0-DAE1AB3D0562}"/>
    <dgm:cxn modelId="{DA63F299-3929-49FC-B38F-D0F1B82A2A50}" type="presOf" srcId="{7D37EDA1-6D37-4CC1-AFAE-60F1BA1AC78E}" destId="{AB835824-033D-428E-AD19-04031793A2D6}" srcOrd="0" destOrd="0" presId="urn:microsoft.com/office/officeart/2005/8/layout/lProcess2"/>
    <dgm:cxn modelId="{FE3FA8AE-1ABB-4AC0-9281-8209C47F3844}" type="presParOf" srcId="{B027D09F-962C-4ED5-99D2-1000C429FD6D}" destId="{5A39F0B9-71F2-4D0F-A85B-EE31D3BBAEEC}" srcOrd="0" destOrd="0" presId="urn:microsoft.com/office/officeart/2005/8/layout/lProcess2"/>
    <dgm:cxn modelId="{4E7F9C7B-A69F-43B4-916B-3ED17B6BA8EE}" type="presParOf" srcId="{5A39F0B9-71F2-4D0F-A85B-EE31D3BBAEEC}" destId="{AB835824-033D-428E-AD19-04031793A2D6}" srcOrd="0" destOrd="0" presId="urn:microsoft.com/office/officeart/2005/8/layout/lProcess2"/>
    <dgm:cxn modelId="{25E11684-AADA-441A-899F-7BBEAC012745}" type="presParOf" srcId="{5A39F0B9-71F2-4D0F-A85B-EE31D3BBAEEC}" destId="{30FA86A8-B965-41AF-886C-EAFC1061DCFD}" srcOrd="1" destOrd="0" presId="urn:microsoft.com/office/officeart/2005/8/layout/lProcess2"/>
    <dgm:cxn modelId="{8D4F3904-6733-4CC1-A0CB-50B218C5CC17}" type="presParOf" srcId="{5A39F0B9-71F2-4D0F-A85B-EE31D3BBAEEC}" destId="{C7675455-3EE7-4791-B1E3-1A82CC7048E7}" srcOrd="2" destOrd="0" presId="urn:microsoft.com/office/officeart/2005/8/layout/lProcess2"/>
    <dgm:cxn modelId="{6AC95888-7BA9-408C-8C10-1C3C3BE7C0B7}" type="presParOf" srcId="{C7675455-3EE7-4791-B1E3-1A82CC7048E7}" destId="{C69F9D62-46A6-4F79-99B8-75A075201C36}" srcOrd="0" destOrd="0" presId="urn:microsoft.com/office/officeart/2005/8/layout/lProcess2"/>
    <dgm:cxn modelId="{3143278C-4077-4AC6-B8CD-DFFAE2EA5AA9}" type="presParOf" srcId="{C69F9D62-46A6-4F79-99B8-75A075201C36}" destId="{F36688EE-A50F-4E27-A30A-F4102A8E0A4F}" srcOrd="0" destOrd="0" presId="urn:microsoft.com/office/officeart/2005/8/layout/lProcess2"/>
    <dgm:cxn modelId="{B1CAAC5B-D85D-47A6-81B3-18E8846EE147}" type="presParOf" srcId="{C69F9D62-46A6-4F79-99B8-75A075201C36}" destId="{B7DCC5A2-E375-4CA0-A532-30AFE666E6D5}" srcOrd="1" destOrd="0" presId="urn:microsoft.com/office/officeart/2005/8/layout/lProcess2"/>
    <dgm:cxn modelId="{30661D04-E012-4AAA-8F4F-F419E2F0F185}" type="presParOf" srcId="{C69F9D62-46A6-4F79-99B8-75A075201C36}" destId="{23ABC79B-DD40-42C6-851B-04C630004560}" srcOrd="2" destOrd="0" presId="urn:microsoft.com/office/officeart/2005/8/layout/lProcess2"/>
    <dgm:cxn modelId="{FEB54922-79EC-482F-BE3E-40EA7DF45234}" type="presParOf" srcId="{C69F9D62-46A6-4F79-99B8-75A075201C36}" destId="{1064B5F8-6EF7-4724-980D-75E058EF11EC}" srcOrd="3" destOrd="0" presId="urn:microsoft.com/office/officeart/2005/8/layout/lProcess2"/>
    <dgm:cxn modelId="{EF42884E-C36B-47B6-817A-F93A86E88221}" type="presParOf" srcId="{C69F9D62-46A6-4F79-99B8-75A075201C36}" destId="{5F5622DC-FD53-4355-9541-E07D2172BAAB}" srcOrd="4" destOrd="0" presId="urn:microsoft.com/office/officeart/2005/8/layout/lProcess2"/>
    <dgm:cxn modelId="{EBA44E30-F616-4611-87AF-70E6C28D68CB}" type="presParOf" srcId="{C69F9D62-46A6-4F79-99B8-75A075201C36}" destId="{D3B66B91-E0DD-4FE0-A618-8CF6B015EDA6}" srcOrd="5" destOrd="0" presId="urn:microsoft.com/office/officeart/2005/8/layout/lProcess2"/>
    <dgm:cxn modelId="{E14F3600-DEE7-471F-8419-CCC70B770440}" type="presParOf" srcId="{C69F9D62-46A6-4F79-99B8-75A075201C36}" destId="{174C19DE-639B-4921-B598-8C3FC467C39D}" srcOrd="6" destOrd="0" presId="urn:microsoft.com/office/officeart/2005/8/layout/lProcess2"/>
    <dgm:cxn modelId="{D4A00D4A-33BA-4A0A-99D3-B7D6C3BCBA31}" type="presParOf" srcId="{B027D09F-962C-4ED5-99D2-1000C429FD6D}" destId="{A25609B0-2F37-45BB-806D-57FC8F12B316}" srcOrd="1" destOrd="0" presId="urn:microsoft.com/office/officeart/2005/8/layout/lProcess2"/>
    <dgm:cxn modelId="{1F609695-D037-46A9-B86C-F657E224018A}" type="presParOf" srcId="{B027D09F-962C-4ED5-99D2-1000C429FD6D}" destId="{79F7CE44-33F5-4A57-B78D-A1EB4CB63F0C}" srcOrd="2" destOrd="0" presId="urn:microsoft.com/office/officeart/2005/8/layout/lProcess2"/>
    <dgm:cxn modelId="{DD75BE5A-8D03-4FAD-904A-5D9CF5971860}" type="presParOf" srcId="{79F7CE44-33F5-4A57-B78D-A1EB4CB63F0C}" destId="{D17C4C02-B711-4CF8-AD52-F24F6912285F}" srcOrd="0" destOrd="0" presId="urn:microsoft.com/office/officeart/2005/8/layout/lProcess2"/>
    <dgm:cxn modelId="{E4B1E677-D69F-4852-B54A-E99B38D5B9F8}" type="presParOf" srcId="{79F7CE44-33F5-4A57-B78D-A1EB4CB63F0C}" destId="{8E435230-9B80-4769-A917-5216B1075E54}" srcOrd="1" destOrd="0" presId="urn:microsoft.com/office/officeart/2005/8/layout/lProcess2"/>
    <dgm:cxn modelId="{D776CEBC-032B-41AD-89DD-42E55F38D2A6}" type="presParOf" srcId="{79F7CE44-33F5-4A57-B78D-A1EB4CB63F0C}" destId="{0A1B1097-10A0-4E98-A5FB-51051B2B5111}" srcOrd="2" destOrd="0" presId="urn:microsoft.com/office/officeart/2005/8/layout/lProcess2"/>
    <dgm:cxn modelId="{7C6681EB-C20E-4228-8428-DA1B9E47B810}" type="presParOf" srcId="{0A1B1097-10A0-4E98-A5FB-51051B2B5111}" destId="{D3A33B30-2F41-470F-B71B-78894350174B}" srcOrd="0" destOrd="0" presId="urn:microsoft.com/office/officeart/2005/8/layout/lProcess2"/>
    <dgm:cxn modelId="{CBC341C4-1C88-4D5C-9F8C-B71912E02EEA}" type="presParOf" srcId="{D3A33B30-2F41-470F-B71B-78894350174B}" destId="{A3B83FB1-DE6C-4A5C-AFA2-07473F52CF75}" srcOrd="0" destOrd="0" presId="urn:microsoft.com/office/officeart/2005/8/layout/lProcess2"/>
    <dgm:cxn modelId="{974A7862-46E8-48C9-AED0-11131A99E8DE}" type="presParOf" srcId="{D3A33B30-2F41-470F-B71B-78894350174B}" destId="{B6D24129-6113-40FF-8FB2-44ED86817AA2}" srcOrd="1" destOrd="0" presId="urn:microsoft.com/office/officeart/2005/8/layout/lProcess2"/>
    <dgm:cxn modelId="{A18CF0F8-C2E7-4DE4-9A2A-DEA5DA486F89}" type="presParOf" srcId="{D3A33B30-2F41-470F-B71B-78894350174B}" destId="{F2810CF4-673D-4662-9C62-D7F6B8CA3C56}" srcOrd="2" destOrd="0" presId="urn:microsoft.com/office/officeart/2005/8/layout/lProcess2"/>
    <dgm:cxn modelId="{9934EF25-4A65-4A61-9211-32511254F84F}" type="presParOf" srcId="{D3A33B30-2F41-470F-B71B-78894350174B}" destId="{302DBCF1-69C4-4297-97EB-2108A8536BD1}" srcOrd="3" destOrd="0" presId="urn:microsoft.com/office/officeart/2005/8/layout/lProcess2"/>
    <dgm:cxn modelId="{CC464503-465E-4074-99C8-70D0F8CFE043}" type="presParOf" srcId="{D3A33B30-2F41-470F-B71B-78894350174B}" destId="{60EA80AE-226E-4DD5-BDC9-58C4B670F88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35824-033D-428E-AD19-04031793A2D6}">
      <dsp:nvSpPr>
        <dsp:cNvPr id="0" name=""/>
        <dsp:cNvSpPr/>
      </dsp:nvSpPr>
      <dsp:spPr>
        <a:xfrm>
          <a:off x="3784" y="0"/>
          <a:ext cx="3640130" cy="38884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基本概念</a:t>
          </a:r>
          <a:endParaRPr lang="zh-CN" altLang="en-US" sz="2200" b="1" kern="1200" dirty="0"/>
        </a:p>
      </dsp:txBody>
      <dsp:txXfrm>
        <a:off x="3784" y="0"/>
        <a:ext cx="3640130" cy="1166529"/>
      </dsp:txXfrm>
    </dsp:sp>
    <dsp:sp modelId="{F36688EE-A50F-4E27-A30A-F4102A8E0A4F}">
      <dsp:nvSpPr>
        <dsp:cNvPr id="0" name=""/>
        <dsp:cNvSpPr/>
      </dsp:nvSpPr>
      <dsp:spPr>
        <a:xfrm>
          <a:off x="367797" y="1166624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什么是网络编程</a:t>
          </a:r>
          <a:endParaRPr lang="zh-CN" altLang="en-US" sz="2200" b="1" kern="1200" dirty="0"/>
        </a:p>
      </dsp:txBody>
      <dsp:txXfrm>
        <a:off x="384388" y="1183215"/>
        <a:ext cx="2878922" cy="533279"/>
      </dsp:txXfrm>
    </dsp:sp>
    <dsp:sp modelId="{23ABC79B-DD40-42C6-851B-04C630004560}">
      <dsp:nvSpPr>
        <dsp:cNvPr id="0" name=""/>
        <dsp:cNvSpPr/>
      </dsp:nvSpPr>
      <dsp:spPr>
        <a:xfrm>
          <a:off x="367797" y="1820234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IP</a:t>
          </a:r>
          <a:r>
            <a:rPr lang="zh-CN" altLang="en-US" sz="2200" b="1" kern="1200" dirty="0" smtClean="0"/>
            <a:t>地址</a:t>
          </a:r>
          <a:endParaRPr lang="zh-CN" altLang="en-US" sz="2200" b="1" kern="1200" dirty="0"/>
        </a:p>
      </dsp:txBody>
      <dsp:txXfrm>
        <a:off x="384388" y="1836825"/>
        <a:ext cx="2878922" cy="533279"/>
      </dsp:txXfrm>
    </dsp:sp>
    <dsp:sp modelId="{5F5622DC-FD53-4355-9541-E07D2172BAAB}">
      <dsp:nvSpPr>
        <dsp:cNvPr id="0" name=""/>
        <dsp:cNvSpPr/>
      </dsp:nvSpPr>
      <dsp:spPr>
        <a:xfrm>
          <a:off x="367797" y="2473843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端口号</a:t>
          </a:r>
          <a:endParaRPr lang="zh-CN" altLang="en-US" sz="2200" b="1" kern="1200" dirty="0"/>
        </a:p>
      </dsp:txBody>
      <dsp:txXfrm>
        <a:off x="384388" y="2490434"/>
        <a:ext cx="2878922" cy="533279"/>
      </dsp:txXfrm>
    </dsp:sp>
    <dsp:sp modelId="{174C19DE-639B-4921-B598-8C3FC467C39D}">
      <dsp:nvSpPr>
        <dsp:cNvPr id="0" name=""/>
        <dsp:cNvSpPr/>
      </dsp:nvSpPr>
      <dsp:spPr>
        <a:xfrm>
          <a:off x="367797" y="3127453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传输层协议</a:t>
          </a:r>
          <a:endParaRPr lang="zh-CN" altLang="en-US" sz="2200" b="1" kern="1200" dirty="0"/>
        </a:p>
      </dsp:txBody>
      <dsp:txXfrm>
        <a:off x="384388" y="3144044"/>
        <a:ext cx="2878922" cy="533279"/>
      </dsp:txXfrm>
    </dsp:sp>
    <dsp:sp modelId="{D17C4C02-B711-4CF8-AD52-F24F6912285F}">
      <dsp:nvSpPr>
        <dsp:cNvPr id="0" name=""/>
        <dsp:cNvSpPr/>
      </dsp:nvSpPr>
      <dsp:spPr>
        <a:xfrm>
          <a:off x="3916924" y="0"/>
          <a:ext cx="3640130" cy="38884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TCP</a:t>
          </a:r>
          <a:r>
            <a:rPr lang="zh-CN" altLang="en-US" sz="2200" b="1" kern="1200" dirty="0" smtClean="0"/>
            <a:t>的</a:t>
          </a:r>
          <a:r>
            <a:rPr lang="en-US" altLang="zh-CN" sz="2200" b="1" kern="1200" dirty="0" smtClean="0"/>
            <a:t>Java</a:t>
          </a:r>
          <a:r>
            <a:rPr lang="zh-CN" altLang="en-US" sz="2200" b="1" kern="1200" dirty="0" smtClean="0"/>
            <a:t>支持</a:t>
          </a:r>
          <a:endParaRPr lang="zh-CN" sz="2200" b="1" kern="1200" dirty="0"/>
        </a:p>
      </dsp:txBody>
      <dsp:txXfrm>
        <a:off x="3916924" y="0"/>
        <a:ext cx="3640130" cy="1166529"/>
      </dsp:txXfrm>
    </dsp:sp>
    <dsp:sp modelId="{A3B83FB1-DE6C-4A5C-AFA2-07473F52CF75}">
      <dsp:nvSpPr>
        <dsp:cNvPr id="0" name=""/>
        <dsp:cNvSpPr/>
      </dsp:nvSpPr>
      <dsp:spPr>
        <a:xfrm>
          <a:off x="4280938" y="1166861"/>
          <a:ext cx="2912104" cy="763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</a:t>
          </a:r>
          <a:r>
            <a:rPr lang="en-US" altLang="zh-CN" sz="2200" b="1" kern="1200" dirty="0" smtClean="0"/>
            <a:t>ocket</a:t>
          </a:r>
          <a:r>
            <a:rPr lang="zh-CN" altLang="en-US" sz="2200" b="1" kern="1200" dirty="0" smtClean="0"/>
            <a:t>和</a:t>
          </a:r>
          <a:r>
            <a:rPr lang="en-US" altLang="zh-CN" sz="2200" b="1" kern="1200" dirty="0" err="1" smtClean="0"/>
            <a:t>ServerSocket</a:t>
          </a:r>
          <a:endParaRPr lang="zh-CN" sz="2200" b="1" kern="1200" dirty="0"/>
        </a:p>
      </dsp:txBody>
      <dsp:txXfrm>
        <a:off x="4303312" y="1189235"/>
        <a:ext cx="2867356" cy="719173"/>
      </dsp:txXfrm>
    </dsp:sp>
    <dsp:sp modelId="{F2810CF4-673D-4662-9C62-D7F6B8CA3C56}">
      <dsp:nvSpPr>
        <dsp:cNvPr id="0" name=""/>
        <dsp:cNvSpPr/>
      </dsp:nvSpPr>
      <dsp:spPr>
        <a:xfrm>
          <a:off x="4280938" y="2048309"/>
          <a:ext cx="2912104" cy="763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TCP</a:t>
          </a:r>
          <a:r>
            <a:rPr lang="zh-CN" altLang="en-US" sz="2200" b="1" kern="1200" dirty="0" smtClean="0"/>
            <a:t>客户端的基本操作</a:t>
          </a:r>
          <a:endParaRPr lang="zh-CN" sz="2200" b="1" kern="1200" dirty="0"/>
        </a:p>
      </dsp:txBody>
      <dsp:txXfrm>
        <a:off x="4303312" y="2070683"/>
        <a:ext cx="2867356" cy="719173"/>
      </dsp:txXfrm>
    </dsp:sp>
    <dsp:sp modelId="{60EA80AE-226E-4DD5-BDC9-58C4B670F883}">
      <dsp:nvSpPr>
        <dsp:cNvPr id="0" name=""/>
        <dsp:cNvSpPr/>
      </dsp:nvSpPr>
      <dsp:spPr>
        <a:xfrm>
          <a:off x="4280938" y="2929756"/>
          <a:ext cx="2912104" cy="763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TCP</a:t>
          </a:r>
          <a:r>
            <a:rPr lang="zh-CN" altLang="en-US" sz="2200" b="1" kern="1200" dirty="0" smtClean="0"/>
            <a:t>服务器端的基本操作</a:t>
          </a:r>
          <a:endParaRPr lang="zh-CN" sz="2200" b="1" kern="1200" dirty="0"/>
        </a:p>
      </dsp:txBody>
      <dsp:txXfrm>
        <a:off x="4303312" y="2952130"/>
        <a:ext cx="2867356" cy="719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2060033/article/details/1383564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9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TCP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网络编程</a:t>
            </a: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836712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73414738"/>
              </p:ext>
            </p:extLst>
          </p:nvPr>
        </p:nvGraphicFramePr>
        <p:xfrm>
          <a:off x="683568" y="1916832"/>
          <a:ext cx="75608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72176" y="908720"/>
            <a:ext cx="8280920" cy="6264696"/>
          </a:xfrm>
        </p:spPr>
        <p:txBody>
          <a:bodyPr/>
          <a:lstStyle/>
          <a:p>
            <a:pPr marL="0" indent="0" algn="ctr">
              <a:spcBef>
                <a:spcPts val="400"/>
              </a:spcBef>
              <a:buNone/>
            </a:pPr>
            <a:r>
              <a:rPr lang="zh-CN" altLang="zh-CN" sz="2600" b="1" dirty="0"/>
              <a:t>典型的</a:t>
            </a:r>
            <a:r>
              <a:rPr lang="en-US" altLang="zh-CN" sz="2600" b="1" dirty="0"/>
              <a:t>TCP</a:t>
            </a:r>
            <a:r>
              <a:rPr lang="zh-CN" altLang="zh-CN" sz="2600" b="1" dirty="0"/>
              <a:t>服务端执行如下操作： </a:t>
            </a:r>
            <a:endParaRPr lang="en-US" altLang="zh-CN" sz="26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服务器对</a:t>
            </a:r>
            <a:r>
              <a:rPr lang="zh-CN" altLang="zh-CN" sz="2400" b="1" dirty="0"/>
              <a:t>特定端口创建出</a:t>
            </a:r>
            <a:r>
              <a:rPr lang="en-US" altLang="zh-CN" sz="2400" b="1" dirty="0" err="1"/>
              <a:t>ServerSocket</a:t>
            </a:r>
            <a:endParaRPr lang="zh-CN" altLang="zh-CN" sz="2400" b="1" dirty="0"/>
          </a:p>
          <a:p>
            <a:pPr marL="0" indent="0">
              <a:spcBef>
                <a:spcPts val="400"/>
              </a:spcBef>
              <a:buNone/>
            </a:pP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 smtClean="0"/>
              <a:t> </a:t>
            </a:r>
            <a:r>
              <a:rPr lang="zh-CN" altLang="zh-CN" sz="2400" b="1" dirty="0"/>
              <a:t>通过</a:t>
            </a:r>
            <a:r>
              <a:rPr lang="en-US" altLang="zh-CN" sz="2400" b="1" dirty="0"/>
              <a:t>accept</a:t>
            </a:r>
            <a:r>
              <a:rPr lang="zh-CN" altLang="zh-CN" sz="2400" b="1" dirty="0"/>
              <a:t>监听客户端的请求 </a:t>
            </a: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 smtClean="0"/>
              <a:t>      accept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方法会在等待用户的</a:t>
            </a:r>
            <a:r>
              <a:rPr lang="en-US" altLang="zh-CN" sz="2400" b="1" dirty="0"/>
              <a:t>Socket</a:t>
            </a:r>
            <a:r>
              <a:rPr lang="zh-CN" altLang="zh-CN" sz="2400" b="1" dirty="0"/>
              <a:t>连接</a:t>
            </a:r>
            <a:r>
              <a:rPr lang="zh-CN" altLang="zh-CN" sz="2400" b="1" dirty="0" smtClean="0"/>
              <a:t>时</a:t>
            </a:r>
            <a:r>
              <a:rPr lang="zh-CN" altLang="en-US" sz="2400" b="1" dirty="0" smtClean="0"/>
              <a:t>进入阻塞状态。</a:t>
            </a:r>
            <a:r>
              <a:rPr lang="zh-CN" altLang="zh-CN" sz="2400" b="1" dirty="0" smtClean="0"/>
              <a:t>当</a:t>
            </a:r>
            <a:r>
              <a:rPr lang="zh-CN" altLang="zh-CN" sz="2400" b="1" dirty="0"/>
              <a:t>用户连上来时，此方法会返回一个</a:t>
            </a:r>
            <a:r>
              <a:rPr lang="en-US" altLang="zh-CN" sz="2400" b="1" dirty="0"/>
              <a:t>Socket</a:t>
            </a: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该</a:t>
            </a:r>
            <a:r>
              <a:rPr lang="en-US" altLang="zh-CN" sz="2400" b="1" dirty="0" smtClean="0"/>
              <a:t>Socket</a:t>
            </a:r>
            <a:r>
              <a:rPr lang="zh-CN" altLang="en-US" sz="2400" b="1" dirty="0" smtClean="0"/>
              <a:t>与</a:t>
            </a:r>
            <a:r>
              <a:rPr lang="en-US" altLang="zh-CN" sz="2400" b="1" dirty="0" err="1" smtClean="0"/>
              <a:t>ServerSocket</a:t>
            </a:r>
            <a:r>
              <a:rPr lang="zh-CN" altLang="en-US" sz="2400" b="1" dirty="0" smtClean="0"/>
              <a:t>端口不同</a:t>
            </a:r>
            <a:r>
              <a:rPr lang="zh-CN" altLang="zh-CN" sz="2400" b="1" dirty="0" smtClean="0"/>
              <a:t>）与客户端</a:t>
            </a:r>
            <a:r>
              <a:rPr lang="zh-CN" altLang="en-US" sz="2400" b="1" dirty="0" smtClean="0"/>
              <a:t>进行</a:t>
            </a:r>
            <a:r>
              <a:rPr lang="zh-CN" altLang="zh-CN" sz="2400" b="1" dirty="0" smtClean="0"/>
              <a:t>通信。</a:t>
            </a: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zh-CN" altLang="zh-CN" sz="2400" b="1" dirty="0"/>
              <a:t>建立连接后，通过输出输入流进行读写操作 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基本方法与</a:t>
            </a:r>
            <a:r>
              <a:rPr lang="zh-CN" altLang="en-US" sz="2400" b="1" dirty="0" smtClean="0"/>
              <a:t>客户端的读写相同）</a:t>
            </a:r>
            <a:r>
              <a:rPr lang="en-US" altLang="zh-CN" sz="2400" b="1" dirty="0"/>
              <a:t>	</a:t>
            </a:r>
            <a:br>
              <a:rPr lang="en-US" altLang="zh-CN" sz="2400" b="1" dirty="0"/>
            </a:b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关闭</a:t>
            </a:r>
            <a:r>
              <a:rPr lang="zh-CN" altLang="zh-CN" sz="2400" b="1" dirty="0"/>
              <a:t>相关资源</a:t>
            </a:r>
          </a:p>
          <a:p>
            <a:pPr marL="0" indent="0">
              <a:spcBef>
                <a:spcPts val="400"/>
              </a:spcBef>
              <a:buNone/>
            </a:pPr>
            <a:endParaRPr lang="en-US" altLang="zh-CN" sz="26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600" b="1" dirty="0"/>
              <a:t/>
            </a:r>
            <a:br>
              <a:rPr lang="en-US" altLang="zh-CN" sz="2600" b="1" dirty="0"/>
            </a:br>
            <a:endParaRPr lang="zh-CN" altLang="zh-CN" sz="2600" b="1" dirty="0"/>
          </a:p>
        </p:txBody>
      </p:sp>
      <p:sp>
        <p:nvSpPr>
          <p:cNvPr id="8" name="矩形 7"/>
          <p:cNvSpPr/>
          <p:nvPr/>
        </p:nvSpPr>
        <p:spPr>
          <a:xfrm>
            <a:off x="2361420" y="332656"/>
            <a:ext cx="4387740" cy="492443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600" dirty="0" smtClean="0"/>
              <a:t>3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TCP</a:t>
            </a:r>
            <a:r>
              <a:rPr lang="zh-CN" altLang="en-US" sz="2600" dirty="0" smtClean="0"/>
              <a:t>服务器端的基本操作</a:t>
            </a:r>
            <a:endParaRPr lang="en-US" altLang="zh-CN" sz="2600" dirty="0"/>
          </a:p>
        </p:txBody>
      </p:sp>
      <p:sp>
        <p:nvSpPr>
          <p:cNvPr id="2" name="矩形 1"/>
          <p:cNvSpPr/>
          <p:nvPr/>
        </p:nvSpPr>
        <p:spPr>
          <a:xfrm>
            <a:off x="971600" y="1988840"/>
            <a:ext cx="684076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ServerSocket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ServerSocket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&amp;quot"/>
                <a:cs typeface="Times New Roman" pitchFamily="18" charset="0"/>
              </a:rPr>
              <a:t>(4242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); 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6224" y="4365104"/>
            <a:ext cx="457200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Socket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sock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serverSock.accept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();</a:t>
            </a:r>
            <a:endParaRPr lang="zh-CN" altLang="zh-CN" dirty="0">
              <a:solidFill>
                <a:srgbClr val="4D4D4D"/>
              </a:solidFill>
              <a:latin typeface="Calibri" pitchFamily="34" charset="0"/>
              <a:ea typeface="&amp;quo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9658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【</a:t>
            </a:r>
            <a:r>
              <a:rPr lang="zh-CN" altLang="en-US" sz="2500" dirty="0" smtClean="0"/>
              <a:t>例</a:t>
            </a:r>
            <a:r>
              <a:rPr lang="en-US" altLang="zh-CN" sz="2500" dirty="0"/>
              <a:t>1</a:t>
            </a:r>
            <a:r>
              <a:rPr lang="en-US" altLang="zh-CN" sz="2500" dirty="0" smtClean="0"/>
              <a:t>】</a:t>
            </a:r>
            <a:r>
              <a:rPr lang="zh-CN" altLang="zh-CN" sz="2500" dirty="0"/>
              <a:t>客户端向服务器发送字符串，服务器接受</a:t>
            </a:r>
            <a:r>
              <a:rPr lang="zh-CN" altLang="zh-CN" sz="2500" dirty="0" smtClean="0"/>
              <a:t>字符</a:t>
            </a:r>
            <a:r>
              <a:rPr lang="zh-CN" altLang="en-US" sz="2500" dirty="0" smtClean="0"/>
              <a:t>串。   </a:t>
            </a:r>
            <a:endParaRPr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611560" y="879103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、编写服务器类</a:t>
            </a:r>
            <a:r>
              <a:rPr lang="en-US" altLang="zh-CN" dirty="0" smtClean="0"/>
              <a:t>ServerDemo1 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526" name="TextBox2" r:id="rId2" imgW="7705800" imgH="4410000"/>
        </mc:Choice>
        <mc:Fallback>
          <p:control name="TextBox2" r:id="rId2" imgW="7705800" imgH="441000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84213" y="1470759"/>
                  <a:ext cx="7704137" cy="44065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3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9658"/>
            <a:ext cx="8497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【</a:t>
            </a:r>
            <a:r>
              <a:rPr lang="zh-CN" altLang="en-US" sz="2500" dirty="0" smtClean="0"/>
              <a:t>例</a:t>
            </a:r>
            <a:r>
              <a:rPr lang="en-US" altLang="zh-CN" sz="2500" dirty="0"/>
              <a:t>1</a:t>
            </a:r>
            <a:r>
              <a:rPr lang="en-US" altLang="zh-CN" sz="2500" dirty="0" smtClean="0"/>
              <a:t>】</a:t>
            </a:r>
            <a:r>
              <a:rPr lang="zh-CN" altLang="zh-CN" sz="2500" dirty="0"/>
              <a:t>客户端向服务器发送字符串，服务器接受</a:t>
            </a:r>
            <a:r>
              <a:rPr lang="zh-CN" altLang="zh-CN" sz="2500" dirty="0" smtClean="0"/>
              <a:t>字符串</a:t>
            </a:r>
            <a:r>
              <a:rPr lang="zh-CN" altLang="en-US" sz="2500" dirty="0" smtClean="0"/>
              <a:t>。</a:t>
            </a:r>
            <a:endParaRPr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611560" y="1023119"/>
            <a:ext cx="4488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、编写客户端类</a:t>
            </a:r>
            <a:r>
              <a:rPr lang="en-US" altLang="zh-CN" dirty="0" smtClean="0"/>
              <a:t>ClientDemo1 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2143" name="TextBox2" r:id="rId2" imgW="7705800" imgH="4105440"/>
        </mc:Choice>
        <mc:Fallback>
          <p:control name="TextBox2" r:id="rId2" imgW="7705800" imgH="41054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1188" y="1628800"/>
                  <a:ext cx="7704137" cy="4103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60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412" y="287650"/>
            <a:ext cx="84530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【</a:t>
            </a:r>
            <a:r>
              <a:rPr lang="zh-CN" altLang="en-US" sz="2500" dirty="0" smtClean="0"/>
              <a:t>例</a:t>
            </a:r>
            <a:r>
              <a:rPr lang="en-US" altLang="zh-CN" sz="2500" dirty="0"/>
              <a:t>1</a:t>
            </a:r>
            <a:r>
              <a:rPr lang="en-US" altLang="zh-CN" sz="2500" dirty="0" smtClean="0"/>
              <a:t>】</a:t>
            </a:r>
            <a:r>
              <a:rPr lang="zh-CN" altLang="zh-CN" sz="2500" dirty="0"/>
              <a:t>客户端向服务器发送字符串，服务器接受</a:t>
            </a:r>
            <a:r>
              <a:rPr lang="zh-CN" altLang="zh-CN" sz="2500" dirty="0" smtClean="0"/>
              <a:t>字符串</a:t>
            </a:r>
            <a:r>
              <a:rPr lang="zh-CN" altLang="en-US" sz="2500" dirty="0" smtClean="0"/>
              <a:t>。</a:t>
            </a:r>
            <a:endParaRPr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39428" y="980728"/>
            <a:ext cx="82370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3</a:t>
            </a:r>
            <a:r>
              <a:rPr lang="zh-CN" altLang="en-US" sz="2500" dirty="0" smtClean="0"/>
              <a:t>、先执行</a:t>
            </a:r>
            <a:r>
              <a:rPr lang="en-US" altLang="zh-CN" sz="2500" dirty="0" smtClean="0"/>
              <a:t>ServerDemo1</a:t>
            </a:r>
            <a:r>
              <a:rPr lang="zh-CN" altLang="en-US" sz="2500" dirty="0" smtClean="0"/>
              <a:t>，以启动服务器；再执行</a:t>
            </a:r>
            <a:r>
              <a:rPr lang="en-US" altLang="zh-CN" sz="2500" dirty="0" smtClean="0"/>
              <a:t>ClientDemo1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r>
              <a:rPr lang="en-US" altLang="zh-CN" sz="2500" dirty="0" smtClean="0"/>
              <a:t>     </a:t>
            </a:r>
            <a:r>
              <a:rPr lang="zh-CN" altLang="en-US" sz="2500" dirty="0" smtClean="0"/>
              <a:t>在</a:t>
            </a:r>
            <a:r>
              <a:rPr lang="en-US" altLang="zh-CN" sz="2500" dirty="0" smtClean="0"/>
              <a:t>ServerDemo1</a:t>
            </a:r>
            <a:r>
              <a:rPr lang="zh-CN" altLang="en-US" sz="2500" dirty="0" smtClean="0"/>
              <a:t>的控制台中输出：</a:t>
            </a:r>
            <a:endParaRPr lang="en-US" altLang="zh-CN" sz="2500" dirty="0" smtClean="0"/>
          </a:p>
          <a:p>
            <a:endParaRPr lang="en-US" altLang="zh-CN" sz="2500" dirty="0" smtClean="0"/>
          </a:p>
        </p:txBody>
      </p:sp>
      <p:sp>
        <p:nvSpPr>
          <p:cNvPr id="3" name="矩形 2"/>
          <p:cNvSpPr/>
          <p:nvPr/>
        </p:nvSpPr>
        <p:spPr>
          <a:xfrm>
            <a:off x="827584" y="4365104"/>
            <a:ext cx="7416824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注意：若</a:t>
            </a:r>
            <a:r>
              <a:rPr lang="zh-CN" altLang="en-US" dirty="0"/>
              <a:t>先执行</a:t>
            </a:r>
            <a:r>
              <a:rPr lang="en-US" altLang="zh-CN" dirty="0" smtClean="0"/>
              <a:t>ClientDemo1</a:t>
            </a:r>
            <a:r>
              <a:rPr lang="zh-CN" altLang="en-US" dirty="0" smtClean="0"/>
              <a:t>，则抛出异常：</a:t>
            </a:r>
            <a:r>
              <a:rPr lang="en-US" altLang="zh-CN" dirty="0"/>
              <a:t> Exception in thread "main" </a:t>
            </a:r>
            <a:r>
              <a:rPr lang="en-US" altLang="zh-CN" dirty="0" err="1"/>
              <a:t>java.net.ConnectException</a:t>
            </a:r>
            <a:r>
              <a:rPr lang="en-US" altLang="zh-CN" dirty="0"/>
              <a:t>: Connection refused: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2636912"/>
            <a:ext cx="61206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127.0.0.1,</a:t>
            </a:r>
            <a:r>
              <a:rPr lang="zh-CN" altLang="en-US" dirty="0"/>
              <a:t>端口号：</a:t>
            </a:r>
            <a:r>
              <a:rPr lang="en-US" altLang="zh-CN" dirty="0"/>
              <a:t>57946</a:t>
            </a:r>
          </a:p>
          <a:p>
            <a:r>
              <a:rPr lang="zh-CN" altLang="en-US" dirty="0"/>
              <a:t>你好，服务器</a:t>
            </a:r>
          </a:p>
        </p:txBody>
      </p:sp>
    </p:spTree>
    <p:extLst>
      <p:ext uri="{BB962C8B-B14F-4D97-AF65-F5344CB8AC3E}">
        <p14:creationId xmlns:p14="http://schemas.microsoft.com/office/powerpoint/2010/main" val="14108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09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实现服务器与客户端的双向通讯。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869811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、编写服务器类</a:t>
            </a:r>
            <a:r>
              <a:rPr lang="en-US" altLang="zh-CN" dirty="0" smtClean="0"/>
              <a:t>ServerDemo2</a:t>
            </a:r>
            <a:r>
              <a:rPr lang="zh-CN" altLang="en-US" dirty="0" smtClean="0"/>
              <a:t>，该类接收客户端输入的数据，并向客户端返回一条数据。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622" name="TextBox2" r:id="rId2" imgW="7705800" imgH="3962520"/>
        </mc:Choice>
        <mc:Fallback>
          <p:control name="TextBox2" r:id="rId2" imgW="7705800" imgH="39625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750" y="1916113"/>
                  <a:ext cx="7704138" cy="396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956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09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实现服务器与客户端的双向通讯。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08720"/>
            <a:ext cx="8021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、编写客户端类</a:t>
            </a:r>
            <a:r>
              <a:rPr lang="en-US" altLang="zh-CN" dirty="0" smtClean="0"/>
              <a:t>ClientDemo2</a:t>
            </a:r>
            <a:r>
              <a:rPr lang="zh-CN" altLang="en-US" dirty="0" smtClean="0"/>
              <a:t>，该类向服务器写一条数据，并接收服务器返回的数据。（注意：</a:t>
            </a:r>
            <a:r>
              <a:rPr lang="en-US" altLang="zh-CN" dirty="0" err="1" smtClean="0"/>
              <a:t>writer.flush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的作用）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4191" name="TextBox2" r:id="rId2" imgW="7877160" imgH="3457440"/>
        </mc:Choice>
        <mc:Fallback>
          <p:control name="TextBox2" r:id="rId2" imgW="7877160" imgH="34574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1188" y="2348880"/>
                  <a:ext cx="7877360" cy="34566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15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09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实现服务器与客户端的双向通讯。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0728"/>
            <a:ext cx="77037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、执行服务器类</a:t>
            </a:r>
            <a:r>
              <a:rPr lang="en-US" altLang="zh-CN" dirty="0" smtClean="0"/>
              <a:t>ServerDemo2</a:t>
            </a:r>
            <a:r>
              <a:rPr lang="zh-CN" altLang="en-US" dirty="0" smtClean="0"/>
              <a:t>，再执行客户端类</a:t>
            </a:r>
            <a:r>
              <a:rPr lang="en-US" altLang="zh-CN" dirty="0" smtClean="0"/>
              <a:t>ClientDemo2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ServerDemo2</a:t>
            </a:r>
            <a:r>
              <a:rPr lang="zh-CN" altLang="en-US" dirty="0" smtClean="0"/>
              <a:t>的输出为：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ClientDemo2</a:t>
            </a:r>
            <a:r>
              <a:rPr lang="zh-CN" altLang="en-US" dirty="0" smtClean="0"/>
              <a:t>的输出为：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259632" y="2852936"/>
            <a:ext cx="662473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127.0.0.1,</a:t>
            </a:r>
            <a:r>
              <a:rPr lang="zh-CN" altLang="en-US" dirty="0"/>
              <a:t>端口号：</a:t>
            </a:r>
            <a:r>
              <a:rPr lang="en-US" altLang="zh-CN" dirty="0"/>
              <a:t>58163</a:t>
            </a:r>
          </a:p>
          <a:p>
            <a:r>
              <a:rPr lang="zh-CN" altLang="en-US" dirty="0"/>
              <a:t>你好，服务器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47864" y="5013176"/>
            <a:ext cx="2040943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你好，客户端</a:t>
            </a:r>
          </a:p>
        </p:txBody>
      </p:sp>
    </p:spTree>
    <p:extLst>
      <p:ext uri="{BB962C8B-B14F-4D97-AF65-F5344CB8AC3E}">
        <p14:creationId xmlns:p14="http://schemas.microsoft.com/office/powerpoint/2010/main" val="20029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8093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通过多线程编程，实现一个服务器同时服务多个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12474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、定义服务器类</a:t>
            </a:r>
            <a:r>
              <a:rPr lang="en-US" altLang="zh-CN" dirty="0" smtClean="0">
                <a:latin typeface="+mj-ea"/>
                <a:ea typeface="+mj-ea"/>
              </a:rPr>
              <a:t>ServerDemo3</a:t>
            </a:r>
            <a:r>
              <a:rPr lang="zh-CN" altLang="en-US" dirty="0" smtClean="0">
                <a:latin typeface="+mj-ea"/>
                <a:ea typeface="+mj-ea"/>
              </a:rPr>
              <a:t>。（请大家注意多线程的创建代码）</a:t>
            </a:r>
            <a:endParaRPr lang="zh-CN" altLang="en-US" dirty="0">
              <a:latin typeface="+mj-ea"/>
              <a:ea typeface="+mj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6238" name="TextBox1" r:id="rId2" imgW="8067600" imgH="3819600"/>
        </mc:Choice>
        <mc:Fallback>
          <p:control name="TextBox1" r:id="rId2" imgW="8067600" imgH="3819600">
            <p:pic>
              <p:nvPicPr>
                <p:cNvPr id="3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750" y="2060575"/>
                  <a:ext cx="8064698" cy="3816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49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97107"/>
            <a:ext cx="7705373" cy="4742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7744" y="404664"/>
            <a:ext cx="7606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主线程</a:t>
            </a:r>
            <a:r>
              <a:rPr lang="en-US" altLang="zh-CN" sz="2600" dirty="0" smtClean="0"/>
              <a:t>main</a:t>
            </a:r>
            <a:r>
              <a:rPr lang="zh-CN" altLang="en-US" sz="2600" dirty="0" smtClean="0"/>
              <a:t>和子线程</a:t>
            </a:r>
            <a:r>
              <a:rPr lang="en-US" altLang="zh-CN" sz="2600" dirty="0" smtClean="0"/>
              <a:t>t1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t2</a:t>
            </a:r>
            <a:r>
              <a:rPr lang="zh-CN" altLang="en-US" sz="2600" dirty="0" smtClean="0">
                <a:solidFill>
                  <a:srgbClr val="FF0000"/>
                </a:solidFill>
              </a:rPr>
              <a:t>并发</a:t>
            </a:r>
            <a:r>
              <a:rPr lang="zh-CN" altLang="en-US" sz="2600" dirty="0" smtClean="0"/>
              <a:t>执行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37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8093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通过多线程编程，实现一个服务器同时服务多个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076543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、客户端的定义同</a:t>
            </a:r>
            <a:r>
              <a:rPr lang="en-US" altLang="zh-CN" dirty="0" smtClean="0">
                <a:latin typeface="+mj-ea"/>
                <a:ea typeface="+mj-ea"/>
              </a:rPr>
              <a:t>ClientDemo2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、当多次运行</a:t>
            </a:r>
            <a:r>
              <a:rPr lang="en-US" altLang="zh-CN" dirty="0" smtClean="0">
                <a:latin typeface="+mj-ea"/>
                <a:ea typeface="+mj-ea"/>
              </a:rPr>
              <a:t>ClientDemo2</a:t>
            </a:r>
            <a:r>
              <a:rPr lang="zh-CN" altLang="en-US" dirty="0" smtClean="0">
                <a:latin typeface="+mj-ea"/>
                <a:ea typeface="+mj-ea"/>
              </a:rPr>
              <a:t>，即实现了多个客户端与服务器的连接。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en-US" altLang="zh-CN" dirty="0" smtClean="0">
                <a:latin typeface="+mj-ea"/>
                <a:ea typeface="+mj-ea"/>
              </a:rPr>
              <a:t>	</a:t>
            </a:r>
            <a:r>
              <a:rPr lang="zh-CN" altLang="en-US" dirty="0" smtClean="0">
                <a:latin typeface="+mj-ea"/>
                <a:ea typeface="+mj-ea"/>
              </a:rPr>
              <a:t>服务器</a:t>
            </a:r>
            <a:r>
              <a:rPr lang="en-US" altLang="zh-CN" dirty="0" smtClean="0">
                <a:latin typeface="+mj-ea"/>
                <a:ea typeface="+mj-ea"/>
              </a:rPr>
              <a:t>ServerDemo3</a:t>
            </a:r>
            <a:r>
              <a:rPr lang="zh-CN" altLang="en-US" dirty="0" smtClean="0">
                <a:latin typeface="+mj-ea"/>
                <a:ea typeface="+mj-ea"/>
              </a:rPr>
              <a:t>的输出结果：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448" y="2870934"/>
            <a:ext cx="5561856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客户端个数：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客户端的</a:t>
            </a:r>
            <a:r>
              <a:rPr lang="en-US" altLang="zh-CN" sz="2000" dirty="0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地址：</a:t>
            </a:r>
            <a:r>
              <a:rPr lang="en-US" altLang="zh-CN" sz="2000" dirty="0">
                <a:latin typeface="+mj-ea"/>
                <a:ea typeface="+mj-ea"/>
              </a:rPr>
              <a:t>127.0.0.1,</a:t>
            </a:r>
            <a:r>
              <a:rPr lang="zh-CN" altLang="en-US" sz="2000" dirty="0">
                <a:latin typeface="+mj-ea"/>
                <a:ea typeface="+mj-ea"/>
              </a:rPr>
              <a:t>端口号：</a:t>
            </a:r>
            <a:r>
              <a:rPr lang="en-US" altLang="zh-CN" sz="2000" dirty="0">
                <a:latin typeface="+mj-ea"/>
                <a:ea typeface="+mj-ea"/>
              </a:rPr>
              <a:t>57641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你好，服务器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客户端个数：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客户端的</a:t>
            </a:r>
            <a:r>
              <a:rPr lang="en-US" altLang="zh-CN" sz="2000" dirty="0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地址：</a:t>
            </a:r>
            <a:r>
              <a:rPr lang="en-US" altLang="zh-CN" sz="2000" dirty="0">
                <a:latin typeface="+mj-ea"/>
                <a:ea typeface="+mj-ea"/>
              </a:rPr>
              <a:t>127.0.0.1,</a:t>
            </a:r>
            <a:r>
              <a:rPr lang="zh-CN" altLang="en-US" sz="2000" dirty="0">
                <a:latin typeface="+mj-ea"/>
                <a:ea typeface="+mj-ea"/>
              </a:rPr>
              <a:t>端口号：</a:t>
            </a:r>
            <a:r>
              <a:rPr lang="en-US" altLang="zh-CN" sz="2000" dirty="0">
                <a:latin typeface="+mj-ea"/>
                <a:ea typeface="+mj-ea"/>
              </a:rPr>
              <a:t>57642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你好，服务器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客户端个数：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客户端的</a:t>
            </a:r>
            <a:r>
              <a:rPr lang="en-US" altLang="zh-CN" sz="2000" dirty="0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地址：</a:t>
            </a:r>
            <a:r>
              <a:rPr lang="en-US" altLang="zh-CN" sz="2000" dirty="0">
                <a:latin typeface="+mj-ea"/>
                <a:ea typeface="+mj-ea"/>
              </a:rPr>
              <a:t>127.0.0.1,</a:t>
            </a:r>
            <a:r>
              <a:rPr lang="zh-CN" altLang="en-US" sz="2000" dirty="0">
                <a:latin typeface="+mj-ea"/>
                <a:ea typeface="+mj-ea"/>
              </a:rPr>
              <a:t>端口号：</a:t>
            </a:r>
            <a:r>
              <a:rPr lang="en-US" altLang="zh-CN" sz="2000" dirty="0">
                <a:latin typeface="+mj-ea"/>
                <a:ea typeface="+mj-ea"/>
              </a:rPr>
              <a:t>57643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你好，服务器</a:t>
            </a:r>
          </a:p>
        </p:txBody>
      </p:sp>
    </p:spTree>
    <p:extLst>
      <p:ext uri="{BB962C8B-B14F-4D97-AF65-F5344CB8AC3E}">
        <p14:creationId xmlns:p14="http://schemas.microsoft.com/office/powerpoint/2010/main" val="1933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280920" cy="249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2600" dirty="0" smtClean="0"/>
              <a:t>网络编程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实现</a:t>
            </a:r>
            <a:r>
              <a:rPr lang="zh-CN" altLang="zh-CN" sz="2600" dirty="0"/>
              <a:t>网络互连</a:t>
            </a:r>
            <a:r>
              <a:rPr lang="zh-CN" altLang="zh-CN" sz="2600" dirty="0" smtClean="0"/>
              <a:t>的计算机</a:t>
            </a:r>
            <a:r>
              <a:rPr lang="zh-CN" altLang="zh-CN" sz="2600" dirty="0"/>
              <a:t>上</a:t>
            </a:r>
            <a:r>
              <a:rPr lang="zh-CN" altLang="zh-CN" sz="2600" dirty="0">
                <a:solidFill>
                  <a:srgbClr val="FF0000"/>
                </a:solidFill>
              </a:rPr>
              <a:t>运行的程序</a:t>
            </a:r>
            <a:r>
              <a:rPr lang="zh-CN" altLang="zh-CN" sz="2600" dirty="0" smtClean="0"/>
              <a:t>间</a:t>
            </a:r>
            <a:r>
              <a:rPr lang="zh-CN" altLang="en-US" sz="2600" dirty="0"/>
              <a:t>的</a:t>
            </a:r>
            <a:r>
              <a:rPr lang="zh-CN" altLang="zh-CN" sz="2600" dirty="0" smtClean="0"/>
              <a:t>数据</a:t>
            </a:r>
            <a:r>
              <a:rPr lang="zh-CN" altLang="zh-CN" sz="2600" dirty="0"/>
              <a:t>交换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2600" dirty="0"/>
              <a:t>通过</a:t>
            </a:r>
            <a:r>
              <a:rPr lang="en-US" altLang="zh-CN" sz="2600" dirty="0">
                <a:solidFill>
                  <a:srgbClr val="FF0000"/>
                </a:solidFill>
              </a:rPr>
              <a:t>IP</a:t>
            </a:r>
            <a:r>
              <a:rPr lang="zh-CN" altLang="zh-CN" sz="2600" dirty="0">
                <a:solidFill>
                  <a:srgbClr val="FF0000"/>
                </a:solidFill>
              </a:rPr>
              <a:t>地址</a:t>
            </a:r>
            <a:r>
              <a:rPr lang="zh-CN" altLang="zh-CN" sz="2600" dirty="0"/>
              <a:t>可以连接到指定计算机，但如果想访问目标计算机中的某个应用程序，还需要指定</a:t>
            </a:r>
            <a:r>
              <a:rPr lang="zh-CN" altLang="zh-CN" sz="2600" dirty="0">
                <a:solidFill>
                  <a:srgbClr val="FF0000"/>
                </a:solidFill>
              </a:rPr>
              <a:t>端口号</a:t>
            </a:r>
            <a:r>
              <a:rPr lang="zh-CN" altLang="zh-CN" sz="2600" dirty="0"/>
              <a:t>。</a:t>
            </a: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zh-CN" altLang="zh-CN" sz="2600" dirty="0"/>
          </a:p>
          <a:p>
            <a:pPr marL="457200" indent="-457200" eaLnBrk="1" hangingPunct="1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zh-CN" sz="2600" dirty="0"/>
          </a:p>
        </p:txBody>
      </p:sp>
      <p:sp>
        <p:nvSpPr>
          <p:cNvPr id="6" name="矩形 5"/>
          <p:cNvSpPr/>
          <p:nvPr/>
        </p:nvSpPr>
        <p:spPr>
          <a:xfrm>
            <a:off x="2987824" y="548680"/>
            <a:ext cx="3050835" cy="492443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600" dirty="0" smtClean="0"/>
              <a:t>1</a:t>
            </a:r>
            <a:r>
              <a:rPr lang="zh-CN" altLang="en-US" sz="2600" dirty="0" smtClean="0"/>
              <a:t>、什么是网络编程</a:t>
            </a:r>
            <a:endParaRPr lang="en-US" altLang="zh-CN" sz="2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96952"/>
            <a:ext cx="6248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3400" y="1339428"/>
            <a:ext cx="8077200" cy="50419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400"/>
              </a:spcBef>
            </a:pPr>
            <a:r>
              <a:rPr lang="en-US" altLang="zh-CN" sz="2600" b="1" dirty="0" smtClean="0"/>
              <a:t>IP</a:t>
            </a:r>
            <a:r>
              <a:rPr lang="zh-CN" altLang="zh-CN" sz="2600" b="1" dirty="0" smtClean="0"/>
              <a:t>地址</a:t>
            </a:r>
            <a:r>
              <a:rPr lang="zh-CN" altLang="en-US" sz="2600" b="1" dirty="0" smtClean="0"/>
              <a:t>：</a:t>
            </a:r>
            <a:r>
              <a:rPr lang="zh-CN" altLang="zh-CN" sz="2600" b="1" dirty="0" smtClean="0"/>
              <a:t>网络</a:t>
            </a:r>
            <a:r>
              <a:rPr lang="zh-CN" altLang="zh-CN" sz="2600" b="1" dirty="0"/>
              <a:t>中计算机的唯一</a:t>
            </a:r>
            <a:r>
              <a:rPr lang="zh-CN" altLang="zh-CN" sz="2600" b="1" dirty="0" smtClean="0"/>
              <a:t>标识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>
              <a:lnSpc>
                <a:spcPct val="105000"/>
              </a:lnSpc>
              <a:spcBef>
                <a:spcPts val="400"/>
              </a:spcBef>
            </a:pPr>
            <a:r>
              <a:rPr lang="en-US" altLang="zh-CN" sz="2600" b="1" dirty="0"/>
              <a:t>IP</a:t>
            </a:r>
            <a:r>
              <a:rPr lang="zh-CN" altLang="en-US" sz="2600" b="1" dirty="0"/>
              <a:t>地址有两个标准</a:t>
            </a:r>
            <a:r>
              <a:rPr lang="zh-CN" altLang="en-US" sz="2600" b="1" dirty="0" smtClean="0"/>
              <a:t>：</a:t>
            </a:r>
            <a:r>
              <a:rPr lang="en-US" altLang="zh-CN" sz="2600" b="1" dirty="0" smtClean="0"/>
              <a:t>IPv4</a:t>
            </a:r>
            <a:r>
              <a:rPr lang="zh-CN" altLang="en-US" sz="2600" b="1" dirty="0" smtClean="0"/>
              <a:t>和</a:t>
            </a:r>
            <a:r>
              <a:rPr lang="en-US" altLang="zh-CN" sz="2600" b="1" dirty="0" smtClean="0"/>
              <a:t>IPv6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lvl="1">
              <a:lnSpc>
                <a:spcPct val="105000"/>
              </a:lnSpc>
              <a:spcBef>
                <a:spcPts val="400"/>
              </a:spcBef>
            </a:pPr>
            <a:r>
              <a:rPr lang="en-US" altLang="zh-CN" b="1" dirty="0"/>
              <a:t>IPv4</a:t>
            </a:r>
            <a:r>
              <a:rPr lang="zh-CN" altLang="zh-CN" b="1" dirty="0"/>
              <a:t>：使用</a:t>
            </a:r>
            <a:r>
              <a:rPr lang="en-US" altLang="zh-CN" b="1" dirty="0"/>
              <a:t>4</a:t>
            </a:r>
            <a:r>
              <a:rPr lang="zh-CN" altLang="zh-CN" b="1" dirty="0"/>
              <a:t>个字节的二进制数来表示</a:t>
            </a:r>
            <a:r>
              <a:rPr lang="en-US" altLang="zh-CN" b="1" dirty="0"/>
              <a:t>IP</a:t>
            </a:r>
            <a:r>
              <a:rPr lang="zh-CN" altLang="zh-CN" b="1" dirty="0"/>
              <a:t>地址。由于二进制形式的</a:t>
            </a:r>
            <a:r>
              <a:rPr lang="en-US" altLang="zh-CN" b="1" dirty="0"/>
              <a:t>IP</a:t>
            </a:r>
            <a:r>
              <a:rPr lang="zh-CN" altLang="zh-CN" b="1" dirty="0"/>
              <a:t>地址不便记忆，因此通常将</a:t>
            </a:r>
            <a:r>
              <a:rPr lang="en-US" altLang="zh-CN" b="1" dirty="0"/>
              <a:t>IP</a:t>
            </a:r>
            <a:r>
              <a:rPr lang="zh-CN" altLang="zh-CN" b="1" dirty="0"/>
              <a:t>地址写成十进制的形式，每个字节用一个十进制数字</a:t>
            </a:r>
            <a:r>
              <a:rPr lang="en-US" altLang="zh-CN" b="1" dirty="0"/>
              <a:t>(0-255)</a:t>
            </a:r>
            <a:r>
              <a:rPr lang="zh-CN" altLang="zh-CN" b="1" dirty="0"/>
              <a:t>表示，数字间用符号“</a:t>
            </a:r>
            <a:r>
              <a:rPr lang="en-US" altLang="zh-CN" b="1" dirty="0"/>
              <a:t>.</a:t>
            </a:r>
            <a:r>
              <a:rPr lang="zh-CN" altLang="zh-CN" b="1" dirty="0"/>
              <a:t>”分开，如 “</a:t>
            </a:r>
            <a:r>
              <a:rPr lang="en-US" altLang="zh-CN" b="1" dirty="0"/>
              <a:t>192.168.1.100</a:t>
            </a:r>
            <a:r>
              <a:rPr lang="zh-CN" altLang="zh-CN" b="1" dirty="0"/>
              <a:t>”。</a:t>
            </a:r>
          </a:p>
          <a:p>
            <a:pPr lvl="4">
              <a:lnSpc>
                <a:spcPct val="105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127.0.0.1</a:t>
            </a:r>
            <a:r>
              <a:rPr lang="zh-CN" altLang="zh-CN" sz="2400" b="1" dirty="0"/>
              <a:t>用于表示本机的</a:t>
            </a:r>
            <a:r>
              <a:rPr lang="en-US" altLang="zh-CN" sz="2400" b="1" dirty="0"/>
              <a:t>IP</a:t>
            </a:r>
            <a:r>
              <a:rPr lang="zh-CN" altLang="zh-CN" sz="2400" b="1" dirty="0" smtClean="0"/>
              <a:t>。</a:t>
            </a:r>
            <a:endParaRPr lang="zh-CN" altLang="zh-CN" sz="2400" b="1" dirty="0"/>
          </a:p>
          <a:p>
            <a:pPr lvl="1">
              <a:lnSpc>
                <a:spcPct val="105000"/>
              </a:lnSpc>
              <a:spcBef>
                <a:spcPts val="400"/>
              </a:spcBef>
            </a:pPr>
            <a:r>
              <a:rPr lang="en-US" altLang="zh-CN" b="1" dirty="0"/>
              <a:t>IPv6</a:t>
            </a:r>
            <a:r>
              <a:rPr lang="zh-CN" altLang="zh-CN" b="1" dirty="0"/>
              <a:t>使用</a:t>
            </a:r>
            <a:r>
              <a:rPr lang="en-US" altLang="zh-CN" b="1" dirty="0"/>
              <a:t>16</a:t>
            </a:r>
            <a:r>
              <a:rPr lang="zh-CN" altLang="zh-CN" b="1" dirty="0"/>
              <a:t>个字节表示</a:t>
            </a:r>
            <a:r>
              <a:rPr lang="en-US" altLang="zh-CN" b="1" dirty="0"/>
              <a:t>IP</a:t>
            </a:r>
            <a:r>
              <a:rPr lang="zh-CN" altLang="zh-CN" b="1" dirty="0"/>
              <a:t>地址，解决了网络地址资源数量不够的问题。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  <a:p>
            <a:pPr>
              <a:lnSpc>
                <a:spcPct val="105000"/>
              </a:lnSpc>
              <a:spcBef>
                <a:spcPts val="400"/>
              </a:spcBef>
            </a:pPr>
            <a:endParaRPr lang="zh-CN" altLang="zh-CN" sz="2600" b="1" dirty="0"/>
          </a:p>
          <a:p>
            <a:pPr>
              <a:lnSpc>
                <a:spcPct val="105000"/>
              </a:lnSpc>
              <a:spcBef>
                <a:spcPts val="400"/>
              </a:spcBef>
            </a:pPr>
            <a:endParaRPr lang="en-US" altLang="zh-CN" sz="26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3232027" y="673532"/>
            <a:ext cx="1805302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62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sz="3600" dirty="0" smtClean="0"/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9552" y="1196752"/>
            <a:ext cx="8077200" cy="5041900"/>
          </a:xfrm>
        </p:spPr>
        <p:txBody>
          <a:bodyPr/>
          <a:lstStyle/>
          <a:p>
            <a:r>
              <a:rPr lang="zh-CN" altLang="zh-CN" sz="2600" b="1" dirty="0"/>
              <a:t>端口号</a:t>
            </a:r>
            <a:r>
              <a:rPr lang="zh-CN" altLang="zh-CN" sz="2600" b="1" dirty="0" smtClean="0"/>
              <a:t>：正在</a:t>
            </a:r>
            <a:r>
              <a:rPr lang="zh-CN" altLang="zh-CN" sz="2600" b="1" dirty="0"/>
              <a:t>运行的程序的标识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  <a:p>
            <a:r>
              <a:rPr lang="zh-CN" altLang="zh-CN" sz="2600" b="1" dirty="0"/>
              <a:t>端口号的取值范围是</a:t>
            </a:r>
            <a:r>
              <a:rPr lang="en-US" altLang="zh-CN" sz="2600" b="1" dirty="0" smtClean="0"/>
              <a:t>0~65535</a:t>
            </a:r>
            <a:r>
              <a:rPr lang="zh-CN" altLang="en-US" sz="2600" b="1" dirty="0" smtClean="0"/>
              <a:t>。</a:t>
            </a:r>
            <a:r>
              <a:rPr lang="en-US" altLang="zh-CN" sz="2600" b="1" dirty="0" smtClean="0"/>
              <a:t>0~1023</a:t>
            </a:r>
            <a:r>
              <a:rPr lang="zh-CN" altLang="zh-CN" sz="2600" b="1" dirty="0"/>
              <a:t>之间的端口号用于一些知名的网络服务和应用，用户的普通应用程序需要使用</a:t>
            </a:r>
            <a:r>
              <a:rPr lang="en-US" altLang="zh-CN" sz="2600" b="1" dirty="0">
                <a:solidFill>
                  <a:srgbClr val="FF0000"/>
                </a:solidFill>
              </a:rPr>
              <a:t>1024</a:t>
            </a:r>
            <a:r>
              <a:rPr lang="zh-CN" altLang="zh-CN" sz="2600" b="1" dirty="0">
                <a:solidFill>
                  <a:srgbClr val="FF0000"/>
                </a:solidFill>
              </a:rPr>
              <a:t>以上的端口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号</a:t>
            </a:r>
            <a:r>
              <a:rPr lang="zh-CN" altLang="en-US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8" name="矩形 7"/>
          <p:cNvSpPr/>
          <p:nvPr/>
        </p:nvSpPr>
        <p:spPr>
          <a:xfrm>
            <a:off x="3392328" y="548680"/>
            <a:ext cx="1827744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 smtClean="0"/>
              <a:t>、端口号</a:t>
            </a:r>
            <a:endParaRPr lang="en-US" altLang="zh-CN" sz="2800" dirty="0"/>
          </a:p>
        </p:txBody>
      </p:sp>
      <p:pic>
        <p:nvPicPr>
          <p:cNvPr id="5" name="图片 4" descr="C:\Users\Lenovo\AppData\Roaming\Tencent\Users\26155465\QQ\WinTemp\RichOle\R`U5)6U~76]6X(OR8NTUSD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272808" cy="2689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</p:spPr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964488" cy="50539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zh-CN" sz="2500" b="1" dirty="0" smtClean="0"/>
              <a:t>常见</a:t>
            </a:r>
            <a:r>
              <a:rPr lang="zh-CN" altLang="en-US" sz="2500" b="1" dirty="0" smtClean="0"/>
              <a:t>的传输层</a:t>
            </a:r>
            <a:r>
              <a:rPr lang="zh-CN" altLang="zh-CN" sz="2500" b="1" dirty="0" smtClean="0"/>
              <a:t>协议</a:t>
            </a:r>
            <a:r>
              <a:rPr lang="zh-CN" altLang="zh-CN" sz="2500" b="1" dirty="0"/>
              <a:t>：</a:t>
            </a:r>
            <a:r>
              <a:rPr lang="en-US" altLang="zh-CN" sz="2500" b="1" dirty="0"/>
              <a:t>TCP</a:t>
            </a:r>
            <a:r>
              <a:rPr lang="zh-CN" altLang="zh-CN" sz="2500" b="1" dirty="0"/>
              <a:t>，</a:t>
            </a:r>
            <a:r>
              <a:rPr lang="en-US" altLang="zh-CN" sz="2500" b="1" dirty="0" smtClean="0"/>
              <a:t>UDP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500" b="1" dirty="0"/>
              <a:t>TCP</a:t>
            </a:r>
            <a:r>
              <a:rPr lang="zh-CN" altLang="zh-CN" sz="2500" b="1" dirty="0"/>
              <a:t>（</a:t>
            </a:r>
            <a:r>
              <a:rPr lang="en-US" altLang="zh-CN" sz="2500" b="1" dirty="0"/>
              <a:t>Transmission Control Protocol, </a:t>
            </a:r>
            <a:r>
              <a:rPr lang="zh-CN" altLang="zh-CN" sz="2500" b="1" dirty="0"/>
              <a:t>传输控制协议）</a:t>
            </a:r>
            <a:r>
              <a:rPr lang="zh-CN" altLang="zh-CN" sz="2500" b="1" dirty="0" smtClean="0"/>
              <a:t>是</a:t>
            </a:r>
            <a:r>
              <a:rPr lang="zh-CN" altLang="zh-CN" sz="2500" b="1" dirty="0" smtClean="0">
                <a:solidFill>
                  <a:srgbClr val="FF0000"/>
                </a:solidFill>
              </a:rPr>
              <a:t>面向</a:t>
            </a:r>
            <a:r>
              <a:rPr lang="zh-CN" altLang="zh-CN" sz="2500" b="1" dirty="0">
                <a:solidFill>
                  <a:srgbClr val="FF0000"/>
                </a:solidFill>
              </a:rPr>
              <a:t>连接的</a:t>
            </a:r>
            <a:r>
              <a:rPr lang="zh-CN" altLang="zh-CN" sz="2500" b="1" dirty="0"/>
              <a:t>、</a:t>
            </a:r>
            <a:r>
              <a:rPr lang="zh-CN" altLang="zh-CN" sz="2500" b="1" dirty="0">
                <a:solidFill>
                  <a:srgbClr val="FF0000"/>
                </a:solidFill>
              </a:rPr>
              <a:t>可靠的</a:t>
            </a:r>
            <a:r>
              <a:rPr lang="zh-CN" altLang="zh-CN" sz="2500" b="1" dirty="0"/>
              <a:t>、</a:t>
            </a:r>
            <a:r>
              <a:rPr lang="zh-CN" altLang="zh-CN" sz="2500" b="1" dirty="0">
                <a:solidFill>
                  <a:srgbClr val="FF0000"/>
                </a:solidFill>
              </a:rPr>
              <a:t>基于字节流</a:t>
            </a:r>
            <a:r>
              <a:rPr lang="zh-CN" altLang="zh-CN" sz="2500" b="1" dirty="0"/>
              <a:t>的传输层通信协议</a:t>
            </a:r>
            <a:r>
              <a:rPr lang="zh-CN" altLang="zh-CN" sz="2500" b="1" dirty="0" smtClean="0"/>
              <a:t>。</a:t>
            </a:r>
            <a:endParaRPr lang="en-US" altLang="zh-CN" sz="2500" b="1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500" b="1" dirty="0" smtClean="0"/>
              <a:t>UDP</a:t>
            </a:r>
            <a:r>
              <a:rPr lang="zh-CN" altLang="zh-CN" sz="2500" b="1" dirty="0"/>
              <a:t>（</a:t>
            </a:r>
            <a:r>
              <a:rPr lang="en-US" altLang="zh-CN" sz="2500" b="1" dirty="0"/>
              <a:t>User Datagram Protocol, </a:t>
            </a:r>
            <a:r>
              <a:rPr lang="zh-CN" altLang="zh-CN" sz="2500" b="1" dirty="0"/>
              <a:t>用户数据报协议）无连接、不可靠、快速传输。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zh-CN" altLang="zh-CN" sz="2500" b="1" dirty="0"/>
          </a:p>
        </p:txBody>
      </p:sp>
      <p:sp>
        <p:nvSpPr>
          <p:cNvPr id="8" name="矩形 7"/>
          <p:cNvSpPr/>
          <p:nvPr/>
        </p:nvSpPr>
        <p:spPr>
          <a:xfrm>
            <a:off x="2959008" y="332656"/>
            <a:ext cx="2549096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 smtClean="0"/>
              <a:t>、传输层协议</a:t>
            </a:r>
            <a:endParaRPr lang="en-US" altLang="zh-CN" sz="28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7"/>
            <a:ext cx="7920880" cy="33123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41722" y="6165304"/>
            <a:ext cx="226055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OSI</a:t>
            </a:r>
            <a:r>
              <a:rPr lang="zh-CN" altLang="zh-CN" dirty="0"/>
              <a:t>模型及协议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2915816" y="4293096"/>
            <a:ext cx="1008112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2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</p:spPr>
        <p:txBody>
          <a:bodyPr/>
          <a:lstStyle/>
          <a:p>
            <a:r>
              <a:rPr lang="en-US" altLang="zh-CN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9721080" cy="50539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java.net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包中，为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协议提供了两个类：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ServerSocket</a:t>
            </a:r>
            <a:r>
              <a:rPr lang="zh-CN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  <a:endParaRPr lang="en-US" altLang="zh-CN" sz="26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200"/>
              </a:spcBef>
            </a:pP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实例代表了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连接的一个客户端</a:t>
            </a:r>
          </a:p>
          <a:p>
            <a:pPr lvl="1">
              <a:spcBef>
                <a:spcPts val="20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ServerSocket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实例代表了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连接的一个服务器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端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</a:pP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一般在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TCP Socket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编程中</a:t>
            </a:r>
            <a:r>
              <a:rPr lang="zh-CN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，服务器端一个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，客户端有多个。</a:t>
            </a:r>
            <a:endParaRPr lang="zh-CN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836712"/>
            <a:ext cx="5306261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Socket</a:t>
            </a:r>
            <a:r>
              <a:rPr lang="zh-CN" altLang="zh-CN" sz="2800" dirty="0"/>
              <a:t>类和</a:t>
            </a:r>
            <a:r>
              <a:rPr lang="en-US" altLang="zh-CN" sz="2800" dirty="0" err="1"/>
              <a:t>ServerSocket</a:t>
            </a:r>
            <a:r>
              <a:rPr lang="zh-CN" altLang="zh-CN" sz="2800" dirty="0"/>
              <a:t>类</a:t>
            </a:r>
            <a:endParaRPr lang="en-US" altLang="zh-CN" sz="28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17032"/>
            <a:ext cx="505828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</p:spPr>
        <p:txBody>
          <a:bodyPr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5536" y="1699468"/>
            <a:ext cx="9289032" cy="410579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600" b="1" dirty="0" smtClean="0"/>
              <a:t>典型</a:t>
            </a:r>
            <a:r>
              <a:rPr lang="zh-CN" altLang="zh-CN" sz="2600" b="1" dirty="0"/>
              <a:t>的</a:t>
            </a:r>
            <a:r>
              <a:rPr lang="en-US" altLang="zh-CN" sz="2600" b="1" dirty="0"/>
              <a:t>TCP</a:t>
            </a:r>
            <a:r>
              <a:rPr lang="zh-CN" altLang="zh-CN" sz="2600" b="1" dirty="0"/>
              <a:t>客户端要经过下面三步操作： </a:t>
            </a:r>
            <a:endParaRPr lang="en-US" altLang="zh-CN" sz="2600" b="1" dirty="0" smtClean="0"/>
          </a:p>
          <a:p>
            <a:pPr marL="0" lvl="0" indent="0">
              <a:buNone/>
            </a:pP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、</a:t>
            </a:r>
            <a:r>
              <a:rPr lang="zh-CN" altLang="zh-CN" sz="2600" b="1" dirty="0" smtClean="0"/>
              <a:t>连接</a:t>
            </a:r>
            <a:endParaRPr lang="zh-CN" altLang="zh-CN" sz="2600" b="1" dirty="0"/>
          </a:p>
          <a:p>
            <a:r>
              <a:rPr lang="zh-CN" altLang="zh-CN" sz="2600" b="1" dirty="0" smtClean="0"/>
              <a:t>通过</a:t>
            </a:r>
            <a:r>
              <a:rPr lang="en-US" altLang="zh-CN" sz="2600" b="1" dirty="0" smtClean="0"/>
              <a:t>Socket</a:t>
            </a:r>
            <a:r>
              <a:rPr lang="zh-CN" altLang="en-US" sz="2600" b="1" dirty="0" smtClean="0"/>
              <a:t>对象，</a:t>
            </a:r>
            <a:r>
              <a:rPr lang="zh-CN" altLang="zh-CN" sz="2600" b="1" dirty="0" smtClean="0"/>
              <a:t>连接服务器</a:t>
            </a:r>
            <a:r>
              <a:rPr lang="zh-CN" altLang="en-US" sz="2600" b="1" dirty="0"/>
              <a:t>；</a:t>
            </a:r>
            <a:endParaRPr lang="en-US" altLang="zh-CN" sz="2600" b="1" dirty="0" smtClean="0"/>
          </a:p>
          <a:p>
            <a:pPr marL="0" indent="0">
              <a:buNone/>
            </a:pPr>
            <a:endParaRPr lang="en-US" altLang="zh-CN" sz="2600" b="1" dirty="0" smtClean="0"/>
          </a:p>
          <a:p>
            <a:pPr marL="0" indent="0">
              <a:buNone/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   Socket</a:t>
            </a:r>
            <a:r>
              <a:rPr lang="zh-CN" altLang="zh-CN" sz="2600" b="1" dirty="0" smtClean="0"/>
              <a:t>构造函数</a:t>
            </a:r>
            <a:r>
              <a:rPr lang="zh-CN" altLang="en-US" sz="2600" b="1" dirty="0" smtClean="0"/>
              <a:t>中需指定服务器的</a:t>
            </a:r>
            <a:r>
              <a:rPr lang="en-US" altLang="zh-CN" sz="2600" b="1" dirty="0" smtClean="0"/>
              <a:t>IP</a:t>
            </a:r>
            <a:r>
              <a:rPr lang="zh-CN" altLang="en-US" sz="2600" b="1" dirty="0" smtClean="0"/>
              <a:t>和端口号。</a:t>
            </a:r>
            <a:r>
              <a:rPr lang="zh-CN" altLang="zh-CN" sz="2600" b="1" dirty="0" smtClean="0"/>
              <a:t> </a:t>
            </a:r>
            <a:endParaRPr lang="zh-CN" altLang="zh-CN" sz="2600" b="1" dirty="0"/>
          </a:p>
          <a:p>
            <a:pPr marL="0" indent="0">
              <a:buNone/>
            </a:pPr>
            <a:r>
              <a:rPr lang="zh-CN" altLang="zh-CN" sz="2600" b="1" dirty="0" smtClean="0"/>
              <a:t> </a:t>
            </a:r>
            <a:endParaRPr lang="zh-CN" altLang="zh-CN" sz="2600" b="1" dirty="0"/>
          </a:p>
          <a:p>
            <a:pPr marL="0" indent="0">
              <a:buNone/>
            </a:pPr>
            <a:r>
              <a:rPr lang="en-US" altLang="zh-CN" sz="2600" b="1" dirty="0"/>
              <a:t/>
            </a:r>
            <a:br>
              <a:rPr lang="en-US" altLang="zh-CN" sz="2600" b="1" dirty="0"/>
            </a:br>
            <a:endParaRPr lang="zh-CN" altLang="zh-CN" sz="2600" b="1" dirty="0"/>
          </a:p>
        </p:txBody>
      </p:sp>
      <p:sp>
        <p:nvSpPr>
          <p:cNvPr id="8" name="矩形 7"/>
          <p:cNvSpPr/>
          <p:nvPr/>
        </p:nvSpPr>
        <p:spPr>
          <a:xfrm>
            <a:off x="2367959" y="889556"/>
            <a:ext cx="4349268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TCP</a:t>
            </a:r>
            <a:r>
              <a:rPr lang="zh-CN" altLang="zh-CN" sz="2800" dirty="0" smtClean="0"/>
              <a:t>客户端</a:t>
            </a:r>
            <a:r>
              <a:rPr lang="zh-CN" altLang="en-US" sz="2800" dirty="0" smtClean="0"/>
              <a:t>的基本操作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259632" y="4509120"/>
            <a:ext cx="644420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/>
              <a:t>Socket s = new </a:t>
            </a:r>
            <a:r>
              <a:rPr lang="en-US" altLang="zh-CN" dirty="0"/>
              <a:t>Socket("127.0.0.1", </a:t>
            </a:r>
            <a:r>
              <a:rPr lang="en-US" altLang="zh-CN" dirty="0" smtClean="0"/>
              <a:t>4242);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07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4550" y="332656"/>
            <a:ext cx="4349268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客户端的基本操作</a:t>
            </a:r>
            <a:endParaRPr lang="en-US" altLang="zh-CN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9102" y="961492"/>
            <a:ext cx="7231210" cy="133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zh-CN" altLang="en-US" sz="2600" dirty="0">
                <a:latin typeface="+mj-ea"/>
                <a:ea typeface="+mj-ea"/>
                <a:cs typeface="Times New Roman" pitchFamily="18" charset="0"/>
              </a:rPr>
              <a:t>、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通过</a:t>
            </a: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I/O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流与服务端通信； </a:t>
            </a:r>
            <a:endParaRPr kumimoji="0" lang="zh-CN" altLang="en-US" sz="2600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  <a:cs typeface="Courier New" pitchFamily="49" charset="0"/>
              </a:rPr>
              <a:t> （</a:t>
            </a: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  <a:cs typeface="Courier New" pitchFamily="49" charset="0"/>
              </a:rPr>
              <a:t>1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  <a:cs typeface="Courier New" pitchFamily="49" charset="0"/>
              </a:rPr>
              <a:t>）从服务器中读取数据</a:t>
            </a:r>
            <a:endParaRPr kumimoji="0" lang="zh-CN" altLang="en-US" sz="2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209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8" y="4149080"/>
            <a:ext cx="874337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2060848"/>
            <a:ext cx="854119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indent="266700"/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InputStreamReader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streamReader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= new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					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InputStreamReader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s.getInputStream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());</a:t>
            </a:r>
            <a:endParaRPr lang="en-US" altLang="zh-CN" dirty="0" smtClean="0"/>
          </a:p>
          <a:p>
            <a:pPr lvl="0" indent="266700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//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s. 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getInputStream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&amp;quot"/>
                <a:cs typeface="Times New Roman" pitchFamily="18" charset="0"/>
              </a:rPr>
              <a:t>用于从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Socket</a:t>
            </a:r>
            <a:r>
              <a:rPr lang="zh-CN" altLang="en-US" dirty="0">
                <a:solidFill>
                  <a:srgbClr val="FF0000"/>
                </a:solidFill>
                <a:latin typeface="&amp;quot"/>
                <a:cs typeface="Times New Roman" pitchFamily="18" charset="0"/>
              </a:rPr>
              <a:t>中取得输入字节</a:t>
            </a:r>
            <a:r>
              <a:rPr lang="zh-CN" altLang="en-US" dirty="0" smtClean="0">
                <a:solidFill>
                  <a:srgbClr val="FF0000"/>
                </a:solidFill>
                <a:latin typeface="&amp;quot"/>
                <a:cs typeface="Times New Roman" pitchFamily="18" charset="0"/>
              </a:rPr>
              <a:t>流  </a:t>
            </a:r>
            <a:endParaRPr lang="en-US" altLang="zh-CN" dirty="0" smtClean="0">
              <a:solidFill>
                <a:srgbClr val="FF0000"/>
              </a:solidFill>
              <a:latin typeface="&amp;quot"/>
              <a:cs typeface="Times New Roman" pitchFamily="18" charset="0"/>
            </a:endParaRPr>
          </a:p>
          <a:p>
            <a:pPr lvl="0" indent="266700"/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BufferedReader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reader = new 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BufferedReader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streamReader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);</a:t>
            </a:r>
          </a:p>
          <a:p>
            <a:pPr lvl="0" indent="266700"/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String advice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=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reader.readLine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();//</a:t>
            </a:r>
            <a:r>
              <a:rPr lang="zh-CN" altLang="en-US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读取一行字符串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7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4550" y="332656"/>
            <a:ext cx="4349268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客户端的基本操作</a:t>
            </a:r>
            <a:endParaRPr lang="en-US" altLang="zh-CN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636" y="885924"/>
            <a:ext cx="4645824" cy="203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zh-CN" altLang="en-US" sz="2600" dirty="0">
                <a:latin typeface="+mj-ea"/>
                <a:ea typeface="+mj-ea"/>
                <a:cs typeface="Times New Roman" pitchFamily="18" charset="0"/>
              </a:rPr>
              <a:t>、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通过</a:t>
            </a: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I/O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流与服务端通信 </a:t>
            </a:r>
            <a:endParaRPr kumimoji="0" lang="zh-CN" altLang="en-US" sz="2600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  <a:p>
            <a:pPr indent="0">
              <a:spcBef>
                <a:spcPts val="300"/>
              </a:spcBef>
            </a:pPr>
            <a:r>
              <a:rPr lang="en-US" altLang="zh-CN" sz="2600" dirty="0" smtClean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 </a:t>
            </a:r>
            <a:r>
              <a:rPr lang="zh-CN" altLang="zh-CN" sz="2600" dirty="0" smtClean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（</a:t>
            </a:r>
            <a:r>
              <a:rPr lang="en-US" altLang="zh-CN" sz="2600" dirty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2</a:t>
            </a:r>
            <a:r>
              <a:rPr lang="zh-CN" altLang="zh-CN" sz="2600" dirty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）发送消息给服务器</a:t>
            </a:r>
          </a:p>
          <a:p>
            <a:endParaRPr lang="en-US" altLang="zh-CN" dirty="0"/>
          </a:p>
          <a:p>
            <a:endParaRPr lang="zh-CN" altLang="zh-CN" dirty="0"/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5300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12976"/>
            <a:ext cx="8371689" cy="16561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2012647"/>
            <a:ext cx="8280920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PrintWriter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writer = new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PrintWriter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s.getOutputStream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());</a:t>
            </a:r>
            <a:endParaRPr lang="zh-CN" altLang="zh-CN" dirty="0">
              <a:solidFill>
                <a:srgbClr val="4D4D4D"/>
              </a:solidFill>
              <a:latin typeface="Calibri" pitchFamily="34" charset="0"/>
              <a:ea typeface="&amp;quot"/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// </a:t>
            </a:r>
            <a:r>
              <a:rPr lang="en-US" altLang="zh-CN" dirty="0" err="1" smtClean="0">
                <a:solidFill>
                  <a:srgbClr val="FF0000"/>
                </a:solidFill>
              </a:rPr>
              <a:t>s.getOutputStream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zh-CN" dirty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Socket</a:t>
            </a:r>
            <a:r>
              <a:rPr lang="zh-CN" altLang="zh-CN" dirty="0">
                <a:solidFill>
                  <a:srgbClr val="FF0000"/>
                </a:solidFill>
              </a:rPr>
              <a:t>的输出字节流</a:t>
            </a:r>
          </a:p>
          <a:p>
            <a:pPr indent="266700"/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writer.println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("message to send");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4653136"/>
            <a:ext cx="71475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eaLnBrk="1" hangingPunct="1"/>
            <a:r>
              <a:rPr lang="en-US" altLang="zh-CN" sz="2600" dirty="0" smtClean="0"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zh-CN" altLang="en-US" sz="2600" dirty="0" smtClean="0">
                <a:latin typeface="+mj-ea"/>
                <a:ea typeface="+mj-ea"/>
                <a:cs typeface="Times New Roman" pitchFamily="18" charset="0"/>
              </a:rPr>
              <a:t>、关闭</a:t>
            </a:r>
            <a:r>
              <a:rPr lang="en-US" altLang="zh-CN" sz="2600" dirty="0" smtClean="0">
                <a:latin typeface="+mj-ea"/>
                <a:ea typeface="+mj-ea"/>
                <a:cs typeface="Times New Roman" pitchFamily="18" charset="0"/>
              </a:rPr>
              <a:t>Socket</a:t>
            </a:r>
            <a:r>
              <a:rPr lang="zh-CN" altLang="en-US" sz="2600" dirty="0" smtClean="0">
                <a:latin typeface="+mj-ea"/>
                <a:ea typeface="+mj-ea"/>
                <a:cs typeface="Times New Roman" pitchFamily="18" charset="0"/>
              </a:rPr>
              <a:t>对象</a:t>
            </a:r>
            <a:endParaRPr lang="zh-CN" altLang="zh-CN" sz="26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8284" y="5382294"/>
            <a:ext cx="200978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eaLnBrk="1" hangingPunct="1"/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s.close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+mj-ea"/>
                <a:cs typeface="Times New Roman" pitchFamily="18" charset="0"/>
              </a:rPr>
              <a:t>();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6237312"/>
            <a:ext cx="8579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延伸</a:t>
            </a:r>
            <a:r>
              <a:rPr lang="zh-CN" altLang="en-US" sz="2000" dirty="0" smtClean="0"/>
              <a:t>阅读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>
                <a:hlinkClick r:id="rId3"/>
              </a:rPr>
              <a:t>JavaIO</a:t>
            </a:r>
            <a:r>
              <a:rPr lang="zh-CN" altLang="en-US" sz="2000" dirty="0" smtClean="0">
                <a:hlinkClick r:id="rId3"/>
              </a:rPr>
              <a:t>流之</a:t>
            </a:r>
            <a:r>
              <a:rPr lang="zh-CN" altLang="en-US" sz="2000" dirty="0">
                <a:hlinkClick r:id="rId3"/>
              </a:rPr>
              <a:t>为什么要手动关闭</a:t>
            </a:r>
            <a:r>
              <a:rPr lang="en-US" altLang="zh-CN" sz="2000" dirty="0">
                <a:hlinkClick r:id="rId3"/>
              </a:rPr>
              <a:t>IO</a:t>
            </a:r>
            <a:r>
              <a:rPr lang="zh-CN" altLang="en-US" sz="2000" dirty="0" smtClean="0">
                <a:hlinkClick r:id="rId3"/>
              </a:rPr>
              <a:t>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64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15517</TotalTime>
  <Words>1000</Words>
  <Application>Microsoft Office PowerPoint</Application>
  <PresentationFormat>全屏显示(4:3)</PresentationFormat>
  <Paragraphs>122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&amp;quot</vt:lpstr>
      <vt:lpstr>黑体</vt:lpstr>
      <vt:lpstr>宋体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Edge</vt:lpstr>
      <vt:lpstr>第3讲 TCP网络编程</vt:lpstr>
      <vt:lpstr>基本概念</vt:lpstr>
      <vt:lpstr>基本概念</vt:lpstr>
      <vt:lpstr>基本概念</vt:lpstr>
      <vt:lpstr>基本概念</vt:lpstr>
      <vt:lpstr>TCP的Java支持</vt:lpstr>
      <vt:lpstr>TCP的Java支持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761</cp:revision>
  <dcterms:created xsi:type="dcterms:W3CDTF">2003-08-01T12:28:25Z</dcterms:created>
  <dcterms:modified xsi:type="dcterms:W3CDTF">2024-09-28T15:34:37Z</dcterms:modified>
</cp:coreProperties>
</file>