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sldIdLst>
    <p:sldId id="621" r:id="rId2"/>
    <p:sldId id="703" r:id="rId3"/>
    <p:sldId id="704" r:id="rId4"/>
    <p:sldId id="705" r:id="rId5"/>
    <p:sldId id="692" r:id="rId6"/>
    <p:sldId id="708" r:id="rId7"/>
    <p:sldId id="684" r:id="rId8"/>
    <p:sldId id="685" r:id="rId9"/>
    <p:sldId id="688" r:id="rId10"/>
    <p:sldId id="702" r:id="rId11"/>
    <p:sldId id="706" r:id="rId12"/>
    <p:sldId id="707" r:id="rId13"/>
    <p:sldId id="713" r:id="rId14"/>
    <p:sldId id="710" r:id="rId15"/>
    <p:sldId id="711" r:id="rId16"/>
    <p:sldId id="714" r:id="rId17"/>
    <p:sldId id="715" r:id="rId18"/>
    <p:sldId id="694" r:id="rId19"/>
    <p:sldId id="695" r:id="rId20"/>
    <p:sldId id="696" r:id="rId21"/>
    <p:sldId id="697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CCFFFF"/>
    <a:srgbClr val="00518E"/>
    <a:srgbClr val="FF0066"/>
    <a:srgbClr val="993300"/>
    <a:srgbClr val="CCFF99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7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97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3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0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1/login?username=lucy&amp;userpass=123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u_15082391/429320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sdn.net/m0_60318025/article/details/14014818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376139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Java Web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开发</a:t>
            </a:r>
            <a:r>
              <a:rPr lang="zh-CN" altLang="en-US" sz="3200" b="1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入门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36712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556792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3873" y="2231153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2236023"/>
            <a:ext cx="6102424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85000"/>
            </a:pPr>
            <a:r>
              <a:rPr lang="zh-CN" altLang="en-US" dirty="0" smtClean="0">
                <a:latin typeface="+mj-ea"/>
                <a:ea typeface="+mj-ea"/>
                <a:hlinkClick r:id="rId3" action="ppaction://hlinksldjump"/>
              </a:rPr>
              <a:t>软件体系结构：</a:t>
            </a:r>
            <a:r>
              <a:rPr lang="en-US" altLang="zh-CN" dirty="0" smtClean="0">
                <a:latin typeface="+mj-ea"/>
                <a:ea typeface="+mj-ea"/>
                <a:hlinkClick r:id="rId3" action="ppaction://hlinksldjump"/>
              </a:rPr>
              <a:t>C/S</a:t>
            </a:r>
            <a:r>
              <a:rPr lang="zh-CN" altLang="en-US" dirty="0" smtClean="0">
                <a:latin typeface="+mj-ea"/>
                <a:ea typeface="+mj-ea"/>
                <a:hlinkClick r:id="rId3" action="ppaction://hlinksldjump"/>
              </a:rPr>
              <a:t>和</a:t>
            </a:r>
            <a:r>
              <a:rPr lang="en-US" altLang="zh-CN" dirty="0" smtClean="0">
                <a:latin typeface="+mj-ea"/>
                <a:ea typeface="+mj-ea"/>
                <a:hlinkClick r:id="rId3" action="ppaction://hlinksldjump"/>
              </a:rPr>
              <a:t>B/S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85000"/>
            </a:pPr>
            <a:r>
              <a:rPr lang="en-US" altLang="zh-CN" dirty="0" smtClean="0">
                <a:latin typeface="+mj-ea"/>
                <a:ea typeface="+mj-ea"/>
                <a:hlinkClick r:id="rId4" action="ppaction://hlinksldjump"/>
              </a:rPr>
              <a:t>Java Web</a:t>
            </a:r>
            <a:r>
              <a:rPr lang="zh-CN" altLang="en-US" dirty="0" smtClean="0">
                <a:latin typeface="+mj-ea"/>
                <a:ea typeface="+mj-ea"/>
                <a:hlinkClick r:id="rId4" action="ppaction://hlinksldjump"/>
              </a:rPr>
              <a:t>的开发环境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85000"/>
            </a:pPr>
            <a:r>
              <a:rPr lang="zh-CN" altLang="en-US" dirty="0" smtClean="0">
                <a:latin typeface="+mj-ea"/>
                <a:ea typeface="+mj-ea"/>
                <a:hlinkClick r:id="rId5" action="ppaction://hlinksldjump"/>
              </a:rPr>
              <a:t>第一个</a:t>
            </a:r>
            <a:r>
              <a:rPr lang="en-US" altLang="zh-CN" dirty="0" smtClean="0">
                <a:latin typeface="+mj-ea"/>
                <a:ea typeface="+mj-ea"/>
                <a:hlinkClick r:id="rId5" action="ppaction://hlinksldjump"/>
              </a:rPr>
              <a:t>web</a:t>
            </a:r>
            <a:r>
              <a:rPr lang="zh-CN" altLang="en-US" dirty="0" smtClean="0">
                <a:latin typeface="+mj-ea"/>
                <a:ea typeface="+mj-ea"/>
                <a:hlinkClick r:id="rId5" action="ppaction://hlinksldjump"/>
              </a:rPr>
              <a:t>项目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500"/>
              </a:spcBef>
              <a:buClr>
                <a:schemeClr val="accent6">
                  <a:lumMod val="75000"/>
                </a:schemeClr>
              </a:buClr>
              <a:buSzPct val="85000"/>
            </a:pPr>
            <a:r>
              <a:rPr lang="en-US" altLang="zh-CN" dirty="0" smtClean="0">
                <a:latin typeface="+mj-ea"/>
                <a:ea typeface="+mj-ea"/>
                <a:hlinkClick r:id="rId6" action="ppaction://hlinksldjump"/>
              </a:rPr>
              <a:t>HTTP</a:t>
            </a:r>
            <a:r>
              <a:rPr lang="zh-CN" altLang="en-US" dirty="0" smtClean="0">
                <a:latin typeface="+mj-ea"/>
                <a:ea typeface="+mj-ea"/>
                <a:hlinkClick r:id="rId6" action="ppaction://hlinksldjump"/>
              </a:rPr>
              <a:t>请求的两种方式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500"/>
              </a:spcBef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500"/>
              </a:spcBef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5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832356"/>
            <a:ext cx="871296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）在项目</a:t>
            </a:r>
            <a:r>
              <a:rPr lang="zh-CN" altLang="en-US" dirty="0" smtClean="0">
                <a:latin typeface="Times New Roman" panose="02020603050405020304" pitchFamily="18" charset="0"/>
              </a:rPr>
              <a:t>中，新建</a:t>
            </a:r>
            <a:r>
              <a:rPr lang="zh-CN" altLang="en-US" dirty="0" smtClean="0">
                <a:latin typeface="Times New Roman" panose="02020603050405020304" pitchFamily="18" charset="0"/>
              </a:rPr>
              <a:t>名为“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it.servlet.LoginServlet</a:t>
            </a:r>
            <a:r>
              <a:rPr lang="zh-CN" altLang="en-US" dirty="0" smtClean="0">
                <a:latin typeface="Times New Roman" panose="02020603050405020304" pitchFamily="18" charset="0"/>
              </a:rPr>
              <a:t>”的</a:t>
            </a:r>
            <a:r>
              <a:rPr lang="en-US" altLang="zh-CN" dirty="0" smtClean="0">
                <a:latin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</a:rPr>
              <a:t>类，该类</a:t>
            </a:r>
            <a:r>
              <a:rPr lang="zh-CN" altLang="en-US" dirty="0" smtClean="0">
                <a:latin typeface="Times New Roman" panose="02020603050405020304" pitchFamily="18" charset="0"/>
              </a:rPr>
              <a:t>用于</a:t>
            </a:r>
            <a:r>
              <a:rPr lang="zh-CN" altLang="en-US" dirty="0" smtClean="0">
                <a:latin typeface="Times New Roman" panose="02020603050405020304" pitchFamily="18" charset="0"/>
              </a:rPr>
              <a:t>登录验证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10" name="TextBox1" r:id="rId2" imgW="8220240" imgH="3781440"/>
        </mc:Choice>
        <mc:Fallback>
          <p:control name="TextBox1" r:id="rId2" imgW="8220240" imgH="3781440">
            <p:pic>
              <p:nvPicPr>
                <p:cNvPr id="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3" y="2167583"/>
                  <a:ext cx="8219257" cy="37816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58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432048" y="692696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、运行测试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120528"/>
            <a:ext cx="88924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65000"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）点击“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Edit Configurations…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”，在弹出的对话框中，设置网站（应用）的上下文路径。</a:t>
            </a:r>
            <a:endParaRPr lang="zh-CN" altLang="zh-CN" sz="26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" y="3212976"/>
            <a:ext cx="2149953" cy="10801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9" name="右箭头 8"/>
          <p:cNvSpPr/>
          <p:nvPr/>
        </p:nvSpPr>
        <p:spPr bwMode="auto">
          <a:xfrm>
            <a:off x="2295936" y="3573016"/>
            <a:ext cx="586351" cy="3614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88840"/>
            <a:ext cx="6025539" cy="39003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28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403842" y="771153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运行测试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4180250" y="4160407"/>
            <a:ext cx="258318" cy="6776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4597" y="420827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登录成功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59" y="2461867"/>
            <a:ext cx="4519856" cy="161520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866289"/>
            <a:ext cx="7715394" cy="1154999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3" name="矩形 2"/>
          <p:cNvSpPr/>
          <p:nvPr/>
        </p:nvSpPr>
        <p:spPr>
          <a:xfrm>
            <a:off x="327352" y="1383159"/>
            <a:ext cx="8434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）点击                            ，在浏览器中查看运行结果。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380" y="1437371"/>
            <a:ext cx="2060548" cy="40745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2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07504" y="923214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973" y="1936579"/>
            <a:ext cx="843449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70C0"/>
              </a:buClr>
            </a:pPr>
            <a:r>
              <a:rPr lang="zh-CN" altLang="en-US" sz="2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部署</a:t>
            </a:r>
            <a:r>
              <a:rPr lang="en-US" altLang="zh-CN" sz="2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项目指的是，将开发好的</a:t>
            </a:r>
            <a:r>
              <a:rPr lang="en-US" altLang="zh-CN" sz="2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项目移植到生产环境中。</a:t>
            </a:r>
            <a:endParaRPr lang="en-US" altLang="zh-CN" sz="2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Clr>
                <a:srgbClr val="0070C0"/>
              </a:buClr>
            </a:pPr>
            <a:endParaRPr lang="en-US" altLang="zh-CN" sz="2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600" dirty="0"/>
          </a:p>
          <a:p>
            <a:pPr algn="just">
              <a:spcAft>
                <a:spcPts val="0"/>
              </a:spcAft>
            </a:pPr>
            <a:endParaRPr lang="zh-CN" altLang="zh-CN" sz="2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842" y="3356992"/>
            <a:ext cx="866364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</a:t>
            </a:r>
            <a:r>
              <a:rPr lang="en-US" altLang="zh-CN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项目编译后的文件夹或者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en-US" sz="2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，放到</a:t>
            </a:r>
            <a:r>
              <a:rPr lang="en-US" altLang="zh-CN" sz="2600" dirty="0"/>
              <a:t>Tomcat</a:t>
            </a:r>
            <a:r>
              <a:rPr lang="zh-CN" altLang="en-US" sz="2600" dirty="0"/>
              <a:t>服务器的</a:t>
            </a:r>
            <a:r>
              <a:rPr lang="en-US" altLang="zh-CN" sz="2600" dirty="0" err="1">
                <a:solidFill>
                  <a:srgbClr val="FF0000"/>
                </a:solidFill>
              </a:rPr>
              <a:t>webapps</a:t>
            </a:r>
            <a:r>
              <a:rPr lang="zh-CN" altLang="en-US" sz="2600" dirty="0"/>
              <a:t>文件夹下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algn="just">
              <a:spcAft>
                <a:spcPts val="0"/>
              </a:spcAft>
            </a:pPr>
            <a:endParaRPr lang="en-US" altLang="zh-CN" sz="2600" dirty="0"/>
          </a:p>
          <a:p>
            <a:pPr algn="just">
              <a:spcAft>
                <a:spcPts val="0"/>
              </a:spcAft>
            </a:pPr>
            <a:r>
              <a:rPr lang="en-US" altLang="zh-CN" sz="2600" dirty="0" smtClean="0"/>
              <a:t>    Tomcat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webapps</a:t>
            </a:r>
            <a:r>
              <a:rPr lang="zh-CN" altLang="en-US" sz="2600" dirty="0"/>
              <a:t>文件夹是</a:t>
            </a:r>
            <a:r>
              <a:rPr lang="en-US" altLang="zh-CN" sz="2600" dirty="0"/>
              <a:t>Tomcat</a:t>
            </a:r>
            <a:r>
              <a:rPr lang="zh-CN" altLang="en-US" sz="2600" dirty="0"/>
              <a:t>默认的应用目录。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6600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457201" y="264169"/>
            <a:ext cx="8229600" cy="1139825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07504" y="963114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>
            <a:spLocks noChangeArrowheads="1"/>
          </p:cNvSpPr>
          <p:nvPr/>
        </p:nvSpPr>
        <p:spPr bwMode="auto">
          <a:xfrm>
            <a:off x="107504" y="2030135"/>
            <a:ext cx="8640960" cy="314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600" dirty="0" smtClean="0">
                <a:latin typeface="+mj-ea"/>
                <a:ea typeface="+mj-ea"/>
              </a:rPr>
              <a:t>（</a:t>
            </a:r>
            <a:r>
              <a:rPr lang="en-US" altLang="zh-CN" sz="2600" dirty="0" smtClean="0">
                <a:latin typeface="+mj-ea"/>
                <a:ea typeface="+mj-ea"/>
              </a:rPr>
              <a:t>2</a:t>
            </a:r>
            <a:r>
              <a:rPr lang="zh-CN" altLang="en-US" sz="2600" dirty="0" smtClean="0">
                <a:latin typeface="+mj-ea"/>
                <a:ea typeface="+mj-ea"/>
              </a:rPr>
              <a:t>）新建环境变量</a:t>
            </a:r>
            <a:r>
              <a:rPr lang="en-US" altLang="zh-CN" sz="2600" dirty="0" smtClean="0">
                <a:solidFill>
                  <a:srgbClr val="FF0000"/>
                </a:solidFill>
                <a:latin typeface="+mj-ea"/>
                <a:ea typeface="+mj-ea"/>
              </a:rPr>
              <a:t>JAVA_HOME</a:t>
            </a:r>
            <a:r>
              <a:rPr lang="zh-CN" altLang="en-US" sz="2600" dirty="0">
                <a:latin typeface="+mj-ea"/>
                <a:ea typeface="+mj-ea"/>
              </a:rPr>
              <a:t>。</a:t>
            </a:r>
            <a:endParaRPr lang="en-US" altLang="zh-CN" sz="2600" dirty="0" smtClean="0">
              <a:latin typeface="+mj-ea"/>
              <a:ea typeface="+mj-ea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/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6886575" cy="2232248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4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0" y="911597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973" y="1455562"/>
            <a:ext cx="91545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）启动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tomcat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双击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tomcat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600" b="0" dirty="0">
                <a:latin typeface="Times New Roman" panose="02020603050405020304" pitchFamily="18" charset="0"/>
              </a:rPr>
              <a:t>“</a:t>
            </a:r>
            <a:r>
              <a:rPr lang="en-US" altLang="zh-CN" sz="2600" b="0" dirty="0">
                <a:latin typeface="Times New Roman" panose="02020603050405020304" pitchFamily="18" charset="0"/>
              </a:rPr>
              <a:t>bin</a:t>
            </a:r>
            <a:r>
              <a:rPr lang="zh-CN" altLang="en-US" sz="2600" b="0" dirty="0">
                <a:latin typeface="Times New Roman" panose="02020603050405020304" pitchFamily="18" charset="0"/>
              </a:rPr>
              <a:t>”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文件夹中的“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startup.bat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”。</a:t>
            </a:r>
            <a:endParaRPr lang="en-US" altLang="zh-CN" sz="2600" b="0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600" b="0" dirty="0" err="1" smtClean="0">
                <a:latin typeface="Times New Roman" panose="02020603050405020304" pitchFamily="18" charset="0"/>
              </a:rPr>
              <a:t>cmd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窗口中，执行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startup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命令。</a:t>
            </a:r>
            <a:endParaRPr lang="en-US" altLang="zh-CN" sz="2600" b="0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altLang="zh-CN" sz="2600" b="0" dirty="0"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429000"/>
            <a:ext cx="8856984" cy="22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0" y="1056399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72" y="1684012"/>
            <a:ext cx="84344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600" dirty="0" smtClean="0">
                <a:latin typeface="+mj-ea"/>
              </a:rPr>
              <a:t>（</a:t>
            </a:r>
            <a:r>
              <a:rPr lang="en-US" altLang="zh-CN" sz="2600" dirty="0" smtClean="0">
                <a:latin typeface="+mj-ea"/>
              </a:rPr>
              <a:t>4</a:t>
            </a:r>
            <a:r>
              <a:rPr lang="zh-CN" altLang="en-US" sz="2600" dirty="0" smtClean="0">
                <a:latin typeface="+mj-ea"/>
              </a:rPr>
              <a:t>）打开浏览器，访问网站。</a:t>
            </a:r>
            <a:endParaRPr lang="en-US" altLang="zh-CN" sz="2600" dirty="0"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048" y="2564904"/>
            <a:ext cx="8050015" cy="268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600" b="0" dirty="0">
                <a:latin typeface="Times New Roman" panose="02020603050405020304" pitchFamily="18" charset="0"/>
              </a:rPr>
              <a:t>tomcat</a:t>
            </a:r>
            <a:r>
              <a:rPr lang="zh-CN" altLang="en-US" sz="2600" b="0" dirty="0">
                <a:latin typeface="Times New Roman" panose="02020603050405020304" pitchFamily="18" charset="0"/>
              </a:rPr>
              <a:t>端口号</a:t>
            </a:r>
            <a:r>
              <a:rPr lang="en-US" altLang="zh-CN" sz="2600" b="0" dirty="0">
                <a:latin typeface="Times New Roman" panose="02020603050405020304" pitchFamily="18" charset="0"/>
              </a:rPr>
              <a:t>=8080</a:t>
            </a:r>
            <a:r>
              <a:rPr lang="zh-CN" altLang="en-US" sz="2600" b="0" dirty="0">
                <a:latin typeface="Times New Roman" panose="02020603050405020304" pitchFamily="18" charset="0"/>
              </a:rPr>
              <a:t>，本机</a:t>
            </a:r>
            <a:r>
              <a:rPr lang="en-US" altLang="zh-CN" sz="2600" b="0" dirty="0">
                <a:latin typeface="Times New Roman" panose="02020603050405020304" pitchFamily="18" charset="0"/>
              </a:rPr>
              <a:t>IP=192.168.1.4</a:t>
            </a:r>
            <a:r>
              <a:rPr lang="zh-CN" altLang="en-US" sz="2600" b="0" dirty="0">
                <a:latin typeface="Times New Roman" panose="02020603050405020304" pitchFamily="18" charset="0"/>
              </a:rPr>
              <a:t>，则本机通过以下</a:t>
            </a:r>
            <a:r>
              <a:rPr lang="en-US" altLang="zh-CN" sz="2600" b="0" dirty="0">
                <a:latin typeface="Times New Roman" panose="02020603050405020304" pitchFamily="18" charset="0"/>
              </a:rPr>
              <a:t>URL</a:t>
            </a:r>
            <a:r>
              <a:rPr lang="zh-CN" altLang="en-US" sz="2600" b="0" dirty="0">
                <a:latin typeface="Times New Roman" panose="02020603050405020304" pitchFamily="18" charset="0"/>
              </a:rPr>
              <a:t>，都能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访问</a:t>
            </a:r>
            <a:r>
              <a:rPr lang="en-US" altLang="zh-CN" sz="2600" b="0" dirty="0">
                <a:latin typeface="Times New Roman" panose="02020603050405020304" pitchFamily="18" charset="0"/>
              </a:rPr>
              <a:t>login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.html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：</a:t>
            </a:r>
            <a:endParaRPr lang="en-US" altLang="zh-CN" sz="2600" b="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600" b="0" dirty="0">
                <a:latin typeface="Times New Roman" panose="02020603050405020304" pitchFamily="18" charset="0"/>
              </a:rPr>
              <a:t>http://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localhost:8080/web1/login.html</a:t>
            </a:r>
            <a:endParaRPr lang="en-US" altLang="zh-CN" sz="2600" b="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600" b="0" dirty="0">
                <a:latin typeface="Times New Roman" panose="02020603050405020304" pitchFamily="18" charset="0"/>
              </a:rPr>
              <a:t>http://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127.0.0.1:8080/web1/login.html</a:t>
            </a:r>
            <a:endParaRPr lang="en-US" altLang="zh-CN" sz="2600" b="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600" b="0" dirty="0" smtClean="0">
                <a:latin typeface="Times New Roman" panose="02020603050405020304" pitchFamily="18" charset="0"/>
              </a:rPr>
              <a:t>    http</a:t>
            </a:r>
            <a:r>
              <a:rPr lang="en-US" altLang="zh-CN" sz="2600" b="0" dirty="0">
                <a:latin typeface="Times New Roman" panose="02020603050405020304" pitchFamily="18" charset="0"/>
              </a:rPr>
              <a:t>://</a:t>
            </a:r>
            <a:r>
              <a:rPr lang="en-US" altLang="zh-CN" sz="2600" b="0" dirty="0" smtClean="0">
                <a:latin typeface="Times New Roman" panose="02020603050405020304" pitchFamily="18" charset="0"/>
              </a:rPr>
              <a:t>192.168.1.4:8080/web1/login.html</a:t>
            </a:r>
            <a:endParaRPr lang="en-US" altLang="zh-CN" sz="26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18328" y="840239"/>
            <a:ext cx="8100392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、部署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67152" y="1453180"/>
            <a:ext cx="8897336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j-ea"/>
                <a:ea typeface="+mj-ea"/>
              </a:rPr>
              <a:t>如何</a:t>
            </a:r>
            <a:r>
              <a:rPr lang="zh-CN" altLang="en-US" sz="2600" b="1" dirty="0" smtClean="0">
                <a:latin typeface="+mj-ea"/>
                <a:ea typeface="+mj-ea"/>
              </a:rPr>
              <a:t>更改</a:t>
            </a:r>
            <a:r>
              <a:rPr lang="en-US" altLang="zh-CN" sz="2600" b="1" dirty="0" smtClean="0">
                <a:latin typeface="+mj-ea"/>
                <a:ea typeface="+mj-ea"/>
              </a:rPr>
              <a:t>tomcat</a:t>
            </a:r>
            <a:r>
              <a:rPr lang="zh-CN" altLang="en-US" sz="2600" b="1" dirty="0" smtClean="0">
                <a:latin typeface="+mj-ea"/>
                <a:ea typeface="+mj-ea"/>
              </a:rPr>
              <a:t>的运行端口号？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lvl="1" eaLnBrk="1" hangingPunct="1">
              <a:spcBef>
                <a:spcPts val="50"/>
              </a:spcBef>
            </a:pPr>
            <a:r>
              <a:rPr lang="zh-CN" altLang="en-US" b="0" dirty="0" smtClean="0">
                <a:latin typeface="+mj-ea"/>
                <a:ea typeface="+mj-ea"/>
              </a:rPr>
              <a:t>找到</a:t>
            </a:r>
            <a:r>
              <a:rPr lang="en-US" altLang="zh-CN" b="0" dirty="0" smtClean="0">
                <a:latin typeface="+mj-ea"/>
                <a:ea typeface="+mj-ea"/>
              </a:rPr>
              <a:t>Tomcat</a:t>
            </a:r>
            <a:r>
              <a:rPr lang="zh-CN" altLang="en-US" b="0" dirty="0" smtClean="0">
                <a:latin typeface="+mj-ea"/>
                <a:ea typeface="+mj-ea"/>
              </a:rPr>
              <a:t>的</a:t>
            </a:r>
            <a:r>
              <a:rPr lang="en-US" altLang="zh-CN" b="0" dirty="0" smtClean="0">
                <a:latin typeface="+mj-ea"/>
                <a:ea typeface="+mj-ea"/>
              </a:rPr>
              <a:t>“</a:t>
            </a:r>
            <a:r>
              <a:rPr lang="en-US" altLang="zh-CN" b="0" dirty="0" err="1" smtClean="0">
                <a:latin typeface="+mj-ea"/>
                <a:ea typeface="+mj-ea"/>
              </a:rPr>
              <a:t>conf</a:t>
            </a:r>
            <a:r>
              <a:rPr lang="zh-CN" altLang="en-US" b="0" dirty="0" smtClean="0">
                <a:latin typeface="+mj-ea"/>
                <a:ea typeface="+mj-ea"/>
              </a:rPr>
              <a:t>”文件夹中的“</a:t>
            </a:r>
            <a:r>
              <a:rPr lang="en-US" altLang="zh-CN" b="0" dirty="0" smtClean="0">
                <a:latin typeface="+mj-ea"/>
                <a:ea typeface="+mj-ea"/>
              </a:rPr>
              <a:t>server.xml”</a:t>
            </a:r>
            <a:r>
              <a:rPr lang="zh-CN" altLang="en-US" b="0" dirty="0" smtClean="0">
                <a:latin typeface="+mj-ea"/>
                <a:ea typeface="+mj-ea"/>
              </a:rPr>
              <a:t>文件</a:t>
            </a:r>
          </a:p>
          <a:p>
            <a:pPr lvl="1" eaLnBrk="1" hangingPunct="1">
              <a:spcBef>
                <a:spcPts val="50"/>
              </a:spcBef>
            </a:pPr>
            <a:r>
              <a:rPr lang="zh-CN" altLang="en-US" b="0" dirty="0" smtClean="0">
                <a:latin typeface="+mj-ea"/>
                <a:ea typeface="+mj-ea"/>
              </a:rPr>
              <a:t>使用记事本打开</a:t>
            </a:r>
            <a:r>
              <a:rPr lang="en-US" altLang="zh-CN" b="0" dirty="0" smtClean="0">
                <a:latin typeface="+mj-ea"/>
              </a:rPr>
              <a:t>server.xml</a:t>
            </a:r>
            <a:r>
              <a:rPr lang="zh-CN" altLang="en-US" b="0" dirty="0" smtClean="0">
                <a:latin typeface="+mj-ea"/>
                <a:ea typeface="+mj-ea"/>
              </a:rPr>
              <a:t>，修改端口号</a:t>
            </a: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marL="344457" lvl="1" indent="0" eaLnBrk="1" hangingPunct="1">
              <a:spcBef>
                <a:spcPts val="50"/>
              </a:spcBef>
              <a:buFont typeface="Wingdings" pitchFamily="2" charset="2"/>
              <a:buNone/>
            </a:pP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Bef>
                <a:spcPts val="50"/>
              </a:spcBef>
            </a:pPr>
            <a:endParaRPr lang="en-US" altLang="zh-CN" b="0" dirty="0" smtClean="0">
              <a:latin typeface="+mj-ea"/>
              <a:ea typeface="+mj-ea"/>
            </a:endParaRPr>
          </a:p>
          <a:p>
            <a:pPr lvl="1" eaLnBrk="1" hangingPunct="1">
              <a:spcBef>
                <a:spcPts val="50"/>
              </a:spcBef>
            </a:pPr>
            <a:r>
              <a:rPr lang="zh-CN" altLang="en-US" b="0" dirty="0" smtClean="0">
                <a:latin typeface="+mj-ea"/>
                <a:ea typeface="+mj-ea"/>
              </a:rPr>
              <a:t>保存</a:t>
            </a:r>
            <a:r>
              <a:rPr lang="en-US" altLang="zh-CN" b="0" dirty="0" smtClean="0">
                <a:latin typeface="+mj-ea"/>
                <a:ea typeface="+mj-ea"/>
              </a:rPr>
              <a:t>server.xml</a:t>
            </a:r>
            <a:r>
              <a:rPr lang="zh-CN" altLang="en-US" b="0" dirty="0" smtClean="0">
                <a:latin typeface="+mj-ea"/>
                <a:ea typeface="+mj-ea"/>
              </a:rPr>
              <a:t>，重启</a:t>
            </a:r>
            <a:r>
              <a:rPr lang="en-US" altLang="zh-CN" b="0" dirty="0" smtClean="0">
                <a:latin typeface="+mj-ea"/>
                <a:ea typeface="+mj-ea"/>
              </a:rPr>
              <a:t>Tomcat</a:t>
            </a:r>
            <a:r>
              <a:rPr lang="zh-CN" altLang="en-US" b="0" dirty="0" smtClean="0">
                <a:latin typeface="+mj-ea"/>
                <a:ea typeface="+mj-ea"/>
              </a:rPr>
              <a:t>服务器</a:t>
            </a:r>
          </a:p>
          <a:p>
            <a:pPr marL="344457" lvl="1" indent="0" eaLnBrk="1" hangingPunct="1">
              <a:spcBef>
                <a:spcPts val="100"/>
              </a:spcBef>
              <a:buFont typeface="Wingdings" pitchFamily="2" charset="2"/>
              <a:buNone/>
            </a:pPr>
            <a:endParaRPr lang="zh-CN" altLang="en-US" b="0" dirty="0" smtClean="0">
              <a:latin typeface="+mj-ea"/>
              <a:ea typeface="+mj-ea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endParaRPr lang="en-US" altLang="zh-CN" sz="2600" b="1" dirty="0" smtClean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6" y="2996952"/>
            <a:ext cx="7874834" cy="237626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15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259303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请求的两种方式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24" y="3337135"/>
            <a:ext cx="6037871" cy="2808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6300028"/>
            <a:ext cx="619268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zhuanlan.zhihu.com/p/41685964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990405"/>
            <a:ext cx="8820472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HyperText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Protocol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，超文本传输协议）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0" dirty="0" smtClean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指导浏览器和服务器之间如何沟通的协议。</a:t>
            </a:r>
            <a:endParaRPr lang="en-US" altLang="zh-CN" sz="2600" b="0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sz="2600" b="0" dirty="0" smtClean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、请求和响应：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发送请求（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）；服务器接收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，作出响应（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3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259303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请求的两种方式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836712"/>
            <a:ext cx="8964488" cy="660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5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25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的请求方式为</a:t>
            </a:r>
            <a:r>
              <a:rPr lang="en-US" altLang="zh-CN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CN" sz="25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、怎么向服务器发送</a:t>
            </a:r>
            <a:r>
              <a:rPr lang="en-US" altLang="zh-CN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GET/POST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  <a:endParaRPr lang="en-US" altLang="zh-CN" sz="25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）目前，只有一种情况可以发送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&lt;form </a:t>
            </a:r>
            <a:r>
              <a:rPr lang="en-US" altLang="zh-CN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method=“POST”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）其余情况，都是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在地址栏上直接输入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，回车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在浏览器上点击超链接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表单提交数据时，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标签中，没有写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属性，默认为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标签中，指定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属性为：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method=“get”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CN" sz="2500" b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CN" sz="2500" b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zh-CN" sz="25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7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软件体系结构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6768752" cy="4472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992341"/>
            <a:ext cx="53479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常见的软件体系结构：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0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74848" y="188640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请求的两种方式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237872" y="764704"/>
            <a:ext cx="9036496" cy="556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zh-CN" sz="22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</a:t>
            </a:r>
            <a:r>
              <a:rPr lang="en-US" altLang="zh-CN" sz="22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请求有什么区别？</a:t>
            </a:r>
            <a:endParaRPr lang="en-US" altLang="zh-CN" sz="225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请求行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中提交数据，发送的数据显示在地址栏上。例如：</a:t>
            </a: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zh-CN" sz="225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localhost/web1/login</a:t>
            </a:r>
            <a:r>
              <a:rPr lang="en-US" altLang="zh-CN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?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username=lucy</a:t>
            </a:r>
            <a:r>
              <a:rPr lang="en-US" altLang="zh-CN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&amp;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userpass=1234</a:t>
            </a:r>
            <a:endParaRPr lang="en-US" altLang="zh-CN" sz="22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POST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r>
              <a:rPr lang="zh-CN" altLang="en-US" sz="22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中提交数据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，发送的数据不会在地址栏上。</a:t>
            </a: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endParaRPr lang="en-US" altLang="zh-CN" sz="22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2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2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endParaRPr lang="en-US" altLang="zh-CN" sz="22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无法发送大数据量；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可以发送大数据量，理论上没有限制。</a:t>
            </a: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只能发送字符串数据；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可以发送任何类型的数据，包括字符串、视频、声音、图片等。</a:t>
            </a:r>
            <a:endParaRPr lang="en-US" altLang="zh-CN" sz="22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的建议：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请求适合从服务器端</a:t>
            </a:r>
            <a:r>
              <a:rPr lang="zh-CN" altLang="en-US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  <a:r>
              <a:rPr lang="en-US" altLang="zh-CN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请求适合向服务器端</a:t>
            </a:r>
            <a:r>
              <a:rPr lang="zh-CN" altLang="en-US" sz="22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sz="22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2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465407"/>
            <a:ext cx="7864860" cy="1251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请求，发送的请求数据格式完全相同，都是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name=value &amp; name=value &amp;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name=value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name/value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分别对应表单控件的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9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259303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请求的两种方式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13240" y="3395121"/>
            <a:ext cx="9001000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、如何选择使用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请求和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请求？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）如果是从服务器获取资源，比如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；如果是向服务器提交数据，建议使用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）有敏感数据，比如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）传送数据不是字符串，比如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）传送的数据很多，使用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8784976" cy="219106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29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8911214" cy="209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结构（</a:t>
            </a:r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Client/Server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600" b="0" dirty="0" smtClean="0">
                <a:ea typeface="微软雅黑" panose="020B0503020204020204" pitchFamily="34" charset="-122"/>
              </a:rPr>
              <a:t>：客户端</a:t>
            </a:r>
            <a:r>
              <a:rPr lang="en-US" altLang="zh-CN" sz="2600" b="0" dirty="0" smtClean="0">
                <a:ea typeface="微软雅黑" panose="020B0503020204020204" pitchFamily="34" charset="-122"/>
              </a:rPr>
              <a:t>/</a:t>
            </a:r>
            <a:r>
              <a:rPr lang="zh-CN" altLang="en-US" sz="2600" b="0" dirty="0" smtClean="0">
                <a:ea typeface="微软雅黑" panose="020B0503020204020204" pitchFamily="34" charset="-122"/>
              </a:rPr>
              <a:t>服务器，例如</a:t>
            </a:r>
            <a:r>
              <a:rPr lang="en-US" altLang="zh-CN" sz="2600" b="0" dirty="0" smtClean="0">
                <a:ea typeface="微软雅黑" panose="020B0503020204020204" pitchFamily="34" charset="-122"/>
              </a:rPr>
              <a:t>QQ</a:t>
            </a:r>
            <a:r>
              <a:rPr lang="zh-CN" altLang="en-US" sz="2600" b="0" dirty="0" smtClean="0"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600" b="0" dirty="0" smtClean="0">
                <a:ea typeface="微软雅黑" panose="020B0503020204020204" pitchFamily="34" charset="-122"/>
              </a:rPr>
              <a:t>：用户需要安装客户端软件；软件更新时，需要同时更新客户端与服务器两端。</a:t>
            </a:r>
            <a:endParaRPr lang="en-US" altLang="zh-CN" sz="2600" b="0" dirty="0" smtClean="0"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600" b="0" dirty="0" smtClean="0">
                <a:ea typeface="微软雅黑" panose="020B0503020204020204" pitchFamily="34" charset="-122"/>
              </a:rPr>
              <a:t>：客户端的界面和操作可以很丰富；安全性较容易保证，实现多层认证也不难。</a:t>
            </a:r>
            <a:endParaRPr lang="en-US" altLang="zh-CN" sz="2600" b="0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6809" y="385500"/>
            <a:ext cx="1393330" cy="523220"/>
          </a:xfrm>
          <a:prstGeom prst="rect">
            <a:avLst/>
          </a:prstGeom>
          <a:solidFill>
            <a:srgbClr val="00518E">
              <a:alpha val="45882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5580112" y="3426048"/>
            <a:ext cx="3168352" cy="2451224"/>
          </a:xfrm>
          <a:prstGeom prst="wedgeRoundRectCallout">
            <a:avLst>
              <a:gd name="adj1" fmla="val -67978"/>
              <a:gd name="adj2" fmla="val -6448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架构也可以看做是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胖客户端架构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。因为客户端需要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实现界面展示以及较多的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466170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4016" y="764704"/>
            <a:ext cx="9108504" cy="24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结构（</a:t>
            </a:r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Browser/Server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：浏览器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：客户端无需安装，有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浏览器即可；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架构无需升级多个客户端，升级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服务器即可。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在跨浏览器上，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架构不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尽如人意；表现要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程序的程度需要花费不少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精力；在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速度和安全性上需要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0579" y="287944"/>
            <a:ext cx="1396536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4302837" cy="2720913"/>
          </a:xfrm>
          <a:prstGeom prst="rect">
            <a:avLst/>
          </a:prstGeom>
          <a:ln>
            <a:noFill/>
          </a:ln>
        </p:spPr>
      </p:pic>
      <p:sp>
        <p:nvSpPr>
          <p:cNvPr id="2" name="圆角矩形标注 1"/>
          <p:cNvSpPr/>
          <p:nvPr/>
        </p:nvSpPr>
        <p:spPr bwMode="auto">
          <a:xfrm>
            <a:off x="5076056" y="3429000"/>
            <a:ext cx="3672408" cy="2592288"/>
          </a:xfrm>
          <a:prstGeom prst="wedgeRoundRectCallout">
            <a:avLst>
              <a:gd name="adj1" fmla="val -60545"/>
              <a:gd name="adj2" fmla="val -21973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架构可以看成是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瘦客户端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。因为浏览器主要负责界面展示和较少的事务逻辑，主要事务逻辑在服务器上实现。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1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277817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 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的开发环境</a:t>
            </a:r>
            <a:endParaRPr lang="zh-CN" altLang="en-US" sz="3600" dirty="0" smtClean="0"/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952785"/>
            <a:ext cx="8964487" cy="3142250"/>
          </a:xfrm>
        </p:spPr>
        <p:txBody>
          <a:bodyPr/>
          <a:lstStyle/>
          <a:p>
            <a:pPr marL="0" inden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开发是在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下进行的一种开发形式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客户端（浏览器）的请求，给客户端做出响应。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WebSphere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WebLogic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开发需要的元素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 + Tomcat + IDE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364" y="4050970"/>
            <a:ext cx="7205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83" y="3645025"/>
            <a:ext cx="6238702" cy="21602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-9361" y="5528034"/>
            <a:ext cx="8970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800" dirty="0" smtClean="0"/>
          </a:p>
          <a:p>
            <a:pPr algn="ctr"/>
            <a:r>
              <a:rPr lang="zh-CN" altLang="en-US" sz="1800" dirty="0" smtClean="0"/>
              <a:t>早期单机架构的淘宝</a:t>
            </a:r>
            <a:endParaRPr lang="en-US" altLang="zh-CN" sz="1800" dirty="0" smtClean="0"/>
          </a:p>
          <a:p>
            <a:pPr algn="ctr"/>
            <a:endParaRPr lang="en-US" altLang="zh-CN" sz="1800" dirty="0" smtClean="0"/>
          </a:p>
          <a:p>
            <a:pPr algn="ctr"/>
            <a:r>
              <a:rPr lang="zh-CN" altLang="en-US" sz="1800" dirty="0" smtClean="0"/>
              <a:t>来源：</a:t>
            </a:r>
            <a:r>
              <a:rPr lang="zh-CN" altLang="en-US" sz="1800" dirty="0">
                <a:hlinkClick r:id="rId3"/>
              </a:rPr>
              <a:t>阿里巴巴服务端高并发分布式架构演进之路</a:t>
            </a:r>
            <a:r>
              <a:rPr lang="en-US" altLang="zh-CN" sz="1800" dirty="0">
                <a:hlinkClick r:id="rId3"/>
              </a:rPr>
              <a:t>_51CTO</a:t>
            </a:r>
            <a:r>
              <a:rPr lang="zh-CN" altLang="en-US" sz="1800" dirty="0">
                <a:hlinkClick r:id="rId3"/>
              </a:rPr>
              <a:t>博客</a:t>
            </a:r>
            <a:r>
              <a:rPr lang="en-US" altLang="zh-CN" sz="1800" dirty="0">
                <a:hlinkClick r:id="rId3"/>
              </a:rPr>
              <a:t>_</a:t>
            </a:r>
            <a:r>
              <a:rPr lang="zh-CN" altLang="en-US" sz="1800" dirty="0">
                <a:hlinkClick r:id="rId3"/>
              </a:rPr>
              <a:t>分布式架构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02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555452"/>
            <a:ext cx="8110735" cy="331370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项目的诞生，需要经历以下步骤：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263691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、编写代码</a:t>
            </a:r>
            <a:endParaRPr lang="en-US" altLang="zh-CN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、运行测试</a:t>
            </a:r>
            <a:endParaRPr lang="en-US" altLang="zh-CN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zh-CN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1520" y="835372"/>
            <a:ext cx="8316416" cy="505396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sz="25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5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5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5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5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8" y="1412776"/>
            <a:ext cx="5719340" cy="511256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48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Content Placeholder 2"/>
          <p:cNvSpPr txBox="1">
            <a:spLocks noChangeArrowheads="1"/>
          </p:cNvSpPr>
          <p:nvPr/>
        </p:nvSpPr>
        <p:spPr bwMode="auto">
          <a:xfrm>
            <a:off x="323528" y="719992"/>
            <a:ext cx="8316416" cy="50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024" y="5805264"/>
            <a:ext cx="8820472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6666"/>
                </a:solidFill>
              </a:rPr>
              <a:t>IDEA2024.1.4</a:t>
            </a:r>
            <a:r>
              <a:rPr lang="zh-CN" altLang="en-US" sz="2200" dirty="0">
                <a:solidFill>
                  <a:srgbClr val="006666"/>
                </a:solidFill>
              </a:rPr>
              <a:t>中</a:t>
            </a:r>
            <a:r>
              <a:rPr lang="en-US" altLang="zh-CN" sz="2200" dirty="0">
                <a:solidFill>
                  <a:srgbClr val="006666"/>
                </a:solidFill>
              </a:rPr>
              <a:t>Java Web</a:t>
            </a:r>
            <a:r>
              <a:rPr lang="zh-CN" altLang="en-US" sz="2200" dirty="0">
                <a:solidFill>
                  <a:srgbClr val="006666"/>
                </a:solidFill>
              </a:rPr>
              <a:t>开发环境的</a:t>
            </a:r>
            <a:r>
              <a:rPr lang="zh-CN" altLang="en-US" sz="2200" dirty="0" smtClean="0">
                <a:solidFill>
                  <a:srgbClr val="006666"/>
                </a:solidFill>
              </a:rPr>
              <a:t>配置：</a:t>
            </a:r>
            <a:endParaRPr lang="zh-CN" altLang="en-US" sz="2200" dirty="0">
              <a:solidFill>
                <a:srgbClr val="006666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 smtClean="0">
                <a:solidFill>
                  <a:srgbClr val="006666"/>
                </a:solidFill>
                <a:hlinkClick r:id="rId2"/>
              </a:rPr>
              <a:t>利用</a:t>
            </a:r>
            <a:r>
              <a:rPr lang="en-US" altLang="zh-CN" sz="2200" dirty="0">
                <a:solidFill>
                  <a:srgbClr val="006666"/>
                </a:solidFill>
                <a:hlinkClick r:id="rId2"/>
              </a:rPr>
              <a:t>IntelliJ IDEA 2024.1.4 +Tomcat10 </a:t>
            </a:r>
            <a:r>
              <a:rPr lang="zh-CN" altLang="en-US" sz="2200" dirty="0">
                <a:solidFill>
                  <a:srgbClr val="006666"/>
                </a:solidFill>
                <a:hlinkClick r:id="rId2"/>
              </a:rPr>
              <a:t>搭建</a:t>
            </a:r>
            <a:r>
              <a:rPr lang="en-US" altLang="zh-CN" sz="2200" dirty="0">
                <a:solidFill>
                  <a:srgbClr val="006666"/>
                </a:solidFill>
                <a:hlinkClick r:id="rId2"/>
              </a:rPr>
              <a:t>Java Web</a:t>
            </a:r>
            <a:r>
              <a:rPr lang="zh-CN" altLang="en-US" sz="2200" dirty="0">
                <a:solidFill>
                  <a:srgbClr val="006666"/>
                </a:solidFill>
                <a:hlinkClick r:id="rId2"/>
              </a:rPr>
              <a:t>项目开发</a:t>
            </a:r>
            <a:r>
              <a:rPr lang="zh-CN" altLang="en-US" sz="2200" dirty="0" smtClean="0">
                <a:solidFill>
                  <a:srgbClr val="006666"/>
                </a:solidFill>
                <a:hlinkClick r:id="rId2"/>
              </a:rPr>
              <a:t>环境</a:t>
            </a:r>
            <a:endParaRPr lang="zh-CN" altLang="en-US" sz="2200" dirty="0">
              <a:solidFill>
                <a:srgbClr val="00666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38" y="1153046"/>
            <a:ext cx="5393643" cy="469726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2600488" y="1395706"/>
            <a:ext cx="648072" cy="3771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80112" y="5589239"/>
            <a:ext cx="648072" cy="2610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zh-CN" altLang="en-US" sz="3600" dirty="0" smtClean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32048" y="890310"/>
            <a:ext cx="8316416" cy="50539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64704"/>
            <a:ext cx="9217024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65000"/>
            </a:pP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65000"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）在项目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中，新建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HTML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，命名为“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login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”。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Login.html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提供登录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页面。</a:t>
            </a:r>
            <a:endParaRPr lang="zh-CN" altLang="zh-CN" sz="2600" dirty="0"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0" name="TextBox1" r:id="rId2" imgW="8077320" imgH="3524400"/>
        </mc:Choice>
        <mc:Fallback>
          <p:control name="TextBox1" r:id="rId2" imgW="8077320" imgH="3524400">
            <p:pic>
              <p:nvPicPr>
                <p:cNvPr id="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559" y="2204864"/>
                  <a:ext cx="8075241" cy="35269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497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18093</TotalTime>
  <Words>1046</Words>
  <Application>Microsoft Office PowerPoint</Application>
  <PresentationFormat>全屏显示(4:3)</PresentationFormat>
  <Paragraphs>148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Edge</vt:lpstr>
      <vt:lpstr>第4讲 Java Web开发入门</vt:lpstr>
      <vt:lpstr>软件体系结构</vt:lpstr>
      <vt:lpstr>PowerPoint 演示文稿</vt:lpstr>
      <vt:lpstr>PowerPoint 演示文稿</vt:lpstr>
      <vt:lpstr>Java Web的开发环境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第一个Web项目</vt:lpstr>
      <vt:lpstr>HTTP请求的两种方式</vt:lpstr>
      <vt:lpstr>HTTP请求的两种方式</vt:lpstr>
      <vt:lpstr>HTTP请求的两种方式</vt:lpstr>
      <vt:lpstr>HTTP请求的两种方式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983</cp:revision>
  <dcterms:created xsi:type="dcterms:W3CDTF">2003-08-01T12:28:25Z</dcterms:created>
  <dcterms:modified xsi:type="dcterms:W3CDTF">2024-10-15T16:25:23Z</dcterms:modified>
</cp:coreProperties>
</file>